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5" r:id="rId1"/>
  </p:sldMasterIdLst>
  <p:notesMasterIdLst>
    <p:notesMasterId r:id="rId131"/>
  </p:notesMasterIdLst>
  <p:sldIdLst>
    <p:sldId id="1348" r:id="rId2"/>
    <p:sldId id="1855" r:id="rId3"/>
    <p:sldId id="1864" r:id="rId4"/>
    <p:sldId id="1865" r:id="rId5"/>
    <p:sldId id="1866" r:id="rId6"/>
    <p:sldId id="1867" r:id="rId7"/>
    <p:sldId id="1868" r:id="rId8"/>
    <p:sldId id="1869" r:id="rId9"/>
    <p:sldId id="1870" r:id="rId10"/>
    <p:sldId id="1736" r:id="rId11"/>
    <p:sldId id="1737" r:id="rId12"/>
    <p:sldId id="1742" r:id="rId13"/>
    <p:sldId id="1743" r:id="rId14"/>
    <p:sldId id="652" r:id="rId15"/>
    <p:sldId id="1981" r:id="rId16"/>
    <p:sldId id="1983" r:id="rId17"/>
    <p:sldId id="653" r:id="rId18"/>
    <p:sldId id="1407" r:id="rId19"/>
    <p:sldId id="676" r:id="rId20"/>
    <p:sldId id="1411" r:id="rId21"/>
    <p:sldId id="1945" r:id="rId22"/>
    <p:sldId id="1412" r:id="rId23"/>
    <p:sldId id="1724" r:id="rId24"/>
    <p:sldId id="655" r:id="rId25"/>
    <p:sldId id="1980" r:id="rId26"/>
    <p:sldId id="679" r:id="rId27"/>
    <p:sldId id="1765" r:id="rId28"/>
    <p:sldId id="1826" r:id="rId29"/>
    <p:sldId id="1827" r:id="rId30"/>
    <p:sldId id="1638" r:id="rId31"/>
    <p:sldId id="1780" r:id="rId32"/>
    <p:sldId id="1781" r:id="rId33"/>
    <p:sldId id="1783" r:id="rId34"/>
    <p:sldId id="1778" r:id="rId35"/>
    <p:sldId id="662" r:id="rId36"/>
    <p:sldId id="1985" r:id="rId37"/>
    <p:sldId id="657" r:id="rId38"/>
    <p:sldId id="1986" r:id="rId39"/>
    <p:sldId id="658" r:id="rId40"/>
    <p:sldId id="659" r:id="rId41"/>
    <p:sldId id="1988" r:id="rId42"/>
    <p:sldId id="1987" r:id="rId43"/>
    <p:sldId id="660" r:id="rId44"/>
    <p:sldId id="1989" r:id="rId45"/>
    <p:sldId id="661" r:id="rId46"/>
    <p:sldId id="663" r:id="rId47"/>
    <p:sldId id="664" r:id="rId48"/>
    <p:sldId id="665" r:id="rId49"/>
    <p:sldId id="666" r:id="rId50"/>
    <p:sldId id="1662" r:id="rId51"/>
    <p:sldId id="1713" r:id="rId52"/>
    <p:sldId id="1692" r:id="rId53"/>
    <p:sldId id="1665" r:id="rId54"/>
    <p:sldId id="1726" r:id="rId55"/>
    <p:sldId id="1666" r:id="rId56"/>
    <p:sldId id="594" r:id="rId57"/>
    <p:sldId id="1219" r:id="rId58"/>
    <p:sldId id="1201" r:id="rId59"/>
    <p:sldId id="592" r:id="rId60"/>
    <p:sldId id="593" r:id="rId61"/>
    <p:sldId id="1183" r:id="rId62"/>
    <p:sldId id="1990" r:id="rId63"/>
    <p:sldId id="1185" r:id="rId64"/>
    <p:sldId id="1220" r:id="rId65"/>
    <p:sldId id="596" r:id="rId66"/>
    <p:sldId id="597" r:id="rId67"/>
    <p:sldId id="599" r:id="rId68"/>
    <p:sldId id="600" r:id="rId69"/>
    <p:sldId id="601" r:id="rId70"/>
    <p:sldId id="602" r:id="rId71"/>
    <p:sldId id="603" r:id="rId72"/>
    <p:sldId id="604" r:id="rId73"/>
    <p:sldId id="1191" r:id="rId74"/>
    <p:sldId id="1192" r:id="rId75"/>
    <p:sldId id="1193" r:id="rId76"/>
    <p:sldId id="1194" r:id="rId77"/>
    <p:sldId id="687" r:id="rId78"/>
    <p:sldId id="688" r:id="rId79"/>
    <p:sldId id="1195" r:id="rId80"/>
    <p:sldId id="1196" r:id="rId81"/>
    <p:sldId id="702" r:id="rId82"/>
    <p:sldId id="709" r:id="rId83"/>
    <p:sldId id="710" r:id="rId84"/>
    <p:sldId id="1202" r:id="rId85"/>
    <p:sldId id="1224" r:id="rId86"/>
    <p:sldId id="1216" r:id="rId87"/>
    <p:sldId id="1198" r:id="rId88"/>
    <p:sldId id="638" r:id="rId89"/>
    <p:sldId id="1199" r:id="rId90"/>
    <p:sldId id="1991" r:id="rId91"/>
    <p:sldId id="590" r:id="rId92"/>
    <p:sldId id="1207" r:id="rId93"/>
    <p:sldId id="1210" r:id="rId94"/>
    <p:sldId id="1211" r:id="rId95"/>
    <p:sldId id="1208" r:id="rId96"/>
    <p:sldId id="1212" r:id="rId97"/>
    <p:sldId id="1209" r:id="rId98"/>
    <p:sldId id="1200" r:id="rId99"/>
    <p:sldId id="1998" r:id="rId100"/>
    <p:sldId id="1222" r:id="rId101"/>
    <p:sldId id="1221" r:id="rId102"/>
    <p:sldId id="1705" r:id="rId103"/>
    <p:sldId id="1838" r:id="rId104"/>
    <p:sldId id="1839" r:id="rId105"/>
    <p:sldId id="1775" r:id="rId106"/>
    <p:sldId id="1776" r:id="rId107"/>
    <p:sldId id="1871" r:id="rId108"/>
    <p:sldId id="1667" r:id="rId109"/>
    <p:sldId id="1670" r:id="rId110"/>
    <p:sldId id="1694" r:id="rId111"/>
    <p:sldId id="1668" r:id="rId112"/>
    <p:sldId id="1669" r:id="rId113"/>
    <p:sldId id="1695" r:id="rId114"/>
    <p:sldId id="1671" r:id="rId115"/>
    <p:sldId id="1672" r:id="rId116"/>
    <p:sldId id="1673" r:id="rId117"/>
    <p:sldId id="1674" r:id="rId118"/>
    <p:sldId id="1675" r:id="rId119"/>
    <p:sldId id="1676" r:id="rId120"/>
    <p:sldId id="1677" r:id="rId121"/>
    <p:sldId id="1678" r:id="rId122"/>
    <p:sldId id="1679" r:id="rId123"/>
    <p:sldId id="1680" r:id="rId124"/>
    <p:sldId id="1682" r:id="rId125"/>
    <p:sldId id="1683" r:id="rId126"/>
    <p:sldId id="1684" r:id="rId127"/>
    <p:sldId id="1685" r:id="rId128"/>
    <p:sldId id="1636" r:id="rId129"/>
    <p:sldId id="633" r:id="rId130"/>
  </p:sldIdLst>
  <p:sldSz cx="12192000" cy="6858000"/>
  <p:notesSz cx="6954838"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6699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867" autoAdjust="0"/>
  </p:normalViewPr>
  <p:slideViewPr>
    <p:cSldViewPr snapToGrid="0">
      <p:cViewPr varScale="1">
        <p:scale>
          <a:sx n="70" d="100"/>
          <a:sy n="70" d="100"/>
        </p:scale>
        <p:origin x="293"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672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40175" y="0"/>
            <a:ext cx="3013075" cy="466725"/>
          </a:xfrm>
          <a:prstGeom prst="rect">
            <a:avLst/>
          </a:prstGeom>
        </p:spPr>
        <p:txBody>
          <a:bodyPr vert="horz" lIns="91440" tIns="45720" rIns="91440" bIns="45720" rtlCol="0"/>
          <a:lstStyle>
            <a:lvl1pPr algn="r">
              <a:defRPr sz="1200"/>
            </a:lvl1pPr>
          </a:lstStyle>
          <a:p>
            <a:fld id="{8BE33167-8530-451F-897E-7C61E68547EF}" type="datetimeFigureOut">
              <a:rPr lang="en-IN" smtClean="0"/>
              <a:t>03-09-2026</a:t>
            </a:fld>
            <a:endParaRPr lang="en-IN"/>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95325" y="4479925"/>
            <a:ext cx="5564188"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42375"/>
            <a:ext cx="3013075" cy="46672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40175" y="8842375"/>
            <a:ext cx="3013075" cy="466725"/>
          </a:xfrm>
          <a:prstGeom prst="rect">
            <a:avLst/>
          </a:prstGeom>
        </p:spPr>
        <p:txBody>
          <a:bodyPr vert="horz" lIns="91440" tIns="45720" rIns="91440" bIns="45720" rtlCol="0" anchor="b"/>
          <a:lstStyle>
            <a:lvl1pPr algn="r">
              <a:defRPr sz="1200"/>
            </a:lvl1pPr>
          </a:lstStyle>
          <a:p>
            <a:fld id="{9FA25C5F-382C-4E73-8948-16459CA93E01}" type="slidenum">
              <a:rPr lang="en-IN" smtClean="0"/>
              <a:t>‹#›</a:t>
            </a:fld>
            <a:endParaRPr lang="en-IN"/>
          </a:p>
        </p:txBody>
      </p:sp>
    </p:spTree>
    <p:extLst>
      <p:ext uri="{BB962C8B-B14F-4D97-AF65-F5344CB8AC3E}">
        <p14:creationId xmlns:p14="http://schemas.microsoft.com/office/powerpoint/2010/main" val="20483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A27993F-BD64-4812-B9C8-38D306D67657}" type="slidenum">
              <a:rPr lang="en-US" smtClean="0"/>
              <a:pPr/>
              <a:t>1</a:t>
            </a:fld>
            <a:endParaRPr lang="en-US"/>
          </a:p>
        </p:txBody>
      </p:sp>
    </p:spTree>
    <p:extLst>
      <p:ext uri="{BB962C8B-B14F-4D97-AF65-F5344CB8AC3E}">
        <p14:creationId xmlns:p14="http://schemas.microsoft.com/office/powerpoint/2010/main" val="575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A27993F-BD64-4812-B9C8-38D306D67657}" type="slidenum">
              <a:rPr lang="en-US" smtClean="0"/>
              <a:pPr/>
              <a:t>3</a:t>
            </a:fld>
            <a:endParaRPr lang="en-US"/>
          </a:p>
        </p:txBody>
      </p:sp>
    </p:spTree>
    <p:extLst>
      <p:ext uri="{BB962C8B-B14F-4D97-AF65-F5344CB8AC3E}">
        <p14:creationId xmlns:p14="http://schemas.microsoft.com/office/powerpoint/2010/main" val="2291965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A27993F-BD64-4812-B9C8-38D306D67657}" type="slidenum">
              <a:rPr lang="en-US" smtClean="0"/>
              <a:pPr/>
              <a:t>4</a:t>
            </a:fld>
            <a:endParaRPr lang="en-US"/>
          </a:p>
        </p:txBody>
      </p:sp>
    </p:spTree>
    <p:extLst>
      <p:ext uri="{BB962C8B-B14F-4D97-AF65-F5344CB8AC3E}">
        <p14:creationId xmlns:p14="http://schemas.microsoft.com/office/powerpoint/2010/main" val="1367469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A27993F-BD64-4812-B9C8-38D306D67657}" type="slidenum">
              <a:rPr lang="en-US" smtClean="0"/>
              <a:pPr/>
              <a:t>11</a:t>
            </a:fld>
            <a:endParaRPr lang="en-US"/>
          </a:p>
        </p:txBody>
      </p:sp>
    </p:spTree>
    <p:extLst>
      <p:ext uri="{BB962C8B-B14F-4D97-AF65-F5344CB8AC3E}">
        <p14:creationId xmlns:p14="http://schemas.microsoft.com/office/powerpoint/2010/main" val="640446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70C11-7272-558E-FB4C-EC27C4E97F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C5599-C129-834B-318A-DC15C52D59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1B6E06-E588-ED1A-B933-0A8EF55223A6}"/>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6060E52-16C6-918C-CCFD-99FDE7608421}"/>
              </a:ext>
            </a:extLst>
          </p:cNvPr>
          <p:cNvSpPr>
            <a:spLocks noGrp="1"/>
          </p:cNvSpPr>
          <p:nvPr>
            <p:ph type="sldNum" sz="quarter" idx="5"/>
          </p:nvPr>
        </p:nvSpPr>
        <p:spPr/>
        <p:txBody>
          <a:bodyPr/>
          <a:lstStyle/>
          <a:p>
            <a:fld id="{DA27993F-BD64-4812-B9C8-38D306D67657}" type="slidenum">
              <a:rPr lang="en-US" smtClean="0"/>
              <a:pPr/>
              <a:t>12</a:t>
            </a:fld>
            <a:endParaRPr lang="en-US"/>
          </a:p>
        </p:txBody>
      </p:sp>
    </p:spTree>
    <p:extLst>
      <p:ext uri="{BB962C8B-B14F-4D97-AF65-F5344CB8AC3E}">
        <p14:creationId xmlns:p14="http://schemas.microsoft.com/office/powerpoint/2010/main" val="2453604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3AF04-9E95-BE3C-DC10-79E708585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9845A-A959-8A83-C460-3957D3AAAE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F86C7E-5D45-0C97-4A0C-80E87A3DE10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2D2BCD1D-8173-AC1E-5393-264A8AFAD615}"/>
              </a:ext>
            </a:extLst>
          </p:cNvPr>
          <p:cNvSpPr>
            <a:spLocks noGrp="1"/>
          </p:cNvSpPr>
          <p:nvPr>
            <p:ph type="sldNum" sz="quarter" idx="5"/>
          </p:nvPr>
        </p:nvSpPr>
        <p:spPr/>
        <p:txBody>
          <a:bodyPr/>
          <a:lstStyle/>
          <a:p>
            <a:fld id="{DA27993F-BD64-4812-B9C8-38D306D67657}" type="slidenum">
              <a:rPr lang="en-US" smtClean="0"/>
              <a:pPr/>
              <a:t>13</a:t>
            </a:fld>
            <a:endParaRPr lang="en-US"/>
          </a:p>
        </p:txBody>
      </p:sp>
    </p:spTree>
    <p:extLst>
      <p:ext uri="{BB962C8B-B14F-4D97-AF65-F5344CB8AC3E}">
        <p14:creationId xmlns:p14="http://schemas.microsoft.com/office/powerpoint/2010/main" val="503914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A27993F-BD64-4812-B9C8-38D306D67657}" type="slidenum">
              <a:rPr lang="en-US" smtClean="0"/>
              <a:pPr/>
              <a:t>18</a:t>
            </a:fld>
            <a:endParaRPr lang="en-US"/>
          </a:p>
        </p:txBody>
      </p:sp>
    </p:spTree>
    <p:extLst>
      <p:ext uri="{BB962C8B-B14F-4D97-AF65-F5344CB8AC3E}">
        <p14:creationId xmlns:p14="http://schemas.microsoft.com/office/powerpoint/2010/main" val="839911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D74D4-C384-4C23-8594-251EB0922B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914F0E-C5B0-D2BC-E762-D99D8B804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51180E-99EF-E051-E736-1E7F6E504668}"/>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CE7C5BFC-1D52-EECC-9416-CFE73B664A19}"/>
              </a:ext>
            </a:extLst>
          </p:cNvPr>
          <p:cNvSpPr>
            <a:spLocks noGrp="1"/>
          </p:cNvSpPr>
          <p:nvPr>
            <p:ph type="sldNum" sz="quarter" idx="5"/>
          </p:nvPr>
        </p:nvSpPr>
        <p:spPr/>
        <p:txBody>
          <a:bodyPr/>
          <a:lstStyle/>
          <a:p>
            <a:fld id="{DA27993F-BD64-4812-B9C8-38D306D67657}" type="slidenum">
              <a:rPr lang="en-US" smtClean="0"/>
              <a:pPr/>
              <a:t>20</a:t>
            </a:fld>
            <a:endParaRPr lang="en-US"/>
          </a:p>
        </p:txBody>
      </p:sp>
    </p:spTree>
    <p:extLst>
      <p:ext uri="{BB962C8B-B14F-4D97-AF65-F5344CB8AC3E}">
        <p14:creationId xmlns:p14="http://schemas.microsoft.com/office/powerpoint/2010/main" val="2073556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A270B-D4AB-7E0B-247A-6C5BFB66E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F1D7D-09DD-1458-26E7-FE5876E4C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E8D837-E9DF-8E88-8CE1-188BCC5C1B9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3E72FDA6-E5A4-960C-F654-AD2AE9AB1915}"/>
              </a:ext>
            </a:extLst>
          </p:cNvPr>
          <p:cNvSpPr>
            <a:spLocks noGrp="1"/>
          </p:cNvSpPr>
          <p:nvPr>
            <p:ph type="sldNum" sz="quarter" idx="5"/>
          </p:nvPr>
        </p:nvSpPr>
        <p:spPr/>
        <p:txBody>
          <a:bodyPr/>
          <a:lstStyle/>
          <a:p>
            <a:fld id="{DA27993F-BD64-4812-B9C8-38D306D67657}" type="slidenum">
              <a:rPr lang="en-US" smtClean="0"/>
              <a:pPr/>
              <a:t>21</a:t>
            </a:fld>
            <a:endParaRPr lang="en-US"/>
          </a:p>
        </p:txBody>
      </p:sp>
    </p:spTree>
    <p:extLst>
      <p:ext uri="{BB962C8B-B14F-4D97-AF65-F5344CB8AC3E}">
        <p14:creationId xmlns:p14="http://schemas.microsoft.com/office/powerpoint/2010/main" val="1969948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596F2-7B22-88E8-4F14-C3514A7394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80405C-BEFF-2F83-8992-6CA5C38BB4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17E3B6-194F-51CD-E48A-1BD1C2A5192C}"/>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94900CE-42F5-8198-C8D6-FD9C23348881}"/>
              </a:ext>
            </a:extLst>
          </p:cNvPr>
          <p:cNvSpPr>
            <a:spLocks noGrp="1"/>
          </p:cNvSpPr>
          <p:nvPr>
            <p:ph type="sldNum" sz="quarter" idx="5"/>
          </p:nvPr>
        </p:nvSpPr>
        <p:spPr/>
        <p:txBody>
          <a:bodyPr/>
          <a:lstStyle/>
          <a:p>
            <a:fld id="{DA27993F-BD64-4812-B9C8-38D306D67657}" type="slidenum">
              <a:rPr lang="en-US" smtClean="0"/>
              <a:pPr/>
              <a:t>22</a:t>
            </a:fld>
            <a:endParaRPr lang="en-US"/>
          </a:p>
        </p:txBody>
      </p:sp>
    </p:spTree>
    <p:extLst>
      <p:ext uri="{BB962C8B-B14F-4D97-AF65-F5344CB8AC3E}">
        <p14:creationId xmlns:p14="http://schemas.microsoft.com/office/powerpoint/2010/main" val="3118796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2D722-6078-472C-72E8-710A8DBA59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21BE4-C802-6C70-944C-E0CD6B48F5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6209A-3E40-45BC-198F-ED1F4B555521}"/>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D83D778F-04AC-410B-8BCC-7C3F376F0D65}"/>
              </a:ext>
            </a:extLst>
          </p:cNvPr>
          <p:cNvSpPr>
            <a:spLocks noGrp="1"/>
          </p:cNvSpPr>
          <p:nvPr>
            <p:ph type="sldNum" sz="quarter" idx="5"/>
          </p:nvPr>
        </p:nvSpPr>
        <p:spPr/>
        <p:txBody>
          <a:bodyPr/>
          <a:lstStyle/>
          <a:p>
            <a:fld id="{DA27993F-BD64-4812-B9C8-38D306D67657}" type="slidenum">
              <a:rPr lang="en-US" smtClean="0"/>
              <a:pPr/>
              <a:t>23</a:t>
            </a:fld>
            <a:endParaRPr lang="en-US"/>
          </a:p>
        </p:txBody>
      </p:sp>
    </p:spTree>
    <p:extLst>
      <p:ext uri="{BB962C8B-B14F-4D97-AF65-F5344CB8AC3E}">
        <p14:creationId xmlns:p14="http://schemas.microsoft.com/office/powerpoint/2010/main" val="1169702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B8CC5-AB11-9EAE-CBAE-D533FEB54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8A6E9A-603A-79D5-F95E-8C2CD1BD75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0B8A1C-2519-2D9A-1E53-5C63DF18ABE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515747D-6A3D-60CC-1663-1821087EFF09}"/>
              </a:ext>
            </a:extLst>
          </p:cNvPr>
          <p:cNvSpPr>
            <a:spLocks noGrp="1"/>
          </p:cNvSpPr>
          <p:nvPr>
            <p:ph type="sldNum" sz="quarter" idx="5"/>
          </p:nvPr>
        </p:nvSpPr>
        <p:spPr/>
        <p:txBody>
          <a:bodyPr/>
          <a:lstStyle/>
          <a:p>
            <a:fld id="{DA27993F-BD64-4812-B9C8-38D306D67657}" type="slidenum">
              <a:rPr lang="en-US" smtClean="0"/>
              <a:pPr/>
              <a:t>27</a:t>
            </a:fld>
            <a:endParaRPr lang="en-US"/>
          </a:p>
        </p:txBody>
      </p:sp>
    </p:spTree>
    <p:extLst>
      <p:ext uri="{BB962C8B-B14F-4D97-AF65-F5344CB8AC3E}">
        <p14:creationId xmlns:p14="http://schemas.microsoft.com/office/powerpoint/2010/main" val="3563873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F4264-6506-5FF4-F1CA-3965E60888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3AD11-DB52-3309-603E-58F189F94D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78CCFF-1063-9F36-FE03-5FFF5199788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F88FBC3-9A5F-CAC8-30B9-DEC34DEBDC3D}"/>
              </a:ext>
            </a:extLst>
          </p:cNvPr>
          <p:cNvSpPr>
            <a:spLocks noGrp="1"/>
          </p:cNvSpPr>
          <p:nvPr>
            <p:ph type="sldNum" sz="quarter" idx="5"/>
          </p:nvPr>
        </p:nvSpPr>
        <p:spPr/>
        <p:txBody>
          <a:bodyPr/>
          <a:lstStyle/>
          <a:p>
            <a:fld id="{DA27993F-BD64-4812-B9C8-38D306D67657}" type="slidenum">
              <a:rPr lang="en-US" smtClean="0"/>
              <a:pPr/>
              <a:t>28</a:t>
            </a:fld>
            <a:endParaRPr lang="en-US"/>
          </a:p>
        </p:txBody>
      </p:sp>
    </p:spTree>
    <p:extLst>
      <p:ext uri="{BB962C8B-B14F-4D97-AF65-F5344CB8AC3E}">
        <p14:creationId xmlns:p14="http://schemas.microsoft.com/office/powerpoint/2010/main" val="1555141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71967-6242-DABA-064D-9394DB778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39636-0A74-68D1-7C6E-62CAC5F5C2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DBF60B-3AEA-F8E4-931F-2170DB2CF42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D5190E26-AE9F-2D67-5377-609A562B975F}"/>
              </a:ext>
            </a:extLst>
          </p:cNvPr>
          <p:cNvSpPr>
            <a:spLocks noGrp="1"/>
          </p:cNvSpPr>
          <p:nvPr>
            <p:ph type="sldNum" sz="quarter" idx="5"/>
          </p:nvPr>
        </p:nvSpPr>
        <p:spPr/>
        <p:txBody>
          <a:bodyPr/>
          <a:lstStyle/>
          <a:p>
            <a:fld id="{DA27993F-BD64-4812-B9C8-38D306D67657}" type="slidenum">
              <a:rPr lang="en-US" smtClean="0"/>
              <a:pPr/>
              <a:t>29</a:t>
            </a:fld>
            <a:endParaRPr lang="en-US"/>
          </a:p>
        </p:txBody>
      </p:sp>
    </p:spTree>
    <p:extLst>
      <p:ext uri="{BB962C8B-B14F-4D97-AF65-F5344CB8AC3E}">
        <p14:creationId xmlns:p14="http://schemas.microsoft.com/office/powerpoint/2010/main" val="4246604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372F6-8C0D-5AA9-8A64-C4307CDECF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319AF-E636-407B-01C7-7F79460A8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BE0CC-6744-97DE-9028-A7058074696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7465455-F54D-D8BA-57ED-2BA1B15E3BFD}"/>
              </a:ext>
            </a:extLst>
          </p:cNvPr>
          <p:cNvSpPr>
            <a:spLocks noGrp="1"/>
          </p:cNvSpPr>
          <p:nvPr>
            <p:ph type="sldNum" sz="quarter" idx="5"/>
          </p:nvPr>
        </p:nvSpPr>
        <p:spPr/>
        <p:txBody>
          <a:bodyPr/>
          <a:lstStyle/>
          <a:p>
            <a:fld id="{DA27993F-BD64-4812-B9C8-38D306D67657}" type="slidenum">
              <a:rPr lang="en-US" smtClean="0"/>
              <a:pPr/>
              <a:t>30</a:t>
            </a:fld>
            <a:endParaRPr lang="en-US"/>
          </a:p>
        </p:txBody>
      </p:sp>
    </p:spTree>
    <p:extLst>
      <p:ext uri="{BB962C8B-B14F-4D97-AF65-F5344CB8AC3E}">
        <p14:creationId xmlns:p14="http://schemas.microsoft.com/office/powerpoint/2010/main" val="2932692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A27993F-BD64-4812-B9C8-38D306D67657}" type="slidenum">
              <a:rPr lang="en-US" smtClean="0"/>
              <a:pPr/>
              <a:t>31</a:t>
            </a:fld>
            <a:endParaRPr lang="en-US"/>
          </a:p>
        </p:txBody>
      </p:sp>
    </p:spTree>
    <p:extLst>
      <p:ext uri="{BB962C8B-B14F-4D97-AF65-F5344CB8AC3E}">
        <p14:creationId xmlns:p14="http://schemas.microsoft.com/office/powerpoint/2010/main" val="2976945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E86D6-88AF-2858-1D4F-BC01876DF3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F3BEE-645B-EA30-3312-540D11CC9D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AE034E-5C50-E714-EE7D-26F4DCDD76B4}"/>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4E0FD49-FFD5-3101-930D-BF23064704B7}"/>
              </a:ext>
            </a:extLst>
          </p:cNvPr>
          <p:cNvSpPr>
            <a:spLocks noGrp="1"/>
          </p:cNvSpPr>
          <p:nvPr>
            <p:ph type="sldNum" sz="quarter" idx="5"/>
          </p:nvPr>
        </p:nvSpPr>
        <p:spPr/>
        <p:txBody>
          <a:bodyPr/>
          <a:lstStyle/>
          <a:p>
            <a:fld id="{DA27993F-BD64-4812-B9C8-38D306D67657}" type="slidenum">
              <a:rPr lang="en-US" smtClean="0"/>
              <a:pPr/>
              <a:t>32</a:t>
            </a:fld>
            <a:endParaRPr lang="en-US"/>
          </a:p>
        </p:txBody>
      </p:sp>
    </p:spTree>
    <p:extLst>
      <p:ext uri="{BB962C8B-B14F-4D97-AF65-F5344CB8AC3E}">
        <p14:creationId xmlns:p14="http://schemas.microsoft.com/office/powerpoint/2010/main" val="2274564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0574E-8A38-4D76-B71C-E88F891368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7C4A6-30D8-3144-5879-EC373339C3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7281EF-40B1-7BB0-28B2-10404F911124}"/>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C607C75-BB3C-2772-AC04-3D11802C586A}"/>
              </a:ext>
            </a:extLst>
          </p:cNvPr>
          <p:cNvSpPr>
            <a:spLocks noGrp="1"/>
          </p:cNvSpPr>
          <p:nvPr>
            <p:ph type="sldNum" sz="quarter" idx="5"/>
          </p:nvPr>
        </p:nvSpPr>
        <p:spPr/>
        <p:txBody>
          <a:bodyPr/>
          <a:lstStyle/>
          <a:p>
            <a:fld id="{DA27993F-BD64-4812-B9C8-38D306D67657}" type="slidenum">
              <a:rPr lang="en-US" smtClean="0"/>
              <a:pPr/>
              <a:t>33</a:t>
            </a:fld>
            <a:endParaRPr lang="en-US"/>
          </a:p>
        </p:txBody>
      </p:sp>
    </p:spTree>
    <p:extLst>
      <p:ext uri="{BB962C8B-B14F-4D97-AF65-F5344CB8AC3E}">
        <p14:creationId xmlns:p14="http://schemas.microsoft.com/office/powerpoint/2010/main" val="3983431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4A280-9F47-CAF8-7273-59354F546F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4439E-9333-AC4C-F9F1-B204AAAAAA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4934AB-E32E-F6B2-6F42-97A51420394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5FF3452-FC15-C495-E1A9-F925C00270E4}"/>
              </a:ext>
            </a:extLst>
          </p:cNvPr>
          <p:cNvSpPr>
            <a:spLocks noGrp="1"/>
          </p:cNvSpPr>
          <p:nvPr>
            <p:ph type="sldNum" sz="quarter" idx="5"/>
          </p:nvPr>
        </p:nvSpPr>
        <p:spPr/>
        <p:txBody>
          <a:bodyPr/>
          <a:lstStyle/>
          <a:p>
            <a:fld id="{DA27993F-BD64-4812-B9C8-38D306D67657}" type="slidenum">
              <a:rPr lang="en-US" smtClean="0"/>
              <a:pPr/>
              <a:t>34</a:t>
            </a:fld>
            <a:endParaRPr lang="en-US"/>
          </a:p>
        </p:txBody>
      </p:sp>
    </p:spTree>
    <p:extLst>
      <p:ext uri="{BB962C8B-B14F-4D97-AF65-F5344CB8AC3E}">
        <p14:creationId xmlns:p14="http://schemas.microsoft.com/office/powerpoint/2010/main" val="172720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14617-15BE-9AA1-F74F-95C257FCA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10C28-CFB7-37F7-F80D-E5A7A873C6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11C6C3-69F5-3045-F8A4-9CE49C3F021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47D4779D-0831-FD4A-9C50-785157CE492E}"/>
              </a:ext>
            </a:extLst>
          </p:cNvPr>
          <p:cNvSpPr>
            <a:spLocks noGrp="1"/>
          </p:cNvSpPr>
          <p:nvPr>
            <p:ph type="sldNum" sz="quarter" idx="5"/>
          </p:nvPr>
        </p:nvSpPr>
        <p:spPr/>
        <p:txBody>
          <a:bodyPr/>
          <a:lstStyle/>
          <a:p>
            <a:fld id="{DA27993F-BD64-4812-B9C8-38D306D67657}" type="slidenum">
              <a:rPr lang="en-US" smtClean="0"/>
              <a:pPr/>
              <a:t>50</a:t>
            </a:fld>
            <a:endParaRPr lang="en-US"/>
          </a:p>
        </p:txBody>
      </p:sp>
    </p:spTree>
    <p:extLst>
      <p:ext uri="{BB962C8B-B14F-4D97-AF65-F5344CB8AC3E}">
        <p14:creationId xmlns:p14="http://schemas.microsoft.com/office/powerpoint/2010/main" val="11385341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69C71-48CE-EFE7-F6DA-1A714821F7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81AAF-68D1-3D68-2C36-A93F91F97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1FF712-581C-7275-C25D-A23D07A76391}"/>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4AE106B-AEDD-7307-DA32-D2901D599F4A}"/>
              </a:ext>
            </a:extLst>
          </p:cNvPr>
          <p:cNvSpPr>
            <a:spLocks noGrp="1"/>
          </p:cNvSpPr>
          <p:nvPr>
            <p:ph type="sldNum" sz="quarter" idx="5"/>
          </p:nvPr>
        </p:nvSpPr>
        <p:spPr/>
        <p:txBody>
          <a:bodyPr/>
          <a:lstStyle/>
          <a:p>
            <a:fld id="{DA27993F-BD64-4812-B9C8-38D306D67657}" type="slidenum">
              <a:rPr lang="en-US" smtClean="0"/>
              <a:pPr/>
              <a:t>51</a:t>
            </a:fld>
            <a:endParaRPr lang="en-US"/>
          </a:p>
        </p:txBody>
      </p:sp>
    </p:spTree>
    <p:extLst>
      <p:ext uri="{BB962C8B-B14F-4D97-AF65-F5344CB8AC3E}">
        <p14:creationId xmlns:p14="http://schemas.microsoft.com/office/powerpoint/2010/main" val="3313593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0BE21-B539-0AEE-A3F6-084565EE5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8175B7-B38D-1B0D-C963-48493677C4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6BEE25-AFB1-1736-6B9D-91AC3CB2D85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C4BD1583-ECDE-76E8-4636-B4B1FDB597B6}"/>
              </a:ext>
            </a:extLst>
          </p:cNvPr>
          <p:cNvSpPr>
            <a:spLocks noGrp="1"/>
          </p:cNvSpPr>
          <p:nvPr>
            <p:ph type="sldNum" sz="quarter" idx="5"/>
          </p:nvPr>
        </p:nvSpPr>
        <p:spPr/>
        <p:txBody>
          <a:bodyPr/>
          <a:lstStyle/>
          <a:p>
            <a:fld id="{DA27993F-BD64-4812-B9C8-38D306D67657}" type="slidenum">
              <a:rPr lang="en-US" smtClean="0"/>
              <a:pPr/>
              <a:t>52</a:t>
            </a:fld>
            <a:endParaRPr lang="en-US"/>
          </a:p>
        </p:txBody>
      </p:sp>
    </p:spTree>
    <p:extLst>
      <p:ext uri="{BB962C8B-B14F-4D97-AF65-F5344CB8AC3E}">
        <p14:creationId xmlns:p14="http://schemas.microsoft.com/office/powerpoint/2010/main" val="26847886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D196B-B3F4-D3D2-970F-5CDBADACD0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863BA-3087-DD02-CAE5-E71079E121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007D7-2DE2-047D-4003-30230F7A6CBC}"/>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8F9AA56A-F1F6-A139-1D30-03B17A64A781}"/>
              </a:ext>
            </a:extLst>
          </p:cNvPr>
          <p:cNvSpPr>
            <a:spLocks noGrp="1"/>
          </p:cNvSpPr>
          <p:nvPr>
            <p:ph type="sldNum" sz="quarter" idx="5"/>
          </p:nvPr>
        </p:nvSpPr>
        <p:spPr/>
        <p:txBody>
          <a:bodyPr/>
          <a:lstStyle/>
          <a:p>
            <a:fld id="{DA27993F-BD64-4812-B9C8-38D306D67657}" type="slidenum">
              <a:rPr lang="en-US" smtClean="0"/>
              <a:pPr/>
              <a:t>53</a:t>
            </a:fld>
            <a:endParaRPr lang="en-US"/>
          </a:p>
        </p:txBody>
      </p:sp>
    </p:spTree>
    <p:extLst>
      <p:ext uri="{BB962C8B-B14F-4D97-AF65-F5344CB8AC3E}">
        <p14:creationId xmlns:p14="http://schemas.microsoft.com/office/powerpoint/2010/main" val="12061025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71BE3-83B3-0638-2EE0-AAFAF547C6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6CBA0-4C86-2E60-EA01-DCDEE1EC0F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5568F9-E205-048A-BA2F-C7AE3D3E4D44}"/>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4D03DF9B-838F-2154-A691-509187E25EB9}"/>
              </a:ext>
            </a:extLst>
          </p:cNvPr>
          <p:cNvSpPr>
            <a:spLocks noGrp="1"/>
          </p:cNvSpPr>
          <p:nvPr>
            <p:ph type="sldNum" sz="quarter" idx="5"/>
          </p:nvPr>
        </p:nvSpPr>
        <p:spPr/>
        <p:txBody>
          <a:bodyPr/>
          <a:lstStyle/>
          <a:p>
            <a:fld id="{DA27993F-BD64-4812-B9C8-38D306D67657}" type="slidenum">
              <a:rPr lang="en-US" smtClean="0"/>
              <a:pPr/>
              <a:t>54</a:t>
            </a:fld>
            <a:endParaRPr lang="en-US"/>
          </a:p>
        </p:txBody>
      </p:sp>
    </p:spTree>
    <p:extLst>
      <p:ext uri="{BB962C8B-B14F-4D97-AF65-F5344CB8AC3E}">
        <p14:creationId xmlns:p14="http://schemas.microsoft.com/office/powerpoint/2010/main" val="32250438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98A5C-AB5D-C667-AE92-41029366F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6DE95-99AC-C82D-A1F5-46CF0CAE72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E76723-68E9-4CCC-DECC-F9185DDBC86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8B2E053F-B607-168A-228F-3747E8180A98}"/>
              </a:ext>
            </a:extLst>
          </p:cNvPr>
          <p:cNvSpPr>
            <a:spLocks noGrp="1"/>
          </p:cNvSpPr>
          <p:nvPr>
            <p:ph type="sldNum" sz="quarter" idx="5"/>
          </p:nvPr>
        </p:nvSpPr>
        <p:spPr/>
        <p:txBody>
          <a:bodyPr/>
          <a:lstStyle/>
          <a:p>
            <a:fld id="{DA27993F-BD64-4812-B9C8-38D306D67657}" type="slidenum">
              <a:rPr lang="en-US" smtClean="0"/>
              <a:pPr/>
              <a:t>55</a:t>
            </a:fld>
            <a:endParaRPr lang="en-US"/>
          </a:p>
        </p:txBody>
      </p:sp>
    </p:spTree>
    <p:extLst>
      <p:ext uri="{BB962C8B-B14F-4D97-AF65-F5344CB8AC3E}">
        <p14:creationId xmlns:p14="http://schemas.microsoft.com/office/powerpoint/2010/main" val="251181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DA27993F-BD64-4812-B9C8-38D306D67657}" type="slidenum">
              <a:rPr lang="en-US" smtClean="0"/>
              <a:pPr/>
              <a:t>90</a:t>
            </a:fld>
            <a:endParaRPr lang="en-US"/>
          </a:p>
        </p:txBody>
      </p:sp>
    </p:spTree>
    <p:extLst>
      <p:ext uri="{BB962C8B-B14F-4D97-AF65-F5344CB8AC3E}">
        <p14:creationId xmlns:p14="http://schemas.microsoft.com/office/powerpoint/2010/main" val="2879839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FA25C5F-382C-4E73-8948-16459CA93E01}" type="slidenum">
              <a:rPr lang="en-IN" smtClean="0"/>
              <a:t>96</a:t>
            </a:fld>
            <a:endParaRPr lang="en-IN"/>
          </a:p>
        </p:txBody>
      </p:sp>
    </p:spTree>
    <p:extLst>
      <p:ext uri="{BB962C8B-B14F-4D97-AF65-F5344CB8AC3E}">
        <p14:creationId xmlns:p14="http://schemas.microsoft.com/office/powerpoint/2010/main" val="28043213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20F60-8E51-13F6-F8C5-51E3BA528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6615E9-B7DD-06E9-6CAF-A51E374B8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AFDAC3-933A-DFC3-E289-CACF90B5491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42A20F13-B499-27D7-C038-9D9742081CE8}"/>
              </a:ext>
            </a:extLst>
          </p:cNvPr>
          <p:cNvSpPr>
            <a:spLocks noGrp="1"/>
          </p:cNvSpPr>
          <p:nvPr>
            <p:ph type="sldNum" sz="quarter" idx="5"/>
          </p:nvPr>
        </p:nvSpPr>
        <p:spPr/>
        <p:txBody>
          <a:bodyPr/>
          <a:lstStyle/>
          <a:p>
            <a:fld id="{DA27993F-BD64-4812-B9C8-38D306D67657}" type="slidenum">
              <a:rPr lang="en-US" smtClean="0"/>
              <a:pPr/>
              <a:t>99</a:t>
            </a:fld>
            <a:endParaRPr lang="en-US"/>
          </a:p>
        </p:txBody>
      </p:sp>
    </p:spTree>
    <p:extLst>
      <p:ext uri="{BB962C8B-B14F-4D97-AF65-F5344CB8AC3E}">
        <p14:creationId xmlns:p14="http://schemas.microsoft.com/office/powerpoint/2010/main" val="3050490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6D9E9-2293-B683-C6AB-AC07CE13F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A40D0-B45A-433E-69E0-81638517EC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36FAE1-031D-551E-E554-88F02740198C}"/>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1B2A210-ADE7-C6BB-D31B-3EDEF57A95FC}"/>
              </a:ext>
            </a:extLst>
          </p:cNvPr>
          <p:cNvSpPr>
            <a:spLocks noGrp="1"/>
          </p:cNvSpPr>
          <p:nvPr>
            <p:ph type="sldNum" sz="quarter" idx="5"/>
          </p:nvPr>
        </p:nvSpPr>
        <p:spPr/>
        <p:txBody>
          <a:bodyPr/>
          <a:lstStyle/>
          <a:p>
            <a:fld id="{DA27993F-BD64-4812-B9C8-38D306D67657}" type="slidenum">
              <a:rPr lang="en-US" smtClean="0"/>
              <a:pPr/>
              <a:t>102</a:t>
            </a:fld>
            <a:endParaRPr lang="en-US"/>
          </a:p>
        </p:txBody>
      </p:sp>
    </p:spTree>
    <p:extLst>
      <p:ext uri="{BB962C8B-B14F-4D97-AF65-F5344CB8AC3E}">
        <p14:creationId xmlns:p14="http://schemas.microsoft.com/office/powerpoint/2010/main" val="3879153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CBC75-E6F8-7C9B-578B-A6966C914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1F0101-EA5F-3A93-5018-E1754BCEF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44B3B-009C-6DCE-8C8B-CFE351DB81F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B8D4651-DAB1-9F17-0A5E-B176C8B17CEB}"/>
              </a:ext>
            </a:extLst>
          </p:cNvPr>
          <p:cNvSpPr>
            <a:spLocks noGrp="1"/>
          </p:cNvSpPr>
          <p:nvPr>
            <p:ph type="sldNum" sz="quarter" idx="5"/>
          </p:nvPr>
        </p:nvSpPr>
        <p:spPr/>
        <p:txBody>
          <a:bodyPr/>
          <a:lstStyle/>
          <a:p>
            <a:fld id="{DA27993F-BD64-4812-B9C8-38D306D67657}" type="slidenum">
              <a:rPr lang="en-US" smtClean="0"/>
              <a:pPr/>
              <a:t>105</a:t>
            </a:fld>
            <a:endParaRPr lang="en-US"/>
          </a:p>
        </p:txBody>
      </p:sp>
    </p:spTree>
    <p:extLst>
      <p:ext uri="{BB962C8B-B14F-4D97-AF65-F5344CB8AC3E}">
        <p14:creationId xmlns:p14="http://schemas.microsoft.com/office/powerpoint/2010/main" val="3879036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EC773-5F5E-9017-E0D4-1D8FA1EE5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74A4E-49B4-8310-B80E-9ED76C9007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8FE88F-59FA-5040-7DEF-8A6523C3ED88}"/>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5C7E533-9704-9F2D-5DC8-F04FADDABC1D}"/>
              </a:ext>
            </a:extLst>
          </p:cNvPr>
          <p:cNvSpPr>
            <a:spLocks noGrp="1"/>
          </p:cNvSpPr>
          <p:nvPr>
            <p:ph type="sldNum" sz="quarter" idx="5"/>
          </p:nvPr>
        </p:nvSpPr>
        <p:spPr/>
        <p:txBody>
          <a:bodyPr/>
          <a:lstStyle/>
          <a:p>
            <a:fld id="{DA27993F-BD64-4812-B9C8-38D306D67657}" type="slidenum">
              <a:rPr lang="en-US" smtClean="0"/>
              <a:pPr/>
              <a:t>108</a:t>
            </a:fld>
            <a:endParaRPr lang="en-US"/>
          </a:p>
        </p:txBody>
      </p:sp>
    </p:spTree>
    <p:extLst>
      <p:ext uri="{BB962C8B-B14F-4D97-AF65-F5344CB8AC3E}">
        <p14:creationId xmlns:p14="http://schemas.microsoft.com/office/powerpoint/2010/main" val="11479254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2BA95-F33F-CF2A-8026-9ECAAB22E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24032-4F9F-996E-E096-886CF305AF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E37379-3A1F-D49E-C561-57E347FBD26C}"/>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A603363-DD8F-8AB3-F8E9-C7D39C543AFA}"/>
              </a:ext>
            </a:extLst>
          </p:cNvPr>
          <p:cNvSpPr>
            <a:spLocks noGrp="1"/>
          </p:cNvSpPr>
          <p:nvPr>
            <p:ph type="sldNum" sz="quarter" idx="5"/>
          </p:nvPr>
        </p:nvSpPr>
        <p:spPr/>
        <p:txBody>
          <a:bodyPr/>
          <a:lstStyle/>
          <a:p>
            <a:fld id="{DA27993F-BD64-4812-B9C8-38D306D67657}" type="slidenum">
              <a:rPr lang="en-US" smtClean="0"/>
              <a:pPr/>
              <a:t>109</a:t>
            </a:fld>
            <a:endParaRPr lang="en-US"/>
          </a:p>
        </p:txBody>
      </p:sp>
    </p:spTree>
    <p:extLst>
      <p:ext uri="{BB962C8B-B14F-4D97-AF65-F5344CB8AC3E}">
        <p14:creationId xmlns:p14="http://schemas.microsoft.com/office/powerpoint/2010/main" val="27016828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4E447-13C7-9961-599B-013C76658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5728D-1C0A-6C69-A451-61B285BF46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DF5ABA-B81D-55A0-9117-4D7ABC247FA9}"/>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661C191-BEBB-DC4B-EA0C-110ECD8D2FAB}"/>
              </a:ext>
            </a:extLst>
          </p:cNvPr>
          <p:cNvSpPr>
            <a:spLocks noGrp="1"/>
          </p:cNvSpPr>
          <p:nvPr>
            <p:ph type="sldNum" sz="quarter" idx="5"/>
          </p:nvPr>
        </p:nvSpPr>
        <p:spPr/>
        <p:txBody>
          <a:bodyPr/>
          <a:lstStyle/>
          <a:p>
            <a:fld id="{DA27993F-BD64-4812-B9C8-38D306D67657}" type="slidenum">
              <a:rPr lang="en-US" smtClean="0"/>
              <a:pPr/>
              <a:t>110</a:t>
            </a:fld>
            <a:endParaRPr lang="en-US"/>
          </a:p>
        </p:txBody>
      </p:sp>
    </p:spTree>
    <p:extLst>
      <p:ext uri="{BB962C8B-B14F-4D97-AF65-F5344CB8AC3E}">
        <p14:creationId xmlns:p14="http://schemas.microsoft.com/office/powerpoint/2010/main" val="837351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4D1B2-5715-6921-BE02-51C13C697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24A5C-055C-EA95-C10F-FE808EF5B3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B5173-9ACC-D244-E8B9-92D26C23FDB7}"/>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70B4518-028C-1BEB-F609-4026F0E2002E}"/>
              </a:ext>
            </a:extLst>
          </p:cNvPr>
          <p:cNvSpPr>
            <a:spLocks noGrp="1"/>
          </p:cNvSpPr>
          <p:nvPr>
            <p:ph type="sldNum" sz="quarter" idx="5"/>
          </p:nvPr>
        </p:nvSpPr>
        <p:spPr/>
        <p:txBody>
          <a:bodyPr/>
          <a:lstStyle/>
          <a:p>
            <a:fld id="{DA27993F-BD64-4812-B9C8-38D306D67657}" type="slidenum">
              <a:rPr lang="en-US" smtClean="0"/>
              <a:pPr/>
              <a:t>111</a:t>
            </a:fld>
            <a:endParaRPr lang="en-US"/>
          </a:p>
        </p:txBody>
      </p:sp>
    </p:spTree>
    <p:extLst>
      <p:ext uri="{BB962C8B-B14F-4D97-AF65-F5344CB8AC3E}">
        <p14:creationId xmlns:p14="http://schemas.microsoft.com/office/powerpoint/2010/main" val="8504567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64CC7-D3A5-D370-DE0C-CB2E32F46E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A12E9-0AC0-1B7C-C4A3-DDD434BF4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58A0FD-35A7-703D-E328-A939265F6EAC}"/>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7AA7622-9D1E-60EE-4B96-A0088CD40F1B}"/>
              </a:ext>
            </a:extLst>
          </p:cNvPr>
          <p:cNvSpPr>
            <a:spLocks noGrp="1"/>
          </p:cNvSpPr>
          <p:nvPr>
            <p:ph type="sldNum" sz="quarter" idx="5"/>
          </p:nvPr>
        </p:nvSpPr>
        <p:spPr/>
        <p:txBody>
          <a:bodyPr/>
          <a:lstStyle/>
          <a:p>
            <a:fld id="{DA27993F-BD64-4812-B9C8-38D306D67657}" type="slidenum">
              <a:rPr lang="en-US" smtClean="0"/>
              <a:pPr/>
              <a:t>112</a:t>
            </a:fld>
            <a:endParaRPr lang="en-US"/>
          </a:p>
        </p:txBody>
      </p:sp>
    </p:spTree>
    <p:extLst>
      <p:ext uri="{BB962C8B-B14F-4D97-AF65-F5344CB8AC3E}">
        <p14:creationId xmlns:p14="http://schemas.microsoft.com/office/powerpoint/2010/main" val="30739327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1F160-023A-D202-7CAD-8B55FB6DCF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DB1E9-97B7-CA82-8239-2D06AE0F29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355A1C-EE38-23ED-E4A1-4F3A69FDC12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BF2F0E8-345E-603A-B395-C33D844578FF}"/>
              </a:ext>
            </a:extLst>
          </p:cNvPr>
          <p:cNvSpPr>
            <a:spLocks noGrp="1"/>
          </p:cNvSpPr>
          <p:nvPr>
            <p:ph type="sldNum" sz="quarter" idx="5"/>
          </p:nvPr>
        </p:nvSpPr>
        <p:spPr/>
        <p:txBody>
          <a:bodyPr/>
          <a:lstStyle/>
          <a:p>
            <a:fld id="{DA27993F-BD64-4812-B9C8-38D306D67657}" type="slidenum">
              <a:rPr lang="en-US" smtClean="0"/>
              <a:pPr/>
              <a:t>113</a:t>
            </a:fld>
            <a:endParaRPr lang="en-US"/>
          </a:p>
        </p:txBody>
      </p:sp>
    </p:spTree>
    <p:extLst>
      <p:ext uri="{BB962C8B-B14F-4D97-AF65-F5344CB8AC3E}">
        <p14:creationId xmlns:p14="http://schemas.microsoft.com/office/powerpoint/2010/main" val="33049088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46BBC-0C83-9BDC-5599-3E4CD8AD2C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D44D0-4F08-4EFF-DEE5-CA722C3194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E7AFC3-3183-8B76-0D3A-D2D0772A258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CB313A91-B9B7-6AD0-ED20-0A97123655F0}"/>
              </a:ext>
            </a:extLst>
          </p:cNvPr>
          <p:cNvSpPr>
            <a:spLocks noGrp="1"/>
          </p:cNvSpPr>
          <p:nvPr>
            <p:ph type="sldNum" sz="quarter" idx="5"/>
          </p:nvPr>
        </p:nvSpPr>
        <p:spPr/>
        <p:txBody>
          <a:bodyPr/>
          <a:lstStyle/>
          <a:p>
            <a:fld id="{DA27993F-BD64-4812-B9C8-38D306D67657}" type="slidenum">
              <a:rPr lang="en-US" smtClean="0"/>
              <a:pPr/>
              <a:t>114</a:t>
            </a:fld>
            <a:endParaRPr lang="en-US"/>
          </a:p>
        </p:txBody>
      </p:sp>
    </p:spTree>
    <p:extLst>
      <p:ext uri="{BB962C8B-B14F-4D97-AF65-F5344CB8AC3E}">
        <p14:creationId xmlns:p14="http://schemas.microsoft.com/office/powerpoint/2010/main" val="11434035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421A7-8849-20C7-8FEF-C9CD75F82F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BB6608-39B3-EEDF-D6BF-8C339DDD00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7A35EA-3CFD-6131-5ED6-5A80E089B6C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727F6652-8087-9826-A2AD-2195641A4294}"/>
              </a:ext>
            </a:extLst>
          </p:cNvPr>
          <p:cNvSpPr>
            <a:spLocks noGrp="1"/>
          </p:cNvSpPr>
          <p:nvPr>
            <p:ph type="sldNum" sz="quarter" idx="5"/>
          </p:nvPr>
        </p:nvSpPr>
        <p:spPr/>
        <p:txBody>
          <a:bodyPr/>
          <a:lstStyle/>
          <a:p>
            <a:fld id="{DA27993F-BD64-4812-B9C8-38D306D67657}" type="slidenum">
              <a:rPr lang="en-US" smtClean="0"/>
              <a:pPr/>
              <a:t>115</a:t>
            </a:fld>
            <a:endParaRPr lang="en-US"/>
          </a:p>
        </p:txBody>
      </p:sp>
    </p:spTree>
    <p:extLst>
      <p:ext uri="{BB962C8B-B14F-4D97-AF65-F5344CB8AC3E}">
        <p14:creationId xmlns:p14="http://schemas.microsoft.com/office/powerpoint/2010/main" val="30536012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6F143-39D1-1C82-4F2C-47370987D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DE51B8-9686-4672-8983-25A78D8090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9398E0-6376-461A-630A-2E97E83320B8}"/>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DEB1AFF9-0137-1FF4-A066-0F4C9AB0855A}"/>
              </a:ext>
            </a:extLst>
          </p:cNvPr>
          <p:cNvSpPr>
            <a:spLocks noGrp="1"/>
          </p:cNvSpPr>
          <p:nvPr>
            <p:ph type="sldNum" sz="quarter" idx="5"/>
          </p:nvPr>
        </p:nvSpPr>
        <p:spPr/>
        <p:txBody>
          <a:bodyPr/>
          <a:lstStyle/>
          <a:p>
            <a:fld id="{DA27993F-BD64-4812-B9C8-38D306D67657}" type="slidenum">
              <a:rPr lang="en-US" smtClean="0"/>
              <a:pPr/>
              <a:t>116</a:t>
            </a:fld>
            <a:endParaRPr lang="en-US"/>
          </a:p>
        </p:txBody>
      </p:sp>
    </p:spTree>
    <p:extLst>
      <p:ext uri="{BB962C8B-B14F-4D97-AF65-F5344CB8AC3E}">
        <p14:creationId xmlns:p14="http://schemas.microsoft.com/office/powerpoint/2010/main" val="37525004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F3010-5598-5712-7625-3C55A9713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445C20-37C4-4EA0-F73C-BF55104101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A59E83-9E22-E292-B93E-49C74CC4542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A4E5A83-4536-2588-4D58-ED782778182B}"/>
              </a:ext>
            </a:extLst>
          </p:cNvPr>
          <p:cNvSpPr>
            <a:spLocks noGrp="1"/>
          </p:cNvSpPr>
          <p:nvPr>
            <p:ph type="sldNum" sz="quarter" idx="5"/>
          </p:nvPr>
        </p:nvSpPr>
        <p:spPr/>
        <p:txBody>
          <a:bodyPr/>
          <a:lstStyle/>
          <a:p>
            <a:fld id="{DA27993F-BD64-4812-B9C8-38D306D67657}" type="slidenum">
              <a:rPr lang="en-US" smtClean="0"/>
              <a:pPr/>
              <a:t>117</a:t>
            </a:fld>
            <a:endParaRPr lang="en-US"/>
          </a:p>
        </p:txBody>
      </p:sp>
    </p:spTree>
    <p:extLst>
      <p:ext uri="{BB962C8B-B14F-4D97-AF65-F5344CB8AC3E}">
        <p14:creationId xmlns:p14="http://schemas.microsoft.com/office/powerpoint/2010/main" val="20588107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15546-0D21-DE81-0653-71CE1C6E04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BC1E20-240A-F2C9-FE6F-03B8E65D60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9B433-4888-09B6-FB8A-310A4F5F0A69}"/>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4E2FA0B0-1500-39EC-BC56-686F0790E0C5}"/>
              </a:ext>
            </a:extLst>
          </p:cNvPr>
          <p:cNvSpPr>
            <a:spLocks noGrp="1"/>
          </p:cNvSpPr>
          <p:nvPr>
            <p:ph type="sldNum" sz="quarter" idx="5"/>
          </p:nvPr>
        </p:nvSpPr>
        <p:spPr/>
        <p:txBody>
          <a:bodyPr/>
          <a:lstStyle/>
          <a:p>
            <a:fld id="{DA27993F-BD64-4812-B9C8-38D306D67657}" type="slidenum">
              <a:rPr lang="en-US" smtClean="0"/>
              <a:pPr/>
              <a:t>118</a:t>
            </a:fld>
            <a:endParaRPr lang="en-US"/>
          </a:p>
        </p:txBody>
      </p:sp>
    </p:spTree>
    <p:extLst>
      <p:ext uri="{BB962C8B-B14F-4D97-AF65-F5344CB8AC3E}">
        <p14:creationId xmlns:p14="http://schemas.microsoft.com/office/powerpoint/2010/main" val="23362325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8A4DC-7E1F-A846-5C46-63C663D20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4AB6B-2C9E-AEA3-40C0-21045CFA4F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F1589-901F-9A5D-F695-DCA7E5FC127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B202B55-C416-D5D9-EF25-F87160963BCF}"/>
              </a:ext>
            </a:extLst>
          </p:cNvPr>
          <p:cNvSpPr>
            <a:spLocks noGrp="1"/>
          </p:cNvSpPr>
          <p:nvPr>
            <p:ph type="sldNum" sz="quarter" idx="5"/>
          </p:nvPr>
        </p:nvSpPr>
        <p:spPr/>
        <p:txBody>
          <a:bodyPr/>
          <a:lstStyle/>
          <a:p>
            <a:fld id="{DA27993F-BD64-4812-B9C8-38D306D67657}" type="slidenum">
              <a:rPr lang="en-US" smtClean="0"/>
              <a:pPr/>
              <a:t>119</a:t>
            </a:fld>
            <a:endParaRPr lang="en-US"/>
          </a:p>
        </p:txBody>
      </p:sp>
    </p:spTree>
    <p:extLst>
      <p:ext uri="{BB962C8B-B14F-4D97-AF65-F5344CB8AC3E}">
        <p14:creationId xmlns:p14="http://schemas.microsoft.com/office/powerpoint/2010/main" val="39491972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D6E5D-2D6F-6EAA-0B7E-B3914383BA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FA44E2-C7A7-0A3F-8C8C-12F23C2193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A1A51A-053D-959B-6567-95CD52F68360}"/>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142CEAD7-1E0A-44C6-2820-81A7008460E2}"/>
              </a:ext>
            </a:extLst>
          </p:cNvPr>
          <p:cNvSpPr>
            <a:spLocks noGrp="1"/>
          </p:cNvSpPr>
          <p:nvPr>
            <p:ph type="sldNum" sz="quarter" idx="5"/>
          </p:nvPr>
        </p:nvSpPr>
        <p:spPr/>
        <p:txBody>
          <a:bodyPr/>
          <a:lstStyle/>
          <a:p>
            <a:fld id="{DA27993F-BD64-4812-B9C8-38D306D67657}" type="slidenum">
              <a:rPr lang="en-US" smtClean="0"/>
              <a:pPr/>
              <a:t>120</a:t>
            </a:fld>
            <a:endParaRPr lang="en-US"/>
          </a:p>
        </p:txBody>
      </p:sp>
    </p:spTree>
    <p:extLst>
      <p:ext uri="{BB962C8B-B14F-4D97-AF65-F5344CB8AC3E}">
        <p14:creationId xmlns:p14="http://schemas.microsoft.com/office/powerpoint/2010/main" val="18321737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ACD56-AE0B-0507-B0A0-A669A33FB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504365-5ED7-CB5A-CDA2-9143C10A8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6CBDE-F4B9-217E-36B3-9B39BF051609}"/>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7DF082B-DF15-47FA-8BD6-07CFDBE06345}"/>
              </a:ext>
            </a:extLst>
          </p:cNvPr>
          <p:cNvSpPr>
            <a:spLocks noGrp="1"/>
          </p:cNvSpPr>
          <p:nvPr>
            <p:ph type="sldNum" sz="quarter" idx="5"/>
          </p:nvPr>
        </p:nvSpPr>
        <p:spPr/>
        <p:txBody>
          <a:bodyPr/>
          <a:lstStyle/>
          <a:p>
            <a:fld id="{DA27993F-BD64-4812-B9C8-38D306D67657}" type="slidenum">
              <a:rPr lang="en-US" smtClean="0"/>
              <a:pPr/>
              <a:t>121</a:t>
            </a:fld>
            <a:endParaRPr lang="en-US"/>
          </a:p>
        </p:txBody>
      </p:sp>
    </p:spTree>
    <p:extLst>
      <p:ext uri="{BB962C8B-B14F-4D97-AF65-F5344CB8AC3E}">
        <p14:creationId xmlns:p14="http://schemas.microsoft.com/office/powerpoint/2010/main" val="30660978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55909-F138-5BEE-EFDE-011B40E4E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E33E05-2214-5E26-F31C-3BBE850532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6AFF1D-7B60-16EE-62CC-7332CF298402}"/>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4819367E-7A59-CC23-4E57-74366C030097}"/>
              </a:ext>
            </a:extLst>
          </p:cNvPr>
          <p:cNvSpPr>
            <a:spLocks noGrp="1"/>
          </p:cNvSpPr>
          <p:nvPr>
            <p:ph type="sldNum" sz="quarter" idx="5"/>
          </p:nvPr>
        </p:nvSpPr>
        <p:spPr/>
        <p:txBody>
          <a:bodyPr/>
          <a:lstStyle/>
          <a:p>
            <a:fld id="{DA27993F-BD64-4812-B9C8-38D306D67657}" type="slidenum">
              <a:rPr lang="en-US" smtClean="0"/>
              <a:pPr/>
              <a:t>122</a:t>
            </a:fld>
            <a:endParaRPr lang="en-US"/>
          </a:p>
        </p:txBody>
      </p:sp>
    </p:spTree>
    <p:extLst>
      <p:ext uri="{BB962C8B-B14F-4D97-AF65-F5344CB8AC3E}">
        <p14:creationId xmlns:p14="http://schemas.microsoft.com/office/powerpoint/2010/main" val="12833294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8BC68-7A64-1567-ED6C-940AEBEB6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EEEBA-9001-AD98-ED5E-0DCA71A874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4395EC-EE2A-1B9F-47D6-FA3F273E6A82}"/>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82BE66A-FE46-8B18-9000-AE75C5CB246E}"/>
              </a:ext>
            </a:extLst>
          </p:cNvPr>
          <p:cNvSpPr>
            <a:spLocks noGrp="1"/>
          </p:cNvSpPr>
          <p:nvPr>
            <p:ph type="sldNum" sz="quarter" idx="5"/>
          </p:nvPr>
        </p:nvSpPr>
        <p:spPr/>
        <p:txBody>
          <a:bodyPr/>
          <a:lstStyle/>
          <a:p>
            <a:fld id="{DA27993F-BD64-4812-B9C8-38D306D67657}" type="slidenum">
              <a:rPr lang="en-US" smtClean="0"/>
              <a:pPr/>
              <a:t>123</a:t>
            </a:fld>
            <a:endParaRPr lang="en-US"/>
          </a:p>
        </p:txBody>
      </p:sp>
    </p:spTree>
    <p:extLst>
      <p:ext uri="{BB962C8B-B14F-4D97-AF65-F5344CB8AC3E}">
        <p14:creationId xmlns:p14="http://schemas.microsoft.com/office/powerpoint/2010/main" val="38787072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52DE5-653A-441B-6593-A2B2F797C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4A6B8-A292-89E2-3B2B-3D67C1A963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C1062-5135-05B1-EC16-27F1F1F9766F}"/>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42936FDD-BD51-DDD9-3358-11281200AFFE}"/>
              </a:ext>
            </a:extLst>
          </p:cNvPr>
          <p:cNvSpPr>
            <a:spLocks noGrp="1"/>
          </p:cNvSpPr>
          <p:nvPr>
            <p:ph type="sldNum" sz="quarter" idx="5"/>
          </p:nvPr>
        </p:nvSpPr>
        <p:spPr/>
        <p:txBody>
          <a:bodyPr/>
          <a:lstStyle/>
          <a:p>
            <a:fld id="{DA27993F-BD64-4812-B9C8-38D306D67657}" type="slidenum">
              <a:rPr lang="en-US" smtClean="0"/>
              <a:pPr/>
              <a:t>124</a:t>
            </a:fld>
            <a:endParaRPr lang="en-US"/>
          </a:p>
        </p:txBody>
      </p:sp>
    </p:spTree>
    <p:extLst>
      <p:ext uri="{BB962C8B-B14F-4D97-AF65-F5344CB8AC3E}">
        <p14:creationId xmlns:p14="http://schemas.microsoft.com/office/powerpoint/2010/main" val="3056524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4CC5D-2042-2942-F375-909E24275F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BA8D3-2804-82D6-92FB-4B27070B9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FEDD9-5F6D-32AA-4CEF-200D07BDF016}"/>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CE0CE9E1-86D1-8B9D-18D8-081BFC21B4EF}"/>
              </a:ext>
            </a:extLst>
          </p:cNvPr>
          <p:cNvSpPr>
            <a:spLocks noGrp="1"/>
          </p:cNvSpPr>
          <p:nvPr>
            <p:ph type="sldNum" sz="quarter" idx="5"/>
          </p:nvPr>
        </p:nvSpPr>
        <p:spPr/>
        <p:txBody>
          <a:bodyPr/>
          <a:lstStyle/>
          <a:p>
            <a:fld id="{DA27993F-BD64-4812-B9C8-38D306D67657}" type="slidenum">
              <a:rPr lang="en-US" smtClean="0"/>
              <a:pPr/>
              <a:t>125</a:t>
            </a:fld>
            <a:endParaRPr lang="en-US"/>
          </a:p>
        </p:txBody>
      </p:sp>
    </p:spTree>
    <p:extLst>
      <p:ext uri="{BB962C8B-B14F-4D97-AF65-F5344CB8AC3E}">
        <p14:creationId xmlns:p14="http://schemas.microsoft.com/office/powerpoint/2010/main" val="6733350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CEEC0-1651-5131-29A6-8B26AE6A1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98253D-D0A3-7374-9BA5-47969D79E0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074CF-29B6-AAC6-6807-C25501E68E21}"/>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7A76D76-B04B-5795-D9AD-26E94ABCAD20}"/>
              </a:ext>
            </a:extLst>
          </p:cNvPr>
          <p:cNvSpPr>
            <a:spLocks noGrp="1"/>
          </p:cNvSpPr>
          <p:nvPr>
            <p:ph type="sldNum" sz="quarter" idx="5"/>
          </p:nvPr>
        </p:nvSpPr>
        <p:spPr/>
        <p:txBody>
          <a:bodyPr/>
          <a:lstStyle/>
          <a:p>
            <a:fld id="{DA27993F-BD64-4812-B9C8-38D306D67657}" type="slidenum">
              <a:rPr lang="en-US" smtClean="0"/>
              <a:pPr/>
              <a:t>126</a:t>
            </a:fld>
            <a:endParaRPr lang="en-US"/>
          </a:p>
        </p:txBody>
      </p:sp>
    </p:spTree>
    <p:extLst>
      <p:ext uri="{BB962C8B-B14F-4D97-AF65-F5344CB8AC3E}">
        <p14:creationId xmlns:p14="http://schemas.microsoft.com/office/powerpoint/2010/main" val="25763217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3D0D1-51C4-CE99-6F73-996916717B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B7445-A41C-D61D-0932-819A29213A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54A54C-691B-CCD9-4629-C44E186991B1}"/>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2E07837-1120-98C9-7405-A6FCDF7F669E}"/>
              </a:ext>
            </a:extLst>
          </p:cNvPr>
          <p:cNvSpPr>
            <a:spLocks noGrp="1"/>
          </p:cNvSpPr>
          <p:nvPr>
            <p:ph type="sldNum" sz="quarter" idx="5"/>
          </p:nvPr>
        </p:nvSpPr>
        <p:spPr/>
        <p:txBody>
          <a:bodyPr/>
          <a:lstStyle/>
          <a:p>
            <a:fld id="{DA27993F-BD64-4812-B9C8-38D306D67657}" type="slidenum">
              <a:rPr lang="en-US" smtClean="0"/>
              <a:pPr/>
              <a:t>127</a:t>
            </a:fld>
            <a:endParaRPr lang="en-US"/>
          </a:p>
        </p:txBody>
      </p:sp>
    </p:spTree>
    <p:extLst>
      <p:ext uri="{BB962C8B-B14F-4D97-AF65-F5344CB8AC3E}">
        <p14:creationId xmlns:p14="http://schemas.microsoft.com/office/powerpoint/2010/main" val="39653967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5BA8B-12FB-227D-B6E2-CDC7D5033C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7D5A1D-7D40-864B-ABBF-D8A4710249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5DFC63-9604-2B46-A099-FEE23E90A316}"/>
              </a:ext>
            </a:extLst>
          </p:cNvPr>
          <p:cNvSpPr>
            <a:spLocks noGrp="1"/>
          </p:cNvSpPr>
          <p:nvPr>
            <p:ph type="body" idx="1"/>
          </p:nvPr>
        </p:nvSpPr>
        <p:spPr/>
        <p:txBody>
          <a:bodyPr/>
          <a:lstStyle/>
          <a:p>
            <a:endParaRPr lang="en-IN"/>
          </a:p>
        </p:txBody>
      </p:sp>
      <p:sp>
        <p:nvSpPr>
          <p:cNvPr id="4" name="Slide Number Placeholder 3">
            <a:extLst>
              <a:ext uri="{FF2B5EF4-FFF2-40B4-BE49-F238E27FC236}">
                <a16:creationId xmlns:a16="http://schemas.microsoft.com/office/drawing/2014/main" id="{6E311D0C-7B2C-B53F-4355-61815699D1EF}"/>
              </a:ext>
            </a:extLst>
          </p:cNvPr>
          <p:cNvSpPr>
            <a:spLocks noGrp="1"/>
          </p:cNvSpPr>
          <p:nvPr>
            <p:ph type="sldNum" sz="quarter" idx="5"/>
          </p:nvPr>
        </p:nvSpPr>
        <p:spPr/>
        <p:txBody>
          <a:bodyPr/>
          <a:lstStyle/>
          <a:p>
            <a:fld id="{DA27993F-BD64-4812-B9C8-38D306D67657}" type="slidenum">
              <a:rPr lang="en-US" smtClean="0"/>
              <a:pPr/>
              <a:t>128</a:t>
            </a:fld>
            <a:endParaRPr lang="en-US"/>
          </a:p>
        </p:txBody>
      </p:sp>
    </p:spTree>
    <p:extLst>
      <p:ext uri="{BB962C8B-B14F-4D97-AF65-F5344CB8AC3E}">
        <p14:creationId xmlns:p14="http://schemas.microsoft.com/office/powerpoint/2010/main" val="4060547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17" name="Footer Placeholder 16"/>
          <p:cNvSpPr>
            <a:spLocks noGrp="1"/>
          </p:cNvSpPr>
          <p:nvPr>
            <p:ph type="ftr" sz="quarter" idx="11"/>
          </p:nvPr>
        </p:nvSpPr>
        <p:spPr/>
        <p:txBody>
          <a:bodyPr/>
          <a:lstStyle/>
          <a:p>
            <a:endParaRPr lang="en-IN"/>
          </a:p>
        </p:txBody>
      </p:sp>
      <p:sp>
        <p:nvSpPr>
          <p:cNvPr id="29" name="Slide Number Placeholder 28"/>
          <p:cNvSpPr>
            <a:spLocks noGrp="1"/>
          </p:cNvSpPr>
          <p:nvPr>
            <p:ph type="sldNum" sz="quarter" idx="12"/>
          </p:nvPr>
        </p:nvSpPr>
        <p:spPr/>
        <p:txBody>
          <a:bodyPr/>
          <a:lstStyle/>
          <a:p>
            <a:fld id="{EF9BAC5D-26EC-4AEF-B9F3-E393500DD265}" type="slidenum">
              <a:rPr lang="en-IN" smtClean="0"/>
              <a:pPr/>
              <a:t>‹#›</a:t>
            </a:fld>
            <a:endParaRPr lang="en-IN"/>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9BAC5D-26EC-4AEF-B9F3-E393500DD265}"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566400" y="6416676"/>
            <a:ext cx="1016000" cy="365125"/>
          </a:xfrm>
        </p:spPr>
        <p:txBody>
          <a:bodyPr/>
          <a:lstStyle/>
          <a:p>
            <a:fld id="{EF9BAC5D-26EC-4AEF-B9F3-E393500DD265}"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9BAC5D-26EC-4AEF-B9F3-E393500DD265}"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F9BAC5D-26EC-4AEF-B9F3-E393500DD265}"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F9BAC5D-26EC-4AEF-B9F3-E393500DD265}"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F9BAC5D-26EC-4AEF-B9F3-E393500DD265}"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9BAC5D-26EC-4AEF-B9F3-E393500DD265}"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9BAC5D-26EC-4AEF-B9F3-E393500DD265}"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9BAC5D-26EC-4AEF-B9F3-E393500DD265}"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7909D2B-B50F-43AD-8760-9B02CF1E49D3}" type="datetimeFigureOut">
              <a:rPr lang="en-IN" smtClean="0"/>
              <a:pPr/>
              <a:t>03-09-2026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9BAC5D-26EC-4AEF-B9F3-E393500DD265}"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7909D2B-B50F-43AD-8760-9B02CF1E49D3}" type="datetimeFigureOut">
              <a:rPr lang="en-IN" smtClean="0"/>
              <a:pPr/>
              <a:t>03-09-2026</a:t>
            </a:fld>
            <a:endParaRPr lang="en-IN"/>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IN"/>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F9BAC5D-26EC-4AEF-B9F3-E393500DD265}" type="slidenum">
              <a:rPr lang="en-IN" smtClean="0"/>
              <a:pPr/>
              <a:t>‹#›</a:t>
            </a:fld>
            <a:endParaRPr lang="en-IN"/>
          </a:p>
        </p:txBody>
      </p:sp>
    </p:spTree>
  </p:cSld>
  <p:clrMap bg1="dk1" tx1="lt1" bg2="dk2" tx2="lt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 id="2147484151" r:id="rId6"/>
    <p:sldLayoutId id="2147484152" r:id="rId7"/>
    <p:sldLayoutId id="2147484153" r:id="rId8"/>
    <p:sldLayoutId id="2147484154" r:id="rId9"/>
    <p:sldLayoutId id="2147484155" r:id="rId10"/>
    <p:sldLayoutId id="2147484156"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LIQUIDATE COMPANY">
            <a:extLst>
              <a:ext uri="{FF2B5EF4-FFF2-40B4-BE49-F238E27FC236}">
                <a16:creationId xmlns:a16="http://schemas.microsoft.com/office/drawing/2014/main" id="{8B5CAFBE-796F-45B5-9B5D-8E619623255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8" name="Picture 7" descr="Image result for INCOME TAX IBC"/>
          <p:cNvPicPr/>
          <p:nvPr/>
        </p:nvPicPr>
        <p:blipFill>
          <a:blip r:embed="rId3"/>
          <a:srcRect/>
          <a:stretch>
            <a:fillRect/>
          </a:stretch>
        </p:blipFill>
        <p:spPr bwMode="auto">
          <a:xfrm>
            <a:off x="914944" y="3200399"/>
            <a:ext cx="10266571" cy="3443909"/>
          </a:xfrm>
          <a:prstGeom prst="rect">
            <a:avLst/>
          </a:prstGeom>
          <a:noFill/>
          <a:ln w="9525">
            <a:noFill/>
            <a:miter lim="800000"/>
            <a:headEnd/>
            <a:tailEnd/>
          </a:ln>
        </p:spPr>
      </p:pic>
      <p:sp>
        <p:nvSpPr>
          <p:cNvPr id="6" name="Rectangle 5"/>
          <p:cNvSpPr/>
          <p:nvPr/>
        </p:nvSpPr>
        <p:spPr>
          <a:xfrm>
            <a:off x="40496" y="114059"/>
            <a:ext cx="12111008" cy="3416320"/>
          </a:xfrm>
          <a:prstGeom prst="rect">
            <a:avLst/>
          </a:prstGeom>
          <a:solidFill>
            <a:schemeClr val="accent4">
              <a:lumMod val="40000"/>
              <a:lumOff val="60000"/>
            </a:schemeClr>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i="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INSOLVENCY AND BANKRUPTCY CODE </a:t>
            </a:r>
          </a:p>
          <a:p>
            <a:pPr marL="685800" indent="-685800" algn="ctr">
              <a:buFontTx/>
              <a:buChar char="-"/>
            </a:pPr>
            <a:r>
              <a:rPr lang="en-US" sz="5400" b="1" i="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Amendments in IBC relating to Avoidance and other provisions</a:t>
            </a:r>
          </a:p>
        </p:txBody>
      </p:sp>
    </p:spTree>
    <p:extLst>
      <p:ext uri="{BB962C8B-B14F-4D97-AF65-F5344CB8AC3E}">
        <p14:creationId xmlns:p14="http://schemas.microsoft.com/office/powerpoint/2010/main" val="719864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36102"/>
            <a:ext cx="10972800" cy="1143000"/>
          </a:xfrm>
        </p:spPr>
        <p:txBody>
          <a:bodyPr>
            <a:normAutofit fontScale="90000"/>
          </a:bodyPr>
          <a:lstStyle/>
          <a:p>
            <a:br>
              <a:rPr lang="en-US" sz="4400" dirty="0"/>
            </a:br>
            <a:r>
              <a:rPr lang="en-US" sz="4400" dirty="0"/>
              <a:t>Insolvency and Bankruptcy Code</a:t>
            </a:r>
            <a:br>
              <a:rPr lang="en-US" sz="4400" dirty="0"/>
            </a:br>
            <a:r>
              <a:rPr lang="en-US" sz="4400" dirty="0"/>
              <a:t>Background and context</a:t>
            </a:r>
            <a:endParaRPr lang="en-US" dirty="0"/>
          </a:p>
        </p:txBody>
      </p:sp>
      <p:sp>
        <p:nvSpPr>
          <p:cNvPr id="8" name="Content Placeholder 7"/>
          <p:cNvSpPr>
            <a:spLocks noGrp="1"/>
          </p:cNvSpPr>
          <p:nvPr>
            <p:ph idx="1"/>
          </p:nvPr>
        </p:nvSpPr>
        <p:spPr>
          <a:xfrm>
            <a:off x="609600" y="1428523"/>
            <a:ext cx="10972800" cy="5112371"/>
          </a:xfrm>
        </p:spPr>
        <p:txBody>
          <a:bodyPr>
            <a:normAutofit fontScale="92500" lnSpcReduction="10000"/>
          </a:bodyPr>
          <a:lstStyle/>
          <a:p>
            <a:pPr>
              <a:buNone/>
            </a:pPr>
            <a:r>
              <a:rPr lang="en-US" sz="4000" dirty="0">
                <a:solidFill>
                  <a:srgbClr val="92D050"/>
                </a:solidFill>
              </a:rPr>
              <a:t>IBC – a Paradigm Shift</a:t>
            </a:r>
          </a:p>
          <a:p>
            <a:pPr>
              <a:buNone/>
            </a:pPr>
            <a:r>
              <a:rPr lang="en-US" dirty="0"/>
              <a:t>• </a:t>
            </a:r>
            <a:r>
              <a:rPr lang="en-US" sz="3000" dirty="0"/>
              <a:t>Redesign of the entire resolution process</a:t>
            </a:r>
          </a:p>
          <a:p>
            <a:pPr>
              <a:buNone/>
            </a:pPr>
            <a:r>
              <a:rPr lang="en-US" sz="3000" dirty="0"/>
              <a:t>• Enforces the concept of ‘Creditor in Control’ instead of ‘Debtor in Possession’</a:t>
            </a:r>
          </a:p>
          <a:p>
            <a:pPr>
              <a:buNone/>
            </a:pPr>
            <a:r>
              <a:rPr lang="en-US" sz="3000" dirty="0"/>
              <a:t>• RP is a court appointed officer to facilitate the process</a:t>
            </a:r>
          </a:p>
          <a:p>
            <a:pPr>
              <a:buNone/>
            </a:pPr>
            <a:r>
              <a:rPr lang="en-US" sz="3000" dirty="0"/>
              <a:t>• </a:t>
            </a:r>
            <a:r>
              <a:rPr lang="en-US" sz="3000" dirty="0">
                <a:solidFill>
                  <a:srgbClr val="FFFF00"/>
                </a:solidFill>
              </a:rPr>
              <a:t>Underlying spirit of the Code: Resolution</a:t>
            </a:r>
            <a:r>
              <a:rPr lang="en-US" sz="3000" dirty="0"/>
              <a:t>, not Recovery, not Liquidation</a:t>
            </a:r>
          </a:p>
          <a:p>
            <a:pPr>
              <a:buNone/>
            </a:pPr>
            <a:r>
              <a:rPr lang="en-US" sz="3000" dirty="0"/>
              <a:t>• </a:t>
            </a:r>
            <a:r>
              <a:rPr lang="en-US" sz="3000" dirty="0">
                <a:solidFill>
                  <a:srgbClr val="FFFF00"/>
                </a:solidFill>
              </a:rPr>
              <a:t>Value maximization </a:t>
            </a:r>
            <a:r>
              <a:rPr lang="en-US" sz="3000" dirty="0"/>
              <a:t>with fairness </a:t>
            </a:r>
            <a:r>
              <a:rPr lang="en-US" sz="3000" dirty="0">
                <a:solidFill>
                  <a:srgbClr val="FFFF00"/>
                </a:solidFill>
              </a:rPr>
              <a:t>and speed-</a:t>
            </a:r>
          </a:p>
          <a:p>
            <a:pPr>
              <a:buNone/>
            </a:pPr>
            <a:r>
              <a:rPr lang="en-US" sz="3000" dirty="0"/>
              <a:t>• </a:t>
            </a:r>
            <a:r>
              <a:rPr lang="en-US" sz="3000" dirty="0">
                <a:solidFill>
                  <a:srgbClr val="FFFF00"/>
                </a:solidFill>
              </a:rPr>
              <a:t>Defined time frame</a:t>
            </a:r>
          </a:p>
          <a:p>
            <a:pPr>
              <a:buNone/>
            </a:pPr>
            <a:r>
              <a:rPr lang="en-US" sz="3000" dirty="0"/>
              <a:t>• </a:t>
            </a:r>
            <a:r>
              <a:rPr lang="en-IN" sz="3000" dirty="0"/>
              <a:t>To provide for </a:t>
            </a:r>
            <a:r>
              <a:rPr lang="en-IN" sz="3000" dirty="0">
                <a:solidFill>
                  <a:srgbClr val="FFFF00"/>
                </a:solidFill>
              </a:rPr>
              <a:t>time bound resolution for viable businesses</a:t>
            </a:r>
            <a:r>
              <a:rPr lang="en-IN" sz="3000" dirty="0"/>
              <a:t>. Helps reorganisation and /or restructuring of business</a:t>
            </a:r>
          </a:p>
          <a:p>
            <a:pPr>
              <a:buNone/>
            </a:pPr>
            <a:endParaRPr lang="en-US" dirty="0">
              <a:solidFill>
                <a:srgbClr val="FFFF00"/>
              </a:solidFill>
            </a:endParaRPr>
          </a:p>
        </p:txBody>
      </p:sp>
    </p:spTree>
    <p:extLst>
      <p:ext uri="{BB962C8B-B14F-4D97-AF65-F5344CB8AC3E}">
        <p14:creationId xmlns:p14="http://schemas.microsoft.com/office/powerpoint/2010/main" val="1061306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22F4A-16DD-3BD5-426E-101D7D09745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BEF09C9-CC48-4F0D-CF58-64655FE101F1}"/>
              </a:ext>
            </a:extLst>
          </p:cNvPr>
          <p:cNvSpPr>
            <a:spLocks noGrp="1"/>
          </p:cNvSpPr>
          <p:nvPr>
            <p:ph type="title"/>
          </p:nvPr>
        </p:nvSpPr>
        <p:spPr>
          <a:xfrm>
            <a:off x="609600" y="-151472"/>
            <a:ext cx="10972800" cy="708313"/>
          </a:xfrm>
        </p:spPr>
        <p:txBody>
          <a:bodyPr>
            <a:normAutofit fontScale="90000"/>
          </a:bodyPr>
          <a:lstStyle/>
          <a:p>
            <a:br>
              <a:rPr lang="en-US" sz="4400" dirty="0"/>
            </a:br>
            <a:r>
              <a:rPr lang="en-US" sz="4400" dirty="0"/>
              <a:t>Key Achievements of IBC</a:t>
            </a:r>
            <a:endParaRPr lang="en-US" dirty="0"/>
          </a:p>
        </p:txBody>
      </p:sp>
      <p:sp>
        <p:nvSpPr>
          <p:cNvPr id="2" name="Content Placeholder 7">
            <a:extLst>
              <a:ext uri="{FF2B5EF4-FFF2-40B4-BE49-F238E27FC236}">
                <a16:creationId xmlns:a16="http://schemas.microsoft.com/office/drawing/2014/main" id="{86CBF1EA-60A2-8973-9B96-A74A9DDB561A}"/>
              </a:ext>
            </a:extLst>
          </p:cNvPr>
          <p:cNvSpPr>
            <a:spLocks noGrp="1"/>
          </p:cNvSpPr>
          <p:nvPr>
            <p:ph idx="1"/>
          </p:nvPr>
        </p:nvSpPr>
        <p:spPr>
          <a:xfrm>
            <a:off x="326571" y="720133"/>
            <a:ext cx="11440886" cy="4882244"/>
          </a:xfrm>
        </p:spPr>
        <p:txBody>
          <a:bodyPr>
            <a:noAutofit/>
          </a:bodyPr>
          <a:lstStyle/>
          <a:p>
            <a:r>
              <a:rPr lang="en-US" sz="2400" b="1" dirty="0">
                <a:solidFill>
                  <a:srgbClr val="FFFF00"/>
                </a:solidFill>
              </a:rPr>
              <a:t>Post-Resolution Success:</a:t>
            </a:r>
            <a:r>
              <a:rPr lang="en-US" sz="2400" dirty="0">
                <a:solidFill>
                  <a:srgbClr val="FFFF00"/>
                </a:solidFill>
              </a:rPr>
              <a:t> </a:t>
            </a:r>
            <a:r>
              <a:rPr lang="en-US" sz="2400" dirty="0"/>
              <a:t>Market capitalization of resolved firms reportedly grew from </a:t>
            </a:r>
            <a:r>
              <a:rPr lang="en-US" sz="2400" b="1" dirty="0"/>
              <a:t>Rs</a:t>
            </a:r>
            <a:r>
              <a:rPr lang="en-US" sz="2400" dirty="0"/>
              <a:t> </a:t>
            </a:r>
            <a:r>
              <a:rPr lang="en-US" sz="2400" b="1" dirty="0"/>
              <a:t>2.8 lakh crore to Rs 9 lakh crore</a:t>
            </a:r>
            <a:r>
              <a:rPr lang="en-US" sz="2400" dirty="0"/>
              <a:t> within 5 years, demonstrating the long-term efficacy of the framework. </a:t>
            </a:r>
          </a:p>
          <a:p>
            <a:pPr marL="137160" indent="0">
              <a:buNone/>
            </a:pPr>
            <a:r>
              <a:rPr lang="en-US" sz="2400" b="1" dirty="0">
                <a:solidFill>
                  <a:srgbClr val="FFFF00"/>
                </a:solidFill>
              </a:rPr>
              <a:t>     Key Achievements</a:t>
            </a:r>
            <a:r>
              <a:rPr lang="en-US" sz="2400" b="1" dirty="0"/>
              <a:t>:</a:t>
            </a:r>
            <a:r>
              <a:rPr lang="en-US" sz="2400" dirty="0"/>
              <a:t> </a:t>
            </a:r>
          </a:p>
          <a:p>
            <a:r>
              <a:rPr lang="en-US" sz="2400" dirty="0"/>
              <a:t>By late 2025, IBC facilitated the recovery of </a:t>
            </a:r>
            <a:r>
              <a:rPr lang="en-US" sz="2400" b="1" dirty="0"/>
              <a:t>Rs 4.1 lakh crore</a:t>
            </a:r>
            <a:r>
              <a:rPr lang="en-US" sz="2400" dirty="0"/>
              <a:t> for creditors and successfully rescued over </a:t>
            </a:r>
            <a:r>
              <a:rPr lang="en-US" sz="2400" b="1" dirty="0"/>
              <a:t>1,300 companies</a:t>
            </a:r>
            <a:r>
              <a:rPr lang="en-US" sz="2400" dirty="0"/>
              <a:t>. </a:t>
            </a:r>
          </a:p>
          <a:p>
            <a:r>
              <a:rPr lang="en-US" sz="2400" dirty="0"/>
              <a:t>Its greatest impact is a behavioral shift as over </a:t>
            </a:r>
            <a:r>
              <a:rPr lang="en-US" sz="2400" b="1" dirty="0"/>
              <a:t>30,310 cases</a:t>
            </a:r>
            <a:r>
              <a:rPr lang="en-US" sz="2400" dirty="0"/>
              <a:t> involving </a:t>
            </a:r>
            <a:r>
              <a:rPr lang="en-US" sz="2400" b="1" dirty="0"/>
              <a:t>Rs 13.78 lakh crore</a:t>
            </a:r>
            <a:r>
              <a:rPr lang="en-US" sz="2400" dirty="0"/>
              <a:t> were settled before admission, as promoters feared losing control.  </a:t>
            </a:r>
          </a:p>
          <a:p>
            <a:r>
              <a:rPr lang="en-US" sz="2400" b="1" dirty="0">
                <a:solidFill>
                  <a:srgbClr val="FFFF00"/>
                </a:solidFill>
              </a:rPr>
              <a:t>High recovery efficiency</a:t>
            </a:r>
            <a:r>
              <a:rPr lang="en-US" sz="2400" dirty="0"/>
              <a:t>—averaging </a:t>
            </a:r>
            <a:r>
              <a:rPr lang="en-US" sz="2400" b="1" dirty="0"/>
              <a:t>170% of liquidation value</a:t>
            </a:r>
            <a:r>
              <a:rPr lang="en-US" sz="2400" dirty="0"/>
              <a:t>—has helped drive bank Gross NPAs to a record low of </a:t>
            </a:r>
            <a:r>
              <a:rPr lang="en-US" sz="2400" b="1" dirty="0"/>
              <a:t>2.3%</a:t>
            </a:r>
            <a:r>
              <a:rPr lang="en-US" sz="2400" dirty="0"/>
              <a:t>, strengthening the overall economy.</a:t>
            </a:r>
          </a:p>
          <a:p>
            <a:r>
              <a:rPr lang="en-US" sz="2400" b="1" dirty="0">
                <a:solidFill>
                  <a:srgbClr val="FFFF00"/>
                </a:solidFill>
              </a:rPr>
              <a:t>Banking Health and Recovery:</a:t>
            </a:r>
            <a:r>
              <a:rPr lang="en-US" sz="2400" dirty="0"/>
              <a:t> The IBC is a</a:t>
            </a:r>
            <a:r>
              <a:rPr lang="en-US" sz="2400" b="1" dirty="0"/>
              <a:t> primary driver</a:t>
            </a:r>
            <a:r>
              <a:rPr lang="en-US" sz="2400" dirty="0"/>
              <a:t> for improving the banking sector’s </a:t>
            </a:r>
            <a:r>
              <a:rPr lang="en-US" sz="2400" b="1" dirty="0"/>
              <a:t>health</a:t>
            </a:r>
            <a:r>
              <a:rPr lang="en-US" sz="2400" dirty="0"/>
              <a:t>, accounting for </a:t>
            </a:r>
            <a:r>
              <a:rPr lang="en-US" sz="2400" b="1" dirty="0"/>
              <a:t>52.3% of total recoveries</a:t>
            </a:r>
            <a:r>
              <a:rPr lang="en-US" sz="2400" dirty="0"/>
              <a:t> by Scheduled Commercial banks , contributing Rs 54,528 crore of the total Rs 1.04 lakh crore recovered.</a:t>
            </a:r>
          </a:p>
        </p:txBody>
      </p:sp>
    </p:spTree>
    <p:extLst>
      <p:ext uri="{BB962C8B-B14F-4D97-AF65-F5344CB8AC3E}">
        <p14:creationId xmlns:p14="http://schemas.microsoft.com/office/powerpoint/2010/main" val="973213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58612-376B-244E-EFEC-0A5C8451EF5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35BA901-3585-595F-57BE-B07F99FB3A01}"/>
              </a:ext>
            </a:extLst>
          </p:cNvPr>
          <p:cNvSpPr>
            <a:spLocks noGrp="1"/>
          </p:cNvSpPr>
          <p:nvPr>
            <p:ph type="title"/>
          </p:nvPr>
        </p:nvSpPr>
        <p:spPr>
          <a:xfrm>
            <a:off x="326570" y="36102"/>
            <a:ext cx="11607521" cy="708313"/>
          </a:xfrm>
        </p:spPr>
        <p:txBody>
          <a:bodyPr>
            <a:noAutofit/>
          </a:bodyPr>
          <a:lstStyle/>
          <a:p>
            <a:br>
              <a:rPr lang="en-US" sz="3600" dirty="0"/>
            </a:br>
            <a:r>
              <a:rPr lang="en-US" sz="3600" dirty="0"/>
              <a:t>Critical Challenges that were being faced in IBC</a:t>
            </a:r>
          </a:p>
        </p:txBody>
      </p:sp>
      <p:sp>
        <p:nvSpPr>
          <p:cNvPr id="2" name="Content Placeholder 7">
            <a:extLst>
              <a:ext uri="{FF2B5EF4-FFF2-40B4-BE49-F238E27FC236}">
                <a16:creationId xmlns:a16="http://schemas.microsoft.com/office/drawing/2014/main" id="{EB14D00B-8FE8-B9C1-C4C3-E05C267EF7EE}"/>
              </a:ext>
            </a:extLst>
          </p:cNvPr>
          <p:cNvSpPr>
            <a:spLocks noGrp="1"/>
          </p:cNvSpPr>
          <p:nvPr>
            <p:ph idx="1"/>
          </p:nvPr>
        </p:nvSpPr>
        <p:spPr>
          <a:xfrm>
            <a:off x="326571" y="1083547"/>
            <a:ext cx="11440886" cy="4882244"/>
          </a:xfrm>
        </p:spPr>
        <p:txBody>
          <a:bodyPr>
            <a:noAutofit/>
          </a:bodyPr>
          <a:lstStyle/>
          <a:p>
            <a:r>
              <a:rPr lang="en-US" b="1" dirty="0">
                <a:solidFill>
                  <a:srgbClr val="00B0F0"/>
                </a:solidFill>
              </a:rPr>
              <a:t>Prolonged Resolution Delays</a:t>
            </a:r>
            <a:r>
              <a:rPr lang="en-US" b="1" dirty="0"/>
              <a:t>:</a:t>
            </a:r>
            <a:r>
              <a:rPr lang="en-US" dirty="0"/>
              <a:t> While the </a:t>
            </a:r>
            <a:r>
              <a:rPr lang="en-US" b="1" dirty="0"/>
              <a:t>IBC mandates completion of the CIRP within 330 days</a:t>
            </a:r>
            <a:r>
              <a:rPr lang="en-US" dirty="0"/>
              <a:t>, the actual average was </a:t>
            </a:r>
            <a:r>
              <a:rPr lang="en-US" b="1" dirty="0"/>
              <a:t>exceeding 700 days</a:t>
            </a:r>
            <a:r>
              <a:rPr lang="en-US" dirty="0"/>
              <a:t> due to </a:t>
            </a:r>
            <a:r>
              <a:rPr lang="en-US" b="1" dirty="0"/>
              <a:t>overburdened NCLT benches</a:t>
            </a:r>
            <a:r>
              <a:rPr lang="en-US" dirty="0"/>
              <a:t>, high vacancies, and </a:t>
            </a:r>
            <a:r>
              <a:rPr lang="en-US" b="1" dirty="0"/>
              <a:t>excessive litigation</a:t>
            </a:r>
            <a:r>
              <a:rPr lang="en-US" dirty="0"/>
              <a:t>. </a:t>
            </a:r>
          </a:p>
          <a:p>
            <a:r>
              <a:rPr lang="en-US" b="1" dirty="0">
                <a:solidFill>
                  <a:srgbClr val="00B0F0"/>
                </a:solidFill>
              </a:rPr>
              <a:t>Erosion of Asset Value:</a:t>
            </a:r>
            <a:r>
              <a:rPr lang="en-US" dirty="0"/>
              <a:t> Extended timelines led to </a:t>
            </a:r>
            <a:r>
              <a:rPr lang="en-US" b="1" dirty="0"/>
              <a:t>suboptimal recovery rates</a:t>
            </a:r>
            <a:r>
              <a:rPr lang="en-US" dirty="0"/>
              <a:t> (averaging </a:t>
            </a:r>
            <a:r>
              <a:rPr lang="en-US" b="1" dirty="0"/>
              <a:t>32–36% of admitted claims</a:t>
            </a:r>
            <a:r>
              <a:rPr lang="en-US" dirty="0"/>
              <a:t>), resulting in "high haircuts" (the percentage of debt waived) for creditors that sometimes reached </a:t>
            </a:r>
            <a:r>
              <a:rPr lang="en-US" b="1" dirty="0"/>
              <a:t>80–95%</a:t>
            </a:r>
            <a:r>
              <a:rPr lang="en-US" dirty="0"/>
              <a:t>. </a:t>
            </a:r>
          </a:p>
          <a:p>
            <a:r>
              <a:rPr lang="en-US" b="1" dirty="0">
                <a:solidFill>
                  <a:srgbClr val="00B0F0"/>
                </a:solidFill>
              </a:rPr>
              <a:t>Judicial and Infrastructure Constraints:</a:t>
            </a:r>
            <a:r>
              <a:rPr lang="en-US" dirty="0"/>
              <a:t> Frequent and </a:t>
            </a:r>
            <a:r>
              <a:rPr lang="en-US" b="1" dirty="0"/>
              <a:t>frivolous litigation</a:t>
            </a:r>
            <a:r>
              <a:rPr lang="en-US" dirty="0"/>
              <a:t> by erstwhile promoters often interfered with the </a:t>
            </a:r>
            <a:r>
              <a:rPr lang="en-US" b="1" dirty="0"/>
              <a:t>"commercial wisdom" of the Committee of Creditors (CoC)</a:t>
            </a:r>
            <a:r>
              <a:rPr lang="en-US" dirty="0"/>
              <a:t>, while a shortage of technical members at the </a:t>
            </a:r>
            <a:r>
              <a:rPr lang="en-US" b="1" dirty="0"/>
              <a:t>NCLT</a:t>
            </a:r>
            <a:r>
              <a:rPr lang="en-US" dirty="0"/>
              <a:t> delayed case admissions. </a:t>
            </a:r>
          </a:p>
        </p:txBody>
      </p:sp>
    </p:spTree>
    <p:extLst>
      <p:ext uri="{BB962C8B-B14F-4D97-AF65-F5344CB8AC3E}">
        <p14:creationId xmlns:p14="http://schemas.microsoft.com/office/powerpoint/2010/main" val="394357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4051B-92CE-5F45-4FCB-5578BC2B20E1}"/>
            </a:ext>
          </a:extLst>
        </p:cNvPr>
        <p:cNvGrpSpPr/>
        <p:nvPr/>
      </p:nvGrpSpPr>
      <p:grpSpPr>
        <a:xfrm>
          <a:off x="0" y="0"/>
          <a:ext cx="0" cy="0"/>
          <a:chOff x="0" y="0"/>
          <a:chExt cx="0" cy="0"/>
        </a:xfrm>
      </p:grpSpPr>
      <p:sp>
        <p:nvSpPr>
          <p:cNvPr id="2" name="Content Placeholder 7">
            <a:extLst>
              <a:ext uri="{FF2B5EF4-FFF2-40B4-BE49-F238E27FC236}">
                <a16:creationId xmlns:a16="http://schemas.microsoft.com/office/drawing/2014/main" id="{AA82DBF9-5D5C-A42E-A262-E1BD8FA44C2F}"/>
              </a:ext>
            </a:extLst>
          </p:cNvPr>
          <p:cNvSpPr>
            <a:spLocks noGrp="1"/>
          </p:cNvSpPr>
          <p:nvPr>
            <p:ph idx="1"/>
          </p:nvPr>
        </p:nvSpPr>
        <p:spPr>
          <a:xfrm>
            <a:off x="326571" y="1083547"/>
            <a:ext cx="11440886" cy="4882244"/>
          </a:xfrm>
        </p:spPr>
        <p:txBody>
          <a:bodyPr>
            <a:noAutofit/>
          </a:bodyPr>
          <a:lstStyle/>
          <a:p>
            <a:r>
              <a:rPr lang="en-US" b="1" dirty="0">
                <a:solidFill>
                  <a:srgbClr val="00B0F0"/>
                </a:solidFill>
              </a:rPr>
              <a:t>Underutilization of Specialized Schemes:</a:t>
            </a:r>
            <a:r>
              <a:rPr lang="en-US" dirty="0"/>
              <a:t> The </a:t>
            </a:r>
            <a:r>
              <a:rPr lang="en-US" b="1" dirty="0"/>
              <a:t>Pre-packaged Insolvency Resolution Process (PIRP) for MSMEs</a:t>
            </a:r>
            <a:r>
              <a:rPr lang="en-US" dirty="0"/>
              <a:t> remained largely ineffective. As a result, many distressed MSMEs continued to rely on the more time-consuming and costly CIRP or faced premature liquidation. </a:t>
            </a:r>
          </a:p>
          <a:p>
            <a:endParaRPr lang="en-US" b="1" dirty="0"/>
          </a:p>
          <a:p>
            <a:r>
              <a:rPr lang="en-US" b="1" dirty="0">
                <a:solidFill>
                  <a:srgbClr val="00B0F0"/>
                </a:solidFill>
              </a:rPr>
              <a:t>Liquidation over Resolution:</a:t>
            </a:r>
            <a:r>
              <a:rPr lang="en-US" dirty="0"/>
              <a:t> Contrary to the goal of keeping companies as a </a:t>
            </a:r>
            <a:r>
              <a:rPr lang="en-US" b="1" dirty="0"/>
              <a:t>"going concern,"</a:t>
            </a:r>
            <a:r>
              <a:rPr lang="en-US" dirty="0"/>
              <a:t> a high percentage of cases ended in </a:t>
            </a:r>
            <a:r>
              <a:rPr lang="en-US" b="1" dirty="0"/>
              <a:t>liquidation</a:t>
            </a:r>
            <a:r>
              <a:rPr lang="en-US" dirty="0"/>
              <a:t> rather than a successful resolution plan, often because the assets were already too degraded by the time they reach the IBC. </a:t>
            </a:r>
          </a:p>
        </p:txBody>
      </p:sp>
      <p:sp>
        <p:nvSpPr>
          <p:cNvPr id="5" name="Title 6">
            <a:extLst>
              <a:ext uri="{FF2B5EF4-FFF2-40B4-BE49-F238E27FC236}">
                <a16:creationId xmlns:a16="http://schemas.microsoft.com/office/drawing/2014/main" id="{6A819D70-7F78-DC8D-7DCA-D3E4D2F4922F}"/>
              </a:ext>
            </a:extLst>
          </p:cNvPr>
          <p:cNvSpPr>
            <a:spLocks noGrp="1"/>
          </p:cNvSpPr>
          <p:nvPr>
            <p:ph type="title"/>
          </p:nvPr>
        </p:nvSpPr>
        <p:spPr>
          <a:xfrm>
            <a:off x="326570" y="36102"/>
            <a:ext cx="11607521" cy="708313"/>
          </a:xfrm>
        </p:spPr>
        <p:txBody>
          <a:bodyPr>
            <a:noAutofit/>
          </a:bodyPr>
          <a:lstStyle/>
          <a:p>
            <a:br>
              <a:rPr lang="en-US" sz="3600" dirty="0"/>
            </a:br>
            <a:r>
              <a:rPr lang="en-US" sz="3600" dirty="0"/>
              <a:t>Critical Challenges that were being faced in IBC</a:t>
            </a:r>
          </a:p>
        </p:txBody>
      </p:sp>
    </p:spTree>
    <p:extLst>
      <p:ext uri="{BB962C8B-B14F-4D97-AF65-F5344CB8AC3E}">
        <p14:creationId xmlns:p14="http://schemas.microsoft.com/office/powerpoint/2010/main" val="4106161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C3FED-DE5B-A1C5-D921-4ED8B701CAB8}"/>
            </a:ext>
          </a:extLst>
        </p:cNvPr>
        <p:cNvGrpSpPr/>
        <p:nvPr/>
      </p:nvGrpSpPr>
      <p:grpSpPr>
        <a:xfrm>
          <a:off x="0" y="0"/>
          <a:ext cx="0" cy="0"/>
          <a:chOff x="0" y="0"/>
          <a:chExt cx="0" cy="0"/>
        </a:xfrm>
      </p:grpSpPr>
      <p:sp>
        <p:nvSpPr>
          <p:cNvPr id="2" name="Content Placeholder 7">
            <a:extLst>
              <a:ext uri="{FF2B5EF4-FFF2-40B4-BE49-F238E27FC236}">
                <a16:creationId xmlns:a16="http://schemas.microsoft.com/office/drawing/2014/main" id="{6EC593CB-6350-2E8E-6642-C75160CC9FD1}"/>
              </a:ext>
            </a:extLst>
          </p:cNvPr>
          <p:cNvSpPr>
            <a:spLocks noGrp="1"/>
          </p:cNvSpPr>
          <p:nvPr>
            <p:ph idx="1"/>
          </p:nvPr>
        </p:nvSpPr>
        <p:spPr>
          <a:xfrm>
            <a:off x="326571" y="1083547"/>
            <a:ext cx="11440886" cy="4882244"/>
          </a:xfrm>
        </p:spPr>
        <p:txBody>
          <a:bodyPr>
            <a:noAutofit/>
          </a:bodyPr>
          <a:lstStyle/>
          <a:p>
            <a:r>
              <a:rPr lang="en-US" b="1" dirty="0">
                <a:solidFill>
                  <a:srgbClr val="00B0F0"/>
                </a:solidFill>
              </a:rPr>
              <a:t>Inter-Creditor Disputes:</a:t>
            </a:r>
            <a:r>
              <a:rPr lang="en-US" dirty="0"/>
              <a:t> Conflicts between </a:t>
            </a:r>
            <a:r>
              <a:rPr lang="en-US" b="1" dirty="0"/>
              <a:t>financial creditors and operational creditors</a:t>
            </a:r>
            <a:r>
              <a:rPr lang="en-US" dirty="0"/>
              <a:t>, or between </a:t>
            </a:r>
            <a:r>
              <a:rPr lang="en-US" b="1" dirty="0"/>
              <a:t>secured and unsecured creditors</a:t>
            </a:r>
            <a:r>
              <a:rPr lang="en-US" dirty="0"/>
              <a:t>, often led to prolonged litigation, delaying the distribution of proceeds under the </a:t>
            </a:r>
            <a:r>
              <a:rPr lang="en-US" b="1" dirty="0"/>
              <a:t>waterfall mechanism.</a:t>
            </a:r>
            <a:r>
              <a:rPr lang="en-US" dirty="0"/>
              <a:t> </a:t>
            </a:r>
          </a:p>
          <a:p>
            <a:pPr marL="137160" indent="0">
              <a:buNone/>
            </a:pPr>
            <a:endParaRPr lang="en-US" dirty="0"/>
          </a:p>
          <a:p>
            <a:r>
              <a:rPr lang="en-US" dirty="0">
                <a:solidFill>
                  <a:srgbClr val="00B0F0"/>
                </a:solidFill>
              </a:rPr>
              <a:t>The </a:t>
            </a:r>
            <a:r>
              <a:rPr lang="en-US" b="1" dirty="0">
                <a:solidFill>
                  <a:srgbClr val="00B0F0"/>
                </a:solidFill>
              </a:rPr>
              <a:t>Waterfall Mechanism</a:t>
            </a:r>
            <a:r>
              <a:rPr lang="en-US" dirty="0">
                <a:solidFill>
                  <a:srgbClr val="00B0F0"/>
                </a:solidFill>
              </a:rPr>
              <a:t> </a:t>
            </a:r>
            <a:r>
              <a:rPr lang="en-US" dirty="0"/>
              <a:t>dictates the specific order of priority in which the proceeds from the sale of a liquidated company’s assets are distributed to various stakeholders. The "waterfall" logic ensures that the money flows from the top tier of creditors to the bottom., but there was prolonged litigation in the interpretation of Sector 53</a:t>
            </a:r>
          </a:p>
        </p:txBody>
      </p:sp>
      <p:sp>
        <p:nvSpPr>
          <p:cNvPr id="5" name="Title 6">
            <a:extLst>
              <a:ext uri="{FF2B5EF4-FFF2-40B4-BE49-F238E27FC236}">
                <a16:creationId xmlns:a16="http://schemas.microsoft.com/office/drawing/2014/main" id="{D7D7E8E7-D692-9012-8662-F11126B52774}"/>
              </a:ext>
            </a:extLst>
          </p:cNvPr>
          <p:cNvSpPr>
            <a:spLocks noGrp="1"/>
          </p:cNvSpPr>
          <p:nvPr>
            <p:ph type="title"/>
          </p:nvPr>
        </p:nvSpPr>
        <p:spPr>
          <a:xfrm>
            <a:off x="326570" y="36102"/>
            <a:ext cx="11607521" cy="708313"/>
          </a:xfrm>
        </p:spPr>
        <p:txBody>
          <a:bodyPr>
            <a:noAutofit/>
          </a:bodyPr>
          <a:lstStyle/>
          <a:p>
            <a:br>
              <a:rPr lang="en-US" sz="3600" dirty="0"/>
            </a:br>
            <a:r>
              <a:rPr lang="en-US" sz="3600" dirty="0"/>
              <a:t>Critical Challenges that were being faced in IBC</a:t>
            </a:r>
          </a:p>
        </p:txBody>
      </p:sp>
    </p:spTree>
    <p:extLst>
      <p:ext uri="{BB962C8B-B14F-4D97-AF65-F5344CB8AC3E}">
        <p14:creationId xmlns:p14="http://schemas.microsoft.com/office/powerpoint/2010/main" val="3438852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03A56-A705-81C1-746D-F93F5EA7CE8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4291275-F31A-2D55-F81A-E3AA03D20F38}"/>
              </a:ext>
            </a:extLst>
          </p:cNvPr>
          <p:cNvSpPr>
            <a:spLocks noGrp="1"/>
          </p:cNvSpPr>
          <p:nvPr>
            <p:ph type="title"/>
          </p:nvPr>
        </p:nvSpPr>
        <p:spPr>
          <a:xfrm>
            <a:off x="609600" y="36102"/>
            <a:ext cx="10972800" cy="708313"/>
          </a:xfrm>
        </p:spPr>
        <p:txBody>
          <a:bodyPr>
            <a:normAutofit fontScale="90000"/>
          </a:bodyPr>
          <a:lstStyle/>
          <a:p>
            <a:br>
              <a:rPr lang="en-US" sz="4400" dirty="0"/>
            </a:br>
            <a:r>
              <a:rPr lang="en-US" sz="4400" dirty="0"/>
              <a:t>Synopsis of the Amendments</a:t>
            </a:r>
            <a:endParaRPr lang="en-US" dirty="0"/>
          </a:p>
        </p:txBody>
      </p:sp>
      <p:sp>
        <p:nvSpPr>
          <p:cNvPr id="2" name="Content Placeholder 7">
            <a:extLst>
              <a:ext uri="{FF2B5EF4-FFF2-40B4-BE49-F238E27FC236}">
                <a16:creationId xmlns:a16="http://schemas.microsoft.com/office/drawing/2014/main" id="{93BDE228-6D27-3669-E7DA-C7247B9AC897}"/>
              </a:ext>
            </a:extLst>
          </p:cNvPr>
          <p:cNvSpPr>
            <a:spLocks noGrp="1"/>
          </p:cNvSpPr>
          <p:nvPr>
            <p:ph idx="1"/>
          </p:nvPr>
        </p:nvSpPr>
        <p:spPr>
          <a:xfrm>
            <a:off x="326571" y="1083547"/>
            <a:ext cx="11440886" cy="4882244"/>
          </a:xfrm>
        </p:spPr>
        <p:txBody>
          <a:bodyPr>
            <a:noAutofit/>
          </a:bodyPr>
          <a:lstStyle/>
          <a:p>
            <a:r>
              <a:rPr lang="en-US" b="1" dirty="0">
                <a:solidFill>
                  <a:srgbClr val="FFFF00"/>
                </a:solidFill>
              </a:rPr>
              <a:t>New Resolution Models</a:t>
            </a:r>
            <a:r>
              <a:rPr lang="en-US" b="1" dirty="0"/>
              <a:t>:</a:t>
            </a:r>
            <a:r>
              <a:rPr lang="en-US" dirty="0"/>
              <a:t> The Bill r</a:t>
            </a:r>
            <a:r>
              <a:rPr lang="en-US" dirty="0">
                <a:solidFill>
                  <a:srgbClr val="92D050"/>
                </a:solidFill>
              </a:rPr>
              <a:t>eplaces the </a:t>
            </a:r>
            <a:r>
              <a:rPr lang="en-US" b="1" dirty="0">
                <a:solidFill>
                  <a:srgbClr val="92D050"/>
                </a:solidFill>
              </a:rPr>
              <a:t>fast-track process</a:t>
            </a:r>
            <a:r>
              <a:rPr lang="en-US" dirty="0">
                <a:solidFill>
                  <a:srgbClr val="92D050"/>
                </a:solidFill>
              </a:rPr>
              <a:t> </a:t>
            </a:r>
            <a:r>
              <a:rPr lang="en-US" dirty="0"/>
              <a:t>with a </a:t>
            </a:r>
            <a:r>
              <a:rPr lang="en-US" b="1" dirty="0">
                <a:solidFill>
                  <a:srgbClr val="92D050"/>
                </a:solidFill>
              </a:rPr>
              <a:t>creditor-initiated </a:t>
            </a:r>
            <a:r>
              <a:rPr lang="en-US" dirty="0">
                <a:solidFill>
                  <a:srgbClr val="92D050"/>
                </a:solidFill>
              </a:rPr>
              <a:t>insolvency framework </a:t>
            </a:r>
            <a:r>
              <a:rPr lang="en-US" dirty="0"/>
              <a:t>featuring an </a:t>
            </a:r>
            <a:r>
              <a:rPr lang="en-US" b="1" dirty="0">
                <a:solidFill>
                  <a:srgbClr val="92D050"/>
                </a:solidFill>
              </a:rPr>
              <a:t>out-of-court settlement </a:t>
            </a:r>
            <a:r>
              <a:rPr lang="en-US" dirty="0"/>
              <a:t>option and a </a:t>
            </a:r>
            <a:r>
              <a:rPr lang="en-US" b="1" dirty="0"/>
              <a:t>"</a:t>
            </a:r>
            <a:r>
              <a:rPr lang="en-US" b="1" dirty="0">
                <a:solidFill>
                  <a:srgbClr val="92D050"/>
                </a:solidFill>
              </a:rPr>
              <a:t>debtor-in-possession, creditor-in-control</a:t>
            </a:r>
            <a:r>
              <a:rPr lang="en-US" b="1" dirty="0"/>
              <a:t>"</a:t>
            </a:r>
            <a:r>
              <a:rPr lang="en-US" dirty="0"/>
              <a:t> model to maintain business continuity. </a:t>
            </a:r>
          </a:p>
          <a:p>
            <a:r>
              <a:rPr lang="en-US" b="1" dirty="0">
                <a:solidFill>
                  <a:srgbClr val="FFFF00"/>
                </a:solidFill>
              </a:rPr>
              <a:t>Strict Timelines</a:t>
            </a:r>
            <a:r>
              <a:rPr lang="en-US" b="1" dirty="0"/>
              <a:t>:</a:t>
            </a:r>
            <a:r>
              <a:rPr lang="en-US" dirty="0"/>
              <a:t> </a:t>
            </a:r>
          </a:p>
          <a:p>
            <a:r>
              <a:rPr lang="en-US" dirty="0"/>
              <a:t>It sets a </a:t>
            </a:r>
            <a:r>
              <a:rPr lang="en-US" dirty="0">
                <a:solidFill>
                  <a:srgbClr val="92D050"/>
                </a:solidFill>
              </a:rPr>
              <a:t>timeline of </a:t>
            </a:r>
            <a:r>
              <a:rPr lang="en-US" b="1" dirty="0">
                <a:solidFill>
                  <a:srgbClr val="92D050"/>
                </a:solidFill>
              </a:rPr>
              <a:t>180 days</a:t>
            </a:r>
            <a:r>
              <a:rPr lang="en-US" dirty="0">
                <a:solidFill>
                  <a:srgbClr val="92D050"/>
                </a:solidFill>
              </a:rPr>
              <a:t> for completion of liquidation, extendable up to</a:t>
            </a:r>
            <a:r>
              <a:rPr lang="en-US" b="1" dirty="0">
                <a:solidFill>
                  <a:srgbClr val="92D050"/>
                </a:solidFill>
              </a:rPr>
              <a:t> 90 days</a:t>
            </a:r>
            <a:r>
              <a:rPr lang="en-US" dirty="0"/>
              <a:t>. </a:t>
            </a:r>
          </a:p>
          <a:p>
            <a:r>
              <a:rPr lang="en-US" dirty="0">
                <a:solidFill>
                  <a:srgbClr val="92D050"/>
                </a:solidFill>
              </a:rPr>
              <a:t>Admissions</a:t>
            </a:r>
            <a:r>
              <a:rPr lang="en-US" dirty="0"/>
              <a:t> of insolvency applications </a:t>
            </a:r>
            <a:r>
              <a:rPr lang="en-US" dirty="0">
                <a:solidFill>
                  <a:srgbClr val="92D050"/>
                </a:solidFill>
              </a:rPr>
              <a:t>must occur </a:t>
            </a:r>
            <a:r>
              <a:rPr lang="en-US" b="1" dirty="0">
                <a:solidFill>
                  <a:srgbClr val="92D050"/>
                </a:solidFill>
              </a:rPr>
              <a:t>within 14 days</a:t>
            </a:r>
            <a:r>
              <a:rPr lang="en-US" dirty="0">
                <a:solidFill>
                  <a:srgbClr val="92D050"/>
                </a:solidFill>
              </a:rPr>
              <a:t> once a default is established</a:t>
            </a:r>
            <a:r>
              <a:rPr lang="en-US" dirty="0"/>
              <a:t>.  </a:t>
            </a:r>
          </a:p>
          <a:p>
            <a:r>
              <a:rPr lang="en-US" dirty="0"/>
              <a:t>The </a:t>
            </a:r>
            <a:r>
              <a:rPr lang="en-US" dirty="0">
                <a:solidFill>
                  <a:srgbClr val="92D050"/>
                </a:solidFill>
              </a:rPr>
              <a:t>Adjudicating Authority must approve or reject resolution plans </a:t>
            </a:r>
            <a:r>
              <a:rPr lang="en-US" b="1" dirty="0">
                <a:solidFill>
                  <a:srgbClr val="92D050"/>
                </a:solidFill>
              </a:rPr>
              <a:t>within 30 days</a:t>
            </a:r>
            <a:endParaRPr lang="en-US" dirty="0"/>
          </a:p>
          <a:p>
            <a:r>
              <a:rPr lang="en-US" dirty="0">
                <a:solidFill>
                  <a:srgbClr val="92D050"/>
                </a:solidFill>
              </a:rPr>
              <a:t>NCLAT</a:t>
            </a:r>
            <a:r>
              <a:rPr lang="en-US" b="1" dirty="0">
                <a:solidFill>
                  <a:srgbClr val="92D050"/>
                </a:solidFill>
              </a:rPr>
              <a:t> appeals</a:t>
            </a:r>
            <a:r>
              <a:rPr lang="en-US" dirty="0">
                <a:solidFill>
                  <a:srgbClr val="92D050"/>
                </a:solidFill>
              </a:rPr>
              <a:t> must be decided within </a:t>
            </a:r>
            <a:r>
              <a:rPr lang="en-US" b="1" dirty="0">
                <a:solidFill>
                  <a:srgbClr val="92D050"/>
                </a:solidFill>
              </a:rPr>
              <a:t>3 months</a:t>
            </a:r>
            <a:r>
              <a:rPr lang="en-US" dirty="0"/>
              <a:t>. </a:t>
            </a:r>
          </a:p>
        </p:txBody>
      </p:sp>
    </p:spTree>
    <p:extLst>
      <p:ext uri="{BB962C8B-B14F-4D97-AF65-F5344CB8AC3E}">
        <p14:creationId xmlns:p14="http://schemas.microsoft.com/office/powerpoint/2010/main" val="4262054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33BC7-41E7-E3BF-905D-E79E610A3CF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A063A60-73CA-4EB7-ACED-9B49EC7B5C22}"/>
              </a:ext>
            </a:extLst>
          </p:cNvPr>
          <p:cNvSpPr>
            <a:spLocks noGrp="1"/>
          </p:cNvSpPr>
          <p:nvPr>
            <p:ph type="title"/>
          </p:nvPr>
        </p:nvSpPr>
        <p:spPr>
          <a:xfrm>
            <a:off x="609600" y="36102"/>
            <a:ext cx="10972800" cy="708313"/>
          </a:xfrm>
        </p:spPr>
        <p:txBody>
          <a:bodyPr>
            <a:normAutofit fontScale="90000"/>
          </a:bodyPr>
          <a:lstStyle/>
          <a:p>
            <a:br>
              <a:rPr lang="en-US" sz="4400" dirty="0"/>
            </a:br>
            <a:r>
              <a:rPr lang="en-US" sz="4400" dirty="0"/>
              <a:t>Synopsis of the Amendments</a:t>
            </a:r>
            <a:endParaRPr lang="en-US" dirty="0"/>
          </a:p>
        </p:txBody>
      </p:sp>
      <p:sp>
        <p:nvSpPr>
          <p:cNvPr id="2" name="Content Placeholder 7">
            <a:extLst>
              <a:ext uri="{FF2B5EF4-FFF2-40B4-BE49-F238E27FC236}">
                <a16:creationId xmlns:a16="http://schemas.microsoft.com/office/drawing/2014/main" id="{34DC830B-EB14-A77A-25B1-0C9A095B7A62}"/>
              </a:ext>
            </a:extLst>
          </p:cNvPr>
          <p:cNvSpPr>
            <a:spLocks noGrp="1"/>
          </p:cNvSpPr>
          <p:nvPr>
            <p:ph idx="1"/>
          </p:nvPr>
        </p:nvSpPr>
        <p:spPr>
          <a:xfrm>
            <a:off x="326571" y="1083547"/>
            <a:ext cx="11440886" cy="4882244"/>
          </a:xfrm>
        </p:spPr>
        <p:txBody>
          <a:bodyPr>
            <a:noAutofit/>
          </a:bodyPr>
          <a:lstStyle/>
          <a:p>
            <a:r>
              <a:rPr lang="en-US" sz="3600" b="1" dirty="0">
                <a:solidFill>
                  <a:srgbClr val="FFFF00"/>
                </a:solidFill>
              </a:rPr>
              <a:t>Compressed Process</a:t>
            </a:r>
            <a:r>
              <a:rPr lang="en-US" sz="3600" b="1" dirty="0"/>
              <a:t>:</a:t>
            </a:r>
            <a:r>
              <a:rPr lang="en-US" sz="3600" dirty="0"/>
              <a:t> The new </a:t>
            </a:r>
            <a:r>
              <a:rPr lang="en-US" sz="3600" b="1" dirty="0"/>
              <a:t>out-of-court</a:t>
            </a:r>
            <a:r>
              <a:rPr lang="en-US" sz="3600" dirty="0"/>
              <a:t> initiation mechanism has a compressed </a:t>
            </a:r>
            <a:r>
              <a:rPr lang="en-US" sz="3600" b="1" dirty="0"/>
              <a:t>150-day timeline</a:t>
            </a:r>
            <a:r>
              <a:rPr lang="en-US" sz="3600" dirty="0"/>
              <a:t> to expedite the recovery process. </a:t>
            </a:r>
          </a:p>
          <a:p>
            <a:pPr marL="137160" indent="0">
              <a:buNone/>
            </a:pPr>
            <a:endParaRPr lang="en-US" sz="3600" dirty="0"/>
          </a:p>
          <a:p>
            <a:r>
              <a:rPr lang="en-US" sz="3600" b="1" dirty="0">
                <a:solidFill>
                  <a:srgbClr val="FFFF00"/>
                </a:solidFill>
              </a:rPr>
              <a:t>Cross-Border and Group Insolvency:</a:t>
            </a:r>
            <a:r>
              <a:rPr lang="en-US" sz="3600" dirty="0"/>
              <a:t> The Bill provides an enabling framework for </a:t>
            </a:r>
            <a:r>
              <a:rPr lang="en-US" sz="3600" b="1" dirty="0"/>
              <a:t>cross-border insolvency </a:t>
            </a:r>
            <a:r>
              <a:rPr lang="en-US" sz="3600" dirty="0"/>
              <a:t>and</a:t>
            </a:r>
            <a:r>
              <a:rPr lang="en-US" sz="3600" b="1" dirty="0"/>
              <a:t> group insolvency</a:t>
            </a:r>
            <a:r>
              <a:rPr lang="en-US" sz="3600" dirty="0"/>
              <a:t>, crucial for promoting international investor confidence and handling complex corporate structures. </a:t>
            </a:r>
          </a:p>
          <a:p>
            <a:pPr marL="137160" indent="0">
              <a:buNone/>
            </a:pPr>
            <a:endParaRPr lang="en-US" sz="3600" dirty="0"/>
          </a:p>
        </p:txBody>
      </p:sp>
    </p:spTree>
    <p:extLst>
      <p:ext uri="{BB962C8B-B14F-4D97-AF65-F5344CB8AC3E}">
        <p14:creationId xmlns:p14="http://schemas.microsoft.com/office/powerpoint/2010/main" val="3448111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A6174-BF77-EF74-FAF1-88C6FEB0637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7E9E806-C295-4C7D-83D6-24A493F7A9C5}"/>
              </a:ext>
            </a:extLst>
          </p:cNvPr>
          <p:cNvSpPr>
            <a:spLocks noGrp="1"/>
          </p:cNvSpPr>
          <p:nvPr>
            <p:ph type="title"/>
          </p:nvPr>
        </p:nvSpPr>
        <p:spPr>
          <a:xfrm>
            <a:off x="609600" y="36102"/>
            <a:ext cx="10972800" cy="708313"/>
          </a:xfrm>
        </p:spPr>
        <p:txBody>
          <a:bodyPr>
            <a:normAutofit fontScale="90000"/>
          </a:bodyPr>
          <a:lstStyle/>
          <a:p>
            <a:br>
              <a:rPr lang="en-US" sz="4400" dirty="0"/>
            </a:br>
            <a:r>
              <a:rPr lang="en-US" sz="4400" dirty="0"/>
              <a:t>Synopsis of the Amendments</a:t>
            </a:r>
            <a:endParaRPr lang="en-US" dirty="0"/>
          </a:p>
        </p:txBody>
      </p:sp>
      <p:sp>
        <p:nvSpPr>
          <p:cNvPr id="2" name="Content Placeholder 7">
            <a:extLst>
              <a:ext uri="{FF2B5EF4-FFF2-40B4-BE49-F238E27FC236}">
                <a16:creationId xmlns:a16="http://schemas.microsoft.com/office/drawing/2014/main" id="{87C481B3-5DDA-A16C-DE13-E71B33FDF97A}"/>
              </a:ext>
            </a:extLst>
          </p:cNvPr>
          <p:cNvSpPr>
            <a:spLocks noGrp="1"/>
          </p:cNvSpPr>
          <p:nvPr>
            <p:ph idx="1"/>
          </p:nvPr>
        </p:nvSpPr>
        <p:spPr>
          <a:xfrm>
            <a:off x="326571" y="1083547"/>
            <a:ext cx="11440886" cy="4882244"/>
          </a:xfrm>
        </p:spPr>
        <p:txBody>
          <a:bodyPr>
            <a:noAutofit/>
          </a:bodyPr>
          <a:lstStyle/>
          <a:p>
            <a:r>
              <a:rPr lang="en-US" sz="3600" b="1" dirty="0">
                <a:solidFill>
                  <a:srgbClr val="FFFF00"/>
                </a:solidFill>
              </a:rPr>
              <a:t>Deterrents for Litigation:</a:t>
            </a:r>
            <a:r>
              <a:rPr lang="en-US" sz="3600" dirty="0"/>
              <a:t> To curb delays caused by extensive litigation, </a:t>
            </a:r>
            <a:r>
              <a:rPr lang="en-US" sz="3600" b="1" dirty="0">
                <a:solidFill>
                  <a:srgbClr val="92D050"/>
                </a:solidFill>
              </a:rPr>
              <a:t>penalties </a:t>
            </a:r>
            <a:r>
              <a:rPr lang="en-US" sz="3600" dirty="0">
                <a:solidFill>
                  <a:srgbClr val="92D050"/>
                </a:solidFill>
              </a:rPr>
              <a:t>ranging from</a:t>
            </a:r>
            <a:r>
              <a:rPr lang="en-US" sz="3600" b="1" dirty="0">
                <a:solidFill>
                  <a:srgbClr val="92D050"/>
                </a:solidFill>
              </a:rPr>
              <a:t> Rs 1 lakh to Rs 2 crore</a:t>
            </a:r>
            <a:r>
              <a:rPr lang="en-US" sz="3600" dirty="0">
                <a:solidFill>
                  <a:srgbClr val="92D050"/>
                </a:solidFill>
              </a:rPr>
              <a:t> </a:t>
            </a:r>
            <a:r>
              <a:rPr lang="en-US" sz="3600" dirty="0"/>
              <a:t>will be </a:t>
            </a:r>
            <a:r>
              <a:rPr lang="en-US" sz="3600" dirty="0">
                <a:solidFill>
                  <a:srgbClr val="92D050"/>
                </a:solidFill>
              </a:rPr>
              <a:t>imposed on individuals initiating </a:t>
            </a:r>
            <a:r>
              <a:rPr lang="en-US" sz="3600" b="1" dirty="0">
                <a:solidFill>
                  <a:srgbClr val="92D050"/>
                </a:solidFill>
              </a:rPr>
              <a:t>frivolous </a:t>
            </a:r>
            <a:r>
              <a:rPr lang="en-US" sz="3600" dirty="0">
                <a:solidFill>
                  <a:srgbClr val="92D050"/>
                </a:solidFill>
              </a:rPr>
              <a:t>or vexatious proceedings. </a:t>
            </a:r>
          </a:p>
          <a:p>
            <a:pPr marL="137160" indent="0">
              <a:buNone/>
            </a:pPr>
            <a:endParaRPr lang="en-US" sz="3600" dirty="0">
              <a:solidFill>
                <a:srgbClr val="92D050"/>
              </a:solidFill>
            </a:endParaRPr>
          </a:p>
          <a:p>
            <a:r>
              <a:rPr lang="en-US" sz="3600" b="1" dirty="0">
                <a:solidFill>
                  <a:srgbClr val="FFFF00"/>
                </a:solidFill>
              </a:rPr>
              <a:t>Protection of Workmen:</a:t>
            </a:r>
            <a:r>
              <a:rPr lang="en-US" sz="3600" dirty="0"/>
              <a:t> Under the IBC hierarchy, </a:t>
            </a:r>
            <a:r>
              <a:rPr lang="en-US" sz="3600" b="1" dirty="0"/>
              <a:t>workmen's dues</a:t>
            </a:r>
            <a:r>
              <a:rPr lang="en-US" sz="3600" dirty="0"/>
              <a:t> are given</a:t>
            </a:r>
            <a:r>
              <a:rPr lang="en-US" sz="3600" b="1" dirty="0"/>
              <a:t> high priority</a:t>
            </a:r>
            <a:r>
              <a:rPr lang="en-US" sz="3600" dirty="0"/>
              <a:t>, placed on par with </a:t>
            </a:r>
            <a:r>
              <a:rPr lang="en-US" sz="3600" b="1" dirty="0"/>
              <a:t>secured creditors</a:t>
            </a:r>
            <a:r>
              <a:rPr lang="en-US" sz="3600" dirty="0"/>
              <a:t> and ranked above unsecured financial creditors and government dues.</a:t>
            </a:r>
          </a:p>
        </p:txBody>
      </p:sp>
    </p:spTree>
    <p:extLst>
      <p:ext uri="{BB962C8B-B14F-4D97-AF65-F5344CB8AC3E}">
        <p14:creationId xmlns:p14="http://schemas.microsoft.com/office/powerpoint/2010/main" val="1009169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C303D-C428-6A59-9CC6-EB0F7F4DB7E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20DB74F-4048-B26A-CE7F-267397B72D7D}"/>
              </a:ext>
            </a:extLst>
          </p:cNvPr>
          <p:cNvSpPr>
            <a:spLocks noGrp="1"/>
          </p:cNvSpPr>
          <p:nvPr>
            <p:ph type="title"/>
          </p:nvPr>
        </p:nvSpPr>
        <p:spPr>
          <a:xfrm>
            <a:off x="609600" y="36102"/>
            <a:ext cx="10972800" cy="708313"/>
          </a:xfrm>
        </p:spPr>
        <p:txBody>
          <a:bodyPr>
            <a:normAutofit fontScale="90000"/>
          </a:bodyPr>
          <a:lstStyle/>
          <a:p>
            <a:br>
              <a:rPr lang="en-US" sz="4400" dirty="0"/>
            </a:br>
            <a:r>
              <a:rPr lang="en-US" sz="4400" dirty="0"/>
              <a:t>Synopsis of the Amendments</a:t>
            </a:r>
            <a:endParaRPr lang="en-US" dirty="0"/>
          </a:p>
        </p:txBody>
      </p:sp>
      <p:sp>
        <p:nvSpPr>
          <p:cNvPr id="2" name="Content Placeholder 7">
            <a:extLst>
              <a:ext uri="{FF2B5EF4-FFF2-40B4-BE49-F238E27FC236}">
                <a16:creationId xmlns:a16="http://schemas.microsoft.com/office/drawing/2014/main" id="{16A8C79B-DD00-5297-B8BD-1BBB468EC48E}"/>
              </a:ext>
            </a:extLst>
          </p:cNvPr>
          <p:cNvSpPr>
            <a:spLocks noGrp="1"/>
          </p:cNvSpPr>
          <p:nvPr>
            <p:ph idx="1"/>
          </p:nvPr>
        </p:nvSpPr>
        <p:spPr>
          <a:xfrm>
            <a:off x="326571" y="1083547"/>
            <a:ext cx="11440886" cy="4882244"/>
          </a:xfrm>
        </p:spPr>
        <p:txBody>
          <a:bodyPr>
            <a:noAutofit/>
          </a:bodyPr>
          <a:lstStyle/>
          <a:p>
            <a:r>
              <a:rPr lang="en-US" dirty="0"/>
              <a:t>The 2026 amendments </a:t>
            </a:r>
            <a:r>
              <a:rPr lang="en-US" dirty="0">
                <a:solidFill>
                  <a:srgbClr val="92D050"/>
                </a:solidFill>
              </a:rPr>
              <a:t>transform the IBC from a</a:t>
            </a:r>
            <a:r>
              <a:rPr lang="en-US" b="1" dirty="0">
                <a:solidFill>
                  <a:srgbClr val="92D050"/>
                </a:solidFill>
              </a:rPr>
              <a:t> recovery tool</a:t>
            </a:r>
            <a:r>
              <a:rPr lang="en-US" dirty="0">
                <a:solidFill>
                  <a:srgbClr val="92D050"/>
                </a:solidFill>
              </a:rPr>
              <a:t> into a </a:t>
            </a:r>
            <a:r>
              <a:rPr lang="en-US" b="1" dirty="0">
                <a:solidFill>
                  <a:srgbClr val="92D050"/>
                </a:solidFill>
              </a:rPr>
              <a:t>value-maximization engine</a:t>
            </a:r>
            <a:r>
              <a:rPr lang="en-US" dirty="0">
                <a:solidFill>
                  <a:srgbClr val="92D050"/>
                </a:solidFill>
              </a:rPr>
              <a:t>. </a:t>
            </a:r>
          </a:p>
          <a:p>
            <a:r>
              <a:rPr lang="en-US" dirty="0"/>
              <a:t>By </a:t>
            </a:r>
            <a:r>
              <a:rPr lang="en-US" dirty="0">
                <a:solidFill>
                  <a:srgbClr val="92D050"/>
                </a:solidFill>
              </a:rPr>
              <a:t>addressing </a:t>
            </a:r>
            <a:r>
              <a:rPr lang="en-US" b="1" dirty="0">
                <a:solidFill>
                  <a:srgbClr val="92D050"/>
                </a:solidFill>
              </a:rPr>
              <a:t>cross-border complexities</a:t>
            </a:r>
            <a:r>
              <a:rPr lang="en-US" dirty="0">
                <a:solidFill>
                  <a:srgbClr val="92D050"/>
                </a:solidFill>
              </a:rPr>
              <a:t> </a:t>
            </a:r>
            <a:r>
              <a:rPr lang="en-US" dirty="0"/>
              <a:t>and </a:t>
            </a:r>
            <a:r>
              <a:rPr lang="en-US" dirty="0">
                <a:solidFill>
                  <a:srgbClr val="92D050"/>
                </a:solidFill>
              </a:rPr>
              <a:t>enforcing punitive deterrents against litigation delays,</a:t>
            </a:r>
            <a:r>
              <a:rPr lang="en-US" dirty="0"/>
              <a:t> the Bill ensures that </a:t>
            </a:r>
            <a:r>
              <a:rPr lang="en-US" dirty="0">
                <a:solidFill>
                  <a:srgbClr val="00B0F0"/>
                </a:solidFill>
              </a:rPr>
              <a:t>failed businesses achieve a "clean exit" or a "viable rebirth</a:t>
            </a:r>
            <a:r>
              <a:rPr lang="en-US" dirty="0"/>
              <a:t>," ultimately </a:t>
            </a:r>
            <a:r>
              <a:rPr lang="en-US" dirty="0">
                <a:solidFill>
                  <a:srgbClr val="00B0F0"/>
                </a:solidFill>
              </a:rPr>
              <a:t>safeguarding the </a:t>
            </a:r>
            <a:r>
              <a:rPr lang="en-US" b="1" dirty="0">
                <a:solidFill>
                  <a:srgbClr val="00B0F0"/>
                </a:solidFill>
              </a:rPr>
              <a:t>stability of India’s banking sector</a:t>
            </a:r>
            <a:r>
              <a:rPr lang="en-US" dirty="0">
                <a:solidFill>
                  <a:srgbClr val="00B0F0"/>
                </a:solidFill>
              </a:rPr>
              <a:t> and investor confidence</a:t>
            </a:r>
          </a:p>
          <a:p>
            <a:r>
              <a:rPr lang="en-US" b="1" dirty="0">
                <a:solidFill>
                  <a:schemeClr val="accent2">
                    <a:lumMod val="20000"/>
                    <a:lumOff val="80000"/>
                  </a:schemeClr>
                </a:solidFill>
              </a:rPr>
              <a:t>Why this matters ? </a:t>
            </a:r>
            <a:endParaRPr lang="en-US" dirty="0">
              <a:solidFill>
                <a:schemeClr val="accent2">
                  <a:lumMod val="20000"/>
                  <a:lumOff val="80000"/>
                </a:schemeClr>
              </a:solidFill>
            </a:endParaRPr>
          </a:p>
          <a:p>
            <a:pPr marL="941832" lvl="3" indent="0">
              <a:buNone/>
            </a:pPr>
            <a:r>
              <a:rPr lang="en-US" dirty="0"/>
              <a:t>·       </a:t>
            </a:r>
            <a:r>
              <a:rPr lang="en-US" sz="2800" dirty="0"/>
              <a:t>Faster debt resolution.</a:t>
            </a:r>
          </a:p>
          <a:p>
            <a:pPr marL="941832" lvl="3" indent="0">
              <a:buNone/>
            </a:pPr>
            <a:r>
              <a:rPr lang="en-US" sz="2800" dirty="0"/>
              <a:t>·       Lower burden on tribunals.</a:t>
            </a:r>
          </a:p>
          <a:p>
            <a:pPr marL="941832" lvl="3" indent="0">
              <a:buNone/>
            </a:pPr>
            <a:r>
              <a:rPr lang="en-US" sz="2800" dirty="0"/>
              <a:t>·       Better value recovery for lenders.</a:t>
            </a:r>
          </a:p>
          <a:p>
            <a:pPr marL="941832" lvl="3" indent="0">
              <a:buNone/>
            </a:pPr>
            <a:r>
              <a:rPr lang="en-US" sz="2800" dirty="0"/>
              <a:t>·       Greater certainty for investors and distressed businesses</a:t>
            </a:r>
            <a:endParaRPr lang="en-US" dirty="0"/>
          </a:p>
          <a:p>
            <a:endParaRPr lang="en-US" dirty="0"/>
          </a:p>
          <a:p>
            <a:endParaRPr lang="en-US" dirty="0"/>
          </a:p>
        </p:txBody>
      </p:sp>
    </p:spTree>
    <p:extLst>
      <p:ext uri="{BB962C8B-B14F-4D97-AF65-F5344CB8AC3E}">
        <p14:creationId xmlns:p14="http://schemas.microsoft.com/office/powerpoint/2010/main" val="2771450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0AA47-2A6C-2BD2-02C9-24AF08EF125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CF014F2-EB3A-0DE4-BE4F-808577A975FF}"/>
              </a:ext>
            </a:extLst>
          </p:cNvPr>
          <p:cNvSpPr>
            <a:spLocks noGrp="1"/>
          </p:cNvSpPr>
          <p:nvPr>
            <p:ph type="title"/>
          </p:nvPr>
        </p:nvSpPr>
        <p:spPr>
          <a:xfrm>
            <a:off x="609600" y="36102"/>
            <a:ext cx="10972800" cy="708313"/>
          </a:xfrm>
        </p:spPr>
        <p:txBody>
          <a:bodyPr>
            <a:normAutofit fontScale="90000"/>
          </a:bodyPr>
          <a:lstStyle/>
          <a:p>
            <a:br>
              <a:rPr lang="en-US" sz="4400" dirty="0"/>
            </a:br>
            <a:r>
              <a:rPr lang="en-US" sz="4400" dirty="0"/>
              <a:t>Synopsis of the Amendments</a:t>
            </a:r>
            <a:endParaRPr lang="en-US" dirty="0"/>
          </a:p>
        </p:txBody>
      </p:sp>
      <p:sp>
        <p:nvSpPr>
          <p:cNvPr id="2" name="Content Placeholder 7">
            <a:extLst>
              <a:ext uri="{FF2B5EF4-FFF2-40B4-BE49-F238E27FC236}">
                <a16:creationId xmlns:a16="http://schemas.microsoft.com/office/drawing/2014/main" id="{947DCBF2-4AE6-FA97-1F6F-0E4C73EF3EA1}"/>
              </a:ext>
            </a:extLst>
          </p:cNvPr>
          <p:cNvSpPr>
            <a:spLocks noGrp="1"/>
          </p:cNvSpPr>
          <p:nvPr>
            <p:ph idx="1"/>
          </p:nvPr>
        </p:nvSpPr>
        <p:spPr>
          <a:xfrm>
            <a:off x="326571" y="1083547"/>
            <a:ext cx="11440886" cy="4882244"/>
          </a:xfrm>
        </p:spPr>
        <p:txBody>
          <a:bodyPr>
            <a:noAutofit/>
          </a:bodyPr>
          <a:lstStyle/>
          <a:p>
            <a:r>
              <a:rPr lang="en-US" dirty="0">
                <a:solidFill>
                  <a:srgbClr val="FFFF00"/>
                </a:solidFill>
              </a:rPr>
              <a:t>Creditor-Initiated Insolvency Resolution Process (CIIRP)</a:t>
            </a:r>
          </a:p>
          <a:p>
            <a:pPr marL="137160" indent="0">
              <a:buNone/>
            </a:pPr>
            <a:r>
              <a:rPr lang="en-US" dirty="0"/>
              <a:t>·       A major new </a:t>
            </a:r>
            <a:r>
              <a:rPr lang="en-US" b="1" dirty="0"/>
              <a:t>out-of-court insolvency route</a:t>
            </a:r>
            <a:r>
              <a:rPr lang="en-US" dirty="0"/>
              <a:t>.</a:t>
            </a:r>
          </a:p>
          <a:p>
            <a:pPr marL="137160" indent="0">
              <a:buNone/>
            </a:pPr>
            <a:r>
              <a:rPr lang="en-US" dirty="0"/>
              <a:t>·       Certain financial creditors can start insolvency without first going through the NCLT.</a:t>
            </a:r>
          </a:p>
          <a:p>
            <a:pPr marL="137160" indent="0">
              <a:buNone/>
            </a:pPr>
            <a:r>
              <a:rPr lang="en-US" dirty="0"/>
              <a:t>·       Objective: </a:t>
            </a:r>
            <a:r>
              <a:rPr lang="en-US" b="1" dirty="0"/>
              <a:t>reduce tribunal delays</a:t>
            </a:r>
            <a:r>
              <a:rPr lang="en-US" dirty="0"/>
              <a:t> and enable faster rescue of stressed companies.</a:t>
            </a:r>
          </a:p>
          <a:p>
            <a:pPr marL="137160" indent="0">
              <a:buNone/>
            </a:pPr>
            <a:endParaRPr lang="en-US" dirty="0">
              <a:solidFill>
                <a:srgbClr val="FFFF00"/>
              </a:solidFill>
            </a:endParaRPr>
          </a:p>
          <a:p>
            <a:r>
              <a:rPr lang="en-US" dirty="0">
                <a:solidFill>
                  <a:srgbClr val="FFFF00"/>
                </a:solidFill>
              </a:rPr>
              <a:t>Mandatory admission once default is proved</a:t>
            </a:r>
          </a:p>
          <a:p>
            <a:pPr marL="137160" indent="0">
              <a:buNone/>
            </a:pPr>
            <a:r>
              <a:rPr lang="en-US" dirty="0"/>
              <a:t>·       The NCLT must admit insolvency applications once default is established.</a:t>
            </a:r>
          </a:p>
          <a:p>
            <a:pPr marL="137160" indent="0">
              <a:buNone/>
            </a:pPr>
            <a:r>
              <a:rPr lang="en-US" dirty="0"/>
              <a:t>·       This reduces discretion and procedural delays at the admission stage.</a:t>
            </a:r>
          </a:p>
        </p:txBody>
      </p:sp>
    </p:spTree>
    <p:extLst>
      <p:ext uri="{BB962C8B-B14F-4D97-AF65-F5344CB8AC3E}">
        <p14:creationId xmlns:p14="http://schemas.microsoft.com/office/powerpoint/2010/main" val="1116427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3C4F8-E8AF-821A-9A3F-E7A1C643A43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96BB989-0B31-03C4-4BF7-FAA917089242}"/>
              </a:ext>
            </a:extLst>
          </p:cNvPr>
          <p:cNvSpPr>
            <a:spLocks noGrp="1"/>
          </p:cNvSpPr>
          <p:nvPr>
            <p:ph type="title"/>
          </p:nvPr>
        </p:nvSpPr>
        <p:spPr>
          <a:xfrm>
            <a:off x="609600" y="36102"/>
            <a:ext cx="10972800" cy="708313"/>
          </a:xfrm>
        </p:spPr>
        <p:txBody>
          <a:bodyPr>
            <a:normAutofit fontScale="90000"/>
          </a:bodyPr>
          <a:lstStyle/>
          <a:p>
            <a:br>
              <a:rPr lang="en-US" sz="4400" dirty="0"/>
            </a:br>
            <a:r>
              <a:rPr lang="en-US" sz="4400" dirty="0"/>
              <a:t>Synopsis of the Amendments</a:t>
            </a:r>
            <a:endParaRPr lang="en-US" dirty="0"/>
          </a:p>
        </p:txBody>
      </p:sp>
      <p:sp>
        <p:nvSpPr>
          <p:cNvPr id="2" name="Content Placeholder 7">
            <a:extLst>
              <a:ext uri="{FF2B5EF4-FFF2-40B4-BE49-F238E27FC236}">
                <a16:creationId xmlns:a16="http://schemas.microsoft.com/office/drawing/2014/main" id="{3F67FF29-22E3-99E3-0CC3-A474CCD44894}"/>
              </a:ext>
            </a:extLst>
          </p:cNvPr>
          <p:cNvSpPr>
            <a:spLocks noGrp="1"/>
          </p:cNvSpPr>
          <p:nvPr>
            <p:ph idx="1"/>
          </p:nvPr>
        </p:nvSpPr>
        <p:spPr>
          <a:xfrm>
            <a:off x="326571" y="1083547"/>
            <a:ext cx="11440886" cy="4882244"/>
          </a:xfrm>
        </p:spPr>
        <p:txBody>
          <a:bodyPr>
            <a:noAutofit/>
          </a:bodyPr>
          <a:lstStyle/>
          <a:p>
            <a:r>
              <a:rPr lang="en-US" sz="2400" dirty="0">
                <a:solidFill>
                  <a:srgbClr val="FFFF00"/>
                </a:solidFill>
              </a:rPr>
              <a:t>Stricter timelines for resolution</a:t>
            </a:r>
          </a:p>
          <a:p>
            <a:pPr marL="137160" indent="0">
              <a:buNone/>
            </a:pPr>
            <a:r>
              <a:rPr lang="en-US" sz="2400" dirty="0"/>
              <a:t>·       Faster approval / rejection timelines for resolution plans.</a:t>
            </a:r>
          </a:p>
          <a:p>
            <a:pPr marL="137160" indent="0">
              <a:buNone/>
            </a:pPr>
            <a:r>
              <a:rPr lang="en-US" sz="2400" dirty="0"/>
              <a:t>·       Tighter caps on liquidation timelines.</a:t>
            </a:r>
          </a:p>
          <a:p>
            <a:pPr marL="137160" indent="0">
              <a:buNone/>
            </a:pPr>
            <a:r>
              <a:rPr lang="en-US" sz="2400" dirty="0"/>
              <a:t>·       Goal: improve recoveries and prevent erosion of asset value.</a:t>
            </a:r>
          </a:p>
          <a:p>
            <a:r>
              <a:rPr lang="en-US" sz="2400" dirty="0">
                <a:solidFill>
                  <a:srgbClr val="FFFF00"/>
                </a:solidFill>
              </a:rPr>
              <a:t>Group insolvency framework</a:t>
            </a:r>
          </a:p>
          <a:p>
            <a:pPr marL="137160" indent="0">
              <a:buNone/>
            </a:pPr>
            <a:r>
              <a:rPr lang="en-US" sz="2400" dirty="0"/>
              <a:t>·       Allows insolvency resolution for </a:t>
            </a:r>
            <a:r>
              <a:rPr lang="en-US" sz="2400" b="1" dirty="0"/>
              <a:t>multiple related group companies together</a:t>
            </a:r>
            <a:r>
              <a:rPr lang="en-US" sz="2400" dirty="0"/>
              <a:t>.</a:t>
            </a:r>
          </a:p>
          <a:p>
            <a:pPr marL="137160" indent="0">
              <a:buNone/>
            </a:pPr>
            <a:r>
              <a:rPr lang="en-US" sz="2400" dirty="0"/>
              <a:t>·       Useful where subsidiaries / holding companies are financially linked.</a:t>
            </a:r>
          </a:p>
          <a:p>
            <a:r>
              <a:rPr lang="en-US" sz="2400" dirty="0"/>
              <a:t>   </a:t>
            </a:r>
            <a:r>
              <a:rPr lang="en-US" sz="2400" dirty="0">
                <a:solidFill>
                  <a:srgbClr val="FFFF00"/>
                </a:solidFill>
              </a:rPr>
              <a:t>Cross-border insolvency provisions</a:t>
            </a:r>
          </a:p>
          <a:p>
            <a:pPr marL="137160" indent="0">
              <a:buNone/>
            </a:pPr>
            <a:r>
              <a:rPr lang="en-US" sz="2400" dirty="0"/>
              <a:t>·       Introduces a framework to handle companies with assets/ creditors in multiple countries.</a:t>
            </a:r>
          </a:p>
          <a:p>
            <a:pPr marL="137160" indent="0">
              <a:buNone/>
            </a:pPr>
            <a:r>
              <a:rPr lang="en-US" sz="2400" dirty="0"/>
              <a:t>·       Aligns India more closely with international insolvency practice</a:t>
            </a:r>
          </a:p>
        </p:txBody>
      </p:sp>
    </p:spTree>
    <p:extLst>
      <p:ext uri="{BB962C8B-B14F-4D97-AF65-F5344CB8AC3E}">
        <p14:creationId xmlns:p14="http://schemas.microsoft.com/office/powerpoint/2010/main" val="1874882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A5EF5-CA18-F5FE-6863-501DF0A0F72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5469714-0389-CFDF-E01A-D393D60D7DF4}"/>
              </a:ext>
            </a:extLst>
          </p:cNvPr>
          <p:cNvSpPr>
            <a:spLocks noGrp="1"/>
          </p:cNvSpPr>
          <p:nvPr>
            <p:ph type="title"/>
          </p:nvPr>
        </p:nvSpPr>
        <p:spPr>
          <a:xfrm>
            <a:off x="609600" y="36102"/>
            <a:ext cx="10972800" cy="708313"/>
          </a:xfrm>
        </p:spPr>
        <p:txBody>
          <a:bodyPr>
            <a:normAutofit fontScale="90000"/>
          </a:bodyPr>
          <a:lstStyle/>
          <a:p>
            <a:br>
              <a:rPr lang="en-US" sz="4400" dirty="0"/>
            </a:br>
            <a:r>
              <a:rPr lang="en-US" sz="4400" dirty="0"/>
              <a:t>Synopsis of the Amendments</a:t>
            </a:r>
            <a:endParaRPr lang="en-US" dirty="0"/>
          </a:p>
        </p:txBody>
      </p:sp>
      <p:sp>
        <p:nvSpPr>
          <p:cNvPr id="2" name="Content Placeholder 7">
            <a:extLst>
              <a:ext uri="{FF2B5EF4-FFF2-40B4-BE49-F238E27FC236}">
                <a16:creationId xmlns:a16="http://schemas.microsoft.com/office/drawing/2014/main" id="{E4C4515A-EEB3-3508-CE18-562AB74152F0}"/>
              </a:ext>
            </a:extLst>
          </p:cNvPr>
          <p:cNvSpPr>
            <a:spLocks noGrp="1"/>
          </p:cNvSpPr>
          <p:nvPr>
            <p:ph idx="1"/>
          </p:nvPr>
        </p:nvSpPr>
        <p:spPr>
          <a:xfrm>
            <a:off x="326571" y="1083547"/>
            <a:ext cx="11440886" cy="4882244"/>
          </a:xfrm>
        </p:spPr>
        <p:txBody>
          <a:bodyPr>
            <a:noAutofit/>
          </a:bodyPr>
          <a:lstStyle/>
          <a:p>
            <a:r>
              <a:rPr lang="en-US" sz="2400" dirty="0">
                <a:solidFill>
                  <a:srgbClr val="FFFF00"/>
                </a:solidFill>
              </a:rPr>
              <a:t>Stronger creditor powers</a:t>
            </a:r>
          </a:p>
          <a:p>
            <a:pPr marL="137160" indent="0">
              <a:buNone/>
            </a:pPr>
            <a:r>
              <a:rPr lang="en-US" sz="2400" dirty="0"/>
              <a:t>·       More operational flexibility for lenders and resolution professionals:</a:t>
            </a:r>
          </a:p>
          <a:p>
            <a:pPr marL="457200" lvl="1" indent="0">
              <a:buNone/>
            </a:pPr>
            <a:r>
              <a:rPr lang="en-US" sz="2000" dirty="0"/>
              <a:t>Ø better asset sale mechanisms,</a:t>
            </a:r>
          </a:p>
          <a:p>
            <a:pPr marL="457200" lvl="1" indent="0">
              <a:buNone/>
            </a:pPr>
            <a:r>
              <a:rPr lang="en-US" sz="2000" dirty="0"/>
              <a:t>Ø improved supervision,</a:t>
            </a:r>
          </a:p>
          <a:p>
            <a:pPr marL="457200" lvl="1" indent="0">
              <a:buNone/>
            </a:pPr>
            <a:r>
              <a:rPr lang="en-US" sz="2000" dirty="0"/>
              <a:t>Ø more clarity in the liquidation process.</a:t>
            </a:r>
          </a:p>
          <a:p>
            <a:r>
              <a:rPr lang="en-US" sz="2400" dirty="0">
                <a:solidFill>
                  <a:srgbClr val="FFFF00"/>
                </a:solidFill>
              </a:rPr>
              <a:t>Clarification on secured creditors</a:t>
            </a:r>
          </a:p>
          <a:p>
            <a:pPr marL="137160" indent="0">
              <a:buNone/>
            </a:pPr>
            <a:r>
              <a:rPr lang="en-US" sz="2400" dirty="0"/>
              <a:t>·       Government dues / statutory charges are clarified </a:t>
            </a:r>
            <a:r>
              <a:rPr lang="en-US" sz="2400" b="1" dirty="0"/>
              <a:t>not to rank as secured debt</a:t>
            </a:r>
            <a:r>
              <a:rPr lang="en-US" sz="2400" dirty="0"/>
              <a:t> unless backed by consensual security.</a:t>
            </a:r>
          </a:p>
          <a:p>
            <a:pPr marL="137160" indent="0">
              <a:buNone/>
            </a:pPr>
            <a:r>
              <a:rPr lang="en-US" sz="2400" dirty="0"/>
              <a:t>·       This improves certainty in waterfall distribution.</a:t>
            </a:r>
          </a:p>
          <a:p>
            <a:r>
              <a:rPr lang="en-US" sz="2400" dirty="0">
                <a:solidFill>
                  <a:srgbClr val="FFFF00"/>
                </a:solidFill>
              </a:rPr>
              <a:t>Tougher anti-abuse provisions</a:t>
            </a:r>
          </a:p>
          <a:p>
            <a:pPr marL="137160" indent="0">
              <a:buNone/>
            </a:pPr>
            <a:r>
              <a:rPr lang="en-US" sz="2400" dirty="0"/>
              <a:t>·       Broader avoidance transaction review.</a:t>
            </a:r>
          </a:p>
          <a:p>
            <a:pPr marL="137160" indent="0">
              <a:buNone/>
            </a:pPr>
            <a:r>
              <a:rPr lang="en-US" sz="2400" dirty="0"/>
              <a:t>·       Stronger action for fraudulent / wrongful trading.</a:t>
            </a:r>
          </a:p>
          <a:p>
            <a:pPr marL="137160" indent="0">
              <a:buNone/>
            </a:pPr>
            <a:r>
              <a:rPr lang="en-US" sz="2400" dirty="0"/>
              <a:t>·       Penalties for frivolous or bad-faith applications.</a:t>
            </a:r>
          </a:p>
        </p:txBody>
      </p:sp>
    </p:spTree>
    <p:extLst>
      <p:ext uri="{BB962C8B-B14F-4D97-AF65-F5344CB8AC3E}">
        <p14:creationId xmlns:p14="http://schemas.microsoft.com/office/powerpoint/2010/main" val="2858944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LIQUIDATE COMPANY">
            <a:extLst>
              <a:ext uri="{FF2B5EF4-FFF2-40B4-BE49-F238E27FC236}">
                <a16:creationId xmlns:a16="http://schemas.microsoft.com/office/drawing/2014/main" id="{8B5CAFBE-796F-45B5-9B5D-8E619623255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009" y="2812774"/>
            <a:ext cx="3586426" cy="388886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5248" y="2957592"/>
            <a:ext cx="6793172" cy="3746538"/>
          </a:xfrm>
          <a:prstGeom prst="rect">
            <a:avLst/>
          </a:prstGeom>
        </p:spPr>
      </p:pic>
      <p:sp>
        <p:nvSpPr>
          <p:cNvPr id="6" name="Rectangle 5">
            <a:extLst>
              <a:ext uri="{FF2B5EF4-FFF2-40B4-BE49-F238E27FC236}">
                <a16:creationId xmlns:a16="http://schemas.microsoft.com/office/drawing/2014/main" id="{79926739-BEEE-7E7B-77CD-38DFD8653673}"/>
              </a:ext>
            </a:extLst>
          </p:cNvPr>
          <p:cNvSpPr/>
          <p:nvPr/>
        </p:nvSpPr>
        <p:spPr>
          <a:xfrm>
            <a:off x="40496" y="288234"/>
            <a:ext cx="12111008" cy="3139321"/>
          </a:xfrm>
          <a:prstGeom prst="rect">
            <a:avLst/>
          </a:prstGeom>
          <a:solidFill>
            <a:schemeClr val="accent4">
              <a:lumMod val="40000"/>
              <a:lumOff val="60000"/>
            </a:schemeClr>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i="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AVOIDANCE TRANSACTIONS UNDER IBC with</a:t>
            </a:r>
          </a:p>
          <a:p>
            <a:pPr algn="ctr"/>
            <a:r>
              <a:rPr lang="en-US" sz="6600" b="1" i="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CHALLENGES AND ISSUES</a:t>
            </a:r>
          </a:p>
        </p:txBody>
      </p:sp>
    </p:spTree>
    <p:extLst>
      <p:ext uri="{BB962C8B-B14F-4D97-AF65-F5344CB8AC3E}">
        <p14:creationId xmlns:p14="http://schemas.microsoft.com/office/powerpoint/2010/main" val="1671759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EE558-F8E3-0CBF-96C3-86E706DE15F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FF19868-3857-7A80-C135-7C4D7B79ADAA}"/>
              </a:ext>
            </a:extLst>
          </p:cNvPr>
          <p:cNvSpPr>
            <a:spLocks noGrp="1"/>
          </p:cNvSpPr>
          <p:nvPr>
            <p:ph type="title"/>
          </p:nvPr>
        </p:nvSpPr>
        <p:spPr>
          <a:xfrm>
            <a:off x="609600" y="62365"/>
            <a:ext cx="10972800" cy="1143000"/>
          </a:xfrm>
        </p:spPr>
        <p:txBody>
          <a:bodyPr/>
          <a:lstStyle/>
          <a:p>
            <a:r>
              <a:rPr lang="en-US" dirty="0"/>
              <a:t>Avoidance of Transactions:</a:t>
            </a:r>
          </a:p>
        </p:txBody>
      </p:sp>
      <p:sp>
        <p:nvSpPr>
          <p:cNvPr id="8" name="Content Placeholder 7">
            <a:extLst>
              <a:ext uri="{FF2B5EF4-FFF2-40B4-BE49-F238E27FC236}">
                <a16:creationId xmlns:a16="http://schemas.microsoft.com/office/drawing/2014/main" id="{A7C15C86-C987-CAF4-B5E3-8B79044A8EA2}"/>
              </a:ext>
            </a:extLst>
          </p:cNvPr>
          <p:cNvSpPr>
            <a:spLocks noGrp="1"/>
          </p:cNvSpPr>
          <p:nvPr>
            <p:ph idx="1"/>
          </p:nvPr>
        </p:nvSpPr>
        <p:spPr>
          <a:xfrm>
            <a:off x="266700" y="1192696"/>
            <a:ext cx="11315700" cy="5188226"/>
          </a:xfrm>
        </p:spPr>
        <p:txBody>
          <a:bodyPr>
            <a:normAutofit fontScale="92500"/>
          </a:bodyPr>
          <a:lstStyle/>
          <a:p>
            <a:pPr>
              <a:buNone/>
            </a:pPr>
            <a:r>
              <a:rPr lang="en-US" dirty="0"/>
              <a:t>	Under the IBC, the director of a company facing a CIRP could be held liable for fraudulent or wrongful trading, preferential transactions, extortionate credit transactions, or undervalued transactions considered prejudicial to the interest of the creditors</a:t>
            </a:r>
          </a:p>
          <a:p>
            <a:pPr>
              <a:buNone/>
            </a:pPr>
            <a:endParaRPr lang="en-US" dirty="0"/>
          </a:p>
          <a:p>
            <a:r>
              <a:rPr lang="en-US" dirty="0"/>
              <a:t>The transactions set out </a:t>
            </a:r>
            <a:r>
              <a:rPr lang="en-US" dirty="0">
                <a:solidFill>
                  <a:schemeClr val="accent2">
                    <a:lumMod val="60000"/>
                    <a:lumOff val="40000"/>
                  </a:schemeClr>
                </a:solidFill>
              </a:rPr>
              <a:t>between Sections 43 and 51 </a:t>
            </a:r>
            <a:r>
              <a:rPr lang="en-US" dirty="0"/>
              <a:t>of the Code are:</a:t>
            </a:r>
          </a:p>
          <a:p>
            <a:pPr lvl="1"/>
            <a:r>
              <a:rPr lang="en-US" sz="3000" dirty="0">
                <a:solidFill>
                  <a:schemeClr val="accent2">
                    <a:lumMod val="60000"/>
                    <a:lumOff val="40000"/>
                  </a:schemeClr>
                </a:solidFill>
              </a:rPr>
              <a:t>Preferential transactions</a:t>
            </a:r>
          </a:p>
          <a:p>
            <a:pPr lvl="1"/>
            <a:r>
              <a:rPr lang="en-US" sz="3000" dirty="0">
                <a:solidFill>
                  <a:schemeClr val="accent2">
                    <a:lumMod val="60000"/>
                    <a:lumOff val="40000"/>
                  </a:schemeClr>
                </a:solidFill>
              </a:rPr>
              <a:t>Undervalued transactions</a:t>
            </a:r>
          </a:p>
          <a:p>
            <a:pPr lvl="1"/>
            <a:r>
              <a:rPr lang="en-US" sz="3000" dirty="0">
                <a:solidFill>
                  <a:schemeClr val="accent2">
                    <a:lumMod val="60000"/>
                    <a:lumOff val="40000"/>
                  </a:schemeClr>
                </a:solidFill>
              </a:rPr>
              <a:t>Extortionate transactions</a:t>
            </a:r>
          </a:p>
          <a:p>
            <a:pPr lvl="1"/>
            <a:r>
              <a:rPr lang="en-US" sz="3000" dirty="0">
                <a:solidFill>
                  <a:schemeClr val="accent2">
                    <a:lumMod val="60000"/>
                    <a:lumOff val="40000"/>
                  </a:schemeClr>
                </a:solidFill>
              </a:rPr>
              <a:t>Defrauding transactions</a:t>
            </a:r>
          </a:p>
          <a:p>
            <a:pPr lvl="1"/>
            <a:r>
              <a:rPr lang="en-US" sz="3000" dirty="0">
                <a:solidFill>
                  <a:schemeClr val="accent2">
                    <a:lumMod val="60000"/>
                    <a:lumOff val="40000"/>
                  </a:schemeClr>
                </a:solidFill>
              </a:rPr>
              <a:t>Fraudulent transactions</a:t>
            </a:r>
          </a:p>
        </p:txBody>
      </p:sp>
    </p:spTree>
    <p:extLst>
      <p:ext uri="{BB962C8B-B14F-4D97-AF65-F5344CB8AC3E}">
        <p14:creationId xmlns:p14="http://schemas.microsoft.com/office/powerpoint/2010/main" val="1278537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019C0-5B1B-8400-390A-D0C35103B35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240E5F2-C7BC-6D4B-D3F2-CB12429366DD}"/>
              </a:ext>
            </a:extLst>
          </p:cNvPr>
          <p:cNvSpPr>
            <a:spLocks noGrp="1"/>
          </p:cNvSpPr>
          <p:nvPr>
            <p:ph type="title"/>
          </p:nvPr>
        </p:nvSpPr>
        <p:spPr>
          <a:xfrm>
            <a:off x="609600" y="62365"/>
            <a:ext cx="10972800" cy="1143000"/>
          </a:xfrm>
        </p:spPr>
        <p:txBody>
          <a:bodyPr>
            <a:normAutofit fontScale="90000"/>
          </a:bodyPr>
          <a:lstStyle/>
          <a:p>
            <a:r>
              <a:rPr lang="en-US" dirty="0"/>
              <a:t>Avoidance of Transactions: Section 5 - Definitions </a:t>
            </a:r>
          </a:p>
        </p:txBody>
      </p:sp>
      <p:sp>
        <p:nvSpPr>
          <p:cNvPr id="8" name="Content Placeholder 7">
            <a:extLst>
              <a:ext uri="{FF2B5EF4-FFF2-40B4-BE49-F238E27FC236}">
                <a16:creationId xmlns:a16="http://schemas.microsoft.com/office/drawing/2014/main" id="{E20EAB5F-7243-2BD8-5B0C-2239A91156E8}"/>
              </a:ext>
            </a:extLst>
          </p:cNvPr>
          <p:cNvSpPr>
            <a:spLocks noGrp="1"/>
          </p:cNvSpPr>
          <p:nvPr>
            <p:ph idx="1"/>
          </p:nvPr>
        </p:nvSpPr>
        <p:spPr>
          <a:xfrm>
            <a:off x="266700" y="1192696"/>
            <a:ext cx="6585857" cy="5188226"/>
          </a:xfrm>
        </p:spPr>
        <p:txBody>
          <a:bodyPr>
            <a:normAutofit/>
          </a:bodyPr>
          <a:lstStyle/>
          <a:p>
            <a:pPr>
              <a:buNone/>
            </a:pPr>
            <a:r>
              <a:rPr lang="en-US" dirty="0"/>
              <a:t>	</a:t>
            </a:r>
            <a:endParaRPr lang="en-US" sz="3000" dirty="0">
              <a:solidFill>
                <a:schemeClr val="accent2">
                  <a:lumMod val="60000"/>
                  <a:lumOff val="40000"/>
                </a:schemeClr>
              </a:solidFill>
            </a:endParaRPr>
          </a:p>
        </p:txBody>
      </p:sp>
      <p:sp>
        <p:nvSpPr>
          <p:cNvPr id="2" name="Content Placeholder 7">
            <a:extLst>
              <a:ext uri="{FF2B5EF4-FFF2-40B4-BE49-F238E27FC236}">
                <a16:creationId xmlns:a16="http://schemas.microsoft.com/office/drawing/2014/main" id="{4B3D2DE3-CB9E-FCB9-758B-515C1AB2B966}"/>
              </a:ext>
            </a:extLst>
          </p:cNvPr>
          <p:cNvSpPr txBox="1">
            <a:spLocks/>
          </p:cNvSpPr>
          <p:nvPr/>
        </p:nvSpPr>
        <p:spPr>
          <a:xfrm>
            <a:off x="6509654" y="1655340"/>
            <a:ext cx="5110844" cy="4184846"/>
          </a:xfrm>
          <a:prstGeom prst="rect">
            <a:avLst/>
          </a:prstGeom>
        </p:spPr>
        <p:txBody>
          <a:bodyPr vert="horz">
            <a:normAutofit lnSpcReduction="1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defTabSz="914400">
              <a:buFont typeface="Wingdings 2"/>
              <a:buNone/>
            </a:pPr>
            <a:r>
              <a:rPr lang="en-US" sz="3600" dirty="0"/>
              <a:t>	</a:t>
            </a:r>
            <a:r>
              <a:rPr lang="en-US" sz="3600" b="1" dirty="0">
                <a:solidFill>
                  <a:srgbClr val="FFFF00"/>
                </a:solidFill>
              </a:rPr>
              <a:t> Section 5(9A) </a:t>
            </a:r>
          </a:p>
          <a:p>
            <a:pPr defTabSz="914400">
              <a:buNone/>
            </a:pPr>
            <a:r>
              <a:rPr lang="en-US" sz="4400" dirty="0"/>
              <a:t>    (</a:t>
            </a:r>
            <a:r>
              <a:rPr lang="en-US" sz="3600" i="1" dirty="0"/>
              <a:t>9A</a:t>
            </a:r>
            <a:r>
              <a:rPr lang="en-US" sz="3600" dirty="0"/>
              <a:t>) “fraudulent or wrongful trading” means the fraudulent or wrongful trading as referred </a:t>
            </a:r>
            <a:r>
              <a:rPr lang="en-US" sz="3600" dirty="0">
                <a:solidFill>
                  <a:srgbClr val="00B0F0"/>
                </a:solidFill>
              </a:rPr>
              <a:t>to in section 66</a:t>
            </a:r>
          </a:p>
        </p:txBody>
      </p:sp>
      <p:sp>
        <p:nvSpPr>
          <p:cNvPr id="4" name="Content Placeholder 7">
            <a:extLst>
              <a:ext uri="{FF2B5EF4-FFF2-40B4-BE49-F238E27FC236}">
                <a16:creationId xmlns:a16="http://schemas.microsoft.com/office/drawing/2014/main" id="{CA819248-6B89-36F7-F928-D032037DF0DF}"/>
              </a:ext>
            </a:extLst>
          </p:cNvPr>
          <p:cNvSpPr txBox="1">
            <a:spLocks/>
          </p:cNvSpPr>
          <p:nvPr/>
        </p:nvSpPr>
        <p:spPr>
          <a:xfrm>
            <a:off x="462597" y="1165482"/>
            <a:ext cx="5110844" cy="5188226"/>
          </a:xfrm>
          <a:prstGeom prst="rect">
            <a:avLst/>
          </a:prstGeom>
        </p:spPr>
        <p:txBody>
          <a:bodyPr vert="horz">
            <a:normAutofit fontScale="92500" lnSpcReduction="1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defTabSz="914400">
              <a:buFont typeface="Wingdings 2"/>
              <a:buNone/>
            </a:pPr>
            <a:r>
              <a:rPr lang="en-US" dirty="0"/>
              <a:t>	</a:t>
            </a:r>
          </a:p>
          <a:p>
            <a:pPr defTabSz="914400">
              <a:buFont typeface="Wingdings 2"/>
              <a:buNone/>
            </a:pPr>
            <a:r>
              <a:rPr lang="en-US" sz="3600" dirty="0"/>
              <a:t>    </a:t>
            </a:r>
            <a:r>
              <a:rPr lang="en-US" sz="3200" b="1" dirty="0">
                <a:solidFill>
                  <a:srgbClr val="FFFF00"/>
                </a:solidFill>
              </a:rPr>
              <a:t>Avoidance of Transactions: Definition added – Section 5(2A)Section 5(</a:t>
            </a:r>
            <a:r>
              <a:rPr lang="en-US" sz="3200" b="1" i="1" dirty="0">
                <a:solidFill>
                  <a:srgbClr val="FFFF00"/>
                </a:solidFill>
              </a:rPr>
              <a:t>2A</a:t>
            </a:r>
            <a:r>
              <a:rPr lang="en-US" sz="3200" b="1" dirty="0">
                <a:solidFill>
                  <a:srgbClr val="FFFF00"/>
                </a:solidFill>
              </a:rPr>
              <a:t>) </a:t>
            </a:r>
          </a:p>
          <a:p>
            <a:pPr defTabSz="914400">
              <a:buFont typeface="Wingdings 2"/>
              <a:buNone/>
            </a:pPr>
            <a:endParaRPr lang="en-US" sz="3600" b="1" dirty="0">
              <a:solidFill>
                <a:srgbClr val="FFFF00"/>
              </a:solidFill>
            </a:endParaRPr>
          </a:p>
          <a:p>
            <a:pPr defTabSz="914400">
              <a:buFont typeface="Wingdings 2"/>
              <a:buNone/>
            </a:pPr>
            <a:r>
              <a:rPr lang="en-US" sz="3600" dirty="0"/>
              <a:t>    “</a:t>
            </a:r>
            <a:r>
              <a:rPr lang="en-US" sz="3600" dirty="0">
                <a:solidFill>
                  <a:schemeClr val="accent2">
                    <a:lumMod val="20000"/>
                    <a:lumOff val="80000"/>
                  </a:schemeClr>
                </a:solidFill>
              </a:rPr>
              <a:t>avoidance transaction</a:t>
            </a:r>
            <a:r>
              <a:rPr lang="en-US" sz="3600" dirty="0"/>
              <a:t>” means a transaction as referred to in sections 43, 45, 49 and 50</a:t>
            </a:r>
            <a:endParaRPr lang="en-US" sz="3200" dirty="0">
              <a:solidFill>
                <a:schemeClr val="accent2">
                  <a:lumMod val="60000"/>
                  <a:lumOff val="40000"/>
                </a:schemeClr>
              </a:solidFill>
            </a:endParaRPr>
          </a:p>
        </p:txBody>
      </p:sp>
    </p:spTree>
    <p:extLst>
      <p:ext uri="{BB962C8B-B14F-4D97-AF65-F5344CB8AC3E}">
        <p14:creationId xmlns:p14="http://schemas.microsoft.com/office/powerpoint/2010/main" val="4212951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Regulations 35A of CIRP Regulations</a:t>
            </a:r>
          </a:p>
        </p:txBody>
      </p:sp>
      <p:sp>
        <p:nvSpPr>
          <p:cNvPr id="8" name="Content Placeholder 7"/>
          <p:cNvSpPr>
            <a:spLocks noGrp="1"/>
          </p:cNvSpPr>
          <p:nvPr>
            <p:ph idx="1"/>
          </p:nvPr>
        </p:nvSpPr>
        <p:spPr>
          <a:xfrm>
            <a:off x="609600" y="1351722"/>
            <a:ext cx="10972800" cy="5327373"/>
          </a:xfrm>
        </p:spPr>
        <p:txBody>
          <a:bodyPr>
            <a:normAutofit fontScale="85000" lnSpcReduction="10000"/>
          </a:bodyPr>
          <a:lstStyle/>
          <a:p>
            <a:r>
              <a:rPr lang="en-US" dirty="0">
                <a:solidFill>
                  <a:srgbClr val="92D050"/>
                </a:solidFill>
              </a:rPr>
              <a:t>On or before the 75</a:t>
            </a:r>
            <a:r>
              <a:rPr lang="en-US" baseline="30000" dirty="0">
                <a:solidFill>
                  <a:srgbClr val="92D050"/>
                </a:solidFill>
              </a:rPr>
              <a:t>TH</a:t>
            </a:r>
            <a:r>
              <a:rPr lang="en-US" dirty="0">
                <a:solidFill>
                  <a:srgbClr val="92D050"/>
                </a:solidFill>
              </a:rPr>
              <a:t>  day of the insolvency commencement date</a:t>
            </a:r>
            <a:r>
              <a:rPr lang="en-US" dirty="0"/>
              <a:t>, the RP shall </a:t>
            </a:r>
            <a:r>
              <a:rPr lang="en-US" dirty="0">
                <a:solidFill>
                  <a:srgbClr val="FFFF00"/>
                </a:solidFill>
              </a:rPr>
              <a:t>form an opinion</a:t>
            </a:r>
            <a:r>
              <a:rPr lang="en-US" dirty="0"/>
              <a:t> whether the corporate debtor has been subjected to Preferential transaction , Undervalued transaction , Extortionate Credit transaction  or Fraudulent transaction covered under Sections 43, 45, 50 or 66 of the Code.</a:t>
            </a:r>
          </a:p>
          <a:p>
            <a:r>
              <a:rPr lang="en-US" dirty="0"/>
              <a:t>Where the resolution professional is of the opinion that the corporate debtor has been subjected to any transactions covered under sections 43, 45, 50 or 66, he </a:t>
            </a:r>
            <a:r>
              <a:rPr lang="en-US" dirty="0">
                <a:solidFill>
                  <a:srgbClr val="92D050"/>
                </a:solidFill>
              </a:rPr>
              <a:t>shall make a determination on or before the 115</a:t>
            </a:r>
            <a:r>
              <a:rPr lang="en-US" baseline="30000" dirty="0">
                <a:solidFill>
                  <a:srgbClr val="92D050"/>
                </a:solidFill>
              </a:rPr>
              <a:t>TH</a:t>
            </a:r>
            <a:r>
              <a:rPr lang="en-US" dirty="0">
                <a:solidFill>
                  <a:srgbClr val="92D050"/>
                </a:solidFill>
              </a:rPr>
              <a:t> day of the insolvency commencement date, under intimation to the Board.</a:t>
            </a:r>
            <a:endParaRPr lang="en-US" sz="2000" dirty="0">
              <a:solidFill>
                <a:srgbClr val="92D050"/>
              </a:solidFill>
            </a:endParaRPr>
          </a:p>
          <a:p>
            <a:r>
              <a:rPr lang="en-US" dirty="0"/>
              <a:t>Where the RP makes a determination under sub-regulation (2), he shall </a:t>
            </a:r>
            <a:r>
              <a:rPr lang="en-US" dirty="0">
                <a:solidFill>
                  <a:srgbClr val="92D050"/>
                </a:solidFill>
              </a:rPr>
              <a:t>apply to the Adjudicating Authority </a:t>
            </a:r>
            <a:r>
              <a:rPr lang="en-US" dirty="0"/>
              <a:t>for appropriate relief o</a:t>
            </a:r>
            <a:r>
              <a:rPr lang="en-US" dirty="0">
                <a:solidFill>
                  <a:srgbClr val="92D050"/>
                </a:solidFill>
              </a:rPr>
              <a:t>n or before the 130</a:t>
            </a:r>
            <a:r>
              <a:rPr lang="en-US" baseline="30000" dirty="0">
                <a:solidFill>
                  <a:srgbClr val="92D050"/>
                </a:solidFill>
              </a:rPr>
              <a:t>TH</a:t>
            </a:r>
            <a:r>
              <a:rPr lang="en-US" dirty="0">
                <a:solidFill>
                  <a:srgbClr val="92D050"/>
                </a:solidFill>
              </a:rPr>
              <a:t> day</a:t>
            </a:r>
            <a:r>
              <a:rPr lang="en-US" dirty="0"/>
              <a:t> of the insolvency commencement date</a:t>
            </a:r>
          </a:p>
          <a:p>
            <a:r>
              <a:rPr lang="en-US" dirty="0"/>
              <a:t>The </a:t>
            </a:r>
            <a:r>
              <a:rPr lang="en-US" dirty="0">
                <a:solidFill>
                  <a:srgbClr val="FFFF00"/>
                </a:solidFill>
              </a:rPr>
              <a:t>RP shall forward a copy of the application to the prospective resolution applicant </a:t>
            </a:r>
            <a:r>
              <a:rPr lang="en-US" dirty="0"/>
              <a:t>to enable him to consider the same while submitting the resolution plan within the time initially stipulated</a:t>
            </a:r>
          </a:p>
        </p:txBody>
      </p:sp>
    </p:spTree>
    <p:extLst>
      <p:ext uri="{BB962C8B-B14F-4D97-AF65-F5344CB8AC3E}">
        <p14:creationId xmlns:p14="http://schemas.microsoft.com/office/powerpoint/2010/main" val="4076094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Regulations 39(2) of CIRP Regulations</a:t>
            </a:r>
          </a:p>
        </p:txBody>
      </p:sp>
      <p:sp>
        <p:nvSpPr>
          <p:cNvPr id="8" name="Content Placeholder 7"/>
          <p:cNvSpPr>
            <a:spLocks noGrp="1"/>
          </p:cNvSpPr>
          <p:nvPr>
            <p:ph idx="1"/>
          </p:nvPr>
        </p:nvSpPr>
        <p:spPr>
          <a:xfrm>
            <a:off x="609600" y="1417637"/>
            <a:ext cx="10972800" cy="5229347"/>
          </a:xfrm>
        </p:spPr>
        <p:txBody>
          <a:bodyPr>
            <a:normAutofit fontScale="92500"/>
          </a:bodyPr>
          <a:lstStyle/>
          <a:p>
            <a:pPr marL="137160" indent="0">
              <a:buNone/>
            </a:pPr>
            <a:r>
              <a:rPr lang="en-US" sz="3200" dirty="0"/>
              <a:t>The RP </a:t>
            </a:r>
            <a:r>
              <a:rPr lang="en-US" sz="3600" dirty="0">
                <a:solidFill>
                  <a:srgbClr val="FFFF00"/>
                </a:solidFill>
              </a:rPr>
              <a:t>shall submit to the COC </a:t>
            </a:r>
            <a:r>
              <a:rPr lang="en-US" sz="3600" dirty="0">
                <a:solidFill>
                  <a:schemeClr val="accent1">
                    <a:lumMod val="60000"/>
                    <a:lumOff val="40000"/>
                  </a:schemeClr>
                </a:solidFill>
              </a:rPr>
              <a:t>all</a:t>
            </a:r>
            <a:r>
              <a:rPr lang="en-US" sz="3600" dirty="0">
                <a:solidFill>
                  <a:srgbClr val="FFFF00"/>
                </a:solidFill>
              </a:rPr>
              <a:t> resolution plans </a:t>
            </a:r>
            <a:r>
              <a:rPr lang="en-US" sz="3600" dirty="0">
                <a:solidFill>
                  <a:schemeClr val="accent1">
                    <a:lumMod val="60000"/>
                    <a:lumOff val="40000"/>
                  </a:schemeClr>
                </a:solidFill>
              </a:rPr>
              <a:t>along with the details of non-compliant plans </a:t>
            </a:r>
            <a:r>
              <a:rPr lang="en-US" sz="3200" dirty="0"/>
              <a:t>and following transactions, if any, observed, found or determined by him </a:t>
            </a:r>
          </a:p>
          <a:p>
            <a:pPr lvl="1"/>
            <a:r>
              <a:rPr lang="en-US" sz="2800" dirty="0">
                <a:solidFill>
                  <a:srgbClr val="92D050"/>
                </a:solidFill>
              </a:rPr>
              <a:t>Preferential transactions under section 43;</a:t>
            </a:r>
            <a:endParaRPr lang="en-US" dirty="0">
              <a:solidFill>
                <a:srgbClr val="92D050"/>
              </a:solidFill>
            </a:endParaRPr>
          </a:p>
          <a:p>
            <a:pPr lvl="1"/>
            <a:r>
              <a:rPr lang="en-US" sz="2800" dirty="0">
                <a:solidFill>
                  <a:srgbClr val="92D050"/>
                </a:solidFill>
              </a:rPr>
              <a:t>Undervalued transactions under section 45;</a:t>
            </a:r>
            <a:endParaRPr lang="en-US" dirty="0">
              <a:solidFill>
                <a:srgbClr val="92D050"/>
              </a:solidFill>
            </a:endParaRPr>
          </a:p>
          <a:p>
            <a:pPr lvl="1"/>
            <a:r>
              <a:rPr lang="en-US" sz="2800" dirty="0">
                <a:solidFill>
                  <a:srgbClr val="92D050"/>
                </a:solidFill>
              </a:rPr>
              <a:t>Extortionate credit transactions under section 50; and</a:t>
            </a:r>
            <a:endParaRPr lang="en-US" dirty="0">
              <a:solidFill>
                <a:srgbClr val="92D050"/>
              </a:solidFill>
            </a:endParaRPr>
          </a:p>
          <a:p>
            <a:pPr lvl="1"/>
            <a:r>
              <a:rPr lang="en-US" sz="2800" dirty="0">
                <a:solidFill>
                  <a:srgbClr val="92D050"/>
                </a:solidFill>
              </a:rPr>
              <a:t>Fraudulent transactions under section 66,</a:t>
            </a:r>
            <a:endParaRPr lang="en-US" dirty="0">
              <a:solidFill>
                <a:srgbClr val="92D050"/>
              </a:solidFill>
            </a:endParaRPr>
          </a:p>
          <a:p>
            <a:r>
              <a:rPr lang="en-US" sz="3200" dirty="0"/>
              <a:t>and the orders, if any, of the adjudicating authority in respect of such transactions</a:t>
            </a:r>
          </a:p>
          <a:p>
            <a:pPr marL="137160" indent="0">
              <a:buNone/>
            </a:pPr>
            <a:r>
              <a:rPr lang="en-US" sz="3200" b="1" dirty="0">
                <a:solidFill>
                  <a:schemeClr val="accent1">
                    <a:lumMod val="60000"/>
                    <a:lumOff val="40000"/>
                  </a:schemeClr>
                </a:solidFill>
                <a:latin typeface="Arial" panose="020B0604020202020204" pitchFamily="34" charset="0"/>
                <a:cs typeface="Arial" panose="020B0604020202020204" pitchFamily="34" charset="0"/>
              </a:rPr>
              <a:t>-Amended on 26</a:t>
            </a:r>
            <a:r>
              <a:rPr lang="en-US" sz="3200" baseline="30000" dirty="0">
                <a:solidFill>
                  <a:schemeClr val="accent1">
                    <a:lumMod val="60000"/>
                    <a:lumOff val="40000"/>
                  </a:schemeClr>
                </a:solidFill>
                <a:latin typeface="Arial" panose="020B0604020202020204" pitchFamily="34" charset="0"/>
                <a:cs typeface="Arial" panose="020B0604020202020204" pitchFamily="34" charset="0"/>
              </a:rPr>
              <a:t>th </a:t>
            </a:r>
            <a:r>
              <a:rPr lang="en-US" sz="3200" b="1" dirty="0">
                <a:solidFill>
                  <a:schemeClr val="accent1">
                    <a:lumMod val="60000"/>
                    <a:lumOff val="40000"/>
                  </a:schemeClr>
                </a:solidFill>
                <a:latin typeface="Arial" panose="020B0604020202020204" pitchFamily="34" charset="0"/>
                <a:cs typeface="Arial" panose="020B0604020202020204" pitchFamily="34" charset="0"/>
              </a:rPr>
              <a:t>May 2025</a:t>
            </a:r>
            <a:endParaRPr lang="en-US" sz="3200" dirty="0"/>
          </a:p>
          <a:p>
            <a:endParaRPr lang="en-US" sz="3200" dirty="0"/>
          </a:p>
        </p:txBody>
      </p:sp>
    </p:spTree>
    <p:extLst>
      <p:ext uri="{BB962C8B-B14F-4D97-AF65-F5344CB8AC3E}">
        <p14:creationId xmlns:p14="http://schemas.microsoft.com/office/powerpoint/2010/main" val="3911137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198780"/>
            <a:ext cx="12192000" cy="738129"/>
          </a:xfrm>
        </p:spPr>
        <p:txBody>
          <a:bodyPr>
            <a:normAutofit fontScale="90000"/>
          </a:bodyPr>
          <a:lstStyle/>
          <a:p>
            <a:r>
              <a:rPr lang="en-US" sz="3200" dirty="0"/>
              <a:t>Treatment of avoidance of transaction in Resolution Plan- </a:t>
            </a:r>
            <a:r>
              <a:rPr lang="en-IN" sz="3200" b="1" i="1" u="sng" dirty="0">
                <a:latin typeface="Times New Roman" panose="02020603050405020304" pitchFamily="18" charset="0"/>
                <a:cs typeface="Times New Roman" panose="02020603050405020304" pitchFamily="18" charset="0"/>
              </a:rPr>
              <a:t>(Regulation  </a:t>
            </a:r>
            <a:r>
              <a:rPr lang="en-IN" sz="3200" i="1" u="sng" dirty="0">
                <a:latin typeface="Times New Roman" panose="02020603050405020304" pitchFamily="18" charset="0"/>
                <a:cs typeface="Times New Roman" panose="02020603050405020304" pitchFamily="18" charset="0"/>
              </a:rPr>
              <a:t>38 (2)(d)</a:t>
            </a:r>
            <a:r>
              <a:rPr lang="en-IN" sz="3200" b="1" i="1" u="sng" dirty="0">
                <a:latin typeface="Times New Roman" panose="02020603050405020304" pitchFamily="18" charset="0"/>
                <a:cs typeface="Times New Roman" panose="02020603050405020304" pitchFamily="18" charset="0"/>
              </a:rPr>
              <a:t> of CIRP Regulations</a:t>
            </a: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437322" y="1108796"/>
            <a:ext cx="11300791" cy="5390707"/>
          </a:xfrm>
        </p:spPr>
        <p:txBody>
          <a:bodyPr>
            <a:noAutofit/>
          </a:bodyPr>
          <a:lstStyle/>
          <a:p>
            <a:pPr lvl="0">
              <a:buNone/>
            </a:pPr>
            <a:r>
              <a:rPr lang="en-US" sz="4000" dirty="0">
                <a:solidFill>
                  <a:srgbClr val="00B050"/>
                </a:solidFill>
              </a:rPr>
              <a:t>A resolution plan shall provide</a:t>
            </a:r>
          </a:p>
          <a:p>
            <a:pPr lvl="0"/>
            <a:r>
              <a:rPr lang="en-US" sz="3600" dirty="0"/>
              <a:t>for </a:t>
            </a:r>
            <a:r>
              <a:rPr lang="en-US" sz="3600" dirty="0">
                <a:solidFill>
                  <a:srgbClr val="FFFF00"/>
                </a:solidFill>
              </a:rPr>
              <a:t>the manner in which proceedings in respect of avoidance transactions</a:t>
            </a:r>
            <a:r>
              <a:rPr lang="en-US" sz="3600" dirty="0"/>
              <a:t>, if any, under Chapter III or fraudulent or wrongful trading under Chapter VI of Part II of the Code, </a:t>
            </a:r>
            <a:r>
              <a:rPr lang="en-US" sz="3600" dirty="0">
                <a:solidFill>
                  <a:srgbClr val="FFFF00"/>
                </a:solidFill>
              </a:rPr>
              <a:t>will be pursued after the approval of the resolution plan and the manner in which the proceeds, if any, from such proceedings shall be distributed</a:t>
            </a:r>
            <a:endParaRPr lang="en-IN" sz="3600" dirty="0">
              <a:solidFill>
                <a:srgbClr val="FFFF00"/>
              </a:solidFill>
            </a:endParaRPr>
          </a:p>
        </p:txBody>
      </p:sp>
    </p:spTree>
    <p:extLst>
      <p:ext uri="{BB962C8B-B14F-4D97-AF65-F5344CB8AC3E}">
        <p14:creationId xmlns:p14="http://schemas.microsoft.com/office/powerpoint/2010/main" val="1544643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C0781-CBC2-8100-26A9-6A678CCBD7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5ED1A-5D6D-858A-993F-B497690B8562}"/>
              </a:ext>
            </a:extLst>
          </p:cNvPr>
          <p:cNvSpPr>
            <a:spLocks noGrp="1"/>
          </p:cNvSpPr>
          <p:nvPr>
            <p:ph type="title"/>
          </p:nvPr>
        </p:nvSpPr>
        <p:spPr>
          <a:xfrm>
            <a:off x="277587" y="469752"/>
            <a:ext cx="11734799" cy="847817"/>
          </a:xfrm>
        </p:spPr>
        <p:txBody>
          <a:bodyPr>
            <a:normAutofit fontScale="90000"/>
          </a:bodyPr>
          <a:lstStyle/>
          <a:p>
            <a:r>
              <a:rPr lang="en-US" sz="4400" b="1" dirty="0">
                <a:solidFill>
                  <a:schemeClr val="accent1">
                    <a:lumMod val="60000"/>
                    <a:lumOff val="40000"/>
                  </a:schemeClr>
                </a:solidFill>
              </a:rPr>
              <a:t>Mandatory Content of Resolution Plan- Regulation 38(2)</a:t>
            </a:r>
            <a:endParaRPr lang="en-IN" dirty="0"/>
          </a:p>
        </p:txBody>
      </p:sp>
      <p:sp>
        <p:nvSpPr>
          <p:cNvPr id="5" name="Rectangle 4">
            <a:extLst>
              <a:ext uri="{FF2B5EF4-FFF2-40B4-BE49-F238E27FC236}">
                <a16:creationId xmlns:a16="http://schemas.microsoft.com/office/drawing/2014/main" id="{E01E0E72-23CF-D075-35A6-C89ADF4C5E22}"/>
              </a:ext>
            </a:extLst>
          </p:cNvPr>
          <p:cNvSpPr/>
          <p:nvPr/>
        </p:nvSpPr>
        <p:spPr>
          <a:xfrm>
            <a:off x="277588" y="1336264"/>
            <a:ext cx="11636826" cy="4893647"/>
          </a:xfrm>
          <a:prstGeom prst="rect">
            <a:avLst/>
          </a:prstGeom>
        </p:spPr>
        <p:txBody>
          <a:bodyPr wrap="square">
            <a:spAutoFit/>
          </a:bodyPr>
          <a:lstStyle/>
          <a:p>
            <a:r>
              <a:rPr lang="en-US" sz="2400" dirty="0"/>
              <a:t>A resolution plan shall provide: </a:t>
            </a:r>
          </a:p>
          <a:p>
            <a:r>
              <a:rPr lang="en-US" sz="2400" dirty="0"/>
              <a:t>(a) the term of the plan and its implementation schedule; </a:t>
            </a:r>
          </a:p>
          <a:p>
            <a:endParaRPr lang="en-IN" sz="2400" dirty="0"/>
          </a:p>
          <a:p>
            <a:r>
              <a:rPr lang="en-US" sz="2400" dirty="0"/>
              <a:t>(b) the management and control of the business of the corporate debtor during its term; and </a:t>
            </a:r>
          </a:p>
          <a:p>
            <a:endParaRPr lang="en-IN" sz="2400" dirty="0"/>
          </a:p>
          <a:p>
            <a:r>
              <a:rPr lang="en-US" sz="2400" dirty="0"/>
              <a:t>(c) adequate means for supervising its implementation. </a:t>
            </a:r>
          </a:p>
          <a:p>
            <a:endParaRPr lang="en-IN" sz="2400" dirty="0"/>
          </a:p>
          <a:p>
            <a:r>
              <a:rPr lang="en-US" sz="2400" dirty="0"/>
              <a:t>(d) </a:t>
            </a:r>
            <a:r>
              <a:rPr lang="en-US" sz="2400" dirty="0">
                <a:solidFill>
                  <a:srgbClr val="92D050"/>
                </a:solidFill>
              </a:rPr>
              <a:t>provides for the manner in which proceedings in respect of avoidance transactions, if any, under Chapter III or fraudulent or wrongful trading under Chapter VI of Part II of the Code, will be pursued after the approval of the resolution plan and the manner in which the proceeds, if any, from such proceedings shall be distributed </a:t>
            </a:r>
            <a:endParaRPr lang="en-US" sz="4800" b="1" dirty="0">
              <a:solidFill>
                <a:srgbClr val="92D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3420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DA7E3-5ABD-CB63-7332-D627870D0A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311B9-14CB-DC3A-62A1-CD8DE73B25E0}"/>
              </a:ext>
            </a:extLst>
          </p:cNvPr>
          <p:cNvSpPr>
            <a:spLocks noGrp="1"/>
          </p:cNvSpPr>
          <p:nvPr>
            <p:ph type="title"/>
          </p:nvPr>
        </p:nvSpPr>
        <p:spPr>
          <a:xfrm>
            <a:off x="636103" y="203049"/>
            <a:ext cx="11211339" cy="847817"/>
          </a:xfrm>
        </p:spPr>
        <p:txBody>
          <a:bodyPr>
            <a:normAutofit fontScale="90000"/>
          </a:bodyPr>
          <a:lstStyle/>
          <a:p>
            <a:r>
              <a:rPr lang="en-IN" dirty="0"/>
              <a:t>Information memorandum: Regulation 36</a:t>
            </a:r>
          </a:p>
        </p:txBody>
      </p:sp>
      <p:sp>
        <p:nvSpPr>
          <p:cNvPr id="5" name="Rectangle 4">
            <a:extLst>
              <a:ext uri="{FF2B5EF4-FFF2-40B4-BE49-F238E27FC236}">
                <a16:creationId xmlns:a16="http://schemas.microsoft.com/office/drawing/2014/main" id="{7EB18FE6-514C-633D-243B-C0374CA1D2F3}"/>
              </a:ext>
            </a:extLst>
          </p:cNvPr>
          <p:cNvSpPr/>
          <p:nvPr/>
        </p:nvSpPr>
        <p:spPr>
          <a:xfrm>
            <a:off x="254336" y="904941"/>
            <a:ext cx="11548085" cy="1384995"/>
          </a:xfrm>
          <a:prstGeom prst="rect">
            <a:avLst/>
          </a:prstGeom>
        </p:spPr>
        <p:txBody>
          <a:bodyPr wrap="square">
            <a:spAutoFit/>
          </a:bodyPr>
          <a:lstStyle/>
          <a:p>
            <a:r>
              <a:rPr lang="en-US" sz="2000" dirty="0">
                <a:solidFill>
                  <a:srgbClr val="FFFF00"/>
                </a:solidFill>
              </a:rPr>
              <a:t>(</a:t>
            </a:r>
            <a:r>
              <a:rPr lang="en-US" sz="2100" dirty="0">
                <a:solidFill>
                  <a:srgbClr val="FFFF00"/>
                </a:solidFill>
              </a:rPr>
              <a:t>2) The information memorandum shall highlight the key selling propositions and contain all relevant information which serves as a comprehensive document conveying significant information about the corporate debtor including its operations, financial statements, to the  PRA and shall contain the following details of the corporate debtor-</a:t>
            </a:r>
            <a:r>
              <a:rPr lang="en-US" sz="2100" dirty="0"/>
              <a:t> </a:t>
            </a:r>
          </a:p>
        </p:txBody>
      </p:sp>
      <p:sp>
        <p:nvSpPr>
          <p:cNvPr id="4" name="Rectangle 3">
            <a:extLst>
              <a:ext uri="{FF2B5EF4-FFF2-40B4-BE49-F238E27FC236}">
                <a16:creationId xmlns:a16="http://schemas.microsoft.com/office/drawing/2014/main" id="{6477F580-A26D-2D6B-F9E1-D841D2AA5DE7}"/>
              </a:ext>
            </a:extLst>
          </p:cNvPr>
          <p:cNvSpPr/>
          <p:nvPr/>
        </p:nvSpPr>
        <p:spPr>
          <a:xfrm>
            <a:off x="254336" y="2238194"/>
            <a:ext cx="11683328" cy="3970318"/>
          </a:xfrm>
          <a:prstGeom prst="rect">
            <a:avLst/>
          </a:prstGeom>
        </p:spPr>
        <p:txBody>
          <a:bodyPr wrap="square">
            <a:spAutoFit/>
          </a:bodyPr>
          <a:lstStyle/>
          <a:p>
            <a:endParaRPr lang="en-US" sz="3600" dirty="0"/>
          </a:p>
          <a:p>
            <a:r>
              <a:rPr lang="en-US" sz="3600" dirty="0"/>
              <a:t>(ha) </a:t>
            </a:r>
            <a:r>
              <a:rPr lang="en-US" sz="3600" dirty="0">
                <a:solidFill>
                  <a:srgbClr val="92D050"/>
                </a:solidFill>
              </a:rPr>
              <a:t>details of all identified avoidance transactions</a:t>
            </a:r>
            <a:r>
              <a:rPr lang="en-US" sz="3600" dirty="0"/>
              <a:t>, if any, under Chapter III or fraudulent or wrongful trading under Chapter VI of Part II of the Code and </a:t>
            </a:r>
            <a:r>
              <a:rPr lang="en-US" sz="3600" dirty="0">
                <a:solidFill>
                  <a:srgbClr val="92D050"/>
                </a:solidFill>
              </a:rPr>
              <a:t>subsequent filings </a:t>
            </a:r>
            <a:r>
              <a:rPr lang="en-US" sz="3600" dirty="0"/>
              <a:t>before Adjudicating Authority, as referred under sub-regulation (3A) of regulation 35A;</a:t>
            </a:r>
          </a:p>
          <a:p>
            <a:endParaRPr lang="en-US" sz="3600" dirty="0"/>
          </a:p>
        </p:txBody>
      </p:sp>
    </p:spTree>
    <p:extLst>
      <p:ext uri="{BB962C8B-B14F-4D97-AF65-F5344CB8AC3E}">
        <p14:creationId xmlns:p14="http://schemas.microsoft.com/office/powerpoint/2010/main" val="4036707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1ADE5-4394-93DA-648B-B3F114824E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CE9836-3BB0-F10D-D2C2-E6C49DFC9E89}"/>
              </a:ext>
            </a:extLst>
          </p:cNvPr>
          <p:cNvSpPr>
            <a:spLocks noGrp="1"/>
          </p:cNvSpPr>
          <p:nvPr>
            <p:ph type="title"/>
          </p:nvPr>
        </p:nvSpPr>
        <p:spPr>
          <a:xfrm>
            <a:off x="277587" y="334932"/>
            <a:ext cx="11734799" cy="847817"/>
          </a:xfrm>
        </p:spPr>
        <p:txBody>
          <a:bodyPr>
            <a:normAutofit fontScale="90000"/>
          </a:bodyPr>
          <a:lstStyle/>
          <a:p>
            <a:r>
              <a:rPr lang="en-US" sz="4400" b="1" dirty="0">
                <a:solidFill>
                  <a:schemeClr val="accent1">
                    <a:lumMod val="60000"/>
                    <a:lumOff val="40000"/>
                  </a:schemeClr>
                </a:solidFill>
              </a:rPr>
              <a:t>Mandatory Content of Resolution Plan- Regulation 38(2A) – </a:t>
            </a:r>
            <a:r>
              <a:rPr lang="en-US" sz="4400" b="1" dirty="0" err="1">
                <a:solidFill>
                  <a:schemeClr val="accent1">
                    <a:lumMod val="60000"/>
                    <a:lumOff val="40000"/>
                  </a:schemeClr>
                </a:solidFill>
              </a:rPr>
              <a:t>wef</a:t>
            </a:r>
            <a:r>
              <a:rPr lang="en-US" sz="4400" b="1" dirty="0">
                <a:solidFill>
                  <a:schemeClr val="accent1">
                    <a:lumMod val="60000"/>
                    <a:lumOff val="40000"/>
                  </a:schemeClr>
                </a:solidFill>
              </a:rPr>
              <a:t> 4 July 2025</a:t>
            </a:r>
            <a:endParaRPr lang="en-IN" dirty="0"/>
          </a:p>
        </p:txBody>
      </p:sp>
      <p:sp>
        <p:nvSpPr>
          <p:cNvPr id="5" name="Rectangle 4">
            <a:extLst>
              <a:ext uri="{FF2B5EF4-FFF2-40B4-BE49-F238E27FC236}">
                <a16:creationId xmlns:a16="http://schemas.microsoft.com/office/drawing/2014/main" id="{11284117-7456-04D9-755B-ABEC79F25C31}"/>
              </a:ext>
            </a:extLst>
          </p:cNvPr>
          <p:cNvSpPr/>
          <p:nvPr/>
        </p:nvSpPr>
        <p:spPr>
          <a:xfrm>
            <a:off x="277588" y="1336264"/>
            <a:ext cx="11636826" cy="5262979"/>
          </a:xfrm>
          <a:prstGeom prst="rect">
            <a:avLst/>
          </a:prstGeom>
        </p:spPr>
        <p:txBody>
          <a:bodyPr wrap="square">
            <a:spAutoFit/>
          </a:bodyPr>
          <a:lstStyle/>
          <a:p>
            <a:r>
              <a:rPr lang="en-US" sz="3200" dirty="0">
                <a:solidFill>
                  <a:srgbClr val="FFFF00"/>
                </a:solidFill>
              </a:rPr>
              <a:t>(2A) A resolution plan shall not provide for assignment of any avoidance transactions under Chapter III or fraudulent or wrongful trading under Chapter VI of Part II of the Code that were not: </a:t>
            </a:r>
          </a:p>
          <a:p>
            <a:pPr marL="342900" indent="-342900">
              <a:buAutoNum type="alphaLcParenBoth"/>
            </a:pPr>
            <a:r>
              <a:rPr lang="en-US" sz="3200" dirty="0">
                <a:solidFill>
                  <a:srgbClr val="92D050"/>
                </a:solidFill>
              </a:rPr>
              <a:t>disclosed in the information memorandum; and </a:t>
            </a:r>
          </a:p>
          <a:p>
            <a:pPr marL="342900" indent="-342900">
              <a:buAutoNum type="alphaLcParenBoth"/>
            </a:pPr>
            <a:r>
              <a:rPr lang="en-US" sz="3200" dirty="0">
                <a:solidFill>
                  <a:srgbClr val="92D050"/>
                </a:solidFill>
              </a:rPr>
              <a:t>intimated to all prospective resolution applicants under sub-regulation (3A) of regulation 35A before the last date for submission of resolution plans: </a:t>
            </a:r>
          </a:p>
          <a:p>
            <a:r>
              <a:rPr lang="en-US" sz="2000" dirty="0"/>
              <a:t>Provided that this sub-regulation shall not apply to any resolution plan that has been submitted to the Adjudicating Authority under sub-section (6) of section 30 on or before the date of commencement of the Insolvency and Bankruptcy Board of India (Insolvency Resolution Process for Corporate Persons) (Fifth Amendment) Regulations, 2025 </a:t>
            </a:r>
            <a:endParaRPr lang="en-US" sz="4400" b="1" dirty="0">
              <a:solidFill>
                <a:srgbClr val="92D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0305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842F9-3042-F522-034F-B12C83FE887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8EF6C4A-C583-9F90-BEAA-16FADBEBAC51}"/>
              </a:ext>
            </a:extLst>
          </p:cNvPr>
          <p:cNvSpPr>
            <a:spLocks noGrp="1"/>
          </p:cNvSpPr>
          <p:nvPr>
            <p:ph type="title"/>
          </p:nvPr>
        </p:nvSpPr>
        <p:spPr>
          <a:xfrm>
            <a:off x="52755" y="-169053"/>
            <a:ext cx="11922368" cy="1143000"/>
          </a:xfrm>
        </p:spPr>
        <p:txBody>
          <a:bodyPr>
            <a:normAutofit fontScale="90000"/>
          </a:bodyPr>
          <a:lstStyle/>
          <a:p>
            <a:br>
              <a:rPr lang="en-US" sz="4400" dirty="0"/>
            </a:br>
            <a:r>
              <a:rPr lang="en-US" sz="4400" dirty="0"/>
              <a:t>Amendments in </a:t>
            </a:r>
            <a:r>
              <a:rPr lang="en-IN" sz="4400" dirty="0">
                <a:effectLst/>
              </a:rPr>
              <a:t>LIQUIDATION – Section 35</a:t>
            </a:r>
            <a:endParaRPr lang="en-US" dirty="0"/>
          </a:p>
        </p:txBody>
      </p:sp>
      <p:graphicFrame>
        <p:nvGraphicFramePr>
          <p:cNvPr id="2" name="Content Placeholder 1">
            <a:extLst>
              <a:ext uri="{FF2B5EF4-FFF2-40B4-BE49-F238E27FC236}">
                <a16:creationId xmlns:a16="http://schemas.microsoft.com/office/drawing/2014/main" id="{68642EDF-0666-352F-C81F-70BB283FC1D2}"/>
              </a:ext>
            </a:extLst>
          </p:cNvPr>
          <p:cNvGraphicFramePr>
            <a:graphicFrameLocks noGrp="1"/>
          </p:cNvGraphicFramePr>
          <p:nvPr>
            <p:ph idx="1"/>
          </p:nvPr>
        </p:nvGraphicFramePr>
        <p:xfrm>
          <a:off x="357554" y="1090246"/>
          <a:ext cx="11594123" cy="5186231"/>
        </p:xfrm>
        <a:graphic>
          <a:graphicData uri="http://schemas.openxmlformats.org/drawingml/2006/table">
            <a:tbl>
              <a:tblPr>
                <a:tableStyleId>{69CF1AB2-1976-4502-BF36-3FF5EA218861}</a:tableStyleId>
              </a:tblPr>
              <a:tblGrid>
                <a:gridCol w="1506415">
                  <a:extLst>
                    <a:ext uri="{9D8B030D-6E8A-4147-A177-3AD203B41FA5}">
                      <a16:colId xmlns:a16="http://schemas.microsoft.com/office/drawing/2014/main" val="527970529"/>
                    </a:ext>
                  </a:extLst>
                </a:gridCol>
                <a:gridCol w="8275683">
                  <a:extLst>
                    <a:ext uri="{9D8B030D-6E8A-4147-A177-3AD203B41FA5}">
                      <a16:colId xmlns:a16="http://schemas.microsoft.com/office/drawing/2014/main" val="4210796791"/>
                    </a:ext>
                  </a:extLst>
                </a:gridCol>
                <a:gridCol w="1812025">
                  <a:extLst>
                    <a:ext uri="{9D8B030D-6E8A-4147-A177-3AD203B41FA5}">
                      <a16:colId xmlns:a16="http://schemas.microsoft.com/office/drawing/2014/main" val="3523518864"/>
                    </a:ext>
                  </a:extLst>
                </a:gridCol>
              </a:tblGrid>
              <a:tr h="512631">
                <a:tc>
                  <a:txBody>
                    <a:bodyPr/>
                    <a:lstStyle/>
                    <a:p>
                      <a:pPr algn="ctr">
                        <a:lnSpc>
                          <a:spcPct val="107000"/>
                        </a:lnSpc>
                        <a:buNone/>
                      </a:pPr>
                      <a:r>
                        <a:rPr lang="en-IN" sz="1200" b="1" kern="100" dirty="0">
                          <a:effectLst/>
                        </a:rPr>
                        <a:t>Section / Provision</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200" b="1" kern="100" dirty="0">
                          <a:effectLst/>
                        </a:rPr>
                        <a:t>What Changed</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200" b="1" kern="100" dirty="0">
                          <a:effectLst/>
                        </a:rPr>
                        <a:t>Impact on Practice</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3837532548"/>
                  </a:ext>
                </a:extLst>
              </a:tr>
              <a:tr h="1914373">
                <a:tc>
                  <a:txBody>
                    <a:bodyPr/>
                    <a:lstStyle/>
                    <a:p>
                      <a:pPr>
                        <a:lnSpc>
                          <a:spcPct val="107000"/>
                        </a:lnSpc>
                        <a:buNone/>
                      </a:pPr>
                      <a:r>
                        <a:rPr lang="en-IN" sz="1800" b="1" kern="100" dirty="0">
                          <a:effectLst/>
                        </a:rPr>
                        <a:t>Section 35(1) and (2) </a:t>
                      </a:r>
                    </a:p>
                    <a:p>
                      <a:pPr>
                        <a:lnSpc>
                          <a:spcPct val="107000"/>
                        </a:lnSpc>
                        <a:buNone/>
                      </a:pPr>
                      <a:endParaRPr lang="en-IN" sz="1800" b="1" kern="100" dirty="0">
                        <a:effectLst/>
                      </a:endParaRPr>
                    </a:p>
                    <a:p>
                      <a:pPr>
                        <a:lnSpc>
                          <a:spcPct val="107000"/>
                        </a:lnSpc>
                        <a:buNone/>
                      </a:pPr>
                      <a:r>
                        <a:rPr lang="en-IN" sz="1800" b="1" kern="100" dirty="0">
                          <a:effectLst/>
                        </a:rPr>
                        <a:t>CoC Supervisory Authority</a:t>
                      </a:r>
                    </a:p>
                    <a:p>
                      <a:pPr>
                        <a:lnSpc>
                          <a:spcPct val="107000"/>
                        </a:lnSpc>
                        <a:buNone/>
                      </a:pPr>
                      <a:endParaRPr lang="en-IN" sz="1800" b="1" kern="100" dirty="0">
                        <a:effectLst/>
                      </a:endParaRPr>
                    </a:p>
                    <a:p>
                      <a:pPr>
                        <a:lnSpc>
                          <a:spcPct val="107000"/>
                        </a:lnSpc>
                        <a:buNone/>
                      </a:pPr>
                      <a:r>
                        <a:rPr lang="en-IN" sz="1800" b="1" kern="100" dirty="0">
                          <a:effectLst/>
                        </a:rPr>
                        <a:t> (Amended)</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r>
                        <a:rPr kumimoji="0" lang="en-US" sz="2000" kern="1200" dirty="0">
                          <a:solidFill>
                            <a:schemeClr val="dk1"/>
                          </a:solidFill>
                          <a:effectLst/>
                          <a:latin typeface="+mn-lt"/>
                          <a:ea typeface="+mn-ea"/>
                          <a:cs typeface="+mn-cs"/>
                        </a:rPr>
                        <a:t>Amended position:</a:t>
                      </a:r>
                      <a:endParaRPr kumimoji="0" lang="en-IN" sz="2000" kern="1200" dirty="0">
                        <a:solidFill>
                          <a:schemeClr val="dk1"/>
                        </a:solidFill>
                        <a:effectLst/>
                        <a:latin typeface="+mn-lt"/>
                        <a:ea typeface="+mn-ea"/>
                        <a:cs typeface="+mn-cs"/>
                      </a:endParaRPr>
                    </a:p>
                    <a:p>
                      <a:r>
                        <a:rPr kumimoji="0" lang="en-US" sz="2000" kern="1200" dirty="0">
                          <a:solidFill>
                            <a:schemeClr val="dk1"/>
                          </a:solidFill>
                          <a:effectLst/>
                          <a:latin typeface="+mn-lt"/>
                          <a:ea typeface="+mn-ea"/>
                          <a:cs typeface="+mn-cs"/>
                        </a:rPr>
                        <a:t>Section 35(1)(a) substituted: liquidator is to </a:t>
                      </a:r>
                      <a:r>
                        <a:rPr kumimoji="0" lang="en-US" sz="2000" b="1" kern="1200" dirty="0">
                          <a:solidFill>
                            <a:srgbClr val="FF0000"/>
                          </a:solidFill>
                          <a:effectLst/>
                          <a:latin typeface="+mn-lt"/>
                          <a:ea typeface="+mn-ea"/>
                          <a:cs typeface="+mn-cs"/>
                        </a:rPr>
                        <a:t>maintain an updated list of claims of creditors</a:t>
                      </a:r>
                      <a:r>
                        <a:rPr kumimoji="0" lang="en-US" sz="2000" kern="1200" dirty="0">
                          <a:solidFill>
                            <a:srgbClr val="FF0000"/>
                          </a:solidFill>
                          <a:effectLst/>
                          <a:latin typeface="+mn-lt"/>
                          <a:ea typeface="+mn-ea"/>
                          <a:cs typeface="+mn-cs"/>
                        </a:rPr>
                        <a:t>.</a:t>
                      </a:r>
                    </a:p>
                    <a:p>
                      <a:endParaRPr kumimoji="0" lang="en-IN" sz="2000" kern="1200" dirty="0">
                        <a:solidFill>
                          <a:srgbClr val="FF0000"/>
                        </a:solidFill>
                        <a:effectLst/>
                        <a:latin typeface="+mn-lt"/>
                        <a:ea typeface="+mn-ea"/>
                        <a:cs typeface="+mn-cs"/>
                      </a:endParaRPr>
                    </a:p>
                    <a:p>
                      <a:r>
                        <a:rPr kumimoji="0" lang="en-US" sz="2000" kern="1200" dirty="0">
                          <a:solidFill>
                            <a:schemeClr val="dk1"/>
                          </a:solidFill>
                          <a:effectLst/>
                          <a:latin typeface="+mn-lt"/>
                          <a:ea typeface="+mn-ea"/>
                          <a:cs typeface="+mn-cs"/>
                        </a:rPr>
                        <a:t>Section 35(1)(j): words "</a:t>
                      </a:r>
                      <a:r>
                        <a:rPr kumimoji="0" lang="en-US" sz="2000" b="1" kern="1200" dirty="0">
                          <a:solidFill>
                            <a:srgbClr val="FF0000"/>
                          </a:solidFill>
                          <a:effectLst/>
                          <a:latin typeface="+mn-lt"/>
                          <a:ea typeface="+mn-ea"/>
                          <a:cs typeface="+mn-cs"/>
                        </a:rPr>
                        <a:t>invite and</a:t>
                      </a:r>
                      <a:r>
                        <a:rPr kumimoji="0" lang="en-US" sz="2000" kern="1200" dirty="0">
                          <a:solidFill>
                            <a:srgbClr val="FF0000"/>
                          </a:solidFill>
                          <a:effectLst/>
                          <a:latin typeface="+mn-lt"/>
                          <a:ea typeface="+mn-ea"/>
                          <a:cs typeface="+mn-cs"/>
                        </a:rPr>
                        <a:t>" omitted</a:t>
                      </a:r>
                      <a:r>
                        <a:rPr kumimoji="0" lang="en-US" sz="2000" kern="1200" dirty="0">
                          <a:solidFill>
                            <a:schemeClr val="dk1"/>
                          </a:solidFill>
                          <a:effectLst/>
                          <a:latin typeface="+mn-lt"/>
                          <a:ea typeface="+mn-ea"/>
                          <a:cs typeface="+mn-cs"/>
                        </a:rPr>
                        <a:t>.</a:t>
                      </a:r>
                      <a:endParaRPr kumimoji="0" lang="en-IN" sz="2000" kern="1200" dirty="0">
                        <a:solidFill>
                          <a:schemeClr val="dk1"/>
                        </a:solidFill>
                        <a:effectLst/>
                        <a:latin typeface="+mn-lt"/>
                        <a:ea typeface="+mn-ea"/>
                        <a:cs typeface="+mn-cs"/>
                      </a:endParaRPr>
                    </a:p>
                    <a:p>
                      <a:endParaRPr kumimoji="0" lang="en-US" sz="2000" kern="1200" dirty="0">
                        <a:solidFill>
                          <a:schemeClr val="dk1"/>
                        </a:solidFill>
                        <a:effectLst/>
                        <a:latin typeface="+mn-lt"/>
                        <a:ea typeface="+mn-ea"/>
                        <a:cs typeface="+mn-cs"/>
                      </a:endParaRPr>
                    </a:p>
                    <a:p>
                      <a:r>
                        <a:rPr kumimoji="0" lang="en-US" sz="2000" kern="1200" dirty="0">
                          <a:solidFill>
                            <a:schemeClr val="dk1"/>
                          </a:solidFill>
                          <a:effectLst/>
                          <a:latin typeface="+mn-lt"/>
                          <a:ea typeface="+mn-ea"/>
                          <a:cs typeface="+mn-cs"/>
                        </a:rPr>
                        <a:t>Section 35(1)(l) substituted</a:t>
                      </a:r>
                      <a:r>
                        <a:rPr kumimoji="0" lang="en-US" sz="2000" kern="1200" dirty="0">
                          <a:solidFill>
                            <a:srgbClr val="FF0000"/>
                          </a:solidFill>
                          <a:effectLst/>
                          <a:latin typeface="+mn-lt"/>
                          <a:ea typeface="+mn-ea"/>
                          <a:cs typeface="+mn-cs"/>
                        </a:rPr>
                        <a:t>: liquidator may </a:t>
                      </a:r>
                      <a:r>
                        <a:rPr kumimoji="0" lang="en-US" sz="2000" b="1" kern="1200" dirty="0">
                          <a:solidFill>
                            <a:srgbClr val="FF0000"/>
                          </a:solidFill>
                          <a:effectLst/>
                          <a:latin typeface="+mn-lt"/>
                          <a:ea typeface="+mn-ea"/>
                          <a:cs typeface="+mn-cs"/>
                        </a:rPr>
                        <a:t>continue or institute proceedings in respect of an avoidance transaction or fraudulent or wrongful trading</a:t>
                      </a:r>
                      <a:r>
                        <a:rPr kumimoji="0" lang="en-US" sz="2000" kern="1200" dirty="0">
                          <a:solidFill>
                            <a:srgbClr val="FF0000"/>
                          </a:solidFill>
                          <a:effectLst/>
                          <a:latin typeface="+mn-lt"/>
                          <a:ea typeface="+mn-ea"/>
                          <a:cs typeface="+mn-cs"/>
                        </a:rPr>
                        <a:t>.</a:t>
                      </a:r>
                    </a:p>
                    <a:p>
                      <a:endParaRPr kumimoji="0" lang="en-IN" sz="2000" kern="1200" dirty="0">
                        <a:solidFill>
                          <a:schemeClr val="dk1"/>
                        </a:solidFill>
                        <a:effectLst/>
                        <a:latin typeface="+mn-lt"/>
                        <a:ea typeface="+mn-ea"/>
                        <a:cs typeface="+mn-cs"/>
                      </a:endParaRPr>
                    </a:p>
                    <a:p>
                      <a:r>
                        <a:rPr kumimoji="0" lang="en-US" sz="2000" kern="1200" dirty="0">
                          <a:solidFill>
                            <a:schemeClr val="dk1"/>
                          </a:solidFill>
                          <a:effectLst/>
                          <a:latin typeface="+mn-lt"/>
                          <a:ea typeface="+mn-ea"/>
                          <a:cs typeface="+mn-cs"/>
                        </a:rPr>
                        <a:t>Explanation inserted for transitional inapplicability to pre-commencement liquidations.</a:t>
                      </a:r>
                    </a:p>
                    <a:p>
                      <a:endParaRPr kumimoji="0" lang="en-IN" sz="2000" kern="1200" dirty="0">
                        <a:solidFill>
                          <a:schemeClr val="dk1"/>
                        </a:solidFill>
                        <a:effectLst/>
                        <a:latin typeface="+mn-lt"/>
                        <a:ea typeface="+mn-ea"/>
                        <a:cs typeface="+mn-cs"/>
                      </a:endParaRPr>
                    </a:p>
                    <a:p>
                      <a:r>
                        <a:rPr kumimoji="0" lang="en-US" sz="2000" kern="1200" dirty="0">
                          <a:solidFill>
                            <a:schemeClr val="dk1"/>
                          </a:solidFill>
                          <a:effectLst/>
                          <a:latin typeface="+mn-lt"/>
                          <a:ea typeface="+mn-ea"/>
                          <a:cs typeface="+mn-cs"/>
                        </a:rPr>
                        <a:t>Section 35(2) substituted: </a:t>
                      </a:r>
                      <a:r>
                        <a:rPr kumimoji="0" lang="en-US" sz="2000" b="1" kern="1200" dirty="0">
                          <a:solidFill>
                            <a:srgbClr val="FF0000"/>
                          </a:solidFill>
                          <a:effectLst/>
                          <a:latin typeface="+mn-lt"/>
                          <a:ea typeface="+mn-ea"/>
                          <a:cs typeface="+mn-cs"/>
                        </a:rPr>
                        <a:t>The committee of creditors shall supervise the conduct of the liquidation process by the liquidator</a:t>
                      </a:r>
                      <a:r>
                        <a:rPr kumimoji="0" lang="en-US" sz="2000" kern="1200" dirty="0">
                          <a:solidFill>
                            <a:schemeClr val="dk1"/>
                          </a:solidFill>
                          <a:effectLst/>
                          <a:latin typeface="+mn-lt"/>
                          <a:ea typeface="+mn-ea"/>
                          <a:cs typeface="+mn-cs"/>
                        </a:rPr>
                        <a:t>.</a:t>
                      </a:r>
                      <a:endParaRPr lang="en-IN" sz="22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kumimoji="0" lang="en-US" sz="1800" kern="1200" dirty="0">
                          <a:solidFill>
                            <a:schemeClr val="dk1"/>
                          </a:solidFill>
                          <a:effectLst/>
                          <a:latin typeface="+mn-lt"/>
                          <a:ea typeface="+mn-ea"/>
                          <a:cs typeface="+mn-cs"/>
                        </a:rPr>
                        <a:t>Restructures claim administration, </a:t>
                      </a:r>
                    </a:p>
                    <a:p>
                      <a:pPr>
                        <a:lnSpc>
                          <a:spcPct val="107000"/>
                        </a:lnSpc>
                        <a:buNone/>
                      </a:pPr>
                      <a:endParaRPr kumimoji="0" lang="en-US" sz="1800" kern="1200" dirty="0">
                        <a:solidFill>
                          <a:schemeClr val="dk1"/>
                        </a:solidFill>
                        <a:effectLst/>
                        <a:latin typeface="+mn-lt"/>
                        <a:ea typeface="+mn-ea"/>
                        <a:cs typeface="+mn-cs"/>
                      </a:endParaRPr>
                    </a:p>
                    <a:p>
                      <a:pPr>
                        <a:lnSpc>
                          <a:spcPct val="107000"/>
                        </a:lnSpc>
                        <a:buNone/>
                      </a:pPr>
                      <a:r>
                        <a:rPr kumimoji="0" lang="en-US" sz="1800" kern="1200" dirty="0">
                          <a:solidFill>
                            <a:schemeClr val="dk1"/>
                          </a:solidFill>
                          <a:effectLst/>
                          <a:latin typeface="+mn-lt"/>
                          <a:ea typeface="+mn-ea"/>
                          <a:cs typeface="+mn-cs"/>
                        </a:rPr>
                        <a:t>extends avoidance-related litigation powers, and </a:t>
                      </a:r>
                    </a:p>
                    <a:p>
                      <a:pPr>
                        <a:lnSpc>
                          <a:spcPct val="107000"/>
                        </a:lnSpc>
                        <a:buNone/>
                      </a:pPr>
                      <a:endParaRPr kumimoji="0" lang="en-US" sz="1800" kern="1200" dirty="0">
                        <a:solidFill>
                          <a:schemeClr val="dk1"/>
                        </a:solidFill>
                        <a:effectLst/>
                        <a:latin typeface="+mn-lt"/>
                        <a:ea typeface="+mn-ea"/>
                        <a:cs typeface="+mn-cs"/>
                      </a:endParaRPr>
                    </a:p>
                    <a:p>
                      <a:pPr>
                        <a:lnSpc>
                          <a:spcPct val="107000"/>
                        </a:lnSpc>
                        <a:buNone/>
                      </a:pPr>
                      <a:r>
                        <a:rPr kumimoji="0" lang="en-US" sz="1800" kern="1200" dirty="0">
                          <a:solidFill>
                            <a:schemeClr val="dk1"/>
                          </a:solidFill>
                          <a:effectLst/>
                          <a:latin typeface="+mn-lt"/>
                          <a:ea typeface="+mn-ea"/>
                          <a:cs typeface="+mn-cs"/>
                        </a:rPr>
                        <a:t>firmly places liquidation under CoC supervision.</a:t>
                      </a:r>
                      <a:endParaRPr lang="en-IN" sz="22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4238937621"/>
                  </a:ext>
                </a:extLst>
              </a:tr>
            </a:tbl>
          </a:graphicData>
        </a:graphic>
      </p:graphicFrame>
    </p:spTree>
    <p:extLst>
      <p:ext uri="{BB962C8B-B14F-4D97-AF65-F5344CB8AC3E}">
        <p14:creationId xmlns:p14="http://schemas.microsoft.com/office/powerpoint/2010/main" val="2755754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609600" y="668741"/>
            <a:ext cx="5450006" cy="5554638"/>
          </a:xfrm>
        </p:spPr>
        <p:txBody>
          <a:bodyPr>
            <a:noAutofit/>
          </a:bodyPr>
          <a:lstStyle/>
          <a:p>
            <a:pPr marL="585216" lvl="1" indent="0" algn="ctr">
              <a:buNone/>
            </a:pPr>
            <a:r>
              <a:rPr lang="en-US" sz="3200" b="1" dirty="0">
                <a:solidFill>
                  <a:schemeClr val="accent1">
                    <a:lumMod val="60000"/>
                    <a:lumOff val="40000"/>
                  </a:schemeClr>
                </a:solidFill>
              </a:rPr>
              <a:t>Section 35(L) of IBC - Powers and duties of liquidator </a:t>
            </a:r>
            <a:r>
              <a:rPr lang="en-US" sz="3200" b="1" dirty="0">
                <a:solidFill>
                  <a:srgbClr val="FF0000"/>
                </a:solidFill>
              </a:rPr>
              <a:t>(EARLIER)</a:t>
            </a:r>
          </a:p>
          <a:p>
            <a:pPr lvl="1"/>
            <a:r>
              <a:rPr lang="en-US" sz="3200" dirty="0"/>
              <a:t>to </a:t>
            </a:r>
            <a:r>
              <a:rPr lang="en-US" sz="3600" dirty="0">
                <a:solidFill>
                  <a:srgbClr val="FFFF00"/>
                </a:solidFill>
              </a:rPr>
              <a:t>investigate</a:t>
            </a:r>
            <a:r>
              <a:rPr lang="en-US" sz="3200" dirty="0"/>
              <a:t> the financial affairs of the corporate debtor to </a:t>
            </a:r>
            <a:r>
              <a:rPr lang="en-US" sz="3200" dirty="0">
                <a:solidFill>
                  <a:srgbClr val="FFFF00"/>
                </a:solidFill>
              </a:rPr>
              <a:t>determine undervalued or preferential transactions;</a:t>
            </a:r>
            <a:endParaRPr lang="en-US" sz="2800" dirty="0">
              <a:solidFill>
                <a:srgbClr val="FFFF00"/>
              </a:solidFill>
            </a:endParaRPr>
          </a:p>
        </p:txBody>
      </p:sp>
      <p:sp>
        <p:nvSpPr>
          <p:cNvPr id="4" name="Content Placeholder 7"/>
          <p:cNvSpPr txBox="1">
            <a:spLocks/>
          </p:cNvSpPr>
          <p:nvPr/>
        </p:nvSpPr>
        <p:spPr>
          <a:xfrm>
            <a:off x="5757092" y="698309"/>
            <a:ext cx="5450006" cy="5554638"/>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585216" lvl="1" indent="0" algn="ctr" defTabSz="914400">
              <a:buNone/>
            </a:pPr>
            <a:r>
              <a:rPr lang="en-US" sz="3200" b="1" dirty="0">
                <a:solidFill>
                  <a:schemeClr val="accent1">
                    <a:lumMod val="60000"/>
                    <a:lumOff val="40000"/>
                  </a:schemeClr>
                </a:solidFill>
              </a:rPr>
              <a:t>Section 36(f) of IBC - </a:t>
            </a:r>
            <a:r>
              <a:rPr lang="en-US" sz="3200" dirty="0">
                <a:solidFill>
                  <a:schemeClr val="accent1">
                    <a:lumMod val="60000"/>
                    <a:lumOff val="40000"/>
                  </a:schemeClr>
                </a:solidFill>
              </a:rPr>
              <a:t>Liquidation estate</a:t>
            </a:r>
            <a:endParaRPr lang="en-US" sz="3200" b="1" dirty="0">
              <a:solidFill>
                <a:schemeClr val="accent1">
                  <a:lumMod val="60000"/>
                  <a:lumOff val="40000"/>
                </a:schemeClr>
              </a:solidFill>
            </a:endParaRPr>
          </a:p>
          <a:p>
            <a:pPr marL="585216" lvl="1" indent="0" defTabSz="914400">
              <a:buNone/>
            </a:pPr>
            <a:r>
              <a:rPr lang="en-US" sz="2800" dirty="0"/>
              <a:t>the liquidation estate shall include the following: -</a:t>
            </a:r>
          </a:p>
          <a:p>
            <a:pPr lvl="1" defTabSz="914400"/>
            <a:r>
              <a:rPr lang="en-US" sz="2800" dirty="0"/>
              <a:t>(f) </a:t>
            </a:r>
            <a:r>
              <a:rPr lang="en-US" sz="3200" dirty="0">
                <a:solidFill>
                  <a:srgbClr val="FFFF00"/>
                </a:solidFill>
              </a:rPr>
              <a:t>any assets or their value recovered through proceedings for avoidance of transactions </a:t>
            </a:r>
          </a:p>
        </p:txBody>
      </p:sp>
    </p:spTree>
    <p:extLst>
      <p:ext uri="{BB962C8B-B14F-4D97-AF65-F5344CB8AC3E}">
        <p14:creationId xmlns:p14="http://schemas.microsoft.com/office/powerpoint/2010/main" val="3247572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B0FD3-532A-3C3F-C16D-CE2C64AEBB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DD6A5-0F25-B12F-7617-46DC18B488EC}"/>
              </a:ext>
            </a:extLst>
          </p:cNvPr>
          <p:cNvSpPr>
            <a:spLocks noGrp="1"/>
          </p:cNvSpPr>
          <p:nvPr>
            <p:ph type="title"/>
          </p:nvPr>
        </p:nvSpPr>
        <p:spPr>
          <a:xfrm>
            <a:off x="0" y="51994"/>
            <a:ext cx="12192000" cy="1052623"/>
          </a:xfrm>
        </p:spPr>
        <p:txBody>
          <a:bodyPr>
            <a:noAutofit/>
          </a:bodyPr>
          <a:lstStyle/>
          <a:p>
            <a:br>
              <a:rPr lang="en-US" sz="1600" b="1" dirty="0"/>
            </a:br>
            <a:r>
              <a:rPr lang="en-US" sz="2800" b="1" dirty="0"/>
              <a:t>Section 35- </a:t>
            </a:r>
            <a:r>
              <a:rPr lang="en-US" dirty="0">
                <a:effectLst/>
              </a:rPr>
              <a:t>Powers and duties of liquidator</a:t>
            </a:r>
            <a:br>
              <a:rPr lang="en-US" sz="2800" dirty="0"/>
            </a:br>
            <a:endParaRPr lang="en-IN" sz="2400" b="1" dirty="0"/>
          </a:p>
        </p:txBody>
      </p:sp>
      <p:sp>
        <p:nvSpPr>
          <p:cNvPr id="3" name="Rectangle 2">
            <a:extLst>
              <a:ext uri="{FF2B5EF4-FFF2-40B4-BE49-F238E27FC236}">
                <a16:creationId xmlns:a16="http://schemas.microsoft.com/office/drawing/2014/main" id="{25123041-8489-F955-E6F0-250944E787D3}"/>
              </a:ext>
            </a:extLst>
          </p:cNvPr>
          <p:cNvSpPr/>
          <p:nvPr/>
        </p:nvSpPr>
        <p:spPr>
          <a:xfrm>
            <a:off x="201525" y="857555"/>
            <a:ext cx="11781368" cy="5447645"/>
          </a:xfrm>
          <a:prstGeom prst="rect">
            <a:avLst/>
          </a:prstGeom>
        </p:spPr>
        <p:txBody>
          <a:bodyPr wrap="square">
            <a:spAutoFit/>
          </a:bodyPr>
          <a:lstStyle/>
          <a:p>
            <a:pPr lvl="0"/>
            <a:r>
              <a:rPr lang="en-US" sz="2800" dirty="0">
                <a:solidFill>
                  <a:srgbClr val="FFFF00"/>
                </a:solidFill>
              </a:rPr>
              <a:t>Section 35(1)</a:t>
            </a:r>
            <a:r>
              <a:rPr lang="en-US" sz="2800" dirty="0"/>
              <a:t> : Subject to the directions of the Adjudicating Authority, the liquidator shall have the following powers and duties, namely: -</a:t>
            </a:r>
            <a:endParaRPr lang="en-IN" sz="2400" dirty="0"/>
          </a:p>
          <a:p>
            <a:pPr lvl="1"/>
            <a:r>
              <a:rPr lang="en-US" sz="2800" dirty="0"/>
              <a:t>k. </a:t>
            </a:r>
            <a:r>
              <a:rPr lang="en-US" sz="3600" dirty="0"/>
              <a:t>to </a:t>
            </a:r>
            <a:r>
              <a:rPr lang="en-US" sz="3600" dirty="0">
                <a:solidFill>
                  <a:srgbClr val="FFFF00"/>
                </a:solidFill>
              </a:rPr>
              <a:t>institute or defend any suit, prosecution or other legal proceedings, civil or criminal</a:t>
            </a:r>
            <a:r>
              <a:rPr lang="en-US" sz="3600" dirty="0"/>
              <a:t>, in the name of on behalf of the corporate debtor;</a:t>
            </a:r>
            <a:endParaRPr lang="en-IN" sz="3600" dirty="0"/>
          </a:p>
          <a:p>
            <a:pPr lvl="1"/>
            <a:r>
              <a:rPr lang="en-US" sz="3600" dirty="0"/>
              <a:t>l. </a:t>
            </a:r>
            <a:r>
              <a:rPr lang="en-US" sz="4000" dirty="0">
                <a:solidFill>
                  <a:srgbClr val="00B0F0"/>
                </a:solidFill>
              </a:rPr>
              <a:t>continue or institute proceedings in respect of an avoidance transaction or fraudulent or wrongful trading</a:t>
            </a:r>
            <a:r>
              <a:rPr lang="en-US" sz="2800" dirty="0"/>
              <a:t> (</a:t>
            </a:r>
            <a:r>
              <a:rPr lang="en-US" sz="2800" dirty="0">
                <a:solidFill>
                  <a:srgbClr val="FF0000"/>
                </a:solidFill>
              </a:rPr>
              <a:t>earlier it was “</a:t>
            </a:r>
            <a:r>
              <a:rPr lang="en-US" sz="2800" i="1" dirty="0">
                <a:solidFill>
                  <a:srgbClr val="FF0000"/>
                </a:solidFill>
              </a:rPr>
              <a:t>to investigate the financial affairs of the corporate debtor to determine undervalued or preferential transactions</a:t>
            </a:r>
            <a:r>
              <a:rPr lang="en-US" sz="2800" dirty="0">
                <a:solidFill>
                  <a:srgbClr val="FF0000"/>
                </a:solidFill>
              </a:rPr>
              <a:t>”</a:t>
            </a:r>
            <a:r>
              <a:rPr lang="en-US" sz="3600" dirty="0"/>
              <a:t>);</a:t>
            </a:r>
            <a:endParaRPr lang="en-IN" sz="3600" dirty="0"/>
          </a:p>
        </p:txBody>
      </p:sp>
    </p:spTree>
    <p:extLst>
      <p:ext uri="{BB962C8B-B14F-4D97-AF65-F5344CB8AC3E}">
        <p14:creationId xmlns:p14="http://schemas.microsoft.com/office/powerpoint/2010/main" val="151528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0"/>
            <a:ext cx="12192000" cy="738129"/>
          </a:xfrm>
        </p:spPr>
        <p:txBody>
          <a:bodyPr>
            <a:normAutofit/>
          </a:bodyPr>
          <a:lstStyle/>
          <a:p>
            <a:r>
              <a:rPr lang="en-US" sz="3200" dirty="0"/>
              <a:t>Treatment of avoidance of transaction </a:t>
            </a:r>
            <a:r>
              <a:rPr lang="en-IN" sz="3200" b="1" i="1" u="sng" dirty="0">
                <a:latin typeface="Times New Roman" panose="02020603050405020304" pitchFamily="18" charset="0"/>
                <a:cs typeface="Times New Roman" panose="02020603050405020304" pitchFamily="18" charset="0"/>
              </a:rPr>
              <a:t>(Regulation 44 A)</a:t>
            </a: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437322" y="1108796"/>
            <a:ext cx="11300791" cy="5390707"/>
          </a:xfrm>
        </p:spPr>
        <p:txBody>
          <a:bodyPr>
            <a:noAutofit/>
          </a:bodyPr>
          <a:lstStyle/>
          <a:p>
            <a:pPr lvl="0"/>
            <a:r>
              <a:rPr lang="en-US" sz="3200" dirty="0"/>
              <a:t>The liquidator shall, </a:t>
            </a:r>
            <a:r>
              <a:rPr lang="en-US" sz="3200" b="1" u="sng" dirty="0">
                <a:solidFill>
                  <a:srgbClr val="00B0F0"/>
                </a:solidFill>
              </a:rPr>
              <a:t>with the approval of the committee</a:t>
            </a:r>
            <a:r>
              <a:rPr lang="en-US" sz="3200" dirty="0"/>
              <a:t>, </a:t>
            </a:r>
            <a:r>
              <a:rPr lang="en-US" sz="3200" dirty="0">
                <a:solidFill>
                  <a:srgbClr val="FFFF00"/>
                </a:solidFill>
              </a:rPr>
              <a:t>provide in the application along with the final report filed</a:t>
            </a:r>
            <a:r>
              <a:rPr lang="en-US" sz="3200" dirty="0"/>
              <a:t> under Regulation 45 for </a:t>
            </a:r>
            <a:r>
              <a:rPr lang="en-US" sz="3200" dirty="0">
                <a:solidFill>
                  <a:srgbClr val="FFFF00"/>
                </a:solidFill>
              </a:rPr>
              <a:t>the manner in which </a:t>
            </a:r>
            <a:r>
              <a:rPr lang="en-US" sz="3200" dirty="0">
                <a:solidFill>
                  <a:srgbClr val="FFC000"/>
                </a:solidFill>
              </a:rPr>
              <a:t>proceedings in respect of avoidance transactions, if any, under Chapter III or fraudulent or wrongful trading under Chapter VI of Part II of the Code</a:t>
            </a:r>
            <a:r>
              <a:rPr lang="en-US" sz="3200" dirty="0">
                <a:solidFill>
                  <a:srgbClr val="FFFF00"/>
                </a:solidFill>
              </a:rPr>
              <a:t>, will be pursued after the dissolution or closure of liquidation process and the manner in which the proceeds, if any, from such proceedings shall be distributed</a:t>
            </a:r>
            <a:endParaRPr lang="en-IN" dirty="0">
              <a:solidFill>
                <a:srgbClr val="FFFF00"/>
              </a:solidFill>
            </a:endParaRPr>
          </a:p>
        </p:txBody>
      </p:sp>
    </p:spTree>
    <p:extLst>
      <p:ext uri="{BB962C8B-B14F-4D97-AF65-F5344CB8AC3E}">
        <p14:creationId xmlns:p14="http://schemas.microsoft.com/office/powerpoint/2010/main" val="1553539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EC8D1-0491-792C-340B-283FC14C9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17AE8D-40F9-915C-DC33-BF1AEAF9B490}"/>
              </a:ext>
            </a:extLst>
          </p:cNvPr>
          <p:cNvSpPr>
            <a:spLocks noGrp="1"/>
          </p:cNvSpPr>
          <p:nvPr>
            <p:ph type="title"/>
          </p:nvPr>
        </p:nvSpPr>
        <p:spPr>
          <a:xfrm>
            <a:off x="646111" y="-6010"/>
            <a:ext cx="10565228" cy="1400530"/>
          </a:xfrm>
        </p:spPr>
        <p:txBody>
          <a:bodyPr/>
          <a:lstStyle/>
          <a:p>
            <a:r>
              <a:rPr lang="en-US" dirty="0">
                <a:effectLst/>
              </a:rPr>
              <a:t>Committee of creditors- Regulation 8 of Liquidation Regulations</a:t>
            </a:r>
            <a:endParaRPr lang="en-IN" dirty="0"/>
          </a:p>
        </p:txBody>
      </p:sp>
      <p:sp>
        <p:nvSpPr>
          <p:cNvPr id="3" name="Content Placeholder 2">
            <a:extLst>
              <a:ext uri="{FF2B5EF4-FFF2-40B4-BE49-F238E27FC236}">
                <a16:creationId xmlns:a16="http://schemas.microsoft.com/office/drawing/2014/main" id="{6D8DA597-DE04-77C4-3D73-04B6BF49375D}"/>
              </a:ext>
            </a:extLst>
          </p:cNvPr>
          <p:cNvSpPr>
            <a:spLocks noGrp="1"/>
          </p:cNvSpPr>
          <p:nvPr>
            <p:ph idx="1"/>
          </p:nvPr>
        </p:nvSpPr>
        <p:spPr>
          <a:xfrm>
            <a:off x="57537" y="1277021"/>
            <a:ext cx="11860556" cy="5411138"/>
          </a:xfrm>
        </p:spPr>
        <p:txBody>
          <a:bodyPr>
            <a:noAutofit/>
          </a:bodyPr>
          <a:lstStyle/>
          <a:p>
            <a:pPr lvl="0"/>
            <a:r>
              <a:rPr lang="en-US" dirty="0">
                <a:solidFill>
                  <a:srgbClr val="FFFF00"/>
                </a:solidFill>
              </a:rPr>
              <a:t>The liquidator shall not undertake the following without the prior approval of the committee obtained by a voting share </a:t>
            </a:r>
            <a:r>
              <a:rPr lang="en-US" dirty="0">
                <a:solidFill>
                  <a:srgbClr val="92D050"/>
                </a:solidFill>
              </a:rPr>
              <a:t>of not less than 66 %</a:t>
            </a:r>
            <a:r>
              <a:rPr lang="en-US" dirty="0">
                <a:solidFill>
                  <a:srgbClr val="FFFF00"/>
                </a:solidFill>
              </a:rPr>
              <a:t> </a:t>
            </a:r>
            <a:r>
              <a:rPr lang="en-US" dirty="0"/>
              <a:t>, in matters relating to:</a:t>
            </a:r>
          </a:p>
          <a:p>
            <a:pPr lvl="1"/>
            <a:r>
              <a:rPr lang="en-US" sz="2800" dirty="0">
                <a:solidFill>
                  <a:srgbClr val="00B0F0"/>
                </a:solidFill>
              </a:rPr>
              <a:t>sale under regulation 32</a:t>
            </a:r>
            <a:r>
              <a:rPr lang="en-US" sz="2800" dirty="0"/>
              <a:t>, including </a:t>
            </a:r>
            <a:r>
              <a:rPr lang="en-US" sz="2800" dirty="0">
                <a:solidFill>
                  <a:srgbClr val="00B0F0"/>
                </a:solidFill>
              </a:rPr>
              <a:t>manner of sale, pre-bid qualifications, reserve price, marketing strategy and auction process</a:t>
            </a:r>
            <a:r>
              <a:rPr lang="en-US" sz="2800" dirty="0"/>
              <a:t>;</a:t>
            </a:r>
            <a:endParaRPr lang="en-IN" sz="3600" dirty="0"/>
          </a:p>
          <a:p>
            <a:pPr lvl="1"/>
            <a:r>
              <a:rPr lang="en-US" sz="2800" dirty="0">
                <a:solidFill>
                  <a:srgbClr val="92D050"/>
                </a:solidFill>
              </a:rPr>
              <a:t>the manner in which proceedings in respect of preferential transactions, undervalued transaction, extortionate credit transaction or fraudulent or wrongful trading</a:t>
            </a:r>
            <a:r>
              <a:rPr lang="en-US" sz="2800" dirty="0"/>
              <a:t>, if any, </a:t>
            </a:r>
            <a:r>
              <a:rPr lang="en-US" sz="2800" dirty="0">
                <a:solidFill>
                  <a:srgbClr val="00B0F0"/>
                </a:solidFill>
              </a:rPr>
              <a:t>shall be pursued after dissolution of the corporate debtor </a:t>
            </a:r>
            <a:r>
              <a:rPr lang="en-US" sz="2800" dirty="0"/>
              <a:t>and the </a:t>
            </a:r>
            <a:r>
              <a:rPr lang="en-US" sz="2800" dirty="0">
                <a:solidFill>
                  <a:srgbClr val="00B0F0"/>
                </a:solidFill>
              </a:rPr>
              <a:t>manner in which the proceeds, if any, from these proceedings shall be distributed</a:t>
            </a:r>
            <a:r>
              <a:rPr lang="en-US" sz="2800" dirty="0"/>
              <a:t>; and</a:t>
            </a:r>
            <a:endParaRPr lang="en-IN" sz="3600" dirty="0"/>
          </a:p>
          <a:p>
            <a:pPr lvl="1"/>
            <a:r>
              <a:rPr lang="en-US" sz="2800" dirty="0">
                <a:solidFill>
                  <a:srgbClr val="00B0F0"/>
                </a:solidFill>
              </a:rPr>
              <a:t>assignment of not readily </a:t>
            </a:r>
            <a:r>
              <a:rPr lang="en-US" sz="2800" dirty="0" err="1">
                <a:solidFill>
                  <a:srgbClr val="00B0F0"/>
                </a:solidFill>
              </a:rPr>
              <a:t>realisable</a:t>
            </a:r>
            <a:r>
              <a:rPr lang="en-US" sz="2800" dirty="0">
                <a:solidFill>
                  <a:srgbClr val="00B0F0"/>
                </a:solidFill>
              </a:rPr>
              <a:t> assets</a:t>
            </a:r>
            <a:r>
              <a:rPr lang="en-US" sz="2800" dirty="0"/>
              <a:t>.</a:t>
            </a:r>
            <a:endParaRPr lang="en-IN" sz="3200" dirty="0"/>
          </a:p>
          <a:p>
            <a:pPr marL="137160" lvl="0" indent="0">
              <a:buNone/>
            </a:pPr>
            <a:endParaRPr lang="en-US" sz="1100" dirty="0"/>
          </a:p>
        </p:txBody>
      </p:sp>
    </p:spTree>
    <p:extLst>
      <p:ext uri="{BB962C8B-B14F-4D97-AF65-F5344CB8AC3E}">
        <p14:creationId xmlns:p14="http://schemas.microsoft.com/office/powerpoint/2010/main" val="1454334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99BED-BDCF-824F-144E-08EA87C19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C8A5DD-717C-A1EB-A382-63EA399DBEE3}"/>
              </a:ext>
            </a:extLst>
          </p:cNvPr>
          <p:cNvSpPr>
            <a:spLocks noGrp="1"/>
          </p:cNvSpPr>
          <p:nvPr>
            <p:ph type="ctrTitle"/>
          </p:nvPr>
        </p:nvSpPr>
        <p:spPr>
          <a:xfrm>
            <a:off x="77262" y="-96416"/>
            <a:ext cx="11959839" cy="1441302"/>
          </a:xfrm>
        </p:spPr>
        <p:txBody>
          <a:bodyPr>
            <a:normAutofit/>
          </a:bodyPr>
          <a:lstStyle/>
          <a:p>
            <a:r>
              <a:rPr lang="en-IN" sz="2400" i="1" u="sng" dirty="0">
                <a:latin typeface="Times New Roman" panose="02020603050405020304" pitchFamily="18" charset="0"/>
                <a:cs typeface="Times New Roman" panose="02020603050405020304" pitchFamily="18" charset="0"/>
              </a:rPr>
              <a:t>REGULATION 40 (E)  OF CIRP REGULATIONS</a:t>
            </a:r>
            <a:br>
              <a:rPr lang="en-IN" sz="2400" i="1" u="sng" dirty="0">
                <a:latin typeface="Times New Roman" panose="02020603050405020304" pitchFamily="18" charset="0"/>
                <a:cs typeface="Times New Roman" panose="02020603050405020304" pitchFamily="18" charset="0"/>
              </a:rPr>
            </a:br>
            <a:r>
              <a:rPr lang="en-US" sz="2400" dirty="0">
                <a:effectLst/>
              </a:rPr>
              <a:t>Dissolution of corporate debtor during corporate insolvency resolution process - </a:t>
            </a:r>
            <a:r>
              <a:rPr lang="en-IN" sz="2400" i="1" u="sng" dirty="0">
                <a:solidFill>
                  <a:srgbClr val="00B0F0"/>
                </a:solidFill>
                <a:latin typeface="Times New Roman" panose="02020603050405020304" pitchFamily="18" charset="0"/>
                <a:cs typeface="Times New Roman" panose="02020603050405020304" pitchFamily="18" charset="0"/>
              </a:rPr>
              <a:t>ADDED ON 1 JUNE 2026</a:t>
            </a:r>
            <a:endParaRPr lang="en-IN" sz="2400" b="1" i="1" u="sng" dirty="0">
              <a:latin typeface="Times New Roman" panose="02020603050405020304" pitchFamily="18" charset="0"/>
              <a:cs typeface="Times New Roman" panose="02020603050405020304" pitchFamily="18" charset="0"/>
            </a:endParaRPr>
          </a:p>
        </p:txBody>
      </p:sp>
      <p:sp>
        <p:nvSpPr>
          <p:cNvPr id="7" name="Subtitle 6">
            <a:extLst>
              <a:ext uri="{FF2B5EF4-FFF2-40B4-BE49-F238E27FC236}">
                <a16:creationId xmlns:a16="http://schemas.microsoft.com/office/drawing/2014/main" id="{D9A3A97E-877F-82C0-006D-8C926AF9A164}"/>
              </a:ext>
            </a:extLst>
          </p:cNvPr>
          <p:cNvSpPr>
            <a:spLocks noGrp="1"/>
          </p:cNvSpPr>
          <p:nvPr>
            <p:ph type="subTitle" idx="1"/>
          </p:nvPr>
        </p:nvSpPr>
        <p:spPr>
          <a:xfrm>
            <a:off x="258418" y="1754512"/>
            <a:ext cx="11638722" cy="4421716"/>
          </a:xfrm>
        </p:spPr>
        <p:txBody>
          <a:bodyPr>
            <a:noAutofit/>
          </a:bodyPr>
          <a:lstStyle/>
          <a:p>
            <a:pPr lvl="0" algn="just"/>
            <a:r>
              <a:rPr lang="en-US" sz="3200" dirty="0"/>
              <a:t>(1) </a:t>
            </a:r>
            <a:r>
              <a:rPr lang="en-US" sz="3200" dirty="0">
                <a:solidFill>
                  <a:srgbClr val="00B0F0"/>
                </a:solidFill>
              </a:rPr>
              <a:t>Where the committee is satisfied that—</a:t>
            </a:r>
            <a:endParaRPr lang="en-IN" sz="4000" dirty="0">
              <a:solidFill>
                <a:srgbClr val="00B0F0"/>
              </a:solidFill>
            </a:endParaRPr>
          </a:p>
          <a:p>
            <a:pPr marL="800100" lvl="1" indent="-342900" algn="just">
              <a:buFont typeface="Arial" panose="020B0604020202020204" pitchFamily="34" charset="0"/>
              <a:buChar char="•"/>
            </a:pPr>
            <a:r>
              <a:rPr lang="en-US" sz="2800" dirty="0"/>
              <a:t>the </a:t>
            </a:r>
            <a:r>
              <a:rPr lang="en-US" sz="2800" dirty="0">
                <a:solidFill>
                  <a:srgbClr val="FFFF00"/>
                </a:solidFill>
              </a:rPr>
              <a:t>assets of the corporate debtor are insufficient to meet the insolvency resolution process costs and likely liquidation costs</a:t>
            </a:r>
            <a:r>
              <a:rPr lang="en-US" sz="2800" dirty="0"/>
              <a:t>; </a:t>
            </a:r>
          </a:p>
          <a:p>
            <a:pPr lvl="1" algn="just"/>
            <a:r>
              <a:rPr lang="en-US" sz="2800" b="1" u="sng" dirty="0">
                <a:solidFill>
                  <a:schemeClr val="accent2">
                    <a:lumMod val="40000"/>
                    <a:lumOff val="60000"/>
                  </a:schemeClr>
                </a:solidFill>
              </a:rPr>
              <a:t>or</a:t>
            </a:r>
            <a:endParaRPr lang="en-IN" sz="3600" b="1" u="sng" dirty="0">
              <a:solidFill>
                <a:schemeClr val="accent2">
                  <a:lumMod val="40000"/>
                  <a:lumOff val="60000"/>
                </a:schemeClr>
              </a:solidFill>
            </a:endParaRPr>
          </a:p>
          <a:p>
            <a:pPr marL="800100" lvl="1" indent="-342900" algn="just">
              <a:buFont typeface="Arial" panose="020B0604020202020204" pitchFamily="34" charset="0"/>
              <a:buChar char="•"/>
            </a:pPr>
            <a:r>
              <a:rPr lang="en-US" sz="2800" dirty="0"/>
              <a:t>the </a:t>
            </a:r>
            <a:r>
              <a:rPr lang="en-US" sz="2800" dirty="0">
                <a:solidFill>
                  <a:srgbClr val="FFFF00"/>
                </a:solidFill>
              </a:rPr>
              <a:t>assets available with the corporate debtor are not capable of being effectively </a:t>
            </a:r>
            <a:r>
              <a:rPr lang="en-US" sz="2800" dirty="0" err="1">
                <a:solidFill>
                  <a:srgbClr val="FFFF00"/>
                </a:solidFill>
              </a:rPr>
              <a:t>realised</a:t>
            </a:r>
            <a:r>
              <a:rPr lang="en-US" sz="2800" dirty="0">
                <a:solidFill>
                  <a:srgbClr val="FFFF00"/>
                </a:solidFill>
              </a:rPr>
              <a:t> in the ordinary course of liquidation</a:t>
            </a:r>
            <a:r>
              <a:rPr lang="en-US" sz="2800" dirty="0"/>
              <a:t>;</a:t>
            </a:r>
            <a:endParaRPr lang="en-IN" sz="3600" dirty="0"/>
          </a:p>
          <a:p>
            <a:pPr algn="just"/>
            <a:endParaRPr lang="en-US" sz="3200" dirty="0"/>
          </a:p>
          <a:p>
            <a:pPr algn="just"/>
            <a:r>
              <a:rPr lang="en-US" sz="3200" dirty="0"/>
              <a:t>the </a:t>
            </a:r>
            <a:r>
              <a:rPr lang="en-US" sz="3200" dirty="0">
                <a:solidFill>
                  <a:srgbClr val="00B0F0"/>
                </a:solidFill>
              </a:rPr>
              <a:t>committee may</a:t>
            </a:r>
            <a:r>
              <a:rPr lang="en-US" sz="3200" dirty="0"/>
              <a:t>, by a </a:t>
            </a:r>
            <a:r>
              <a:rPr lang="en-US" sz="3200" dirty="0">
                <a:solidFill>
                  <a:srgbClr val="00B0F0"/>
                </a:solidFill>
              </a:rPr>
              <a:t>vote of not less than 66 % of the voting share</a:t>
            </a:r>
            <a:r>
              <a:rPr lang="en-US" sz="3200" dirty="0"/>
              <a:t>, </a:t>
            </a:r>
            <a:r>
              <a:rPr lang="en-US" sz="3200" dirty="0">
                <a:solidFill>
                  <a:srgbClr val="00B0F0"/>
                </a:solidFill>
              </a:rPr>
              <a:t>resolve to seek dissolution </a:t>
            </a:r>
            <a:r>
              <a:rPr lang="en-US" sz="3200" dirty="0"/>
              <a:t>of the corporate debtor.</a:t>
            </a:r>
            <a:endParaRPr lang="en-IN" sz="3200" dirty="0"/>
          </a:p>
        </p:txBody>
      </p:sp>
    </p:spTree>
    <p:extLst>
      <p:ext uri="{BB962C8B-B14F-4D97-AF65-F5344CB8AC3E}">
        <p14:creationId xmlns:p14="http://schemas.microsoft.com/office/powerpoint/2010/main" val="1701960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068-D35D-2968-20E8-A40A64F95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5CD905-2C33-7BCD-865B-25F85923F965}"/>
              </a:ext>
            </a:extLst>
          </p:cNvPr>
          <p:cNvSpPr>
            <a:spLocks noGrp="1"/>
          </p:cNvSpPr>
          <p:nvPr>
            <p:ph type="ctrTitle"/>
          </p:nvPr>
        </p:nvSpPr>
        <p:spPr>
          <a:xfrm>
            <a:off x="77262" y="-96416"/>
            <a:ext cx="11959839" cy="1441302"/>
          </a:xfrm>
        </p:spPr>
        <p:txBody>
          <a:bodyPr>
            <a:normAutofit/>
          </a:bodyPr>
          <a:lstStyle/>
          <a:p>
            <a:r>
              <a:rPr lang="en-IN" sz="2400" i="1" u="sng" dirty="0">
                <a:latin typeface="Times New Roman" panose="02020603050405020304" pitchFamily="18" charset="0"/>
                <a:cs typeface="Times New Roman" panose="02020603050405020304" pitchFamily="18" charset="0"/>
              </a:rPr>
              <a:t>REGULATION 40 (E)  OF CIRP REGULATIONS</a:t>
            </a:r>
            <a:br>
              <a:rPr lang="en-IN" sz="2400" i="1" u="sng" dirty="0">
                <a:latin typeface="Times New Roman" panose="02020603050405020304" pitchFamily="18" charset="0"/>
                <a:cs typeface="Times New Roman" panose="02020603050405020304" pitchFamily="18" charset="0"/>
              </a:rPr>
            </a:br>
            <a:r>
              <a:rPr lang="en-US" sz="2400" dirty="0">
                <a:effectLst/>
              </a:rPr>
              <a:t>Dissolution of corporate debtor during corporate insolvency resolution process - </a:t>
            </a:r>
            <a:r>
              <a:rPr lang="en-IN" sz="2400" i="1" u="sng" dirty="0">
                <a:solidFill>
                  <a:srgbClr val="00B0F0"/>
                </a:solidFill>
                <a:latin typeface="Times New Roman" panose="02020603050405020304" pitchFamily="18" charset="0"/>
                <a:cs typeface="Times New Roman" panose="02020603050405020304" pitchFamily="18" charset="0"/>
              </a:rPr>
              <a:t>ADDED ON 1 JUNE 2026</a:t>
            </a:r>
            <a:endParaRPr lang="en-IN" sz="2400" b="1" i="1" u="sng" dirty="0">
              <a:latin typeface="Times New Roman" panose="02020603050405020304" pitchFamily="18" charset="0"/>
              <a:cs typeface="Times New Roman" panose="02020603050405020304" pitchFamily="18" charset="0"/>
            </a:endParaRPr>
          </a:p>
        </p:txBody>
      </p:sp>
      <p:sp>
        <p:nvSpPr>
          <p:cNvPr id="7" name="Subtitle 6">
            <a:extLst>
              <a:ext uri="{FF2B5EF4-FFF2-40B4-BE49-F238E27FC236}">
                <a16:creationId xmlns:a16="http://schemas.microsoft.com/office/drawing/2014/main" id="{91BB4AA1-0DD4-1056-2FD2-AA3F1426D4CD}"/>
              </a:ext>
            </a:extLst>
          </p:cNvPr>
          <p:cNvSpPr>
            <a:spLocks noGrp="1"/>
          </p:cNvSpPr>
          <p:nvPr>
            <p:ph type="subTitle" idx="1"/>
          </p:nvPr>
        </p:nvSpPr>
        <p:spPr>
          <a:xfrm>
            <a:off x="258418" y="1226972"/>
            <a:ext cx="11638722" cy="4421716"/>
          </a:xfrm>
        </p:spPr>
        <p:txBody>
          <a:bodyPr>
            <a:noAutofit/>
          </a:bodyPr>
          <a:lstStyle/>
          <a:p>
            <a:pPr lvl="0" algn="just"/>
            <a:r>
              <a:rPr lang="en-US" sz="3200" dirty="0"/>
              <a:t>(2) </a:t>
            </a:r>
            <a:r>
              <a:rPr lang="en-US" dirty="0"/>
              <a:t>Upon passing of the resolution under sub-regulation (1), the </a:t>
            </a:r>
            <a:r>
              <a:rPr lang="en-US" dirty="0">
                <a:solidFill>
                  <a:srgbClr val="00B0F0"/>
                </a:solidFill>
              </a:rPr>
              <a:t>RP shall, within ten days</a:t>
            </a:r>
            <a:r>
              <a:rPr lang="en-US" dirty="0"/>
              <a:t>, intimate the Adjudicating Authority of the decision of the committee by </a:t>
            </a:r>
            <a:r>
              <a:rPr lang="en-US" dirty="0">
                <a:solidFill>
                  <a:srgbClr val="00B0F0"/>
                </a:solidFill>
              </a:rPr>
              <a:t>filing an application </a:t>
            </a:r>
            <a:r>
              <a:rPr lang="en-US" dirty="0"/>
              <a:t>enclosing—</a:t>
            </a:r>
            <a:endParaRPr lang="en-IN" sz="3600" dirty="0"/>
          </a:p>
          <a:p>
            <a:pPr marL="800100" lvl="1" indent="-342900" algn="just">
              <a:buFont typeface="Arial" panose="020B0604020202020204" pitchFamily="34" charset="0"/>
              <a:buChar char="•"/>
            </a:pPr>
            <a:r>
              <a:rPr lang="en-US" sz="2800" dirty="0"/>
              <a:t>a </a:t>
            </a:r>
            <a:r>
              <a:rPr lang="en-US" sz="2800" dirty="0">
                <a:solidFill>
                  <a:srgbClr val="92D050"/>
                </a:solidFill>
              </a:rPr>
              <a:t>copy of the resolution </a:t>
            </a:r>
            <a:r>
              <a:rPr lang="en-US" sz="2800" dirty="0"/>
              <a:t>passed by the committee;</a:t>
            </a:r>
            <a:endParaRPr lang="en-IN" sz="3600" dirty="0"/>
          </a:p>
          <a:p>
            <a:pPr marL="800100" lvl="1" indent="-342900" algn="just">
              <a:buFont typeface="Arial" panose="020B0604020202020204" pitchFamily="34" charset="0"/>
              <a:buChar char="•"/>
            </a:pPr>
            <a:r>
              <a:rPr lang="en-US" sz="2800" dirty="0">
                <a:solidFill>
                  <a:srgbClr val="92D050"/>
                </a:solidFill>
              </a:rPr>
              <a:t>details of assets</a:t>
            </a:r>
            <a:r>
              <a:rPr lang="en-US" sz="2800" dirty="0"/>
              <a:t> of the corporate debtor, including </a:t>
            </a:r>
            <a:r>
              <a:rPr lang="en-US" sz="2800" dirty="0">
                <a:solidFill>
                  <a:srgbClr val="92D050"/>
                </a:solidFill>
              </a:rPr>
              <a:t>movable, immovable, financial and intangible assets;</a:t>
            </a:r>
            <a:endParaRPr lang="en-IN" sz="3600" dirty="0">
              <a:solidFill>
                <a:srgbClr val="92D050"/>
              </a:solidFill>
            </a:endParaRPr>
          </a:p>
          <a:p>
            <a:pPr marL="800100" lvl="1" indent="-342900" algn="just">
              <a:buFont typeface="Arial" panose="020B0604020202020204" pitchFamily="34" charset="0"/>
              <a:buChar char="•"/>
            </a:pPr>
            <a:r>
              <a:rPr lang="en-US" sz="2800" b="1" u="sng" dirty="0">
                <a:solidFill>
                  <a:srgbClr val="00B0F0"/>
                </a:solidFill>
              </a:rPr>
              <a:t>details of claims, avoidance transactions and contingent assets</a:t>
            </a:r>
            <a:r>
              <a:rPr lang="en-US" sz="2800" dirty="0"/>
              <a:t>, if any; </a:t>
            </a:r>
            <a:r>
              <a:rPr lang="en-US" sz="2800" dirty="0">
                <a:solidFill>
                  <a:srgbClr val="FFFF00"/>
                </a:solidFill>
              </a:rPr>
              <a:t>and</a:t>
            </a:r>
            <a:endParaRPr lang="en-IN" sz="3600" dirty="0">
              <a:solidFill>
                <a:srgbClr val="FFFF00"/>
              </a:solidFill>
            </a:endParaRPr>
          </a:p>
          <a:p>
            <a:pPr marL="800100" lvl="1" indent="-342900" algn="just">
              <a:buFont typeface="Arial" panose="020B0604020202020204" pitchFamily="34" charset="0"/>
              <a:buChar char="•"/>
            </a:pPr>
            <a:r>
              <a:rPr lang="en-US" sz="2800" dirty="0"/>
              <a:t>a </a:t>
            </a:r>
            <a:r>
              <a:rPr lang="en-US" sz="2800" dirty="0">
                <a:solidFill>
                  <a:srgbClr val="FFFF00"/>
                </a:solidFill>
              </a:rPr>
              <a:t>statement demonstrating that continuation of the CIRP </a:t>
            </a:r>
            <a:r>
              <a:rPr lang="en-US" sz="2800" dirty="0"/>
              <a:t>process or </a:t>
            </a:r>
            <a:r>
              <a:rPr lang="en-US" sz="2800" dirty="0">
                <a:solidFill>
                  <a:srgbClr val="FFFF00"/>
                </a:solidFill>
              </a:rPr>
              <a:t>commencement of liquidation </a:t>
            </a:r>
            <a:r>
              <a:rPr lang="en-US" sz="2800" dirty="0">
                <a:solidFill>
                  <a:srgbClr val="92D050"/>
                </a:solidFill>
              </a:rPr>
              <a:t>would not be economically beneficial for the stakeholders</a:t>
            </a:r>
            <a:r>
              <a:rPr lang="en-US" sz="2800" dirty="0"/>
              <a:t>, having regard to the factors considered by the committee of creditors under sub-regulation (1)</a:t>
            </a:r>
            <a:endParaRPr lang="en-US" sz="8000" dirty="0">
              <a:solidFill>
                <a:srgbClr val="92D050"/>
              </a:solidFill>
            </a:endParaRPr>
          </a:p>
        </p:txBody>
      </p:sp>
    </p:spTree>
    <p:extLst>
      <p:ext uri="{BB962C8B-B14F-4D97-AF65-F5344CB8AC3E}">
        <p14:creationId xmlns:p14="http://schemas.microsoft.com/office/powerpoint/2010/main" val="299461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987D9-360B-1CF5-5205-6D13C0B120B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6EB460D-A5D8-286B-51FB-EEB8EA57F43E}"/>
              </a:ext>
            </a:extLst>
          </p:cNvPr>
          <p:cNvSpPr>
            <a:spLocks noGrp="1"/>
          </p:cNvSpPr>
          <p:nvPr>
            <p:ph type="title"/>
          </p:nvPr>
        </p:nvSpPr>
        <p:spPr>
          <a:xfrm>
            <a:off x="609600" y="36102"/>
            <a:ext cx="10972800" cy="1143000"/>
          </a:xfrm>
        </p:spPr>
        <p:txBody>
          <a:bodyPr>
            <a:normAutofit fontScale="90000"/>
          </a:bodyPr>
          <a:lstStyle/>
          <a:p>
            <a:br>
              <a:rPr lang="en-US" sz="4400" dirty="0"/>
            </a:br>
            <a:r>
              <a:rPr lang="en-US" sz="4400" dirty="0"/>
              <a:t>NEW SECTIONS INTRODUCED IN IBC AMENDMENT ACT 2026</a:t>
            </a:r>
            <a:endParaRPr lang="en-US" dirty="0"/>
          </a:p>
        </p:txBody>
      </p:sp>
      <p:graphicFrame>
        <p:nvGraphicFramePr>
          <p:cNvPr id="9" name="Content Placeholder 8">
            <a:extLst>
              <a:ext uri="{FF2B5EF4-FFF2-40B4-BE49-F238E27FC236}">
                <a16:creationId xmlns:a16="http://schemas.microsoft.com/office/drawing/2014/main" id="{C945E96B-1BBD-4771-D2E4-7C3B6328E14B}"/>
              </a:ext>
            </a:extLst>
          </p:cNvPr>
          <p:cNvGraphicFramePr>
            <a:graphicFrameLocks noGrp="1"/>
          </p:cNvGraphicFramePr>
          <p:nvPr>
            <p:ph idx="1"/>
          </p:nvPr>
        </p:nvGraphicFramePr>
        <p:xfrm>
          <a:off x="287216" y="1704170"/>
          <a:ext cx="11388970" cy="4846726"/>
        </p:xfrm>
        <a:graphic>
          <a:graphicData uri="http://schemas.openxmlformats.org/drawingml/2006/table">
            <a:tbl>
              <a:tblPr firstRow="1" firstCol="1" bandRow="1">
                <a:tableStyleId>{5C22544A-7EE6-4342-B048-85BDC9FD1C3A}</a:tableStyleId>
              </a:tblPr>
              <a:tblGrid>
                <a:gridCol w="1688122">
                  <a:extLst>
                    <a:ext uri="{9D8B030D-6E8A-4147-A177-3AD203B41FA5}">
                      <a16:colId xmlns:a16="http://schemas.microsoft.com/office/drawing/2014/main" val="4080280965"/>
                    </a:ext>
                  </a:extLst>
                </a:gridCol>
                <a:gridCol w="5691554">
                  <a:extLst>
                    <a:ext uri="{9D8B030D-6E8A-4147-A177-3AD203B41FA5}">
                      <a16:colId xmlns:a16="http://schemas.microsoft.com/office/drawing/2014/main" val="344217467"/>
                    </a:ext>
                  </a:extLst>
                </a:gridCol>
                <a:gridCol w="4009294">
                  <a:extLst>
                    <a:ext uri="{9D8B030D-6E8A-4147-A177-3AD203B41FA5}">
                      <a16:colId xmlns:a16="http://schemas.microsoft.com/office/drawing/2014/main" val="1142488775"/>
                    </a:ext>
                  </a:extLst>
                </a:gridCol>
              </a:tblGrid>
              <a:tr h="255519">
                <a:tc>
                  <a:txBody>
                    <a:bodyPr/>
                    <a:lstStyle/>
                    <a:p>
                      <a:pPr algn="ctr">
                        <a:lnSpc>
                          <a:spcPct val="115000"/>
                        </a:lnSpc>
                        <a:spcAft>
                          <a:spcPts val="1000"/>
                        </a:spcAft>
                        <a:buNone/>
                      </a:pPr>
                      <a:r>
                        <a:rPr lang="en-US" sz="1800">
                          <a:effectLst/>
                        </a:rPr>
                        <a:t>Section</a:t>
                      </a:r>
                      <a:endParaRPr lang="en-IN" sz="18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15000"/>
                        </a:lnSpc>
                        <a:spcAft>
                          <a:spcPts val="1000"/>
                        </a:spcAft>
                        <a:buNone/>
                      </a:pPr>
                      <a:r>
                        <a:rPr lang="en-US" sz="1800" dirty="0">
                          <a:effectLst/>
                        </a:rPr>
                        <a:t>Provision </a:t>
                      </a:r>
                      <a:endParaRPr lang="en-IN"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ctr">
                        <a:lnSpc>
                          <a:spcPct val="115000"/>
                        </a:lnSpc>
                        <a:spcAft>
                          <a:spcPts val="1000"/>
                        </a:spcAft>
                        <a:buNone/>
                      </a:pPr>
                      <a:r>
                        <a:rPr lang="en-US" sz="1800">
                          <a:effectLst/>
                        </a:rPr>
                        <a:t>Implications</a:t>
                      </a:r>
                      <a:endParaRPr lang="en-IN" sz="18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92702297"/>
                  </a:ext>
                </a:extLst>
              </a:tr>
              <a:tr h="1073676">
                <a:tc>
                  <a:txBody>
                    <a:bodyPr/>
                    <a:lstStyle/>
                    <a:p>
                      <a:pPr>
                        <a:lnSpc>
                          <a:spcPct val="115000"/>
                        </a:lnSpc>
                        <a:spcAft>
                          <a:spcPts val="1000"/>
                        </a:spcAft>
                        <a:buNone/>
                      </a:pPr>
                      <a:r>
                        <a:rPr lang="en-US" sz="1800" dirty="0">
                          <a:effectLst/>
                        </a:rPr>
                        <a:t>Section 54(1A) &amp; (1B)</a:t>
                      </a:r>
                      <a:endParaRPr lang="en-IN"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900" b="1" dirty="0">
                          <a:effectLst/>
                        </a:rPr>
                        <a:t>CoC decides continuation and distribution of proceeds from avoidance or pending proceedings even during dissolution stage.</a:t>
                      </a:r>
                      <a:endParaRPr lang="en-IN" sz="19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900" b="0" dirty="0">
                          <a:effectLst/>
                        </a:rPr>
                        <a:t>Ensures value recovery continues beyond closure of CIRP/liquidation.</a:t>
                      </a:r>
                      <a:endParaRPr lang="en-IN" sz="1900" b="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991672564"/>
                  </a:ext>
                </a:extLst>
              </a:tr>
              <a:tr h="1073676">
                <a:tc>
                  <a:txBody>
                    <a:bodyPr/>
                    <a:lstStyle/>
                    <a:p>
                      <a:pPr>
                        <a:lnSpc>
                          <a:spcPct val="115000"/>
                        </a:lnSpc>
                        <a:spcAft>
                          <a:spcPts val="1000"/>
                        </a:spcAft>
                        <a:buNone/>
                      </a:pPr>
                      <a:r>
                        <a:rPr lang="en-US" sz="1800" dirty="0">
                          <a:effectLst/>
                        </a:rPr>
                        <a:t>Chapter VA (Section 59A)</a:t>
                      </a:r>
                      <a:endParaRPr lang="en-IN"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900" b="1" dirty="0">
                          <a:effectLst/>
                        </a:rPr>
                        <a:t>Provides framework for group insolvency with coordination, common professionals, and joint proceedings.</a:t>
                      </a:r>
                      <a:endParaRPr lang="en-IN" sz="19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900" b="0" dirty="0">
                          <a:effectLst/>
                        </a:rPr>
                        <a:t>Addresses group company complexities; enables holistic resolution.</a:t>
                      </a:r>
                      <a:endParaRPr lang="en-IN" sz="1900" b="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630499314"/>
                  </a:ext>
                </a:extLst>
              </a:tr>
              <a:tr h="801197">
                <a:tc>
                  <a:txBody>
                    <a:bodyPr/>
                    <a:lstStyle/>
                    <a:p>
                      <a:pPr>
                        <a:lnSpc>
                          <a:spcPct val="115000"/>
                        </a:lnSpc>
                        <a:spcAft>
                          <a:spcPts val="1000"/>
                        </a:spcAft>
                        <a:buNone/>
                      </a:pPr>
                      <a:r>
                        <a:rPr lang="en-US" sz="1800" dirty="0">
                          <a:effectLst/>
                        </a:rPr>
                        <a:t>Section 183A</a:t>
                      </a:r>
                      <a:endParaRPr lang="en-IN"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900" b="1" dirty="0">
                          <a:effectLst/>
                        </a:rPr>
                        <a:t>Penalty for frivolous proceedings under individual insolvency (Part III).</a:t>
                      </a:r>
                      <a:endParaRPr lang="en-IN" sz="19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900" b="0" dirty="0">
                          <a:effectLst/>
                        </a:rPr>
                        <a:t>Extends discipline regime beyond corporate insolvency.</a:t>
                      </a:r>
                      <a:endParaRPr lang="en-IN" sz="1900" b="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188593294"/>
                  </a:ext>
                </a:extLst>
              </a:tr>
              <a:tr h="801197">
                <a:tc>
                  <a:txBody>
                    <a:bodyPr/>
                    <a:lstStyle/>
                    <a:p>
                      <a:pPr>
                        <a:lnSpc>
                          <a:spcPct val="115000"/>
                        </a:lnSpc>
                        <a:spcAft>
                          <a:spcPts val="1000"/>
                        </a:spcAft>
                        <a:buNone/>
                      </a:pPr>
                      <a:r>
                        <a:rPr lang="en-US" sz="1800" dirty="0">
                          <a:effectLst/>
                        </a:rPr>
                        <a:t>Section 240B</a:t>
                      </a:r>
                      <a:endParaRPr lang="en-IN"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900" b="1" dirty="0">
                          <a:effectLst/>
                        </a:rPr>
                        <a:t>Central Government may establish electronic portal for insolvency processes.</a:t>
                      </a:r>
                      <a:endParaRPr lang="en-IN" sz="19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900" b="0" dirty="0">
                          <a:effectLst/>
                        </a:rPr>
                        <a:t>Push towards digitization and efficiency.</a:t>
                      </a:r>
                      <a:endParaRPr lang="en-IN" sz="1900" b="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437955632"/>
                  </a:ext>
                </a:extLst>
              </a:tr>
              <a:tr h="801197">
                <a:tc>
                  <a:txBody>
                    <a:bodyPr/>
                    <a:lstStyle/>
                    <a:p>
                      <a:pPr>
                        <a:lnSpc>
                          <a:spcPct val="115000"/>
                        </a:lnSpc>
                        <a:spcAft>
                          <a:spcPts val="1000"/>
                        </a:spcAft>
                        <a:buNone/>
                      </a:pPr>
                      <a:r>
                        <a:rPr lang="en-US" sz="1800">
                          <a:effectLst/>
                        </a:rPr>
                        <a:t>Section 240C</a:t>
                      </a:r>
                      <a:endParaRPr lang="en-IN" sz="180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900" b="1" dirty="0">
                          <a:effectLst/>
                        </a:rPr>
                        <a:t>Framework for cross-border insolvency including recognition, cooperation, and coordination.</a:t>
                      </a:r>
                      <a:endParaRPr lang="en-IN" sz="1900" b="1"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buNone/>
                      </a:pPr>
                      <a:r>
                        <a:rPr lang="en-US" sz="1900" b="0" dirty="0">
                          <a:effectLst/>
                        </a:rPr>
                        <a:t>Aligns India with global insolvency frameworks.</a:t>
                      </a:r>
                      <a:endParaRPr lang="en-IN" sz="1900" b="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301928072"/>
                  </a:ext>
                </a:extLst>
              </a:tr>
            </a:tbl>
          </a:graphicData>
        </a:graphic>
      </p:graphicFrame>
    </p:spTree>
    <p:extLst>
      <p:ext uri="{BB962C8B-B14F-4D97-AF65-F5344CB8AC3E}">
        <p14:creationId xmlns:p14="http://schemas.microsoft.com/office/powerpoint/2010/main" val="3631292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0"/>
            <a:ext cx="12192000" cy="738129"/>
          </a:xfrm>
        </p:spPr>
        <p:txBody>
          <a:bodyPr>
            <a:normAutofit fontScale="90000"/>
          </a:bodyPr>
          <a:lstStyle/>
          <a:p>
            <a:r>
              <a:rPr lang="en-IN" sz="2800" i="1" u="sng" dirty="0">
                <a:latin typeface="Times New Roman" panose="02020603050405020304" pitchFamily="18" charset="0"/>
                <a:cs typeface="Times New Roman" panose="02020603050405020304" pitchFamily="18" charset="0"/>
              </a:rPr>
              <a:t>DISSOLUTION OF CORPORATE DEBTOR (SECTION 54)</a:t>
            </a:r>
            <a:r>
              <a:rPr lang="en-IN" sz="2800" i="1" u="sng" dirty="0">
                <a:solidFill>
                  <a:srgbClr val="00B0F0"/>
                </a:solidFill>
                <a:latin typeface="Times New Roman" panose="02020603050405020304" pitchFamily="18" charset="0"/>
                <a:cs typeface="Times New Roman" panose="02020603050405020304" pitchFamily="18" charset="0"/>
              </a:rPr>
              <a:t> - </a:t>
            </a:r>
            <a:r>
              <a:rPr lang="en-IN" sz="2000" i="1" u="sng" dirty="0">
                <a:solidFill>
                  <a:srgbClr val="00B0F0"/>
                </a:solidFill>
                <a:latin typeface="Times New Roman" panose="02020603050405020304" pitchFamily="18" charset="0"/>
                <a:cs typeface="Times New Roman" panose="02020603050405020304" pitchFamily="18" charset="0"/>
              </a:rPr>
              <a:t>AMENDED ON 1 JUNE 2026</a:t>
            </a: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437322" y="669438"/>
            <a:ext cx="11300791" cy="5390707"/>
          </a:xfrm>
        </p:spPr>
        <p:txBody>
          <a:bodyPr>
            <a:noAutofit/>
          </a:bodyPr>
          <a:lstStyle/>
          <a:p>
            <a:pPr marL="137160" indent="0">
              <a:buNone/>
            </a:pPr>
            <a:endParaRPr lang="en-US" sz="3200" dirty="0"/>
          </a:p>
          <a:p>
            <a:pPr marL="137160" indent="0">
              <a:buNone/>
            </a:pPr>
            <a:r>
              <a:rPr lang="en-US" sz="3200" dirty="0">
                <a:solidFill>
                  <a:srgbClr val="00B0F0"/>
                </a:solidFill>
              </a:rPr>
              <a:t>(</a:t>
            </a:r>
            <a:r>
              <a:rPr lang="en-US" sz="3200" i="1" dirty="0">
                <a:solidFill>
                  <a:srgbClr val="00B0F0"/>
                </a:solidFill>
              </a:rPr>
              <a:t>1A</a:t>
            </a:r>
            <a:r>
              <a:rPr lang="en-US" sz="3200" dirty="0">
                <a:solidFill>
                  <a:srgbClr val="00B0F0"/>
                </a:solidFill>
              </a:rPr>
              <a:t>) </a:t>
            </a:r>
            <a:r>
              <a:rPr lang="en-US" sz="3200" dirty="0">
                <a:solidFill>
                  <a:srgbClr val="92D050"/>
                </a:solidFill>
              </a:rPr>
              <a:t>Where a proceeding in respect of an avoidance transaction or fraudulent or wrongful trading or under section 47 is pending </a:t>
            </a:r>
            <a:r>
              <a:rPr lang="en-US" sz="3200" dirty="0"/>
              <a:t>before an application is made under sub-section (</a:t>
            </a:r>
            <a:r>
              <a:rPr lang="en-US" sz="3200" i="1" dirty="0"/>
              <a:t>1</a:t>
            </a:r>
            <a:r>
              <a:rPr lang="en-US" sz="3200" dirty="0"/>
              <a:t>) or a decision is made to dissolve the corporate debtor under sub-section (</a:t>
            </a:r>
            <a:r>
              <a:rPr lang="en-US" sz="3200" i="1" dirty="0"/>
              <a:t>2</a:t>
            </a:r>
            <a:r>
              <a:rPr lang="en-US" sz="3200" dirty="0"/>
              <a:t>) of section 33, </a:t>
            </a:r>
            <a:r>
              <a:rPr lang="en-US" sz="3200" b="1" u="sng" dirty="0">
                <a:solidFill>
                  <a:srgbClr val="00B0F0"/>
                </a:solidFill>
              </a:rPr>
              <a:t>the committee of creditors shall determine the manner of pursuing such proceedings and the distribution of the proceeds arising out of such proceedings, in such manner and subject to such conditions as may be specified</a:t>
            </a:r>
            <a:endParaRPr lang="en-IN" sz="3200" b="1" u="sng" dirty="0">
              <a:solidFill>
                <a:srgbClr val="00B0F0"/>
              </a:solidFill>
            </a:endParaRPr>
          </a:p>
        </p:txBody>
      </p:sp>
    </p:spTree>
    <p:extLst>
      <p:ext uri="{BB962C8B-B14F-4D97-AF65-F5344CB8AC3E}">
        <p14:creationId xmlns:p14="http://schemas.microsoft.com/office/powerpoint/2010/main" val="24563439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997EE-878C-F778-89E2-517C6BEFE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FC90CF-BFA3-E331-FBA9-907A13DE3899}"/>
              </a:ext>
            </a:extLst>
          </p:cNvPr>
          <p:cNvSpPr>
            <a:spLocks noGrp="1"/>
          </p:cNvSpPr>
          <p:nvPr>
            <p:ph type="title"/>
          </p:nvPr>
        </p:nvSpPr>
        <p:spPr>
          <a:xfrm>
            <a:off x="0" y="0"/>
            <a:ext cx="12192000" cy="738129"/>
          </a:xfrm>
        </p:spPr>
        <p:txBody>
          <a:bodyPr>
            <a:normAutofit fontScale="90000"/>
          </a:bodyPr>
          <a:lstStyle/>
          <a:p>
            <a:r>
              <a:rPr lang="en-IN" sz="2800" i="1" u="sng" dirty="0">
                <a:latin typeface="Times New Roman" panose="02020603050405020304" pitchFamily="18" charset="0"/>
                <a:cs typeface="Times New Roman" panose="02020603050405020304" pitchFamily="18" charset="0"/>
              </a:rPr>
              <a:t>DISSOLUTION OF CORPORATE DEBTOR (SECTION 54)</a:t>
            </a:r>
            <a:r>
              <a:rPr lang="en-IN" sz="2800" i="1" u="sng" dirty="0">
                <a:solidFill>
                  <a:srgbClr val="00B0F0"/>
                </a:solidFill>
                <a:latin typeface="Times New Roman" panose="02020603050405020304" pitchFamily="18" charset="0"/>
                <a:cs typeface="Times New Roman" panose="02020603050405020304" pitchFamily="18" charset="0"/>
              </a:rPr>
              <a:t> - </a:t>
            </a:r>
            <a:r>
              <a:rPr lang="en-IN" sz="2000" i="1" u="sng" dirty="0">
                <a:solidFill>
                  <a:srgbClr val="00B0F0"/>
                </a:solidFill>
                <a:latin typeface="Times New Roman" panose="02020603050405020304" pitchFamily="18" charset="0"/>
                <a:cs typeface="Times New Roman" panose="02020603050405020304" pitchFamily="18" charset="0"/>
              </a:rPr>
              <a:t>AMENDED ON 1 JUNE 2026</a:t>
            </a: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0538676-062C-237C-3520-E50ED8040EF3}"/>
              </a:ext>
            </a:extLst>
          </p:cNvPr>
          <p:cNvSpPr>
            <a:spLocks noGrp="1"/>
          </p:cNvSpPr>
          <p:nvPr>
            <p:ph idx="1"/>
          </p:nvPr>
        </p:nvSpPr>
        <p:spPr>
          <a:xfrm>
            <a:off x="437322" y="669438"/>
            <a:ext cx="11300791" cy="5390707"/>
          </a:xfrm>
        </p:spPr>
        <p:txBody>
          <a:bodyPr>
            <a:noAutofit/>
          </a:bodyPr>
          <a:lstStyle/>
          <a:p>
            <a:pPr marL="137160" indent="0">
              <a:buNone/>
            </a:pPr>
            <a:r>
              <a:rPr lang="en-US" sz="3200" i="1" dirty="0">
                <a:solidFill>
                  <a:srgbClr val="00B0F0"/>
                </a:solidFill>
              </a:rPr>
              <a:t>(1B</a:t>
            </a:r>
            <a:r>
              <a:rPr lang="en-US" sz="3200" dirty="0">
                <a:solidFill>
                  <a:srgbClr val="00B0F0"/>
                </a:solidFill>
              </a:rPr>
              <a:t>) </a:t>
            </a:r>
            <a:r>
              <a:rPr lang="en-US" sz="3200" dirty="0">
                <a:solidFill>
                  <a:srgbClr val="92D050"/>
                </a:solidFill>
              </a:rPr>
              <a:t>Where any suit or other legal proceeding against the corporate debtor in respect of any proceeds to be distributed under section 53 is pending </a:t>
            </a:r>
            <a:r>
              <a:rPr lang="en-US" sz="3200" dirty="0"/>
              <a:t>before application is made under sub-section (</a:t>
            </a:r>
            <a:r>
              <a:rPr lang="en-US" sz="3200" i="1" dirty="0"/>
              <a:t>1</a:t>
            </a:r>
            <a:r>
              <a:rPr lang="en-US" sz="3200" dirty="0"/>
              <a:t>) or a decision is made to dissolve the corporate debtor under sub-section (</a:t>
            </a:r>
            <a:r>
              <a:rPr lang="en-US" sz="3200" i="1" dirty="0"/>
              <a:t>2</a:t>
            </a:r>
            <a:r>
              <a:rPr lang="en-US" sz="3200" dirty="0"/>
              <a:t>) of section 33, the </a:t>
            </a:r>
            <a:r>
              <a:rPr lang="en-US" sz="3200" b="1" u="sng" dirty="0">
                <a:solidFill>
                  <a:srgbClr val="92D050"/>
                </a:solidFill>
              </a:rPr>
              <a:t>committee of creditors shall make appropriate arrangements for pursuing such suit or proceeding, and distribution of proceeds to the parties in such suit or proceedings</a:t>
            </a:r>
            <a:r>
              <a:rPr lang="en-US" sz="3200" dirty="0">
                <a:solidFill>
                  <a:srgbClr val="92D050"/>
                </a:solidFill>
              </a:rPr>
              <a:t>, </a:t>
            </a:r>
            <a:r>
              <a:rPr lang="en-US" sz="3200" dirty="0"/>
              <a:t>in such manner and subject to such conditions as may be specified</a:t>
            </a:r>
          </a:p>
          <a:p>
            <a:pPr marL="137160" indent="0">
              <a:buNone/>
            </a:pPr>
            <a:endParaRPr lang="en-US" sz="3200" dirty="0"/>
          </a:p>
        </p:txBody>
      </p:sp>
    </p:spTree>
    <p:extLst>
      <p:ext uri="{BB962C8B-B14F-4D97-AF65-F5344CB8AC3E}">
        <p14:creationId xmlns:p14="http://schemas.microsoft.com/office/powerpoint/2010/main" val="3225437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09D70-FF5A-05F0-A849-351B966ED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1B89F5-61F6-6D20-F8D0-BF0CD6AB6745}"/>
              </a:ext>
            </a:extLst>
          </p:cNvPr>
          <p:cNvSpPr>
            <a:spLocks noGrp="1"/>
          </p:cNvSpPr>
          <p:nvPr>
            <p:ph type="title"/>
          </p:nvPr>
        </p:nvSpPr>
        <p:spPr>
          <a:xfrm>
            <a:off x="0" y="0"/>
            <a:ext cx="12192000" cy="738129"/>
          </a:xfrm>
        </p:spPr>
        <p:txBody>
          <a:bodyPr>
            <a:normAutofit fontScale="90000"/>
          </a:bodyPr>
          <a:lstStyle/>
          <a:p>
            <a:r>
              <a:rPr lang="en-IN" sz="2800" i="1" u="sng" dirty="0">
                <a:latin typeface="Times New Roman" panose="02020603050405020304" pitchFamily="18" charset="0"/>
                <a:cs typeface="Times New Roman" panose="02020603050405020304" pitchFamily="18" charset="0"/>
              </a:rPr>
              <a:t>DISSOLUTION OF CORPORATE DEBTOR (SECTION 54)</a:t>
            </a:r>
            <a:r>
              <a:rPr lang="en-IN" sz="2800" i="1" u="sng" dirty="0">
                <a:solidFill>
                  <a:srgbClr val="00B0F0"/>
                </a:solidFill>
                <a:latin typeface="Times New Roman" panose="02020603050405020304" pitchFamily="18" charset="0"/>
                <a:cs typeface="Times New Roman" panose="02020603050405020304" pitchFamily="18" charset="0"/>
              </a:rPr>
              <a:t> - </a:t>
            </a:r>
            <a:r>
              <a:rPr lang="en-IN" sz="2000" i="1" u="sng" dirty="0">
                <a:solidFill>
                  <a:srgbClr val="00B0F0"/>
                </a:solidFill>
                <a:latin typeface="Times New Roman" panose="02020603050405020304" pitchFamily="18" charset="0"/>
                <a:cs typeface="Times New Roman" panose="02020603050405020304" pitchFamily="18" charset="0"/>
              </a:rPr>
              <a:t>AMENDED ON 1 JUNE 2026</a:t>
            </a: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380B47B-AAFD-2789-3C23-92166ABA780F}"/>
              </a:ext>
            </a:extLst>
          </p:cNvPr>
          <p:cNvSpPr>
            <a:spLocks noGrp="1"/>
          </p:cNvSpPr>
          <p:nvPr>
            <p:ph idx="1"/>
          </p:nvPr>
        </p:nvSpPr>
        <p:spPr>
          <a:xfrm>
            <a:off x="437322" y="669438"/>
            <a:ext cx="11300791" cy="5390707"/>
          </a:xfrm>
        </p:spPr>
        <p:txBody>
          <a:bodyPr>
            <a:noAutofit/>
          </a:bodyPr>
          <a:lstStyle/>
          <a:p>
            <a:pPr marL="137160" indent="0">
              <a:buNone/>
            </a:pPr>
            <a:r>
              <a:rPr lang="en-US" sz="4400" dirty="0">
                <a:solidFill>
                  <a:srgbClr val="00B0F0"/>
                </a:solidFill>
              </a:rPr>
              <a:t>(</a:t>
            </a:r>
            <a:r>
              <a:rPr lang="en-US" sz="4400" i="1" dirty="0">
                <a:solidFill>
                  <a:srgbClr val="00B0F0"/>
                </a:solidFill>
              </a:rPr>
              <a:t>2B</a:t>
            </a:r>
            <a:r>
              <a:rPr lang="en-US" sz="4400" dirty="0">
                <a:solidFill>
                  <a:srgbClr val="00B0F0"/>
                </a:solidFill>
              </a:rPr>
              <a:t>) </a:t>
            </a:r>
            <a:r>
              <a:rPr lang="en-US" sz="4400" dirty="0"/>
              <a:t>Notwithstanding anything contained in sub-section (</a:t>
            </a:r>
            <a:r>
              <a:rPr lang="en-US" sz="4400" i="1" dirty="0"/>
              <a:t>2</a:t>
            </a:r>
            <a:r>
              <a:rPr lang="en-US" sz="4400" dirty="0"/>
              <a:t>) and sub-section (</a:t>
            </a:r>
            <a:r>
              <a:rPr lang="en-US" sz="4400" i="1" dirty="0"/>
              <a:t>2A</a:t>
            </a:r>
            <a:r>
              <a:rPr lang="en-US" sz="4400" dirty="0"/>
              <a:t>), the </a:t>
            </a:r>
            <a:r>
              <a:rPr lang="en-US" sz="4400" u="sng" dirty="0">
                <a:solidFill>
                  <a:schemeClr val="accent2">
                    <a:lumMod val="20000"/>
                    <a:lumOff val="80000"/>
                  </a:schemeClr>
                </a:solidFill>
              </a:rPr>
              <a:t>passing of the dissolution order shall not affect the continuation of proceedings referred to in sub-sections (</a:t>
            </a:r>
            <a:r>
              <a:rPr lang="en-US" sz="4400" i="1" u="sng" dirty="0">
                <a:solidFill>
                  <a:schemeClr val="accent2">
                    <a:lumMod val="20000"/>
                    <a:lumOff val="80000"/>
                  </a:schemeClr>
                </a:solidFill>
              </a:rPr>
              <a:t>1A</a:t>
            </a:r>
            <a:r>
              <a:rPr lang="en-US" sz="4400" u="sng" dirty="0">
                <a:solidFill>
                  <a:schemeClr val="accent2">
                    <a:lumMod val="20000"/>
                    <a:lumOff val="80000"/>
                  </a:schemeClr>
                </a:solidFill>
              </a:rPr>
              <a:t>) and (</a:t>
            </a:r>
            <a:r>
              <a:rPr lang="en-US" sz="4400" i="1" u="sng" dirty="0">
                <a:solidFill>
                  <a:schemeClr val="accent2">
                    <a:lumMod val="20000"/>
                    <a:lumOff val="80000"/>
                  </a:schemeClr>
                </a:solidFill>
              </a:rPr>
              <a:t>1B</a:t>
            </a:r>
            <a:r>
              <a:rPr lang="en-US" sz="4400" dirty="0">
                <a:solidFill>
                  <a:schemeClr val="accent2">
                    <a:lumMod val="20000"/>
                    <a:lumOff val="80000"/>
                  </a:schemeClr>
                </a:solidFill>
              </a:rPr>
              <a:t>) </a:t>
            </a:r>
            <a:r>
              <a:rPr lang="en-US" sz="4400" i="1" dirty="0">
                <a:solidFill>
                  <a:srgbClr val="00B0F0"/>
                </a:solidFill>
              </a:rPr>
              <a:t>(Avoidance Proceedings and Legal Proceedings regarding distribution)</a:t>
            </a:r>
          </a:p>
          <a:p>
            <a:pPr marL="137160" indent="0">
              <a:buNone/>
            </a:pPr>
            <a:endParaRPr lang="en-US" sz="4000" dirty="0"/>
          </a:p>
          <a:p>
            <a:pPr marL="137160" indent="0">
              <a:buNone/>
            </a:pPr>
            <a:endParaRPr lang="en-IN" sz="4000" dirty="0">
              <a:solidFill>
                <a:srgbClr val="00B0F0"/>
              </a:solidFill>
            </a:endParaRPr>
          </a:p>
        </p:txBody>
      </p:sp>
    </p:spTree>
    <p:extLst>
      <p:ext uri="{BB962C8B-B14F-4D97-AF65-F5344CB8AC3E}">
        <p14:creationId xmlns:p14="http://schemas.microsoft.com/office/powerpoint/2010/main" val="247572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A7918-1175-76C6-B279-214853316D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9E3F4-8835-58CD-26EF-39F5BF82E804}"/>
              </a:ext>
            </a:extLst>
          </p:cNvPr>
          <p:cNvSpPr>
            <a:spLocks noGrp="1"/>
          </p:cNvSpPr>
          <p:nvPr>
            <p:ph type="title"/>
          </p:nvPr>
        </p:nvSpPr>
        <p:spPr>
          <a:xfrm>
            <a:off x="0" y="168610"/>
            <a:ext cx="12192000" cy="738129"/>
          </a:xfrm>
        </p:spPr>
        <p:txBody>
          <a:bodyPr>
            <a:noAutofit/>
          </a:bodyPr>
          <a:lstStyle/>
          <a:p>
            <a:r>
              <a:rPr lang="en-IN" sz="2800" b="1" i="1" u="sng" dirty="0">
                <a:latin typeface="Times New Roman" panose="02020603050405020304" pitchFamily="18" charset="0"/>
                <a:cs typeface="Times New Roman" panose="02020603050405020304" pitchFamily="18" charset="0"/>
              </a:rPr>
              <a:t>COMPLETION OF LIQUIDATION (Regulation 44 of Liquidation Regulations)</a:t>
            </a:r>
            <a:r>
              <a:rPr lang="en-IN" sz="2800" i="1" u="sng" dirty="0">
                <a:solidFill>
                  <a:srgbClr val="00B0F0"/>
                </a:solidFill>
                <a:latin typeface="Times New Roman" panose="02020603050405020304" pitchFamily="18" charset="0"/>
                <a:cs typeface="Times New Roman" panose="02020603050405020304" pitchFamily="18" charset="0"/>
              </a:rPr>
              <a:t> - </a:t>
            </a:r>
            <a:r>
              <a:rPr lang="en-IN" sz="2000" i="1" u="sng" dirty="0">
                <a:solidFill>
                  <a:srgbClr val="00B0F0"/>
                </a:solidFill>
                <a:latin typeface="Times New Roman" panose="02020603050405020304" pitchFamily="18" charset="0"/>
                <a:cs typeface="Times New Roman" panose="02020603050405020304" pitchFamily="18" charset="0"/>
              </a:rPr>
              <a:t>AMENDED ON 1 JUNE 2026</a:t>
            </a: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9BCB994-5010-FAD6-DB58-3D8CBD80907B}"/>
              </a:ext>
            </a:extLst>
          </p:cNvPr>
          <p:cNvSpPr>
            <a:spLocks noGrp="1"/>
          </p:cNvSpPr>
          <p:nvPr>
            <p:ph idx="1"/>
          </p:nvPr>
        </p:nvSpPr>
        <p:spPr>
          <a:xfrm>
            <a:off x="437322" y="902899"/>
            <a:ext cx="11300791" cy="5390707"/>
          </a:xfrm>
        </p:spPr>
        <p:txBody>
          <a:bodyPr>
            <a:noAutofit/>
          </a:bodyPr>
          <a:lstStyle/>
          <a:p>
            <a:pPr lvl="0"/>
            <a:r>
              <a:rPr lang="en-US" dirty="0"/>
              <a:t>The Liquidator shall liquidate the Corporate Debtor within a period of </a:t>
            </a:r>
            <a:r>
              <a:rPr lang="en-US" b="1" u="sng" dirty="0">
                <a:solidFill>
                  <a:srgbClr val="00B0F0"/>
                </a:solidFill>
              </a:rPr>
              <a:t>180 DAYS </a:t>
            </a:r>
            <a:r>
              <a:rPr lang="en-US" i="1" dirty="0">
                <a:solidFill>
                  <a:srgbClr val="FFFF00"/>
                </a:solidFill>
              </a:rPr>
              <a:t>(earlier one year)</a:t>
            </a:r>
            <a:r>
              <a:rPr lang="en-US" dirty="0">
                <a:solidFill>
                  <a:srgbClr val="FFFF00"/>
                </a:solidFill>
              </a:rPr>
              <a:t>,</a:t>
            </a:r>
            <a:r>
              <a:rPr lang="en-US" dirty="0"/>
              <a:t> </a:t>
            </a:r>
            <a:r>
              <a:rPr lang="en-US" dirty="0">
                <a:solidFill>
                  <a:srgbClr val="92D050"/>
                </a:solidFill>
              </a:rPr>
              <a:t>notwithstanding pendency of any application for avoidance of transactions </a:t>
            </a:r>
            <a:r>
              <a:rPr lang="en-US" dirty="0"/>
              <a:t>under Chapter III of Part II of the Code, before the Adjudicating Authority or any action thereof:</a:t>
            </a:r>
          </a:p>
          <a:p>
            <a:pPr marL="137160" lvl="0" indent="0">
              <a:buNone/>
            </a:pPr>
            <a:endParaRPr lang="en-US" dirty="0"/>
          </a:p>
          <a:p>
            <a:pPr lvl="0"/>
            <a:r>
              <a:rPr lang="en-US" sz="2400" dirty="0"/>
              <a:t>If the Liquidator fails to liquidate the Corporate Debtor within </a:t>
            </a:r>
            <a:r>
              <a:rPr lang="en-US" sz="2400" b="1" u="sng" dirty="0">
                <a:solidFill>
                  <a:srgbClr val="00B0F0"/>
                </a:solidFill>
              </a:rPr>
              <a:t>180 DAYS </a:t>
            </a:r>
            <a:r>
              <a:rPr lang="en-US" sz="2400" i="1" dirty="0">
                <a:solidFill>
                  <a:srgbClr val="FFFF00"/>
                </a:solidFill>
              </a:rPr>
              <a:t>(earlier one year)</a:t>
            </a:r>
            <a:r>
              <a:rPr lang="en-US" sz="2400" dirty="0"/>
              <a:t> , he shall, </a:t>
            </a:r>
            <a:r>
              <a:rPr lang="en-US" b="1" u="sng" dirty="0">
                <a:solidFill>
                  <a:srgbClr val="00B0F0"/>
                </a:solidFill>
              </a:rPr>
              <a:t>on receiving an instruction from the committee under this regulation,</a:t>
            </a:r>
            <a:endParaRPr lang="en-US" sz="2400" b="1" u="sng" dirty="0">
              <a:solidFill>
                <a:srgbClr val="00B0F0"/>
              </a:solidFill>
            </a:endParaRPr>
          </a:p>
          <a:p>
            <a:pPr lvl="2" algn="just"/>
            <a:r>
              <a:rPr lang="en-US" sz="2000" dirty="0"/>
              <a:t> </a:t>
            </a:r>
            <a:r>
              <a:rPr lang="en-US" sz="2400" dirty="0">
                <a:solidFill>
                  <a:srgbClr val="92D050"/>
                </a:solidFill>
              </a:rPr>
              <a:t>make an application to the Adjudicating Authority to continue such liquidation</a:t>
            </a:r>
            <a:r>
              <a:rPr lang="en-US" sz="2400" dirty="0"/>
              <a:t>, </a:t>
            </a:r>
            <a:r>
              <a:rPr lang="en-US" sz="3200" b="1" u="sng" dirty="0">
                <a:solidFill>
                  <a:srgbClr val="00B0F0"/>
                </a:solidFill>
              </a:rPr>
              <a:t>(FOR NOT MORE THAN 90 DAYS)</a:t>
            </a:r>
            <a:endParaRPr lang="en-US" sz="2400" b="1" u="sng" dirty="0">
              <a:solidFill>
                <a:srgbClr val="00B0F0"/>
              </a:solidFill>
            </a:endParaRPr>
          </a:p>
          <a:p>
            <a:pPr lvl="2" algn="just"/>
            <a:r>
              <a:rPr lang="en-US" sz="2400" dirty="0"/>
              <a:t>File a report explaining why the liquidation has not been completed and </a:t>
            </a:r>
          </a:p>
          <a:p>
            <a:pPr lvl="2" algn="just"/>
            <a:r>
              <a:rPr lang="en-US" sz="2400" dirty="0"/>
              <a:t>specifying the additional time that shall be required for liquidation.</a:t>
            </a:r>
            <a:endParaRPr lang="en-US" dirty="0"/>
          </a:p>
          <a:p>
            <a:pPr>
              <a:buFontTx/>
              <a:buChar char="-"/>
            </a:pPr>
            <a:endParaRPr lang="en-US" sz="1600" dirty="0">
              <a:solidFill>
                <a:srgbClr val="FF0000"/>
              </a:solidFill>
              <a:latin typeface="Bahnschrift" panose="020B0502040204020203" pitchFamily="34" charset="0"/>
            </a:endParaRPr>
          </a:p>
          <a:p>
            <a:pPr algn="just">
              <a:buFontTx/>
              <a:buChar char="-"/>
            </a:pPr>
            <a:endParaRPr lang="en-IN" sz="2800" dirty="0"/>
          </a:p>
        </p:txBody>
      </p:sp>
    </p:spTree>
    <p:extLst>
      <p:ext uri="{BB962C8B-B14F-4D97-AF65-F5344CB8AC3E}">
        <p14:creationId xmlns:p14="http://schemas.microsoft.com/office/powerpoint/2010/main" val="1304879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t>Broad description of transactions to be Avoided</a:t>
            </a:r>
          </a:p>
        </p:txBody>
      </p:sp>
      <p:sp>
        <p:nvSpPr>
          <p:cNvPr id="8" name="Content Placeholder 7"/>
          <p:cNvSpPr>
            <a:spLocks noGrp="1"/>
          </p:cNvSpPr>
          <p:nvPr>
            <p:ph idx="1"/>
          </p:nvPr>
        </p:nvSpPr>
        <p:spPr>
          <a:xfrm>
            <a:off x="609600" y="1417638"/>
            <a:ext cx="10972800" cy="4891722"/>
          </a:xfrm>
        </p:spPr>
        <p:txBody>
          <a:bodyPr>
            <a:normAutofit/>
          </a:bodyPr>
          <a:lstStyle/>
          <a:p>
            <a:pPr lvl="1"/>
            <a:r>
              <a:rPr lang="en-US" sz="3200" dirty="0">
                <a:solidFill>
                  <a:srgbClr val="92D050"/>
                </a:solidFill>
              </a:rPr>
              <a:t>Any transfer made for the benefit of a creditor/ surety/guarantor so as to put the recipient in a beneficial position in relation to other creditors</a:t>
            </a:r>
          </a:p>
          <a:p>
            <a:pPr lvl="1"/>
            <a:r>
              <a:rPr lang="en-US" sz="3200" dirty="0">
                <a:solidFill>
                  <a:srgbClr val="92D050"/>
                </a:solidFill>
              </a:rPr>
              <a:t>Gifts or Transfer of property at a value significantly lower than the consideration paid by the Debtor</a:t>
            </a:r>
          </a:p>
          <a:p>
            <a:pPr lvl="1"/>
            <a:r>
              <a:rPr lang="en-US" sz="3200" dirty="0">
                <a:solidFill>
                  <a:srgbClr val="92D050"/>
                </a:solidFill>
              </a:rPr>
              <a:t>Any transaction deliberately intended </a:t>
            </a:r>
          </a:p>
          <a:p>
            <a:pPr lvl="2"/>
            <a:r>
              <a:rPr lang="en-US" sz="2800" dirty="0">
                <a:solidFill>
                  <a:srgbClr val="FFC000"/>
                </a:solidFill>
              </a:rPr>
              <a:t>To put the Assets of entity beyond reach</a:t>
            </a:r>
          </a:p>
          <a:p>
            <a:pPr lvl="2"/>
            <a:r>
              <a:rPr lang="en-US" sz="2800" dirty="0">
                <a:solidFill>
                  <a:srgbClr val="FFC000"/>
                </a:solidFill>
              </a:rPr>
              <a:t>Adversely affect the interests to any claim</a:t>
            </a:r>
          </a:p>
          <a:p>
            <a:pPr lvl="1"/>
            <a:r>
              <a:rPr lang="en-US" sz="3200" dirty="0">
                <a:solidFill>
                  <a:srgbClr val="92D050"/>
                </a:solidFill>
              </a:rPr>
              <a:t>Any Financial or operating Debt on exorbitant terms</a:t>
            </a:r>
          </a:p>
        </p:txBody>
      </p:sp>
    </p:spTree>
    <p:extLst>
      <p:ext uri="{BB962C8B-B14F-4D97-AF65-F5344CB8AC3E}">
        <p14:creationId xmlns:p14="http://schemas.microsoft.com/office/powerpoint/2010/main" val="1831435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954AC-29FB-92A8-0D6F-2A1179328DE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C237736-6640-8674-E5C0-477023B26CAB}"/>
              </a:ext>
            </a:extLst>
          </p:cNvPr>
          <p:cNvSpPr>
            <a:spLocks noGrp="1"/>
          </p:cNvSpPr>
          <p:nvPr>
            <p:ph type="title"/>
          </p:nvPr>
        </p:nvSpPr>
        <p:spPr>
          <a:xfrm>
            <a:off x="609600" y="62365"/>
            <a:ext cx="10972800" cy="1143000"/>
          </a:xfrm>
        </p:spPr>
        <p:txBody>
          <a:bodyPr>
            <a:normAutofit fontScale="90000"/>
          </a:bodyPr>
          <a:lstStyle/>
          <a:p>
            <a:r>
              <a:rPr lang="en-US" dirty="0"/>
              <a:t>Avoidance of Transactions: Section 5 - Definitions </a:t>
            </a:r>
          </a:p>
        </p:txBody>
      </p:sp>
      <p:sp>
        <p:nvSpPr>
          <p:cNvPr id="2" name="Content Placeholder 7">
            <a:extLst>
              <a:ext uri="{FF2B5EF4-FFF2-40B4-BE49-F238E27FC236}">
                <a16:creationId xmlns:a16="http://schemas.microsoft.com/office/drawing/2014/main" id="{862A00E9-9213-7F8F-7E76-705348458002}"/>
              </a:ext>
            </a:extLst>
          </p:cNvPr>
          <p:cNvSpPr txBox="1">
            <a:spLocks/>
          </p:cNvSpPr>
          <p:nvPr/>
        </p:nvSpPr>
        <p:spPr>
          <a:xfrm>
            <a:off x="429986" y="1170927"/>
            <a:ext cx="11337472" cy="5188226"/>
          </a:xfrm>
          <a:prstGeom prst="rect">
            <a:avLst/>
          </a:prstGeom>
        </p:spPr>
        <p:txBody>
          <a:bodyPr vert="horz">
            <a:normAutofit fontScale="925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defTabSz="914400">
              <a:buFont typeface="Wingdings 2"/>
              <a:buNone/>
            </a:pPr>
            <a:r>
              <a:rPr lang="en-US" dirty="0"/>
              <a:t>	</a:t>
            </a:r>
            <a:r>
              <a:rPr lang="en-US" sz="3000" b="1" dirty="0">
                <a:solidFill>
                  <a:srgbClr val="FFFF00"/>
                </a:solidFill>
              </a:rPr>
              <a:t> Section 5(11) </a:t>
            </a:r>
          </a:p>
          <a:p>
            <a:pPr defTabSz="914400">
              <a:buNone/>
            </a:pPr>
            <a:r>
              <a:rPr lang="en-US" sz="3600" dirty="0"/>
              <a:t>   (11) </a:t>
            </a:r>
            <a:r>
              <a:rPr lang="en-US" dirty="0"/>
              <a:t>“</a:t>
            </a:r>
            <a:r>
              <a:rPr lang="en-US" dirty="0">
                <a:solidFill>
                  <a:srgbClr val="FFFF00"/>
                </a:solidFill>
              </a:rPr>
              <a:t>initiation date</a:t>
            </a:r>
            <a:r>
              <a:rPr lang="en-US" dirty="0"/>
              <a:t>” means the date on which a </a:t>
            </a:r>
            <a:r>
              <a:rPr lang="en-US" dirty="0">
                <a:solidFill>
                  <a:srgbClr val="92D050"/>
                </a:solidFill>
              </a:rPr>
              <a:t>financial creditor, corporate applicant or operational creditor</a:t>
            </a:r>
            <a:r>
              <a:rPr lang="en-US" dirty="0"/>
              <a:t>, as the case may be, </a:t>
            </a:r>
            <a:r>
              <a:rPr lang="en-US" dirty="0">
                <a:solidFill>
                  <a:srgbClr val="92D050"/>
                </a:solidFill>
              </a:rPr>
              <a:t>makes an application </a:t>
            </a:r>
            <a:r>
              <a:rPr lang="en-US" dirty="0"/>
              <a:t>to the </a:t>
            </a:r>
            <a:r>
              <a:rPr lang="en-US" dirty="0">
                <a:solidFill>
                  <a:srgbClr val="92D050"/>
                </a:solidFill>
              </a:rPr>
              <a:t>NCLT for initiating CIRP </a:t>
            </a:r>
            <a:r>
              <a:rPr lang="en-US" dirty="0"/>
              <a:t>or pre-packaged insolvency resolution process, as the case may be</a:t>
            </a:r>
          </a:p>
          <a:p>
            <a:pPr defTabSz="914400">
              <a:buNone/>
            </a:pPr>
            <a:endParaRPr lang="en-US" sz="3000" dirty="0">
              <a:solidFill>
                <a:schemeClr val="accent2">
                  <a:lumMod val="60000"/>
                  <a:lumOff val="40000"/>
                </a:schemeClr>
              </a:solidFill>
            </a:endParaRPr>
          </a:p>
          <a:p>
            <a:pPr defTabSz="914400">
              <a:buNone/>
            </a:pPr>
            <a:r>
              <a:rPr lang="en-US" sz="3200" dirty="0"/>
              <a:t>    </a:t>
            </a:r>
            <a:r>
              <a:rPr lang="en-US" sz="3200" u="sng" dirty="0">
                <a:solidFill>
                  <a:schemeClr val="accent2">
                    <a:lumMod val="20000"/>
                    <a:lumOff val="80000"/>
                  </a:schemeClr>
                </a:solidFill>
              </a:rPr>
              <a:t>Added in 2026 Amendments:</a:t>
            </a:r>
          </a:p>
          <a:p>
            <a:pPr defTabSz="914400">
              <a:buNone/>
            </a:pPr>
            <a:endParaRPr lang="en-US" sz="3200" u="sng" dirty="0">
              <a:solidFill>
                <a:schemeClr val="accent2">
                  <a:lumMod val="20000"/>
                  <a:lumOff val="80000"/>
                </a:schemeClr>
              </a:solidFill>
            </a:endParaRPr>
          </a:p>
          <a:p>
            <a:pPr defTabSz="914400">
              <a:buNone/>
            </a:pPr>
            <a:r>
              <a:rPr lang="en-US" sz="3200" u="sng" dirty="0">
                <a:solidFill>
                  <a:schemeClr val="accent2">
                    <a:lumMod val="20000"/>
                    <a:lumOff val="80000"/>
                  </a:schemeClr>
                </a:solidFill>
              </a:rPr>
              <a:t>   </a:t>
            </a:r>
            <a:r>
              <a:rPr lang="en-US" sz="3200" dirty="0"/>
              <a:t> Provided that </a:t>
            </a:r>
            <a:r>
              <a:rPr lang="en-US" sz="3200" dirty="0">
                <a:solidFill>
                  <a:srgbClr val="92D050"/>
                </a:solidFill>
              </a:rPr>
              <a:t>where multiple applications for initiation of the CIRP </a:t>
            </a:r>
            <a:r>
              <a:rPr lang="en-US" sz="3200" dirty="0"/>
              <a:t>in respect of a corporate debtor </a:t>
            </a:r>
            <a:r>
              <a:rPr lang="en-US" sz="3200" dirty="0">
                <a:solidFill>
                  <a:srgbClr val="92D050"/>
                </a:solidFill>
              </a:rPr>
              <a:t>are pending before the Adjudicating Authority on the insolvency commencement date</a:t>
            </a:r>
            <a:r>
              <a:rPr lang="en-US" sz="3200" dirty="0"/>
              <a:t>, the </a:t>
            </a:r>
            <a:r>
              <a:rPr lang="en-US" sz="3200" dirty="0">
                <a:solidFill>
                  <a:srgbClr val="00B0F0"/>
                </a:solidFill>
              </a:rPr>
              <a:t>initiation date shall be the date on which the first such application was made before the Adjudicating Authority</a:t>
            </a:r>
            <a:endParaRPr lang="en-US" sz="3600" dirty="0">
              <a:solidFill>
                <a:srgbClr val="00B0F0"/>
              </a:solidFill>
            </a:endParaRPr>
          </a:p>
          <a:p>
            <a:pPr defTabSz="914400">
              <a:buNone/>
            </a:pPr>
            <a:endParaRPr lang="en-US" sz="3000" dirty="0">
              <a:solidFill>
                <a:schemeClr val="accent2">
                  <a:lumMod val="60000"/>
                  <a:lumOff val="40000"/>
                </a:schemeClr>
              </a:solidFill>
            </a:endParaRPr>
          </a:p>
        </p:txBody>
      </p:sp>
    </p:spTree>
    <p:extLst>
      <p:ext uri="{BB962C8B-B14F-4D97-AF65-F5344CB8AC3E}">
        <p14:creationId xmlns:p14="http://schemas.microsoft.com/office/powerpoint/2010/main" val="839259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6285"/>
            <a:ext cx="10972800" cy="1143000"/>
          </a:xfrm>
        </p:spPr>
        <p:txBody>
          <a:bodyPr/>
          <a:lstStyle/>
          <a:p>
            <a:r>
              <a:rPr lang="en-US" dirty="0">
                <a:effectLst/>
              </a:rPr>
              <a:t>Preferential transactions- Section 43</a:t>
            </a:r>
            <a:endParaRPr lang="en-US" dirty="0"/>
          </a:p>
        </p:txBody>
      </p:sp>
      <p:sp>
        <p:nvSpPr>
          <p:cNvPr id="2" name="Content Placeholder 1"/>
          <p:cNvSpPr>
            <a:spLocks noGrp="1"/>
          </p:cNvSpPr>
          <p:nvPr>
            <p:ph idx="1"/>
          </p:nvPr>
        </p:nvSpPr>
        <p:spPr>
          <a:xfrm>
            <a:off x="318448" y="914400"/>
            <a:ext cx="5600131" cy="5675243"/>
          </a:xfrm>
        </p:spPr>
        <p:txBody>
          <a:bodyPr>
            <a:normAutofit fontScale="92500" lnSpcReduction="20000"/>
          </a:bodyPr>
          <a:lstStyle/>
          <a:p>
            <a:r>
              <a:rPr lang="en-US" dirty="0"/>
              <a:t>Where the liquidator or the RP is of the opinion that the corporate debtor has at a relevant time given a preference in such transactions</a:t>
            </a:r>
          </a:p>
          <a:p>
            <a:pPr lvl="1"/>
            <a:r>
              <a:rPr lang="en-US" dirty="0"/>
              <a:t>there is a transfer of property or an interest thereof of the CD for the benefit of a creditor/ surety/guarantor for or on account of an antecedent financial debt or operational debt or other liabilities owed by the corporate debtor; and</a:t>
            </a:r>
            <a:endParaRPr lang="en-US" sz="2000" dirty="0"/>
          </a:p>
          <a:p>
            <a:pPr lvl="1"/>
            <a:r>
              <a:rPr lang="en-US" dirty="0">
                <a:solidFill>
                  <a:srgbClr val="FFC000"/>
                </a:solidFill>
              </a:rPr>
              <a:t>Such transfer</a:t>
            </a:r>
            <a:r>
              <a:rPr lang="en-US" dirty="0"/>
              <a:t> </a:t>
            </a:r>
            <a:r>
              <a:rPr lang="en-US" dirty="0">
                <a:solidFill>
                  <a:srgbClr val="FFC000"/>
                </a:solidFill>
              </a:rPr>
              <a:t>has the effect</a:t>
            </a:r>
            <a:r>
              <a:rPr lang="en-US" dirty="0"/>
              <a:t> of putting such creditor or a surety or a guarantor i</a:t>
            </a:r>
            <a:r>
              <a:rPr lang="en-US" dirty="0">
                <a:solidFill>
                  <a:srgbClr val="FFC000"/>
                </a:solidFill>
              </a:rPr>
              <a:t>n a beneficial position than it would have been in the event of a distribution of assets being made in accordance with section 53</a:t>
            </a:r>
            <a:r>
              <a:rPr lang="en-US" dirty="0"/>
              <a:t>.</a:t>
            </a:r>
            <a:endParaRPr lang="en-US" sz="2000" dirty="0"/>
          </a:p>
          <a:p>
            <a:endParaRPr lang="en-US" dirty="0"/>
          </a:p>
        </p:txBody>
      </p:sp>
      <p:sp>
        <p:nvSpPr>
          <p:cNvPr id="5" name="Content Placeholder 1"/>
          <p:cNvSpPr txBox="1">
            <a:spLocks/>
          </p:cNvSpPr>
          <p:nvPr/>
        </p:nvSpPr>
        <p:spPr>
          <a:xfrm>
            <a:off x="5918579" y="864704"/>
            <a:ext cx="5954973" cy="5590687"/>
          </a:xfrm>
          <a:prstGeom prst="rect">
            <a:avLst/>
          </a:prstGeom>
        </p:spPr>
        <p:txBody>
          <a:bodyPr vert="horz">
            <a:normAutofit fontScale="85000" lnSpcReduction="20000"/>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defTabSz="914400">
              <a:buNone/>
            </a:pPr>
            <a:r>
              <a:rPr lang="en-US" sz="2400" b="1" dirty="0">
                <a:solidFill>
                  <a:schemeClr val="accent2">
                    <a:lumMod val="60000"/>
                    <a:lumOff val="40000"/>
                  </a:schemeClr>
                </a:solidFill>
              </a:rPr>
              <a:t>EXAMPLES</a:t>
            </a:r>
          </a:p>
          <a:p>
            <a:pPr defTabSz="914400"/>
            <a:r>
              <a:rPr lang="en-US" sz="2400" dirty="0">
                <a:solidFill>
                  <a:srgbClr val="92D050"/>
                </a:solidFill>
              </a:rPr>
              <a:t>Payment or set off of debts not yet due</a:t>
            </a:r>
          </a:p>
          <a:p>
            <a:pPr defTabSz="914400"/>
            <a:r>
              <a:rPr lang="en-US" sz="2400" dirty="0">
                <a:solidFill>
                  <a:srgbClr val="92D050"/>
                </a:solidFill>
              </a:rPr>
              <a:t>Granting of Security Interest to secure existing unsecured </a:t>
            </a:r>
            <a:r>
              <a:rPr lang="en-US" sz="2400" dirty="0" err="1">
                <a:solidFill>
                  <a:srgbClr val="92D050"/>
                </a:solidFill>
              </a:rPr>
              <a:t>debtos</a:t>
            </a:r>
            <a:endParaRPr lang="en-US" sz="2400" dirty="0">
              <a:solidFill>
                <a:srgbClr val="92D050"/>
              </a:solidFill>
            </a:endParaRPr>
          </a:p>
          <a:p>
            <a:pPr defTabSz="914400"/>
            <a:r>
              <a:rPr lang="en-US" sz="2400" dirty="0">
                <a:solidFill>
                  <a:srgbClr val="92D050"/>
                </a:solidFill>
              </a:rPr>
              <a:t>Unusual methods of payment </a:t>
            </a:r>
          </a:p>
          <a:p>
            <a:pPr defTabSz="914400"/>
            <a:r>
              <a:rPr lang="en-US" sz="2400" dirty="0">
                <a:solidFill>
                  <a:srgbClr val="92D050"/>
                </a:solidFill>
              </a:rPr>
              <a:t>Payment of a debt of considerable size in comparison to the assets of the debtor</a:t>
            </a:r>
          </a:p>
          <a:p>
            <a:pPr defTabSz="914400"/>
            <a:r>
              <a:rPr lang="en-US" sz="2400" dirty="0">
                <a:solidFill>
                  <a:srgbClr val="92D050"/>
                </a:solidFill>
              </a:rPr>
              <a:t>Payment of debts in response to extreme pressure from a creditor </a:t>
            </a:r>
          </a:p>
          <a:p>
            <a:pPr marL="137160" indent="0" defTabSz="914400">
              <a:buNone/>
            </a:pPr>
            <a:endParaRPr lang="en-US" sz="2400" dirty="0">
              <a:solidFill>
                <a:srgbClr val="92D050"/>
              </a:solidFill>
            </a:endParaRPr>
          </a:p>
          <a:p>
            <a:pPr marL="137160" indent="0" defTabSz="914400">
              <a:buNone/>
            </a:pPr>
            <a:r>
              <a:rPr lang="en-US" sz="2400" b="1" dirty="0">
                <a:solidFill>
                  <a:schemeClr val="accent2">
                    <a:lumMod val="60000"/>
                    <a:lumOff val="40000"/>
                  </a:schemeClr>
                </a:solidFill>
              </a:rPr>
              <a:t>DEFENCES AVAILABLE </a:t>
            </a:r>
          </a:p>
          <a:p>
            <a:pPr defTabSz="914400"/>
            <a:r>
              <a:rPr lang="en-US" sz="2400" dirty="0">
                <a:solidFill>
                  <a:srgbClr val="92D050"/>
                </a:solidFill>
              </a:rPr>
              <a:t>Transaction consistent with normal commercial practice</a:t>
            </a:r>
          </a:p>
          <a:p>
            <a:pPr defTabSz="914400"/>
            <a:r>
              <a:rPr lang="en-US" sz="2400" dirty="0">
                <a:solidFill>
                  <a:srgbClr val="92D050"/>
                </a:solidFill>
              </a:rPr>
              <a:t>Ordinary course of business</a:t>
            </a:r>
          </a:p>
          <a:p>
            <a:pPr defTabSz="914400"/>
            <a:r>
              <a:rPr lang="en-US" sz="2400" dirty="0">
                <a:solidFill>
                  <a:srgbClr val="92D050"/>
                </a:solidFill>
              </a:rPr>
              <a:t>New credit and new value</a:t>
            </a:r>
          </a:p>
          <a:p>
            <a:pPr defTabSz="914400"/>
            <a:r>
              <a:rPr lang="en-US" sz="2400" dirty="0">
                <a:solidFill>
                  <a:srgbClr val="92D050"/>
                </a:solidFill>
              </a:rPr>
              <a:t>Counterparty proves that it was unaware of a preference</a:t>
            </a:r>
          </a:p>
          <a:p>
            <a:pPr defTabSz="914400"/>
            <a:r>
              <a:rPr lang="en-US" sz="2400" dirty="0">
                <a:solidFill>
                  <a:srgbClr val="92D050"/>
                </a:solidFill>
              </a:rPr>
              <a:t>No knowledge of the debtor’s insolvency</a:t>
            </a:r>
          </a:p>
          <a:p>
            <a:pPr defTabSz="914400"/>
            <a:endParaRPr lang="en-US" sz="2000" dirty="0"/>
          </a:p>
          <a:p>
            <a:pPr defTabSz="914400"/>
            <a:endParaRPr lang="en-US" dirty="0"/>
          </a:p>
        </p:txBody>
      </p:sp>
    </p:spTree>
    <p:extLst>
      <p:ext uri="{BB962C8B-B14F-4D97-AF65-F5344CB8AC3E}">
        <p14:creationId xmlns:p14="http://schemas.microsoft.com/office/powerpoint/2010/main" val="430515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E88E9-3324-BABF-FB70-EE6072BBAFF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E5290BD-526B-D72E-52B9-5B0FE1919E55}"/>
              </a:ext>
            </a:extLst>
          </p:cNvPr>
          <p:cNvSpPr>
            <a:spLocks noGrp="1"/>
          </p:cNvSpPr>
          <p:nvPr>
            <p:ph type="title"/>
          </p:nvPr>
        </p:nvSpPr>
        <p:spPr>
          <a:xfrm>
            <a:off x="609600" y="6285"/>
            <a:ext cx="10972800" cy="1143000"/>
          </a:xfrm>
        </p:spPr>
        <p:txBody>
          <a:bodyPr/>
          <a:lstStyle/>
          <a:p>
            <a:r>
              <a:rPr lang="en-US" dirty="0">
                <a:effectLst/>
              </a:rPr>
              <a:t>Preferential transactions- Section 43(4)</a:t>
            </a:r>
            <a:endParaRPr lang="en-US" dirty="0"/>
          </a:p>
        </p:txBody>
      </p:sp>
      <p:sp>
        <p:nvSpPr>
          <p:cNvPr id="2" name="Content Placeholder 1">
            <a:extLst>
              <a:ext uri="{FF2B5EF4-FFF2-40B4-BE49-F238E27FC236}">
                <a16:creationId xmlns:a16="http://schemas.microsoft.com/office/drawing/2014/main" id="{B38113B6-8CD2-934E-D75A-D270E124A0E9}"/>
              </a:ext>
            </a:extLst>
          </p:cNvPr>
          <p:cNvSpPr>
            <a:spLocks noGrp="1"/>
          </p:cNvSpPr>
          <p:nvPr>
            <p:ph idx="1"/>
          </p:nvPr>
        </p:nvSpPr>
        <p:spPr>
          <a:xfrm>
            <a:off x="318448" y="914400"/>
            <a:ext cx="11116995" cy="5675243"/>
          </a:xfrm>
        </p:spPr>
        <p:txBody>
          <a:bodyPr>
            <a:normAutofit lnSpcReduction="10000"/>
          </a:bodyPr>
          <a:lstStyle/>
          <a:p>
            <a:pPr marL="137160" lvl="0" indent="0">
              <a:buNone/>
            </a:pPr>
            <a:r>
              <a:rPr lang="en-US" sz="3600" dirty="0"/>
              <a:t>(4) A preference shall be deemed to be given at a relevant time, if –</a:t>
            </a:r>
            <a:endParaRPr lang="en-IN" sz="3200" dirty="0"/>
          </a:p>
          <a:p>
            <a:pPr lvl="1"/>
            <a:r>
              <a:rPr lang="en-US" sz="3200" dirty="0"/>
              <a:t>It is given to a </a:t>
            </a:r>
            <a:r>
              <a:rPr lang="en-US" sz="3200" dirty="0">
                <a:solidFill>
                  <a:srgbClr val="92D050"/>
                </a:solidFill>
              </a:rPr>
              <a:t>related party </a:t>
            </a:r>
            <a:r>
              <a:rPr lang="en-US" sz="3200" dirty="0"/>
              <a:t>(other than by reason only of being an employee), during the </a:t>
            </a:r>
            <a:r>
              <a:rPr lang="en-US" sz="3200" b="1" u="sng" dirty="0">
                <a:solidFill>
                  <a:srgbClr val="00B0F0"/>
                </a:solidFill>
              </a:rPr>
              <a:t>period starting from </a:t>
            </a:r>
            <a:r>
              <a:rPr lang="en-US" sz="3200" dirty="0">
                <a:solidFill>
                  <a:srgbClr val="FFFF00"/>
                </a:solidFill>
              </a:rPr>
              <a:t>two years </a:t>
            </a:r>
            <a:r>
              <a:rPr lang="en-US" sz="3200" b="1" u="sng" dirty="0">
                <a:solidFill>
                  <a:srgbClr val="00B0F0"/>
                </a:solidFill>
              </a:rPr>
              <a:t>preceding the initiation date and ending on the insolvency commencement date </a:t>
            </a:r>
            <a:r>
              <a:rPr lang="en-US" sz="3200" i="1" dirty="0">
                <a:solidFill>
                  <a:schemeClr val="accent1"/>
                </a:solidFill>
              </a:rPr>
              <a:t>(earlier was “insolvency commencement date”)</a:t>
            </a:r>
            <a:r>
              <a:rPr lang="en-US" sz="3200" dirty="0"/>
              <a:t>; or</a:t>
            </a:r>
            <a:endParaRPr lang="en-IN" sz="2800" dirty="0"/>
          </a:p>
          <a:p>
            <a:pPr lvl="1"/>
            <a:r>
              <a:rPr lang="en-US" sz="3200" dirty="0"/>
              <a:t>a preference is given to a person </a:t>
            </a:r>
            <a:r>
              <a:rPr lang="en-US" sz="3200" dirty="0">
                <a:solidFill>
                  <a:srgbClr val="92D050"/>
                </a:solidFill>
              </a:rPr>
              <a:t>other than a related party </a:t>
            </a:r>
            <a:r>
              <a:rPr lang="en-US" sz="3200" dirty="0"/>
              <a:t>during the </a:t>
            </a:r>
            <a:r>
              <a:rPr lang="en-US" sz="3200" b="1" u="sng" dirty="0">
                <a:solidFill>
                  <a:srgbClr val="00B0F0"/>
                </a:solidFill>
              </a:rPr>
              <a:t>period starting from </a:t>
            </a:r>
            <a:r>
              <a:rPr lang="en-US" sz="3200" dirty="0">
                <a:solidFill>
                  <a:srgbClr val="FFFF00"/>
                </a:solidFill>
              </a:rPr>
              <a:t>one year </a:t>
            </a:r>
            <a:r>
              <a:rPr lang="en-US" sz="3200" b="1" u="sng" dirty="0">
                <a:solidFill>
                  <a:srgbClr val="00B0F0"/>
                </a:solidFill>
              </a:rPr>
              <a:t>preceding the initiation date and ending on the insolvency commencement date </a:t>
            </a:r>
            <a:r>
              <a:rPr lang="en-US" sz="3200" i="1" dirty="0">
                <a:solidFill>
                  <a:schemeClr val="accent1"/>
                </a:solidFill>
              </a:rPr>
              <a:t>(earlier was “insolvency commencement date”)</a:t>
            </a:r>
            <a:r>
              <a:rPr lang="en-US" sz="3200" dirty="0"/>
              <a:t>.</a:t>
            </a:r>
            <a:endParaRPr lang="en-IN" sz="2800" dirty="0"/>
          </a:p>
          <a:p>
            <a:endParaRPr lang="en-US" sz="3600" dirty="0"/>
          </a:p>
        </p:txBody>
      </p:sp>
    </p:spTree>
    <p:extLst>
      <p:ext uri="{BB962C8B-B14F-4D97-AF65-F5344CB8AC3E}">
        <p14:creationId xmlns:p14="http://schemas.microsoft.com/office/powerpoint/2010/main" val="2548905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7"/>
          <p:cNvSpPr txBox="1">
            <a:spLocks/>
          </p:cNvSpPr>
          <p:nvPr/>
        </p:nvSpPr>
        <p:spPr>
          <a:xfrm>
            <a:off x="366563" y="1282277"/>
            <a:ext cx="7433050" cy="5221702"/>
          </a:xfrm>
          <a:prstGeom prst="rect">
            <a:avLst/>
          </a:prstGeom>
        </p:spPr>
        <p:txBody>
          <a:bodyPr vert="horz">
            <a:no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marL="285750" indent="-285750" algn="l" defTabSz="914400">
              <a:buFont typeface="Arial" panose="020B0604020202020204" pitchFamily="34" charset="0"/>
              <a:buChar char="•"/>
            </a:pPr>
            <a:r>
              <a:rPr lang="en-US" sz="2000" dirty="0"/>
              <a:t>If the liquidator or RP, on an examination of the transactions of CD determines that certain transactions were made during the </a:t>
            </a:r>
            <a:r>
              <a:rPr lang="en-US" sz="2000" b="1" u="sng" dirty="0">
                <a:solidFill>
                  <a:srgbClr val="00B0F0"/>
                </a:solidFill>
              </a:rPr>
              <a:t>period starting from </a:t>
            </a:r>
            <a:r>
              <a:rPr lang="en-US" sz="2000" dirty="0"/>
              <a:t>ONE YEAR (any person) or TWO YEARS (related party) </a:t>
            </a:r>
            <a:r>
              <a:rPr lang="en-US" sz="2000" b="1" u="sng" dirty="0">
                <a:solidFill>
                  <a:srgbClr val="00B0F0"/>
                </a:solidFill>
              </a:rPr>
              <a:t>preceding the initiation date and ending on the insolvency commencement date</a:t>
            </a:r>
            <a:r>
              <a:rPr lang="en-US" sz="2000" dirty="0"/>
              <a:t>, which were undervalued, he shall make an</a:t>
            </a:r>
            <a:r>
              <a:rPr lang="en-US" sz="2000" dirty="0">
                <a:solidFill>
                  <a:srgbClr val="FFFF00"/>
                </a:solidFill>
              </a:rPr>
              <a:t> application to the NCLT to declare such transactions as void and reverse the effect of such transaction.</a:t>
            </a:r>
            <a:endParaRPr lang="en-US" sz="1800" dirty="0">
              <a:solidFill>
                <a:srgbClr val="FFFF00"/>
              </a:solidFill>
            </a:endParaRPr>
          </a:p>
          <a:p>
            <a:pPr marL="285750" indent="-285750" algn="l" defTabSz="914400">
              <a:buFont typeface="Arial" panose="020B0604020202020204" pitchFamily="34" charset="0"/>
              <a:buChar char="•"/>
            </a:pPr>
            <a:r>
              <a:rPr lang="en-US" sz="2000" dirty="0"/>
              <a:t>A transaction shall be considered undervalued where the corporate debtor–</a:t>
            </a:r>
            <a:endParaRPr lang="en-US" sz="1800" dirty="0"/>
          </a:p>
          <a:p>
            <a:pPr marL="742950" lvl="1" indent="-285750" algn="l" defTabSz="914400">
              <a:buFont typeface="Arial" panose="020B0604020202020204" pitchFamily="34" charset="0"/>
              <a:buChar char="•"/>
            </a:pPr>
            <a:r>
              <a:rPr lang="en-US" sz="1800" dirty="0"/>
              <a:t>makes a </a:t>
            </a:r>
            <a:r>
              <a:rPr lang="en-US" sz="1800" dirty="0">
                <a:solidFill>
                  <a:srgbClr val="FFFF00"/>
                </a:solidFill>
              </a:rPr>
              <a:t>gift to a person</a:t>
            </a:r>
            <a:r>
              <a:rPr lang="en-US" sz="1800" dirty="0"/>
              <a:t>; or</a:t>
            </a:r>
            <a:endParaRPr lang="en-US" sz="1600" dirty="0"/>
          </a:p>
          <a:p>
            <a:pPr marL="742950" lvl="1" indent="-285750" algn="l" defTabSz="914400">
              <a:buFont typeface="Arial" panose="020B0604020202020204" pitchFamily="34" charset="0"/>
              <a:buChar char="•"/>
            </a:pPr>
            <a:r>
              <a:rPr lang="en-US" sz="1800" dirty="0"/>
              <a:t>enters into a transaction with a person which involves the </a:t>
            </a:r>
            <a:r>
              <a:rPr lang="en-US" sz="1800" dirty="0">
                <a:solidFill>
                  <a:srgbClr val="FFFF00"/>
                </a:solidFill>
              </a:rPr>
              <a:t>transfer of one or more assets by the corporate debtor for a consideration the value of which is significantly less than the value of the consideration provided by the corporate debto</a:t>
            </a:r>
            <a:r>
              <a:rPr lang="en-US" sz="1800" dirty="0"/>
              <a:t>r,</a:t>
            </a:r>
            <a:endParaRPr lang="en-US" sz="1600" dirty="0"/>
          </a:p>
          <a:p>
            <a:pPr marL="285750" indent="-285750" algn="l" defTabSz="914400">
              <a:buFont typeface="Arial" panose="020B0604020202020204" pitchFamily="34" charset="0"/>
              <a:buChar char="•"/>
            </a:pPr>
            <a:r>
              <a:rPr lang="en-US" sz="2000" dirty="0">
                <a:solidFill>
                  <a:srgbClr val="92D050"/>
                </a:solidFill>
              </a:rPr>
              <a:t>and such transaction has not taken place in the ordinary course of business of the corporate debtor</a:t>
            </a:r>
          </a:p>
          <a:p>
            <a:pPr algn="l" defTabSz="914400"/>
            <a:endParaRPr lang="en-US" sz="3600" dirty="0"/>
          </a:p>
        </p:txBody>
      </p:sp>
      <p:sp>
        <p:nvSpPr>
          <p:cNvPr id="3" name="Title 6"/>
          <p:cNvSpPr txBox="1">
            <a:spLocks/>
          </p:cNvSpPr>
          <p:nvPr/>
        </p:nvSpPr>
        <p:spPr>
          <a:xfrm>
            <a:off x="609600" y="274638"/>
            <a:ext cx="10972800" cy="1143000"/>
          </a:xfrm>
          <a:prstGeom prst="rect">
            <a:avLst/>
          </a:prstGeom>
        </p:spPr>
        <p:txBody>
          <a:bodyPr vert="horz" lIns="45720" tIns="0" rIns="45720" bIns="0" anchor="b">
            <a:normAutofit fontScale="92500" lnSpcReduction="200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defTabSz="914400"/>
            <a:r>
              <a:rPr lang="en-US">
                <a:effectLst/>
              </a:rPr>
              <a:t>Undervalued transactions- Section 45</a:t>
            </a:r>
            <a:endParaRPr lang="en-US" dirty="0"/>
          </a:p>
        </p:txBody>
      </p:sp>
      <p:sp>
        <p:nvSpPr>
          <p:cNvPr id="4" name="Content Placeholder 1"/>
          <p:cNvSpPr txBox="1">
            <a:spLocks/>
          </p:cNvSpPr>
          <p:nvPr/>
        </p:nvSpPr>
        <p:spPr>
          <a:xfrm>
            <a:off x="7783286" y="1402260"/>
            <a:ext cx="4090266" cy="4179673"/>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defTabSz="914400"/>
            <a:r>
              <a:rPr lang="en-US" sz="3200" dirty="0">
                <a:solidFill>
                  <a:srgbClr val="92D050"/>
                </a:solidFill>
              </a:rPr>
              <a:t>What is </a:t>
            </a:r>
            <a:r>
              <a:rPr lang="en-US" sz="3200" dirty="0">
                <a:solidFill>
                  <a:srgbClr val="FFFF00"/>
                </a:solidFill>
              </a:rPr>
              <a:t>not</a:t>
            </a:r>
            <a:r>
              <a:rPr lang="en-US" sz="3200" dirty="0">
                <a:solidFill>
                  <a:srgbClr val="92D050"/>
                </a:solidFill>
              </a:rPr>
              <a:t> an “Arms length” transaction </a:t>
            </a:r>
          </a:p>
          <a:p>
            <a:pPr defTabSz="914400"/>
            <a:r>
              <a:rPr lang="en-US" sz="3200" dirty="0">
                <a:solidFill>
                  <a:srgbClr val="92D050"/>
                </a:solidFill>
              </a:rPr>
              <a:t>Implies Unequal exchange</a:t>
            </a:r>
          </a:p>
          <a:p>
            <a:pPr defTabSz="914400"/>
            <a:r>
              <a:rPr lang="en-US" sz="3200" dirty="0">
                <a:solidFill>
                  <a:srgbClr val="92D050"/>
                </a:solidFill>
              </a:rPr>
              <a:t>Gift</a:t>
            </a:r>
          </a:p>
          <a:p>
            <a:pPr defTabSz="914400"/>
            <a:r>
              <a:rPr lang="en-US" sz="3200" dirty="0">
                <a:solidFill>
                  <a:srgbClr val="92D050"/>
                </a:solidFill>
              </a:rPr>
              <a:t>Significantly less value </a:t>
            </a:r>
          </a:p>
          <a:p>
            <a:pPr marL="137160" indent="0" defTabSz="914400">
              <a:buNone/>
            </a:pPr>
            <a:endParaRPr lang="en-US" dirty="0"/>
          </a:p>
        </p:txBody>
      </p:sp>
    </p:spTree>
    <p:extLst>
      <p:ext uri="{BB962C8B-B14F-4D97-AF65-F5344CB8AC3E}">
        <p14:creationId xmlns:p14="http://schemas.microsoft.com/office/powerpoint/2010/main" val="2792101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p:cNvSpPr txBox="1">
            <a:spLocks/>
          </p:cNvSpPr>
          <p:nvPr/>
        </p:nvSpPr>
        <p:spPr>
          <a:xfrm>
            <a:off x="609600" y="433662"/>
            <a:ext cx="10972800" cy="114300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defTabSz="914400"/>
            <a:r>
              <a:rPr lang="en-US" sz="3000" dirty="0"/>
              <a:t>Section 47- </a:t>
            </a:r>
            <a:r>
              <a:rPr lang="en-US" sz="3000" dirty="0">
                <a:effectLst/>
              </a:rPr>
              <a:t>Application by creditors, member or partner in case of certain transactions or trading </a:t>
            </a:r>
            <a:r>
              <a:rPr lang="en-US" sz="1800" dirty="0">
                <a:solidFill>
                  <a:srgbClr val="00B0F0"/>
                </a:solidFill>
                <a:effectLst/>
              </a:rPr>
              <a:t>(Substituted in 2026)</a:t>
            </a:r>
            <a:endParaRPr lang="en-IN" sz="3000" dirty="0">
              <a:solidFill>
                <a:srgbClr val="00B0F0"/>
              </a:solidFill>
              <a:effectLst/>
            </a:endParaRPr>
          </a:p>
        </p:txBody>
      </p:sp>
      <p:sp>
        <p:nvSpPr>
          <p:cNvPr id="5" name="Content Placeholder 1"/>
          <p:cNvSpPr txBox="1">
            <a:spLocks/>
          </p:cNvSpPr>
          <p:nvPr/>
        </p:nvSpPr>
        <p:spPr>
          <a:xfrm>
            <a:off x="487016" y="1442015"/>
            <a:ext cx="10853531" cy="5157567"/>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buNone/>
            </a:pPr>
            <a:r>
              <a:rPr lang="en-US" dirty="0"/>
              <a:t>47(</a:t>
            </a:r>
            <a:r>
              <a:rPr lang="en-US" i="1" dirty="0"/>
              <a:t>1</a:t>
            </a:r>
            <a:r>
              <a:rPr lang="en-US" dirty="0"/>
              <a:t>) Where—</a:t>
            </a:r>
            <a:endParaRPr lang="en-IN" dirty="0"/>
          </a:p>
          <a:p>
            <a:pPr lvl="1"/>
            <a:r>
              <a:rPr lang="en-US" dirty="0"/>
              <a:t>a preferential transaction under section 43;</a:t>
            </a:r>
            <a:endParaRPr lang="en-IN" sz="2800" dirty="0"/>
          </a:p>
          <a:p>
            <a:pPr lvl="1"/>
            <a:r>
              <a:rPr lang="en-US" dirty="0"/>
              <a:t>an undervalued transaction under section 45;</a:t>
            </a:r>
            <a:endParaRPr lang="en-IN" sz="2800" dirty="0"/>
          </a:p>
          <a:p>
            <a:pPr lvl="1"/>
            <a:r>
              <a:rPr lang="en-US" dirty="0"/>
              <a:t>an extortionate credit transaction under section 50; or</a:t>
            </a:r>
            <a:endParaRPr lang="en-IN" sz="2800" dirty="0"/>
          </a:p>
          <a:p>
            <a:pPr lvl="1"/>
            <a:r>
              <a:rPr lang="en-US" dirty="0"/>
              <a:t>fraudulent or wrongful trading under section 66,</a:t>
            </a:r>
            <a:endParaRPr lang="en-IN" sz="2800" dirty="0"/>
          </a:p>
          <a:p>
            <a:pPr marL="137160" indent="0">
              <a:buNone/>
            </a:pPr>
            <a:r>
              <a:rPr lang="en-US" dirty="0"/>
              <a:t>has occurred and the </a:t>
            </a:r>
            <a:r>
              <a:rPr lang="en-US" dirty="0">
                <a:solidFill>
                  <a:srgbClr val="00B0F0"/>
                </a:solidFill>
              </a:rPr>
              <a:t>liquidator or the RP, as the case may be, has not reported it to the NCLT</a:t>
            </a:r>
            <a:r>
              <a:rPr lang="en-US" dirty="0"/>
              <a:t>, a </a:t>
            </a:r>
            <a:r>
              <a:rPr lang="en-US" dirty="0">
                <a:solidFill>
                  <a:srgbClr val="FFFF00"/>
                </a:solidFill>
              </a:rPr>
              <a:t>creditor, either by itself or jointly with other creditors, a member, or a partner </a:t>
            </a:r>
            <a:r>
              <a:rPr lang="en-US" dirty="0"/>
              <a:t>of the corporate debtor, as the case may be, </a:t>
            </a:r>
            <a:r>
              <a:rPr lang="en-US" dirty="0">
                <a:solidFill>
                  <a:srgbClr val="FFFF00"/>
                </a:solidFill>
              </a:rPr>
              <a:t>may make an application to the NCLT </a:t>
            </a:r>
            <a:r>
              <a:rPr lang="en-US" dirty="0"/>
              <a:t>to pass orders in accordance with the respective provisions of this Chapter or Chapter VI, as the case may be.</a:t>
            </a:r>
            <a:endParaRPr lang="en-IN" dirty="0"/>
          </a:p>
        </p:txBody>
      </p:sp>
    </p:spTree>
    <p:extLst>
      <p:ext uri="{BB962C8B-B14F-4D97-AF65-F5344CB8AC3E}">
        <p14:creationId xmlns:p14="http://schemas.microsoft.com/office/powerpoint/2010/main" val="3401953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F42A4-1717-2CBA-E90E-6A32E84FCB31}"/>
            </a:ext>
          </a:extLst>
        </p:cNvPr>
        <p:cNvGrpSpPr/>
        <p:nvPr/>
      </p:nvGrpSpPr>
      <p:grpSpPr>
        <a:xfrm>
          <a:off x="0" y="0"/>
          <a:ext cx="0" cy="0"/>
          <a:chOff x="0" y="0"/>
          <a:chExt cx="0" cy="0"/>
        </a:xfrm>
      </p:grpSpPr>
      <p:sp>
        <p:nvSpPr>
          <p:cNvPr id="3" name="Title 6">
            <a:extLst>
              <a:ext uri="{FF2B5EF4-FFF2-40B4-BE49-F238E27FC236}">
                <a16:creationId xmlns:a16="http://schemas.microsoft.com/office/drawing/2014/main" id="{3DB4DF00-C37C-B604-7678-7E40DF59D674}"/>
              </a:ext>
            </a:extLst>
          </p:cNvPr>
          <p:cNvSpPr txBox="1">
            <a:spLocks/>
          </p:cNvSpPr>
          <p:nvPr/>
        </p:nvSpPr>
        <p:spPr>
          <a:xfrm>
            <a:off x="609600" y="433662"/>
            <a:ext cx="10972800" cy="114300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defTabSz="914400"/>
            <a:r>
              <a:rPr lang="en-US" sz="3000" dirty="0"/>
              <a:t>Section 47- </a:t>
            </a:r>
            <a:r>
              <a:rPr lang="en-US" sz="3000" dirty="0">
                <a:effectLst/>
              </a:rPr>
              <a:t>Application by creditors, member or partner in case of certain transactions or trading </a:t>
            </a:r>
            <a:r>
              <a:rPr lang="en-US" sz="1800" dirty="0">
                <a:solidFill>
                  <a:srgbClr val="00B0F0"/>
                </a:solidFill>
                <a:effectLst/>
              </a:rPr>
              <a:t>(Substituted in 2026)</a:t>
            </a:r>
            <a:endParaRPr lang="en-IN" sz="3000" dirty="0">
              <a:solidFill>
                <a:srgbClr val="00B0F0"/>
              </a:solidFill>
              <a:effectLst/>
            </a:endParaRPr>
          </a:p>
        </p:txBody>
      </p:sp>
      <p:sp>
        <p:nvSpPr>
          <p:cNvPr id="5" name="Content Placeholder 1">
            <a:extLst>
              <a:ext uri="{FF2B5EF4-FFF2-40B4-BE49-F238E27FC236}">
                <a16:creationId xmlns:a16="http://schemas.microsoft.com/office/drawing/2014/main" id="{499A5FF9-012F-64E7-BBA6-B4474D39B777}"/>
              </a:ext>
            </a:extLst>
          </p:cNvPr>
          <p:cNvSpPr txBox="1">
            <a:spLocks/>
          </p:cNvSpPr>
          <p:nvPr/>
        </p:nvSpPr>
        <p:spPr>
          <a:xfrm>
            <a:off x="487016" y="1442015"/>
            <a:ext cx="11329427" cy="5157567"/>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buNone/>
            </a:pPr>
            <a:endParaRPr lang="en-US" sz="2400" dirty="0"/>
          </a:p>
          <a:p>
            <a:pPr marL="137160" indent="0">
              <a:buNone/>
            </a:pPr>
            <a:r>
              <a:rPr lang="en-US" sz="2400" dirty="0"/>
              <a:t>47(</a:t>
            </a:r>
            <a:r>
              <a:rPr lang="en-US" sz="2400" i="1" dirty="0"/>
              <a:t>2</a:t>
            </a:r>
            <a:r>
              <a:rPr lang="en-US" sz="2400" dirty="0"/>
              <a:t>) Where the NCLT, after examination of the application made under sub-section (</a:t>
            </a:r>
            <a:r>
              <a:rPr lang="en-US" sz="2400" i="1" dirty="0"/>
              <a:t>1</a:t>
            </a:r>
            <a:r>
              <a:rPr lang="en-US" sz="2400" dirty="0"/>
              <a:t>), is </a:t>
            </a:r>
            <a:r>
              <a:rPr lang="en-US" sz="2400" dirty="0">
                <a:solidFill>
                  <a:srgbClr val="FFFF00"/>
                </a:solidFill>
              </a:rPr>
              <a:t>satisfied that the relevant transaction or trading </a:t>
            </a:r>
            <a:r>
              <a:rPr lang="en-US" sz="2400" dirty="0"/>
              <a:t>under clause (</a:t>
            </a:r>
            <a:r>
              <a:rPr lang="en-US" sz="2400" i="1" dirty="0"/>
              <a:t>a</a:t>
            </a:r>
            <a:r>
              <a:rPr lang="en-US" sz="2400" dirty="0"/>
              <a:t>) or (</a:t>
            </a:r>
            <a:r>
              <a:rPr lang="en-US" sz="2400" i="1" dirty="0"/>
              <a:t>b</a:t>
            </a:r>
            <a:r>
              <a:rPr lang="en-US" sz="2400" dirty="0"/>
              <a:t>) or (</a:t>
            </a:r>
            <a:r>
              <a:rPr lang="en-US" sz="2400" i="1" dirty="0"/>
              <a:t>c</a:t>
            </a:r>
            <a:r>
              <a:rPr lang="en-US" sz="2400" dirty="0"/>
              <a:t>) or (</a:t>
            </a:r>
            <a:r>
              <a:rPr lang="en-US" sz="2400" i="1" dirty="0"/>
              <a:t>d</a:t>
            </a:r>
            <a:r>
              <a:rPr lang="en-US" sz="2400" dirty="0"/>
              <a:t>) of sub-section (</a:t>
            </a:r>
            <a:r>
              <a:rPr lang="en-US" sz="2400" i="1" dirty="0"/>
              <a:t>1</a:t>
            </a:r>
            <a:r>
              <a:rPr lang="en-US" sz="2400" dirty="0"/>
              <a:t>) </a:t>
            </a:r>
            <a:r>
              <a:rPr lang="en-US" sz="2400" dirty="0">
                <a:solidFill>
                  <a:srgbClr val="FFFF00"/>
                </a:solidFill>
              </a:rPr>
              <a:t>has occurred</a:t>
            </a:r>
            <a:r>
              <a:rPr lang="en-US" sz="2400" dirty="0"/>
              <a:t>, it shall </a:t>
            </a:r>
            <a:r>
              <a:rPr lang="en-US" sz="2400" dirty="0">
                <a:solidFill>
                  <a:srgbClr val="FFFF00"/>
                </a:solidFill>
              </a:rPr>
              <a:t>pass an order, for the avoidance </a:t>
            </a:r>
            <a:r>
              <a:rPr lang="en-US" sz="2400" dirty="0"/>
              <a:t>of such transaction or trading, as the case may be, </a:t>
            </a:r>
            <a:r>
              <a:rPr lang="en-US" sz="2400" dirty="0">
                <a:solidFill>
                  <a:srgbClr val="FFFF00"/>
                </a:solidFill>
              </a:rPr>
              <a:t>as if such an application had been filed by a liquidator or a RP </a:t>
            </a:r>
            <a:r>
              <a:rPr lang="en-US" sz="2400" dirty="0"/>
              <a:t>in accordance with the relevant provisions of this Chapter or Chapter VI.</a:t>
            </a:r>
          </a:p>
          <a:p>
            <a:pPr marL="137160" indent="0">
              <a:buNone/>
            </a:pPr>
            <a:endParaRPr lang="en-US" sz="2400" dirty="0"/>
          </a:p>
          <a:p>
            <a:pPr marL="137160" indent="0">
              <a:buNone/>
            </a:pPr>
            <a:r>
              <a:rPr lang="en-US" sz="2400" dirty="0"/>
              <a:t>(3)After passing an order under sub-section (</a:t>
            </a:r>
            <a:r>
              <a:rPr lang="en-US" sz="2400" i="1" dirty="0"/>
              <a:t>2</a:t>
            </a:r>
            <a:r>
              <a:rPr lang="en-US" sz="2400" dirty="0"/>
              <a:t>), where </a:t>
            </a:r>
            <a:r>
              <a:rPr lang="en-US" sz="2400" dirty="0">
                <a:solidFill>
                  <a:srgbClr val="FFFF00"/>
                </a:solidFill>
              </a:rPr>
              <a:t>NCLT is satisfied that the liquidator or the RP</a:t>
            </a:r>
            <a:r>
              <a:rPr lang="en-US" sz="2400" dirty="0"/>
              <a:t>, as the case may be, </a:t>
            </a:r>
            <a:r>
              <a:rPr lang="en-US" sz="2400" dirty="0">
                <a:solidFill>
                  <a:srgbClr val="FFFF00"/>
                </a:solidFill>
              </a:rPr>
              <a:t>after having sufficient information or opportunity to avail information of such transaction or trading</a:t>
            </a:r>
            <a:r>
              <a:rPr lang="en-US" sz="2400" dirty="0"/>
              <a:t>, </a:t>
            </a:r>
            <a:r>
              <a:rPr lang="en-US" sz="2400" dirty="0">
                <a:solidFill>
                  <a:srgbClr val="92D050"/>
                </a:solidFill>
              </a:rPr>
              <a:t>did not report such transaction or trading to the Adjudicating Authority</a:t>
            </a:r>
            <a:r>
              <a:rPr lang="en-US" sz="2400" dirty="0"/>
              <a:t>, it </a:t>
            </a:r>
            <a:r>
              <a:rPr lang="en-US" sz="2400" dirty="0">
                <a:solidFill>
                  <a:srgbClr val="92D050"/>
                </a:solidFill>
              </a:rPr>
              <a:t>shall pass an order requiring the Board to initiate disciplinary proceedings against the liquidator or the resolution professional</a:t>
            </a:r>
            <a:r>
              <a:rPr lang="en-US" sz="2400" dirty="0"/>
              <a:t>, as the case may be</a:t>
            </a:r>
            <a:endParaRPr lang="en-IN" dirty="0"/>
          </a:p>
        </p:txBody>
      </p:sp>
    </p:spTree>
    <p:extLst>
      <p:ext uri="{BB962C8B-B14F-4D97-AF65-F5344CB8AC3E}">
        <p14:creationId xmlns:p14="http://schemas.microsoft.com/office/powerpoint/2010/main" val="350672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45C35-1B1A-09C8-9280-0C08C40464DD}"/>
            </a:ext>
          </a:extLst>
        </p:cNvPr>
        <p:cNvGrpSpPr/>
        <p:nvPr/>
      </p:nvGrpSpPr>
      <p:grpSpPr>
        <a:xfrm>
          <a:off x="0" y="0"/>
          <a:ext cx="0" cy="0"/>
          <a:chOff x="0" y="0"/>
          <a:chExt cx="0" cy="0"/>
        </a:xfrm>
      </p:grpSpPr>
      <p:sp>
        <p:nvSpPr>
          <p:cNvPr id="3" name="Title 6">
            <a:extLst>
              <a:ext uri="{FF2B5EF4-FFF2-40B4-BE49-F238E27FC236}">
                <a16:creationId xmlns:a16="http://schemas.microsoft.com/office/drawing/2014/main" id="{9CC42A83-1D9B-859B-CCD2-D21BEC25F586}"/>
              </a:ext>
            </a:extLst>
          </p:cNvPr>
          <p:cNvSpPr txBox="1">
            <a:spLocks/>
          </p:cNvSpPr>
          <p:nvPr/>
        </p:nvSpPr>
        <p:spPr>
          <a:xfrm>
            <a:off x="609600" y="433662"/>
            <a:ext cx="10972800" cy="114300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defTabSz="914400"/>
            <a:r>
              <a:rPr lang="en-US" sz="3200" dirty="0"/>
              <a:t>Section 48- orders the </a:t>
            </a:r>
            <a:r>
              <a:rPr lang="en-US" sz="3200" dirty="0" err="1"/>
              <a:t>nclt</a:t>
            </a:r>
            <a:r>
              <a:rPr lang="en-US" sz="3200" dirty="0"/>
              <a:t> can make if they are satisfied about undervalued transaction </a:t>
            </a:r>
          </a:p>
        </p:txBody>
      </p:sp>
      <p:sp>
        <p:nvSpPr>
          <p:cNvPr id="5" name="Content Placeholder 1">
            <a:extLst>
              <a:ext uri="{FF2B5EF4-FFF2-40B4-BE49-F238E27FC236}">
                <a16:creationId xmlns:a16="http://schemas.microsoft.com/office/drawing/2014/main" id="{F6D4CA7C-546C-F199-1DEB-4C7A0864071D}"/>
              </a:ext>
            </a:extLst>
          </p:cNvPr>
          <p:cNvSpPr txBox="1">
            <a:spLocks/>
          </p:cNvSpPr>
          <p:nvPr/>
        </p:nvSpPr>
        <p:spPr>
          <a:xfrm>
            <a:off x="487016" y="1442015"/>
            <a:ext cx="10853531" cy="5157567"/>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a:buNone/>
            </a:pPr>
            <a:r>
              <a:rPr lang="en-US" dirty="0"/>
              <a:t>	Section 48 of the Code sets out the </a:t>
            </a:r>
            <a:r>
              <a:rPr lang="en-US" b="1" dirty="0"/>
              <a:t>orders the Adjudicating Authority can make if they are satisfied an undervalued transaction has taken place</a:t>
            </a:r>
            <a:r>
              <a:rPr lang="en-US" dirty="0"/>
              <a:t>:</a:t>
            </a:r>
          </a:p>
          <a:p>
            <a:r>
              <a:rPr lang="en-US" sz="2400" dirty="0"/>
              <a:t>They may require any property transferred as part of the transaction to be vested in the Corporate Debtor </a:t>
            </a:r>
            <a:r>
              <a:rPr lang="en-US" sz="2400" dirty="0">
                <a:solidFill>
                  <a:srgbClr val="FFFF00"/>
                </a:solidFill>
              </a:rPr>
              <a:t>(return of the property</a:t>
            </a:r>
            <a:r>
              <a:rPr lang="en-US" sz="2400" dirty="0"/>
              <a:t>).</a:t>
            </a:r>
          </a:p>
          <a:p>
            <a:r>
              <a:rPr lang="en-US" sz="2400" dirty="0"/>
              <a:t>They can </a:t>
            </a:r>
            <a:r>
              <a:rPr lang="en-US" sz="2400" dirty="0">
                <a:solidFill>
                  <a:srgbClr val="FFFF00"/>
                </a:solidFill>
              </a:rPr>
              <a:t>release or discharge (in whole or in part) any security interest granted</a:t>
            </a:r>
            <a:r>
              <a:rPr lang="en-US" sz="2400" dirty="0"/>
              <a:t> by the Corporate Debtor </a:t>
            </a:r>
            <a:r>
              <a:rPr lang="en-US" sz="2400" dirty="0">
                <a:solidFill>
                  <a:srgbClr val="FFFF00"/>
                </a:solidFill>
              </a:rPr>
              <a:t>(reverse any security interest taken out).</a:t>
            </a:r>
          </a:p>
          <a:p>
            <a:r>
              <a:rPr lang="en-US" sz="2400" dirty="0"/>
              <a:t>They may </a:t>
            </a:r>
            <a:r>
              <a:rPr lang="en-US" sz="2400" dirty="0">
                <a:solidFill>
                  <a:srgbClr val="FFFF00"/>
                </a:solidFill>
              </a:rPr>
              <a:t>require any person to pay such sums, in respect of benefits received by such person</a:t>
            </a:r>
            <a:r>
              <a:rPr lang="en-US" sz="2400" dirty="0"/>
              <a:t>, to the Liquidator or the RP as the Adjudicating Authority may direct.</a:t>
            </a:r>
          </a:p>
          <a:p>
            <a:r>
              <a:rPr lang="en-US" sz="2400" dirty="0"/>
              <a:t>They can require the</a:t>
            </a:r>
            <a:r>
              <a:rPr lang="en-US" sz="2400" dirty="0">
                <a:solidFill>
                  <a:srgbClr val="FFFF00"/>
                </a:solidFill>
              </a:rPr>
              <a:t> payment of such consideration for the transaction </a:t>
            </a:r>
            <a:r>
              <a:rPr lang="en-US" sz="2400" dirty="0"/>
              <a:t>as may be</a:t>
            </a:r>
            <a:r>
              <a:rPr lang="en-US" sz="2400" dirty="0">
                <a:solidFill>
                  <a:srgbClr val="FFFF00"/>
                </a:solidFill>
              </a:rPr>
              <a:t> determined by an independent expert</a:t>
            </a:r>
          </a:p>
        </p:txBody>
      </p:sp>
    </p:spTree>
    <p:extLst>
      <p:ext uri="{BB962C8B-B14F-4D97-AF65-F5344CB8AC3E}">
        <p14:creationId xmlns:p14="http://schemas.microsoft.com/office/powerpoint/2010/main" val="25057574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p:cNvSpPr txBox="1">
            <a:spLocks/>
          </p:cNvSpPr>
          <p:nvPr/>
        </p:nvSpPr>
        <p:spPr>
          <a:xfrm>
            <a:off x="609600" y="274638"/>
            <a:ext cx="10972800" cy="1143000"/>
          </a:xfrm>
          <a:prstGeom prst="rect">
            <a:avLst/>
          </a:prstGeom>
        </p:spPr>
        <p:txBody>
          <a:bodyPr vert="horz" lIns="45720" tIns="0" rIns="45720" bIns="0" anchor="b">
            <a:normAutofit fontScale="92500" lnSpcReduction="200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defTabSz="914400"/>
            <a:r>
              <a:rPr lang="en-US" dirty="0">
                <a:effectLst/>
              </a:rPr>
              <a:t>Transactions DEFRAUDING CREDITORS- Section 49</a:t>
            </a:r>
            <a:endParaRPr lang="en-US" dirty="0"/>
          </a:p>
        </p:txBody>
      </p:sp>
      <p:sp>
        <p:nvSpPr>
          <p:cNvPr id="4" name="Content Placeholder 1"/>
          <p:cNvSpPr txBox="1">
            <a:spLocks/>
          </p:cNvSpPr>
          <p:nvPr/>
        </p:nvSpPr>
        <p:spPr>
          <a:xfrm>
            <a:off x="318052" y="1474439"/>
            <a:ext cx="6433041" cy="4179673"/>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defTabSz="914400"/>
            <a:r>
              <a:rPr lang="en-US" dirty="0"/>
              <a:t>The transaction is an </a:t>
            </a:r>
            <a:r>
              <a:rPr lang="en-US" dirty="0">
                <a:solidFill>
                  <a:srgbClr val="FFFF00"/>
                </a:solidFill>
              </a:rPr>
              <a:t>undervalued transaction under Section 45(2)</a:t>
            </a:r>
          </a:p>
          <a:p>
            <a:pPr defTabSz="914400"/>
            <a:r>
              <a:rPr lang="en-US" dirty="0"/>
              <a:t>Such transaction was </a:t>
            </a:r>
            <a:r>
              <a:rPr lang="en-US" dirty="0">
                <a:solidFill>
                  <a:srgbClr val="FFFF00"/>
                </a:solidFill>
              </a:rPr>
              <a:t>deliberately entered into by the CD</a:t>
            </a:r>
            <a:endParaRPr lang="en-US" b="1" u="sng" dirty="0">
              <a:solidFill>
                <a:srgbClr val="00B0F0"/>
              </a:solidFill>
            </a:endParaRPr>
          </a:p>
          <a:p>
            <a:pPr defTabSz="914400"/>
            <a:r>
              <a:rPr lang="en-US" dirty="0"/>
              <a:t>The transaction was entered into </a:t>
            </a:r>
          </a:p>
          <a:p>
            <a:pPr lvl="1" defTabSz="914400"/>
            <a:r>
              <a:rPr lang="en-US" dirty="0"/>
              <a:t>for </a:t>
            </a:r>
            <a:r>
              <a:rPr lang="en-US" dirty="0">
                <a:solidFill>
                  <a:srgbClr val="FFFF00"/>
                </a:solidFill>
              </a:rPr>
              <a:t>keeping assets of CD beyond the reach of any person </a:t>
            </a:r>
            <a:r>
              <a:rPr lang="en-US" dirty="0"/>
              <a:t>who is entitled to make a claim</a:t>
            </a:r>
          </a:p>
          <a:p>
            <a:pPr lvl="1" defTabSz="914400"/>
            <a:r>
              <a:rPr lang="en-US" dirty="0">
                <a:solidFill>
                  <a:srgbClr val="FFFF00"/>
                </a:solidFill>
              </a:rPr>
              <a:t>To adversely affect the interests of such a person </a:t>
            </a:r>
            <a:r>
              <a:rPr lang="en-US" dirty="0"/>
              <a:t>in relation to the claim</a:t>
            </a:r>
          </a:p>
          <a:p>
            <a:pPr defTabSz="914400"/>
            <a:endParaRPr lang="en-US" dirty="0"/>
          </a:p>
          <a:p>
            <a:pPr marL="137160" indent="0" defTabSz="914400">
              <a:buNone/>
            </a:pPr>
            <a:endParaRPr lang="en-US" dirty="0"/>
          </a:p>
        </p:txBody>
      </p:sp>
      <p:sp>
        <p:nvSpPr>
          <p:cNvPr id="5" name="Content Placeholder 1"/>
          <p:cNvSpPr txBox="1">
            <a:spLocks/>
          </p:cNvSpPr>
          <p:nvPr/>
        </p:nvSpPr>
        <p:spPr>
          <a:xfrm>
            <a:off x="6751093" y="1402260"/>
            <a:ext cx="5169237" cy="4907100"/>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en-US" sz="3200" dirty="0"/>
              <a:t>NCLT shall, by an order –</a:t>
            </a:r>
          </a:p>
          <a:p>
            <a:pPr lvl="1"/>
            <a:r>
              <a:rPr lang="en-US" sz="3200" dirty="0">
                <a:solidFill>
                  <a:schemeClr val="accent1">
                    <a:lumMod val="60000"/>
                    <a:lumOff val="40000"/>
                  </a:schemeClr>
                </a:solidFill>
              </a:rPr>
              <a:t>restore the position </a:t>
            </a:r>
            <a:r>
              <a:rPr lang="en-US" sz="3200" dirty="0"/>
              <a:t>as it existed prior to such transaction;</a:t>
            </a:r>
          </a:p>
          <a:p>
            <a:pPr lvl="1"/>
            <a:r>
              <a:rPr lang="en-US" sz="3200" dirty="0">
                <a:solidFill>
                  <a:schemeClr val="accent1">
                    <a:lumMod val="60000"/>
                    <a:lumOff val="40000"/>
                  </a:schemeClr>
                </a:solidFill>
              </a:rPr>
              <a:t>Protect the interests of persons who are victims of such transactions:</a:t>
            </a:r>
            <a:r>
              <a:rPr lang="en-US" sz="3200" dirty="0"/>
              <a:t> </a:t>
            </a:r>
          </a:p>
        </p:txBody>
      </p:sp>
    </p:spTree>
    <p:extLst>
      <p:ext uri="{BB962C8B-B14F-4D97-AF65-F5344CB8AC3E}">
        <p14:creationId xmlns:p14="http://schemas.microsoft.com/office/powerpoint/2010/main" val="3401953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48894-F47F-1E66-9F0A-4FAE69434695}"/>
            </a:ext>
          </a:extLst>
        </p:cNvPr>
        <p:cNvGrpSpPr/>
        <p:nvPr/>
      </p:nvGrpSpPr>
      <p:grpSpPr>
        <a:xfrm>
          <a:off x="0" y="0"/>
          <a:ext cx="0" cy="0"/>
          <a:chOff x="0" y="0"/>
          <a:chExt cx="0" cy="0"/>
        </a:xfrm>
      </p:grpSpPr>
      <p:sp>
        <p:nvSpPr>
          <p:cNvPr id="3" name="Title 6">
            <a:extLst>
              <a:ext uri="{FF2B5EF4-FFF2-40B4-BE49-F238E27FC236}">
                <a16:creationId xmlns:a16="http://schemas.microsoft.com/office/drawing/2014/main" id="{98C22EEB-697B-AFD0-B9EE-C998FEBF4041}"/>
              </a:ext>
            </a:extLst>
          </p:cNvPr>
          <p:cNvSpPr txBox="1">
            <a:spLocks/>
          </p:cNvSpPr>
          <p:nvPr/>
        </p:nvSpPr>
        <p:spPr>
          <a:xfrm>
            <a:off x="609600" y="274638"/>
            <a:ext cx="10972800" cy="1143000"/>
          </a:xfrm>
          <a:prstGeom prst="rect">
            <a:avLst/>
          </a:prstGeom>
        </p:spPr>
        <p:txBody>
          <a:bodyPr vert="horz" lIns="45720" tIns="0" rIns="45720" bIns="0" anchor="b">
            <a:normAutofit fontScale="92500" lnSpcReduction="200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defTabSz="914400"/>
            <a:r>
              <a:rPr lang="en-US" dirty="0">
                <a:effectLst/>
              </a:rPr>
              <a:t>Transactions DEFRAUDING CREDITORS- Section 49</a:t>
            </a:r>
            <a:endParaRPr lang="en-US" dirty="0"/>
          </a:p>
        </p:txBody>
      </p:sp>
      <p:sp>
        <p:nvSpPr>
          <p:cNvPr id="5" name="Content Placeholder 1">
            <a:extLst>
              <a:ext uri="{FF2B5EF4-FFF2-40B4-BE49-F238E27FC236}">
                <a16:creationId xmlns:a16="http://schemas.microsoft.com/office/drawing/2014/main" id="{D2C2F02F-A644-3734-8A1B-4C03865F9809}"/>
              </a:ext>
            </a:extLst>
          </p:cNvPr>
          <p:cNvSpPr txBox="1">
            <a:spLocks/>
          </p:cNvSpPr>
          <p:nvPr/>
        </p:nvSpPr>
        <p:spPr>
          <a:xfrm>
            <a:off x="468087" y="1402260"/>
            <a:ext cx="11452244" cy="4907100"/>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lvl="0" indent="0">
              <a:buNone/>
            </a:pPr>
            <a:r>
              <a:rPr lang="en-US" dirty="0">
                <a:solidFill>
                  <a:srgbClr val="00B0F0"/>
                </a:solidFill>
              </a:rPr>
              <a:t>Provided</a:t>
            </a:r>
            <a:r>
              <a:rPr lang="en-US" dirty="0"/>
              <a:t> that an order under this section -</a:t>
            </a:r>
            <a:endParaRPr lang="en-IN" dirty="0"/>
          </a:p>
          <a:p>
            <a:pPr lvl="0"/>
            <a:r>
              <a:rPr lang="en-US" dirty="0">
                <a:solidFill>
                  <a:srgbClr val="FFFF00"/>
                </a:solidFill>
              </a:rPr>
              <a:t>shall not affect any interest </a:t>
            </a:r>
            <a:r>
              <a:rPr lang="en-US" dirty="0"/>
              <a:t>in property </a:t>
            </a:r>
            <a:r>
              <a:rPr lang="en-US" dirty="0">
                <a:solidFill>
                  <a:srgbClr val="FFFF00"/>
                </a:solidFill>
              </a:rPr>
              <a:t>which was acquired from a person </a:t>
            </a:r>
            <a:r>
              <a:rPr lang="en-US" b="1" u="sng" dirty="0">
                <a:solidFill>
                  <a:schemeClr val="accent2">
                    <a:lumMod val="40000"/>
                    <a:lumOff val="60000"/>
                  </a:schemeClr>
                </a:solidFill>
              </a:rPr>
              <a:t>other than </a:t>
            </a:r>
            <a:r>
              <a:rPr lang="en-US" dirty="0">
                <a:solidFill>
                  <a:srgbClr val="FFFF00"/>
                </a:solidFill>
              </a:rPr>
              <a:t>the </a:t>
            </a:r>
            <a:r>
              <a:rPr lang="en-US" u="sng" dirty="0">
                <a:solidFill>
                  <a:srgbClr val="FFFF00"/>
                </a:solidFill>
              </a:rPr>
              <a:t>corporate debtor </a:t>
            </a:r>
            <a:r>
              <a:rPr lang="en-US" sz="3200" b="1" u="sng" dirty="0">
                <a:solidFill>
                  <a:srgbClr val="00B0F0"/>
                </a:solidFill>
              </a:rPr>
              <a:t>or a related party of the corporate debtor, as the case may be</a:t>
            </a:r>
            <a:r>
              <a:rPr lang="en-US" sz="3200" dirty="0"/>
              <a:t> </a:t>
            </a:r>
            <a:r>
              <a:rPr lang="en-US" dirty="0"/>
              <a:t>and was acquired in good faith, for value and without notice of the relevant circumstances, or affect any interest deriving from such an interest, and</a:t>
            </a:r>
            <a:endParaRPr lang="en-IN" dirty="0"/>
          </a:p>
          <a:p>
            <a:pPr lvl="0"/>
            <a:r>
              <a:rPr lang="en-US" dirty="0"/>
              <a:t>shall not require a person who received a benefit from the transaction in good faith, for value and without notice of the relevant circumstances to pay any sum unless he was a party to the transaction</a:t>
            </a:r>
            <a:endParaRPr lang="en-IN" dirty="0"/>
          </a:p>
        </p:txBody>
      </p:sp>
    </p:spTree>
    <p:extLst>
      <p:ext uri="{BB962C8B-B14F-4D97-AF65-F5344CB8AC3E}">
        <p14:creationId xmlns:p14="http://schemas.microsoft.com/office/powerpoint/2010/main" val="1093200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7"/>
          <p:cNvSpPr txBox="1">
            <a:spLocks/>
          </p:cNvSpPr>
          <p:nvPr/>
        </p:nvSpPr>
        <p:spPr>
          <a:xfrm>
            <a:off x="609601" y="1417638"/>
            <a:ext cx="4098878" cy="4891722"/>
          </a:xfrm>
          <a:prstGeom prst="rect">
            <a:avLst/>
          </a:prstGeom>
        </p:spPr>
        <p:txBody>
          <a:bodyPr vert="horz">
            <a:normAutofit fontScale="92500" lnSpcReduction="10000"/>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marL="285750" indent="-285750" algn="l" defTabSz="914400">
              <a:buFont typeface="Arial" panose="020B0604020202020204" pitchFamily="34" charset="0"/>
              <a:buChar char="•"/>
            </a:pPr>
            <a:r>
              <a:rPr lang="en-US" sz="2000" dirty="0"/>
              <a:t>Receipt of financial or operational debt during the </a:t>
            </a:r>
            <a:r>
              <a:rPr lang="en-US" b="1" u="sng" dirty="0">
                <a:solidFill>
                  <a:srgbClr val="00B0F0"/>
                </a:solidFill>
              </a:rPr>
              <a:t>period starting from two years preceding the initiation date and ending on </a:t>
            </a:r>
            <a:r>
              <a:rPr lang="en-US" sz="2000" dirty="0">
                <a:solidFill>
                  <a:srgbClr val="00B0F0"/>
                </a:solidFill>
              </a:rPr>
              <a:t>the insolvency commencement date</a:t>
            </a:r>
            <a:r>
              <a:rPr lang="en-US" sz="2000" dirty="0">
                <a:solidFill>
                  <a:srgbClr val="92D050"/>
                </a:solidFill>
              </a:rPr>
              <a:t>, </a:t>
            </a:r>
            <a:r>
              <a:rPr lang="en-US" sz="2000" dirty="0"/>
              <a:t>the liquidator or RP, may make an application for avoidance of such transaction to the NCLT </a:t>
            </a:r>
            <a:r>
              <a:rPr lang="en-US" b="1" dirty="0">
                <a:solidFill>
                  <a:srgbClr val="FFFF00"/>
                </a:solidFill>
              </a:rPr>
              <a:t>if the terms of such transaction required exorbitant payments to be made by the corporate debtor</a:t>
            </a:r>
            <a:endParaRPr lang="en-US" sz="3600" b="1" dirty="0">
              <a:solidFill>
                <a:srgbClr val="FFFF00"/>
              </a:solidFill>
            </a:endParaRPr>
          </a:p>
        </p:txBody>
      </p:sp>
      <p:sp>
        <p:nvSpPr>
          <p:cNvPr id="3" name="Title 6"/>
          <p:cNvSpPr txBox="1">
            <a:spLocks/>
          </p:cNvSpPr>
          <p:nvPr/>
        </p:nvSpPr>
        <p:spPr>
          <a:xfrm>
            <a:off x="609600" y="274638"/>
            <a:ext cx="10972800" cy="1143000"/>
          </a:xfrm>
          <a:prstGeom prst="rect">
            <a:avLst/>
          </a:prstGeom>
        </p:spPr>
        <p:txBody>
          <a:bodyPr vert="horz" lIns="45720" tIns="0" rIns="45720" bIns="0" anchor="b">
            <a:normAutofit fontScale="92500" lnSpcReduction="200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defTabSz="914400"/>
            <a:r>
              <a:rPr lang="en-US" dirty="0">
                <a:effectLst/>
              </a:rPr>
              <a:t>EXTORTIONATE CREDIT transactions- Section 50</a:t>
            </a:r>
            <a:endParaRPr lang="en-US" dirty="0"/>
          </a:p>
        </p:txBody>
      </p:sp>
      <p:sp>
        <p:nvSpPr>
          <p:cNvPr id="4" name="Content Placeholder 1"/>
          <p:cNvSpPr txBox="1">
            <a:spLocks/>
          </p:cNvSpPr>
          <p:nvPr/>
        </p:nvSpPr>
        <p:spPr>
          <a:xfrm>
            <a:off x="4899546" y="1402260"/>
            <a:ext cx="6974006" cy="4907100"/>
          </a:xfrm>
          <a:prstGeom prst="rect">
            <a:avLst/>
          </a:prstGeom>
        </p:spPr>
        <p:txBody>
          <a:bodyPr vert="horz">
            <a:no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r>
              <a:rPr lang="en-US" sz="2000" dirty="0"/>
              <a:t>Where the NCLT is satisfied that the terms of a credit transaction required exorbitant payments to be made by the CD , it shall, by an order –</a:t>
            </a:r>
          </a:p>
          <a:p>
            <a:pPr lvl="1"/>
            <a:r>
              <a:rPr lang="en-US" sz="2000" dirty="0">
                <a:solidFill>
                  <a:srgbClr val="FFFF00"/>
                </a:solidFill>
              </a:rPr>
              <a:t>restore the position</a:t>
            </a:r>
            <a:r>
              <a:rPr lang="en-US" sz="2000" dirty="0"/>
              <a:t> as it existed prior to such transaction;</a:t>
            </a:r>
          </a:p>
          <a:p>
            <a:pPr lvl="1"/>
            <a:r>
              <a:rPr lang="en-US" sz="2000" dirty="0">
                <a:solidFill>
                  <a:srgbClr val="FFFF00"/>
                </a:solidFill>
              </a:rPr>
              <a:t>set aside the whole or part of the debt created</a:t>
            </a:r>
            <a:r>
              <a:rPr lang="en-US" sz="2000" dirty="0"/>
              <a:t> on account of the extortionate credit transaction;</a:t>
            </a:r>
          </a:p>
          <a:p>
            <a:pPr lvl="1"/>
            <a:r>
              <a:rPr lang="en-US" sz="2000" dirty="0">
                <a:solidFill>
                  <a:srgbClr val="FFFF00"/>
                </a:solidFill>
              </a:rPr>
              <a:t>modify the terms of the transaction</a:t>
            </a:r>
            <a:r>
              <a:rPr lang="en-US" sz="2000" dirty="0"/>
              <a:t>;</a:t>
            </a:r>
          </a:p>
          <a:p>
            <a:pPr lvl="1"/>
            <a:r>
              <a:rPr lang="en-US" sz="2000" dirty="0"/>
              <a:t>require </a:t>
            </a:r>
            <a:r>
              <a:rPr lang="en-US" sz="2000" dirty="0">
                <a:solidFill>
                  <a:srgbClr val="FFFF00"/>
                </a:solidFill>
              </a:rPr>
              <a:t>any person </a:t>
            </a:r>
            <a:r>
              <a:rPr lang="en-US" sz="2000" dirty="0"/>
              <a:t>who is, or was, a party to the transaction </a:t>
            </a:r>
            <a:r>
              <a:rPr lang="en-US" sz="2000" dirty="0">
                <a:solidFill>
                  <a:srgbClr val="FFFF00"/>
                </a:solidFill>
              </a:rPr>
              <a:t>to repay any amount received by such person;</a:t>
            </a:r>
            <a:r>
              <a:rPr lang="en-US" sz="2000" dirty="0"/>
              <a:t> or</a:t>
            </a:r>
          </a:p>
          <a:p>
            <a:pPr lvl="1"/>
            <a:r>
              <a:rPr lang="en-US" sz="2000" dirty="0"/>
              <a:t>require </a:t>
            </a:r>
            <a:r>
              <a:rPr lang="en-US" sz="2000" dirty="0">
                <a:solidFill>
                  <a:srgbClr val="FFFF00"/>
                </a:solidFill>
              </a:rPr>
              <a:t>any security interest </a:t>
            </a:r>
            <a:r>
              <a:rPr lang="en-US" sz="2000" dirty="0"/>
              <a:t>that was created as part of the extortionate credit transaction to be </a:t>
            </a:r>
            <a:r>
              <a:rPr lang="en-US" sz="2000" dirty="0">
                <a:solidFill>
                  <a:srgbClr val="FFFF00"/>
                </a:solidFill>
              </a:rPr>
              <a:t>relinquished in </a:t>
            </a:r>
            <a:r>
              <a:rPr lang="en-US" sz="2000" dirty="0" err="1">
                <a:solidFill>
                  <a:srgbClr val="FFFF00"/>
                </a:solidFill>
              </a:rPr>
              <a:t>favour</a:t>
            </a:r>
            <a:r>
              <a:rPr lang="en-US" sz="2000" dirty="0">
                <a:solidFill>
                  <a:srgbClr val="FFFF00"/>
                </a:solidFill>
              </a:rPr>
              <a:t> of the liquidator or the RP</a:t>
            </a:r>
            <a:endParaRPr lang="en-US" sz="2000" dirty="0"/>
          </a:p>
        </p:txBody>
      </p:sp>
    </p:spTree>
    <p:extLst>
      <p:ext uri="{BB962C8B-B14F-4D97-AF65-F5344CB8AC3E}">
        <p14:creationId xmlns:p14="http://schemas.microsoft.com/office/powerpoint/2010/main" val="6858242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46041"/>
            <a:ext cx="10972800" cy="1143000"/>
          </a:xfrm>
        </p:spPr>
        <p:txBody>
          <a:bodyPr>
            <a:normAutofit fontScale="90000"/>
          </a:bodyPr>
          <a:lstStyle/>
          <a:p>
            <a:r>
              <a:rPr lang="en-US" dirty="0"/>
              <a:t>Summary and Comparative Table of Avoidance Transactions </a:t>
            </a:r>
          </a:p>
        </p:txBody>
      </p:sp>
      <p:graphicFrame>
        <p:nvGraphicFramePr>
          <p:cNvPr id="4" name="Table 3"/>
          <p:cNvGraphicFramePr>
            <a:graphicFrameLocks noGrp="1"/>
          </p:cNvGraphicFramePr>
          <p:nvPr>
            <p:extLst>
              <p:ext uri="{D42A27DB-BD31-4B8C-83A1-F6EECF244321}">
                <p14:modId xmlns:p14="http://schemas.microsoft.com/office/powerpoint/2010/main" val="2148128808"/>
              </p:ext>
            </p:extLst>
          </p:nvPr>
        </p:nvGraphicFramePr>
        <p:xfrm>
          <a:off x="377687" y="1152938"/>
          <a:ext cx="11297243" cy="5552262"/>
        </p:xfrm>
        <a:graphic>
          <a:graphicData uri="http://schemas.openxmlformats.org/drawingml/2006/table">
            <a:tbl>
              <a:tblPr>
                <a:tableStyleId>{3C2FFA5D-87B4-456A-9821-1D502468CF0F}</a:tableStyleId>
              </a:tblPr>
              <a:tblGrid>
                <a:gridCol w="1582634">
                  <a:extLst>
                    <a:ext uri="{9D8B030D-6E8A-4147-A177-3AD203B41FA5}">
                      <a16:colId xmlns:a16="http://schemas.microsoft.com/office/drawing/2014/main" val="20000"/>
                    </a:ext>
                  </a:extLst>
                </a:gridCol>
                <a:gridCol w="2468968">
                  <a:extLst>
                    <a:ext uri="{9D8B030D-6E8A-4147-A177-3AD203B41FA5}">
                      <a16:colId xmlns:a16="http://schemas.microsoft.com/office/drawing/2014/main" val="20001"/>
                    </a:ext>
                  </a:extLst>
                </a:gridCol>
                <a:gridCol w="3709012">
                  <a:extLst>
                    <a:ext uri="{9D8B030D-6E8A-4147-A177-3AD203B41FA5}">
                      <a16:colId xmlns:a16="http://schemas.microsoft.com/office/drawing/2014/main" val="20002"/>
                    </a:ext>
                  </a:extLst>
                </a:gridCol>
                <a:gridCol w="1456913">
                  <a:extLst>
                    <a:ext uri="{9D8B030D-6E8A-4147-A177-3AD203B41FA5}">
                      <a16:colId xmlns:a16="http://schemas.microsoft.com/office/drawing/2014/main" val="20003"/>
                    </a:ext>
                  </a:extLst>
                </a:gridCol>
                <a:gridCol w="2079716">
                  <a:extLst>
                    <a:ext uri="{9D8B030D-6E8A-4147-A177-3AD203B41FA5}">
                      <a16:colId xmlns:a16="http://schemas.microsoft.com/office/drawing/2014/main" val="20004"/>
                    </a:ext>
                  </a:extLst>
                </a:gridCol>
              </a:tblGrid>
              <a:tr h="432383">
                <a:tc>
                  <a:txBody>
                    <a:bodyPr/>
                    <a:lstStyle/>
                    <a:p>
                      <a:pPr marL="67945" marR="0">
                        <a:spcBef>
                          <a:spcPts val="10"/>
                        </a:spcBef>
                        <a:spcAft>
                          <a:spcPts val="0"/>
                        </a:spcAft>
                      </a:pPr>
                      <a:r>
                        <a:rPr lang="en-US" sz="1200" b="1" dirty="0"/>
                        <a:t>Particulars</a:t>
                      </a:r>
                      <a:endParaRPr lang="en-US" sz="1200" b="1" dirty="0">
                        <a:latin typeface="Arial"/>
                        <a:ea typeface="Arial"/>
                        <a:cs typeface="Times New Roman"/>
                      </a:endParaRPr>
                    </a:p>
                  </a:txBody>
                  <a:tcPr marL="0" marR="0" marT="0" marB="0"/>
                </a:tc>
                <a:tc>
                  <a:txBody>
                    <a:bodyPr/>
                    <a:lstStyle/>
                    <a:p>
                      <a:pPr marL="88900" marR="0">
                        <a:spcBef>
                          <a:spcPts val="5"/>
                        </a:spcBef>
                        <a:spcAft>
                          <a:spcPts val="0"/>
                        </a:spcAft>
                      </a:pPr>
                      <a:r>
                        <a:rPr lang="en-US" sz="1200" b="1" dirty="0"/>
                        <a:t>What to Prove</a:t>
                      </a:r>
                      <a:endParaRPr lang="en-US" sz="1200" b="1" dirty="0">
                        <a:latin typeface="Arial"/>
                        <a:ea typeface="Arial"/>
                        <a:cs typeface="Times New Roman"/>
                      </a:endParaRPr>
                    </a:p>
                  </a:txBody>
                  <a:tcPr marL="0" marR="0" marT="0" marB="0"/>
                </a:tc>
                <a:tc>
                  <a:txBody>
                    <a:bodyPr/>
                    <a:lstStyle/>
                    <a:p>
                      <a:pPr marL="67310" marR="203835">
                        <a:spcBef>
                          <a:spcPts val="5"/>
                        </a:spcBef>
                        <a:spcAft>
                          <a:spcPts val="0"/>
                        </a:spcAft>
                      </a:pPr>
                      <a:r>
                        <a:rPr lang="en-US" sz="1200" b="1" dirty="0"/>
                        <a:t>Anterior Period</a:t>
                      </a:r>
                      <a:endParaRPr lang="en-US" sz="1200" b="1" dirty="0">
                        <a:latin typeface="Arial"/>
                        <a:ea typeface="Arial"/>
                        <a:cs typeface="Times New Roman"/>
                      </a:endParaRPr>
                    </a:p>
                  </a:txBody>
                  <a:tcPr marL="0" marR="0" marT="0" marB="0"/>
                </a:tc>
                <a:tc>
                  <a:txBody>
                    <a:bodyPr/>
                    <a:lstStyle/>
                    <a:p>
                      <a:pPr marL="102870" marR="0">
                        <a:spcBef>
                          <a:spcPts val="5"/>
                        </a:spcBef>
                        <a:spcAft>
                          <a:spcPts val="0"/>
                        </a:spcAft>
                      </a:pPr>
                      <a:r>
                        <a:rPr lang="en-US" sz="1200" b="1" dirty="0"/>
                        <a:t>Presumption</a:t>
                      </a:r>
                      <a:endParaRPr lang="en-US" sz="1200" b="1" dirty="0">
                        <a:latin typeface="Arial"/>
                        <a:ea typeface="Arial"/>
                        <a:cs typeface="Times New Roman"/>
                      </a:endParaRPr>
                    </a:p>
                  </a:txBody>
                  <a:tcPr marL="0" marR="0" marT="0" marB="0"/>
                </a:tc>
                <a:tc>
                  <a:txBody>
                    <a:bodyPr/>
                    <a:lstStyle/>
                    <a:p>
                      <a:pPr marL="516255" marR="494665" algn="ctr">
                        <a:spcBef>
                          <a:spcPts val="5"/>
                        </a:spcBef>
                        <a:spcAft>
                          <a:spcPts val="0"/>
                        </a:spcAft>
                      </a:pPr>
                      <a:r>
                        <a:rPr lang="en-US" sz="1200" b="1" dirty="0"/>
                        <a:t>Order</a:t>
                      </a:r>
                      <a:endParaRPr lang="en-US" sz="1200" b="1" dirty="0">
                        <a:latin typeface="Arial"/>
                        <a:ea typeface="Arial"/>
                        <a:cs typeface="Times New Roman"/>
                      </a:endParaRPr>
                    </a:p>
                  </a:txBody>
                  <a:tcPr marL="0" marR="0" marT="0" marB="0"/>
                </a:tc>
                <a:extLst>
                  <a:ext uri="{0D108BD9-81ED-4DB2-BD59-A6C34878D82A}">
                    <a16:rowId xmlns:a16="http://schemas.microsoft.com/office/drawing/2014/main" val="10000"/>
                  </a:ext>
                </a:extLst>
              </a:tr>
              <a:tr h="1080958">
                <a:tc>
                  <a:txBody>
                    <a:bodyPr/>
                    <a:lstStyle/>
                    <a:p>
                      <a:pPr marL="67945" marR="0">
                        <a:spcBef>
                          <a:spcPts val="5"/>
                        </a:spcBef>
                        <a:spcAft>
                          <a:spcPts val="0"/>
                        </a:spcAft>
                      </a:pPr>
                      <a:r>
                        <a:rPr lang="en-US" sz="1400" b="1" dirty="0"/>
                        <a:t>Preference</a:t>
                      </a:r>
                    </a:p>
                    <a:p>
                      <a:pPr marL="67945" marR="0">
                        <a:spcBef>
                          <a:spcPts val="5"/>
                        </a:spcBef>
                        <a:spcAft>
                          <a:spcPts val="0"/>
                        </a:spcAft>
                      </a:pPr>
                      <a:r>
                        <a:rPr lang="en-US" sz="1400" b="1" dirty="0"/>
                        <a:t>Section 43</a:t>
                      </a:r>
                      <a:endParaRPr lang="en-US" sz="1400" b="1" dirty="0">
                        <a:latin typeface="Arial"/>
                        <a:ea typeface="Arial"/>
                        <a:cs typeface="Times New Roman"/>
                      </a:endParaRPr>
                    </a:p>
                  </a:txBody>
                  <a:tcPr marL="0" marR="0" marT="0" marB="0"/>
                </a:tc>
                <a:tc>
                  <a:txBody>
                    <a:bodyPr/>
                    <a:lstStyle/>
                    <a:p>
                      <a:pPr marL="67310" marR="49530">
                        <a:spcBef>
                          <a:spcPts val="10"/>
                        </a:spcBef>
                        <a:spcAft>
                          <a:spcPts val="0"/>
                        </a:spcAft>
                      </a:pPr>
                      <a:r>
                        <a:rPr lang="en-US" sz="1400" dirty="0">
                          <a:solidFill>
                            <a:schemeClr val="tx1"/>
                          </a:solidFill>
                        </a:rPr>
                        <a:t>Benefit the creditor (or surety</a:t>
                      </a:r>
                    </a:p>
                    <a:p>
                      <a:pPr marL="67310" marR="193040">
                        <a:spcBef>
                          <a:spcPts val="0"/>
                        </a:spcBef>
                        <a:spcAft>
                          <a:spcPts val="0"/>
                        </a:spcAft>
                      </a:pPr>
                      <a:r>
                        <a:rPr lang="en-US" sz="1400" dirty="0">
                          <a:solidFill>
                            <a:schemeClr val="tx1"/>
                          </a:solidFill>
                        </a:rPr>
                        <a:t>/ guarantor) … to put them in a</a:t>
                      </a:r>
                    </a:p>
                    <a:p>
                      <a:pPr marL="67310" marR="0">
                        <a:spcBef>
                          <a:spcPts val="0"/>
                        </a:spcBef>
                        <a:spcAft>
                          <a:spcPts val="0"/>
                        </a:spcAft>
                      </a:pPr>
                      <a:r>
                        <a:rPr lang="en-US" sz="1400" dirty="0">
                          <a:solidFill>
                            <a:schemeClr val="tx1"/>
                          </a:solidFill>
                        </a:rPr>
                        <a:t>beneficial position</a:t>
                      </a:r>
                      <a:endParaRPr lang="en-US" sz="1400" dirty="0">
                        <a:solidFill>
                          <a:schemeClr val="tx1"/>
                        </a:solidFill>
                        <a:latin typeface="Arial"/>
                        <a:ea typeface="Arial"/>
                        <a:cs typeface="Times New Roman"/>
                      </a:endParaRPr>
                    </a:p>
                  </a:txBody>
                  <a:tcPr marL="0" marR="0" marT="0" marB="0">
                    <a:solidFill>
                      <a:srgbClr val="002060"/>
                    </a:solidFill>
                  </a:tcPr>
                </a:tc>
                <a:tc>
                  <a:txBody>
                    <a:bodyPr/>
                    <a:lstStyle/>
                    <a:p>
                      <a:pPr marL="67310" marR="144145">
                        <a:spcBef>
                          <a:spcPts val="10"/>
                        </a:spcBef>
                        <a:spcAft>
                          <a:spcPts val="0"/>
                        </a:spcAft>
                      </a:pPr>
                      <a:r>
                        <a:rPr lang="en-US" sz="1400" dirty="0">
                          <a:solidFill>
                            <a:schemeClr val="tx1"/>
                          </a:solidFill>
                        </a:rPr>
                        <a:t>One year (unrelated)</a:t>
                      </a:r>
                    </a:p>
                    <a:p>
                      <a:pPr marL="67310" marR="178435">
                        <a:spcBef>
                          <a:spcPts val="0"/>
                        </a:spcBef>
                        <a:spcAft>
                          <a:spcPts val="0"/>
                        </a:spcAft>
                      </a:pPr>
                      <a:r>
                        <a:rPr lang="en-US" sz="1400" dirty="0">
                          <a:solidFill>
                            <a:schemeClr val="tx1"/>
                          </a:solidFill>
                        </a:rPr>
                        <a:t>Two years (related) </a:t>
                      </a:r>
                      <a:r>
                        <a:rPr lang="en-US" sz="1400" b="1" u="sng" dirty="0">
                          <a:solidFill>
                            <a:srgbClr val="00B0F0"/>
                          </a:solidFill>
                        </a:rPr>
                        <a:t>from two years preceding the initiation date and ending on </a:t>
                      </a:r>
                      <a:r>
                        <a:rPr lang="en-US" sz="1600" dirty="0">
                          <a:solidFill>
                            <a:srgbClr val="00B0F0"/>
                          </a:solidFill>
                        </a:rPr>
                        <a:t>the insolvency commencement date</a:t>
                      </a:r>
                      <a:endParaRPr lang="en-US" sz="1400" dirty="0">
                        <a:solidFill>
                          <a:srgbClr val="92D050"/>
                        </a:solidFill>
                        <a:latin typeface="Arial"/>
                        <a:ea typeface="Arial"/>
                        <a:cs typeface="Times New Roman"/>
                      </a:endParaRPr>
                    </a:p>
                  </a:txBody>
                  <a:tcPr marL="0" marR="0" marT="0" marB="0">
                    <a:solidFill>
                      <a:srgbClr val="002060"/>
                    </a:solidFill>
                  </a:tcPr>
                </a:tc>
                <a:tc>
                  <a:txBody>
                    <a:bodyPr/>
                    <a:lstStyle/>
                    <a:p>
                      <a:pPr marL="66675" marR="51435">
                        <a:spcBef>
                          <a:spcPts val="10"/>
                        </a:spcBef>
                        <a:spcAft>
                          <a:spcPts val="0"/>
                        </a:spcAft>
                      </a:pPr>
                      <a:r>
                        <a:rPr lang="en-US" sz="1400">
                          <a:solidFill>
                            <a:schemeClr val="tx1"/>
                          </a:solidFill>
                        </a:rPr>
                        <a:t>If to a related party, presumed not received in good faith</a:t>
                      </a:r>
                      <a:endParaRPr lang="en-US" sz="1400">
                        <a:solidFill>
                          <a:schemeClr val="tx1"/>
                        </a:solidFill>
                        <a:latin typeface="Arial"/>
                        <a:ea typeface="Arial"/>
                        <a:cs typeface="Times New Roman"/>
                      </a:endParaRPr>
                    </a:p>
                  </a:txBody>
                  <a:tcPr marL="0" marR="0" marT="0" marB="0">
                    <a:solidFill>
                      <a:srgbClr val="002060"/>
                    </a:solidFill>
                  </a:tcPr>
                </a:tc>
                <a:tc>
                  <a:txBody>
                    <a:bodyPr/>
                    <a:lstStyle/>
                    <a:p>
                      <a:pPr marL="66040" marR="0">
                        <a:spcBef>
                          <a:spcPts val="10"/>
                        </a:spcBef>
                        <a:spcAft>
                          <a:spcPts val="0"/>
                        </a:spcAft>
                      </a:pPr>
                      <a:r>
                        <a:rPr lang="en-US" sz="1400">
                          <a:solidFill>
                            <a:schemeClr val="tx1"/>
                          </a:solidFill>
                        </a:rPr>
                        <a:t>Property</a:t>
                      </a:r>
                      <a:r>
                        <a:rPr lang="en-US" sz="1400" spc="-40">
                          <a:solidFill>
                            <a:schemeClr val="tx1"/>
                          </a:solidFill>
                        </a:rPr>
                        <a:t> </a:t>
                      </a:r>
                      <a:r>
                        <a:rPr lang="en-US" sz="1400">
                          <a:solidFill>
                            <a:schemeClr val="tx1"/>
                          </a:solidFill>
                        </a:rPr>
                        <a:t>transferred</a:t>
                      </a:r>
                    </a:p>
                    <a:p>
                      <a:pPr marL="66040" marR="67310">
                        <a:spcBef>
                          <a:spcPts val="0"/>
                        </a:spcBef>
                        <a:spcAft>
                          <a:spcPts val="0"/>
                        </a:spcAft>
                      </a:pPr>
                      <a:r>
                        <a:rPr lang="en-US" sz="1400">
                          <a:solidFill>
                            <a:schemeClr val="tx1"/>
                          </a:solidFill>
                        </a:rPr>
                        <a:t>/ vested / release any security</a:t>
                      </a:r>
                      <a:r>
                        <a:rPr lang="en-US" sz="1400" spc="-95">
                          <a:solidFill>
                            <a:schemeClr val="tx1"/>
                          </a:solidFill>
                        </a:rPr>
                        <a:t> </a:t>
                      </a:r>
                      <a:r>
                        <a:rPr lang="en-US" sz="1400">
                          <a:solidFill>
                            <a:schemeClr val="tx1"/>
                          </a:solidFill>
                        </a:rPr>
                        <a:t>interest</a:t>
                      </a:r>
                    </a:p>
                    <a:p>
                      <a:pPr marL="66040" marR="161290">
                        <a:spcBef>
                          <a:spcPts val="0"/>
                        </a:spcBef>
                        <a:spcAft>
                          <a:spcPts val="0"/>
                        </a:spcAft>
                      </a:pPr>
                      <a:r>
                        <a:rPr lang="en-US" sz="1400">
                          <a:solidFill>
                            <a:schemeClr val="tx1"/>
                          </a:solidFill>
                        </a:rPr>
                        <a:t>/ pay such sums in respect of benefit received</a:t>
                      </a:r>
                      <a:endParaRPr lang="en-US" sz="1400">
                        <a:solidFill>
                          <a:schemeClr val="tx1"/>
                        </a:solidFill>
                        <a:latin typeface="Arial"/>
                        <a:ea typeface="Arial"/>
                        <a:cs typeface="Times New Roman"/>
                      </a:endParaRPr>
                    </a:p>
                  </a:txBody>
                  <a:tcPr marL="0" marR="0" marT="0" marB="0">
                    <a:solidFill>
                      <a:srgbClr val="002060"/>
                    </a:solidFill>
                  </a:tcPr>
                </a:tc>
                <a:extLst>
                  <a:ext uri="{0D108BD9-81ED-4DB2-BD59-A6C34878D82A}">
                    <a16:rowId xmlns:a16="http://schemas.microsoft.com/office/drawing/2014/main" val="10001"/>
                  </a:ext>
                </a:extLst>
              </a:tr>
              <a:tr h="1080958">
                <a:tc>
                  <a:txBody>
                    <a:bodyPr/>
                    <a:lstStyle/>
                    <a:p>
                      <a:pPr marL="67945" marR="69850" algn="just">
                        <a:spcBef>
                          <a:spcPts val="5"/>
                        </a:spcBef>
                        <a:spcAft>
                          <a:spcPts val="0"/>
                        </a:spcAft>
                      </a:pPr>
                      <a:r>
                        <a:rPr lang="en-US" sz="1400" b="1" dirty="0"/>
                        <a:t>Undervalued Transactions Section 45</a:t>
                      </a:r>
                      <a:endParaRPr lang="en-US" sz="1400" b="1" dirty="0">
                        <a:latin typeface="Arial"/>
                        <a:ea typeface="Arial"/>
                        <a:cs typeface="Times New Roman"/>
                      </a:endParaRPr>
                    </a:p>
                  </a:txBody>
                  <a:tcPr marL="0" marR="0" marT="0" marB="0"/>
                </a:tc>
                <a:tc>
                  <a:txBody>
                    <a:bodyPr/>
                    <a:lstStyle/>
                    <a:p>
                      <a:pPr marL="67310" marR="108585">
                        <a:spcBef>
                          <a:spcPts val="10"/>
                        </a:spcBef>
                        <a:spcAft>
                          <a:spcPts val="0"/>
                        </a:spcAft>
                      </a:pPr>
                      <a:r>
                        <a:rPr lang="en-US" sz="1400" dirty="0">
                          <a:solidFill>
                            <a:schemeClr val="tx1"/>
                          </a:solidFill>
                        </a:rPr>
                        <a:t>Gift (no consideration) or significantly less consideration</a:t>
                      </a:r>
                      <a:endParaRPr lang="en-US" sz="1400" dirty="0">
                        <a:solidFill>
                          <a:schemeClr val="tx1"/>
                        </a:solidFill>
                        <a:latin typeface="Arial"/>
                        <a:ea typeface="Arial"/>
                        <a:cs typeface="Times New Roman"/>
                      </a:endParaRPr>
                    </a:p>
                  </a:txBody>
                  <a:tcPr marL="0" marR="0" marT="0" marB="0">
                    <a:solidFill>
                      <a:srgbClr val="002060"/>
                    </a:solidFill>
                  </a:tcPr>
                </a:tc>
                <a:tc>
                  <a:txBody>
                    <a:bodyPr/>
                    <a:lstStyle/>
                    <a:p>
                      <a:pPr marL="67310" marR="144145">
                        <a:spcBef>
                          <a:spcPts val="10"/>
                        </a:spcBef>
                        <a:spcAft>
                          <a:spcPts val="0"/>
                        </a:spcAft>
                      </a:pPr>
                      <a:r>
                        <a:rPr lang="en-US" sz="1400" dirty="0">
                          <a:solidFill>
                            <a:schemeClr val="tx1"/>
                          </a:solidFill>
                        </a:rPr>
                        <a:t>One year (unrelated)</a:t>
                      </a:r>
                    </a:p>
                    <a:p>
                      <a:pPr marL="67310" marR="178435">
                        <a:spcBef>
                          <a:spcPts val="0"/>
                        </a:spcBef>
                        <a:spcAft>
                          <a:spcPts val="0"/>
                        </a:spcAft>
                      </a:pPr>
                      <a:r>
                        <a:rPr lang="en-US" sz="1400" dirty="0">
                          <a:solidFill>
                            <a:schemeClr val="tx1"/>
                          </a:solidFill>
                        </a:rPr>
                        <a:t>Two years (related) </a:t>
                      </a:r>
                      <a:r>
                        <a:rPr lang="en-US" sz="1400" b="1" u="sng" dirty="0">
                          <a:solidFill>
                            <a:srgbClr val="00B0F0"/>
                          </a:solidFill>
                        </a:rPr>
                        <a:t>from two years preceding the initiation date and ending on </a:t>
                      </a:r>
                      <a:r>
                        <a:rPr lang="en-US" sz="1600" dirty="0">
                          <a:solidFill>
                            <a:srgbClr val="00B0F0"/>
                          </a:solidFill>
                        </a:rPr>
                        <a:t>the insolvency commencement date</a:t>
                      </a:r>
                      <a:endParaRPr lang="en-US" sz="1400" dirty="0">
                        <a:solidFill>
                          <a:schemeClr val="tx1"/>
                        </a:solidFill>
                        <a:latin typeface="Arial"/>
                        <a:ea typeface="Arial"/>
                        <a:cs typeface="Times New Roman"/>
                      </a:endParaRPr>
                    </a:p>
                  </a:txBody>
                  <a:tcPr marL="0" marR="0" marT="0" marB="0">
                    <a:solidFill>
                      <a:srgbClr val="002060"/>
                    </a:solidFill>
                  </a:tcPr>
                </a:tc>
                <a:tc>
                  <a:txBody>
                    <a:bodyPr/>
                    <a:lstStyle/>
                    <a:p>
                      <a:pPr marL="66675" marR="0">
                        <a:spcBef>
                          <a:spcPts val="10"/>
                        </a:spcBef>
                        <a:spcAft>
                          <a:spcPts val="0"/>
                        </a:spcAft>
                      </a:pPr>
                      <a:r>
                        <a:rPr lang="en-US" sz="1400">
                          <a:solidFill>
                            <a:schemeClr val="tx1"/>
                          </a:solidFill>
                        </a:rPr>
                        <a:t>None</a:t>
                      </a:r>
                      <a:endParaRPr lang="en-US" sz="1400">
                        <a:solidFill>
                          <a:schemeClr val="tx1"/>
                        </a:solidFill>
                        <a:latin typeface="Arial"/>
                        <a:ea typeface="Arial"/>
                        <a:cs typeface="Times New Roman"/>
                      </a:endParaRPr>
                    </a:p>
                  </a:txBody>
                  <a:tcPr marL="0" marR="0" marT="0" marB="0">
                    <a:solidFill>
                      <a:srgbClr val="002060"/>
                    </a:solidFill>
                  </a:tcPr>
                </a:tc>
                <a:tc>
                  <a:txBody>
                    <a:bodyPr/>
                    <a:lstStyle/>
                    <a:p>
                      <a:pPr marL="66040" marR="0">
                        <a:spcBef>
                          <a:spcPts val="10"/>
                        </a:spcBef>
                        <a:spcAft>
                          <a:spcPts val="0"/>
                        </a:spcAft>
                      </a:pPr>
                      <a:r>
                        <a:rPr lang="en-US" sz="1400">
                          <a:solidFill>
                            <a:schemeClr val="tx1"/>
                          </a:solidFill>
                        </a:rPr>
                        <a:t>Property transferred</a:t>
                      </a:r>
                    </a:p>
                    <a:p>
                      <a:pPr marL="66040" marR="186690">
                        <a:spcBef>
                          <a:spcPts val="0"/>
                        </a:spcBef>
                        <a:spcAft>
                          <a:spcPts val="0"/>
                        </a:spcAft>
                      </a:pPr>
                      <a:r>
                        <a:rPr lang="en-US" sz="1400">
                          <a:solidFill>
                            <a:schemeClr val="tx1"/>
                          </a:solidFill>
                        </a:rPr>
                        <a:t>/ release or discharge security interest / pay such sums in respect of benefit received</a:t>
                      </a:r>
                      <a:endParaRPr lang="en-US" sz="1400">
                        <a:solidFill>
                          <a:schemeClr val="tx1"/>
                        </a:solidFill>
                        <a:latin typeface="Arial"/>
                        <a:ea typeface="Arial"/>
                        <a:cs typeface="Times New Roman"/>
                      </a:endParaRPr>
                    </a:p>
                  </a:txBody>
                  <a:tcPr marL="0" marR="0" marT="0" marB="0">
                    <a:solidFill>
                      <a:srgbClr val="002060"/>
                    </a:solidFill>
                  </a:tcPr>
                </a:tc>
                <a:extLst>
                  <a:ext uri="{0D108BD9-81ED-4DB2-BD59-A6C34878D82A}">
                    <a16:rowId xmlns:a16="http://schemas.microsoft.com/office/drawing/2014/main" val="10002"/>
                  </a:ext>
                </a:extLst>
              </a:tr>
              <a:tr h="1424821">
                <a:tc>
                  <a:txBody>
                    <a:bodyPr/>
                    <a:lstStyle/>
                    <a:p>
                      <a:pPr marL="67945" marR="59055">
                        <a:spcBef>
                          <a:spcPts val="0"/>
                        </a:spcBef>
                        <a:spcAft>
                          <a:spcPts val="0"/>
                        </a:spcAft>
                      </a:pPr>
                      <a:r>
                        <a:rPr lang="en-US" sz="1400" b="1" dirty="0"/>
                        <a:t>Transactions Defrauding Creditors Section 49</a:t>
                      </a:r>
                      <a:endParaRPr lang="en-US" sz="1400" b="1" dirty="0">
                        <a:latin typeface="Arial"/>
                        <a:ea typeface="Arial"/>
                        <a:cs typeface="Times New Roman"/>
                      </a:endParaRPr>
                    </a:p>
                  </a:txBody>
                  <a:tcPr marL="0" marR="0" marT="0" marB="0"/>
                </a:tc>
                <a:tc>
                  <a:txBody>
                    <a:bodyPr/>
                    <a:lstStyle/>
                    <a:p>
                      <a:pPr marL="67310" marR="40640">
                        <a:spcBef>
                          <a:spcPts val="0"/>
                        </a:spcBef>
                        <a:spcAft>
                          <a:spcPts val="0"/>
                        </a:spcAft>
                      </a:pPr>
                      <a:r>
                        <a:rPr lang="en-US" sz="1400" dirty="0">
                          <a:solidFill>
                            <a:schemeClr val="tx1"/>
                          </a:solidFill>
                        </a:rPr>
                        <a:t>Gift (no consideration) or significantly less consideration and transaction deliberately</a:t>
                      </a:r>
                    </a:p>
                    <a:p>
                      <a:pPr marL="67310" marR="0">
                        <a:lnSpc>
                          <a:spcPts val="1280"/>
                        </a:lnSpc>
                        <a:spcBef>
                          <a:spcPts val="0"/>
                        </a:spcBef>
                        <a:spcAft>
                          <a:spcPts val="0"/>
                        </a:spcAft>
                      </a:pPr>
                      <a:r>
                        <a:rPr lang="en-US" sz="1400" dirty="0">
                          <a:solidFill>
                            <a:schemeClr val="tx1"/>
                          </a:solidFill>
                        </a:rPr>
                        <a:t>entered into to put assets out of</a:t>
                      </a:r>
                    </a:p>
                    <a:p>
                      <a:pPr marL="67310" marR="0">
                        <a:lnSpc>
                          <a:spcPts val="1280"/>
                        </a:lnSpc>
                        <a:spcBef>
                          <a:spcPts val="0"/>
                        </a:spcBef>
                        <a:spcAft>
                          <a:spcPts val="0"/>
                        </a:spcAft>
                      </a:pPr>
                      <a:r>
                        <a:rPr lang="en-US" sz="1400" dirty="0">
                          <a:solidFill>
                            <a:schemeClr val="tx1"/>
                          </a:solidFill>
                        </a:rPr>
                        <a:t>reach / adversely affect interests of Claimant</a:t>
                      </a:r>
                      <a:endParaRPr lang="en-US" sz="1400" dirty="0">
                        <a:solidFill>
                          <a:schemeClr val="tx1"/>
                        </a:solidFill>
                        <a:latin typeface="Arial"/>
                        <a:ea typeface="Arial"/>
                        <a:cs typeface="Times New Roman"/>
                      </a:endParaRPr>
                    </a:p>
                  </a:txBody>
                  <a:tcPr marL="0" marR="0" marT="0" marB="0">
                    <a:solidFill>
                      <a:srgbClr val="002060"/>
                    </a:solidFill>
                  </a:tcPr>
                </a:tc>
                <a:tc>
                  <a:txBody>
                    <a:bodyPr/>
                    <a:lstStyle/>
                    <a:p>
                      <a:pPr marL="67310" marR="0">
                        <a:lnSpc>
                          <a:spcPts val="1380"/>
                        </a:lnSpc>
                        <a:spcBef>
                          <a:spcPts val="0"/>
                        </a:spcBef>
                        <a:spcAft>
                          <a:spcPts val="0"/>
                        </a:spcAft>
                      </a:pPr>
                      <a:r>
                        <a:rPr lang="en-US" sz="1400" dirty="0">
                          <a:solidFill>
                            <a:schemeClr val="tx1"/>
                          </a:solidFill>
                        </a:rPr>
                        <a:t>None</a:t>
                      </a:r>
                      <a:endParaRPr lang="en-US" sz="1400" dirty="0">
                        <a:solidFill>
                          <a:schemeClr val="tx1"/>
                        </a:solidFill>
                        <a:latin typeface="Arial"/>
                        <a:ea typeface="Arial"/>
                        <a:cs typeface="Times New Roman"/>
                      </a:endParaRPr>
                    </a:p>
                  </a:txBody>
                  <a:tcPr marL="0" marR="0" marT="0" marB="0">
                    <a:solidFill>
                      <a:srgbClr val="002060"/>
                    </a:solidFill>
                  </a:tcPr>
                </a:tc>
                <a:tc>
                  <a:txBody>
                    <a:bodyPr/>
                    <a:lstStyle/>
                    <a:p>
                      <a:pPr marL="66675" marR="0">
                        <a:lnSpc>
                          <a:spcPts val="1380"/>
                        </a:lnSpc>
                        <a:spcBef>
                          <a:spcPts val="0"/>
                        </a:spcBef>
                        <a:spcAft>
                          <a:spcPts val="0"/>
                        </a:spcAft>
                      </a:pPr>
                      <a:r>
                        <a:rPr lang="en-US" sz="1400" dirty="0">
                          <a:solidFill>
                            <a:schemeClr val="tx1"/>
                          </a:solidFill>
                        </a:rPr>
                        <a:t>None</a:t>
                      </a:r>
                      <a:endParaRPr lang="en-US" sz="1400" dirty="0">
                        <a:solidFill>
                          <a:schemeClr val="tx1"/>
                        </a:solidFill>
                        <a:latin typeface="Arial"/>
                        <a:ea typeface="Arial"/>
                        <a:cs typeface="Times New Roman"/>
                      </a:endParaRPr>
                    </a:p>
                  </a:txBody>
                  <a:tcPr marL="0" marR="0" marT="0" marB="0">
                    <a:solidFill>
                      <a:srgbClr val="002060"/>
                    </a:solidFill>
                  </a:tcPr>
                </a:tc>
                <a:tc>
                  <a:txBody>
                    <a:bodyPr/>
                    <a:lstStyle/>
                    <a:p>
                      <a:pPr marL="66040" marR="67310">
                        <a:spcBef>
                          <a:spcPts val="0"/>
                        </a:spcBef>
                        <a:spcAft>
                          <a:spcPts val="0"/>
                        </a:spcAft>
                      </a:pPr>
                      <a:r>
                        <a:rPr lang="en-US" sz="1400" dirty="0">
                          <a:solidFill>
                            <a:schemeClr val="tx1"/>
                          </a:solidFill>
                        </a:rPr>
                        <a:t>Restoration to position it would have been in had the transaction</a:t>
                      </a:r>
                      <a:r>
                        <a:rPr lang="en-US" sz="1400" spc="-30" dirty="0">
                          <a:solidFill>
                            <a:schemeClr val="tx1"/>
                          </a:solidFill>
                        </a:rPr>
                        <a:t> </a:t>
                      </a:r>
                      <a:r>
                        <a:rPr lang="en-US" sz="1400" spc="-20" dirty="0">
                          <a:solidFill>
                            <a:schemeClr val="tx1"/>
                          </a:solidFill>
                        </a:rPr>
                        <a:t>not</a:t>
                      </a:r>
                      <a:endParaRPr lang="en-US" sz="1400" dirty="0">
                        <a:solidFill>
                          <a:schemeClr val="tx1"/>
                        </a:solidFill>
                      </a:endParaRPr>
                    </a:p>
                    <a:p>
                      <a:pPr marL="66040" marR="0">
                        <a:lnSpc>
                          <a:spcPts val="1300"/>
                        </a:lnSpc>
                        <a:spcBef>
                          <a:spcPts val="0"/>
                        </a:spcBef>
                        <a:spcAft>
                          <a:spcPts val="0"/>
                        </a:spcAft>
                      </a:pPr>
                      <a:r>
                        <a:rPr lang="en-US" sz="1400" dirty="0">
                          <a:solidFill>
                            <a:schemeClr val="tx1"/>
                          </a:solidFill>
                        </a:rPr>
                        <a:t>been entered into</a:t>
                      </a:r>
                      <a:r>
                        <a:rPr lang="en-US" sz="1400" spc="-40" dirty="0">
                          <a:solidFill>
                            <a:schemeClr val="tx1"/>
                          </a:solidFill>
                        </a:rPr>
                        <a:t> </a:t>
                      </a:r>
                      <a:r>
                        <a:rPr lang="en-US" sz="1400" dirty="0">
                          <a:solidFill>
                            <a:schemeClr val="tx1"/>
                          </a:solidFill>
                        </a:rPr>
                        <a:t>/</a:t>
                      </a:r>
                    </a:p>
                    <a:p>
                      <a:pPr marL="66040" marR="0">
                        <a:lnSpc>
                          <a:spcPts val="1280"/>
                        </a:lnSpc>
                        <a:spcBef>
                          <a:spcPts val="0"/>
                        </a:spcBef>
                        <a:spcAft>
                          <a:spcPts val="0"/>
                        </a:spcAft>
                      </a:pPr>
                      <a:r>
                        <a:rPr lang="en-US" sz="1400" dirty="0">
                          <a:solidFill>
                            <a:schemeClr val="tx1"/>
                          </a:solidFill>
                        </a:rPr>
                        <a:t>protecting interests</a:t>
                      </a:r>
                    </a:p>
                    <a:p>
                      <a:pPr marL="66040" marR="0">
                        <a:lnSpc>
                          <a:spcPts val="1280"/>
                        </a:lnSpc>
                        <a:spcBef>
                          <a:spcPts val="0"/>
                        </a:spcBef>
                        <a:spcAft>
                          <a:spcPts val="0"/>
                        </a:spcAft>
                      </a:pPr>
                      <a:r>
                        <a:rPr lang="en-US" sz="1400" dirty="0">
                          <a:solidFill>
                            <a:schemeClr val="tx1"/>
                          </a:solidFill>
                        </a:rPr>
                        <a:t>of any victim of the</a:t>
                      </a:r>
                    </a:p>
                    <a:p>
                      <a:pPr marL="66040" marR="0">
                        <a:lnSpc>
                          <a:spcPts val="1280"/>
                        </a:lnSpc>
                        <a:spcBef>
                          <a:spcPts val="0"/>
                        </a:spcBef>
                        <a:spcAft>
                          <a:spcPts val="0"/>
                        </a:spcAft>
                      </a:pPr>
                      <a:r>
                        <a:rPr lang="en-US" sz="1400" dirty="0">
                          <a:solidFill>
                            <a:schemeClr val="tx1"/>
                          </a:solidFill>
                        </a:rPr>
                        <a:t>transaction</a:t>
                      </a:r>
                      <a:endParaRPr lang="en-US" sz="1400" dirty="0">
                        <a:solidFill>
                          <a:schemeClr val="tx1"/>
                        </a:solidFill>
                        <a:latin typeface="Arial"/>
                        <a:ea typeface="Arial"/>
                        <a:cs typeface="Times New Roman"/>
                      </a:endParaRPr>
                    </a:p>
                  </a:txBody>
                  <a:tcPr marL="0" marR="0" marT="0" marB="0">
                    <a:solidFill>
                      <a:srgbClr val="002060"/>
                    </a:solidFill>
                  </a:tcPr>
                </a:tc>
                <a:extLst>
                  <a:ext uri="{0D108BD9-81ED-4DB2-BD59-A6C34878D82A}">
                    <a16:rowId xmlns:a16="http://schemas.microsoft.com/office/drawing/2014/main" val="10003"/>
                  </a:ext>
                </a:extLst>
              </a:tr>
              <a:tr h="885224">
                <a:tc>
                  <a:txBody>
                    <a:bodyPr/>
                    <a:lstStyle/>
                    <a:p>
                      <a:pPr marL="78740" marR="213995">
                        <a:lnSpc>
                          <a:spcPct val="153000"/>
                        </a:lnSpc>
                        <a:spcBef>
                          <a:spcPts val="10"/>
                        </a:spcBef>
                        <a:spcAft>
                          <a:spcPts val="0"/>
                        </a:spcAft>
                      </a:pPr>
                      <a:r>
                        <a:rPr lang="en-US" sz="1400" b="1" dirty="0"/>
                        <a:t>Extortionate Credit Transactions</a:t>
                      </a:r>
                    </a:p>
                    <a:p>
                      <a:pPr marL="78740" marR="0">
                        <a:spcBef>
                          <a:spcPts val="10"/>
                        </a:spcBef>
                        <a:spcAft>
                          <a:spcPts val="0"/>
                        </a:spcAft>
                      </a:pPr>
                      <a:r>
                        <a:rPr lang="en-US" sz="1400" b="1" dirty="0"/>
                        <a:t>Section 50</a:t>
                      </a:r>
                      <a:endParaRPr lang="en-US" sz="1400" b="1" dirty="0">
                        <a:latin typeface="Arial"/>
                        <a:ea typeface="Arial"/>
                        <a:cs typeface="Times New Roman"/>
                      </a:endParaRPr>
                    </a:p>
                  </a:txBody>
                  <a:tcPr marL="0" marR="0" marT="0" marB="0"/>
                </a:tc>
                <a:tc>
                  <a:txBody>
                    <a:bodyPr/>
                    <a:lstStyle/>
                    <a:p>
                      <a:pPr marL="78740" marR="76835">
                        <a:spcBef>
                          <a:spcPts val="10"/>
                        </a:spcBef>
                        <a:spcAft>
                          <a:spcPts val="0"/>
                        </a:spcAft>
                      </a:pPr>
                      <a:r>
                        <a:rPr lang="en-US" sz="1400">
                          <a:solidFill>
                            <a:schemeClr val="tx1"/>
                          </a:solidFill>
                        </a:rPr>
                        <a:t>Extortionate interest rate on loan to Corporate Debtor / exorbitant</a:t>
                      </a:r>
                      <a:endParaRPr lang="en-US" sz="1400">
                        <a:solidFill>
                          <a:schemeClr val="tx1"/>
                        </a:solidFill>
                        <a:latin typeface="Arial"/>
                        <a:ea typeface="Arial"/>
                        <a:cs typeface="Times New Roman"/>
                      </a:endParaRPr>
                    </a:p>
                  </a:txBody>
                  <a:tcPr marL="0" marR="0" marT="0" marB="0">
                    <a:solidFill>
                      <a:srgbClr val="002060"/>
                    </a:solidFill>
                  </a:tcPr>
                </a:tc>
                <a:tc>
                  <a:txBody>
                    <a:bodyPr/>
                    <a:lstStyle/>
                    <a:p>
                      <a:pPr marL="78105" marR="0">
                        <a:spcBef>
                          <a:spcPts val="10"/>
                        </a:spcBef>
                        <a:spcAft>
                          <a:spcPts val="0"/>
                        </a:spcAft>
                      </a:pPr>
                      <a:r>
                        <a:rPr lang="en-US" sz="1400" dirty="0">
                          <a:solidFill>
                            <a:schemeClr val="tx1"/>
                          </a:solidFill>
                        </a:rPr>
                        <a:t>Two years  </a:t>
                      </a:r>
                      <a:r>
                        <a:rPr lang="en-US" sz="1400" b="1" u="sng" dirty="0">
                          <a:solidFill>
                            <a:srgbClr val="00B0F0"/>
                          </a:solidFill>
                        </a:rPr>
                        <a:t>preceding the initiation date and ending on </a:t>
                      </a:r>
                      <a:r>
                        <a:rPr lang="en-US" sz="1600" dirty="0">
                          <a:solidFill>
                            <a:srgbClr val="00B0F0"/>
                          </a:solidFill>
                        </a:rPr>
                        <a:t>the insolvency commencement date</a:t>
                      </a:r>
                      <a:endParaRPr lang="en-US" sz="1400" dirty="0">
                        <a:solidFill>
                          <a:schemeClr val="tx1"/>
                        </a:solidFill>
                        <a:latin typeface="Arial"/>
                        <a:ea typeface="Arial"/>
                        <a:cs typeface="Times New Roman"/>
                      </a:endParaRPr>
                    </a:p>
                  </a:txBody>
                  <a:tcPr marL="0" marR="0" marT="0" marB="0">
                    <a:solidFill>
                      <a:srgbClr val="002060"/>
                    </a:solidFill>
                  </a:tcPr>
                </a:tc>
                <a:tc>
                  <a:txBody>
                    <a:bodyPr/>
                    <a:lstStyle/>
                    <a:p>
                      <a:pPr marL="0" marR="0">
                        <a:spcBef>
                          <a:spcPts val="0"/>
                        </a:spcBef>
                        <a:spcAft>
                          <a:spcPts val="0"/>
                        </a:spcAft>
                      </a:pPr>
                      <a:endParaRPr lang="en-US" sz="1400" dirty="0">
                        <a:solidFill>
                          <a:schemeClr val="tx1"/>
                        </a:solidFill>
                        <a:latin typeface="Times New Roman"/>
                        <a:ea typeface="Arial"/>
                        <a:cs typeface="Arial"/>
                      </a:endParaRPr>
                    </a:p>
                  </a:txBody>
                  <a:tcPr marL="0" marR="0" marT="0" marB="0">
                    <a:solidFill>
                      <a:srgbClr val="002060"/>
                    </a:solidFill>
                  </a:tcPr>
                </a:tc>
                <a:tc>
                  <a:txBody>
                    <a:bodyPr/>
                    <a:lstStyle/>
                    <a:p>
                      <a:pPr marL="76835" marR="96520">
                        <a:spcBef>
                          <a:spcPts val="10"/>
                        </a:spcBef>
                        <a:spcAft>
                          <a:spcPts val="0"/>
                        </a:spcAft>
                      </a:pPr>
                      <a:r>
                        <a:rPr lang="en-US" sz="1400" dirty="0">
                          <a:solidFill>
                            <a:schemeClr val="tx1"/>
                          </a:solidFill>
                        </a:rPr>
                        <a:t>Restore position / set aside all or part of loan / modify terms of transaction / repay loan</a:t>
                      </a:r>
                      <a:endParaRPr lang="en-US" sz="1400" dirty="0">
                        <a:solidFill>
                          <a:schemeClr val="tx1"/>
                        </a:solidFill>
                        <a:latin typeface="Arial"/>
                        <a:ea typeface="Arial"/>
                        <a:cs typeface="Times New Roman"/>
                      </a:endParaRPr>
                    </a:p>
                  </a:txBody>
                  <a:tcPr marL="0" marR="0" marT="0" marB="0">
                    <a:solidFill>
                      <a:srgbClr val="002060"/>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256963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26163"/>
            <a:ext cx="10972800" cy="1143000"/>
          </a:xfrm>
        </p:spPr>
        <p:txBody>
          <a:bodyPr>
            <a:normAutofit/>
          </a:bodyPr>
          <a:lstStyle/>
          <a:p>
            <a:r>
              <a:rPr lang="en-US" dirty="0"/>
              <a:t>Section 65(2) </a:t>
            </a:r>
          </a:p>
        </p:txBody>
      </p:sp>
      <p:sp>
        <p:nvSpPr>
          <p:cNvPr id="8" name="Content Placeholder 7"/>
          <p:cNvSpPr>
            <a:spLocks noGrp="1"/>
          </p:cNvSpPr>
          <p:nvPr>
            <p:ph idx="1"/>
          </p:nvPr>
        </p:nvSpPr>
        <p:spPr>
          <a:xfrm>
            <a:off x="609600" y="1039955"/>
            <a:ext cx="10972800" cy="5420479"/>
          </a:xfrm>
        </p:spPr>
        <p:txBody>
          <a:bodyPr>
            <a:normAutofit lnSpcReduction="10000"/>
          </a:bodyPr>
          <a:lstStyle/>
          <a:p>
            <a:pPr lvl="1"/>
            <a:r>
              <a:rPr lang="en-US" sz="3200" dirty="0"/>
              <a:t>One of the first tasks of the IRP is to </a:t>
            </a:r>
            <a:r>
              <a:rPr lang="en-US" sz="3200" dirty="0">
                <a:solidFill>
                  <a:srgbClr val="FFFF00"/>
                </a:solidFill>
              </a:rPr>
              <a:t>evaluate the intent of the applicant when initiating a CIRP. </a:t>
            </a:r>
          </a:p>
          <a:p>
            <a:pPr lvl="1">
              <a:buNone/>
            </a:pPr>
            <a:endParaRPr lang="en-US" sz="3200" dirty="0"/>
          </a:p>
          <a:p>
            <a:pPr lvl="1"/>
            <a:r>
              <a:rPr lang="en-US" sz="3200" dirty="0"/>
              <a:t>Section 65 of the Code deals with the </a:t>
            </a:r>
            <a:r>
              <a:rPr lang="en-US" sz="3200" dirty="0">
                <a:solidFill>
                  <a:srgbClr val="FFFF00"/>
                </a:solidFill>
              </a:rPr>
              <a:t>fraudulent or malicious initiation of proceedings</a:t>
            </a:r>
            <a:r>
              <a:rPr lang="en-US" sz="3200" dirty="0"/>
              <a:t> and if it is </a:t>
            </a:r>
            <a:r>
              <a:rPr lang="en-US" sz="3200" dirty="0">
                <a:solidFill>
                  <a:srgbClr val="FFFF00"/>
                </a:solidFill>
              </a:rPr>
              <a:t>perceived that the applicant’s motivation when putting the process in motion was for any purpose other than that for the resolution of insolvency or Liquidation</a:t>
            </a:r>
            <a:r>
              <a:rPr lang="en-US" sz="3200" dirty="0"/>
              <a:t>, the Adjudicating Authority may </a:t>
            </a:r>
            <a:r>
              <a:rPr lang="en-US" sz="3200" dirty="0">
                <a:solidFill>
                  <a:srgbClr val="00B0F0"/>
                </a:solidFill>
              </a:rPr>
              <a:t>impose a penalty on that person (of between Rs 1 </a:t>
            </a:r>
            <a:r>
              <a:rPr lang="en-US" sz="3200" dirty="0" err="1">
                <a:solidFill>
                  <a:srgbClr val="00B0F0"/>
                </a:solidFill>
              </a:rPr>
              <a:t>lakh</a:t>
            </a:r>
            <a:r>
              <a:rPr lang="en-US" sz="3200" dirty="0">
                <a:solidFill>
                  <a:srgbClr val="00B0F0"/>
                </a:solidFill>
              </a:rPr>
              <a:t> and Rs 1 </a:t>
            </a:r>
            <a:r>
              <a:rPr lang="en-US" sz="3200" dirty="0" err="1">
                <a:solidFill>
                  <a:srgbClr val="00B0F0"/>
                </a:solidFill>
              </a:rPr>
              <a:t>crore</a:t>
            </a:r>
            <a:r>
              <a:rPr lang="en-US" sz="3200" dirty="0">
                <a:solidFill>
                  <a:srgbClr val="00B0F0"/>
                </a:solidFill>
              </a:rPr>
              <a:t>)</a:t>
            </a:r>
          </a:p>
          <a:p>
            <a:pPr lvl="1">
              <a:buNone/>
            </a:pPr>
            <a:endParaRPr lang="en-US" sz="3200" dirty="0">
              <a:solidFill>
                <a:srgbClr val="00B0F0"/>
              </a:solidFill>
            </a:endParaRPr>
          </a:p>
        </p:txBody>
      </p:sp>
    </p:spTree>
    <p:extLst>
      <p:ext uri="{BB962C8B-B14F-4D97-AF65-F5344CB8AC3E}">
        <p14:creationId xmlns:p14="http://schemas.microsoft.com/office/powerpoint/2010/main" val="3425696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effectLst/>
              </a:rPr>
              <a:t>Fraudulent or wrongful trading – </a:t>
            </a:r>
            <a:br>
              <a:rPr lang="en-US" dirty="0">
                <a:effectLst/>
              </a:rPr>
            </a:br>
            <a:r>
              <a:rPr lang="en-US" dirty="0"/>
              <a:t>Section 66(1) of the Code</a:t>
            </a:r>
          </a:p>
        </p:txBody>
      </p:sp>
      <p:sp>
        <p:nvSpPr>
          <p:cNvPr id="8" name="Content Placeholder 7"/>
          <p:cNvSpPr>
            <a:spLocks noGrp="1"/>
          </p:cNvSpPr>
          <p:nvPr>
            <p:ph idx="1"/>
          </p:nvPr>
        </p:nvSpPr>
        <p:spPr>
          <a:xfrm>
            <a:off x="1214650" y="1417638"/>
            <a:ext cx="10265046" cy="4891722"/>
          </a:xfrm>
        </p:spPr>
        <p:txBody>
          <a:bodyPr>
            <a:noAutofit/>
          </a:bodyPr>
          <a:lstStyle/>
          <a:p>
            <a:r>
              <a:rPr lang="en-US" sz="3200" dirty="0"/>
              <a:t>Section 66 (1) of the Code provides that if during CIRP or a liquidation process, it is found that </a:t>
            </a:r>
            <a:r>
              <a:rPr lang="en-US" sz="3200" dirty="0">
                <a:solidFill>
                  <a:srgbClr val="FFFF00"/>
                </a:solidFill>
              </a:rPr>
              <a:t>any business of the corporate debtor has been carried on with intent to defraud creditors of the corporate debtor or for any fraudulent purpose</a:t>
            </a:r>
            <a:r>
              <a:rPr lang="en-US" sz="3200" dirty="0"/>
              <a:t>, </a:t>
            </a:r>
            <a:r>
              <a:rPr lang="en-US" sz="3200" dirty="0">
                <a:solidFill>
                  <a:srgbClr val="00B0F0"/>
                </a:solidFill>
              </a:rPr>
              <a:t>any persons </a:t>
            </a:r>
            <a:r>
              <a:rPr lang="en-US" sz="3200" dirty="0"/>
              <a:t>who were knowingly parties to the carrying on of the business in such manner </a:t>
            </a:r>
            <a:r>
              <a:rPr lang="en-US" sz="3200" b="1" dirty="0">
                <a:solidFill>
                  <a:srgbClr val="00B0F0"/>
                </a:solidFill>
              </a:rPr>
              <a:t>shall be liable to make such contributions to the assets of the corporate debtor </a:t>
            </a:r>
            <a:r>
              <a:rPr lang="en-US" sz="3200" dirty="0"/>
              <a:t>as the </a:t>
            </a:r>
            <a:r>
              <a:rPr lang="en-US" sz="3200" dirty="0" err="1"/>
              <a:t>Hon’ble</a:t>
            </a:r>
            <a:r>
              <a:rPr lang="en-US" sz="3200" dirty="0"/>
              <a:t> Adjudicating Authority may deem fit</a:t>
            </a:r>
          </a:p>
        </p:txBody>
      </p:sp>
    </p:spTree>
    <p:extLst>
      <p:ext uri="{BB962C8B-B14F-4D97-AF65-F5344CB8AC3E}">
        <p14:creationId xmlns:p14="http://schemas.microsoft.com/office/powerpoint/2010/main" val="17336597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Section 66(2) of the Code</a:t>
            </a:r>
          </a:p>
        </p:txBody>
      </p:sp>
      <p:sp>
        <p:nvSpPr>
          <p:cNvPr id="8" name="Content Placeholder 7"/>
          <p:cNvSpPr>
            <a:spLocks noGrp="1"/>
          </p:cNvSpPr>
          <p:nvPr>
            <p:ph idx="1"/>
          </p:nvPr>
        </p:nvSpPr>
        <p:spPr>
          <a:xfrm>
            <a:off x="609600" y="1417638"/>
            <a:ext cx="10972800" cy="4891722"/>
          </a:xfrm>
        </p:spPr>
        <p:txBody>
          <a:bodyPr>
            <a:normAutofit lnSpcReduction="10000"/>
          </a:bodyPr>
          <a:lstStyle/>
          <a:p>
            <a:pPr marL="137160" indent="0">
              <a:buNone/>
            </a:pPr>
            <a:r>
              <a:rPr lang="en-US" dirty="0"/>
              <a:t>Section 66(2) of the Code inter alia provides that </a:t>
            </a:r>
          </a:p>
          <a:p>
            <a:r>
              <a:rPr lang="en-US" dirty="0"/>
              <a:t>if before the CIRP commencement date, a director of the corporate debtor </a:t>
            </a:r>
            <a:r>
              <a:rPr lang="en-US" dirty="0">
                <a:solidFill>
                  <a:srgbClr val="FFC000"/>
                </a:solidFill>
              </a:rPr>
              <a:t>knew or ought to have known </a:t>
            </a:r>
            <a:r>
              <a:rPr lang="en-US" dirty="0"/>
              <a:t>that there was no reasonable prospect of avoiding the commencement of CIRP of the corporate debtor </a:t>
            </a:r>
          </a:p>
          <a:p>
            <a:pPr marL="137160" indent="0">
              <a:buNone/>
            </a:pPr>
            <a:r>
              <a:rPr lang="en-US" dirty="0"/>
              <a:t>				and </a:t>
            </a:r>
          </a:p>
          <a:p>
            <a:r>
              <a:rPr lang="en-US" dirty="0"/>
              <a:t>such director did not exercise due diligence in </a:t>
            </a:r>
            <a:r>
              <a:rPr lang="en-US" dirty="0" err="1"/>
              <a:t>minimising</a:t>
            </a:r>
            <a:r>
              <a:rPr lang="en-US" dirty="0"/>
              <a:t> the potential loss to the creditors of the corporate debtor, </a:t>
            </a:r>
          </a:p>
          <a:p>
            <a:endParaRPr lang="en-US" dirty="0"/>
          </a:p>
          <a:p>
            <a:pPr marL="137160" indent="0">
              <a:buNone/>
            </a:pPr>
            <a:r>
              <a:rPr lang="en-US" dirty="0">
                <a:solidFill>
                  <a:srgbClr val="00B0F0"/>
                </a:solidFill>
              </a:rPr>
              <a:t>NCLT may direct such director to make contribution to the assets of the corporate debtor. </a:t>
            </a:r>
          </a:p>
          <a:p>
            <a:pPr marL="137160" indent="0">
              <a:buNone/>
            </a:pPr>
            <a:endParaRPr lang="en-US" dirty="0"/>
          </a:p>
        </p:txBody>
      </p:sp>
    </p:spTree>
    <p:extLst>
      <p:ext uri="{BB962C8B-B14F-4D97-AF65-F5344CB8AC3E}">
        <p14:creationId xmlns:p14="http://schemas.microsoft.com/office/powerpoint/2010/main" val="31838871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975D7-5C6C-C500-E873-1A0BC21743B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7405093-975F-AB40-B71F-BB33D8F12547}"/>
              </a:ext>
            </a:extLst>
          </p:cNvPr>
          <p:cNvSpPr>
            <a:spLocks noGrp="1"/>
          </p:cNvSpPr>
          <p:nvPr>
            <p:ph type="title"/>
          </p:nvPr>
        </p:nvSpPr>
        <p:spPr>
          <a:xfrm>
            <a:off x="52755" y="170913"/>
            <a:ext cx="11922368" cy="1143000"/>
          </a:xfrm>
        </p:spPr>
        <p:txBody>
          <a:bodyPr>
            <a:normAutofit fontScale="90000"/>
          </a:bodyPr>
          <a:lstStyle/>
          <a:p>
            <a:br>
              <a:rPr lang="en-US" sz="4400" dirty="0"/>
            </a:br>
            <a:r>
              <a:rPr lang="en-US" dirty="0"/>
              <a:t>Amendment-  </a:t>
            </a:r>
            <a:r>
              <a:rPr lang="en-IN" dirty="0">
                <a:effectLst/>
              </a:rPr>
              <a:t>AVOIDANCE TRANSACTIONS Application not to effect processes- Section 26</a:t>
            </a:r>
            <a:endParaRPr lang="en-US" dirty="0"/>
          </a:p>
        </p:txBody>
      </p:sp>
      <p:graphicFrame>
        <p:nvGraphicFramePr>
          <p:cNvPr id="9" name="Content Placeholder 8">
            <a:extLst>
              <a:ext uri="{FF2B5EF4-FFF2-40B4-BE49-F238E27FC236}">
                <a16:creationId xmlns:a16="http://schemas.microsoft.com/office/drawing/2014/main" id="{7FD74666-EE9D-CB1D-8F7D-08DEC809C814}"/>
              </a:ext>
            </a:extLst>
          </p:cNvPr>
          <p:cNvGraphicFramePr>
            <a:graphicFrameLocks noGrp="1"/>
          </p:cNvGraphicFramePr>
          <p:nvPr>
            <p:ph idx="1"/>
          </p:nvPr>
        </p:nvGraphicFramePr>
        <p:xfrm>
          <a:off x="410308" y="1729147"/>
          <a:ext cx="11670323" cy="4829915"/>
        </p:xfrm>
        <a:graphic>
          <a:graphicData uri="http://schemas.openxmlformats.org/drawingml/2006/table">
            <a:tbl>
              <a:tblPr>
                <a:tableStyleId>{69CF1AB2-1976-4502-BF36-3FF5EA218861}</a:tableStyleId>
              </a:tblPr>
              <a:tblGrid>
                <a:gridCol w="1823488">
                  <a:extLst>
                    <a:ext uri="{9D8B030D-6E8A-4147-A177-3AD203B41FA5}">
                      <a16:colId xmlns:a16="http://schemas.microsoft.com/office/drawing/2014/main" val="3236743925"/>
                    </a:ext>
                  </a:extLst>
                </a:gridCol>
                <a:gridCol w="4342850">
                  <a:extLst>
                    <a:ext uri="{9D8B030D-6E8A-4147-A177-3AD203B41FA5}">
                      <a16:colId xmlns:a16="http://schemas.microsoft.com/office/drawing/2014/main" val="1521615018"/>
                    </a:ext>
                  </a:extLst>
                </a:gridCol>
                <a:gridCol w="1693985">
                  <a:extLst>
                    <a:ext uri="{9D8B030D-6E8A-4147-A177-3AD203B41FA5}">
                      <a16:colId xmlns:a16="http://schemas.microsoft.com/office/drawing/2014/main" val="1225180300"/>
                    </a:ext>
                  </a:extLst>
                </a:gridCol>
                <a:gridCol w="3810000">
                  <a:extLst>
                    <a:ext uri="{9D8B030D-6E8A-4147-A177-3AD203B41FA5}">
                      <a16:colId xmlns:a16="http://schemas.microsoft.com/office/drawing/2014/main" val="2110756129"/>
                    </a:ext>
                  </a:extLst>
                </a:gridCol>
              </a:tblGrid>
              <a:tr h="385352">
                <a:tc>
                  <a:txBody>
                    <a:bodyPr/>
                    <a:lstStyle/>
                    <a:p>
                      <a:pPr algn="ctr">
                        <a:lnSpc>
                          <a:spcPct val="107000"/>
                        </a:lnSpc>
                        <a:buNone/>
                      </a:pPr>
                      <a:r>
                        <a:rPr lang="en-IN" sz="1200" b="1" kern="100" dirty="0">
                          <a:effectLst/>
                        </a:rPr>
                        <a:t>Section / Provision</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tc>
                  <a:txBody>
                    <a:bodyPr/>
                    <a:lstStyle/>
                    <a:p>
                      <a:pPr algn="ctr">
                        <a:lnSpc>
                          <a:spcPct val="107000"/>
                        </a:lnSpc>
                        <a:buNone/>
                      </a:pPr>
                      <a:r>
                        <a:rPr lang="en-IN" sz="1200" b="1" kern="100" dirty="0">
                          <a:effectLst/>
                        </a:rPr>
                        <a:t>What Changed</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tc>
                  <a:txBody>
                    <a:bodyPr/>
                    <a:lstStyle/>
                    <a:p>
                      <a:pPr algn="ctr">
                        <a:lnSpc>
                          <a:spcPct val="107000"/>
                        </a:lnSpc>
                        <a:buNone/>
                      </a:pPr>
                      <a:r>
                        <a:rPr lang="en-IN" sz="1200" b="1" kern="100" dirty="0">
                          <a:effectLst/>
                        </a:rPr>
                        <a:t>Why (Reasoning)</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tc>
                  <a:txBody>
                    <a:bodyPr/>
                    <a:lstStyle/>
                    <a:p>
                      <a:pPr algn="ctr">
                        <a:lnSpc>
                          <a:spcPct val="107000"/>
                        </a:lnSpc>
                        <a:buNone/>
                      </a:pPr>
                      <a:r>
                        <a:rPr lang="en-IN" sz="1200" b="1" kern="100" dirty="0">
                          <a:effectLst/>
                        </a:rPr>
                        <a:t>Impact on Practice</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extLst>
                  <a:ext uri="{0D108BD9-81ED-4DB2-BD59-A6C34878D82A}">
                    <a16:rowId xmlns:a16="http://schemas.microsoft.com/office/drawing/2014/main" val="1701211953"/>
                  </a:ext>
                </a:extLst>
              </a:tr>
              <a:tr h="4444563">
                <a:tc>
                  <a:txBody>
                    <a:bodyPr/>
                    <a:lstStyle/>
                    <a:p>
                      <a:pPr>
                        <a:lnSpc>
                          <a:spcPct val="107000"/>
                        </a:lnSpc>
                        <a:buNone/>
                      </a:pPr>
                      <a:r>
                        <a:rPr lang="en-IN" sz="2000" b="1" kern="100" dirty="0">
                          <a:effectLst/>
                        </a:rPr>
                        <a:t>Section 26</a:t>
                      </a:r>
                    </a:p>
                    <a:p>
                      <a:pPr>
                        <a:lnSpc>
                          <a:spcPct val="107000"/>
                        </a:lnSpc>
                        <a:buNone/>
                      </a:pPr>
                      <a:endParaRPr lang="en-IN" sz="2000" b="1" kern="100" dirty="0">
                        <a:effectLst/>
                      </a:endParaRPr>
                    </a:p>
                    <a:p>
                      <a:r>
                        <a:rPr kumimoji="0" lang="en-IN" sz="1800" b="0" i="0" u="none" strike="noStrike" kern="1200" baseline="0" dirty="0">
                          <a:solidFill>
                            <a:schemeClr val="dk1"/>
                          </a:solidFill>
                          <a:latin typeface="+mn-lt"/>
                          <a:ea typeface="+mn-ea"/>
                          <a:cs typeface="+mn-cs"/>
                        </a:rPr>
                        <a:t>Application in</a:t>
                      </a:r>
                    </a:p>
                    <a:p>
                      <a:r>
                        <a:rPr kumimoji="0" lang="en-IN" sz="1800" b="0" i="0" u="none" strike="noStrike" kern="1200" baseline="0" dirty="0">
                          <a:solidFill>
                            <a:schemeClr val="dk1"/>
                          </a:solidFill>
                          <a:latin typeface="+mn-lt"/>
                          <a:ea typeface="+mn-ea"/>
                          <a:cs typeface="+mn-cs"/>
                        </a:rPr>
                        <a:t>respect of certain</a:t>
                      </a:r>
                    </a:p>
                    <a:p>
                      <a:r>
                        <a:rPr kumimoji="0" lang="en-IN" sz="1800" b="0" i="0" u="none" strike="noStrike" kern="1200" baseline="0" dirty="0">
                          <a:solidFill>
                            <a:schemeClr val="dk1"/>
                          </a:solidFill>
                          <a:latin typeface="+mn-lt"/>
                          <a:ea typeface="+mn-ea"/>
                          <a:cs typeface="+mn-cs"/>
                        </a:rPr>
                        <a:t>transactions or</a:t>
                      </a:r>
                    </a:p>
                    <a:p>
                      <a:r>
                        <a:rPr kumimoji="0" lang="en-IN" sz="1800" b="0" i="0" u="none" strike="noStrike" kern="1200" baseline="0" dirty="0">
                          <a:solidFill>
                            <a:schemeClr val="dk1"/>
                          </a:solidFill>
                          <a:latin typeface="+mn-lt"/>
                          <a:ea typeface="+mn-ea"/>
                          <a:cs typeface="+mn-cs"/>
                        </a:rPr>
                        <a:t>trading not to</a:t>
                      </a:r>
                    </a:p>
                    <a:p>
                      <a:r>
                        <a:rPr kumimoji="0" lang="en-IN" sz="1800" b="0" i="0" u="none" strike="noStrike" kern="1200" baseline="0" dirty="0">
                          <a:solidFill>
                            <a:schemeClr val="dk1"/>
                          </a:solidFill>
                          <a:latin typeface="+mn-lt"/>
                          <a:ea typeface="+mn-ea"/>
                          <a:cs typeface="+mn-cs"/>
                        </a:rPr>
                        <a:t>affect processes</a:t>
                      </a:r>
                      <a:endParaRPr lang="en-IN" sz="2000" b="1" kern="100" dirty="0">
                        <a:effectLst/>
                      </a:endParaRPr>
                    </a:p>
                    <a:p>
                      <a:pPr>
                        <a:lnSpc>
                          <a:spcPct val="107000"/>
                        </a:lnSpc>
                        <a:buNone/>
                      </a:pPr>
                      <a:endParaRPr lang="en-IN" sz="2000" b="1" kern="100" dirty="0">
                        <a:effectLst/>
                      </a:endParaRPr>
                    </a:p>
                    <a:p>
                      <a:pPr>
                        <a:lnSpc>
                          <a:spcPct val="107000"/>
                        </a:lnSpc>
                        <a:buNone/>
                      </a:pPr>
                      <a:r>
                        <a:rPr lang="en-IN" sz="2000" b="1" kern="100" dirty="0">
                          <a:effectLst/>
                        </a:rPr>
                        <a:t> (Substituted)</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solidFill>
                      <a:srgbClr val="FFC000"/>
                    </a:solidFill>
                  </a:tcPr>
                </a:tc>
                <a:tc>
                  <a:txBody>
                    <a:bodyPr/>
                    <a:lstStyle/>
                    <a:p>
                      <a:r>
                        <a:rPr kumimoji="0" lang="en-US" sz="1800" b="0" i="0" u="none" strike="noStrike" kern="1200" baseline="0" dirty="0">
                          <a:solidFill>
                            <a:schemeClr val="dk1"/>
                          </a:solidFill>
                          <a:latin typeface="+mn-lt"/>
                          <a:ea typeface="+mn-ea"/>
                          <a:cs typeface="+mn-cs"/>
                        </a:rPr>
                        <a:t>The </a:t>
                      </a:r>
                      <a:r>
                        <a:rPr kumimoji="0" lang="en-US" sz="1800" b="1" i="0" u="none" strike="noStrike" kern="1200" baseline="0" dirty="0">
                          <a:solidFill>
                            <a:srgbClr val="FF0000"/>
                          </a:solidFill>
                          <a:latin typeface="+mn-lt"/>
                          <a:ea typeface="+mn-ea"/>
                          <a:cs typeface="+mn-cs"/>
                        </a:rPr>
                        <a:t>filing of an application in respect of an avoidance </a:t>
                      </a:r>
                      <a:r>
                        <a:rPr kumimoji="0" lang="en-US" sz="1800" b="0" i="0" u="none" strike="noStrike" kern="1200" baseline="0" dirty="0">
                          <a:solidFill>
                            <a:schemeClr val="dk1"/>
                          </a:solidFill>
                          <a:latin typeface="+mn-lt"/>
                          <a:ea typeface="+mn-ea"/>
                          <a:cs typeface="+mn-cs"/>
                        </a:rPr>
                        <a:t>transaction or </a:t>
                      </a:r>
                      <a:r>
                        <a:rPr kumimoji="0" lang="en-US" sz="1800" b="0" i="0" u="none" strike="noStrike" kern="1200" baseline="0" dirty="0">
                          <a:solidFill>
                            <a:srgbClr val="FF0000"/>
                          </a:solidFill>
                          <a:latin typeface="+mn-lt"/>
                          <a:ea typeface="+mn-ea"/>
                          <a:cs typeface="+mn-cs"/>
                        </a:rPr>
                        <a:t>fraudulent or wrongful trading </a:t>
                      </a:r>
                      <a:r>
                        <a:rPr kumimoji="0" lang="en-US" sz="1800" b="0" i="0" u="none" strike="noStrike" kern="1200" baseline="0" dirty="0">
                          <a:solidFill>
                            <a:schemeClr val="dk1"/>
                          </a:solidFill>
                          <a:latin typeface="+mn-lt"/>
                          <a:ea typeface="+mn-ea"/>
                          <a:cs typeface="+mn-cs"/>
                        </a:rPr>
                        <a:t>or under section 47, </a:t>
                      </a:r>
                      <a:r>
                        <a:rPr kumimoji="0" lang="en-US" sz="1800" b="1" i="0" u="none" strike="noStrike" kern="1200" baseline="0" dirty="0">
                          <a:solidFill>
                            <a:srgbClr val="FF0000"/>
                          </a:solidFill>
                          <a:latin typeface="+mn-lt"/>
                          <a:ea typeface="+mn-ea"/>
                          <a:cs typeface="+mn-cs"/>
                        </a:rPr>
                        <a:t>shall not affect the proceedings of the corporate insolvency resolution process or the liquidation</a:t>
                      </a:r>
                    </a:p>
                    <a:p>
                      <a:r>
                        <a:rPr kumimoji="0" lang="en-US" sz="1800" b="0" i="0" u="none" strike="noStrike" kern="1200" baseline="0" dirty="0">
                          <a:solidFill>
                            <a:schemeClr val="dk1"/>
                          </a:solidFill>
                          <a:latin typeface="+mn-lt"/>
                          <a:ea typeface="+mn-ea"/>
                          <a:cs typeface="+mn-cs"/>
                        </a:rPr>
                        <a:t>process, as the case may be.</a:t>
                      </a:r>
                    </a:p>
                    <a:p>
                      <a:r>
                        <a:rPr kumimoji="0" lang="en-US" sz="1800" b="0" i="1" u="none" strike="noStrike" kern="1200" baseline="0" dirty="0">
                          <a:solidFill>
                            <a:schemeClr val="dk1"/>
                          </a:solidFill>
                          <a:latin typeface="+mn-lt"/>
                          <a:ea typeface="+mn-ea"/>
                          <a:cs typeface="+mn-cs"/>
                        </a:rPr>
                        <a:t>Explanation</a:t>
                      </a:r>
                      <a:r>
                        <a:rPr kumimoji="0" lang="en-US" sz="1800" b="0" i="0" u="none" strike="noStrike" kern="1200" baseline="0" dirty="0">
                          <a:solidFill>
                            <a:schemeClr val="dk1"/>
                          </a:solidFill>
                          <a:latin typeface="+mn-lt"/>
                          <a:ea typeface="+mn-ea"/>
                          <a:cs typeface="+mn-cs"/>
                        </a:rPr>
                        <a:t>.––For the removal of doubts, it is hereby </a:t>
                      </a:r>
                      <a:r>
                        <a:rPr kumimoji="0" lang="en-US" sz="1800" b="0" i="0" u="none" strike="noStrike" kern="1200" baseline="0" dirty="0">
                          <a:solidFill>
                            <a:srgbClr val="FF0000"/>
                          </a:solidFill>
                          <a:latin typeface="+mn-lt"/>
                          <a:ea typeface="+mn-ea"/>
                          <a:cs typeface="+mn-cs"/>
                        </a:rPr>
                        <a:t>clarified that the</a:t>
                      </a:r>
                    </a:p>
                    <a:p>
                      <a:r>
                        <a:rPr kumimoji="0" lang="en-US" sz="1800" b="0" i="0" u="none" strike="noStrike" kern="1200" baseline="0" dirty="0">
                          <a:solidFill>
                            <a:srgbClr val="FF0000"/>
                          </a:solidFill>
                          <a:latin typeface="+mn-lt"/>
                          <a:ea typeface="+mn-ea"/>
                          <a:cs typeface="+mn-cs"/>
                        </a:rPr>
                        <a:t>completion of the CIRP or the liquidation</a:t>
                      </a:r>
                    </a:p>
                    <a:p>
                      <a:r>
                        <a:rPr kumimoji="0" lang="en-US" sz="1800" b="0" i="0" u="none" strike="noStrike" kern="1200" baseline="0" dirty="0">
                          <a:solidFill>
                            <a:srgbClr val="FF0000"/>
                          </a:solidFill>
                          <a:latin typeface="+mn-lt"/>
                          <a:ea typeface="+mn-ea"/>
                          <a:cs typeface="+mn-cs"/>
                        </a:rPr>
                        <a:t>process shall not affect the continuation of proceedings in respect of an</a:t>
                      </a:r>
                    </a:p>
                    <a:p>
                      <a:r>
                        <a:rPr kumimoji="0" lang="en-US" sz="1800" b="0" i="0" u="none" strike="noStrike" kern="1200" baseline="0" dirty="0">
                          <a:solidFill>
                            <a:srgbClr val="FF0000"/>
                          </a:solidFill>
                          <a:latin typeface="+mn-lt"/>
                          <a:ea typeface="+mn-ea"/>
                          <a:cs typeface="+mn-cs"/>
                        </a:rPr>
                        <a:t>avoidance transaction or fraudulent or wrongful trading</a:t>
                      </a:r>
                      <a:r>
                        <a:rPr kumimoji="0" lang="en-US" sz="1800" b="0" i="0" u="none" strike="noStrike" kern="1200" baseline="0" dirty="0">
                          <a:solidFill>
                            <a:schemeClr val="dk1"/>
                          </a:solidFill>
                          <a:latin typeface="+mn-lt"/>
                          <a:ea typeface="+mn-ea"/>
                          <a:cs typeface="+mn-cs"/>
                        </a:rPr>
                        <a:t> or under section 47,</a:t>
                      </a:r>
                    </a:p>
                    <a:p>
                      <a:r>
                        <a:rPr kumimoji="0" lang="en-US" sz="1800" b="0" i="0" u="none" strike="noStrike" kern="1200" baseline="0" dirty="0">
                          <a:solidFill>
                            <a:schemeClr val="dk1"/>
                          </a:solidFill>
                          <a:latin typeface="+mn-lt"/>
                          <a:ea typeface="+mn-ea"/>
                          <a:cs typeface="+mn-cs"/>
                        </a:rPr>
                        <a:t>as the case may be</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tc>
                <a:tc>
                  <a:txBody>
                    <a:bodyPr/>
                    <a:lstStyle/>
                    <a:p>
                      <a:pPr>
                        <a:lnSpc>
                          <a:spcPct val="107000"/>
                        </a:lnSpc>
                        <a:buNone/>
                      </a:pPr>
                      <a:r>
                        <a:rPr kumimoji="0" lang="en-US" sz="2000" kern="1200" dirty="0">
                          <a:solidFill>
                            <a:schemeClr val="dk1"/>
                          </a:solidFill>
                          <a:effectLst/>
                          <a:latin typeface="+mn-lt"/>
                          <a:ea typeface="+mn-ea"/>
                          <a:cs typeface="+mn-cs"/>
                        </a:rPr>
                        <a:t>Completion of CIRP or liquidation shall not affect continuation of such proceedings</a:t>
                      </a:r>
                      <a:endParaRPr lang="en-IN" sz="22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tc>
                <a:tc>
                  <a:txBody>
                    <a:bodyPr/>
                    <a:lstStyle/>
                    <a:p>
                      <a:pPr>
                        <a:lnSpc>
                          <a:spcPct val="107000"/>
                        </a:lnSpc>
                        <a:buNone/>
                      </a:pPr>
                      <a:r>
                        <a:rPr kumimoji="0" lang="en-US" sz="2400" kern="1200" dirty="0">
                          <a:solidFill>
                            <a:schemeClr val="dk1"/>
                          </a:solidFill>
                          <a:effectLst/>
                          <a:latin typeface="+mn-lt"/>
                          <a:ea typeface="+mn-ea"/>
                          <a:cs typeface="+mn-cs"/>
                        </a:rPr>
                        <a:t>Extends the non-derailment principle to section 47 and section 66-type matters and also to liquidation</a:t>
                      </a:r>
                    </a:p>
                    <a:p>
                      <a:pPr>
                        <a:lnSpc>
                          <a:spcPct val="107000"/>
                        </a:lnSpc>
                        <a:buNone/>
                      </a:pPr>
                      <a:endParaRPr kumimoji="0" lang="en-US" sz="2400" b="1" kern="1200" dirty="0">
                        <a:solidFill>
                          <a:schemeClr val="dk1"/>
                        </a:solidFill>
                        <a:effectLst/>
                        <a:latin typeface="+mn-lt"/>
                        <a:ea typeface="+mn-ea"/>
                        <a:cs typeface="+mn-cs"/>
                      </a:endParaRPr>
                    </a:p>
                    <a:p>
                      <a:pPr>
                        <a:lnSpc>
                          <a:spcPct val="107000"/>
                        </a:lnSpc>
                        <a:buNone/>
                      </a:pPr>
                      <a:r>
                        <a:rPr kumimoji="0" lang="en-US" sz="2400" b="1" kern="1200" dirty="0">
                          <a:solidFill>
                            <a:srgbClr val="FF0000"/>
                          </a:solidFill>
                          <a:effectLst/>
                          <a:latin typeface="+mn-lt"/>
                          <a:ea typeface="+mn-ea"/>
                          <a:cs typeface="+mn-cs"/>
                        </a:rPr>
                        <a:t>Completion of CIRP or liquidation shall not affect continuation of such proceedings</a:t>
                      </a:r>
                      <a:endParaRPr lang="en-IN" sz="28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tc>
                <a:extLst>
                  <a:ext uri="{0D108BD9-81ED-4DB2-BD59-A6C34878D82A}">
                    <a16:rowId xmlns:a16="http://schemas.microsoft.com/office/drawing/2014/main" val="1484156095"/>
                  </a:ext>
                </a:extLst>
              </a:tr>
            </a:tbl>
          </a:graphicData>
        </a:graphic>
      </p:graphicFrame>
    </p:spTree>
    <p:extLst>
      <p:ext uri="{BB962C8B-B14F-4D97-AF65-F5344CB8AC3E}">
        <p14:creationId xmlns:p14="http://schemas.microsoft.com/office/powerpoint/2010/main" val="5665031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E4E13-1E59-6BD7-8BE3-B216FC732DF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B949B32-35F4-8665-43D9-4AF24C0771E7}"/>
              </a:ext>
            </a:extLst>
          </p:cNvPr>
          <p:cNvSpPr>
            <a:spLocks noGrp="1"/>
          </p:cNvSpPr>
          <p:nvPr>
            <p:ph type="title"/>
          </p:nvPr>
        </p:nvSpPr>
        <p:spPr>
          <a:xfrm>
            <a:off x="52755" y="170913"/>
            <a:ext cx="11922368" cy="1143000"/>
          </a:xfrm>
        </p:spPr>
        <p:txBody>
          <a:bodyPr>
            <a:normAutofit fontScale="90000"/>
          </a:bodyPr>
          <a:lstStyle/>
          <a:p>
            <a:br>
              <a:rPr lang="en-US" sz="4400" dirty="0"/>
            </a:br>
            <a:r>
              <a:rPr lang="en-US" sz="4400" dirty="0"/>
              <a:t>Amendments in </a:t>
            </a:r>
            <a:r>
              <a:rPr lang="en-IN" sz="4400" dirty="0">
                <a:effectLst/>
              </a:rPr>
              <a:t>AVOIDANCE TRANSACTIONS AND PENALITIES - </a:t>
            </a:r>
            <a:r>
              <a:rPr lang="en-IN" dirty="0">
                <a:effectLst/>
              </a:rPr>
              <a:t>Sections 43, 46, 47, 50)</a:t>
            </a:r>
            <a:endParaRPr lang="en-US" dirty="0"/>
          </a:p>
        </p:txBody>
      </p:sp>
      <p:graphicFrame>
        <p:nvGraphicFramePr>
          <p:cNvPr id="9" name="Content Placeholder 8">
            <a:extLst>
              <a:ext uri="{FF2B5EF4-FFF2-40B4-BE49-F238E27FC236}">
                <a16:creationId xmlns:a16="http://schemas.microsoft.com/office/drawing/2014/main" id="{2BB79C9B-18D0-7BBF-1828-D57C3244062F}"/>
              </a:ext>
            </a:extLst>
          </p:cNvPr>
          <p:cNvGraphicFramePr>
            <a:graphicFrameLocks noGrp="1"/>
          </p:cNvGraphicFramePr>
          <p:nvPr>
            <p:ph idx="1"/>
          </p:nvPr>
        </p:nvGraphicFramePr>
        <p:xfrm>
          <a:off x="410308" y="1729147"/>
          <a:ext cx="11670323" cy="5006476"/>
        </p:xfrm>
        <a:graphic>
          <a:graphicData uri="http://schemas.openxmlformats.org/drawingml/2006/table">
            <a:tbl>
              <a:tblPr>
                <a:tableStyleId>{69CF1AB2-1976-4502-BF36-3FF5EA218861}</a:tableStyleId>
              </a:tblPr>
              <a:tblGrid>
                <a:gridCol w="1823488">
                  <a:extLst>
                    <a:ext uri="{9D8B030D-6E8A-4147-A177-3AD203B41FA5}">
                      <a16:colId xmlns:a16="http://schemas.microsoft.com/office/drawing/2014/main" val="3236743925"/>
                    </a:ext>
                  </a:extLst>
                </a:gridCol>
                <a:gridCol w="3125980">
                  <a:extLst>
                    <a:ext uri="{9D8B030D-6E8A-4147-A177-3AD203B41FA5}">
                      <a16:colId xmlns:a16="http://schemas.microsoft.com/office/drawing/2014/main" val="1521615018"/>
                    </a:ext>
                  </a:extLst>
                </a:gridCol>
                <a:gridCol w="2910855">
                  <a:extLst>
                    <a:ext uri="{9D8B030D-6E8A-4147-A177-3AD203B41FA5}">
                      <a16:colId xmlns:a16="http://schemas.microsoft.com/office/drawing/2014/main" val="1225180300"/>
                    </a:ext>
                  </a:extLst>
                </a:gridCol>
                <a:gridCol w="3810000">
                  <a:extLst>
                    <a:ext uri="{9D8B030D-6E8A-4147-A177-3AD203B41FA5}">
                      <a16:colId xmlns:a16="http://schemas.microsoft.com/office/drawing/2014/main" val="2110756129"/>
                    </a:ext>
                  </a:extLst>
                </a:gridCol>
              </a:tblGrid>
              <a:tr h="364471">
                <a:tc>
                  <a:txBody>
                    <a:bodyPr/>
                    <a:lstStyle/>
                    <a:p>
                      <a:pPr algn="ctr">
                        <a:lnSpc>
                          <a:spcPct val="107000"/>
                        </a:lnSpc>
                        <a:buNone/>
                      </a:pPr>
                      <a:r>
                        <a:rPr lang="en-IN" sz="1200" b="1" kern="100" dirty="0">
                          <a:effectLst/>
                        </a:rPr>
                        <a:t>Section / Provision</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tc>
                  <a:txBody>
                    <a:bodyPr/>
                    <a:lstStyle/>
                    <a:p>
                      <a:pPr algn="ctr">
                        <a:lnSpc>
                          <a:spcPct val="107000"/>
                        </a:lnSpc>
                        <a:buNone/>
                      </a:pPr>
                      <a:r>
                        <a:rPr lang="en-IN" sz="1200" b="1" kern="100" dirty="0">
                          <a:effectLst/>
                        </a:rPr>
                        <a:t>What Changed</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tc>
                  <a:txBody>
                    <a:bodyPr/>
                    <a:lstStyle/>
                    <a:p>
                      <a:pPr algn="ctr">
                        <a:lnSpc>
                          <a:spcPct val="107000"/>
                        </a:lnSpc>
                        <a:buNone/>
                      </a:pPr>
                      <a:r>
                        <a:rPr lang="en-IN" sz="1200" b="1" kern="100" dirty="0">
                          <a:effectLst/>
                        </a:rPr>
                        <a:t>Why (Reasoning)</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tc>
                  <a:txBody>
                    <a:bodyPr/>
                    <a:lstStyle/>
                    <a:p>
                      <a:pPr algn="ctr">
                        <a:lnSpc>
                          <a:spcPct val="107000"/>
                        </a:lnSpc>
                        <a:buNone/>
                      </a:pPr>
                      <a:r>
                        <a:rPr lang="en-IN" sz="1200" b="1" kern="100" dirty="0">
                          <a:effectLst/>
                        </a:rPr>
                        <a:t>Impact on Practice</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extLst>
                  <a:ext uri="{0D108BD9-81ED-4DB2-BD59-A6C34878D82A}">
                    <a16:rowId xmlns:a16="http://schemas.microsoft.com/office/drawing/2014/main" val="1701211953"/>
                  </a:ext>
                </a:extLst>
              </a:tr>
              <a:tr h="1747677">
                <a:tc>
                  <a:txBody>
                    <a:bodyPr/>
                    <a:lstStyle/>
                    <a:p>
                      <a:pPr>
                        <a:lnSpc>
                          <a:spcPct val="107000"/>
                        </a:lnSpc>
                        <a:buNone/>
                      </a:pPr>
                      <a:r>
                        <a:rPr lang="en-IN" sz="2000" b="1" kern="100" dirty="0">
                          <a:effectLst/>
                        </a:rPr>
                        <a:t>Section 43(4), 46(1), 50(1) </a:t>
                      </a:r>
                    </a:p>
                    <a:p>
                      <a:pPr>
                        <a:lnSpc>
                          <a:spcPct val="107000"/>
                        </a:lnSpc>
                        <a:buNone/>
                      </a:pPr>
                      <a:endParaRPr lang="en-IN" sz="2000" b="1" kern="100" dirty="0">
                        <a:effectLst/>
                      </a:endParaRPr>
                    </a:p>
                    <a:p>
                      <a:pPr>
                        <a:lnSpc>
                          <a:spcPct val="107000"/>
                        </a:lnSpc>
                        <a:buNone/>
                      </a:pPr>
                      <a:r>
                        <a:rPr lang="en-IN" sz="2000" b="1" kern="100" dirty="0">
                          <a:effectLst/>
                        </a:rPr>
                        <a:t>Look-Back Period</a:t>
                      </a:r>
                    </a:p>
                    <a:p>
                      <a:pPr>
                        <a:lnSpc>
                          <a:spcPct val="107000"/>
                        </a:lnSpc>
                        <a:buNone/>
                      </a:pPr>
                      <a:endParaRPr lang="en-IN" sz="2000" b="1" kern="100" dirty="0">
                        <a:effectLst/>
                      </a:endParaRPr>
                    </a:p>
                    <a:p>
                      <a:pPr>
                        <a:lnSpc>
                          <a:spcPct val="107000"/>
                        </a:lnSpc>
                        <a:buNone/>
                      </a:pPr>
                      <a:r>
                        <a:rPr lang="en-IN" sz="2000" b="1" kern="100" dirty="0">
                          <a:effectLst/>
                        </a:rPr>
                        <a:t> (Amended)</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solidFill>
                      <a:srgbClr val="FFC000"/>
                    </a:solidFill>
                  </a:tcPr>
                </a:tc>
                <a:tc>
                  <a:txBody>
                    <a:bodyPr/>
                    <a:lstStyle/>
                    <a:p>
                      <a:pPr>
                        <a:lnSpc>
                          <a:spcPct val="107000"/>
                        </a:lnSpc>
                        <a:buNone/>
                      </a:pPr>
                      <a:r>
                        <a:rPr lang="en-IN" sz="2000" b="1" kern="100" dirty="0">
                          <a:solidFill>
                            <a:srgbClr val="FF0000"/>
                          </a:solidFill>
                          <a:effectLst/>
                        </a:rPr>
                        <a:t>Look-back periods now run from the initiation date (filing date) rather than the insolvency commencement date, and extend to the commencement date</a:t>
                      </a:r>
                      <a:r>
                        <a:rPr lang="en-IN" sz="2000" kern="100" dirty="0">
                          <a:effectLst/>
                        </a:rPr>
                        <a:t>: </a:t>
                      </a:r>
                    </a:p>
                    <a:p>
                      <a:pPr>
                        <a:lnSpc>
                          <a:spcPct val="107000"/>
                        </a:lnSpc>
                        <a:buNone/>
                      </a:pPr>
                      <a:r>
                        <a:rPr lang="en-IN" sz="2000" kern="100" dirty="0">
                          <a:effectLst/>
                        </a:rPr>
                        <a:t>2 years (related parties) / 1 year (others) for preferences; </a:t>
                      </a:r>
                    </a:p>
                    <a:p>
                      <a:pPr>
                        <a:lnSpc>
                          <a:spcPct val="107000"/>
                        </a:lnSpc>
                        <a:buNone/>
                      </a:pPr>
                      <a:r>
                        <a:rPr lang="en-IN" sz="2000" kern="100" dirty="0">
                          <a:effectLst/>
                        </a:rPr>
                        <a:t>2 years / 1 year for undervalued; </a:t>
                      </a:r>
                    </a:p>
                    <a:p>
                      <a:pPr>
                        <a:lnSpc>
                          <a:spcPct val="107000"/>
                        </a:lnSpc>
                        <a:buNone/>
                      </a:pPr>
                      <a:r>
                        <a:rPr lang="en-IN" sz="2000" kern="100" dirty="0">
                          <a:effectLst/>
                        </a:rPr>
                        <a:t>2 years for extortionate credit.</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tc>
                <a:tc>
                  <a:txBody>
                    <a:bodyPr/>
                    <a:lstStyle/>
                    <a:p>
                      <a:pPr>
                        <a:lnSpc>
                          <a:spcPct val="107000"/>
                        </a:lnSpc>
                        <a:buNone/>
                      </a:pPr>
                      <a:r>
                        <a:rPr lang="en-IN" sz="2200" b="1" kern="100" dirty="0">
                          <a:solidFill>
                            <a:srgbClr val="FF0000"/>
                          </a:solidFill>
                          <a:effectLst/>
                        </a:rPr>
                        <a:t>The gap between filing and admission (which could be months or years under Vidarbha-era discretion) shielded transactions from avoidance challenge. </a:t>
                      </a:r>
                    </a:p>
                    <a:p>
                      <a:pPr>
                        <a:lnSpc>
                          <a:spcPct val="107000"/>
                        </a:lnSpc>
                        <a:buNone/>
                      </a:pPr>
                      <a:endParaRPr lang="en-IN" sz="2200" b="1" kern="100" dirty="0">
                        <a:solidFill>
                          <a:srgbClr val="FF0000"/>
                        </a:solidFill>
                        <a:effectLst/>
                      </a:endParaRPr>
                    </a:p>
                    <a:p>
                      <a:pPr>
                        <a:lnSpc>
                          <a:spcPct val="107000"/>
                        </a:lnSpc>
                        <a:buNone/>
                      </a:pPr>
                      <a:r>
                        <a:rPr lang="en-IN" sz="2200" b="1" kern="100" dirty="0">
                          <a:solidFill>
                            <a:srgbClr val="FF0000"/>
                          </a:solidFill>
                          <a:effectLst/>
                        </a:rPr>
                        <a:t>The initiation date anchor closes this gap.</a:t>
                      </a:r>
                      <a:endParaRPr lang="en-IN" sz="22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tc>
                <a:tc>
                  <a:txBody>
                    <a:bodyPr/>
                    <a:lstStyle/>
                    <a:p>
                      <a:pPr>
                        <a:lnSpc>
                          <a:spcPct val="107000"/>
                        </a:lnSpc>
                        <a:buNone/>
                      </a:pPr>
                      <a:r>
                        <a:rPr lang="en-IN" sz="2000" b="1" kern="100" dirty="0">
                          <a:effectLst/>
                        </a:rPr>
                        <a:t>Significantly wider challengeable window.</a:t>
                      </a:r>
                    </a:p>
                    <a:p>
                      <a:pPr>
                        <a:lnSpc>
                          <a:spcPct val="107000"/>
                        </a:lnSpc>
                        <a:buNone/>
                      </a:pPr>
                      <a:endParaRPr lang="en-IN" sz="2000" b="1" kern="100" dirty="0">
                        <a:effectLst/>
                      </a:endParaRPr>
                    </a:p>
                    <a:p>
                      <a:pPr>
                        <a:lnSpc>
                          <a:spcPct val="107000"/>
                        </a:lnSpc>
                        <a:buNone/>
                      </a:pPr>
                      <a:r>
                        <a:rPr lang="en-IN" sz="2000" b="1" kern="100" dirty="0">
                          <a:effectLst/>
                        </a:rPr>
                        <a:t> Transactions between filing and admission are now capturable. </a:t>
                      </a:r>
                    </a:p>
                    <a:p>
                      <a:pPr>
                        <a:lnSpc>
                          <a:spcPct val="107000"/>
                        </a:lnSpc>
                        <a:buNone/>
                      </a:pPr>
                      <a:endParaRPr lang="en-IN" sz="2000" b="1" kern="100" dirty="0">
                        <a:effectLst/>
                      </a:endParaRPr>
                    </a:p>
                    <a:p>
                      <a:pPr>
                        <a:lnSpc>
                          <a:spcPct val="107000"/>
                        </a:lnSpc>
                        <a:buNone/>
                      </a:pPr>
                      <a:r>
                        <a:rPr lang="en-IN" sz="2000" b="1" kern="100" dirty="0">
                          <a:effectLst/>
                        </a:rPr>
                        <a:t>Promoters and connected parties face heightened risk on pre-filing asset movements. </a:t>
                      </a:r>
                    </a:p>
                    <a:p>
                      <a:pPr>
                        <a:lnSpc>
                          <a:spcPct val="107000"/>
                        </a:lnSpc>
                        <a:buNone/>
                      </a:pPr>
                      <a:endParaRPr lang="en-IN" sz="2000" b="1" kern="100" dirty="0">
                        <a:effectLst/>
                      </a:endParaRPr>
                    </a:p>
                    <a:p>
                      <a:pPr>
                        <a:lnSpc>
                          <a:spcPct val="107000"/>
                        </a:lnSpc>
                        <a:buNone/>
                      </a:pPr>
                      <a:r>
                        <a:rPr lang="en-IN" sz="2000" b="1" kern="100" dirty="0">
                          <a:effectLst/>
                        </a:rPr>
                        <a:t>RPs should look back from the earliest application date, not the admission order.</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tc>
                <a:extLst>
                  <a:ext uri="{0D108BD9-81ED-4DB2-BD59-A6C34878D82A}">
                    <a16:rowId xmlns:a16="http://schemas.microsoft.com/office/drawing/2014/main" val="1484156095"/>
                  </a:ext>
                </a:extLst>
              </a:tr>
            </a:tbl>
          </a:graphicData>
        </a:graphic>
      </p:graphicFrame>
    </p:spTree>
    <p:extLst>
      <p:ext uri="{BB962C8B-B14F-4D97-AF65-F5344CB8AC3E}">
        <p14:creationId xmlns:p14="http://schemas.microsoft.com/office/powerpoint/2010/main" val="902104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22EB1-CCE7-EA75-27A1-E1524B35282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8548A92-337D-3448-477D-278E0B784A4A}"/>
              </a:ext>
            </a:extLst>
          </p:cNvPr>
          <p:cNvSpPr>
            <a:spLocks noGrp="1"/>
          </p:cNvSpPr>
          <p:nvPr>
            <p:ph type="title"/>
          </p:nvPr>
        </p:nvSpPr>
        <p:spPr>
          <a:xfrm>
            <a:off x="52755" y="-51829"/>
            <a:ext cx="11922368" cy="1143000"/>
          </a:xfrm>
        </p:spPr>
        <p:txBody>
          <a:bodyPr>
            <a:normAutofit fontScale="90000"/>
          </a:bodyPr>
          <a:lstStyle/>
          <a:p>
            <a:br>
              <a:rPr lang="en-US" sz="4400" dirty="0"/>
            </a:br>
            <a:r>
              <a:rPr lang="en-US" sz="4400" dirty="0"/>
              <a:t>Amendments in </a:t>
            </a:r>
            <a:r>
              <a:rPr lang="en-IN" sz="4400" dirty="0">
                <a:effectLst/>
              </a:rPr>
              <a:t>AVOIDANCE TRANSACTIONS AND PENALITIES - </a:t>
            </a:r>
            <a:r>
              <a:rPr lang="en-IN" dirty="0">
                <a:effectLst/>
              </a:rPr>
              <a:t>Sections 43, 46, 47, 50, 66)</a:t>
            </a:r>
            <a:endParaRPr lang="en-US" dirty="0"/>
          </a:p>
        </p:txBody>
      </p:sp>
      <p:graphicFrame>
        <p:nvGraphicFramePr>
          <p:cNvPr id="9" name="Content Placeholder 8">
            <a:extLst>
              <a:ext uri="{FF2B5EF4-FFF2-40B4-BE49-F238E27FC236}">
                <a16:creationId xmlns:a16="http://schemas.microsoft.com/office/drawing/2014/main" id="{385DB420-1D7A-4FD0-5ACD-90EB6129D72D}"/>
              </a:ext>
            </a:extLst>
          </p:cNvPr>
          <p:cNvGraphicFramePr>
            <a:graphicFrameLocks noGrp="1"/>
          </p:cNvGraphicFramePr>
          <p:nvPr>
            <p:ph idx="1"/>
          </p:nvPr>
        </p:nvGraphicFramePr>
        <p:xfrm>
          <a:off x="410308" y="1477095"/>
          <a:ext cx="11623430" cy="5243839"/>
        </p:xfrm>
        <a:graphic>
          <a:graphicData uri="http://schemas.openxmlformats.org/drawingml/2006/table">
            <a:tbl>
              <a:tblPr>
                <a:tableStyleId>{69CF1AB2-1976-4502-BF36-3FF5EA218861}</a:tableStyleId>
              </a:tblPr>
              <a:tblGrid>
                <a:gridCol w="1816161">
                  <a:extLst>
                    <a:ext uri="{9D8B030D-6E8A-4147-A177-3AD203B41FA5}">
                      <a16:colId xmlns:a16="http://schemas.microsoft.com/office/drawing/2014/main" val="3236743925"/>
                    </a:ext>
                  </a:extLst>
                </a:gridCol>
                <a:gridCol w="3687471">
                  <a:extLst>
                    <a:ext uri="{9D8B030D-6E8A-4147-A177-3AD203B41FA5}">
                      <a16:colId xmlns:a16="http://schemas.microsoft.com/office/drawing/2014/main" val="1521615018"/>
                    </a:ext>
                  </a:extLst>
                </a:gridCol>
                <a:gridCol w="2643147">
                  <a:extLst>
                    <a:ext uri="{9D8B030D-6E8A-4147-A177-3AD203B41FA5}">
                      <a16:colId xmlns:a16="http://schemas.microsoft.com/office/drawing/2014/main" val="1225180300"/>
                    </a:ext>
                  </a:extLst>
                </a:gridCol>
                <a:gridCol w="3476651">
                  <a:extLst>
                    <a:ext uri="{9D8B030D-6E8A-4147-A177-3AD203B41FA5}">
                      <a16:colId xmlns:a16="http://schemas.microsoft.com/office/drawing/2014/main" val="2110756129"/>
                    </a:ext>
                  </a:extLst>
                </a:gridCol>
              </a:tblGrid>
              <a:tr h="364471">
                <a:tc>
                  <a:txBody>
                    <a:bodyPr/>
                    <a:lstStyle/>
                    <a:p>
                      <a:pPr algn="ctr">
                        <a:lnSpc>
                          <a:spcPct val="107000"/>
                        </a:lnSpc>
                        <a:buNone/>
                      </a:pPr>
                      <a:r>
                        <a:rPr lang="en-IN" sz="1200" b="1" kern="100" dirty="0">
                          <a:effectLst/>
                        </a:rPr>
                        <a:t>Section / Provision</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tc>
                  <a:txBody>
                    <a:bodyPr/>
                    <a:lstStyle/>
                    <a:p>
                      <a:pPr algn="ctr">
                        <a:lnSpc>
                          <a:spcPct val="107000"/>
                        </a:lnSpc>
                        <a:buNone/>
                      </a:pPr>
                      <a:r>
                        <a:rPr lang="en-IN" sz="1200" b="1" kern="100" dirty="0">
                          <a:effectLst/>
                        </a:rPr>
                        <a:t>What Changed</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tc>
                  <a:txBody>
                    <a:bodyPr/>
                    <a:lstStyle/>
                    <a:p>
                      <a:pPr algn="ctr">
                        <a:lnSpc>
                          <a:spcPct val="107000"/>
                        </a:lnSpc>
                        <a:buNone/>
                      </a:pPr>
                      <a:r>
                        <a:rPr lang="en-IN" sz="1200" b="1" kern="100" dirty="0">
                          <a:effectLst/>
                        </a:rPr>
                        <a:t>Why (Reasoning)</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tc>
                  <a:txBody>
                    <a:bodyPr/>
                    <a:lstStyle/>
                    <a:p>
                      <a:pPr algn="ctr">
                        <a:lnSpc>
                          <a:spcPct val="107000"/>
                        </a:lnSpc>
                        <a:buNone/>
                      </a:pPr>
                      <a:r>
                        <a:rPr lang="en-IN" sz="1200" b="1" kern="100" dirty="0">
                          <a:effectLst/>
                        </a:rPr>
                        <a:t>Impact on Practice</a:t>
                      </a:r>
                      <a:endParaRPr lang="en-IN" sz="1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55580" marB="55580">
                    <a:solidFill>
                      <a:srgbClr val="FFC000"/>
                    </a:solidFill>
                  </a:tcPr>
                </a:tc>
                <a:extLst>
                  <a:ext uri="{0D108BD9-81ED-4DB2-BD59-A6C34878D82A}">
                    <a16:rowId xmlns:a16="http://schemas.microsoft.com/office/drawing/2014/main" val="1701211953"/>
                  </a:ext>
                </a:extLst>
              </a:tr>
              <a:tr h="2133800">
                <a:tc>
                  <a:txBody>
                    <a:bodyPr/>
                    <a:lstStyle/>
                    <a:p>
                      <a:pPr>
                        <a:lnSpc>
                          <a:spcPct val="107000"/>
                        </a:lnSpc>
                        <a:buNone/>
                      </a:pPr>
                      <a:r>
                        <a:rPr lang="en-IN" sz="2200" b="1" kern="100" dirty="0">
                          <a:effectLst/>
                        </a:rPr>
                        <a:t>Section 47</a:t>
                      </a:r>
                    </a:p>
                    <a:p>
                      <a:pPr>
                        <a:lnSpc>
                          <a:spcPct val="107000"/>
                        </a:lnSpc>
                        <a:buNone/>
                      </a:pPr>
                      <a:endParaRPr lang="en-IN" sz="2200" b="1" kern="100" dirty="0">
                        <a:effectLst/>
                      </a:endParaRPr>
                    </a:p>
                    <a:p>
                      <a:pPr>
                        <a:lnSpc>
                          <a:spcPct val="107000"/>
                        </a:lnSpc>
                        <a:buNone/>
                      </a:pPr>
                      <a:r>
                        <a:rPr lang="en-IN" sz="2200" b="1" kern="100" dirty="0">
                          <a:effectLst/>
                        </a:rPr>
                        <a:t> Creditor-Triggered Avoidance</a:t>
                      </a:r>
                    </a:p>
                    <a:p>
                      <a:pPr>
                        <a:lnSpc>
                          <a:spcPct val="107000"/>
                        </a:lnSpc>
                        <a:buNone/>
                      </a:pPr>
                      <a:endParaRPr lang="en-IN" sz="2200" b="1" kern="100" dirty="0">
                        <a:effectLst/>
                      </a:endParaRPr>
                    </a:p>
                    <a:p>
                      <a:pPr>
                        <a:lnSpc>
                          <a:spcPct val="107000"/>
                        </a:lnSpc>
                        <a:buNone/>
                      </a:pPr>
                      <a:r>
                        <a:rPr lang="en-IN" sz="2200" b="1" kern="100" dirty="0">
                          <a:effectLst/>
                        </a:rPr>
                        <a:t> (</a:t>
                      </a:r>
                      <a:r>
                        <a:rPr lang="en-IN" sz="2000" b="1" kern="100" dirty="0">
                          <a:effectLst/>
                        </a:rPr>
                        <a:t>Substituted</a:t>
                      </a:r>
                      <a:r>
                        <a:rPr lang="en-IN" sz="2200" b="1" kern="100" dirty="0">
                          <a:effectLst/>
                        </a:rPr>
                        <a:t>)</a:t>
                      </a:r>
                    </a:p>
                    <a:p>
                      <a:pPr>
                        <a:lnSpc>
                          <a:spcPct val="107000"/>
                        </a:lnSpc>
                        <a:buNone/>
                      </a:pPr>
                      <a:endParaRPr lang="en-IN" sz="22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p>
                      <a:r>
                        <a:rPr kumimoji="0" lang="en-IN" sz="1800" b="1" i="0" u="none" strike="noStrike" kern="1200" baseline="0" dirty="0">
                          <a:solidFill>
                            <a:srgbClr val="FF0000"/>
                          </a:solidFill>
                          <a:latin typeface="+mn-lt"/>
                          <a:ea typeface="+mn-ea"/>
                          <a:cs typeface="+mn-cs"/>
                        </a:rPr>
                        <a:t>Application by</a:t>
                      </a:r>
                    </a:p>
                    <a:p>
                      <a:r>
                        <a:rPr kumimoji="0" lang="en-IN" sz="1800" b="1" i="0" u="none" strike="noStrike" kern="1200" baseline="0" dirty="0">
                          <a:solidFill>
                            <a:srgbClr val="FF0000"/>
                          </a:solidFill>
                          <a:latin typeface="+mn-lt"/>
                          <a:ea typeface="+mn-ea"/>
                          <a:cs typeface="+mn-cs"/>
                        </a:rPr>
                        <a:t>creditors,</a:t>
                      </a:r>
                    </a:p>
                    <a:p>
                      <a:r>
                        <a:rPr kumimoji="0" lang="en-IN" sz="1800" b="1" i="0" u="none" strike="noStrike" kern="1200" baseline="0" dirty="0">
                          <a:solidFill>
                            <a:srgbClr val="FF0000"/>
                          </a:solidFill>
                          <a:latin typeface="+mn-lt"/>
                          <a:ea typeface="+mn-ea"/>
                          <a:cs typeface="+mn-cs"/>
                        </a:rPr>
                        <a:t>member or</a:t>
                      </a:r>
                    </a:p>
                    <a:p>
                      <a:r>
                        <a:rPr kumimoji="0" lang="en-IN" sz="1800" b="1" i="0" u="none" strike="noStrike" kern="1200" baseline="0" dirty="0">
                          <a:solidFill>
                            <a:srgbClr val="FF0000"/>
                          </a:solidFill>
                          <a:latin typeface="+mn-lt"/>
                          <a:ea typeface="+mn-ea"/>
                          <a:cs typeface="+mn-cs"/>
                        </a:rPr>
                        <a:t>partner in case</a:t>
                      </a:r>
                    </a:p>
                    <a:p>
                      <a:r>
                        <a:rPr kumimoji="0" lang="en-IN" sz="1800" b="1" i="0" u="none" strike="noStrike" kern="1200" baseline="0" dirty="0">
                          <a:solidFill>
                            <a:srgbClr val="FF0000"/>
                          </a:solidFill>
                          <a:latin typeface="+mn-lt"/>
                          <a:ea typeface="+mn-ea"/>
                          <a:cs typeface="+mn-cs"/>
                        </a:rPr>
                        <a:t>of certain</a:t>
                      </a:r>
                    </a:p>
                    <a:p>
                      <a:r>
                        <a:rPr kumimoji="0" lang="en-IN" sz="1800" b="1" i="0" u="none" strike="noStrike" kern="1200" baseline="0" dirty="0">
                          <a:solidFill>
                            <a:srgbClr val="FF0000"/>
                          </a:solidFill>
                          <a:latin typeface="+mn-lt"/>
                          <a:ea typeface="+mn-ea"/>
                          <a:cs typeface="+mn-cs"/>
                        </a:rPr>
                        <a:t>transactions or</a:t>
                      </a:r>
                    </a:p>
                    <a:p>
                      <a:r>
                        <a:rPr kumimoji="0" lang="en-IN" sz="1800" b="1" i="0" u="none" strike="noStrike" kern="1200" baseline="0" dirty="0">
                          <a:solidFill>
                            <a:srgbClr val="FF0000"/>
                          </a:solidFill>
                          <a:latin typeface="+mn-lt"/>
                          <a:ea typeface="+mn-ea"/>
                          <a:cs typeface="+mn-cs"/>
                        </a:rPr>
                        <a:t>trading.</a:t>
                      </a:r>
                      <a:endParaRPr lang="en-IN" sz="22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solidFill>
                      <a:srgbClr val="FFC000"/>
                    </a:solidFill>
                  </a:tcPr>
                </a:tc>
                <a:tc>
                  <a:txBody>
                    <a:bodyPr/>
                    <a:lstStyle/>
                    <a:p>
                      <a:pPr>
                        <a:lnSpc>
                          <a:spcPct val="107000"/>
                        </a:lnSpc>
                        <a:buNone/>
                      </a:pPr>
                      <a:r>
                        <a:rPr lang="en-IN" sz="1900" b="1" kern="100" dirty="0">
                          <a:solidFill>
                            <a:srgbClr val="FF0000"/>
                          </a:solidFill>
                          <a:effectLst/>
                        </a:rPr>
                        <a:t>Creditors (individually or jointly), members, or partners may apply directly to the AA for avoidance orders if the RP or liquidator has not filed avoidance applications under Section 43/45/50 or Section 66. </a:t>
                      </a:r>
                    </a:p>
                    <a:p>
                      <a:pPr>
                        <a:lnSpc>
                          <a:spcPct val="107000"/>
                        </a:lnSpc>
                        <a:buNone/>
                      </a:pPr>
                      <a:endParaRPr lang="en-IN" sz="1900" kern="100" dirty="0">
                        <a:effectLst/>
                      </a:endParaRPr>
                    </a:p>
                    <a:p>
                      <a:pPr>
                        <a:lnSpc>
                          <a:spcPct val="107000"/>
                        </a:lnSpc>
                        <a:buNone/>
                      </a:pPr>
                      <a:r>
                        <a:rPr lang="en-IN" sz="1900" kern="100" dirty="0">
                          <a:effectLst/>
                        </a:rPr>
                        <a:t>The application is deemed filed by the RP/liquidator. </a:t>
                      </a:r>
                    </a:p>
                    <a:p>
                      <a:pPr>
                        <a:lnSpc>
                          <a:spcPct val="107000"/>
                        </a:lnSpc>
                        <a:buNone/>
                      </a:pPr>
                      <a:endParaRPr lang="en-IN" sz="1900" kern="100" dirty="0">
                        <a:effectLst/>
                      </a:endParaRPr>
                    </a:p>
                    <a:p>
                      <a:pPr>
                        <a:lnSpc>
                          <a:spcPct val="107000"/>
                        </a:lnSpc>
                        <a:buNone/>
                      </a:pPr>
                      <a:r>
                        <a:rPr lang="en-IN" sz="1900" kern="100" dirty="0">
                          <a:solidFill>
                            <a:srgbClr val="FF0000"/>
                          </a:solidFill>
                          <a:effectLst/>
                        </a:rPr>
                        <a:t>IBBI must initiate disciplinary action against a non-reporting RP/liquidator who had knowledge.</a:t>
                      </a:r>
                      <a:endParaRPr lang="en-IN" sz="19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tc>
                <a:tc>
                  <a:txBody>
                    <a:bodyPr/>
                    <a:lstStyle/>
                    <a:p>
                      <a:pPr>
                        <a:lnSpc>
                          <a:spcPct val="107000"/>
                        </a:lnSpc>
                        <a:buNone/>
                      </a:pPr>
                      <a:r>
                        <a:rPr lang="en-IN" sz="2000" kern="100" dirty="0">
                          <a:effectLst/>
                        </a:rPr>
                        <a:t>RPs and liquidators sometimes failed to pursue avoidance transactions due to conflicts, risk aversion, or negligence. </a:t>
                      </a:r>
                    </a:p>
                    <a:p>
                      <a:pPr>
                        <a:lnSpc>
                          <a:spcPct val="107000"/>
                        </a:lnSpc>
                        <a:buNone/>
                      </a:pPr>
                      <a:endParaRPr lang="en-IN" sz="2000" kern="100" dirty="0">
                        <a:effectLst/>
                      </a:endParaRPr>
                    </a:p>
                    <a:p>
                      <a:pPr>
                        <a:lnSpc>
                          <a:spcPct val="107000"/>
                        </a:lnSpc>
                        <a:buNone/>
                      </a:pPr>
                      <a:r>
                        <a:rPr lang="en-IN" sz="2000" kern="100" dirty="0">
                          <a:effectLst/>
                        </a:rPr>
                        <a:t>No creditor-triggered backstop existed previously.</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tc>
                <a:tc>
                  <a:txBody>
                    <a:bodyPr/>
                    <a:lstStyle/>
                    <a:p>
                      <a:pPr>
                        <a:lnSpc>
                          <a:spcPct val="107000"/>
                        </a:lnSpc>
                        <a:buNone/>
                      </a:pPr>
                      <a:r>
                        <a:rPr lang="en-IN" sz="1800" kern="100" dirty="0">
                          <a:effectLst/>
                        </a:rPr>
                        <a:t>Critical new accountability mechanism. </a:t>
                      </a:r>
                    </a:p>
                    <a:p>
                      <a:pPr>
                        <a:lnSpc>
                          <a:spcPct val="107000"/>
                        </a:lnSpc>
                        <a:buNone/>
                      </a:pPr>
                      <a:endParaRPr lang="en-IN" sz="1800" kern="100" dirty="0">
                        <a:effectLst/>
                      </a:endParaRPr>
                    </a:p>
                    <a:p>
                      <a:pPr>
                        <a:lnSpc>
                          <a:spcPct val="107000"/>
                        </a:lnSpc>
                        <a:buNone/>
                      </a:pPr>
                      <a:r>
                        <a:rPr lang="en-IN" sz="1800" kern="100" dirty="0">
                          <a:effectLst/>
                        </a:rPr>
                        <a:t>Creditors can bypass an inactive RP/liquidator on avoidance claims. </a:t>
                      </a:r>
                    </a:p>
                    <a:p>
                      <a:pPr>
                        <a:lnSpc>
                          <a:spcPct val="107000"/>
                        </a:lnSpc>
                        <a:buNone/>
                      </a:pPr>
                      <a:endParaRPr lang="en-IN" sz="1800" kern="100" dirty="0">
                        <a:effectLst/>
                      </a:endParaRPr>
                    </a:p>
                    <a:p>
                      <a:pPr>
                        <a:lnSpc>
                          <a:spcPct val="107000"/>
                        </a:lnSpc>
                        <a:buNone/>
                      </a:pPr>
                      <a:r>
                        <a:rPr lang="en-IN" sz="1800" kern="100" dirty="0">
                          <a:effectLst/>
                        </a:rPr>
                        <a:t>IBBI disciplinary action becomes mandatory — not discretionary. </a:t>
                      </a:r>
                    </a:p>
                    <a:p>
                      <a:pPr>
                        <a:lnSpc>
                          <a:spcPct val="107000"/>
                        </a:lnSpc>
                        <a:buNone/>
                      </a:pPr>
                      <a:endParaRPr lang="en-IN" sz="1800" kern="100" dirty="0">
                        <a:effectLst/>
                      </a:endParaRPr>
                    </a:p>
                    <a:p>
                      <a:pPr>
                        <a:lnSpc>
                          <a:spcPct val="107000"/>
                        </a:lnSpc>
                        <a:buNone/>
                      </a:pPr>
                      <a:r>
                        <a:rPr lang="en-IN" sz="1800" kern="100" dirty="0">
                          <a:effectLst/>
                        </a:rPr>
                        <a:t>RPs must document their avoidance analysis comprehensively or face regulatory consequences. Creates parallel enforcement tracks for value recovery.</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6696" marR="66696" marT="44464" marB="44464"/>
                </a:tc>
                <a:extLst>
                  <a:ext uri="{0D108BD9-81ED-4DB2-BD59-A6C34878D82A}">
                    <a16:rowId xmlns:a16="http://schemas.microsoft.com/office/drawing/2014/main" val="156730584"/>
                  </a:ext>
                </a:extLst>
              </a:tr>
            </a:tbl>
          </a:graphicData>
        </a:graphic>
      </p:graphicFrame>
    </p:spTree>
    <p:extLst>
      <p:ext uri="{BB962C8B-B14F-4D97-AF65-F5344CB8AC3E}">
        <p14:creationId xmlns:p14="http://schemas.microsoft.com/office/powerpoint/2010/main" val="7440380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EAECD-90FA-BAFA-F117-6F84980DFFF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C372F27-31C4-89E1-B7F7-1742E03A9535}"/>
              </a:ext>
            </a:extLst>
          </p:cNvPr>
          <p:cNvSpPr>
            <a:spLocks noGrp="1"/>
          </p:cNvSpPr>
          <p:nvPr>
            <p:ph type="title"/>
          </p:nvPr>
        </p:nvSpPr>
        <p:spPr>
          <a:xfrm>
            <a:off x="52755" y="-128031"/>
            <a:ext cx="11922368" cy="1143000"/>
          </a:xfrm>
        </p:spPr>
        <p:txBody>
          <a:bodyPr>
            <a:normAutofit fontScale="90000"/>
          </a:bodyPr>
          <a:lstStyle/>
          <a:p>
            <a:br>
              <a:rPr lang="en-US" sz="4400" dirty="0"/>
            </a:br>
            <a:r>
              <a:rPr lang="en-US" sz="4400" dirty="0"/>
              <a:t>Amendments in </a:t>
            </a:r>
            <a:r>
              <a:rPr lang="en-IN" sz="4400" dirty="0">
                <a:effectLst/>
              </a:rPr>
              <a:t>AVOIDANCE TRANSACTIONS AND PENALITIES - </a:t>
            </a:r>
            <a:r>
              <a:rPr lang="en-IN" dirty="0">
                <a:effectLst/>
              </a:rPr>
              <a:t>Section 49</a:t>
            </a:r>
            <a:endParaRPr lang="en-US" dirty="0"/>
          </a:p>
        </p:txBody>
      </p:sp>
      <p:graphicFrame>
        <p:nvGraphicFramePr>
          <p:cNvPr id="2" name="Content Placeholder 1">
            <a:extLst>
              <a:ext uri="{FF2B5EF4-FFF2-40B4-BE49-F238E27FC236}">
                <a16:creationId xmlns:a16="http://schemas.microsoft.com/office/drawing/2014/main" id="{F38B8BBB-FEA3-39CF-243A-7AE1F5683C63}"/>
              </a:ext>
            </a:extLst>
          </p:cNvPr>
          <p:cNvGraphicFramePr>
            <a:graphicFrameLocks noGrp="1"/>
          </p:cNvGraphicFramePr>
          <p:nvPr>
            <p:ph idx="1"/>
          </p:nvPr>
        </p:nvGraphicFramePr>
        <p:xfrm>
          <a:off x="404446" y="1429723"/>
          <a:ext cx="11359662" cy="5150111"/>
        </p:xfrm>
        <a:graphic>
          <a:graphicData uri="http://schemas.openxmlformats.org/drawingml/2006/table">
            <a:tbl>
              <a:tblPr>
                <a:tableStyleId>{69CF1AB2-1976-4502-BF36-3FF5EA218861}</a:tableStyleId>
              </a:tblPr>
              <a:tblGrid>
                <a:gridCol w="2154026">
                  <a:extLst>
                    <a:ext uri="{9D8B030D-6E8A-4147-A177-3AD203B41FA5}">
                      <a16:colId xmlns:a16="http://schemas.microsoft.com/office/drawing/2014/main" val="411876494"/>
                    </a:ext>
                  </a:extLst>
                </a:gridCol>
                <a:gridCol w="4123682">
                  <a:extLst>
                    <a:ext uri="{9D8B030D-6E8A-4147-A177-3AD203B41FA5}">
                      <a16:colId xmlns:a16="http://schemas.microsoft.com/office/drawing/2014/main" val="3421951188"/>
                    </a:ext>
                  </a:extLst>
                </a:gridCol>
                <a:gridCol w="1852819">
                  <a:extLst>
                    <a:ext uri="{9D8B030D-6E8A-4147-A177-3AD203B41FA5}">
                      <a16:colId xmlns:a16="http://schemas.microsoft.com/office/drawing/2014/main" val="955038421"/>
                    </a:ext>
                  </a:extLst>
                </a:gridCol>
                <a:gridCol w="3229135">
                  <a:extLst>
                    <a:ext uri="{9D8B030D-6E8A-4147-A177-3AD203B41FA5}">
                      <a16:colId xmlns:a16="http://schemas.microsoft.com/office/drawing/2014/main" val="2545503297"/>
                    </a:ext>
                  </a:extLst>
                </a:gridCol>
              </a:tblGrid>
              <a:tr h="422377">
                <a:tc>
                  <a:txBody>
                    <a:bodyPr/>
                    <a:lstStyle/>
                    <a:p>
                      <a:pPr algn="ctr">
                        <a:lnSpc>
                          <a:spcPct val="107000"/>
                        </a:lnSpc>
                        <a:buNone/>
                      </a:pPr>
                      <a:r>
                        <a:rPr lang="en-IN" sz="1600" b="1" kern="100" dirty="0">
                          <a:effectLst/>
                        </a:rPr>
                        <a:t>Section / Provision</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58083" marB="58083">
                    <a:solidFill>
                      <a:srgbClr val="FFC000"/>
                    </a:solidFill>
                  </a:tcPr>
                </a:tc>
                <a:tc>
                  <a:txBody>
                    <a:bodyPr/>
                    <a:lstStyle/>
                    <a:p>
                      <a:pPr algn="ctr">
                        <a:lnSpc>
                          <a:spcPct val="107000"/>
                        </a:lnSpc>
                        <a:buNone/>
                      </a:pPr>
                      <a:r>
                        <a:rPr lang="en-IN" sz="1600" b="1" kern="100" dirty="0">
                          <a:effectLst/>
                        </a:rPr>
                        <a:t>What Changed</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58083" marB="58083">
                    <a:solidFill>
                      <a:srgbClr val="FFC000"/>
                    </a:solidFill>
                  </a:tcPr>
                </a:tc>
                <a:tc>
                  <a:txBody>
                    <a:bodyPr/>
                    <a:lstStyle/>
                    <a:p>
                      <a:pPr algn="ctr">
                        <a:lnSpc>
                          <a:spcPct val="107000"/>
                        </a:lnSpc>
                        <a:buNone/>
                      </a:pPr>
                      <a:r>
                        <a:rPr lang="en-IN" sz="1600" b="1" kern="100" dirty="0">
                          <a:effectLst/>
                        </a:rPr>
                        <a:t>Why (Reasoning)</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58083" marB="58083">
                    <a:solidFill>
                      <a:srgbClr val="FFC000"/>
                    </a:solidFill>
                  </a:tcPr>
                </a:tc>
                <a:tc>
                  <a:txBody>
                    <a:bodyPr/>
                    <a:lstStyle/>
                    <a:p>
                      <a:pPr algn="ctr">
                        <a:lnSpc>
                          <a:spcPct val="107000"/>
                        </a:lnSpc>
                        <a:buNone/>
                      </a:pPr>
                      <a:r>
                        <a:rPr lang="en-IN" sz="1600" b="1" kern="100" dirty="0">
                          <a:effectLst/>
                        </a:rPr>
                        <a:t>Impact on Practice</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58083" marB="58083">
                    <a:solidFill>
                      <a:srgbClr val="FFC000"/>
                    </a:solidFill>
                  </a:tcPr>
                </a:tc>
                <a:extLst>
                  <a:ext uri="{0D108BD9-81ED-4DB2-BD59-A6C34878D82A}">
                    <a16:rowId xmlns:a16="http://schemas.microsoft.com/office/drawing/2014/main" val="1091171373"/>
                  </a:ext>
                </a:extLst>
              </a:tr>
              <a:tr h="1428716">
                <a:tc>
                  <a:txBody>
                    <a:bodyPr/>
                    <a:lstStyle/>
                    <a:p>
                      <a:pPr>
                        <a:lnSpc>
                          <a:spcPct val="107000"/>
                        </a:lnSpc>
                        <a:buNone/>
                      </a:pPr>
                      <a:r>
                        <a:rPr lang="en-IN" sz="2000" b="1" kern="100" dirty="0">
                          <a:effectLst/>
                        </a:rPr>
                        <a:t>Section 49 </a:t>
                      </a:r>
                    </a:p>
                    <a:p>
                      <a:pPr>
                        <a:lnSpc>
                          <a:spcPct val="107000"/>
                        </a:lnSpc>
                        <a:buNone/>
                      </a:pPr>
                      <a:endParaRPr lang="en-IN" sz="2000" b="1" kern="100" dirty="0">
                        <a:effectLst/>
                      </a:endParaRPr>
                    </a:p>
                    <a:p>
                      <a:pPr>
                        <a:lnSpc>
                          <a:spcPct val="107000"/>
                        </a:lnSpc>
                        <a:buNone/>
                      </a:pPr>
                      <a:r>
                        <a:rPr lang="en-IN" sz="2000" b="1" kern="100" dirty="0">
                          <a:effectLst/>
                        </a:rPr>
                        <a:t>Transactions Defrauding Creditors (Amended)</a:t>
                      </a:r>
                    </a:p>
                    <a:p>
                      <a:pPr>
                        <a:lnSpc>
                          <a:spcPct val="107000"/>
                        </a:lnSpc>
                        <a:buNone/>
                      </a:pP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600" kern="1200" dirty="0">
                          <a:solidFill>
                            <a:schemeClr val="dk1"/>
                          </a:solidFill>
                          <a:effectLst/>
                          <a:latin typeface="+mn-lt"/>
                          <a:ea typeface="+mn-ea"/>
                          <a:cs typeface="+mn-cs"/>
                        </a:rPr>
                        <a:t>Section 49 proviso (a) amended by adding: "</a:t>
                      </a:r>
                      <a:r>
                        <a:rPr kumimoji="0" lang="en-US" sz="1600" b="1" kern="1200" dirty="0">
                          <a:solidFill>
                            <a:schemeClr val="dk1"/>
                          </a:solidFill>
                          <a:effectLst/>
                          <a:latin typeface="+mn-lt"/>
                          <a:ea typeface="+mn-ea"/>
                          <a:cs typeface="+mn-cs"/>
                        </a:rPr>
                        <a:t>or a related party of the corporate debtor, as the case may be,</a:t>
                      </a:r>
                      <a:r>
                        <a:rPr kumimoji="0" lang="en-US" sz="1600" kern="1200" dirty="0">
                          <a:solidFill>
                            <a:schemeClr val="dk1"/>
                          </a:solidFill>
                          <a:effectLst/>
                          <a:latin typeface="+mn-lt"/>
                          <a:ea typeface="+mn-ea"/>
                          <a:cs typeface="+mn-cs"/>
                        </a:rPr>
                        <a:t>".</a:t>
                      </a:r>
                      <a:endParaRPr kumimoji="0" lang="en-IN" sz="1600" kern="1200" dirty="0">
                        <a:solidFill>
                          <a:schemeClr val="dk1"/>
                        </a:solidFill>
                        <a:effectLst/>
                        <a:latin typeface="+mn-lt"/>
                        <a:ea typeface="+mn-ea"/>
                        <a:cs typeface="+mn-cs"/>
                      </a:endParaRPr>
                    </a:p>
                    <a:p>
                      <a:pPr>
                        <a:lnSpc>
                          <a:spcPct val="107000"/>
                        </a:lnSpc>
                        <a:buNone/>
                      </a:pP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solidFill>
                      <a:srgbClr val="FFC000"/>
                    </a:solidFill>
                  </a:tcPr>
                </a:tc>
                <a:tc>
                  <a:txBody>
                    <a:bodyPr/>
                    <a:lstStyle/>
                    <a:p>
                      <a:pPr>
                        <a:lnSpc>
                          <a:spcPct val="107000"/>
                        </a:lnSpc>
                        <a:buNone/>
                      </a:pPr>
                      <a:r>
                        <a:rPr lang="en-IN" sz="2000" b="1" kern="100" dirty="0">
                          <a:effectLst/>
                        </a:rPr>
                        <a:t>Good-faith buyer protection is narrowed: the carve-out does not apply where </a:t>
                      </a:r>
                      <a:r>
                        <a:rPr lang="en-IN" sz="2000" b="1" kern="100" dirty="0">
                          <a:solidFill>
                            <a:srgbClr val="FF0000"/>
                          </a:solidFill>
                          <a:effectLst/>
                        </a:rPr>
                        <a:t>property came from the corporate debtor or its related party</a:t>
                      </a:r>
                      <a:r>
                        <a:rPr lang="en-IN" sz="1400" b="1" kern="100" dirty="0">
                          <a:solidFill>
                            <a:srgbClr val="FF0000"/>
                          </a:solidFill>
                          <a:effectLst/>
                        </a:rPr>
                        <a:t>.</a:t>
                      </a:r>
                    </a:p>
                    <a:p>
                      <a:pPr>
                        <a:lnSpc>
                          <a:spcPct val="107000"/>
                        </a:lnSpc>
                        <a:buNone/>
                      </a:pPr>
                      <a:endParaRPr lang="en-IN" sz="16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r>
                        <a:rPr kumimoji="0" lang="en-US" sz="1800" b="0" i="0" u="none" strike="noStrike" kern="1200" baseline="0" dirty="0">
                          <a:solidFill>
                            <a:schemeClr val="dk1"/>
                          </a:solidFill>
                          <a:latin typeface="+mn-lt"/>
                          <a:ea typeface="+mn-ea"/>
                          <a:cs typeface="+mn-cs"/>
                        </a:rPr>
                        <a:t>Provided that an order under this section -</a:t>
                      </a:r>
                    </a:p>
                    <a:p>
                      <a:pPr marL="342900" indent="-342900">
                        <a:buAutoNum type="alphaLcParenBoth"/>
                      </a:pPr>
                      <a:r>
                        <a:rPr kumimoji="0" lang="en-US" sz="1600" b="0" i="0" u="none" strike="noStrike" kern="1200" baseline="0" dirty="0">
                          <a:solidFill>
                            <a:srgbClr val="FF0000"/>
                          </a:solidFill>
                          <a:latin typeface="+mn-lt"/>
                          <a:ea typeface="+mn-ea"/>
                          <a:cs typeface="+mn-cs"/>
                        </a:rPr>
                        <a:t>shall not affect any interest in property which was acquired from a person other than the corporate debtor </a:t>
                      </a:r>
                      <a:r>
                        <a:rPr kumimoji="0" lang="en-US" sz="1600" b="1" kern="1200" dirty="0">
                          <a:solidFill>
                            <a:srgbClr val="FF0000"/>
                          </a:solidFill>
                          <a:effectLst/>
                          <a:latin typeface="+mn-lt"/>
                          <a:ea typeface="+mn-ea"/>
                          <a:cs typeface="+mn-cs"/>
                        </a:rPr>
                        <a:t>or a related party of the corporate debtor, as the case may be </a:t>
                      </a:r>
                      <a:r>
                        <a:rPr kumimoji="0" lang="en-US" sz="1600" b="0" i="0" u="none" strike="noStrike" kern="1200" baseline="0" dirty="0">
                          <a:solidFill>
                            <a:schemeClr val="dk1"/>
                          </a:solidFill>
                          <a:latin typeface="+mn-lt"/>
                          <a:ea typeface="+mn-ea"/>
                          <a:cs typeface="+mn-cs"/>
                        </a:rPr>
                        <a:t>and was acquired in good faith, for value and without notice of the relevant circumstances, or affect any interest deriving from such an interest, and</a:t>
                      </a:r>
                      <a:endParaRPr lang="en-IN" sz="14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tc>
                <a:tc>
                  <a:txBody>
                    <a:bodyPr/>
                    <a:lstStyle/>
                    <a:p>
                      <a:pPr>
                        <a:lnSpc>
                          <a:spcPct val="107000"/>
                        </a:lnSpc>
                        <a:buNone/>
                      </a:pPr>
                      <a:r>
                        <a:rPr lang="en-IN" sz="1800" b="1" kern="100" dirty="0">
                          <a:effectLst/>
                        </a:rPr>
                        <a:t>Related-party 'round-trip' transactions were being structured to exploit the good-faith defence — CD transfers asset to related party, who sells to third party claiming good-faith protection.</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tc>
                <a:tc>
                  <a:txBody>
                    <a:bodyPr/>
                    <a:lstStyle/>
                    <a:p>
                      <a:pPr>
                        <a:lnSpc>
                          <a:spcPct val="107000"/>
                        </a:lnSpc>
                        <a:buNone/>
                      </a:pPr>
                      <a:r>
                        <a:rPr lang="en-IN" sz="2000" b="1" kern="100" dirty="0">
                          <a:solidFill>
                            <a:srgbClr val="FF0000"/>
                          </a:solidFill>
                          <a:effectLst/>
                        </a:rPr>
                        <a:t>Related-party routing of CD assets is no longer shielded. </a:t>
                      </a:r>
                    </a:p>
                    <a:p>
                      <a:pPr>
                        <a:lnSpc>
                          <a:spcPct val="107000"/>
                        </a:lnSpc>
                        <a:buNone/>
                      </a:pPr>
                      <a:endParaRPr lang="en-IN" sz="2000" b="1" kern="100" dirty="0">
                        <a:solidFill>
                          <a:srgbClr val="FF0000"/>
                        </a:solidFill>
                        <a:effectLst/>
                      </a:endParaRPr>
                    </a:p>
                    <a:p>
                      <a:pPr>
                        <a:lnSpc>
                          <a:spcPct val="107000"/>
                        </a:lnSpc>
                        <a:buNone/>
                      </a:pPr>
                      <a:r>
                        <a:rPr lang="en-IN" sz="2000" b="1" kern="100" dirty="0">
                          <a:solidFill>
                            <a:srgbClr val="FF0000"/>
                          </a:solidFill>
                          <a:effectLst/>
                        </a:rPr>
                        <a:t>Purchasers from related parties of the CD must conduct heightened due diligence. </a:t>
                      </a:r>
                    </a:p>
                    <a:p>
                      <a:pPr>
                        <a:lnSpc>
                          <a:spcPct val="107000"/>
                        </a:lnSpc>
                        <a:buNone/>
                      </a:pPr>
                      <a:endParaRPr lang="en-IN" sz="2000" b="1" kern="100" dirty="0">
                        <a:solidFill>
                          <a:srgbClr val="FF0000"/>
                        </a:solidFill>
                        <a:effectLst/>
                      </a:endParaRPr>
                    </a:p>
                    <a:p>
                      <a:pPr>
                        <a:lnSpc>
                          <a:spcPct val="107000"/>
                        </a:lnSpc>
                        <a:buNone/>
                      </a:pPr>
                      <a:r>
                        <a:rPr lang="en-IN" sz="2000" b="1" kern="100" dirty="0">
                          <a:solidFill>
                            <a:srgbClr val="FF0000"/>
                          </a:solidFill>
                          <a:effectLst/>
                        </a:rPr>
                        <a:t>Promoters face increased exposure on pre-CIRP transactions with their own associates</a:t>
                      </a:r>
                      <a:r>
                        <a:rPr lang="en-IN" sz="2000" b="1" kern="100" dirty="0">
                          <a:effectLst/>
                        </a:rPr>
                        <a:t>.</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tc>
                <a:extLst>
                  <a:ext uri="{0D108BD9-81ED-4DB2-BD59-A6C34878D82A}">
                    <a16:rowId xmlns:a16="http://schemas.microsoft.com/office/drawing/2014/main" val="1193145691"/>
                  </a:ext>
                </a:extLst>
              </a:tr>
            </a:tbl>
          </a:graphicData>
        </a:graphic>
      </p:graphicFrame>
    </p:spTree>
    <p:extLst>
      <p:ext uri="{BB962C8B-B14F-4D97-AF65-F5344CB8AC3E}">
        <p14:creationId xmlns:p14="http://schemas.microsoft.com/office/powerpoint/2010/main" val="30321173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7FCAC-D76B-7CEE-97F2-CDB8B4208D2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0C2794F-1EA3-5840-0364-4CB66FF6F306}"/>
              </a:ext>
            </a:extLst>
          </p:cNvPr>
          <p:cNvSpPr>
            <a:spLocks noGrp="1"/>
          </p:cNvSpPr>
          <p:nvPr>
            <p:ph type="title"/>
          </p:nvPr>
        </p:nvSpPr>
        <p:spPr>
          <a:xfrm>
            <a:off x="52755" y="-128031"/>
            <a:ext cx="11922368" cy="1143000"/>
          </a:xfrm>
        </p:spPr>
        <p:txBody>
          <a:bodyPr>
            <a:normAutofit fontScale="90000"/>
          </a:bodyPr>
          <a:lstStyle/>
          <a:p>
            <a:br>
              <a:rPr lang="en-US" sz="4400" dirty="0"/>
            </a:br>
            <a:r>
              <a:rPr lang="en-US" sz="4400" dirty="0"/>
              <a:t>Amendments in </a:t>
            </a:r>
            <a:r>
              <a:rPr lang="en-IN" sz="4400" dirty="0">
                <a:effectLst/>
              </a:rPr>
              <a:t>AVOIDANCE TRANSACTIONS AND PENALITIES - </a:t>
            </a:r>
            <a:r>
              <a:rPr lang="en-IN" dirty="0">
                <a:effectLst/>
              </a:rPr>
              <a:t>Sections 66, 235A</a:t>
            </a:r>
            <a:endParaRPr lang="en-US" dirty="0"/>
          </a:p>
        </p:txBody>
      </p:sp>
      <p:graphicFrame>
        <p:nvGraphicFramePr>
          <p:cNvPr id="2" name="Content Placeholder 1">
            <a:extLst>
              <a:ext uri="{FF2B5EF4-FFF2-40B4-BE49-F238E27FC236}">
                <a16:creationId xmlns:a16="http://schemas.microsoft.com/office/drawing/2014/main" id="{A817CDCF-A787-478E-28AF-0B57FA9A95B9}"/>
              </a:ext>
            </a:extLst>
          </p:cNvPr>
          <p:cNvGraphicFramePr>
            <a:graphicFrameLocks noGrp="1"/>
          </p:cNvGraphicFramePr>
          <p:nvPr>
            <p:ph idx="1"/>
          </p:nvPr>
        </p:nvGraphicFramePr>
        <p:xfrm>
          <a:off x="187569" y="1429723"/>
          <a:ext cx="11576538" cy="5281207"/>
        </p:xfrm>
        <a:graphic>
          <a:graphicData uri="http://schemas.openxmlformats.org/drawingml/2006/table">
            <a:tbl>
              <a:tblPr>
                <a:tableStyleId>{69CF1AB2-1976-4502-BF36-3FF5EA218861}</a:tableStyleId>
              </a:tblPr>
              <a:tblGrid>
                <a:gridCol w="2195150">
                  <a:extLst>
                    <a:ext uri="{9D8B030D-6E8A-4147-A177-3AD203B41FA5}">
                      <a16:colId xmlns:a16="http://schemas.microsoft.com/office/drawing/2014/main" val="411876494"/>
                    </a:ext>
                  </a:extLst>
                </a:gridCol>
                <a:gridCol w="3025921">
                  <a:extLst>
                    <a:ext uri="{9D8B030D-6E8A-4147-A177-3AD203B41FA5}">
                      <a16:colId xmlns:a16="http://schemas.microsoft.com/office/drawing/2014/main" val="3421951188"/>
                    </a:ext>
                  </a:extLst>
                </a:gridCol>
                <a:gridCol w="3064682">
                  <a:extLst>
                    <a:ext uri="{9D8B030D-6E8A-4147-A177-3AD203B41FA5}">
                      <a16:colId xmlns:a16="http://schemas.microsoft.com/office/drawing/2014/main" val="955038421"/>
                    </a:ext>
                  </a:extLst>
                </a:gridCol>
                <a:gridCol w="3290785">
                  <a:extLst>
                    <a:ext uri="{9D8B030D-6E8A-4147-A177-3AD203B41FA5}">
                      <a16:colId xmlns:a16="http://schemas.microsoft.com/office/drawing/2014/main" val="2545503297"/>
                    </a:ext>
                  </a:extLst>
                </a:gridCol>
              </a:tblGrid>
              <a:tr h="422377">
                <a:tc>
                  <a:txBody>
                    <a:bodyPr/>
                    <a:lstStyle/>
                    <a:p>
                      <a:pPr algn="ctr">
                        <a:lnSpc>
                          <a:spcPct val="107000"/>
                        </a:lnSpc>
                        <a:buNone/>
                      </a:pPr>
                      <a:r>
                        <a:rPr lang="en-IN" sz="1600" b="1" kern="100" dirty="0">
                          <a:effectLst/>
                        </a:rPr>
                        <a:t>Section / Provision</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58083" marB="58083">
                    <a:solidFill>
                      <a:srgbClr val="FFC000"/>
                    </a:solidFill>
                  </a:tcPr>
                </a:tc>
                <a:tc>
                  <a:txBody>
                    <a:bodyPr/>
                    <a:lstStyle/>
                    <a:p>
                      <a:pPr algn="ctr">
                        <a:lnSpc>
                          <a:spcPct val="107000"/>
                        </a:lnSpc>
                        <a:buNone/>
                      </a:pPr>
                      <a:r>
                        <a:rPr lang="en-IN" sz="1600" b="1" kern="100" dirty="0">
                          <a:effectLst/>
                        </a:rPr>
                        <a:t>What Changed</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58083" marB="58083">
                    <a:solidFill>
                      <a:srgbClr val="FFC000"/>
                    </a:solidFill>
                  </a:tcPr>
                </a:tc>
                <a:tc>
                  <a:txBody>
                    <a:bodyPr/>
                    <a:lstStyle/>
                    <a:p>
                      <a:pPr algn="ctr">
                        <a:lnSpc>
                          <a:spcPct val="107000"/>
                        </a:lnSpc>
                        <a:buNone/>
                      </a:pPr>
                      <a:r>
                        <a:rPr lang="en-IN" sz="1600" b="1" kern="100" dirty="0">
                          <a:effectLst/>
                        </a:rPr>
                        <a:t>Why (Reasoning)</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58083" marB="58083">
                    <a:solidFill>
                      <a:srgbClr val="FFC000"/>
                    </a:solidFill>
                  </a:tcPr>
                </a:tc>
                <a:tc>
                  <a:txBody>
                    <a:bodyPr/>
                    <a:lstStyle/>
                    <a:p>
                      <a:pPr algn="ctr">
                        <a:lnSpc>
                          <a:spcPct val="107000"/>
                        </a:lnSpc>
                        <a:buNone/>
                      </a:pPr>
                      <a:r>
                        <a:rPr lang="en-IN" sz="1600" b="1" kern="100" dirty="0">
                          <a:effectLst/>
                        </a:rPr>
                        <a:t>Impact on Practice</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58083" marB="58083">
                    <a:solidFill>
                      <a:srgbClr val="FFC000"/>
                    </a:solidFill>
                  </a:tcPr>
                </a:tc>
                <a:extLst>
                  <a:ext uri="{0D108BD9-81ED-4DB2-BD59-A6C34878D82A}">
                    <a16:rowId xmlns:a16="http://schemas.microsoft.com/office/drawing/2014/main" val="1091171373"/>
                  </a:ext>
                </a:extLst>
              </a:tr>
              <a:tr h="1428716">
                <a:tc>
                  <a:txBody>
                    <a:bodyPr/>
                    <a:lstStyle/>
                    <a:p>
                      <a:pPr>
                        <a:lnSpc>
                          <a:spcPct val="107000"/>
                        </a:lnSpc>
                        <a:buNone/>
                      </a:pPr>
                      <a:r>
                        <a:rPr lang="en-IN" sz="1800" b="1" kern="100" dirty="0">
                          <a:effectLst/>
                        </a:rPr>
                        <a:t>Section 66</a:t>
                      </a:r>
                    </a:p>
                    <a:p>
                      <a:pPr>
                        <a:lnSpc>
                          <a:spcPct val="107000"/>
                        </a:lnSpc>
                        <a:buNone/>
                      </a:pPr>
                      <a:endParaRPr lang="en-IN" sz="1800" b="1" kern="100" dirty="0">
                        <a:effectLst/>
                      </a:endParaRPr>
                    </a:p>
                    <a:p>
                      <a:pPr>
                        <a:lnSpc>
                          <a:spcPct val="107000"/>
                        </a:lnSpc>
                        <a:buNone/>
                      </a:pPr>
                      <a:r>
                        <a:rPr lang="en-IN" sz="1800" b="1" kern="100" dirty="0">
                          <a:effectLst/>
                        </a:rPr>
                        <a:t> Fraudulent and Wrongful Trading (Amended)</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solidFill>
                      <a:srgbClr val="FFC000"/>
                    </a:solidFill>
                  </a:tcPr>
                </a:tc>
                <a:tc>
                  <a:txBody>
                    <a:bodyPr/>
                    <a:lstStyle/>
                    <a:p>
                      <a:pPr>
                        <a:lnSpc>
                          <a:spcPct val="107000"/>
                        </a:lnSpc>
                        <a:buNone/>
                      </a:pPr>
                      <a:r>
                        <a:rPr lang="en-IN" sz="1800" kern="100" dirty="0">
                          <a:effectLst/>
                        </a:rPr>
                        <a:t>Liquidators (not just RPs) are now empowered to apply for fraudulent/wrongful trading orders.</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tc>
                <a:tc>
                  <a:txBody>
                    <a:bodyPr/>
                    <a:lstStyle/>
                    <a:p>
                      <a:pPr>
                        <a:lnSpc>
                          <a:spcPct val="107000"/>
                        </a:lnSpc>
                        <a:buNone/>
                      </a:pPr>
                      <a:r>
                        <a:rPr lang="en-IN" sz="1800" kern="100" dirty="0">
                          <a:effectLst/>
                        </a:rPr>
                        <a:t>Fraudulent trading claims could only be brought by the RP during CIRP. If the case went to liquidation without such claims being filed, the right was lost.</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tc>
                <a:tc>
                  <a:txBody>
                    <a:bodyPr/>
                    <a:lstStyle/>
                    <a:p>
                      <a:pPr>
                        <a:lnSpc>
                          <a:spcPct val="107000"/>
                        </a:lnSpc>
                        <a:buNone/>
                      </a:pPr>
                      <a:r>
                        <a:rPr lang="en-IN" sz="1800" kern="100" dirty="0">
                          <a:effectLst/>
                        </a:rPr>
                        <a:t>Liquidators can now pursue fraudulent trading claims independently. Value recovery mechanisms survive the CIRP-to-liquidation transition. Directors and promoters face sustained exposure throughout both phases.</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tc>
                <a:extLst>
                  <a:ext uri="{0D108BD9-81ED-4DB2-BD59-A6C34878D82A}">
                    <a16:rowId xmlns:a16="http://schemas.microsoft.com/office/drawing/2014/main" val="3802171496"/>
                  </a:ext>
                </a:extLst>
              </a:tr>
              <a:tr h="1428716">
                <a:tc>
                  <a:txBody>
                    <a:bodyPr/>
                    <a:lstStyle/>
                    <a:p>
                      <a:pPr>
                        <a:lnSpc>
                          <a:spcPct val="107000"/>
                        </a:lnSpc>
                        <a:buNone/>
                      </a:pPr>
                      <a:r>
                        <a:rPr lang="en-IN" sz="1800" b="1" kern="100" dirty="0">
                          <a:effectLst/>
                        </a:rPr>
                        <a:t>Section 235A </a:t>
                      </a:r>
                    </a:p>
                    <a:p>
                      <a:pPr>
                        <a:lnSpc>
                          <a:spcPct val="107000"/>
                        </a:lnSpc>
                        <a:buNone/>
                      </a:pPr>
                      <a:endParaRPr lang="en-IN" sz="1800" b="1" kern="100" dirty="0">
                        <a:effectLst/>
                      </a:endParaRPr>
                    </a:p>
                    <a:p>
                      <a:pPr>
                        <a:lnSpc>
                          <a:spcPct val="107000"/>
                        </a:lnSpc>
                        <a:buNone/>
                      </a:pPr>
                      <a:r>
                        <a:rPr lang="en-IN" sz="1800" b="1" kern="100" dirty="0">
                          <a:effectLst/>
                        </a:rPr>
                        <a:t>Penalty Power (Substituted)</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solidFill>
                      <a:srgbClr val="FFC000"/>
                    </a:solidFill>
                  </a:tcPr>
                </a:tc>
                <a:tc>
                  <a:txBody>
                    <a:bodyPr/>
                    <a:lstStyle/>
                    <a:p>
                      <a:pPr>
                        <a:lnSpc>
                          <a:spcPct val="107000"/>
                        </a:lnSpc>
                        <a:buNone/>
                      </a:pPr>
                      <a:r>
                        <a:rPr lang="en-IN" sz="1800" kern="100">
                          <a:effectLst/>
                        </a:rPr>
                        <a:t>Civil penalty regime: ₹1 lakh/day of continuing contravention + up to 3x loss/gain (whichever is higher); if unquantifiable, up to ₹5 crore. Applied on application by IBBI or Central Government.</a:t>
                      </a:r>
                      <a:endParaRPr lang="en-IN" sz="2000"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tc>
                <a:tc>
                  <a:txBody>
                    <a:bodyPr/>
                    <a:lstStyle/>
                    <a:p>
                      <a:pPr>
                        <a:lnSpc>
                          <a:spcPct val="107000"/>
                        </a:lnSpc>
                        <a:buNone/>
                      </a:pPr>
                      <a:r>
                        <a:rPr lang="en-IN" sz="1800" kern="100" dirty="0">
                          <a:effectLst/>
                        </a:rPr>
                        <a:t>Criminal penalties under the original Section 235A had a chilling effect on professionals and were rarely prosecuted. Civil penalties are more proportionate, certain, and recoverable.</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tc>
                <a:tc>
                  <a:txBody>
                    <a:bodyPr/>
                    <a:lstStyle/>
                    <a:p>
                      <a:pPr>
                        <a:lnSpc>
                          <a:spcPct val="107000"/>
                        </a:lnSpc>
                        <a:buNone/>
                      </a:pPr>
                      <a:r>
                        <a:rPr lang="en-IN" sz="1800" kern="100" dirty="0">
                          <a:effectLst/>
                        </a:rPr>
                        <a:t>Stronger deterrence through financial consequences rather than criminal prosecution. IBBI's enforcement toolkit becomes practically usable. The 3x formula creates significant deterrence for large-value contraventions.</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69699" marR="69699" marT="46466" marB="46466"/>
                </a:tc>
                <a:extLst>
                  <a:ext uri="{0D108BD9-81ED-4DB2-BD59-A6C34878D82A}">
                    <a16:rowId xmlns:a16="http://schemas.microsoft.com/office/drawing/2014/main" val="883100505"/>
                  </a:ext>
                </a:extLst>
              </a:tr>
            </a:tbl>
          </a:graphicData>
        </a:graphic>
      </p:graphicFrame>
    </p:spTree>
    <p:extLst>
      <p:ext uri="{BB962C8B-B14F-4D97-AF65-F5344CB8AC3E}">
        <p14:creationId xmlns:p14="http://schemas.microsoft.com/office/powerpoint/2010/main" val="42818351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2B930-78FB-B19D-D551-C9DCC8B9627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5B42017-E387-88C1-D76C-D1333DAFBC35}"/>
              </a:ext>
            </a:extLst>
          </p:cNvPr>
          <p:cNvSpPr>
            <a:spLocks noGrp="1"/>
          </p:cNvSpPr>
          <p:nvPr>
            <p:ph type="title"/>
          </p:nvPr>
        </p:nvSpPr>
        <p:spPr>
          <a:xfrm>
            <a:off x="52755" y="-133890"/>
            <a:ext cx="11922368" cy="1143000"/>
          </a:xfrm>
        </p:spPr>
        <p:txBody>
          <a:bodyPr>
            <a:normAutofit fontScale="90000"/>
          </a:bodyPr>
          <a:lstStyle/>
          <a:p>
            <a:br>
              <a:rPr lang="en-US" sz="4400" dirty="0"/>
            </a:br>
            <a:r>
              <a:rPr lang="en-US" sz="4400" dirty="0"/>
              <a:t>Amendments in </a:t>
            </a:r>
            <a:r>
              <a:rPr lang="en-IN" sz="4400" dirty="0">
                <a:effectLst/>
              </a:rPr>
              <a:t>AVOIDANCE TRANSACTIONS AND PENALITIES –</a:t>
            </a:r>
            <a:r>
              <a:rPr lang="en-IN" sz="3600" dirty="0">
                <a:effectLst/>
              </a:rPr>
              <a:t>Section 74, 76, 235A, 64A, 183A</a:t>
            </a:r>
            <a:r>
              <a:rPr lang="en-IN" dirty="0">
                <a:effectLst/>
              </a:rPr>
              <a:t>)</a:t>
            </a:r>
            <a:endParaRPr lang="en-US" dirty="0"/>
          </a:p>
        </p:txBody>
      </p:sp>
      <p:graphicFrame>
        <p:nvGraphicFramePr>
          <p:cNvPr id="2" name="Content Placeholder 1">
            <a:extLst>
              <a:ext uri="{FF2B5EF4-FFF2-40B4-BE49-F238E27FC236}">
                <a16:creationId xmlns:a16="http://schemas.microsoft.com/office/drawing/2014/main" id="{7C7EB1D5-4900-7069-9A25-2F325A68DC05}"/>
              </a:ext>
            </a:extLst>
          </p:cNvPr>
          <p:cNvGraphicFramePr>
            <a:graphicFrameLocks noGrp="1"/>
          </p:cNvGraphicFramePr>
          <p:nvPr>
            <p:ph idx="1"/>
          </p:nvPr>
        </p:nvGraphicFramePr>
        <p:xfrm>
          <a:off x="287215" y="1400906"/>
          <a:ext cx="11687908" cy="5390706"/>
        </p:xfrm>
        <a:graphic>
          <a:graphicData uri="http://schemas.openxmlformats.org/drawingml/2006/table">
            <a:tbl>
              <a:tblPr>
                <a:tableStyleId>{69CF1AB2-1976-4502-BF36-3FF5EA218861}</a:tableStyleId>
              </a:tblPr>
              <a:tblGrid>
                <a:gridCol w="1875693">
                  <a:extLst>
                    <a:ext uri="{9D8B030D-6E8A-4147-A177-3AD203B41FA5}">
                      <a16:colId xmlns:a16="http://schemas.microsoft.com/office/drawing/2014/main" val="3113125874"/>
                    </a:ext>
                  </a:extLst>
                </a:gridCol>
                <a:gridCol w="3516425">
                  <a:extLst>
                    <a:ext uri="{9D8B030D-6E8A-4147-A177-3AD203B41FA5}">
                      <a16:colId xmlns:a16="http://schemas.microsoft.com/office/drawing/2014/main" val="957995911"/>
                    </a:ext>
                  </a:extLst>
                </a:gridCol>
                <a:gridCol w="2973345">
                  <a:extLst>
                    <a:ext uri="{9D8B030D-6E8A-4147-A177-3AD203B41FA5}">
                      <a16:colId xmlns:a16="http://schemas.microsoft.com/office/drawing/2014/main" val="1698200409"/>
                    </a:ext>
                  </a:extLst>
                </a:gridCol>
                <a:gridCol w="3322445">
                  <a:extLst>
                    <a:ext uri="{9D8B030D-6E8A-4147-A177-3AD203B41FA5}">
                      <a16:colId xmlns:a16="http://schemas.microsoft.com/office/drawing/2014/main" val="776913519"/>
                    </a:ext>
                  </a:extLst>
                </a:gridCol>
              </a:tblGrid>
              <a:tr h="519327">
                <a:tc>
                  <a:txBody>
                    <a:bodyPr/>
                    <a:lstStyle/>
                    <a:p>
                      <a:pPr algn="ctr">
                        <a:lnSpc>
                          <a:spcPct val="107000"/>
                        </a:lnSpc>
                        <a:buNone/>
                      </a:pPr>
                      <a:r>
                        <a:rPr lang="en-IN" sz="1600" b="1" kern="100" dirty="0">
                          <a:effectLst/>
                        </a:rPr>
                        <a:t>Section / Provision</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What Changed</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Why (Reasoning)</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Impact on Practice</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34023847"/>
                  </a:ext>
                </a:extLst>
              </a:tr>
              <a:tr h="2596557">
                <a:tc>
                  <a:txBody>
                    <a:bodyPr/>
                    <a:lstStyle/>
                    <a:p>
                      <a:pPr>
                        <a:lnSpc>
                          <a:spcPct val="107000"/>
                        </a:lnSpc>
                        <a:buNone/>
                      </a:pPr>
                      <a:r>
                        <a:rPr lang="en-IN" sz="1600" b="1" kern="100" dirty="0">
                          <a:effectLst/>
                        </a:rPr>
                        <a:t>Section 64A &amp; 183A </a:t>
                      </a:r>
                    </a:p>
                    <a:p>
                      <a:pPr>
                        <a:lnSpc>
                          <a:spcPct val="107000"/>
                        </a:lnSpc>
                        <a:buNone/>
                      </a:pPr>
                      <a:endParaRPr lang="en-IN" sz="1600" b="1" kern="100" dirty="0">
                        <a:effectLst/>
                      </a:endParaRPr>
                    </a:p>
                    <a:p>
                      <a:pPr>
                        <a:lnSpc>
                          <a:spcPct val="107000"/>
                        </a:lnSpc>
                        <a:buNone/>
                      </a:pPr>
                      <a:r>
                        <a:rPr lang="en-IN" sz="1600" b="1" kern="100" dirty="0">
                          <a:effectLst/>
                        </a:rPr>
                        <a:t>Frivolous Proceedings Penalty </a:t>
                      </a:r>
                    </a:p>
                    <a:p>
                      <a:pPr>
                        <a:lnSpc>
                          <a:spcPct val="107000"/>
                        </a:lnSpc>
                        <a:buNone/>
                      </a:pPr>
                      <a:endParaRPr lang="en-IN" sz="1600" b="1" kern="100" dirty="0">
                        <a:effectLst/>
                      </a:endParaRPr>
                    </a:p>
                    <a:p>
                      <a:pPr>
                        <a:lnSpc>
                          <a:spcPct val="107000"/>
                        </a:lnSpc>
                        <a:buNone/>
                      </a:pPr>
                      <a:r>
                        <a:rPr lang="en-IN" sz="1600" b="1" kern="100" dirty="0">
                          <a:effectLst/>
                        </a:rPr>
                        <a:t>(New sections)</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600" kern="100" dirty="0">
                          <a:effectLst/>
                        </a:rPr>
                        <a:t>AA may impose penalties of ₹1 lakh to ₹2 crore for frivolous or vexatious filings under Part II (Section 64A) and Part III (Section 183A).</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Frivolous applications were a major cause of delay. </a:t>
                      </a:r>
                    </a:p>
                    <a:p>
                      <a:pPr>
                        <a:lnSpc>
                          <a:spcPct val="107000"/>
                        </a:lnSpc>
                        <a:buNone/>
                      </a:pPr>
                      <a:endParaRPr lang="en-IN" sz="1600" kern="100" dirty="0">
                        <a:effectLst/>
                      </a:endParaRPr>
                    </a:p>
                    <a:p>
                      <a:pPr>
                        <a:lnSpc>
                          <a:spcPct val="107000"/>
                        </a:lnSpc>
                        <a:buNone/>
                      </a:pPr>
                      <a:r>
                        <a:rPr lang="en-IN" sz="1600" kern="100" dirty="0">
                          <a:effectLst/>
                        </a:rPr>
                        <a:t>Section 65 (existing) covered fraudulent initiation but not merely vexatious filings. The fine range needed to be calibrated to be a real deterrent.</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Financial deterrent against tactical delays and abuse of process. </a:t>
                      </a:r>
                    </a:p>
                    <a:p>
                      <a:pPr>
                        <a:lnSpc>
                          <a:spcPct val="107000"/>
                        </a:lnSpc>
                        <a:buNone/>
                      </a:pPr>
                      <a:r>
                        <a:rPr lang="en-IN" sz="1600" kern="100" dirty="0">
                          <a:effectLst/>
                        </a:rPr>
                        <a:t>Creditors misusing Section 7/9 to pressure debtors face real penalty risk.</a:t>
                      </a:r>
                    </a:p>
                    <a:p>
                      <a:pPr>
                        <a:lnSpc>
                          <a:spcPct val="107000"/>
                        </a:lnSpc>
                        <a:buNone/>
                      </a:pPr>
                      <a:r>
                        <a:rPr lang="en-IN" sz="1600" kern="100" dirty="0">
                          <a:effectLst/>
                        </a:rPr>
                        <a:t> Debtors filing frivolous objections also face exposure. Note: this is a new provision — old Section 65 (₹1 lakh to ₹1 crore) continues separately.</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21057737"/>
                  </a:ext>
                </a:extLst>
              </a:tr>
              <a:tr h="2042272">
                <a:tc>
                  <a:txBody>
                    <a:bodyPr/>
                    <a:lstStyle/>
                    <a:p>
                      <a:pPr>
                        <a:lnSpc>
                          <a:spcPct val="107000"/>
                        </a:lnSpc>
                        <a:buNone/>
                      </a:pPr>
                      <a:r>
                        <a:rPr lang="en-IN" sz="1600" b="1" kern="100" dirty="0">
                          <a:effectLst/>
                        </a:rPr>
                        <a:t>Section 74 &amp; 76 Decriminalisation </a:t>
                      </a:r>
                    </a:p>
                    <a:p>
                      <a:pPr>
                        <a:lnSpc>
                          <a:spcPct val="107000"/>
                        </a:lnSpc>
                        <a:buNone/>
                      </a:pPr>
                      <a:r>
                        <a:rPr lang="en-IN" sz="1600" b="1" kern="100" dirty="0">
                          <a:effectLst/>
                        </a:rPr>
                        <a:t>(Select Committee)</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r>
                        <a:rPr lang="en-IN" sz="1600" b="0" kern="100" dirty="0">
                          <a:effectLst/>
                        </a:rPr>
                        <a:t>Criminal offences for contravention of moratorium or the Resolution Plan (Section 74) and </a:t>
                      </a:r>
                      <a:r>
                        <a:rPr kumimoji="0" lang="en-US" sz="1600" b="0" i="0" u="none" strike="noStrike" kern="1200" baseline="0" dirty="0">
                          <a:solidFill>
                            <a:schemeClr val="dk1"/>
                          </a:solidFill>
                          <a:latin typeface="+mn-lt"/>
                          <a:ea typeface="+mn-ea"/>
                          <a:cs typeface="+mn-cs"/>
                        </a:rPr>
                        <a:t>Punishment for non-disclosure of dispute or payment of debt by operational </a:t>
                      </a:r>
                      <a:r>
                        <a:rPr kumimoji="0" lang="en-IN" sz="1600" b="0" i="0" u="none" strike="noStrike" kern="1200" baseline="0" dirty="0">
                          <a:solidFill>
                            <a:schemeClr val="dk1"/>
                          </a:solidFill>
                          <a:latin typeface="+mn-lt"/>
                          <a:ea typeface="+mn-ea"/>
                          <a:cs typeface="+mn-cs"/>
                        </a:rPr>
                        <a:t>Creditor </a:t>
                      </a:r>
                      <a:r>
                        <a:rPr lang="en-IN" sz="1600" b="0" kern="100" dirty="0">
                          <a:effectLst/>
                        </a:rPr>
                        <a:t>(Section 76) ar</a:t>
                      </a:r>
                      <a:r>
                        <a:rPr lang="en-IN" sz="1600" kern="100" dirty="0">
                          <a:effectLst/>
                        </a:rPr>
                        <a:t>e replaced by civil penalties under new Sections 67B and 67C.</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Criminal liability for insolvency-related contraventions created a disproportionate chilling effect on professional participation and lender cooperation. Civil remedies are proportionate.</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Professionals are more willing to participate in complex or risky CIRPs. Creditors and operational creditors face proportionate financial consequences rather than criminal prosecution risk for technical violations.</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792477360"/>
                  </a:ext>
                </a:extLst>
              </a:tr>
            </a:tbl>
          </a:graphicData>
        </a:graphic>
      </p:graphicFrame>
    </p:spTree>
    <p:extLst>
      <p:ext uri="{BB962C8B-B14F-4D97-AF65-F5344CB8AC3E}">
        <p14:creationId xmlns:p14="http://schemas.microsoft.com/office/powerpoint/2010/main" val="37465973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LIQUIDATE COMPANY">
            <a:extLst>
              <a:ext uri="{FF2B5EF4-FFF2-40B4-BE49-F238E27FC236}">
                <a16:creationId xmlns:a16="http://schemas.microsoft.com/office/drawing/2014/main" id="{8B5CAFBE-796F-45B5-9B5D-8E619623255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5" name="Rectangle 4"/>
          <p:cNvSpPr/>
          <p:nvPr/>
        </p:nvSpPr>
        <p:spPr>
          <a:xfrm>
            <a:off x="40496" y="288235"/>
            <a:ext cx="12111008" cy="1754326"/>
          </a:xfrm>
          <a:prstGeom prst="rect">
            <a:avLst/>
          </a:prstGeom>
          <a:solidFill>
            <a:srgbClr val="FFC000"/>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5400" b="1" i="1" u="sng"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ISSUES AND CHALLENGES IN </a:t>
            </a:r>
          </a:p>
          <a:p>
            <a:pPr algn="ctr"/>
            <a:r>
              <a:rPr lang="en-IN" sz="5400" b="1" i="1" u="sng"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Fraudulent and Avoidance </a:t>
            </a:r>
            <a:r>
              <a:rPr lang="en-IN" sz="5400" b="1" i="1" u="sng"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rPr>
              <a:t>Transactions/</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009" y="2224585"/>
            <a:ext cx="3183341" cy="4039737"/>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8352" y="2371184"/>
            <a:ext cx="6793172" cy="3746538"/>
          </a:xfrm>
          <a:prstGeom prst="rect">
            <a:avLst/>
          </a:prstGeom>
        </p:spPr>
      </p:pic>
    </p:spTree>
    <p:extLst>
      <p:ext uri="{BB962C8B-B14F-4D97-AF65-F5344CB8AC3E}">
        <p14:creationId xmlns:p14="http://schemas.microsoft.com/office/powerpoint/2010/main" val="41578469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278295" y="890130"/>
            <a:ext cx="11638721" cy="5390707"/>
          </a:xfrm>
        </p:spPr>
        <p:txBody>
          <a:bodyPr>
            <a:noAutofit/>
          </a:bodyPr>
          <a:lstStyle/>
          <a:p>
            <a:pPr lvl="0"/>
            <a:r>
              <a:rPr lang="en-US" sz="2600" dirty="0">
                <a:solidFill>
                  <a:schemeClr val="accent1">
                    <a:lumMod val="60000"/>
                    <a:lumOff val="40000"/>
                  </a:schemeClr>
                </a:solidFill>
              </a:rPr>
              <a:t>GEE ISPAT PVT LTD: </a:t>
            </a:r>
            <a:r>
              <a:rPr lang="en-US" sz="2600" dirty="0"/>
              <a:t>Filed Application as RP before the </a:t>
            </a:r>
            <a:r>
              <a:rPr lang="en-US" sz="2600" dirty="0" err="1"/>
              <a:t>Honble</a:t>
            </a:r>
            <a:r>
              <a:rPr lang="en-US" sz="2600" dirty="0"/>
              <a:t> NCLT under Sections 65, 66, 67, (read with Section 235 A) of the Insolvency and Bankruptcy Code, 2016 due to :</a:t>
            </a:r>
          </a:p>
          <a:p>
            <a:pPr lvl="2"/>
            <a:r>
              <a:rPr lang="en-US" sz="2000" dirty="0"/>
              <a:t>falsification in the books of accounts committed by the Corporate Debtor/ suspended Board of Directors of Corporate Debtor/ Operational Creditor/ Officers of the Corporate Debtor/</a:t>
            </a:r>
          </a:p>
          <a:p>
            <a:pPr lvl="2"/>
            <a:r>
              <a:rPr lang="en-US" sz="2000" dirty="0"/>
              <a:t> fraudulent / wrongful trading by the erstwhile promoters/  </a:t>
            </a:r>
          </a:p>
          <a:p>
            <a:pPr lvl="2"/>
            <a:r>
              <a:rPr lang="en-US" sz="2000" dirty="0"/>
              <a:t>fake debtors, falsification of books of accounts, </a:t>
            </a:r>
          </a:p>
          <a:p>
            <a:pPr lvl="2"/>
            <a:r>
              <a:rPr lang="en-US" sz="2000" dirty="0"/>
              <a:t>fraudulent conduct of business (such as using fake invoices etc.), </a:t>
            </a:r>
          </a:p>
          <a:p>
            <a:pPr lvl="2"/>
            <a:r>
              <a:rPr lang="en-US" sz="2000" dirty="0"/>
              <a:t>defrauding of creditors (such as by inflating stock statements to avail more credit), unauthorized rice trading etc) which was filed on 15</a:t>
            </a:r>
            <a:r>
              <a:rPr lang="en-US" sz="2000" baseline="30000" dirty="0"/>
              <a:t>th </a:t>
            </a:r>
            <a:r>
              <a:rPr lang="en-US" sz="2000" dirty="0"/>
              <a:t>February 2018, </a:t>
            </a:r>
          </a:p>
          <a:p>
            <a:pPr lvl="0"/>
            <a:r>
              <a:rPr lang="en-US" sz="2400" dirty="0">
                <a:solidFill>
                  <a:schemeClr val="accent1">
                    <a:lumMod val="40000"/>
                    <a:lumOff val="60000"/>
                  </a:schemeClr>
                </a:solidFill>
              </a:rPr>
              <a:t>Orders had been passed by the </a:t>
            </a:r>
            <a:r>
              <a:rPr lang="en-US" sz="2400" dirty="0" err="1">
                <a:solidFill>
                  <a:schemeClr val="accent1">
                    <a:lumMod val="40000"/>
                    <a:lumOff val="60000"/>
                  </a:schemeClr>
                </a:solidFill>
              </a:rPr>
              <a:t>Honble</a:t>
            </a:r>
            <a:r>
              <a:rPr lang="en-US" sz="2400" dirty="0">
                <a:solidFill>
                  <a:schemeClr val="accent1">
                    <a:lumMod val="40000"/>
                    <a:lumOff val="60000"/>
                  </a:schemeClr>
                </a:solidFill>
              </a:rPr>
              <a:t> NCLT II Delhi, on 19</a:t>
            </a:r>
            <a:r>
              <a:rPr lang="en-US" sz="2400" baseline="30000" dirty="0">
                <a:solidFill>
                  <a:schemeClr val="accent1">
                    <a:lumMod val="40000"/>
                    <a:lumOff val="60000"/>
                  </a:schemeClr>
                </a:solidFill>
              </a:rPr>
              <a:t>th</a:t>
            </a:r>
            <a:r>
              <a:rPr lang="en-US" sz="2400" dirty="0">
                <a:solidFill>
                  <a:schemeClr val="accent1">
                    <a:lumMod val="40000"/>
                    <a:lumOff val="60000"/>
                  </a:schemeClr>
                </a:solidFill>
              </a:rPr>
              <a:t> July 2019</a:t>
            </a:r>
            <a:r>
              <a:rPr lang="en-US" sz="2400" dirty="0"/>
              <a:t>  that “</a:t>
            </a:r>
            <a:r>
              <a:rPr lang="en-US" sz="2400" b="1" dirty="0">
                <a:solidFill>
                  <a:srgbClr val="FFFF00"/>
                </a:solidFill>
              </a:rPr>
              <a:t>We therefore, order that the affairs of the Corporate Debtor ought to be investigated. Accordingly, the Central Government is directed to order an investigation into the affairs of the Corporate Debtor under Section 210(2) of the Companies Act 2013</a:t>
            </a:r>
            <a:r>
              <a:rPr lang="en-US" sz="2400" dirty="0">
                <a:solidFill>
                  <a:srgbClr val="FFFF00"/>
                </a:solidFill>
              </a:rPr>
              <a:t>”</a:t>
            </a:r>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6" name="Title 6"/>
          <p:cNvSpPr txBox="1">
            <a:spLocks/>
          </p:cNvSpPr>
          <p:nvPr/>
        </p:nvSpPr>
        <p:spPr>
          <a:xfrm>
            <a:off x="762000" y="-339"/>
            <a:ext cx="10972800" cy="977687"/>
          </a:xfrm>
          <a:prstGeom prst="rect">
            <a:avLst/>
          </a:prstGeom>
        </p:spPr>
        <p:txBody>
          <a:bodyPr vert="horz" anchor="ctr">
            <a:normAutofit fontScale="30000" lnSpcReduction="200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n-US" sz="44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96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ISSUES IN AVOIDANCE- PUFE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9600" b="1" i="0" u="none" strike="noStrike" kern="1200" cap="none" spc="0" normalizeH="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No Dissolution during Pendency of Investigation</a:t>
            </a: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extLst>
      <p:ext uri="{BB962C8B-B14F-4D97-AF65-F5344CB8AC3E}">
        <p14:creationId xmlns:p14="http://schemas.microsoft.com/office/powerpoint/2010/main" val="26544207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10"/>
            <a:ext cx="12192000" cy="909064"/>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278295" y="1124652"/>
            <a:ext cx="11638721" cy="4818950"/>
          </a:xfrm>
        </p:spPr>
        <p:txBody>
          <a:bodyPr>
            <a:noAutofit/>
          </a:bodyPr>
          <a:lstStyle/>
          <a:p>
            <a:r>
              <a:rPr lang="en-US" dirty="0"/>
              <a:t>An issue has been addressed before Adjudicating the Application for Dissolution and that is </a:t>
            </a:r>
            <a:r>
              <a:rPr lang="en-US" sz="3200" b="1" dirty="0">
                <a:solidFill>
                  <a:srgbClr val="92D050"/>
                </a:solidFill>
              </a:rPr>
              <a:t>“</a:t>
            </a:r>
            <a:r>
              <a:rPr lang="en-US" sz="3200" b="1" i="1" dirty="0">
                <a:solidFill>
                  <a:srgbClr val="92D050"/>
                </a:solidFill>
              </a:rPr>
              <a:t>Whether the pendency of any investigation on the Corporate Debtor  creates a bar for passing an order of dissolution of a company</a:t>
            </a:r>
            <a:r>
              <a:rPr lang="en-US" sz="3200" i="1" dirty="0">
                <a:solidFill>
                  <a:srgbClr val="92D050"/>
                </a:solidFill>
              </a:rPr>
              <a:t>?”</a:t>
            </a:r>
            <a:endParaRPr lang="en-US" sz="3200" dirty="0">
              <a:solidFill>
                <a:srgbClr val="92D050"/>
              </a:solidFill>
            </a:endParaRPr>
          </a:p>
          <a:p>
            <a:pPr lvl="1"/>
            <a:r>
              <a:rPr lang="en-US" dirty="0"/>
              <a:t> </a:t>
            </a:r>
            <a:r>
              <a:rPr lang="en-US" sz="2000" dirty="0"/>
              <a:t>The </a:t>
            </a:r>
            <a:r>
              <a:rPr lang="en-US" sz="2000" dirty="0" err="1"/>
              <a:t>Honble</a:t>
            </a:r>
            <a:r>
              <a:rPr lang="en-US" sz="2000" dirty="0"/>
              <a:t> Adjudicating authority has stated that</a:t>
            </a:r>
            <a:r>
              <a:rPr lang="en-US" sz="2000" b="1" dirty="0"/>
              <a:t> :</a:t>
            </a:r>
          </a:p>
          <a:p>
            <a:pPr lvl="1"/>
            <a:r>
              <a:rPr lang="en-US" sz="2000" b="1" dirty="0"/>
              <a:t>It is clear that the </a:t>
            </a:r>
            <a:r>
              <a:rPr lang="en-US" sz="2000" b="1" dirty="0">
                <a:solidFill>
                  <a:srgbClr val="FFFF00"/>
                </a:solidFill>
              </a:rPr>
              <a:t>dissolution will put an end to the legal existence </a:t>
            </a:r>
            <a:r>
              <a:rPr lang="en-US" sz="2000" b="1" dirty="0"/>
              <a:t>of a company. </a:t>
            </a:r>
          </a:p>
          <a:p>
            <a:pPr lvl="1"/>
            <a:r>
              <a:rPr lang="en-US" sz="2000" b="1" dirty="0"/>
              <a:t>Once a company is dissolved, it becomes a </a:t>
            </a:r>
            <a:r>
              <a:rPr lang="en-US" sz="2000" b="1" dirty="0">
                <a:solidFill>
                  <a:srgbClr val="FFFF00"/>
                </a:solidFill>
              </a:rPr>
              <a:t>non-existent party </a:t>
            </a:r>
            <a:r>
              <a:rPr lang="en-US" sz="2000" b="1" dirty="0"/>
              <a:t>and therefore, no action can be brought in its name. </a:t>
            </a:r>
          </a:p>
          <a:p>
            <a:pPr lvl="1"/>
            <a:r>
              <a:rPr lang="en-US" sz="2000" b="1" dirty="0"/>
              <a:t>Further, the </a:t>
            </a:r>
            <a:r>
              <a:rPr lang="en-US" sz="2000" b="1" dirty="0">
                <a:solidFill>
                  <a:srgbClr val="FFFF00"/>
                </a:solidFill>
              </a:rPr>
              <a:t>Liquidator shall also not be able to represent the non-existent Corporate Debtor before any of the investigating forum</a:t>
            </a:r>
            <a:r>
              <a:rPr lang="en-US" sz="2000" b="1" dirty="0"/>
              <a:t>. </a:t>
            </a:r>
          </a:p>
          <a:p>
            <a:pPr lvl="1"/>
            <a:r>
              <a:rPr lang="en-US" sz="2000" b="1" dirty="0"/>
              <a:t>Moreover, </a:t>
            </a:r>
            <a:r>
              <a:rPr lang="en-US" sz="2000" b="1" dirty="0">
                <a:solidFill>
                  <a:srgbClr val="FFFF00"/>
                </a:solidFill>
              </a:rPr>
              <a:t>in case any recovery is effected or an asset is recovered through the investigation, the same needs to be vested in the Corporate Debtor</a:t>
            </a:r>
            <a:r>
              <a:rPr lang="en-US" sz="2000" b="1" dirty="0"/>
              <a:t>. </a:t>
            </a:r>
          </a:p>
          <a:p>
            <a:pPr lvl="1"/>
            <a:r>
              <a:rPr lang="en-US" sz="2000" b="1" dirty="0"/>
              <a:t>However, if the Corporate Debtor is dissolved, the </a:t>
            </a:r>
            <a:r>
              <a:rPr lang="en-US" sz="2000" b="1" dirty="0">
                <a:solidFill>
                  <a:srgbClr val="FFFF00"/>
                </a:solidFill>
              </a:rPr>
              <a:t>dissolved status of the Corporate Debtor will create an impediment in vesting such assets and benefits to the Corporate Debtor</a:t>
            </a:r>
            <a:r>
              <a:rPr lang="en-US" sz="2000" b="1" dirty="0"/>
              <a:t>.”</a:t>
            </a:r>
            <a:endParaRPr lang="en-US" sz="2000" dirty="0"/>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7" name="Title 6"/>
          <p:cNvSpPr txBox="1">
            <a:spLocks/>
          </p:cNvSpPr>
          <p:nvPr/>
        </p:nvSpPr>
        <p:spPr>
          <a:xfrm>
            <a:off x="762000" y="92529"/>
            <a:ext cx="10972800" cy="890262"/>
          </a:xfrm>
          <a:prstGeom prst="rect">
            <a:avLst/>
          </a:prstGeom>
        </p:spPr>
        <p:txBody>
          <a:bodyPr vert="horz" anchor="ctr">
            <a:normAutofit fontScale="25000" lnSpcReduction="200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n-US" sz="44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12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ISSUES IN AVOIDANCE- PUFE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800" b="1" i="0" u="none" strike="noStrike" kern="1200" cap="none" spc="0" normalizeH="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No Dissolution during Pendency of Investigation</a:t>
            </a:r>
            <a:endParaRPr kumimoji="0" lang="en-US" sz="9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extLst>
      <p:ext uri="{BB962C8B-B14F-4D97-AF65-F5344CB8AC3E}">
        <p14:creationId xmlns:p14="http://schemas.microsoft.com/office/powerpoint/2010/main" val="19929742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178905" y="955921"/>
            <a:ext cx="11738112" cy="5390707"/>
          </a:xfrm>
        </p:spPr>
        <p:txBody>
          <a:bodyPr>
            <a:noAutofit/>
          </a:bodyPr>
          <a:lstStyle/>
          <a:p>
            <a:pPr lvl="1"/>
            <a:r>
              <a:rPr lang="en-US" b="1" dirty="0"/>
              <a:t>The </a:t>
            </a:r>
            <a:r>
              <a:rPr lang="en-US" b="1" dirty="0">
                <a:solidFill>
                  <a:srgbClr val="FFFF00"/>
                </a:solidFill>
              </a:rPr>
              <a:t>Section 54(1) of the IBC Code 2016 makes it mandatory for the Liquidator to make an application for dissolution </a:t>
            </a:r>
            <a:r>
              <a:rPr lang="en-US" b="1" dirty="0"/>
              <a:t>on the occurrence of the event, when the assets of the Corporate Debtor are completely liquidated, but the </a:t>
            </a:r>
            <a:r>
              <a:rPr lang="en-US" b="1" dirty="0" err="1"/>
              <a:t>Honble</a:t>
            </a:r>
            <a:r>
              <a:rPr lang="en-US" b="1" dirty="0"/>
              <a:t> Adjudicating authority held that “</a:t>
            </a:r>
            <a:r>
              <a:rPr lang="en-US" b="1" u="sng" dirty="0">
                <a:solidFill>
                  <a:srgbClr val="92D050"/>
                </a:solidFill>
              </a:rPr>
              <a:t>However, the investigation as ordered by the </a:t>
            </a:r>
            <a:r>
              <a:rPr lang="en-US" b="1" u="sng" dirty="0" err="1">
                <a:solidFill>
                  <a:srgbClr val="92D050"/>
                </a:solidFill>
              </a:rPr>
              <a:t>Honble</a:t>
            </a:r>
            <a:r>
              <a:rPr lang="en-US" b="1" u="sng" dirty="0">
                <a:solidFill>
                  <a:srgbClr val="92D050"/>
                </a:solidFill>
              </a:rPr>
              <a:t> NCLAT against the Corporate Debtor in the instant case creates a possibility of infusion of more assets into the Corporate Debtor on completion of such an investigation, and which will be required to be liquidated amongst the stakeholders.</a:t>
            </a:r>
            <a:r>
              <a:rPr lang="en-US" b="1" dirty="0">
                <a:solidFill>
                  <a:srgbClr val="92D050"/>
                </a:solidFill>
              </a:rPr>
              <a:t> </a:t>
            </a:r>
          </a:p>
          <a:p>
            <a:pPr lvl="1">
              <a:buNone/>
            </a:pPr>
            <a:endParaRPr lang="en-US" dirty="0"/>
          </a:p>
          <a:p>
            <a:pPr lvl="1"/>
            <a:r>
              <a:rPr lang="en-US" b="1" dirty="0"/>
              <a:t>Furthermore, </a:t>
            </a:r>
            <a:r>
              <a:rPr lang="en-US" b="1" dirty="0">
                <a:solidFill>
                  <a:srgbClr val="FFFF00"/>
                </a:solidFill>
              </a:rPr>
              <a:t>the Regulation 44 of the IBBI Liquidation Regulations make it mandatory for the Liquidator to Liquidate the Corporate Debtor within 1 year </a:t>
            </a:r>
            <a:r>
              <a:rPr lang="en-US" b="1" dirty="0"/>
              <a:t>from the date of commencement of Liquidation, </a:t>
            </a:r>
            <a:r>
              <a:rPr lang="en-US" b="1" dirty="0">
                <a:solidFill>
                  <a:srgbClr val="92D050"/>
                </a:solidFill>
              </a:rPr>
              <a:t>irrespective of pendency of an application </a:t>
            </a:r>
            <a:r>
              <a:rPr lang="en-US" b="1" dirty="0"/>
              <a:t>for avoidance transactions, </a:t>
            </a:r>
            <a:r>
              <a:rPr lang="en-US" b="1" u="sng" dirty="0">
                <a:solidFill>
                  <a:srgbClr val="FFFF00"/>
                </a:solidFill>
              </a:rPr>
              <a:t>however there is nothing stipulated in the aforesaid Regulation which binds this Adjudicating authority to order dissolution of the Corporate Debtor</a:t>
            </a:r>
            <a:r>
              <a:rPr lang="en-US" b="1" dirty="0">
                <a:solidFill>
                  <a:srgbClr val="FFFF00"/>
                </a:solidFill>
              </a:rPr>
              <a:t>”</a:t>
            </a:r>
            <a:endParaRPr lang="en-US" dirty="0">
              <a:solidFill>
                <a:srgbClr val="FFFF00"/>
              </a:solidFill>
            </a:endParaRPr>
          </a:p>
          <a:p>
            <a:pPr lvl="1">
              <a:buNone/>
            </a:pPr>
            <a:endParaRPr lang="en-US" dirty="0"/>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4" name="Title 6">
            <a:extLst>
              <a:ext uri="{FF2B5EF4-FFF2-40B4-BE49-F238E27FC236}">
                <a16:creationId xmlns:a16="http://schemas.microsoft.com/office/drawing/2014/main" id="{BB7C9C71-4886-CEB5-BF31-A6CC840A5744}"/>
              </a:ext>
            </a:extLst>
          </p:cNvPr>
          <p:cNvSpPr txBox="1">
            <a:spLocks/>
          </p:cNvSpPr>
          <p:nvPr/>
        </p:nvSpPr>
        <p:spPr>
          <a:xfrm>
            <a:off x="762000" y="87086"/>
            <a:ext cx="10972800" cy="890262"/>
          </a:xfrm>
          <a:prstGeom prst="rect">
            <a:avLst/>
          </a:prstGeom>
        </p:spPr>
        <p:txBody>
          <a:bodyPr vert="horz" anchor="ctr">
            <a:normAutofit fontScale="25000" lnSpcReduction="200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n-US" sz="44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12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ISSUES IN AVOIDANCE- PUFE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800" b="1" i="0" u="none" strike="noStrike" kern="1200" cap="none" spc="0" normalizeH="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No Dissolution during Pendency of Investigation</a:t>
            </a:r>
            <a:endParaRPr kumimoji="0" lang="en-US" sz="9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extLst>
      <p:ext uri="{BB962C8B-B14F-4D97-AF65-F5344CB8AC3E}">
        <p14:creationId xmlns:p14="http://schemas.microsoft.com/office/powerpoint/2010/main" val="898366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276877" y="1285796"/>
            <a:ext cx="11738112" cy="5390707"/>
          </a:xfrm>
        </p:spPr>
        <p:txBody>
          <a:bodyPr>
            <a:noAutofit/>
          </a:bodyPr>
          <a:lstStyle/>
          <a:p>
            <a:r>
              <a:rPr lang="en-US" sz="3200" b="1" dirty="0"/>
              <a:t>The </a:t>
            </a:r>
            <a:r>
              <a:rPr lang="en-US" sz="3200" b="1" dirty="0" err="1"/>
              <a:t>Honble</a:t>
            </a:r>
            <a:r>
              <a:rPr lang="en-US" sz="3200" b="1" dirty="0"/>
              <a:t> Adjudicating authority held that “</a:t>
            </a:r>
            <a:r>
              <a:rPr lang="en-US" sz="3200" b="1" dirty="0">
                <a:solidFill>
                  <a:srgbClr val="FFFF00"/>
                </a:solidFill>
              </a:rPr>
              <a:t>In order to facilitate completion of investigation, </a:t>
            </a:r>
            <a:r>
              <a:rPr lang="en-US" sz="3200" b="1" dirty="0" err="1">
                <a:solidFill>
                  <a:srgbClr val="FFFF00"/>
                </a:solidFill>
              </a:rPr>
              <a:t>maximisation</a:t>
            </a:r>
            <a:r>
              <a:rPr lang="en-US" sz="3200" b="1" dirty="0">
                <a:solidFill>
                  <a:srgbClr val="FFFF00"/>
                </a:solidFill>
              </a:rPr>
              <a:t> of Assets and the value thereof and to ensure smooth distribution of proceeds arising out of such investigation amongst various stakeholders of the corporate debtor, the judicial propriety demands that the Corporate debtor should not be dissolved at this stage when the investigation as ordered by the </a:t>
            </a:r>
            <a:r>
              <a:rPr lang="en-US" sz="3200" b="1" dirty="0" err="1">
                <a:solidFill>
                  <a:srgbClr val="FFFF00"/>
                </a:solidFill>
              </a:rPr>
              <a:t>Honble</a:t>
            </a:r>
            <a:r>
              <a:rPr lang="en-US" sz="3200" b="1" dirty="0">
                <a:solidFill>
                  <a:srgbClr val="FFFF00"/>
                </a:solidFill>
              </a:rPr>
              <a:t> NCLAT is pending.</a:t>
            </a:r>
            <a:r>
              <a:rPr lang="en-US" sz="3200" b="1" dirty="0"/>
              <a:t> </a:t>
            </a:r>
          </a:p>
          <a:p>
            <a:r>
              <a:rPr lang="en-US" sz="3200" b="1" dirty="0">
                <a:solidFill>
                  <a:srgbClr val="92D050"/>
                </a:solidFill>
              </a:rPr>
              <a:t>Hence we are of the view that the pendency of an investigation creates a bar in ordering dissolution of the company.”</a:t>
            </a:r>
          </a:p>
          <a:p>
            <a:pPr lvl="1">
              <a:buNone/>
            </a:pPr>
            <a:endParaRPr lang="en-US" dirty="0"/>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4" name="Title 6">
            <a:extLst>
              <a:ext uri="{FF2B5EF4-FFF2-40B4-BE49-F238E27FC236}">
                <a16:creationId xmlns:a16="http://schemas.microsoft.com/office/drawing/2014/main" id="{D3D8648B-A116-C39A-D622-E2380694381D}"/>
              </a:ext>
            </a:extLst>
          </p:cNvPr>
          <p:cNvSpPr txBox="1">
            <a:spLocks/>
          </p:cNvSpPr>
          <p:nvPr/>
        </p:nvSpPr>
        <p:spPr>
          <a:xfrm>
            <a:off x="762000" y="87086"/>
            <a:ext cx="10972800" cy="890262"/>
          </a:xfrm>
          <a:prstGeom prst="rect">
            <a:avLst/>
          </a:prstGeom>
        </p:spPr>
        <p:txBody>
          <a:bodyPr vert="horz" anchor="ctr">
            <a:normAutofit fontScale="25000" lnSpcReduction="200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n-US" sz="44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12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ISSUES IN AVOIDANCE- PUFE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800" b="1" i="0" u="none" strike="noStrike" kern="1200" cap="none" spc="0" normalizeH="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No Dissolution during Pendency of Investigation</a:t>
            </a:r>
            <a:endParaRPr kumimoji="0" lang="en-US" sz="9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extLst>
      <p:ext uri="{BB962C8B-B14F-4D97-AF65-F5344CB8AC3E}">
        <p14:creationId xmlns:p14="http://schemas.microsoft.com/office/powerpoint/2010/main" val="30370469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178905" y="1037563"/>
            <a:ext cx="11738112" cy="5390707"/>
          </a:xfrm>
        </p:spPr>
        <p:txBody>
          <a:bodyPr>
            <a:noAutofit/>
          </a:bodyPr>
          <a:lstStyle/>
          <a:p>
            <a:pPr marL="137160" indent="0">
              <a:buNone/>
            </a:pPr>
            <a:r>
              <a:rPr lang="en-US" sz="3600" dirty="0">
                <a:solidFill>
                  <a:srgbClr val="92D050"/>
                </a:solidFill>
              </a:rPr>
              <a:t>Advise – </a:t>
            </a:r>
          </a:p>
          <a:p>
            <a:r>
              <a:rPr lang="en-US" sz="3600" dirty="0">
                <a:solidFill>
                  <a:srgbClr val="FFFF00"/>
                </a:solidFill>
              </a:rPr>
              <a:t>Need to have clarity in code that when investigations take many years , how is the liquidator to continue / what fees / who will bear expenses especially legal costs – </a:t>
            </a:r>
            <a:r>
              <a:rPr lang="en-US" sz="3600" dirty="0"/>
              <a:t>especially if not approved as Liquidation Costs at the time of deciding the Liquidators’ Fees by the COC  / if not approved by SCC ……</a:t>
            </a:r>
          </a:p>
          <a:p>
            <a:r>
              <a:rPr lang="en-US" sz="3600" dirty="0">
                <a:solidFill>
                  <a:srgbClr val="FFFF00"/>
                </a:solidFill>
              </a:rPr>
              <a:t>Any Investigations which arise from Avoidance matters could be assigned to some outside </a:t>
            </a:r>
            <a:r>
              <a:rPr lang="en-US" sz="3600" dirty="0" err="1">
                <a:solidFill>
                  <a:srgbClr val="FFFF00"/>
                </a:solidFill>
              </a:rPr>
              <a:t>specialised</a:t>
            </a:r>
            <a:r>
              <a:rPr lang="en-US" sz="3600" dirty="0">
                <a:solidFill>
                  <a:srgbClr val="FFFF00"/>
                </a:solidFill>
              </a:rPr>
              <a:t> agency for the same………</a:t>
            </a:r>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4" name="Title 6">
            <a:extLst>
              <a:ext uri="{FF2B5EF4-FFF2-40B4-BE49-F238E27FC236}">
                <a16:creationId xmlns:a16="http://schemas.microsoft.com/office/drawing/2014/main" id="{024CF068-D72D-4D98-BEB1-5264B3F3A7B0}"/>
              </a:ext>
            </a:extLst>
          </p:cNvPr>
          <p:cNvSpPr txBox="1">
            <a:spLocks/>
          </p:cNvSpPr>
          <p:nvPr/>
        </p:nvSpPr>
        <p:spPr>
          <a:xfrm>
            <a:off x="762000" y="87086"/>
            <a:ext cx="10972800" cy="890262"/>
          </a:xfrm>
          <a:prstGeom prst="rect">
            <a:avLst/>
          </a:prstGeom>
        </p:spPr>
        <p:txBody>
          <a:bodyPr vert="horz" anchor="ctr">
            <a:normAutofit fontScale="25000" lnSpcReduction="200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n-US" sz="44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12800"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rPr>
              <a:t>ISSUES IN AVOIDANCE- PUFE</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800" b="1" i="0" u="none" strike="noStrike" kern="1200" cap="none" spc="0" normalizeH="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t>No Dissolution during Pendency of Investigation</a:t>
            </a:r>
            <a:endParaRPr kumimoji="0" lang="en-US" sz="9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Tree>
    <p:extLst>
      <p:ext uri="{BB962C8B-B14F-4D97-AF65-F5344CB8AC3E}">
        <p14:creationId xmlns:p14="http://schemas.microsoft.com/office/powerpoint/2010/main" val="32655412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2E680-729C-E5B6-B33D-4911A56722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9ED59-B8CC-D943-2E20-51C4D2B6F387}"/>
              </a:ext>
            </a:extLst>
          </p:cNvPr>
          <p:cNvSpPr>
            <a:spLocks noGrp="1"/>
          </p:cNvSpPr>
          <p:nvPr>
            <p:ph type="title"/>
          </p:nvPr>
        </p:nvSpPr>
        <p:spPr>
          <a:xfrm>
            <a:off x="0" y="0"/>
            <a:ext cx="12192000" cy="738129"/>
          </a:xfrm>
        </p:spPr>
        <p:txBody>
          <a:bodyPr>
            <a:normAutofit/>
          </a:bodyPr>
          <a:lstStyle/>
          <a:p>
            <a:r>
              <a:rPr lang="en-US" sz="3200" dirty="0"/>
              <a:t>Treatment of avoidance of transaction </a:t>
            </a:r>
            <a:r>
              <a:rPr lang="en-IN" sz="3200" b="1" i="1" u="sng" dirty="0">
                <a:latin typeface="Times New Roman" panose="02020603050405020304" pitchFamily="18" charset="0"/>
                <a:cs typeface="Times New Roman" panose="02020603050405020304" pitchFamily="18" charset="0"/>
              </a:rPr>
              <a:t>(Regulation 44 A)</a:t>
            </a:r>
          </a:p>
        </p:txBody>
      </p:sp>
      <p:sp>
        <p:nvSpPr>
          <p:cNvPr id="3" name="Content Placeholder 2">
            <a:extLst>
              <a:ext uri="{FF2B5EF4-FFF2-40B4-BE49-F238E27FC236}">
                <a16:creationId xmlns:a16="http://schemas.microsoft.com/office/drawing/2014/main" id="{A725F4D6-1685-89D8-8230-84A331152F4D}"/>
              </a:ext>
            </a:extLst>
          </p:cNvPr>
          <p:cNvSpPr>
            <a:spLocks noGrp="1"/>
          </p:cNvSpPr>
          <p:nvPr>
            <p:ph idx="1"/>
          </p:nvPr>
        </p:nvSpPr>
        <p:spPr>
          <a:xfrm>
            <a:off x="437322" y="1108796"/>
            <a:ext cx="11300791" cy="5390707"/>
          </a:xfrm>
        </p:spPr>
        <p:txBody>
          <a:bodyPr>
            <a:noAutofit/>
          </a:bodyPr>
          <a:lstStyle/>
          <a:p>
            <a:pPr lvl="0"/>
            <a:r>
              <a:rPr lang="en-US" sz="3200" dirty="0"/>
              <a:t>The liquidator shall, </a:t>
            </a:r>
            <a:r>
              <a:rPr lang="en-US" sz="3200" b="1" u="sng" dirty="0">
                <a:solidFill>
                  <a:srgbClr val="00B0F0"/>
                </a:solidFill>
              </a:rPr>
              <a:t>with the approval of the committee</a:t>
            </a:r>
            <a:r>
              <a:rPr lang="en-US" sz="3200" dirty="0"/>
              <a:t>, </a:t>
            </a:r>
            <a:r>
              <a:rPr lang="en-US" sz="3200" dirty="0">
                <a:solidFill>
                  <a:srgbClr val="FFFF00"/>
                </a:solidFill>
              </a:rPr>
              <a:t>provide in the application along with the final report filed</a:t>
            </a:r>
            <a:r>
              <a:rPr lang="en-US" sz="3200" dirty="0"/>
              <a:t> under Regulation 45 for </a:t>
            </a:r>
            <a:r>
              <a:rPr lang="en-US" sz="3200" dirty="0">
                <a:solidFill>
                  <a:srgbClr val="FFFF00"/>
                </a:solidFill>
              </a:rPr>
              <a:t>the manner in which </a:t>
            </a:r>
            <a:r>
              <a:rPr lang="en-US" sz="3200" dirty="0">
                <a:solidFill>
                  <a:srgbClr val="FFC000"/>
                </a:solidFill>
              </a:rPr>
              <a:t>proceedings in respect of avoidance transactions, if any, under Chapter III or fraudulent or wrongful trading under Chapter VI of Part II of the Code</a:t>
            </a:r>
            <a:r>
              <a:rPr lang="en-US" sz="3200" dirty="0">
                <a:solidFill>
                  <a:srgbClr val="FFFF00"/>
                </a:solidFill>
              </a:rPr>
              <a:t>, will be pursued after the dissolution or closure of liquidation process and the manner in which the proceeds, if any, from such proceedings shall be distributed</a:t>
            </a:r>
            <a:endParaRPr lang="en-IN" dirty="0">
              <a:solidFill>
                <a:srgbClr val="FFFF00"/>
              </a:solidFill>
            </a:endParaRPr>
          </a:p>
        </p:txBody>
      </p:sp>
    </p:spTree>
    <p:extLst>
      <p:ext uri="{BB962C8B-B14F-4D97-AF65-F5344CB8AC3E}">
        <p14:creationId xmlns:p14="http://schemas.microsoft.com/office/powerpoint/2010/main" val="16481177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8053" y="0"/>
            <a:ext cx="11284226" cy="1143000"/>
          </a:xfrm>
        </p:spPr>
        <p:txBody>
          <a:bodyPr>
            <a:normAutofit fontScale="90000"/>
          </a:bodyPr>
          <a:lstStyle/>
          <a:p>
            <a:r>
              <a:rPr lang="en-US" dirty="0"/>
              <a:t>CHALLENGES IN AVOIDANCE TRANSACTIONS</a:t>
            </a:r>
          </a:p>
        </p:txBody>
      </p:sp>
      <p:sp>
        <p:nvSpPr>
          <p:cNvPr id="8" name="Content Placeholder 7"/>
          <p:cNvSpPr>
            <a:spLocks noGrp="1"/>
          </p:cNvSpPr>
          <p:nvPr>
            <p:ph idx="1"/>
          </p:nvPr>
        </p:nvSpPr>
        <p:spPr>
          <a:xfrm>
            <a:off x="218661" y="1151759"/>
            <a:ext cx="11539329" cy="5285630"/>
          </a:xfrm>
        </p:spPr>
        <p:txBody>
          <a:bodyPr>
            <a:noAutofit/>
          </a:bodyPr>
          <a:lstStyle/>
          <a:p>
            <a:r>
              <a:rPr lang="en-US" sz="3200" dirty="0"/>
              <a:t>An undue delay may benefit the erstwhile promoter/ management who may have initially been the cause of such transaction. </a:t>
            </a:r>
          </a:p>
          <a:p>
            <a:r>
              <a:rPr lang="en-US" sz="3200" dirty="0"/>
              <a:t>There is a view in some quarters </a:t>
            </a:r>
            <a:r>
              <a:rPr lang="en-US" sz="3200" dirty="0">
                <a:solidFill>
                  <a:srgbClr val="FFFF00"/>
                </a:solidFill>
              </a:rPr>
              <a:t>that a mechanism needs to be put in place to pursue such Investigations   after the IP leaves, </a:t>
            </a:r>
            <a:r>
              <a:rPr lang="en-US" sz="3200" dirty="0"/>
              <a:t>which would help pursue further course of action depending on order of the AA</a:t>
            </a:r>
          </a:p>
          <a:p>
            <a:r>
              <a:rPr lang="en-US" sz="3600" b="1" dirty="0">
                <a:solidFill>
                  <a:srgbClr val="92D050"/>
                </a:solidFill>
                <a:latin typeface="Calibri" panose="020F0502020204030204" pitchFamily="34" charset="0"/>
                <a:cs typeface="Calibri" panose="020F0502020204030204" pitchFamily="34" charset="0"/>
              </a:rPr>
              <a:t>Wherever SFIO, CBI, ED actions are ongoing, the applications may be dealt with by the respective agency…. </a:t>
            </a:r>
            <a:endParaRPr lang="en-US" sz="3600" dirty="0">
              <a:solidFill>
                <a:srgbClr val="92D050"/>
              </a:solidFill>
            </a:endParaRPr>
          </a:p>
        </p:txBody>
      </p:sp>
    </p:spTree>
    <p:extLst>
      <p:ext uri="{BB962C8B-B14F-4D97-AF65-F5344CB8AC3E}">
        <p14:creationId xmlns:p14="http://schemas.microsoft.com/office/powerpoint/2010/main" val="25409029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8053" y="0"/>
            <a:ext cx="11284226" cy="1143000"/>
          </a:xfrm>
        </p:spPr>
        <p:txBody>
          <a:bodyPr>
            <a:normAutofit fontScale="90000"/>
          </a:bodyPr>
          <a:lstStyle/>
          <a:p>
            <a:r>
              <a:rPr lang="en-US" dirty="0"/>
              <a:t>CHALLENGES IN AVOIDANCE TRANSACTIONS</a:t>
            </a:r>
          </a:p>
        </p:txBody>
      </p:sp>
      <p:sp>
        <p:nvSpPr>
          <p:cNvPr id="8" name="Content Placeholder 7"/>
          <p:cNvSpPr>
            <a:spLocks noGrp="1"/>
          </p:cNvSpPr>
          <p:nvPr>
            <p:ph idx="1"/>
          </p:nvPr>
        </p:nvSpPr>
        <p:spPr>
          <a:xfrm>
            <a:off x="218661" y="928602"/>
            <a:ext cx="11539329" cy="5285630"/>
          </a:xfrm>
        </p:spPr>
        <p:txBody>
          <a:bodyPr>
            <a:noAutofit/>
          </a:bodyPr>
          <a:lstStyle/>
          <a:p>
            <a:r>
              <a:rPr lang="en-US" sz="3200" dirty="0"/>
              <a:t>Though IBBI has amended the Regulation to include Treatment of Avoidance application in CIRP and Liquidation, but </a:t>
            </a:r>
            <a:r>
              <a:rPr lang="en-US" sz="3200" dirty="0">
                <a:solidFill>
                  <a:srgbClr val="92D050"/>
                </a:solidFill>
              </a:rPr>
              <a:t>many times Resolution Applicants are not very interested to properly pursue such applications</a:t>
            </a:r>
            <a:r>
              <a:rPr lang="en-US" sz="3200" dirty="0"/>
              <a:t>…….</a:t>
            </a:r>
          </a:p>
          <a:p>
            <a:pPr lvl="1"/>
            <a:r>
              <a:rPr lang="en-US" sz="2800" dirty="0"/>
              <a:t>Treatment of avoidance of transaction </a:t>
            </a:r>
            <a:r>
              <a:rPr lang="en-IN" sz="2800" b="1" i="1" u="sng" dirty="0">
                <a:solidFill>
                  <a:schemeClr val="accent1">
                    <a:lumMod val="40000"/>
                    <a:lumOff val="60000"/>
                  </a:schemeClr>
                </a:solidFill>
                <a:latin typeface="Times New Roman" panose="02020603050405020304" pitchFamily="18" charset="0"/>
                <a:cs typeface="Times New Roman" panose="02020603050405020304" pitchFamily="18" charset="0"/>
              </a:rPr>
              <a:t>- Regulation 44 A of Liquidation Regulations</a:t>
            </a:r>
          </a:p>
          <a:p>
            <a:pPr lvl="1"/>
            <a:r>
              <a:rPr lang="en-US" sz="2800" dirty="0"/>
              <a:t>Treatment of avoidance of transaction in Resolution Plan- </a:t>
            </a:r>
            <a:r>
              <a:rPr lang="en-IN" sz="2800" b="1" i="1" u="sng" dirty="0">
                <a:solidFill>
                  <a:schemeClr val="accent1">
                    <a:lumMod val="40000"/>
                    <a:lumOff val="60000"/>
                  </a:schemeClr>
                </a:solidFill>
                <a:latin typeface="Times New Roman" panose="02020603050405020304" pitchFamily="18" charset="0"/>
                <a:cs typeface="Times New Roman" panose="02020603050405020304" pitchFamily="18" charset="0"/>
              </a:rPr>
              <a:t>Regulation  </a:t>
            </a:r>
            <a:r>
              <a:rPr lang="en-IN" sz="2800" i="1" u="sng" dirty="0">
                <a:solidFill>
                  <a:schemeClr val="accent1">
                    <a:lumMod val="40000"/>
                    <a:lumOff val="60000"/>
                  </a:schemeClr>
                </a:solidFill>
                <a:latin typeface="Times New Roman" panose="02020603050405020304" pitchFamily="18" charset="0"/>
                <a:cs typeface="Times New Roman" panose="02020603050405020304" pitchFamily="18" charset="0"/>
              </a:rPr>
              <a:t>38 (2)(d)</a:t>
            </a:r>
            <a:r>
              <a:rPr lang="en-IN" sz="2800" b="1" i="1" u="sng" dirty="0">
                <a:solidFill>
                  <a:schemeClr val="accent1">
                    <a:lumMod val="40000"/>
                    <a:lumOff val="60000"/>
                  </a:schemeClr>
                </a:solidFill>
                <a:latin typeface="Times New Roman" panose="02020603050405020304" pitchFamily="18" charset="0"/>
                <a:cs typeface="Times New Roman" panose="02020603050405020304" pitchFamily="18" charset="0"/>
              </a:rPr>
              <a:t> of CIRP Regulations</a:t>
            </a:r>
            <a:endParaRPr lang="en-US" sz="2800" dirty="0">
              <a:solidFill>
                <a:schemeClr val="accent1">
                  <a:lumMod val="40000"/>
                  <a:lumOff val="60000"/>
                </a:schemeClr>
              </a:solidFill>
            </a:endParaRPr>
          </a:p>
          <a:p>
            <a:r>
              <a:rPr lang="en-US" sz="3200" b="1" dirty="0">
                <a:solidFill>
                  <a:srgbClr val="92D050"/>
                </a:solidFill>
                <a:latin typeface="Calibri" panose="020F0502020204030204" pitchFamily="34" charset="0"/>
                <a:cs typeface="Calibri" panose="020F0502020204030204" pitchFamily="34" charset="0"/>
              </a:rPr>
              <a:t>Thus, it is advised that wherever SFIO, CBI, ED actions are ongoing, the applications / investigations may be dealt with by a specialized agency…. </a:t>
            </a:r>
            <a:endParaRPr lang="en-US" sz="3200" dirty="0">
              <a:solidFill>
                <a:srgbClr val="92D050"/>
              </a:solidFill>
            </a:endParaRPr>
          </a:p>
        </p:txBody>
      </p:sp>
    </p:spTree>
    <p:extLst>
      <p:ext uri="{BB962C8B-B14F-4D97-AF65-F5344CB8AC3E}">
        <p14:creationId xmlns:p14="http://schemas.microsoft.com/office/powerpoint/2010/main" val="35623953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8053" y="0"/>
            <a:ext cx="11284226" cy="1143000"/>
          </a:xfrm>
        </p:spPr>
        <p:txBody>
          <a:bodyPr>
            <a:normAutofit fontScale="90000"/>
          </a:bodyPr>
          <a:lstStyle/>
          <a:p>
            <a:r>
              <a:rPr lang="en-US" dirty="0"/>
              <a:t>CHALLENGES IN AVOIDANCE TRANSACTIONS</a:t>
            </a:r>
          </a:p>
        </p:txBody>
      </p:sp>
      <p:sp>
        <p:nvSpPr>
          <p:cNvPr id="8" name="Content Placeholder 7"/>
          <p:cNvSpPr>
            <a:spLocks noGrp="1"/>
          </p:cNvSpPr>
          <p:nvPr>
            <p:ph idx="1"/>
          </p:nvPr>
        </p:nvSpPr>
        <p:spPr>
          <a:xfrm>
            <a:off x="218661" y="765316"/>
            <a:ext cx="11539329" cy="5285630"/>
          </a:xfrm>
        </p:spPr>
        <p:txBody>
          <a:bodyPr>
            <a:noAutofit/>
          </a:bodyPr>
          <a:lstStyle/>
          <a:p>
            <a:pPr>
              <a:buNone/>
            </a:pPr>
            <a:r>
              <a:rPr lang="en-US" dirty="0"/>
              <a:t>Clarification is therefore required around following issues:</a:t>
            </a:r>
          </a:p>
          <a:p>
            <a:pPr>
              <a:buNone/>
            </a:pPr>
            <a:r>
              <a:rPr lang="en-US" dirty="0">
                <a:solidFill>
                  <a:srgbClr val="FFFF00"/>
                </a:solidFill>
              </a:rPr>
              <a:t>1. </a:t>
            </a:r>
            <a:r>
              <a:rPr lang="en-US" b="1" dirty="0">
                <a:solidFill>
                  <a:srgbClr val="FFFF00"/>
                </a:solidFill>
              </a:rPr>
              <a:t>Obligation to follow up with adjudicating authority</a:t>
            </a:r>
          </a:p>
          <a:p>
            <a:r>
              <a:rPr lang="en-US" b="1" dirty="0"/>
              <a:t>Where the term of the RP expires on completion of the CIRP, but the issues related to PUFE may not have been resolved, who would be responsible for taking the process forward with the AA?</a:t>
            </a:r>
          </a:p>
          <a:p>
            <a:pPr>
              <a:buNone/>
            </a:pPr>
            <a:r>
              <a:rPr lang="en-US" b="1" dirty="0">
                <a:solidFill>
                  <a:srgbClr val="FFFF00"/>
                </a:solidFill>
              </a:rPr>
              <a:t>2. Onus for implementation of order of AA</a:t>
            </a:r>
            <a:endParaRPr lang="en-US" dirty="0">
              <a:solidFill>
                <a:srgbClr val="FFFF00"/>
              </a:solidFill>
            </a:endParaRPr>
          </a:p>
          <a:p>
            <a:r>
              <a:rPr lang="en-US" dirty="0"/>
              <a:t>The order of AA, if require implementation, the responsibility rests with the RP during the CIRP process.</a:t>
            </a:r>
          </a:p>
          <a:p>
            <a:r>
              <a:rPr lang="en-US" dirty="0"/>
              <a:t>Where the term of the RP is over on resolution, but the issues around PUFE may not have been resolved. Who would be responsible for implementing the orders of the AA… and </a:t>
            </a:r>
            <a:r>
              <a:rPr lang="en-US" dirty="0">
                <a:solidFill>
                  <a:srgbClr val="92D050"/>
                </a:solidFill>
              </a:rPr>
              <a:t>what if the RA is not interested to pursue them</a:t>
            </a:r>
            <a:r>
              <a:rPr lang="en-US" dirty="0"/>
              <a:t> (if decided as per </a:t>
            </a:r>
            <a:r>
              <a:rPr lang="en-IN" sz="2800" b="1" i="1" u="sng" dirty="0">
                <a:solidFill>
                  <a:schemeClr val="accent1">
                    <a:lumMod val="40000"/>
                    <a:lumOff val="60000"/>
                  </a:schemeClr>
                </a:solidFill>
                <a:latin typeface="Times New Roman" panose="02020603050405020304" pitchFamily="18" charset="0"/>
                <a:cs typeface="Times New Roman" panose="02020603050405020304" pitchFamily="18" charset="0"/>
              </a:rPr>
              <a:t>Regulation  </a:t>
            </a:r>
            <a:r>
              <a:rPr lang="en-IN" sz="2800" i="1" u="sng" dirty="0">
                <a:solidFill>
                  <a:schemeClr val="accent1">
                    <a:lumMod val="40000"/>
                    <a:lumOff val="60000"/>
                  </a:schemeClr>
                </a:solidFill>
                <a:latin typeface="Times New Roman" panose="02020603050405020304" pitchFamily="18" charset="0"/>
                <a:cs typeface="Times New Roman" panose="02020603050405020304" pitchFamily="18" charset="0"/>
              </a:rPr>
              <a:t>38 (2)(d)</a:t>
            </a:r>
            <a:r>
              <a:rPr lang="en-IN" sz="2800" b="1" i="1" u="sng" dirty="0">
                <a:solidFill>
                  <a:schemeClr val="accent1">
                    <a:lumMod val="40000"/>
                    <a:lumOff val="60000"/>
                  </a:schemeClr>
                </a:solidFill>
                <a:latin typeface="Times New Roman" panose="02020603050405020304" pitchFamily="18" charset="0"/>
                <a:cs typeface="Times New Roman" panose="02020603050405020304" pitchFamily="18" charset="0"/>
              </a:rPr>
              <a:t> of CIRP Regulations) </a:t>
            </a:r>
            <a:endParaRPr lang="en-US" dirty="0"/>
          </a:p>
          <a:p>
            <a:endParaRPr lang="en-US" dirty="0"/>
          </a:p>
        </p:txBody>
      </p:sp>
    </p:spTree>
    <p:extLst>
      <p:ext uri="{BB962C8B-B14F-4D97-AF65-F5344CB8AC3E}">
        <p14:creationId xmlns:p14="http://schemas.microsoft.com/office/powerpoint/2010/main" val="33567638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8053" y="0"/>
            <a:ext cx="11284226" cy="1143000"/>
          </a:xfrm>
        </p:spPr>
        <p:txBody>
          <a:bodyPr>
            <a:normAutofit fontScale="90000"/>
          </a:bodyPr>
          <a:lstStyle/>
          <a:p>
            <a:r>
              <a:rPr lang="en-US" dirty="0"/>
              <a:t>CHALLENGES IN AVOIDANCE TRANSACTIONS</a:t>
            </a:r>
          </a:p>
        </p:txBody>
      </p:sp>
      <p:sp>
        <p:nvSpPr>
          <p:cNvPr id="8" name="Content Placeholder 7"/>
          <p:cNvSpPr>
            <a:spLocks noGrp="1"/>
          </p:cNvSpPr>
          <p:nvPr>
            <p:ph idx="1"/>
          </p:nvPr>
        </p:nvSpPr>
        <p:spPr>
          <a:xfrm>
            <a:off x="218661" y="765316"/>
            <a:ext cx="11539329" cy="5285630"/>
          </a:xfrm>
        </p:spPr>
        <p:txBody>
          <a:bodyPr>
            <a:noAutofit/>
          </a:bodyPr>
          <a:lstStyle/>
          <a:p>
            <a:pPr>
              <a:buNone/>
            </a:pPr>
            <a:r>
              <a:rPr lang="en-US" sz="3200" dirty="0"/>
              <a:t>Clarification is therefore required around following issues:</a:t>
            </a:r>
          </a:p>
          <a:p>
            <a:pPr>
              <a:buNone/>
            </a:pPr>
            <a:r>
              <a:rPr lang="en-US" sz="3200" b="1" dirty="0">
                <a:solidFill>
                  <a:srgbClr val="FFFF00"/>
                </a:solidFill>
              </a:rPr>
              <a:t>3. Beneficiary of Gains arising from the order of the AA</a:t>
            </a:r>
            <a:endParaRPr lang="en-US" sz="3200" dirty="0">
              <a:solidFill>
                <a:srgbClr val="FFFF00"/>
              </a:solidFill>
            </a:endParaRPr>
          </a:p>
          <a:p>
            <a:r>
              <a:rPr lang="en-US" sz="2400" dirty="0"/>
              <a:t>During the CIRP Process, the resolution plan accounts for assets of the corporate debtor, including such recoveries as may have accrued from the irregular transactions. </a:t>
            </a:r>
          </a:p>
          <a:p>
            <a:r>
              <a:rPr lang="en-US" sz="2400" dirty="0"/>
              <a:t>However, post CIRP having been concluded, there could be instances of recovery of funds from the irregular transactions. In such cases, questions around the fate of the recovered funds arise. </a:t>
            </a:r>
          </a:p>
          <a:p>
            <a:r>
              <a:rPr lang="en-US" sz="2400" dirty="0"/>
              <a:t>The basic question which will arise is whom do these funds belong to ???.. </a:t>
            </a:r>
          </a:p>
          <a:p>
            <a:r>
              <a:rPr lang="en-US" sz="3200" dirty="0"/>
              <a:t>There is </a:t>
            </a:r>
            <a:r>
              <a:rPr lang="en-US" sz="3200" b="1" dirty="0">
                <a:solidFill>
                  <a:srgbClr val="92D050"/>
                </a:solidFill>
              </a:rPr>
              <a:t>varying Jurisprudence</a:t>
            </a:r>
            <a:r>
              <a:rPr lang="en-US" sz="3200" dirty="0"/>
              <a:t>… should the </a:t>
            </a:r>
            <a:r>
              <a:rPr lang="en-US" sz="3200" dirty="0">
                <a:solidFill>
                  <a:srgbClr val="00B0F0"/>
                </a:solidFill>
              </a:rPr>
              <a:t>gains belong to the CD</a:t>
            </a:r>
            <a:r>
              <a:rPr lang="en-US" sz="3200" dirty="0"/>
              <a:t>… or </a:t>
            </a:r>
            <a:r>
              <a:rPr lang="en-US" sz="3200" dirty="0">
                <a:solidFill>
                  <a:srgbClr val="00B0F0"/>
                </a:solidFill>
              </a:rPr>
              <a:t>distributed as per Section 53 of the Code</a:t>
            </a:r>
            <a:r>
              <a:rPr lang="en-US" sz="3200" dirty="0"/>
              <a:t>…. Or </a:t>
            </a:r>
            <a:r>
              <a:rPr lang="en-US" sz="3200" dirty="0">
                <a:solidFill>
                  <a:srgbClr val="00B0F0"/>
                </a:solidFill>
              </a:rPr>
              <a:t>distributed to certain Creditors</a:t>
            </a:r>
            <a:r>
              <a:rPr lang="en-US" sz="3200" dirty="0"/>
              <a:t>…. </a:t>
            </a:r>
          </a:p>
          <a:p>
            <a:pPr marL="137160" indent="0">
              <a:buNone/>
            </a:pPr>
            <a:r>
              <a:rPr lang="en-US" sz="3200" b="1" dirty="0">
                <a:solidFill>
                  <a:srgbClr val="92D050"/>
                </a:solidFill>
              </a:rPr>
              <a:t>LAW COULD BE CARIFIED REGARDING THE SAME</a:t>
            </a:r>
            <a:r>
              <a:rPr lang="en-US" sz="3200" dirty="0">
                <a:solidFill>
                  <a:srgbClr val="92D050"/>
                </a:solidFill>
              </a:rPr>
              <a:t>….. </a:t>
            </a:r>
          </a:p>
          <a:p>
            <a:pPr>
              <a:buNone/>
            </a:pPr>
            <a:endParaRPr lang="en-US" sz="3200" dirty="0"/>
          </a:p>
        </p:txBody>
      </p:sp>
    </p:spTree>
    <p:extLst>
      <p:ext uri="{BB962C8B-B14F-4D97-AF65-F5344CB8AC3E}">
        <p14:creationId xmlns:p14="http://schemas.microsoft.com/office/powerpoint/2010/main" val="4303664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8053" y="0"/>
            <a:ext cx="11284226" cy="1143000"/>
          </a:xfrm>
        </p:spPr>
        <p:txBody>
          <a:bodyPr>
            <a:normAutofit fontScale="90000"/>
          </a:bodyPr>
          <a:lstStyle/>
          <a:p>
            <a:r>
              <a:rPr lang="en-US" dirty="0"/>
              <a:t>CHALLENGES IN AVOIDANCE TRANSACTIONS</a:t>
            </a:r>
          </a:p>
        </p:txBody>
      </p:sp>
      <p:sp>
        <p:nvSpPr>
          <p:cNvPr id="8" name="Content Placeholder 7"/>
          <p:cNvSpPr>
            <a:spLocks noGrp="1"/>
          </p:cNvSpPr>
          <p:nvPr>
            <p:ph idx="1"/>
          </p:nvPr>
        </p:nvSpPr>
        <p:spPr>
          <a:xfrm>
            <a:off x="218661" y="765316"/>
            <a:ext cx="11539329" cy="5285630"/>
          </a:xfrm>
        </p:spPr>
        <p:txBody>
          <a:bodyPr>
            <a:noAutofit/>
          </a:bodyPr>
          <a:lstStyle/>
          <a:p>
            <a:pPr>
              <a:buNone/>
            </a:pPr>
            <a:r>
              <a:rPr lang="en-US" b="1" dirty="0">
                <a:solidFill>
                  <a:srgbClr val="FFFF00"/>
                </a:solidFill>
              </a:rPr>
              <a:t>4. Monitoring the appeals post completion of CIRP/Liquidation process</a:t>
            </a:r>
          </a:p>
          <a:p>
            <a:r>
              <a:rPr lang="en-US" dirty="0"/>
              <a:t>There could be situations where a matter pertaining to irregular transactions may go on appeal post approval of the transaction by the AA. In such a scenario, the umbilical cord would already be broken. Thus, </a:t>
            </a:r>
            <a:r>
              <a:rPr lang="en-US" dirty="0">
                <a:solidFill>
                  <a:srgbClr val="92D050"/>
                </a:solidFill>
              </a:rPr>
              <a:t>who would take on the responsibility of pursuing the appeal to its logical conclusion </a:t>
            </a:r>
            <a:r>
              <a:rPr lang="en-US" dirty="0"/>
              <a:t>and to ensure that the decision thereon gets implemented. Thus, there are issues around:</a:t>
            </a:r>
          </a:p>
          <a:p>
            <a:r>
              <a:rPr lang="en-US" sz="2600" dirty="0"/>
              <a:t>(</a:t>
            </a:r>
            <a:r>
              <a:rPr lang="en-US" sz="2600" dirty="0" err="1"/>
              <a:t>i</a:t>
            </a:r>
            <a:r>
              <a:rPr lang="en-US" sz="2600" dirty="0"/>
              <a:t>) </a:t>
            </a:r>
            <a:r>
              <a:rPr lang="en-US" sz="2600" dirty="0">
                <a:solidFill>
                  <a:schemeClr val="accent2">
                    <a:lumMod val="20000"/>
                    <a:lumOff val="80000"/>
                  </a:schemeClr>
                </a:solidFill>
              </a:rPr>
              <a:t>Who should be the responsible for pursuing the legal matters post the approval of the AA</a:t>
            </a:r>
            <a:r>
              <a:rPr lang="en-US" sz="2600" dirty="0">
                <a:solidFill>
                  <a:srgbClr val="92D050"/>
                </a:solidFill>
              </a:rPr>
              <a:t>;- Erstwhile RP and Erstwhile MP ?</a:t>
            </a:r>
          </a:p>
          <a:p>
            <a:r>
              <a:rPr lang="en-US" sz="2600" dirty="0"/>
              <a:t>(ii) </a:t>
            </a:r>
            <a:r>
              <a:rPr lang="en-US" sz="2600" dirty="0">
                <a:solidFill>
                  <a:schemeClr val="accent2">
                    <a:lumMod val="20000"/>
                    <a:lumOff val="80000"/>
                  </a:schemeClr>
                </a:solidFill>
              </a:rPr>
              <a:t>Who would be responsible for ensuring implementation of the orders/outcomes of the appeal</a:t>
            </a:r>
            <a:r>
              <a:rPr lang="en-US" sz="2600" dirty="0"/>
              <a:t>; </a:t>
            </a:r>
            <a:r>
              <a:rPr lang="en-US" sz="2600" dirty="0">
                <a:solidFill>
                  <a:srgbClr val="92D050"/>
                </a:solidFill>
              </a:rPr>
              <a:t>Erstwhile RP and Erstwhile MP ?</a:t>
            </a:r>
            <a:endParaRPr lang="en-US" sz="2600" dirty="0"/>
          </a:p>
          <a:p>
            <a:r>
              <a:rPr lang="en-US" sz="2600" dirty="0"/>
              <a:t>(iii) The decisions could rest around civil and /or criminal proceedings</a:t>
            </a:r>
          </a:p>
        </p:txBody>
      </p:sp>
    </p:spTree>
    <p:extLst>
      <p:ext uri="{BB962C8B-B14F-4D97-AF65-F5344CB8AC3E}">
        <p14:creationId xmlns:p14="http://schemas.microsoft.com/office/powerpoint/2010/main" val="2852006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8053" y="0"/>
            <a:ext cx="11284226" cy="1143000"/>
          </a:xfrm>
        </p:spPr>
        <p:txBody>
          <a:bodyPr>
            <a:normAutofit fontScale="90000"/>
          </a:bodyPr>
          <a:lstStyle/>
          <a:p>
            <a:r>
              <a:rPr lang="en-US" dirty="0"/>
              <a:t>CHALLENGES IN AVOIDANCE TRANSACTIONS</a:t>
            </a:r>
          </a:p>
        </p:txBody>
      </p:sp>
      <p:sp>
        <p:nvSpPr>
          <p:cNvPr id="8" name="Content Placeholder 7"/>
          <p:cNvSpPr>
            <a:spLocks noGrp="1"/>
          </p:cNvSpPr>
          <p:nvPr>
            <p:ph idx="1"/>
          </p:nvPr>
        </p:nvSpPr>
        <p:spPr>
          <a:xfrm>
            <a:off x="218661" y="1015688"/>
            <a:ext cx="11539329" cy="5285630"/>
          </a:xfrm>
        </p:spPr>
        <p:txBody>
          <a:bodyPr>
            <a:noAutofit/>
          </a:bodyPr>
          <a:lstStyle/>
          <a:p>
            <a:pPr>
              <a:buNone/>
            </a:pPr>
            <a:r>
              <a:rPr lang="en-US" b="1" dirty="0">
                <a:solidFill>
                  <a:srgbClr val="FFFF00"/>
                </a:solidFill>
              </a:rPr>
              <a:t>5. Who has to bear the expenses of the follow up activities post CIRP or liquidation</a:t>
            </a:r>
            <a:endParaRPr lang="en-US" dirty="0">
              <a:solidFill>
                <a:srgbClr val="FFFF00"/>
              </a:solidFill>
            </a:endParaRPr>
          </a:p>
          <a:p>
            <a:r>
              <a:rPr lang="en-US" dirty="0"/>
              <a:t>  The Code and the regulations provide for meeting the cost of the CIRP/liquidation. However, once the process under the Code abates</a:t>
            </a:r>
            <a:r>
              <a:rPr lang="en-US" dirty="0">
                <a:solidFill>
                  <a:schemeClr val="accent2">
                    <a:lumMod val="20000"/>
                    <a:lumOff val="80000"/>
                  </a:schemeClr>
                </a:solidFill>
              </a:rPr>
              <a:t>, would the sources of funds to pursue legal options still be available.</a:t>
            </a:r>
            <a:r>
              <a:rPr lang="en-US" dirty="0"/>
              <a:t> While this may be so for a corporate which survives as a going concern, the situation may be different there the corporate did not have financial resources during the CIRP. In such a situation wherefrom will the resources for funding come?</a:t>
            </a:r>
          </a:p>
          <a:p>
            <a:pPr marL="137160" indent="0">
              <a:buNone/>
            </a:pPr>
            <a:endParaRPr lang="en-US" dirty="0"/>
          </a:p>
          <a:p>
            <a:pPr>
              <a:buNone/>
            </a:pPr>
            <a:r>
              <a:rPr lang="en-US" b="1" dirty="0">
                <a:solidFill>
                  <a:srgbClr val="FFFF00"/>
                </a:solidFill>
              </a:rPr>
              <a:t>6. Reference to SFIO and /or to other authorities</a:t>
            </a:r>
          </a:p>
          <a:p>
            <a:pPr>
              <a:buNone/>
            </a:pPr>
            <a:r>
              <a:rPr lang="en-US" b="1" dirty="0">
                <a:solidFill>
                  <a:srgbClr val="FFFF00"/>
                </a:solidFill>
              </a:rPr>
              <a:t>7. Adequacy of current framework in dealing with fraudulent cases</a:t>
            </a:r>
          </a:p>
        </p:txBody>
      </p:sp>
    </p:spTree>
    <p:extLst>
      <p:ext uri="{BB962C8B-B14F-4D97-AF65-F5344CB8AC3E}">
        <p14:creationId xmlns:p14="http://schemas.microsoft.com/office/powerpoint/2010/main" val="33871678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18053" y="0"/>
            <a:ext cx="11284226" cy="1143000"/>
          </a:xfrm>
        </p:spPr>
        <p:txBody>
          <a:bodyPr>
            <a:normAutofit fontScale="90000"/>
          </a:bodyPr>
          <a:lstStyle/>
          <a:p>
            <a:r>
              <a:rPr lang="en-US" dirty="0"/>
              <a:t>CHALLENGES IN AVOIDANCE TRANSACTIONS</a:t>
            </a:r>
          </a:p>
        </p:txBody>
      </p:sp>
      <p:sp>
        <p:nvSpPr>
          <p:cNvPr id="8" name="Content Placeholder 7"/>
          <p:cNvSpPr>
            <a:spLocks noGrp="1"/>
          </p:cNvSpPr>
          <p:nvPr>
            <p:ph idx="1"/>
          </p:nvPr>
        </p:nvSpPr>
        <p:spPr>
          <a:xfrm>
            <a:off x="218661" y="923161"/>
            <a:ext cx="11539329" cy="5285630"/>
          </a:xfrm>
        </p:spPr>
        <p:txBody>
          <a:bodyPr>
            <a:noAutofit/>
          </a:bodyPr>
          <a:lstStyle/>
          <a:p>
            <a:pPr>
              <a:buNone/>
            </a:pPr>
            <a:r>
              <a:rPr lang="en-US" sz="3600" b="1" dirty="0">
                <a:solidFill>
                  <a:srgbClr val="92D050"/>
                </a:solidFill>
              </a:rPr>
              <a:t>Proposal:</a:t>
            </a:r>
          </a:p>
          <a:p>
            <a:r>
              <a:rPr lang="en-US" sz="3600" b="1" dirty="0">
                <a:solidFill>
                  <a:srgbClr val="FFFF00"/>
                </a:solidFill>
              </a:rPr>
              <a:t>Fate of Investigations arising out of PUFE applications after CIRP/ Liquidation is over needs to be addressed……….</a:t>
            </a:r>
          </a:p>
          <a:p>
            <a:pPr marL="137160" indent="0">
              <a:buNone/>
            </a:pPr>
            <a:endParaRPr lang="en-US" sz="3600" b="1" dirty="0">
              <a:solidFill>
                <a:srgbClr val="FFFF00"/>
              </a:solidFill>
            </a:endParaRPr>
          </a:p>
          <a:p>
            <a:r>
              <a:rPr lang="en-US" sz="3600" b="1" dirty="0">
                <a:solidFill>
                  <a:srgbClr val="92D050"/>
                </a:solidFill>
              </a:rPr>
              <a:t>A NARCL like institution is needed</a:t>
            </a:r>
            <a:r>
              <a:rPr lang="en-US" sz="3600" b="1" dirty="0"/>
              <a:t>. </a:t>
            </a:r>
          </a:p>
          <a:p>
            <a:r>
              <a:rPr lang="en-US" sz="3600" b="1" dirty="0"/>
              <a:t>Reference to SFIO and/or to other authorities, Adequacy of current framework in dealing with fraudulent cases needs to be ascertained, </a:t>
            </a:r>
          </a:p>
        </p:txBody>
      </p:sp>
    </p:spTree>
    <p:extLst>
      <p:ext uri="{BB962C8B-B14F-4D97-AF65-F5344CB8AC3E}">
        <p14:creationId xmlns:p14="http://schemas.microsoft.com/office/powerpoint/2010/main" val="37240225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a:bodyPr>
          <a:lstStyle/>
          <a:p>
            <a:r>
              <a:rPr lang="en-US" sz="4400" dirty="0"/>
              <a:t>IN THE MATTER OF NTL ELECTRONICS</a:t>
            </a:r>
            <a:endParaRPr lang="en-US" dirty="0"/>
          </a:p>
        </p:txBody>
      </p:sp>
      <p:sp>
        <p:nvSpPr>
          <p:cNvPr id="4" name="Content Placeholder 7"/>
          <p:cNvSpPr>
            <a:spLocks noGrp="1"/>
          </p:cNvSpPr>
          <p:nvPr>
            <p:ph idx="1"/>
          </p:nvPr>
        </p:nvSpPr>
        <p:spPr>
          <a:xfrm>
            <a:off x="609600" y="1232453"/>
            <a:ext cx="10972800" cy="5414834"/>
          </a:xfrm>
        </p:spPr>
        <p:txBody>
          <a:bodyPr>
            <a:normAutofit fontScale="92500" lnSpcReduction="20000"/>
          </a:bodyPr>
          <a:lstStyle/>
          <a:p>
            <a:pPr algn="ctr">
              <a:buNone/>
            </a:pPr>
            <a:r>
              <a:rPr lang="en-US" sz="3200" b="1" u="sng" dirty="0">
                <a:solidFill>
                  <a:srgbClr val="92D050"/>
                </a:solidFill>
              </a:rPr>
              <a:t>REGARDING AVOIDANCE </a:t>
            </a:r>
          </a:p>
          <a:p>
            <a:r>
              <a:rPr lang="en-US" sz="3200" dirty="0"/>
              <a:t>In the matter of </a:t>
            </a:r>
            <a:r>
              <a:rPr lang="en-US" sz="3200" b="1" dirty="0"/>
              <a:t>NTL Electronics India Ltd,</a:t>
            </a:r>
            <a:r>
              <a:rPr lang="en-US" sz="3200" dirty="0"/>
              <a:t> an application had been filed on behalf of the Resolution Professional under Section 43, 45 &amp; 66 read with Section 25(2)(j) of the Insolvency and Bankruptcy Code, 2016 for seeking appropriate directions for avoidance of certain transactions entered by the corporate debtor and consequential directions </a:t>
            </a:r>
          </a:p>
          <a:p>
            <a:r>
              <a:rPr lang="en-US" sz="3200" b="1" dirty="0">
                <a:solidFill>
                  <a:srgbClr val="FFFF00"/>
                </a:solidFill>
              </a:rPr>
              <a:t>Orders had been passed on 2 March 2022</a:t>
            </a:r>
            <a:r>
              <a:rPr lang="en-US" sz="3200" b="1" dirty="0"/>
              <a:t> regarding the said </a:t>
            </a:r>
            <a:r>
              <a:rPr lang="en-US" sz="3200" b="1" dirty="0">
                <a:solidFill>
                  <a:srgbClr val="FFFF00"/>
                </a:solidFill>
              </a:rPr>
              <a:t>Application for Avoidance transactions under Section 43, 45 and 66 </a:t>
            </a:r>
            <a:r>
              <a:rPr lang="en-US" sz="3200" b="1" dirty="0"/>
              <a:t>read with section 25(2)(j)  and the said application for </a:t>
            </a:r>
            <a:r>
              <a:rPr lang="en-US" sz="3200" b="1" dirty="0">
                <a:solidFill>
                  <a:srgbClr val="FFFF00"/>
                </a:solidFill>
              </a:rPr>
              <a:t>Preferential transactions had been allowed by the </a:t>
            </a:r>
            <a:r>
              <a:rPr lang="en-US" sz="3200" b="1" dirty="0" err="1">
                <a:solidFill>
                  <a:srgbClr val="FFFF00"/>
                </a:solidFill>
              </a:rPr>
              <a:t>Honble</a:t>
            </a:r>
            <a:r>
              <a:rPr lang="en-US" sz="3200" b="1" dirty="0">
                <a:solidFill>
                  <a:srgbClr val="FFFF00"/>
                </a:solidFill>
              </a:rPr>
              <a:t> Adjudicating Authority </a:t>
            </a:r>
            <a:endParaRPr lang="en-US" dirty="0">
              <a:solidFill>
                <a:srgbClr val="FFFF00"/>
              </a:solidFill>
            </a:endParaRPr>
          </a:p>
        </p:txBody>
      </p:sp>
    </p:spTree>
    <p:extLst>
      <p:ext uri="{BB962C8B-B14F-4D97-AF65-F5344CB8AC3E}">
        <p14:creationId xmlns:p14="http://schemas.microsoft.com/office/powerpoint/2010/main" val="23793747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a:bodyPr>
          <a:lstStyle/>
          <a:p>
            <a:r>
              <a:rPr lang="en-US" sz="4400" dirty="0"/>
              <a:t>IN THE MATTER OF NTL ELECTRONICS</a:t>
            </a:r>
            <a:endParaRPr lang="en-US" dirty="0"/>
          </a:p>
        </p:txBody>
      </p:sp>
      <p:sp>
        <p:nvSpPr>
          <p:cNvPr id="4" name="Content Placeholder 7"/>
          <p:cNvSpPr>
            <a:spLocks noGrp="1"/>
          </p:cNvSpPr>
          <p:nvPr>
            <p:ph idx="1"/>
          </p:nvPr>
        </p:nvSpPr>
        <p:spPr>
          <a:xfrm>
            <a:off x="609600" y="1232453"/>
            <a:ext cx="10972800" cy="5414834"/>
          </a:xfrm>
        </p:spPr>
        <p:txBody>
          <a:bodyPr>
            <a:normAutofit/>
          </a:bodyPr>
          <a:lstStyle/>
          <a:p>
            <a:pPr>
              <a:buNone/>
            </a:pPr>
            <a:r>
              <a:rPr lang="en-US" sz="3200" b="1" u="sng" dirty="0">
                <a:solidFill>
                  <a:srgbClr val="92D050"/>
                </a:solidFill>
              </a:rPr>
              <a:t>REGARDING AVOIDANCE </a:t>
            </a:r>
          </a:p>
          <a:p>
            <a:r>
              <a:rPr lang="en-US" sz="3200" dirty="0"/>
              <a:t>By an order dated 2 March 2022 (“</a:t>
            </a:r>
            <a:r>
              <a:rPr lang="en-US" sz="3200" b="1" dirty="0"/>
              <a:t>Order</a:t>
            </a:r>
            <a:r>
              <a:rPr lang="en-US" sz="3200" dirty="0"/>
              <a:t>”), the </a:t>
            </a:r>
            <a:r>
              <a:rPr lang="en-US" sz="3200" dirty="0" err="1"/>
              <a:t>Hon’ble</a:t>
            </a:r>
            <a:r>
              <a:rPr lang="en-US" sz="3200" dirty="0"/>
              <a:t> Adjudicating Authority </a:t>
            </a:r>
            <a:r>
              <a:rPr lang="en-US" sz="3200" dirty="0">
                <a:solidFill>
                  <a:srgbClr val="FFFF00"/>
                </a:solidFill>
              </a:rPr>
              <a:t>had partly allowed the Avoidance Application</a:t>
            </a:r>
            <a:r>
              <a:rPr lang="en-US" sz="3200" dirty="0"/>
              <a:t> and held certain transactions to be preferential in terms of Section 43 of the Code and accordingly </a:t>
            </a:r>
            <a:r>
              <a:rPr lang="en-US" sz="3200" dirty="0">
                <a:solidFill>
                  <a:srgbClr val="FFFF00"/>
                </a:solidFill>
              </a:rPr>
              <a:t>directed the parties involved in the preferential transactions to refund of INR 6,37,29,325 for the benefit of the secured financial creditors, who are entitled to get it, in accordance with the resolution plan and provisions of law </a:t>
            </a:r>
            <a:r>
              <a:rPr lang="en-US" sz="3200" b="1" dirty="0">
                <a:solidFill>
                  <a:srgbClr val="FFFF00"/>
                </a:solidFill>
              </a:rPr>
              <a:t> </a:t>
            </a:r>
            <a:endParaRPr lang="en-US" dirty="0">
              <a:solidFill>
                <a:srgbClr val="FFFF00"/>
              </a:solidFill>
            </a:endParaRPr>
          </a:p>
        </p:txBody>
      </p:sp>
    </p:spTree>
    <p:extLst>
      <p:ext uri="{BB962C8B-B14F-4D97-AF65-F5344CB8AC3E}">
        <p14:creationId xmlns:p14="http://schemas.microsoft.com/office/powerpoint/2010/main" val="36092786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a:bodyPr>
          <a:lstStyle/>
          <a:p>
            <a:r>
              <a:rPr lang="en-US" sz="4400" dirty="0"/>
              <a:t>IN THE MATTER OF NTL ELECTRONICS</a:t>
            </a:r>
            <a:endParaRPr lang="en-US" dirty="0"/>
          </a:p>
        </p:txBody>
      </p:sp>
      <p:sp>
        <p:nvSpPr>
          <p:cNvPr id="4" name="Content Placeholder 7"/>
          <p:cNvSpPr>
            <a:spLocks noGrp="1"/>
          </p:cNvSpPr>
          <p:nvPr>
            <p:ph idx="1"/>
          </p:nvPr>
        </p:nvSpPr>
        <p:spPr>
          <a:xfrm>
            <a:off x="609600" y="1232453"/>
            <a:ext cx="10972800" cy="5414834"/>
          </a:xfrm>
        </p:spPr>
        <p:txBody>
          <a:bodyPr>
            <a:normAutofit fontScale="92500" lnSpcReduction="20000"/>
          </a:bodyPr>
          <a:lstStyle/>
          <a:p>
            <a:pPr>
              <a:buNone/>
            </a:pPr>
            <a:r>
              <a:rPr lang="en-US" sz="3200" b="1" u="sng" dirty="0">
                <a:solidFill>
                  <a:srgbClr val="92D050"/>
                </a:solidFill>
              </a:rPr>
              <a:t>REGARDING AVOIDANCE </a:t>
            </a:r>
          </a:p>
          <a:p>
            <a:pPr>
              <a:buNone/>
            </a:pPr>
            <a:r>
              <a:rPr lang="en-US" sz="3200" dirty="0"/>
              <a:t>Para 66 of the Order provides as follows – </a:t>
            </a:r>
          </a:p>
          <a:p>
            <a:r>
              <a:rPr lang="en-US" sz="3200" dirty="0"/>
              <a:t>“</a:t>
            </a:r>
            <a:r>
              <a:rPr lang="en-US" sz="3200" i="1" dirty="0"/>
              <a:t>66. Accordingly, </a:t>
            </a:r>
            <a:r>
              <a:rPr lang="en-US" sz="3200" i="1" dirty="0">
                <a:solidFill>
                  <a:srgbClr val="FFFF00"/>
                </a:solidFill>
              </a:rPr>
              <a:t>the respondents no. 1,2,4,5,6 and 7 are directed to refund the amount within three months from the date of order </a:t>
            </a:r>
            <a:r>
              <a:rPr lang="en-US" sz="3200" i="1" dirty="0"/>
              <a:t>and </a:t>
            </a:r>
            <a:r>
              <a:rPr lang="en-US" sz="3200" b="1" i="1" u="sng" dirty="0">
                <a:solidFill>
                  <a:srgbClr val="00B0F0"/>
                </a:solidFill>
              </a:rPr>
              <a:t>the applicant is directed to take steps to distribute the said amounts among the </a:t>
            </a:r>
            <a:r>
              <a:rPr lang="en-US" sz="3200" b="1" i="1" u="sng" dirty="0" err="1">
                <a:solidFill>
                  <a:srgbClr val="00B0F0"/>
                </a:solidFill>
              </a:rPr>
              <a:t>the</a:t>
            </a:r>
            <a:r>
              <a:rPr lang="en-US" sz="3200" b="1" i="1" u="sng" dirty="0">
                <a:solidFill>
                  <a:srgbClr val="00B0F0"/>
                </a:solidFill>
              </a:rPr>
              <a:t> Financial </a:t>
            </a:r>
            <a:r>
              <a:rPr lang="en-US" sz="3200" i="1" u="sng" dirty="0">
                <a:solidFill>
                  <a:srgbClr val="00B0F0"/>
                </a:solidFill>
              </a:rPr>
              <a:t>Creditor/creditors, who are entitled to get it</a:t>
            </a:r>
            <a:r>
              <a:rPr lang="en-US" sz="3200" i="1" dirty="0"/>
              <a:t>, in accordance with provision of law </a:t>
            </a:r>
            <a:r>
              <a:rPr lang="en-US" sz="3200" i="1" dirty="0">
                <a:solidFill>
                  <a:srgbClr val="FFC000"/>
                </a:solidFill>
              </a:rPr>
              <a:t>within a month from the date of receipt of the said amount and submit the compliance report soon thereafter</a:t>
            </a:r>
            <a:r>
              <a:rPr lang="en-US" sz="3200" i="1" dirty="0"/>
              <a:t>. AND IF THE RESPONDENTS NO. 1,2,4,5,6 AND 7 FAILED TO DEPOSIT THE SAID AMOUNT WITHIN THE PERIOD </a:t>
            </a:r>
            <a:r>
              <a:rPr lang="en-US" sz="3200" b="1" i="1" u="sng" dirty="0">
                <a:solidFill>
                  <a:srgbClr val="FF0000"/>
                </a:solidFill>
              </a:rPr>
              <a:t>THEN SAME SHALL BE RECOVERED IN ACCORDANCE WITH THE PROVISION OF LAW</a:t>
            </a:r>
            <a:r>
              <a:rPr lang="en-US" sz="3200" b="1" u="sng" dirty="0">
                <a:solidFill>
                  <a:srgbClr val="FF0000"/>
                </a:solidFill>
              </a:rPr>
              <a:t>.”</a:t>
            </a:r>
          </a:p>
        </p:txBody>
      </p:sp>
    </p:spTree>
    <p:extLst>
      <p:ext uri="{BB962C8B-B14F-4D97-AF65-F5344CB8AC3E}">
        <p14:creationId xmlns:p14="http://schemas.microsoft.com/office/powerpoint/2010/main" val="41199871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599" y="890863"/>
            <a:ext cx="11797747" cy="1067142"/>
          </a:xfrm>
        </p:spPr>
        <p:txBody>
          <a:bodyPr>
            <a:normAutofit fontScale="90000"/>
          </a:bodyPr>
          <a:lstStyle/>
          <a:p>
            <a:br>
              <a:rPr lang="en-US" sz="4000" dirty="0"/>
            </a:br>
            <a:r>
              <a:rPr lang="en-US" sz="4000" dirty="0"/>
              <a:t>FINAL NCLAT JUDGEMENT </a:t>
            </a:r>
            <a:br>
              <a:rPr lang="en-US" sz="4400" dirty="0"/>
            </a:br>
            <a:r>
              <a:rPr lang="en-US" sz="4400" dirty="0" err="1"/>
              <a:t>wrt</a:t>
            </a:r>
            <a:r>
              <a:rPr lang="en-US" sz="4400" dirty="0"/>
              <a:t> Preferential Transactions- 24/04/2023</a:t>
            </a:r>
            <a:br>
              <a:rPr lang="en-US" sz="4400" dirty="0"/>
            </a:br>
            <a:r>
              <a:rPr lang="en-US" sz="4000" dirty="0"/>
              <a:t>GVR Consulting / GVR Electronics </a:t>
            </a:r>
            <a:r>
              <a:rPr lang="en-US" sz="4000" dirty="0" err="1"/>
              <a:t>vs</a:t>
            </a:r>
            <a:r>
              <a:rPr lang="en-US" sz="4000" dirty="0"/>
              <a:t> Pooja </a:t>
            </a:r>
            <a:r>
              <a:rPr lang="en-US" sz="4000" dirty="0" err="1"/>
              <a:t>Bahry</a:t>
            </a:r>
            <a:r>
              <a:rPr lang="en-US" sz="4000" dirty="0"/>
              <a:t> </a:t>
            </a:r>
            <a:r>
              <a:rPr lang="en-US" sz="4400" dirty="0"/>
              <a:t>/ </a:t>
            </a:r>
            <a:r>
              <a:rPr lang="en-US" sz="4400" dirty="0" err="1"/>
              <a:t>Dyna</a:t>
            </a:r>
            <a:r>
              <a:rPr lang="en-US" sz="4400" dirty="0"/>
              <a:t> </a:t>
            </a:r>
            <a:r>
              <a:rPr lang="en-US" sz="4400" dirty="0" err="1"/>
              <a:t>Rasayan</a:t>
            </a:r>
            <a:r>
              <a:rPr lang="en-US" sz="4400" dirty="0"/>
              <a:t> </a:t>
            </a:r>
            <a:r>
              <a:rPr lang="en-US" sz="4400" dirty="0" err="1"/>
              <a:t>vs</a:t>
            </a:r>
            <a:r>
              <a:rPr lang="en-US" sz="4400" dirty="0"/>
              <a:t> Pooja </a:t>
            </a:r>
            <a:r>
              <a:rPr lang="en-US" sz="4400" dirty="0" err="1"/>
              <a:t>Bahry</a:t>
            </a:r>
            <a:r>
              <a:rPr lang="en-US" sz="4400" dirty="0"/>
              <a:t> and </a:t>
            </a:r>
            <a:br>
              <a:rPr lang="en-US" sz="4400" dirty="0"/>
            </a:br>
            <a:r>
              <a:rPr lang="en-US" sz="4400" dirty="0"/>
              <a:t>Related parties </a:t>
            </a:r>
            <a:r>
              <a:rPr lang="en-US" sz="4400" dirty="0" err="1"/>
              <a:t>vs</a:t>
            </a:r>
            <a:r>
              <a:rPr lang="en-US" sz="4400" dirty="0"/>
              <a:t> Pooja </a:t>
            </a:r>
            <a:r>
              <a:rPr lang="en-US" sz="4400" dirty="0" err="1"/>
              <a:t>Bahry</a:t>
            </a:r>
            <a:r>
              <a:rPr lang="en-US" sz="4400" dirty="0"/>
              <a:t> matters  </a:t>
            </a:r>
            <a:endParaRPr lang="en-US" dirty="0"/>
          </a:p>
        </p:txBody>
      </p:sp>
      <p:sp>
        <p:nvSpPr>
          <p:cNvPr id="4" name="Content Placeholder 7"/>
          <p:cNvSpPr>
            <a:spLocks noGrp="1"/>
          </p:cNvSpPr>
          <p:nvPr>
            <p:ph idx="1"/>
          </p:nvPr>
        </p:nvSpPr>
        <p:spPr>
          <a:xfrm>
            <a:off x="487017" y="2852528"/>
            <a:ext cx="11095383" cy="3884209"/>
          </a:xfrm>
        </p:spPr>
        <p:txBody>
          <a:bodyPr>
            <a:normAutofit fontScale="62500" lnSpcReduction="20000"/>
          </a:bodyPr>
          <a:lstStyle/>
          <a:p>
            <a:pPr algn="ctr">
              <a:buNone/>
            </a:pPr>
            <a:endParaRPr lang="en-US" sz="3200" b="1" u="sng" dirty="0">
              <a:solidFill>
                <a:srgbClr val="92D050"/>
              </a:solidFill>
            </a:endParaRPr>
          </a:p>
          <a:p>
            <a:pPr algn="ctr">
              <a:buNone/>
            </a:pPr>
            <a:r>
              <a:rPr lang="en-US" sz="3200" b="1" u="sng" dirty="0">
                <a:solidFill>
                  <a:srgbClr val="92D050"/>
                </a:solidFill>
              </a:rPr>
              <a:t>SYNOPSIS OF THE NCLAT ORDER: </a:t>
            </a:r>
          </a:p>
          <a:p>
            <a:r>
              <a:rPr lang="en-US" sz="3600" dirty="0"/>
              <a:t>Landmark NCLAT Orders/ </a:t>
            </a:r>
            <a:r>
              <a:rPr lang="en-US" sz="3600" dirty="0" err="1"/>
              <a:t>Judgement</a:t>
            </a:r>
            <a:r>
              <a:rPr lang="en-US" sz="3600" dirty="0"/>
              <a:t> passed regarding the law with respect to Preferential transactions,  in respect of avoidance application in GVR Consulting / GVR Electronics </a:t>
            </a:r>
            <a:r>
              <a:rPr lang="en-US" sz="3600" dirty="0" err="1"/>
              <a:t>vs</a:t>
            </a:r>
            <a:r>
              <a:rPr lang="en-US" sz="3600" dirty="0"/>
              <a:t> Pooja </a:t>
            </a:r>
            <a:r>
              <a:rPr lang="en-US" sz="3600" dirty="0" err="1"/>
              <a:t>Bahry</a:t>
            </a:r>
            <a:r>
              <a:rPr lang="en-US" sz="3600" dirty="0"/>
              <a:t> / </a:t>
            </a:r>
            <a:r>
              <a:rPr lang="en-US" sz="3600" dirty="0" err="1"/>
              <a:t>Dyna</a:t>
            </a:r>
            <a:r>
              <a:rPr lang="en-US" sz="3600" dirty="0"/>
              <a:t> </a:t>
            </a:r>
            <a:r>
              <a:rPr lang="en-US" sz="3600" dirty="0" err="1"/>
              <a:t>Rasayan</a:t>
            </a:r>
            <a:r>
              <a:rPr lang="en-US" sz="3600" dirty="0"/>
              <a:t> </a:t>
            </a:r>
            <a:r>
              <a:rPr lang="en-US" sz="3600" dirty="0" err="1"/>
              <a:t>vs</a:t>
            </a:r>
            <a:r>
              <a:rPr lang="en-US" sz="3600" dirty="0"/>
              <a:t> Pooja </a:t>
            </a:r>
            <a:r>
              <a:rPr lang="en-US" sz="3600" dirty="0" err="1"/>
              <a:t>Bahry</a:t>
            </a:r>
            <a:r>
              <a:rPr lang="en-US" sz="3600" dirty="0"/>
              <a:t> and related party </a:t>
            </a:r>
            <a:r>
              <a:rPr lang="en-US" sz="3600" dirty="0" err="1"/>
              <a:t>vs</a:t>
            </a:r>
            <a:r>
              <a:rPr lang="en-US" sz="3600" dirty="0"/>
              <a:t> Pooja </a:t>
            </a:r>
            <a:r>
              <a:rPr lang="en-US" sz="3600" dirty="0" err="1"/>
              <a:t>Bahry</a:t>
            </a:r>
            <a:r>
              <a:rPr lang="en-US" sz="3600" dirty="0"/>
              <a:t> matters  …. </a:t>
            </a:r>
          </a:p>
          <a:p>
            <a:r>
              <a:rPr lang="en-US" sz="3600" dirty="0">
                <a:solidFill>
                  <a:srgbClr val="FFFF00"/>
                </a:solidFill>
              </a:rPr>
              <a:t>All 3 Appeals against the NCLT Avoidance orders dismissed</a:t>
            </a:r>
            <a:r>
              <a:rPr lang="en-US" sz="3600" dirty="0"/>
              <a:t> on 24 April 2023 by the NCLAT …. </a:t>
            </a:r>
          </a:p>
          <a:p>
            <a:r>
              <a:rPr lang="en-US" sz="3600" dirty="0"/>
              <a:t>Respondents have been </a:t>
            </a:r>
            <a:r>
              <a:rPr lang="en-US" sz="3600" dirty="0">
                <a:solidFill>
                  <a:srgbClr val="FFFF00"/>
                </a:solidFill>
              </a:rPr>
              <a:t>asked to refund the amounts of preferential transactions and to distribute among the Financial creditors </a:t>
            </a:r>
            <a:r>
              <a:rPr lang="en-US" sz="3600" dirty="0"/>
              <a:t>as per law…. </a:t>
            </a:r>
          </a:p>
          <a:p>
            <a:r>
              <a:rPr lang="en-US" sz="3600" b="1" dirty="0">
                <a:solidFill>
                  <a:srgbClr val="FFFF00"/>
                </a:solidFill>
              </a:rPr>
              <a:t>Many issues regarding Preferential transactions have been addressed in the </a:t>
            </a:r>
            <a:r>
              <a:rPr lang="en-US" sz="3600" b="1" dirty="0" err="1">
                <a:solidFill>
                  <a:srgbClr val="FFFF00"/>
                </a:solidFill>
              </a:rPr>
              <a:t>Judgement</a:t>
            </a:r>
            <a:r>
              <a:rPr lang="en-US" sz="3600" b="1" dirty="0">
                <a:solidFill>
                  <a:srgbClr val="FFFF00"/>
                </a:solidFill>
              </a:rPr>
              <a:t> and law laid down regarding Preferential Transactions….</a:t>
            </a:r>
            <a:endParaRPr lang="en-US" sz="3600" dirty="0">
              <a:solidFill>
                <a:srgbClr val="FFFF00"/>
              </a:solidFill>
            </a:endParaRPr>
          </a:p>
        </p:txBody>
      </p:sp>
    </p:spTree>
    <p:extLst>
      <p:ext uri="{BB962C8B-B14F-4D97-AF65-F5344CB8AC3E}">
        <p14:creationId xmlns:p14="http://schemas.microsoft.com/office/powerpoint/2010/main" val="24077449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FINAL NCLAT JUDGEMENT </a:t>
            </a:r>
            <a:br>
              <a:rPr lang="en-US" sz="4400" dirty="0"/>
            </a:br>
            <a:r>
              <a:rPr lang="en-US" sz="4400" dirty="0" err="1"/>
              <a:t>wrt</a:t>
            </a:r>
            <a:r>
              <a:rPr lang="en-US" sz="4400" dirty="0"/>
              <a:t> Preferential Transactions- 24/04/2023</a:t>
            </a:r>
            <a:endParaRPr lang="en-US" dirty="0"/>
          </a:p>
        </p:txBody>
      </p:sp>
      <p:sp>
        <p:nvSpPr>
          <p:cNvPr id="4" name="Content Placeholder 7"/>
          <p:cNvSpPr>
            <a:spLocks noGrp="1"/>
          </p:cNvSpPr>
          <p:nvPr>
            <p:ph idx="1"/>
          </p:nvPr>
        </p:nvSpPr>
        <p:spPr>
          <a:xfrm>
            <a:off x="427383" y="1232453"/>
            <a:ext cx="11360426" cy="4909930"/>
          </a:xfrm>
        </p:spPr>
        <p:txBody>
          <a:bodyPr>
            <a:noAutofit/>
          </a:bodyPr>
          <a:lstStyle/>
          <a:p>
            <a:pPr algn="ctr">
              <a:buNone/>
            </a:pPr>
            <a:r>
              <a:rPr lang="en-US" b="1" u="sng" dirty="0">
                <a:solidFill>
                  <a:srgbClr val="92D050"/>
                </a:solidFill>
              </a:rPr>
              <a:t>SYNOPSIS OF THE NCLAT ORDER: </a:t>
            </a:r>
          </a:p>
          <a:p>
            <a:pPr lvl="0"/>
            <a:r>
              <a:rPr lang="en-US" sz="3200" dirty="0"/>
              <a:t>The judgment “c</a:t>
            </a:r>
            <a:r>
              <a:rPr lang="en-US" sz="3200" dirty="0">
                <a:solidFill>
                  <a:srgbClr val="FFFF00"/>
                </a:solidFill>
              </a:rPr>
              <a:t>larifies the scope and meaning of preferential transaction”</a:t>
            </a:r>
            <a:r>
              <a:rPr lang="en-US" sz="3200" dirty="0"/>
              <a:t> and o</a:t>
            </a:r>
            <a:r>
              <a:rPr lang="en-US" sz="3200" dirty="0">
                <a:solidFill>
                  <a:srgbClr val="FFFF00"/>
                </a:solidFill>
              </a:rPr>
              <a:t>ne of it’s exceptions – “ordinary course of ‘Financial Affairs’”.</a:t>
            </a:r>
          </a:p>
          <a:p>
            <a:pPr lvl="0"/>
            <a:r>
              <a:rPr lang="en-US" sz="3200" dirty="0">
                <a:solidFill>
                  <a:srgbClr val="FFFF00"/>
                </a:solidFill>
              </a:rPr>
              <a:t>“Question of intent and motive” is not relevant </a:t>
            </a:r>
            <a:r>
              <a:rPr lang="en-US" sz="3200" dirty="0"/>
              <a:t>while </a:t>
            </a:r>
            <a:r>
              <a:rPr lang="en-US" sz="3200" dirty="0">
                <a:solidFill>
                  <a:srgbClr val="FFFF00"/>
                </a:solidFill>
              </a:rPr>
              <a:t>examining as to whether transaction is a preferential transaction </a:t>
            </a:r>
          </a:p>
          <a:p>
            <a:pPr lvl="0"/>
            <a:r>
              <a:rPr lang="en-US" sz="3200" dirty="0">
                <a:solidFill>
                  <a:srgbClr val="FFFF00"/>
                </a:solidFill>
              </a:rPr>
              <a:t>Any transaction under any notice, demand or threat shall not lose its character of preferential transaction merely on the above reason</a:t>
            </a:r>
            <a:r>
              <a:rPr lang="en-US" sz="3200" dirty="0"/>
              <a:t> </a:t>
            </a:r>
            <a:endParaRPr lang="en-US" dirty="0"/>
          </a:p>
        </p:txBody>
      </p:sp>
    </p:spTree>
    <p:extLst>
      <p:ext uri="{BB962C8B-B14F-4D97-AF65-F5344CB8AC3E}">
        <p14:creationId xmlns:p14="http://schemas.microsoft.com/office/powerpoint/2010/main" val="4522258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FINAL NCLAT JUDGEMENT </a:t>
            </a:r>
            <a:br>
              <a:rPr lang="en-US" sz="4400" dirty="0"/>
            </a:br>
            <a:r>
              <a:rPr lang="en-US" sz="4400" dirty="0" err="1"/>
              <a:t>wrt</a:t>
            </a:r>
            <a:r>
              <a:rPr lang="en-US" sz="4400" dirty="0"/>
              <a:t> Preferential Transactions- 24/04/2023</a:t>
            </a:r>
            <a:endParaRPr lang="en-US" dirty="0"/>
          </a:p>
        </p:txBody>
      </p:sp>
      <p:sp>
        <p:nvSpPr>
          <p:cNvPr id="4" name="Content Placeholder 7"/>
          <p:cNvSpPr>
            <a:spLocks noGrp="1"/>
          </p:cNvSpPr>
          <p:nvPr>
            <p:ph idx="1"/>
          </p:nvPr>
        </p:nvSpPr>
        <p:spPr>
          <a:xfrm>
            <a:off x="129209" y="1232453"/>
            <a:ext cx="11827565" cy="4909930"/>
          </a:xfrm>
        </p:spPr>
        <p:txBody>
          <a:bodyPr>
            <a:noAutofit/>
          </a:bodyPr>
          <a:lstStyle/>
          <a:p>
            <a:pPr algn="ctr">
              <a:buNone/>
            </a:pPr>
            <a:r>
              <a:rPr lang="en-US" b="1" u="sng" dirty="0">
                <a:solidFill>
                  <a:srgbClr val="92D050"/>
                </a:solidFill>
              </a:rPr>
              <a:t>SYNOPSIS OF THE NCLAT ORDER: </a:t>
            </a:r>
          </a:p>
          <a:p>
            <a:pPr algn="ctr">
              <a:buNone/>
            </a:pPr>
            <a:endParaRPr lang="en-US" b="1" u="sng" dirty="0">
              <a:solidFill>
                <a:srgbClr val="92D050"/>
              </a:solidFill>
            </a:endParaRPr>
          </a:p>
          <a:p>
            <a:pPr lvl="0"/>
            <a:r>
              <a:rPr lang="en-US" sz="3400" dirty="0">
                <a:solidFill>
                  <a:srgbClr val="92D050"/>
                </a:solidFill>
              </a:rPr>
              <a:t>Detailed analysis of Ordinary Course of Business or Financial Affairs of the Corporate Debtor has been done</a:t>
            </a:r>
          </a:p>
          <a:p>
            <a:pPr lvl="0"/>
            <a:r>
              <a:rPr lang="en-US" sz="3400" dirty="0"/>
              <a:t>The </a:t>
            </a:r>
            <a:r>
              <a:rPr lang="en-US" sz="3400" dirty="0">
                <a:solidFill>
                  <a:srgbClr val="FFFF00"/>
                </a:solidFill>
              </a:rPr>
              <a:t>intent of the Corporate Debtor is not relevant since the Section 43 envisages statutory fiction </a:t>
            </a:r>
            <a:r>
              <a:rPr lang="en-US" sz="3400" dirty="0"/>
              <a:t>as has been noted above. </a:t>
            </a:r>
          </a:p>
          <a:p>
            <a:pPr lvl="0"/>
            <a:r>
              <a:rPr lang="en-US" sz="3400" dirty="0">
                <a:solidFill>
                  <a:srgbClr val="FFFF00"/>
                </a:solidFill>
              </a:rPr>
              <a:t>Whether the Act is voluntary or not has no relevance</a:t>
            </a:r>
            <a:r>
              <a:rPr lang="en-US" sz="3400" dirty="0"/>
              <a:t> while coming to the conclusion </a:t>
            </a:r>
            <a:r>
              <a:rPr lang="en-US" sz="3400" dirty="0">
                <a:solidFill>
                  <a:srgbClr val="92D050"/>
                </a:solidFill>
              </a:rPr>
              <a:t>whether transaction is preferential or not</a:t>
            </a:r>
          </a:p>
        </p:txBody>
      </p:sp>
    </p:spTree>
    <p:extLst>
      <p:ext uri="{BB962C8B-B14F-4D97-AF65-F5344CB8AC3E}">
        <p14:creationId xmlns:p14="http://schemas.microsoft.com/office/powerpoint/2010/main" val="9306993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FINAL NCLAT JUDGEMENT </a:t>
            </a:r>
            <a:br>
              <a:rPr lang="en-US" sz="4400" dirty="0"/>
            </a:br>
            <a:r>
              <a:rPr lang="en-US" sz="4400" dirty="0" err="1"/>
              <a:t>wrt</a:t>
            </a:r>
            <a:r>
              <a:rPr lang="en-US" sz="4400" dirty="0"/>
              <a:t> Preferential Transactions- 24/04/2023</a:t>
            </a:r>
            <a:endParaRPr lang="en-US" dirty="0"/>
          </a:p>
        </p:txBody>
      </p:sp>
      <p:sp>
        <p:nvSpPr>
          <p:cNvPr id="4" name="Content Placeholder 7"/>
          <p:cNvSpPr>
            <a:spLocks noGrp="1"/>
          </p:cNvSpPr>
          <p:nvPr>
            <p:ph idx="1"/>
          </p:nvPr>
        </p:nvSpPr>
        <p:spPr>
          <a:xfrm>
            <a:off x="427383" y="1232453"/>
            <a:ext cx="11360426" cy="4909930"/>
          </a:xfrm>
        </p:spPr>
        <p:txBody>
          <a:bodyPr>
            <a:noAutofit/>
          </a:bodyPr>
          <a:lstStyle/>
          <a:p>
            <a:pPr algn="ctr">
              <a:buNone/>
            </a:pPr>
            <a:r>
              <a:rPr lang="en-US" b="1" u="sng" dirty="0">
                <a:solidFill>
                  <a:srgbClr val="92D050"/>
                </a:solidFill>
              </a:rPr>
              <a:t>SYNOPSIS OF THE NCLAT ORDER: </a:t>
            </a:r>
          </a:p>
          <a:p>
            <a:pPr lvl="0"/>
            <a:r>
              <a:rPr lang="en-US" dirty="0">
                <a:solidFill>
                  <a:srgbClr val="FFFF00"/>
                </a:solidFill>
              </a:rPr>
              <a:t>Even if a Composite application is filed by the RP</a:t>
            </a:r>
            <a:r>
              <a:rPr lang="en-US" dirty="0"/>
              <a:t>, but </a:t>
            </a:r>
            <a:r>
              <a:rPr lang="en-US" dirty="0">
                <a:solidFill>
                  <a:srgbClr val="FFFF00"/>
                </a:solidFill>
              </a:rPr>
              <a:t>if allegations and averments were separately made in different heads, </a:t>
            </a:r>
            <a:r>
              <a:rPr lang="en-US" dirty="0">
                <a:solidFill>
                  <a:srgbClr val="92D050"/>
                </a:solidFill>
              </a:rPr>
              <a:t>then filing of composite application does not lead to any infirmity in the Application and ought not to have been rejected</a:t>
            </a:r>
            <a:r>
              <a:rPr lang="en-US" dirty="0"/>
              <a:t> (as Preferential transaction and Undervalued transactions and Fraudulent transaction were prayed for in different heads)</a:t>
            </a:r>
          </a:p>
          <a:p>
            <a:pPr lvl="0"/>
            <a:r>
              <a:rPr lang="en-US" dirty="0">
                <a:solidFill>
                  <a:srgbClr val="92D050"/>
                </a:solidFill>
              </a:rPr>
              <a:t>Pursuing avoidance application after the plan approval order by the erstwhile RP- </a:t>
            </a:r>
            <a:r>
              <a:rPr lang="en-US" dirty="0"/>
              <a:t>the </a:t>
            </a:r>
            <a:r>
              <a:rPr lang="en-US" dirty="0" err="1">
                <a:solidFill>
                  <a:srgbClr val="FFFF00"/>
                </a:solidFill>
              </a:rPr>
              <a:t>Judgement</a:t>
            </a:r>
            <a:r>
              <a:rPr lang="en-US" dirty="0">
                <a:solidFill>
                  <a:srgbClr val="FFFF00"/>
                </a:solidFill>
              </a:rPr>
              <a:t> of Venus Recruiters has already been overruled by the Division Bench of the Delhi High Court in “Tata Steel BSL Ltd. Vs. Venus Recruiters Pvt. Ltd.” decided on 13.01.2023 hence no more applicable</a:t>
            </a:r>
          </a:p>
          <a:p>
            <a:pPr>
              <a:buNone/>
            </a:pPr>
            <a:endParaRPr lang="en-US" b="1" u="sng" dirty="0">
              <a:solidFill>
                <a:srgbClr val="92D050"/>
              </a:solidFill>
            </a:endParaRPr>
          </a:p>
        </p:txBody>
      </p:sp>
    </p:spTree>
    <p:extLst>
      <p:ext uri="{BB962C8B-B14F-4D97-AF65-F5344CB8AC3E}">
        <p14:creationId xmlns:p14="http://schemas.microsoft.com/office/powerpoint/2010/main" val="27196010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Autofit/>
          </a:bodyPr>
          <a:lstStyle/>
          <a:p>
            <a:r>
              <a:rPr lang="en-US" sz="3600" dirty="0"/>
              <a:t>FINAL NCLAT JUDGEMENT </a:t>
            </a:r>
            <a:br>
              <a:rPr lang="en-US" sz="3600" dirty="0"/>
            </a:br>
            <a:r>
              <a:rPr lang="en-US" sz="3600" dirty="0" err="1"/>
              <a:t>wrt</a:t>
            </a:r>
            <a:r>
              <a:rPr lang="en-US" sz="3600" dirty="0"/>
              <a:t> Preferential Transactions- 24/04/2023</a:t>
            </a:r>
          </a:p>
        </p:txBody>
      </p:sp>
      <p:sp>
        <p:nvSpPr>
          <p:cNvPr id="4" name="Content Placeholder 7"/>
          <p:cNvSpPr>
            <a:spLocks noGrp="1"/>
          </p:cNvSpPr>
          <p:nvPr>
            <p:ph idx="1"/>
          </p:nvPr>
        </p:nvSpPr>
        <p:spPr>
          <a:xfrm>
            <a:off x="427383" y="1053550"/>
            <a:ext cx="11360426" cy="5347251"/>
          </a:xfrm>
        </p:spPr>
        <p:txBody>
          <a:bodyPr>
            <a:noAutofit/>
          </a:bodyPr>
          <a:lstStyle/>
          <a:p>
            <a:pPr algn="ctr">
              <a:buNone/>
            </a:pPr>
            <a:r>
              <a:rPr lang="en-US" b="1" u="sng" dirty="0">
                <a:solidFill>
                  <a:srgbClr val="FFC000"/>
                </a:solidFill>
              </a:rPr>
              <a:t>REGARDING THE NCLAT ORDER: </a:t>
            </a:r>
          </a:p>
          <a:p>
            <a:pPr algn="just"/>
            <a:r>
              <a:rPr lang="en-US" sz="3200" dirty="0">
                <a:solidFill>
                  <a:srgbClr val="FFFF00"/>
                </a:solidFill>
              </a:rPr>
              <a:t>In the IBC, preferential transaction and fraudulent transaction has been separately dealt</a:t>
            </a:r>
            <a:r>
              <a:rPr lang="en-US" sz="3200" dirty="0"/>
              <a:t>, </a:t>
            </a:r>
            <a:r>
              <a:rPr lang="en-US" sz="3200" dirty="0">
                <a:solidFill>
                  <a:srgbClr val="92D050"/>
                </a:solidFill>
              </a:rPr>
              <a:t>INGREDIENTS TO PROVE ARE DIFFERENT FOR PREFERENTIAL TRANSACTION. </a:t>
            </a:r>
          </a:p>
          <a:p>
            <a:pPr algn="just"/>
            <a:r>
              <a:rPr lang="en-US" sz="3200" dirty="0">
                <a:solidFill>
                  <a:srgbClr val="92D050"/>
                </a:solidFill>
              </a:rPr>
              <a:t>THERE IS NO NEED TO PROVE ANY FRAUDULENT INTENT FOR A PREFERENTIAL TRANSACTION</a:t>
            </a:r>
            <a:r>
              <a:rPr lang="en-US" sz="3200" dirty="0"/>
              <a:t>. </a:t>
            </a:r>
          </a:p>
          <a:p>
            <a:pPr algn="just"/>
            <a:r>
              <a:rPr lang="en-US" dirty="0"/>
              <a:t>When we look into the scheme of Section 43 of the Code, sub-section (2), </a:t>
            </a:r>
            <a:r>
              <a:rPr lang="en-US" b="1" dirty="0"/>
              <a:t>a clear statutory provision is that a corporate debtor shall be deemed to have given a preference if conditions as mentioned in paragraph ‘a’ and ‘b’ are fulfilled. </a:t>
            </a:r>
          </a:p>
          <a:p>
            <a:pPr>
              <a:buNone/>
            </a:pPr>
            <a:endParaRPr lang="en-US" b="1" u="sng" dirty="0">
              <a:solidFill>
                <a:srgbClr val="FFC000"/>
              </a:solidFill>
            </a:endParaRPr>
          </a:p>
          <a:p>
            <a:pP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p:txBody>
      </p:sp>
    </p:spTree>
    <p:extLst>
      <p:ext uri="{BB962C8B-B14F-4D97-AF65-F5344CB8AC3E}">
        <p14:creationId xmlns:p14="http://schemas.microsoft.com/office/powerpoint/2010/main" val="3226987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Autofit/>
          </a:bodyPr>
          <a:lstStyle/>
          <a:p>
            <a:r>
              <a:rPr lang="en-US" sz="3600" dirty="0"/>
              <a:t>FINAL NCLAT JUDGEMENT </a:t>
            </a:r>
            <a:br>
              <a:rPr lang="en-US" sz="3600" dirty="0"/>
            </a:br>
            <a:r>
              <a:rPr lang="en-US" sz="3600" dirty="0" err="1"/>
              <a:t>wrt</a:t>
            </a:r>
            <a:r>
              <a:rPr lang="en-US" sz="3600" dirty="0"/>
              <a:t> Preferential Transactions- 24/04/2023</a:t>
            </a:r>
          </a:p>
        </p:txBody>
      </p:sp>
      <p:sp>
        <p:nvSpPr>
          <p:cNvPr id="4" name="Content Placeholder 7"/>
          <p:cNvSpPr>
            <a:spLocks noGrp="1"/>
          </p:cNvSpPr>
          <p:nvPr>
            <p:ph idx="1"/>
          </p:nvPr>
        </p:nvSpPr>
        <p:spPr>
          <a:xfrm>
            <a:off x="288235" y="1053550"/>
            <a:ext cx="11499574" cy="5347251"/>
          </a:xfrm>
        </p:spPr>
        <p:txBody>
          <a:bodyPr>
            <a:noAutofit/>
          </a:bodyPr>
          <a:lstStyle/>
          <a:p>
            <a:pPr algn="ctr">
              <a:buNone/>
            </a:pPr>
            <a:r>
              <a:rPr lang="en-US" sz="4000" b="1" u="sng" dirty="0">
                <a:solidFill>
                  <a:srgbClr val="FFC000"/>
                </a:solidFill>
              </a:rPr>
              <a:t>REGARDING THE NCLAT ORDER: </a:t>
            </a:r>
          </a:p>
          <a:p>
            <a:pPr algn="just"/>
            <a:r>
              <a:rPr lang="en-US" sz="3600" dirty="0"/>
              <a:t>When a provision provides for deeming fiction, </a:t>
            </a:r>
            <a:r>
              <a:rPr lang="en-US" sz="3600" dirty="0">
                <a:solidFill>
                  <a:srgbClr val="FFFF00"/>
                </a:solidFill>
              </a:rPr>
              <a:t>‘</a:t>
            </a:r>
            <a:r>
              <a:rPr lang="en-US" sz="3600" b="1" i="1" u="sng" dirty="0">
                <a:solidFill>
                  <a:srgbClr val="FFFF00"/>
                </a:solidFill>
              </a:rPr>
              <a:t>deeming fiction</a:t>
            </a:r>
            <a:r>
              <a:rPr lang="en-US" sz="3600" dirty="0">
                <a:solidFill>
                  <a:srgbClr val="FFFF00"/>
                </a:solidFill>
              </a:rPr>
              <a:t>’</a:t>
            </a:r>
            <a:r>
              <a:rPr lang="en-US" sz="3600" dirty="0">
                <a:solidFill>
                  <a:srgbClr val="92D050"/>
                </a:solidFill>
              </a:rPr>
              <a:t> come into play on </a:t>
            </a:r>
            <a:r>
              <a:rPr lang="en-US" sz="3600" dirty="0" err="1">
                <a:solidFill>
                  <a:srgbClr val="92D050"/>
                </a:solidFill>
              </a:rPr>
              <a:t>fulfilment</a:t>
            </a:r>
            <a:r>
              <a:rPr lang="en-US" sz="3600" dirty="0">
                <a:solidFill>
                  <a:srgbClr val="92D050"/>
                </a:solidFill>
              </a:rPr>
              <a:t> of the requirement even if in fact it may not be so</a:t>
            </a:r>
            <a:r>
              <a:rPr lang="en-US" sz="3600" dirty="0"/>
              <a:t>. In sub-section (3) of Section 43, certain exception has been provided. </a:t>
            </a:r>
          </a:p>
          <a:p>
            <a:pPr algn="just"/>
            <a:r>
              <a:rPr lang="en-US" sz="3600" dirty="0">
                <a:solidFill>
                  <a:srgbClr val="92D050"/>
                </a:solidFill>
              </a:rPr>
              <a:t>Thus those transactions which fall as exception under Sub-Section (3) can be taken out of sub-section 2 of Section 43</a:t>
            </a:r>
            <a:r>
              <a:rPr lang="en-US" sz="3600" dirty="0"/>
              <a:t>, </a:t>
            </a:r>
            <a:r>
              <a:rPr lang="en-US" sz="3600" b="1" i="1" dirty="0">
                <a:solidFill>
                  <a:srgbClr val="FFFF00"/>
                </a:solidFill>
              </a:rPr>
              <a:t>rest shall be covered by deeming fiction</a:t>
            </a:r>
          </a:p>
          <a:p>
            <a:pPr>
              <a:buNone/>
            </a:pPr>
            <a:endParaRPr lang="en-US" sz="4000" b="1" u="sng" dirty="0">
              <a:solidFill>
                <a:srgbClr val="FFC000"/>
              </a:solidFill>
            </a:endParaRPr>
          </a:p>
          <a:p>
            <a:pPr>
              <a:buNone/>
            </a:pPr>
            <a:endParaRPr lang="en-US" sz="4000" b="1" u="sng" dirty="0">
              <a:solidFill>
                <a:srgbClr val="FFC000"/>
              </a:solidFill>
            </a:endParaRPr>
          </a:p>
          <a:p>
            <a:pPr algn="ctr">
              <a:buNone/>
            </a:pPr>
            <a:endParaRPr lang="en-US" sz="4000" b="1" u="sng" dirty="0">
              <a:solidFill>
                <a:srgbClr val="FFC000"/>
              </a:solidFill>
            </a:endParaRPr>
          </a:p>
          <a:p>
            <a:pPr algn="ctr">
              <a:buNone/>
            </a:pPr>
            <a:endParaRPr lang="en-US" sz="4000" b="1" u="sng" dirty="0">
              <a:solidFill>
                <a:srgbClr val="FFC000"/>
              </a:solidFill>
            </a:endParaRPr>
          </a:p>
          <a:p>
            <a:pPr algn="ctr">
              <a:buNone/>
            </a:pPr>
            <a:endParaRPr lang="en-US" sz="4000" b="1" u="sng" dirty="0">
              <a:solidFill>
                <a:srgbClr val="FFC000"/>
              </a:solidFill>
            </a:endParaRPr>
          </a:p>
          <a:p>
            <a:pPr algn="ctr">
              <a:buNone/>
            </a:pPr>
            <a:endParaRPr lang="en-US" sz="4000" b="1" u="sng" dirty="0">
              <a:solidFill>
                <a:srgbClr val="FFC000"/>
              </a:solidFill>
            </a:endParaRPr>
          </a:p>
          <a:p>
            <a:pPr algn="ctr">
              <a:buNone/>
            </a:pPr>
            <a:endParaRPr lang="en-US" sz="4000" b="1" u="sng" dirty="0">
              <a:solidFill>
                <a:srgbClr val="FFC000"/>
              </a:solidFill>
            </a:endParaRPr>
          </a:p>
          <a:p>
            <a:pPr algn="ctr">
              <a:buNone/>
            </a:pPr>
            <a:endParaRPr lang="en-US" sz="4000" b="1" u="sng" dirty="0">
              <a:solidFill>
                <a:srgbClr val="FFC000"/>
              </a:solidFill>
            </a:endParaRPr>
          </a:p>
          <a:p>
            <a:pPr algn="ctr">
              <a:buNone/>
            </a:pPr>
            <a:endParaRPr lang="en-US" sz="4000" b="1" u="sng" dirty="0">
              <a:solidFill>
                <a:srgbClr val="FFC000"/>
              </a:solidFill>
            </a:endParaRPr>
          </a:p>
          <a:p>
            <a:pPr algn="ctr">
              <a:buNone/>
            </a:pPr>
            <a:endParaRPr lang="en-US" sz="4000" b="1" u="sng" dirty="0">
              <a:solidFill>
                <a:srgbClr val="FFC000"/>
              </a:solidFill>
            </a:endParaRPr>
          </a:p>
          <a:p>
            <a:pPr algn="ctr">
              <a:buNone/>
            </a:pPr>
            <a:endParaRPr lang="en-US" sz="4000" b="1" u="sng" dirty="0">
              <a:solidFill>
                <a:srgbClr val="FFC000"/>
              </a:solidFill>
            </a:endParaRPr>
          </a:p>
          <a:p>
            <a:pPr algn="ctr">
              <a:buNone/>
            </a:pPr>
            <a:endParaRPr lang="en-US" sz="4000" b="1" u="sng" dirty="0">
              <a:solidFill>
                <a:srgbClr val="FFC000"/>
              </a:solidFill>
            </a:endParaRPr>
          </a:p>
        </p:txBody>
      </p:sp>
    </p:spTree>
    <p:extLst>
      <p:ext uri="{BB962C8B-B14F-4D97-AF65-F5344CB8AC3E}">
        <p14:creationId xmlns:p14="http://schemas.microsoft.com/office/powerpoint/2010/main" val="7583735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FINAL NCLAT JUDGEMENT </a:t>
            </a:r>
            <a:br>
              <a:rPr lang="en-US" sz="4400" dirty="0"/>
            </a:br>
            <a:r>
              <a:rPr lang="en-US" sz="4400" dirty="0" err="1"/>
              <a:t>wrt</a:t>
            </a:r>
            <a:r>
              <a:rPr lang="en-US" sz="4400" dirty="0"/>
              <a:t> Preferential Transactions- 24/04/2023</a:t>
            </a:r>
            <a:endParaRPr lang="en-US" dirty="0"/>
          </a:p>
        </p:txBody>
      </p:sp>
      <p:sp>
        <p:nvSpPr>
          <p:cNvPr id="4" name="Content Placeholder 7"/>
          <p:cNvSpPr>
            <a:spLocks noGrp="1"/>
          </p:cNvSpPr>
          <p:nvPr>
            <p:ph idx="1"/>
          </p:nvPr>
        </p:nvSpPr>
        <p:spPr>
          <a:xfrm>
            <a:off x="427383" y="1232452"/>
            <a:ext cx="11360426" cy="5347251"/>
          </a:xfrm>
        </p:spPr>
        <p:txBody>
          <a:bodyPr>
            <a:noAutofit/>
          </a:bodyPr>
          <a:lstStyle/>
          <a:p>
            <a:pPr algn="ctr">
              <a:buNone/>
            </a:pPr>
            <a:r>
              <a:rPr lang="en-US" b="1" u="sng" dirty="0">
                <a:solidFill>
                  <a:srgbClr val="FFC000"/>
                </a:solidFill>
              </a:rPr>
              <a:t>REGARDING THE NCLAT ORDER: </a:t>
            </a:r>
          </a:p>
          <a:p>
            <a:pPr algn="just"/>
            <a:r>
              <a:rPr lang="en-US" sz="3600" b="1" u="sng" dirty="0">
                <a:solidFill>
                  <a:srgbClr val="FFFF00"/>
                </a:solidFill>
              </a:rPr>
              <a:t>Taking financial assistance from related and non-related parties </a:t>
            </a:r>
            <a:r>
              <a:rPr lang="en-US" sz="3600" dirty="0"/>
              <a:t>which transactions are subject of enquiry in the present Appeal </a:t>
            </a:r>
            <a:r>
              <a:rPr lang="en-US" sz="3600" b="1" u="sng" dirty="0">
                <a:solidFill>
                  <a:srgbClr val="FFFF00"/>
                </a:solidFill>
              </a:rPr>
              <a:t>can not be held to be ordinary course of business of the Corporate Debtor</a:t>
            </a:r>
            <a:r>
              <a:rPr lang="en-US" sz="3600" dirty="0"/>
              <a:t>.</a:t>
            </a:r>
            <a:r>
              <a:rPr lang="en-US" sz="3600" b="1" u="sng" dirty="0"/>
              <a:t> </a:t>
            </a:r>
          </a:p>
          <a:p>
            <a:pPr algn="just"/>
            <a:r>
              <a:rPr lang="en-US" sz="3600" b="1" u="sng" dirty="0"/>
              <a:t>The expression “</a:t>
            </a:r>
            <a:r>
              <a:rPr lang="en-US" sz="3600" b="1" u="sng" dirty="0">
                <a:solidFill>
                  <a:srgbClr val="FFFF00"/>
                </a:solidFill>
              </a:rPr>
              <a:t>ordinary course of business</a:t>
            </a:r>
            <a:r>
              <a:rPr lang="en-US" sz="3600" b="1" u="sng" dirty="0"/>
              <a:t>” or “</a:t>
            </a:r>
            <a:r>
              <a:rPr lang="en-US" sz="3600" b="1" u="sng" dirty="0">
                <a:solidFill>
                  <a:srgbClr val="FFFF00"/>
                </a:solidFill>
              </a:rPr>
              <a:t>financial affairs of the Corporate Debtor</a:t>
            </a:r>
            <a:r>
              <a:rPr lang="en-US" sz="3600" b="1" u="sng" dirty="0"/>
              <a:t>” </a:t>
            </a:r>
            <a:r>
              <a:rPr lang="en-US" sz="3600" b="1" u="sng" dirty="0">
                <a:solidFill>
                  <a:srgbClr val="92D050"/>
                </a:solidFill>
              </a:rPr>
              <a:t>has to be read “</a:t>
            </a:r>
            <a:r>
              <a:rPr lang="en-US" sz="3600" b="1" u="sng" dirty="0" err="1">
                <a:solidFill>
                  <a:srgbClr val="92D050"/>
                </a:solidFill>
              </a:rPr>
              <a:t>ejusdem</a:t>
            </a:r>
            <a:r>
              <a:rPr lang="en-US" sz="3600" b="1" u="sng" dirty="0">
                <a:solidFill>
                  <a:srgbClr val="92D050"/>
                </a:solidFill>
              </a:rPr>
              <a:t> generis”.</a:t>
            </a:r>
            <a:r>
              <a:rPr lang="en-US" sz="3600" dirty="0">
                <a:solidFill>
                  <a:srgbClr val="92D050"/>
                </a:solidFill>
              </a:rPr>
              <a:t> </a:t>
            </a:r>
          </a:p>
          <a:p>
            <a:pP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p:txBody>
      </p:sp>
    </p:spTree>
    <p:extLst>
      <p:ext uri="{BB962C8B-B14F-4D97-AF65-F5344CB8AC3E}">
        <p14:creationId xmlns:p14="http://schemas.microsoft.com/office/powerpoint/2010/main" val="10172281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FINAL NCLAT JUDGEMENT </a:t>
            </a:r>
            <a:br>
              <a:rPr lang="en-US" sz="4400" dirty="0"/>
            </a:br>
            <a:r>
              <a:rPr lang="en-US" sz="4400" dirty="0" err="1"/>
              <a:t>wrt</a:t>
            </a:r>
            <a:r>
              <a:rPr lang="en-US" sz="4400" dirty="0"/>
              <a:t> Preferential Transactions- 24/04/2023</a:t>
            </a:r>
            <a:endParaRPr lang="en-US" dirty="0"/>
          </a:p>
        </p:txBody>
      </p:sp>
      <p:sp>
        <p:nvSpPr>
          <p:cNvPr id="4" name="Content Placeholder 7"/>
          <p:cNvSpPr>
            <a:spLocks noGrp="1"/>
          </p:cNvSpPr>
          <p:nvPr>
            <p:ph idx="1"/>
          </p:nvPr>
        </p:nvSpPr>
        <p:spPr>
          <a:xfrm>
            <a:off x="427383" y="1232452"/>
            <a:ext cx="11360426" cy="5347251"/>
          </a:xfrm>
        </p:spPr>
        <p:txBody>
          <a:bodyPr>
            <a:noAutofit/>
          </a:bodyPr>
          <a:lstStyle/>
          <a:p>
            <a:pPr algn="ctr">
              <a:buNone/>
            </a:pPr>
            <a:r>
              <a:rPr lang="en-US" b="1" u="sng" dirty="0">
                <a:solidFill>
                  <a:srgbClr val="FFC000"/>
                </a:solidFill>
              </a:rPr>
              <a:t>REGARDING THE NCLAT ORDER: </a:t>
            </a:r>
          </a:p>
          <a:p>
            <a:pPr algn="just"/>
            <a:r>
              <a:rPr lang="en-US" sz="3600" b="1" u="sng" dirty="0"/>
              <a:t>The expression “</a:t>
            </a:r>
            <a:r>
              <a:rPr lang="en-US" sz="3600" b="1" u="sng" dirty="0">
                <a:solidFill>
                  <a:srgbClr val="FFFF00"/>
                </a:solidFill>
              </a:rPr>
              <a:t>financial affairs of the Corporate Debtor</a:t>
            </a:r>
            <a:r>
              <a:rPr lang="en-US" sz="3600" b="1" u="sng" dirty="0"/>
              <a:t>” </a:t>
            </a:r>
            <a:r>
              <a:rPr lang="en-US" sz="3600" b="1" i="1" u="sng" dirty="0">
                <a:solidFill>
                  <a:schemeClr val="accent4">
                    <a:lumMod val="60000"/>
                    <a:lumOff val="40000"/>
                  </a:schemeClr>
                </a:solidFill>
              </a:rPr>
              <a:t>cannot be given an extended meaning </a:t>
            </a:r>
            <a:r>
              <a:rPr lang="en-US" sz="3600" b="1" i="1" u="sng" dirty="0"/>
              <a:t>as contended by Learned Counsel for the Appellants </a:t>
            </a:r>
            <a:r>
              <a:rPr lang="en-US" sz="3600" b="1" i="1" u="sng" dirty="0">
                <a:solidFill>
                  <a:schemeClr val="accent4">
                    <a:lumMod val="60000"/>
                    <a:lumOff val="40000"/>
                  </a:schemeClr>
                </a:solidFill>
              </a:rPr>
              <a:t>that all financial transactions done by the Corporate Debtor is covered within expression “financial affairs’ </a:t>
            </a:r>
            <a:r>
              <a:rPr lang="en-US" sz="3600" b="1" u="sng" dirty="0">
                <a:solidFill>
                  <a:srgbClr val="92D050"/>
                </a:solidFill>
              </a:rPr>
              <a:t>hence the loan taken by the corporate debtor from different related and non-related parties is part of the financial affairs cannot be accepted.</a:t>
            </a:r>
            <a:r>
              <a:rPr lang="en-US" sz="3600" dirty="0">
                <a:solidFill>
                  <a:srgbClr val="92D050"/>
                </a:solidFill>
              </a:rPr>
              <a:t> </a:t>
            </a:r>
            <a:endParaRPr lang="en-US" sz="3600" b="1" u="sng" dirty="0">
              <a:solidFill>
                <a:srgbClr val="92D05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p:txBody>
      </p:sp>
    </p:spTree>
    <p:extLst>
      <p:ext uri="{BB962C8B-B14F-4D97-AF65-F5344CB8AC3E}">
        <p14:creationId xmlns:p14="http://schemas.microsoft.com/office/powerpoint/2010/main" val="35292222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FINAL NCLAT JUDGEMENT </a:t>
            </a:r>
            <a:br>
              <a:rPr lang="en-US" sz="4400" dirty="0"/>
            </a:br>
            <a:r>
              <a:rPr lang="en-US" sz="4400" dirty="0" err="1"/>
              <a:t>wrt</a:t>
            </a:r>
            <a:r>
              <a:rPr lang="en-US" sz="4400" dirty="0"/>
              <a:t> Preferential Transactions- 24/04/2023</a:t>
            </a:r>
            <a:endParaRPr lang="en-US" dirty="0"/>
          </a:p>
        </p:txBody>
      </p:sp>
      <p:sp>
        <p:nvSpPr>
          <p:cNvPr id="4" name="Content Placeholder 7"/>
          <p:cNvSpPr>
            <a:spLocks noGrp="1"/>
          </p:cNvSpPr>
          <p:nvPr>
            <p:ph idx="1"/>
          </p:nvPr>
        </p:nvSpPr>
        <p:spPr>
          <a:xfrm>
            <a:off x="427383" y="1232452"/>
            <a:ext cx="11360426" cy="5347251"/>
          </a:xfrm>
        </p:spPr>
        <p:txBody>
          <a:bodyPr>
            <a:noAutofit/>
          </a:bodyPr>
          <a:lstStyle/>
          <a:p>
            <a:pPr algn="ctr">
              <a:buNone/>
            </a:pPr>
            <a:r>
              <a:rPr lang="en-US" sz="3200" b="1" u="sng" dirty="0">
                <a:solidFill>
                  <a:srgbClr val="FFC000"/>
                </a:solidFill>
              </a:rPr>
              <a:t>REGARDING THE NCLAT ORDER: </a:t>
            </a:r>
          </a:p>
          <a:p>
            <a:r>
              <a:rPr lang="en-US" sz="3200" dirty="0">
                <a:solidFill>
                  <a:srgbClr val="FFC000"/>
                </a:solidFill>
              </a:rPr>
              <a:t>Now </a:t>
            </a:r>
            <a:r>
              <a:rPr lang="en-US" sz="3200" b="1" dirty="0">
                <a:solidFill>
                  <a:srgbClr val="FFC000"/>
                </a:solidFill>
              </a:rPr>
              <a:t>coming to the submission of Learned Counsel for the Appellant</a:t>
            </a:r>
            <a:r>
              <a:rPr lang="en-US" sz="3200" dirty="0">
                <a:solidFill>
                  <a:srgbClr val="FFC000"/>
                </a:solidFill>
              </a:rPr>
              <a:t> </a:t>
            </a:r>
            <a:r>
              <a:rPr lang="en-US" sz="3200" dirty="0">
                <a:solidFill>
                  <a:schemeClr val="accent4">
                    <a:lumMod val="60000"/>
                    <a:lumOff val="40000"/>
                  </a:schemeClr>
                </a:solidFill>
              </a:rPr>
              <a:t>that </a:t>
            </a:r>
            <a:r>
              <a:rPr lang="en-US" sz="3200" b="1" u="sng" dirty="0">
                <a:solidFill>
                  <a:schemeClr val="accent4">
                    <a:lumMod val="60000"/>
                    <a:lumOff val="40000"/>
                  </a:schemeClr>
                </a:solidFill>
              </a:rPr>
              <a:t>composite application under Section 43, 44, 45, 46, 66, 67 and 60(5) of the Code could not have been filed by the RP </a:t>
            </a:r>
            <a:r>
              <a:rPr lang="en-US" sz="3200" b="1" u="sng" dirty="0"/>
              <a:t>as per law laid down by the </a:t>
            </a:r>
            <a:r>
              <a:rPr lang="en-US" sz="3200" b="1" u="sng" dirty="0" err="1"/>
              <a:t>Hon’ble</a:t>
            </a:r>
            <a:r>
              <a:rPr lang="en-US" sz="3200" b="1" u="sng" dirty="0"/>
              <a:t> Supreme Court</a:t>
            </a:r>
            <a:r>
              <a:rPr lang="en-US" sz="3200" u="sng" dirty="0"/>
              <a:t>. </a:t>
            </a:r>
          </a:p>
          <a:p>
            <a:r>
              <a:rPr lang="en-US" sz="3200" b="1" dirty="0"/>
              <a:t>What has been emphasized by the </a:t>
            </a:r>
            <a:r>
              <a:rPr lang="en-US" sz="3200" b="1" dirty="0" err="1"/>
              <a:t>Hon’ble</a:t>
            </a:r>
            <a:r>
              <a:rPr lang="en-US" sz="3200" b="1" dirty="0"/>
              <a:t> Supreme Court is </a:t>
            </a:r>
            <a:r>
              <a:rPr lang="en-US" sz="3200" b="1" u="sng" dirty="0">
                <a:solidFill>
                  <a:srgbClr val="92D050"/>
                </a:solidFill>
              </a:rPr>
              <a:t>that ingredients of Section 43, 45 and 66 are different </a:t>
            </a:r>
            <a:r>
              <a:rPr lang="en-US" sz="3200" b="1" dirty="0"/>
              <a:t>and </a:t>
            </a:r>
            <a:r>
              <a:rPr lang="en-US" sz="3200" b="1" u="sng" dirty="0">
                <a:solidFill>
                  <a:srgbClr val="92D050"/>
                </a:solidFill>
              </a:rPr>
              <a:t>Resolution Professional is expected to keep such requirement in view while making motion to the Adjudicating Authority</a:t>
            </a:r>
            <a:r>
              <a:rPr lang="en-US" sz="3200" dirty="0">
                <a:solidFill>
                  <a:srgbClr val="92D050"/>
                </a:solidFill>
              </a:rPr>
              <a:t>. </a:t>
            </a:r>
            <a:endParaRPr lang="en-US" sz="3200" b="1" u="sng" dirty="0">
              <a:solidFill>
                <a:srgbClr val="92D050"/>
              </a:solidFill>
            </a:endParaRPr>
          </a:p>
          <a:p>
            <a:pPr>
              <a:buNone/>
            </a:pPr>
            <a:endParaRPr lang="en-US" sz="3200" b="1" u="sng" dirty="0">
              <a:solidFill>
                <a:srgbClr val="FFC000"/>
              </a:solidFill>
            </a:endParaRPr>
          </a:p>
          <a:p>
            <a:pPr algn="ctr">
              <a:buNone/>
            </a:pPr>
            <a:endParaRPr lang="en-US" sz="3200" b="1" u="sng" dirty="0">
              <a:solidFill>
                <a:srgbClr val="FFC000"/>
              </a:solidFill>
            </a:endParaRPr>
          </a:p>
          <a:p>
            <a:pPr algn="ctr">
              <a:buNone/>
            </a:pPr>
            <a:endParaRPr lang="en-US" sz="3200" b="1" u="sng" dirty="0">
              <a:solidFill>
                <a:srgbClr val="FFC000"/>
              </a:solidFill>
            </a:endParaRPr>
          </a:p>
          <a:p>
            <a:pPr algn="ctr">
              <a:buNone/>
            </a:pPr>
            <a:endParaRPr lang="en-US" sz="3200" b="1" u="sng" dirty="0">
              <a:solidFill>
                <a:srgbClr val="FFC000"/>
              </a:solidFill>
            </a:endParaRPr>
          </a:p>
          <a:p>
            <a:pPr algn="ctr">
              <a:buNone/>
            </a:pPr>
            <a:endParaRPr lang="en-US" sz="3200" b="1" u="sng" dirty="0">
              <a:solidFill>
                <a:srgbClr val="FFC000"/>
              </a:solidFill>
            </a:endParaRPr>
          </a:p>
          <a:p>
            <a:pPr algn="ctr">
              <a:buNone/>
            </a:pPr>
            <a:endParaRPr lang="en-US" sz="3200" b="1" u="sng" dirty="0">
              <a:solidFill>
                <a:srgbClr val="FFC000"/>
              </a:solidFill>
            </a:endParaRPr>
          </a:p>
          <a:p>
            <a:pPr algn="ctr">
              <a:buNone/>
            </a:pPr>
            <a:endParaRPr lang="en-US" sz="3200" b="1" u="sng" dirty="0">
              <a:solidFill>
                <a:srgbClr val="FFC000"/>
              </a:solidFill>
            </a:endParaRPr>
          </a:p>
          <a:p>
            <a:pPr algn="ctr">
              <a:buNone/>
            </a:pPr>
            <a:endParaRPr lang="en-US" sz="3200" b="1" u="sng" dirty="0">
              <a:solidFill>
                <a:srgbClr val="FFC000"/>
              </a:solidFill>
            </a:endParaRPr>
          </a:p>
          <a:p>
            <a:pPr algn="ctr">
              <a:buNone/>
            </a:pPr>
            <a:endParaRPr lang="en-US" sz="3200" b="1" u="sng" dirty="0">
              <a:solidFill>
                <a:srgbClr val="FFC000"/>
              </a:solidFill>
            </a:endParaRPr>
          </a:p>
          <a:p>
            <a:pPr algn="ctr">
              <a:buNone/>
            </a:pPr>
            <a:endParaRPr lang="en-US" sz="3200" b="1" u="sng" dirty="0">
              <a:solidFill>
                <a:srgbClr val="FFC000"/>
              </a:solidFill>
            </a:endParaRPr>
          </a:p>
          <a:p>
            <a:pPr algn="ctr">
              <a:buNone/>
            </a:pPr>
            <a:endParaRPr lang="en-US" sz="3200" b="1" u="sng" dirty="0">
              <a:solidFill>
                <a:srgbClr val="FFC000"/>
              </a:solidFill>
            </a:endParaRPr>
          </a:p>
        </p:txBody>
      </p:sp>
    </p:spTree>
    <p:extLst>
      <p:ext uri="{BB962C8B-B14F-4D97-AF65-F5344CB8AC3E}">
        <p14:creationId xmlns:p14="http://schemas.microsoft.com/office/powerpoint/2010/main" val="6076043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SUPREME COURT ORDERS DATED 14 JULY 2023 AND 31 JULY 2023</a:t>
            </a:r>
            <a:endParaRPr lang="en-US" dirty="0"/>
          </a:p>
        </p:txBody>
      </p:sp>
      <p:sp>
        <p:nvSpPr>
          <p:cNvPr id="4" name="Content Placeholder 7"/>
          <p:cNvSpPr>
            <a:spLocks noGrp="1"/>
          </p:cNvSpPr>
          <p:nvPr>
            <p:ph idx="1"/>
          </p:nvPr>
        </p:nvSpPr>
        <p:spPr>
          <a:xfrm>
            <a:off x="427383" y="1232452"/>
            <a:ext cx="11360426" cy="5347251"/>
          </a:xfrm>
        </p:spPr>
        <p:txBody>
          <a:bodyPr>
            <a:noAutofit/>
          </a:bodyPr>
          <a:lstStyle/>
          <a:p>
            <a:pPr algn="ctr">
              <a:buNone/>
            </a:pPr>
            <a:r>
              <a:rPr lang="en-US" b="1" u="sng" dirty="0">
                <a:solidFill>
                  <a:srgbClr val="FFC000"/>
                </a:solidFill>
              </a:rPr>
              <a:t>REGARDING THE SUPREME COURT ORDERS: </a:t>
            </a:r>
          </a:p>
          <a:p>
            <a:pPr>
              <a:buNone/>
            </a:pPr>
            <a:r>
              <a:rPr lang="en-US" b="1" dirty="0">
                <a:solidFill>
                  <a:schemeClr val="accent1">
                    <a:lumMod val="60000"/>
                    <a:lumOff val="40000"/>
                  </a:schemeClr>
                </a:solidFill>
              </a:rPr>
              <a:t>AS PER SC ORDER DATED 14 JULY 2023:</a:t>
            </a:r>
          </a:p>
          <a:p>
            <a:r>
              <a:rPr lang="en-US" dirty="0"/>
              <a:t>We find no reason to interfere with the impugned order dated 24 April 2023 passed by the National Company Law Appellate Tribunal in Company Appeal (AT) (Insolvency) No 369 of 2022 and Company Appeal (AT) (Insolvency) No 405 of 2022.. </a:t>
            </a:r>
          </a:p>
          <a:p>
            <a:r>
              <a:rPr lang="en-US" dirty="0"/>
              <a:t>The Civil Appeals are accordingly dismissed</a:t>
            </a:r>
          </a:p>
          <a:p>
            <a:pPr>
              <a:buNone/>
            </a:pPr>
            <a:endParaRPr lang="en-US" b="1" dirty="0">
              <a:solidFill>
                <a:schemeClr val="accent1">
                  <a:lumMod val="60000"/>
                  <a:lumOff val="40000"/>
                </a:schemeClr>
              </a:solidFill>
            </a:endParaRPr>
          </a:p>
          <a:p>
            <a:pPr>
              <a:buNone/>
            </a:pPr>
            <a:r>
              <a:rPr lang="en-US" b="1" dirty="0">
                <a:solidFill>
                  <a:schemeClr val="accent1">
                    <a:lumMod val="60000"/>
                    <a:lumOff val="40000"/>
                  </a:schemeClr>
                </a:solidFill>
              </a:rPr>
              <a:t>AS PER SC ORDER DATED 31 JULY 2023:</a:t>
            </a:r>
          </a:p>
          <a:p>
            <a:r>
              <a:rPr lang="en-US" b="1" dirty="0"/>
              <a:t>We are not inclined to entertain this appeal.</a:t>
            </a:r>
          </a:p>
          <a:p>
            <a:r>
              <a:rPr lang="en-US" b="1" dirty="0"/>
              <a:t>The civil appeal stands dismissed</a:t>
            </a:r>
            <a:endParaRPr lang="en-US" dirty="0">
              <a:solidFill>
                <a:srgbClr val="92D050"/>
              </a:solidFill>
            </a:endParaRPr>
          </a:p>
          <a:p>
            <a:pPr>
              <a:buNone/>
            </a:pPr>
            <a:endParaRPr lang="en-US" b="1" u="sng" dirty="0">
              <a:solidFill>
                <a:srgbClr val="FFC000"/>
              </a:solidFill>
            </a:endParaRPr>
          </a:p>
          <a:p>
            <a:pP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p:txBody>
      </p:sp>
    </p:spTree>
    <p:extLst>
      <p:ext uri="{BB962C8B-B14F-4D97-AF65-F5344CB8AC3E}">
        <p14:creationId xmlns:p14="http://schemas.microsoft.com/office/powerpoint/2010/main" val="8968535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SUPREME COURT ORDERS DATED </a:t>
            </a:r>
            <a:br>
              <a:rPr lang="en-US" sz="4400" dirty="0"/>
            </a:br>
            <a:r>
              <a:rPr lang="en-US" sz="4400" dirty="0"/>
              <a:t>14 JULY 2023 AND 31 JULY 2023</a:t>
            </a:r>
            <a:endParaRPr lang="en-US" dirty="0"/>
          </a:p>
        </p:txBody>
      </p:sp>
      <p:sp>
        <p:nvSpPr>
          <p:cNvPr id="4" name="Content Placeholder 7"/>
          <p:cNvSpPr>
            <a:spLocks noGrp="1"/>
          </p:cNvSpPr>
          <p:nvPr>
            <p:ph idx="1"/>
          </p:nvPr>
        </p:nvSpPr>
        <p:spPr>
          <a:xfrm>
            <a:off x="427383" y="1033672"/>
            <a:ext cx="11360426" cy="5347251"/>
          </a:xfrm>
        </p:spPr>
        <p:txBody>
          <a:bodyPr>
            <a:noAutofit/>
          </a:bodyPr>
          <a:lstStyle/>
          <a:p>
            <a:pPr algn="ctr">
              <a:buNone/>
            </a:pPr>
            <a:r>
              <a:rPr lang="en-US" b="1" u="sng" dirty="0">
                <a:solidFill>
                  <a:srgbClr val="FFC000"/>
                </a:solidFill>
              </a:rPr>
              <a:t>REGARDING THE SUPREME COURT ORDERS: </a:t>
            </a:r>
          </a:p>
          <a:p>
            <a:r>
              <a:rPr lang="en-US" b="1" dirty="0">
                <a:solidFill>
                  <a:srgbClr val="92D050"/>
                </a:solidFill>
              </a:rPr>
              <a:t>Thus Finality has been reached regarding the law with respect to Preferential transactions, in respect of avoidance application in Pooja </a:t>
            </a:r>
            <a:r>
              <a:rPr lang="en-US" b="1" dirty="0" err="1">
                <a:solidFill>
                  <a:srgbClr val="92D050"/>
                </a:solidFill>
              </a:rPr>
              <a:t>Bahry</a:t>
            </a:r>
            <a:r>
              <a:rPr lang="en-US" b="1" dirty="0">
                <a:solidFill>
                  <a:srgbClr val="92D050"/>
                </a:solidFill>
              </a:rPr>
              <a:t> </a:t>
            </a:r>
            <a:r>
              <a:rPr lang="en-US" b="1" dirty="0" err="1">
                <a:solidFill>
                  <a:srgbClr val="92D050"/>
                </a:solidFill>
              </a:rPr>
              <a:t>vs</a:t>
            </a:r>
            <a:r>
              <a:rPr lang="en-US" b="1" dirty="0">
                <a:solidFill>
                  <a:srgbClr val="92D050"/>
                </a:solidFill>
              </a:rPr>
              <a:t> NTL electronics matters</a:t>
            </a:r>
            <a:r>
              <a:rPr lang="en-US" b="1" dirty="0"/>
              <a:t> </a:t>
            </a:r>
            <a:r>
              <a:rPr lang="en-US" dirty="0"/>
              <a:t>….</a:t>
            </a:r>
          </a:p>
          <a:p>
            <a:r>
              <a:rPr lang="en-US" b="1" dirty="0"/>
              <a:t>All </a:t>
            </a:r>
            <a:r>
              <a:rPr lang="en-US" b="1" dirty="0">
                <a:solidFill>
                  <a:srgbClr val="92D050"/>
                </a:solidFill>
              </a:rPr>
              <a:t>Appeals against the NCLT Avoidance orders had been dismissed on 24 April 2023 by the NCLAT </a:t>
            </a:r>
            <a:r>
              <a:rPr lang="en-US" b="1" dirty="0">
                <a:solidFill>
                  <a:schemeClr val="accent1">
                    <a:lumMod val="60000"/>
                    <a:lumOff val="40000"/>
                  </a:schemeClr>
                </a:solidFill>
              </a:rPr>
              <a:t>and further Appeals against the NCLAT orders have now been dismissed on 14 July 2023 and 31 July 2023 by the </a:t>
            </a:r>
            <a:r>
              <a:rPr lang="en-US" b="1" dirty="0" err="1">
                <a:solidFill>
                  <a:schemeClr val="accent1">
                    <a:lumMod val="60000"/>
                    <a:lumOff val="40000"/>
                  </a:schemeClr>
                </a:solidFill>
              </a:rPr>
              <a:t>Honble</a:t>
            </a:r>
            <a:r>
              <a:rPr lang="en-US" b="1" dirty="0">
                <a:solidFill>
                  <a:schemeClr val="accent1">
                    <a:lumMod val="60000"/>
                    <a:lumOff val="40000"/>
                  </a:schemeClr>
                </a:solidFill>
              </a:rPr>
              <a:t> Supreme Court of India</a:t>
            </a:r>
          </a:p>
          <a:p>
            <a:r>
              <a:rPr lang="en-US" b="1" dirty="0"/>
              <a:t>Many issues regarding Preferential transactions had been addressed in the NCLAT </a:t>
            </a:r>
            <a:r>
              <a:rPr lang="en-US" b="1" dirty="0" err="1"/>
              <a:t>Judgement</a:t>
            </a:r>
            <a:r>
              <a:rPr lang="en-US" b="1" dirty="0"/>
              <a:t> and the NCLAT </a:t>
            </a:r>
            <a:r>
              <a:rPr lang="en-US" b="1" dirty="0" err="1"/>
              <a:t>Judgement</a:t>
            </a:r>
            <a:r>
              <a:rPr lang="en-US" b="1" dirty="0"/>
              <a:t> had in detail highlighted the law, which has now reached finality by the dismissal of the Appeals before the Supreme Court of India</a:t>
            </a:r>
            <a:endParaRPr lang="en-US" b="1" u="sng" dirty="0">
              <a:solidFill>
                <a:srgbClr val="FFC000"/>
              </a:solidFill>
            </a:endParaRPr>
          </a:p>
          <a:p>
            <a:pP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a:p>
            <a:pPr algn="ctr">
              <a:buNone/>
            </a:pPr>
            <a:endParaRPr lang="en-US" b="1" u="sng" dirty="0">
              <a:solidFill>
                <a:srgbClr val="FFC000"/>
              </a:solidFill>
            </a:endParaRPr>
          </a:p>
        </p:txBody>
      </p:sp>
    </p:spTree>
    <p:extLst>
      <p:ext uri="{BB962C8B-B14F-4D97-AF65-F5344CB8AC3E}">
        <p14:creationId xmlns:p14="http://schemas.microsoft.com/office/powerpoint/2010/main" val="24962409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THE ISSUE- EVEN AFTER SUPREME COURT ORDERS ………….</a:t>
            </a:r>
            <a:endParaRPr lang="en-US" dirty="0"/>
          </a:p>
        </p:txBody>
      </p:sp>
      <p:sp>
        <p:nvSpPr>
          <p:cNvPr id="4" name="Content Placeholder 7"/>
          <p:cNvSpPr>
            <a:spLocks noGrp="1"/>
          </p:cNvSpPr>
          <p:nvPr>
            <p:ph idx="1"/>
          </p:nvPr>
        </p:nvSpPr>
        <p:spPr>
          <a:xfrm>
            <a:off x="609599" y="1232453"/>
            <a:ext cx="11321143" cy="5559628"/>
          </a:xfrm>
        </p:spPr>
        <p:txBody>
          <a:bodyPr>
            <a:normAutofit/>
          </a:bodyPr>
          <a:lstStyle/>
          <a:p>
            <a:pPr>
              <a:buNone/>
            </a:pPr>
            <a:r>
              <a:rPr lang="en-US" b="1" u="sng" dirty="0">
                <a:solidFill>
                  <a:srgbClr val="92D050"/>
                </a:solidFill>
              </a:rPr>
              <a:t>WHAT IF THE CONTRIBUTION IS STILL NOT MADE, DESPITE SUPREME COURT ORDERS ?</a:t>
            </a:r>
          </a:p>
          <a:p>
            <a:pPr>
              <a:buNone/>
            </a:pPr>
            <a:endParaRPr lang="en-US" b="1" u="sng" dirty="0">
              <a:solidFill>
                <a:srgbClr val="92D050"/>
              </a:solidFill>
            </a:endParaRPr>
          </a:p>
          <a:p>
            <a:pPr>
              <a:buNone/>
            </a:pPr>
            <a:r>
              <a:rPr lang="en-US" b="1" u="sng" dirty="0">
                <a:solidFill>
                  <a:srgbClr val="92D050"/>
                </a:solidFill>
              </a:rPr>
              <a:t>WHAT RECOURSE IS AVAILABLE TO THE RP/ LIQUIDATOR??? </a:t>
            </a:r>
            <a:r>
              <a:rPr lang="en-US" b="1" u="sng" dirty="0">
                <a:solidFill>
                  <a:schemeClr val="accent2">
                    <a:lumMod val="20000"/>
                    <a:lumOff val="80000"/>
                  </a:schemeClr>
                </a:solidFill>
              </a:rPr>
              <a:t>What powers does the Erstwhile RP have?</a:t>
            </a:r>
          </a:p>
          <a:p>
            <a:pPr>
              <a:buNone/>
            </a:pPr>
            <a:endParaRPr lang="en-US" b="1" u="sng" dirty="0">
              <a:solidFill>
                <a:srgbClr val="92D050"/>
              </a:solidFill>
            </a:endParaRPr>
          </a:p>
          <a:p>
            <a:pPr>
              <a:buNone/>
            </a:pPr>
            <a:r>
              <a:rPr lang="en-US" b="1" u="sng" dirty="0">
                <a:solidFill>
                  <a:srgbClr val="92D050"/>
                </a:solidFill>
              </a:rPr>
              <a:t>IF THE RP/ LIQUIDATOR FILES </a:t>
            </a:r>
            <a:r>
              <a:rPr lang="en-US" b="1" u="sng" dirty="0">
                <a:solidFill>
                  <a:schemeClr val="accent2">
                    <a:lumMod val="20000"/>
                    <a:lumOff val="80000"/>
                  </a:schemeClr>
                </a:solidFill>
              </a:rPr>
              <a:t>CONTEMPT….. DOES THE LAW AND THE CODE SUPPORT HIM ???</a:t>
            </a:r>
          </a:p>
          <a:p>
            <a:pPr>
              <a:buNone/>
            </a:pPr>
            <a:endParaRPr lang="en-US" dirty="0">
              <a:solidFill>
                <a:srgbClr val="FFFF00"/>
              </a:solidFill>
            </a:endParaRPr>
          </a:p>
          <a:p>
            <a:pPr>
              <a:buNone/>
            </a:pPr>
            <a:r>
              <a:rPr lang="en-US" dirty="0">
                <a:solidFill>
                  <a:srgbClr val="FFFF00"/>
                </a:solidFill>
              </a:rPr>
              <a:t>AND IF THE COC/ SCC REFUSES TO PAY THE COSTS… WHO WILL ??? </a:t>
            </a:r>
          </a:p>
        </p:txBody>
      </p:sp>
    </p:spTree>
    <p:extLst>
      <p:ext uri="{BB962C8B-B14F-4D97-AF65-F5344CB8AC3E}">
        <p14:creationId xmlns:p14="http://schemas.microsoft.com/office/powerpoint/2010/main" val="354143076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THE ISSUE- EVEN AFTER SUPREME COURT ORDERS ………….</a:t>
            </a:r>
            <a:endParaRPr lang="en-US" dirty="0"/>
          </a:p>
        </p:txBody>
      </p:sp>
      <p:sp>
        <p:nvSpPr>
          <p:cNvPr id="4" name="Content Placeholder 7"/>
          <p:cNvSpPr>
            <a:spLocks noGrp="1"/>
          </p:cNvSpPr>
          <p:nvPr>
            <p:ph idx="1"/>
          </p:nvPr>
        </p:nvSpPr>
        <p:spPr>
          <a:xfrm>
            <a:off x="609599" y="1232453"/>
            <a:ext cx="11321143" cy="5559628"/>
          </a:xfrm>
        </p:spPr>
        <p:txBody>
          <a:bodyPr>
            <a:normAutofit/>
          </a:bodyPr>
          <a:lstStyle/>
          <a:p>
            <a:pPr>
              <a:buNone/>
            </a:pPr>
            <a:r>
              <a:rPr lang="en-US" sz="3200" b="1" u="sng" dirty="0">
                <a:solidFill>
                  <a:srgbClr val="92D050"/>
                </a:solidFill>
              </a:rPr>
              <a:t>WHEN THE </a:t>
            </a:r>
            <a:r>
              <a:rPr lang="en-US" sz="3200" b="1" u="sng" dirty="0">
                <a:solidFill>
                  <a:schemeClr val="accent2">
                    <a:lumMod val="20000"/>
                    <a:lumOff val="80000"/>
                  </a:schemeClr>
                </a:solidFill>
              </a:rPr>
              <a:t>PERSONS WHO ARE TO CONTRIBUTE </a:t>
            </a:r>
            <a:r>
              <a:rPr lang="en-US" sz="3200" b="1" u="sng" dirty="0">
                <a:solidFill>
                  <a:srgbClr val="92D050"/>
                </a:solidFill>
              </a:rPr>
              <a:t>AS PER ORDERS OF AVOIDANCE, AND THEN </a:t>
            </a:r>
            <a:r>
              <a:rPr lang="en-US" sz="3200" b="1" u="sng" dirty="0">
                <a:solidFill>
                  <a:schemeClr val="accent2">
                    <a:lumMod val="20000"/>
                    <a:lumOff val="80000"/>
                  </a:schemeClr>
                </a:solidFill>
              </a:rPr>
              <a:t>THEY FILE “PG”, THEN </a:t>
            </a:r>
            <a:r>
              <a:rPr lang="en-US" sz="3200" b="1" u="sng" dirty="0">
                <a:solidFill>
                  <a:srgbClr val="92D050"/>
                </a:solidFill>
              </a:rPr>
              <a:t>??? </a:t>
            </a:r>
          </a:p>
          <a:p>
            <a:pPr>
              <a:buNone/>
            </a:pPr>
            <a:endParaRPr lang="en-US" sz="3200" b="1" u="sng" dirty="0">
              <a:solidFill>
                <a:srgbClr val="92D050"/>
              </a:solidFill>
            </a:endParaRPr>
          </a:p>
          <a:p>
            <a:r>
              <a:rPr lang="en-US" sz="3200" b="1" u="sng" dirty="0">
                <a:solidFill>
                  <a:schemeClr val="accent1"/>
                </a:solidFill>
              </a:rPr>
              <a:t>IS INTERIM MORATORIUM IS APPLICABLE </a:t>
            </a:r>
            <a:r>
              <a:rPr lang="en-US" sz="3200" b="1" u="sng" dirty="0">
                <a:solidFill>
                  <a:schemeClr val="accent2">
                    <a:lumMod val="20000"/>
                    <a:lumOff val="80000"/>
                  </a:schemeClr>
                </a:solidFill>
              </a:rPr>
              <a:t>? </a:t>
            </a:r>
            <a:r>
              <a:rPr lang="en-US" sz="2400" b="1" u="sng" dirty="0">
                <a:solidFill>
                  <a:schemeClr val="accent1"/>
                </a:solidFill>
              </a:rPr>
              <a:t>(This is no more applicable as Interim Moratorium has been removed in 2026 Amendments)</a:t>
            </a:r>
            <a:endParaRPr lang="en-US" sz="3200" b="1" u="sng" dirty="0">
              <a:solidFill>
                <a:schemeClr val="accent1"/>
              </a:solidFill>
            </a:endParaRPr>
          </a:p>
          <a:p>
            <a:r>
              <a:rPr lang="en-US" sz="3200" b="1" u="sng" dirty="0">
                <a:solidFill>
                  <a:schemeClr val="accent2">
                    <a:lumMod val="20000"/>
                    <a:lumOff val="80000"/>
                  </a:schemeClr>
                </a:solidFill>
              </a:rPr>
              <a:t>ARE THESE AMOUNTS “EXCLUDED DEBT” ??</a:t>
            </a:r>
          </a:p>
          <a:p>
            <a:r>
              <a:rPr lang="en-US" sz="3200" b="1" u="sng" dirty="0">
                <a:solidFill>
                  <a:schemeClr val="accent2">
                    <a:lumMod val="20000"/>
                    <a:lumOff val="80000"/>
                  </a:schemeClr>
                </a:solidFill>
              </a:rPr>
              <a:t>Can They give a “Repayment Plan” saying that they cannot Contribute as per Adjudicated Avoidance ? </a:t>
            </a:r>
          </a:p>
          <a:p>
            <a:pPr>
              <a:buNone/>
            </a:pPr>
            <a:endParaRPr lang="en-US" sz="3200" b="1" u="sng" dirty="0">
              <a:solidFill>
                <a:srgbClr val="92D050"/>
              </a:solidFill>
            </a:endParaRPr>
          </a:p>
          <a:p>
            <a:pPr>
              <a:buNone/>
            </a:pPr>
            <a:endParaRPr lang="en-US" sz="3200" dirty="0">
              <a:solidFill>
                <a:srgbClr val="FFFF00"/>
              </a:solidFill>
            </a:endParaRPr>
          </a:p>
        </p:txBody>
      </p:sp>
    </p:spTree>
    <p:extLst>
      <p:ext uri="{BB962C8B-B14F-4D97-AF65-F5344CB8AC3E}">
        <p14:creationId xmlns:p14="http://schemas.microsoft.com/office/powerpoint/2010/main" val="34088369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ISSUES WRT PG TO CD- INTERPLAY BETWEEN</a:t>
            </a:r>
            <a:br>
              <a:rPr lang="en-US" sz="4400" dirty="0"/>
            </a:br>
            <a:r>
              <a:rPr lang="en-US" sz="4400" dirty="0"/>
              <a:t>AVOIDANCE AND PERSONAL INSOLVENCY</a:t>
            </a:r>
            <a:endParaRPr lang="en-US" dirty="0"/>
          </a:p>
        </p:txBody>
      </p:sp>
      <p:sp>
        <p:nvSpPr>
          <p:cNvPr id="4" name="Content Placeholder 7"/>
          <p:cNvSpPr>
            <a:spLocks noGrp="1"/>
          </p:cNvSpPr>
          <p:nvPr>
            <p:ph idx="1"/>
          </p:nvPr>
        </p:nvSpPr>
        <p:spPr>
          <a:xfrm>
            <a:off x="0" y="1232453"/>
            <a:ext cx="11892643" cy="5414834"/>
          </a:xfrm>
        </p:spPr>
        <p:txBody>
          <a:bodyPr>
            <a:noAutofit/>
          </a:bodyPr>
          <a:lstStyle/>
          <a:p>
            <a:pPr marL="742950" lvl="1" indent="-285750" algn="just"/>
            <a:r>
              <a:rPr lang="en-IN" sz="2300" dirty="0">
                <a:effectLst/>
                <a:latin typeface="Arial" panose="020B0604020202020204" pitchFamily="34" charset="0"/>
                <a:ea typeface="Times New Roman" panose="02020603050405020304" pitchFamily="18" charset="0"/>
              </a:rPr>
              <a:t>Is </a:t>
            </a:r>
            <a:r>
              <a:rPr lang="en-IN" sz="2300" b="1" dirty="0">
                <a:effectLst/>
                <a:latin typeface="Arial" panose="020B0604020202020204" pitchFamily="34" charset="0"/>
                <a:ea typeface="Times New Roman" panose="02020603050405020304" pitchFamily="18" charset="0"/>
              </a:rPr>
              <a:t>the </a:t>
            </a:r>
            <a:r>
              <a:rPr lang="en-IN" sz="2300" b="1" dirty="0">
                <a:solidFill>
                  <a:srgbClr val="FFFF00"/>
                </a:solidFill>
                <a:effectLst/>
                <a:latin typeface="Arial" panose="020B0604020202020204" pitchFamily="34" charset="0"/>
                <a:ea typeface="Times New Roman" panose="02020603050405020304" pitchFamily="18" charset="0"/>
              </a:rPr>
              <a:t>money ordered to be paid by the NCLT / NCLAT/ Supreme court</a:t>
            </a:r>
            <a:r>
              <a:rPr lang="en-IN" sz="2300" b="1" dirty="0">
                <a:effectLst/>
                <a:latin typeface="Arial" panose="020B0604020202020204" pitchFamily="34" charset="0"/>
                <a:ea typeface="Times New Roman" panose="02020603050405020304" pitchFamily="18" charset="0"/>
              </a:rPr>
              <a:t>, under the </a:t>
            </a:r>
            <a:r>
              <a:rPr lang="en-IN" sz="2300" b="1" dirty="0">
                <a:solidFill>
                  <a:srgbClr val="FFFF00"/>
                </a:solidFill>
                <a:effectLst/>
                <a:latin typeface="Arial" panose="020B0604020202020204" pitchFamily="34" charset="0"/>
                <a:ea typeface="Times New Roman" panose="02020603050405020304" pitchFamily="18" charset="0"/>
              </a:rPr>
              <a:t>Avoidance Transactions  a part of “excluded debt</a:t>
            </a:r>
            <a:r>
              <a:rPr lang="en-IN" sz="2300" b="1" dirty="0">
                <a:effectLst/>
                <a:latin typeface="Arial" panose="020B0604020202020204" pitchFamily="34" charset="0"/>
                <a:ea typeface="Times New Roman" panose="02020603050405020304" pitchFamily="18" charset="0"/>
              </a:rPr>
              <a:t>” defined under Section 79 (15) of the Insolvency and Bankruptcy Code, 2016. </a:t>
            </a:r>
            <a:endParaRPr lang="en-IN" sz="2300" dirty="0">
              <a:latin typeface="Times New Roman" panose="02020603050405020304" pitchFamily="18" charset="0"/>
              <a:ea typeface="Times New Roman" panose="02020603050405020304" pitchFamily="18" charset="0"/>
            </a:endParaRPr>
          </a:p>
          <a:p>
            <a:pPr marL="742950" lvl="1" indent="-285750" algn="just"/>
            <a:r>
              <a:rPr lang="en-IN" sz="2300" b="1" dirty="0">
                <a:effectLst/>
                <a:latin typeface="Arial" panose="020B0604020202020204" pitchFamily="34" charset="0"/>
                <a:ea typeface="Times New Roman" panose="02020603050405020304" pitchFamily="18" charset="0"/>
              </a:rPr>
              <a:t>We have submitted before the NCLT that </a:t>
            </a:r>
            <a:r>
              <a:rPr lang="en-IN" sz="2300" b="1" dirty="0">
                <a:solidFill>
                  <a:srgbClr val="FFFF00"/>
                </a:solidFill>
                <a:effectLst/>
                <a:latin typeface="Arial" panose="020B0604020202020204" pitchFamily="34" charset="0"/>
                <a:ea typeface="Times New Roman" panose="02020603050405020304" pitchFamily="18" charset="0"/>
              </a:rPr>
              <a:t>if the PG petition is admitted then it would set a wrong precedent as parties would claim interim moratorium by virtue of filing petition under Chapter III of the Code.</a:t>
            </a:r>
            <a:endParaRPr lang="en-IN" sz="2300" dirty="0">
              <a:solidFill>
                <a:srgbClr val="FFFF00"/>
              </a:solidFill>
              <a:effectLst/>
              <a:latin typeface="Times New Roman" panose="02020603050405020304" pitchFamily="18" charset="0"/>
              <a:ea typeface="Times New Roman" panose="02020603050405020304" pitchFamily="18" charset="0"/>
            </a:endParaRPr>
          </a:p>
          <a:p>
            <a:pPr marL="742950" lvl="1" indent="-285750" algn="just"/>
            <a:r>
              <a:rPr lang="en-IN" sz="2300" b="1" dirty="0">
                <a:effectLst/>
                <a:latin typeface="Arial" panose="020B0604020202020204" pitchFamily="34" charset="0"/>
                <a:ea typeface="Times New Roman" panose="02020603050405020304" pitchFamily="18" charset="0"/>
              </a:rPr>
              <a:t>It  would be beneficial (in the interest of IBC) to kindly clarify </a:t>
            </a:r>
            <a:r>
              <a:rPr lang="en-IN" sz="2300" b="1" dirty="0">
                <a:solidFill>
                  <a:srgbClr val="92D050"/>
                </a:solidFill>
                <a:effectLst/>
                <a:latin typeface="Arial" panose="020B0604020202020204" pitchFamily="34" charset="0"/>
                <a:ea typeface="Times New Roman" panose="02020603050405020304" pitchFamily="18" charset="0"/>
              </a:rPr>
              <a:t>whether any amount which has been “adjudicated” in an Avoidance application filed by the RP/ Liquidator would be construed as “Excluded Debt” or not and </a:t>
            </a:r>
            <a:endParaRPr lang="en-IN" sz="2300" b="1" dirty="0">
              <a:solidFill>
                <a:srgbClr val="92D050"/>
              </a:solidFill>
              <a:latin typeface="Times New Roman" panose="02020603050405020304" pitchFamily="18" charset="0"/>
              <a:ea typeface="Times New Roman" panose="02020603050405020304" pitchFamily="18" charset="0"/>
            </a:endParaRPr>
          </a:p>
          <a:p>
            <a:pPr marL="742950" lvl="1" indent="-285750" algn="just"/>
            <a:r>
              <a:rPr lang="en-IN" sz="2300" b="1" dirty="0">
                <a:solidFill>
                  <a:srgbClr val="92D050"/>
                </a:solidFill>
                <a:effectLst/>
                <a:latin typeface="Arial" panose="020B0604020202020204" pitchFamily="34" charset="0"/>
                <a:ea typeface="Times New Roman" panose="02020603050405020304" pitchFamily="18" charset="0"/>
              </a:rPr>
              <a:t>Whether that amount can become a part of the “Repayment Plan” by the Personal Guarantors (and consequentially be reduced) </a:t>
            </a:r>
            <a:endParaRPr lang="en-IN" sz="2300" dirty="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r>
              <a:rPr lang="en-US" sz="2300" b="1" dirty="0">
                <a:solidFill>
                  <a:schemeClr val="accent1">
                    <a:lumMod val="40000"/>
                    <a:lumOff val="60000"/>
                  </a:schemeClr>
                </a:solidFill>
                <a:effectLst/>
                <a:latin typeface="Arial" panose="020B0604020202020204" pitchFamily="34" charset="0"/>
                <a:ea typeface="Calibri" panose="020F0502020204030204" pitchFamily="34" charset="0"/>
              </a:rPr>
              <a:t>If the Code/ Regulations clarify the said points, then the same would be beneficial for all stakeholders and will reduce unnecessary and frivolous litigations</a:t>
            </a:r>
            <a:r>
              <a:rPr lang="en-US" sz="2300" dirty="0">
                <a:solidFill>
                  <a:schemeClr val="accent1">
                    <a:lumMod val="40000"/>
                    <a:lumOff val="60000"/>
                  </a:schemeClr>
                </a:solidFill>
                <a:effectLst/>
                <a:latin typeface="Arial" panose="020B0604020202020204" pitchFamily="34" charset="0"/>
                <a:ea typeface="Calibri" panose="020F0502020204030204" pitchFamily="34" charset="0"/>
              </a:rPr>
              <a:t>.</a:t>
            </a:r>
            <a:endParaRPr lang="en-IN" sz="2300" dirty="0">
              <a:solidFill>
                <a:schemeClr val="accent1">
                  <a:lumMod val="40000"/>
                  <a:lumOff val="6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65847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ISSUES WRT PG TO CD- </a:t>
            </a:r>
            <a:br>
              <a:rPr lang="en-US" sz="4400" dirty="0"/>
            </a:br>
            <a:r>
              <a:rPr lang="en-US" sz="4400" dirty="0"/>
              <a:t>PERSONAL INSOLVENCY MATTERS</a:t>
            </a:r>
            <a:endParaRPr lang="en-US" dirty="0"/>
          </a:p>
        </p:txBody>
      </p:sp>
      <p:sp>
        <p:nvSpPr>
          <p:cNvPr id="4" name="Content Placeholder 7"/>
          <p:cNvSpPr>
            <a:spLocks noGrp="1"/>
          </p:cNvSpPr>
          <p:nvPr>
            <p:ph idx="1"/>
          </p:nvPr>
        </p:nvSpPr>
        <p:spPr>
          <a:xfrm>
            <a:off x="609600" y="1232453"/>
            <a:ext cx="10972800" cy="5414834"/>
          </a:xfrm>
        </p:spPr>
        <p:txBody>
          <a:bodyPr>
            <a:normAutofit fontScale="85000" lnSpcReduction="20000"/>
          </a:bodyPr>
          <a:lstStyle/>
          <a:p>
            <a:pPr>
              <a:buNone/>
            </a:pPr>
            <a:r>
              <a:rPr lang="en-US" sz="3200" b="1" u="sng" dirty="0">
                <a:solidFill>
                  <a:srgbClr val="92D050"/>
                </a:solidFill>
              </a:rPr>
              <a:t>REGARDING PERSONAL INSOLVENCIES</a:t>
            </a:r>
          </a:p>
          <a:p>
            <a:pPr lvl="1" algn="just"/>
            <a:r>
              <a:rPr lang="en-US" sz="3900" dirty="0"/>
              <a:t>There are many Grey areas in the Personal Guarantee matters, which need to be plugged</a:t>
            </a:r>
          </a:p>
          <a:p>
            <a:pPr lvl="1" algn="just"/>
            <a:r>
              <a:rPr lang="en-US" sz="3900" dirty="0">
                <a:solidFill>
                  <a:srgbClr val="FFFF00"/>
                </a:solidFill>
              </a:rPr>
              <a:t>The PGs are siphoning off Personal Assets and there are no provisions which can be utilized by the RP</a:t>
            </a:r>
          </a:p>
          <a:p>
            <a:pPr lvl="1" algn="just"/>
            <a:r>
              <a:rPr lang="en-US" sz="3900" dirty="0">
                <a:solidFill>
                  <a:srgbClr val="FFFF00"/>
                </a:solidFill>
              </a:rPr>
              <a:t>In most big cases, the PGs have transferred the assets out of India, and there is no provision to make those assets a part of the Repayment Plan and no way that the RP can get any data regarding such assets, especially regarding Cross Border assets.- </a:t>
            </a:r>
            <a:r>
              <a:rPr lang="en-US" sz="3900" dirty="0">
                <a:solidFill>
                  <a:srgbClr val="00B0F0"/>
                </a:solidFill>
              </a:rPr>
              <a:t>THOUGH ENABLING CROSS BORDER INSOLVENCY PROVISIONS HAVE BEEN ADDED IN 2026</a:t>
            </a:r>
          </a:p>
        </p:txBody>
      </p:sp>
    </p:spTree>
    <p:extLst>
      <p:ext uri="{BB962C8B-B14F-4D97-AF65-F5344CB8AC3E}">
        <p14:creationId xmlns:p14="http://schemas.microsoft.com/office/powerpoint/2010/main" val="33186702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ISSUES WRT PG TO CD- </a:t>
            </a:r>
            <a:br>
              <a:rPr lang="en-US" sz="4400" dirty="0"/>
            </a:br>
            <a:r>
              <a:rPr lang="en-US" sz="4400" dirty="0"/>
              <a:t>PERSONAL INSOLVENCY MATTERS</a:t>
            </a:r>
            <a:endParaRPr lang="en-US" dirty="0"/>
          </a:p>
        </p:txBody>
      </p:sp>
      <p:sp>
        <p:nvSpPr>
          <p:cNvPr id="4" name="Content Placeholder 7"/>
          <p:cNvSpPr>
            <a:spLocks noGrp="1"/>
          </p:cNvSpPr>
          <p:nvPr>
            <p:ph idx="1"/>
          </p:nvPr>
        </p:nvSpPr>
        <p:spPr>
          <a:xfrm>
            <a:off x="609600" y="1232453"/>
            <a:ext cx="10972800" cy="5414834"/>
          </a:xfrm>
        </p:spPr>
        <p:txBody>
          <a:bodyPr>
            <a:normAutofit fontScale="77500" lnSpcReduction="20000"/>
          </a:bodyPr>
          <a:lstStyle/>
          <a:p>
            <a:pPr>
              <a:buNone/>
            </a:pPr>
            <a:r>
              <a:rPr lang="en-US" sz="3200" b="1" u="sng" dirty="0">
                <a:solidFill>
                  <a:srgbClr val="92D050"/>
                </a:solidFill>
              </a:rPr>
              <a:t>REGARDING PERSONAL INSOLVENCIES</a:t>
            </a:r>
          </a:p>
          <a:p>
            <a:pPr lvl="1"/>
            <a:r>
              <a:rPr lang="en-US" sz="3900" dirty="0"/>
              <a:t>In cases </a:t>
            </a:r>
            <a:r>
              <a:rPr lang="en-US" sz="3900" dirty="0">
                <a:solidFill>
                  <a:srgbClr val="FFFF00"/>
                </a:solidFill>
              </a:rPr>
              <a:t>where Investigations are pending </a:t>
            </a:r>
            <a:r>
              <a:rPr lang="en-US" sz="3900" dirty="0"/>
              <a:t>and the </a:t>
            </a:r>
            <a:r>
              <a:rPr lang="en-US" sz="3900" dirty="0">
                <a:solidFill>
                  <a:srgbClr val="FFFF00"/>
                </a:solidFill>
              </a:rPr>
              <a:t>PG cases result in “Bankruptcy Orders</a:t>
            </a:r>
            <a:r>
              <a:rPr lang="en-US" sz="3900" dirty="0"/>
              <a:t>”, wherein the PGs state that they are “Bankrupt”, then </a:t>
            </a:r>
            <a:r>
              <a:rPr lang="en-US" sz="3900" dirty="0">
                <a:solidFill>
                  <a:srgbClr val="FFFF00"/>
                </a:solidFill>
              </a:rPr>
              <a:t>there is no meaning even if the said Investigation Report results in confirmation of “Fraud”/ “Siphoning” </a:t>
            </a:r>
            <a:r>
              <a:rPr lang="en-US" sz="3900" dirty="0" err="1">
                <a:solidFill>
                  <a:srgbClr val="FFFF00"/>
                </a:solidFill>
              </a:rPr>
              <a:t>etc</a:t>
            </a:r>
            <a:r>
              <a:rPr lang="en-US" sz="3900" dirty="0">
                <a:solidFill>
                  <a:srgbClr val="FFFF00"/>
                </a:solidFill>
              </a:rPr>
              <a:t> </a:t>
            </a:r>
            <a:r>
              <a:rPr lang="en-US" sz="3900" dirty="0"/>
              <a:t>and </a:t>
            </a:r>
            <a:r>
              <a:rPr lang="en-US" sz="3900" i="1" dirty="0">
                <a:solidFill>
                  <a:srgbClr val="FFFF00"/>
                </a:solidFill>
              </a:rPr>
              <a:t>even if the Investigation results in </a:t>
            </a:r>
            <a:r>
              <a:rPr lang="en-US" sz="3900" i="1" dirty="0"/>
              <a:t>“</a:t>
            </a:r>
            <a:r>
              <a:rPr lang="en-US" sz="3900" b="1" i="1" u="sng" dirty="0">
                <a:solidFill>
                  <a:srgbClr val="92D050"/>
                </a:solidFill>
              </a:rPr>
              <a:t>creating a possibility of infusion of more assets into the Corporate Debtor on completion of such an investigation”</a:t>
            </a:r>
            <a:r>
              <a:rPr lang="en-US" sz="3900" dirty="0"/>
              <a:t> , </a:t>
            </a:r>
            <a:r>
              <a:rPr lang="en-US" sz="3900" dirty="0">
                <a:solidFill>
                  <a:schemeClr val="accent1">
                    <a:lumMod val="40000"/>
                    <a:lumOff val="60000"/>
                  </a:schemeClr>
                </a:solidFill>
              </a:rPr>
              <a:t>AS THE PG WOULD ALREADY BE DECLARED “BANKRUPT”….. </a:t>
            </a:r>
          </a:p>
          <a:p>
            <a:pPr lvl="1"/>
            <a:r>
              <a:rPr lang="en-US" sz="3900" dirty="0">
                <a:solidFill>
                  <a:schemeClr val="accent1">
                    <a:lumMod val="40000"/>
                    <a:lumOff val="60000"/>
                  </a:schemeClr>
                </a:solidFill>
              </a:rPr>
              <a:t>A “Bankruptcy” Order in such a case may result in misuse of the Provisions of Bankruptcy where Investigations of Fraud are ongoing</a:t>
            </a:r>
            <a:r>
              <a:rPr lang="en-US" sz="3900" dirty="0"/>
              <a:t>…… Clarification needed in such cases…..</a:t>
            </a:r>
            <a:endParaRPr lang="en-US" sz="3900" dirty="0">
              <a:solidFill>
                <a:srgbClr val="FFFF00"/>
              </a:solidFill>
            </a:endParaRPr>
          </a:p>
        </p:txBody>
      </p:sp>
    </p:spTree>
    <p:extLst>
      <p:ext uri="{BB962C8B-B14F-4D97-AF65-F5344CB8AC3E}">
        <p14:creationId xmlns:p14="http://schemas.microsoft.com/office/powerpoint/2010/main" val="16119070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843" y="65919"/>
            <a:ext cx="11797747" cy="1067142"/>
          </a:xfrm>
        </p:spPr>
        <p:txBody>
          <a:bodyPr>
            <a:normAutofit fontScale="90000"/>
          </a:bodyPr>
          <a:lstStyle/>
          <a:p>
            <a:r>
              <a:rPr lang="en-US" sz="4400" dirty="0"/>
              <a:t>ISSUES WRT PG TO CD- </a:t>
            </a:r>
            <a:br>
              <a:rPr lang="en-US" sz="4400" dirty="0"/>
            </a:br>
            <a:r>
              <a:rPr lang="en-US" sz="4400" dirty="0"/>
              <a:t>PERSONAL INSOLVENCY MATTERS</a:t>
            </a:r>
            <a:endParaRPr lang="en-US" dirty="0"/>
          </a:p>
        </p:txBody>
      </p:sp>
      <p:sp>
        <p:nvSpPr>
          <p:cNvPr id="4" name="Content Placeholder 7"/>
          <p:cNvSpPr>
            <a:spLocks noGrp="1"/>
          </p:cNvSpPr>
          <p:nvPr>
            <p:ph idx="1"/>
          </p:nvPr>
        </p:nvSpPr>
        <p:spPr>
          <a:xfrm>
            <a:off x="609600" y="1232453"/>
            <a:ext cx="10972800" cy="5414834"/>
          </a:xfrm>
        </p:spPr>
        <p:txBody>
          <a:bodyPr>
            <a:normAutofit/>
          </a:bodyPr>
          <a:lstStyle/>
          <a:p>
            <a:pPr>
              <a:buNone/>
            </a:pPr>
            <a:r>
              <a:rPr lang="en-US" sz="3200" b="1" u="sng" dirty="0">
                <a:solidFill>
                  <a:srgbClr val="92D050"/>
                </a:solidFill>
              </a:rPr>
              <a:t>REGARDING PERSONAL INSOLVENCIES</a:t>
            </a:r>
          </a:p>
          <a:p>
            <a:pPr marL="342900" lvl="0" indent="-342900" algn="just">
              <a:lnSpc>
                <a:spcPct val="115000"/>
              </a:lnSpc>
              <a:buFont typeface="Wingdings 2" panose="05020102010507070707" pitchFamily="18" charset="2"/>
              <a:buChar char=""/>
              <a:tabLst>
                <a:tab pos="457200" algn="l"/>
              </a:tabLst>
            </a:pPr>
            <a:r>
              <a:rPr lang="en-US" sz="2400" dirty="0">
                <a:effectLst/>
                <a:latin typeface="Arial" panose="020B0604020202020204" pitchFamily="34" charset="0"/>
                <a:ea typeface="Calibri" panose="020F0502020204030204" pitchFamily="34" charset="0"/>
                <a:cs typeface="Arial" panose="020B0604020202020204" pitchFamily="34" charset="0"/>
              </a:rPr>
              <a:t>There are grey areas regarding </a:t>
            </a:r>
            <a:r>
              <a:rPr lang="en-US" sz="2400" dirty="0">
                <a:solidFill>
                  <a:srgbClr val="FFFF00"/>
                </a:solidFill>
                <a:effectLst/>
                <a:latin typeface="Arial" panose="020B0604020202020204" pitchFamily="34" charset="0"/>
                <a:ea typeface="Calibri" panose="020F0502020204030204" pitchFamily="34" charset="0"/>
                <a:cs typeface="Arial" panose="020B0604020202020204" pitchFamily="34" charset="0"/>
              </a:rPr>
              <a:t>what will happen to pending investigations ordered by courts/ before MCA / SFIO </a:t>
            </a:r>
            <a:r>
              <a:rPr lang="en-US" sz="2400" dirty="0" err="1">
                <a:solidFill>
                  <a:srgbClr val="FFFF00"/>
                </a:solidFill>
                <a:effectLst/>
                <a:latin typeface="Arial" panose="020B0604020202020204" pitchFamily="34" charset="0"/>
                <a:ea typeface="Calibri" panose="020F0502020204030204" pitchFamily="34" charset="0"/>
                <a:cs typeface="Arial" panose="020B0604020202020204" pitchFamily="34" charset="0"/>
              </a:rPr>
              <a:t>etc</a:t>
            </a:r>
            <a:r>
              <a:rPr lang="en-US" sz="2400" dirty="0">
                <a:solidFill>
                  <a:srgbClr val="FFFF00"/>
                </a:solidFill>
                <a:effectLst/>
                <a:latin typeface="Arial" panose="020B0604020202020204" pitchFamily="34" charset="0"/>
                <a:ea typeface="Calibri" panose="020F0502020204030204" pitchFamily="34" charset="0"/>
                <a:cs typeface="Arial" panose="020B0604020202020204" pitchFamily="34" charset="0"/>
              </a:rPr>
              <a:t> </a:t>
            </a:r>
          </a:p>
          <a:p>
            <a:pPr marL="342900" lvl="0" indent="-342900" algn="just">
              <a:lnSpc>
                <a:spcPct val="115000"/>
              </a:lnSpc>
              <a:buFont typeface="Wingdings 2" panose="05020102010507070707" pitchFamily="18" charset="2"/>
              <a:buChar char=""/>
              <a:tabLst>
                <a:tab pos="457200" algn="l"/>
              </a:tabLst>
            </a:pPr>
            <a:r>
              <a:rPr lang="en-US" sz="2400" dirty="0">
                <a:effectLst/>
                <a:latin typeface="Arial" panose="020B0604020202020204" pitchFamily="34" charset="0"/>
                <a:ea typeface="Calibri" panose="020F0502020204030204" pitchFamily="34" charset="0"/>
                <a:cs typeface="Arial" panose="020B0604020202020204" pitchFamily="34" charset="0"/>
              </a:rPr>
              <a:t>There should be clarity … as per the HC Calcutta Judgement (24.12.2021) in Adarsh </a:t>
            </a:r>
            <a:r>
              <a:rPr lang="en-US" sz="2400" dirty="0" err="1">
                <a:effectLst/>
                <a:latin typeface="Arial" panose="020B0604020202020204" pitchFamily="34" charset="0"/>
                <a:ea typeface="Calibri" panose="020F0502020204030204" pitchFamily="34" charset="0"/>
                <a:cs typeface="Arial" panose="020B0604020202020204" pitchFamily="34" charset="0"/>
              </a:rPr>
              <a:t>Jhunjhunjwala</a:t>
            </a:r>
            <a:r>
              <a:rPr lang="en-US" sz="2400" dirty="0">
                <a:effectLst/>
                <a:latin typeface="Arial" panose="020B0604020202020204" pitchFamily="34" charset="0"/>
                <a:ea typeface="Calibri" panose="020F0502020204030204" pitchFamily="34" charset="0"/>
                <a:cs typeface="Arial" panose="020B0604020202020204" pitchFamily="34" charset="0"/>
              </a:rPr>
              <a:t> Vs. State Bank of India &amp; </a:t>
            </a:r>
            <a:r>
              <a:rPr lang="en-US" sz="2400" dirty="0" err="1">
                <a:effectLst/>
                <a:latin typeface="Arial" panose="020B0604020202020204" pitchFamily="34" charset="0"/>
                <a:ea typeface="Calibri" panose="020F0502020204030204" pitchFamily="34" charset="0"/>
                <a:cs typeface="Arial" panose="020B0604020202020204" pitchFamily="34" charset="0"/>
              </a:rPr>
              <a:t>Anr</a:t>
            </a:r>
            <a:r>
              <a:rPr lang="en-US" sz="2400" dirty="0">
                <a:effectLst/>
                <a:latin typeface="Arial" panose="020B0604020202020204" pitchFamily="34" charset="0"/>
                <a:ea typeface="Calibri" panose="020F0502020204030204" pitchFamily="34" charset="0"/>
                <a:cs typeface="Arial" panose="020B0604020202020204" pitchFamily="34" charset="0"/>
              </a:rPr>
              <a:t>. [WPO 1548 of 2021] that “</a:t>
            </a:r>
            <a:r>
              <a:rPr lang="en-US" sz="2400" i="1" dirty="0">
                <a:solidFill>
                  <a:schemeClr val="accent2">
                    <a:lumMod val="20000"/>
                    <a:lumOff val="80000"/>
                  </a:schemeClr>
                </a:solidFill>
                <a:effectLst/>
                <a:latin typeface="Arial" panose="020B0604020202020204" pitchFamily="34" charset="0"/>
                <a:ea typeface="Calibri" panose="020F0502020204030204" pitchFamily="34" charset="0"/>
                <a:cs typeface="Arial" panose="020B0604020202020204" pitchFamily="34" charset="0"/>
              </a:rPr>
              <a:t>To stay </a:t>
            </a:r>
            <a:r>
              <a:rPr lang="en-US" sz="2400" i="1" dirty="0" err="1">
                <a:solidFill>
                  <a:schemeClr val="accent2">
                    <a:lumMod val="20000"/>
                    <a:lumOff val="80000"/>
                  </a:schemeClr>
                </a:solidFill>
                <a:effectLst/>
                <a:latin typeface="Arial" panose="020B0604020202020204" pitchFamily="34" charset="0"/>
                <a:ea typeface="Calibri" panose="020F0502020204030204" pitchFamily="34" charset="0"/>
                <a:cs typeface="Arial" panose="020B0604020202020204" pitchFamily="34" charset="0"/>
              </a:rPr>
              <a:t>wilful</a:t>
            </a:r>
            <a:r>
              <a:rPr lang="en-US" sz="2400" i="1" dirty="0">
                <a:solidFill>
                  <a:schemeClr val="accent2">
                    <a:lumMod val="20000"/>
                    <a:lumOff val="80000"/>
                  </a:schemeClr>
                </a:solidFill>
                <a:effectLst/>
                <a:latin typeface="Arial" panose="020B0604020202020204" pitchFamily="34" charset="0"/>
                <a:ea typeface="Calibri" panose="020F0502020204030204" pitchFamily="34" charset="0"/>
                <a:cs typeface="Arial" panose="020B0604020202020204" pitchFamily="34" charset="0"/>
              </a:rPr>
              <a:t> defaulter proceedings, criminal proceeding or quasi criminal proceeding under any Moratorium under Section 96 would defeat the object and purpose of the part III of the IBC and Stay of such collateral proceedings would also result in putting a premium on the impropriety and illegality for which the proceedings under Section 95 are initiated</a:t>
            </a:r>
            <a:r>
              <a:rPr lang="en-US" sz="2400" i="1" dirty="0">
                <a:effectLst/>
                <a:latin typeface="Arial" panose="020B0604020202020204" pitchFamily="34" charset="0"/>
                <a:ea typeface="Calibri" panose="020F0502020204030204" pitchFamily="34" charset="0"/>
                <a:cs typeface="Arial" panose="020B0604020202020204" pitchFamily="34" charset="0"/>
              </a:rPr>
              <a:t>”</a:t>
            </a:r>
            <a:endParaRPr lang="en-IN" sz="2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022530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E5C5-F641-49AE-97C2-C13CA8F47C38}"/>
              </a:ext>
            </a:extLst>
          </p:cNvPr>
          <p:cNvSpPr>
            <a:spLocks noGrp="1"/>
          </p:cNvSpPr>
          <p:nvPr>
            <p:ph type="ctrTitle"/>
          </p:nvPr>
        </p:nvSpPr>
        <p:spPr>
          <a:xfrm>
            <a:off x="0" y="377489"/>
            <a:ext cx="12191999" cy="861421"/>
          </a:xfrm>
        </p:spPr>
        <p:txBody>
          <a:bodyPr>
            <a:noAutofit/>
          </a:bodyPr>
          <a:lstStyle/>
          <a:p>
            <a:br>
              <a:rPr lang="en-US" sz="3200" b="0" dirty="0"/>
            </a:br>
            <a:r>
              <a:rPr lang="en-US" sz="3200" b="0" dirty="0"/>
              <a:t> </a:t>
            </a:r>
            <a:r>
              <a:rPr lang="en-US" sz="2400" dirty="0"/>
              <a:t>The Insolvency and Bankruptcy Board of India amends the IBBI (Liquidation Process) Regulations, 2016 –</a:t>
            </a:r>
            <a:br>
              <a:rPr lang="en-US" sz="2400" dirty="0"/>
            </a:br>
            <a:r>
              <a:rPr lang="en-US" sz="2400" dirty="0"/>
              <a:t>13 </a:t>
            </a:r>
            <a:r>
              <a:rPr lang="en-US" sz="2400" dirty="0" err="1"/>
              <a:t>november</a:t>
            </a:r>
            <a:r>
              <a:rPr lang="en-US" sz="2400" dirty="0"/>
              <a:t> 2020</a:t>
            </a:r>
            <a:endParaRPr lang="en-IN" sz="2400" b="1" i="1" u="sng"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7727A112-92D4-4DED-988A-4551EF725B22}"/>
              </a:ext>
            </a:extLst>
          </p:cNvPr>
          <p:cNvSpPr>
            <a:spLocks noGrp="1"/>
          </p:cNvSpPr>
          <p:nvPr>
            <p:ph type="subTitle" idx="1"/>
          </p:nvPr>
        </p:nvSpPr>
        <p:spPr>
          <a:xfrm>
            <a:off x="668739" y="645716"/>
            <a:ext cx="11089251" cy="5834795"/>
          </a:xfrm>
        </p:spPr>
        <p:txBody>
          <a:bodyPr>
            <a:noAutofit/>
          </a:bodyPr>
          <a:lstStyle/>
          <a:p>
            <a:endParaRPr lang="en-US" dirty="0"/>
          </a:p>
          <a:p>
            <a:pPr lvl="0"/>
            <a:r>
              <a:rPr lang="en-US" sz="3200" dirty="0">
                <a:solidFill>
                  <a:srgbClr val="FFFF00"/>
                </a:solidFill>
              </a:rPr>
              <a:t>37A- Assignment of not readily </a:t>
            </a:r>
            <a:r>
              <a:rPr lang="en-US" sz="3200" dirty="0" err="1">
                <a:solidFill>
                  <a:srgbClr val="FFFF00"/>
                </a:solidFill>
              </a:rPr>
              <a:t>realisable</a:t>
            </a:r>
            <a:r>
              <a:rPr lang="en-US" sz="3200" dirty="0">
                <a:solidFill>
                  <a:srgbClr val="FFFF00"/>
                </a:solidFill>
              </a:rPr>
              <a:t> assets</a:t>
            </a:r>
            <a:r>
              <a:rPr lang="en-US" dirty="0">
                <a:solidFill>
                  <a:srgbClr val="FFFF00"/>
                </a:solidFill>
              </a:rPr>
              <a:t> </a:t>
            </a:r>
          </a:p>
          <a:p>
            <a:pPr lvl="0"/>
            <a:endParaRPr lang="en-US" dirty="0">
              <a:solidFill>
                <a:srgbClr val="FFFF00"/>
              </a:solidFill>
            </a:endParaRPr>
          </a:p>
          <a:p>
            <a:pPr algn="just">
              <a:buFont typeface="Arial" pitchFamily="34" charset="0"/>
              <a:buChar char="•"/>
            </a:pPr>
            <a:r>
              <a:rPr lang="en-US" sz="2400" dirty="0"/>
              <a:t>A </a:t>
            </a:r>
            <a:r>
              <a:rPr lang="en-US" sz="2400" dirty="0">
                <a:solidFill>
                  <a:srgbClr val="FFFF00"/>
                </a:solidFill>
              </a:rPr>
              <a:t>liquidator may assign or transfer a not readily </a:t>
            </a:r>
            <a:r>
              <a:rPr lang="en-US" sz="2400" dirty="0" err="1">
                <a:solidFill>
                  <a:srgbClr val="FFFF00"/>
                </a:solidFill>
              </a:rPr>
              <a:t>realisable</a:t>
            </a:r>
            <a:r>
              <a:rPr lang="en-US" sz="2400" dirty="0">
                <a:solidFill>
                  <a:srgbClr val="FFFF00"/>
                </a:solidFill>
              </a:rPr>
              <a:t> asset</a:t>
            </a:r>
            <a:r>
              <a:rPr lang="en-US" sz="2400" dirty="0"/>
              <a:t> through a </a:t>
            </a:r>
            <a:r>
              <a:rPr lang="en-US" sz="2400" dirty="0">
                <a:solidFill>
                  <a:srgbClr val="FFFF00"/>
                </a:solidFill>
              </a:rPr>
              <a:t>transparent process</a:t>
            </a:r>
            <a:r>
              <a:rPr lang="en-US" sz="2400" dirty="0"/>
              <a:t>, </a:t>
            </a:r>
            <a:r>
              <a:rPr lang="en-US" b="1" u="sng" dirty="0">
                <a:solidFill>
                  <a:srgbClr val="00B0F0"/>
                </a:solidFill>
              </a:rPr>
              <a:t>with prior approval of the committee</a:t>
            </a:r>
            <a:r>
              <a:rPr lang="en-US" sz="2400" dirty="0"/>
              <a:t>, </a:t>
            </a:r>
            <a:r>
              <a:rPr lang="en-US" sz="2400" dirty="0">
                <a:solidFill>
                  <a:srgbClr val="92D050"/>
                </a:solidFill>
              </a:rPr>
              <a:t>for a consideration to any person, who is eligible to submit a resolution plan</a:t>
            </a:r>
            <a:r>
              <a:rPr lang="en-US" sz="2400" dirty="0"/>
              <a:t> for insolvency resolution of the corporate debtor.</a:t>
            </a:r>
          </a:p>
          <a:p>
            <a:pPr algn="just">
              <a:buFont typeface="Arial" pitchFamily="34" charset="0"/>
              <a:buChar char="•"/>
            </a:pPr>
            <a:r>
              <a:rPr lang="en-US" sz="2400" b="1" u="sng" dirty="0">
                <a:solidFill>
                  <a:srgbClr val="FFC000"/>
                </a:solidFill>
              </a:rPr>
              <a:t>Not readily </a:t>
            </a:r>
            <a:r>
              <a:rPr lang="en-US" sz="2400" b="1" u="sng" dirty="0" err="1">
                <a:solidFill>
                  <a:srgbClr val="FFC000"/>
                </a:solidFill>
              </a:rPr>
              <a:t>realisable</a:t>
            </a:r>
            <a:r>
              <a:rPr lang="en-US" sz="2400" b="1" u="sng" dirty="0">
                <a:solidFill>
                  <a:srgbClr val="FFC000"/>
                </a:solidFill>
              </a:rPr>
              <a:t> asset</a:t>
            </a:r>
            <a:r>
              <a:rPr lang="en-US" sz="2400" u="sng" dirty="0">
                <a:solidFill>
                  <a:srgbClr val="FFC000"/>
                </a:solidFill>
              </a:rPr>
              <a:t>” means </a:t>
            </a:r>
          </a:p>
          <a:p>
            <a:pPr lvl="1" algn="just">
              <a:buFont typeface="Arial" pitchFamily="34" charset="0"/>
              <a:buChar char="•"/>
            </a:pPr>
            <a:r>
              <a:rPr lang="en-US" dirty="0">
                <a:solidFill>
                  <a:srgbClr val="FFFF00"/>
                </a:solidFill>
              </a:rPr>
              <a:t>any asset included in the liquidation estate which could not be sold through available options </a:t>
            </a:r>
            <a:r>
              <a:rPr lang="en-US" dirty="0"/>
              <a:t>and </a:t>
            </a:r>
          </a:p>
          <a:p>
            <a:pPr lvl="1" algn="just">
              <a:buFont typeface="Arial" pitchFamily="34" charset="0"/>
              <a:buChar char="•"/>
            </a:pPr>
            <a:r>
              <a:rPr lang="en-US" dirty="0"/>
              <a:t>includes </a:t>
            </a:r>
            <a:r>
              <a:rPr lang="en-US" dirty="0">
                <a:solidFill>
                  <a:srgbClr val="FFFF00"/>
                </a:solidFill>
              </a:rPr>
              <a:t>contingent or disputed assets </a:t>
            </a:r>
            <a:r>
              <a:rPr lang="en-US" dirty="0"/>
              <a:t>and </a:t>
            </a:r>
          </a:p>
          <a:p>
            <a:pPr lvl="1" algn="just">
              <a:buFont typeface="Arial" pitchFamily="34" charset="0"/>
              <a:buChar char="•"/>
            </a:pPr>
            <a:r>
              <a:rPr lang="en-US" dirty="0">
                <a:solidFill>
                  <a:srgbClr val="FFFF00"/>
                </a:solidFill>
              </a:rPr>
              <a:t>assets underlying proceedings for preferential, undervalued, extortionate credit and fraudulent transactions </a:t>
            </a:r>
            <a:r>
              <a:rPr lang="en-US" dirty="0"/>
              <a:t>in Sections 43 to 51 and 66 of the Code </a:t>
            </a:r>
            <a:r>
              <a:rPr lang="en-US" b="1" u="sng" dirty="0">
                <a:solidFill>
                  <a:srgbClr val="00B0F0"/>
                </a:solidFill>
              </a:rPr>
              <a:t>whether </a:t>
            </a:r>
            <a:r>
              <a:rPr lang="en-US" b="1" u="sng" dirty="0" err="1">
                <a:solidFill>
                  <a:srgbClr val="00B0F0"/>
                </a:solidFill>
              </a:rPr>
              <a:t>crystallised</a:t>
            </a:r>
            <a:r>
              <a:rPr lang="en-US" b="1" u="sng" dirty="0">
                <a:solidFill>
                  <a:srgbClr val="00B0F0"/>
                </a:solidFill>
              </a:rPr>
              <a:t> or not </a:t>
            </a:r>
            <a:r>
              <a:rPr lang="en-US" dirty="0">
                <a:solidFill>
                  <a:srgbClr val="00B0F0"/>
                </a:solidFill>
              </a:rPr>
              <a:t>(</a:t>
            </a:r>
            <a:r>
              <a:rPr lang="en-US" i="1" dirty="0">
                <a:solidFill>
                  <a:srgbClr val="00B0F0"/>
                </a:solidFill>
              </a:rPr>
              <a:t>added on 1/6/2026</a:t>
            </a:r>
            <a:r>
              <a:rPr lang="en-US" dirty="0">
                <a:solidFill>
                  <a:srgbClr val="00B0F0"/>
                </a:solidFill>
              </a:rPr>
              <a:t>)</a:t>
            </a:r>
            <a:endParaRPr lang="en-IN" cap="none" dirty="0">
              <a:solidFill>
                <a:srgbClr val="00B0F0"/>
              </a:solidFill>
            </a:endParaRPr>
          </a:p>
        </p:txBody>
      </p:sp>
    </p:spTree>
    <p:extLst>
      <p:ext uri="{BB962C8B-B14F-4D97-AF65-F5344CB8AC3E}">
        <p14:creationId xmlns:p14="http://schemas.microsoft.com/office/powerpoint/2010/main" val="32734015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727A112-92D4-4DED-988A-4551EF725B22}"/>
              </a:ext>
            </a:extLst>
          </p:cNvPr>
          <p:cNvSpPr>
            <a:spLocks noGrp="1"/>
          </p:cNvSpPr>
          <p:nvPr>
            <p:ph type="subTitle" idx="1"/>
          </p:nvPr>
        </p:nvSpPr>
        <p:spPr>
          <a:xfrm>
            <a:off x="668739" y="317729"/>
            <a:ext cx="11089251" cy="6520397"/>
          </a:xfrm>
        </p:spPr>
        <p:txBody>
          <a:bodyPr>
            <a:noAutofit/>
          </a:bodyPr>
          <a:lstStyle/>
          <a:p>
            <a:pPr lvl="0"/>
            <a:r>
              <a:rPr lang="en-US" sz="3200" dirty="0">
                <a:solidFill>
                  <a:schemeClr val="accent1">
                    <a:lumMod val="60000"/>
                    <a:lumOff val="40000"/>
                  </a:schemeClr>
                </a:solidFill>
              </a:rPr>
              <a:t>ISSUES REGARDING IMPLEMENTATION OF REGULATION 37A- Assignment of NRRAs</a:t>
            </a:r>
            <a:endParaRPr lang="en-US" dirty="0">
              <a:solidFill>
                <a:schemeClr val="accent1">
                  <a:lumMod val="60000"/>
                  <a:lumOff val="40000"/>
                </a:schemeClr>
              </a:solidFill>
            </a:endParaRPr>
          </a:p>
          <a:p>
            <a:pPr lvl="0"/>
            <a:endParaRPr lang="en-US" dirty="0">
              <a:solidFill>
                <a:srgbClr val="FFFF00"/>
              </a:solidFill>
            </a:endParaRPr>
          </a:p>
          <a:p>
            <a:pPr algn="just">
              <a:buFont typeface="Arial" pitchFamily="34" charset="0"/>
              <a:buChar char="•"/>
            </a:pPr>
            <a:r>
              <a:rPr lang="en-US" sz="2600" dirty="0">
                <a:solidFill>
                  <a:srgbClr val="FFC000"/>
                </a:solidFill>
              </a:rPr>
              <a:t>Valuation of the NRRAs </a:t>
            </a:r>
            <a:r>
              <a:rPr lang="en-US" sz="2600" dirty="0"/>
              <a:t>??</a:t>
            </a:r>
          </a:p>
          <a:p>
            <a:pPr algn="just">
              <a:buFont typeface="Arial" pitchFamily="34" charset="0"/>
              <a:buChar char="•"/>
            </a:pPr>
            <a:r>
              <a:rPr lang="en-US" sz="2600" dirty="0">
                <a:solidFill>
                  <a:srgbClr val="FFC000"/>
                </a:solidFill>
              </a:rPr>
              <a:t>At what value </a:t>
            </a:r>
            <a:r>
              <a:rPr lang="en-US" sz="2600" dirty="0"/>
              <a:t>would the Liquidator sell these assets </a:t>
            </a:r>
            <a:r>
              <a:rPr lang="en-US" sz="2600" dirty="0">
                <a:solidFill>
                  <a:srgbClr val="FFC000"/>
                </a:solidFill>
              </a:rPr>
              <a:t>if the value of the Debtors / Loans and Advances  comes at NIL Value </a:t>
            </a:r>
            <a:r>
              <a:rPr lang="en-US" sz="2600" dirty="0"/>
              <a:t>in the Valuation  obtained during CIRP/ Liquidation</a:t>
            </a:r>
          </a:p>
          <a:p>
            <a:pPr algn="just">
              <a:buFont typeface="Arial" pitchFamily="34" charset="0"/>
              <a:buChar char="•"/>
            </a:pPr>
            <a:r>
              <a:rPr lang="en-US" sz="2600" dirty="0">
                <a:solidFill>
                  <a:srgbClr val="FFC000"/>
                </a:solidFill>
              </a:rPr>
              <a:t>Who will buy </a:t>
            </a:r>
            <a:r>
              <a:rPr lang="en-US" sz="2600" dirty="0"/>
              <a:t>these assets?- </a:t>
            </a:r>
            <a:r>
              <a:rPr lang="en-US" sz="2600" dirty="0">
                <a:solidFill>
                  <a:srgbClr val="92D050"/>
                </a:solidFill>
              </a:rPr>
              <a:t>Market for NRRAs not yet developed……</a:t>
            </a:r>
          </a:p>
          <a:p>
            <a:pPr marL="0" lvl="1" algn="just">
              <a:buClr>
                <a:schemeClr val="tx1">
                  <a:shade val="95000"/>
                </a:schemeClr>
              </a:buClr>
              <a:buSzPct val="65000"/>
              <a:buFont typeface="Arial" pitchFamily="34" charset="0"/>
              <a:buChar char="•"/>
            </a:pPr>
            <a:r>
              <a:rPr lang="en-US" sz="2600" dirty="0"/>
              <a:t>If there is </a:t>
            </a:r>
            <a:r>
              <a:rPr lang="en-US" sz="2600" dirty="0">
                <a:solidFill>
                  <a:srgbClr val="FFC000"/>
                </a:solidFill>
              </a:rPr>
              <a:t>ongoing investigation in various Government Departments</a:t>
            </a:r>
            <a:r>
              <a:rPr lang="en-US" sz="2600" dirty="0"/>
              <a:t>/ underlying proceedings for preferential, undervalued, extortionate credit and fraudulent transactions in Sections 43 to 51 and 66 of the Code, </a:t>
            </a:r>
            <a:r>
              <a:rPr lang="en-US" sz="2600" dirty="0">
                <a:solidFill>
                  <a:srgbClr val="FFC000"/>
                </a:solidFill>
              </a:rPr>
              <a:t>who will assist the Departments in such proceedings</a:t>
            </a:r>
            <a:r>
              <a:rPr lang="en-US" sz="2600" dirty="0"/>
              <a:t>?</a:t>
            </a:r>
          </a:p>
          <a:p>
            <a:pPr marL="0" lvl="1">
              <a:buClr>
                <a:schemeClr val="tx1">
                  <a:shade val="95000"/>
                </a:schemeClr>
              </a:buClr>
              <a:buSzPct val="65000"/>
            </a:pPr>
            <a:r>
              <a:rPr lang="en-US" sz="2800" b="1" dirty="0">
                <a:solidFill>
                  <a:srgbClr val="FFFF00"/>
                </a:solidFill>
              </a:rPr>
              <a:t>The IBC CODE NEEDS TO ADDRESS THE ABOVE CONCERNS</a:t>
            </a:r>
            <a:endParaRPr lang="en-IN" sz="2800" b="1" dirty="0">
              <a:solidFill>
                <a:srgbClr val="FFFF00"/>
              </a:solidFill>
            </a:endParaRPr>
          </a:p>
          <a:p>
            <a:pPr algn="just">
              <a:buFont typeface="Arial" pitchFamily="34" charset="0"/>
              <a:buChar char="•"/>
            </a:pPr>
            <a:endParaRPr lang="en-US" sz="2400" dirty="0"/>
          </a:p>
          <a:p>
            <a:pPr algn="just">
              <a:buFont typeface="Arial" pitchFamily="34" charset="0"/>
              <a:buChar char="•"/>
            </a:pPr>
            <a:endParaRPr lang="en-US" sz="2400" dirty="0"/>
          </a:p>
        </p:txBody>
      </p:sp>
    </p:spTree>
    <p:extLst>
      <p:ext uri="{BB962C8B-B14F-4D97-AF65-F5344CB8AC3E}">
        <p14:creationId xmlns:p14="http://schemas.microsoft.com/office/powerpoint/2010/main" val="23072107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226944" y="1705142"/>
            <a:ext cx="11738112" cy="4576389"/>
          </a:xfrm>
        </p:spPr>
        <p:txBody>
          <a:bodyPr>
            <a:noAutofit/>
          </a:bodyPr>
          <a:lstStyle/>
          <a:p>
            <a:r>
              <a:rPr lang="en-US" sz="2400" b="0" i="0" dirty="0">
                <a:effectLst/>
                <a:latin typeface="Helvetica Neue"/>
              </a:rPr>
              <a:t>The Bench concluded that the </a:t>
            </a:r>
            <a:r>
              <a:rPr lang="en-US" sz="2400" b="0" i="0" dirty="0">
                <a:solidFill>
                  <a:srgbClr val="92D050"/>
                </a:solidFill>
                <a:effectLst/>
                <a:latin typeface="Helvetica Neue"/>
              </a:rPr>
              <a:t>NCLT has no jurisdiction to adjudicate an Avoidance/PUFE application pursued by a Third Party or an Assignee</a:t>
            </a:r>
            <a:r>
              <a:rPr lang="en-US" sz="2400" b="0" i="0" dirty="0">
                <a:effectLst/>
                <a:latin typeface="Helvetica Neue"/>
              </a:rPr>
              <a:t>.</a:t>
            </a:r>
            <a:br>
              <a:rPr lang="en-US" sz="2400" dirty="0"/>
            </a:br>
            <a:endParaRPr lang="en-US" sz="2400" dirty="0"/>
          </a:p>
          <a:p>
            <a:r>
              <a:rPr lang="en-US" sz="2400" b="0" i="0" dirty="0">
                <a:effectLst/>
                <a:latin typeface="Helvetica Neue"/>
              </a:rPr>
              <a:t>“</a:t>
            </a:r>
            <a:r>
              <a:rPr lang="en-US" sz="2400" b="0" i="0" dirty="0">
                <a:solidFill>
                  <a:srgbClr val="FFFF00"/>
                </a:solidFill>
                <a:effectLst/>
                <a:latin typeface="Helvetica Neue"/>
              </a:rPr>
              <a:t>In terms of Section 60(5) of IBC 2016, this Adjudicating Authority has no jurisdiction to adjudicate an Avoidance/PUFE application pursued by a Third Party or an Assignee i.e., a dispute between two third parties (i.e., the Assignee and Respondents of the Avoidance Applications, neither of whom represents the Corporate Debtor) </a:t>
            </a:r>
            <a:r>
              <a:rPr lang="en-US" sz="2400" b="0" i="0" dirty="0">
                <a:effectLst/>
                <a:latin typeface="Helvetica Neue"/>
              </a:rPr>
              <a:t>which will be dehors the insolvency proceedings of the Corporate Debtor.”</a:t>
            </a:r>
          </a:p>
          <a:p>
            <a:pPr marL="137160" indent="0">
              <a:buNone/>
            </a:pPr>
            <a:r>
              <a:rPr lang="en-US" sz="2400" b="0" i="0" dirty="0">
                <a:effectLst/>
                <a:latin typeface="Helvetica Neue"/>
              </a:rPr>
              <a:t>The Bench declined to substitute the Assignee in place of Liquidator and dismissed the application.</a:t>
            </a:r>
            <a:br>
              <a:rPr lang="en-US" sz="2400" dirty="0"/>
            </a:br>
            <a:r>
              <a:rPr lang="en-US" sz="2400" b="0" i="0" dirty="0">
                <a:effectLst/>
                <a:latin typeface="Helvetica Neue"/>
              </a:rPr>
              <a:t>Case Title: Ritu Tandon v M/s Rain Automotive India Private Limited Case No.: Company Petition No. (IB)-1095(ND)/2</a:t>
            </a:r>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7" name="Title 6"/>
          <p:cNvSpPr txBox="1">
            <a:spLocks/>
          </p:cNvSpPr>
          <p:nvPr/>
        </p:nvSpPr>
        <p:spPr>
          <a:xfrm>
            <a:off x="762000" y="-339"/>
            <a:ext cx="10972800" cy="1630356"/>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lvl="0" algn="ctr"/>
            <a:br>
              <a:rPr kumimoji="0" lang="en-US" sz="1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2400" b="1" i="0" dirty="0">
                <a:solidFill>
                  <a:schemeClr val="accent1">
                    <a:lumMod val="60000"/>
                    <a:lumOff val="40000"/>
                  </a:schemeClr>
                </a:solidFill>
                <a:effectLst/>
                <a:latin typeface="Helvetica Neue"/>
              </a:rPr>
              <a:t>NCLT Can’t Adjudicate Avoidance Application Pursued By Third Party To Whom Debt Was Assigned U/S 43, 45, 50 And 66 Of IBC: NCLT Delhi- </a:t>
            </a:r>
          </a:p>
          <a:p>
            <a:pPr lvl="0" algn="ctr"/>
            <a:r>
              <a:rPr lang="en-IN" sz="3600" b="1" i="0" dirty="0">
                <a:solidFill>
                  <a:schemeClr val="accent1">
                    <a:lumMod val="60000"/>
                    <a:lumOff val="40000"/>
                  </a:schemeClr>
                </a:solidFill>
                <a:effectLst/>
                <a:latin typeface="Helvetica Neue"/>
              </a:rPr>
              <a:t>Ritu Tandon v M/s Rain Automotive India-</a:t>
            </a:r>
            <a:r>
              <a:rPr lang="en-IN" sz="3600" b="1" i="0" dirty="0">
                <a:solidFill>
                  <a:srgbClr val="00B0F0"/>
                </a:solidFill>
                <a:effectLst/>
                <a:latin typeface="Helvetica Neue"/>
              </a:rPr>
              <a:t> CLARIFIED IN 2026 AMENDMENTS</a:t>
            </a:r>
            <a:endParaRPr lang="en-US" sz="3600" b="1" dirty="0">
              <a:solidFill>
                <a:srgbClr val="00B0F0"/>
              </a:solidFill>
            </a:endParaRPr>
          </a:p>
        </p:txBody>
      </p:sp>
    </p:spTree>
    <p:extLst>
      <p:ext uri="{BB962C8B-B14F-4D97-AF65-F5344CB8AC3E}">
        <p14:creationId xmlns:p14="http://schemas.microsoft.com/office/powerpoint/2010/main" val="10738364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226944" y="1705142"/>
            <a:ext cx="11738112" cy="4576389"/>
          </a:xfrm>
        </p:spPr>
        <p:txBody>
          <a:bodyPr>
            <a:noAutofit/>
          </a:bodyPr>
          <a:lstStyle/>
          <a:p>
            <a:r>
              <a:rPr lang="en-US" b="0" i="0" dirty="0">
                <a:solidFill>
                  <a:srgbClr val="FFFF00"/>
                </a:solidFill>
                <a:effectLst/>
                <a:latin typeface="Arial" panose="020B0604020202020204" pitchFamily="34" charset="0"/>
              </a:rPr>
              <a:t>Brief Facts:</a:t>
            </a:r>
            <a:br>
              <a:rPr lang="en-US" dirty="0"/>
            </a:br>
            <a:r>
              <a:rPr lang="en-US" b="0" i="0" dirty="0">
                <a:effectLst/>
                <a:latin typeface="Arial" panose="020B0604020202020204" pitchFamily="34" charset="0"/>
              </a:rPr>
              <a:t>1.                  Liquidation process was initiated and PUFE application was also filed before the Hon’ble NCLT</a:t>
            </a:r>
            <a:br>
              <a:rPr lang="en-US" dirty="0"/>
            </a:br>
            <a:r>
              <a:rPr lang="en-US" b="0" i="0" dirty="0">
                <a:effectLst/>
                <a:latin typeface="Arial" panose="020B0604020202020204" pitchFamily="34" charset="0"/>
              </a:rPr>
              <a:t>2.                  However, as per Regulation 37A of IBBI (Liquidation Process) Regulations, 2016, the applications were put up as actionable claims and bids were invited for the same.</a:t>
            </a:r>
            <a:br>
              <a:rPr lang="en-US" dirty="0"/>
            </a:br>
            <a:r>
              <a:rPr lang="en-US" b="0" i="0" dirty="0">
                <a:effectLst/>
                <a:latin typeface="Arial" panose="020B0604020202020204" pitchFamily="34" charset="0"/>
              </a:rPr>
              <a:t>3.                  The Liquidator had assigned all the rights to assets and recoveries emanating from PUFE applications to the Assignee for a consideration of Rs. 50,000 as they were NRRA.</a:t>
            </a:r>
            <a:br>
              <a:rPr lang="en-US" dirty="0"/>
            </a:br>
            <a:r>
              <a:rPr lang="en-US" b="0" i="0" dirty="0">
                <a:effectLst/>
                <a:latin typeface="Arial" panose="020B0604020202020204" pitchFamily="34" charset="0"/>
              </a:rPr>
              <a:t>4.                  Hence, the Assignee had approached Hon’ble NCLT to substitute its name as Applicant in the PUFE applications.</a:t>
            </a:r>
            <a:br>
              <a:rPr lang="en-US" dirty="0"/>
            </a:br>
            <a:endParaRPr lang="en-US" dirty="0"/>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7" name="Title 6"/>
          <p:cNvSpPr txBox="1">
            <a:spLocks/>
          </p:cNvSpPr>
          <p:nvPr/>
        </p:nvSpPr>
        <p:spPr>
          <a:xfrm>
            <a:off x="762000" y="-339"/>
            <a:ext cx="10972800" cy="1630356"/>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lvl="0" algn="ctr"/>
            <a:br>
              <a:rPr kumimoji="0" lang="en-US" sz="1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2400" b="1" i="0" dirty="0">
                <a:solidFill>
                  <a:schemeClr val="accent1">
                    <a:lumMod val="60000"/>
                    <a:lumOff val="40000"/>
                  </a:schemeClr>
                </a:solidFill>
                <a:effectLst/>
                <a:latin typeface="Helvetica Neue"/>
              </a:rPr>
              <a:t>NCLT Can’t Adjudicate Avoidance Application Pursued By Third Party To Whom Debt Was Assigned U/S 43, 45, 50 And 66 Of IBC: NCLT Delhi- </a:t>
            </a:r>
          </a:p>
          <a:p>
            <a:pPr lvl="0" algn="ctr"/>
            <a:r>
              <a:rPr lang="en-IN" sz="3600" b="1" i="0" dirty="0">
                <a:solidFill>
                  <a:schemeClr val="accent1">
                    <a:lumMod val="60000"/>
                    <a:lumOff val="40000"/>
                  </a:schemeClr>
                </a:solidFill>
                <a:effectLst/>
                <a:latin typeface="Helvetica Neue"/>
              </a:rPr>
              <a:t>Ritu Tandon v M/s Rain Automotive India </a:t>
            </a:r>
            <a:r>
              <a:rPr lang="en-IN" sz="3600" b="1" dirty="0">
                <a:solidFill>
                  <a:srgbClr val="00B0F0"/>
                </a:solidFill>
                <a:latin typeface="Helvetica Neue"/>
              </a:rPr>
              <a:t>CLARIFIED IN 2026 AMENDMENTS</a:t>
            </a:r>
            <a:endParaRPr lang="en-US" sz="3600" b="1" dirty="0">
              <a:solidFill>
                <a:schemeClr val="accent1">
                  <a:lumMod val="60000"/>
                  <a:lumOff val="40000"/>
                </a:schemeClr>
              </a:solidFill>
            </a:endParaRPr>
          </a:p>
        </p:txBody>
      </p:sp>
    </p:spTree>
    <p:extLst>
      <p:ext uri="{BB962C8B-B14F-4D97-AF65-F5344CB8AC3E}">
        <p14:creationId xmlns:p14="http://schemas.microsoft.com/office/powerpoint/2010/main" val="8594048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226944" y="1596283"/>
            <a:ext cx="11738112" cy="4576389"/>
          </a:xfrm>
        </p:spPr>
        <p:txBody>
          <a:bodyPr>
            <a:noAutofit/>
          </a:bodyPr>
          <a:lstStyle/>
          <a:p>
            <a:r>
              <a:rPr lang="en-US" sz="2400" b="0" i="0" dirty="0">
                <a:solidFill>
                  <a:srgbClr val="FFFF00"/>
                </a:solidFill>
                <a:effectLst/>
                <a:latin typeface="Arial" panose="020B0604020202020204" pitchFamily="34" charset="0"/>
              </a:rPr>
              <a:t>View of Hon’ble NCLT:</a:t>
            </a:r>
            <a:br>
              <a:rPr lang="en-US" sz="2400" dirty="0">
                <a:solidFill>
                  <a:srgbClr val="FFFF00"/>
                </a:solidFill>
              </a:rPr>
            </a:br>
            <a:r>
              <a:rPr lang="en-US" sz="2400" b="0" i="0" dirty="0">
                <a:solidFill>
                  <a:srgbClr val="FFFF00"/>
                </a:solidFill>
                <a:effectLst/>
                <a:latin typeface="Arial" panose="020B0604020202020204" pitchFamily="34" charset="0"/>
              </a:rPr>
              <a:t>POINT I- </a:t>
            </a:r>
            <a:r>
              <a:rPr lang="en-US" sz="2400" b="0" i="0" dirty="0">
                <a:solidFill>
                  <a:schemeClr val="accent2">
                    <a:lumMod val="20000"/>
                    <a:lumOff val="80000"/>
                  </a:schemeClr>
                </a:solidFill>
                <a:effectLst/>
                <a:latin typeface="Arial" panose="020B0604020202020204" pitchFamily="34" charset="0"/>
              </a:rPr>
              <a:t>When can the Liquidator assign NRRA i.e., PUFE application?</a:t>
            </a:r>
            <a:br>
              <a:rPr lang="en-US" sz="2400" dirty="0"/>
            </a:br>
            <a:r>
              <a:rPr lang="en-US" sz="2400" b="0" i="0" dirty="0">
                <a:effectLst/>
                <a:latin typeface="Arial" panose="020B0604020202020204" pitchFamily="34" charset="0"/>
              </a:rPr>
              <a:t>1.                  NRRA under Regulation 37A describes that any asset included in Liquidation Estate can be sold as NRRA, and the liquidation estate Section 36(3)(e) and Section 36(3)(f) any Assets or their value recovered through proceedings for avoidance of transactions.</a:t>
            </a:r>
            <a:br>
              <a:rPr lang="en-US" sz="2400" dirty="0"/>
            </a:br>
            <a:r>
              <a:rPr lang="en-US" sz="2400" b="0" i="0" dirty="0">
                <a:effectLst/>
                <a:latin typeface="Arial" panose="020B0604020202020204" pitchFamily="34" charset="0"/>
              </a:rPr>
              <a:t>2.                  Further, there is ambiguity in determining the actual value for PUFE application prior to adjudication of the same.</a:t>
            </a:r>
            <a:br>
              <a:rPr lang="en-US" sz="2400" dirty="0"/>
            </a:br>
            <a:r>
              <a:rPr lang="en-US" sz="2400" b="0" i="0" dirty="0">
                <a:effectLst/>
                <a:latin typeface="Arial" panose="020B0604020202020204" pitchFamily="34" charset="0"/>
              </a:rPr>
              <a:t>3.                  The basic objective of PUFE is to transfer due benefit back to the Creditors of the CD, however, in the instant case the PUFE application worth more that Rs. 26 Crores has been assigned for meagre Rs. 50,000, thus it will enrich the Assignee and not the Creditors.</a:t>
            </a:r>
            <a:endParaRPr lang="en-US" sz="2400" dirty="0"/>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7" name="Title 6"/>
          <p:cNvSpPr txBox="1">
            <a:spLocks/>
          </p:cNvSpPr>
          <p:nvPr/>
        </p:nvSpPr>
        <p:spPr>
          <a:xfrm>
            <a:off x="762000" y="-339"/>
            <a:ext cx="10972800" cy="1630356"/>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lvl="0" algn="ctr"/>
            <a:br>
              <a:rPr kumimoji="0" lang="en-US" sz="1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2400" b="1" i="0" dirty="0">
                <a:solidFill>
                  <a:schemeClr val="accent1">
                    <a:lumMod val="60000"/>
                    <a:lumOff val="40000"/>
                  </a:schemeClr>
                </a:solidFill>
                <a:effectLst/>
                <a:latin typeface="Helvetica Neue"/>
              </a:rPr>
              <a:t>NCLT Can’t Adjudicate Avoidance Application Pursued By Third Party To Whom Debt Was Assigned U/S 43, 45, 50 And 66 Of IBC: NCLT Delhi- </a:t>
            </a:r>
          </a:p>
          <a:p>
            <a:pPr lvl="0" algn="ctr"/>
            <a:r>
              <a:rPr lang="en-IN" sz="3600" b="1" i="0" dirty="0">
                <a:solidFill>
                  <a:schemeClr val="accent1">
                    <a:lumMod val="60000"/>
                    <a:lumOff val="40000"/>
                  </a:schemeClr>
                </a:solidFill>
                <a:effectLst/>
                <a:latin typeface="Helvetica Neue"/>
              </a:rPr>
              <a:t>Ritu Tandon v M/s Rain Automotive India</a:t>
            </a:r>
            <a:endParaRPr lang="en-US" sz="3600" b="1" dirty="0">
              <a:solidFill>
                <a:schemeClr val="accent1">
                  <a:lumMod val="60000"/>
                  <a:lumOff val="40000"/>
                </a:schemeClr>
              </a:solidFill>
            </a:endParaRPr>
          </a:p>
        </p:txBody>
      </p:sp>
    </p:spTree>
    <p:extLst>
      <p:ext uri="{BB962C8B-B14F-4D97-AF65-F5344CB8AC3E}">
        <p14:creationId xmlns:p14="http://schemas.microsoft.com/office/powerpoint/2010/main" val="20827133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185057" y="1438443"/>
            <a:ext cx="11779999" cy="4576389"/>
          </a:xfrm>
        </p:spPr>
        <p:txBody>
          <a:bodyPr>
            <a:noAutofit/>
          </a:bodyPr>
          <a:lstStyle/>
          <a:p>
            <a:pPr marL="137160" indent="0">
              <a:buNone/>
            </a:pPr>
            <a:r>
              <a:rPr lang="en-US" sz="2000" b="0" i="0" dirty="0">
                <a:solidFill>
                  <a:srgbClr val="FFFF00"/>
                </a:solidFill>
                <a:effectLst/>
                <a:latin typeface="Arial" panose="020B0604020202020204" pitchFamily="34" charset="0"/>
              </a:rPr>
              <a:t>Issue 1</a:t>
            </a:r>
            <a:br>
              <a:rPr lang="en-US" sz="2000" dirty="0">
                <a:solidFill>
                  <a:srgbClr val="FFFF00"/>
                </a:solidFill>
              </a:rPr>
            </a:br>
            <a:r>
              <a:rPr lang="en-US" sz="2000" b="0" i="0" dirty="0">
                <a:solidFill>
                  <a:srgbClr val="FFFF00"/>
                </a:solidFill>
                <a:effectLst/>
                <a:latin typeface="Arial" panose="020B0604020202020204" pitchFamily="34" charset="0"/>
              </a:rPr>
              <a:t>At what stage the Liquidator could assign the NRRAs - Is it before or after the adjudication of an Application filed for Avoidance transactions by the Liquidator?</a:t>
            </a:r>
            <a:br>
              <a:rPr lang="en-US" sz="2000" dirty="0">
                <a:solidFill>
                  <a:srgbClr val="FFFF00"/>
                </a:solidFill>
              </a:rPr>
            </a:br>
            <a:br>
              <a:rPr lang="en-US" sz="2000" dirty="0"/>
            </a:br>
            <a:r>
              <a:rPr lang="en-US" sz="2000" b="0" i="0" dirty="0">
                <a:solidFill>
                  <a:srgbClr val="FFFF00"/>
                </a:solidFill>
                <a:effectLst/>
                <a:latin typeface="Arial" panose="020B0604020202020204" pitchFamily="34" charset="0"/>
              </a:rPr>
              <a:t>Discussion</a:t>
            </a:r>
            <a:br>
              <a:rPr lang="en-US" sz="2000" dirty="0"/>
            </a:br>
            <a:r>
              <a:rPr lang="en-US" sz="2000" b="0" i="0" dirty="0">
                <a:effectLst/>
                <a:latin typeface="Arial" panose="020B0604020202020204" pitchFamily="34" charset="0"/>
              </a:rPr>
              <a:t>- As per Regulation 37A of Liquidation Regulations, assets recovered through avoidance applications can be included in liquidation estate only after adjudication.</a:t>
            </a:r>
            <a:br>
              <a:rPr lang="en-US" sz="2000" dirty="0"/>
            </a:br>
            <a:r>
              <a:rPr lang="en-US" sz="2000" b="0" i="0" dirty="0">
                <a:effectLst/>
                <a:latin typeface="Arial" panose="020B0604020202020204" pitchFamily="34" charset="0"/>
              </a:rPr>
              <a:t>- In the absence of any adjudication, there will be arbitrariness in valuation of claims and liquidator may assign NRRA for meagre amounts.</a:t>
            </a:r>
            <a:br>
              <a:rPr lang="en-US" sz="2000" dirty="0"/>
            </a:br>
            <a:r>
              <a:rPr lang="en-US" sz="2000" b="0" i="0" dirty="0">
                <a:effectLst/>
                <a:latin typeface="Arial" panose="020B0604020202020204" pitchFamily="34" charset="0"/>
              </a:rPr>
              <a:t>- The avoidance applications enhance the asset pool of CD. Assignment before adjudication facilitates the enrichment of assignee at the expense of creditors.</a:t>
            </a:r>
            <a:br>
              <a:rPr lang="en-US" sz="2000" dirty="0"/>
            </a:br>
            <a:r>
              <a:rPr lang="en-US" sz="2000" b="0" i="0" dirty="0">
                <a:effectLst/>
                <a:latin typeface="Arial" panose="020B0604020202020204" pitchFamily="34" charset="0"/>
              </a:rPr>
              <a:t>- The intent behind avoidance applications is not recovery, but maximizing assets.</a:t>
            </a:r>
            <a:br>
              <a:rPr lang="en-US" sz="2000" dirty="0"/>
            </a:br>
            <a:br>
              <a:rPr lang="en-US" sz="2000" dirty="0"/>
            </a:br>
            <a:r>
              <a:rPr lang="en-US" sz="2000" b="0" i="0" dirty="0">
                <a:solidFill>
                  <a:srgbClr val="FFFF00"/>
                </a:solidFill>
                <a:effectLst/>
                <a:latin typeface="Arial" panose="020B0604020202020204" pitchFamily="34" charset="0"/>
              </a:rPr>
              <a:t>NCLT's Decision</a:t>
            </a:r>
            <a:br>
              <a:rPr lang="en-US" sz="2000" dirty="0">
                <a:solidFill>
                  <a:srgbClr val="FFFF00"/>
                </a:solidFill>
              </a:rPr>
            </a:br>
            <a:r>
              <a:rPr lang="en-US" sz="2000" b="0" i="0" dirty="0">
                <a:solidFill>
                  <a:srgbClr val="00B0F0"/>
                </a:solidFill>
                <a:effectLst/>
                <a:latin typeface="Arial" panose="020B0604020202020204" pitchFamily="34" charset="0"/>
              </a:rPr>
              <a:t>The liquidator cannot assign debts/NRRAs arising from avoidance applications before adjudication of such applications and determination of the debt amount by NCLT. The debt can be assigned only after crystallization of demand, once the proceedings are concluded.</a:t>
            </a:r>
            <a:endParaRPr lang="en-US" sz="6000" dirty="0">
              <a:solidFill>
                <a:srgbClr val="00B0F0"/>
              </a:solidFill>
            </a:endParaRPr>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7" name="Title 6"/>
          <p:cNvSpPr txBox="1">
            <a:spLocks/>
          </p:cNvSpPr>
          <p:nvPr/>
        </p:nvSpPr>
        <p:spPr>
          <a:xfrm>
            <a:off x="762000" y="-339"/>
            <a:ext cx="10972800" cy="1630356"/>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lvl="0" algn="ctr"/>
            <a:br>
              <a:rPr kumimoji="0" lang="en-US" sz="1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2400" b="1" i="0" dirty="0">
                <a:solidFill>
                  <a:schemeClr val="accent1">
                    <a:lumMod val="60000"/>
                    <a:lumOff val="40000"/>
                  </a:schemeClr>
                </a:solidFill>
                <a:effectLst/>
                <a:latin typeface="Helvetica Neue"/>
              </a:rPr>
              <a:t>NCLT Can’t Adjudicate Avoidance Application Pursued By Third Party To Whom Debt Was Assigned U/S 43, 45, 50 And 66 Of IBC: NCLT Delhi- </a:t>
            </a:r>
          </a:p>
          <a:p>
            <a:pPr lvl="0" algn="ctr"/>
            <a:r>
              <a:rPr lang="en-IN" sz="3600" b="1" i="0" dirty="0">
                <a:solidFill>
                  <a:schemeClr val="accent1">
                    <a:lumMod val="60000"/>
                    <a:lumOff val="40000"/>
                  </a:schemeClr>
                </a:solidFill>
                <a:effectLst/>
                <a:latin typeface="Helvetica Neue"/>
              </a:rPr>
              <a:t>Ritu Tandon v M/s Rain Automotive India</a:t>
            </a:r>
            <a:endParaRPr lang="en-US" sz="3600" b="1" dirty="0">
              <a:solidFill>
                <a:schemeClr val="accent1">
                  <a:lumMod val="60000"/>
                  <a:lumOff val="40000"/>
                </a:schemeClr>
              </a:solidFill>
            </a:endParaRPr>
          </a:p>
        </p:txBody>
      </p:sp>
    </p:spTree>
    <p:extLst>
      <p:ext uri="{BB962C8B-B14F-4D97-AF65-F5344CB8AC3E}">
        <p14:creationId xmlns:p14="http://schemas.microsoft.com/office/powerpoint/2010/main" val="7736137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226944" y="1596283"/>
            <a:ext cx="11738112" cy="4576389"/>
          </a:xfrm>
        </p:spPr>
        <p:txBody>
          <a:bodyPr>
            <a:noAutofit/>
          </a:bodyPr>
          <a:lstStyle/>
          <a:p>
            <a:r>
              <a:rPr lang="en-US" sz="2400" b="0" i="0" dirty="0">
                <a:solidFill>
                  <a:srgbClr val="FFFF00"/>
                </a:solidFill>
                <a:effectLst/>
                <a:latin typeface="Arial" panose="020B0604020202020204" pitchFamily="34" charset="0"/>
              </a:rPr>
              <a:t>POINT II - </a:t>
            </a:r>
            <a:r>
              <a:rPr lang="en-US" sz="2400" b="0" i="0" dirty="0">
                <a:solidFill>
                  <a:srgbClr val="92D050"/>
                </a:solidFill>
                <a:effectLst/>
                <a:latin typeface="Arial" panose="020B0604020202020204" pitchFamily="34" charset="0"/>
              </a:rPr>
              <a:t>Can NCLT adjudicate such PUFE application pursued by Assignee?</a:t>
            </a:r>
            <a:br>
              <a:rPr lang="en-US" sz="2400" dirty="0">
                <a:solidFill>
                  <a:srgbClr val="92D050"/>
                </a:solidFill>
              </a:rPr>
            </a:br>
            <a:br>
              <a:rPr lang="en-US" sz="2400" dirty="0"/>
            </a:br>
            <a:r>
              <a:rPr lang="en-US" sz="2400" b="0" i="0" dirty="0">
                <a:effectLst/>
                <a:latin typeface="Arial" panose="020B0604020202020204" pitchFamily="34" charset="0"/>
              </a:rPr>
              <a:t>1.                  Section 43, 45, 47, 50 and 60 of the IBC, 2016, expressly mentions RP or Liquidator as the person preferring application before Hon’ble NCLT.</a:t>
            </a:r>
            <a:br>
              <a:rPr lang="en-US" sz="2400" dirty="0"/>
            </a:br>
            <a:r>
              <a:rPr lang="en-US" sz="2400" b="0" i="0" dirty="0">
                <a:effectLst/>
                <a:latin typeface="Arial" panose="020B0604020202020204" pitchFamily="34" charset="0"/>
              </a:rPr>
              <a:t>2.                  The application filed by any third party (Assignee), cannot be adjudicated by the NCLT in this regard.</a:t>
            </a:r>
            <a:br>
              <a:rPr lang="en-US" sz="2400" dirty="0"/>
            </a:br>
            <a:br>
              <a:rPr lang="en-US" sz="2400" dirty="0"/>
            </a:br>
            <a:r>
              <a:rPr lang="en-US" sz="2400" b="0" i="0" dirty="0">
                <a:effectLst/>
                <a:latin typeface="Arial" panose="020B0604020202020204" pitchFamily="34" charset="0"/>
              </a:rPr>
              <a:t>Hence, it was promulgated by Hon’ble NCLT that only after crystallization of the application, debt can be ascertained and hence assigned.</a:t>
            </a:r>
            <a:br>
              <a:rPr lang="en-US" sz="2400" dirty="0"/>
            </a:br>
            <a:r>
              <a:rPr lang="en-US" sz="2400" dirty="0">
                <a:solidFill>
                  <a:srgbClr val="FFFF00"/>
                </a:solidFill>
                <a:latin typeface="Arial" panose="020B0604020202020204" pitchFamily="34" charset="0"/>
              </a:rPr>
              <a:t>Issue: </a:t>
            </a:r>
            <a:br>
              <a:rPr lang="en-US" sz="2400" dirty="0"/>
            </a:br>
            <a:r>
              <a:rPr lang="en-US" sz="2000" b="0" i="0" dirty="0">
                <a:effectLst/>
                <a:latin typeface="Arial" panose="020B0604020202020204" pitchFamily="34" charset="0"/>
              </a:rPr>
              <a:t>This although is a very strict interpretation of the statute, </a:t>
            </a:r>
            <a:r>
              <a:rPr lang="en-US" sz="2000" b="0" i="0" dirty="0">
                <a:solidFill>
                  <a:srgbClr val="FFFF00"/>
                </a:solidFill>
                <a:effectLst/>
                <a:latin typeface="Arial" panose="020B0604020202020204" pitchFamily="34" charset="0"/>
              </a:rPr>
              <a:t>but bears some merit</a:t>
            </a:r>
            <a:r>
              <a:rPr lang="en-US" sz="2000" b="0" i="0" dirty="0">
                <a:effectLst/>
                <a:latin typeface="Arial" panose="020B0604020202020204" pitchFamily="34" charset="0"/>
              </a:rPr>
              <a:t>. However, this will </a:t>
            </a:r>
            <a:r>
              <a:rPr lang="en-US" sz="2000" b="0" i="0" dirty="0">
                <a:solidFill>
                  <a:srgbClr val="FFFF00"/>
                </a:solidFill>
                <a:effectLst/>
                <a:latin typeface="Arial" panose="020B0604020202020204" pitchFamily="34" charset="0"/>
              </a:rPr>
              <a:t>somehow frustrate the already skewed liquidation processes</a:t>
            </a:r>
            <a:r>
              <a:rPr lang="en-US" sz="2000" b="0" i="0" dirty="0">
                <a:effectLst/>
                <a:latin typeface="Arial" panose="020B0604020202020204" pitchFamily="34" charset="0"/>
              </a:rPr>
              <a:t>. If the PUFE application can only be pursued by the RP/Liq., and only be assigned after adjudication, sale as going concern or scheme under compromise and arrangement could be even more challenging.</a:t>
            </a:r>
            <a:br>
              <a:rPr lang="en-US" sz="2000" dirty="0"/>
            </a:br>
            <a:endParaRPr lang="en-US" sz="2400" dirty="0"/>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7" name="Title 6"/>
          <p:cNvSpPr txBox="1">
            <a:spLocks/>
          </p:cNvSpPr>
          <p:nvPr/>
        </p:nvSpPr>
        <p:spPr>
          <a:xfrm>
            <a:off x="762000" y="-339"/>
            <a:ext cx="10972800" cy="1630356"/>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lvl="0" algn="ctr"/>
            <a:br>
              <a:rPr kumimoji="0" lang="en-US" sz="1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2400" b="1" i="0" dirty="0">
                <a:solidFill>
                  <a:schemeClr val="accent1">
                    <a:lumMod val="60000"/>
                    <a:lumOff val="40000"/>
                  </a:schemeClr>
                </a:solidFill>
                <a:effectLst/>
                <a:latin typeface="Helvetica Neue"/>
              </a:rPr>
              <a:t>NCLT Can’t Adjudicate Avoidance Application Pursued By Third Party To Whom Debt Was Assigned U/S 43, 45, 50 And 66 Of IBC: NCLT Delhi- </a:t>
            </a:r>
          </a:p>
          <a:p>
            <a:pPr lvl="0" algn="ctr"/>
            <a:r>
              <a:rPr lang="en-IN" sz="3600" b="1" i="0" dirty="0">
                <a:solidFill>
                  <a:schemeClr val="accent1">
                    <a:lumMod val="60000"/>
                    <a:lumOff val="40000"/>
                  </a:schemeClr>
                </a:solidFill>
                <a:effectLst/>
                <a:latin typeface="Helvetica Neue"/>
              </a:rPr>
              <a:t>Ritu Tandon v M/s Rain Automotive India</a:t>
            </a:r>
            <a:endParaRPr lang="en-US" sz="3600" b="1" dirty="0">
              <a:solidFill>
                <a:schemeClr val="accent1">
                  <a:lumMod val="60000"/>
                  <a:lumOff val="40000"/>
                </a:schemeClr>
              </a:solidFill>
            </a:endParaRPr>
          </a:p>
        </p:txBody>
      </p:sp>
    </p:spTree>
    <p:extLst>
      <p:ext uri="{BB962C8B-B14F-4D97-AF65-F5344CB8AC3E}">
        <p14:creationId xmlns:p14="http://schemas.microsoft.com/office/powerpoint/2010/main" val="17568199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226944" y="1405787"/>
            <a:ext cx="11738112" cy="4576389"/>
          </a:xfrm>
        </p:spPr>
        <p:txBody>
          <a:bodyPr>
            <a:noAutofit/>
          </a:bodyPr>
          <a:lstStyle/>
          <a:p>
            <a:pPr marL="137160" indent="0">
              <a:buNone/>
            </a:pPr>
            <a:r>
              <a:rPr lang="en-US" sz="2000" b="0" i="0" dirty="0">
                <a:solidFill>
                  <a:srgbClr val="FFFF00"/>
                </a:solidFill>
                <a:effectLst/>
                <a:latin typeface="Arial" panose="020B0604020202020204" pitchFamily="34" charset="0"/>
              </a:rPr>
              <a:t>Issue 2</a:t>
            </a:r>
            <a:br>
              <a:rPr lang="en-US" sz="2000" dirty="0">
                <a:solidFill>
                  <a:srgbClr val="FFFF00"/>
                </a:solidFill>
              </a:rPr>
            </a:br>
            <a:r>
              <a:rPr lang="en-US" sz="2000" b="0" i="0" dirty="0">
                <a:solidFill>
                  <a:srgbClr val="FFFF00"/>
                </a:solidFill>
                <a:effectLst/>
                <a:latin typeface="Arial" panose="020B0604020202020204" pitchFamily="34" charset="0"/>
              </a:rPr>
              <a:t>If the NRRAs are assigned before the adjudication of an Avoidance/PUFE Application, whether the AA have jurisdiction to hear an Application filed/pursued by the Assignee?</a:t>
            </a:r>
            <a:br>
              <a:rPr lang="en-US" sz="2000" dirty="0">
                <a:solidFill>
                  <a:srgbClr val="FFFF00"/>
                </a:solidFill>
              </a:rPr>
            </a:br>
            <a:br>
              <a:rPr lang="en-US" sz="2000" dirty="0">
                <a:solidFill>
                  <a:srgbClr val="FFFF00"/>
                </a:solidFill>
              </a:rPr>
            </a:br>
            <a:r>
              <a:rPr lang="en-US" sz="2000" b="0" i="0" dirty="0">
                <a:solidFill>
                  <a:srgbClr val="FFFF00"/>
                </a:solidFill>
                <a:effectLst/>
                <a:latin typeface="Arial" panose="020B0604020202020204" pitchFamily="34" charset="0"/>
              </a:rPr>
              <a:t>Discussion</a:t>
            </a:r>
            <a:br>
              <a:rPr lang="en-US" sz="2000" dirty="0">
                <a:solidFill>
                  <a:srgbClr val="FFFF00"/>
                </a:solidFill>
              </a:rPr>
            </a:br>
            <a:r>
              <a:rPr lang="en-US" sz="2000" b="0" i="0" dirty="0">
                <a:effectLst/>
                <a:latin typeface="Arial" panose="020B0604020202020204" pitchFamily="34" charset="0"/>
              </a:rPr>
              <a:t>-Avoidance applications can only be filed by RP/Liquidator under IBC. No provision for assignee to pursue such applications.</a:t>
            </a:r>
            <a:br>
              <a:rPr lang="en-US" sz="2000" dirty="0"/>
            </a:br>
            <a:r>
              <a:rPr lang="en-US" sz="2000" b="0" i="0" dirty="0">
                <a:effectLst/>
                <a:latin typeface="Arial" panose="020B0604020202020204" pitchFamily="34" charset="0"/>
              </a:rPr>
              <a:t>- After assignment, disputes will be between assignee and respondents instead of CD and respondents. Hence such applications by assignee will cease to be an issue arising from CIRP/liquidation of CD.</a:t>
            </a:r>
            <a:br>
              <a:rPr lang="en-US" sz="2000" dirty="0"/>
            </a:br>
            <a:r>
              <a:rPr lang="en-US" sz="2000" b="0" i="0" dirty="0">
                <a:effectLst/>
                <a:latin typeface="Arial" panose="020B0604020202020204" pitchFamily="34" charset="0"/>
              </a:rPr>
              <a:t>- Section 60(5) of IBC stipulates NCLT can admit applications by or against CD. Avoidance applications by assignee will not fall within the purview of said section.</a:t>
            </a:r>
            <a:br>
              <a:rPr lang="en-US" sz="2000" dirty="0"/>
            </a:br>
            <a:br>
              <a:rPr lang="en-US" sz="2000" dirty="0"/>
            </a:br>
            <a:r>
              <a:rPr lang="en-US" sz="2000" b="0" i="0" dirty="0">
                <a:solidFill>
                  <a:srgbClr val="FFFF00"/>
                </a:solidFill>
                <a:effectLst/>
                <a:latin typeface="Arial" panose="020B0604020202020204" pitchFamily="34" charset="0"/>
              </a:rPr>
              <a:t>NCLT's Decision:</a:t>
            </a:r>
            <a:br>
              <a:rPr lang="en-US" sz="2000" dirty="0"/>
            </a:br>
            <a:r>
              <a:rPr lang="en-US" sz="2000" b="0" i="0" dirty="0">
                <a:solidFill>
                  <a:srgbClr val="00B0F0"/>
                </a:solidFill>
                <a:effectLst/>
                <a:latin typeface="Arial" panose="020B0604020202020204" pitchFamily="34" charset="0"/>
              </a:rPr>
              <a:t>NCLT does not have jurisdiction under Section 60(5) of IBC to adjudicate avoidance applications pursued by the assignee instead of the liquidator. The dispute would be between the assignee and respondents instead of the corporate debtor and respondents, and hence outside NCLT's jurisdiction</a:t>
            </a:r>
            <a:r>
              <a:rPr lang="en-US" sz="2000" b="0" i="0" dirty="0">
                <a:effectLst/>
                <a:latin typeface="Arial" panose="020B0604020202020204" pitchFamily="34" charset="0"/>
              </a:rPr>
              <a:t>.</a:t>
            </a:r>
            <a:endParaRPr lang="en-US" sz="8000" dirty="0"/>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7" name="Title 6"/>
          <p:cNvSpPr txBox="1">
            <a:spLocks/>
          </p:cNvSpPr>
          <p:nvPr/>
        </p:nvSpPr>
        <p:spPr>
          <a:xfrm>
            <a:off x="762000" y="-339"/>
            <a:ext cx="10972800" cy="1630356"/>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lvl="0" algn="ctr"/>
            <a:br>
              <a:rPr kumimoji="0" lang="en-US" sz="1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2400" b="1" i="0" dirty="0">
                <a:solidFill>
                  <a:schemeClr val="accent1">
                    <a:lumMod val="60000"/>
                    <a:lumOff val="40000"/>
                  </a:schemeClr>
                </a:solidFill>
                <a:effectLst/>
                <a:latin typeface="Helvetica Neue"/>
              </a:rPr>
              <a:t>NCLT Can’t Adjudicate Avoidance Application Pursued By Third Party To Whom Debt Was Assigned U/S 43, 45, 50 And 66 Of IBC: NCLT Delhi- </a:t>
            </a:r>
          </a:p>
          <a:p>
            <a:pPr lvl="0" algn="ctr"/>
            <a:r>
              <a:rPr lang="en-IN" sz="3600" b="1" i="0" dirty="0">
                <a:solidFill>
                  <a:schemeClr val="accent1">
                    <a:lumMod val="60000"/>
                    <a:lumOff val="40000"/>
                  </a:schemeClr>
                </a:solidFill>
                <a:effectLst/>
                <a:latin typeface="Helvetica Neue"/>
              </a:rPr>
              <a:t>Ritu Tandon v M/s Rain Automotive India</a:t>
            </a:r>
            <a:endParaRPr lang="en-US" sz="3600" b="1" dirty="0">
              <a:solidFill>
                <a:schemeClr val="accent1">
                  <a:lumMod val="60000"/>
                  <a:lumOff val="40000"/>
                </a:schemeClr>
              </a:solidFill>
            </a:endParaRPr>
          </a:p>
        </p:txBody>
      </p:sp>
    </p:spTree>
    <p:extLst>
      <p:ext uri="{BB962C8B-B14F-4D97-AF65-F5344CB8AC3E}">
        <p14:creationId xmlns:p14="http://schemas.microsoft.com/office/powerpoint/2010/main" val="12898880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06EF8-7B6F-40E4-9559-0499E9E50793}"/>
              </a:ext>
            </a:extLst>
          </p:cNvPr>
          <p:cNvSpPr>
            <a:spLocks noGrp="1"/>
          </p:cNvSpPr>
          <p:nvPr>
            <p:ph type="title"/>
          </p:nvPr>
        </p:nvSpPr>
        <p:spPr>
          <a:xfrm>
            <a:off x="0" y="308109"/>
            <a:ext cx="12192000" cy="738129"/>
          </a:xfrm>
        </p:spPr>
        <p:txBody>
          <a:bodyPr>
            <a:normAutofit fontScale="90000"/>
          </a:bodyPr>
          <a:lstStyle/>
          <a:p>
            <a:br>
              <a:rPr lang="en-US" sz="2800" dirty="0"/>
            </a:br>
            <a:endParaRPr lang="en-IN" sz="2800" b="1" i="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B71757D-6308-48C9-A68A-D606369B6B05}"/>
              </a:ext>
            </a:extLst>
          </p:cNvPr>
          <p:cNvSpPr>
            <a:spLocks noGrp="1"/>
          </p:cNvSpPr>
          <p:nvPr>
            <p:ph idx="1"/>
          </p:nvPr>
        </p:nvSpPr>
        <p:spPr>
          <a:xfrm>
            <a:off x="226944" y="1405791"/>
            <a:ext cx="11738112" cy="4576389"/>
          </a:xfrm>
        </p:spPr>
        <p:txBody>
          <a:bodyPr>
            <a:noAutofit/>
          </a:bodyPr>
          <a:lstStyle/>
          <a:p>
            <a:r>
              <a:rPr lang="en-US" sz="2000" b="0" i="0" dirty="0">
                <a:effectLst/>
                <a:latin typeface="Helvetica Neue"/>
              </a:rPr>
              <a:t>NCLT has held that in terms of Section 60(5) of IBC, the </a:t>
            </a:r>
            <a:r>
              <a:rPr lang="en-US" sz="2000" b="0" i="0" dirty="0">
                <a:solidFill>
                  <a:srgbClr val="FFFF00"/>
                </a:solidFill>
                <a:effectLst/>
                <a:latin typeface="Helvetica Neue"/>
              </a:rPr>
              <a:t>NCLT has no jurisdiction to adjudicate an Avoidance/PUFE application pursued by a Third Party/Assignee to whom debt was assigned under Section 43, 45, 50 and 66 of IBC, since neither the Assignee nor the respondents of the Avoidance Applications represent the Corporate Debtor</a:t>
            </a:r>
            <a:r>
              <a:rPr lang="en-US" sz="2000" b="0" i="0" dirty="0">
                <a:effectLst/>
                <a:latin typeface="Helvetica Neue"/>
              </a:rPr>
              <a:t>, which will be dehors the insolvency proceedings of the Corporate Debtor.</a:t>
            </a:r>
            <a:br>
              <a:rPr lang="en-US" sz="2000" dirty="0"/>
            </a:br>
            <a:endParaRPr lang="en-US" sz="2000" dirty="0"/>
          </a:p>
          <a:p>
            <a:pPr algn="just"/>
            <a:r>
              <a:rPr lang="en-US" sz="2000" b="0" i="0" dirty="0">
                <a:effectLst/>
                <a:latin typeface="Helvetica Neue"/>
              </a:rPr>
              <a:t>“However, </a:t>
            </a:r>
            <a:r>
              <a:rPr lang="en-US" sz="2000" b="0" i="0" dirty="0">
                <a:solidFill>
                  <a:srgbClr val="FFFF00"/>
                </a:solidFill>
                <a:effectLst/>
                <a:latin typeface="Helvetica Neue"/>
              </a:rPr>
              <a:t>if a debt is assigned to a Third Party or an Assignee under Sections 43, 45, 50, and 66 of IBC 2016, the application or claim cannot be deemed to be pursued by the Corporate Debtor.</a:t>
            </a:r>
            <a:r>
              <a:rPr lang="en-US" sz="2000" b="0" i="0" dirty="0">
                <a:effectLst/>
                <a:latin typeface="Helvetica Neue"/>
              </a:rPr>
              <a:t> </a:t>
            </a:r>
          </a:p>
          <a:p>
            <a:r>
              <a:rPr lang="en-US" sz="2000" b="0" i="0" dirty="0">
                <a:effectLst/>
                <a:latin typeface="Helvetica Neue"/>
              </a:rPr>
              <a:t>Moreover, the </a:t>
            </a:r>
            <a:r>
              <a:rPr lang="en-US" sz="2000" b="0" i="0" dirty="0">
                <a:solidFill>
                  <a:srgbClr val="FFFF00"/>
                </a:solidFill>
                <a:effectLst/>
                <a:latin typeface="Helvetica Neue"/>
              </a:rPr>
              <a:t>Avoidance/PUFE transactions underlying such applications pursued by a Third Party or an Assignee will cease to be an issue arising out of CIRP or Liquidation of the Corporate Debtor in terms of Section 60(5)(c), </a:t>
            </a:r>
            <a:r>
              <a:rPr lang="en-US" sz="2000" b="0" i="0" dirty="0">
                <a:effectLst/>
                <a:latin typeface="Helvetica Neue"/>
              </a:rPr>
              <a:t>as the beneficiary of those proceedings or claims would be the Third Party or Assignee and recovery if any, would be </a:t>
            </a:r>
            <a:r>
              <a:rPr lang="en-US" sz="2000" b="0" i="0" dirty="0" err="1">
                <a:effectLst/>
                <a:latin typeface="Helvetica Neue"/>
              </a:rPr>
              <a:t>realised</a:t>
            </a:r>
            <a:r>
              <a:rPr lang="en-US" sz="2000" b="0" i="0" dirty="0">
                <a:effectLst/>
                <a:latin typeface="Helvetica Neue"/>
              </a:rPr>
              <a:t> and added to the asset pool of the Assignee. </a:t>
            </a:r>
          </a:p>
          <a:p>
            <a:r>
              <a:rPr lang="en-US" sz="2000" b="0" i="0" dirty="0">
                <a:effectLst/>
                <a:latin typeface="Helvetica Neue"/>
              </a:rPr>
              <a:t>Furthermore, what was earlier a dispute between the “Corporate</a:t>
            </a:r>
            <a:br>
              <a:rPr lang="en-US" sz="2000" dirty="0"/>
            </a:br>
            <a:r>
              <a:rPr lang="en-US" sz="2000" b="0" i="0" dirty="0">
                <a:effectLst/>
                <a:latin typeface="Helvetica Neue"/>
              </a:rPr>
              <a:t>Debtor, Through RP/ Liquidator Vs. Respondents of PUFE Application”, will now, become a dispute between “an Assignee and Respondents of PUFE Applications, which will be dehors the insolvency proceedings of the Corporate Debtor.</a:t>
            </a:r>
            <a:endParaRPr lang="en-US" sz="3200" dirty="0"/>
          </a:p>
        </p:txBody>
      </p:sp>
      <p:sp>
        <p:nvSpPr>
          <p:cNvPr id="5" name="Title 6"/>
          <p:cNvSpPr txBox="1">
            <a:spLocks/>
          </p:cNvSpPr>
          <p:nvPr/>
        </p:nvSpPr>
        <p:spPr>
          <a:xfrm>
            <a:off x="609600" y="-152739"/>
            <a:ext cx="10972800" cy="977687"/>
          </a:xfrm>
          <a:prstGeom prst="rect">
            <a:avLst/>
          </a:prstGeom>
        </p:spPr>
        <p:txBody>
          <a:bodyPr vert="horz" anchor="ctr">
            <a:normAutofit fontScale="97500"/>
            <a:scene3d>
              <a:camera prst="orthographicFront"/>
              <a:lightRig rig="soft" dir="t">
                <a:rot lat="0" lon="0" rev="16800000"/>
              </a:lightRig>
            </a:scene3d>
            <a:sp3d prstMaterial="softEdge">
              <a:bevelT w="38100" h="38100"/>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1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endParaRPr>
          </a:p>
        </p:txBody>
      </p:sp>
      <p:sp>
        <p:nvSpPr>
          <p:cNvPr id="7" name="Title 6"/>
          <p:cNvSpPr txBox="1">
            <a:spLocks/>
          </p:cNvSpPr>
          <p:nvPr/>
        </p:nvSpPr>
        <p:spPr>
          <a:xfrm>
            <a:off x="762000" y="-339"/>
            <a:ext cx="10972800" cy="1630356"/>
          </a:xfrm>
          <a:prstGeom prst="rect">
            <a:avLst/>
          </a:prstGeom>
        </p:spPr>
        <p:txBody>
          <a:bodyPr vert="horz" anchor="ctr">
            <a:noAutofit/>
            <a:scene3d>
              <a:camera prst="orthographicFront"/>
              <a:lightRig rig="soft" dir="t">
                <a:rot lat="0" lon="0" rev="16800000"/>
              </a:lightRig>
            </a:scene3d>
            <a:sp3d prstMaterial="softEdge">
              <a:bevelT w="38100" h="38100"/>
            </a:sp3d>
          </a:bodyPr>
          <a:lstStyle/>
          <a:p>
            <a:pPr lvl="0" algn="ctr"/>
            <a:br>
              <a:rPr kumimoji="0" lang="en-US" sz="1600" b="1" i="0" u="none" strike="noStrike" kern="1200" cap="none" spc="0" normalizeH="0" baseline="0" noProof="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uLnTx/>
                <a:uFillTx/>
                <a:latin typeface="+mj-lt"/>
                <a:ea typeface="+mj-ea"/>
                <a:cs typeface="+mj-cs"/>
              </a:rPr>
            </a:br>
            <a:r>
              <a:rPr lang="en-US" sz="2400" b="1" i="0" dirty="0">
                <a:solidFill>
                  <a:schemeClr val="accent1">
                    <a:lumMod val="60000"/>
                    <a:lumOff val="40000"/>
                  </a:schemeClr>
                </a:solidFill>
                <a:effectLst/>
                <a:latin typeface="Helvetica Neue"/>
              </a:rPr>
              <a:t>NCLT Can’t Adjudicate Avoidance Application Pursued By Third Party To Whom Debt Was Assigned U/S 43, 45, 50 And 66 Of IBC: NCLT Delhi- </a:t>
            </a:r>
          </a:p>
          <a:p>
            <a:pPr lvl="0" algn="ctr"/>
            <a:r>
              <a:rPr lang="en-IN" sz="3600" b="1" i="0" dirty="0">
                <a:solidFill>
                  <a:schemeClr val="accent1">
                    <a:lumMod val="60000"/>
                    <a:lumOff val="40000"/>
                  </a:schemeClr>
                </a:solidFill>
                <a:effectLst/>
                <a:latin typeface="Helvetica Neue"/>
              </a:rPr>
              <a:t>Ritu Tandon v M/s Rain Automotive India</a:t>
            </a:r>
            <a:endParaRPr lang="en-US" sz="3600" b="1" dirty="0">
              <a:solidFill>
                <a:schemeClr val="accent1">
                  <a:lumMod val="60000"/>
                  <a:lumOff val="40000"/>
                </a:schemeClr>
              </a:solidFill>
            </a:endParaRPr>
          </a:p>
        </p:txBody>
      </p:sp>
    </p:spTree>
    <p:extLst>
      <p:ext uri="{BB962C8B-B14F-4D97-AF65-F5344CB8AC3E}">
        <p14:creationId xmlns:p14="http://schemas.microsoft.com/office/powerpoint/2010/main" val="8927541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517C4-17D7-93A6-40FA-45886AE2B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6E945F-0998-1053-A41E-9EEF91C69FF1}"/>
              </a:ext>
            </a:extLst>
          </p:cNvPr>
          <p:cNvSpPr>
            <a:spLocks noGrp="1"/>
          </p:cNvSpPr>
          <p:nvPr>
            <p:ph type="ctrTitle"/>
          </p:nvPr>
        </p:nvSpPr>
        <p:spPr>
          <a:xfrm>
            <a:off x="0" y="377489"/>
            <a:ext cx="12191999" cy="861421"/>
          </a:xfrm>
        </p:spPr>
        <p:txBody>
          <a:bodyPr>
            <a:noAutofit/>
          </a:bodyPr>
          <a:lstStyle/>
          <a:p>
            <a:br>
              <a:rPr lang="en-US" sz="3200" b="0" dirty="0"/>
            </a:br>
            <a:r>
              <a:rPr lang="en-US" sz="3200" b="0" dirty="0"/>
              <a:t> </a:t>
            </a:r>
            <a:r>
              <a:rPr lang="en-US" sz="2400" dirty="0"/>
              <a:t>The Insolvency and Bankruptcy Board of India amends the IBBI (Liquidation Process) Regulations, 2016 –</a:t>
            </a:r>
            <a:br>
              <a:rPr lang="en-US" sz="2400" dirty="0"/>
            </a:br>
            <a:r>
              <a:rPr lang="en-US" sz="2400" dirty="0"/>
              <a:t>13 </a:t>
            </a:r>
            <a:r>
              <a:rPr lang="en-US" sz="2400" dirty="0" err="1"/>
              <a:t>november</a:t>
            </a:r>
            <a:r>
              <a:rPr lang="en-US" sz="2400" dirty="0"/>
              <a:t> 2020</a:t>
            </a:r>
            <a:endParaRPr lang="en-IN" sz="2400" b="1" i="1" u="sng"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DF09F707-5D6B-44F8-C429-A2294C83B86F}"/>
              </a:ext>
            </a:extLst>
          </p:cNvPr>
          <p:cNvSpPr>
            <a:spLocks noGrp="1"/>
          </p:cNvSpPr>
          <p:nvPr>
            <p:ph type="subTitle" idx="1"/>
          </p:nvPr>
        </p:nvSpPr>
        <p:spPr>
          <a:xfrm>
            <a:off x="668739" y="645716"/>
            <a:ext cx="11089251" cy="5834795"/>
          </a:xfrm>
        </p:spPr>
        <p:txBody>
          <a:bodyPr>
            <a:noAutofit/>
          </a:bodyPr>
          <a:lstStyle/>
          <a:p>
            <a:endParaRPr lang="en-US" dirty="0"/>
          </a:p>
          <a:p>
            <a:pPr lvl="0"/>
            <a:r>
              <a:rPr lang="en-US" sz="3200" dirty="0">
                <a:solidFill>
                  <a:srgbClr val="FFFF00"/>
                </a:solidFill>
              </a:rPr>
              <a:t>37A- Assignment of not readily </a:t>
            </a:r>
            <a:r>
              <a:rPr lang="en-US" sz="3200" dirty="0" err="1">
                <a:solidFill>
                  <a:srgbClr val="FFFF00"/>
                </a:solidFill>
              </a:rPr>
              <a:t>realisable</a:t>
            </a:r>
            <a:r>
              <a:rPr lang="en-US" sz="3200" dirty="0">
                <a:solidFill>
                  <a:srgbClr val="FFFF00"/>
                </a:solidFill>
              </a:rPr>
              <a:t> assets</a:t>
            </a:r>
            <a:r>
              <a:rPr lang="en-US" dirty="0">
                <a:solidFill>
                  <a:srgbClr val="FFFF00"/>
                </a:solidFill>
              </a:rPr>
              <a:t> </a:t>
            </a:r>
          </a:p>
          <a:p>
            <a:pPr lvl="0"/>
            <a:endParaRPr lang="en-US" dirty="0">
              <a:solidFill>
                <a:srgbClr val="FFFF00"/>
              </a:solidFill>
            </a:endParaRPr>
          </a:p>
          <a:p>
            <a:pPr algn="just">
              <a:buFont typeface="Arial" pitchFamily="34" charset="0"/>
              <a:buChar char="•"/>
            </a:pPr>
            <a:r>
              <a:rPr lang="en-US" sz="2400" dirty="0"/>
              <a:t>A </a:t>
            </a:r>
            <a:r>
              <a:rPr lang="en-US" sz="2400" dirty="0">
                <a:solidFill>
                  <a:srgbClr val="FFFF00"/>
                </a:solidFill>
              </a:rPr>
              <a:t>liquidator may assign or transfer a not readily </a:t>
            </a:r>
            <a:r>
              <a:rPr lang="en-US" sz="2400" dirty="0" err="1">
                <a:solidFill>
                  <a:srgbClr val="FFFF00"/>
                </a:solidFill>
              </a:rPr>
              <a:t>realisable</a:t>
            </a:r>
            <a:r>
              <a:rPr lang="en-US" sz="2400" dirty="0">
                <a:solidFill>
                  <a:srgbClr val="FFFF00"/>
                </a:solidFill>
              </a:rPr>
              <a:t> asset</a:t>
            </a:r>
            <a:r>
              <a:rPr lang="en-US" sz="2400" dirty="0"/>
              <a:t> through a </a:t>
            </a:r>
            <a:r>
              <a:rPr lang="en-US" sz="2400" dirty="0">
                <a:solidFill>
                  <a:srgbClr val="FFFF00"/>
                </a:solidFill>
              </a:rPr>
              <a:t>transparent process</a:t>
            </a:r>
            <a:r>
              <a:rPr lang="en-US" sz="2400" dirty="0"/>
              <a:t>, </a:t>
            </a:r>
            <a:r>
              <a:rPr lang="en-US" b="1" u="sng" dirty="0">
                <a:solidFill>
                  <a:srgbClr val="00B0F0"/>
                </a:solidFill>
              </a:rPr>
              <a:t>with prior approval of the committee</a:t>
            </a:r>
            <a:r>
              <a:rPr lang="en-US" sz="2400" dirty="0"/>
              <a:t>, </a:t>
            </a:r>
            <a:r>
              <a:rPr lang="en-US" sz="2400" dirty="0">
                <a:solidFill>
                  <a:srgbClr val="92D050"/>
                </a:solidFill>
              </a:rPr>
              <a:t>for a consideration to any person, who is eligible to submit a resolution plan</a:t>
            </a:r>
            <a:r>
              <a:rPr lang="en-US" sz="2400" dirty="0"/>
              <a:t> for insolvency resolution of the corporate debtor.</a:t>
            </a:r>
          </a:p>
          <a:p>
            <a:pPr algn="just">
              <a:buFont typeface="Arial" pitchFamily="34" charset="0"/>
              <a:buChar char="•"/>
            </a:pPr>
            <a:r>
              <a:rPr lang="en-US" sz="2400" b="1" u="sng" dirty="0">
                <a:solidFill>
                  <a:srgbClr val="FFC000"/>
                </a:solidFill>
              </a:rPr>
              <a:t>Not readily </a:t>
            </a:r>
            <a:r>
              <a:rPr lang="en-US" sz="2400" b="1" u="sng" dirty="0" err="1">
                <a:solidFill>
                  <a:srgbClr val="FFC000"/>
                </a:solidFill>
              </a:rPr>
              <a:t>realisable</a:t>
            </a:r>
            <a:r>
              <a:rPr lang="en-US" sz="2400" b="1" u="sng" dirty="0">
                <a:solidFill>
                  <a:srgbClr val="FFC000"/>
                </a:solidFill>
              </a:rPr>
              <a:t> asset</a:t>
            </a:r>
            <a:r>
              <a:rPr lang="en-US" sz="2400" u="sng" dirty="0">
                <a:solidFill>
                  <a:srgbClr val="FFC000"/>
                </a:solidFill>
              </a:rPr>
              <a:t>” means </a:t>
            </a:r>
          </a:p>
          <a:p>
            <a:pPr lvl="1" algn="just">
              <a:buFont typeface="Arial" pitchFamily="34" charset="0"/>
              <a:buChar char="•"/>
            </a:pPr>
            <a:r>
              <a:rPr lang="en-US" dirty="0">
                <a:solidFill>
                  <a:srgbClr val="FFFF00"/>
                </a:solidFill>
              </a:rPr>
              <a:t>any asset included in the liquidation estate which could not be sold through available options </a:t>
            </a:r>
            <a:r>
              <a:rPr lang="en-US" dirty="0"/>
              <a:t>and </a:t>
            </a:r>
          </a:p>
          <a:p>
            <a:pPr lvl="1" algn="just">
              <a:buFont typeface="Arial" pitchFamily="34" charset="0"/>
              <a:buChar char="•"/>
            </a:pPr>
            <a:r>
              <a:rPr lang="en-US" dirty="0"/>
              <a:t>includes </a:t>
            </a:r>
            <a:r>
              <a:rPr lang="en-US" dirty="0">
                <a:solidFill>
                  <a:srgbClr val="FFFF00"/>
                </a:solidFill>
              </a:rPr>
              <a:t>contingent or disputed assets </a:t>
            </a:r>
            <a:r>
              <a:rPr lang="en-US" dirty="0"/>
              <a:t>and </a:t>
            </a:r>
          </a:p>
          <a:p>
            <a:pPr lvl="1" algn="just">
              <a:buFont typeface="Arial" pitchFamily="34" charset="0"/>
              <a:buChar char="•"/>
            </a:pPr>
            <a:r>
              <a:rPr lang="en-US" dirty="0">
                <a:solidFill>
                  <a:srgbClr val="FFFF00"/>
                </a:solidFill>
              </a:rPr>
              <a:t>assets underlying proceedings for preferential, undervalued, extortionate credit and fraudulent transactions </a:t>
            </a:r>
            <a:r>
              <a:rPr lang="en-US" dirty="0"/>
              <a:t>in Sections 43 to 51 and 66 of the Code </a:t>
            </a:r>
            <a:r>
              <a:rPr lang="en-US" b="1" u="sng" dirty="0">
                <a:solidFill>
                  <a:srgbClr val="00B0F0"/>
                </a:solidFill>
              </a:rPr>
              <a:t>whether </a:t>
            </a:r>
            <a:r>
              <a:rPr lang="en-US" b="1" u="sng" dirty="0" err="1">
                <a:solidFill>
                  <a:srgbClr val="00B0F0"/>
                </a:solidFill>
              </a:rPr>
              <a:t>crystallised</a:t>
            </a:r>
            <a:r>
              <a:rPr lang="en-US" b="1" u="sng" dirty="0">
                <a:solidFill>
                  <a:srgbClr val="00B0F0"/>
                </a:solidFill>
              </a:rPr>
              <a:t> or not </a:t>
            </a:r>
            <a:r>
              <a:rPr lang="en-US" dirty="0">
                <a:solidFill>
                  <a:srgbClr val="00B0F0"/>
                </a:solidFill>
              </a:rPr>
              <a:t>(</a:t>
            </a:r>
            <a:r>
              <a:rPr lang="en-US" i="1" dirty="0">
                <a:solidFill>
                  <a:srgbClr val="00B0F0"/>
                </a:solidFill>
              </a:rPr>
              <a:t>added on 1/6/2026</a:t>
            </a:r>
            <a:r>
              <a:rPr lang="en-US" dirty="0">
                <a:solidFill>
                  <a:srgbClr val="00B0F0"/>
                </a:solidFill>
              </a:rPr>
              <a:t>)</a:t>
            </a:r>
            <a:endParaRPr lang="en-IN" cap="none" dirty="0">
              <a:solidFill>
                <a:srgbClr val="00B0F0"/>
              </a:solidFill>
            </a:endParaRPr>
          </a:p>
        </p:txBody>
      </p:sp>
    </p:spTree>
    <p:extLst>
      <p:ext uri="{BB962C8B-B14F-4D97-AF65-F5344CB8AC3E}">
        <p14:creationId xmlns:p14="http://schemas.microsoft.com/office/powerpoint/2010/main" val="25543602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212272" y="811352"/>
            <a:ext cx="11684868" cy="5112371"/>
          </a:xfrm>
        </p:spPr>
        <p:txBody>
          <a:bodyPr>
            <a:noAutofit/>
          </a:bodyPr>
          <a:lstStyle/>
          <a:p>
            <a:r>
              <a:rPr lang="en-IN" sz="2600" dirty="0"/>
              <a:t>The most common forms of non-cooperation are non-furnishing of records/information in relation to the CD…... </a:t>
            </a:r>
          </a:p>
          <a:p>
            <a:r>
              <a:rPr lang="en-US" sz="2600" dirty="0"/>
              <a:t>In many cases the </a:t>
            </a:r>
            <a:r>
              <a:rPr lang="en-US" sz="2600" dirty="0">
                <a:solidFill>
                  <a:srgbClr val="FFFF00"/>
                </a:solidFill>
              </a:rPr>
              <a:t>promoters/Directors do not co-operate  </a:t>
            </a:r>
            <a:r>
              <a:rPr lang="en-US" sz="2600" dirty="0"/>
              <a:t>with the RP/ Liquidator in </a:t>
            </a:r>
            <a:r>
              <a:rPr lang="en-US" sz="2600" dirty="0">
                <a:solidFill>
                  <a:srgbClr val="FFFF00"/>
                </a:solidFill>
              </a:rPr>
              <a:t>providing the complete records</a:t>
            </a:r>
            <a:endParaRPr lang="en-US" sz="2600" dirty="0"/>
          </a:p>
          <a:p>
            <a:pPr lvl="0"/>
            <a:r>
              <a:rPr lang="en-US" sz="2600" dirty="0"/>
              <a:t>The </a:t>
            </a:r>
            <a:r>
              <a:rPr lang="en-US" sz="2600" dirty="0">
                <a:solidFill>
                  <a:srgbClr val="FFFF00"/>
                </a:solidFill>
              </a:rPr>
              <a:t>non-cooperation applications remain pending for years and </a:t>
            </a:r>
            <a:r>
              <a:rPr lang="en-US" sz="2600" dirty="0"/>
              <a:t>the directors do not respond even to non-bailable warrants issued against them…. </a:t>
            </a:r>
            <a:endParaRPr lang="en-IN" sz="2600" dirty="0"/>
          </a:p>
          <a:p>
            <a:r>
              <a:rPr lang="en-IN" sz="2600" dirty="0">
                <a:solidFill>
                  <a:srgbClr val="92D050"/>
                </a:solidFill>
              </a:rPr>
              <a:t>The AA being already overburdened takes some time in disposing off non-cooperation application filed by the RP/ Liquidators</a:t>
            </a:r>
            <a:r>
              <a:rPr lang="en-IN" sz="2600" dirty="0"/>
              <a:t>. </a:t>
            </a:r>
          </a:p>
          <a:p>
            <a:r>
              <a:rPr lang="en-IN" dirty="0">
                <a:solidFill>
                  <a:srgbClr val="FFFF00"/>
                </a:solidFill>
              </a:rPr>
              <a:t>There are cases where the Financials for many years preceding CIRP are not available</a:t>
            </a:r>
            <a:r>
              <a:rPr lang="en-IN" dirty="0"/>
              <a:t>… </a:t>
            </a:r>
            <a:r>
              <a:rPr lang="en-IN" b="1" dirty="0">
                <a:solidFill>
                  <a:schemeClr val="accent1">
                    <a:lumMod val="60000"/>
                    <a:lumOff val="40000"/>
                  </a:schemeClr>
                </a:solidFill>
              </a:rPr>
              <a:t>HOW ARE THE PUFE TRANSACTIONS TO BE OPINIED BY RP ? DETERMINED? FILED IN NCLT?... Within Timelines ? </a:t>
            </a:r>
          </a:p>
          <a:p>
            <a:pPr marL="137160" indent="0">
              <a:buNone/>
            </a:pPr>
            <a:r>
              <a:rPr lang="en-IN" sz="2600" dirty="0">
                <a:solidFill>
                  <a:schemeClr val="accent1">
                    <a:lumMod val="60000"/>
                    <a:lumOff val="40000"/>
                  </a:schemeClr>
                </a:solidFill>
              </a:rPr>
              <a:t>    </a:t>
            </a:r>
          </a:p>
        </p:txBody>
      </p:sp>
      <p:sp>
        <p:nvSpPr>
          <p:cNvPr id="5" name="Title 6"/>
          <p:cNvSpPr>
            <a:spLocks noGrp="1"/>
          </p:cNvSpPr>
          <p:nvPr>
            <p:ph type="title"/>
          </p:nvPr>
        </p:nvSpPr>
        <p:spPr>
          <a:xfrm>
            <a:off x="609600" y="-152739"/>
            <a:ext cx="10972800" cy="977687"/>
          </a:xfrm>
        </p:spPr>
        <p:txBody>
          <a:bodyPr>
            <a:normAutofit fontScale="90000"/>
          </a:bodyPr>
          <a:lstStyle/>
          <a:p>
            <a:br>
              <a:rPr lang="en-US" sz="4400" dirty="0"/>
            </a:br>
            <a:r>
              <a:rPr lang="en-US" sz="4400" dirty="0"/>
              <a:t>CHALLENGES FACED- Non- Cooperation</a:t>
            </a:r>
            <a:endParaRPr lang="en-US" dirty="0"/>
          </a:p>
        </p:txBody>
      </p:sp>
    </p:spTree>
    <p:extLst>
      <p:ext uri="{BB962C8B-B14F-4D97-AF65-F5344CB8AC3E}">
        <p14:creationId xmlns:p14="http://schemas.microsoft.com/office/powerpoint/2010/main" val="30071651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6443" y="274638"/>
            <a:ext cx="11500757" cy="853926"/>
          </a:xfrm>
        </p:spPr>
        <p:txBody>
          <a:bodyPr>
            <a:noAutofit/>
          </a:bodyPr>
          <a:lstStyle/>
          <a:p>
            <a:r>
              <a:rPr lang="en-US" sz="3000" dirty="0"/>
              <a:t>ISSUE WHICH ARISES DUE TO THE NON-COOPERATION…..</a:t>
            </a:r>
          </a:p>
        </p:txBody>
      </p:sp>
      <p:sp>
        <p:nvSpPr>
          <p:cNvPr id="8" name="Content Placeholder 7"/>
          <p:cNvSpPr>
            <a:spLocks noGrp="1"/>
          </p:cNvSpPr>
          <p:nvPr>
            <p:ph idx="1"/>
          </p:nvPr>
        </p:nvSpPr>
        <p:spPr>
          <a:xfrm>
            <a:off x="451757" y="1128564"/>
            <a:ext cx="11500757" cy="5386536"/>
          </a:xfrm>
        </p:spPr>
        <p:txBody>
          <a:bodyPr>
            <a:normAutofit fontScale="85000" lnSpcReduction="10000"/>
          </a:bodyPr>
          <a:lstStyle/>
          <a:p>
            <a:r>
              <a:rPr lang="en-US" dirty="0">
                <a:solidFill>
                  <a:srgbClr val="92D050"/>
                </a:solidFill>
              </a:rPr>
              <a:t>On or before the 75</a:t>
            </a:r>
            <a:r>
              <a:rPr lang="en-US" baseline="30000" dirty="0">
                <a:solidFill>
                  <a:srgbClr val="92D050"/>
                </a:solidFill>
              </a:rPr>
              <a:t>TH</a:t>
            </a:r>
            <a:r>
              <a:rPr lang="en-US" dirty="0">
                <a:solidFill>
                  <a:srgbClr val="92D050"/>
                </a:solidFill>
              </a:rPr>
              <a:t>  day of the insolvency commencement date</a:t>
            </a:r>
            <a:r>
              <a:rPr lang="en-US" dirty="0"/>
              <a:t>, the RP shall </a:t>
            </a:r>
            <a:r>
              <a:rPr lang="en-US" dirty="0">
                <a:solidFill>
                  <a:srgbClr val="FFFF00"/>
                </a:solidFill>
              </a:rPr>
              <a:t>form an opinion</a:t>
            </a:r>
            <a:r>
              <a:rPr lang="en-US" dirty="0"/>
              <a:t> ………… he </a:t>
            </a:r>
            <a:r>
              <a:rPr lang="en-US" dirty="0">
                <a:solidFill>
                  <a:srgbClr val="92D050"/>
                </a:solidFill>
              </a:rPr>
              <a:t>shall </a:t>
            </a:r>
            <a:r>
              <a:rPr lang="en-US" dirty="0">
                <a:solidFill>
                  <a:srgbClr val="FFFF00"/>
                </a:solidFill>
              </a:rPr>
              <a:t>make a determination </a:t>
            </a:r>
            <a:r>
              <a:rPr lang="en-US" dirty="0">
                <a:solidFill>
                  <a:srgbClr val="92D050"/>
                </a:solidFill>
              </a:rPr>
              <a:t>on or before the 115</a:t>
            </a:r>
            <a:r>
              <a:rPr lang="en-US" baseline="30000" dirty="0">
                <a:solidFill>
                  <a:srgbClr val="92D050"/>
                </a:solidFill>
              </a:rPr>
              <a:t>TH</a:t>
            </a:r>
            <a:r>
              <a:rPr lang="en-US" dirty="0">
                <a:solidFill>
                  <a:srgbClr val="92D050"/>
                </a:solidFill>
              </a:rPr>
              <a:t> day of the insolvency commencement date, under intimation to IBBI…..and </a:t>
            </a:r>
            <a:r>
              <a:rPr lang="en-US" dirty="0">
                <a:solidFill>
                  <a:srgbClr val="FFFF00"/>
                </a:solidFill>
              </a:rPr>
              <a:t>apply to the Adjudicating Authority </a:t>
            </a:r>
            <a:r>
              <a:rPr lang="en-US" dirty="0"/>
              <a:t>for appropriate relief on</a:t>
            </a:r>
            <a:r>
              <a:rPr lang="en-US" dirty="0">
                <a:solidFill>
                  <a:srgbClr val="92D050"/>
                </a:solidFill>
              </a:rPr>
              <a:t> or before the 130</a:t>
            </a:r>
            <a:r>
              <a:rPr lang="en-US" baseline="30000" dirty="0">
                <a:solidFill>
                  <a:srgbClr val="92D050"/>
                </a:solidFill>
              </a:rPr>
              <a:t>TH</a:t>
            </a:r>
            <a:r>
              <a:rPr lang="en-US" dirty="0">
                <a:solidFill>
                  <a:srgbClr val="92D050"/>
                </a:solidFill>
              </a:rPr>
              <a:t> day</a:t>
            </a:r>
            <a:r>
              <a:rPr lang="en-US" dirty="0"/>
              <a:t> of the insolvency commencement date….</a:t>
            </a:r>
          </a:p>
          <a:p>
            <a:pPr marL="137160" indent="0">
              <a:buNone/>
            </a:pPr>
            <a:endParaRPr lang="en-US" dirty="0"/>
          </a:p>
          <a:p>
            <a:r>
              <a:rPr lang="en-US" sz="3200" dirty="0">
                <a:solidFill>
                  <a:srgbClr val="FFFF00"/>
                </a:solidFill>
              </a:rPr>
              <a:t>BUT WHAT IF NO DATA IS PROVIDED BY THE SBOD ? </a:t>
            </a:r>
          </a:p>
          <a:p>
            <a:r>
              <a:rPr lang="en-US" sz="3200" dirty="0">
                <a:solidFill>
                  <a:srgbClr val="FFFF00"/>
                </a:solidFill>
              </a:rPr>
              <a:t>IF THERE IS DELIBERATE NON- COOPERATION?</a:t>
            </a:r>
          </a:p>
          <a:p>
            <a:r>
              <a:rPr lang="en-US" sz="3200" dirty="0">
                <a:solidFill>
                  <a:srgbClr val="FFFF00"/>
                </a:solidFill>
              </a:rPr>
              <a:t> IF THERE IS GENUINE INABILITY TO FORM OPINION </a:t>
            </a:r>
            <a:r>
              <a:rPr lang="en-US" dirty="0">
                <a:solidFill>
                  <a:srgbClr val="FFFF00"/>
                </a:solidFill>
              </a:rPr>
              <a:t>?</a:t>
            </a:r>
          </a:p>
          <a:p>
            <a:endParaRPr lang="en-US" dirty="0">
              <a:solidFill>
                <a:srgbClr val="FFFF00"/>
              </a:solidFill>
            </a:endParaRPr>
          </a:p>
          <a:p>
            <a:r>
              <a:rPr lang="en-US" dirty="0">
                <a:solidFill>
                  <a:srgbClr val="92D050"/>
                </a:solidFill>
              </a:rPr>
              <a:t>THE AUDIT REPORT WILL HAVE A “DISCLAIMER” AND SO WILL THE AVOIDANCE APPLICATION HAVE A “DISCLAIMER”…. </a:t>
            </a:r>
          </a:p>
          <a:p>
            <a:pPr marL="137160" indent="0">
              <a:buNone/>
            </a:pPr>
            <a:r>
              <a:rPr lang="en-US" dirty="0">
                <a:solidFill>
                  <a:srgbClr val="92D050"/>
                </a:solidFill>
              </a:rPr>
              <a:t>    WHICH WILL BE “USED AGAINST” THE RP/ LIQUIDATOR DURING THE ARGUMENTS </a:t>
            </a:r>
            <a:r>
              <a:rPr lang="en-US" dirty="0">
                <a:solidFill>
                  <a:srgbClr val="FFFF00"/>
                </a:solidFill>
              </a:rPr>
              <a:t>……</a:t>
            </a:r>
            <a:endParaRPr lang="en-US" dirty="0"/>
          </a:p>
        </p:txBody>
      </p:sp>
    </p:spTree>
    <p:extLst>
      <p:ext uri="{BB962C8B-B14F-4D97-AF65-F5344CB8AC3E}">
        <p14:creationId xmlns:p14="http://schemas.microsoft.com/office/powerpoint/2010/main" val="24102169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062E1-EDD9-1BE6-FBF8-A54ECFE8C62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C20725D-D751-357F-9101-A2FD4A820E64}"/>
              </a:ext>
            </a:extLst>
          </p:cNvPr>
          <p:cNvSpPr>
            <a:spLocks noGrp="1"/>
          </p:cNvSpPr>
          <p:nvPr>
            <p:ph type="title"/>
          </p:nvPr>
        </p:nvSpPr>
        <p:spPr>
          <a:xfrm>
            <a:off x="134815" y="-169053"/>
            <a:ext cx="11447585" cy="1143000"/>
          </a:xfrm>
        </p:spPr>
        <p:txBody>
          <a:bodyPr>
            <a:normAutofit fontScale="90000"/>
          </a:bodyPr>
          <a:lstStyle/>
          <a:p>
            <a:br>
              <a:rPr lang="en-US" sz="4400" dirty="0"/>
            </a:br>
            <a:r>
              <a:rPr lang="en-US" sz="4400" dirty="0"/>
              <a:t>Amendments in </a:t>
            </a:r>
            <a:r>
              <a:rPr lang="en-IN" dirty="0">
                <a:effectLst/>
              </a:rPr>
              <a:t>Section 19 – “</a:t>
            </a:r>
            <a:r>
              <a:rPr lang="en-US" dirty="0"/>
              <a:t>Persons” to extend co-operation to IRP/ RP</a:t>
            </a:r>
          </a:p>
        </p:txBody>
      </p:sp>
      <p:graphicFrame>
        <p:nvGraphicFramePr>
          <p:cNvPr id="5" name="Content Placeholder 4">
            <a:extLst>
              <a:ext uri="{FF2B5EF4-FFF2-40B4-BE49-F238E27FC236}">
                <a16:creationId xmlns:a16="http://schemas.microsoft.com/office/drawing/2014/main" id="{94D05B9F-7DE7-817B-132F-57ABBE5899FF}"/>
              </a:ext>
            </a:extLst>
          </p:cNvPr>
          <p:cNvGraphicFramePr>
            <a:graphicFrameLocks noGrp="1"/>
          </p:cNvGraphicFramePr>
          <p:nvPr>
            <p:ph idx="1"/>
          </p:nvPr>
        </p:nvGraphicFramePr>
        <p:xfrm>
          <a:off x="246185" y="1278304"/>
          <a:ext cx="11652249" cy="5383975"/>
        </p:xfrm>
        <a:graphic>
          <a:graphicData uri="http://schemas.openxmlformats.org/drawingml/2006/table">
            <a:tbl>
              <a:tblPr>
                <a:tableStyleId>{69CF1AB2-1976-4502-BF36-3FF5EA218861}</a:tableStyleId>
              </a:tblPr>
              <a:tblGrid>
                <a:gridCol w="1512277">
                  <a:extLst>
                    <a:ext uri="{9D8B030D-6E8A-4147-A177-3AD203B41FA5}">
                      <a16:colId xmlns:a16="http://schemas.microsoft.com/office/drawing/2014/main" val="3436255405"/>
                    </a:ext>
                  </a:extLst>
                </a:gridCol>
                <a:gridCol w="3237422">
                  <a:extLst>
                    <a:ext uri="{9D8B030D-6E8A-4147-A177-3AD203B41FA5}">
                      <a16:colId xmlns:a16="http://schemas.microsoft.com/office/drawing/2014/main" val="2730002757"/>
                    </a:ext>
                  </a:extLst>
                </a:gridCol>
                <a:gridCol w="5178777">
                  <a:extLst>
                    <a:ext uri="{9D8B030D-6E8A-4147-A177-3AD203B41FA5}">
                      <a16:colId xmlns:a16="http://schemas.microsoft.com/office/drawing/2014/main" val="1704358663"/>
                    </a:ext>
                  </a:extLst>
                </a:gridCol>
                <a:gridCol w="1723773">
                  <a:extLst>
                    <a:ext uri="{9D8B030D-6E8A-4147-A177-3AD203B41FA5}">
                      <a16:colId xmlns:a16="http://schemas.microsoft.com/office/drawing/2014/main" val="90462273"/>
                    </a:ext>
                  </a:extLst>
                </a:gridCol>
              </a:tblGrid>
              <a:tr h="893062">
                <a:tc>
                  <a:txBody>
                    <a:bodyPr/>
                    <a:lstStyle/>
                    <a:p>
                      <a:pPr algn="ctr">
                        <a:lnSpc>
                          <a:spcPct val="107000"/>
                        </a:lnSpc>
                        <a:buNone/>
                      </a:pPr>
                      <a:r>
                        <a:rPr lang="en-IN" sz="2400" b="1" kern="100" dirty="0">
                          <a:effectLst/>
                        </a:rPr>
                        <a:t>Section / Provision</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2400" b="1" kern="100" dirty="0">
                          <a:effectLst/>
                        </a:rPr>
                        <a:t>What Changed</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2400" b="1" kern="100" dirty="0">
                          <a:effectLst/>
                        </a:rPr>
                        <a:t>Why (Reasoning)</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2400" b="1" kern="100" dirty="0">
                          <a:effectLst/>
                        </a:rPr>
                        <a:t>Impact on Practice</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1506002312"/>
                  </a:ext>
                </a:extLst>
              </a:tr>
              <a:tr h="4409188">
                <a:tc>
                  <a:txBody>
                    <a:bodyPr/>
                    <a:lstStyle/>
                    <a:p>
                      <a:pPr>
                        <a:lnSpc>
                          <a:spcPct val="107000"/>
                        </a:lnSpc>
                        <a:buNone/>
                      </a:pPr>
                      <a:r>
                        <a:rPr lang="en-IN" sz="2000" b="1" kern="100" dirty="0">
                          <a:effectLst/>
                        </a:rPr>
                        <a:t>Section 19</a:t>
                      </a:r>
                    </a:p>
                    <a:p>
                      <a:pPr>
                        <a:lnSpc>
                          <a:spcPct val="107000"/>
                        </a:lnSpc>
                        <a:buNone/>
                      </a:pPr>
                      <a:endParaRPr lang="en-IN" sz="2000" b="1" kern="100" dirty="0">
                        <a:effectLst/>
                      </a:endParaRPr>
                    </a:p>
                    <a:p>
                      <a:pPr>
                        <a:lnSpc>
                          <a:spcPct val="107000"/>
                        </a:lnSpc>
                        <a:buNone/>
                      </a:pPr>
                      <a:r>
                        <a:rPr lang="en-IN" sz="2000" b="1" dirty="0">
                          <a:effectLst/>
                        </a:rPr>
                        <a:t>“</a:t>
                      </a:r>
                      <a:r>
                        <a:rPr lang="en-US" sz="2000" b="1" dirty="0"/>
                        <a:t>Persons” to extend co-operation to IRP/ RP (in place of “Personnel”</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r>
                        <a:rPr kumimoji="0" lang="en-US" sz="1700" b="1" i="0" u="none" strike="noStrike" kern="1200" baseline="0" dirty="0">
                          <a:solidFill>
                            <a:srgbClr val="FF0000"/>
                          </a:solidFill>
                          <a:latin typeface="+mn-lt"/>
                          <a:ea typeface="+mn-ea"/>
                          <a:cs typeface="+mn-cs"/>
                        </a:rPr>
                        <a:t>Any person who is or has been a personnel of the corporate debtor or its promoter or associated with the management of the corporate debtor, or engaged in a contract for service with the corporate debtor, shall extend all assistance and cooperation</a:t>
                      </a:r>
                      <a:r>
                        <a:rPr kumimoji="0" lang="en-US" sz="1700" b="0" i="0" u="none" strike="noStrike" kern="1200" baseline="0" dirty="0">
                          <a:solidFill>
                            <a:schemeClr val="dk1"/>
                          </a:solidFill>
                          <a:latin typeface="+mn-lt"/>
                          <a:ea typeface="+mn-ea"/>
                          <a:cs typeface="+mn-cs"/>
                        </a:rPr>
                        <a:t> to the IRP as may be required by him for the purposes of managing the affairs of the corporate debtor or performing the duties conferred on him under this Chapter”</a:t>
                      </a:r>
                      <a:endParaRPr lang="en-IN" sz="1700" b="1" kern="100" dirty="0">
                        <a:solidFill>
                          <a:srgbClr val="FF0000"/>
                        </a:solidFill>
                        <a:effectLst/>
                        <a:latin typeface="+mn-lt"/>
                        <a:ea typeface="Calibri" panose="020F0502020204030204" pitchFamily="34" charset="0"/>
                        <a:cs typeface="Times New Roman" panose="02020603050405020304" pitchFamily="18" charset="0"/>
                      </a:endParaRPr>
                    </a:p>
                  </a:txBody>
                  <a:tcPr marL="76200" marR="76200" marT="50800" marB="50800"/>
                </a:tc>
                <a:tc>
                  <a:txBody>
                    <a:bodyPr/>
                    <a:lstStyle/>
                    <a:p>
                      <a:r>
                        <a:rPr kumimoji="0" lang="en-US" sz="1600" kern="1200" dirty="0">
                          <a:solidFill>
                            <a:schemeClr val="dk1"/>
                          </a:solidFill>
                          <a:effectLst/>
                          <a:latin typeface="+mn-lt"/>
                          <a:ea typeface="+mn-ea"/>
                          <a:cs typeface="+mn-cs"/>
                        </a:rPr>
                        <a:t>Section 19 - </a:t>
                      </a:r>
                      <a:r>
                        <a:rPr kumimoji="0" lang="en-US" sz="1600" b="1" kern="1200" dirty="0">
                          <a:solidFill>
                            <a:srgbClr val="FF0000"/>
                          </a:solidFill>
                          <a:effectLst/>
                          <a:latin typeface="+mn-lt"/>
                          <a:ea typeface="+mn-ea"/>
                          <a:cs typeface="+mn-cs"/>
                        </a:rPr>
                        <a:t>Cooperation with IRP/RP</a:t>
                      </a:r>
                    </a:p>
                    <a:p>
                      <a:endParaRPr kumimoji="0" lang="en-IN" sz="1600" kern="1200" dirty="0">
                        <a:solidFill>
                          <a:schemeClr val="dk1"/>
                        </a:solidFill>
                        <a:effectLst/>
                        <a:latin typeface="+mn-lt"/>
                        <a:ea typeface="+mn-ea"/>
                        <a:cs typeface="+mn-cs"/>
                      </a:endParaRPr>
                    </a:p>
                    <a:p>
                      <a:r>
                        <a:rPr kumimoji="0" lang="en-US" sz="1600" kern="1200" dirty="0">
                          <a:solidFill>
                            <a:schemeClr val="dk1"/>
                          </a:solidFill>
                          <a:effectLst/>
                          <a:latin typeface="+mn-lt"/>
                          <a:ea typeface="+mn-ea"/>
                          <a:cs typeface="+mn-cs"/>
                        </a:rPr>
                        <a:t>Amended text:</a:t>
                      </a:r>
                      <a:endParaRPr kumimoji="0" lang="en-IN" sz="1600" kern="1200" dirty="0">
                        <a:solidFill>
                          <a:schemeClr val="dk1"/>
                        </a:solidFill>
                        <a:effectLst/>
                        <a:latin typeface="+mn-lt"/>
                        <a:ea typeface="+mn-ea"/>
                        <a:cs typeface="+mn-cs"/>
                      </a:endParaRPr>
                    </a:p>
                    <a:p>
                      <a:r>
                        <a:rPr kumimoji="0" lang="en-US" sz="1600" kern="1200" dirty="0">
                          <a:solidFill>
                            <a:schemeClr val="dk1"/>
                          </a:solidFill>
                          <a:effectLst/>
                          <a:latin typeface="+mn-lt"/>
                          <a:ea typeface="+mn-ea"/>
                          <a:cs typeface="+mn-cs"/>
                        </a:rPr>
                        <a:t>Heading changed to "</a:t>
                      </a:r>
                      <a:r>
                        <a:rPr kumimoji="0" lang="en-US" sz="1600" b="1" kern="1200" dirty="0">
                          <a:solidFill>
                            <a:schemeClr val="dk1"/>
                          </a:solidFill>
                          <a:effectLst/>
                          <a:latin typeface="+mn-lt"/>
                          <a:ea typeface="+mn-ea"/>
                          <a:cs typeface="+mn-cs"/>
                        </a:rPr>
                        <a:t>Persons</a:t>
                      </a:r>
                      <a:r>
                        <a:rPr kumimoji="0" lang="en-US" sz="1600" kern="1200" dirty="0">
                          <a:solidFill>
                            <a:schemeClr val="dk1"/>
                          </a:solidFill>
                          <a:effectLst/>
                          <a:latin typeface="+mn-lt"/>
                          <a:ea typeface="+mn-ea"/>
                          <a:cs typeface="+mn-cs"/>
                        </a:rPr>
                        <a:t>".</a:t>
                      </a:r>
                      <a:endParaRPr kumimoji="0" lang="en-IN" sz="1600" kern="1200" dirty="0">
                        <a:solidFill>
                          <a:schemeClr val="dk1"/>
                        </a:solidFill>
                        <a:effectLst/>
                        <a:latin typeface="+mn-lt"/>
                        <a:ea typeface="+mn-ea"/>
                        <a:cs typeface="+mn-cs"/>
                      </a:endParaRPr>
                    </a:p>
                    <a:p>
                      <a:endParaRPr kumimoji="0" lang="en-US" sz="1600" kern="1200" dirty="0">
                        <a:solidFill>
                          <a:schemeClr val="dk1"/>
                        </a:solidFill>
                        <a:effectLst/>
                        <a:latin typeface="+mn-lt"/>
                        <a:ea typeface="+mn-ea"/>
                        <a:cs typeface="+mn-cs"/>
                      </a:endParaRPr>
                    </a:p>
                    <a:p>
                      <a:r>
                        <a:rPr kumimoji="0" lang="en-US" sz="1600" kern="1200" dirty="0">
                          <a:solidFill>
                            <a:schemeClr val="dk1"/>
                          </a:solidFill>
                          <a:effectLst/>
                          <a:latin typeface="+mn-lt"/>
                          <a:ea typeface="+mn-ea"/>
                          <a:cs typeface="+mn-cs"/>
                        </a:rPr>
                        <a:t>Section 19(1) substituted to cover "</a:t>
                      </a:r>
                      <a:r>
                        <a:rPr kumimoji="0" lang="en-US" sz="1600" b="1" kern="1200" dirty="0">
                          <a:solidFill>
                            <a:srgbClr val="FF0000"/>
                          </a:solidFill>
                          <a:effectLst/>
                          <a:latin typeface="+mn-lt"/>
                          <a:ea typeface="+mn-ea"/>
                          <a:cs typeface="+mn-cs"/>
                        </a:rPr>
                        <a:t>Any person who is or has been a personnel ... or engaged in a contract for service with the corporate debtor</a:t>
                      </a:r>
                      <a:r>
                        <a:rPr kumimoji="0" lang="en-US" sz="1600" kern="1200" dirty="0">
                          <a:solidFill>
                            <a:srgbClr val="FF0000"/>
                          </a:solidFill>
                          <a:effectLst/>
                          <a:latin typeface="+mn-lt"/>
                          <a:ea typeface="+mn-ea"/>
                          <a:cs typeface="+mn-cs"/>
                        </a:rPr>
                        <a:t>".</a:t>
                      </a:r>
                    </a:p>
                    <a:p>
                      <a:endParaRPr kumimoji="0" lang="en-IN" sz="1600" kern="1200" dirty="0">
                        <a:solidFill>
                          <a:schemeClr val="dk1"/>
                        </a:solidFill>
                        <a:effectLst/>
                        <a:latin typeface="+mn-lt"/>
                        <a:ea typeface="+mn-ea"/>
                        <a:cs typeface="+mn-cs"/>
                      </a:endParaRPr>
                    </a:p>
                    <a:p>
                      <a:r>
                        <a:rPr kumimoji="0" lang="en-US" sz="1600" kern="1200" dirty="0">
                          <a:solidFill>
                            <a:schemeClr val="dk1"/>
                          </a:solidFill>
                          <a:effectLst/>
                          <a:latin typeface="+mn-lt"/>
                          <a:ea typeface="+mn-ea"/>
                          <a:cs typeface="+mn-cs"/>
                        </a:rPr>
                        <a:t>Section 19(2): reference changed to "</a:t>
                      </a:r>
                      <a:r>
                        <a:rPr kumimoji="0" lang="en-US" sz="1600" b="1" kern="1200" dirty="0">
                          <a:solidFill>
                            <a:srgbClr val="FF0000"/>
                          </a:solidFill>
                          <a:effectLst/>
                          <a:latin typeface="+mn-lt"/>
                          <a:ea typeface="+mn-ea"/>
                          <a:cs typeface="+mn-cs"/>
                        </a:rPr>
                        <a:t>any person referred to in sub-section (1)</a:t>
                      </a:r>
                      <a:r>
                        <a:rPr kumimoji="0" lang="en-US" sz="1600" kern="1200" dirty="0">
                          <a:solidFill>
                            <a:srgbClr val="FF0000"/>
                          </a:solidFill>
                          <a:effectLst/>
                          <a:latin typeface="+mn-lt"/>
                          <a:ea typeface="+mn-ea"/>
                          <a:cs typeface="+mn-cs"/>
                        </a:rPr>
                        <a:t>".</a:t>
                      </a:r>
                    </a:p>
                    <a:p>
                      <a:endParaRPr kumimoji="0" lang="en-IN" sz="1600" kern="1200" dirty="0">
                        <a:solidFill>
                          <a:schemeClr val="dk1"/>
                        </a:solidFill>
                        <a:effectLst/>
                        <a:latin typeface="+mn-lt"/>
                        <a:ea typeface="+mn-ea"/>
                        <a:cs typeface="+mn-cs"/>
                      </a:endParaRPr>
                    </a:p>
                    <a:p>
                      <a:r>
                        <a:rPr kumimoji="0" lang="en-US" sz="1600" kern="1200" dirty="0">
                          <a:solidFill>
                            <a:schemeClr val="dk1"/>
                          </a:solidFill>
                          <a:effectLst/>
                          <a:latin typeface="+mn-lt"/>
                          <a:ea typeface="+mn-ea"/>
                          <a:cs typeface="+mn-cs"/>
                        </a:rPr>
                        <a:t>Section 19(3): "direct such </a:t>
                      </a:r>
                      <a:r>
                        <a:rPr kumimoji="0" lang="en-US" sz="1600" b="1" kern="1200" dirty="0">
                          <a:solidFill>
                            <a:schemeClr val="dk1"/>
                          </a:solidFill>
                          <a:effectLst/>
                          <a:latin typeface="+mn-lt"/>
                          <a:ea typeface="+mn-ea"/>
                          <a:cs typeface="+mn-cs"/>
                        </a:rPr>
                        <a:t>person referred to in sub-section (1)</a:t>
                      </a:r>
                      <a:r>
                        <a:rPr kumimoji="0" lang="en-US" sz="1600" kern="1200" dirty="0">
                          <a:solidFill>
                            <a:schemeClr val="dk1"/>
                          </a:solidFill>
                          <a:effectLst/>
                          <a:latin typeface="+mn-lt"/>
                          <a:ea typeface="+mn-ea"/>
                          <a:cs typeface="+mn-cs"/>
                        </a:rPr>
                        <a:t>"; and "resolution professional" replaced by "</a:t>
                      </a:r>
                      <a:r>
                        <a:rPr kumimoji="0" lang="en-US" sz="1600" b="1" kern="1200" dirty="0">
                          <a:solidFill>
                            <a:schemeClr val="dk1"/>
                          </a:solidFill>
                          <a:effectLst/>
                          <a:latin typeface="+mn-lt"/>
                          <a:ea typeface="+mn-ea"/>
                          <a:cs typeface="+mn-cs"/>
                        </a:rPr>
                        <a:t>interim resolution professional</a:t>
                      </a:r>
                      <a:r>
                        <a:rPr kumimoji="0" lang="en-US" sz="1600" kern="1200" dirty="0">
                          <a:solidFill>
                            <a:schemeClr val="dk1"/>
                          </a:solidFill>
                          <a:effectLst/>
                          <a:latin typeface="+mn-lt"/>
                          <a:ea typeface="+mn-ea"/>
                          <a:cs typeface="+mn-cs"/>
                        </a:rPr>
                        <a:t>".</a:t>
                      </a:r>
                      <a:endParaRPr kumimoji="0" lang="en-IN" sz="1600" kern="1200" dirty="0">
                        <a:solidFill>
                          <a:schemeClr val="dk1"/>
                        </a:solidFill>
                        <a:effectLst/>
                        <a:latin typeface="+mn-lt"/>
                        <a:ea typeface="+mn-ea"/>
                        <a:cs typeface="+mn-cs"/>
                      </a:endParaRPr>
                    </a:p>
                    <a:p>
                      <a:endParaRPr kumimoji="0" lang="en-US" sz="1600" b="1" kern="1200" dirty="0">
                        <a:solidFill>
                          <a:schemeClr val="dk1"/>
                        </a:solidFill>
                        <a:effectLst/>
                        <a:latin typeface="+mn-lt"/>
                        <a:ea typeface="+mn-ea"/>
                        <a:cs typeface="+mn-cs"/>
                      </a:endParaRPr>
                    </a:p>
                    <a:p>
                      <a:r>
                        <a:rPr kumimoji="0" lang="en-US" sz="1600" b="1" kern="1200" dirty="0">
                          <a:solidFill>
                            <a:srgbClr val="FF0000"/>
                          </a:solidFill>
                          <a:effectLst/>
                          <a:latin typeface="+mn-lt"/>
                          <a:ea typeface="+mn-ea"/>
                          <a:cs typeface="+mn-cs"/>
                        </a:rPr>
                        <a:t>Explanation inserted</a:t>
                      </a:r>
                      <a:r>
                        <a:rPr kumimoji="0" lang="en-US" sz="1600" kern="1200" dirty="0">
                          <a:solidFill>
                            <a:srgbClr val="FF0000"/>
                          </a:solidFill>
                          <a:effectLst/>
                          <a:latin typeface="+mn-lt"/>
                          <a:ea typeface="+mn-ea"/>
                          <a:cs typeface="+mn-cs"/>
                        </a:rPr>
                        <a:t>: references to IRP  also include the RP</a:t>
                      </a:r>
                      <a:endParaRPr lang="en-IN" sz="2400" b="1" kern="100" dirty="0">
                        <a:solidFill>
                          <a:srgbClr val="FF0000"/>
                        </a:solidFill>
                        <a:effectLst/>
                        <a:latin typeface="+mn-lt"/>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kumimoji="0" lang="en-US" sz="1800" kern="1200" dirty="0">
                          <a:solidFill>
                            <a:schemeClr val="dk1"/>
                          </a:solidFill>
                          <a:effectLst/>
                          <a:latin typeface="+mn-lt"/>
                          <a:ea typeface="+mn-ea"/>
                          <a:cs typeface="+mn-cs"/>
                        </a:rPr>
                        <a:t>Substantially widens the universe of persons who can be compelled to assist and expressly carries the section through from IRP to RP.</a:t>
                      </a:r>
                      <a:endParaRPr lang="en-IN" sz="2400" b="1" kern="100" dirty="0">
                        <a:solidFill>
                          <a:srgbClr val="4A4A4A"/>
                        </a:solidFill>
                        <a:effectLst/>
                        <a:latin typeface="+mn-lt"/>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1337954314"/>
                  </a:ext>
                </a:extLst>
              </a:tr>
            </a:tbl>
          </a:graphicData>
        </a:graphic>
      </p:graphicFrame>
    </p:spTree>
    <p:extLst>
      <p:ext uri="{BB962C8B-B14F-4D97-AF65-F5344CB8AC3E}">
        <p14:creationId xmlns:p14="http://schemas.microsoft.com/office/powerpoint/2010/main" val="20775553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EC289-2801-69C5-F3FE-DDE9BDB417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C1B8F1-FAB0-E0CE-F59E-08EFAA47A1F9}"/>
              </a:ext>
            </a:extLst>
          </p:cNvPr>
          <p:cNvSpPr>
            <a:spLocks noGrp="1"/>
          </p:cNvSpPr>
          <p:nvPr>
            <p:ph type="title"/>
          </p:nvPr>
        </p:nvSpPr>
        <p:spPr>
          <a:xfrm>
            <a:off x="0" y="29310"/>
            <a:ext cx="12192000" cy="871870"/>
          </a:xfrm>
        </p:spPr>
        <p:txBody>
          <a:bodyPr>
            <a:noAutofit/>
          </a:bodyPr>
          <a:lstStyle/>
          <a:p>
            <a:r>
              <a:rPr lang="en-US" sz="2800" dirty="0">
                <a:effectLst/>
              </a:rPr>
              <a:t>Regulation 3A OF CIRP REGULATION - </a:t>
            </a:r>
            <a:r>
              <a:rPr lang="en-US" sz="1800" dirty="0">
                <a:effectLst/>
              </a:rPr>
              <a:t> </a:t>
            </a:r>
            <a:r>
              <a:rPr lang="en-IN" sz="2000" i="1" u="sng" dirty="0">
                <a:solidFill>
                  <a:srgbClr val="00B0F0"/>
                </a:solidFill>
                <a:latin typeface="Times New Roman" panose="02020603050405020304" pitchFamily="18" charset="0"/>
                <a:cs typeface="Times New Roman" panose="02020603050405020304" pitchFamily="18" charset="0"/>
              </a:rPr>
              <a:t>AMENDED ON 1 JUNE 2026</a:t>
            </a:r>
            <a:br>
              <a:rPr lang="en-IN" sz="2800" b="0" dirty="0"/>
            </a:br>
            <a:r>
              <a:rPr lang="en-IN" sz="2800" b="0" dirty="0"/>
              <a:t>“</a:t>
            </a:r>
            <a:r>
              <a:rPr lang="en-US" sz="3600" dirty="0">
                <a:effectLst/>
              </a:rPr>
              <a:t>Duty” to extend assistance and cooperation</a:t>
            </a:r>
            <a:r>
              <a:rPr lang="en-US" sz="1400" dirty="0">
                <a:effectLst/>
              </a:rPr>
              <a:t>-</a:t>
            </a:r>
            <a:endParaRPr lang="en-IN" sz="1200" b="1" i="1" u="sng"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id="{5B5C341F-3798-7341-4486-C1D037C21958}"/>
              </a:ext>
            </a:extLst>
          </p:cNvPr>
          <p:cNvSpPr>
            <a:spLocks noGrp="1"/>
          </p:cNvSpPr>
          <p:nvPr>
            <p:ph idx="1"/>
          </p:nvPr>
        </p:nvSpPr>
        <p:spPr>
          <a:xfrm>
            <a:off x="275493" y="1026458"/>
            <a:ext cx="11293656" cy="5749480"/>
          </a:xfrm>
        </p:spPr>
        <p:txBody>
          <a:bodyPr>
            <a:normAutofit fontScale="85000" lnSpcReduction="20000"/>
          </a:bodyPr>
          <a:lstStyle/>
          <a:p>
            <a:r>
              <a:rPr lang="en-US" dirty="0"/>
              <a:t>(1) The interim resolution professional or resolution professional, as the case may be, shall take custody and control as specified under this </a:t>
            </a:r>
            <a:r>
              <a:rPr lang="en-US" dirty="0">
                <a:solidFill>
                  <a:srgbClr val="FFFF00"/>
                </a:solidFill>
              </a:rPr>
              <a:t>regulation </a:t>
            </a:r>
            <a:r>
              <a:rPr lang="en-US" b="1" u="sng" dirty="0">
                <a:solidFill>
                  <a:srgbClr val="FFFF00"/>
                </a:solidFill>
              </a:rPr>
              <a:t>from any person as covered under section 19</a:t>
            </a:r>
            <a:r>
              <a:rPr lang="en-US" dirty="0">
                <a:solidFill>
                  <a:srgbClr val="FFFF00"/>
                </a:solidFill>
              </a:rPr>
              <a:t> </a:t>
            </a:r>
            <a:r>
              <a:rPr lang="en-US" dirty="0"/>
              <a:t>(</a:t>
            </a:r>
            <a:r>
              <a:rPr lang="en-US" i="1" dirty="0">
                <a:solidFill>
                  <a:schemeClr val="accent2">
                    <a:lumMod val="20000"/>
                    <a:lumOff val="80000"/>
                  </a:schemeClr>
                </a:solidFill>
              </a:rPr>
              <a:t>EARLIER IT WAS ONLY THE “the personnel of the corporate debtor, its promoters or any other person associated with the management of the corporate debtor as the case may be”</a:t>
            </a:r>
            <a:r>
              <a:rPr lang="en-US" dirty="0"/>
              <a:t>), of the following:- </a:t>
            </a:r>
          </a:p>
          <a:p>
            <a:pPr lvl="1"/>
            <a:r>
              <a:rPr lang="en-US" dirty="0"/>
              <a:t>the records of information relating to the assets, finances and operations of the corporate debtor referred in clause (a) of section 18 and such other information required under regulation 36, in such format as notified by the Board; </a:t>
            </a:r>
          </a:p>
          <a:p>
            <a:pPr lvl="1"/>
            <a:endParaRPr lang="en-IN" dirty="0"/>
          </a:p>
          <a:p>
            <a:pPr lvl="1"/>
            <a:r>
              <a:rPr lang="en-US" dirty="0"/>
              <a:t>the assets recorded in the balance sheet of the corporate debtor or in any other records referred in clause (f) of section 18. </a:t>
            </a:r>
          </a:p>
          <a:p>
            <a:pPr marL="137160" indent="0">
              <a:buNone/>
            </a:pPr>
            <a:endParaRPr lang="en-IN" dirty="0"/>
          </a:p>
          <a:p>
            <a:r>
              <a:rPr lang="en-US" dirty="0"/>
              <a:t>(2) </a:t>
            </a:r>
            <a:r>
              <a:rPr lang="en-US" b="1" u="sng" dirty="0">
                <a:solidFill>
                  <a:srgbClr val="FFFF00"/>
                </a:solidFill>
              </a:rPr>
              <a:t>Any person as covered under section 19</a:t>
            </a:r>
            <a:r>
              <a:rPr lang="en-US" dirty="0">
                <a:solidFill>
                  <a:srgbClr val="FFFF00"/>
                </a:solidFill>
              </a:rPr>
              <a:t> </a:t>
            </a:r>
            <a:r>
              <a:rPr lang="en-US" dirty="0"/>
              <a:t>(</a:t>
            </a:r>
            <a:r>
              <a:rPr lang="en-US" i="1" dirty="0">
                <a:solidFill>
                  <a:schemeClr val="accent2">
                    <a:lumMod val="20000"/>
                    <a:lumOff val="80000"/>
                  </a:schemeClr>
                </a:solidFill>
              </a:rPr>
              <a:t>EARLIER IT WAS ONLY THE “the personnel of the corporate debtor, its promoters or any other person associated with the management of the corporate debtor”</a:t>
            </a:r>
            <a:r>
              <a:rPr lang="en-US" dirty="0"/>
              <a:t>) </a:t>
            </a:r>
            <a:r>
              <a:rPr lang="en-US" dirty="0">
                <a:solidFill>
                  <a:srgbClr val="FFFF00"/>
                </a:solidFill>
              </a:rPr>
              <a:t>shall provide to the IRP or RP</a:t>
            </a:r>
            <a:r>
              <a:rPr lang="en-US" dirty="0"/>
              <a:t>, as the case may be, a list of assets and records while handing over their custody and control, and the IRP or RP may, after taking such custody and control, if deemed necessary, identify person(s) in whose possession these assets and records will be held. </a:t>
            </a:r>
            <a:endParaRPr lang="en-IN" sz="2400" dirty="0"/>
          </a:p>
        </p:txBody>
      </p:sp>
    </p:spTree>
    <p:extLst>
      <p:ext uri="{BB962C8B-B14F-4D97-AF65-F5344CB8AC3E}">
        <p14:creationId xmlns:p14="http://schemas.microsoft.com/office/powerpoint/2010/main" val="121742771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D8E85-2E79-E8CB-E6D5-33DC935F18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7C860B-C476-9B75-05FD-EB6BDC70468A}"/>
              </a:ext>
            </a:extLst>
          </p:cNvPr>
          <p:cNvSpPr>
            <a:spLocks noGrp="1"/>
          </p:cNvSpPr>
          <p:nvPr>
            <p:ph type="title"/>
          </p:nvPr>
        </p:nvSpPr>
        <p:spPr>
          <a:xfrm>
            <a:off x="0" y="29310"/>
            <a:ext cx="12192000" cy="871870"/>
          </a:xfrm>
        </p:spPr>
        <p:txBody>
          <a:bodyPr>
            <a:noAutofit/>
          </a:bodyPr>
          <a:lstStyle/>
          <a:p>
            <a:r>
              <a:rPr lang="en-US" sz="2800" dirty="0">
                <a:effectLst/>
              </a:rPr>
              <a:t>Regulation 4 OF CIRP REGULATION - </a:t>
            </a:r>
            <a:r>
              <a:rPr lang="en-US" sz="1800" dirty="0">
                <a:effectLst/>
              </a:rPr>
              <a:t> </a:t>
            </a:r>
            <a:r>
              <a:rPr lang="en-IN" sz="2000" i="1" u="sng" dirty="0">
                <a:solidFill>
                  <a:srgbClr val="00B0F0"/>
                </a:solidFill>
                <a:latin typeface="Times New Roman" panose="02020603050405020304" pitchFamily="18" charset="0"/>
                <a:cs typeface="Times New Roman" panose="02020603050405020304" pitchFamily="18" charset="0"/>
              </a:rPr>
              <a:t>AMENDED ON 1 JUNE 2026</a:t>
            </a:r>
            <a:br>
              <a:rPr lang="en-IN" sz="2800" b="0" dirty="0"/>
            </a:br>
            <a:r>
              <a:rPr lang="en-IN" sz="3200" dirty="0"/>
              <a:t>ACCESS TO BOOKS</a:t>
            </a:r>
            <a:endParaRPr lang="en-IN" sz="1200" i="1" u="sng"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id="{AABC9CC6-3034-30BC-4D8B-28D6FF0F5C6D}"/>
              </a:ext>
            </a:extLst>
          </p:cNvPr>
          <p:cNvSpPr>
            <a:spLocks noGrp="1"/>
          </p:cNvSpPr>
          <p:nvPr>
            <p:ph idx="1"/>
          </p:nvPr>
        </p:nvSpPr>
        <p:spPr>
          <a:xfrm>
            <a:off x="275493" y="1026458"/>
            <a:ext cx="11293656" cy="5749480"/>
          </a:xfrm>
        </p:spPr>
        <p:txBody>
          <a:bodyPr>
            <a:normAutofit fontScale="92500" lnSpcReduction="20000"/>
          </a:bodyPr>
          <a:lstStyle/>
          <a:p>
            <a:pPr marL="137160" indent="0">
              <a:buNone/>
            </a:pPr>
            <a:r>
              <a:rPr lang="en-US" dirty="0"/>
              <a:t>Regulation 4(1)(3) </a:t>
            </a:r>
            <a:r>
              <a:rPr lang="en-US" dirty="0">
                <a:solidFill>
                  <a:srgbClr val="FFFF00"/>
                </a:solidFill>
              </a:rPr>
              <a:t>The IRP or RP</a:t>
            </a:r>
            <a:r>
              <a:rPr lang="en-US" dirty="0"/>
              <a:t>, as the case may be, </a:t>
            </a:r>
            <a:r>
              <a:rPr lang="en-US" dirty="0">
                <a:solidFill>
                  <a:srgbClr val="FFFF00"/>
                </a:solidFill>
              </a:rPr>
              <a:t>may seek from any creditor </a:t>
            </a:r>
            <a:r>
              <a:rPr lang="en-US" b="1" u="sng" dirty="0">
                <a:solidFill>
                  <a:srgbClr val="00B0F0"/>
                </a:solidFill>
              </a:rPr>
              <a:t>including financial institutions and statutory authorities</a:t>
            </a:r>
            <a:r>
              <a:rPr lang="en-US" dirty="0"/>
              <a:t>, such </a:t>
            </a:r>
            <a:r>
              <a:rPr lang="en-US" dirty="0">
                <a:solidFill>
                  <a:srgbClr val="FFFF00"/>
                </a:solidFill>
              </a:rPr>
              <a:t>information or records as he may deem fit</a:t>
            </a:r>
            <a:r>
              <a:rPr lang="en-US" dirty="0"/>
              <a:t>, including the relevant extracts of </a:t>
            </a:r>
            <a:r>
              <a:rPr lang="en-US" dirty="0">
                <a:solidFill>
                  <a:srgbClr val="92D050"/>
                </a:solidFill>
              </a:rPr>
              <a:t>information in respect of assets and liabilities </a:t>
            </a:r>
            <a:r>
              <a:rPr lang="en-US" dirty="0"/>
              <a:t>of the corporate debtor from the last </a:t>
            </a:r>
            <a:r>
              <a:rPr lang="en-US" dirty="0">
                <a:solidFill>
                  <a:srgbClr val="92D050"/>
                </a:solidFill>
              </a:rPr>
              <a:t>valuation report, stock statement, receivables statement, inspection reports of properties, audit report, stock audit report, title search report, technical officers report, bank account statement </a:t>
            </a:r>
            <a:r>
              <a:rPr lang="en-US" dirty="0"/>
              <a:t>and any such </a:t>
            </a:r>
            <a:r>
              <a:rPr lang="en-US" dirty="0">
                <a:solidFill>
                  <a:srgbClr val="92D050"/>
                </a:solidFill>
              </a:rPr>
              <a:t>other information </a:t>
            </a:r>
            <a:r>
              <a:rPr lang="en-US" dirty="0"/>
              <a:t>which shall </a:t>
            </a:r>
            <a:r>
              <a:rPr lang="en-US" dirty="0">
                <a:solidFill>
                  <a:srgbClr val="FFFF00"/>
                </a:solidFill>
              </a:rPr>
              <a:t>assist the IRP or RP in preparing the information memorandum, getting valuation determined and in conducting the CIRP process </a:t>
            </a:r>
            <a:r>
              <a:rPr lang="en-US" dirty="0"/>
              <a:t>and the </a:t>
            </a:r>
            <a:r>
              <a:rPr lang="en-US" b="1" u="sng" dirty="0"/>
              <a:t>creditors shall provide the requisite information:</a:t>
            </a:r>
            <a:endParaRPr lang="en-IN" b="1" u="sng" dirty="0"/>
          </a:p>
          <a:p>
            <a:pPr marL="137160" indent="0">
              <a:buNone/>
            </a:pPr>
            <a:endParaRPr lang="en-US" dirty="0"/>
          </a:p>
          <a:p>
            <a:pPr marL="137160" indent="0">
              <a:buNone/>
            </a:pPr>
            <a:r>
              <a:rPr lang="en-US" b="1" u="sng" dirty="0">
                <a:solidFill>
                  <a:schemeClr val="accent2">
                    <a:lumMod val="40000"/>
                    <a:lumOff val="60000"/>
                  </a:schemeClr>
                </a:solidFill>
              </a:rPr>
              <a:t>Provided that every creditor shall, at the first meeting of the committee, furnish to the IRP or RP, as the case may be, all information and records in its possession relating to the assets and liabilities of the corporate debtor, as may be relevant for the conduct of the CIRP process</a:t>
            </a:r>
            <a:endParaRPr lang="en-IN" sz="2400" b="1" u="sng" dirty="0">
              <a:solidFill>
                <a:schemeClr val="accent2">
                  <a:lumMod val="40000"/>
                  <a:lumOff val="60000"/>
                </a:schemeClr>
              </a:solidFill>
            </a:endParaRPr>
          </a:p>
        </p:txBody>
      </p:sp>
    </p:spTree>
    <p:extLst>
      <p:ext uri="{BB962C8B-B14F-4D97-AF65-F5344CB8AC3E}">
        <p14:creationId xmlns:p14="http://schemas.microsoft.com/office/powerpoint/2010/main" val="35834214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44F3F-C309-47DF-39C0-0C18CE4A3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D55684-292B-7A1F-DF56-5EFD30B08F9C}"/>
              </a:ext>
            </a:extLst>
          </p:cNvPr>
          <p:cNvSpPr>
            <a:spLocks noGrp="1"/>
          </p:cNvSpPr>
          <p:nvPr>
            <p:ph type="ctrTitle"/>
          </p:nvPr>
        </p:nvSpPr>
        <p:spPr>
          <a:xfrm>
            <a:off x="0" y="565160"/>
            <a:ext cx="11873738" cy="733647"/>
          </a:xfrm>
        </p:spPr>
        <p:txBody>
          <a:bodyPr>
            <a:noAutofit/>
          </a:bodyPr>
          <a:lstStyle/>
          <a:p>
            <a:r>
              <a:rPr lang="en-US" sz="3200" dirty="0">
                <a:effectLst/>
              </a:rPr>
              <a:t>SECTION 34(3) amendments- </a:t>
            </a:r>
            <a:br>
              <a:rPr lang="en-US" sz="3200" dirty="0">
                <a:effectLst/>
              </a:rPr>
            </a:br>
            <a:r>
              <a:rPr lang="en-US" sz="3200" dirty="0">
                <a:effectLst/>
              </a:rPr>
              <a:t>Section 19 applicable in liquidation  </a:t>
            </a:r>
            <a:endParaRPr lang="en-IN" sz="1800" b="1" i="1" u="sng"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B59092DB-FB59-BA31-3976-B0FDBADDEF1F}"/>
              </a:ext>
            </a:extLst>
          </p:cNvPr>
          <p:cNvSpPr>
            <a:spLocks noGrp="1"/>
          </p:cNvSpPr>
          <p:nvPr>
            <p:ph type="subTitle" idx="1"/>
          </p:nvPr>
        </p:nvSpPr>
        <p:spPr>
          <a:xfrm>
            <a:off x="275492" y="1309677"/>
            <a:ext cx="11476893" cy="5296282"/>
          </a:xfrm>
        </p:spPr>
        <p:txBody>
          <a:bodyPr>
            <a:noAutofit/>
          </a:bodyPr>
          <a:lstStyle/>
          <a:p>
            <a:pPr algn="just"/>
            <a:r>
              <a:rPr lang="en-US" sz="2400" dirty="0"/>
              <a:t>(3)</a:t>
            </a:r>
            <a:r>
              <a:rPr lang="en-US" dirty="0"/>
              <a:t> </a:t>
            </a:r>
            <a:r>
              <a:rPr lang="en-US" dirty="0">
                <a:solidFill>
                  <a:srgbClr val="00B0F0"/>
                </a:solidFill>
              </a:rPr>
              <a:t>Any person who is or has been a personnel of the corporate debtor</a:t>
            </a:r>
            <a:r>
              <a:rPr lang="en-US" dirty="0"/>
              <a:t>, or its </a:t>
            </a:r>
            <a:r>
              <a:rPr lang="en-US" dirty="0">
                <a:solidFill>
                  <a:srgbClr val="00B0F0"/>
                </a:solidFill>
              </a:rPr>
              <a:t>promoter, or associated with the management </a:t>
            </a:r>
            <a:r>
              <a:rPr lang="en-US" dirty="0"/>
              <a:t>of the corporate debtor, or </a:t>
            </a:r>
            <a:r>
              <a:rPr lang="en-US" b="1" u="sng" dirty="0">
                <a:solidFill>
                  <a:srgbClr val="00B0F0"/>
                </a:solidFill>
              </a:rPr>
              <a:t>engaged in a contract for service</a:t>
            </a:r>
            <a:r>
              <a:rPr lang="en-US" dirty="0"/>
              <a:t> with the corporate debtor, shall </a:t>
            </a:r>
            <a:r>
              <a:rPr lang="en-US" dirty="0">
                <a:solidFill>
                  <a:schemeClr val="accent2">
                    <a:lumMod val="40000"/>
                    <a:lumOff val="60000"/>
                  </a:schemeClr>
                </a:solidFill>
              </a:rPr>
              <a:t>extend all assistance and cooperation to the liquidator </a:t>
            </a:r>
            <a:r>
              <a:rPr lang="en-US" dirty="0"/>
              <a:t>as may be required by him for the purposes of managing the affairs of the corporate debtor or performing the duties conferred on him under this Chapter and </a:t>
            </a:r>
            <a:r>
              <a:rPr lang="en-US" dirty="0">
                <a:solidFill>
                  <a:schemeClr val="accent2">
                    <a:lumMod val="40000"/>
                    <a:lumOff val="60000"/>
                  </a:schemeClr>
                </a:solidFill>
              </a:rPr>
              <a:t>the provisions of section 19 shall apply in relation to liquidation and voluntary liquidation process </a:t>
            </a:r>
            <a:r>
              <a:rPr lang="en-US" dirty="0">
                <a:solidFill>
                  <a:srgbClr val="FFFF00"/>
                </a:solidFill>
              </a:rPr>
              <a:t>as they apply in relation to CIRP Process </a:t>
            </a:r>
            <a:r>
              <a:rPr lang="en-US" dirty="0"/>
              <a:t>with the </a:t>
            </a:r>
            <a:r>
              <a:rPr lang="en-US" dirty="0">
                <a:solidFill>
                  <a:srgbClr val="FFFF00"/>
                </a:solidFill>
              </a:rPr>
              <a:t>substitution of references to the liquidator for references to the IRP and RP </a:t>
            </a:r>
            <a:r>
              <a:rPr lang="en-US" dirty="0"/>
              <a:t>and </a:t>
            </a:r>
            <a:r>
              <a:rPr lang="en-US" dirty="0">
                <a:solidFill>
                  <a:srgbClr val="FFFF00"/>
                </a:solidFill>
              </a:rPr>
              <a:t>references to the CIRP with liquidation</a:t>
            </a:r>
            <a:r>
              <a:rPr lang="en-US" dirty="0"/>
              <a:t> and voluntary liquidation process, respectively</a:t>
            </a:r>
            <a:endParaRPr lang="en-IN" dirty="0"/>
          </a:p>
        </p:txBody>
      </p:sp>
    </p:spTree>
    <p:extLst>
      <p:ext uri="{BB962C8B-B14F-4D97-AF65-F5344CB8AC3E}">
        <p14:creationId xmlns:p14="http://schemas.microsoft.com/office/powerpoint/2010/main" val="336422518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F1813-3664-4A2E-BD99-72041E51F9F0}"/>
              </a:ext>
            </a:extLst>
          </p:cNvPr>
          <p:cNvSpPr>
            <a:spLocks noGrp="1"/>
          </p:cNvSpPr>
          <p:nvPr>
            <p:ph type="title"/>
          </p:nvPr>
        </p:nvSpPr>
        <p:spPr>
          <a:xfrm>
            <a:off x="0" y="29310"/>
            <a:ext cx="12192000" cy="871870"/>
          </a:xfrm>
        </p:spPr>
        <p:txBody>
          <a:bodyPr>
            <a:noAutofit/>
          </a:bodyPr>
          <a:lstStyle/>
          <a:p>
            <a:r>
              <a:rPr lang="en-US" sz="2800" dirty="0">
                <a:effectLst/>
              </a:rPr>
              <a:t>Regulation 9 OF LIQUIDATION REGULATION - </a:t>
            </a:r>
            <a:br>
              <a:rPr lang="en-IN" sz="2800" b="0" dirty="0"/>
            </a:br>
            <a:r>
              <a:rPr lang="en-US" sz="2800" b="0" dirty="0"/>
              <a:t>Personnel to extend cooperation to liquidator</a:t>
            </a:r>
            <a:r>
              <a:rPr lang="en-US" sz="1800" dirty="0">
                <a:effectLst/>
              </a:rPr>
              <a:t>- </a:t>
            </a:r>
            <a:r>
              <a:rPr lang="en-IN" sz="2000" i="1" u="sng" dirty="0">
                <a:solidFill>
                  <a:srgbClr val="00B0F0"/>
                </a:solidFill>
                <a:latin typeface="Times New Roman" panose="02020603050405020304" pitchFamily="18" charset="0"/>
                <a:cs typeface="Times New Roman" panose="02020603050405020304" pitchFamily="18" charset="0"/>
              </a:rPr>
              <a:t>AMENDED ON 1 JUNE 2026</a:t>
            </a:r>
            <a:endParaRPr lang="en-IN" sz="1200" b="1" i="1" u="sng"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id="{927C90F3-955E-4E2B-8FCF-B68131329414}"/>
              </a:ext>
            </a:extLst>
          </p:cNvPr>
          <p:cNvSpPr>
            <a:spLocks noGrp="1"/>
          </p:cNvSpPr>
          <p:nvPr>
            <p:ph idx="1"/>
          </p:nvPr>
        </p:nvSpPr>
        <p:spPr>
          <a:xfrm>
            <a:off x="275493" y="1026458"/>
            <a:ext cx="11293656" cy="5749480"/>
          </a:xfrm>
        </p:spPr>
        <p:txBody>
          <a:bodyPr>
            <a:normAutofit fontScale="92500"/>
          </a:bodyPr>
          <a:lstStyle/>
          <a:p>
            <a:r>
              <a:rPr lang="en-US" dirty="0"/>
              <a:t>The liquidator may make an application to the Adjudicating Authority for a direction that a person who </a:t>
            </a:r>
          </a:p>
          <a:p>
            <a:pPr marL="1527048" lvl="3" indent="-457200">
              <a:buAutoNum type="arabicParenBoth"/>
            </a:pPr>
            <a:r>
              <a:rPr lang="en-US" dirty="0"/>
              <a:t>is or has been an officer, auditor, employee, promoter or partner of the corporate debtor </a:t>
            </a:r>
            <a:r>
              <a:rPr lang="en-US" sz="2800" dirty="0">
                <a:solidFill>
                  <a:srgbClr val="00B0F0"/>
                </a:solidFill>
              </a:rPr>
              <a:t>or any other person referred to in sub-section (3) of section 34</a:t>
            </a:r>
            <a:r>
              <a:rPr lang="en-US" sz="2800" dirty="0"/>
              <a:t>;</a:t>
            </a:r>
          </a:p>
          <a:p>
            <a:pPr marL="1527048" lvl="3" indent="-457200">
              <a:buAutoNum type="arabicParenBoth"/>
            </a:pPr>
            <a:r>
              <a:rPr lang="en-US" dirty="0"/>
              <a:t>was the interim resolution professional, resolution professional or the previous liquidator of the corporate debtor; or</a:t>
            </a:r>
            <a:endParaRPr lang="en-IN" dirty="0"/>
          </a:p>
          <a:p>
            <a:pPr marL="1527048" lvl="3" indent="-457200">
              <a:buAutoNum type="arabicParenBoth"/>
            </a:pPr>
            <a:r>
              <a:rPr lang="en-US" dirty="0"/>
              <a:t>has possession of any of the properties of the corporate debtor;</a:t>
            </a:r>
            <a:endParaRPr lang="en-IN" sz="2000" dirty="0"/>
          </a:p>
          <a:p>
            <a:endParaRPr lang="en-IN" dirty="0"/>
          </a:p>
          <a:p>
            <a:r>
              <a:rPr lang="en-US" dirty="0"/>
              <a:t>shall cooperate with him in the collection of information necessary for the conduct of the liquidation.</a:t>
            </a:r>
            <a:endParaRPr lang="en-IN" dirty="0"/>
          </a:p>
          <a:p>
            <a:pPr marL="137160" indent="0">
              <a:buNone/>
            </a:pPr>
            <a:endParaRPr lang="en-IN" dirty="0"/>
          </a:p>
          <a:p>
            <a:pPr lvl="0"/>
            <a:r>
              <a:rPr lang="en-US" dirty="0"/>
              <a:t>An application may be made under this Regulation only after the liquidator has made reasonable efforts to obtain the information from such person and failed to obtain it</a:t>
            </a:r>
            <a:endParaRPr lang="en-IN" sz="2400" dirty="0"/>
          </a:p>
        </p:txBody>
      </p:sp>
    </p:spTree>
    <p:extLst>
      <p:ext uri="{BB962C8B-B14F-4D97-AF65-F5344CB8AC3E}">
        <p14:creationId xmlns:p14="http://schemas.microsoft.com/office/powerpoint/2010/main" val="328724011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76322-F265-411E-EBFB-9DD680350189}"/>
            </a:ext>
          </a:extLst>
        </p:cNvPr>
        <p:cNvGrpSpPr/>
        <p:nvPr/>
      </p:nvGrpSpPr>
      <p:grpSpPr>
        <a:xfrm>
          <a:off x="0" y="0"/>
          <a:ext cx="0" cy="0"/>
          <a:chOff x="0" y="0"/>
          <a:chExt cx="0" cy="0"/>
        </a:xfrm>
      </p:grpSpPr>
      <p:sp>
        <p:nvSpPr>
          <p:cNvPr id="3" name="AutoShape 2" descr="Image result for LIQUIDATE COMPANY">
            <a:extLst>
              <a:ext uri="{FF2B5EF4-FFF2-40B4-BE49-F238E27FC236}">
                <a16:creationId xmlns:a16="http://schemas.microsoft.com/office/drawing/2014/main" id="{797D26D8-20DB-7034-B112-0D49A81B915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p>
        </p:txBody>
      </p:sp>
      <p:sp>
        <p:nvSpPr>
          <p:cNvPr id="5" name="Rectangle 4">
            <a:extLst>
              <a:ext uri="{FF2B5EF4-FFF2-40B4-BE49-F238E27FC236}">
                <a16:creationId xmlns:a16="http://schemas.microsoft.com/office/drawing/2014/main" id="{DA3AF8C3-B190-DA0B-69B5-5819CEF254D9}"/>
              </a:ext>
            </a:extLst>
          </p:cNvPr>
          <p:cNvSpPr/>
          <p:nvPr/>
        </p:nvSpPr>
        <p:spPr>
          <a:xfrm>
            <a:off x="40496" y="288235"/>
            <a:ext cx="12111008" cy="2123658"/>
          </a:xfrm>
          <a:prstGeom prst="rect">
            <a:avLst/>
          </a:prstGeom>
          <a:solidFill>
            <a:schemeClr val="accent4">
              <a:lumMod val="40000"/>
              <a:lumOff val="60000"/>
            </a:schemeClr>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spc="-15" dirty="0">
                <a:solidFill>
                  <a:srgbClr val="0070C0"/>
                </a:solidFill>
              </a:rPr>
              <a:t>SOME OTHER AMENDMENTS IN IBC 2026</a:t>
            </a:r>
            <a:endParaRPr lang="en-US" sz="6600" b="1" i="1" u="sng" cap="none" spc="0" dirty="0">
              <a:ln w="11430"/>
              <a:solidFill>
                <a:srgbClr val="0070C0"/>
              </a:solidFill>
              <a:effectLst>
                <a:outerShdw blurRad="50800" dist="39000" dir="5460000" algn="tl">
                  <a:srgbClr val="000000">
                    <a:alpha val="38000"/>
                  </a:srgbClr>
                </a:outerShdw>
              </a:effectLst>
              <a:latin typeface="Times New Roman" panose="02020603050405020304" pitchFamily="18" charset="0"/>
              <a:cs typeface="Times New Roman" panose="02020603050405020304" pitchFamily="18" charset="0"/>
            </a:endParaRPr>
          </a:p>
        </p:txBody>
      </p:sp>
      <p:pic>
        <p:nvPicPr>
          <p:cNvPr id="8" name="Picture 7" descr="Image result for INCOME TAX IBC">
            <a:extLst>
              <a:ext uri="{FF2B5EF4-FFF2-40B4-BE49-F238E27FC236}">
                <a16:creationId xmlns:a16="http://schemas.microsoft.com/office/drawing/2014/main" id="{6E06A7EE-47E1-00E3-4EF0-79CE89BFAB73}"/>
              </a:ext>
            </a:extLst>
          </p:cNvPr>
          <p:cNvPicPr/>
          <p:nvPr/>
        </p:nvPicPr>
        <p:blipFill>
          <a:blip r:embed="rId2"/>
          <a:srcRect/>
          <a:stretch>
            <a:fillRect/>
          </a:stretch>
        </p:blipFill>
        <p:spPr bwMode="auto">
          <a:xfrm>
            <a:off x="408055" y="2620108"/>
            <a:ext cx="10441653" cy="4009288"/>
          </a:xfrm>
          <a:prstGeom prst="rect">
            <a:avLst/>
          </a:prstGeom>
          <a:noFill/>
          <a:ln w="9525">
            <a:noFill/>
            <a:miter lim="800000"/>
            <a:headEnd/>
            <a:tailEnd/>
          </a:ln>
        </p:spPr>
      </p:pic>
    </p:spTree>
    <p:extLst>
      <p:ext uri="{BB962C8B-B14F-4D97-AF65-F5344CB8AC3E}">
        <p14:creationId xmlns:p14="http://schemas.microsoft.com/office/powerpoint/2010/main" val="87154273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37CC2-C222-0847-1C17-7C7AA6F897C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2195F13-E5BC-B96B-C138-1A77147799A7}"/>
              </a:ext>
            </a:extLst>
          </p:cNvPr>
          <p:cNvSpPr>
            <a:spLocks noGrp="1"/>
          </p:cNvSpPr>
          <p:nvPr>
            <p:ph type="title"/>
          </p:nvPr>
        </p:nvSpPr>
        <p:spPr>
          <a:xfrm>
            <a:off x="52755" y="329177"/>
            <a:ext cx="11922368" cy="1143000"/>
          </a:xfrm>
        </p:spPr>
        <p:txBody>
          <a:bodyPr>
            <a:normAutofit fontScale="90000"/>
          </a:bodyPr>
          <a:lstStyle/>
          <a:p>
            <a:br>
              <a:rPr lang="en-US" sz="4400" dirty="0"/>
            </a:br>
            <a:r>
              <a:rPr lang="en-IN" dirty="0">
                <a:effectLst/>
              </a:rPr>
              <a:t>Creditor-Initiated Insolvency Resolution Process  (New Sections 58A–58K) – </a:t>
            </a:r>
            <a:br>
              <a:rPr lang="en-IN" dirty="0">
                <a:effectLst/>
              </a:rPr>
            </a:br>
            <a:br>
              <a:rPr lang="en-IN" dirty="0">
                <a:effectLst/>
              </a:rPr>
            </a:br>
            <a:endParaRPr lang="en-US" dirty="0">
              <a:solidFill>
                <a:srgbClr val="FFFF00"/>
              </a:solidFill>
            </a:endParaRPr>
          </a:p>
        </p:txBody>
      </p:sp>
      <p:sp>
        <p:nvSpPr>
          <p:cNvPr id="8" name="Content Placeholder 7">
            <a:extLst>
              <a:ext uri="{FF2B5EF4-FFF2-40B4-BE49-F238E27FC236}">
                <a16:creationId xmlns:a16="http://schemas.microsoft.com/office/drawing/2014/main" id="{D0D8AADC-3B86-C17E-C661-F217FE959EB3}"/>
              </a:ext>
            </a:extLst>
          </p:cNvPr>
          <p:cNvSpPr>
            <a:spLocks noGrp="1"/>
          </p:cNvSpPr>
          <p:nvPr>
            <p:ph idx="1"/>
          </p:nvPr>
        </p:nvSpPr>
        <p:spPr>
          <a:xfrm>
            <a:off x="158263" y="1313914"/>
            <a:ext cx="11816860" cy="2255764"/>
          </a:xfrm>
        </p:spPr>
        <p:txBody>
          <a:bodyPr>
            <a:normAutofit/>
          </a:bodyPr>
          <a:lstStyle/>
          <a:p>
            <a:r>
              <a:rPr lang="en-IN" sz="2400" dirty="0">
                <a:solidFill>
                  <a:srgbClr val="FFFF00"/>
                </a:solidFill>
              </a:rPr>
              <a:t>The CIIRP (Chapter IV-A) replaces the defunct Fast-Track CIRP (Chapter IV, Sections 55–58, entirely omitted). </a:t>
            </a:r>
          </a:p>
          <a:p>
            <a:r>
              <a:rPr lang="en-IN" sz="2400" dirty="0">
                <a:solidFill>
                  <a:srgbClr val="FFFF00"/>
                </a:solidFill>
              </a:rPr>
              <a:t>It is India's first statutory out-of-court insolvency initiation mechanism</a:t>
            </a:r>
            <a:endParaRPr lang="en-IN" sz="2400" dirty="0"/>
          </a:p>
        </p:txBody>
      </p:sp>
      <p:graphicFrame>
        <p:nvGraphicFramePr>
          <p:cNvPr id="2" name="Table 1">
            <a:extLst>
              <a:ext uri="{FF2B5EF4-FFF2-40B4-BE49-F238E27FC236}">
                <a16:creationId xmlns:a16="http://schemas.microsoft.com/office/drawing/2014/main" id="{B419DCB3-24D9-1E77-64CE-BBF4A55285B6}"/>
              </a:ext>
            </a:extLst>
          </p:cNvPr>
          <p:cNvGraphicFramePr>
            <a:graphicFrameLocks noGrp="1"/>
          </p:cNvGraphicFramePr>
          <p:nvPr/>
        </p:nvGraphicFramePr>
        <p:xfrm>
          <a:off x="275492" y="2586618"/>
          <a:ext cx="11500338" cy="4112693"/>
        </p:xfrm>
        <a:graphic>
          <a:graphicData uri="http://schemas.openxmlformats.org/drawingml/2006/table">
            <a:tbl>
              <a:tblPr>
                <a:tableStyleId>{69CF1AB2-1976-4502-BF36-3FF5EA218861}</a:tableStyleId>
              </a:tblPr>
              <a:tblGrid>
                <a:gridCol w="1359921">
                  <a:extLst>
                    <a:ext uri="{9D8B030D-6E8A-4147-A177-3AD203B41FA5}">
                      <a16:colId xmlns:a16="http://schemas.microsoft.com/office/drawing/2014/main" val="2114655192"/>
                    </a:ext>
                  </a:extLst>
                </a:gridCol>
                <a:gridCol w="3938910">
                  <a:extLst>
                    <a:ext uri="{9D8B030D-6E8A-4147-A177-3AD203B41FA5}">
                      <a16:colId xmlns:a16="http://schemas.microsoft.com/office/drawing/2014/main" val="1507146025"/>
                    </a:ext>
                  </a:extLst>
                </a:gridCol>
                <a:gridCol w="2761673">
                  <a:extLst>
                    <a:ext uri="{9D8B030D-6E8A-4147-A177-3AD203B41FA5}">
                      <a16:colId xmlns:a16="http://schemas.microsoft.com/office/drawing/2014/main" val="638959478"/>
                    </a:ext>
                  </a:extLst>
                </a:gridCol>
                <a:gridCol w="3439834">
                  <a:extLst>
                    <a:ext uri="{9D8B030D-6E8A-4147-A177-3AD203B41FA5}">
                      <a16:colId xmlns:a16="http://schemas.microsoft.com/office/drawing/2014/main" val="1327948474"/>
                    </a:ext>
                  </a:extLst>
                </a:gridCol>
              </a:tblGrid>
              <a:tr h="728841">
                <a:tc>
                  <a:txBody>
                    <a:bodyPr/>
                    <a:lstStyle/>
                    <a:p>
                      <a:pPr algn="ctr">
                        <a:lnSpc>
                          <a:spcPct val="107000"/>
                        </a:lnSpc>
                        <a:buNone/>
                      </a:pPr>
                      <a:r>
                        <a:rPr lang="en-IN" sz="1800" b="1" kern="100" dirty="0">
                          <a:effectLst/>
                        </a:rPr>
                        <a:t>Section / Provision</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800" b="1" kern="100" dirty="0">
                          <a:effectLst/>
                        </a:rPr>
                        <a:t>What Changed</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800" b="1" kern="100" dirty="0">
                          <a:effectLst/>
                        </a:rPr>
                        <a:t>Why (Reasoning)</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800" b="1" kern="100" dirty="0">
                          <a:effectLst/>
                        </a:rPr>
                        <a:t>Impact on Practice</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1479013938"/>
                  </a:ext>
                </a:extLst>
              </a:tr>
              <a:tr h="2534353">
                <a:tc>
                  <a:txBody>
                    <a:bodyPr/>
                    <a:lstStyle/>
                    <a:p>
                      <a:pPr>
                        <a:lnSpc>
                          <a:spcPct val="107000"/>
                        </a:lnSpc>
                        <a:buNone/>
                      </a:pPr>
                      <a:r>
                        <a:rPr lang="en-IN" sz="1600" b="1" kern="100" dirty="0">
                          <a:effectLst/>
                        </a:rPr>
                        <a:t>Section 58A </a:t>
                      </a:r>
                    </a:p>
                    <a:p>
                      <a:pPr>
                        <a:lnSpc>
                          <a:spcPct val="107000"/>
                        </a:lnSpc>
                        <a:buNone/>
                      </a:pPr>
                      <a:endParaRPr lang="en-IN" sz="1600" b="1" kern="100" dirty="0">
                        <a:effectLst/>
                      </a:endParaRPr>
                    </a:p>
                    <a:p>
                      <a:pPr>
                        <a:lnSpc>
                          <a:spcPct val="107000"/>
                        </a:lnSpc>
                        <a:buNone/>
                      </a:pPr>
                      <a:r>
                        <a:rPr lang="en-IN" sz="1600" b="1" kern="100" dirty="0">
                          <a:effectLst/>
                        </a:rPr>
                        <a:t>Eligibility</a:t>
                      </a:r>
                    </a:p>
                    <a:p>
                      <a:pPr>
                        <a:lnSpc>
                          <a:spcPct val="107000"/>
                        </a:lnSpc>
                        <a:buNone/>
                      </a:pPr>
                      <a:endParaRPr lang="en-IN" sz="1600" b="1" kern="100" dirty="0">
                        <a:effectLst/>
                      </a:endParaRPr>
                    </a:p>
                    <a:p>
                      <a:pPr>
                        <a:lnSpc>
                          <a:spcPct val="107000"/>
                        </a:lnSpc>
                        <a:buNone/>
                      </a:pPr>
                      <a:r>
                        <a:rPr lang="en-IN" sz="1600" b="1" kern="100" dirty="0">
                          <a:effectLst/>
                        </a:rPr>
                        <a:t> (New)</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900" b="1" u="sng" kern="100" dirty="0">
                          <a:solidFill>
                            <a:srgbClr val="002060"/>
                          </a:solidFill>
                          <a:effectLst/>
                        </a:rPr>
                        <a:t>Available to corporate debtors in notified categories (by asset/income/debt threshold set by Central Government). </a:t>
                      </a:r>
                    </a:p>
                    <a:p>
                      <a:pPr>
                        <a:lnSpc>
                          <a:spcPct val="107000"/>
                        </a:lnSpc>
                        <a:buNone/>
                      </a:pPr>
                      <a:endParaRPr lang="en-IN" sz="1800" kern="100" dirty="0">
                        <a:effectLst/>
                      </a:endParaRPr>
                    </a:p>
                    <a:p>
                      <a:pPr>
                        <a:lnSpc>
                          <a:spcPct val="107000"/>
                        </a:lnSpc>
                        <a:buNone/>
                      </a:pPr>
                      <a:r>
                        <a:rPr lang="en-IN" sz="1800" kern="100" dirty="0">
                          <a:effectLst/>
                        </a:rPr>
                        <a:t>CD must not have undergone CIIRP, PPIRP, or completed CIRP in preceding 3 years. </a:t>
                      </a:r>
                    </a:p>
                    <a:p>
                      <a:pPr>
                        <a:lnSpc>
                          <a:spcPct val="107000"/>
                        </a:lnSpc>
                        <a:buNone/>
                      </a:pPr>
                      <a:endParaRPr lang="en-IN" sz="1800" kern="100" dirty="0">
                        <a:effectLst/>
                      </a:endParaRPr>
                    </a:p>
                    <a:p>
                      <a:pPr>
                        <a:lnSpc>
                          <a:spcPct val="107000"/>
                        </a:lnSpc>
                        <a:buNone/>
                      </a:pPr>
                      <a:r>
                        <a:rPr lang="en-IN" sz="1800" kern="100" dirty="0">
                          <a:effectLst/>
                        </a:rPr>
                        <a:t>No pending CIRP/ PPIRP/ liquidation.</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800" b="1" kern="100" dirty="0">
                          <a:solidFill>
                            <a:srgbClr val="FF0000"/>
                          </a:solidFill>
                          <a:effectLst/>
                        </a:rPr>
                        <a:t>A blanket application of CIIRP to all CDs would overwhelm the informal mechanism and create misuse. </a:t>
                      </a:r>
                    </a:p>
                    <a:p>
                      <a:pPr>
                        <a:lnSpc>
                          <a:spcPct val="107000"/>
                        </a:lnSpc>
                        <a:buNone/>
                      </a:pPr>
                      <a:endParaRPr lang="en-IN" sz="1800" b="1" kern="100" dirty="0">
                        <a:solidFill>
                          <a:srgbClr val="FF0000"/>
                        </a:solidFill>
                        <a:effectLst/>
                      </a:endParaRPr>
                    </a:p>
                    <a:p>
                      <a:pPr>
                        <a:lnSpc>
                          <a:spcPct val="107000"/>
                        </a:lnSpc>
                        <a:buNone/>
                      </a:pPr>
                      <a:r>
                        <a:rPr lang="en-IN" sz="1800" b="1" kern="100" dirty="0">
                          <a:solidFill>
                            <a:srgbClr val="FF0000"/>
                          </a:solidFill>
                          <a:effectLst/>
                        </a:rPr>
                        <a:t>Calibrating eligibility ensures the process is used for appropriately-sized, genuinely distressed entities.</a:t>
                      </a:r>
                      <a:endParaRPr lang="en-IN" sz="18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800" b="1" kern="100" dirty="0">
                          <a:solidFill>
                            <a:srgbClr val="002060"/>
                          </a:solidFill>
                          <a:effectLst/>
                        </a:rPr>
                        <a:t>Eligibility depends on Central Government notifications yet to be issued. </a:t>
                      </a:r>
                    </a:p>
                    <a:p>
                      <a:pPr>
                        <a:lnSpc>
                          <a:spcPct val="107000"/>
                        </a:lnSpc>
                        <a:buNone/>
                      </a:pPr>
                      <a:endParaRPr lang="en-IN" sz="1800" b="1" kern="100" dirty="0">
                        <a:solidFill>
                          <a:srgbClr val="FF0000"/>
                        </a:solidFill>
                        <a:effectLst/>
                      </a:endParaRPr>
                    </a:p>
                    <a:p>
                      <a:pPr>
                        <a:lnSpc>
                          <a:spcPct val="107000"/>
                        </a:lnSpc>
                        <a:buNone/>
                      </a:pPr>
                      <a:r>
                        <a:rPr lang="en-IN" sz="1800" b="1" kern="100" dirty="0">
                          <a:solidFill>
                            <a:srgbClr val="FF0000"/>
                          </a:solidFill>
                          <a:effectLst/>
                        </a:rPr>
                        <a:t>The 3-year bar prevents repeat use as a delay tactic. </a:t>
                      </a:r>
                    </a:p>
                    <a:p>
                      <a:pPr>
                        <a:lnSpc>
                          <a:spcPct val="107000"/>
                        </a:lnSpc>
                        <a:buNone/>
                      </a:pPr>
                      <a:endParaRPr lang="en-IN" sz="1800" b="1" kern="100" dirty="0">
                        <a:solidFill>
                          <a:srgbClr val="FF0000"/>
                        </a:solidFill>
                        <a:effectLst/>
                      </a:endParaRPr>
                    </a:p>
                    <a:p>
                      <a:pPr>
                        <a:lnSpc>
                          <a:spcPct val="107000"/>
                        </a:lnSpc>
                        <a:buNone/>
                      </a:pPr>
                      <a:r>
                        <a:rPr lang="en-IN" sz="1800" b="1" kern="100" dirty="0">
                          <a:solidFill>
                            <a:srgbClr val="FF0000"/>
                          </a:solidFill>
                          <a:effectLst/>
                        </a:rPr>
                        <a:t>MSMEs and mid-size CDs are likely primary targets once thresholds are set.</a:t>
                      </a:r>
                      <a:endParaRPr lang="en-IN" sz="18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690668916"/>
                  </a:ext>
                </a:extLst>
              </a:tr>
            </a:tbl>
          </a:graphicData>
        </a:graphic>
      </p:graphicFrame>
    </p:spTree>
    <p:extLst>
      <p:ext uri="{BB962C8B-B14F-4D97-AF65-F5344CB8AC3E}">
        <p14:creationId xmlns:p14="http://schemas.microsoft.com/office/powerpoint/2010/main" val="394692929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90A56-431B-3E15-7FD5-04EE8E8D43C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A70BD20-F925-8162-8F8D-BE745CE29E22}"/>
              </a:ext>
            </a:extLst>
          </p:cNvPr>
          <p:cNvSpPr>
            <a:spLocks noGrp="1"/>
          </p:cNvSpPr>
          <p:nvPr>
            <p:ph type="title"/>
          </p:nvPr>
        </p:nvSpPr>
        <p:spPr>
          <a:xfrm>
            <a:off x="52755" y="-133890"/>
            <a:ext cx="11922368" cy="1143000"/>
          </a:xfrm>
        </p:spPr>
        <p:txBody>
          <a:bodyPr>
            <a:normAutofit fontScale="90000"/>
          </a:bodyPr>
          <a:lstStyle/>
          <a:p>
            <a:br>
              <a:rPr lang="en-US" sz="4400" dirty="0"/>
            </a:br>
            <a:r>
              <a:rPr lang="en-IN" dirty="0">
                <a:effectLst/>
              </a:rPr>
              <a:t>Creditor-Initiated Insolvency Resolution Process  (New Sections 58A–58K)</a:t>
            </a:r>
            <a:endParaRPr lang="en-US" dirty="0"/>
          </a:p>
        </p:txBody>
      </p:sp>
      <p:graphicFrame>
        <p:nvGraphicFramePr>
          <p:cNvPr id="2" name="Content Placeholder 1">
            <a:extLst>
              <a:ext uri="{FF2B5EF4-FFF2-40B4-BE49-F238E27FC236}">
                <a16:creationId xmlns:a16="http://schemas.microsoft.com/office/drawing/2014/main" id="{3D61CD9F-BFF7-3832-40D4-E3C554D7735F}"/>
              </a:ext>
            </a:extLst>
          </p:cNvPr>
          <p:cNvGraphicFramePr>
            <a:graphicFrameLocks noGrp="1"/>
          </p:cNvGraphicFramePr>
          <p:nvPr>
            <p:ph idx="1"/>
          </p:nvPr>
        </p:nvGraphicFramePr>
        <p:xfrm>
          <a:off x="316523" y="1348153"/>
          <a:ext cx="11435862" cy="5379276"/>
        </p:xfrm>
        <a:graphic>
          <a:graphicData uri="http://schemas.openxmlformats.org/drawingml/2006/table">
            <a:tbl>
              <a:tblPr>
                <a:tableStyleId>{69CF1AB2-1976-4502-BF36-3FF5EA218861}</a:tableStyleId>
              </a:tblPr>
              <a:tblGrid>
                <a:gridCol w="1119554">
                  <a:extLst>
                    <a:ext uri="{9D8B030D-6E8A-4147-A177-3AD203B41FA5}">
                      <a16:colId xmlns:a16="http://schemas.microsoft.com/office/drawing/2014/main" val="1080283658"/>
                    </a:ext>
                  </a:extLst>
                </a:gridCol>
                <a:gridCol w="5099538">
                  <a:extLst>
                    <a:ext uri="{9D8B030D-6E8A-4147-A177-3AD203B41FA5}">
                      <a16:colId xmlns:a16="http://schemas.microsoft.com/office/drawing/2014/main" val="1238488833"/>
                    </a:ext>
                  </a:extLst>
                </a:gridCol>
                <a:gridCol w="2403231">
                  <a:extLst>
                    <a:ext uri="{9D8B030D-6E8A-4147-A177-3AD203B41FA5}">
                      <a16:colId xmlns:a16="http://schemas.microsoft.com/office/drawing/2014/main" val="2379213957"/>
                    </a:ext>
                  </a:extLst>
                </a:gridCol>
                <a:gridCol w="2813539">
                  <a:extLst>
                    <a:ext uri="{9D8B030D-6E8A-4147-A177-3AD203B41FA5}">
                      <a16:colId xmlns:a16="http://schemas.microsoft.com/office/drawing/2014/main" val="4058589716"/>
                    </a:ext>
                  </a:extLst>
                </a:gridCol>
              </a:tblGrid>
              <a:tr h="366942">
                <a:tc>
                  <a:txBody>
                    <a:bodyPr/>
                    <a:lstStyle/>
                    <a:p>
                      <a:pPr algn="ctr">
                        <a:lnSpc>
                          <a:spcPct val="107000"/>
                        </a:lnSpc>
                        <a:buNone/>
                      </a:pPr>
                      <a:r>
                        <a:rPr lang="en-IN" sz="1400" b="1" kern="100" dirty="0">
                          <a:effectLst/>
                        </a:rPr>
                        <a:t>Section / Provision</a:t>
                      </a:r>
                      <a:endParaRPr lang="en-IN" sz="1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400" b="1" kern="100" dirty="0">
                          <a:effectLst/>
                        </a:rPr>
                        <a:t>What Changed</a:t>
                      </a:r>
                      <a:endParaRPr lang="en-IN" sz="1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400" b="1" kern="100" dirty="0">
                          <a:effectLst/>
                        </a:rPr>
                        <a:t>Why (Reasoning)</a:t>
                      </a:r>
                      <a:endParaRPr lang="en-IN" sz="1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400" b="1" kern="100" dirty="0">
                          <a:effectLst/>
                        </a:rPr>
                        <a:t>Impact on Practice</a:t>
                      </a:r>
                      <a:endParaRPr lang="en-IN" sz="1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3531715915"/>
                  </a:ext>
                </a:extLst>
              </a:tr>
              <a:tr h="4805299">
                <a:tc>
                  <a:txBody>
                    <a:bodyPr/>
                    <a:lstStyle/>
                    <a:p>
                      <a:pPr>
                        <a:lnSpc>
                          <a:spcPct val="107000"/>
                        </a:lnSpc>
                        <a:buNone/>
                      </a:pPr>
                      <a:r>
                        <a:rPr lang="en-IN" sz="1600" b="1" kern="100" dirty="0">
                          <a:effectLst/>
                        </a:rPr>
                        <a:t>Section 58B </a:t>
                      </a:r>
                    </a:p>
                    <a:p>
                      <a:pPr>
                        <a:lnSpc>
                          <a:spcPct val="107000"/>
                        </a:lnSpc>
                        <a:buNone/>
                      </a:pPr>
                      <a:endParaRPr lang="en-IN" sz="1600" b="1" kern="100" dirty="0">
                        <a:effectLst/>
                      </a:endParaRPr>
                    </a:p>
                    <a:p>
                      <a:pPr>
                        <a:lnSpc>
                          <a:spcPct val="107000"/>
                        </a:lnSpc>
                        <a:buNone/>
                      </a:pPr>
                      <a:r>
                        <a:rPr lang="en-IN" sz="1600" b="1" kern="100" dirty="0">
                          <a:effectLst/>
                        </a:rPr>
                        <a:t>Initiation Process (New)</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600" b="1" kern="100" dirty="0">
                          <a:solidFill>
                            <a:srgbClr val="002060"/>
                          </a:solidFill>
                          <a:effectLst/>
                        </a:rPr>
                        <a:t>Step 1: 51% of notified FC class approves initiation. </a:t>
                      </a:r>
                    </a:p>
                    <a:p>
                      <a:pPr>
                        <a:lnSpc>
                          <a:spcPct val="107000"/>
                        </a:lnSpc>
                        <a:buNone/>
                      </a:pPr>
                      <a:endParaRPr lang="en-IN" sz="1600" b="1" kern="100" dirty="0">
                        <a:solidFill>
                          <a:srgbClr val="002060"/>
                        </a:solidFill>
                        <a:effectLst/>
                      </a:endParaRPr>
                    </a:p>
                    <a:p>
                      <a:pPr>
                        <a:lnSpc>
                          <a:spcPct val="107000"/>
                        </a:lnSpc>
                        <a:buNone/>
                      </a:pPr>
                      <a:r>
                        <a:rPr lang="en-IN" sz="1600" b="1" kern="100" dirty="0">
                          <a:solidFill>
                            <a:srgbClr val="002060"/>
                          </a:solidFill>
                          <a:effectLst/>
                        </a:rPr>
                        <a:t>Step 2: CD given ≥30 days to make representations. </a:t>
                      </a:r>
                    </a:p>
                    <a:p>
                      <a:pPr>
                        <a:lnSpc>
                          <a:spcPct val="107000"/>
                        </a:lnSpc>
                        <a:buNone/>
                      </a:pPr>
                      <a:endParaRPr lang="en-IN" sz="1600" b="1" kern="100" dirty="0">
                        <a:solidFill>
                          <a:srgbClr val="002060"/>
                        </a:solidFill>
                        <a:effectLst/>
                      </a:endParaRPr>
                    </a:p>
                    <a:p>
                      <a:pPr>
                        <a:lnSpc>
                          <a:spcPct val="107000"/>
                        </a:lnSpc>
                        <a:buNone/>
                      </a:pPr>
                      <a:r>
                        <a:rPr lang="en-IN" sz="1600" b="1" kern="100" dirty="0">
                          <a:solidFill>
                            <a:srgbClr val="002060"/>
                          </a:solidFill>
                          <a:effectLst/>
                        </a:rPr>
                        <a:t>Step 3: Fresh 51% approval within 30 days of CD's representation. </a:t>
                      </a:r>
                    </a:p>
                    <a:p>
                      <a:pPr>
                        <a:lnSpc>
                          <a:spcPct val="107000"/>
                        </a:lnSpc>
                        <a:buNone/>
                      </a:pPr>
                      <a:endParaRPr lang="en-IN" sz="1600" b="1" kern="100" dirty="0">
                        <a:solidFill>
                          <a:srgbClr val="002060"/>
                        </a:solidFill>
                        <a:effectLst/>
                      </a:endParaRPr>
                    </a:p>
                    <a:p>
                      <a:pPr>
                        <a:lnSpc>
                          <a:spcPct val="107000"/>
                        </a:lnSpc>
                        <a:buNone/>
                      </a:pPr>
                      <a:r>
                        <a:rPr lang="en-IN" sz="1600" b="1" kern="100" dirty="0">
                          <a:solidFill>
                            <a:srgbClr val="002060"/>
                          </a:solidFill>
                          <a:effectLst/>
                        </a:rPr>
                        <a:t>Step 4: RP appointed by financial creditors (no NCLT involvement).</a:t>
                      </a:r>
                    </a:p>
                    <a:p>
                      <a:pPr>
                        <a:lnSpc>
                          <a:spcPct val="107000"/>
                        </a:lnSpc>
                        <a:buNone/>
                      </a:pPr>
                      <a:endParaRPr lang="en-IN" sz="1600" b="1" kern="100" dirty="0">
                        <a:solidFill>
                          <a:srgbClr val="002060"/>
                        </a:solidFill>
                        <a:effectLst/>
                      </a:endParaRPr>
                    </a:p>
                    <a:p>
                      <a:pPr>
                        <a:lnSpc>
                          <a:spcPct val="107000"/>
                        </a:lnSpc>
                        <a:buNone/>
                      </a:pPr>
                      <a:r>
                        <a:rPr lang="en-IN" sz="1600" b="1" kern="100" dirty="0">
                          <a:solidFill>
                            <a:srgbClr val="002060"/>
                          </a:solidFill>
                          <a:effectLst/>
                        </a:rPr>
                        <a:t> Step 5: RP makes public announcement + compliance report to NCLT and IBBI. </a:t>
                      </a:r>
                    </a:p>
                    <a:p>
                      <a:pPr>
                        <a:lnSpc>
                          <a:spcPct val="107000"/>
                        </a:lnSpc>
                        <a:buNone/>
                      </a:pPr>
                      <a:endParaRPr lang="en-IN" sz="1600" b="1" kern="100" dirty="0">
                        <a:effectLst/>
                      </a:endParaRPr>
                    </a:p>
                    <a:p>
                      <a:pPr>
                        <a:lnSpc>
                          <a:spcPct val="107000"/>
                        </a:lnSpc>
                        <a:buNone/>
                      </a:pPr>
                      <a:r>
                        <a:rPr lang="en-IN" sz="1600" b="1" kern="100" dirty="0">
                          <a:solidFill>
                            <a:srgbClr val="FF0000"/>
                          </a:solidFill>
                          <a:effectLst/>
                        </a:rPr>
                        <a:t>CIIRP commences from the date of public announcement — no NCLT order required. </a:t>
                      </a:r>
                    </a:p>
                    <a:p>
                      <a:pPr>
                        <a:lnSpc>
                          <a:spcPct val="107000"/>
                        </a:lnSpc>
                        <a:buNone/>
                      </a:pPr>
                      <a:endParaRPr lang="en-IN" sz="1600" b="1" kern="100" dirty="0">
                        <a:solidFill>
                          <a:srgbClr val="FF0000"/>
                        </a:solidFill>
                        <a:effectLst/>
                      </a:endParaRPr>
                    </a:p>
                    <a:p>
                      <a:pPr>
                        <a:lnSpc>
                          <a:spcPct val="107000"/>
                        </a:lnSpc>
                        <a:buNone/>
                      </a:pPr>
                      <a:r>
                        <a:rPr lang="en-IN" sz="1600" b="1" kern="100" dirty="0">
                          <a:solidFill>
                            <a:srgbClr val="FF0000"/>
                          </a:solidFill>
                          <a:effectLst/>
                        </a:rPr>
                        <a:t>Once commenced, no CIRP/PPIRP application can be filed or admitted during the CIIRP Period</a:t>
                      </a:r>
                      <a:r>
                        <a:rPr lang="en-IN" sz="1600" b="1" kern="100" dirty="0">
                          <a:effectLst/>
                        </a:rPr>
                        <a:t>.</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b="1" kern="100" dirty="0">
                          <a:effectLst/>
                        </a:rPr>
                        <a:t>Standard CIRP requires NCLT admission — a process that was taking months. </a:t>
                      </a:r>
                    </a:p>
                    <a:p>
                      <a:pPr>
                        <a:lnSpc>
                          <a:spcPct val="107000"/>
                        </a:lnSpc>
                        <a:buNone/>
                      </a:pPr>
                      <a:endParaRPr lang="en-IN" sz="1600" b="1" kern="100" dirty="0">
                        <a:effectLst/>
                      </a:endParaRPr>
                    </a:p>
                    <a:p>
                      <a:pPr>
                        <a:lnSpc>
                          <a:spcPct val="107000"/>
                        </a:lnSpc>
                        <a:buNone/>
                      </a:pPr>
                      <a:r>
                        <a:rPr lang="en-IN" sz="1600" b="1" kern="100" dirty="0">
                          <a:effectLst/>
                        </a:rPr>
                        <a:t>CIIRP eliminates this bottleneck entirely for eligible cases. </a:t>
                      </a:r>
                    </a:p>
                    <a:p>
                      <a:pPr>
                        <a:lnSpc>
                          <a:spcPct val="107000"/>
                        </a:lnSpc>
                        <a:buNone/>
                      </a:pPr>
                      <a:endParaRPr lang="en-IN" sz="1600" b="1" kern="100" dirty="0">
                        <a:effectLst/>
                      </a:endParaRPr>
                    </a:p>
                    <a:p>
                      <a:pPr>
                        <a:lnSpc>
                          <a:spcPct val="107000"/>
                        </a:lnSpc>
                        <a:buNone/>
                      </a:pPr>
                      <a:r>
                        <a:rPr lang="en-IN" sz="1600" b="1" kern="100" dirty="0">
                          <a:effectLst/>
                        </a:rPr>
                        <a:t>The dual approval system gives the debtor a meaningful hearing without NCLT involvement.</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b="1" kern="100" dirty="0">
                          <a:effectLst/>
                        </a:rPr>
                        <a:t>Financial creditors can commence resolution in weeks rather than months. </a:t>
                      </a:r>
                    </a:p>
                    <a:p>
                      <a:pPr>
                        <a:lnSpc>
                          <a:spcPct val="107000"/>
                        </a:lnSpc>
                        <a:buNone/>
                      </a:pPr>
                      <a:endParaRPr lang="en-IN" sz="1600" b="1" kern="100" dirty="0">
                        <a:effectLst/>
                      </a:endParaRPr>
                    </a:p>
                    <a:p>
                      <a:pPr>
                        <a:lnSpc>
                          <a:spcPct val="107000"/>
                        </a:lnSpc>
                        <a:buNone/>
                      </a:pPr>
                      <a:r>
                        <a:rPr lang="en-IN" sz="1600" b="1" kern="100" dirty="0">
                          <a:effectLst/>
                        </a:rPr>
                        <a:t>The RP appointment by creditors (not NCLT) eliminates the appointment delay. </a:t>
                      </a:r>
                    </a:p>
                    <a:p>
                      <a:pPr>
                        <a:lnSpc>
                          <a:spcPct val="107000"/>
                        </a:lnSpc>
                        <a:buNone/>
                      </a:pPr>
                      <a:endParaRPr lang="en-IN" sz="1600" b="1" kern="100" dirty="0">
                        <a:effectLst/>
                      </a:endParaRPr>
                    </a:p>
                    <a:p>
                      <a:pPr>
                        <a:lnSpc>
                          <a:spcPct val="107000"/>
                        </a:lnSpc>
                        <a:buNone/>
                      </a:pPr>
                      <a:r>
                        <a:rPr lang="en-IN" sz="1600" b="1" kern="100" dirty="0">
                          <a:effectLst/>
                        </a:rPr>
                        <a:t>The bar on parallel CIRP/PPIRP filing prevents tactical use of competing processes. </a:t>
                      </a:r>
                    </a:p>
                    <a:p>
                      <a:pPr>
                        <a:lnSpc>
                          <a:spcPct val="107000"/>
                        </a:lnSpc>
                        <a:buNone/>
                      </a:pPr>
                      <a:endParaRPr lang="en-IN" sz="1600" b="1" kern="100" dirty="0">
                        <a:effectLst/>
                      </a:endParaRPr>
                    </a:p>
                    <a:p>
                      <a:pPr>
                        <a:lnSpc>
                          <a:spcPct val="107000"/>
                        </a:lnSpc>
                        <a:buNone/>
                      </a:pPr>
                      <a:r>
                        <a:rPr lang="en-IN" sz="1600" b="1" kern="100" dirty="0">
                          <a:effectLst/>
                        </a:rPr>
                        <a:t>NCLT workload is reduced at the front end.</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1644818486"/>
                  </a:ext>
                </a:extLst>
              </a:tr>
            </a:tbl>
          </a:graphicData>
        </a:graphic>
      </p:graphicFrame>
    </p:spTree>
    <p:extLst>
      <p:ext uri="{BB962C8B-B14F-4D97-AF65-F5344CB8AC3E}">
        <p14:creationId xmlns:p14="http://schemas.microsoft.com/office/powerpoint/2010/main" val="67351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B50EA-4ECD-9773-6631-43D5D4E873A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07389AF-EE16-58A7-7286-9F8D40EFDB61}"/>
              </a:ext>
            </a:extLst>
          </p:cNvPr>
          <p:cNvSpPr>
            <a:spLocks noGrp="1"/>
          </p:cNvSpPr>
          <p:nvPr>
            <p:ph type="title"/>
          </p:nvPr>
        </p:nvSpPr>
        <p:spPr>
          <a:xfrm>
            <a:off x="52755" y="12645"/>
            <a:ext cx="11922368" cy="1143000"/>
          </a:xfrm>
        </p:spPr>
        <p:txBody>
          <a:bodyPr>
            <a:normAutofit fontScale="90000"/>
          </a:bodyPr>
          <a:lstStyle/>
          <a:p>
            <a:br>
              <a:rPr lang="en-US" sz="4400" dirty="0"/>
            </a:br>
            <a:r>
              <a:rPr lang="en-IN" sz="4400" dirty="0">
                <a:effectLst/>
              </a:rPr>
              <a:t>Creditor-Initiated Insolvency Resolution Process  (New Sections 58A–58K)</a:t>
            </a:r>
            <a:endParaRPr lang="en-US" dirty="0"/>
          </a:p>
        </p:txBody>
      </p:sp>
      <p:graphicFrame>
        <p:nvGraphicFramePr>
          <p:cNvPr id="2" name="Content Placeholder 1">
            <a:extLst>
              <a:ext uri="{FF2B5EF4-FFF2-40B4-BE49-F238E27FC236}">
                <a16:creationId xmlns:a16="http://schemas.microsoft.com/office/drawing/2014/main" id="{06D311B0-ECF9-7F0A-E82E-D5B3AC8C7AB9}"/>
              </a:ext>
            </a:extLst>
          </p:cNvPr>
          <p:cNvGraphicFramePr>
            <a:graphicFrameLocks noGrp="1"/>
          </p:cNvGraphicFramePr>
          <p:nvPr>
            <p:ph idx="1"/>
          </p:nvPr>
        </p:nvGraphicFramePr>
        <p:xfrm>
          <a:off x="140677" y="1471246"/>
          <a:ext cx="11834446" cy="5262448"/>
        </p:xfrm>
        <a:graphic>
          <a:graphicData uri="http://schemas.openxmlformats.org/drawingml/2006/table">
            <a:tbl>
              <a:tblPr>
                <a:tableStyleId>{69CF1AB2-1976-4502-BF36-3FF5EA218861}</a:tableStyleId>
              </a:tblPr>
              <a:tblGrid>
                <a:gridCol w="1582615">
                  <a:extLst>
                    <a:ext uri="{9D8B030D-6E8A-4147-A177-3AD203B41FA5}">
                      <a16:colId xmlns:a16="http://schemas.microsoft.com/office/drawing/2014/main" val="196592454"/>
                    </a:ext>
                  </a:extLst>
                </a:gridCol>
                <a:gridCol w="3593123">
                  <a:extLst>
                    <a:ext uri="{9D8B030D-6E8A-4147-A177-3AD203B41FA5}">
                      <a16:colId xmlns:a16="http://schemas.microsoft.com/office/drawing/2014/main" val="2566794857"/>
                    </a:ext>
                  </a:extLst>
                </a:gridCol>
                <a:gridCol w="3118941">
                  <a:extLst>
                    <a:ext uri="{9D8B030D-6E8A-4147-A177-3AD203B41FA5}">
                      <a16:colId xmlns:a16="http://schemas.microsoft.com/office/drawing/2014/main" val="975401247"/>
                    </a:ext>
                  </a:extLst>
                </a:gridCol>
                <a:gridCol w="3539767">
                  <a:extLst>
                    <a:ext uri="{9D8B030D-6E8A-4147-A177-3AD203B41FA5}">
                      <a16:colId xmlns:a16="http://schemas.microsoft.com/office/drawing/2014/main" val="249071857"/>
                    </a:ext>
                  </a:extLst>
                </a:gridCol>
              </a:tblGrid>
              <a:tr h="933907">
                <a:tc>
                  <a:txBody>
                    <a:bodyPr/>
                    <a:lstStyle/>
                    <a:p>
                      <a:pPr algn="ctr">
                        <a:lnSpc>
                          <a:spcPct val="107000"/>
                        </a:lnSpc>
                        <a:buNone/>
                      </a:pPr>
                      <a:r>
                        <a:rPr lang="en-IN" sz="2400" b="1" kern="100" dirty="0">
                          <a:effectLst/>
                        </a:rPr>
                        <a:t>Section / Provision</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2400" b="1" kern="100">
                          <a:effectLst/>
                        </a:rPr>
                        <a:t>What Changed</a:t>
                      </a:r>
                      <a:endParaRPr lang="en-IN" sz="240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2400" b="1" kern="100" dirty="0">
                          <a:effectLst/>
                        </a:rPr>
                        <a:t>Why (Reasoning)</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2400" b="1" kern="100" dirty="0">
                          <a:effectLst/>
                        </a:rPr>
                        <a:t>Impact on Practice</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1278988263"/>
                  </a:ext>
                </a:extLst>
              </a:tr>
              <a:tr h="3843576">
                <a:tc>
                  <a:txBody>
                    <a:bodyPr/>
                    <a:lstStyle/>
                    <a:p>
                      <a:pPr>
                        <a:lnSpc>
                          <a:spcPct val="107000"/>
                        </a:lnSpc>
                        <a:buNone/>
                      </a:pPr>
                      <a:r>
                        <a:rPr lang="en-IN" sz="2000" b="1" kern="100" dirty="0">
                          <a:effectLst/>
                        </a:rPr>
                        <a:t>Section 58C</a:t>
                      </a:r>
                    </a:p>
                    <a:p>
                      <a:pPr>
                        <a:lnSpc>
                          <a:spcPct val="107000"/>
                        </a:lnSpc>
                        <a:buNone/>
                      </a:pPr>
                      <a:endParaRPr lang="en-IN" sz="2000" b="1" kern="100" dirty="0">
                        <a:effectLst/>
                      </a:endParaRPr>
                    </a:p>
                    <a:p>
                      <a:pPr>
                        <a:lnSpc>
                          <a:spcPct val="107000"/>
                        </a:lnSpc>
                        <a:buNone/>
                      </a:pPr>
                      <a:r>
                        <a:rPr lang="en-IN" sz="2000" b="1" kern="100" dirty="0">
                          <a:effectLst/>
                        </a:rPr>
                        <a:t> Corporate Debtor Objection </a:t>
                      </a:r>
                    </a:p>
                    <a:p>
                      <a:pPr>
                        <a:lnSpc>
                          <a:spcPct val="107000"/>
                        </a:lnSpc>
                        <a:buNone/>
                      </a:pPr>
                      <a:endParaRPr lang="en-IN" sz="2000" b="1" kern="100" dirty="0">
                        <a:effectLst/>
                      </a:endParaRPr>
                    </a:p>
                    <a:p>
                      <a:pPr>
                        <a:lnSpc>
                          <a:spcPct val="107000"/>
                        </a:lnSpc>
                        <a:buNone/>
                      </a:pPr>
                      <a:r>
                        <a:rPr lang="en-IN" sz="2000" b="1" kern="100" dirty="0">
                          <a:effectLst/>
                        </a:rPr>
                        <a:t>(New)</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marL="342900" indent="-342900">
                        <a:lnSpc>
                          <a:spcPct val="107000"/>
                        </a:lnSpc>
                        <a:buFont typeface="Arial" panose="020B0604020202020204" pitchFamily="34" charset="0"/>
                        <a:buChar char="•"/>
                      </a:pPr>
                      <a:r>
                        <a:rPr lang="en-IN" sz="2000" kern="100" dirty="0">
                          <a:effectLst/>
                        </a:rPr>
                        <a:t>CD may object to NCLT within 30 days of commencement. </a:t>
                      </a:r>
                    </a:p>
                    <a:p>
                      <a:pPr marL="0" indent="0">
                        <a:lnSpc>
                          <a:spcPct val="107000"/>
                        </a:lnSpc>
                        <a:buFont typeface="Arial" panose="020B0604020202020204" pitchFamily="34" charset="0"/>
                        <a:buNone/>
                      </a:pPr>
                      <a:endParaRPr lang="en-IN" sz="2000" kern="100" dirty="0">
                        <a:effectLst/>
                      </a:endParaRPr>
                    </a:p>
                    <a:p>
                      <a:pPr marL="342900" indent="-342900">
                        <a:lnSpc>
                          <a:spcPct val="107000"/>
                        </a:lnSpc>
                        <a:buFont typeface="Arial" panose="020B0604020202020204" pitchFamily="34" charset="0"/>
                        <a:buChar char="•"/>
                      </a:pPr>
                      <a:r>
                        <a:rPr lang="en-IN" sz="2000" kern="100" dirty="0">
                          <a:effectLst/>
                        </a:rPr>
                        <a:t>NCLT must decide within 30 days. </a:t>
                      </a:r>
                    </a:p>
                    <a:p>
                      <a:pPr marL="0" indent="0">
                        <a:lnSpc>
                          <a:spcPct val="107000"/>
                        </a:lnSpc>
                        <a:buFont typeface="Arial" panose="020B0604020202020204" pitchFamily="34" charset="0"/>
                        <a:buNone/>
                      </a:pPr>
                      <a:endParaRPr lang="en-IN" sz="2000" kern="100" dirty="0">
                        <a:effectLst/>
                      </a:endParaRPr>
                    </a:p>
                    <a:p>
                      <a:pPr marL="342900" indent="-342900">
                        <a:lnSpc>
                          <a:spcPct val="107000"/>
                        </a:lnSpc>
                        <a:buFont typeface="Arial" panose="020B0604020202020204" pitchFamily="34" charset="0"/>
                        <a:buChar char="•"/>
                      </a:pPr>
                      <a:r>
                        <a:rPr lang="en-IN" sz="2000" kern="100" dirty="0">
                          <a:effectLst/>
                        </a:rPr>
                        <a:t>If no default: CIIRP declared void ab initio.</a:t>
                      </a:r>
                    </a:p>
                    <a:p>
                      <a:pPr marL="0" indent="0">
                        <a:lnSpc>
                          <a:spcPct val="107000"/>
                        </a:lnSpc>
                        <a:buFont typeface="Arial" panose="020B0604020202020204" pitchFamily="34" charset="0"/>
                        <a:buNone/>
                      </a:pPr>
                      <a:r>
                        <a:rPr lang="en-IN" sz="2000" kern="100" dirty="0">
                          <a:effectLst/>
                        </a:rPr>
                        <a:t> </a:t>
                      </a:r>
                    </a:p>
                    <a:p>
                      <a:pPr marL="342900" indent="-342900">
                        <a:lnSpc>
                          <a:spcPct val="107000"/>
                        </a:lnSpc>
                        <a:buFont typeface="Arial" panose="020B0604020202020204" pitchFamily="34" charset="0"/>
                        <a:buChar char="•"/>
                      </a:pPr>
                      <a:r>
                        <a:rPr lang="en-IN" sz="2000" kern="100" dirty="0">
                          <a:effectLst/>
                        </a:rPr>
                        <a:t>If default exists but process was defective: mandatory conversion to CIRP.</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The out-of-court initiation means no NCLT scrutiny at commencement. </a:t>
                      </a:r>
                    </a:p>
                    <a:p>
                      <a:pPr>
                        <a:lnSpc>
                          <a:spcPct val="107000"/>
                        </a:lnSpc>
                        <a:buNone/>
                      </a:pPr>
                      <a:endParaRPr lang="en-IN" sz="2000" kern="100" dirty="0">
                        <a:effectLst/>
                      </a:endParaRPr>
                    </a:p>
                    <a:p>
                      <a:pPr>
                        <a:lnSpc>
                          <a:spcPct val="107000"/>
                        </a:lnSpc>
                        <a:buNone/>
                      </a:pPr>
                      <a:r>
                        <a:rPr lang="en-IN" sz="2000" kern="100" dirty="0">
                          <a:effectLst/>
                        </a:rPr>
                        <a:t>The post-commencement objection window provides a judicial safety valve without requiring upfront court involvement.</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Debtors with a genuine 'no default' defence can challenge the CIIRP. </a:t>
                      </a:r>
                    </a:p>
                    <a:p>
                      <a:pPr>
                        <a:lnSpc>
                          <a:spcPct val="107000"/>
                        </a:lnSpc>
                        <a:buNone/>
                      </a:pPr>
                      <a:endParaRPr lang="en-IN" sz="2000" kern="100" dirty="0">
                        <a:effectLst/>
                      </a:endParaRPr>
                    </a:p>
                    <a:p>
                      <a:pPr>
                        <a:lnSpc>
                          <a:spcPct val="107000"/>
                        </a:lnSpc>
                        <a:buNone/>
                      </a:pPr>
                      <a:r>
                        <a:rPr lang="en-IN" sz="2000" kern="100" dirty="0">
                          <a:effectLst/>
                        </a:rPr>
                        <a:t>The conversion-to-CIRP outcome (on procedural defects with a real default) ensures no genuine default is wasted. </a:t>
                      </a:r>
                    </a:p>
                    <a:p>
                      <a:pPr>
                        <a:lnSpc>
                          <a:spcPct val="107000"/>
                        </a:lnSpc>
                        <a:buNone/>
                      </a:pPr>
                      <a:r>
                        <a:rPr lang="en-IN" sz="2000" kern="100" dirty="0">
                          <a:effectLst/>
                        </a:rPr>
                        <a:t>Creates litigation risk for CDs who are actually in default but try to use procedural objections.</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559274776"/>
                  </a:ext>
                </a:extLst>
              </a:tr>
            </a:tbl>
          </a:graphicData>
        </a:graphic>
      </p:graphicFrame>
    </p:spTree>
    <p:extLst>
      <p:ext uri="{BB962C8B-B14F-4D97-AF65-F5344CB8AC3E}">
        <p14:creationId xmlns:p14="http://schemas.microsoft.com/office/powerpoint/2010/main" val="4924139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67206-DDE0-742C-F826-BF0F8879E9C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CE0BBB9-B420-2CD5-21F8-648BC61A5C4B}"/>
              </a:ext>
            </a:extLst>
          </p:cNvPr>
          <p:cNvSpPr>
            <a:spLocks noGrp="1"/>
          </p:cNvSpPr>
          <p:nvPr>
            <p:ph type="title"/>
          </p:nvPr>
        </p:nvSpPr>
        <p:spPr>
          <a:xfrm>
            <a:off x="52755" y="170913"/>
            <a:ext cx="11922368" cy="1143000"/>
          </a:xfrm>
        </p:spPr>
        <p:txBody>
          <a:bodyPr>
            <a:normAutofit fontScale="90000"/>
          </a:bodyPr>
          <a:lstStyle/>
          <a:p>
            <a:br>
              <a:rPr lang="en-US" sz="4400" dirty="0"/>
            </a:br>
            <a:r>
              <a:rPr lang="en-IN" sz="4400" dirty="0">
                <a:effectLst/>
              </a:rPr>
              <a:t>Creditor-Initiated Insolvency Resolution Process  (New Sections 58A–58K)</a:t>
            </a:r>
            <a:endParaRPr lang="en-US" dirty="0"/>
          </a:p>
        </p:txBody>
      </p:sp>
      <p:graphicFrame>
        <p:nvGraphicFramePr>
          <p:cNvPr id="2" name="Content Placeholder 1">
            <a:extLst>
              <a:ext uri="{FF2B5EF4-FFF2-40B4-BE49-F238E27FC236}">
                <a16:creationId xmlns:a16="http://schemas.microsoft.com/office/drawing/2014/main" id="{1C47C878-E813-DE49-9FDE-BD80001D4AE0}"/>
              </a:ext>
            </a:extLst>
          </p:cNvPr>
          <p:cNvGraphicFramePr>
            <a:graphicFrameLocks noGrp="1"/>
          </p:cNvGraphicFramePr>
          <p:nvPr>
            <p:ph idx="1"/>
          </p:nvPr>
        </p:nvGraphicFramePr>
        <p:xfrm>
          <a:off x="463062" y="1652955"/>
          <a:ext cx="11435861" cy="4967999"/>
        </p:xfrm>
        <a:graphic>
          <a:graphicData uri="http://schemas.openxmlformats.org/drawingml/2006/table">
            <a:tbl>
              <a:tblPr>
                <a:tableStyleId>{69CF1AB2-1976-4502-BF36-3FF5EA218861}</a:tableStyleId>
              </a:tblPr>
              <a:tblGrid>
                <a:gridCol w="1324707">
                  <a:extLst>
                    <a:ext uri="{9D8B030D-6E8A-4147-A177-3AD203B41FA5}">
                      <a16:colId xmlns:a16="http://schemas.microsoft.com/office/drawing/2014/main" val="196592454"/>
                    </a:ext>
                  </a:extLst>
                </a:gridCol>
                <a:gridCol w="2895600">
                  <a:extLst>
                    <a:ext uri="{9D8B030D-6E8A-4147-A177-3AD203B41FA5}">
                      <a16:colId xmlns:a16="http://schemas.microsoft.com/office/drawing/2014/main" val="2566794857"/>
                    </a:ext>
                  </a:extLst>
                </a:gridCol>
                <a:gridCol w="3546231">
                  <a:extLst>
                    <a:ext uri="{9D8B030D-6E8A-4147-A177-3AD203B41FA5}">
                      <a16:colId xmlns:a16="http://schemas.microsoft.com/office/drawing/2014/main" val="975401247"/>
                    </a:ext>
                  </a:extLst>
                </a:gridCol>
                <a:gridCol w="3669323">
                  <a:extLst>
                    <a:ext uri="{9D8B030D-6E8A-4147-A177-3AD203B41FA5}">
                      <a16:colId xmlns:a16="http://schemas.microsoft.com/office/drawing/2014/main" val="249071857"/>
                    </a:ext>
                  </a:extLst>
                </a:gridCol>
              </a:tblGrid>
              <a:tr h="933907">
                <a:tc>
                  <a:txBody>
                    <a:bodyPr/>
                    <a:lstStyle/>
                    <a:p>
                      <a:pPr algn="ctr">
                        <a:lnSpc>
                          <a:spcPct val="107000"/>
                        </a:lnSpc>
                        <a:buNone/>
                      </a:pPr>
                      <a:r>
                        <a:rPr lang="en-IN" sz="1600" b="1" kern="100" dirty="0">
                          <a:effectLst/>
                        </a:rPr>
                        <a:t>Section / Provision</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2400" b="1" kern="100">
                          <a:effectLst/>
                        </a:rPr>
                        <a:t>What Changed</a:t>
                      </a:r>
                      <a:endParaRPr lang="en-IN" sz="240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2400" b="1" kern="100">
                          <a:effectLst/>
                        </a:rPr>
                        <a:t>Why (Reasoning)</a:t>
                      </a:r>
                      <a:endParaRPr lang="en-IN" sz="240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2400" b="1" kern="100" dirty="0">
                          <a:effectLst/>
                        </a:rPr>
                        <a:t>Impact on Practice</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1278988263"/>
                  </a:ext>
                </a:extLst>
              </a:tr>
              <a:tr h="3161619">
                <a:tc>
                  <a:txBody>
                    <a:bodyPr/>
                    <a:lstStyle/>
                    <a:p>
                      <a:pPr>
                        <a:lnSpc>
                          <a:spcPct val="107000"/>
                        </a:lnSpc>
                        <a:buNone/>
                      </a:pPr>
                      <a:r>
                        <a:rPr lang="en-IN" sz="2000" b="1" kern="100" dirty="0">
                          <a:effectLst/>
                        </a:rPr>
                        <a:t>Section 58D</a:t>
                      </a:r>
                    </a:p>
                    <a:p>
                      <a:pPr>
                        <a:lnSpc>
                          <a:spcPct val="107000"/>
                        </a:lnSpc>
                        <a:buNone/>
                      </a:pPr>
                      <a:endParaRPr lang="en-IN" sz="2000" b="1" kern="100" dirty="0">
                        <a:effectLst/>
                      </a:endParaRPr>
                    </a:p>
                    <a:p>
                      <a:pPr>
                        <a:lnSpc>
                          <a:spcPct val="107000"/>
                        </a:lnSpc>
                        <a:buNone/>
                      </a:pPr>
                      <a:r>
                        <a:rPr lang="en-IN" sz="2000" b="1" kern="100" dirty="0">
                          <a:effectLst/>
                        </a:rPr>
                        <a:t> Timeline </a:t>
                      </a:r>
                    </a:p>
                    <a:p>
                      <a:pPr>
                        <a:lnSpc>
                          <a:spcPct val="107000"/>
                        </a:lnSpc>
                        <a:buNone/>
                      </a:pPr>
                      <a:endParaRPr lang="en-IN" sz="2000" b="1" kern="100" dirty="0">
                        <a:effectLst/>
                      </a:endParaRPr>
                    </a:p>
                    <a:p>
                      <a:pPr>
                        <a:lnSpc>
                          <a:spcPct val="107000"/>
                        </a:lnSpc>
                        <a:buNone/>
                      </a:pPr>
                      <a:r>
                        <a:rPr lang="en-IN" sz="2000" b="1" kern="100" dirty="0">
                          <a:effectLst/>
                        </a:rPr>
                        <a:t>(New)</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2200" b="1" kern="100" dirty="0">
                          <a:solidFill>
                            <a:srgbClr val="FF0000"/>
                          </a:solidFill>
                          <a:effectLst/>
                        </a:rPr>
                        <a:t>150 days from commencement.</a:t>
                      </a:r>
                    </a:p>
                    <a:p>
                      <a:pPr>
                        <a:lnSpc>
                          <a:spcPct val="107000"/>
                        </a:lnSpc>
                        <a:buNone/>
                      </a:pPr>
                      <a:endParaRPr lang="en-IN" sz="2200" b="1" kern="100" dirty="0">
                        <a:solidFill>
                          <a:srgbClr val="FF0000"/>
                        </a:solidFill>
                        <a:effectLst/>
                      </a:endParaRPr>
                    </a:p>
                    <a:p>
                      <a:pPr>
                        <a:lnSpc>
                          <a:spcPct val="107000"/>
                        </a:lnSpc>
                        <a:buNone/>
                      </a:pPr>
                      <a:r>
                        <a:rPr lang="en-IN" sz="2200" b="1" kern="100" dirty="0">
                          <a:solidFill>
                            <a:srgbClr val="FF0000"/>
                          </a:solidFill>
                          <a:effectLst/>
                        </a:rPr>
                        <a:t> Extension of 45 days possible with 66% CoC vote and NCLT order.</a:t>
                      </a:r>
                    </a:p>
                    <a:p>
                      <a:pPr>
                        <a:lnSpc>
                          <a:spcPct val="107000"/>
                        </a:lnSpc>
                        <a:buNone/>
                      </a:pPr>
                      <a:endParaRPr lang="en-IN" sz="2200" b="1" kern="100" dirty="0">
                        <a:solidFill>
                          <a:srgbClr val="FF0000"/>
                        </a:solidFill>
                        <a:effectLst/>
                      </a:endParaRPr>
                    </a:p>
                    <a:p>
                      <a:pPr>
                        <a:lnSpc>
                          <a:spcPct val="107000"/>
                        </a:lnSpc>
                        <a:buNone/>
                      </a:pPr>
                      <a:r>
                        <a:rPr lang="en-IN" sz="2200" b="1" kern="100" dirty="0">
                          <a:solidFill>
                            <a:srgbClr val="FF0000"/>
                          </a:solidFill>
                          <a:effectLst/>
                        </a:rPr>
                        <a:t> Total maximum: 195 days.</a:t>
                      </a:r>
                      <a:endParaRPr lang="en-IN" sz="22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200" kern="100" dirty="0">
                          <a:effectLst/>
                        </a:rPr>
                        <a:t>The defunct Fast-Track CIRP was 90 days — too tight for most cases.</a:t>
                      </a:r>
                    </a:p>
                    <a:p>
                      <a:pPr>
                        <a:lnSpc>
                          <a:spcPct val="107000"/>
                        </a:lnSpc>
                        <a:buNone/>
                      </a:pPr>
                      <a:endParaRPr lang="en-IN" sz="2200" kern="100" dirty="0">
                        <a:effectLst/>
                      </a:endParaRPr>
                    </a:p>
                    <a:p>
                      <a:pPr>
                        <a:lnSpc>
                          <a:spcPct val="107000"/>
                        </a:lnSpc>
                        <a:buNone/>
                      </a:pPr>
                      <a:r>
                        <a:rPr lang="en-IN" sz="2200" kern="100" dirty="0">
                          <a:effectLst/>
                        </a:rPr>
                        <a:t> 150+45 days provides a viable pre-insolvency window while maintaining urgency.</a:t>
                      </a:r>
                      <a:endParaRPr lang="en-IN" sz="22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200" kern="100" dirty="0">
                          <a:effectLst/>
                        </a:rPr>
                        <a:t>Significantly faster than standard CIRP (330 days). </a:t>
                      </a:r>
                    </a:p>
                    <a:p>
                      <a:pPr>
                        <a:lnSpc>
                          <a:spcPct val="107000"/>
                        </a:lnSpc>
                        <a:buNone/>
                      </a:pPr>
                      <a:endParaRPr lang="en-IN" sz="2200" kern="100" dirty="0">
                        <a:effectLst/>
                      </a:endParaRPr>
                    </a:p>
                    <a:p>
                      <a:pPr>
                        <a:lnSpc>
                          <a:spcPct val="107000"/>
                        </a:lnSpc>
                        <a:buNone/>
                      </a:pPr>
                      <a:r>
                        <a:rPr lang="en-IN" sz="2200" kern="100" dirty="0">
                          <a:effectLst/>
                        </a:rPr>
                        <a:t>195-day outer limit creates strong commercial pressure to resolve. </a:t>
                      </a:r>
                    </a:p>
                    <a:p>
                      <a:pPr>
                        <a:lnSpc>
                          <a:spcPct val="107000"/>
                        </a:lnSpc>
                        <a:buNone/>
                      </a:pPr>
                      <a:endParaRPr lang="en-IN" sz="2200" kern="100" dirty="0">
                        <a:effectLst/>
                      </a:endParaRPr>
                    </a:p>
                    <a:p>
                      <a:pPr>
                        <a:lnSpc>
                          <a:spcPct val="107000"/>
                        </a:lnSpc>
                        <a:buNone/>
                      </a:pPr>
                      <a:r>
                        <a:rPr lang="en-IN" sz="2200" kern="100" dirty="0">
                          <a:effectLst/>
                        </a:rPr>
                        <a:t>The NCLT-approved extension requirement ensures extensions are not automatic.</a:t>
                      </a:r>
                      <a:endParaRPr lang="en-IN" sz="22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810990330"/>
                  </a:ext>
                </a:extLst>
              </a:tr>
            </a:tbl>
          </a:graphicData>
        </a:graphic>
      </p:graphicFrame>
    </p:spTree>
    <p:extLst>
      <p:ext uri="{BB962C8B-B14F-4D97-AF65-F5344CB8AC3E}">
        <p14:creationId xmlns:p14="http://schemas.microsoft.com/office/powerpoint/2010/main" val="37862307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3C75A-5B8E-5C42-CB43-EAF29F0BA9E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5A5CE43-69FD-6DF1-0379-79AFABF08D9F}"/>
              </a:ext>
            </a:extLst>
          </p:cNvPr>
          <p:cNvSpPr>
            <a:spLocks noGrp="1"/>
          </p:cNvSpPr>
          <p:nvPr>
            <p:ph type="title"/>
          </p:nvPr>
        </p:nvSpPr>
        <p:spPr>
          <a:xfrm>
            <a:off x="52755" y="170913"/>
            <a:ext cx="11922368" cy="1143000"/>
          </a:xfrm>
        </p:spPr>
        <p:txBody>
          <a:bodyPr>
            <a:normAutofit fontScale="90000"/>
          </a:bodyPr>
          <a:lstStyle/>
          <a:p>
            <a:br>
              <a:rPr lang="en-US" sz="4400" dirty="0"/>
            </a:br>
            <a:r>
              <a:rPr lang="en-IN" sz="4400" dirty="0">
                <a:effectLst/>
              </a:rPr>
              <a:t>Creditor-Initiated Insolvency Resolution Process  (New Sections 58A–58K)</a:t>
            </a:r>
            <a:endParaRPr lang="en-US" dirty="0"/>
          </a:p>
        </p:txBody>
      </p:sp>
      <p:graphicFrame>
        <p:nvGraphicFramePr>
          <p:cNvPr id="2" name="Content Placeholder 1">
            <a:extLst>
              <a:ext uri="{FF2B5EF4-FFF2-40B4-BE49-F238E27FC236}">
                <a16:creationId xmlns:a16="http://schemas.microsoft.com/office/drawing/2014/main" id="{AD639F4A-30DB-DC70-C7C5-16EEA30C2FAF}"/>
              </a:ext>
            </a:extLst>
          </p:cNvPr>
          <p:cNvGraphicFramePr>
            <a:graphicFrameLocks noGrp="1"/>
          </p:cNvGraphicFramePr>
          <p:nvPr>
            <p:ph idx="1"/>
          </p:nvPr>
        </p:nvGraphicFramePr>
        <p:xfrm>
          <a:off x="504092" y="1635369"/>
          <a:ext cx="11535508" cy="4966335"/>
        </p:xfrm>
        <a:graphic>
          <a:graphicData uri="http://schemas.openxmlformats.org/drawingml/2006/table">
            <a:tbl>
              <a:tblPr>
                <a:tableStyleId>{69CF1AB2-1976-4502-BF36-3FF5EA218861}</a:tableStyleId>
              </a:tblPr>
              <a:tblGrid>
                <a:gridCol w="1802423">
                  <a:extLst>
                    <a:ext uri="{9D8B030D-6E8A-4147-A177-3AD203B41FA5}">
                      <a16:colId xmlns:a16="http://schemas.microsoft.com/office/drawing/2014/main" val="1106587613"/>
                    </a:ext>
                  </a:extLst>
                </a:gridCol>
                <a:gridCol w="3326423">
                  <a:extLst>
                    <a:ext uri="{9D8B030D-6E8A-4147-A177-3AD203B41FA5}">
                      <a16:colId xmlns:a16="http://schemas.microsoft.com/office/drawing/2014/main" val="1194602928"/>
                    </a:ext>
                  </a:extLst>
                </a:gridCol>
                <a:gridCol w="2956309">
                  <a:extLst>
                    <a:ext uri="{9D8B030D-6E8A-4147-A177-3AD203B41FA5}">
                      <a16:colId xmlns:a16="http://schemas.microsoft.com/office/drawing/2014/main" val="731481890"/>
                    </a:ext>
                  </a:extLst>
                </a:gridCol>
                <a:gridCol w="3450353">
                  <a:extLst>
                    <a:ext uri="{9D8B030D-6E8A-4147-A177-3AD203B41FA5}">
                      <a16:colId xmlns:a16="http://schemas.microsoft.com/office/drawing/2014/main" val="2755596829"/>
                    </a:ext>
                  </a:extLst>
                </a:gridCol>
              </a:tblGrid>
              <a:tr h="482405">
                <a:tc>
                  <a:txBody>
                    <a:bodyPr/>
                    <a:lstStyle/>
                    <a:p>
                      <a:pPr algn="ctr">
                        <a:lnSpc>
                          <a:spcPct val="107000"/>
                        </a:lnSpc>
                        <a:buNone/>
                      </a:pPr>
                      <a:r>
                        <a:rPr lang="en-IN" sz="1600" b="1" kern="100" dirty="0">
                          <a:effectLst/>
                        </a:rPr>
                        <a:t>Section / Provision</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What Changed</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Why (Reasoning)</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Impact on Practice</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3285010355"/>
                  </a:ext>
                </a:extLst>
              </a:tr>
              <a:tr h="1971712">
                <a:tc>
                  <a:txBody>
                    <a:bodyPr/>
                    <a:lstStyle/>
                    <a:p>
                      <a:pPr>
                        <a:lnSpc>
                          <a:spcPct val="107000"/>
                        </a:lnSpc>
                        <a:buNone/>
                      </a:pPr>
                      <a:r>
                        <a:rPr lang="en-IN" sz="2000" b="1" kern="100" dirty="0">
                          <a:effectLst/>
                        </a:rPr>
                        <a:t>Section 58E </a:t>
                      </a:r>
                    </a:p>
                    <a:p>
                      <a:pPr>
                        <a:lnSpc>
                          <a:spcPct val="107000"/>
                        </a:lnSpc>
                        <a:buNone/>
                      </a:pPr>
                      <a:endParaRPr lang="en-IN" sz="2000" b="1" kern="100" dirty="0">
                        <a:effectLst/>
                      </a:endParaRPr>
                    </a:p>
                    <a:p>
                      <a:pPr>
                        <a:lnSpc>
                          <a:spcPct val="107000"/>
                        </a:lnSpc>
                        <a:buNone/>
                      </a:pPr>
                      <a:r>
                        <a:rPr lang="en-IN" sz="2000" b="1" kern="100" dirty="0">
                          <a:effectLst/>
                        </a:rPr>
                        <a:t>RP Duties (New)</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2000" kern="100" dirty="0">
                          <a:effectLst/>
                        </a:rPr>
                        <a:t>RP must: invite claims, collate/verify claims, constitute CoC per Section 21, prepare Information Memorandum, invite resolution plans, exercise Section 18(a)-(c) and Section 25(2)(e)-(j) duties. </a:t>
                      </a:r>
                    </a:p>
                    <a:p>
                      <a:pPr>
                        <a:lnSpc>
                          <a:spcPct val="107000"/>
                        </a:lnSpc>
                        <a:buNone/>
                      </a:pPr>
                      <a:endParaRPr lang="en-IN" sz="2000" kern="100" dirty="0">
                        <a:effectLst/>
                      </a:endParaRPr>
                    </a:p>
                    <a:p>
                      <a:pPr>
                        <a:lnSpc>
                          <a:spcPct val="107000"/>
                        </a:lnSpc>
                        <a:buNone/>
                      </a:pPr>
                      <a:endParaRPr lang="en-IN" sz="2000" kern="100" dirty="0">
                        <a:effectLst/>
                      </a:endParaRPr>
                    </a:p>
                    <a:p>
                      <a:pPr>
                        <a:lnSpc>
                          <a:spcPct val="107000"/>
                        </a:lnSpc>
                        <a:buNone/>
                      </a:pPr>
                      <a:r>
                        <a:rPr lang="en-IN" sz="2000" kern="100" dirty="0">
                          <a:effectLst/>
                        </a:rPr>
                        <a:t>Section 29A and Section 30 apply mutatis mutandis to resolution plans.</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CIIRP is a creditor-driven process but needs the same core resolution infrastructure</a:t>
                      </a:r>
                    </a:p>
                    <a:p>
                      <a:pPr>
                        <a:lnSpc>
                          <a:spcPct val="107000"/>
                        </a:lnSpc>
                        <a:buNone/>
                      </a:pPr>
                      <a:endParaRPr lang="en-IN" sz="2000" kern="100" dirty="0">
                        <a:effectLst/>
                      </a:endParaRPr>
                    </a:p>
                    <a:p>
                      <a:pPr>
                        <a:lnSpc>
                          <a:spcPct val="107000"/>
                        </a:lnSpc>
                        <a:buNone/>
                      </a:pPr>
                      <a:r>
                        <a:rPr lang="en-IN" sz="2000" kern="100" dirty="0">
                          <a:effectLst/>
                        </a:rPr>
                        <a:t> (claims, IM, CoC, plans) as CIRP to produce a valid, court-approved outcome.</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Claims from all creditor classes (FC, OC, workmen, employees) must be invited.</a:t>
                      </a:r>
                    </a:p>
                    <a:p>
                      <a:pPr>
                        <a:lnSpc>
                          <a:spcPct val="107000"/>
                        </a:lnSpc>
                        <a:buNone/>
                      </a:pPr>
                      <a:endParaRPr lang="en-IN" sz="2000" kern="100" dirty="0">
                        <a:effectLst/>
                      </a:endParaRPr>
                    </a:p>
                    <a:p>
                      <a:pPr>
                        <a:lnSpc>
                          <a:spcPct val="107000"/>
                        </a:lnSpc>
                        <a:buNone/>
                      </a:pPr>
                      <a:r>
                        <a:rPr lang="en-IN" sz="2000" kern="100" dirty="0">
                          <a:effectLst/>
                        </a:rPr>
                        <a:t> Full CIRP plan eligibility and content requirements apply. </a:t>
                      </a:r>
                    </a:p>
                    <a:p>
                      <a:pPr>
                        <a:lnSpc>
                          <a:spcPct val="107000"/>
                        </a:lnSpc>
                        <a:buNone/>
                      </a:pPr>
                      <a:endParaRPr lang="en-IN" sz="2000" kern="100" dirty="0">
                        <a:effectLst/>
                      </a:endParaRPr>
                    </a:p>
                    <a:p>
                      <a:pPr>
                        <a:lnSpc>
                          <a:spcPct val="107000"/>
                        </a:lnSpc>
                        <a:buNone/>
                      </a:pPr>
                      <a:endParaRPr lang="en-IN" sz="2000" kern="100" dirty="0">
                        <a:effectLst/>
                      </a:endParaRPr>
                    </a:p>
                    <a:p>
                      <a:pPr>
                        <a:lnSpc>
                          <a:spcPct val="107000"/>
                        </a:lnSpc>
                        <a:buNone/>
                      </a:pPr>
                      <a:r>
                        <a:rPr lang="en-IN" sz="2000" kern="100" dirty="0">
                          <a:effectLst/>
                        </a:rPr>
                        <a:t>RPs in CIIRP need the same competencies as CIRP — this is not a lighter-touch role.</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714896798"/>
                  </a:ext>
                </a:extLst>
              </a:tr>
            </a:tbl>
          </a:graphicData>
        </a:graphic>
      </p:graphicFrame>
    </p:spTree>
    <p:extLst>
      <p:ext uri="{BB962C8B-B14F-4D97-AF65-F5344CB8AC3E}">
        <p14:creationId xmlns:p14="http://schemas.microsoft.com/office/powerpoint/2010/main" val="24292883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FE699-2C23-ADE6-1F93-9A2C64BA432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0D4E7CA-A44C-3FB7-C074-B648062B3679}"/>
              </a:ext>
            </a:extLst>
          </p:cNvPr>
          <p:cNvSpPr>
            <a:spLocks noGrp="1"/>
          </p:cNvSpPr>
          <p:nvPr>
            <p:ph type="title"/>
          </p:nvPr>
        </p:nvSpPr>
        <p:spPr>
          <a:xfrm>
            <a:off x="52755" y="170913"/>
            <a:ext cx="11922368" cy="1143000"/>
          </a:xfrm>
        </p:spPr>
        <p:txBody>
          <a:bodyPr>
            <a:normAutofit fontScale="90000"/>
          </a:bodyPr>
          <a:lstStyle/>
          <a:p>
            <a:br>
              <a:rPr lang="en-US" sz="4400" dirty="0"/>
            </a:br>
            <a:r>
              <a:rPr lang="en-IN" sz="4400" dirty="0">
                <a:effectLst/>
              </a:rPr>
              <a:t>Creditor-Initiated Insolvency Resolution Process  (New Sections 58A–58K)</a:t>
            </a:r>
            <a:endParaRPr lang="en-US" dirty="0"/>
          </a:p>
        </p:txBody>
      </p:sp>
      <p:graphicFrame>
        <p:nvGraphicFramePr>
          <p:cNvPr id="2" name="Content Placeholder 1">
            <a:extLst>
              <a:ext uri="{FF2B5EF4-FFF2-40B4-BE49-F238E27FC236}">
                <a16:creationId xmlns:a16="http://schemas.microsoft.com/office/drawing/2014/main" id="{1E146CDC-9C82-EA79-7D07-F3326C2BCADB}"/>
              </a:ext>
            </a:extLst>
          </p:cNvPr>
          <p:cNvGraphicFramePr>
            <a:graphicFrameLocks noGrp="1"/>
          </p:cNvGraphicFramePr>
          <p:nvPr>
            <p:ph idx="1"/>
          </p:nvPr>
        </p:nvGraphicFramePr>
        <p:xfrm>
          <a:off x="504092" y="1635369"/>
          <a:ext cx="11535508" cy="4966335"/>
        </p:xfrm>
        <a:graphic>
          <a:graphicData uri="http://schemas.openxmlformats.org/drawingml/2006/table">
            <a:tbl>
              <a:tblPr>
                <a:tableStyleId>{69CF1AB2-1976-4502-BF36-3FF5EA218861}</a:tableStyleId>
              </a:tblPr>
              <a:tblGrid>
                <a:gridCol w="1802423">
                  <a:extLst>
                    <a:ext uri="{9D8B030D-6E8A-4147-A177-3AD203B41FA5}">
                      <a16:colId xmlns:a16="http://schemas.microsoft.com/office/drawing/2014/main" val="1106587613"/>
                    </a:ext>
                  </a:extLst>
                </a:gridCol>
                <a:gridCol w="3089869">
                  <a:extLst>
                    <a:ext uri="{9D8B030D-6E8A-4147-A177-3AD203B41FA5}">
                      <a16:colId xmlns:a16="http://schemas.microsoft.com/office/drawing/2014/main" val="1194602928"/>
                    </a:ext>
                  </a:extLst>
                </a:gridCol>
                <a:gridCol w="3192863">
                  <a:extLst>
                    <a:ext uri="{9D8B030D-6E8A-4147-A177-3AD203B41FA5}">
                      <a16:colId xmlns:a16="http://schemas.microsoft.com/office/drawing/2014/main" val="731481890"/>
                    </a:ext>
                  </a:extLst>
                </a:gridCol>
                <a:gridCol w="3450353">
                  <a:extLst>
                    <a:ext uri="{9D8B030D-6E8A-4147-A177-3AD203B41FA5}">
                      <a16:colId xmlns:a16="http://schemas.microsoft.com/office/drawing/2014/main" val="2755596829"/>
                    </a:ext>
                  </a:extLst>
                </a:gridCol>
              </a:tblGrid>
              <a:tr h="482405">
                <a:tc>
                  <a:txBody>
                    <a:bodyPr/>
                    <a:lstStyle/>
                    <a:p>
                      <a:pPr algn="ctr">
                        <a:lnSpc>
                          <a:spcPct val="107000"/>
                        </a:lnSpc>
                        <a:buNone/>
                      </a:pPr>
                      <a:r>
                        <a:rPr lang="en-IN" sz="1600" b="1" kern="100" dirty="0">
                          <a:effectLst/>
                        </a:rPr>
                        <a:t>Section / Provision</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What Changed</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Why (Reasoning)</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Impact on Practice</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3285010355"/>
                  </a:ext>
                </a:extLst>
              </a:tr>
              <a:tr h="2312140">
                <a:tc>
                  <a:txBody>
                    <a:bodyPr/>
                    <a:lstStyle/>
                    <a:p>
                      <a:pPr>
                        <a:lnSpc>
                          <a:spcPct val="107000"/>
                        </a:lnSpc>
                        <a:buNone/>
                      </a:pPr>
                      <a:r>
                        <a:rPr lang="en-IN" sz="2000" b="1" kern="100" dirty="0">
                          <a:effectLst/>
                        </a:rPr>
                        <a:t>Section 58F</a:t>
                      </a:r>
                    </a:p>
                    <a:p>
                      <a:pPr>
                        <a:lnSpc>
                          <a:spcPct val="107000"/>
                        </a:lnSpc>
                        <a:buNone/>
                      </a:pPr>
                      <a:endParaRPr lang="en-IN" sz="2000" b="1" kern="100" dirty="0">
                        <a:effectLst/>
                      </a:endParaRPr>
                    </a:p>
                    <a:p>
                      <a:pPr>
                        <a:lnSpc>
                          <a:spcPct val="107000"/>
                        </a:lnSpc>
                        <a:buNone/>
                      </a:pPr>
                      <a:r>
                        <a:rPr lang="en-IN" sz="2000" b="1" kern="100" dirty="0">
                          <a:effectLst/>
                        </a:rPr>
                        <a:t> Debtor-in-Possession Model </a:t>
                      </a:r>
                    </a:p>
                    <a:p>
                      <a:pPr>
                        <a:lnSpc>
                          <a:spcPct val="107000"/>
                        </a:lnSpc>
                        <a:buNone/>
                      </a:pPr>
                      <a:endParaRPr lang="en-IN" sz="2000" b="1" kern="100" dirty="0">
                        <a:effectLst/>
                      </a:endParaRPr>
                    </a:p>
                    <a:p>
                      <a:pPr>
                        <a:lnSpc>
                          <a:spcPct val="107000"/>
                        </a:lnSpc>
                        <a:buNone/>
                      </a:pPr>
                      <a:r>
                        <a:rPr lang="en-IN" sz="2000" b="1" kern="100" dirty="0">
                          <a:effectLst/>
                        </a:rPr>
                        <a:t>(New)</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2000" kern="100" dirty="0">
                          <a:effectLst/>
                        </a:rPr>
                        <a:t>Management stays with the board of directors/partners throughout CIIRP (subject to RP supervisory oversight). </a:t>
                      </a:r>
                    </a:p>
                    <a:p>
                      <a:pPr>
                        <a:lnSpc>
                          <a:spcPct val="107000"/>
                        </a:lnSpc>
                        <a:buNone/>
                      </a:pPr>
                      <a:endParaRPr lang="en-IN" sz="2000" kern="100" dirty="0">
                        <a:effectLst/>
                      </a:endParaRPr>
                    </a:p>
                    <a:p>
                      <a:pPr>
                        <a:lnSpc>
                          <a:spcPct val="107000"/>
                        </a:lnSpc>
                        <a:buNone/>
                      </a:pPr>
                      <a:r>
                        <a:rPr lang="en-IN" sz="2000" kern="100" dirty="0">
                          <a:effectLst/>
                        </a:rPr>
                        <a:t>RP attends board meetings with veto powers over resolutions inconsistent with CIIRP objectives.</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Removing management in CIRP (IRP takeover) often destroys operational value — especially for service businesses and developers. </a:t>
                      </a:r>
                    </a:p>
                    <a:p>
                      <a:pPr>
                        <a:lnSpc>
                          <a:spcPct val="107000"/>
                        </a:lnSpc>
                        <a:buNone/>
                      </a:pPr>
                      <a:endParaRPr lang="en-IN" sz="2000" kern="100" dirty="0">
                        <a:effectLst/>
                      </a:endParaRPr>
                    </a:p>
                    <a:p>
                      <a:pPr>
                        <a:lnSpc>
                          <a:spcPct val="107000"/>
                        </a:lnSpc>
                        <a:buNone/>
                      </a:pPr>
                      <a:r>
                        <a:rPr lang="en-IN" sz="2000" kern="100" dirty="0">
                          <a:effectLst/>
                        </a:rPr>
                        <a:t>Debtor in Possession  preserves institutional knowledge and business relationships.</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The RP's role is fundamentally different from CIRP: supervisory, not managerial. </a:t>
                      </a:r>
                    </a:p>
                    <a:p>
                      <a:pPr>
                        <a:lnSpc>
                          <a:spcPct val="107000"/>
                        </a:lnSpc>
                        <a:buNone/>
                      </a:pPr>
                      <a:r>
                        <a:rPr lang="en-IN" sz="2000" kern="100" dirty="0">
                          <a:effectLst/>
                        </a:rPr>
                        <a:t>Promoters continue running operations but under close watch. RP veto power provides creditor protection. New competency requirement for IPs — financial restructuring and workout skills become essential.</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1531580429"/>
                  </a:ext>
                </a:extLst>
              </a:tr>
            </a:tbl>
          </a:graphicData>
        </a:graphic>
      </p:graphicFrame>
    </p:spTree>
    <p:extLst>
      <p:ext uri="{BB962C8B-B14F-4D97-AF65-F5344CB8AC3E}">
        <p14:creationId xmlns:p14="http://schemas.microsoft.com/office/powerpoint/2010/main" val="10788267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5461E-37EC-5DC5-4B0E-7035998A90D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4DF31B6-4F16-F878-AC95-0FFB4CB14189}"/>
              </a:ext>
            </a:extLst>
          </p:cNvPr>
          <p:cNvSpPr>
            <a:spLocks noGrp="1"/>
          </p:cNvSpPr>
          <p:nvPr>
            <p:ph type="title"/>
          </p:nvPr>
        </p:nvSpPr>
        <p:spPr>
          <a:xfrm>
            <a:off x="52755" y="-221811"/>
            <a:ext cx="11922368" cy="1143000"/>
          </a:xfrm>
        </p:spPr>
        <p:txBody>
          <a:bodyPr>
            <a:normAutofit fontScale="90000"/>
          </a:bodyPr>
          <a:lstStyle/>
          <a:p>
            <a:br>
              <a:rPr lang="en-US" sz="4400" dirty="0"/>
            </a:br>
            <a:r>
              <a:rPr lang="en-IN" sz="4400" dirty="0">
                <a:effectLst/>
              </a:rPr>
              <a:t>Creditor-Initiated Insolvency Resolution Process  (New Sections 58A–58K)</a:t>
            </a:r>
            <a:endParaRPr lang="en-US" dirty="0"/>
          </a:p>
        </p:txBody>
      </p:sp>
      <p:graphicFrame>
        <p:nvGraphicFramePr>
          <p:cNvPr id="2" name="Content Placeholder 1">
            <a:extLst>
              <a:ext uri="{FF2B5EF4-FFF2-40B4-BE49-F238E27FC236}">
                <a16:creationId xmlns:a16="http://schemas.microsoft.com/office/drawing/2014/main" id="{A45D5C3D-F351-A440-BDCD-21A86D5D0E97}"/>
              </a:ext>
            </a:extLst>
          </p:cNvPr>
          <p:cNvGraphicFramePr>
            <a:graphicFrameLocks noGrp="1"/>
          </p:cNvGraphicFramePr>
          <p:nvPr>
            <p:ph idx="1"/>
          </p:nvPr>
        </p:nvGraphicFramePr>
        <p:xfrm>
          <a:off x="322384" y="1301256"/>
          <a:ext cx="11711353" cy="5356289"/>
        </p:xfrm>
        <a:graphic>
          <a:graphicData uri="http://schemas.openxmlformats.org/drawingml/2006/table">
            <a:tbl>
              <a:tblPr>
                <a:tableStyleId>{69CF1AB2-1976-4502-BF36-3FF5EA218861}</a:tableStyleId>
              </a:tblPr>
              <a:tblGrid>
                <a:gridCol w="1638406">
                  <a:extLst>
                    <a:ext uri="{9D8B030D-6E8A-4147-A177-3AD203B41FA5}">
                      <a16:colId xmlns:a16="http://schemas.microsoft.com/office/drawing/2014/main" val="3331278040"/>
                    </a:ext>
                  </a:extLst>
                </a:gridCol>
                <a:gridCol w="3889025">
                  <a:extLst>
                    <a:ext uri="{9D8B030D-6E8A-4147-A177-3AD203B41FA5}">
                      <a16:colId xmlns:a16="http://schemas.microsoft.com/office/drawing/2014/main" val="3385972508"/>
                    </a:ext>
                  </a:extLst>
                </a:gridCol>
                <a:gridCol w="2930770">
                  <a:extLst>
                    <a:ext uri="{9D8B030D-6E8A-4147-A177-3AD203B41FA5}">
                      <a16:colId xmlns:a16="http://schemas.microsoft.com/office/drawing/2014/main" val="4041078995"/>
                    </a:ext>
                  </a:extLst>
                </a:gridCol>
                <a:gridCol w="3253152">
                  <a:extLst>
                    <a:ext uri="{9D8B030D-6E8A-4147-A177-3AD203B41FA5}">
                      <a16:colId xmlns:a16="http://schemas.microsoft.com/office/drawing/2014/main" val="2942021450"/>
                    </a:ext>
                  </a:extLst>
                </a:gridCol>
              </a:tblGrid>
              <a:tr h="631528">
                <a:tc>
                  <a:txBody>
                    <a:bodyPr/>
                    <a:lstStyle/>
                    <a:p>
                      <a:pPr algn="ctr">
                        <a:lnSpc>
                          <a:spcPct val="107000"/>
                        </a:lnSpc>
                        <a:buNone/>
                      </a:pPr>
                      <a:r>
                        <a:rPr lang="en-IN" sz="1800" b="1" kern="100" dirty="0">
                          <a:effectLst/>
                        </a:rPr>
                        <a:t>Section / Provision</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800" b="1" kern="100" dirty="0">
                          <a:effectLst/>
                        </a:rPr>
                        <a:t>What Changed</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800" b="1" kern="100" dirty="0">
                          <a:effectLst/>
                        </a:rPr>
                        <a:t>Why (Reasoning)</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800" b="1" kern="100" dirty="0">
                          <a:effectLst/>
                        </a:rPr>
                        <a:t>Impact on Practice</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2259268421"/>
                  </a:ext>
                </a:extLst>
              </a:tr>
              <a:tr h="2804042">
                <a:tc>
                  <a:txBody>
                    <a:bodyPr/>
                    <a:lstStyle/>
                    <a:p>
                      <a:pPr>
                        <a:lnSpc>
                          <a:spcPct val="107000"/>
                        </a:lnSpc>
                        <a:buNone/>
                      </a:pPr>
                      <a:r>
                        <a:rPr lang="en-IN" sz="2000" b="1" kern="100" dirty="0">
                          <a:effectLst/>
                        </a:rPr>
                        <a:t>Section 58G</a:t>
                      </a:r>
                    </a:p>
                    <a:p>
                      <a:pPr>
                        <a:lnSpc>
                          <a:spcPct val="107000"/>
                        </a:lnSpc>
                        <a:buNone/>
                      </a:pPr>
                      <a:endParaRPr lang="en-IN" sz="2000" b="1" kern="100" dirty="0">
                        <a:effectLst/>
                      </a:endParaRPr>
                    </a:p>
                    <a:p>
                      <a:pPr>
                        <a:lnSpc>
                          <a:spcPct val="107000"/>
                        </a:lnSpc>
                        <a:buNone/>
                      </a:pPr>
                      <a:r>
                        <a:rPr lang="en-IN" sz="2000" b="1" kern="100" dirty="0">
                          <a:effectLst/>
                        </a:rPr>
                        <a:t> Optional Moratorium</a:t>
                      </a:r>
                    </a:p>
                    <a:p>
                      <a:pPr>
                        <a:lnSpc>
                          <a:spcPct val="107000"/>
                        </a:lnSpc>
                        <a:buNone/>
                      </a:pPr>
                      <a:endParaRPr lang="en-IN" sz="2000" b="1" kern="100" dirty="0">
                        <a:effectLst/>
                      </a:endParaRPr>
                    </a:p>
                    <a:p>
                      <a:pPr>
                        <a:lnSpc>
                          <a:spcPct val="107000"/>
                        </a:lnSpc>
                        <a:buNone/>
                      </a:pPr>
                      <a:r>
                        <a:rPr lang="en-IN" sz="2000" b="1" kern="100" dirty="0">
                          <a:effectLst/>
                        </a:rPr>
                        <a:t> (New)</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marL="342900" indent="-342900">
                        <a:lnSpc>
                          <a:spcPct val="107000"/>
                        </a:lnSpc>
                        <a:buFont typeface="Arial" panose="020B0604020202020204" pitchFamily="34" charset="0"/>
                        <a:buChar char="•"/>
                      </a:pPr>
                      <a:r>
                        <a:rPr lang="en-IN" sz="2000" kern="100" dirty="0">
                          <a:effectLst/>
                        </a:rPr>
                        <a:t>Moratorium is NOT automatic.</a:t>
                      </a:r>
                    </a:p>
                    <a:p>
                      <a:pPr marL="342900" indent="-342900">
                        <a:lnSpc>
                          <a:spcPct val="107000"/>
                        </a:lnSpc>
                        <a:buFont typeface="Arial" panose="020B0604020202020204" pitchFamily="34" charset="0"/>
                        <a:buChar char="•"/>
                      </a:pPr>
                      <a:endParaRPr lang="en-IN" sz="2000" kern="100" dirty="0">
                        <a:effectLst/>
                      </a:endParaRPr>
                    </a:p>
                    <a:p>
                      <a:pPr marL="342900" indent="-342900">
                        <a:lnSpc>
                          <a:spcPct val="107000"/>
                        </a:lnSpc>
                        <a:buFont typeface="Arial" panose="020B0604020202020204" pitchFamily="34" charset="0"/>
                        <a:buChar char="•"/>
                      </a:pPr>
                      <a:r>
                        <a:rPr lang="en-IN" sz="2000" kern="100" dirty="0">
                          <a:effectLst/>
                        </a:rPr>
                        <a:t> RP applies to NCLT with CoC approval (or 51% FC approval pre-CoC). </a:t>
                      </a:r>
                    </a:p>
                    <a:p>
                      <a:pPr marL="342900" indent="-342900">
                        <a:lnSpc>
                          <a:spcPct val="107000"/>
                        </a:lnSpc>
                        <a:buFont typeface="Arial" panose="020B0604020202020204" pitchFamily="34" charset="0"/>
                        <a:buChar char="•"/>
                      </a:pPr>
                      <a:endParaRPr lang="en-IN" sz="2000" kern="100" dirty="0">
                        <a:effectLst/>
                      </a:endParaRPr>
                    </a:p>
                    <a:p>
                      <a:pPr marL="342900" indent="-342900">
                        <a:lnSpc>
                          <a:spcPct val="107000"/>
                        </a:lnSpc>
                        <a:buFont typeface="Arial" panose="020B0604020202020204" pitchFamily="34" charset="0"/>
                        <a:buChar char="•"/>
                      </a:pPr>
                      <a:r>
                        <a:rPr lang="en-IN" sz="2000" kern="100" dirty="0">
                          <a:effectLst/>
                        </a:rPr>
                        <a:t>Moratorium Effective from date of application. </a:t>
                      </a:r>
                    </a:p>
                    <a:p>
                      <a:pPr marL="342900" indent="-342900">
                        <a:lnSpc>
                          <a:spcPct val="107000"/>
                        </a:lnSpc>
                        <a:buFont typeface="Arial" panose="020B0604020202020204" pitchFamily="34" charset="0"/>
                        <a:buChar char="•"/>
                      </a:pPr>
                      <a:endParaRPr lang="en-IN" sz="2000" kern="100" dirty="0">
                        <a:effectLst/>
                      </a:endParaRPr>
                    </a:p>
                    <a:p>
                      <a:pPr marL="342900" indent="-342900">
                        <a:lnSpc>
                          <a:spcPct val="107000"/>
                        </a:lnSpc>
                        <a:buFont typeface="Arial" panose="020B0604020202020204" pitchFamily="34" charset="0"/>
                        <a:buChar char="•"/>
                      </a:pPr>
                      <a:r>
                        <a:rPr lang="en-IN" sz="2000" kern="100" dirty="0">
                          <a:effectLst/>
                        </a:rPr>
                        <a:t>NCLT confirms or rejects. </a:t>
                      </a:r>
                    </a:p>
                    <a:p>
                      <a:pPr marL="342900" indent="-342900">
                        <a:lnSpc>
                          <a:spcPct val="107000"/>
                        </a:lnSpc>
                        <a:buFont typeface="Arial" panose="020B0604020202020204" pitchFamily="34" charset="0"/>
                        <a:buChar char="•"/>
                      </a:pPr>
                      <a:endParaRPr lang="en-IN" sz="2000" kern="100" dirty="0">
                        <a:effectLst/>
                      </a:endParaRPr>
                    </a:p>
                    <a:p>
                      <a:pPr marL="342900" indent="-342900">
                        <a:lnSpc>
                          <a:spcPct val="107000"/>
                        </a:lnSpc>
                        <a:buFont typeface="Arial" panose="020B0604020202020204" pitchFamily="34" charset="0"/>
                        <a:buChar char="•"/>
                      </a:pPr>
                      <a:r>
                        <a:rPr lang="en-IN" sz="2000" kern="100" dirty="0">
                          <a:effectLst/>
                        </a:rPr>
                        <a:t>RP must publicly announce application and any rejection.</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Unlike CIRP, CIIRP does not need an automatic moratorium in all cases — the DIP model may allow normal business operations to continue. </a:t>
                      </a:r>
                    </a:p>
                    <a:p>
                      <a:pPr>
                        <a:lnSpc>
                          <a:spcPct val="107000"/>
                        </a:lnSpc>
                        <a:buNone/>
                      </a:pPr>
                      <a:endParaRPr lang="en-IN" sz="2000" kern="100" dirty="0">
                        <a:effectLst/>
                      </a:endParaRPr>
                    </a:p>
                    <a:p>
                      <a:pPr>
                        <a:lnSpc>
                          <a:spcPct val="107000"/>
                        </a:lnSpc>
                        <a:buNone/>
                      </a:pPr>
                      <a:r>
                        <a:rPr lang="en-IN" sz="2000" kern="100" dirty="0">
                          <a:effectLst/>
                        </a:rPr>
                        <a:t>Making it optional avoids unnecessary disruption for businesses that can continue trading normally.</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Creditors choose whether moratorium is needed case by case. The moratorium is creditor-controlled, not debtor-triggered.</a:t>
                      </a:r>
                    </a:p>
                    <a:p>
                      <a:pPr>
                        <a:lnSpc>
                          <a:spcPct val="107000"/>
                        </a:lnSpc>
                        <a:buNone/>
                      </a:pPr>
                      <a:endParaRPr lang="en-IN" sz="2000" kern="100" dirty="0">
                        <a:effectLst/>
                      </a:endParaRPr>
                    </a:p>
                    <a:p>
                      <a:pPr>
                        <a:lnSpc>
                          <a:spcPct val="107000"/>
                        </a:lnSpc>
                        <a:buNone/>
                      </a:pPr>
                      <a:r>
                        <a:rPr lang="en-IN" sz="2000" kern="100" dirty="0">
                          <a:effectLst/>
                        </a:rPr>
                        <a:t> Prevents misuse of moratorium protection. Moratorium effective from application (not NCLT order) — provides immediate interim protection when applied for.</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4066547156"/>
                  </a:ext>
                </a:extLst>
              </a:tr>
            </a:tbl>
          </a:graphicData>
        </a:graphic>
      </p:graphicFrame>
    </p:spTree>
    <p:extLst>
      <p:ext uri="{BB962C8B-B14F-4D97-AF65-F5344CB8AC3E}">
        <p14:creationId xmlns:p14="http://schemas.microsoft.com/office/powerpoint/2010/main" val="9582416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3067C-C843-C703-0CE1-451828ABADF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8C80DA2-D0B1-999A-4101-E016955F20A8}"/>
              </a:ext>
            </a:extLst>
          </p:cNvPr>
          <p:cNvSpPr>
            <a:spLocks noGrp="1"/>
          </p:cNvSpPr>
          <p:nvPr>
            <p:ph type="title"/>
          </p:nvPr>
        </p:nvSpPr>
        <p:spPr>
          <a:xfrm>
            <a:off x="52755" y="-157338"/>
            <a:ext cx="11922368" cy="1143000"/>
          </a:xfrm>
        </p:spPr>
        <p:txBody>
          <a:bodyPr>
            <a:normAutofit fontScale="90000"/>
          </a:bodyPr>
          <a:lstStyle/>
          <a:p>
            <a:br>
              <a:rPr lang="en-US" sz="4400" dirty="0"/>
            </a:br>
            <a:r>
              <a:rPr lang="en-IN" sz="4400" dirty="0">
                <a:effectLst/>
              </a:rPr>
              <a:t>Creditor-Initiated Insolvency Resolution Process  (New Sections 58A–58K)</a:t>
            </a:r>
            <a:endParaRPr lang="en-US" dirty="0"/>
          </a:p>
        </p:txBody>
      </p:sp>
      <p:graphicFrame>
        <p:nvGraphicFramePr>
          <p:cNvPr id="2" name="Content Placeholder 1">
            <a:extLst>
              <a:ext uri="{FF2B5EF4-FFF2-40B4-BE49-F238E27FC236}">
                <a16:creationId xmlns:a16="http://schemas.microsoft.com/office/drawing/2014/main" id="{119EAFAE-86C1-5848-E60B-88DD7FD55812}"/>
              </a:ext>
            </a:extLst>
          </p:cNvPr>
          <p:cNvGraphicFramePr>
            <a:graphicFrameLocks noGrp="1"/>
          </p:cNvGraphicFramePr>
          <p:nvPr>
            <p:ph idx="1"/>
          </p:nvPr>
        </p:nvGraphicFramePr>
        <p:xfrm>
          <a:off x="193430" y="1330564"/>
          <a:ext cx="11922367" cy="5423853"/>
        </p:xfrm>
        <a:graphic>
          <a:graphicData uri="http://schemas.openxmlformats.org/drawingml/2006/table">
            <a:tbl>
              <a:tblPr>
                <a:tableStyleId>{69CF1AB2-1976-4502-BF36-3FF5EA218861}</a:tableStyleId>
              </a:tblPr>
              <a:tblGrid>
                <a:gridCol w="1371601">
                  <a:extLst>
                    <a:ext uri="{9D8B030D-6E8A-4147-A177-3AD203B41FA5}">
                      <a16:colId xmlns:a16="http://schemas.microsoft.com/office/drawing/2014/main" val="3460540619"/>
                    </a:ext>
                  </a:extLst>
                </a:gridCol>
                <a:gridCol w="4876800">
                  <a:extLst>
                    <a:ext uri="{9D8B030D-6E8A-4147-A177-3AD203B41FA5}">
                      <a16:colId xmlns:a16="http://schemas.microsoft.com/office/drawing/2014/main" val="3000474278"/>
                    </a:ext>
                  </a:extLst>
                </a:gridCol>
                <a:gridCol w="2126663">
                  <a:extLst>
                    <a:ext uri="{9D8B030D-6E8A-4147-A177-3AD203B41FA5}">
                      <a16:colId xmlns:a16="http://schemas.microsoft.com/office/drawing/2014/main" val="2863713816"/>
                    </a:ext>
                  </a:extLst>
                </a:gridCol>
                <a:gridCol w="3547303">
                  <a:extLst>
                    <a:ext uri="{9D8B030D-6E8A-4147-A177-3AD203B41FA5}">
                      <a16:colId xmlns:a16="http://schemas.microsoft.com/office/drawing/2014/main" val="2769379741"/>
                    </a:ext>
                  </a:extLst>
                </a:gridCol>
              </a:tblGrid>
              <a:tr h="555358">
                <a:tc>
                  <a:txBody>
                    <a:bodyPr/>
                    <a:lstStyle/>
                    <a:p>
                      <a:pPr algn="ctr">
                        <a:lnSpc>
                          <a:spcPct val="107000"/>
                        </a:lnSpc>
                        <a:buNone/>
                      </a:pPr>
                      <a:r>
                        <a:rPr lang="en-IN" sz="1600" b="1" kern="100" dirty="0">
                          <a:effectLst/>
                        </a:rPr>
                        <a:t>Section / Provision</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What Changed</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Why (Reasoning)</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600" b="1" kern="100" dirty="0">
                          <a:effectLst/>
                        </a:rPr>
                        <a:t>Impact on Practice</a:t>
                      </a:r>
                      <a:endParaRPr lang="en-IN" sz="16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4225380088"/>
                  </a:ext>
                </a:extLst>
              </a:tr>
              <a:tr h="3445617">
                <a:tc>
                  <a:txBody>
                    <a:bodyPr/>
                    <a:lstStyle/>
                    <a:p>
                      <a:pPr>
                        <a:lnSpc>
                          <a:spcPct val="107000"/>
                        </a:lnSpc>
                        <a:buNone/>
                      </a:pPr>
                      <a:r>
                        <a:rPr lang="en-IN" sz="1800" b="1" kern="100" dirty="0">
                          <a:effectLst/>
                        </a:rPr>
                        <a:t>Section 58H </a:t>
                      </a:r>
                    </a:p>
                    <a:p>
                      <a:pPr>
                        <a:lnSpc>
                          <a:spcPct val="107000"/>
                        </a:lnSpc>
                        <a:buNone/>
                      </a:pPr>
                      <a:endParaRPr lang="en-IN" sz="1800" b="1" kern="100" dirty="0">
                        <a:effectLst/>
                      </a:endParaRPr>
                    </a:p>
                    <a:p>
                      <a:pPr>
                        <a:lnSpc>
                          <a:spcPct val="107000"/>
                        </a:lnSpc>
                        <a:buNone/>
                      </a:pPr>
                      <a:r>
                        <a:rPr lang="en-IN" sz="1800" b="1" kern="100" dirty="0">
                          <a:effectLst/>
                        </a:rPr>
                        <a:t>Conversion to CIRP </a:t>
                      </a:r>
                    </a:p>
                    <a:p>
                      <a:pPr>
                        <a:lnSpc>
                          <a:spcPct val="107000"/>
                        </a:lnSpc>
                        <a:buNone/>
                      </a:pPr>
                      <a:endParaRPr lang="en-IN" sz="1800" b="1" kern="100" dirty="0">
                        <a:effectLst/>
                      </a:endParaRPr>
                    </a:p>
                    <a:p>
                      <a:pPr>
                        <a:lnSpc>
                          <a:spcPct val="107000"/>
                        </a:lnSpc>
                        <a:buNone/>
                      </a:pPr>
                      <a:r>
                        <a:rPr lang="en-IN" sz="1800" b="1" kern="100" dirty="0">
                          <a:effectLst/>
                        </a:rPr>
                        <a:t>(New)</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800" kern="100" dirty="0">
                          <a:solidFill>
                            <a:srgbClr val="FF0000"/>
                          </a:solidFill>
                          <a:effectLst/>
                        </a:rPr>
                        <a:t>Mandatory conversion: </a:t>
                      </a:r>
                    </a:p>
                    <a:p>
                      <a:pPr marL="342900" indent="-342900">
                        <a:lnSpc>
                          <a:spcPct val="107000"/>
                        </a:lnSpc>
                        <a:buAutoNum type="alphaLcParenBoth"/>
                      </a:pPr>
                      <a:r>
                        <a:rPr lang="en-IN" sz="1800" b="1" kern="100" dirty="0">
                          <a:solidFill>
                            <a:srgbClr val="002060"/>
                          </a:solidFill>
                          <a:effectLst/>
                        </a:rPr>
                        <a:t>no plan received within 150 + 45 days; </a:t>
                      </a:r>
                    </a:p>
                    <a:p>
                      <a:pPr marL="342900" indent="-342900">
                        <a:lnSpc>
                          <a:spcPct val="107000"/>
                        </a:lnSpc>
                        <a:buAutoNum type="alphaLcParenBoth"/>
                      </a:pPr>
                      <a:r>
                        <a:rPr lang="en-IN" sz="1800" b="1" kern="100" dirty="0">
                          <a:solidFill>
                            <a:srgbClr val="002060"/>
                          </a:solidFill>
                          <a:effectLst/>
                        </a:rPr>
                        <a:t>Debtor/ its personnel non-cooperation; </a:t>
                      </a:r>
                    </a:p>
                    <a:p>
                      <a:pPr marL="342900" indent="-342900">
                        <a:lnSpc>
                          <a:spcPct val="107000"/>
                        </a:lnSpc>
                        <a:buAutoNum type="alphaLcParenBoth"/>
                      </a:pPr>
                      <a:r>
                        <a:rPr lang="en-IN" sz="1800" b="1" kern="100" dirty="0">
                          <a:solidFill>
                            <a:srgbClr val="002060"/>
                          </a:solidFill>
                          <a:effectLst/>
                        </a:rPr>
                        <a:t>NCLT rejects plan</a:t>
                      </a:r>
                      <a:r>
                        <a:rPr lang="en-IN" sz="1800" kern="100" dirty="0">
                          <a:effectLst/>
                        </a:rPr>
                        <a:t>. </a:t>
                      </a:r>
                    </a:p>
                    <a:p>
                      <a:pPr marL="342900" indent="-342900">
                        <a:lnSpc>
                          <a:spcPct val="107000"/>
                        </a:lnSpc>
                        <a:buAutoNum type="alphaLcParenBoth"/>
                      </a:pPr>
                      <a:endParaRPr lang="en-IN" sz="1800" kern="100" dirty="0">
                        <a:effectLst/>
                      </a:endParaRPr>
                    </a:p>
                    <a:p>
                      <a:pPr marL="0" indent="0">
                        <a:lnSpc>
                          <a:spcPct val="107000"/>
                        </a:lnSpc>
                        <a:buNone/>
                      </a:pPr>
                      <a:r>
                        <a:rPr lang="en-IN" sz="1800" kern="100" dirty="0">
                          <a:solidFill>
                            <a:srgbClr val="FF0000"/>
                          </a:solidFill>
                          <a:effectLst/>
                        </a:rPr>
                        <a:t>Voluntary conversion</a:t>
                      </a:r>
                      <a:r>
                        <a:rPr lang="en-IN" sz="1800" kern="100" dirty="0">
                          <a:effectLst/>
                        </a:rPr>
                        <a:t>: </a:t>
                      </a:r>
                      <a:r>
                        <a:rPr lang="en-IN" sz="1800" b="1" kern="100" dirty="0">
                          <a:solidFill>
                            <a:srgbClr val="002060"/>
                          </a:solidFill>
                          <a:effectLst/>
                        </a:rPr>
                        <a:t>66% CoC. </a:t>
                      </a:r>
                    </a:p>
                    <a:p>
                      <a:pPr marL="0" indent="0">
                        <a:lnSpc>
                          <a:spcPct val="107000"/>
                        </a:lnSpc>
                        <a:buNone/>
                      </a:pPr>
                      <a:endParaRPr lang="en-IN" sz="1800" kern="100" dirty="0">
                        <a:effectLst/>
                      </a:endParaRPr>
                    </a:p>
                    <a:p>
                      <a:pPr marL="0" indent="0">
                        <a:lnSpc>
                          <a:spcPct val="107000"/>
                        </a:lnSpc>
                        <a:buNone/>
                      </a:pPr>
                      <a:r>
                        <a:rPr lang="en-IN" sz="1800" kern="100" dirty="0">
                          <a:effectLst/>
                        </a:rPr>
                        <a:t>Conversion order specifies stage from which CIRP commences (no duplication of completed work). </a:t>
                      </a:r>
                    </a:p>
                    <a:p>
                      <a:pPr marL="0" indent="0">
                        <a:lnSpc>
                          <a:spcPct val="107000"/>
                        </a:lnSpc>
                        <a:buNone/>
                      </a:pPr>
                      <a:endParaRPr lang="en-IN" sz="1800" kern="100" dirty="0">
                        <a:effectLst/>
                      </a:endParaRPr>
                    </a:p>
                    <a:p>
                      <a:pPr marL="0" indent="0">
                        <a:lnSpc>
                          <a:spcPct val="107000"/>
                        </a:lnSpc>
                        <a:buNone/>
                      </a:pPr>
                      <a:r>
                        <a:rPr lang="en-IN" sz="1800" kern="100" dirty="0">
                          <a:effectLst/>
                        </a:rPr>
                        <a:t>CIIRP costs become CIRP costs. </a:t>
                      </a:r>
                    </a:p>
                    <a:p>
                      <a:pPr marL="0" indent="0">
                        <a:lnSpc>
                          <a:spcPct val="107000"/>
                        </a:lnSpc>
                        <a:buNone/>
                      </a:pPr>
                      <a:endParaRPr lang="en-IN" sz="1800" kern="100" dirty="0">
                        <a:effectLst/>
                      </a:endParaRPr>
                    </a:p>
                    <a:p>
                      <a:pPr marL="0" indent="0">
                        <a:lnSpc>
                          <a:spcPct val="107000"/>
                        </a:lnSpc>
                        <a:buNone/>
                      </a:pPr>
                      <a:r>
                        <a:rPr lang="en-IN" sz="1800" kern="100" dirty="0">
                          <a:effectLst/>
                        </a:rPr>
                        <a:t>CIIRP commencement date = CIRP initiation date for look-back purposes (avoidance).</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CIIRP failure must lead somewhere. </a:t>
                      </a:r>
                    </a:p>
                    <a:p>
                      <a:pPr>
                        <a:lnSpc>
                          <a:spcPct val="107000"/>
                        </a:lnSpc>
                        <a:buNone/>
                      </a:pPr>
                      <a:endParaRPr lang="en-IN" sz="2000" kern="100" dirty="0">
                        <a:effectLst/>
                      </a:endParaRPr>
                    </a:p>
                    <a:p>
                      <a:pPr>
                        <a:lnSpc>
                          <a:spcPct val="107000"/>
                        </a:lnSpc>
                        <a:buNone/>
                      </a:pPr>
                      <a:r>
                        <a:rPr lang="en-IN" sz="2000" kern="100" dirty="0">
                          <a:effectLst/>
                        </a:rPr>
                        <a:t>Unlike CIRP → liquidation, CIIRP → CIRP is preferable because maximum resolution attempts are desirable before liquidation.</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800" kern="100" dirty="0">
                          <a:solidFill>
                            <a:srgbClr val="FF0000"/>
                          </a:solidFill>
                          <a:effectLst/>
                        </a:rPr>
                        <a:t>Two-stage resolution architecture: </a:t>
                      </a:r>
                    </a:p>
                    <a:p>
                      <a:pPr>
                        <a:lnSpc>
                          <a:spcPct val="107000"/>
                        </a:lnSpc>
                        <a:buNone/>
                      </a:pPr>
                      <a:endParaRPr lang="en-IN" sz="1800" kern="100" dirty="0">
                        <a:solidFill>
                          <a:srgbClr val="FF0000"/>
                        </a:solidFill>
                        <a:effectLst/>
                      </a:endParaRPr>
                    </a:p>
                    <a:p>
                      <a:pPr>
                        <a:lnSpc>
                          <a:spcPct val="107000"/>
                        </a:lnSpc>
                        <a:buNone/>
                      </a:pPr>
                      <a:r>
                        <a:rPr lang="en-IN" sz="1800" kern="100" dirty="0">
                          <a:solidFill>
                            <a:srgbClr val="FF0000"/>
                          </a:solidFill>
                          <a:effectLst/>
                        </a:rPr>
                        <a:t>informal CIIRP first, </a:t>
                      </a:r>
                    </a:p>
                    <a:p>
                      <a:pPr>
                        <a:lnSpc>
                          <a:spcPct val="107000"/>
                        </a:lnSpc>
                        <a:buNone/>
                      </a:pPr>
                      <a:r>
                        <a:rPr lang="en-IN" sz="1800" kern="100" dirty="0">
                          <a:solidFill>
                            <a:srgbClr val="FF0000"/>
                          </a:solidFill>
                          <a:effectLst/>
                        </a:rPr>
                        <a:t>formal CIRP on failure. </a:t>
                      </a:r>
                    </a:p>
                    <a:p>
                      <a:pPr>
                        <a:lnSpc>
                          <a:spcPct val="107000"/>
                        </a:lnSpc>
                        <a:buNone/>
                      </a:pPr>
                      <a:endParaRPr lang="en-IN" sz="1800" kern="100" dirty="0">
                        <a:solidFill>
                          <a:srgbClr val="FF0000"/>
                        </a:solidFill>
                        <a:effectLst/>
                      </a:endParaRPr>
                    </a:p>
                    <a:p>
                      <a:pPr>
                        <a:lnSpc>
                          <a:spcPct val="107000"/>
                        </a:lnSpc>
                        <a:buNone/>
                      </a:pPr>
                      <a:r>
                        <a:rPr lang="en-IN" sz="1800" kern="100" dirty="0">
                          <a:solidFill>
                            <a:srgbClr val="FF0000"/>
                          </a:solidFill>
                          <a:effectLst/>
                        </a:rPr>
                        <a:t>No wasted work — CoC constitution, claims, IM, avoidance analysis all carry over. </a:t>
                      </a:r>
                    </a:p>
                    <a:p>
                      <a:pPr>
                        <a:lnSpc>
                          <a:spcPct val="107000"/>
                        </a:lnSpc>
                        <a:buNone/>
                      </a:pPr>
                      <a:endParaRPr lang="en-IN" sz="1800" kern="100" dirty="0">
                        <a:solidFill>
                          <a:srgbClr val="FF0000"/>
                        </a:solidFill>
                        <a:effectLst/>
                      </a:endParaRPr>
                    </a:p>
                    <a:p>
                      <a:pPr>
                        <a:lnSpc>
                          <a:spcPct val="107000"/>
                        </a:lnSpc>
                        <a:buNone/>
                      </a:pPr>
                      <a:r>
                        <a:rPr lang="en-IN" sz="1800" kern="100" dirty="0">
                          <a:solidFill>
                            <a:srgbClr val="FF0000"/>
                          </a:solidFill>
                          <a:effectLst/>
                        </a:rPr>
                        <a:t>Creditors cannot be worse off than if they had filed under Section 7 initially. </a:t>
                      </a:r>
                    </a:p>
                    <a:p>
                      <a:pPr>
                        <a:lnSpc>
                          <a:spcPct val="107000"/>
                        </a:lnSpc>
                        <a:buNone/>
                      </a:pPr>
                      <a:endParaRPr lang="en-IN" sz="1800" kern="100" dirty="0">
                        <a:solidFill>
                          <a:srgbClr val="FF0000"/>
                        </a:solidFill>
                        <a:effectLst/>
                      </a:endParaRPr>
                    </a:p>
                    <a:p>
                      <a:pPr>
                        <a:lnSpc>
                          <a:spcPct val="107000"/>
                        </a:lnSpc>
                        <a:buNone/>
                      </a:pPr>
                      <a:r>
                        <a:rPr lang="en-IN" sz="1800" kern="100" dirty="0">
                          <a:solidFill>
                            <a:srgbClr val="FF0000"/>
                          </a:solidFill>
                          <a:effectLst/>
                        </a:rPr>
                        <a:t>Significantly different from PPIRP failure.</a:t>
                      </a:r>
                      <a:endParaRPr lang="en-IN"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794851073"/>
                  </a:ext>
                </a:extLst>
              </a:tr>
            </a:tbl>
          </a:graphicData>
        </a:graphic>
      </p:graphicFrame>
    </p:spTree>
    <p:extLst>
      <p:ext uri="{BB962C8B-B14F-4D97-AF65-F5344CB8AC3E}">
        <p14:creationId xmlns:p14="http://schemas.microsoft.com/office/powerpoint/2010/main" val="53531611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4EB7D-531A-5357-77B5-0049F345887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B87653F-A165-DAA6-7C15-456F33C95465}"/>
              </a:ext>
            </a:extLst>
          </p:cNvPr>
          <p:cNvSpPr>
            <a:spLocks noGrp="1"/>
          </p:cNvSpPr>
          <p:nvPr>
            <p:ph type="title"/>
          </p:nvPr>
        </p:nvSpPr>
        <p:spPr>
          <a:xfrm>
            <a:off x="52755" y="-98721"/>
            <a:ext cx="11922368" cy="1143000"/>
          </a:xfrm>
        </p:spPr>
        <p:txBody>
          <a:bodyPr>
            <a:normAutofit fontScale="90000"/>
          </a:bodyPr>
          <a:lstStyle/>
          <a:p>
            <a:br>
              <a:rPr lang="en-US" sz="4400" dirty="0"/>
            </a:br>
            <a:r>
              <a:rPr lang="en-IN" sz="4400" dirty="0">
                <a:effectLst/>
              </a:rPr>
              <a:t>Creditor-Initiated Insolvency Resolution Process  (New Sections 58A–58K)</a:t>
            </a:r>
            <a:endParaRPr lang="en-US" dirty="0"/>
          </a:p>
        </p:txBody>
      </p:sp>
      <p:graphicFrame>
        <p:nvGraphicFramePr>
          <p:cNvPr id="2" name="Content Placeholder 1">
            <a:extLst>
              <a:ext uri="{FF2B5EF4-FFF2-40B4-BE49-F238E27FC236}">
                <a16:creationId xmlns:a16="http://schemas.microsoft.com/office/drawing/2014/main" id="{AAC97CA7-226C-9B74-7EFD-8687758B8DC0}"/>
              </a:ext>
            </a:extLst>
          </p:cNvPr>
          <p:cNvGraphicFramePr>
            <a:graphicFrameLocks noGrp="1"/>
          </p:cNvGraphicFramePr>
          <p:nvPr>
            <p:ph idx="1"/>
          </p:nvPr>
        </p:nvGraphicFramePr>
        <p:xfrm>
          <a:off x="252046" y="1342289"/>
          <a:ext cx="11781691" cy="5390278"/>
        </p:xfrm>
        <a:graphic>
          <a:graphicData uri="http://schemas.openxmlformats.org/drawingml/2006/table">
            <a:tbl>
              <a:tblPr>
                <a:tableStyleId>{69CF1AB2-1976-4502-BF36-3FF5EA218861}</a:tableStyleId>
              </a:tblPr>
              <a:tblGrid>
                <a:gridCol w="1465385">
                  <a:extLst>
                    <a:ext uri="{9D8B030D-6E8A-4147-A177-3AD203B41FA5}">
                      <a16:colId xmlns:a16="http://schemas.microsoft.com/office/drawing/2014/main" val="4210134430"/>
                    </a:ext>
                  </a:extLst>
                </a:gridCol>
                <a:gridCol w="3409568">
                  <a:extLst>
                    <a:ext uri="{9D8B030D-6E8A-4147-A177-3AD203B41FA5}">
                      <a16:colId xmlns:a16="http://schemas.microsoft.com/office/drawing/2014/main" val="3210956824"/>
                    </a:ext>
                  </a:extLst>
                </a:gridCol>
                <a:gridCol w="3067222">
                  <a:extLst>
                    <a:ext uri="{9D8B030D-6E8A-4147-A177-3AD203B41FA5}">
                      <a16:colId xmlns:a16="http://schemas.microsoft.com/office/drawing/2014/main" val="245322943"/>
                    </a:ext>
                  </a:extLst>
                </a:gridCol>
                <a:gridCol w="3839516">
                  <a:extLst>
                    <a:ext uri="{9D8B030D-6E8A-4147-A177-3AD203B41FA5}">
                      <a16:colId xmlns:a16="http://schemas.microsoft.com/office/drawing/2014/main" val="1425505885"/>
                    </a:ext>
                  </a:extLst>
                </a:gridCol>
              </a:tblGrid>
              <a:tr h="512525">
                <a:tc>
                  <a:txBody>
                    <a:bodyPr/>
                    <a:lstStyle/>
                    <a:p>
                      <a:pPr algn="ctr">
                        <a:lnSpc>
                          <a:spcPct val="107000"/>
                        </a:lnSpc>
                        <a:buNone/>
                      </a:pPr>
                      <a:r>
                        <a:rPr lang="en-IN" sz="1050" b="1" kern="100" dirty="0">
                          <a:effectLst/>
                        </a:rPr>
                        <a:t>Section / Provision</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What Changed</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Why (Reasoning)</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Impact on Practice</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1070297076"/>
                  </a:ext>
                </a:extLst>
              </a:tr>
              <a:tr h="1733134">
                <a:tc>
                  <a:txBody>
                    <a:bodyPr/>
                    <a:lstStyle/>
                    <a:p>
                      <a:pPr>
                        <a:lnSpc>
                          <a:spcPct val="107000"/>
                        </a:lnSpc>
                        <a:buNone/>
                      </a:pPr>
                      <a:r>
                        <a:rPr lang="en-IN" sz="1800" b="1" kern="100" dirty="0">
                          <a:effectLst/>
                        </a:rPr>
                        <a:t>Section 58I</a:t>
                      </a:r>
                    </a:p>
                    <a:p>
                      <a:pPr>
                        <a:lnSpc>
                          <a:spcPct val="107000"/>
                        </a:lnSpc>
                        <a:buNone/>
                      </a:pPr>
                      <a:endParaRPr lang="en-IN" sz="1800" b="1" kern="100" dirty="0">
                        <a:effectLst/>
                      </a:endParaRPr>
                    </a:p>
                    <a:p>
                      <a:pPr>
                        <a:lnSpc>
                          <a:spcPct val="107000"/>
                        </a:lnSpc>
                        <a:buNone/>
                      </a:pPr>
                      <a:r>
                        <a:rPr lang="en-IN" sz="1800" b="1" kern="100" dirty="0">
                          <a:effectLst/>
                        </a:rPr>
                        <a:t> Withdrawal (New)</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marL="285750" indent="-285750">
                        <a:lnSpc>
                          <a:spcPct val="107000"/>
                        </a:lnSpc>
                        <a:buFont typeface="Arial" panose="020B0604020202020204" pitchFamily="34" charset="0"/>
                        <a:buChar char="•"/>
                      </a:pPr>
                      <a:r>
                        <a:rPr lang="en-IN" sz="1800" kern="100" dirty="0">
                          <a:solidFill>
                            <a:srgbClr val="FF0000"/>
                          </a:solidFill>
                          <a:effectLst/>
                        </a:rPr>
                        <a:t>Withdrawal requires 90% CoC vote. </a:t>
                      </a:r>
                    </a:p>
                    <a:p>
                      <a:pPr marL="285750" indent="-285750">
                        <a:lnSpc>
                          <a:spcPct val="107000"/>
                        </a:lnSpc>
                        <a:buFont typeface="Arial" panose="020B0604020202020204" pitchFamily="34" charset="0"/>
                        <a:buChar char="•"/>
                      </a:pPr>
                      <a:r>
                        <a:rPr lang="en-IN" sz="1800" kern="100" dirty="0">
                          <a:solidFill>
                            <a:srgbClr val="FF0000"/>
                          </a:solidFill>
                          <a:effectLst/>
                        </a:rPr>
                        <a:t>Permissible only after CoC constitution and before the first invitation for resolution plans. </a:t>
                      </a:r>
                    </a:p>
                    <a:p>
                      <a:pPr marL="285750" indent="-285750">
                        <a:lnSpc>
                          <a:spcPct val="107000"/>
                        </a:lnSpc>
                        <a:buFont typeface="Arial" panose="020B0604020202020204" pitchFamily="34" charset="0"/>
                        <a:buChar char="•"/>
                      </a:pPr>
                      <a:r>
                        <a:rPr lang="en-IN" sz="1800" kern="100" dirty="0">
                          <a:effectLst/>
                        </a:rPr>
                        <a:t>NCLT must pass order within 14 days.</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800" kern="100" dirty="0">
                          <a:effectLst/>
                        </a:rPr>
                        <a:t>The same logic as amended Section 12A — the window for withdrawal must be narrow enough to prevent strategic abuse without being so restrictive as to block genuinely beneficial settlements.</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800" kern="100" dirty="0">
                          <a:effectLst/>
                        </a:rPr>
                        <a:t>Tight window prevents gaming. 90% threshold means near-unanimous creditor consent required. </a:t>
                      </a:r>
                    </a:p>
                    <a:p>
                      <a:pPr>
                        <a:lnSpc>
                          <a:spcPct val="107000"/>
                        </a:lnSpc>
                        <a:buNone/>
                      </a:pPr>
                      <a:r>
                        <a:rPr lang="en-IN" sz="1800" kern="100" dirty="0">
                          <a:effectLst/>
                        </a:rPr>
                        <a:t>The 14-day NCLT order deadline is tighter than Section 12A (30 days) — CIIRP's shorter timeline demands faster judicial response.</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171423336"/>
                  </a:ext>
                </a:extLst>
              </a:tr>
              <a:tr h="2094817">
                <a:tc>
                  <a:txBody>
                    <a:bodyPr/>
                    <a:lstStyle/>
                    <a:p>
                      <a:pPr>
                        <a:lnSpc>
                          <a:spcPct val="107000"/>
                        </a:lnSpc>
                        <a:buNone/>
                      </a:pPr>
                      <a:r>
                        <a:rPr lang="en-IN" sz="1800" b="1" kern="100" dirty="0">
                          <a:effectLst/>
                        </a:rPr>
                        <a:t>Section 58J</a:t>
                      </a:r>
                    </a:p>
                    <a:p>
                      <a:pPr>
                        <a:lnSpc>
                          <a:spcPct val="107000"/>
                        </a:lnSpc>
                        <a:buNone/>
                      </a:pPr>
                      <a:endParaRPr lang="en-IN" sz="1800" b="1" kern="100" dirty="0">
                        <a:effectLst/>
                      </a:endParaRPr>
                    </a:p>
                    <a:p>
                      <a:pPr>
                        <a:lnSpc>
                          <a:spcPct val="107000"/>
                        </a:lnSpc>
                        <a:buNone/>
                      </a:pPr>
                      <a:r>
                        <a:rPr lang="en-IN" sz="1800" b="1" kern="100" dirty="0">
                          <a:effectLst/>
                        </a:rPr>
                        <a:t> Resolution Plan Approval</a:t>
                      </a:r>
                    </a:p>
                    <a:p>
                      <a:pPr>
                        <a:lnSpc>
                          <a:spcPct val="107000"/>
                        </a:lnSpc>
                        <a:buNone/>
                      </a:pPr>
                      <a:endParaRPr lang="en-IN" sz="1800" b="1" kern="100" dirty="0">
                        <a:effectLst/>
                      </a:endParaRPr>
                    </a:p>
                    <a:p>
                      <a:pPr>
                        <a:lnSpc>
                          <a:spcPct val="107000"/>
                        </a:lnSpc>
                        <a:buNone/>
                      </a:pPr>
                      <a:r>
                        <a:rPr lang="en-IN" sz="1800" b="1" kern="100" dirty="0">
                          <a:effectLst/>
                        </a:rPr>
                        <a:t> (New)</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marL="285750" indent="-285750">
                        <a:lnSpc>
                          <a:spcPct val="107000"/>
                        </a:lnSpc>
                        <a:buFont typeface="Arial" panose="020B0604020202020204" pitchFamily="34" charset="0"/>
                        <a:buChar char="•"/>
                      </a:pPr>
                      <a:r>
                        <a:rPr lang="en-IN" sz="1800" kern="100" dirty="0">
                          <a:solidFill>
                            <a:srgbClr val="FF0000"/>
                          </a:solidFill>
                          <a:effectLst/>
                        </a:rPr>
                        <a:t>Plan approved by 66% CoC. RP submits to NCLT. </a:t>
                      </a:r>
                    </a:p>
                    <a:p>
                      <a:pPr marL="285750" indent="-285750">
                        <a:lnSpc>
                          <a:spcPct val="107000"/>
                        </a:lnSpc>
                        <a:buFont typeface="Arial" panose="020B0604020202020204" pitchFamily="34" charset="0"/>
                        <a:buChar char="•"/>
                      </a:pPr>
                      <a:r>
                        <a:rPr lang="en-IN" sz="1800" kern="100" dirty="0">
                          <a:solidFill>
                            <a:srgbClr val="FF0000"/>
                          </a:solidFill>
                          <a:effectLst/>
                        </a:rPr>
                        <a:t>NCLT approves under Section 31 mutatis mutandis. </a:t>
                      </a:r>
                    </a:p>
                    <a:p>
                      <a:pPr marL="285750" indent="-285750">
                        <a:lnSpc>
                          <a:spcPct val="107000"/>
                        </a:lnSpc>
                        <a:buFont typeface="Arial" panose="020B0604020202020204" pitchFamily="34" charset="0"/>
                        <a:buChar char="•"/>
                      </a:pPr>
                      <a:r>
                        <a:rPr lang="en-IN" sz="1800" kern="100" dirty="0">
                          <a:effectLst/>
                        </a:rPr>
                        <a:t>Plan has the same binding effect as CIRP resolution plan including clean-slate (Section 31(5)/(6)).</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800" kern="100" dirty="0">
                          <a:effectLst/>
                        </a:rPr>
                        <a:t>CIIRP resolution must have the same statutory force as CIRP resolution to be commercially credible to resolution applicants and their lenders.</a:t>
                      </a:r>
                      <a:endParaRPr lang="en-IN" sz="20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CIIRP-approved plans carry full Section 31 binding force. </a:t>
                      </a:r>
                    </a:p>
                    <a:p>
                      <a:pPr>
                        <a:lnSpc>
                          <a:spcPct val="107000"/>
                        </a:lnSpc>
                        <a:buNone/>
                      </a:pPr>
                      <a:r>
                        <a:rPr lang="en-IN" sz="1600" kern="100" dirty="0">
                          <a:effectLst/>
                        </a:rPr>
                        <a:t>Clean-slate applies. </a:t>
                      </a:r>
                    </a:p>
                    <a:p>
                      <a:pPr>
                        <a:lnSpc>
                          <a:spcPct val="107000"/>
                        </a:lnSpc>
                        <a:buNone/>
                      </a:pPr>
                      <a:r>
                        <a:rPr lang="en-IN" sz="1600" kern="100" dirty="0">
                          <a:effectLst/>
                        </a:rPr>
                        <a:t>Licences are protected. Guarantors remain liable. </a:t>
                      </a:r>
                    </a:p>
                    <a:p>
                      <a:pPr>
                        <a:lnSpc>
                          <a:spcPct val="107000"/>
                        </a:lnSpc>
                        <a:buNone/>
                      </a:pPr>
                      <a:r>
                        <a:rPr lang="en-IN" sz="1600" kern="100" dirty="0">
                          <a:effectLst/>
                        </a:rPr>
                        <a:t>CCI approval must precede NCLT filing (as per amended Section 31(4)). </a:t>
                      </a:r>
                    </a:p>
                    <a:p>
                      <a:pPr>
                        <a:lnSpc>
                          <a:spcPct val="107000"/>
                        </a:lnSpc>
                        <a:buNone/>
                      </a:pPr>
                      <a:r>
                        <a:rPr lang="en-IN" sz="1600" kern="100" dirty="0">
                          <a:effectLst/>
                        </a:rPr>
                        <a:t>Identical legal finality to CIRP creates bankable certainty.</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863106632"/>
                  </a:ext>
                </a:extLst>
              </a:tr>
            </a:tbl>
          </a:graphicData>
        </a:graphic>
      </p:graphicFrame>
    </p:spTree>
    <p:extLst>
      <p:ext uri="{BB962C8B-B14F-4D97-AF65-F5344CB8AC3E}">
        <p14:creationId xmlns:p14="http://schemas.microsoft.com/office/powerpoint/2010/main" val="518948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5F1D7-4CC9-6BC1-BC92-33B01F323AB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84532D2-5524-104A-D975-46747E5940F4}"/>
              </a:ext>
            </a:extLst>
          </p:cNvPr>
          <p:cNvSpPr>
            <a:spLocks noGrp="1"/>
          </p:cNvSpPr>
          <p:nvPr>
            <p:ph type="title"/>
          </p:nvPr>
        </p:nvSpPr>
        <p:spPr>
          <a:xfrm>
            <a:off x="52755" y="-239397"/>
            <a:ext cx="11922368" cy="1143000"/>
          </a:xfrm>
        </p:spPr>
        <p:txBody>
          <a:bodyPr>
            <a:normAutofit fontScale="90000"/>
          </a:bodyPr>
          <a:lstStyle/>
          <a:p>
            <a:br>
              <a:rPr lang="en-US" sz="4400" dirty="0"/>
            </a:br>
            <a:r>
              <a:rPr lang="en-IN" sz="4400" dirty="0">
                <a:effectLst/>
              </a:rPr>
              <a:t>Creditor-Initiated Insolvency Resolution Process  (New Sections 58A–58K)</a:t>
            </a:r>
            <a:endParaRPr lang="en-US" dirty="0"/>
          </a:p>
        </p:txBody>
      </p:sp>
      <p:graphicFrame>
        <p:nvGraphicFramePr>
          <p:cNvPr id="2" name="Content Placeholder 1">
            <a:extLst>
              <a:ext uri="{FF2B5EF4-FFF2-40B4-BE49-F238E27FC236}">
                <a16:creationId xmlns:a16="http://schemas.microsoft.com/office/drawing/2014/main" id="{0ED96C7C-680C-445C-D54F-584A2CB1C01E}"/>
              </a:ext>
            </a:extLst>
          </p:cNvPr>
          <p:cNvGraphicFramePr>
            <a:graphicFrameLocks noGrp="1"/>
          </p:cNvGraphicFramePr>
          <p:nvPr>
            <p:ph idx="1"/>
          </p:nvPr>
        </p:nvGraphicFramePr>
        <p:xfrm>
          <a:off x="627185" y="1178167"/>
          <a:ext cx="11218984" cy="5581619"/>
        </p:xfrm>
        <a:graphic>
          <a:graphicData uri="http://schemas.openxmlformats.org/drawingml/2006/table">
            <a:tbl>
              <a:tblPr>
                <a:tableStyleId>{69CF1AB2-1976-4502-BF36-3FF5EA218861}</a:tableStyleId>
              </a:tblPr>
              <a:tblGrid>
                <a:gridCol w="1752965">
                  <a:extLst>
                    <a:ext uri="{9D8B030D-6E8A-4147-A177-3AD203B41FA5}">
                      <a16:colId xmlns:a16="http://schemas.microsoft.com/office/drawing/2014/main" val="754371292"/>
                    </a:ext>
                  </a:extLst>
                </a:gridCol>
                <a:gridCol w="2244604">
                  <a:extLst>
                    <a:ext uri="{9D8B030D-6E8A-4147-A177-3AD203B41FA5}">
                      <a16:colId xmlns:a16="http://schemas.microsoft.com/office/drawing/2014/main" val="2360979990"/>
                    </a:ext>
                  </a:extLst>
                </a:gridCol>
                <a:gridCol w="2942492">
                  <a:extLst>
                    <a:ext uri="{9D8B030D-6E8A-4147-A177-3AD203B41FA5}">
                      <a16:colId xmlns:a16="http://schemas.microsoft.com/office/drawing/2014/main" val="1907762563"/>
                    </a:ext>
                  </a:extLst>
                </a:gridCol>
                <a:gridCol w="4278923">
                  <a:extLst>
                    <a:ext uri="{9D8B030D-6E8A-4147-A177-3AD203B41FA5}">
                      <a16:colId xmlns:a16="http://schemas.microsoft.com/office/drawing/2014/main" val="649427929"/>
                    </a:ext>
                  </a:extLst>
                </a:gridCol>
              </a:tblGrid>
              <a:tr h="600806">
                <a:tc>
                  <a:txBody>
                    <a:bodyPr/>
                    <a:lstStyle/>
                    <a:p>
                      <a:pPr algn="ctr">
                        <a:lnSpc>
                          <a:spcPct val="107000"/>
                        </a:lnSpc>
                        <a:buNone/>
                      </a:pPr>
                      <a:r>
                        <a:rPr lang="en-IN" sz="1050" b="1" kern="100" dirty="0">
                          <a:effectLst/>
                        </a:rPr>
                        <a:t>Section / Provision</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What Changed</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Why (Reasoning)</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Impact on Practice</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3331505846"/>
                  </a:ext>
                </a:extLst>
              </a:tr>
              <a:tr h="3091617">
                <a:tc>
                  <a:txBody>
                    <a:bodyPr/>
                    <a:lstStyle/>
                    <a:p>
                      <a:pPr>
                        <a:lnSpc>
                          <a:spcPct val="107000"/>
                        </a:lnSpc>
                        <a:buNone/>
                      </a:pPr>
                      <a:r>
                        <a:rPr lang="en-IN" sz="2000" b="1" kern="100" dirty="0">
                          <a:effectLst/>
                        </a:rPr>
                        <a:t>Section 58K</a:t>
                      </a:r>
                    </a:p>
                    <a:p>
                      <a:pPr>
                        <a:lnSpc>
                          <a:spcPct val="107000"/>
                        </a:lnSpc>
                        <a:buNone/>
                      </a:pPr>
                      <a:endParaRPr lang="en-IN" sz="2000" b="1" kern="100" dirty="0">
                        <a:effectLst/>
                      </a:endParaRPr>
                    </a:p>
                    <a:p>
                      <a:pPr>
                        <a:lnSpc>
                          <a:spcPct val="107000"/>
                        </a:lnSpc>
                        <a:buNone/>
                      </a:pPr>
                      <a:r>
                        <a:rPr lang="en-IN" sz="2000" b="1" kern="100" dirty="0">
                          <a:effectLst/>
                        </a:rPr>
                        <a:t> Applicable CIRP Provisions (New)</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2000" kern="100" dirty="0">
                          <a:effectLst/>
                        </a:rPr>
                        <a:t>CIRP provisions applied mutatis mutandis: </a:t>
                      </a:r>
                    </a:p>
                    <a:p>
                      <a:pPr>
                        <a:lnSpc>
                          <a:spcPct val="107000"/>
                        </a:lnSpc>
                        <a:buNone/>
                      </a:pPr>
                      <a:endParaRPr lang="en-IN" sz="2000" kern="100" dirty="0">
                        <a:effectLst/>
                      </a:endParaRPr>
                    </a:p>
                    <a:p>
                      <a:pPr>
                        <a:lnSpc>
                          <a:spcPct val="107000"/>
                        </a:lnSpc>
                        <a:buNone/>
                      </a:pPr>
                      <a:r>
                        <a:rPr lang="en-IN" sz="2000" kern="100" dirty="0">
                          <a:effectLst/>
                        </a:rPr>
                        <a:t>Sections 21, 24, 25A, 26, 27, 28, 28A, 29, 32, 32A, 43–51, Chapter VI, Chapter VII, and others.</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b="1" kern="100" dirty="0">
                          <a:solidFill>
                            <a:srgbClr val="FF0000"/>
                          </a:solidFill>
                          <a:effectLst/>
                        </a:rPr>
                        <a:t>CIIRP is a new process but the underlying resolution infrastructure (CoC functioning, avoidance, plan eligibility, judicial oversight) is mature. </a:t>
                      </a:r>
                    </a:p>
                    <a:p>
                      <a:pPr>
                        <a:lnSpc>
                          <a:spcPct val="107000"/>
                        </a:lnSpc>
                        <a:buNone/>
                      </a:pPr>
                      <a:endParaRPr lang="en-IN" sz="2000" kern="100" dirty="0">
                        <a:effectLst/>
                      </a:endParaRPr>
                    </a:p>
                    <a:p>
                      <a:pPr>
                        <a:lnSpc>
                          <a:spcPct val="107000"/>
                        </a:lnSpc>
                        <a:buNone/>
                      </a:pPr>
                      <a:r>
                        <a:rPr lang="en-IN" sz="2000" kern="100" dirty="0">
                          <a:effectLst/>
                        </a:rPr>
                        <a:t>Importing CIRP provisions avoids reinventing the wheel.</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marL="342900" indent="-342900">
                        <a:lnSpc>
                          <a:spcPct val="107000"/>
                        </a:lnSpc>
                        <a:buFont typeface="Arial" panose="020B0604020202020204" pitchFamily="34" charset="0"/>
                        <a:buChar char="•"/>
                      </a:pPr>
                      <a:r>
                        <a:rPr lang="en-IN" sz="2000" kern="100" dirty="0">
                          <a:effectLst/>
                        </a:rPr>
                        <a:t>CoC constitution (Section 21), </a:t>
                      </a:r>
                    </a:p>
                    <a:p>
                      <a:pPr marL="342900" indent="-342900">
                        <a:lnSpc>
                          <a:spcPct val="107000"/>
                        </a:lnSpc>
                        <a:buFont typeface="Arial" panose="020B0604020202020204" pitchFamily="34" charset="0"/>
                        <a:buChar char="•"/>
                      </a:pPr>
                      <a:r>
                        <a:rPr lang="en-IN" sz="2000" kern="100" dirty="0">
                          <a:effectLst/>
                        </a:rPr>
                        <a:t>meeting procedures (Section 24), </a:t>
                      </a:r>
                    </a:p>
                    <a:p>
                      <a:pPr marL="342900" indent="-342900">
                        <a:lnSpc>
                          <a:spcPct val="107000"/>
                        </a:lnSpc>
                        <a:buFont typeface="Arial" panose="020B0604020202020204" pitchFamily="34" charset="0"/>
                        <a:buChar char="•"/>
                      </a:pPr>
                      <a:r>
                        <a:rPr lang="en-IN" sz="2000" kern="100" dirty="0">
                          <a:effectLst/>
                        </a:rPr>
                        <a:t>RP replacement (Section 27), </a:t>
                      </a:r>
                    </a:p>
                    <a:p>
                      <a:pPr marL="342900" indent="-342900">
                        <a:lnSpc>
                          <a:spcPct val="107000"/>
                        </a:lnSpc>
                        <a:buFont typeface="Arial" panose="020B0604020202020204" pitchFamily="34" charset="0"/>
                        <a:buChar char="•"/>
                      </a:pPr>
                      <a:r>
                        <a:rPr lang="en-IN" sz="2000" kern="100" dirty="0">
                          <a:effectLst/>
                        </a:rPr>
                        <a:t>CoC approvals for transactions (Section 28), </a:t>
                      </a:r>
                    </a:p>
                    <a:p>
                      <a:pPr marL="342900" indent="-342900">
                        <a:lnSpc>
                          <a:spcPct val="107000"/>
                        </a:lnSpc>
                        <a:buFont typeface="Arial" panose="020B0604020202020204" pitchFamily="34" charset="0"/>
                        <a:buChar char="•"/>
                      </a:pPr>
                      <a:r>
                        <a:rPr lang="en-IN" sz="2000" kern="100" dirty="0">
                          <a:effectLst/>
                        </a:rPr>
                        <a:t>Guarantor asset transfers (Section 28A), </a:t>
                      </a:r>
                    </a:p>
                    <a:p>
                      <a:pPr marL="342900" indent="-342900">
                        <a:lnSpc>
                          <a:spcPct val="107000"/>
                        </a:lnSpc>
                        <a:buFont typeface="Arial" panose="020B0604020202020204" pitchFamily="34" charset="0"/>
                        <a:buChar char="•"/>
                      </a:pPr>
                      <a:r>
                        <a:rPr lang="en-IN" sz="2000" kern="100" dirty="0">
                          <a:effectLst/>
                        </a:rPr>
                        <a:t>Resolution applicant eligibility (Section 29), </a:t>
                      </a:r>
                    </a:p>
                    <a:p>
                      <a:pPr marL="342900" indent="-342900">
                        <a:lnSpc>
                          <a:spcPct val="107000"/>
                        </a:lnSpc>
                        <a:buFont typeface="Arial" panose="020B0604020202020204" pitchFamily="34" charset="0"/>
                        <a:buChar char="•"/>
                      </a:pPr>
                      <a:r>
                        <a:rPr lang="en-IN" sz="2000" kern="100" dirty="0">
                          <a:effectLst/>
                        </a:rPr>
                        <a:t>Section 32A liability protection,</a:t>
                      </a:r>
                    </a:p>
                    <a:p>
                      <a:pPr marL="342900" indent="-342900">
                        <a:lnSpc>
                          <a:spcPct val="107000"/>
                        </a:lnSpc>
                        <a:buFont typeface="Arial" panose="020B0604020202020204" pitchFamily="34" charset="0"/>
                        <a:buChar char="•"/>
                      </a:pPr>
                      <a:r>
                        <a:rPr lang="en-IN" sz="2000" kern="100" dirty="0">
                          <a:effectLst/>
                        </a:rPr>
                        <a:t>entire Avoidance framework </a:t>
                      </a:r>
                    </a:p>
                    <a:p>
                      <a:pPr marL="0" indent="0">
                        <a:lnSpc>
                          <a:spcPct val="107000"/>
                        </a:lnSpc>
                        <a:buFont typeface="Arial" panose="020B0604020202020204" pitchFamily="34" charset="0"/>
                        <a:buNone/>
                      </a:pPr>
                      <a:r>
                        <a:rPr lang="en-IN" sz="2000" kern="100" dirty="0">
                          <a:effectLst/>
                        </a:rPr>
                        <a:t>ALL apply. </a:t>
                      </a:r>
                    </a:p>
                    <a:p>
                      <a:pPr>
                        <a:lnSpc>
                          <a:spcPct val="107000"/>
                        </a:lnSpc>
                        <a:buNone/>
                      </a:pPr>
                      <a:r>
                        <a:rPr lang="en-IN" sz="2000" kern="100" dirty="0">
                          <a:solidFill>
                            <a:srgbClr val="FF0000"/>
                          </a:solidFill>
                          <a:effectLst/>
                        </a:rPr>
                        <a:t>CIIRP produces a legally robust resolution outcome using established mechanisms</a:t>
                      </a:r>
                      <a:r>
                        <a:rPr lang="en-IN" sz="2000" kern="100" dirty="0">
                          <a:effectLst/>
                        </a:rPr>
                        <a:t>.</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645717778"/>
                  </a:ext>
                </a:extLst>
              </a:tr>
            </a:tbl>
          </a:graphicData>
        </a:graphic>
      </p:graphicFrame>
    </p:spTree>
    <p:extLst>
      <p:ext uri="{BB962C8B-B14F-4D97-AF65-F5344CB8AC3E}">
        <p14:creationId xmlns:p14="http://schemas.microsoft.com/office/powerpoint/2010/main" val="254005145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E423E-589F-9DCF-0A39-2F1101144C5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1626EB5-92F7-66A3-8C6C-561ED5E9AE63}"/>
              </a:ext>
            </a:extLst>
          </p:cNvPr>
          <p:cNvSpPr>
            <a:spLocks noGrp="1"/>
          </p:cNvSpPr>
          <p:nvPr>
            <p:ph type="title"/>
          </p:nvPr>
        </p:nvSpPr>
        <p:spPr>
          <a:xfrm>
            <a:off x="52755" y="-4937"/>
            <a:ext cx="11922368" cy="784518"/>
          </a:xfrm>
        </p:spPr>
        <p:txBody>
          <a:bodyPr>
            <a:normAutofit fontScale="90000"/>
          </a:bodyPr>
          <a:lstStyle/>
          <a:p>
            <a:br>
              <a:rPr lang="en-US" sz="4400" dirty="0"/>
            </a:br>
            <a:r>
              <a:rPr lang="en-IN" dirty="0">
                <a:effectLst/>
              </a:rPr>
              <a:t>Group Insolvency  - Section 59A</a:t>
            </a:r>
            <a:endParaRPr lang="en-US" dirty="0"/>
          </a:p>
        </p:txBody>
      </p:sp>
      <p:graphicFrame>
        <p:nvGraphicFramePr>
          <p:cNvPr id="2" name="Content Placeholder 1">
            <a:extLst>
              <a:ext uri="{FF2B5EF4-FFF2-40B4-BE49-F238E27FC236}">
                <a16:creationId xmlns:a16="http://schemas.microsoft.com/office/drawing/2014/main" id="{6DE2EF13-B4C7-17C9-B873-0A91EDE48DF9}"/>
              </a:ext>
            </a:extLst>
          </p:cNvPr>
          <p:cNvGraphicFramePr>
            <a:graphicFrameLocks noGrp="1"/>
          </p:cNvGraphicFramePr>
          <p:nvPr>
            <p:ph idx="1"/>
          </p:nvPr>
        </p:nvGraphicFramePr>
        <p:xfrm>
          <a:off x="363414" y="1113691"/>
          <a:ext cx="11676185" cy="5605111"/>
        </p:xfrm>
        <a:graphic>
          <a:graphicData uri="http://schemas.openxmlformats.org/drawingml/2006/table">
            <a:tbl>
              <a:tblPr>
                <a:tableStyleId>{69CF1AB2-1976-4502-BF36-3FF5EA218861}</a:tableStyleId>
              </a:tblPr>
              <a:tblGrid>
                <a:gridCol w="1497872">
                  <a:extLst>
                    <a:ext uri="{9D8B030D-6E8A-4147-A177-3AD203B41FA5}">
                      <a16:colId xmlns:a16="http://schemas.microsoft.com/office/drawing/2014/main" val="2254580981"/>
                    </a:ext>
                  </a:extLst>
                </a:gridCol>
                <a:gridCol w="4437473">
                  <a:extLst>
                    <a:ext uri="{9D8B030D-6E8A-4147-A177-3AD203B41FA5}">
                      <a16:colId xmlns:a16="http://schemas.microsoft.com/office/drawing/2014/main" val="2372288942"/>
                    </a:ext>
                  </a:extLst>
                </a:gridCol>
                <a:gridCol w="2690955">
                  <a:extLst>
                    <a:ext uri="{9D8B030D-6E8A-4147-A177-3AD203B41FA5}">
                      <a16:colId xmlns:a16="http://schemas.microsoft.com/office/drawing/2014/main" val="2597734682"/>
                    </a:ext>
                  </a:extLst>
                </a:gridCol>
                <a:gridCol w="3049885">
                  <a:extLst>
                    <a:ext uri="{9D8B030D-6E8A-4147-A177-3AD203B41FA5}">
                      <a16:colId xmlns:a16="http://schemas.microsoft.com/office/drawing/2014/main" val="1488153706"/>
                    </a:ext>
                  </a:extLst>
                </a:gridCol>
              </a:tblGrid>
              <a:tr h="565751">
                <a:tc>
                  <a:txBody>
                    <a:bodyPr/>
                    <a:lstStyle/>
                    <a:p>
                      <a:pPr algn="ctr">
                        <a:buNone/>
                      </a:pPr>
                      <a:r>
                        <a:rPr lang="en-IN" sz="1050" b="1" dirty="0">
                          <a:effectLst/>
                        </a:rPr>
                        <a:t>Section / Provision</a:t>
                      </a:r>
                      <a:endParaRPr lang="en-IN" sz="1050" b="1" dirty="0">
                        <a:solidFill>
                          <a:srgbClr val="4A4A4A"/>
                        </a:solidFill>
                        <a:effectLst/>
                        <a:latin typeface="Calibri" panose="020F0502020204030204" pitchFamily="34" charset="0"/>
                        <a:ea typeface="Calibri" panose="020F0502020204030204" pitchFamily="34" charset="0"/>
                      </a:endParaRPr>
                    </a:p>
                  </a:txBody>
                  <a:tcPr marL="76200" marR="76200" marT="63500" marB="63500">
                    <a:solidFill>
                      <a:srgbClr val="FFC000"/>
                    </a:solidFill>
                  </a:tcPr>
                </a:tc>
                <a:tc>
                  <a:txBody>
                    <a:bodyPr/>
                    <a:lstStyle/>
                    <a:p>
                      <a:pPr algn="ctr">
                        <a:buNone/>
                      </a:pPr>
                      <a:r>
                        <a:rPr lang="en-IN" sz="1050" b="1" dirty="0">
                          <a:effectLst/>
                        </a:rPr>
                        <a:t>What Changed</a:t>
                      </a:r>
                      <a:endParaRPr lang="en-IN" sz="1050" b="1" dirty="0">
                        <a:solidFill>
                          <a:srgbClr val="4A4A4A"/>
                        </a:solidFill>
                        <a:effectLst/>
                        <a:latin typeface="Calibri" panose="020F0502020204030204" pitchFamily="34" charset="0"/>
                        <a:ea typeface="Calibri" panose="020F0502020204030204" pitchFamily="34" charset="0"/>
                      </a:endParaRPr>
                    </a:p>
                  </a:txBody>
                  <a:tcPr marL="76200" marR="76200" marT="63500" marB="63500">
                    <a:solidFill>
                      <a:srgbClr val="FFC000"/>
                    </a:solidFill>
                  </a:tcPr>
                </a:tc>
                <a:tc>
                  <a:txBody>
                    <a:bodyPr/>
                    <a:lstStyle/>
                    <a:p>
                      <a:pPr algn="ctr">
                        <a:buNone/>
                      </a:pPr>
                      <a:r>
                        <a:rPr lang="en-IN" sz="1050" b="1">
                          <a:effectLst/>
                        </a:rPr>
                        <a:t>Why (Reasoning)</a:t>
                      </a:r>
                      <a:endParaRPr lang="en-IN" sz="1050" b="1">
                        <a:solidFill>
                          <a:srgbClr val="4A4A4A"/>
                        </a:solidFill>
                        <a:effectLst/>
                        <a:latin typeface="Calibri" panose="020F0502020204030204" pitchFamily="34" charset="0"/>
                        <a:ea typeface="Calibri" panose="020F0502020204030204" pitchFamily="34" charset="0"/>
                      </a:endParaRPr>
                    </a:p>
                  </a:txBody>
                  <a:tcPr marL="76200" marR="76200" marT="63500" marB="63500">
                    <a:solidFill>
                      <a:srgbClr val="FFC000"/>
                    </a:solidFill>
                  </a:tcPr>
                </a:tc>
                <a:tc>
                  <a:txBody>
                    <a:bodyPr/>
                    <a:lstStyle/>
                    <a:p>
                      <a:pPr algn="ctr">
                        <a:buNone/>
                      </a:pPr>
                      <a:r>
                        <a:rPr lang="en-IN" sz="1050" b="1" dirty="0">
                          <a:effectLst/>
                        </a:rPr>
                        <a:t>Impact on Practice</a:t>
                      </a:r>
                      <a:endParaRPr lang="en-IN" sz="1050" b="1" dirty="0">
                        <a:solidFill>
                          <a:srgbClr val="4A4A4A"/>
                        </a:solidFill>
                        <a:effectLst/>
                        <a:latin typeface="Calibri" panose="020F0502020204030204" pitchFamily="34" charset="0"/>
                        <a:ea typeface="Calibri" panose="020F0502020204030204" pitchFamily="34" charset="0"/>
                      </a:endParaRPr>
                    </a:p>
                  </a:txBody>
                  <a:tcPr marL="76200" marR="76200" marT="63500" marB="63500">
                    <a:solidFill>
                      <a:srgbClr val="FFC000"/>
                    </a:solidFill>
                  </a:tcPr>
                </a:tc>
                <a:extLst>
                  <a:ext uri="{0D108BD9-81ED-4DB2-BD59-A6C34878D82A}">
                    <a16:rowId xmlns:a16="http://schemas.microsoft.com/office/drawing/2014/main" val="2800794021"/>
                  </a:ext>
                </a:extLst>
              </a:tr>
              <a:tr h="4178846">
                <a:tc>
                  <a:txBody>
                    <a:bodyPr/>
                    <a:lstStyle/>
                    <a:p>
                      <a:pPr>
                        <a:buNone/>
                      </a:pPr>
                      <a:r>
                        <a:rPr lang="en-IN" sz="1800" b="1" dirty="0">
                          <a:effectLst/>
                        </a:rPr>
                        <a:t>Section 59A (New Chapter VA)</a:t>
                      </a:r>
                    </a:p>
                    <a:p>
                      <a:pPr>
                        <a:buNone/>
                      </a:pPr>
                      <a:endParaRPr lang="en-IN" sz="1800" b="1" dirty="0">
                        <a:effectLst/>
                      </a:endParaRPr>
                    </a:p>
                    <a:p>
                      <a:pPr>
                        <a:buNone/>
                      </a:pPr>
                      <a:r>
                        <a:rPr lang="en-IN" sz="1800" b="1" dirty="0">
                          <a:effectLst/>
                        </a:rPr>
                        <a:t> Group Insolvency </a:t>
                      </a:r>
                    </a:p>
                    <a:p>
                      <a:pPr>
                        <a:buNone/>
                      </a:pPr>
                      <a:endParaRPr lang="en-IN" sz="1800" b="1" dirty="0">
                        <a:effectLst/>
                      </a:endParaRPr>
                    </a:p>
                    <a:p>
                      <a:pPr>
                        <a:buNone/>
                      </a:pPr>
                      <a:r>
                        <a:rPr lang="en-IN" sz="1800" b="1" dirty="0">
                          <a:effectLst/>
                        </a:rPr>
                        <a:t>(New enabling provision)</a:t>
                      </a:r>
                      <a:endParaRPr lang="en-IN" sz="2000" b="1" dirty="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tc>
                  <a:txBody>
                    <a:bodyPr/>
                    <a:lstStyle/>
                    <a:p>
                      <a:pPr>
                        <a:buNone/>
                      </a:pPr>
                      <a:r>
                        <a:rPr lang="en-IN" sz="1800" b="1" dirty="0">
                          <a:solidFill>
                            <a:srgbClr val="FF0000"/>
                          </a:solidFill>
                          <a:effectLst/>
                        </a:rPr>
                        <a:t>Central Government may prescribe rules for coordinated resolution of interconnected corporate debtors</a:t>
                      </a:r>
                      <a:r>
                        <a:rPr lang="en-IN" sz="1800" b="1" dirty="0">
                          <a:effectLst/>
                        </a:rPr>
                        <a:t>. </a:t>
                      </a:r>
                    </a:p>
                    <a:p>
                      <a:pPr>
                        <a:buNone/>
                      </a:pPr>
                      <a:endParaRPr lang="en-IN" sz="1800" b="1" dirty="0">
                        <a:effectLst/>
                      </a:endParaRPr>
                    </a:p>
                    <a:p>
                      <a:pPr>
                        <a:buNone/>
                      </a:pPr>
                      <a:r>
                        <a:rPr lang="en-IN" sz="1800" b="1" dirty="0">
                          <a:effectLst/>
                        </a:rPr>
                        <a:t>'Group' = 2+ CDs connected by control or 26%+ voting rights (holding/subsidiary/associate).</a:t>
                      </a:r>
                    </a:p>
                    <a:p>
                      <a:pPr>
                        <a:buNone/>
                      </a:pPr>
                      <a:endParaRPr lang="en-IN" sz="1800" b="1" dirty="0">
                        <a:effectLst/>
                      </a:endParaRPr>
                    </a:p>
                    <a:p>
                      <a:pPr>
                        <a:buNone/>
                      </a:pPr>
                      <a:r>
                        <a:rPr lang="en-IN" sz="1800" b="1" dirty="0">
                          <a:effectLst/>
                        </a:rPr>
                        <a:t> Common NCLT benches, common IPs, CoC committees, binding coordination agreements permissible. </a:t>
                      </a:r>
                    </a:p>
                    <a:p>
                      <a:pPr>
                        <a:buNone/>
                      </a:pPr>
                      <a:endParaRPr lang="en-IN" sz="1800" b="1" dirty="0">
                        <a:effectLst/>
                      </a:endParaRPr>
                    </a:p>
                    <a:p>
                      <a:pPr>
                        <a:buNone/>
                      </a:pPr>
                      <a:r>
                        <a:rPr lang="en-IN" sz="1800" b="1" dirty="0">
                          <a:effectLst/>
                        </a:rPr>
                        <a:t>Rules must be laid before Parliament for 30 days — </a:t>
                      </a:r>
                    </a:p>
                    <a:p>
                      <a:pPr>
                        <a:buNone/>
                      </a:pPr>
                      <a:endParaRPr lang="en-IN" sz="1800" b="1" dirty="0">
                        <a:effectLst/>
                      </a:endParaRPr>
                    </a:p>
                    <a:p>
                      <a:pPr>
                        <a:buNone/>
                      </a:pPr>
                      <a:r>
                        <a:rPr lang="en-IN" sz="1800" b="1" dirty="0">
                          <a:effectLst/>
                        </a:rPr>
                        <a:t>Parliament retains disapproval/modification power.</a:t>
                      </a:r>
                      <a:endParaRPr lang="en-IN" sz="20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800" b="1" dirty="0">
                          <a:effectLst/>
                        </a:rPr>
                        <a:t>Videocon, Reliance Communications, Amrapali, Jaypee, </a:t>
                      </a:r>
                      <a:r>
                        <a:rPr lang="en-IN" sz="1800" b="1" dirty="0" err="1">
                          <a:effectLst/>
                        </a:rPr>
                        <a:t>Supertech</a:t>
                      </a:r>
                      <a:r>
                        <a:rPr lang="en-IN" sz="1800" b="1" dirty="0">
                          <a:effectLst/>
                        </a:rPr>
                        <a:t> — all involved multi-entity group structures. </a:t>
                      </a:r>
                    </a:p>
                    <a:p>
                      <a:pPr>
                        <a:buNone/>
                      </a:pPr>
                      <a:endParaRPr lang="en-IN" sz="1800" b="1" dirty="0">
                        <a:effectLst/>
                      </a:endParaRPr>
                    </a:p>
                    <a:p>
                      <a:pPr>
                        <a:buNone/>
                      </a:pPr>
                      <a:r>
                        <a:rPr lang="en-IN" sz="1800" b="1" dirty="0">
                          <a:effectLst/>
                        </a:rPr>
                        <a:t>Courts were fashioning ad hoc coordination mechanisms without statutory backing. </a:t>
                      </a:r>
                    </a:p>
                    <a:p>
                      <a:pPr>
                        <a:buNone/>
                      </a:pPr>
                      <a:endParaRPr lang="en-IN" sz="1800" b="1" dirty="0">
                        <a:effectLst/>
                      </a:endParaRPr>
                    </a:p>
                    <a:p>
                      <a:pPr>
                        <a:buNone/>
                      </a:pPr>
                      <a:r>
                        <a:rPr lang="en-IN" sz="1800" b="1" dirty="0">
                          <a:effectLst/>
                        </a:rPr>
                        <a:t>Fragmented proceedings destroyed inter-entity value.</a:t>
                      </a:r>
                      <a:endParaRPr lang="en-IN" sz="20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800" b="1" dirty="0">
                          <a:effectLst/>
                        </a:rPr>
                        <a:t>Statutory foundation for coordinated multi-entity resolution. </a:t>
                      </a:r>
                    </a:p>
                    <a:p>
                      <a:pPr>
                        <a:buNone/>
                      </a:pPr>
                      <a:endParaRPr lang="en-IN" sz="1800" b="1" dirty="0">
                        <a:effectLst/>
                      </a:endParaRPr>
                    </a:p>
                    <a:p>
                      <a:pPr>
                        <a:buNone/>
                      </a:pPr>
                      <a:r>
                        <a:rPr lang="en-IN" sz="1800" b="1" dirty="0">
                          <a:effectLst/>
                        </a:rPr>
                        <a:t>Avoids race-to-the-bottom between separate CoCs of related entities. </a:t>
                      </a:r>
                    </a:p>
                    <a:p>
                      <a:pPr>
                        <a:buNone/>
                      </a:pPr>
                      <a:endParaRPr lang="en-IN" sz="1800" b="1" dirty="0">
                        <a:effectLst/>
                      </a:endParaRPr>
                    </a:p>
                    <a:p>
                      <a:pPr>
                        <a:buNone/>
                      </a:pPr>
                      <a:r>
                        <a:rPr lang="en-IN" sz="1800" b="1" dirty="0">
                          <a:effectLst/>
                        </a:rPr>
                        <a:t>Particularly relevant for real estate SPV structures, NBFCs with subsidiaries, and infrastructure groups. </a:t>
                      </a:r>
                    </a:p>
                    <a:p>
                      <a:pPr>
                        <a:buNone/>
                      </a:pPr>
                      <a:endParaRPr lang="en-IN" sz="1800" b="1" dirty="0">
                        <a:effectLst/>
                      </a:endParaRPr>
                    </a:p>
                    <a:p>
                      <a:pPr>
                        <a:buNone/>
                      </a:pPr>
                      <a:r>
                        <a:rPr lang="en-IN" sz="1800" b="1" dirty="0">
                          <a:solidFill>
                            <a:srgbClr val="FF0000"/>
                          </a:solidFill>
                          <a:effectLst/>
                        </a:rPr>
                        <a:t>However: enabling framework only — rules yet to be framed. </a:t>
                      </a:r>
                      <a:r>
                        <a:rPr lang="en-IN" sz="1800" b="1" dirty="0">
                          <a:effectLst/>
                        </a:rPr>
                        <a:t>Parliamentary oversight creates policy risk.</a:t>
                      </a:r>
                      <a:endParaRPr lang="en-IN" sz="20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extLst>
                  <a:ext uri="{0D108BD9-81ED-4DB2-BD59-A6C34878D82A}">
                    <a16:rowId xmlns:a16="http://schemas.microsoft.com/office/drawing/2014/main" val="2425282214"/>
                  </a:ext>
                </a:extLst>
              </a:tr>
            </a:tbl>
          </a:graphicData>
        </a:graphic>
      </p:graphicFrame>
    </p:spTree>
    <p:extLst>
      <p:ext uri="{BB962C8B-B14F-4D97-AF65-F5344CB8AC3E}">
        <p14:creationId xmlns:p14="http://schemas.microsoft.com/office/powerpoint/2010/main" val="15929602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1CC94-A8D9-117E-1CE6-B4111FC5FAA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F2F3A61-05FE-BD6A-424A-690C78CA3E87}"/>
              </a:ext>
            </a:extLst>
          </p:cNvPr>
          <p:cNvSpPr>
            <a:spLocks noGrp="1"/>
          </p:cNvSpPr>
          <p:nvPr>
            <p:ph type="title"/>
          </p:nvPr>
        </p:nvSpPr>
        <p:spPr>
          <a:xfrm>
            <a:off x="52755" y="-133890"/>
            <a:ext cx="11922368" cy="977949"/>
          </a:xfrm>
        </p:spPr>
        <p:txBody>
          <a:bodyPr>
            <a:normAutofit fontScale="90000"/>
          </a:bodyPr>
          <a:lstStyle/>
          <a:p>
            <a:br>
              <a:rPr lang="en-US" sz="4400" dirty="0"/>
            </a:br>
            <a:r>
              <a:rPr lang="en-IN" dirty="0">
                <a:effectLst/>
              </a:rPr>
              <a:t>Cross-Border Insolvency  - Section 240C</a:t>
            </a:r>
            <a:endParaRPr lang="en-US" dirty="0"/>
          </a:p>
        </p:txBody>
      </p:sp>
      <p:graphicFrame>
        <p:nvGraphicFramePr>
          <p:cNvPr id="2" name="Content Placeholder 1">
            <a:extLst>
              <a:ext uri="{FF2B5EF4-FFF2-40B4-BE49-F238E27FC236}">
                <a16:creationId xmlns:a16="http://schemas.microsoft.com/office/drawing/2014/main" id="{5E7DFE52-9997-14C0-A964-08F18E14D063}"/>
              </a:ext>
            </a:extLst>
          </p:cNvPr>
          <p:cNvGraphicFramePr>
            <a:graphicFrameLocks noGrp="1"/>
          </p:cNvGraphicFramePr>
          <p:nvPr>
            <p:ph idx="1"/>
          </p:nvPr>
        </p:nvGraphicFramePr>
        <p:xfrm>
          <a:off x="293076" y="973012"/>
          <a:ext cx="11617569" cy="5584988"/>
        </p:xfrm>
        <a:graphic>
          <a:graphicData uri="http://schemas.openxmlformats.org/drawingml/2006/table">
            <a:tbl>
              <a:tblPr>
                <a:tableStyleId>{69CF1AB2-1976-4502-BF36-3FF5EA218861}</a:tableStyleId>
              </a:tblPr>
              <a:tblGrid>
                <a:gridCol w="1471247">
                  <a:extLst>
                    <a:ext uri="{9D8B030D-6E8A-4147-A177-3AD203B41FA5}">
                      <a16:colId xmlns:a16="http://schemas.microsoft.com/office/drawing/2014/main" val="2006042205"/>
                    </a:ext>
                  </a:extLst>
                </a:gridCol>
                <a:gridCol w="3552092">
                  <a:extLst>
                    <a:ext uri="{9D8B030D-6E8A-4147-A177-3AD203B41FA5}">
                      <a16:colId xmlns:a16="http://schemas.microsoft.com/office/drawing/2014/main" val="1702310798"/>
                    </a:ext>
                  </a:extLst>
                </a:gridCol>
                <a:gridCol w="2889739">
                  <a:extLst>
                    <a:ext uri="{9D8B030D-6E8A-4147-A177-3AD203B41FA5}">
                      <a16:colId xmlns:a16="http://schemas.microsoft.com/office/drawing/2014/main" val="3729632793"/>
                    </a:ext>
                  </a:extLst>
                </a:gridCol>
                <a:gridCol w="3704491">
                  <a:extLst>
                    <a:ext uri="{9D8B030D-6E8A-4147-A177-3AD203B41FA5}">
                      <a16:colId xmlns:a16="http://schemas.microsoft.com/office/drawing/2014/main" val="1668401580"/>
                    </a:ext>
                  </a:extLst>
                </a:gridCol>
              </a:tblGrid>
              <a:tr h="604175">
                <a:tc>
                  <a:txBody>
                    <a:bodyPr/>
                    <a:lstStyle/>
                    <a:p>
                      <a:pPr algn="ctr">
                        <a:lnSpc>
                          <a:spcPct val="107000"/>
                        </a:lnSpc>
                        <a:buNone/>
                      </a:pPr>
                      <a:r>
                        <a:rPr lang="en-IN" sz="1050" b="1" kern="100" dirty="0">
                          <a:effectLst/>
                        </a:rPr>
                        <a:t>Section / Provision</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What Changed</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Why (Reasoning)</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Impact on Practice</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4134499318"/>
                  </a:ext>
                </a:extLst>
              </a:tr>
              <a:tr h="3748492">
                <a:tc>
                  <a:txBody>
                    <a:bodyPr/>
                    <a:lstStyle/>
                    <a:p>
                      <a:pPr>
                        <a:lnSpc>
                          <a:spcPct val="107000"/>
                        </a:lnSpc>
                        <a:buNone/>
                      </a:pPr>
                      <a:r>
                        <a:rPr lang="en-IN" sz="2000" b="1" kern="100" dirty="0">
                          <a:effectLst/>
                        </a:rPr>
                        <a:t>Section 240C</a:t>
                      </a:r>
                    </a:p>
                    <a:p>
                      <a:pPr>
                        <a:lnSpc>
                          <a:spcPct val="107000"/>
                        </a:lnSpc>
                        <a:buNone/>
                      </a:pPr>
                      <a:endParaRPr lang="en-IN" sz="2000" b="1" kern="100" dirty="0">
                        <a:effectLst/>
                      </a:endParaRPr>
                    </a:p>
                    <a:p>
                      <a:pPr>
                        <a:lnSpc>
                          <a:spcPct val="107000"/>
                        </a:lnSpc>
                        <a:buNone/>
                      </a:pPr>
                      <a:r>
                        <a:rPr lang="en-IN" sz="2000" b="1" kern="100" dirty="0">
                          <a:effectLst/>
                        </a:rPr>
                        <a:t> Cross-Border Insolvency </a:t>
                      </a:r>
                    </a:p>
                    <a:p>
                      <a:pPr>
                        <a:lnSpc>
                          <a:spcPct val="107000"/>
                        </a:lnSpc>
                        <a:buNone/>
                      </a:pPr>
                      <a:endParaRPr lang="en-IN" sz="2000" b="1" kern="100" dirty="0">
                        <a:effectLst/>
                      </a:endParaRPr>
                    </a:p>
                    <a:p>
                      <a:pPr>
                        <a:lnSpc>
                          <a:spcPct val="107000"/>
                        </a:lnSpc>
                        <a:buNone/>
                      </a:pPr>
                      <a:r>
                        <a:rPr lang="en-IN" sz="2000" b="1" kern="100" dirty="0">
                          <a:effectLst/>
                        </a:rPr>
                        <a:t>(New enabling provision)</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2000" b="1" kern="100" dirty="0">
                          <a:solidFill>
                            <a:srgbClr val="FF0000"/>
                          </a:solidFill>
                          <a:effectLst/>
                        </a:rPr>
                        <a:t>Central Government may prescribe rules modifying the Code or Companies Act for cross-border cases. </a:t>
                      </a:r>
                    </a:p>
                    <a:p>
                      <a:pPr>
                        <a:lnSpc>
                          <a:spcPct val="107000"/>
                        </a:lnSpc>
                        <a:buNone/>
                      </a:pPr>
                      <a:endParaRPr lang="en-IN" sz="2000" b="1" kern="100" dirty="0">
                        <a:solidFill>
                          <a:srgbClr val="FF0000"/>
                        </a:solidFill>
                        <a:effectLst/>
                      </a:endParaRPr>
                    </a:p>
                    <a:p>
                      <a:pPr>
                        <a:lnSpc>
                          <a:spcPct val="107000"/>
                        </a:lnSpc>
                        <a:buNone/>
                      </a:pPr>
                      <a:r>
                        <a:rPr lang="en-IN" sz="2000" kern="100" dirty="0">
                          <a:effectLst/>
                        </a:rPr>
                        <a:t>Select Committee recommendation: codify UNCITRAL Model Law principles directly in the statute (not just delegated rules). </a:t>
                      </a:r>
                    </a:p>
                    <a:p>
                      <a:pPr>
                        <a:lnSpc>
                          <a:spcPct val="107000"/>
                        </a:lnSpc>
                        <a:buNone/>
                      </a:pPr>
                      <a:r>
                        <a:rPr lang="en-IN" sz="2000" kern="100" dirty="0">
                          <a:effectLst/>
                        </a:rPr>
                        <a:t>'Corporate debtor' definition may include foreign entities with India-connected assets, creditors, or operations.</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Sections 234–235 (bilateral agreements) were entirely dormant — no agreement was ever signed. </a:t>
                      </a:r>
                    </a:p>
                    <a:p>
                      <a:pPr>
                        <a:lnSpc>
                          <a:spcPct val="107000"/>
                        </a:lnSpc>
                        <a:buNone/>
                      </a:pPr>
                      <a:endParaRPr lang="en-IN" sz="2000" kern="100" dirty="0">
                        <a:effectLst/>
                      </a:endParaRPr>
                    </a:p>
                    <a:p>
                      <a:pPr>
                        <a:lnSpc>
                          <a:spcPct val="107000"/>
                        </a:lnSpc>
                        <a:buNone/>
                      </a:pPr>
                      <a:r>
                        <a:rPr lang="en-IN" sz="2000" kern="100" dirty="0">
                          <a:effectLst/>
                        </a:rPr>
                        <a:t>Cross-border insolvency of entities like Jet Airways required complex workarounds.</a:t>
                      </a:r>
                    </a:p>
                    <a:p>
                      <a:pPr>
                        <a:lnSpc>
                          <a:spcPct val="107000"/>
                        </a:lnSpc>
                        <a:buNone/>
                      </a:pPr>
                      <a:endParaRPr lang="en-IN" sz="2000" kern="100" dirty="0">
                        <a:effectLst/>
                      </a:endParaRPr>
                    </a:p>
                    <a:p>
                      <a:pPr>
                        <a:lnSpc>
                          <a:spcPct val="107000"/>
                        </a:lnSpc>
                        <a:buNone/>
                      </a:pPr>
                      <a:r>
                        <a:rPr lang="en-IN" sz="2000" kern="100" dirty="0">
                          <a:effectLst/>
                        </a:rPr>
                        <a:t> UNCITRAL Model Law provides a globally accepted framework.</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First real statutory step towards a cross-border insolvency regime. UNCITRAL principles in the statute (not just rules) provide permanence and credibility. </a:t>
                      </a:r>
                    </a:p>
                    <a:p>
                      <a:pPr>
                        <a:lnSpc>
                          <a:spcPct val="107000"/>
                        </a:lnSpc>
                        <a:buNone/>
                      </a:pPr>
                      <a:endParaRPr lang="en-IN" sz="2000" kern="100" dirty="0">
                        <a:effectLst/>
                      </a:endParaRPr>
                    </a:p>
                    <a:p>
                      <a:pPr>
                        <a:lnSpc>
                          <a:spcPct val="107000"/>
                        </a:lnSpc>
                        <a:buNone/>
                      </a:pPr>
                      <a:r>
                        <a:rPr lang="en-IN" sz="2000" kern="100" dirty="0">
                          <a:effectLst/>
                        </a:rPr>
                        <a:t>Foreign creditors and entities with Indian operations can expect a legal pathway. However: detailed framework through rules still awaited. </a:t>
                      </a:r>
                    </a:p>
                    <a:p>
                      <a:pPr>
                        <a:lnSpc>
                          <a:spcPct val="107000"/>
                        </a:lnSpc>
                        <a:buNone/>
                      </a:pPr>
                      <a:endParaRPr lang="en-IN" sz="2000" kern="100" dirty="0">
                        <a:effectLst/>
                      </a:endParaRPr>
                    </a:p>
                    <a:p>
                      <a:pPr>
                        <a:lnSpc>
                          <a:spcPct val="107000"/>
                        </a:lnSpc>
                        <a:buNone/>
                      </a:pPr>
                      <a:r>
                        <a:rPr lang="en-IN" sz="2000" kern="100" dirty="0">
                          <a:effectLst/>
                        </a:rPr>
                        <a:t>Operationally limited until rules are notified.</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918783705"/>
                  </a:ext>
                </a:extLst>
              </a:tr>
            </a:tbl>
          </a:graphicData>
        </a:graphic>
      </p:graphicFrame>
    </p:spTree>
    <p:extLst>
      <p:ext uri="{BB962C8B-B14F-4D97-AF65-F5344CB8AC3E}">
        <p14:creationId xmlns:p14="http://schemas.microsoft.com/office/powerpoint/2010/main" val="18498982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504F7-ED39-FA8E-4C4E-7CE0D1F64A2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A7B276D-C820-A3D8-7C99-19ABC9789CB6}"/>
              </a:ext>
            </a:extLst>
          </p:cNvPr>
          <p:cNvSpPr>
            <a:spLocks noGrp="1"/>
          </p:cNvSpPr>
          <p:nvPr>
            <p:ph type="title"/>
          </p:nvPr>
        </p:nvSpPr>
        <p:spPr>
          <a:xfrm>
            <a:off x="52755" y="170913"/>
            <a:ext cx="11922368" cy="977949"/>
          </a:xfrm>
        </p:spPr>
        <p:txBody>
          <a:bodyPr>
            <a:normAutofit fontScale="90000"/>
          </a:bodyPr>
          <a:lstStyle/>
          <a:p>
            <a:br>
              <a:rPr lang="en-US" sz="4400" dirty="0"/>
            </a:br>
            <a:r>
              <a:rPr lang="en-IN" dirty="0">
                <a:effectLst/>
              </a:rPr>
              <a:t>Insolvency Professional &amp; IPE Ecosystem  (Sections 196, 220)</a:t>
            </a:r>
            <a:endParaRPr lang="en-US" dirty="0"/>
          </a:p>
        </p:txBody>
      </p:sp>
      <p:graphicFrame>
        <p:nvGraphicFramePr>
          <p:cNvPr id="5" name="Content Placeholder 4">
            <a:extLst>
              <a:ext uri="{FF2B5EF4-FFF2-40B4-BE49-F238E27FC236}">
                <a16:creationId xmlns:a16="http://schemas.microsoft.com/office/drawing/2014/main" id="{3FB1C739-C25D-1D96-E6C2-FE9DD59F1B9B}"/>
              </a:ext>
            </a:extLst>
          </p:cNvPr>
          <p:cNvGraphicFramePr>
            <a:graphicFrameLocks noGrp="1"/>
          </p:cNvGraphicFramePr>
          <p:nvPr>
            <p:ph idx="1"/>
          </p:nvPr>
        </p:nvGraphicFramePr>
        <p:xfrm>
          <a:off x="345831" y="1576754"/>
          <a:ext cx="11629291" cy="5109383"/>
        </p:xfrm>
        <a:graphic>
          <a:graphicData uri="http://schemas.openxmlformats.org/drawingml/2006/table">
            <a:tbl>
              <a:tblPr>
                <a:tableStyleId>{69CF1AB2-1976-4502-BF36-3FF5EA218861}</a:tableStyleId>
              </a:tblPr>
              <a:tblGrid>
                <a:gridCol w="1518138">
                  <a:extLst>
                    <a:ext uri="{9D8B030D-6E8A-4147-A177-3AD203B41FA5}">
                      <a16:colId xmlns:a16="http://schemas.microsoft.com/office/drawing/2014/main" val="720631405"/>
                    </a:ext>
                  </a:extLst>
                </a:gridCol>
                <a:gridCol w="3147646">
                  <a:extLst>
                    <a:ext uri="{9D8B030D-6E8A-4147-A177-3AD203B41FA5}">
                      <a16:colId xmlns:a16="http://schemas.microsoft.com/office/drawing/2014/main" val="3470561667"/>
                    </a:ext>
                  </a:extLst>
                </a:gridCol>
                <a:gridCol w="3071447">
                  <a:extLst>
                    <a:ext uri="{9D8B030D-6E8A-4147-A177-3AD203B41FA5}">
                      <a16:colId xmlns:a16="http://schemas.microsoft.com/office/drawing/2014/main" val="3087128134"/>
                    </a:ext>
                  </a:extLst>
                </a:gridCol>
                <a:gridCol w="3892060">
                  <a:extLst>
                    <a:ext uri="{9D8B030D-6E8A-4147-A177-3AD203B41FA5}">
                      <a16:colId xmlns:a16="http://schemas.microsoft.com/office/drawing/2014/main" val="2039567098"/>
                    </a:ext>
                  </a:extLst>
                </a:gridCol>
              </a:tblGrid>
              <a:tr h="490964">
                <a:tc>
                  <a:txBody>
                    <a:bodyPr/>
                    <a:lstStyle/>
                    <a:p>
                      <a:pPr algn="ctr">
                        <a:lnSpc>
                          <a:spcPct val="107000"/>
                        </a:lnSpc>
                        <a:buNone/>
                      </a:pPr>
                      <a:r>
                        <a:rPr lang="en-IN" sz="1050" b="1" kern="100" dirty="0">
                          <a:effectLst/>
                        </a:rPr>
                        <a:t>Section / Provision</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What Changed</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Why (Reasoning)</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Impact on Practice</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3890911536"/>
                  </a:ext>
                </a:extLst>
              </a:tr>
              <a:tr h="2006692">
                <a:tc>
                  <a:txBody>
                    <a:bodyPr/>
                    <a:lstStyle/>
                    <a:p>
                      <a:pPr>
                        <a:lnSpc>
                          <a:spcPct val="107000"/>
                        </a:lnSpc>
                        <a:buNone/>
                      </a:pPr>
                      <a:r>
                        <a:rPr lang="en-IN" sz="1600" b="1" kern="100" dirty="0">
                          <a:effectLst/>
                        </a:rPr>
                        <a:t>Section 196(1)(</a:t>
                      </a:r>
                      <a:r>
                        <a:rPr lang="en-IN" sz="1600" b="1" kern="100" dirty="0" err="1">
                          <a:effectLst/>
                        </a:rPr>
                        <a:t>sa</a:t>
                      </a:r>
                      <a:r>
                        <a:rPr lang="en-IN" sz="1600" b="1" kern="100" dirty="0">
                          <a:effectLst/>
                        </a:rPr>
                        <a:t>) </a:t>
                      </a:r>
                    </a:p>
                    <a:p>
                      <a:pPr>
                        <a:lnSpc>
                          <a:spcPct val="107000"/>
                        </a:lnSpc>
                        <a:buNone/>
                      </a:pPr>
                      <a:endParaRPr lang="en-IN" sz="1600" b="1" kern="100" dirty="0">
                        <a:effectLst/>
                      </a:endParaRPr>
                    </a:p>
                    <a:p>
                      <a:pPr>
                        <a:lnSpc>
                          <a:spcPct val="107000"/>
                        </a:lnSpc>
                        <a:buNone/>
                      </a:pPr>
                      <a:r>
                        <a:rPr lang="en-IN" sz="1600" b="1" kern="100" dirty="0">
                          <a:effectLst/>
                        </a:rPr>
                        <a:t>IBBI Power regarding CoC Conduct</a:t>
                      </a:r>
                    </a:p>
                    <a:p>
                      <a:pPr>
                        <a:lnSpc>
                          <a:spcPct val="107000"/>
                        </a:lnSpc>
                        <a:buNone/>
                      </a:pPr>
                      <a:endParaRPr lang="en-IN" sz="1600" b="1" kern="100" dirty="0">
                        <a:effectLst/>
                      </a:endParaRPr>
                    </a:p>
                    <a:p>
                      <a:pPr>
                        <a:lnSpc>
                          <a:spcPct val="107000"/>
                        </a:lnSpc>
                        <a:buNone/>
                      </a:pPr>
                      <a:r>
                        <a:rPr lang="en-IN" sz="1600" b="1" kern="100" dirty="0">
                          <a:effectLst/>
                        </a:rPr>
                        <a:t> (New clause)</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2000" kern="100" dirty="0">
                          <a:solidFill>
                            <a:srgbClr val="FF0000"/>
                          </a:solidFill>
                          <a:effectLst/>
                        </a:rPr>
                        <a:t>IBBI is empowered to specify standards of conduct for CoC members, including decision-making timelines.</a:t>
                      </a:r>
                      <a:endParaRPr lang="en-IN" sz="24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CoC conduct was largely unregulated. </a:t>
                      </a:r>
                    </a:p>
                    <a:p>
                      <a:pPr>
                        <a:lnSpc>
                          <a:spcPct val="107000"/>
                        </a:lnSpc>
                        <a:buNone/>
                      </a:pPr>
                      <a:endParaRPr lang="en-IN" sz="1600" kern="100" dirty="0">
                        <a:effectLst/>
                      </a:endParaRPr>
                    </a:p>
                    <a:p>
                      <a:pPr>
                        <a:lnSpc>
                          <a:spcPct val="107000"/>
                        </a:lnSpc>
                        <a:buNone/>
                      </a:pPr>
                      <a:r>
                        <a:rPr lang="en-IN" sz="1600" kern="100" dirty="0">
                          <a:effectLst/>
                        </a:rPr>
                        <a:t>Decisions delayed by CoC inaction, internal disagreements, or conflicts of interest were contributing to CIRP timeline breaches.</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IBBI can now regulate CoC </a:t>
                      </a:r>
                      <a:r>
                        <a:rPr lang="en-IN" sz="1600" kern="100" dirty="0" err="1">
                          <a:effectLst/>
                        </a:rPr>
                        <a:t>behavior</a:t>
                      </a:r>
                      <a:r>
                        <a:rPr lang="en-IN" sz="1600" kern="100" dirty="0">
                          <a:effectLst/>
                        </a:rPr>
                        <a:t> — a significant expansion. </a:t>
                      </a:r>
                    </a:p>
                    <a:p>
                      <a:pPr>
                        <a:lnSpc>
                          <a:spcPct val="107000"/>
                        </a:lnSpc>
                        <a:buNone/>
                      </a:pPr>
                      <a:endParaRPr lang="en-IN" sz="1600" kern="100" dirty="0">
                        <a:effectLst/>
                      </a:endParaRPr>
                    </a:p>
                    <a:p>
                      <a:pPr>
                        <a:lnSpc>
                          <a:spcPct val="107000"/>
                        </a:lnSpc>
                        <a:buNone/>
                      </a:pPr>
                      <a:r>
                        <a:rPr lang="en-IN" sz="1600" kern="100" dirty="0">
                          <a:effectLst/>
                        </a:rPr>
                        <a:t>Decision-making timelines for CoC votes may be specified. </a:t>
                      </a:r>
                    </a:p>
                    <a:p>
                      <a:pPr>
                        <a:lnSpc>
                          <a:spcPct val="107000"/>
                        </a:lnSpc>
                        <a:buNone/>
                      </a:pPr>
                      <a:r>
                        <a:rPr lang="en-IN" sz="1600" kern="100" dirty="0">
                          <a:effectLst/>
                        </a:rPr>
                        <a:t>Introduces accountability for creditor-side conduct, not just IP conduct. Will require new governance protocols for CoC participants.</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338978237"/>
                  </a:ext>
                </a:extLst>
              </a:tr>
              <a:tr h="2006692">
                <a:tc>
                  <a:txBody>
                    <a:bodyPr/>
                    <a:lstStyle/>
                    <a:p>
                      <a:pPr>
                        <a:lnSpc>
                          <a:spcPct val="107000"/>
                        </a:lnSpc>
                        <a:buNone/>
                      </a:pPr>
                      <a:r>
                        <a:rPr lang="en-IN" sz="1600" b="1" kern="100" dirty="0">
                          <a:effectLst/>
                        </a:rPr>
                        <a:t>Section 220</a:t>
                      </a:r>
                    </a:p>
                    <a:p>
                      <a:pPr>
                        <a:lnSpc>
                          <a:spcPct val="107000"/>
                        </a:lnSpc>
                        <a:buNone/>
                      </a:pPr>
                      <a:endParaRPr lang="en-IN" sz="1600" b="1" kern="100" dirty="0">
                        <a:effectLst/>
                      </a:endParaRPr>
                    </a:p>
                    <a:p>
                      <a:pPr>
                        <a:lnSpc>
                          <a:spcPct val="107000"/>
                        </a:lnSpc>
                        <a:buNone/>
                      </a:pPr>
                      <a:r>
                        <a:rPr lang="en-IN" sz="1600" b="1" kern="100" dirty="0">
                          <a:effectLst/>
                        </a:rPr>
                        <a:t> Disciplinary Committee</a:t>
                      </a:r>
                    </a:p>
                    <a:p>
                      <a:pPr>
                        <a:lnSpc>
                          <a:spcPct val="107000"/>
                        </a:lnSpc>
                        <a:buNone/>
                      </a:pPr>
                      <a:endParaRPr lang="en-IN" sz="1600" b="1" kern="100" dirty="0">
                        <a:effectLst/>
                      </a:endParaRPr>
                    </a:p>
                    <a:p>
                      <a:pPr>
                        <a:lnSpc>
                          <a:spcPct val="107000"/>
                        </a:lnSpc>
                        <a:buNone/>
                      </a:pPr>
                      <a:r>
                        <a:rPr lang="en-IN" sz="1600" b="1" kern="100" dirty="0">
                          <a:effectLst/>
                        </a:rPr>
                        <a:t> (Amended)</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600" kern="100" dirty="0">
                          <a:effectLst/>
                        </a:rPr>
                        <a:t>Board may constitute one or more disciplinary committees. Penalty ceiling raised from ₹1 crore to ₹2 crore. </a:t>
                      </a:r>
                    </a:p>
                    <a:p>
                      <a:pPr>
                        <a:lnSpc>
                          <a:spcPct val="107000"/>
                        </a:lnSpc>
                        <a:buNone/>
                      </a:pPr>
                      <a:r>
                        <a:rPr lang="en-IN" sz="1600" kern="100" dirty="0">
                          <a:effectLst/>
                        </a:rPr>
                        <a:t>Appeals to NCLAT within 30+15 days. Remedies expressly include disgorgement and restitution.</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IBBI's disciplinary capacity was constrained by a single committee structure and an outdated penalty ceiling. Given the size of transactions IPs handle, ₹1 crore was an insufficient deterrent.</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IBBI can process more disciplinary cases simultaneously. Doubled penalty ceiling (₹2 crore) is a meaningful deterrent. Disgorgement of profits removes any financial benefit from misconduct. NCLAT appellate route provides judicial oversight of disciplinary decisions.</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143503888"/>
                  </a:ext>
                </a:extLst>
              </a:tr>
            </a:tbl>
          </a:graphicData>
        </a:graphic>
      </p:graphicFrame>
    </p:spTree>
    <p:extLst>
      <p:ext uri="{BB962C8B-B14F-4D97-AF65-F5344CB8AC3E}">
        <p14:creationId xmlns:p14="http://schemas.microsoft.com/office/powerpoint/2010/main" val="18154123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27220-2EB3-3F27-32E0-A1B31C90268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ED5A283-88F7-C379-B5FE-EFBA15F91864}"/>
              </a:ext>
            </a:extLst>
          </p:cNvPr>
          <p:cNvSpPr>
            <a:spLocks noGrp="1"/>
          </p:cNvSpPr>
          <p:nvPr>
            <p:ph type="title"/>
          </p:nvPr>
        </p:nvSpPr>
        <p:spPr>
          <a:xfrm>
            <a:off x="52755" y="-122174"/>
            <a:ext cx="11922368" cy="977949"/>
          </a:xfrm>
        </p:spPr>
        <p:txBody>
          <a:bodyPr>
            <a:normAutofit fontScale="90000"/>
          </a:bodyPr>
          <a:lstStyle/>
          <a:p>
            <a:br>
              <a:rPr lang="en-US" sz="4400" dirty="0"/>
            </a:br>
            <a:r>
              <a:rPr lang="en-IN" dirty="0">
                <a:effectLst/>
              </a:rPr>
              <a:t>Insolvency Professional &amp; IPE Ecosystem  (Sections 240B and 215)</a:t>
            </a:r>
            <a:endParaRPr lang="en-US" dirty="0"/>
          </a:p>
        </p:txBody>
      </p:sp>
      <p:graphicFrame>
        <p:nvGraphicFramePr>
          <p:cNvPr id="2" name="Content Placeholder 1">
            <a:extLst>
              <a:ext uri="{FF2B5EF4-FFF2-40B4-BE49-F238E27FC236}">
                <a16:creationId xmlns:a16="http://schemas.microsoft.com/office/drawing/2014/main" id="{B5DAF456-2DD0-5ECE-D503-B5D94E6A79C9}"/>
              </a:ext>
            </a:extLst>
          </p:cNvPr>
          <p:cNvGraphicFramePr>
            <a:graphicFrameLocks noGrp="1"/>
          </p:cNvGraphicFramePr>
          <p:nvPr>
            <p:ph idx="1"/>
          </p:nvPr>
        </p:nvGraphicFramePr>
        <p:xfrm>
          <a:off x="345832" y="1237587"/>
          <a:ext cx="11400691" cy="5431219"/>
        </p:xfrm>
        <a:graphic>
          <a:graphicData uri="http://schemas.openxmlformats.org/drawingml/2006/table">
            <a:tbl>
              <a:tblPr>
                <a:tableStyleId>{69CF1AB2-1976-4502-BF36-3FF5EA218861}</a:tableStyleId>
              </a:tblPr>
              <a:tblGrid>
                <a:gridCol w="1781358">
                  <a:extLst>
                    <a:ext uri="{9D8B030D-6E8A-4147-A177-3AD203B41FA5}">
                      <a16:colId xmlns:a16="http://schemas.microsoft.com/office/drawing/2014/main" val="3227042939"/>
                    </a:ext>
                  </a:extLst>
                </a:gridCol>
                <a:gridCol w="3053758">
                  <a:extLst>
                    <a:ext uri="{9D8B030D-6E8A-4147-A177-3AD203B41FA5}">
                      <a16:colId xmlns:a16="http://schemas.microsoft.com/office/drawing/2014/main" val="3990312565"/>
                    </a:ext>
                  </a:extLst>
                </a:gridCol>
                <a:gridCol w="3155547">
                  <a:extLst>
                    <a:ext uri="{9D8B030D-6E8A-4147-A177-3AD203B41FA5}">
                      <a16:colId xmlns:a16="http://schemas.microsoft.com/office/drawing/2014/main" val="1092429728"/>
                    </a:ext>
                  </a:extLst>
                </a:gridCol>
                <a:gridCol w="3410028">
                  <a:extLst>
                    <a:ext uri="{9D8B030D-6E8A-4147-A177-3AD203B41FA5}">
                      <a16:colId xmlns:a16="http://schemas.microsoft.com/office/drawing/2014/main" val="578854726"/>
                    </a:ext>
                  </a:extLst>
                </a:gridCol>
              </a:tblGrid>
              <a:tr h="0">
                <a:tc>
                  <a:txBody>
                    <a:bodyPr/>
                    <a:lstStyle/>
                    <a:p>
                      <a:pPr algn="ctr">
                        <a:lnSpc>
                          <a:spcPct val="107000"/>
                        </a:lnSpc>
                        <a:buNone/>
                      </a:pPr>
                      <a:r>
                        <a:rPr lang="en-IN" sz="1050" b="1" kern="100" dirty="0">
                          <a:effectLst/>
                        </a:rPr>
                        <a:t>Section / Provision</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What Changed</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Why (Reasoning)</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Impact on Practice</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3458971847"/>
                  </a:ext>
                </a:extLst>
              </a:tr>
              <a:tr h="0">
                <a:tc>
                  <a:txBody>
                    <a:bodyPr/>
                    <a:lstStyle/>
                    <a:p>
                      <a:pPr>
                        <a:lnSpc>
                          <a:spcPct val="107000"/>
                        </a:lnSpc>
                        <a:buNone/>
                      </a:pPr>
                      <a:r>
                        <a:rPr lang="en-IN" sz="1600" b="1" kern="100" dirty="0">
                          <a:effectLst/>
                        </a:rPr>
                        <a:t>Section 240B </a:t>
                      </a:r>
                    </a:p>
                    <a:p>
                      <a:pPr>
                        <a:lnSpc>
                          <a:spcPct val="107000"/>
                        </a:lnSpc>
                        <a:buNone/>
                      </a:pPr>
                      <a:endParaRPr lang="en-IN" sz="1600" b="1" kern="100" dirty="0">
                        <a:effectLst/>
                      </a:endParaRPr>
                    </a:p>
                    <a:p>
                      <a:r>
                        <a:rPr lang="en-IN" sz="1600" b="1" kern="100" dirty="0">
                          <a:effectLst/>
                        </a:rPr>
                        <a:t>Electronic Portal </a:t>
                      </a:r>
                      <a:r>
                        <a:rPr kumimoji="0" lang="en-IN" sz="1600" b="1" i="0" u="none" strike="noStrike" kern="1200" baseline="0" dirty="0">
                          <a:solidFill>
                            <a:schemeClr val="dk1"/>
                          </a:solidFill>
                          <a:latin typeface="+mn-lt"/>
                          <a:ea typeface="+mn-ea"/>
                          <a:cs typeface="+mn-cs"/>
                        </a:rPr>
                        <a:t>for facilitating</a:t>
                      </a:r>
                    </a:p>
                    <a:p>
                      <a:r>
                        <a:rPr kumimoji="0" lang="en-IN" sz="1600" b="1" i="0" u="none" strike="noStrike" kern="1200" baseline="0" dirty="0">
                          <a:solidFill>
                            <a:schemeClr val="dk1"/>
                          </a:solidFill>
                          <a:latin typeface="+mn-lt"/>
                          <a:ea typeface="+mn-ea"/>
                          <a:cs typeface="+mn-cs"/>
                        </a:rPr>
                        <a:t>procedures</a:t>
                      </a:r>
                      <a:r>
                        <a:rPr lang="en-IN" sz="1600" b="1" kern="100" dirty="0">
                          <a:effectLst/>
                        </a:rPr>
                        <a:t> </a:t>
                      </a:r>
                    </a:p>
                    <a:p>
                      <a:endParaRPr lang="en-IN" sz="1600" b="1" kern="100" dirty="0">
                        <a:effectLst/>
                      </a:endParaRPr>
                    </a:p>
                    <a:p>
                      <a:r>
                        <a:rPr lang="en-IN" sz="1600" b="1" kern="100" dirty="0">
                          <a:effectLst/>
                        </a:rPr>
                        <a:t>(New section)</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800" kern="100" dirty="0">
                          <a:solidFill>
                            <a:srgbClr val="FF0000"/>
                          </a:solidFill>
                          <a:effectLst/>
                        </a:rPr>
                        <a:t>Electronic portal for insolvency proceedings</a:t>
                      </a:r>
                      <a:r>
                        <a:rPr lang="en-IN" sz="1800" kern="100" dirty="0">
                          <a:effectLst/>
                        </a:rPr>
                        <a:t>. </a:t>
                      </a:r>
                    </a:p>
                    <a:p>
                      <a:pPr>
                        <a:lnSpc>
                          <a:spcPct val="107000"/>
                        </a:lnSpc>
                        <a:buNone/>
                      </a:pPr>
                      <a:endParaRPr lang="en-IN" sz="1800" kern="100" dirty="0">
                        <a:effectLst/>
                      </a:endParaRPr>
                    </a:p>
                    <a:p>
                      <a:pPr>
                        <a:lnSpc>
                          <a:spcPct val="107000"/>
                        </a:lnSpc>
                        <a:buNone/>
                      </a:pPr>
                      <a:r>
                        <a:rPr lang="en-IN" sz="1800" kern="100" dirty="0">
                          <a:effectLst/>
                        </a:rPr>
                        <a:t>All filings, communications, and workflows to be digitised through a mandated portal.</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Insolvency proceedings were largely paper-based and jurisdictionally fragmented.</a:t>
                      </a:r>
                    </a:p>
                    <a:p>
                      <a:pPr>
                        <a:lnSpc>
                          <a:spcPct val="107000"/>
                        </a:lnSpc>
                        <a:buNone/>
                      </a:pPr>
                      <a:endParaRPr lang="en-IN" sz="1600" kern="100" dirty="0">
                        <a:effectLst/>
                      </a:endParaRPr>
                    </a:p>
                    <a:p>
                      <a:pPr>
                        <a:lnSpc>
                          <a:spcPct val="107000"/>
                        </a:lnSpc>
                        <a:buNone/>
                      </a:pPr>
                      <a:r>
                        <a:rPr lang="en-IN" sz="1600" kern="100" dirty="0">
                          <a:effectLst/>
                        </a:rPr>
                        <a:t> Digitisation enables transparency, auditability, and eventually AI-enabled process monitoring.</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Transformational for practice efficiency. Standardised digital filings reduce errors. Real-time monitoring of CIRP timelines becomes possible. Foundation for IBBI's data analytics and predictive oversight. IPs must develop digital competencies. Comparable to what </a:t>
                      </a:r>
                      <a:r>
                        <a:rPr lang="en-IN" sz="1600" kern="100" dirty="0" err="1">
                          <a:effectLst/>
                        </a:rPr>
                        <a:t>eCourts</a:t>
                      </a:r>
                      <a:r>
                        <a:rPr lang="en-IN" sz="1600" kern="100" dirty="0">
                          <a:effectLst/>
                        </a:rPr>
                        <a:t> did for litigation.</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990098622"/>
                  </a:ext>
                </a:extLst>
              </a:tr>
              <a:tr h="0">
                <a:tc>
                  <a:txBody>
                    <a:bodyPr/>
                    <a:lstStyle/>
                    <a:p>
                      <a:pPr>
                        <a:lnSpc>
                          <a:spcPct val="107000"/>
                        </a:lnSpc>
                        <a:buNone/>
                      </a:pPr>
                      <a:r>
                        <a:rPr lang="en-IN" sz="1600" b="1" kern="100" dirty="0">
                          <a:effectLst/>
                        </a:rPr>
                        <a:t>Sections 215(3) &amp; (4) </a:t>
                      </a:r>
                    </a:p>
                    <a:p>
                      <a:pPr>
                        <a:lnSpc>
                          <a:spcPct val="107000"/>
                        </a:lnSpc>
                        <a:buNone/>
                      </a:pPr>
                      <a:endParaRPr lang="en-IN" sz="1600" b="1" kern="100" dirty="0">
                        <a:effectLst/>
                      </a:endParaRPr>
                    </a:p>
                    <a:p>
                      <a:pPr>
                        <a:lnSpc>
                          <a:spcPct val="107000"/>
                        </a:lnSpc>
                        <a:buNone/>
                      </a:pPr>
                      <a:r>
                        <a:rPr lang="en-IN" sz="1600" b="1" kern="100" dirty="0">
                          <a:effectLst/>
                        </a:rPr>
                        <a:t>Information Utilities —</a:t>
                      </a:r>
                    </a:p>
                    <a:p>
                      <a:pPr>
                        <a:lnSpc>
                          <a:spcPct val="107000"/>
                        </a:lnSpc>
                        <a:buNone/>
                      </a:pPr>
                      <a:endParaRPr lang="en-IN" sz="1600" b="1" kern="100" dirty="0">
                        <a:effectLst/>
                      </a:endParaRPr>
                    </a:p>
                    <a:p>
                      <a:pPr>
                        <a:lnSpc>
                          <a:spcPct val="107000"/>
                        </a:lnSpc>
                        <a:buNone/>
                      </a:pPr>
                      <a:r>
                        <a:rPr lang="en-IN" sz="1600" b="1" kern="100" dirty="0">
                          <a:effectLst/>
                        </a:rPr>
                        <a:t> Mandatory Use (Amended)</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600" kern="100" dirty="0">
                          <a:effectLst/>
                        </a:rPr>
                        <a:t>Section 215(3): </a:t>
                      </a:r>
                      <a:r>
                        <a:rPr lang="en-IN" sz="1600" kern="100" dirty="0">
                          <a:solidFill>
                            <a:srgbClr val="FF0000"/>
                          </a:solidFill>
                          <a:effectLst/>
                        </a:rPr>
                        <a:t>Operational creditors SHALL</a:t>
                      </a:r>
                      <a:r>
                        <a:rPr lang="en-IN" sz="1600" kern="100" dirty="0">
                          <a:effectLst/>
                        </a:rPr>
                        <a:t> (changed from 'may') </a:t>
                      </a:r>
                      <a:r>
                        <a:rPr lang="en-IN" sz="1600" kern="100" dirty="0">
                          <a:solidFill>
                            <a:srgbClr val="FF0000"/>
                          </a:solidFill>
                          <a:effectLst/>
                        </a:rPr>
                        <a:t>submit financial information to IU before filing Section 9 application. </a:t>
                      </a:r>
                    </a:p>
                    <a:p>
                      <a:pPr>
                        <a:lnSpc>
                          <a:spcPct val="107000"/>
                        </a:lnSpc>
                        <a:buNone/>
                      </a:pPr>
                      <a:endParaRPr lang="en-IN" sz="1600" kern="100" dirty="0">
                        <a:effectLst/>
                      </a:endParaRPr>
                    </a:p>
                    <a:p>
                      <a:pPr>
                        <a:lnSpc>
                          <a:spcPct val="107000"/>
                        </a:lnSpc>
                        <a:buNone/>
                      </a:pPr>
                      <a:r>
                        <a:rPr lang="en-IN" sz="1600" kern="100" dirty="0">
                          <a:effectLst/>
                        </a:rPr>
                        <a:t>Section 215(4): </a:t>
                      </a:r>
                      <a:r>
                        <a:rPr lang="en-IN" sz="1600" kern="100" dirty="0">
                          <a:solidFill>
                            <a:srgbClr val="FF0000"/>
                          </a:solidFill>
                          <a:effectLst/>
                        </a:rPr>
                        <a:t>CD/debtor must authenticate IU information within specified time — if not, deemed authenticated</a:t>
                      </a:r>
                      <a:r>
                        <a:rPr lang="en-IN" sz="1600" kern="100" dirty="0">
                          <a:effectLst/>
                        </a:rPr>
                        <a:t>.</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Frivolous Section 9 applications were filed without IU-verified default records, wasting NCLT time. </a:t>
                      </a:r>
                    </a:p>
                    <a:p>
                      <a:pPr>
                        <a:lnSpc>
                          <a:spcPct val="107000"/>
                        </a:lnSpc>
                        <a:buNone/>
                      </a:pPr>
                      <a:endParaRPr lang="en-IN" sz="1600" kern="100" dirty="0">
                        <a:effectLst/>
                      </a:endParaRPr>
                    </a:p>
                    <a:p>
                      <a:pPr>
                        <a:lnSpc>
                          <a:spcPct val="107000"/>
                        </a:lnSpc>
                        <a:buNone/>
                      </a:pPr>
                      <a:r>
                        <a:rPr lang="en-IN" sz="1600" kern="100" dirty="0">
                          <a:effectLst/>
                        </a:rPr>
                        <a:t>Debtors were delaying authentication to prevent IU records from being used against them.</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IU-based verification becomes mandatory for OC filings, reducing frivolous Section 9 applications. Deemed authentication prevents debtor obstruction. Operationally creditors must now register with IUs and upload default information before filing. Creates a richer, more reliable IU database.</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1100132346"/>
                  </a:ext>
                </a:extLst>
              </a:tr>
            </a:tbl>
          </a:graphicData>
        </a:graphic>
      </p:graphicFrame>
    </p:spTree>
    <p:extLst>
      <p:ext uri="{BB962C8B-B14F-4D97-AF65-F5344CB8AC3E}">
        <p14:creationId xmlns:p14="http://schemas.microsoft.com/office/powerpoint/2010/main" val="126536319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D7ECD-8029-CA04-A3CC-A7E1DC87A76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BA94E82-F1F5-DDBC-B19B-9E65FD54D9DA}"/>
              </a:ext>
            </a:extLst>
          </p:cNvPr>
          <p:cNvSpPr>
            <a:spLocks noGrp="1"/>
          </p:cNvSpPr>
          <p:nvPr>
            <p:ph type="title"/>
          </p:nvPr>
        </p:nvSpPr>
        <p:spPr>
          <a:xfrm>
            <a:off x="52755" y="36089"/>
            <a:ext cx="11922368" cy="977949"/>
          </a:xfrm>
        </p:spPr>
        <p:txBody>
          <a:bodyPr>
            <a:normAutofit fontScale="90000"/>
          </a:bodyPr>
          <a:lstStyle/>
          <a:p>
            <a:br>
              <a:rPr lang="en-US" sz="4400" dirty="0"/>
            </a:br>
            <a:r>
              <a:rPr lang="en-IN" dirty="0">
                <a:effectLst/>
              </a:rPr>
              <a:t>Personal Guarantor / Individual Insolvency Reforms  (Sections 96, 99)</a:t>
            </a:r>
            <a:endParaRPr lang="en-US" dirty="0"/>
          </a:p>
        </p:txBody>
      </p:sp>
      <p:graphicFrame>
        <p:nvGraphicFramePr>
          <p:cNvPr id="2" name="Content Placeholder 1">
            <a:extLst>
              <a:ext uri="{FF2B5EF4-FFF2-40B4-BE49-F238E27FC236}">
                <a16:creationId xmlns:a16="http://schemas.microsoft.com/office/drawing/2014/main" id="{AAE3893D-4056-2378-7642-F93117A5F9AF}"/>
              </a:ext>
            </a:extLst>
          </p:cNvPr>
          <p:cNvGraphicFramePr>
            <a:graphicFrameLocks noGrp="1"/>
          </p:cNvGraphicFramePr>
          <p:nvPr>
            <p:ph idx="1"/>
          </p:nvPr>
        </p:nvGraphicFramePr>
        <p:xfrm>
          <a:off x="293077" y="1482972"/>
          <a:ext cx="11506200" cy="5120562"/>
        </p:xfrm>
        <a:graphic>
          <a:graphicData uri="http://schemas.openxmlformats.org/drawingml/2006/table">
            <a:tbl>
              <a:tblPr>
                <a:tableStyleId>{69CF1AB2-1976-4502-BF36-3FF5EA218861}</a:tableStyleId>
              </a:tblPr>
              <a:tblGrid>
                <a:gridCol w="1359877">
                  <a:extLst>
                    <a:ext uri="{9D8B030D-6E8A-4147-A177-3AD203B41FA5}">
                      <a16:colId xmlns:a16="http://schemas.microsoft.com/office/drawing/2014/main" val="2948665173"/>
                    </a:ext>
                  </a:extLst>
                </a:gridCol>
                <a:gridCol w="2872154">
                  <a:extLst>
                    <a:ext uri="{9D8B030D-6E8A-4147-A177-3AD203B41FA5}">
                      <a16:colId xmlns:a16="http://schemas.microsoft.com/office/drawing/2014/main" val="1210900598"/>
                    </a:ext>
                  </a:extLst>
                </a:gridCol>
                <a:gridCol w="2413292">
                  <a:extLst>
                    <a:ext uri="{9D8B030D-6E8A-4147-A177-3AD203B41FA5}">
                      <a16:colId xmlns:a16="http://schemas.microsoft.com/office/drawing/2014/main" val="2533442604"/>
                    </a:ext>
                  </a:extLst>
                </a:gridCol>
                <a:gridCol w="4860877">
                  <a:extLst>
                    <a:ext uri="{9D8B030D-6E8A-4147-A177-3AD203B41FA5}">
                      <a16:colId xmlns:a16="http://schemas.microsoft.com/office/drawing/2014/main" val="1730338477"/>
                    </a:ext>
                  </a:extLst>
                </a:gridCol>
              </a:tblGrid>
              <a:tr h="502143">
                <a:tc>
                  <a:txBody>
                    <a:bodyPr/>
                    <a:lstStyle/>
                    <a:p>
                      <a:pPr algn="ctr">
                        <a:lnSpc>
                          <a:spcPct val="107000"/>
                        </a:lnSpc>
                        <a:buNone/>
                      </a:pPr>
                      <a:r>
                        <a:rPr lang="en-IN" sz="1050" b="1" kern="100" dirty="0">
                          <a:effectLst/>
                        </a:rPr>
                        <a:t>Section / Provision</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What Changed</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Why (Reasoning)</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Impact on Practice</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2602380428"/>
                  </a:ext>
                </a:extLst>
              </a:tr>
              <a:tr h="2229561">
                <a:tc>
                  <a:txBody>
                    <a:bodyPr/>
                    <a:lstStyle/>
                    <a:p>
                      <a:pPr>
                        <a:lnSpc>
                          <a:spcPct val="107000"/>
                        </a:lnSpc>
                        <a:buNone/>
                      </a:pPr>
                      <a:r>
                        <a:rPr lang="en-IN" sz="1600" b="1" kern="100" dirty="0">
                          <a:effectLst/>
                        </a:rPr>
                        <a:t>Section 96(4) </a:t>
                      </a:r>
                    </a:p>
                    <a:p>
                      <a:pPr>
                        <a:lnSpc>
                          <a:spcPct val="107000"/>
                        </a:lnSpc>
                        <a:buNone/>
                      </a:pPr>
                      <a:endParaRPr lang="en-IN" sz="1600" b="1" kern="100" dirty="0">
                        <a:effectLst/>
                      </a:endParaRPr>
                    </a:p>
                    <a:p>
                      <a:pPr>
                        <a:lnSpc>
                          <a:spcPct val="107000"/>
                        </a:lnSpc>
                        <a:buNone/>
                      </a:pPr>
                      <a:r>
                        <a:rPr lang="en-IN" sz="1600" b="1" kern="100" dirty="0">
                          <a:effectLst/>
                        </a:rPr>
                        <a:t>Interim Moratorium </a:t>
                      </a:r>
                    </a:p>
                    <a:p>
                      <a:pPr>
                        <a:lnSpc>
                          <a:spcPct val="107000"/>
                        </a:lnSpc>
                        <a:buNone/>
                      </a:pPr>
                      <a:endParaRPr lang="en-IN" sz="1600" b="1" kern="100" dirty="0">
                        <a:effectLst/>
                      </a:endParaRPr>
                    </a:p>
                    <a:p>
                      <a:pPr>
                        <a:lnSpc>
                          <a:spcPct val="107000"/>
                        </a:lnSpc>
                        <a:buNone/>
                      </a:pPr>
                      <a:r>
                        <a:rPr lang="en-IN" sz="1600" b="1" kern="100" dirty="0">
                          <a:effectLst/>
                        </a:rPr>
                        <a:t>(New sub-section)</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600" b="1" kern="100" dirty="0">
                          <a:solidFill>
                            <a:srgbClr val="FF0000"/>
                          </a:solidFill>
                          <a:effectLst/>
                        </a:rPr>
                        <a:t>Section 96 interim moratorium does NOT apply where an application is filed for initiating insolvency of a personal guarantor to a corporate debtor. </a:t>
                      </a:r>
                    </a:p>
                    <a:p>
                      <a:pPr>
                        <a:lnSpc>
                          <a:spcPct val="107000"/>
                        </a:lnSpc>
                        <a:buNone/>
                      </a:pPr>
                      <a:endParaRPr lang="en-IN" sz="1600" kern="100" dirty="0">
                        <a:effectLst/>
                      </a:endParaRPr>
                    </a:p>
                    <a:p>
                      <a:pPr>
                        <a:lnSpc>
                          <a:spcPct val="107000"/>
                        </a:lnSpc>
                        <a:buNone/>
                      </a:pPr>
                      <a:r>
                        <a:rPr lang="en-IN" sz="1600" kern="100" dirty="0">
                          <a:effectLst/>
                        </a:rPr>
                        <a:t>Parallel Section 124(4) applies the same carve-out to bankruptcy.</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b="1" kern="100" dirty="0">
                          <a:solidFill>
                            <a:srgbClr val="FF0000"/>
                          </a:solidFill>
                          <a:effectLst/>
                        </a:rPr>
                        <a:t>Personal guarantors were filing self-applications under Section 94 solely to obtain the interim moratorium and stay SARFAESI and other recovery actions against them. This was a significant abuse route</a:t>
                      </a:r>
                      <a:r>
                        <a:rPr lang="en-IN" sz="1600" kern="100" dirty="0">
                          <a:effectLst/>
                        </a:rPr>
                        <a:t>.</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b="1" kern="100" dirty="0">
                          <a:solidFill>
                            <a:srgbClr val="FF0000"/>
                          </a:solidFill>
                          <a:effectLst/>
                        </a:rPr>
                        <a:t>Eliminates the 'moratorium as shield' strategy for PG-guarantors. </a:t>
                      </a:r>
                    </a:p>
                    <a:p>
                      <a:pPr>
                        <a:lnSpc>
                          <a:spcPct val="107000"/>
                        </a:lnSpc>
                        <a:buNone/>
                      </a:pPr>
                      <a:endParaRPr lang="en-IN" sz="1600" kern="100" dirty="0">
                        <a:effectLst/>
                      </a:endParaRPr>
                    </a:p>
                    <a:p>
                      <a:pPr>
                        <a:lnSpc>
                          <a:spcPct val="107000"/>
                        </a:lnSpc>
                        <a:buNone/>
                      </a:pPr>
                      <a:r>
                        <a:rPr lang="en-IN" sz="1600" kern="100" dirty="0">
                          <a:effectLst/>
                        </a:rPr>
                        <a:t>Creditors can pursue personal guarantors through SARFAESI and other routes without being stayed by a tactical Section 94 filing.</a:t>
                      </a:r>
                    </a:p>
                    <a:p>
                      <a:pPr>
                        <a:lnSpc>
                          <a:spcPct val="107000"/>
                        </a:lnSpc>
                        <a:buNone/>
                      </a:pPr>
                      <a:endParaRPr lang="en-IN" sz="1600" kern="100" dirty="0">
                        <a:effectLst/>
                      </a:endParaRPr>
                    </a:p>
                    <a:p>
                      <a:pPr>
                        <a:lnSpc>
                          <a:spcPct val="107000"/>
                        </a:lnSpc>
                        <a:buNone/>
                      </a:pPr>
                      <a:r>
                        <a:rPr lang="en-IN" sz="1600" kern="100" dirty="0">
                          <a:effectLst/>
                        </a:rPr>
                        <a:t> Significantly strengthens lender position vis-à-vis defaulting promoter-guarantors.</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600003020"/>
                  </a:ext>
                </a:extLst>
              </a:tr>
              <a:tr h="1520848">
                <a:tc>
                  <a:txBody>
                    <a:bodyPr/>
                    <a:lstStyle/>
                    <a:p>
                      <a:pPr>
                        <a:lnSpc>
                          <a:spcPct val="107000"/>
                        </a:lnSpc>
                        <a:buNone/>
                      </a:pPr>
                      <a:r>
                        <a:rPr lang="en-IN" sz="1600" b="1" kern="100" dirty="0">
                          <a:effectLst/>
                        </a:rPr>
                        <a:t>Section 99 </a:t>
                      </a:r>
                    </a:p>
                    <a:p>
                      <a:pPr>
                        <a:lnSpc>
                          <a:spcPct val="107000"/>
                        </a:lnSpc>
                        <a:buNone/>
                      </a:pPr>
                      <a:endParaRPr lang="en-IN" sz="1600" b="1" kern="100" dirty="0">
                        <a:effectLst/>
                      </a:endParaRPr>
                    </a:p>
                    <a:p>
                      <a:pPr>
                        <a:lnSpc>
                          <a:spcPct val="107000"/>
                        </a:lnSpc>
                        <a:buNone/>
                      </a:pPr>
                      <a:r>
                        <a:rPr lang="en-IN" sz="1600" b="1" kern="100" dirty="0">
                          <a:effectLst/>
                        </a:rPr>
                        <a:t>RP Report Timeline</a:t>
                      </a:r>
                    </a:p>
                    <a:p>
                      <a:pPr>
                        <a:lnSpc>
                          <a:spcPct val="107000"/>
                        </a:lnSpc>
                        <a:buNone/>
                      </a:pPr>
                      <a:r>
                        <a:rPr lang="en-IN" sz="1600" b="1" kern="100" dirty="0">
                          <a:effectLst/>
                        </a:rPr>
                        <a:t> (Amended)</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marL="285750" indent="-285750">
                        <a:lnSpc>
                          <a:spcPct val="107000"/>
                        </a:lnSpc>
                        <a:buFont typeface="Arial" panose="020B0604020202020204" pitchFamily="34" charset="0"/>
                        <a:buChar char="•"/>
                      </a:pPr>
                      <a:r>
                        <a:rPr lang="en-IN" sz="1600" kern="100" dirty="0">
                          <a:effectLst/>
                        </a:rPr>
                        <a:t>RP review period extended from 10 to 21 days. </a:t>
                      </a:r>
                    </a:p>
                    <a:p>
                      <a:pPr marL="285750" indent="-285750">
                        <a:lnSpc>
                          <a:spcPct val="107000"/>
                        </a:lnSpc>
                        <a:buFont typeface="Arial" panose="020B0604020202020204" pitchFamily="34" charset="0"/>
                        <a:buChar char="•"/>
                      </a:pPr>
                      <a:endParaRPr lang="en-IN" sz="1600" kern="100" dirty="0">
                        <a:effectLst/>
                      </a:endParaRPr>
                    </a:p>
                    <a:p>
                      <a:pPr marL="285750" indent="-285750">
                        <a:lnSpc>
                          <a:spcPct val="107000"/>
                        </a:lnSpc>
                        <a:buFont typeface="Arial" panose="020B0604020202020204" pitchFamily="34" charset="0"/>
                        <a:buChar char="•"/>
                      </a:pPr>
                      <a:r>
                        <a:rPr lang="en-IN" sz="1600" kern="100" dirty="0">
                          <a:effectLst/>
                        </a:rPr>
                        <a:t>RP report now goes to both debtor and creditor (not just the AA).</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10 days was insufficient for thorough analysis of a guarantor's financial position, especially where guarantees covered complex multi-entity structures.</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RP analysis quality improves. </a:t>
                      </a:r>
                    </a:p>
                    <a:p>
                      <a:pPr>
                        <a:lnSpc>
                          <a:spcPct val="107000"/>
                        </a:lnSpc>
                        <a:buNone/>
                      </a:pPr>
                      <a:endParaRPr lang="en-IN" sz="1600" kern="100" dirty="0">
                        <a:effectLst/>
                      </a:endParaRPr>
                    </a:p>
                    <a:p>
                      <a:pPr>
                        <a:lnSpc>
                          <a:spcPct val="107000"/>
                        </a:lnSpc>
                        <a:buNone/>
                      </a:pPr>
                      <a:r>
                        <a:rPr lang="en-IN" sz="1600" kern="100" dirty="0">
                          <a:effectLst/>
                        </a:rPr>
                        <a:t>Both parties receive the report directly — eliminating information asymmetry and enabling prompt response. </a:t>
                      </a:r>
                    </a:p>
                    <a:p>
                      <a:pPr>
                        <a:lnSpc>
                          <a:spcPct val="107000"/>
                        </a:lnSpc>
                        <a:buNone/>
                      </a:pPr>
                      <a:r>
                        <a:rPr lang="en-IN" sz="1600" kern="100" dirty="0">
                          <a:effectLst/>
                        </a:rPr>
                        <a:t>Slightly longer process but more robust outcome.</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309474379"/>
                  </a:ext>
                </a:extLst>
              </a:tr>
            </a:tbl>
          </a:graphicData>
        </a:graphic>
      </p:graphicFrame>
    </p:spTree>
    <p:extLst>
      <p:ext uri="{BB962C8B-B14F-4D97-AF65-F5344CB8AC3E}">
        <p14:creationId xmlns:p14="http://schemas.microsoft.com/office/powerpoint/2010/main" val="397863192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6367B-0846-A2DD-7D27-8AE77262CF8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370813A-1EDE-3585-0FA3-18E2EE917785}"/>
              </a:ext>
            </a:extLst>
          </p:cNvPr>
          <p:cNvSpPr>
            <a:spLocks noGrp="1"/>
          </p:cNvSpPr>
          <p:nvPr>
            <p:ph type="title"/>
          </p:nvPr>
        </p:nvSpPr>
        <p:spPr>
          <a:xfrm>
            <a:off x="52755" y="-133890"/>
            <a:ext cx="11922368" cy="977949"/>
          </a:xfrm>
        </p:spPr>
        <p:txBody>
          <a:bodyPr>
            <a:normAutofit fontScale="90000"/>
          </a:bodyPr>
          <a:lstStyle/>
          <a:p>
            <a:br>
              <a:rPr lang="en-US" sz="4400" dirty="0"/>
            </a:br>
            <a:r>
              <a:rPr lang="en-IN" dirty="0">
                <a:effectLst/>
              </a:rPr>
              <a:t>Personal Guarantor / Individual Insolvency Reforms  (Sections 106, 164A)</a:t>
            </a:r>
            <a:endParaRPr lang="en-US" dirty="0"/>
          </a:p>
        </p:txBody>
      </p:sp>
      <p:graphicFrame>
        <p:nvGraphicFramePr>
          <p:cNvPr id="2" name="Content Placeholder 1">
            <a:extLst>
              <a:ext uri="{FF2B5EF4-FFF2-40B4-BE49-F238E27FC236}">
                <a16:creationId xmlns:a16="http://schemas.microsoft.com/office/drawing/2014/main" id="{63613070-6965-EF10-544F-CA5E4821ABEC}"/>
              </a:ext>
            </a:extLst>
          </p:cNvPr>
          <p:cNvGraphicFramePr>
            <a:graphicFrameLocks noGrp="1"/>
          </p:cNvGraphicFramePr>
          <p:nvPr>
            <p:ph idx="1"/>
            <p:extLst>
              <p:ext uri="{D42A27DB-BD31-4B8C-83A1-F6EECF244321}">
                <p14:modId xmlns:p14="http://schemas.microsoft.com/office/powerpoint/2010/main" val="873382888"/>
              </p:ext>
            </p:extLst>
          </p:nvPr>
        </p:nvGraphicFramePr>
        <p:xfrm>
          <a:off x="375137" y="1259973"/>
          <a:ext cx="11599984" cy="5431219"/>
        </p:xfrm>
        <a:graphic>
          <a:graphicData uri="http://schemas.openxmlformats.org/drawingml/2006/table">
            <a:tbl>
              <a:tblPr>
                <a:tableStyleId>{69CF1AB2-1976-4502-BF36-3FF5EA218861}</a:tableStyleId>
              </a:tblPr>
              <a:tblGrid>
                <a:gridCol w="1519914">
                  <a:extLst>
                    <a:ext uri="{9D8B030D-6E8A-4147-A177-3AD203B41FA5}">
                      <a16:colId xmlns:a16="http://schemas.microsoft.com/office/drawing/2014/main" val="1119214327"/>
                    </a:ext>
                  </a:extLst>
                </a:gridCol>
                <a:gridCol w="3399722">
                  <a:extLst>
                    <a:ext uri="{9D8B030D-6E8A-4147-A177-3AD203B41FA5}">
                      <a16:colId xmlns:a16="http://schemas.microsoft.com/office/drawing/2014/main" val="2206608269"/>
                    </a:ext>
                  </a:extLst>
                </a:gridCol>
                <a:gridCol w="3018438">
                  <a:extLst>
                    <a:ext uri="{9D8B030D-6E8A-4147-A177-3AD203B41FA5}">
                      <a16:colId xmlns:a16="http://schemas.microsoft.com/office/drawing/2014/main" val="1539751870"/>
                    </a:ext>
                  </a:extLst>
                </a:gridCol>
                <a:gridCol w="3661910">
                  <a:extLst>
                    <a:ext uri="{9D8B030D-6E8A-4147-A177-3AD203B41FA5}">
                      <a16:colId xmlns:a16="http://schemas.microsoft.com/office/drawing/2014/main" val="2268372496"/>
                    </a:ext>
                  </a:extLst>
                </a:gridCol>
              </a:tblGrid>
              <a:tr h="0">
                <a:tc>
                  <a:txBody>
                    <a:bodyPr/>
                    <a:lstStyle/>
                    <a:p>
                      <a:pPr algn="ctr">
                        <a:lnSpc>
                          <a:spcPct val="107000"/>
                        </a:lnSpc>
                        <a:buNone/>
                      </a:pPr>
                      <a:r>
                        <a:rPr lang="en-IN" sz="1050" b="1" kern="100" dirty="0">
                          <a:effectLst/>
                        </a:rPr>
                        <a:t>Section / Provision</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What Changed</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Why (Reasoning)</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Impact on Practice</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1477464106"/>
                  </a:ext>
                </a:extLst>
              </a:tr>
              <a:tr h="0">
                <a:tc>
                  <a:txBody>
                    <a:bodyPr/>
                    <a:lstStyle/>
                    <a:p>
                      <a:pPr>
                        <a:lnSpc>
                          <a:spcPct val="107000"/>
                        </a:lnSpc>
                        <a:buNone/>
                      </a:pPr>
                      <a:r>
                        <a:rPr lang="en-IN" sz="1600" b="1" kern="100" dirty="0">
                          <a:effectLst/>
                        </a:rPr>
                        <a:t>Section 106(1A) &amp; (3A)</a:t>
                      </a:r>
                    </a:p>
                    <a:p>
                      <a:pPr>
                        <a:lnSpc>
                          <a:spcPct val="107000"/>
                        </a:lnSpc>
                        <a:buNone/>
                      </a:pPr>
                      <a:endParaRPr lang="en-IN" sz="1600" b="1" kern="100" dirty="0">
                        <a:effectLst/>
                      </a:endParaRPr>
                    </a:p>
                    <a:p>
                      <a:pPr>
                        <a:lnSpc>
                          <a:spcPct val="107000"/>
                        </a:lnSpc>
                        <a:buNone/>
                      </a:pPr>
                      <a:r>
                        <a:rPr lang="en-IN" sz="1600" b="1" kern="100" dirty="0">
                          <a:effectLst/>
                        </a:rPr>
                        <a:t> Repayment Plan Process (New sub-sections)</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600" b="1" u="sng" kern="100" dirty="0">
                          <a:solidFill>
                            <a:srgbClr val="FF0000"/>
                          </a:solidFill>
                          <a:effectLst/>
                        </a:rPr>
                        <a:t>Section 106(1A): If no repayment plan within 21 days, AA shall terminate PIR and debtor/creditors may proceed directly to bankruptcy.</a:t>
                      </a:r>
                    </a:p>
                    <a:p>
                      <a:pPr>
                        <a:lnSpc>
                          <a:spcPct val="107000"/>
                        </a:lnSpc>
                        <a:buNone/>
                      </a:pPr>
                      <a:endParaRPr lang="en-IN" sz="1600" kern="100" dirty="0">
                        <a:effectLst/>
                      </a:endParaRPr>
                    </a:p>
                    <a:p>
                      <a:pPr>
                        <a:lnSpc>
                          <a:spcPct val="107000"/>
                        </a:lnSpc>
                        <a:buNone/>
                      </a:pPr>
                      <a:r>
                        <a:rPr lang="en-IN" sz="1600" kern="100" dirty="0">
                          <a:effectLst/>
                        </a:rPr>
                        <a:t> Section 106(3A): RP must call creditors' meeting when plan is submitted.</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Debtors were submitting repayment plans that creditors never properly considered. </a:t>
                      </a:r>
                    </a:p>
                    <a:p>
                      <a:pPr>
                        <a:lnSpc>
                          <a:spcPct val="107000"/>
                        </a:lnSpc>
                        <a:buNone/>
                      </a:pPr>
                      <a:endParaRPr lang="en-IN" sz="1600" kern="100" dirty="0">
                        <a:effectLst/>
                      </a:endParaRPr>
                    </a:p>
                    <a:p>
                      <a:pPr>
                        <a:lnSpc>
                          <a:spcPct val="107000"/>
                        </a:lnSpc>
                        <a:buNone/>
                      </a:pPr>
                      <a:r>
                        <a:rPr lang="en-IN" sz="1600" kern="100" dirty="0">
                          <a:effectLst/>
                        </a:rPr>
                        <a:t>And when no plan was submitted, the process stalled with no clear exit.</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b="1" kern="100" dirty="0">
                          <a:solidFill>
                            <a:srgbClr val="FF0000"/>
                          </a:solidFill>
                          <a:effectLst/>
                        </a:rPr>
                        <a:t>Creates a hard deadline and consequence (bankruptcy) for failure to propose a plan.</a:t>
                      </a:r>
                    </a:p>
                    <a:p>
                      <a:pPr>
                        <a:lnSpc>
                          <a:spcPct val="107000"/>
                        </a:lnSpc>
                        <a:buNone/>
                      </a:pPr>
                      <a:endParaRPr lang="en-IN" sz="1600" b="1" kern="100" dirty="0">
                        <a:solidFill>
                          <a:srgbClr val="FF0000"/>
                        </a:solidFill>
                        <a:effectLst/>
                      </a:endParaRPr>
                    </a:p>
                    <a:p>
                      <a:pPr>
                        <a:lnSpc>
                          <a:spcPct val="107000"/>
                        </a:lnSpc>
                        <a:buNone/>
                      </a:pPr>
                      <a:r>
                        <a:rPr lang="en-IN" sz="1600" b="1" kern="100" dirty="0">
                          <a:solidFill>
                            <a:srgbClr val="FF0000"/>
                          </a:solidFill>
                          <a:effectLst/>
                        </a:rPr>
                        <a:t> Mandatory creditors' meeting ensures proper evaluation of submitted plans. Accelerates Part III proceedings significantly.</a:t>
                      </a:r>
                      <a:endParaRPr lang="en-IN" sz="18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833959868"/>
                  </a:ext>
                </a:extLst>
              </a:tr>
              <a:tr h="0">
                <a:tc>
                  <a:txBody>
                    <a:bodyPr/>
                    <a:lstStyle/>
                    <a:p>
                      <a:pPr>
                        <a:lnSpc>
                          <a:spcPct val="107000"/>
                        </a:lnSpc>
                        <a:buNone/>
                      </a:pPr>
                      <a:r>
                        <a:rPr lang="en-IN" sz="1600" b="1" kern="100" dirty="0">
                          <a:effectLst/>
                        </a:rPr>
                        <a:t>Section 164A</a:t>
                      </a:r>
                    </a:p>
                    <a:p>
                      <a:pPr>
                        <a:lnSpc>
                          <a:spcPct val="107000"/>
                        </a:lnSpc>
                        <a:buNone/>
                      </a:pPr>
                      <a:endParaRPr lang="en-IN" sz="1600" b="1" kern="100" dirty="0">
                        <a:effectLst/>
                      </a:endParaRPr>
                    </a:p>
                    <a:p>
                      <a:pPr>
                        <a:lnSpc>
                          <a:spcPct val="107000"/>
                        </a:lnSpc>
                        <a:buNone/>
                      </a:pPr>
                      <a:r>
                        <a:rPr lang="en-IN" sz="1600" b="1" kern="100" dirty="0">
                          <a:effectLst/>
                        </a:rPr>
                        <a:t>Transactions Defrauding Creditors</a:t>
                      </a:r>
                    </a:p>
                    <a:p>
                      <a:pPr>
                        <a:lnSpc>
                          <a:spcPct val="107000"/>
                        </a:lnSpc>
                        <a:buNone/>
                      </a:pPr>
                      <a:endParaRPr lang="en-IN" sz="1600" b="1" kern="100" dirty="0">
                        <a:effectLst/>
                      </a:endParaRPr>
                    </a:p>
                    <a:p>
                      <a:pPr>
                        <a:lnSpc>
                          <a:spcPct val="107000"/>
                        </a:lnSpc>
                        <a:buNone/>
                      </a:pPr>
                      <a:r>
                        <a:rPr lang="en-IN" sz="1600" b="1" kern="100" dirty="0">
                          <a:effectLst/>
                        </a:rPr>
                        <a:t> (Individuals) </a:t>
                      </a:r>
                    </a:p>
                    <a:p>
                      <a:pPr>
                        <a:lnSpc>
                          <a:spcPct val="107000"/>
                        </a:lnSpc>
                        <a:buNone/>
                      </a:pPr>
                      <a:endParaRPr lang="en-IN" sz="1600" b="1" kern="100" dirty="0">
                        <a:effectLst/>
                      </a:endParaRPr>
                    </a:p>
                    <a:p>
                      <a:pPr>
                        <a:lnSpc>
                          <a:spcPct val="107000"/>
                        </a:lnSpc>
                        <a:buNone/>
                      </a:pPr>
                      <a:r>
                        <a:rPr lang="en-IN" sz="1600" b="1" kern="100" dirty="0">
                          <a:effectLst/>
                        </a:rPr>
                        <a:t>(New section)</a:t>
                      </a:r>
                      <a:endParaRPr lang="en-IN" sz="1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600" kern="100" dirty="0">
                          <a:effectLst/>
                        </a:rPr>
                        <a:t>NCLT can reverse undervalued transactions by individuals/partners where the intent was to keep assets beyond creditors' reach or adversely affect creditor interests. </a:t>
                      </a:r>
                    </a:p>
                    <a:p>
                      <a:pPr>
                        <a:lnSpc>
                          <a:spcPct val="107000"/>
                        </a:lnSpc>
                        <a:buNone/>
                      </a:pPr>
                      <a:endParaRPr lang="en-IN" sz="1600" kern="100" dirty="0">
                        <a:effectLst/>
                      </a:endParaRPr>
                    </a:p>
                    <a:p>
                      <a:pPr>
                        <a:lnSpc>
                          <a:spcPct val="107000"/>
                        </a:lnSpc>
                        <a:buNone/>
                      </a:pPr>
                      <a:r>
                        <a:rPr lang="en-IN" sz="1600" kern="100" dirty="0">
                          <a:effectLst/>
                        </a:rPr>
                        <a:t>Good-faith third-party purchasers are protected.</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Part III lacked the avoidance transaction powers available in corporate insolvency under Section 43–51. </a:t>
                      </a:r>
                    </a:p>
                    <a:p>
                      <a:pPr>
                        <a:lnSpc>
                          <a:spcPct val="107000"/>
                        </a:lnSpc>
                        <a:buNone/>
                      </a:pPr>
                      <a:endParaRPr lang="en-IN" sz="1600" kern="100" dirty="0">
                        <a:effectLst/>
                      </a:endParaRPr>
                    </a:p>
                    <a:p>
                      <a:pPr>
                        <a:lnSpc>
                          <a:spcPct val="107000"/>
                        </a:lnSpc>
                        <a:buNone/>
                      </a:pPr>
                      <a:r>
                        <a:rPr lang="en-IN" sz="1600" kern="100" dirty="0">
                          <a:effectLst/>
                        </a:rPr>
                        <a:t>Personal guarantors were stripping assets before creditors could enforce, without consequence.</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Powerful new tool against pre-emptive asset dissipation by guarantors and individual debtors. Mirrors Section 49 for individuals. </a:t>
                      </a:r>
                    </a:p>
                    <a:p>
                      <a:pPr>
                        <a:lnSpc>
                          <a:spcPct val="107000"/>
                        </a:lnSpc>
                        <a:buNone/>
                      </a:pPr>
                      <a:endParaRPr lang="en-IN" sz="1600" kern="100" dirty="0">
                        <a:effectLst/>
                      </a:endParaRPr>
                    </a:p>
                    <a:p>
                      <a:pPr>
                        <a:lnSpc>
                          <a:spcPct val="107000"/>
                        </a:lnSpc>
                        <a:buNone/>
                      </a:pPr>
                      <a:r>
                        <a:rPr lang="en-IN" sz="1600" kern="100" dirty="0">
                          <a:effectLst/>
                        </a:rPr>
                        <a:t>Creates a credible deterrent against asset-stripping before filing. Practitioners advising guarantors must counsel clients on transaction risk well ahead of insolvency.</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185665464"/>
                  </a:ext>
                </a:extLst>
              </a:tr>
            </a:tbl>
          </a:graphicData>
        </a:graphic>
      </p:graphicFrame>
    </p:spTree>
    <p:extLst>
      <p:ext uri="{BB962C8B-B14F-4D97-AF65-F5344CB8AC3E}">
        <p14:creationId xmlns:p14="http://schemas.microsoft.com/office/powerpoint/2010/main" val="40173091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31287-CD2A-38F8-26C4-EDE1D508CB2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E346AE0-2E1C-7909-D721-B208308C2CEF}"/>
              </a:ext>
            </a:extLst>
          </p:cNvPr>
          <p:cNvSpPr>
            <a:spLocks noGrp="1"/>
          </p:cNvSpPr>
          <p:nvPr>
            <p:ph type="title"/>
          </p:nvPr>
        </p:nvSpPr>
        <p:spPr>
          <a:xfrm>
            <a:off x="52755" y="170913"/>
            <a:ext cx="11922368" cy="977949"/>
          </a:xfrm>
        </p:spPr>
        <p:txBody>
          <a:bodyPr>
            <a:normAutofit fontScale="90000"/>
          </a:bodyPr>
          <a:lstStyle/>
          <a:p>
            <a:br>
              <a:rPr lang="en-US" sz="4400" dirty="0"/>
            </a:br>
            <a:r>
              <a:rPr lang="en-IN" dirty="0">
                <a:effectLst/>
              </a:rPr>
              <a:t>Personal Guarantor / Individual Insolvency Reforms  (Sections 178, 183A)</a:t>
            </a:r>
            <a:endParaRPr lang="en-US" dirty="0"/>
          </a:p>
        </p:txBody>
      </p:sp>
      <p:graphicFrame>
        <p:nvGraphicFramePr>
          <p:cNvPr id="2" name="Content Placeholder 1">
            <a:extLst>
              <a:ext uri="{FF2B5EF4-FFF2-40B4-BE49-F238E27FC236}">
                <a16:creationId xmlns:a16="http://schemas.microsoft.com/office/drawing/2014/main" id="{D5D75FC4-D9AD-BF13-C58C-08FCF012E169}"/>
              </a:ext>
            </a:extLst>
          </p:cNvPr>
          <p:cNvGraphicFramePr>
            <a:graphicFrameLocks noGrp="1"/>
          </p:cNvGraphicFramePr>
          <p:nvPr>
            <p:ph idx="1"/>
            <p:extLst>
              <p:ext uri="{D42A27DB-BD31-4B8C-83A1-F6EECF244321}">
                <p14:modId xmlns:p14="http://schemas.microsoft.com/office/powerpoint/2010/main" val="2435477578"/>
              </p:ext>
            </p:extLst>
          </p:nvPr>
        </p:nvGraphicFramePr>
        <p:xfrm>
          <a:off x="381000" y="1758462"/>
          <a:ext cx="11342077" cy="4697448"/>
        </p:xfrm>
        <a:graphic>
          <a:graphicData uri="http://schemas.openxmlformats.org/drawingml/2006/table">
            <a:tbl>
              <a:tblPr>
                <a:tableStyleId>{69CF1AB2-1976-4502-BF36-3FF5EA218861}</a:tableStyleId>
              </a:tblPr>
              <a:tblGrid>
                <a:gridCol w="1772200">
                  <a:extLst>
                    <a:ext uri="{9D8B030D-6E8A-4147-A177-3AD203B41FA5}">
                      <a16:colId xmlns:a16="http://schemas.microsoft.com/office/drawing/2014/main" val="1800322287"/>
                    </a:ext>
                  </a:extLst>
                </a:gridCol>
                <a:gridCol w="3038057">
                  <a:extLst>
                    <a:ext uri="{9D8B030D-6E8A-4147-A177-3AD203B41FA5}">
                      <a16:colId xmlns:a16="http://schemas.microsoft.com/office/drawing/2014/main" val="1363711018"/>
                    </a:ext>
                  </a:extLst>
                </a:gridCol>
                <a:gridCol w="3139324">
                  <a:extLst>
                    <a:ext uri="{9D8B030D-6E8A-4147-A177-3AD203B41FA5}">
                      <a16:colId xmlns:a16="http://schemas.microsoft.com/office/drawing/2014/main" val="556444689"/>
                    </a:ext>
                  </a:extLst>
                </a:gridCol>
                <a:gridCol w="3392496">
                  <a:extLst>
                    <a:ext uri="{9D8B030D-6E8A-4147-A177-3AD203B41FA5}">
                      <a16:colId xmlns:a16="http://schemas.microsoft.com/office/drawing/2014/main" val="207367009"/>
                    </a:ext>
                  </a:extLst>
                </a:gridCol>
              </a:tblGrid>
              <a:tr h="695043">
                <a:tc>
                  <a:txBody>
                    <a:bodyPr/>
                    <a:lstStyle/>
                    <a:p>
                      <a:pPr algn="ctr">
                        <a:lnSpc>
                          <a:spcPct val="107000"/>
                        </a:lnSpc>
                        <a:buNone/>
                      </a:pPr>
                      <a:r>
                        <a:rPr lang="en-IN" sz="1050" b="1" kern="100" dirty="0">
                          <a:effectLst/>
                        </a:rPr>
                        <a:t>Section / Provision</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What Changed</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Why (Reasoning)</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Impact on Practice</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1776119021"/>
                  </a:ext>
                </a:extLst>
              </a:tr>
              <a:tr h="2595571">
                <a:tc>
                  <a:txBody>
                    <a:bodyPr/>
                    <a:lstStyle/>
                    <a:p>
                      <a:pPr>
                        <a:lnSpc>
                          <a:spcPct val="107000"/>
                        </a:lnSpc>
                        <a:buNone/>
                      </a:pPr>
                      <a:r>
                        <a:rPr lang="en-IN" sz="2000" b="1" kern="100" dirty="0">
                          <a:effectLst/>
                        </a:rPr>
                        <a:t>Section 178</a:t>
                      </a:r>
                    </a:p>
                    <a:p>
                      <a:pPr>
                        <a:lnSpc>
                          <a:spcPct val="107000"/>
                        </a:lnSpc>
                        <a:buNone/>
                      </a:pPr>
                      <a:endParaRPr lang="en-IN" sz="2000" b="1" kern="100" dirty="0">
                        <a:effectLst/>
                      </a:endParaRPr>
                    </a:p>
                    <a:p>
                      <a:pPr>
                        <a:lnSpc>
                          <a:spcPct val="107000"/>
                        </a:lnSpc>
                        <a:buNone/>
                      </a:pPr>
                      <a:r>
                        <a:rPr lang="en-IN" sz="2000" b="1" kern="100" dirty="0">
                          <a:effectLst/>
                        </a:rPr>
                        <a:t> Government Dues Priority </a:t>
                      </a:r>
                    </a:p>
                    <a:p>
                      <a:pPr>
                        <a:lnSpc>
                          <a:spcPct val="107000"/>
                        </a:lnSpc>
                        <a:buNone/>
                      </a:pPr>
                      <a:endParaRPr lang="en-IN" sz="2000" b="1" kern="100" dirty="0">
                        <a:effectLst/>
                      </a:endParaRPr>
                    </a:p>
                    <a:p>
                      <a:pPr>
                        <a:lnSpc>
                          <a:spcPct val="107000"/>
                        </a:lnSpc>
                        <a:buNone/>
                      </a:pPr>
                      <a:r>
                        <a:rPr lang="en-IN" sz="2000" b="1" kern="100" dirty="0">
                          <a:effectLst/>
                        </a:rPr>
                        <a:t>(Personal) (Amended)</a:t>
                      </a:r>
                      <a:endParaRPr lang="en-IN" sz="24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2000" kern="100" dirty="0">
                          <a:effectLst/>
                        </a:rPr>
                        <a:t>Government dues in personal insolvency mirror the corporate waterfall: </a:t>
                      </a:r>
                    </a:p>
                    <a:p>
                      <a:pPr>
                        <a:lnSpc>
                          <a:spcPct val="107000"/>
                        </a:lnSpc>
                        <a:buNone/>
                      </a:pPr>
                      <a:endParaRPr lang="en-IN" sz="2000" kern="100" dirty="0">
                        <a:effectLst/>
                      </a:endParaRPr>
                    </a:p>
                    <a:p>
                      <a:pPr>
                        <a:lnSpc>
                          <a:spcPct val="107000"/>
                        </a:lnSpc>
                        <a:buNone/>
                      </a:pPr>
                      <a:r>
                        <a:rPr lang="en-IN" sz="2000" kern="100" dirty="0">
                          <a:solidFill>
                            <a:srgbClr val="FF0000"/>
                          </a:solidFill>
                          <a:effectLst/>
                        </a:rPr>
                        <a:t>2-year dues at an equivalent 5th-priority position, with longer-standing dues at lower priority.</a:t>
                      </a:r>
                      <a:endParaRPr lang="en-IN" sz="24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Rainbow Papers (2022) had created uncertainty about government dues priority in personal insolvency. </a:t>
                      </a:r>
                    </a:p>
                    <a:p>
                      <a:pPr>
                        <a:lnSpc>
                          <a:spcPct val="107000"/>
                        </a:lnSpc>
                        <a:buNone/>
                      </a:pPr>
                      <a:endParaRPr lang="en-IN" sz="2000" kern="100" dirty="0">
                        <a:effectLst/>
                      </a:endParaRPr>
                    </a:p>
                    <a:p>
                      <a:pPr>
                        <a:lnSpc>
                          <a:spcPct val="107000"/>
                        </a:lnSpc>
                        <a:buNone/>
                      </a:pPr>
                      <a:r>
                        <a:rPr lang="en-IN" sz="2000" kern="100" dirty="0">
                          <a:effectLst/>
                        </a:rPr>
                        <a:t>The amendment aligns personal insolvency with the clarified corporate waterfall position.</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solidFill>
                            <a:srgbClr val="FF0000"/>
                          </a:solidFill>
                          <a:effectLst/>
                        </a:rPr>
                        <a:t>Consistent treatment across corporate and personal insolvency regimes.</a:t>
                      </a:r>
                    </a:p>
                    <a:p>
                      <a:pPr>
                        <a:lnSpc>
                          <a:spcPct val="107000"/>
                        </a:lnSpc>
                        <a:buNone/>
                      </a:pPr>
                      <a:endParaRPr lang="en-IN" sz="2000" kern="100" dirty="0">
                        <a:solidFill>
                          <a:srgbClr val="FF0000"/>
                        </a:solidFill>
                        <a:effectLst/>
                      </a:endParaRPr>
                    </a:p>
                    <a:p>
                      <a:pPr>
                        <a:lnSpc>
                          <a:spcPct val="107000"/>
                        </a:lnSpc>
                        <a:buNone/>
                      </a:pPr>
                      <a:r>
                        <a:rPr lang="en-IN" sz="2000" kern="100" dirty="0">
                          <a:effectLst/>
                        </a:rPr>
                        <a:t> Government tax departments cannot claim elevated priority in personal bankruptcy proceedings beyond the 2-year cap. </a:t>
                      </a:r>
                    </a:p>
                    <a:p>
                      <a:pPr>
                        <a:lnSpc>
                          <a:spcPct val="107000"/>
                        </a:lnSpc>
                        <a:buNone/>
                      </a:pPr>
                      <a:endParaRPr lang="en-IN" sz="2000" kern="100" dirty="0">
                        <a:effectLst/>
                      </a:endParaRPr>
                    </a:p>
                    <a:p>
                      <a:pPr>
                        <a:lnSpc>
                          <a:spcPct val="107000"/>
                        </a:lnSpc>
                        <a:buNone/>
                      </a:pPr>
                      <a:r>
                        <a:rPr lang="en-IN" sz="2000" kern="100" dirty="0">
                          <a:effectLst/>
                        </a:rPr>
                        <a:t>Strengthens the position of other creditors.</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13401055"/>
                  </a:ext>
                </a:extLst>
              </a:tr>
            </a:tbl>
          </a:graphicData>
        </a:graphic>
      </p:graphicFrame>
    </p:spTree>
    <p:extLst>
      <p:ext uri="{BB962C8B-B14F-4D97-AF65-F5344CB8AC3E}">
        <p14:creationId xmlns:p14="http://schemas.microsoft.com/office/powerpoint/2010/main" val="382844182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8E57C-D3AF-C4B4-708F-6844481710D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C24D363-0A2E-AB69-A6BB-ACC74A872629}"/>
              </a:ext>
            </a:extLst>
          </p:cNvPr>
          <p:cNvSpPr>
            <a:spLocks noGrp="1"/>
          </p:cNvSpPr>
          <p:nvPr>
            <p:ph type="title"/>
          </p:nvPr>
        </p:nvSpPr>
        <p:spPr>
          <a:xfrm>
            <a:off x="52755" y="170913"/>
            <a:ext cx="11922368" cy="977949"/>
          </a:xfrm>
        </p:spPr>
        <p:txBody>
          <a:bodyPr>
            <a:normAutofit fontScale="90000"/>
          </a:bodyPr>
          <a:lstStyle/>
          <a:p>
            <a:br>
              <a:rPr lang="en-US" sz="4400" dirty="0"/>
            </a:br>
            <a:r>
              <a:rPr lang="en-IN" dirty="0">
                <a:effectLst/>
              </a:rPr>
              <a:t>Pre-Packaged Insolvency Resolution Process Changes  (Section 54A)</a:t>
            </a:r>
            <a:endParaRPr lang="en-US" dirty="0"/>
          </a:p>
        </p:txBody>
      </p:sp>
      <p:graphicFrame>
        <p:nvGraphicFramePr>
          <p:cNvPr id="5" name="Content Placeholder 4">
            <a:extLst>
              <a:ext uri="{FF2B5EF4-FFF2-40B4-BE49-F238E27FC236}">
                <a16:creationId xmlns:a16="http://schemas.microsoft.com/office/drawing/2014/main" id="{22F59262-40AD-FACA-61BA-530262C8B6A7}"/>
              </a:ext>
            </a:extLst>
          </p:cNvPr>
          <p:cNvGraphicFramePr>
            <a:graphicFrameLocks noGrp="1"/>
          </p:cNvGraphicFramePr>
          <p:nvPr>
            <p:ph idx="1"/>
          </p:nvPr>
        </p:nvGraphicFramePr>
        <p:xfrm>
          <a:off x="509953" y="1606062"/>
          <a:ext cx="11342078" cy="5060103"/>
        </p:xfrm>
        <a:graphic>
          <a:graphicData uri="http://schemas.openxmlformats.org/drawingml/2006/table">
            <a:tbl>
              <a:tblPr>
                <a:tableStyleId>{69CF1AB2-1976-4502-BF36-3FF5EA218861}</a:tableStyleId>
              </a:tblPr>
              <a:tblGrid>
                <a:gridCol w="1772200">
                  <a:extLst>
                    <a:ext uri="{9D8B030D-6E8A-4147-A177-3AD203B41FA5}">
                      <a16:colId xmlns:a16="http://schemas.microsoft.com/office/drawing/2014/main" val="3158120450"/>
                    </a:ext>
                  </a:extLst>
                </a:gridCol>
                <a:gridCol w="3038056">
                  <a:extLst>
                    <a:ext uri="{9D8B030D-6E8A-4147-A177-3AD203B41FA5}">
                      <a16:colId xmlns:a16="http://schemas.microsoft.com/office/drawing/2014/main" val="3594306043"/>
                    </a:ext>
                  </a:extLst>
                </a:gridCol>
                <a:gridCol w="2475637">
                  <a:extLst>
                    <a:ext uri="{9D8B030D-6E8A-4147-A177-3AD203B41FA5}">
                      <a16:colId xmlns:a16="http://schemas.microsoft.com/office/drawing/2014/main" val="2690069771"/>
                    </a:ext>
                  </a:extLst>
                </a:gridCol>
                <a:gridCol w="4056185">
                  <a:extLst>
                    <a:ext uri="{9D8B030D-6E8A-4147-A177-3AD203B41FA5}">
                      <a16:colId xmlns:a16="http://schemas.microsoft.com/office/drawing/2014/main" val="4229635316"/>
                    </a:ext>
                  </a:extLst>
                </a:gridCol>
              </a:tblGrid>
              <a:tr h="731562">
                <a:tc>
                  <a:txBody>
                    <a:bodyPr/>
                    <a:lstStyle/>
                    <a:p>
                      <a:pPr algn="ctr">
                        <a:lnSpc>
                          <a:spcPct val="107000"/>
                        </a:lnSpc>
                        <a:buNone/>
                      </a:pPr>
                      <a:r>
                        <a:rPr lang="en-IN" sz="1050" b="1" kern="100" dirty="0">
                          <a:effectLst/>
                        </a:rPr>
                        <a:t>Section / Provision</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What Changed</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Why (Reasoning)</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Impact on Practice</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3709416168"/>
                  </a:ext>
                </a:extLst>
              </a:tr>
              <a:tr h="3506330">
                <a:tc>
                  <a:txBody>
                    <a:bodyPr/>
                    <a:lstStyle/>
                    <a:p>
                      <a:pPr>
                        <a:lnSpc>
                          <a:spcPct val="107000"/>
                        </a:lnSpc>
                        <a:buNone/>
                      </a:pPr>
                      <a:r>
                        <a:rPr lang="en-IN" sz="2400" b="1" kern="100" dirty="0">
                          <a:effectLst/>
                        </a:rPr>
                        <a:t>Section 54A(2)(e)</a:t>
                      </a:r>
                    </a:p>
                    <a:p>
                      <a:pPr>
                        <a:lnSpc>
                          <a:spcPct val="107000"/>
                        </a:lnSpc>
                        <a:buNone/>
                      </a:pPr>
                      <a:endParaRPr lang="en-IN" sz="2400" b="1" kern="100" dirty="0">
                        <a:effectLst/>
                      </a:endParaRPr>
                    </a:p>
                    <a:p>
                      <a:pPr>
                        <a:lnSpc>
                          <a:spcPct val="107000"/>
                        </a:lnSpc>
                        <a:buNone/>
                      </a:pPr>
                      <a:r>
                        <a:rPr lang="en-IN" sz="2400" b="1" kern="100" dirty="0">
                          <a:effectLst/>
                        </a:rPr>
                        <a:t> PPIRP Initiation Threshold</a:t>
                      </a:r>
                    </a:p>
                    <a:p>
                      <a:pPr>
                        <a:lnSpc>
                          <a:spcPct val="107000"/>
                        </a:lnSpc>
                        <a:buNone/>
                      </a:pPr>
                      <a:r>
                        <a:rPr lang="en-IN" sz="2400" b="1" kern="100" dirty="0">
                          <a:effectLst/>
                        </a:rPr>
                        <a:t> (Amended)</a:t>
                      </a:r>
                      <a:endParaRPr lang="en-IN" sz="28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2000" b="1" kern="100" dirty="0">
                          <a:solidFill>
                            <a:srgbClr val="FF0000"/>
                          </a:solidFill>
                          <a:effectLst/>
                        </a:rPr>
                        <a:t>Unrelated financial creditor approval threshold for initiating PPIRP reduced</a:t>
                      </a:r>
                      <a:r>
                        <a:rPr lang="en-IN" sz="2000" b="1" kern="100" dirty="0">
                          <a:solidFill>
                            <a:schemeClr val="bg1"/>
                          </a:solidFill>
                          <a:effectLst/>
                        </a:rPr>
                        <a:t> from 66% </a:t>
                      </a:r>
                      <a:r>
                        <a:rPr lang="en-IN" sz="2000" b="1" kern="100" dirty="0">
                          <a:solidFill>
                            <a:srgbClr val="FF0000"/>
                          </a:solidFill>
                          <a:effectLst/>
                        </a:rPr>
                        <a:t>to 51%.</a:t>
                      </a:r>
                      <a:r>
                        <a:rPr lang="en-IN" sz="2000" kern="100" dirty="0">
                          <a:effectLst/>
                        </a:rPr>
                        <a:t> </a:t>
                      </a:r>
                    </a:p>
                    <a:p>
                      <a:pPr>
                        <a:lnSpc>
                          <a:spcPct val="107000"/>
                        </a:lnSpc>
                        <a:buNone/>
                      </a:pPr>
                      <a:endParaRPr lang="en-IN" sz="2000" kern="100" dirty="0">
                        <a:effectLst/>
                      </a:endParaRPr>
                    </a:p>
                    <a:p>
                      <a:pPr>
                        <a:lnSpc>
                          <a:spcPct val="107000"/>
                        </a:lnSpc>
                        <a:buNone/>
                      </a:pPr>
                      <a:r>
                        <a:rPr lang="en-IN" sz="2000" kern="100" dirty="0">
                          <a:effectLst/>
                        </a:rPr>
                        <a:t>Applies both to initiation approval and RP appointment approval.</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66% was proving too difficult to achieve in practice, especially where multiple lenders were involved. </a:t>
                      </a:r>
                    </a:p>
                    <a:p>
                      <a:pPr>
                        <a:lnSpc>
                          <a:spcPct val="107000"/>
                        </a:lnSpc>
                        <a:buNone/>
                      </a:pPr>
                      <a:endParaRPr lang="en-IN" sz="2000" kern="100" dirty="0">
                        <a:effectLst/>
                      </a:endParaRPr>
                    </a:p>
                    <a:p>
                      <a:pPr>
                        <a:lnSpc>
                          <a:spcPct val="107000"/>
                        </a:lnSpc>
                        <a:buNone/>
                      </a:pPr>
                      <a:r>
                        <a:rPr lang="en-IN" sz="2000" kern="100" dirty="0">
                          <a:effectLst/>
                        </a:rPr>
                        <a:t>The Select Committee recommended 51% to align with the new CIIRP threshold.</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2000" kern="100" dirty="0">
                          <a:effectLst/>
                        </a:rPr>
                        <a:t>PPIRP becomes more accessible. </a:t>
                      </a:r>
                    </a:p>
                    <a:p>
                      <a:pPr>
                        <a:lnSpc>
                          <a:spcPct val="107000"/>
                        </a:lnSpc>
                        <a:buNone/>
                      </a:pPr>
                      <a:endParaRPr lang="en-IN" sz="2000" kern="100" dirty="0">
                        <a:effectLst/>
                      </a:endParaRPr>
                    </a:p>
                    <a:p>
                      <a:pPr>
                        <a:lnSpc>
                          <a:spcPct val="107000"/>
                        </a:lnSpc>
                        <a:buNone/>
                      </a:pPr>
                      <a:r>
                        <a:rPr lang="en-IN" sz="2000" kern="100" dirty="0">
                          <a:effectLst/>
                        </a:rPr>
                        <a:t>Majority creditors (by value) can initiate without needing a super-majority. </a:t>
                      </a:r>
                    </a:p>
                    <a:p>
                      <a:pPr>
                        <a:lnSpc>
                          <a:spcPct val="107000"/>
                        </a:lnSpc>
                        <a:buNone/>
                      </a:pPr>
                      <a:endParaRPr lang="en-IN" sz="2000" kern="100" dirty="0">
                        <a:effectLst/>
                      </a:endParaRPr>
                    </a:p>
                    <a:p>
                      <a:pPr>
                        <a:lnSpc>
                          <a:spcPct val="107000"/>
                        </a:lnSpc>
                        <a:buNone/>
                      </a:pPr>
                      <a:r>
                        <a:rPr lang="en-IN" sz="2000" kern="100" dirty="0">
                          <a:effectLst/>
                        </a:rPr>
                        <a:t>Aligns with CIIRP threshold — creating a coherent informal resolution framework. </a:t>
                      </a:r>
                    </a:p>
                    <a:p>
                      <a:pPr>
                        <a:lnSpc>
                          <a:spcPct val="107000"/>
                        </a:lnSpc>
                        <a:buNone/>
                      </a:pPr>
                      <a:endParaRPr lang="en-IN" sz="2000" kern="100" dirty="0">
                        <a:effectLst/>
                      </a:endParaRPr>
                    </a:p>
                    <a:p>
                      <a:pPr>
                        <a:lnSpc>
                          <a:spcPct val="107000"/>
                        </a:lnSpc>
                        <a:buNone/>
                      </a:pPr>
                      <a:r>
                        <a:rPr lang="en-IN" sz="2000" kern="100" dirty="0">
                          <a:effectLst/>
                        </a:rPr>
                        <a:t>Minority creditors (holding 10%–34%) retain the ability to vote against but cannot block initiation.</a:t>
                      </a:r>
                      <a:endParaRPr lang="en-IN" sz="24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884576881"/>
                  </a:ext>
                </a:extLst>
              </a:tr>
            </a:tbl>
          </a:graphicData>
        </a:graphic>
      </p:graphicFrame>
    </p:spTree>
    <p:extLst>
      <p:ext uri="{BB962C8B-B14F-4D97-AF65-F5344CB8AC3E}">
        <p14:creationId xmlns:p14="http://schemas.microsoft.com/office/powerpoint/2010/main" val="269005970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98FE2-FE0C-11D3-7E51-40CC7980327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C4BB8FE-83BE-BFD3-49C2-06B600346A52}"/>
              </a:ext>
            </a:extLst>
          </p:cNvPr>
          <p:cNvSpPr>
            <a:spLocks noGrp="1"/>
          </p:cNvSpPr>
          <p:nvPr>
            <p:ph type="title"/>
          </p:nvPr>
        </p:nvSpPr>
        <p:spPr>
          <a:xfrm>
            <a:off x="52755" y="-40105"/>
            <a:ext cx="11922368" cy="977949"/>
          </a:xfrm>
        </p:spPr>
        <p:txBody>
          <a:bodyPr>
            <a:normAutofit fontScale="90000"/>
          </a:bodyPr>
          <a:lstStyle/>
          <a:p>
            <a:br>
              <a:rPr lang="en-US" sz="4400" dirty="0"/>
            </a:br>
            <a:r>
              <a:rPr lang="en-IN" dirty="0">
                <a:effectLst/>
              </a:rPr>
              <a:t>Pre-Packaged Insolvency Resolution Process Changes  (Section 54A)</a:t>
            </a:r>
            <a:endParaRPr lang="en-US" dirty="0"/>
          </a:p>
        </p:txBody>
      </p:sp>
      <p:graphicFrame>
        <p:nvGraphicFramePr>
          <p:cNvPr id="6" name="Content Placeholder 5">
            <a:extLst>
              <a:ext uri="{FF2B5EF4-FFF2-40B4-BE49-F238E27FC236}">
                <a16:creationId xmlns:a16="http://schemas.microsoft.com/office/drawing/2014/main" id="{3E0E3394-2D06-AF2D-0413-5F45A964AFB5}"/>
              </a:ext>
            </a:extLst>
          </p:cNvPr>
          <p:cNvGraphicFramePr>
            <a:graphicFrameLocks noGrp="1"/>
          </p:cNvGraphicFramePr>
          <p:nvPr>
            <p:ph idx="1"/>
          </p:nvPr>
        </p:nvGraphicFramePr>
        <p:xfrm>
          <a:off x="246185" y="1406769"/>
          <a:ext cx="11728938" cy="5131116"/>
        </p:xfrm>
        <a:graphic>
          <a:graphicData uri="http://schemas.openxmlformats.org/drawingml/2006/table">
            <a:tbl>
              <a:tblPr>
                <a:tableStyleId>{69CF1AB2-1976-4502-BF36-3FF5EA218861}</a:tableStyleId>
              </a:tblPr>
              <a:tblGrid>
                <a:gridCol w="1555385">
                  <a:extLst>
                    <a:ext uri="{9D8B030D-6E8A-4147-A177-3AD203B41FA5}">
                      <a16:colId xmlns:a16="http://schemas.microsoft.com/office/drawing/2014/main" val="1504347937"/>
                    </a:ext>
                  </a:extLst>
                </a:gridCol>
                <a:gridCol w="2940415">
                  <a:extLst>
                    <a:ext uri="{9D8B030D-6E8A-4147-A177-3AD203B41FA5}">
                      <a16:colId xmlns:a16="http://schemas.microsoft.com/office/drawing/2014/main" val="1112283783"/>
                    </a:ext>
                  </a:extLst>
                </a:gridCol>
                <a:gridCol w="3217984">
                  <a:extLst>
                    <a:ext uri="{9D8B030D-6E8A-4147-A177-3AD203B41FA5}">
                      <a16:colId xmlns:a16="http://schemas.microsoft.com/office/drawing/2014/main" val="4209452632"/>
                    </a:ext>
                  </a:extLst>
                </a:gridCol>
                <a:gridCol w="4015154">
                  <a:extLst>
                    <a:ext uri="{9D8B030D-6E8A-4147-A177-3AD203B41FA5}">
                      <a16:colId xmlns:a16="http://schemas.microsoft.com/office/drawing/2014/main" val="398761654"/>
                    </a:ext>
                  </a:extLst>
                </a:gridCol>
              </a:tblGrid>
              <a:tr h="460467">
                <a:tc>
                  <a:txBody>
                    <a:bodyPr/>
                    <a:lstStyle/>
                    <a:p>
                      <a:pPr algn="ctr">
                        <a:lnSpc>
                          <a:spcPct val="107000"/>
                        </a:lnSpc>
                        <a:buNone/>
                      </a:pPr>
                      <a:r>
                        <a:rPr lang="en-IN" sz="1050" b="1" kern="100" dirty="0">
                          <a:effectLst/>
                        </a:rPr>
                        <a:t>Section / Provision</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What Changed</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a:effectLst/>
                        </a:rPr>
                        <a:t>Why (Reasoning)</a:t>
                      </a:r>
                      <a:endParaRPr lang="en-IN" sz="1050" b="1" kern="10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tc>
                  <a:txBody>
                    <a:bodyPr/>
                    <a:lstStyle/>
                    <a:p>
                      <a:pPr algn="ctr">
                        <a:lnSpc>
                          <a:spcPct val="107000"/>
                        </a:lnSpc>
                        <a:buNone/>
                      </a:pPr>
                      <a:r>
                        <a:rPr lang="en-IN" sz="1050" b="1" kern="100" dirty="0">
                          <a:effectLst/>
                        </a:rPr>
                        <a:t>Impact on Practice</a:t>
                      </a:r>
                      <a:endParaRPr lang="en-IN" sz="105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63500" marB="63500">
                    <a:solidFill>
                      <a:srgbClr val="FFC000"/>
                    </a:solidFill>
                  </a:tcPr>
                </a:tc>
                <a:extLst>
                  <a:ext uri="{0D108BD9-81ED-4DB2-BD59-A6C34878D82A}">
                    <a16:rowId xmlns:a16="http://schemas.microsoft.com/office/drawing/2014/main" val="3897739692"/>
                  </a:ext>
                </a:extLst>
              </a:tr>
              <a:tr h="2206533">
                <a:tc>
                  <a:txBody>
                    <a:bodyPr/>
                    <a:lstStyle/>
                    <a:p>
                      <a:pPr>
                        <a:lnSpc>
                          <a:spcPct val="107000"/>
                        </a:lnSpc>
                        <a:buNone/>
                      </a:pPr>
                      <a:r>
                        <a:rPr lang="en-IN" sz="1800" b="1" kern="100" dirty="0">
                          <a:effectLst/>
                        </a:rPr>
                        <a:t>Section 54A </a:t>
                      </a:r>
                    </a:p>
                    <a:p>
                      <a:pPr>
                        <a:lnSpc>
                          <a:spcPct val="107000"/>
                        </a:lnSpc>
                        <a:buNone/>
                      </a:pPr>
                      <a:endParaRPr lang="en-IN" sz="1800" b="1" kern="100" dirty="0">
                        <a:effectLst/>
                      </a:endParaRPr>
                    </a:p>
                    <a:p>
                      <a:pPr>
                        <a:lnSpc>
                          <a:spcPct val="107000"/>
                        </a:lnSpc>
                        <a:buNone/>
                      </a:pPr>
                      <a:r>
                        <a:rPr lang="en-IN" sz="1800" b="1" kern="100" dirty="0">
                          <a:effectLst/>
                        </a:rPr>
                        <a:t>Cross-reference to CIIRP</a:t>
                      </a:r>
                    </a:p>
                    <a:p>
                      <a:pPr>
                        <a:lnSpc>
                          <a:spcPct val="107000"/>
                        </a:lnSpc>
                        <a:buNone/>
                      </a:pPr>
                      <a:endParaRPr lang="en-IN" sz="1800" b="1" kern="100" dirty="0">
                        <a:effectLst/>
                      </a:endParaRPr>
                    </a:p>
                    <a:p>
                      <a:pPr>
                        <a:lnSpc>
                          <a:spcPct val="107000"/>
                        </a:lnSpc>
                        <a:buNone/>
                      </a:pPr>
                      <a:r>
                        <a:rPr lang="en-IN" sz="1800" b="1" kern="100" dirty="0">
                          <a:effectLst/>
                        </a:rPr>
                        <a:t> (Amended)</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600" kern="100" dirty="0">
                          <a:effectLst/>
                        </a:rPr>
                        <a:t>A CD that has undergone CIIRP in the preceding 3 years is ineligible for PPIRP.</a:t>
                      </a:r>
                    </a:p>
                    <a:p>
                      <a:pPr>
                        <a:lnSpc>
                          <a:spcPct val="107000"/>
                        </a:lnSpc>
                        <a:buNone/>
                      </a:pPr>
                      <a:endParaRPr lang="en-IN" sz="1600" kern="100" dirty="0">
                        <a:effectLst/>
                      </a:endParaRPr>
                    </a:p>
                    <a:p>
                      <a:pPr>
                        <a:lnSpc>
                          <a:spcPct val="107000"/>
                        </a:lnSpc>
                        <a:buNone/>
                      </a:pPr>
                      <a:r>
                        <a:rPr lang="en-IN" sz="1600" kern="100" dirty="0">
                          <a:effectLst/>
                        </a:rPr>
                        <a:t> Reciprocal: a CD in CIIRP cannot receive a PPIRP application (Section 58B(5)).</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The two informal resolution mechanisms (PPIRP and CIIRP) must be mutually exclusive to prevent parallel use or abuse of the informal resolution tracks.</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Clear demarcation between the two informal tracks. </a:t>
                      </a:r>
                    </a:p>
                    <a:p>
                      <a:pPr>
                        <a:lnSpc>
                          <a:spcPct val="107000"/>
                        </a:lnSpc>
                        <a:buNone/>
                      </a:pPr>
                      <a:endParaRPr lang="en-IN" sz="1600" b="1" kern="100" dirty="0">
                        <a:solidFill>
                          <a:srgbClr val="FF0000"/>
                        </a:solidFill>
                        <a:effectLst/>
                      </a:endParaRPr>
                    </a:p>
                    <a:p>
                      <a:pPr>
                        <a:lnSpc>
                          <a:spcPct val="107000"/>
                        </a:lnSpc>
                        <a:buNone/>
                      </a:pPr>
                      <a:r>
                        <a:rPr lang="en-IN" sz="1600" b="1" kern="100" dirty="0">
                          <a:solidFill>
                            <a:srgbClr val="FF0000"/>
                          </a:solidFill>
                          <a:effectLst/>
                        </a:rPr>
                        <a:t>Creditors must choose between PPIRP (debtor-initiated, Swiss challenge mechanism) and CIIRP (creditor-initiated, no Swiss challenge) based on their situation and leverage.</a:t>
                      </a:r>
                      <a:endParaRPr lang="en-IN" sz="18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1415491886"/>
                  </a:ext>
                </a:extLst>
              </a:tr>
              <a:tr h="2464116">
                <a:tc>
                  <a:txBody>
                    <a:bodyPr/>
                    <a:lstStyle/>
                    <a:p>
                      <a:pPr>
                        <a:lnSpc>
                          <a:spcPct val="107000"/>
                        </a:lnSpc>
                        <a:buNone/>
                      </a:pPr>
                      <a:r>
                        <a:rPr lang="en-IN" sz="1800" b="1" kern="100" dirty="0">
                          <a:effectLst/>
                        </a:rPr>
                        <a:t>Section 54L</a:t>
                      </a:r>
                    </a:p>
                    <a:p>
                      <a:pPr>
                        <a:lnSpc>
                          <a:spcPct val="107000"/>
                        </a:lnSpc>
                        <a:buNone/>
                      </a:pPr>
                      <a:endParaRPr lang="en-IN" sz="1800" b="1" kern="100" dirty="0">
                        <a:effectLst/>
                      </a:endParaRPr>
                    </a:p>
                    <a:p>
                      <a:pPr>
                        <a:lnSpc>
                          <a:spcPct val="107000"/>
                        </a:lnSpc>
                        <a:buNone/>
                      </a:pPr>
                      <a:r>
                        <a:rPr lang="en-IN" sz="1800" b="1" kern="100" dirty="0">
                          <a:effectLst/>
                        </a:rPr>
                        <a:t> Clean Slate for PPIRP Plans</a:t>
                      </a:r>
                    </a:p>
                    <a:p>
                      <a:pPr>
                        <a:lnSpc>
                          <a:spcPct val="107000"/>
                        </a:lnSpc>
                        <a:buNone/>
                      </a:pPr>
                      <a:endParaRPr lang="en-IN" sz="1800" b="1" kern="100" dirty="0">
                        <a:effectLst/>
                      </a:endParaRPr>
                    </a:p>
                    <a:p>
                      <a:pPr>
                        <a:lnSpc>
                          <a:spcPct val="107000"/>
                        </a:lnSpc>
                        <a:buNone/>
                      </a:pPr>
                      <a:r>
                        <a:rPr lang="en-IN" sz="1800" b="1" kern="100" dirty="0">
                          <a:effectLst/>
                        </a:rPr>
                        <a:t> (Amended)</a:t>
                      </a:r>
                      <a:endParaRPr lang="en-IN" sz="2000" b="1"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solidFill>
                      <a:srgbClr val="FFC000"/>
                    </a:solidFill>
                  </a:tcPr>
                </a:tc>
                <a:tc>
                  <a:txBody>
                    <a:bodyPr/>
                    <a:lstStyle/>
                    <a:p>
                      <a:pPr>
                        <a:lnSpc>
                          <a:spcPct val="107000"/>
                        </a:lnSpc>
                        <a:buNone/>
                      </a:pPr>
                      <a:r>
                        <a:rPr lang="en-IN" sz="1600" kern="100" dirty="0">
                          <a:effectLst/>
                        </a:rPr>
                        <a:t>New Section 31(5) and (6) (clean-slate, licence protection, guarantor carve-out) now expressly apply to PPIRP plans. </a:t>
                      </a:r>
                    </a:p>
                    <a:p>
                      <a:pPr>
                        <a:lnSpc>
                          <a:spcPct val="107000"/>
                        </a:lnSpc>
                        <a:buNone/>
                      </a:pPr>
                      <a:endParaRPr lang="en-IN" sz="1600" kern="100" dirty="0">
                        <a:effectLst/>
                      </a:endParaRPr>
                    </a:p>
                    <a:p>
                      <a:pPr>
                        <a:lnSpc>
                          <a:spcPct val="107000"/>
                        </a:lnSpc>
                        <a:buNone/>
                      </a:pPr>
                      <a:r>
                        <a:rPr lang="en-IN" sz="1600" kern="100" dirty="0">
                          <a:effectLst/>
                        </a:rPr>
                        <a:t>Before rejecting a plan, AA must give CoC opportunity to rectify defects.</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PPIRP plans were not explicitly covered by the clean-slate provisions. </a:t>
                      </a:r>
                    </a:p>
                    <a:p>
                      <a:pPr>
                        <a:lnSpc>
                          <a:spcPct val="107000"/>
                        </a:lnSpc>
                        <a:buNone/>
                      </a:pPr>
                      <a:endParaRPr lang="en-IN" sz="1600" kern="100" dirty="0">
                        <a:effectLst/>
                      </a:endParaRPr>
                    </a:p>
                    <a:p>
                      <a:pPr>
                        <a:lnSpc>
                          <a:spcPct val="107000"/>
                        </a:lnSpc>
                        <a:buNone/>
                      </a:pPr>
                      <a:r>
                        <a:rPr lang="en-IN" sz="1600" kern="100" dirty="0">
                          <a:effectLst/>
                        </a:rPr>
                        <a:t>The defect-rectification requirement mirrors the Section 31(1) amendment applied to CIRP plans.</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tc>
                  <a:txBody>
                    <a:bodyPr/>
                    <a:lstStyle/>
                    <a:p>
                      <a:pPr>
                        <a:lnSpc>
                          <a:spcPct val="107000"/>
                        </a:lnSpc>
                        <a:buNone/>
                      </a:pPr>
                      <a:r>
                        <a:rPr lang="en-IN" sz="1600" kern="100" dirty="0">
                          <a:effectLst/>
                        </a:rPr>
                        <a:t>Resolution applicants acquiring companies through PPIRP now have the same licence protection and claims extinguishment as CIRP. </a:t>
                      </a:r>
                    </a:p>
                    <a:p>
                      <a:pPr>
                        <a:lnSpc>
                          <a:spcPct val="107000"/>
                        </a:lnSpc>
                        <a:buNone/>
                      </a:pPr>
                      <a:endParaRPr lang="en-IN" sz="1600" kern="100" dirty="0">
                        <a:effectLst/>
                      </a:endParaRPr>
                    </a:p>
                    <a:p>
                      <a:pPr>
                        <a:lnSpc>
                          <a:spcPct val="107000"/>
                        </a:lnSpc>
                        <a:buNone/>
                      </a:pPr>
                      <a:r>
                        <a:rPr lang="en-IN" sz="1600" kern="100" dirty="0">
                          <a:effectLst/>
                        </a:rPr>
                        <a:t>PPIRP becomes a legally comparable (and faster) alternative to CIRP for eligible CDs.</a:t>
                      </a:r>
                      <a:endParaRPr lang="en-IN" sz="1800" kern="100" dirty="0">
                        <a:solidFill>
                          <a:srgbClr val="4A4A4A"/>
                        </a:solidFill>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4055361546"/>
                  </a:ext>
                </a:extLst>
              </a:tr>
            </a:tbl>
          </a:graphicData>
        </a:graphic>
      </p:graphicFrame>
    </p:spTree>
    <p:extLst>
      <p:ext uri="{BB962C8B-B14F-4D97-AF65-F5344CB8AC3E}">
        <p14:creationId xmlns:p14="http://schemas.microsoft.com/office/powerpoint/2010/main" val="336153042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93576-FC5E-24B8-6270-437EE8350BE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54E7CE8-AC17-7ACB-AA97-5BF3C2FCDEDC}"/>
              </a:ext>
            </a:extLst>
          </p:cNvPr>
          <p:cNvSpPr>
            <a:spLocks noGrp="1"/>
          </p:cNvSpPr>
          <p:nvPr>
            <p:ph type="title"/>
          </p:nvPr>
        </p:nvSpPr>
        <p:spPr>
          <a:xfrm>
            <a:off x="52755" y="-133890"/>
            <a:ext cx="11922368" cy="977949"/>
          </a:xfrm>
        </p:spPr>
        <p:txBody>
          <a:bodyPr>
            <a:normAutofit fontScale="90000"/>
          </a:bodyPr>
          <a:lstStyle/>
          <a:p>
            <a:br>
              <a:rPr lang="en-US" sz="4400" dirty="0"/>
            </a:br>
            <a:r>
              <a:rPr lang="en-IN" dirty="0">
                <a:effectLst/>
              </a:rPr>
              <a:t>Statutory Timeline Changes</a:t>
            </a:r>
            <a:endParaRPr lang="en-US" dirty="0"/>
          </a:p>
        </p:txBody>
      </p:sp>
      <p:graphicFrame>
        <p:nvGraphicFramePr>
          <p:cNvPr id="4" name="Content Placeholder 3">
            <a:extLst>
              <a:ext uri="{FF2B5EF4-FFF2-40B4-BE49-F238E27FC236}">
                <a16:creationId xmlns:a16="http://schemas.microsoft.com/office/drawing/2014/main" id="{382FE0D1-04B2-D598-E41B-9B390780F4C2}"/>
              </a:ext>
            </a:extLst>
          </p:cNvPr>
          <p:cNvGraphicFramePr>
            <a:graphicFrameLocks noGrp="1"/>
          </p:cNvGraphicFramePr>
          <p:nvPr>
            <p:ph idx="1"/>
          </p:nvPr>
        </p:nvGraphicFramePr>
        <p:xfrm>
          <a:off x="720970" y="956384"/>
          <a:ext cx="10843845" cy="5765800"/>
        </p:xfrm>
        <a:graphic>
          <a:graphicData uri="http://schemas.openxmlformats.org/drawingml/2006/table">
            <a:tbl>
              <a:tblPr>
                <a:tableStyleId>{69CF1AB2-1976-4502-BF36-3FF5EA218861}</a:tableStyleId>
              </a:tblPr>
              <a:tblGrid>
                <a:gridCol w="3083168">
                  <a:extLst>
                    <a:ext uri="{9D8B030D-6E8A-4147-A177-3AD203B41FA5}">
                      <a16:colId xmlns:a16="http://schemas.microsoft.com/office/drawing/2014/main" val="3357591699"/>
                    </a:ext>
                  </a:extLst>
                </a:gridCol>
                <a:gridCol w="2708031">
                  <a:extLst>
                    <a:ext uri="{9D8B030D-6E8A-4147-A177-3AD203B41FA5}">
                      <a16:colId xmlns:a16="http://schemas.microsoft.com/office/drawing/2014/main" val="460652564"/>
                    </a:ext>
                  </a:extLst>
                </a:gridCol>
                <a:gridCol w="5052646">
                  <a:extLst>
                    <a:ext uri="{9D8B030D-6E8A-4147-A177-3AD203B41FA5}">
                      <a16:colId xmlns:a16="http://schemas.microsoft.com/office/drawing/2014/main" val="3642679801"/>
                    </a:ext>
                  </a:extLst>
                </a:gridCol>
              </a:tblGrid>
              <a:tr h="0">
                <a:tc>
                  <a:txBody>
                    <a:bodyPr/>
                    <a:lstStyle/>
                    <a:p>
                      <a:pPr algn="ctr">
                        <a:buNone/>
                      </a:pPr>
                      <a:r>
                        <a:rPr lang="en-IN" sz="1800" b="1" dirty="0">
                          <a:effectLst/>
                        </a:rPr>
                        <a:t>Process / Stage</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63500" marB="63500"/>
                </a:tc>
                <a:tc>
                  <a:txBody>
                    <a:bodyPr/>
                    <a:lstStyle/>
                    <a:p>
                      <a:pPr algn="ctr">
                        <a:buNone/>
                      </a:pPr>
                      <a:r>
                        <a:rPr lang="en-IN" sz="1800" dirty="0">
                          <a:effectLst/>
                        </a:rPr>
                        <a:t>Previous Position</a:t>
                      </a:r>
                      <a:endParaRPr lang="en-IN" sz="1800" dirty="0">
                        <a:solidFill>
                          <a:srgbClr val="4A4A4A"/>
                        </a:solidFill>
                        <a:effectLst/>
                        <a:latin typeface="Calibri" panose="020F0502020204030204" pitchFamily="34" charset="0"/>
                        <a:ea typeface="Calibri" panose="020F0502020204030204" pitchFamily="34" charset="0"/>
                      </a:endParaRPr>
                    </a:p>
                  </a:txBody>
                  <a:tcPr marL="76200" marR="76200" marT="63500" marB="63500"/>
                </a:tc>
                <a:tc>
                  <a:txBody>
                    <a:bodyPr/>
                    <a:lstStyle/>
                    <a:p>
                      <a:pPr algn="ctr">
                        <a:buNone/>
                      </a:pPr>
                      <a:r>
                        <a:rPr lang="en-IN" sz="1800" dirty="0">
                          <a:effectLst/>
                        </a:rPr>
                        <a:t>New Statutory Timeline</a:t>
                      </a:r>
                      <a:endParaRPr lang="en-IN" sz="1800" dirty="0">
                        <a:solidFill>
                          <a:srgbClr val="4A4A4A"/>
                        </a:solidFill>
                        <a:effectLst/>
                        <a:latin typeface="Calibri" panose="020F0502020204030204" pitchFamily="34" charset="0"/>
                        <a:ea typeface="Calibri" panose="020F0502020204030204" pitchFamily="34" charset="0"/>
                      </a:endParaRPr>
                    </a:p>
                  </a:txBody>
                  <a:tcPr marL="76200" marR="76200" marT="63500" marB="63500">
                    <a:solidFill>
                      <a:srgbClr val="FFC000"/>
                    </a:solidFill>
                  </a:tcPr>
                </a:tc>
                <a:extLst>
                  <a:ext uri="{0D108BD9-81ED-4DB2-BD59-A6C34878D82A}">
                    <a16:rowId xmlns:a16="http://schemas.microsoft.com/office/drawing/2014/main" val="328751347"/>
                  </a:ext>
                </a:extLst>
              </a:tr>
              <a:tr h="0">
                <a:tc>
                  <a:txBody>
                    <a:bodyPr/>
                    <a:lstStyle/>
                    <a:p>
                      <a:pPr>
                        <a:buNone/>
                      </a:pPr>
                      <a:r>
                        <a:rPr lang="en-IN" sz="1600" b="1" dirty="0">
                          <a:effectLst/>
                        </a:rPr>
                        <a:t>NCLT Admission (Section 7 / 9 / 10)</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No defined timeline — often 6–18 months</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14 days (written reasons if missed)</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1019944281"/>
                  </a:ext>
                </a:extLst>
              </a:tr>
              <a:tr h="0">
                <a:tc>
                  <a:txBody>
                    <a:bodyPr/>
                    <a:lstStyle/>
                    <a:p>
                      <a:pPr>
                        <a:buNone/>
                      </a:pPr>
                      <a:r>
                        <a:rPr lang="en-IN" sz="1600" b="1" dirty="0">
                          <a:effectLst/>
                        </a:rPr>
                        <a:t>CIRP Completion</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330 days (statutory) — average 602 days (actual)</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330 days reinforced; timelines now enforceable</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1712631468"/>
                  </a:ext>
                </a:extLst>
              </a:tr>
              <a:tr h="0">
                <a:tc>
                  <a:txBody>
                    <a:bodyPr/>
                    <a:lstStyle/>
                    <a:p>
                      <a:pPr>
                        <a:buNone/>
                      </a:pPr>
                      <a:r>
                        <a:rPr lang="en-IN" sz="1600" b="1" dirty="0">
                          <a:effectLst/>
                        </a:rPr>
                        <a:t>CIIRP Completion</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dirty="0">
                          <a:effectLst/>
                        </a:rPr>
                        <a:t>Not previously available</a:t>
                      </a:r>
                      <a:endParaRPr lang="en-IN" sz="1800"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dirty="0">
                          <a:effectLst/>
                        </a:rPr>
                        <a:t>150 days + 45 day extension = 195 days maximum</a:t>
                      </a:r>
                      <a:endParaRPr lang="en-IN" sz="1800" dirty="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4122583545"/>
                  </a:ext>
                </a:extLst>
              </a:tr>
              <a:tr h="0">
                <a:tc>
                  <a:txBody>
                    <a:bodyPr/>
                    <a:lstStyle/>
                    <a:p>
                      <a:pPr>
                        <a:buNone/>
                      </a:pPr>
                      <a:r>
                        <a:rPr lang="en-IN" sz="1600" b="1" dirty="0">
                          <a:effectLst/>
                        </a:rPr>
                        <a:t>Liquidation Completion</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No statutory deadline</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180 days + 90 day extension = 270 days maximum</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427915652"/>
                  </a:ext>
                </a:extLst>
              </a:tr>
              <a:tr h="0">
                <a:tc>
                  <a:txBody>
                    <a:bodyPr/>
                    <a:lstStyle/>
                    <a:p>
                      <a:pPr>
                        <a:buNone/>
                      </a:pPr>
                      <a:r>
                        <a:rPr lang="en-IN" sz="1600" b="1">
                          <a:effectLst/>
                        </a:rPr>
                        <a:t>Dissolution Order</a:t>
                      </a:r>
                      <a:endParaRPr lang="en-IN" sz="1800" b="1">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No deadline</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dirty="0">
                          <a:effectLst/>
                        </a:rPr>
                        <a:t>30 days from liquidator's application</a:t>
                      </a:r>
                      <a:endParaRPr lang="en-IN" sz="1800" dirty="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1336154438"/>
                  </a:ext>
                </a:extLst>
              </a:tr>
              <a:tr h="0">
                <a:tc>
                  <a:txBody>
                    <a:bodyPr/>
                    <a:lstStyle/>
                    <a:p>
                      <a:pPr>
                        <a:buNone/>
                      </a:pPr>
                      <a:r>
                        <a:rPr lang="en-IN" sz="1600" b="1" dirty="0">
                          <a:effectLst/>
                        </a:rPr>
                        <a:t>Voluntary Liquidation</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No deadline</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1 year mandatory completion</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2831619551"/>
                  </a:ext>
                </a:extLst>
              </a:tr>
              <a:tr h="0">
                <a:tc>
                  <a:txBody>
                    <a:bodyPr/>
                    <a:lstStyle/>
                    <a:p>
                      <a:pPr>
                        <a:buNone/>
                      </a:pPr>
                      <a:r>
                        <a:rPr lang="en-IN" sz="1600" b="1">
                          <a:effectLst/>
                        </a:rPr>
                        <a:t>NCLT Plan Approval</a:t>
                      </a:r>
                      <a:endParaRPr lang="en-IN" sz="1800" b="1">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No deadline</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dirty="0">
                          <a:effectLst/>
                        </a:rPr>
                        <a:t>30 days from CoC-approved plan submission</a:t>
                      </a:r>
                      <a:endParaRPr lang="en-IN" sz="1800" dirty="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2552571189"/>
                  </a:ext>
                </a:extLst>
              </a:tr>
              <a:tr h="0">
                <a:tc>
                  <a:txBody>
                    <a:bodyPr/>
                    <a:lstStyle/>
                    <a:p>
                      <a:pPr>
                        <a:buNone/>
                      </a:pPr>
                      <a:r>
                        <a:rPr lang="en-IN" sz="1600" b="1" dirty="0">
                          <a:effectLst/>
                        </a:rPr>
                        <a:t>NCLAT Appeal Disposal</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No deadline — often 1–3 years</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3 months (Select Committee recommendation)</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1275125712"/>
                  </a:ext>
                </a:extLst>
              </a:tr>
              <a:tr h="0">
                <a:tc>
                  <a:txBody>
                    <a:bodyPr/>
                    <a:lstStyle/>
                    <a:p>
                      <a:pPr>
                        <a:buNone/>
                      </a:pPr>
                      <a:r>
                        <a:rPr lang="en-IN" sz="1600" b="1" dirty="0">
                          <a:effectLst/>
                        </a:rPr>
                        <a:t>Restored CIRP (from liquidation)</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Not previously available</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dirty="0">
                          <a:effectLst/>
                        </a:rPr>
                        <a:t>120 days (one-time only)</a:t>
                      </a:r>
                      <a:endParaRPr lang="en-IN" sz="1800" dirty="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4142905419"/>
                  </a:ext>
                </a:extLst>
              </a:tr>
              <a:tr h="0">
                <a:tc>
                  <a:txBody>
                    <a:bodyPr/>
                    <a:lstStyle/>
                    <a:p>
                      <a:pPr>
                        <a:buNone/>
                      </a:pPr>
                      <a:r>
                        <a:rPr lang="en-IN" sz="1600" b="1" dirty="0">
                          <a:effectLst/>
                        </a:rPr>
                        <a:t>Secured Creditor Election (Liquidation)</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No defined timeline</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14 days from LCD (else deemed relinquishment)</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3647630853"/>
                  </a:ext>
                </a:extLst>
              </a:tr>
              <a:tr h="0">
                <a:tc>
                  <a:txBody>
                    <a:bodyPr/>
                    <a:lstStyle/>
                    <a:p>
                      <a:pPr>
                        <a:buNone/>
                      </a:pPr>
                      <a:r>
                        <a:rPr lang="en-IN" sz="1600" b="1" dirty="0">
                          <a:effectLst/>
                        </a:rPr>
                        <a:t>Liquidation Order (by NCLT)</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No deadline</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dirty="0">
                          <a:effectLst/>
                        </a:rPr>
                        <a:t>30 days from receipt of application</a:t>
                      </a:r>
                      <a:endParaRPr lang="en-IN" sz="1800" dirty="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888928938"/>
                  </a:ext>
                </a:extLst>
              </a:tr>
              <a:tr h="0">
                <a:tc>
                  <a:txBody>
                    <a:bodyPr/>
                    <a:lstStyle/>
                    <a:p>
                      <a:pPr>
                        <a:buNone/>
                      </a:pPr>
                      <a:r>
                        <a:rPr lang="en-IN" sz="1600" b="1" dirty="0">
                          <a:effectLst/>
                        </a:rPr>
                        <a:t>IBBI Nomination of Liquidator</a:t>
                      </a:r>
                      <a:endParaRPr lang="en-IN" sz="1800" b="1" dirty="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a:effectLst/>
                        </a:rPr>
                        <a:t>No deadline</a:t>
                      </a:r>
                      <a:endParaRPr lang="en-IN" sz="1800">
                        <a:solidFill>
                          <a:srgbClr val="4A4A4A"/>
                        </a:solidFill>
                        <a:effectLst/>
                        <a:latin typeface="Calibri" panose="020F0502020204030204" pitchFamily="34" charset="0"/>
                        <a:ea typeface="Calibri" panose="020F0502020204030204" pitchFamily="34" charset="0"/>
                      </a:endParaRPr>
                    </a:p>
                  </a:txBody>
                  <a:tcPr marL="76200" marR="76200" marT="50800" marB="50800"/>
                </a:tc>
                <a:tc>
                  <a:txBody>
                    <a:bodyPr/>
                    <a:lstStyle/>
                    <a:p>
                      <a:pPr>
                        <a:buNone/>
                      </a:pPr>
                      <a:r>
                        <a:rPr lang="en-IN" sz="1600" dirty="0">
                          <a:effectLst/>
                        </a:rPr>
                        <a:t>10 days from NCLT reference</a:t>
                      </a:r>
                      <a:endParaRPr lang="en-IN" sz="1800" dirty="0">
                        <a:solidFill>
                          <a:srgbClr val="4A4A4A"/>
                        </a:solidFill>
                        <a:effectLst/>
                        <a:latin typeface="Calibri" panose="020F0502020204030204" pitchFamily="34" charset="0"/>
                        <a:ea typeface="Calibri" panose="020F0502020204030204" pitchFamily="34" charset="0"/>
                      </a:endParaRPr>
                    </a:p>
                  </a:txBody>
                  <a:tcPr marL="76200" marR="76200" marT="50800" marB="50800">
                    <a:solidFill>
                      <a:srgbClr val="FFC000"/>
                    </a:solidFill>
                  </a:tcPr>
                </a:tc>
                <a:extLst>
                  <a:ext uri="{0D108BD9-81ED-4DB2-BD59-A6C34878D82A}">
                    <a16:rowId xmlns:a16="http://schemas.microsoft.com/office/drawing/2014/main" val="328291394"/>
                  </a:ext>
                </a:extLst>
              </a:tr>
            </a:tbl>
          </a:graphicData>
        </a:graphic>
      </p:graphicFrame>
    </p:spTree>
    <p:extLst>
      <p:ext uri="{BB962C8B-B14F-4D97-AF65-F5344CB8AC3E}">
        <p14:creationId xmlns:p14="http://schemas.microsoft.com/office/powerpoint/2010/main" val="21152555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8FE78-26F9-95D4-F81E-D34D488CB8BE}"/>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170E5319-0E26-A691-8DAF-3FF82032CBAF}"/>
              </a:ext>
            </a:extLst>
          </p:cNvPr>
          <p:cNvSpPr>
            <a:spLocks noGrp="1"/>
          </p:cNvSpPr>
          <p:nvPr>
            <p:ph idx="1"/>
          </p:nvPr>
        </p:nvSpPr>
        <p:spPr>
          <a:xfrm>
            <a:off x="318052" y="238539"/>
            <a:ext cx="11214652" cy="6351103"/>
          </a:xfrm>
        </p:spPr>
        <p:txBody>
          <a:bodyPr>
            <a:normAutofit fontScale="25000" lnSpcReduction="20000"/>
          </a:bodyPr>
          <a:lstStyle/>
          <a:p>
            <a:pPr algn="ctr">
              <a:buNone/>
            </a:pPr>
            <a:r>
              <a:rPr lang="en-US" sz="9800" b="1" u="sng" dirty="0">
                <a:solidFill>
                  <a:schemeClr val="accent2">
                    <a:lumMod val="60000"/>
                    <a:lumOff val="40000"/>
                  </a:schemeClr>
                </a:solidFill>
              </a:rPr>
              <a:t>CONCLUSION- IBC – a Paradigm Shift</a:t>
            </a:r>
          </a:p>
          <a:p>
            <a:pPr algn="ctr">
              <a:buNone/>
            </a:pPr>
            <a:endParaRPr lang="en-US" sz="4400" b="1" u="sng" dirty="0">
              <a:solidFill>
                <a:schemeClr val="accent2">
                  <a:lumMod val="60000"/>
                  <a:lumOff val="40000"/>
                </a:schemeClr>
              </a:solidFill>
            </a:endParaRPr>
          </a:p>
          <a:p>
            <a:pPr>
              <a:spcBef>
                <a:spcPts val="600"/>
              </a:spcBef>
            </a:pPr>
            <a:r>
              <a:rPr lang="en-US" sz="8800" b="1" dirty="0">
                <a:solidFill>
                  <a:srgbClr val="FFFF00"/>
                </a:solidFill>
                <a:cs typeface="Arial" pitchFamily="34" charset="0"/>
              </a:rPr>
              <a:t>Underlying spirit of the Code: </a:t>
            </a:r>
            <a:r>
              <a:rPr lang="en-US" sz="8800" b="1" dirty="0">
                <a:solidFill>
                  <a:srgbClr val="92D050"/>
                </a:solidFill>
                <a:cs typeface="Arial" pitchFamily="34" charset="0"/>
              </a:rPr>
              <a:t>Resolution, not Recovery</a:t>
            </a:r>
            <a:r>
              <a:rPr lang="en-US" sz="8800" b="1" dirty="0">
                <a:solidFill>
                  <a:srgbClr val="FFFF00"/>
                </a:solidFill>
                <a:cs typeface="Arial" pitchFamily="34" charset="0"/>
              </a:rPr>
              <a:t>,</a:t>
            </a:r>
            <a:r>
              <a:rPr lang="en-US" sz="8800" b="1" dirty="0">
                <a:cs typeface="Arial" pitchFamily="34" charset="0"/>
              </a:rPr>
              <a:t> not Liquidation</a:t>
            </a:r>
          </a:p>
          <a:p>
            <a:pPr>
              <a:spcBef>
                <a:spcPts val="600"/>
              </a:spcBef>
            </a:pPr>
            <a:r>
              <a:rPr lang="en-US" sz="8800" b="1" dirty="0">
                <a:cs typeface="Arial" pitchFamily="34" charset="0"/>
              </a:rPr>
              <a:t>Redesigned the entire resolution process</a:t>
            </a:r>
          </a:p>
          <a:p>
            <a:pPr>
              <a:spcBef>
                <a:spcPts val="600"/>
              </a:spcBef>
            </a:pPr>
            <a:r>
              <a:rPr lang="en-US" sz="8800" b="1" dirty="0">
                <a:cs typeface="Arial" pitchFamily="34" charset="0"/>
              </a:rPr>
              <a:t>Value maximization with fairness and speed</a:t>
            </a:r>
          </a:p>
          <a:p>
            <a:pPr>
              <a:spcBef>
                <a:spcPts val="600"/>
              </a:spcBef>
            </a:pPr>
            <a:r>
              <a:rPr lang="en-US" sz="8800" b="1" dirty="0">
                <a:cs typeface="Arial" pitchFamily="34" charset="0"/>
              </a:rPr>
              <a:t> </a:t>
            </a:r>
            <a:r>
              <a:rPr lang="en-US" sz="8800" b="1" dirty="0">
                <a:solidFill>
                  <a:srgbClr val="FFFF00"/>
                </a:solidFill>
                <a:cs typeface="Arial" pitchFamily="34" charset="0"/>
              </a:rPr>
              <a:t>Defined time frame </a:t>
            </a:r>
          </a:p>
          <a:p>
            <a:pPr>
              <a:spcBef>
                <a:spcPts val="600"/>
              </a:spcBef>
            </a:pPr>
            <a:r>
              <a:rPr lang="en-IN" sz="8800" b="1" dirty="0">
                <a:ea typeface="Calibri" panose="020F0502020204030204" pitchFamily="34" charset="0"/>
                <a:cs typeface="Arial" pitchFamily="34" charset="0"/>
              </a:rPr>
              <a:t>To </a:t>
            </a:r>
            <a:r>
              <a:rPr lang="en-IN" sz="8800" b="1" dirty="0">
                <a:solidFill>
                  <a:srgbClr val="FFFF00"/>
                </a:solidFill>
                <a:ea typeface="Calibri" panose="020F0502020204030204" pitchFamily="34" charset="0"/>
                <a:cs typeface="Arial" pitchFamily="34" charset="0"/>
              </a:rPr>
              <a:t>consolidate and amend the laws </a:t>
            </a:r>
            <a:r>
              <a:rPr lang="en-IN" sz="8800" b="1" dirty="0">
                <a:ea typeface="Calibri" panose="020F0502020204030204" pitchFamily="34" charset="0"/>
                <a:cs typeface="Arial" pitchFamily="34" charset="0"/>
              </a:rPr>
              <a:t>relating to reorganisation and insolvency resolution</a:t>
            </a:r>
          </a:p>
          <a:p>
            <a:pPr>
              <a:spcBef>
                <a:spcPts val="800"/>
              </a:spcBef>
            </a:pPr>
            <a:r>
              <a:rPr lang="en-IN" sz="8800" b="1" dirty="0">
                <a:solidFill>
                  <a:srgbClr val="FFFF00"/>
                </a:solidFill>
                <a:ea typeface="Calibri" panose="020F0502020204030204" pitchFamily="34" charset="0"/>
                <a:cs typeface="Arial" pitchFamily="34" charset="0"/>
              </a:rPr>
              <a:t>Balance the interests of all the stakeholders </a:t>
            </a:r>
            <a:r>
              <a:rPr lang="en-IN" sz="8800" b="1" dirty="0">
                <a:ea typeface="Calibri" panose="020F0502020204030204" pitchFamily="34" charset="0"/>
                <a:cs typeface="Arial" pitchFamily="34" charset="0"/>
              </a:rPr>
              <a:t>including </a:t>
            </a:r>
            <a:r>
              <a:rPr lang="en-IN" sz="8800" b="1" dirty="0">
                <a:solidFill>
                  <a:srgbClr val="92D050"/>
                </a:solidFill>
                <a:ea typeface="Calibri" panose="020F0502020204030204" pitchFamily="34" charset="0"/>
                <a:cs typeface="Arial" pitchFamily="34" charset="0"/>
              </a:rPr>
              <a:t>alteration in the order of priority of payment of government dues </a:t>
            </a:r>
            <a:endParaRPr lang="en-US" sz="8800" b="1" dirty="0">
              <a:solidFill>
                <a:srgbClr val="92D050"/>
              </a:solidFill>
              <a:ea typeface="Calibri" panose="020F0502020204030204" pitchFamily="34" charset="0"/>
              <a:cs typeface="Arial" pitchFamily="34" charset="0"/>
            </a:endParaRPr>
          </a:p>
          <a:p>
            <a:pPr>
              <a:spcBef>
                <a:spcPts val="600"/>
              </a:spcBef>
            </a:pPr>
            <a:r>
              <a:rPr lang="en-US" sz="8800" b="1" dirty="0">
                <a:solidFill>
                  <a:srgbClr val="FFFF00"/>
                </a:solidFill>
                <a:cs typeface="Arial" pitchFamily="34" charset="0"/>
              </a:rPr>
              <a:t>Distribution of funds as per Section 53</a:t>
            </a:r>
            <a:r>
              <a:rPr lang="en-US" sz="8800" b="1" dirty="0">
                <a:cs typeface="Arial" pitchFamily="34" charset="0"/>
              </a:rPr>
              <a:t>; </a:t>
            </a:r>
            <a:r>
              <a:rPr lang="en-US" sz="8800" b="1" dirty="0">
                <a:solidFill>
                  <a:srgbClr val="92D050"/>
                </a:solidFill>
                <a:cs typeface="Arial" pitchFamily="34" charset="0"/>
              </a:rPr>
              <a:t>de-prioritization of government dues</a:t>
            </a:r>
          </a:p>
          <a:p>
            <a:pPr>
              <a:spcBef>
                <a:spcPts val="600"/>
              </a:spcBef>
            </a:pPr>
            <a:r>
              <a:rPr lang="en-US" sz="8800" b="1" dirty="0">
                <a:solidFill>
                  <a:srgbClr val="FFFF00"/>
                </a:solidFill>
                <a:cs typeface="Arial" pitchFamily="34" charset="0"/>
              </a:rPr>
              <a:t>Different types of creditors</a:t>
            </a:r>
            <a:r>
              <a:rPr lang="en-US" sz="8800" b="1" dirty="0">
                <a:cs typeface="Arial" pitchFamily="34" charset="0"/>
              </a:rPr>
              <a:t>; there is an </a:t>
            </a:r>
            <a:r>
              <a:rPr lang="en-US" sz="8800" b="1" dirty="0">
                <a:solidFill>
                  <a:srgbClr val="92D050"/>
                </a:solidFill>
                <a:cs typeface="Arial" pitchFamily="34" charset="0"/>
              </a:rPr>
              <a:t>intelligible differentia between financial creditors and operational creditors</a:t>
            </a:r>
          </a:p>
          <a:p>
            <a:pPr>
              <a:spcBef>
                <a:spcPts val="600"/>
              </a:spcBef>
            </a:pPr>
            <a:r>
              <a:rPr lang="en-US" sz="8800" b="1" dirty="0">
                <a:cs typeface="Arial" pitchFamily="34" charset="0"/>
              </a:rPr>
              <a:t>The Code envisages </a:t>
            </a:r>
            <a:r>
              <a:rPr lang="en-US" sz="8800" b="1" dirty="0">
                <a:solidFill>
                  <a:srgbClr val="92D050"/>
                </a:solidFill>
                <a:cs typeface="Arial" pitchFamily="34" charset="0"/>
              </a:rPr>
              <a:t>submission of claims by creditors in time</a:t>
            </a:r>
          </a:p>
          <a:p>
            <a:pPr>
              <a:spcBef>
                <a:spcPts val="600"/>
              </a:spcBef>
            </a:pPr>
            <a:r>
              <a:rPr lang="en-US" sz="8800" b="1" dirty="0">
                <a:solidFill>
                  <a:srgbClr val="92D050"/>
                </a:solidFill>
                <a:cs typeface="Arial" pitchFamily="34" charset="0"/>
              </a:rPr>
              <a:t>Approved Resolution Plan is binding on all the stakeholders</a:t>
            </a:r>
          </a:p>
          <a:p>
            <a:pPr>
              <a:spcBef>
                <a:spcPts val="600"/>
              </a:spcBef>
            </a:pPr>
            <a:r>
              <a:rPr lang="en-US" sz="8800" b="1" dirty="0">
                <a:solidFill>
                  <a:srgbClr val="FFFF00"/>
                </a:solidFill>
                <a:cs typeface="Arial" pitchFamily="34" charset="0"/>
              </a:rPr>
              <a:t>All the dues including the statutory dues </a:t>
            </a:r>
            <a:r>
              <a:rPr lang="en-US" sz="8800" b="1" dirty="0">
                <a:solidFill>
                  <a:srgbClr val="92D050"/>
                </a:solidFill>
                <a:cs typeface="Arial" pitchFamily="34" charset="0"/>
              </a:rPr>
              <a:t>owed to the Central Government, any State Government or any local authority, </a:t>
            </a:r>
            <a:r>
              <a:rPr lang="en-US" sz="8800" b="1" dirty="0">
                <a:solidFill>
                  <a:srgbClr val="FFFF00"/>
                </a:solidFill>
                <a:cs typeface="Arial" pitchFamily="34" charset="0"/>
              </a:rPr>
              <a:t>if not part of the Resolution Plan, shall stand extinguished</a:t>
            </a:r>
          </a:p>
          <a:p>
            <a:pPr>
              <a:spcBef>
                <a:spcPts val="600"/>
              </a:spcBef>
            </a:pPr>
            <a:r>
              <a:rPr lang="en-US" sz="8800" b="1" dirty="0">
                <a:solidFill>
                  <a:srgbClr val="FFFF00"/>
                </a:solidFill>
                <a:cs typeface="Arial" pitchFamily="34" charset="0"/>
              </a:rPr>
              <a:t>Once a resolution plan is duly approved by the Adjudicating Authority under Section 31, </a:t>
            </a:r>
            <a:r>
              <a:rPr lang="en-US" sz="8800" b="1" dirty="0">
                <a:solidFill>
                  <a:srgbClr val="92D050"/>
                </a:solidFill>
                <a:cs typeface="Arial" pitchFamily="34" charset="0"/>
              </a:rPr>
              <a:t>the claims as provided in the resolution plan shall stand frozen and will be binding on the creditors including statutory authorities</a:t>
            </a:r>
          </a:p>
        </p:txBody>
      </p:sp>
    </p:spTree>
    <p:extLst>
      <p:ext uri="{BB962C8B-B14F-4D97-AF65-F5344CB8AC3E}">
        <p14:creationId xmlns:p14="http://schemas.microsoft.com/office/powerpoint/2010/main" val="359100405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86FEB0D-E44F-4D0D-AB4E-A59C77A93884}"/>
              </a:ext>
            </a:extLst>
          </p:cNvPr>
          <p:cNvSpPr>
            <a:spLocks noGrp="1"/>
          </p:cNvSpPr>
          <p:nvPr>
            <p:ph type="subTitle" idx="1"/>
          </p:nvPr>
        </p:nvSpPr>
        <p:spPr>
          <a:xfrm>
            <a:off x="4682360" y="4729655"/>
            <a:ext cx="7236372" cy="1844566"/>
          </a:xfrm>
        </p:spPr>
        <p:txBody>
          <a:bodyPr>
            <a:normAutofit/>
          </a:bodyPr>
          <a:lstStyle/>
          <a:p>
            <a:r>
              <a:rPr lang="en-IN" sz="3200" b="1" dirty="0"/>
              <a:t>POOJA BAHRY</a:t>
            </a:r>
          </a:p>
          <a:p>
            <a:r>
              <a:rPr lang="en-IN" b="1" dirty="0"/>
              <a:t>INSOLVENCY PROFESSIONAL</a:t>
            </a:r>
          </a:p>
          <a:p>
            <a:r>
              <a:rPr lang="en-IN" b="1" dirty="0"/>
              <a:t>PH 9811071716</a:t>
            </a:r>
          </a:p>
        </p:txBody>
      </p:sp>
      <p:pic>
        <p:nvPicPr>
          <p:cNvPr id="1026" name="Picture 2" descr="https://tse4.mm.bing.net/th?id=OIP.gDDLZWMOgPqDJJRNfSDmSgHaEB&amp;pid=15.1&amp;P=0&amp;w=311&amp;h=169">
            <a:extLst>
              <a:ext uri="{FF2B5EF4-FFF2-40B4-BE49-F238E27FC236}">
                <a16:creationId xmlns:a16="http://schemas.microsoft.com/office/drawing/2014/main" id="{3BC13612-19EE-402A-B3C3-270FEF8C53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703685" cy="4729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0203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2111</TotalTime>
  <Words>17404</Words>
  <Application>Microsoft Office PowerPoint</Application>
  <PresentationFormat>Widescreen</PresentationFormat>
  <Paragraphs>1484</Paragraphs>
  <Slides>129</Slides>
  <Notes>51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129</vt:i4>
      </vt:variant>
    </vt:vector>
  </HeadingPairs>
  <TitlesOfParts>
    <vt:vector size="141" baseType="lpstr">
      <vt:lpstr>Arial</vt:lpstr>
      <vt:lpstr>Bahnschrift</vt:lpstr>
      <vt:lpstr>Book Antiqua</vt:lpstr>
      <vt:lpstr>Calibri</vt:lpstr>
      <vt:lpstr>Cambria</vt:lpstr>
      <vt:lpstr>Helvetica Neue</vt:lpstr>
      <vt:lpstr>Lucida Sans</vt:lpstr>
      <vt:lpstr>Times New Roman</vt:lpstr>
      <vt:lpstr>Wingdings</vt:lpstr>
      <vt:lpstr>Wingdings 2</vt:lpstr>
      <vt:lpstr>Wingdings 3</vt:lpstr>
      <vt:lpstr>Apex</vt:lpstr>
      <vt:lpstr>PowerPoint Presentation</vt:lpstr>
      <vt:lpstr> Insolvency and Bankruptcy Code Background and context</vt:lpstr>
      <vt:lpstr> Key Achievements of IBC</vt:lpstr>
      <vt:lpstr> Critical Challenges that were being faced in IBC</vt:lpstr>
      <vt:lpstr> Critical Challenges that were being faced in IBC</vt:lpstr>
      <vt:lpstr> Critical Challenges that were being faced in IBC</vt:lpstr>
      <vt:lpstr> Synopsis of the Amendments</vt:lpstr>
      <vt:lpstr> Synopsis of the Amendments</vt:lpstr>
      <vt:lpstr> Synopsis of the Amendments</vt:lpstr>
      <vt:lpstr> Synopsis of the Amendments</vt:lpstr>
      <vt:lpstr> Synopsis of the Amendments</vt:lpstr>
      <vt:lpstr> Synopsis of the Amendments</vt:lpstr>
      <vt:lpstr> Synopsis of the Amendments</vt:lpstr>
      <vt:lpstr>PowerPoint Presentation</vt:lpstr>
      <vt:lpstr>Avoidance of Transactions:</vt:lpstr>
      <vt:lpstr>Avoidance of Transactions: Section 5 - Definitions </vt:lpstr>
      <vt:lpstr>Regulations 35A of CIRP Regulations</vt:lpstr>
      <vt:lpstr>Regulations 39(2) of CIRP Regulations</vt:lpstr>
      <vt:lpstr>Treatment of avoidance of transaction in Resolution Plan- (Regulation  38 (2)(d) of CIRP Regulations</vt:lpstr>
      <vt:lpstr>Mandatory Content of Resolution Plan- Regulation 38(2)</vt:lpstr>
      <vt:lpstr>Information memorandum: Regulation 36</vt:lpstr>
      <vt:lpstr>Mandatory Content of Resolution Plan- Regulation 38(2A) – wef 4 July 2025</vt:lpstr>
      <vt:lpstr> Amendments in LIQUIDATION – Section 35</vt:lpstr>
      <vt:lpstr>PowerPoint Presentation</vt:lpstr>
      <vt:lpstr> Section 35- Powers and duties of liquidator </vt:lpstr>
      <vt:lpstr>Treatment of avoidance of transaction (Regulation 44 A)</vt:lpstr>
      <vt:lpstr>Committee of creditors- Regulation 8 of Liquidation Regulations</vt:lpstr>
      <vt:lpstr>REGULATION 40 (E)  OF CIRP REGULATIONS Dissolution of corporate debtor during corporate insolvency resolution process - ADDED ON 1 JUNE 2026</vt:lpstr>
      <vt:lpstr>REGULATION 40 (E)  OF CIRP REGULATIONS Dissolution of corporate debtor during corporate insolvency resolution process - ADDED ON 1 JUNE 2026</vt:lpstr>
      <vt:lpstr> NEW SECTIONS INTRODUCED IN IBC AMENDMENT ACT 2026</vt:lpstr>
      <vt:lpstr>DISSOLUTION OF CORPORATE DEBTOR (SECTION 54) - AMENDED ON 1 JUNE 2026</vt:lpstr>
      <vt:lpstr>DISSOLUTION OF CORPORATE DEBTOR (SECTION 54) - AMENDED ON 1 JUNE 2026</vt:lpstr>
      <vt:lpstr>DISSOLUTION OF CORPORATE DEBTOR (SECTION 54) - AMENDED ON 1 JUNE 2026</vt:lpstr>
      <vt:lpstr>COMPLETION OF LIQUIDATION (Regulation 44 of Liquidation Regulations) - AMENDED ON 1 JUNE 2026</vt:lpstr>
      <vt:lpstr>Broad description of transactions to be Avoided</vt:lpstr>
      <vt:lpstr>Avoidance of Transactions: Section 5 - Definitions </vt:lpstr>
      <vt:lpstr>Preferential transactions- Section 43</vt:lpstr>
      <vt:lpstr>Preferential transactions- Section 43(4)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and Comparative Table of Avoidance Transactions </vt:lpstr>
      <vt:lpstr>Section 65(2) </vt:lpstr>
      <vt:lpstr>Fraudulent or wrongful trading –  Section 66(1) of the Code</vt:lpstr>
      <vt:lpstr>Section 66(2) of the Code</vt:lpstr>
      <vt:lpstr> Amendment-  AVOIDANCE TRANSACTIONS Application not to effect processes- Section 26</vt:lpstr>
      <vt:lpstr> Amendments in AVOIDANCE TRANSACTIONS AND PENALITIES - Sections 43, 46, 47, 50)</vt:lpstr>
      <vt:lpstr> Amendments in AVOIDANCE TRANSACTIONS AND PENALITIES - Sections 43, 46, 47, 50, 66)</vt:lpstr>
      <vt:lpstr> Amendments in AVOIDANCE TRANSACTIONS AND PENALITIES - Section 49</vt:lpstr>
      <vt:lpstr> Amendments in AVOIDANCE TRANSACTIONS AND PENALITIES - Sections 66, 235A</vt:lpstr>
      <vt:lpstr> Amendments in AVOIDANCE TRANSACTIONS AND PENALITIES –Section 74, 76, 235A, 64A, 183A)</vt:lpstr>
      <vt:lpstr>PowerPoint Presentation</vt:lpstr>
      <vt:lpstr> </vt:lpstr>
      <vt:lpstr> </vt:lpstr>
      <vt:lpstr> </vt:lpstr>
      <vt:lpstr> </vt:lpstr>
      <vt:lpstr> </vt:lpstr>
      <vt:lpstr>Treatment of avoidance of transaction (Regulation 44 A)</vt:lpstr>
      <vt:lpstr>CHALLENGES IN AVOIDANCE TRANSACTIONS</vt:lpstr>
      <vt:lpstr>CHALLENGES IN AVOIDANCE TRANSACTIONS</vt:lpstr>
      <vt:lpstr>CHALLENGES IN AVOIDANCE TRANSACTIONS</vt:lpstr>
      <vt:lpstr>CHALLENGES IN AVOIDANCE TRANSACTIONS</vt:lpstr>
      <vt:lpstr>CHALLENGES IN AVOIDANCE TRANSACTIONS</vt:lpstr>
      <vt:lpstr>CHALLENGES IN AVOIDANCE TRANSACTIONS</vt:lpstr>
      <vt:lpstr>CHALLENGES IN AVOIDANCE TRANSACTIONS</vt:lpstr>
      <vt:lpstr>IN THE MATTER OF NTL ELECTRONICS</vt:lpstr>
      <vt:lpstr>IN THE MATTER OF NTL ELECTRONICS</vt:lpstr>
      <vt:lpstr>IN THE MATTER OF NTL ELECTRONICS</vt:lpstr>
      <vt:lpstr> FINAL NCLAT JUDGEMENT  wrt Preferential Transactions- 24/04/2023 GVR Consulting / GVR Electronics vs Pooja Bahry / Dyna Rasayan vs Pooja Bahry and  Related parties vs Pooja Bahry matters  </vt:lpstr>
      <vt:lpstr>FINAL NCLAT JUDGEMENT  wrt Preferential Transactions- 24/04/2023</vt:lpstr>
      <vt:lpstr>FINAL NCLAT JUDGEMENT  wrt Preferential Transactions- 24/04/2023</vt:lpstr>
      <vt:lpstr>FINAL NCLAT JUDGEMENT  wrt Preferential Transactions- 24/04/2023</vt:lpstr>
      <vt:lpstr>FINAL NCLAT JUDGEMENT  wrt Preferential Transactions- 24/04/2023</vt:lpstr>
      <vt:lpstr>FINAL NCLAT JUDGEMENT  wrt Preferential Transactions- 24/04/2023</vt:lpstr>
      <vt:lpstr>FINAL NCLAT JUDGEMENT  wrt Preferential Transactions- 24/04/2023</vt:lpstr>
      <vt:lpstr>FINAL NCLAT JUDGEMENT  wrt Preferential Transactions- 24/04/2023</vt:lpstr>
      <vt:lpstr>FINAL NCLAT JUDGEMENT  wrt Preferential Transactions- 24/04/2023</vt:lpstr>
      <vt:lpstr>SUPREME COURT ORDERS DATED 14 JULY 2023 AND 31 JULY 2023</vt:lpstr>
      <vt:lpstr>SUPREME COURT ORDERS DATED  14 JULY 2023 AND 31 JULY 2023</vt:lpstr>
      <vt:lpstr>THE ISSUE- EVEN AFTER SUPREME COURT ORDERS ………….</vt:lpstr>
      <vt:lpstr>THE ISSUE- EVEN AFTER SUPREME COURT ORDERS ………….</vt:lpstr>
      <vt:lpstr>ISSUES WRT PG TO CD- INTERPLAY BETWEEN AVOIDANCE AND PERSONAL INSOLVENCY</vt:lpstr>
      <vt:lpstr>ISSUES WRT PG TO CD-  PERSONAL INSOLVENCY MATTERS</vt:lpstr>
      <vt:lpstr>ISSUES WRT PG TO CD-  PERSONAL INSOLVENCY MATTERS</vt:lpstr>
      <vt:lpstr>ISSUES WRT PG TO CD-  PERSONAL INSOLVENCY MATTERS</vt:lpstr>
      <vt:lpstr>  The Insolvency and Bankruptcy Board of India amends the IBBI (Liquidation Process) Regulations, 2016 – 13 november 2020</vt:lpstr>
      <vt:lpstr>PowerPoint Presentation</vt:lpstr>
      <vt:lpstr> </vt:lpstr>
      <vt:lpstr> </vt:lpstr>
      <vt:lpstr> </vt:lpstr>
      <vt:lpstr> </vt:lpstr>
      <vt:lpstr> </vt:lpstr>
      <vt:lpstr> </vt:lpstr>
      <vt:lpstr> </vt:lpstr>
      <vt:lpstr>  The Insolvency and Bankruptcy Board of India amends the IBBI (Liquidation Process) Regulations, 2016 – 13 november 2020</vt:lpstr>
      <vt:lpstr> CHALLENGES FACED- Non- Cooperation</vt:lpstr>
      <vt:lpstr>ISSUE WHICH ARISES DUE TO THE NON-COOPERATION…..</vt:lpstr>
      <vt:lpstr> Amendments in Section 19 – “Persons” to extend co-operation to IRP/ RP</vt:lpstr>
      <vt:lpstr>Regulation 3A OF CIRP REGULATION -  AMENDED ON 1 JUNE 2026 “Duty” to extend assistance and cooperation-</vt:lpstr>
      <vt:lpstr>Regulation 4 OF CIRP REGULATION -  AMENDED ON 1 JUNE 2026 ACCESS TO BOOKS</vt:lpstr>
      <vt:lpstr>SECTION 34(3) amendments-  Section 19 applicable in liquidation  </vt:lpstr>
      <vt:lpstr>Regulation 9 OF LIQUIDATION REGULATION -  Personnel to extend cooperation to liquidator- AMENDED ON 1 JUNE 2026</vt:lpstr>
      <vt:lpstr>PowerPoint Presentation</vt:lpstr>
      <vt:lpstr> Creditor-Initiated Insolvency Resolution Process  (New Sections 58A–58K) –   </vt:lpstr>
      <vt:lpstr> Creditor-Initiated Insolvency Resolution Process  (New Sections 58A–58K)</vt:lpstr>
      <vt:lpstr> Creditor-Initiated Insolvency Resolution Process  (New Sections 58A–58K)</vt:lpstr>
      <vt:lpstr> Creditor-Initiated Insolvency Resolution Process  (New Sections 58A–58K)</vt:lpstr>
      <vt:lpstr> Creditor-Initiated Insolvency Resolution Process  (New Sections 58A–58K)</vt:lpstr>
      <vt:lpstr> Creditor-Initiated Insolvency Resolution Process  (New Sections 58A–58K)</vt:lpstr>
      <vt:lpstr> Creditor-Initiated Insolvency Resolution Process  (New Sections 58A–58K)</vt:lpstr>
      <vt:lpstr> Creditor-Initiated Insolvency Resolution Process  (New Sections 58A–58K)</vt:lpstr>
      <vt:lpstr> Creditor-Initiated Insolvency Resolution Process  (New Sections 58A–58K)</vt:lpstr>
      <vt:lpstr> Creditor-Initiated Insolvency Resolution Process  (New Sections 58A–58K)</vt:lpstr>
      <vt:lpstr> Group Insolvency  - Section 59A</vt:lpstr>
      <vt:lpstr> Cross-Border Insolvency  - Section 240C</vt:lpstr>
      <vt:lpstr> Insolvency Professional &amp; IPE Ecosystem  (Sections 196, 220)</vt:lpstr>
      <vt:lpstr> Insolvency Professional &amp; IPE Ecosystem  (Sections 240B and 215)</vt:lpstr>
      <vt:lpstr> Personal Guarantor / Individual Insolvency Reforms  (Sections 96, 99)</vt:lpstr>
      <vt:lpstr> Personal Guarantor / Individual Insolvency Reforms  (Sections 106, 164A)</vt:lpstr>
      <vt:lpstr> Personal Guarantor / Individual Insolvency Reforms  (Sections 178, 183A)</vt:lpstr>
      <vt:lpstr> Pre-Packaged Insolvency Resolution Process Changes  (Section 54A)</vt:lpstr>
      <vt:lpstr> Pre-Packaged Insolvency Resolution Process Changes  (Section 54A)</vt:lpstr>
      <vt:lpstr> Statutory Timeline Changes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OF RESOLUTION OF NTL ELECTRONICS pooja bahry</dc:title>
  <dc:creator>Pooja Bahry</dc:creator>
  <cp:lastModifiedBy>Pooja Bahry</cp:lastModifiedBy>
  <cp:revision>478</cp:revision>
  <cp:lastPrinted>2019-06-01T10:58:39Z</cp:lastPrinted>
  <dcterms:created xsi:type="dcterms:W3CDTF">2018-12-29T05:44:01Z</dcterms:created>
  <dcterms:modified xsi:type="dcterms:W3CDTF">2026-09-03T08:29:18Z</dcterms:modified>
</cp:coreProperties>
</file>