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40" r:id="rId1"/>
  </p:sldMasterIdLst>
  <p:notesMasterIdLst>
    <p:notesMasterId r:id="rId35"/>
  </p:notesMasterIdLst>
  <p:sldIdLst>
    <p:sldId id="4582" r:id="rId2"/>
    <p:sldId id="4678" r:id="rId3"/>
    <p:sldId id="4663" r:id="rId4"/>
    <p:sldId id="4680" r:id="rId5"/>
    <p:sldId id="4664" r:id="rId6"/>
    <p:sldId id="4639" r:id="rId7"/>
    <p:sldId id="4681" r:id="rId8"/>
    <p:sldId id="4667" r:id="rId9"/>
    <p:sldId id="4682" r:id="rId10"/>
    <p:sldId id="4670" r:id="rId11"/>
    <p:sldId id="4683" r:id="rId12"/>
    <p:sldId id="4671" r:id="rId13"/>
    <p:sldId id="4672" r:id="rId14"/>
    <p:sldId id="4653" r:id="rId15"/>
    <p:sldId id="4684" r:id="rId16"/>
    <p:sldId id="4673" r:id="rId17"/>
    <p:sldId id="4644" r:id="rId18"/>
    <p:sldId id="4686" r:id="rId19"/>
    <p:sldId id="4654" r:id="rId20"/>
    <p:sldId id="4679" r:id="rId21"/>
    <p:sldId id="4648" r:id="rId22"/>
    <p:sldId id="4685" r:id="rId23"/>
    <p:sldId id="4656" r:id="rId24"/>
    <p:sldId id="4666" r:id="rId25"/>
    <p:sldId id="4622" r:id="rId26"/>
    <p:sldId id="4623" r:id="rId27"/>
    <p:sldId id="4624" r:id="rId28"/>
    <p:sldId id="4584" r:id="rId29"/>
    <p:sldId id="1058" r:id="rId30"/>
    <p:sldId id="1062" r:id="rId31"/>
    <p:sldId id="1042" r:id="rId32"/>
    <p:sldId id="4674" r:id="rId33"/>
    <p:sldId id="1055"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19B0B7-4B47-C0B0-C7AE-D4A4C3F6A22B}" name="Akash Chandra Jauhari" initials="ACJ" userId="286c73fa0a2e4f45"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kash Chandra Jauhari" initials="" lastIdx="9" clrIdx="3"/>
  <p:cmAuthor id="4" name="Author" initials="" lastIdx="7" clrIdx="4"/>
  <p:cmAuthor id="5" name="Author" initials="NL" lastIdx="2" clrIdx="5">
    <p:extLst>
      <p:ext uri="{19B8F6BF-5375-455C-9EA6-DF929625EA0E}">
        <p15:presenceInfo xmlns:p15="http://schemas.microsoft.com/office/powerpoint/2012/main" userId="Auth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477" autoAdjust="0"/>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5" Type="http://schemas.openxmlformats.org/officeDocument/2006/relationships/image" Target="../media/image6.sv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5" Type="http://schemas.openxmlformats.org/officeDocument/2006/relationships/image" Target="../media/image6.sv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FAFB82-0132-4102-9629-2736E48F43C8}" type="doc">
      <dgm:prSet loTypeId="urn:microsoft.com/office/officeart/2018/2/layout/IconVerticalSolidList" loCatId="icon" qsTypeId="urn:microsoft.com/office/officeart/2005/8/quickstyle/simple1#1" qsCatId="simple" csTypeId="urn:microsoft.com/office/officeart/2005/8/colors/colorful5#1" csCatId="colorful" phldr="1"/>
      <dgm:spPr/>
      <dgm:t>
        <a:bodyPr/>
        <a:lstStyle/>
        <a:p>
          <a:endParaRPr lang="en-US"/>
        </a:p>
      </dgm:t>
    </dgm:pt>
    <dgm:pt modelId="{66FDABF6-8F12-466F-AB70-1DDB2F940ABD}">
      <dgm:prSet/>
      <dgm:spPr/>
      <dgm:t>
        <a:bodyPr/>
        <a:lstStyle/>
        <a:p>
          <a:pPr algn="just">
            <a:lnSpc>
              <a:spcPct val="100000"/>
            </a:lnSpc>
          </a:pPr>
          <a:r>
            <a:rPr lang="en-US" b="1" i="0" dirty="0">
              <a:latin typeface="Times New Roman" panose="02020603050405020304" pitchFamily="18" charset="0"/>
              <a:cs typeface="Times New Roman" panose="02020603050405020304" pitchFamily="18" charset="0"/>
            </a:rPr>
            <a:t>Administer the processes of CIRP / Liquidation to achieve timely resolution with value maximization</a:t>
          </a:r>
        </a:p>
      </dgm:t>
    </dgm:pt>
    <dgm:pt modelId="{7E62C8C9-2A9E-42D3-9073-3F41F774EA4D}" type="parTrans" cxnId="{63CBDCBD-3D71-499C-BD0C-E34F829CE992}">
      <dgm:prSet/>
      <dgm:spPr/>
      <dgm:t>
        <a:bodyPr/>
        <a:lstStyle/>
        <a:p>
          <a:endParaRPr lang="en-US"/>
        </a:p>
      </dgm:t>
    </dgm:pt>
    <dgm:pt modelId="{E1443660-3176-43A9-A525-4E4CAAF70965}" type="sibTrans" cxnId="{63CBDCBD-3D71-499C-BD0C-E34F829CE992}">
      <dgm:prSet/>
      <dgm:spPr/>
      <dgm:t>
        <a:bodyPr/>
        <a:lstStyle/>
        <a:p>
          <a:endParaRPr lang="en-US"/>
        </a:p>
      </dgm:t>
    </dgm:pt>
    <dgm:pt modelId="{F27F46CB-7598-4A0C-973A-05978610D479}">
      <dgm:prSet/>
      <dgm:spPr/>
      <dgm:t>
        <a:bodyPr/>
        <a:lstStyle/>
        <a:p>
          <a:pPr>
            <a:lnSpc>
              <a:spcPct val="100000"/>
            </a:lnSpc>
          </a:pPr>
          <a:r>
            <a:rPr lang="en-IN" b="1" dirty="0">
              <a:latin typeface="Times New Roman" panose="02020603050405020304" pitchFamily="18" charset="0"/>
              <a:cs typeface="Times New Roman" panose="02020603050405020304" pitchFamily="18" charset="0"/>
            </a:rPr>
            <a:t>Abide by the Laws, Code, Rules, Regulations, Bye laws, Code of Conduct, etc. </a:t>
          </a:r>
          <a:endParaRPr lang="en-US" b="1" dirty="0">
            <a:latin typeface="Times New Roman" panose="02020603050405020304" pitchFamily="18" charset="0"/>
            <a:cs typeface="Times New Roman" panose="02020603050405020304" pitchFamily="18" charset="0"/>
          </a:endParaRPr>
        </a:p>
      </dgm:t>
    </dgm:pt>
    <dgm:pt modelId="{F4CC9A64-35B1-4A09-878E-BC609D1AC98F}" type="parTrans" cxnId="{80080896-2F78-4EB2-9690-A2E85BDA7F1F}">
      <dgm:prSet/>
      <dgm:spPr/>
      <dgm:t>
        <a:bodyPr/>
        <a:lstStyle/>
        <a:p>
          <a:endParaRPr lang="en-US"/>
        </a:p>
      </dgm:t>
    </dgm:pt>
    <dgm:pt modelId="{67CE326F-9F8C-4237-8589-88AF1E541759}" type="sibTrans" cxnId="{80080896-2F78-4EB2-9690-A2E85BDA7F1F}">
      <dgm:prSet/>
      <dgm:spPr/>
      <dgm:t>
        <a:bodyPr/>
        <a:lstStyle/>
        <a:p>
          <a:endParaRPr lang="en-US"/>
        </a:p>
      </dgm:t>
    </dgm:pt>
    <dgm:pt modelId="{6773E53B-6E88-4B60-BC3F-D3BB811A9A43}">
      <dgm:prSet/>
      <dgm:spPr/>
      <dgm:t>
        <a:bodyPr/>
        <a:lstStyle/>
        <a:p>
          <a:pPr>
            <a:lnSpc>
              <a:spcPct val="100000"/>
            </a:lnSpc>
          </a:pPr>
          <a:r>
            <a:rPr lang="en-IN" b="1">
              <a:latin typeface="Times New Roman" panose="02020603050405020304" pitchFamily="18" charset="0"/>
              <a:cs typeface="Times New Roman" panose="02020603050405020304" pitchFamily="18" charset="0"/>
            </a:rPr>
            <a:t>Creditor Expectations are high recovery within time</a:t>
          </a:r>
          <a:endParaRPr lang="en-US" b="1">
            <a:latin typeface="Times New Roman" panose="02020603050405020304" pitchFamily="18" charset="0"/>
            <a:cs typeface="Times New Roman" panose="02020603050405020304" pitchFamily="18" charset="0"/>
          </a:endParaRPr>
        </a:p>
      </dgm:t>
    </dgm:pt>
    <dgm:pt modelId="{0F6C7AB5-F24F-4E4D-8D69-29F5B2D160A8}" type="parTrans" cxnId="{A0636477-EF9D-4281-BD6F-C647E14FF14E}">
      <dgm:prSet/>
      <dgm:spPr/>
      <dgm:t>
        <a:bodyPr/>
        <a:lstStyle/>
        <a:p>
          <a:endParaRPr lang="en-US"/>
        </a:p>
      </dgm:t>
    </dgm:pt>
    <dgm:pt modelId="{2B6A7CC3-A112-4A24-B69E-98D4F6627C20}" type="sibTrans" cxnId="{A0636477-EF9D-4281-BD6F-C647E14FF14E}">
      <dgm:prSet/>
      <dgm:spPr/>
      <dgm:t>
        <a:bodyPr/>
        <a:lstStyle/>
        <a:p>
          <a:endParaRPr lang="en-US"/>
        </a:p>
      </dgm:t>
    </dgm:pt>
    <dgm:pt modelId="{B3E2B592-1245-4B5E-9060-79E21F4AFC3C}">
      <dgm:prSet/>
      <dgm:spPr/>
      <dgm:t>
        <a:bodyPr/>
        <a:lstStyle/>
        <a:p>
          <a:pPr>
            <a:lnSpc>
              <a:spcPct val="100000"/>
            </a:lnSpc>
          </a:pPr>
          <a:r>
            <a:rPr lang="en-IN" b="1">
              <a:latin typeface="Times New Roman" panose="02020603050405020304" pitchFamily="18" charset="0"/>
              <a:cs typeface="Times New Roman" panose="02020603050405020304" pitchFamily="18" charset="0"/>
            </a:rPr>
            <a:t>AA wants the RP to conduct process as per the Code</a:t>
          </a:r>
          <a:endParaRPr lang="en-US" b="1">
            <a:latin typeface="Times New Roman" panose="02020603050405020304" pitchFamily="18" charset="0"/>
            <a:cs typeface="Times New Roman" panose="02020603050405020304" pitchFamily="18" charset="0"/>
          </a:endParaRPr>
        </a:p>
      </dgm:t>
    </dgm:pt>
    <dgm:pt modelId="{17756E37-8DA9-4816-B9AB-34F2471638B5}" type="parTrans" cxnId="{50AA4614-B5F1-412A-940F-E36674DF08CB}">
      <dgm:prSet/>
      <dgm:spPr/>
      <dgm:t>
        <a:bodyPr/>
        <a:lstStyle/>
        <a:p>
          <a:endParaRPr lang="en-US"/>
        </a:p>
      </dgm:t>
    </dgm:pt>
    <dgm:pt modelId="{83F0A606-9BB4-4731-B2D1-55809293A583}" type="sibTrans" cxnId="{50AA4614-B5F1-412A-940F-E36674DF08CB}">
      <dgm:prSet/>
      <dgm:spPr/>
      <dgm:t>
        <a:bodyPr/>
        <a:lstStyle/>
        <a:p>
          <a:endParaRPr lang="en-US"/>
        </a:p>
      </dgm:t>
    </dgm:pt>
    <dgm:pt modelId="{374E75EF-FE2F-4064-A998-D71F4D039A55}">
      <dgm:prSet/>
      <dgm:spPr/>
      <dgm:t>
        <a:bodyPr/>
        <a:lstStyle/>
        <a:p>
          <a:pPr>
            <a:lnSpc>
              <a:spcPct val="100000"/>
            </a:lnSpc>
          </a:pPr>
          <a:r>
            <a:rPr lang="en-IN" b="1" dirty="0">
              <a:latin typeface="Times New Roman" panose="02020603050405020304" pitchFamily="18" charset="0"/>
              <a:cs typeface="Times New Roman" panose="02020603050405020304" pitchFamily="18" charset="0"/>
            </a:rPr>
            <a:t>Knowledge and understanding of evolving jurisprudence and changes to the Code</a:t>
          </a:r>
          <a:endParaRPr lang="en-US" b="1" dirty="0">
            <a:latin typeface="Times New Roman" panose="02020603050405020304" pitchFamily="18" charset="0"/>
            <a:cs typeface="Times New Roman" panose="02020603050405020304" pitchFamily="18" charset="0"/>
          </a:endParaRPr>
        </a:p>
      </dgm:t>
    </dgm:pt>
    <dgm:pt modelId="{B52F9D6D-7FE2-4A32-975D-12DA4FC21277}" type="parTrans" cxnId="{BDF52590-8332-462B-970A-C80A4F57C89F}">
      <dgm:prSet/>
      <dgm:spPr/>
      <dgm:t>
        <a:bodyPr/>
        <a:lstStyle/>
        <a:p>
          <a:endParaRPr lang="en-US"/>
        </a:p>
      </dgm:t>
    </dgm:pt>
    <dgm:pt modelId="{7DCDA848-049E-4A44-BC03-971D29F89E10}" type="sibTrans" cxnId="{BDF52590-8332-462B-970A-C80A4F57C89F}">
      <dgm:prSet/>
      <dgm:spPr/>
      <dgm:t>
        <a:bodyPr/>
        <a:lstStyle/>
        <a:p>
          <a:endParaRPr lang="en-US"/>
        </a:p>
      </dgm:t>
    </dgm:pt>
    <dgm:pt modelId="{7B89C412-3A00-4C1F-B152-CACD1FF9352A}" type="pres">
      <dgm:prSet presAssocID="{A5FAFB82-0132-4102-9629-2736E48F43C8}" presName="root" presStyleCnt="0">
        <dgm:presLayoutVars>
          <dgm:dir/>
          <dgm:resizeHandles val="exact"/>
        </dgm:presLayoutVars>
      </dgm:prSet>
      <dgm:spPr/>
    </dgm:pt>
    <dgm:pt modelId="{411624E0-7AB6-49C4-93C3-C9F954761301}" type="pres">
      <dgm:prSet presAssocID="{66FDABF6-8F12-466F-AB70-1DDB2F940ABD}" presName="compNode" presStyleCnt="0"/>
      <dgm:spPr/>
    </dgm:pt>
    <dgm:pt modelId="{88B4DB38-98E7-4DAA-9DFE-FED75C34630C}" type="pres">
      <dgm:prSet presAssocID="{66FDABF6-8F12-466F-AB70-1DDB2F940ABD}" presName="bgRect" presStyleLbl="bgShp" presStyleIdx="0" presStyleCnt="5"/>
      <dgm:spPr/>
    </dgm:pt>
    <dgm:pt modelId="{39407650-CFFA-451D-A5AA-2EDC1D47D428}" type="pres">
      <dgm:prSet presAssocID="{66FDABF6-8F12-466F-AB70-1DDB2F940ABD}"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pt>
    <dgm:pt modelId="{32447E1B-2542-4001-8DD4-747856E12583}" type="pres">
      <dgm:prSet presAssocID="{66FDABF6-8F12-466F-AB70-1DDB2F940ABD}" presName="spaceRect" presStyleCnt="0"/>
      <dgm:spPr/>
    </dgm:pt>
    <dgm:pt modelId="{C3C6E28E-5AEA-4B99-B7AC-E798B8630D2F}" type="pres">
      <dgm:prSet presAssocID="{66FDABF6-8F12-466F-AB70-1DDB2F940ABD}" presName="parTx" presStyleLbl="revTx" presStyleIdx="0" presStyleCnt="5">
        <dgm:presLayoutVars>
          <dgm:chMax val="0"/>
          <dgm:chPref val="0"/>
        </dgm:presLayoutVars>
      </dgm:prSet>
      <dgm:spPr/>
    </dgm:pt>
    <dgm:pt modelId="{120E960F-4447-47E8-9305-0ABA3E7BD5ED}" type="pres">
      <dgm:prSet presAssocID="{E1443660-3176-43A9-A525-4E4CAAF70965}" presName="sibTrans" presStyleCnt="0"/>
      <dgm:spPr/>
    </dgm:pt>
    <dgm:pt modelId="{6325D9A0-5E22-4976-84BA-1727A64A7B96}" type="pres">
      <dgm:prSet presAssocID="{F27F46CB-7598-4A0C-973A-05978610D479}" presName="compNode" presStyleCnt="0"/>
      <dgm:spPr/>
    </dgm:pt>
    <dgm:pt modelId="{C13AA2C7-1ABC-4F8B-B28B-961F5914B578}" type="pres">
      <dgm:prSet presAssocID="{F27F46CB-7598-4A0C-973A-05978610D479}" presName="bgRect" presStyleLbl="bgShp" presStyleIdx="1" presStyleCnt="5" custLinFactNeighborY="-4036"/>
      <dgm:spPr/>
    </dgm:pt>
    <dgm:pt modelId="{2AFB60EF-D709-4BF8-83D4-D69FF66A1981}" type="pres">
      <dgm:prSet presAssocID="{F27F46CB-7598-4A0C-973A-05978610D479}"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pt>
    <dgm:pt modelId="{CF7DBE44-66D5-4A4C-9F01-A308FA089915}" type="pres">
      <dgm:prSet presAssocID="{F27F46CB-7598-4A0C-973A-05978610D479}" presName="spaceRect" presStyleCnt="0"/>
      <dgm:spPr/>
    </dgm:pt>
    <dgm:pt modelId="{B896B239-96C0-4534-AD46-4E884B1331B5}" type="pres">
      <dgm:prSet presAssocID="{F27F46CB-7598-4A0C-973A-05978610D479}" presName="parTx" presStyleLbl="revTx" presStyleIdx="1" presStyleCnt="5">
        <dgm:presLayoutVars>
          <dgm:chMax val="0"/>
          <dgm:chPref val="0"/>
        </dgm:presLayoutVars>
      </dgm:prSet>
      <dgm:spPr/>
    </dgm:pt>
    <dgm:pt modelId="{CCC7F691-9766-46BC-8562-2F88FE1FC531}" type="pres">
      <dgm:prSet presAssocID="{67CE326F-9F8C-4237-8589-88AF1E541759}" presName="sibTrans" presStyleCnt="0"/>
      <dgm:spPr/>
    </dgm:pt>
    <dgm:pt modelId="{F1448EA9-E30A-421F-B903-AC0322A80AF3}" type="pres">
      <dgm:prSet presAssocID="{6773E53B-6E88-4B60-BC3F-D3BB811A9A43}" presName="compNode" presStyleCnt="0"/>
      <dgm:spPr/>
    </dgm:pt>
    <dgm:pt modelId="{6031C85E-A7A6-430D-94C7-3027EBA43B54}" type="pres">
      <dgm:prSet presAssocID="{6773E53B-6E88-4B60-BC3F-D3BB811A9A43}" presName="bgRect" presStyleLbl="bgShp" presStyleIdx="2" presStyleCnt="5"/>
      <dgm:spPr/>
    </dgm:pt>
    <dgm:pt modelId="{82AEE4E1-9A78-4DB2-BBA0-C933406B8D57}" type="pres">
      <dgm:prSet presAssocID="{6773E53B-6E88-4B60-BC3F-D3BB811A9A43}"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pt>
    <dgm:pt modelId="{9F229250-0FF5-4D20-B3BC-B587F86EB4C4}" type="pres">
      <dgm:prSet presAssocID="{6773E53B-6E88-4B60-BC3F-D3BB811A9A43}" presName="spaceRect" presStyleCnt="0"/>
      <dgm:spPr/>
    </dgm:pt>
    <dgm:pt modelId="{3E31CA05-71AE-4E5A-A58E-4D1687E41966}" type="pres">
      <dgm:prSet presAssocID="{6773E53B-6E88-4B60-BC3F-D3BB811A9A43}" presName="parTx" presStyleLbl="revTx" presStyleIdx="2" presStyleCnt="5">
        <dgm:presLayoutVars>
          <dgm:chMax val="0"/>
          <dgm:chPref val="0"/>
        </dgm:presLayoutVars>
      </dgm:prSet>
      <dgm:spPr/>
    </dgm:pt>
    <dgm:pt modelId="{677A560A-C3BE-42B7-A280-769803B08228}" type="pres">
      <dgm:prSet presAssocID="{2B6A7CC3-A112-4A24-B69E-98D4F6627C20}" presName="sibTrans" presStyleCnt="0"/>
      <dgm:spPr/>
    </dgm:pt>
    <dgm:pt modelId="{A26AEA88-90C3-4BF1-9FA9-3E8FA5508F71}" type="pres">
      <dgm:prSet presAssocID="{B3E2B592-1245-4B5E-9060-79E21F4AFC3C}" presName="compNode" presStyleCnt="0"/>
      <dgm:spPr/>
    </dgm:pt>
    <dgm:pt modelId="{D3DF0BCB-55A0-4F17-93D2-7C5C82C4598C}" type="pres">
      <dgm:prSet presAssocID="{B3E2B592-1245-4B5E-9060-79E21F4AFC3C}" presName="bgRect" presStyleLbl="bgShp" presStyleIdx="3" presStyleCnt="5"/>
      <dgm:spPr/>
    </dgm:pt>
    <dgm:pt modelId="{207FCB38-7044-4628-86DC-E11473B294D6}" type="pres">
      <dgm:prSet presAssocID="{B3E2B592-1245-4B5E-9060-79E21F4AFC3C}"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pt>
    <dgm:pt modelId="{4A019585-65B0-40AA-8669-1EBC29C901E9}" type="pres">
      <dgm:prSet presAssocID="{B3E2B592-1245-4B5E-9060-79E21F4AFC3C}" presName="spaceRect" presStyleCnt="0"/>
      <dgm:spPr/>
    </dgm:pt>
    <dgm:pt modelId="{90BB2FA1-740A-4527-82E1-6D7DA5AD4E9B}" type="pres">
      <dgm:prSet presAssocID="{B3E2B592-1245-4B5E-9060-79E21F4AFC3C}" presName="parTx" presStyleLbl="revTx" presStyleIdx="3" presStyleCnt="5">
        <dgm:presLayoutVars>
          <dgm:chMax val="0"/>
          <dgm:chPref val="0"/>
        </dgm:presLayoutVars>
      </dgm:prSet>
      <dgm:spPr/>
    </dgm:pt>
    <dgm:pt modelId="{9B60D112-6C42-4675-AEC9-EC5E81E75AE6}" type="pres">
      <dgm:prSet presAssocID="{83F0A606-9BB4-4731-B2D1-55809293A583}" presName="sibTrans" presStyleCnt="0"/>
      <dgm:spPr/>
    </dgm:pt>
    <dgm:pt modelId="{74381C0B-2442-420A-9B92-BCD9D7CD629E}" type="pres">
      <dgm:prSet presAssocID="{374E75EF-FE2F-4064-A998-D71F4D039A55}" presName="compNode" presStyleCnt="0"/>
      <dgm:spPr/>
    </dgm:pt>
    <dgm:pt modelId="{7675E4E4-C9EE-4E58-A911-D3EA48BB8C51}" type="pres">
      <dgm:prSet presAssocID="{374E75EF-FE2F-4064-A998-D71F4D039A55}" presName="bgRect" presStyleLbl="bgShp" presStyleIdx="4" presStyleCnt="5"/>
      <dgm:spPr/>
    </dgm:pt>
    <dgm:pt modelId="{12EEEAC6-55AF-44C7-9F4E-95E15E519C0B}" type="pres">
      <dgm:prSet presAssocID="{374E75EF-FE2F-4064-A998-D71F4D039A55}"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pt>
    <dgm:pt modelId="{E3DE9753-21D4-4E26-9A2F-4E1EFE26B1D7}" type="pres">
      <dgm:prSet presAssocID="{374E75EF-FE2F-4064-A998-D71F4D039A55}" presName="spaceRect" presStyleCnt="0"/>
      <dgm:spPr/>
    </dgm:pt>
    <dgm:pt modelId="{0472284E-3FE0-47E8-BE10-C517BD83B2FC}" type="pres">
      <dgm:prSet presAssocID="{374E75EF-FE2F-4064-A998-D71F4D039A55}" presName="parTx" presStyleLbl="revTx" presStyleIdx="4" presStyleCnt="5">
        <dgm:presLayoutVars>
          <dgm:chMax val="0"/>
          <dgm:chPref val="0"/>
        </dgm:presLayoutVars>
      </dgm:prSet>
      <dgm:spPr/>
    </dgm:pt>
  </dgm:ptLst>
  <dgm:cxnLst>
    <dgm:cxn modelId="{50AA4614-B5F1-412A-940F-E36674DF08CB}" srcId="{A5FAFB82-0132-4102-9629-2736E48F43C8}" destId="{B3E2B592-1245-4B5E-9060-79E21F4AFC3C}" srcOrd="3" destOrd="0" parTransId="{17756E37-8DA9-4816-B9AB-34F2471638B5}" sibTransId="{83F0A606-9BB4-4731-B2D1-55809293A583}"/>
    <dgm:cxn modelId="{45769F37-46C4-457C-95DA-3B708F0B831F}" type="presOf" srcId="{A5FAFB82-0132-4102-9629-2736E48F43C8}" destId="{7B89C412-3A00-4C1F-B152-CACD1FF9352A}" srcOrd="0" destOrd="0" presId="urn:microsoft.com/office/officeart/2018/2/layout/IconVerticalSolidList"/>
    <dgm:cxn modelId="{5FAABA5B-7822-4ABF-9312-EFE22D87E243}" type="presOf" srcId="{66FDABF6-8F12-466F-AB70-1DDB2F940ABD}" destId="{C3C6E28E-5AEA-4B99-B7AC-E798B8630D2F}" srcOrd="0" destOrd="0" presId="urn:microsoft.com/office/officeart/2018/2/layout/IconVerticalSolidList"/>
    <dgm:cxn modelId="{E7B6EA66-CFA3-4601-AA99-91A5D3EAC3E0}" type="presOf" srcId="{F27F46CB-7598-4A0C-973A-05978610D479}" destId="{B896B239-96C0-4534-AD46-4E884B1331B5}" srcOrd="0" destOrd="0" presId="urn:microsoft.com/office/officeart/2018/2/layout/IconVerticalSolidList"/>
    <dgm:cxn modelId="{EC657252-EF41-4ED4-94A5-3C660FBDD5B5}" type="presOf" srcId="{374E75EF-FE2F-4064-A998-D71F4D039A55}" destId="{0472284E-3FE0-47E8-BE10-C517BD83B2FC}" srcOrd="0" destOrd="0" presId="urn:microsoft.com/office/officeart/2018/2/layout/IconVerticalSolidList"/>
    <dgm:cxn modelId="{A0636477-EF9D-4281-BD6F-C647E14FF14E}" srcId="{A5FAFB82-0132-4102-9629-2736E48F43C8}" destId="{6773E53B-6E88-4B60-BC3F-D3BB811A9A43}" srcOrd="2" destOrd="0" parTransId="{0F6C7AB5-F24F-4E4D-8D69-29F5B2D160A8}" sibTransId="{2B6A7CC3-A112-4A24-B69E-98D4F6627C20}"/>
    <dgm:cxn modelId="{BDF52590-8332-462B-970A-C80A4F57C89F}" srcId="{A5FAFB82-0132-4102-9629-2736E48F43C8}" destId="{374E75EF-FE2F-4064-A998-D71F4D039A55}" srcOrd="4" destOrd="0" parTransId="{B52F9D6D-7FE2-4A32-975D-12DA4FC21277}" sibTransId="{7DCDA848-049E-4A44-BC03-971D29F89E10}"/>
    <dgm:cxn modelId="{80080896-2F78-4EB2-9690-A2E85BDA7F1F}" srcId="{A5FAFB82-0132-4102-9629-2736E48F43C8}" destId="{F27F46CB-7598-4A0C-973A-05978610D479}" srcOrd="1" destOrd="0" parTransId="{F4CC9A64-35B1-4A09-878E-BC609D1AC98F}" sibTransId="{67CE326F-9F8C-4237-8589-88AF1E541759}"/>
    <dgm:cxn modelId="{216F51A6-B428-4BE5-A32F-4958D1EEF329}" type="presOf" srcId="{6773E53B-6E88-4B60-BC3F-D3BB811A9A43}" destId="{3E31CA05-71AE-4E5A-A58E-4D1687E41966}" srcOrd="0" destOrd="0" presId="urn:microsoft.com/office/officeart/2018/2/layout/IconVerticalSolidList"/>
    <dgm:cxn modelId="{63CBDCBD-3D71-499C-BD0C-E34F829CE992}" srcId="{A5FAFB82-0132-4102-9629-2736E48F43C8}" destId="{66FDABF6-8F12-466F-AB70-1DDB2F940ABD}" srcOrd="0" destOrd="0" parTransId="{7E62C8C9-2A9E-42D3-9073-3F41F774EA4D}" sibTransId="{E1443660-3176-43A9-A525-4E4CAAF70965}"/>
    <dgm:cxn modelId="{95A83DE6-8243-495B-B484-4C18F6AB2F97}" type="presOf" srcId="{B3E2B592-1245-4B5E-9060-79E21F4AFC3C}" destId="{90BB2FA1-740A-4527-82E1-6D7DA5AD4E9B}" srcOrd="0" destOrd="0" presId="urn:microsoft.com/office/officeart/2018/2/layout/IconVerticalSolidList"/>
    <dgm:cxn modelId="{AB0BF12A-A193-41BD-891E-40CF767E3666}" type="presParOf" srcId="{7B89C412-3A00-4C1F-B152-CACD1FF9352A}" destId="{411624E0-7AB6-49C4-93C3-C9F954761301}" srcOrd="0" destOrd="0" presId="urn:microsoft.com/office/officeart/2018/2/layout/IconVerticalSolidList"/>
    <dgm:cxn modelId="{E84AB2B6-0D4C-4FD3-8CBC-7DFF6E06C66F}" type="presParOf" srcId="{411624E0-7AB6-49C4-93C3-C9F954761301}" destId="{88B4DB38-98E7-4DAA-9DFE-FED75C34630C}" srcOrd="0" destOrd="0" presId="urn:microsoft.com/office/officeart/2018/2/layout/IconVerticalSolidList"/>
    <dgm:cxn modelId="{0DC4C3B7-4B51-4FC9-84E2-B22863DA2A7F}" type="presParOf" srcId="{411624E0-7AB6-49C4-93C3-C9F954761301}" destId="{39407650-CFFA-451D-A5AA-2EDC1D47D428}" srcOrd="1" destOrd="0" presId="urn:microsoft.com/office/officeart/2018/2/layout/IconVerticalSolidList"/>
    <dgm:cxn modelId="{F5B36146-7AF6-420E-9EB7-9F8B7C37F643}" type="presParOf" srcId="{411624E0-7AB6-49C4-93C3-C9F954761301}" destId="{32447E1B-2542-4001-8DD4-747856E12583}" srcOrd="2" destOrd="0" presId="urn:microsoft.com/office/officeart/2018/2/layout/IconVerticalSolidList"/>
    <dgm:cxn modelId="{D10E7F23-51AE-4CC6-B0AB-5C513AEB12ED}" type="presParOf" srcId="{411624E0-7AB6-49C4-93C3-C9F954761301}" destId="{C3C6E28E-5AEA-4B99-B7AC-E798B8630D2F}" srcOrd="3" destOrd="0" presId="urn:microsoft.com/office/officeart/2018/2/layout/IconVerticalSolidList"/>
    <dgm:cxn modelId="{25078A79-9BF2-4099-ACFB-87501E3672B4}" type="presParOf" srcId="{7B89C412-3A00-4C1F-B152-CACD1FF9352A}" destId="{120E960F-4447-47E8-9305-0ABA3E7BD5ED}" srcOrd="1" destOrd="0" presId="urn:microsoft.com/office/officeart/2018/2/layout/IconVerticalSolidList"/>
    <dgm:cxn modelId="{60262158-5BCA-4295-A5A1-E3A79F642629}" type="presParOf" srcId="{7B89C412-3A00-4C1F-B152-CACD1FF9352A}" destId="{6325D9A0-5E22-4976-84BA-1727A64A7B96}" srcOrd="2" destOrd="0" presId="urn:microsoft.com/office/officeart/2018/2/layout/IconVerticalSolidList"/>
    <dgm:cxn modelId="{D52BF001-E685-455B-B506-6FA1520D9AD9}" type="presParOf" srcId="{6325D9A0-5E22-4976-84BA-1727A64A7B96}" destId="{C13AA2C7-1ABC-4F8B-B28B-961F5914B578}" srcOrd="0" destOrd="0" presId="urn:microsoft.com/office/officeart/2018/2/layout/IconVerticalSolidList"/>
    <dgm:cxn modelId="{FDA18F14-EA5D-4C9B-ADE2-91116B3676D6}" type="presParOf" srcId="{6325D9A0-5E22-4976-84BA-1727A64A7B96}" destId="{2AFB60EF-D709-4BF8-83D4-D69FF66A1981}" srcOrd="1" destOrd="0" presId="urn:microsoft.com/office/officeart/2018/2/layout/IconVerticalSolidList"/>
    <dgm:cxn modelId="{9D38DEA6-129B-4510-8640-60359D74C6E9}" type="presParOf" srcId="{6325D9A0-5E22-4976-84BA-1727A64A7B96}" destId="{CF7DBE44-66D5-4A4C-9F01-A308FA089915}" srcOrd="2" destOrd="0" presId="urn:microsoft.com/office/officeart/2018/2/layout/IconVerticalSolidList"/>
    <dgm:cxn modelId="{61A35B2D-F2B5-4906-8F6B-6C8C5A9780A5}" type="presParOf" srcId="{6325D9A0-5E22-4976-84BA-1727A64A7B96}" destId="{B896B239-96C0-4534-AD46-4E884B1331B5}" srcOrd="3" destOrd="0" presId="urn:microsoft.com/office/officeart/2018/2/layout/IconVerticalSolidList"/>
    <dgm:cxn modelId="{000AA7D4-0413-4001-B22B-57B4A59DC34E}" type="presParOf" srcId="{7B89C412-3A00-4C1F-B152-CACD1FF9352A}" destId="{CCC7F691-9766-46BC-8562-2F88FE1FC531}" srcOrd="3" destOrd="0" presId="urn:microsoft.com/office/officeart/2018/2/layout/IconVerticalSolidList"/>
    <dgm:cxn modelId="{F061EB1C-C168-4CBD-9A1E-ACE0C5B2E600}" type="presParOf" srcId="{7B89C412-3A00-4C1F-B152-CACD1FF9352A}" destId="{F1448EA9-E30A-421F-B903-AC0322A80AF3}" srcOrd="4" destOrd="0" presId="urn:microsoft.com/office/officeart/2018/2/layout/IconVerticalSolidList"/>
    <dgm:cxn modelId="{EE8A071F-1E99-4D10-87C7-56700445A38A}" type="presParOf" srcId="{F1448EA9-E30A-421F-B903-AC0322A80AF3}" destId="{6031C85E-A7A6-430D-94C7-3027EBA43B54}" srcOrd="0" destOrd="0" presId="urn:microsoft.com/office/officeart/2018/2/layout/IconVerticalSolidList"/>
    <dgm:cxn modelId="{153C11BD-2053-4118-87EC-D695AA101833}" type="presParOf" srcId="{F1448EA9-E30A-421F-B903-AC0322A80AF3}" destId="{82AEE4E1-9A78-4DB2-BBA0-C933406B8D57}" srcOrd="1" destOrd="0" presId="urn:microsoft.com/office/officeart/2018/2/layout/IconVerticalSolidList"/>
    <dgm:cxn modelId="{822ACB7B-B690-4CC4-80BC-9B3769CF540D}" type="presParOf" srcId="{F1448EA9-E30A-421F-B903-AC0322A80AF3}" destId="{9F229250-0FF5-4D20-B3BC-B587F86EB4C4}" srcOrd="2" destOrd="0" presId="urn:microsoft.com/office/officeart/2018/2/layout/IconVerticalSolidList"/>
    <dgm:cxn modelId="{ABC5C3B1-CD5F-4DA4-9052-FF37BACDF129}" type="presParOf" srcId="{F1448EA9-E30A-421F-B903-AC0322A80AF3}" destId="{3E31CA05-71AE-4E5A-A58E-4D1687E41966}" srcOrd="3" destOrd="0" presId="urn:microsoft.com/office/officeart/2018/2/layout/IconVerticalSolidList"/>
    <dgm:cxn modelId="{38DDA827-63FC-4351-9EFF-018F706CBFE7}" type="presParOf" srcId="{7B89C412-3A00-4C1F-B152-CACD1FF9352A}" destId="{677A560A-C3BE-42B7-A280-769803B08228}" srcOrd="5" destOrd="0" presId="urn:microsoft.com/office/officeart/2018/2/layout/IconVerticalSolidList"/>
    <dgm:cxn modelId="{15BDBD27-2ECE-4F99-A288-9DEC17FE2C13}" type="presParOf" srcId="{7B89C412-3A00-4C1F-B152-CACD1FF9352A}" destId="{A26AEA88-90C3-4BF1-9FA9-3E8FA5508F71}" srcOrd="6" destOrd="0" presId="urn:microsoft.com/office/officeart/2018/2/layout/IconVerticalSolidList"/>
    <dgm:cxn modelId="{BC60B6C1-CCC2-473F-A414-88FE064397E5}" type="presParOf" srcId="{A26AEA88-90C3-4BF1-9FA9-3E8FA5508F71}" destId="{D3DF0BCB-55A0-4F17-93D2-7C5C82C4598C}" srcOrd="0" destOrd="0" presId="urn:microsoft.com/office/officeart/2018/2/layout/IconVerticalSolidList"/>
    <dgm:cxn modelId="{9C02F5F6-8371-40DE-BC90-B175D26C486B}" type="presParOf" srcId="{A26AEA88-90C3-4BF1-9FA9-3E8FA5508F71}" destId="{207FCB38-7044-4628-86DC-E11473B294D6}" srcOrd="1" destOrd="0" presId="urn:microsoft.com/office/officeart/2018/2/layout/IconVerticalSolidList"/>
    <dgm:cxn modelId="{9AD66FC0-6DF3-463C-8641-3C820900E373}" type="presParOf" srcId="{A26AEA88-90C3-4BF1-9FA9-3E8FA5508F71}" destId="{4A019585-65B0-40AA-8669-1EBC29C901E9}" srcOrd="2" destOrd="0" presId="urn:microsoft.com/office/officeart/2018/2/layout/IconVerticalSolidList"/>
    <dgm:cxn modelId="{FBD22FC3-422B-4B87-8F87-C1963DE93A88}" type="presParOf" srcId="{A26AEA88-90C3-4BF1-9FA9-3E8FA5508F71}" destId="{90BB2FA1-740A-4527-82E1-6D7DA5AD4E9B}" srcOrd="3" destOrd="0" presId="urn:microsoft.com/office/officeart/2018/2/layout/IconVerticalSolidList"/>
    <dgm:cxn modelId="{12C6089A-E9A0-4FF6-97B5-29BCF9280EA2}" type="presParOf" srcId="{7B89C412-3A00-4C1F-B152-CACD1FF9352A}" destId="{9B60D112-6C42-4675-AEC9-EC5E81E75AE6}" srcOrd="7" destOrd="0" presId="urn:microsoft.com/office/officeart/2018/2/layout/IconVerticalSolidList"/>
    <dgm:cxn modelId="{4110ECCE-8A1A-485F-ABF0-154B069516C5}" type="presParOf" srcId="{7B89C412-3A00-4C1F-B152-CACD1FF9352A}" destId="{74381C0B-2442-420A-9B92-BCD9D7CD629E}" srcOrd="8" destOrd="0" presId="urn:microsoft.com/office/officeart/2018/2/layout/IconVerticalSolidList"/>
    <dgm:cxn modelId="{1B9BED09-6CB9-4AB2-A46D-53B3201DB376}" type="presParOf" srcId="{74381C0B-2442-420A-9B92-BCD9D7CD629E}" destId="{7675E4E4-C9EE-4E58-A911-D3EA48BB8C51}" srcOrd="0" destOrd="0" presId="urn:microsoft.com/office/officeart/2018/2/layout/IconVerticalSolidList"/>
    <dgm:cxn modelId="{A6D29634-21D4-451D-98E9-9573DE8AC47A}" type="presParOf" srcId="{74381C0B-2442-420A-9B92-BCD9D7CD629E}" destId="{12EEEAC6-55AF-44C7-9F4E-95E15E519C0B}" srcOrd="1" destOrd="0" presId="urn:microsoft.com/office/officeart/2018/2/layout/IconVerticalSolidList"/>
    <dgm:cxn modelId="{4F802298-F64F-4999-9A1C-E15D1DFE28D4}" type="presParOf" srcId="{74381C0B-2442-420A-9B92-BCD9D7CD629E}" destId="{E3DE9753-21D4-4E26-9A2F-4E1EFE26B1D7}" srcOrd="2" destOrd="0" presId="urn:microsoft.com/office/officeart/2018/2/layout/IconVerticalSolidList"/>
    <dgm:cxn modelId="{2955CCD8-5FB9-464E-B345-12FE896404B0}" type="presParOf" srcId="{74381C0B-2442-420A-9B92-BCD9D7CD629E}" destId="{0472284E-3FE0-47E8-BE10-C517BD83B2F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4DB38-98E7-4DAA-9DFE-FED75C34630C}">
      <dsp:nvSpPr>
        <dsp:cNvPr id="0" name=""/>
        <dsp:cNvSpPr/>
      </dsp:nvSpPr>
      <dsp:spPr>
        <a:xfrm>
          <a:off x="0" y="3399"/>
          <a:ext cx="10515600" cy="724089"/>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407650-CFFA-451D-A5AA-2EDC1D47D428}">
      <dsp:nvSpPr>
        <dsp:cNvPr id="0" name=""/>
        <dsp:cNvSpPr/>
      </dsp:nvSpPr>
      <dsp:spPr>
        <a:xfrm>
          <a:off x="219037" y="166319"/>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C6E28E-5AEA-4B99-B7AC-E798B8630D2F}">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just" defTabSz="844550">
            <a:lnSpc>
              <a:spcPct val="100000"/>
            </a:lnSpc>
            <a:spcBef>
              <a:spcPct val="0"/>
            </a:spcBef>
            <a:spcAft>
              <a:spcPct val="35000"/>
            </a:spcAft>
            <a:buNone/>
          </a:pPr>
          <a:r>
            <a:rPr lang="en-US" sz="1900" b="1" i="0" kern="1200" dirty="0">
              <a:latin typeface="Times New Roman" panose="02020603050405020304" pitchFamily="18" charset="0"/>
              <a:cs typeface="Times New Roman" panose="02020603050405020304" pitchFamily="18" charset="0"/>
            </a:rPr>
            <a:t>Administer the processes of CIRP / Liquidation to achieve timely resolution with value maximization</a:t>
          </a:r>
        </a:p>
      </dsp:txBody>
      <dsp:txXfrm>
        <a:off x="836323" y="3399"/>
        <a:ext cx="9679276" cy="724089"/>
      </dsp:txXfrm>
    </dsp:sp>
    <dsp:sp modelId="{C13AA2C7-1ABC-4F8B-B28B-961F5914B578}">
      <dsp:nvSpPr>
        <dsp:cNvPr id="0" name=""/>
        <dsp:cNvSpPr/>
      </dsp:nvSpPr>
      <dsp:spPr>
        <a:xfrm>
          <a:off x="0" y="879287"/>
          <a:ext cx="10515600" cy="724089"/>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FB60EF-D709-4BF8-83D4-D69FF66A1981}">
      <dsp:nvSpPr>
        <dsp:cNvPr id="0" name=""/>
        <dsp:cNvSpPr/>
      </dsp:nvSpPr>
      <dsp:spPr>
        <a:xfrm>
          <a:off x="219037" y="1071431"/>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96B239-96C0-4534-AD46-4E884B1331B5}">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IN" sz="1900" b="1" kern="1200" dirty="0">
              <a:latin typeface="Times New Roman" panose="02020603050405020304" pitchFamily="18" charset="0"/>
              <a:cs typeface="Times New Roman" panose="02020603050405020304" pitchFamily="18" charset="0"/>
            </a:rPr>
            <a:t>Abide by the Laws, Code, Rules, Regulations, Bye laws, Code of Conduct, etc. </a:t>
          </a:r>
          <a:endParaRPr lang="en-US" sz="1900" b="1" kern="1200" dirty="0">
            <a:latin typeface="Times New Roman" panose="02020603050405020304" pitchFamily="18" charset="0"/>
            <a:cs typeface="Times New Roman" panose="02020603050405020304" pitchFamily="18" charset="0"/>
          </a:endParaRPr>
        </a:p>
      </dsp:txBody>
      <dsp:txXfrm>
        <a:off x="836323" y="908511"/>
        <a:ext cx="9679276" cy="724089"/>
      </dsp:txXfrm>
    </dsp:sp>
    <dsp:sp modelId="{6031C85E-A7A6-430D-94C7-3027EBA43B54}">
      <dsp:nvSpPr>
        <dsp:cNvPr id="0" name=""/>
        <dsp:cNvSpPr/>
      </dsp:nvSpPr>
      <dsp:spPr>
        <a:xfrm>
          <a:off x="0" y="1813624"/>
          <a:ext cx="10515600" cy="724089"/>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AEE4E1-9A78-4DB2-BBA0-C933406B8D57}">
      <dsp:nvSpPr>
        <dsp:cNvPr id="0" name=""/>
        <dsp:cNvSpPr/>
      </dsp:nvSpPr>
      <dsp:spPr>
        <a:xfrm>
          <a:off x="219037" y="1976544"/>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31CA05-71AE-4E5A-A58E-4D1687E41966}">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IN" sz="1900" b="1" kern="1200">
              <a:latin typeface="Times New Roman" panose="02020603050405020304" pitchFamily="18" charset="0"/>
              <a:cs typeface="Times New Roman" panose="02020603050405020304" pitchFamily="18" charset="0"/>
            </a:rPr>
            <a:t>Creditor Expectations are high recovery within time</a:t>
          </a:r>
          <a:endParaRPr lang="en-US" sz="1900" b="1" kern="1200">
            <a:latin typeface="Times New Roman" panose="02020603050405020304" pitchFamily="18" charset="0"/>
            <a:cs typeface="Times New Roman" panose="02020603050405020304" pitchFamily="18" charset="0"/>
          </a:endParaRPr>
        </a:p>
      </dsp:txBody>
      <dsp:txXfrm>
        <a:off x="836323" y="1813624"/>
        <a:ext cx="9679276" cy="724089"/>
      </dsp:txXfrm>
    </dsp:sp>
    <dsp:sp modelId="{D3DF0BCB-55A0-4F17-93D2-7C5C82C4598C}">
      <dsp:nvSpPr>
        <dsp:cNvPr id="0" name=""/>
        <dsp:cNvSpPr/>
      </dsp:nvSpPr>
      <dsp:spPr>
        <a:xfrm>
          <a:off x="0" y="2718736"/>
          <a:ext cx="10515600" cy="724089"/>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7FCB38-7044-4628-86DC-E11473B294D6}">
      <dsp:nvSpPr>
        <dsp:cNvPr id="0" name=""/>
        <dsp:cNvSpPr/>
      </dsp:nvSpPr>
      <dsp:spPr>
        <a:xfrm>
          <a:off x="219037" y="2881656"/>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BB2FA1-740A-4527-82E1-6D7DA5AD4E9B}">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IN" sz="1900" b="1" kern="1200">
              <a:latin typeface="Times New Roman" panose="02020603050405020304" pitchFamily="18" charset="0"/>
              <a:cs typeface="Times New Roman" panose="02020603050405020304" pitchFamily="18" charset="0"/>
            </a:rPr>
            <a:t>AA wants the RP to conduct process as per the Code</a:t>
          </a:r>
          <a:endParaRPr lang="en-US" sz="1900" b="1" kern="1200">
            <a:latin typeface="Times New Roman" panose="02020603050405020304" pitchFamily="18" charset="0"/>
            <a:cs typeface="Times New Roman" panose="02020603050405020304" pitchFamily="18" charset="0"/>
          </a:endParaRPr>
        </a:p>
      </dsp:txBody>
      <dsp:txXfrm>
        <a:off x="836323" y="2718736"/>
        <a:ext cx="9679276" cy="724089"/>
      </dsp:txXfrm>
    </dsp:sp>
    <dsp:sp modelId="{7675E4E4-C9EE-4E58-A911-D3EA48BB8C51}">
      <dsp:nvSpPr>
        <dsp:cNvPr id="0" name=""/>
        <dsp:cNvSpPr/>
      </dsp:nvSpPr>
      <dsp:spPr>
        <a:xfrm>
          <a:off x="0" y="3623848"/>
          <a:ext cx="10515600" cy="724089"/>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EEAC6-55AF-44C7-9F4E-95E15E519C0B}">
      <dsp:nvSpPr>
        <dsp:cNvPr id="0" name=""/>
        <dsp:cNvSpPr/>
      </dsp:nvSpPr>
      <dsp:spPr>
        <a:xfrm>
          <a:off x="219037" y="3786768"/>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72284E-3FE0-47E8-BE10-C517BD83B2FC}">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IN" sz="1900" b="1" kern="1200" dirty="0">
              <a:latin typeface="Times New Roman" panose="02020603050405020304" pitchFamily="18" charset="0"/>
              <a:cs typeface="Times New Roman" panose="02020603050405020304" pitchFamily="18" charset="0"/>
            </a:rPr>
            <a:t>Knowledge and understanding of evolving jurisprudence and changes to the Code</a:t>
          </a:r>
          <a:endParaRPr lang="en-US" sz="1900" b="1" kern="1200" dirty="0">
            <a:latin typeface="Times New Roman" panose="02020603050405020304" pitchFamily="18" charset="0"/>
            <a:cs typeface="Times New Roman" panose="02020603050405020304" pitchFamily="18" charset="0"/>
          </a:endParaRPr>
        </a:p>
      </dsp:txBody>
      <dsp:txXfrm>
        <a:off x="836323" y="3623848"/>
        <a:ext cx="9679276" cy="72408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7" y="5"/>
            <a:ext cx="3037838" cy="466432"/>
          </a:xfrm>
          <a:prstGeom prst="rect">
            <a:avLst/>
          </a:prstGeom>
          <a:noFill/>
          <a:ln>
            <a:noFill/>
          </a:ln>
        </p:spPr>
        <p:txBody>
          <a:bodyPr spcFirstLastPara="1" wrap="square" lIns="90706" tIns="45366" rIns="90706" bIns="45366" anchor="t" anchorCtr="0">
            <a:noAutofit/>
          </a:bodyPr>
          <a:lstStyle>
            <a:lvl1pPr marR="0" lvl="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45" y="5"/>
            <a:ext cx="3037838" cy="466432"/>
          </a:xfrm>
          <a:prstGeom prst="rect">
            <a:avLst/>
          </a:prstGeom>
          <a:noFill/>
          <a:ln>
            <a:noFill/>
          </a:ln>
        </p:spPr>
        <p:txBody>
          <a:bodyPr spcFirstLastPara="1" wrap="square" lIns="90706" tIns="45366" rIns="90706" bIns="45366" anchor="t" anchorCtr="0">
            <a:noAutofit/>
          </a:bodyPr>
          <a:lstStyle>
            <a:lvl1pPr marR="0" lvl="0" algn="r"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5963" y="1160463"/>
            <a:ext cx="5578475" cy="31384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1" y="4473897"/>
            <a:ext cx="5608320" cy="3660458"/>
          </a:xfrm>
          <a:prstGeom prst="rect">
            <a:avLst/>
          </a:prstGeom>
          <a:noFill/>
          <a:ln>
            <a:noFill/>
          </a:ln>
        </p:spPr>
        <p:txBody>
          <a:bodyPr spcFirstLastPara="1" wrap="square" lIns="90706" tIns="45366" rIns="90706" bIns="45366"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7" y="8829971"/>
            <a:ext cx="3037838" cy="466432"/>
          </a:xfrm>
          <a:prstGeom prst="rect">
            <a:avLst/>
          </a:prstGeom>
          <a:noFill/>
          <a:ln>
            <a:noFill/>
          </a:ln>
        </p:spPr>
        <p:txBody>
          <a:bodyPr spcFirstLastPara="1" wrap="square" lIns="90706" tIns="45366" rIns="90706" bIns="45366" anchor="b" anchorCtr="0">
            <a:noAutofit/>
          </a:bodyPr>
          <a:lstStyle>
            <a:lvl1pPr marR="0" lvl="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45" y="8829971"/>
            <a:ext cx="3037838" cy="466432"/>
          </a:xfrm>
          <a:prstGeom prst="rect">
            <a:avLst/>
          </a:prstGeom>
          <a:noFill/>
          <a:ln>
            <a:noFill/>
          </a:ln>
        </p:spPr>
        <p:txBody>
          <a:bodyPr spcFirstLastPara="1" wrap="square" lIns="90706" tIns="45366" rIns="90706" bIns="45366" anchor="b" anchorCtr="0">
            <a:noAutofit/>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18443308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76323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2</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188570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3</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304308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5B273-4D34-F3D3-C3E6-B94411B59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95E98-D0D9-B80A-918D-F9222C07A3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C93ED9-9B17-A289-AEB2-11FD072108CE}"/>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41B809F2-65F6-899B-75FC-E74CCBAEA734}"/>
              </a:ext>
            </a:extLst>
          </p:cNvPr>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4</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921030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5</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46066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6</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341787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A31B1-042A-690C-D8A5-5148E9EDC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DC14E-D3C6-6D31-7A79-74667CC9B9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CAAA7-A713-C80C-CDBB-5A599D37B410}"/>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51EEB9FC-B06E-3250-52B8-8A1953013128}"/>
              </a:ext>
            </a:extLst>
          </p:cNvPr>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7</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574909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8</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282363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71B49-4ED7-B064-0ED0-03A49951B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510BF-42B9-0146-D5C6-E99E727E4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AD916-54CE-4019-9908-45A511FA8392}"/>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594DE58B-3982-82B7-4B5C-869CC7BB26DA}"/>
              </a:ext>
            </a:extLst>
          </p:cNvPr>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9</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454392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10</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604896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76445-D8FF-ACB6-A80F-18231BFE4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78BA8-4982-6743-2EA7-779BA3370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F43C1-DE1B-5515-D1A7-8287AFB921D0}"/>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277AF2F3-E847-5B43-C2EF-5F03A905D58D}"/>
              </a:ext>
            </a:extLst>
          </p:cNvPr>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11</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361271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12</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02307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13</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57749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14</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721935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EEEC9-833A-103F-25C2-7D8A7840A9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79F96-1CB7-36B4-D3F8-0BFE8A175A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89B1C-00FD-AA67-401D-CBC0124D7F5F}"/>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E4B73D41-35CB-00B1-B1A2-7C167BB5AF92}"/>
              </a:ext>
            </a:extLst>
          </p:cNvPr>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15</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017633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16</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207886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17</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211691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F4071-9335-ACFD-91B4-03D2E3828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20E9A-2727-7175-7433-08999B2726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D591F-F82C-9FF4-0C3D-C84C4B131D80}"/>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A4E95136-A45D-C5E1-64D1-D78EA122A5BF}"/>
              </a:ext>
            </a:extLst>
          </p:cNvPr>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18</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891567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19</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631561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20</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886506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21</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86327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F2231-9B02-39B7-B5BB-C1DD2A123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79147-3CF3-C530-8129-3BD4E42CE6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692528-9476-8795-F84D-3608D014EE05}"/>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27A61022-6C6B-37AD-68DA-2003CEB17B67}"/>
              </a:ext>
            </a:extLst>
          </p:cNvPr>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22</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713117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23</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118177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24</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647545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28</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5191033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29</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681146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30</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7998928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31</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6067710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32</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170695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algn="r"/>
            <a:fld id="{00000000-1234-1234-1234-123412341234}" type="slidenum">
              <a:rPr lang="en-IN" sz="1200" smtClean="0">
                <a:solidFill>
                  <a:schemeClr val="dk1"/>
                </a:solidFill>
                <a:latin typeface="Times New Roman"/>
                <a:ea typeface="Times New Roman"/>
                <a:cs typeface="Times New Roman"/>
                <a:sym typeface="Times New Roman"/>
              </a:rPr>
              <a:pPr algn="r"/>
              <a:t>33</a:t>
            </a:fld>
            <a:endParaRPr lang="en-IN"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330718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FCCA-AC3E-A253-E577-8889BB6720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961155B-0C62-EA0C-018F-ABEF8285C2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470B4BC-690E-3863-0254-602F73CAFA56}"/>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94D548B7-EE61-BD8A-A6D0-AC685D5F487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18797B7-8603-828C-7ED0-CBBC75CA8D5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3677320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2711-8753-282A-5C64-8A9379CACB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446E7F-9565-1D2F-413D-8E759BE63D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F80B42-E0CE-5286-FC14-C53B8A75AF73}"/>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DCA94A06-8099-8319-D120-EFEA82AB84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CC2DF0-FBC1-5AAF-2C20-6259A569966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261140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346DC-4B3B-1512-A3B9-069469FEA1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B0C9493-7EF7-0D4A-2F3A-883E459D37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A5BCD9-6530-5433-F57B-9918C0D11728}"/>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E6DFAC13-64C9-3C3C-0C08-1CEF3D82DA6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2879B1B-45A7-49AA-E78E-F2D48BDAE25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1982236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6E060-F418-72CB-31F0-627D9A51D0F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3F2A4A7-EC93-DA1E-396F-65D72A0E9E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033DB153-0180-115C-BCAB-AE5E77C030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61801C1-BEB3-63C1-ADE5-B9ED49819D96}"/>
              </a:ext>
            </a:extLst>
          </p:cNvPr>
          <p:cNvSpPr>
            <a:spLocks noGrp="1"/>
          </p:cNvSpPr>
          <p:nvPr>
            <p:ph type="dt" sz="half" idx="10"/>
          </p:nvPr>
        </p:nvSpPr>
        <p:spPr/>
        <p:txBody>
          <a:bodyPr/>
          <a:lstStyle/>
          <a:p>
            <a:endParaRPr lang="en-IN"/>
          </a:p>
        </p:txBody>
      </p:sp>
      <p:sp>
        <p:nvSpPr>
          <p:cNvPr id="6" name="Footer Placeholder 5">
            <a:extLst>
              <a:ext uri="{FF2B5EF4-FFF2-40B4-BE49-F238E27FC236}">
                <a16:creationId xmlns:a16="http://schemas.microsoft.com/office/drawing/2014/main" id="{D826296A-B5DB-DFC0-DDDA-AB15CECCFF6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714AB7F-02B9-D196-AED6-A1041873F9F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1907842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F3CBD-4877-CDEB-3128-85502A0674C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8E2F57B-0675-B299-F78A-6782086045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2D4256-D1E5-6056-BC3A-BC2F80D127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F05A6AF-BC86-1CCB-7C9A-361141B04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08E62F-07F6-F893-ACD6-075C3CE844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621D196-02D6-3A29-843F-F8EC00075643}"/>
              </a:ext>
            </a:extLst>
          </p:cNvPr>
          <p:cNvSpPr>
            <a:spLocks noGrp="1"/>
          </p:cNvSpPr>
          <p:nvPr>
            <p:ph type="dt" sz="half" idx="10"/>
          </p:nvPr>
        </p:nvSpPr>
        <p:spPr/>
        <p:txBody>
          <a:bodyPr/>
          <a:lstStyle/>
          <a:p>
            <a:endParaRPr lang="en-IN"/>
          </a:p>
        </p:txBody>
      </p:sp>
      <p:sp>
        <p:nvSpPr>
          <p:cNvPr id="8" name="Footer Placeholder 7">
            <a:extLst>
              <a:ext uri="{FF2B5EF4-FFF2-40B4-BE49-F238E27FC236}">
                <a16:creationId xmlns:a16="http://schemas.microsoft.com/office/drawing/2014/main" id="{9100DCA1-7D43-8C7C-B649-A6C3259AF56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A42B841-E3FA-0379-E562-168857CD019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218601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FA0D8-009C-CDD6-F5EE-4CB25ACF2FA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A54C739-AD61-91FA-F146-7195ECDE8726}"/>
              </a:ext>
            </a:extLst>
          </p:cNvPr>
          <p:cNvSpPr>
            <a:spLocks noGrp="1"/>
          </p:cNvSpPr>
          <p:nvPr>
            <p:ph type="dt" sz="half" idx="10"/>
          </p:nvPr>
        </p:nvSpPr>
        <p:spPr/>
        <p:txBody>
          <a:bodyPr/>
          <a:lstStyle/>
          <a:p>
            <a:endParaRPr lang="en-IN"/>
          </a:p>
        </p:txBody>
      </p:sp>
      <p:sp>
        <p:nvSpPr>
          <p:cNvPr id="4" name="Footer Placeholder 3">
            <a:extLst>
              <a:ext uri="{FF2B5EF4-FFF2-40B4-BE49-F238E27FC236}">
                <a16:creationId xmlns:a16="http://schemas.microsoft.com/office/drawing/2014/main" id="{95370996-D438-7245-C2C5-A5C465AE01E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EDB97AF-B6B8-BFDB-916D-ABC4789CF71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2739632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BE06DD-4629-0EFB-81D9-0B4014589B83}"/>
              </a:ext>
            </a:extLst>
          </p:cNvPr>
          <p:cNvSpPr>
            <a:spLocks noGrp="1"/>
          </p:cNvSpPr>
          <p:nvPr>
            <p:ph type="dt" sz="half" idx="10"/>
          </p:nvPr>
        </p:nvSpPr>
        <p:spPr/>
        <p:txBody>
          <a:bodyPr/>
          <a:lstStyle/>
          <a:p>
            <a:endParaRPr lang="en-IN"/>
          </a:p>
        </p:txBody>
      </p:sp>
      <p:sp>
        <p:nvSpPr>
          <p:cNvPr id="3" name="Footer Placeholder 2">
            <a:extLst>
              <a:ext uri="{FF2B5EF4-FFF2-40B4-BE49-F238E27FC236}">
                <a16:creationId xmlns:a16="http://schemas.microsoft.com/office/drawing/2014/main" id="{1298136D-5286-EB0F-F91E-907A23D0B62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9D4964C-40DC-98D3-4F72-C80DA3C4BB3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719651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BBD9B-5785-ACA6-6616-97506364B6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C2325F-9D72-2AB2-4F45-8640DC8F36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1BCD5F2-E3D9-6D2D-52DC-74B0ACC2EF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2B1F5-1816-4C4F-2CFB-2DBC44FCC12D}"/>
              </a:ext>
            </a:extLst>
          </p:cNvPr>
          <p:cNvSpPr>
            <a:spLocks noGrp="1"/>
          </p:cNvSpPr>
          <p:nvPr>
            <p:ph type="dt" sz="half" idx="10"/>
          </p:nvPr>
        </p:nvSpPr>
        <p:spPr/>
        <p:txBody>
          <a:bodyPr/>
          <a:lstStyle/>
          <a:p>
            <a:endParaRPr lang="en-IN"/>
          </a:p>
        </p:txBody>
      </p:sp>
      <p:sp>
        <p:nvSpPr>
          <p:cNvPr id="6" name="Footer Placeholder 5">
            <a:extLst>
              <a:ext uri="{FF2B5EF4-FFF2-40B4-BE49-F238E27FC236}">
                <a16:creationId xmlns:a16="http://schemas.microsoft.com/office/drawing/2014/main" id="{33943207-1822-886F-8C34-B11A629A436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698844A-28E6-0D69-F9FA-7D8DEBD305D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1305721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17EA7-66A0-82D8-3422-E6D24A2675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E6B1D2C-B611-E353-4666-538D0ACD53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5043F27-F096-0ECD-E7B7-D6CC95D778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7FF952-7493-34CC-3080-D402D026AA2E}"/>
              </a:ext>
            </a:extLst>
          </p:cNvPr>
          <p:cNvSpPr>
            <a:spLocks noGrp="1"/>
          </p:cNvSpPr>
          <p:nvPr>
            <p:ph type="dt" sz="half" idx="10"/>
          </p:nvPr>
        </p:nvSpPr>
        <p:spPr/>
        <p:txBody>
          <a:bodyPr/>
          <a:lstStyle/>
          <a:p>
            <a:endParaRPr lang="en-IN"/>
          </a:p>
        </p:txBody>
      </p:sp>
      <p:sp>
        <p:nvSpPr>
          <p:cNvPr id="6" name="Footer Placeholder 5">
            <a:extLst>
              <a:ext uri="{FF2B5EF4-FFF2-40B4-BE49-F238E27FC236}">
                <a16:creationId xmlns:a16="http://schemas.microsoft.com/office/drawing/2014/main" id="{147DAC68-44B4-A9E3-89D0-E0652C859BB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1CF5373-BE1B-AA1D-97CA-40E97FBDE81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2584834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25BF7-B5CB-1B12-2F43-6A21EF82CB1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973A0AD-ECFE-4E55-4ABA-4270E7B9A3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8319650-74EC-42B8-005A-2114D7F53A1E}"/>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F8B71B39-FD03-7AE5-48BA-DC8639B584D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5E795B0-EDFB-A93B-E894-2F03FF035A2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165080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6E487C-E8A7-700B-159C-9D3655E187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E2A3606-3EDB-F816-4F0F-D6E533666E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DB5FD27-2392-0494-BF81-E725AACF3E6B}"/>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5BE2DAAA-21BC-2D95-D8FD-2555DEE91F0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D288E2C-676D-4671-36FC-52C0518E1F1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2246492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81AB33-57BA-F526-547B-A1A860492B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FF62451-ED99-28F2-87FE-D7FC19457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7E57309-46D0-84E2-98F4-2CC19B59E6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IN"/>
          </a:p>
        </p:txBody>
      </p:sp>
      <p:sp>
        <p:nvSpPr>
          <p:cNvPr id="5" name="Footer Placeholder 4">
            <a:extLst>
              <a:ext uri="{FF2B5EF4-FFF2-40B4-BE49-F238E27FC236}">
                <a16:creationId xmlns:a16="http://schemas.microsoft.com/office/drawing/2014/main" id="{7840FD37-5CA2-3C42-50D3-906F9E5684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A34F8377-60C0-7CA2-C414-C053AAAA51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lvl="0" indent="0" algn="r" rtl="0">
              <a:spcBef>
                <a:spcPts val="0"/>
              </a:spcBef>
              <a:spcAft>
                <a:spcPts val="0"/>
              </a:spcAft>
              <a:buNone/>
            </a:pPr>
            <a:fld id="{00000000-1234-1234-1234-123412341234}" type="slidenum">
              <a:rPr lang="en-IN" smtClean="0"/>
              <a:t>‹#›</a:t>
            </a:fld>
            <a:endParaRPr lang="en-IN"/>
          </a:p>
        </p:txBody>
      </p:sp>
    </p:spTree>
    <p:extLst>
      <p:ext uri="{BB962C8B-B14F-4D97-AF65-F5344CB8AC3E}">
        <p14:creationId xmlns:p14="http://schemas.microsoft.com/office/powerpoint/2010/main" val="136272105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nk and white triangle pattern&#10;&#10;Description automatically generated">
            <a:extLst>
              <a:ext uri="{FF2B5EF4-FFF2-40B4-BE49-F238E27FC236}">
                <a16:creationId xmlns:a16="http://schemas.microsoft.com/office/drawing/2014/main" id="{C133D95A-37B9-8AE6-1591-FCE12E500715}"/>
              </a:ext>
            </a:extLst>
          </p:cNvPr>
          <p:cNvPicPr>
            <a:picLocks noChangeAspect="1"/>
          </p:cNvPicPr>
          <p:nvPr/>
        </p:nvPicPr>
        <p:blipFill rotWithShape="1">
          <a:blip r:embed="rId3"/>
          <a:srcRect r="5882" b="-1"/>
          <a:stretch/>
        </p:blipFill>
        <p:spPr>
          <a:xfrm>
            <a:off x="2522358" y="10"/>
            <a:ext cx="9669642" cy="6857990"/>
          </a:xfrm>
          <a:prstGeom prst="rect">
            <a:avLst/>
          </a:prstGeom>
        </p:spPr>
      </p:pic>
      <p:sp>
        <p:nvSpPr>
          <p:cNvPr id="16" name="Rectangle 1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EC2233-5DA4-1950-F1E6-230865C80EBB}"/>
              </a:ext>
            </a:extLst>
          </p:cNvPr>
          <p:cNvSpPr>
            <a:spLocks noGrp="1"/>
          </p:cNvSpPr>
          <p:nvPr>
            <p:ph type="ctrTitle"/>
          </p:nvPr>
        </p:nvSpPr>
        <p:spPr>
          <a:xfrm>
            <a:off x="858982" y="743447"/>
            <a:ext cx="4066631" cy="3692028"/>
          </a:xfrm>
          <a:noFill/>
        </p:spPr>
        <p:txBody>
          <a:bodyPr>
            <a:normAutofit/>
          </a:bodyPr>
          <a:lstStyle/>
          <a:p>
            <a:pPr algn="l"/>
            <a:r>
              <a:rPr lang="en-IN" sz="5200" b="1" dirty="0">
                <a:latin typeface="Times New Roman" panose="02020603050405020304" pitchFamily="18" charset="0"/>
                <a:cs typeface="Times New Roman" panose="02020603050405020304" pitchFamily="18" charset="0"/>
              </a:rPr>
              <a:t>Expectations from Insolvency Professionals</a:t>
            </a:r>
          </a:p>
        </p:txBody>
      </p:sp>
      <p:sp>
        <p:nvSpPr>
          <p:cNvPr id="3" name="Subtitle 2">
            <a:extLst>
              <a:ext uri="{FF2B5EF4-FFF2-40B4-BE49-F238E27FC236}">
                <a16:creationId xmlns:a16="http://schemas.microsoft.com/office/drawing/2014/main" id="{CFD82F05-BD7E-C9D6-B904-85D69F85C98E}"/>
              </a:ext>
            </a:extLst>
          </p:cNvPr>
          <p:cNvSpPr>
            <a:spLocks noGrp="1"/>
          </p:cNvSpPr>
          <p:nvPr>
            <p:ph type="subTitle" idx="1"/>
          </p:nvPr>
        </p:nvSpPr>
        <p:spPr>
          <a:xfrm>
            <a:off x="952229" y="4629234"/>
            <a:ext cx="3973386" cy="1485319"/>
          </a:xfrm>
          <a:noFill/>
        </p:spPr>
        <p:txBody>
          <a:bodyPr>
            <a:normAutofit/>
          </a:bodyPr>
          <a:lstStyle/>
          <a:p>
            <a:pPr algn="l"/>
            <a:r>
              <a:rPr lang="en-IN" b="1">
                <a:latin typeface="Times New Roman" panose="02020603050405020304" pitchFamily="18" charset="0"/>
                <a:cs typeface="Times New Roman" panose="02020603050405020304" pitchFamily="18" charset="0"/>
              </a:rPr>
              <a:t>January 2026</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82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6FD1-32C1-6E65-2868-408F9E1E5907}"/>
              </a:ext>
            </a:extLst>
          </p:cNvPr>
          <p:cNvSpPr>
            <a:spLocks noGrp="1"/>
          </p:cNvSpPr>
          <p:nvPr>
            <p:ph type="title"/>
          </p:nvPr>
        </p:nvSpPr>
        <p:spPr/>
        <p:txBody>
          <a:bodyPr>
            <a:normAutofit/>
          </a:bodyPr>
          <a:lstStyle/>
          <a:p>
            <a:r>
              <a:rPr lang="en-US" altLang="ko-KR" sz="3600" b="1" dirty="0">
                <a:latin typeface="Times New Roman" panose="02020603050405020304" pitchFamily="18" charset="0"/>
                <a:cs typeface="Times New Roman" panose="02020603050405020304" pitchFamily="18" charset="0"/>
              </a:rPr>
              <a:t>Role and responsibilities of </a:t>
            </a:r>
            <a:r>
              <a:rPr lang="en-US" altLang="ko-KR" sz="3600" b="1" kern="1200" dirty="0">
                <a:latin typeface="Times New Roman" panose="02020603050405020304" pitchFamily="18" charset="0"/>
                <a:ea typeface="+mj-ea"/>
                <a:cs typeface="Times New Roman" panose="02020603050405020304" pitchFamily="18" charset="0"/>
              </a:rPr>
              <a:t>an IP</a:t>
            </a:r>
            <a:endParaRPr lang="en-IN" sz="3600" dirty="0"/>
          </a:p>
        </p:txBody>
      </p:sp>
      <p:graphicFrame>
        <p:nvGraphicFramePr>
          <p:cNvPr id="6" name="Content Placeholder 2">
            <a:extLst>
              <a:ext uri="{FF2B5EF4-FFF2-40B4-BE49-F238E27FC236}">
                <a16:creationId xmlns:a16="http://schemas.microsoft.com/office/drawing/2014/main" id="{9A8B29CF-2A11-C6D6-444A-5002ADBDAC74}"/>
              </a:ext>
            </a:extLst>
          </p:cNvPr>
          <p:cNvGraphicFramePr>
            <a:graphicFrameLocks noGrp="1"/>
          </p:cNvGraphicFramePr>
          <p:nvPr>
            <p:ph idx="1"/>
            <p:extLst>
              <p:ext uri="{D42A27DB-BD31-4B8C-83A1-F6EECF244321}">
                <p14:modId xmlns:p14="http://schemas.microsoft.com/office/powerpoint/2010/main" val="30424466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1786CC8C-FA4E-35E3-FDCE-8ED7ADB8C25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2</a:t>
            </a:fld>
            <a:endParaRPr lang="en-IN"/>
          </a:p>
        </p:txBody>
      </p:sp>
    </p:spTree>
    <p:extLst>
      <p:ext uri="{BB962C8B-B14F-4D97-AF65-F5344CB8AC3E}">
        <p14:creationId xmlns:p14="http://schemas.microsoft.com/office/powerpoint/2010/main" val="198646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F04DE-D5AA-7378-D695-BE7276DA0C6B}"/>
              </a:ext>
            </a:extLst>
          </p:cNvPr>
          <p:cNvSpPr>
            <a:spLocks noGrp="1"/>
          </p:cNvSpPr>
          <p:nvPr>
            <p:ph type="title"/>
          </p:nvPr>
        </p:nvSpPr>
        <p:spPr>
          <a:xfrm>
            <a:off x="838200" y="365125"/>
            <a:ext cx="10515600" cy="863311"/>
          </a:xfrm>
        </p:spPr>
        <p:txBody>
          <a:bodyPr>
            <a:normAutofit fontScale="90000"/>
          </a:bodyPr>
          <a:lstStyle/>
          <a:p>
            <a:r>
              <a:rPr lang="en-IN" sz="3600" b="1" dirty="0">
                <a:latin typeface="Times New Roman" panose="02020603050405020304" pitchFamily="18" charset="0"/>
                <a:cs typeface="Times New Roman" panose="02020603050405020304" pitchFamily="18" charset="0"/>
              </a:rPr>
              <a:t>Commencement of insolvency resolution process (1/2)</a:t>
            </a:r>
          </a:p>
        </p:txBody>
      </p:sp>
      <p:sp>
        <p:nvSpPr>
          <p:cNvPr id="3" name="Content Placeholder 2">
            <a:extLst>
              <a:ext uri="{FF2B5EF4-FFF2-40B4-BE49-F238E27FC236}">
                <a16:creationId xmlns:a16="http://schemas.microsoft.com/office/drawing/2014/main" id="{299DB23A-BB93-D557-13A3-96E5475D2C26}"/>
              </a:ext>
            </a:extLst>
          </p:cNvPr>
          <p:cNvSpPr>
            <a:spLocks noGrp="1"/>
          </p:cNvSpPr>
          <p:nvPr>
            <p:ph idx="1"/>
          </p:nvPr>
        </p:nvSpPr>
        <p:spPr>
          <a:xfrm>
            <a:off x="755072" y="1354570"/>
            <a:ext cx="10515600" cy="4667250"/>
          </a:xfrm>
        </p:spPr>
        <p:txBody>
          <a:bodyPr>
            <a:normAutofit/>
          </a:bodyPr>
          <a:lstStyle/>
          <a:p>
            <a:pPr marL="0" lvl="0" indent="0" algn="just">
              <a:buNone/>
            </a:pPr>
            <a:r>
              <a:rPr lang="en-IN"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marL="0" lvl="0" indent="0" algn="just">
              <a:buNone/>
            </a:pPr>
            <a:endParaRPr lang="en-IN" b="1" i="1" dirty="0">
              <a:solidFill>
                <a:schemeClr val="accent5">
                  <a:lumMod val="75000"/>
                </a:schemeClr>
              </a:solidFill>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r>
              <a:rPr lang="en-IN" u="sng" dirty="0">
                <a:latin typeface="Times New Roman" panose="02020603050405020304" pitchFamily="18" charset="0"/>
                <a:cs typeface="Times New Roman" panose="02020603050405020304" pitchFamily="18" charset="0"/>
              </a:rPr>
              <a:t>Take custody and control of all the records and assets of the CD for which all concerned have to render assistance and cooperation.</a:t>
            </a:r>
          </a:p>
          <a:p>
            <a:pPr lvl="0" algn="just">
              <a:buFont typeface="Wingdings" panose="05000000000000000000" pitchFamily="2" charset="2"/>
              <a:buChar char="§"/>
            </a:pPr>
            <a:r>
              <a:rPr lang="en-IN" u="sng" dirty="0">
                <a:latin typeface="Times New Roman" panose="02020603050405020304" pitchFamily="18" charset="0"/>
                <a:cs typeface="Times New Roman" panose="02020603050405020304" pitchFamily="18" charset="0"/>
              </a:rPr>
              <a:t>Pro-active outreach </a:t>
            </a:r>
            <a:r>
              <a:rPr lang="en-IN" dirty="0">
                <a:latin typeface="Times New Roman" panose="02020603050405020304" pitchFamily="18" charset="0"/>
                <a:cs typeface="Times New Roman" panose="02020603050405020304" pitchFamily="18" charset="0"/>
              </a:rPr>
              <a:t>to authorities (Income tax, GST, etc.)</a:t>
            </a:r>
          </a:p>
          <a:p>
            <a:pPr lvl="0" algn="just">
              <a:buFont typeface="Wingdings" panose="05000000000000000000" pitchFamily="2" charset="2"/>
              <a:buChar char="§"/>
            </a:pPr>
            <a:endParaRPr lang="en-IN" u="sng"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Access the </a:t>
            </a:r>
            <a:r>
              <a:rPr lang="en-US" i="1" u="sng" dirty="0">
                <a:latin typeface="Times New Roman" panose="02020603050405020304" pitchFamily="18" charset="0"/>
                <a:cs typeface="Times New Roman" panose="02020603050405020304" pitchFamily="18" charset="0"/>
              </a:rPr>
              <a:t>financial details (balance sheet, forensic audit or any other relevant records) of the CD </a:t>
            </a:r>
            <a:r>
              <a:rPr lang="en-US" dirty="0">
                <a:latin typeface="Times New Roman" panose="02020603050405020304" pitchFamily="18" charset="0"/>
                <a:cs typeface="Times New Roman" panose="02020603050405020304" pitchFamily="18" charset="0"/>
              </a:rPr>
              <a:t>from financial creditors and </a:t>
            </a:r>
            <a:r>
              <a:rPr lang="en-US" i="1" u="sng" dirty="0">
                <a:latin typeface="Times New Roman" panose="02020603050405020304" pitchFamily="18" charset="0"/>
                <a:cs typeface="Times New Roman" panose="02020603050405020304" pitchFamily="18" charset="0"/>
              </a:rPr>
              <a:t>books of accounts and records of CD available with government authorities, statutory auditors, applicant </a:t>
            </a:r>
            <a:r>
              <a:rPr lang="en-US" dirty="0">
                <a:latin typeface="Times New Roman" panose="02020603050405020304" pitchFamily="18" charset="0"/>
                <a:cs typeface="Times New Roman" panose="02020603050405020304" pitchFamily="18" charset="0"/>
              </a:rPr>
              <a:t>etc.</a:t>
            </a:r>
          </a:p>
          <a:p>
            <a:pPr marL="0" indent="0" algn="just">
              <a:buNone/>
            </a:pPr>
            <a:endParaRPr lang="en-US" b="1" i="1" dirty="0">
              <a:solidFill>
                <a:schemeClr val="accent5">
                  <a:lumMod val="75000"/>
                </a:schemeClr>
              </a:solidFill>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marL="0" indent="0" algn="just">
              <a:buNone/>
            </a:pPr>
            <a:endParaRPr lang="en-US" u="sng" dirty="0">
              <a:latin typeface="Times New Roman" panose="02020603050405020304" pitchFamily="18" charset="0"/>
              <a:cs typeface="Times New Roman" panose="02020603050405020304" pitchFamily="18" charset="0"/>
            </a:endParaRPr>
          </a:p>
          <a:p>
            <a:pPr marL="0" indent="0" algn="just">
              <a:buNone/>
            </a:pPr>
            <a:endParaRPr lang="en-US" dirty="0">
              <a:latin typeface="Times" panose="02020603050405020304" pitchFamily="18" charset="0"/>
            </a:endParaRPr>
          </a:p>
          <a:p>
            <a:pPr marL="0" lvl="0" indent="0" algn="just">
              <a:buNone/>
            </a:pPr>
            <a:endParaRPr lang="en-IN" b="1" i="1"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IN" dirty="0"/>
          </a:p>
        </p:txBody>
      </p:sp>
      <p:sp>
        <p:nvSpPr>
          <p:cNvPr id="4" name="Slide Number Placeholder 3">
            <a:extLst>
              <a:ext uri="{FF2B5EF4-FFF2-40B4-BE49-F238E27FC236}">
                <a16:creationId xmlns:a16="http://schemas.microsoft.com/office/drawing/2014/main" id="{52CD8A8B-B89B-4000-8362-CB80A811C57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3</a:t>
            </a:fld>
            <a:endParaRPr lang="en-IN"/>
          </a:p>
        </p:txBody>
      </p:sp>
    </p:spTree>
    <p:extLst>
      <p:ext uri="{BB962C8B-B14F-4D97-AF65-F5344CB8AC3E}">
        <p14:creationId xmlns:p14="http://schemas.microsoft.com/office/powerpoint/2010/main" val="4005809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FE580-D606-AF30-A9AA-FD35AC0D28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B989DE-96B0-BE42-FA85-7155D7516AF2}"/>
              </a:ext>
            </a:extLst>
          </p:cNvPr>
          <p:cNvSpPr>
            <a:spLocks noGrp="1"/>
          </p:cNvSpPr>
          <p:nvPr>
            <p:ph type="title"/>
          </p:nvPr>
        </p:nvSpPr>
        <p:spPr>
          <a:xfrm>
            <a:off x="838200" y="365125"/>
            <a:ext cx="10515600" cy="863311"/>
          </a:xfrm>
        </p:spPr>
        <p:txBody>
          <a:bodyPr>
            <a:normAutofit fontScale="90000"/>
          </a:bodyPr>
          <a:lstStyle/>
          <a:p>
            <a:r>
              <a:rPr lang="en-IN" sz="3600" b="1" dirty="0">
                <a:latin typeface="Times New Roman" panose="02020603050405020304" pitchFamily="18" charset="0"/>
                <a:cs typeface="Times New Roman" panose="02020603050405020304" pitchFamily="18" charset="0"/>
              </a:rPr>
              <a:t>Commencement of insolvency resolution process (2/2)</a:t>
            </a:r>
          </a:p>
        </p:txBody>
      </p:sp>
      <p:sp>
        <p:nvSpPr>
          <p:cNvPr id="3" name="Content Placeholder 2">
            <a:extLst>
              <a:ext uri="{FF2B5EF4-FFF2-40B4-BE49-F238E27FC236}">
                <a16:creationId xmlns:a16="http://schemas.microsoft.com/office/drawing/2014/main" id="{A183B09A-D5B5-0177-DE0B-64DCB0B1F308}"/>
              </a:ext>
            </a:extLst>
          </p:cNvPr>
          <p:cNvSpPr>
            <a:spLocks noGrp="1"/>
          </p:cNvSpPr>
          <p:nvPr>
            <p:ph idx="1"/>
          </p:nvPr>
        </p:nvSpPr>
        <p:spPr>
          <a:xfrm>
            <a:off x="755072" y="1354570"/>
            <a:ext cx="10515600" cy="4667250"/>
          </a:xfrm>
        </p:spPr>
        <p:txBody>
          <a:bodyPr>
            <a:noAutofit/>
          </a:bodyPr>
          <a:lstStyle/>
          <a:p>
            <a:pPr marL="0" indent="0" algn="just">
              <a:buNone/>
            </a:pPr>
            <a:r>
              <a:rPr lang="en-US" sz="24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gn="just"/>
            <a:r>
              <a:rPr lang="en-US" sz="2400" dirty="0">
                <a:latin typeface="Times" panose="02020603050405020304" pitchFamily="18" charset="0"/>
              </a:rPr>
              <a:t>Delay in issuance of public announcement </a:t>
            </a:r>
          </a:p>
          <a:p>
            <a:pPr algn="just"/>
            <a:r>
              <a:rPr lang="en-US" sz="2400" dirty="0">
                <a:latin typeface="Times New Roman" panose="02020603050405020304" pitchFamily="18" charset="0"/>
                <a:cs typeface="Times New Roman" panose="02020603050405020304" pitchFamily="18" charset="0"/>
              </a:rPr>
              <a:t>Deliberate delay in filing of non-cooperation application against concerned person (Section 19(2))</a:t>
            </a:r>
            <a:endParaRPr lang="en-US" sz="2400" dirty="0">
              <a:latin typeface="Times"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IP allowing the </a:t>
            </a:r>
            <a:r>
              <a:rPr lang="en-US" sz="2400" i="1" u="sng" dirty="0">
                <a:latin typeface="Times New Roman" panose="02020603050405020304" pitchFamily="18" charset="0"/>
                <a:cs typeface="Times New Roman" panose="02020603050405020304" pitchFamily="18" charset="0"/>
              </a:rPr>
              <a:t>suspended Board to manage the going concern operations of the CD without seeking CoC’s prior  approval </a:t>
            </a:r>
            <a:endParaRPr lang="en-US" sz="2400" u="sng" dirty="0">
              <a:latin typeface="Times New Roman" panose="02020603050405020304" pitchFamily="18" charset="0"/>
              <a:cs typeface="Times New Roman" panose="02020603050405020304" pitchFamily="18" charset="0"/>
            </a:endParaRPr>
          </a:p>
          <a:p>
            <a:pPr marL="285750" lvl="0" indent="-285750" algn="just">
              <a:lnSpc>
                <a:spcPct val="120000"/>
              </a:lnSpc>
              <a:buFont typeface="Arial" panose="020B0604020202020204" pitchFamily="34" charset="0"/>
              <a:buChar char="•"/>
            </a:pPr>
            <a:r>
              <a:rPr lang="en-US" sz="2400" dirty="0">
                <a:latin typeface="Times" panose="02020603050405020304" pitchFamily="18" charset="0"/>
              </a:rPr>
              <a:t>Failure to take control and custody of assets of the CD (</a:t>
            </a:r>
            <a:r>
              <a:rPr lang="en-US" sz="2400" b="1" dirty="0">
                <a:latin typeface="Times" panose="02020603050405020304" pitchFamily="18" charset="0"/>
              </a:rPr>
              <a:t>in case of one CD -</a:t>
            </a:r>
            <a:r>
              <a:rPr lang="en-US" sz="2400" dirty="0">
                <a:latin typeface="Times" panose="02020603050405020304" pitchFamily="18" charset="0"/>
              </a:rPr>
              <a:t> formation of subsidiary after CIRP by promoters)</a:t>
            </a:r>
          </a:p>
          <a:p>
            <a:pPr marL="285750" indent="-285750" algn="just">
              <a:lnSpc>
                <a:spcPct val="120000"/>
              </a:lnSpc>
              <a:buFont typeface="Arial" panose="020B0604020202020204" pitchFamily="34" charset="0"/>
              <a:buChar char="•"/>
            </a:pPr>
            <a:r>
              <a:rPr lang="en-US" sz="2400" b="0" dirty="0">
                <a:latin typeface="Times" panose="02020603050405020304" pitchFamily="18" charset="0"/>
              </a:rPr>
              <a:t>Avoid the suspended management to represent the CD</a:t>
            </a:r>
            <a:r>
              <a:rPr lang="en-US" sz="2400" dirty="0">
                <a:latin typeface="Times" panose="02020603050405020304" pitchFamily="18" charset="0"/>
              </a:rPr>
              <a:t> (</a:t>
            </a:r>
            <a:r>
              <a:rPr lang="en-US" sz="2400" b="1" u="sng" dirty="0">
                <a:latin typeface="Times" panose="02020603050405020304" pitchFamily="18" charset="0"/>
              </a:rPr>
              <a:t>in case of one CD - </a:t>
            </a:r>
            <a:r>
              <a:rPr lang="en-US" sz="2400" u="sng" dirty="0">
                <a:latin typeface="Times" panose="02020603050405020304" pitchFamily="18" charset="0"/>
              </a:rPr>
              <a:t>Promoters allowed to represent CD in various recovery proceedings</a:t>
            </a:r>
            <a:r>
              <a:rPr lang="en-US" sz="2400" dirty="0">
                <a:latin typeface="Times" panose="02020603050405020304" pitchFamily="18" charset="0"/>
              </a:rPr>
              <a:t>) (</a:t>
            </a:r>
            <a:r>
              <a:rPr lang="en-US" sz="2400" b="1" dirty="0">
                <a:latin typeface="Times" panose="02020603050405020304" pitchFamily="18" charset="0"/>
              </a:rPr>
              <a:t>Section 17 / Sec 25)</a:t>
            </a:r>
          </a:p>
          <a:p>
            <a:pPr algn="just"/>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u="sng"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panose="02020603050405020304" pitchFamily="18" charset="0"/>
            </a:endParaRPr>
          </a:p>
          <a:p>
            <a:pPr marL="0" lvl="0" indent="0" algn="just">
              <a:buNone/>
            </a:pPr>
            <a:endParaRPr lang="en-IN" sz="2400" b="1" i="1"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IN" sz="2400" dirty="0"/>
          </a:p>
        </p:txBody>
      </p:sp>
      <p:sp>
        <p:nvSpPr>
          <p:cNvPr id="4" name="Slide Number Placeholder 3">
            <a:extLst>
              <a:ext uri="{FF2B5EF4-FFF2-40B4-BE49-F238E27FC236}">
                <a16:creationId xmlns:a16="http://schemas.microsoft.com/office/drawing/2014/main" id="{38C226A8-0EB7-3E64-F9C9-DF7960BBC85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4</a:t>
            </a:fld>
            <a:endParaRPr lang="en-IN"/>
          </a:p>
        </p:txBody>
      </p:sp>
    </p:spTree>
    <p:extLst>
      <p:ext uri="{BB962C8B-B14F-4D97-AF65-F5344CB8AC3E}">
        <p14:creationId xmlns:p14="http://schemas.microsoft.com/office/powerpoint/2010/main" val="131013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BD142-E623-E3EC-500F-138727859828}"/>
              </a:ext>
            </a:extLst>
          </p:cNvPr>
          <p:cNvSpPr>
            <a:spLocks noGrp="1"/>
          </p:cNvSpPr>
          <p:nvPr>
            <p:ph type="title"/>
          </p:nvPr>
        </p:nvSpPr>
        <p:spPr>
          <a:xfrm>
            <a:off x="696191" y="557357"/>
            <a:ext cx="10515600" cy="708026"/>
          </a:xfrm>
        </p:spPr>
        <p:txBody>
          <a:bodyPr>
            <a:normAutofit/>
          </a:bodyPr>
          <a:lstStyle/>
          <a:p>
            <a:r>
              <a:rPr lang="en-IN" sz="3600" b="1" kern="100" dirty="0">
                <a:effectLst/>
                <a:latin typeface="Times New Roman" panose="02020603050405020304" pitchFamily="18" charset="0"/>
                <a:ea typeface="Aptos" panose="020B0004020202020204" pitchFamily="34" charset="0"/>
                <a:cs typeface="Times New Roman" panose="02020603050405020304" pitchFamily="18" charset="0"/>
              </a:rPr>
              <a:t>Managing affairs of the CD</a:t>
            </a:r>
            <a:endParaRPr lang="en-IN" sz="3600" dirty="0"/>
          </a:p>
        </p:txBody>
      </p:sp>
      <p:sp>
        <p:nvSpPr>
          <p:cNvPr id="3" name="Content Placeholder 2">
            <a:extLst>
              <a:ext uri="{FF2B5EF4-FFF2-40B4-BE49-F238E27FC236}">
                <a16:creationId xmlns:a16="http://schemas.microsoft.com/office/drawing/2014/main" id="{966C1FA1-87BC-6B36-B173-F5E3D7051E51}"/>
              </a:ext>
            </a:extLst>
          </p:cNvPr>
          <p:cNvSpPr>
            <a:spLocks noGrp="1"/>
          </p:cNvSpPr>
          <p:nvPr>
            <p:ph idx="1"/>
          </p:nvPr>
        </p:nvSpPr>
        <p:spPr>
          <a:xfrm>
            <a:off x="508000" y="1568450"/>
            <a:ext cx="10987809" cy="4622800"/>
          </a:xfrm>
        </p:spPr>
        <p:txBody>
          <a:bodyPr>
            <a:noAutofit/>
          </a:bodyPr>
          <a:lstStyle/>
          <a:p>
            <a:pPr marL="0" lvl="0" indent="0" algn="just">
              <a:buNone/>
            </a:pPr>
            <a:r>
              <a:rPr lang="en-IN" sz="16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algn="just">
              <a:lnSpc>
                <a:spcPct val="150000"/>
              </a:lnSpc>
            </a:pPr>
            <a:r>
              <a:rPr lang="en-US" sz="1600" dirty="0">
                <a:latin typeface="Times New Roman" panose="02020603050405020304" pitchFamily="18" charset="0"/>
                <a:cs typeface="Times New Roman" panose="02020603050405020304" pitchFamily="18" charset="0"/>
              </a:rPr>
              <a:t>IP to pro-actively </a:t>
            </a:r>
            <a:r>
              <a:rPr lang="en-US" sz="1600" i="1" u="sng" dirty="0">
                <a:latin typeface="Times New Roman" panose="02020603050405020304" pitchFamily="18" charset="0"/>
                <a:cs typeface="Times New Roman" panose="02020603050405020304" pitchFamily="18" charset="0"/>
              </a:rPr>
              <a:t>write letters to suspended directors, Homebuyers, banks for debit freeze &amp; change of signatories, creditors</a:t>
            </a:r>
            <a:r>
              <a:rPr lang="en-US" sz="1600" dirty="0">
                <a:latin typeface="Times New Roman" panose="02020603050405020304" pitchFamily="18" charset="0"/>
                <a:cs typeface="Times New Roman" panose="02020603050405020304" pitchFamily="18" charset="0"/>
              </a:rPr>
              <a:t> as per Books of Accounts &amp; as per Index of Charges, statutory auditors, RoC etc. </a:t>
            </a:r>
          </a:p>
          <a:p>
            <a:pPr>
              <a:lnSpc>
                <a:spcPct val="150000"/>
              </a:lnSpc>
            </a:pPr>
            <a:r>
              <a:rPr lang="en-US" sz="1600" dirty="0">
                <a:latin typeface="Times New Roman" panose="02020603050405020304" pitchFamily="18" charset="0"/>
                <a:cs typeface="Times New Roman" panose="02020603050405020304" pitchFamily="18" charset="0"/>
              </a:rPr>
              <a:t>IRP / RP / Liquidator to comply with all </a:t>
            </a:r>
            <a:r>
              <a:rPr lang="en-US" sz="1600" i="1" u="sng" dirty="0">
                <a:latin typeface="Times New Roman" panose="02020603050405020304" pitchFamily="18" charset="0"/>
                <a:cs typeface="Times New Roman" panose="02020603050405020304" pitchFamily="18" charset="0"/>
              </a:rPr>
              <a:t>TDS / TCS provisions during CIRP and file all returns</a:t>
            </a:r>
            <a:r>
              <a:rPr lang="en-US" sz="1600" i="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as required</a:t>
            </a:r>
            <a:endParaRPr lang="en-US" sz="1600" i="1" u="sng" dirty="0">
              <a:latin typeface="Times New Roman" panose="02020603050405020304" pitchFamily="18" charset="0"/>
              <a:cs typeface="Times New Roman" panose="02020603050405020304" pitchFamily="18" charset="0"/>
            </a:endParaRPr>
          </a:p>
          <a:p>
            <a:pPr lvl="0" algn="just">
              <a:lnSpc>
                <a:spcPct val="150000"/>
              </a:lnSpc>
            </a:pPr>
            <a:r>
              <a:rPr lang="en-US" sz="1600" dirty="0">
                <a:latin typeface="Times New Roman" panose="02020603050405020304" pitchFamily="18" charset="0"/>
                <a:cs typeface="Times New Roman" panose="02020603050405020304" pitchFamily="18" charset="0"/>
              </a:rPr>
              <a:t>IP to continue the CIRP process even in case of discussions of </a:t>
            </a:r>
            <a:r>
              <a:rPr lang="en-US" sz="1600" i="1" u="sng" dirty="0">
                <a:latin typeface="Times New Roman" panose="02020603050405020304" pitchFamily="18" charset="0"/>
                <a:cs typeface="Times New Roman" panose="02020603050405020304" pitchFamily="18" charset="0"/>
              </a:rPr>
              <a:t>settlement / withdrawal</a:t>
            </a:r>
          </a:p>
          <a:p>
            <a:pPr lvl="0" algn="just">
              <a:lnSpc>
                <a:spcPct val="150000"/>
              </a:lnSpc>
            </a:pPr>
            <a:r>
              <a:rPr lang="en-US" sz="1600" dirty="0">
                <a:latin typeface="Times New Roman" panose="02020603050405020304" pitchFamily="18" charset="0"/>
                <a:cs typeface="Times New Roman" panose="02020603050405020304" pitchFamily="18" charset="0"/>
              </a:rPr>
              <a:t>Take </a:t>
            </a:r>
            <a:r>
              <a:rPr lang="en-US" sz="1600" i="1" u="sng" dirty="0">
                <a:latin typeface="Times New Roman" panose="02020603050405020304" pitchFamily="18" charset="0"/>
                <a:cs typeface="Times New Roman" panose="02020603050405020304" pitchFamily="18" charset="0"/>
              </a:rPr>
              <a:t>steps for expeditious disposal of application in which stay granted </a:t>
            </a:r>
            <a:r>
              <a:rPr lang="en-US" sz="1600" dirty="0">
                <a:latin typeface="Times New Roman" panose="02020603050405020304" pitchFamily="18" charset="0"/>
                <a:cs typeface="Times New Roman" panose="02020603050405020304" pitchFamily="18" charset="0"/>
              </a:rPr>
              <a:t>on CIRP</a:t>
            </a:r>
          </a:p>
          <a:p>
            <a:pPr lvl="0" algn="just">
              <a:lnSpc>
                <a:spcPct val="150000"/>
              </a:lnSpc>
            </a:pPr>
            <a:r>
              <a:rPr lang="en-US" sz="1600" dirty="0">
                <a:latin typeface="Times New Roman" panose="02020603050405020304" pitchFamily="18" charset="0"/>
                <a:cs typeface="Times New Roman" panose="02020603050405020304" pitchFamily="18" charset="0"/>
              </a:rPr>
              <a:t>IP to examine </a:t>
            </a:r>
            <a:r>
              <a:rPr lang="en-US" sz="1600" i="1" u="sng" dirty="0">
                <a:latin typeface="Times New Roman" panose="02020603050405020304" pitchFamily="18" charset="0"/>
                <a:cs typeface="Times New Roman" panose="02020603050405020304" pitchFamily="18" charset="0"/>
              </a:rPr>
              <a:t>economic viability </a:t>
            </a:r>
            <a:r>
              <a:rPr lang="en-US" sz="1600" dirty="0">
                <a:latin typeface="Times New Roman" panose="02020603050405020304" pitchFamily="18" charset="0"/>
                <a:cs typeface="Times New Roman" panose="02020603050405020304" pitchFamily="18" charset="0"/>
              </a:rPr>
              <a:t>of business operations of the CD</a:t>
            </a:r>
          </a:p>
          <a:p>
            <a:pPr lvl="0" algn="just">
              <a:lnSpc>
                <a:spcPct val="150000"/>
              </a:lnSpc>
            </a:pPr>
            <a:r>
              <a:rPr lang="en-US" sz="1600" dirty="0">
                <a:latin typeface="Times New Roman" panose="02020603050405020304" pitchFamily="18" charset="0"/>
                <a:cs typeface="Times New Roman" panose="02020603050405020304" pitchFamily="18" charset="0"/>
              </a:rPr>
              <a:t>Comply with regulations of other authorities and cooperate with other authorities (RERA, EPFO etc.)</a:t>
            </a:r>
          </a:p>
          <a:p>
            <a:pPr marL="0" indent="0" algn="just">
              <a:lnSpc>
                <a:spcPct val="150000"/>
              </a:lnSpc>
              <a:buNone/>
            </a:pPr>
            <a:r>
              <a:rPr lang="en-US" sz="16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nSpc>
                <a:spcPct val="150000"/>
              </a:lnSpc>
            </a:pPr>
            <a:r>
              <a:rPr lang="en-US" sz="1600" b="0" dirty="0">
                <a:latin typeface="Times New Roman" panose="02020603050405020304" pitchFamily="18" charset="0"/>
                <a:cs typeface="Times New Roman" panose="02020603050405020304" pitchFamily="18" charset="0"/>
              </a:rPr>
              <a:t>Breach of moratorium</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Payment to suppliers for pre-CIRP dues </a:t>
            </a:r>
            <a:r>
              <a:rPr lang="en-US" sz="1600" dirty="0">
                <a:latin typeface="Times New Roman" panose="02020603050405020304" pitchFamily="18" charset="0"/>
                <a:cs typeface="Times New Roman" panose="02020603050405020304" pitchFamily="18" charset="0"/>
              </a:rPr>
              <a:t>etc.) - (Sec. 14)</a:t>
            </a:r>
          </a:p>
          <a:p>
            <a:pPr marL="0" indent="0">
              <a:lnSpc>
                <a:spcPct val="150000"/>
              </a:lnSpc>
              <a:buNone/>
            </a:pPr>
            <a:endParaRPr lang="en-US" sz="1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0179CE0-7A00-867A-15D2-DA9519A5ADE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5</a:t>
            </a:fld>
            <a:endParaRPr lang="en-IN"/>
          </a:p>
        </p:txBody>
      </p:sp>
    </p:spTree>
    <p:extLst>
      <p:ext uri="{BB962C8B-B14F-4D97-AF65-F5344CB8AC3E}">
        <p14:creationId xmlns:p14="http://schemas.microsoft.com/office/powerpoint/2010/main" val="2878898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FDA1-8D11-B404-7EF7-FCBB96D2F300}"/>
              </a:ext>
            </a:extLst>
          </p:cNvPr>
          <p:cNvSpPr>
            <a:spLocks noGrp="1"/>
          </p:cNvSpPr>
          <p:nvPr>
            <p:ph type="title"/>
          </p:nvPr>
        </p:nvSpPr>
        <p:spPr>
          <a:xfrm>
            <a:off x="838200" y="479567"/>
            <a:ext cx="10515600" cy="711924"/>
          </a:xfrm>
        </p:spPr>
        <p:txBody>
          <a:bodyPr>
            <a:noAutofit/>
          </a:bodyPr>
          <a:lstStyle/>
          <a:p>
            <a:r>
              <a:rPr lang="en-IN" sz="2400" b="1" dirty="0">
                <a:latin typeface="Times New Roman" panose="02020603050405020304" pitchFamily="18" charset="0"/>
                <a:cs typeface="Times New Roman" panose="02020603050405020304" pitchFamily="18" charset="0"/>
              </a:rPr>
              <a:t>Claim management – Active engagement with stakeholders (1/2) </a:t>
            </a:r>
            <a:br>
              <a:rPr lang="en-IN" sz="2400" b="1" dirty="0">
                <a:latin typeface="Times New Roman" panose="02020603050405020304" pitchFamily="18" charset="0"/>
                <a:cs typeface="Times New Roman" panose="02020603050405020304" pitchFamily="18" charset="0"/>
              </a:rPr>
            </a:br>
            <a:endParaRPr lang="en-IN" sz="14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0EFA76E-9539-635A-5E6F-7572100F011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6</a:t>
            </a:fld>
            <a:endParaRPr lang="en-IN"/>
          </a:p>
        </p:txBody>
      </p:sp>
      <p:sp>
        <p:nvSpPr>
          <p:cNvPr id="5" name="TextBox 4">
            <a:extLst>
              <a:ext uri="{FF2B5EF4-FFF2-40B4-BE49-F238E27FC236}">
                <a16:creationId xmlns:a16="http://schemas.microsoft.com/office/drawing/2014/main" id="{5F32E6B1-F5A5-8E61-2528-2C76915CE48D}"/>
              </a:ext>
            </a:extLst>
          </p:cNvPr>
          <p:cNvSpPr txBox="1"/>
          <p:nvPr/>
        </p:nvSpPr>
        <p:spPr>
          <a:xfrm>
            <a:off x="838200" y="1097685"/>
            <a:ext cx="10818091" cy="6304611"/>
          </a:xfrm>
          <a:prstGeom prst="rect">
            <a:avLst/>
          </a:prstGeom>
          <a:noFill/>
        </p:spPr>
        <p:txBody>
          <a:bodyPr wrap="square">
            <a:spAutoFit/>
          </a:bodyPr>
          <a:lstStyle/>
          <a:p>
            <a:pPr marL="0" lvl="0" indent="0" algn="just">
              <a:buNone/>
            </a:pPr>
            <a:r>
              <a:rPr lang="en-IN" sz="24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marL="0" lvl="0" indent="0" algn="just">
              <a:buNone/>
            </a:pPr>
            <a:endParaRPr lang="en-IN" sz="2400" b="1" i="1" dirty="0">
              <a:solidFill>
                <a:schemeClr val="accent5">
                  <a:lumMod val="75000"/>
                </a:schemeClr>
              </a:solidFill>
              <a:latin typeface="Times New Roman" panose="02020603050405020304" pitchFamily="18" charset="0"/>
              <a:cs typeface="Times New Roman" panose="02020603050405020304" pitchFamily="18" charset="0"/>
            </a:endParaRPr>
          </a:p>
          <a:p>
            <a:pPr marL="342900" lvl="0" indent="-342900">
              <a:lnSpc>
                <a:spcPct val="150000"/>
              </a:lnSpc>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In case of real estate projects, IP can take access of </a:t>
            </a:r>
            <a:r>
              <a:rPr lang="en-IN" sz="2400" i="1" u="sng" dirty="0">
                <a:latin typeface="Times New Roman" panose="02020603050405020304" pitchFamily="18" charset="0"/>
                <a:cs typeface="Times New Roman" panose="02020603050405020304" pitchFamily="18" charset="0"/>
              </a:rPr>
              <a:t>list of allottees and other details from RERA</a:t>
            </a:r>
            <a:endParaRPr lang="en-US" sz="2400" u="sng" dirty="0">
              <a:latin typeface="Times New Roman" panose="02020603050405020304" pitchFamily="18" charset="0"/>
              <a:cs typeface="Times New Roman" panose="02020603050405020304" pitchFamily="18" charset="0"/>
            </a:endParaRPr>
          </a:p>
          <a:p>
            <a:pPr marL="342900" lvl="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IP to examine for best estimate of claims – rejection of </a:t>
            </a:r>
            <a:r>
              <a:rPr lang="en-US" sz="2400" i="1" u="sng" dirty="0">
                <a:latin typeface="Times New Roman" panose="02020603050405020304" pitchFamily="18" charset="0"/>
                <a:cs typeface="Times New Roman" panose="02020603050405020304" pitchFamily="18" charset="0"/>
              </a:rPr>
              <a:t>claims of Scheduled commercial banks and statutory authorities on trivial grounds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Access the </a:t>
            </a:r>
            <a:r>
              <a:rPr lang="en-US" sz="2400" i="1" u="sng" dirty="0">
                <a:latin typeface="Times New Roman" panose="02020603050405020304" pitchFamily="18" charset="0"/>
                <a:cs typeface="Times New Roman" panose="02020603050405020304" pitchFamily="18" charset="0"/>
              </a:rPr>
              <a:t>electronic records of CD </a:t>
            </a:r>
            <a:r>
              <a:rPr lang="en-US" sz="2400" dirty="0">
                <a:latin typeface="Times New Roman" panose="02020603050405020304" pitchFamily="18" charset="0"/>
                <a:cs typeface="Times New Roman" panose="02020603050405020304" pitchFamily="18" charset="0"/>
              </a:rPr>
              <a:t>from information utility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Delayed claims to be discussed in CoC and with approval of AA</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Change in status of a creditor to be done with the leave of AA </a:t>
            </a:r>
            <a:r>
              <a:rPr lang="en-US" sz="1400" i="1" dirty="0">
                <a:latin typeface="Times New Roman" panose="02020603050405020304" pitchFamily="18" charset="0"/>
                <a:cs typeface="Times New Roman" panose="02020603050405020304" pitchFamily="18" charset="0"/>
              </a:rPr>
              <a:t>[NCLAT judgment in Think &amp; Learn, 12 August 2025]</a:t>
            </a:r>
          </a:p>
          <a:p>
            <a:pPr marL="342900" indent="-342900">
              <a:lnSpc>
                <a:spcPct val="150000"/>
              </a:lnSpc>
              <a:buFont typeface="Arial" panose="020B0604020202020204" pitchFamily="34" charset="0"/>
              <a:buChar char="•"/>
            </a:pPr>
            <a:endParaRPr lang="en-US" sz="2400" b="1" i="1" dirty="0">
              <a:solidFill>
                <a:schemeClr val="accent5">
                  <a:lumMod val="75000"/>
                </a:schemeClr>
              </a:solidFill>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4678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4E72A-DA03-9807-5CE3-B29BA456A5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97DC0-92FA-7A1D-F96C-87B7B0954842}"/>
              </a:ext>
            </a:extLst>
          </p:cNvPr>
          <p:cNvSpPr>
            <a:spLocks noGrp="1"/>
          </p:cNvSpPr>
          <p:nvPr>
            <p:ph type="title"/>
          </p:nvPr>
        </p:nvSpPr>
        <p:spPr>
          <a:xfrm>
            <a:off x="838200" y="479567"/>
            <a:ext cx="10515600" cy="711924"/>
          </a:xfrm>
        </p:spPr>
        <p:txBody>
          <a:bodyPr>
            <a:noAutofit/>
          </a:bodyPr>
          <a:lstStyle/>
          <a:p>
            <a:r>
              <a:rPr lang="en-IN" sz="2400" b="1" dirty="0">
                <a:latin typeface="Times New Roman" panose="02020603050405020304" pitchFamily="18" charset="0"/>
                <a:cs typeface="Times New Roman" panose="02020603050405020304" pitchFamily="18" charset="0"/>
              </a:rPr>
              <a:t>Claim management – Active engagement with stakeholders (2/2) </a:t>
            </a:r>
            <a:br>
              <a:rPr lang="en-IN" sz="2400" b="1" dirty="0">
                <a:latin typeface="Times New Roman" panose="02020603050405020304" pitchFamily="18" charset="0"/>
                <a:cs typeface="Times New Roman" panose="02020603050405020304" pitchFamily="18" charset="0"/>
              </a:rPr>
            </a:br>
            <a:endParaRPr lang="en-IN" sz="14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F9C9AEC-B136-3976-7CA8-7319F9BD924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7</a:t>
            </a:fld>
            <a:endParaRPr lang="en-IN"/>
          </a:p>
        </p:txBody>
      </p:sp>
      <p:sp>
        <p:nvSpPr>
          <p:cNvPr id="5" name="TextBox 4">
            <a:extLst>
              <a:ext uri="{FF2B5EF4-FFF2-40B4-BE49-F238E27FC236}">
                <a16:creationId xmlns:a16="http://schemas.microsoft.com/office/drawing/2014/main" id="{E6DB3334-D0A4-4C7C-6FBD-90AACDFF2D29}"/>
              </a:ext>
            </a:extLst>
          </p:cNvPr>
          <p:cNvSpPr txBox="1"/>
          <p:nvPr/>
        </p:nvSpPr>
        <p:spPr>
          <a:xfrm>
            <a:off x="838200" y="1168180"/>
            <a:ext cx="10818091" cy="4806957"/>
          </a:xfrm>
          <a:prstGeom prst="rect">
            <a:avLst/>
          </a:prstGeom>
          <a:noFill/>
        </p:spPr>
        <p:txBody>
          <a:bodyPr wrap="square">
            <a:spAutoFit/>
          </a:bodyPr>
          <a:lstStyle/>
          <a:p>
            <a:pPr>
              <a:lnSpc>
                <a:spcPct val="150000"/>
              </a:lnSpc>
            </a:pPr>
            <a:r>
              <a:rPr lang="en-US" sz="23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nSpc>
                <a:spcPct val="150000"/>
              </a:lnSpc>
            </a:pPr>
            <a:endParaRPr lang="en-US" sz="2300" b="1" i="1" dirty="0">
              <a:solidFill>
                <a:schemeClr val="accent5">
                  <a:lumMod val="75000"/>
                </a:schemeClr>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IN" sz="2300" b="1" dirty="0">
                <a:latin typeface="Times New Roman" panose="02020603050405020304" pitchFamily="18" charset="0"/>
                <a:cs typeface="Times New Roman" panose="02020603050405020304" pitchFamily="18" charset="0"/>
              </a:rPr>
              <a:t>In case of one CD</a:t>
            </a:r>
            <a:r>
              <a:rPr lang="en-IN" sz="2300" dirty="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despite 242 days having passed, no final verification of the claims by IRP</a:t>
            </a:r>
          </a:p>
          <a:p>
            <a:pPr marL="342900" indent="-342900" algn="just">
              <a:lnSpc>
                <a:spcPct val="150000"/>
              </a:lnSpc>
              <a:buFont typeface="Arial" panose="020B0604020202020204" pitchFamily="34" charset="0"/>
              <a:buChar char="•"/>
            </a:pPr>
            <a:r>
              <a:rPr lang="en-US" sz="2300" dirty="0">
                <a:latin typeface="Times New Roman" panose="02020603050405020304" pitchFamily="18" charset="0"/>
                <a:cs typeface="Times New Roman" panose="02020603050405020304" pitchFamily="18" charset="0"/>
              </a:rPr>
              <a:t>Wrong categorization of claim</a:t>
            </a:r>
          </a:p>
          <a:p>
            <a:pPr marL="342900" indent="-342900" algn="just">
              <a:lnSpc>
                <a:spcPct val="150000"/>
              </a:lnSpc>
              <a:buFont typeface="Arial" panose="020B0604020202020204" pitchFamily="34" charset="0"/>
              <a:buChar char="•"/>
            </a:pPr>
            <a:r>
              <a:rPr lang="en-US" sz="2300" dirty="0">
                <a:latin typeface="Times New Roman" panose="02020603050405020304" pitchFamily="18" charset="0"/>
                <a:cs typeface="Times New Roman" panose="02020603050405020304" pitchFamily="18" charset="0"/>
              </a:rPr>
              <a:t>Rejection of claim merely on the basis of claim form rather than substance of the claim</a:t>
            </a:r>
          </a:p>
          <a:p>
            <a:pPr marL="342900" indent="-342900" algn="just">
              <a:lnSpc>
                <a:spcPct val="150000"/>
              </a:lnSpc>
              <a:buFont typeface="Arial" panose="020B0604020202020204" pitchFamily="34" charset="0"/>
              <a:buChar char="•"/>
            </a:pPr>
            <a:r>
              <a:rPr lang="en-US" sz="2300" b="0" i="0" u="none" strike="noStrike" dirty="0">
                <a:effectLst/>
                <a:latin typeface="Times" panose="02020603050405020304" pitchFamily="18" charset="0"/>
              </a:rPr>
              <a:t>Delay in verification of claims</a:t>
            </a:r>
          </a:p>
          <a:p>
            <a:pPr marL="342900" indent="-342900" algn="just">
              <a:lnSpc>
                <a:spcPct val="150000"/>
              </a:lnSpc>
              <a:buFont typeface="Arial" panose="020B0604020202020204" pitchFamily="34" charset="0"/>
              <a:buChar char="•"/>
            </a:pPr>
            <a:r>
              <a:rPr lang="en-IN" sz="2300" b="0" i="0" u="none" strike="noStrike" dirty="0">
                <a:effectLst/>
                <a:latin typeface="Times" panose="02020603050405020304" pitchFamily="18" charset="0"/>
              </a:rPr>
              <a:t>Refusal to consider claim</a:t>
            </a:r>
            <a:r>
              <a:rPr lang="en-IN" sz="2300" dirty="0">
                <a:latin typeface="Times" panose="02020603050405020304" pitchFamily="18" charset="0"/>
              </a:rPr>
              <a:t> submitted during timeline on frivolous grounds</a:t>
            </a:r>
            <a:endParaRPr lang="en-US" sz="2300" dirty="0">
              <a:latin typeface="Times" panose="02020603050405020304" pitchFamily="18" charset="0"/>
            </a:endParaRPr>
          </a:p>
          <a:p>
            <a:pPr marL="342900" indent="-342900" algn="just">
              <a:lnSpc>
                <a:spcPct val="150000"/>
              </a:lnSpc>
              <a:buFont typeface="Arial" panose="020B0604020202020204" pitchFamily="34" charset="0"/>
              <a:buChar char="•"/>
            </a:pPr>
            <a:r>
              <a:rPr lang="en-US" sz="2300" b="0" i="0" u="none" strike="noStrike" dirty="0">
                <a:effectLst/>
                <a:latin typeface="Times" panose="02020603050405020304" pitchFamily="18" charset="0"/>
              </a:rPr>
              <a:t>Charging separate fee for verification of </a:t>
            </a:r>
            <a:r>
              <a:rPr lang="en-US" sz="2300" dirty="0">
                <a:latin typeface="Times" panose="02020603050405020304" pitchFamily="18" charset="0"/>
              </a:rPr>
              <a:t>c</a:t>
            </a:r>
            <a:r>
              <a:rPr lang="en-US" sz="2300" b="0" i="0" u="none" strike="noStrike" dirty="0">
                <a:effectLst/>
                <a:latin typeface="Times" panose="02020603050405020304" pitchFamily="18" charset="0"/>
              </a:rPr>
              <a:t>laims</a:t>
            </a:r>
            <a:r>
              <a:rPr lang="en-US" sz="2300" dirty="0">
                <a:latin typeface="Times" panose="02020603050405020304" pitchFamily="18" charset="0"/>
              </a:rPr>
              <a:t> </a:t>
            </a:r>
            <a:endParaRPr lang="en-US"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6973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0CB79-67A4-4910-642A-F6B29AF934A7}"/>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Committee of creditors (1/2)</a:t>
            </a:r>
            <a:endParaRPr lang="en-IN" sz="3600" dirty="0"/>
          </a:p>
        </p:txBody>
      </p:sp>
      <p:sp>
        <p:nvSpPr>
          <p:cNvPr id="3" name="Content Placeholder 2">
            <a:extLst>
              <a:ext uri="{FF2B5EF4-FFF2-40B4-BE49-F238E27FC236}">
                <a16:creationId xmlns:a16="http://schemas.microsoft.com/office/drawing/2014/main" id="{85731A1A-919A-6E25-FF0A-166005EE020C}"/>
              </a:ext>
            </a:extLst>
          </p:cNvPr>
          <p:cNvSpPr>
            <a:spLocks noGrp="1"/>
          </p:cNvSpPr>
          <p:nvPr>
            <p:ph idx="1"/>
          </p:nvPr>
        </p:nvSpPr>
        <p:spPr/>
        <p:txBody>
          <a:bodyPr>
            <a:noAutofit/>
          </a:bodyPr>
          <a:lstStyle/>
          <a:p>
            <a:pPr marL="0" lvl="0" indent="0" algn="just">
              <a:buNone/>
            </a:pPr>
            <a:r>
              <a:rPr lang="en-IN" sz="24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marL="0" lvl="0" indent="0" algn="just">
              <a:buNone/>
            </a:pPr>
            <a:endParaRPr lang="en-IN" sz="2400" b="1" i="1" dirty="0">
              <a:solidFill>
                <a:schemeClr val="accent5">
                  <a:lumMod val="75000"/>
                </a:schemeClr>
              </a:solidFill>
              <a:latin typeface="Times New Roman" panose="02020603050405020304" pitchFamily="18" charset="0"/>
              <a:cs typeface="Times New Roman" panose="02020603050405020304" pitchFamily="18" charset="0"/>
            </a:endParaRPr>
          </a:p>
          <a:p>
            <a:pPr algn="just"/>
            <a:r>
              <a:rPr lang="en-IN" sz="2400" kern="100" dirty="0">
                <a:effectLst/>
                <a:latin typeface="Times New Roman" panose="02020603050405020304" pitchFamily="18" charset="0"/>
                <a:ea typeface="Aptos" panose="020B0004020202020204" pitchFamily="34" charset="0"/>
                <a:cs typeface="Times New Roman" panose="02020603050405020304" pitchFamily="18" charset="0"/>
              </a:rPr>
              <a:t>An RP is required to convene a meeting of the committee of creditors </a:t>
            </a:r>
            <a:r>
              <a:rPr lang="en-IN" sz="2400" i="1" u="sng" kern="100" dirty="0">
                <a:effectLst/>
                <a:latin typeface="Times New Roman" panose="02020603050405020304" pitchFamily="18" charset="0"/>
                <a:ea typeface="Aptos" panose="020B0004020202020204" pitchFamily="34" charset="0"/>
                <a:cs typeface="Times New Roman" panose="02020603050405020304" pitchFamily="18" charset="0"/>
              </a:rPr>
              <a:t>every month</a:t>
            </a:r>
            <a:r>
              <a:rPr lang="en-IN" sz="2400" kern="100" dirty="0">
                <a:effectLst/>
                <a:latin typeface="Times New Roman" panose="02020603050405020304" pitchFamily="18" charset="0"/>
                <a:ea typeface="Aptos" panose="020B0004020202020204" pitchFamily="34" charset="0"/>
                <a:cs typeface="Times New Roman" panose="02020603050405020304" pitchFamily="18" charset="0"/>
              </a:rPr>
              <a:t>. </a:t>
            </a:r>
          </a:p>
          <a:p>
            <a:r>
              <a:rPr lang="en-IN" sz="2400" i="1" dirty="0">
                <a:latin typeface="Times New Roman" panose="02020603050405020304" pitchFamily="18" charset="0"/>
                <a:cs typeface="Times New Roman" panose="02020603050405020304" pitchFamily="18" charset="0"/>
              </a:rPr>
              <a:t>IP to take approval from CoC for actions as laid down in Sec. 28 of the Code</a:t>
            </a:r>
          </a:p>
          <a:p>
            <a:pPr algn="just">
              <a:lnSpc>
                <a:spcPct val="100000"/>
              </a:lnSpc>
            </a:pPr>
            <a:r>
              <a:rPr lang="en-US" sz="2400" i="1" u="sng" dirty="0">
                <a:latin typeface="Times New Roman" panose="02020603050405020304" pitchFamily="18" charset="0"/>
                <a:cs typeface="Times New Roman" panose="02020603050405020304" pitchFamily="18" charset="0"/>
              </a:rPr>
              <a:t>Approval of insolvency resolution process costs (IRPC)</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for all costs part of IRPC in each meeting of the committee (Reg. 31B)</a:t>
            </a:r>
          </a:p>
          <a:p>
            <a:pPr marL="0" indent="0" algn="just">
              <a:buNone/>
            </a:pPr>
            <a:endParaRPr lang="en-IN" sz="2400" b="1" i="1" dirty="0">
              <a:solidFill>
                <a:schemeClr val="accent5">
                  <a:lumMod val="75000"/>
                </a:schemeClr>
              </a:solidFill>
              <a:latin typeface="Times New Roman" panose="02020603050405020304" pitchFamily="18" charset="0"/>
              <a:cs typeface="Times New Roman" panose="02020603050405020304" pitchFamily="18" charset="0"/>
            </a:endParaRPr>
          </a:p>
          <a:p>
            <a:pPr marL="0" indent="0" algn="just">
              <a:buNone/>
            </a:pPr>
            <a:endParaRPr lang="en-US" sz="2400" dirty="0">
              <a:latin typeface="Times" panose="02020603050405020304" pitchFamily="18" charset="0"/>
            </a:endParaRPr>
          </a:p>
          <a:p>
            <a:pPr marL="0" indent="0" algn="just">
              <a:buNone/>
            </a:pPr>
            <a:br>
              <a:rPr lang="en-US" sz="2400" dirty="0">
                <a:latin typeface="Times New Roman" panose="02020603050405020304" pitchFamily="18" charset="0"/>
                <a:cs typeface="Times New Roman" panose="02020603050405020304" pitchFamily="18" charset="0"/>
              </a:rPr>
            </a:br>
            <a:endParaRPr lang="en-US" sz="2400" b="1" i="1" dirty="0">
              <a:solidFill>
                <a:schemeClr val="accent5">
                  <a:lumMod val="75000"/>
                </a:schemeClr>
              </a:solidFill>
              <a:latin typeface="Times New Roman" panose="02020603050405020304" pitchFamily="18" charset="0"/>
              <a:cs typeface="Times New Roman" panose="02020603050405020304" pitchFamily="18" charset="0"/>
            </a:endParaRPr>
          </a:p>
          <a:p>
            <a:pPr marL="0" indent="0">
              <a:buNone/>
            </a:pPr>
            <a:br>
              <a:rPr lang="en-US" sz="2400" i="1" dirty="0">
                <a:solidFill>
                  <a:schemeClr val="accent5">
                    <a:lumMod val="75000"/>
                  </a:schemeClr>
                </a:solidFill>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D8341CA-3F93-6156-0BDD-77EF7B361EB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8</a:t>
            </a:fld>
            <a:endParaRPr lang="en-IN"/>
          </a:p>
        </p:txBody>
      </p:sp>
    </p:spTree>
    <p:extLst>
      <p:ext uri="{BB962C8B-B14F-4D97-AF65-F5344CB8AC3E}">
        <p14:creationId xmlns:p14="http://schemas.microsoft.com/office/powerpoint/2010/main" val="2442500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78297-E0E8-5AD1-4E51-5710A29A8F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4D4BE-6D89-7118-5184-1D9DDA106A94}"/>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Committee of creditors (2/2)</a:t>
            </a:r>
            <a:endParaRPr lang="en-IN" sz="3600" dirty="0"/>
          </a:p>
        </p:txBody>
      </p:sp>
      <p:sp>
        <p:nvSpPr>
          <p:cNvPr id="3" name="Content Placeholder 2">
            <a:extLst>
              <a:ext uri="{FF2B5EF4-FFF2-40B4-BE49-F238E27FC236}">
                <a16:creationId xmlns:a16="http://schemas.microsoft.com/office/drawing/2014/main" id="{CBB93118-4121-1966-A6C1-60922EEA7F6E}"/>
              </a:ext>
            </a:extLst>
          </p:cNvPr>
          <p:cNvSpPr>
            <a:spLocks noGrp="1"/>
          </p:cNvSpPr>
          <p:nvPr>
            <p:ph idx="1"/>
          </p:nvPr>
        </p:nvSpPr>
        <p:spPr/>
        <p:txBody>
          <a:bodyPr>
            <a:noAutofit/>
          </a:bodyPr>
          <a:lstStyle/>
          <a:p>
            <a:pPr marL="0" indent="0" algn="just">
              <a:buNone/>
            </a:pPr>
            <a:r>
              <a:rPr lang="en-US" sz="24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marL="0" indent="0" algn="just">
              <a:buNone/>
            </a:pPr>
            <a:endParaRPr lang="en-US" sz="2400" b="1" i="1" dirty="0">
              <a:solidFill>
                <a:schemeClr val="accent5">
                  <a:lumMod val="75000"/>
                </a:schemeClr>
              </a:solidFill>
              <a:latin typeface="Times New Roman" panose="02020603050405020304" pitchFamily="18" charset="0"/>
              <a:cs typeface="Times New Roman" panose="02020603050405020304" pitchFamily="18" charset="0"/>
            </a:endParaRPr>
          </a:p>
          <a:p>
            <a:pPr algn="just"/>
            <a:r>
              <a:rPr lang="en-US" sz="2400" b="0" i="0" dirty="0">
                <a:latin typeface="Times" panose="02020603050405020304" pitchFamily="18" charset="0"/>
              </a:rPr>
              <a:t>Non-constitution or wrongly constituting CoC/SCC</a:t>
            </a:r>
            <a:endParaRPr lang="en-US" sz="2400" dirty="0">
              <a:latin typeface="Times" panose="02020603050405020304" pitchFamily="18" charset="0"/>
            </a:endParaRPr>
          </a:p>
          <a:p>
            <a:pPr algn="just"/>
            <a:r>
              <a:rPr lang="en-IN" sz="2400" dirty="0">
                <a:latin typeface="Times New Roman" panose="02020603050405020304" pitchFamily="18" charset="0"/>
                <a:cs typeface="Times New Roman" panose="02020603050405020304" pitchFamily="18" charset="0"/>
              </a:rPr>
              <a:t>CoC meeting without required quorum  </a:t>
            </a:r>
          </a:p>
          <a:p>
            <a:pPr algn="just"/>
            <a:r>
              <a:rPr lang="en-US" sz="2400" b="0" i="0" dirty="0">
                <a:latin typeface="Times" panose="02020603050405020304" pitchFamily="18" charset="0"/>
              </a:rPr>
              <a:t>Non-circulation or delay in circulation of CoC minutes </a:t>
            </a:r>
            <a:r>
              <a:rPr lang="en-US" sz="2400" dirty="0">
                <a:latin typeface="Times" panose="02020603050405020304" pitchFamily="18" charset="0"/>
              </a:rPr>
              <a:t>(Reg 25(5A) of CIRP Regulations)</a:t>
            </a:r>
          </a:p>
          <a:p>
            <a:pPr algn="just"/>
            <a:r>
              <a:rPr lang="en-US" sz="2400" dirty="0">
                <a:latin typeface="Times" panose="02020603050405020304" pitchFamily="18" charset="0"/>
              </a:rPr>
              <a:t>Non filing of report constituting CoC to AA</a:t>
            </a:r>
          </a:p>
          <a:p>
            <a:r>
              <a:rPr lang="en-US" sz="2400" dirty="0">
                <a:latin typeface="Times" panose="02020603050405020304" pitchFamily="18" charset="0"/>
              </a:rPr>
              <a:t>Taking MSME status without the knowledge / information of CoC during CIRP</a:t>
            </a:r>
          </a:p>
          <a:p>
            <a:pPr marL="0" indent="0" algn="just">
              <a:buNone/>
            </a:pPr>
            <a:endParaRPr lang="en-US" sz="2400" dirty="0">
              <a:latin typeface="Times" panose="02020603050405020304" pitchFamily="18" charset="0"/>
            </a:endParaRPr>
          </a:p>
          <a:p>
            <a:pPr marL="0" indent="0" algn="just">
              <a:buNone/>
            </a:pPr>
            <a:br>
              <a:rPr lang="en-US" sz="2400" dirty="0">
                <a:latin typeface="Times New Roman" panose="02020603050405020304" pitchFamily="18" charset="0"/>
                <a:cs typeface="Times New Roman" panose="02020603050405020304" pitchFamily="18" charset="0"/>
              </a:rPr>
            </a:br>
            <a:endParaRPr lang="en-US" sz="2400" b="1" i="1" dirty="0">
              <a:solidFill>
                <a:schemeClr val="accent5">
                  <a:lumMod val="75000"/>
                </a:schemeClr>
              </a:solidFill>
              <a:latin typeface="Times New Roman" panose="02020603050405020304" pitchFamily="18" charset="0"/>
              <a:cs typeface="Times New Roman" panose="02020603050405020304" pitchFamily="18" charset="0"/>
            </a:endParaRPr>
          </a:p>
          <a:p>
            <a:pPr marL="0" indent="0">
              <a:buNone/>
            </a:pPr>
            <a:br>
              <a:rPr lang="en-US" sz="2400" i="1" dirty="0">
                <a:solidFill>
                  <a:schemeClr val="accent5">
                    <a:lumMod val="75000"/>
                  </a:schemeClr>
                </a:solidFill>
                <a:latin typeface="Times New Roman" panose="02020603050405020304" pitchFamily="18" charset="0"/>
                <a:cs typeface="Times New Roman" panose="02020603050405020304" pitchFamily="18" charset="0"/>
              </a:rPr>
            </a:br>
            <a:endParaRPr lang="en-IN" sz="2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2B78128-0AD5-1C10-0486-791C1F29FB5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9</a:t>
            </a:fld>
            <a:endParaRPr lang="en-IN"/>
          </a:p>
        </p:txBody>
      </p:sp>
    </p:spTree>
    <p:extLst>
      <p:ext uri="{BB962C8B-B14F-4D97-AF65-F5344CB8AC3E}">
        <p14:creationId xmlns:p14="http://schemas.microsoft.com/office/powerpoint/2010/main" val="786329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C3FF-DE62-46C7-E958-A94571159DCC}"/>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Information Memorandum (1/2)</a:t>
            </a:r>
            <a:endParaRPr lang="en-IN" sz="3600" dirty="0"/>
          </a:p>
        </p:txBody>
      </p:sp>
      <p:sp>
        <p:nvSpPr>
          <p:cNvPr id="3" name="Content Placeholder 2">
            <a:extLst>
              <a:ext uri="{FF2B5EF4-FFF2-40B4-BE49-F238E27FC236}">
                <a16:creationId xmlns:a16="http://schemas.microsoft.com/office/drawing/2014/main" id="{8EDAD89F-3003-67AD-A271-6FB6508E8215}"/>
              </a:ext>
            </a:extLst>
          </p:cNvPr>
          <p:cNvSpPr>
            <a:spLocks noGrp="1"/>
          </p:cNvSpPr>
          <p:nvPr>
            <p:ph idx="1"/>
          </p:nvPr>
        </p:nvSpPr>
        <p:spPr>
          <a:xfrm>
            <a:off x="838200" y="1537252"/>
            <a:ext cx="10515600" cy="4819098"/>
          </a:xfrm>
        </p:spPr>
        <p:txBody>
          <a:bodyPr>
            <a:noAutofit/>
          </a:bodyPr>
          <a:lstStyle/>
          <a:p>
            <a:pPr marL="0" lvl="0" indent="0" algn="just">
              <a:buNone/>
            </a:pPr>
            <a:r>
              <a:rPr lang="en-IN" sz="24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marL="0" lvl="0" indent="0" algn="just">
              <a:buNone/>
            </a:pPr>
            <a:endParaRPr lang="en-IN" sz="2400" b="1" i="1" dirty="0">
              <a:solidFill>
                <a:schemeClr val="accent5">
                  <a:lumMod val="75000"/>
                </a:schemeClr>
              </a:solidFill>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rPr>
              <a:t>IM to be prepared with necessary information as per Reg. 36 of CIRP regulations including details of carry forward losses, company overview; details of business evolution, industry overview (CD having total assets exceeding Rs. 100 crores)</a:t>
            </a:r>
            <a:endParaRPr lang="en-US" sz="2400" b="1" dirty="0">
              <a:latin typeface="Times New Roman" panose="02020603050405020304" pitchFamily="18" charset="0"/>
              <a:cs typeface="Times New Roman" panose="02020603050405020304" pitchFamily="18" charset="0"/>
            </a:endParaRPr>
          </a:p>
          <a:p>
            <a:pPr algn="just">
              <a:lnSpc>
                <a:spcPct val="150000"/>
              </a:lnSpc>
            </a:pPr>
            <a:r>
              <a:rPr lang="en-US" sz="2400" dirty="0">
                <a:latin typeface="Times New Roman" panose="02020603050405020304" pitchFamily="18" charset="0"/>
                <a:cs typeface="Times New Roman" panose="02020603050405020304" pitchFamily="18" charset="0"/>
              </a:rPr>
              <a:t>RP not to share confidential details of the CD in the IM:</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Disclosure of fair value in the IM. CoC may decide not to disclose fair value if it considers the same beneficial for better resolution. </a:t>
            </a:r>
            <a:endParaRPr lang="en-US" sz="2400" b="1" i="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DDFE373-7EDF-7CF7-068E-59F2BDD160A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10</a:t>
            </a:fld>
            <a:endParaRPr lang="en-IN"/>
          </a:p>
        </p:txBody>
      </p:sp>
    </p:spTree>
    <p:extLst>
      <p:ext uri="{BB962C8B-B14F-4D97-AF65-F5344CB8AC3E}">
        <p14:creationId xmlns:p14="http://schemas.microsoft.com/office/powerpoint/2010/main" val="3988833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D50E0-A20A-EFFC-AB32-9DAAE5E5EF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1139F-AF12-017F-9D8B-44965E084BAB}"/>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Information Memorandum (2/2)</a:t>
            </a:r>
            <a:endParaRPr lang="en-IN" sz="3600" dirty="0"/>
          </a:p>
        </p:txBody>
      </p:sp>
      <p:sp>
        <p:nvSpPr>
          <p:cNvPr id="3" name="Content Placeholder 2">
            <a:extLst>
              <a:ext uri="{FF2B5EF4-FFF2-40B4-BE49-F238E27FC236}">
                <a16:creationId xmlns:a16="http://schemas.microsoft.com/office/drawing/2014/main" id="{7C4966BA-FBB4-E75D-A191-C8229E5519EC}"/>
              </a:ext>
            </a:extLst>
          </p:cNvPr>
          <p:cNvSpPr>
            <a:spLocks noGrp="1"/>
          </p:cNvSpPr>
          <p:nvPr>
            <p:ph idx="1"/>
          </p:nvPr>
        </p:nvSpPr>
        <p:spPr>
          <a:xfrm>
            <a:off x="838200" y="1537252"/>
            <a:ext cx="10515600" cy="4819098"/>
          </a:xfrm>
        </p:spPr>
        <p:txBody>
          <a:bodyPr>
            <a:noAutofit/>
          </a:bodyPr>
          <a:lstStyle/>
          <a:p>
            <a:pPr marL="0" indent="0">
              <a:lnSpc>
                <a:spcPct val="150000"/>
              </a:lnSpc>
              <a:buNone/>
            </a:pPr>
            <a:r>
              <a:rPr lang="en-US" sz="24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nSpc>
                <a:spcPct val="150000"/>
              </a:lnSpc>
            </a:pPr>
            <a:r>
              <a:rPr lang="en-US" sz="2400" dirty="0">
                <a:latin typeface="Times New Roman" panose="02020603050405020304" pitchFamily="18" charset="0"/>
                <a:cs typeface="Times New Roman" panose="02020603050405020304" pitchFamily="18" charset="0"/>
              </a:rPr>
              <a:t>Delay in preparation of IM </a:t>
            </a:r>
          </a:p>
          <a:p>
            <a:pPr>
              <a:lnSpc>
                <a:spcPct val="150000"/>
              </a:lnSpc>
            </a:pPr>
            <a:r>
              <a:rPr lang="en-US" sz="2400" dirty="0">
                <a:latin typeface="Times New Roman" panose="02020603050405020304" pitchFamily="18" charset="0"/>
                <a:cs typeface="Times New Roman" panose="02020603050405020304" pitchFamily="18" charset="0"/>
              </a:rPr>
              <a:t>Suppression of material facts about the attachment status of property during resolution process/auction process in IM/Asset Memorandum/ Auction Notices.</a:t>
            </a:r>
          </a:p>
          <a:p>
            <a:pPr>
              <a:lnSpc>
                <a:spcPct val="150000"/>
              </a:lnSpc>
            </a:pPr>
            <a:r>
              <a:rPr lang="en-US" sz="2400" dirty="0">
                <a:latin typeface="Times New Roman" panose="02020603050405020304" pitchFamily="18" charset="0"/>
                <a:cs typeface="Times New Roman" panose="02020603050405020304" pitchFamily="18" charset="0"/>
              </a:rPr>
              <a:t>Suppression of material information like all assets and liabilities of the CD.</a:t>
            </a:r>
          </a:p>
          <a:p>
            <a:pPr>
              <a:lnSpc>
                <a:spcPct val="150000"/>
              </a:lnSpc>
            </a:pPr>
            <a:r>
              <a:rPr lang="en-US" sz="2400" dirty="0">
                <a:latin typeface="Times New Roman" panose="02020603050405020304" pitchFamily="18" charset="0"/>
                <a:cs typeface="Times New Roman" panose="02020603050405020304" pitchFamily="18" charset="0"/>
              </a:rPr>
              <a:t>Litigations by and against the CD. (Reg. 36(h)) </a:t>
            </a:r>
          </a:p>
          <a:p>
            <a:pPr>
              <a:lnSpc>
                <a:spcPct val="150000"/>
              </a:lnSpc>
            </a:pPr>
            <a:r>
              <a:rPr lang="en-US" sz="2400" dirty="0">
                <a:latin typeface="Times New Roman" panose="02020603050405020304" pitchFamily="18" charset="0"/>
                <a:cs typeface="Times New Roman" panose="02020603050405020304" pitchFamily="18" charset="0"/>
              </a:rPr>
              <a:t>Not mentioning CD’s MSME status in the EOI</a:t>
            </a:r>
          </a:p>
          <a:p>
            <a:pPr>
              <a:lnSpc>
                <a:spcPct val="15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7C808A8-811C-8B8E-07AB-3350E416601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11</a:t>
            </a:fld>
            <a:endParaRPr lang="en-IN"/>
          </a:p>
        </p:txBody>
      </p:sp>
    </p:spTree>
    <p:extLst>
      <p:ext uri="{BB962C8B-B14F-4D97-AF65-F5344CB8AC3E}">
        <p14:creationId xmlns:p14="http://schemas.microsoft.com/office/powerpoint/2010/main" val="701859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C3FF-DE62-46C7-E958-A94571159DCC}"/>
              </a:ext>
            </a:extLst>
          </p:cNvPr>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Insolvency Resolution Process cost</a:t>
            </a:r>
            <a:endParaRPr lang="en-IN" sz="3600" dirty="0"/>
          </a:p>
        </p:txBody>
      </p:sp>
      <p:sp>
        <p:nvSpPr>
          <p:cNvPr id="3" name="Content Placeholder 2">
            <a:extLst>
              <a:ext uri="{FF2B5EF4-FFF2-40B4-BE49-F238E27FC236}">
                <a16:creationId xmlns:a16="http://schemas.microsoft.com/office/drawing/2014/main" id="{8EDAD89F-3003-67AD-A271-6FB6508E8215}"/>
              </a:ext>
            </a:extLst>
          </p:cNvPr>
          <p:cNvSpPr>
            <a:spLocks noGrp="1"/>
          </p:cNvSpPr>
          <p:nvPr>
            <p:ph idx="1"/>
          </p:nvPr>
        </p:nvSpPr>
        <p:spPr>
          <a:xfrm>
            <a:off x="838200" y="1521836"/>
            <a:ext cx="10515600" cy="4298679"/>
          </a:xfrm>
        </p:spPr>
        <p:txBody>
          <a:bodyPr>
            <a:noAutofit/>
          </a:bodyPr>
          <a:lstStyle/>
          <a:p>
            <a:pPr marL="0" indent="0">
              <a:lnSpc>
                <a:spcPct val="150000"/>
              </a:lnSpc>
              <a:buNone/>
            </a:pPr>
            <a:r>
              <a:rPr lang="en-IN" sz="1800" b="1" i="1" dirty="0">
                <a:solidFill>
                  <a:schemeClr val="accent5">
                    <a:lumMod val="75000"/>
                  </a:schemeClr>
                </a:solidFill>
                <a:latin typeface="Times New Roman" panose="02020603050405020304" pitchFamily="18" charset="0"/>
                <a:cs typeface="Times New Roman" panose="02020603050405020304" pitchFamily="18" charset="0"/>
              </a:rPr>
              <a:t>Broad Practice</a:t>
            </a:r>
            <a:r>
              <a:rPr lang="en-US" sz="1800" b="1" i="1" dirty="0">
                <a:solidFill>
                  <a:schemeClr val="accent5">
                    <a:lumMod val="75000"/>
                  </a:schemeClr>
                </a:solidFill>
                <a:latin typeface="Times New Roman" panose="02020603050405020304" pitchFamily="18" charset="0"/>
                <a:cs typeface="Times New Roman" panose="02020603050405020304" pitchFamily="18" charset="0"/>
              </a:rPr>
              <a:t> - </a:t>
            </a:r>
            <a:r>
              <a:rPr lang="en-US" sz="1800" b="1" i="1" dirty="0">
                <a:latin typeface="Times New Roman" panose="02020603050405020304" pitchFamily="18" charset="0"/>
                <a:cs typeface="Times New Roman" panose="02020603050405020304" pitchFamily="18" charset="0"/>
              </a:rPr>
              <a:t>IP not to include the following costs in CIRP:</a:t>
            </a:r>
          </a:p>
          <a:p>
            <a:pPr algn="just">
              <a:lnSpc>
                <a:spcPct val="150000"/>
              </a:lnSpc>
            </a:pPr>
            <a:r>
              <a:rPr lang="en-US" sz="1800" u="sng" dirty="0">
                <a:latin typeface="Times New Roman" panose="02020603050405020304" pitchFamily="18" charset="0"/>
                <a:cs typeface="Times New Roman" panose="02020603050405020304" pitchFamily="18" charset="0"/>
              </a:rPr>
              <a:t>cost incurred by </a:t>
            </a:r>
            <a:r>
              <a:rPr lang="en-US" sz="1800" i="1" u="sng" dirty="0">
                <a:latin typeface="Times New Roman" panose="02020603050405020304" pitchFamily="18" charset="0"/>
                <a:cs typeface="Times New Roman" panose="02020603050405020304" pitchFamily="18" charset="0"/>
              </a:rPr>
              <a:t>CoC members </a:t>
            </a:r>
            <a:r>
              <a:rPr lang="en-US" sz="1800" i="1" dirty="0">
                <a:latin typeface="Times New Roman" panose="02020603050405020304" pitchFamily="18" charset="0"/>
                <a:cs typeface="Times New Roman" panose="02020603050405020304" pitchFamily="18" charset="0"/>
              </a:rPr>
              <a:t>or </a:t>
            </a:r>
            <a:r>
              <a:rPr lang="en-US" sz="1800" i="1" u="sng" dirty="0">
                <a:latin typeface="Times New Roman" panose="02020603050405020304" pitchFamily="18" charset="0"/>
                <a:cs typeface="Times New Roman" panose="02020603050405020304" pitchFamily="18" charset="0"/>
              </a:rPr>
              <a:t>pre-CIRP cost</a:t>
            </a:r>
            <a:r>
              <a:rPr lang="en-US" sz="1800" i="1" dirty="0">
                <a:latin typeface="Times New Roman" panose="02020603050405020304" pitchFamily="18" charset="0"/>
                <a:cs typeface="Times New Roman" panose="02020603050405020304" pitchFamily="18" charset="0"/>
              </a:rPr>
              <a:t> in Insolvency Resolution Process cost</a:t>
            </a:r>
          </a:p>
          <a:p>
            <a:pPr algn="just">
              <a:lnSpc>
                <a:spcPct val="150000"/>
              </a:lnSpc>
            </a:pPr>
            <a:r>
              <a:rPr lang="en-US" sz="1800" dirty="0">
                <a:latin typeface="Times New Roman" panose="02020603050405020304" pitchFamily="18" charset="0"/>
                <a:cs typeface="Times New Roman" panose="02020603050405020304" pitchFamily="18" charset="0"/>
              </a:rPr>
              <a:t>IP not to include the </a:t>
            </a:r>
            <a:r>
              <a:rPr lang="en-US" sz="1800" i="1" u="sng" dirty="0">
                <a:latin typeface="Times New Roman" panose="02020603050405020304" pitchFamily="18" charset="0"/>
                <a:cs typeface="Times New Roman" panose="02020603050405020304" pitchFamily="18" charset="0"/>
              </a:rPr>
              <a:t>fee of legal counsel of CoC </a:t>
            </a:r>
            <a:r>
              <a:rPr lang="en-US" sz="1800" dirty="0">
                <a:latin typeface="Times New Roman" panose="02020603050405020304" pitchFamily="18" charset="0"/>
                <a:cs typeface="Times New Roman" panose="02020603050405020304" pitchFamily="18" charset="0"/>
              </a:rPr>
              <a:t>in IRPC</a:t>
            </a:r>
          </a:p>
          <a:p>
            <a:pPr algn="just">
              <a:lnSpc>
                <a:spcPct val="150000"/>
              </a:lnSpc>
            </a:pPr>
            <a:r>
              <a:rPr lang="en-US" sz="1800" i="1" u="sng" dirty="0">
                <a:latin typeface="Times New Roman" panose="02020603050405020304" pitchFamily="18" charset="0"/>
                <a:cs typeface="Times New Roman" panose="02020603050405020304" pitchFamily="18" charset="0"/>
              </a:rPr>
              <a:t>penalty for non-compliance </a:t>
            </a:r>
            <a:r>
              <a:rPr lang="en-US" sz="1800" dirty="0">
                <a:latin typeface="Times New Roman" panose="02020603050405020304" pitchFamily="18" charset="0"/>
                <a:cs typeface="Times New Roman" panose="02020603050405020304" pitchFamily="18" charset="0"/>
              </a:rPr>
              <a:t>with any law during CIRP</a:t>
            </a:r>
          </a:p>
          <a:p>
            <a:pPr marL="0" indent="0">
              <a:lnSpc>
                <a:spcPct val="150000"/>
              </a:lnSpc>
              <a:buNone/>
            </a:pPr>
            <a:endParaRPr lang="en-US" sz="1800" b="1" i="1" dirty="0">
              <a:solidFill>
                <a:schemeClr val="accent5">
                  <a:lumMod val="75000"/>
                </a:schemeClr>
              </a:solidFill>
              <a:latin typeface="Times New Roman" panose="02020603050405020304" pitchFamily="18" charset="0"/>
              <a:cs typeface="Times New Roman" panose="02020603050405020304" pitchFamily="18" charset="0"/>
            </a:endParaRPr>
          </a:p>
          <a:p>
            <a:pPr marL="0" indent="0">
              <a:lnSpc>
                <a:spcPct val="150000"/>
              </a:lnSpc>
              <a:buNone/>
            </a:pPr>
            <a:r>
              <a:rPr lang="en-US" sz="18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gn="just">
              <a:lnSpc>
                <a:spcPct val="150000"/>
              </a:lnSpc>
            </a:pPr>
            <a:r>
              <a:rPr lang="en-US" sz="1800" b="0" i="0" dirty="0">
                <a:latin typeface="Times" panose="02020603050405020304" pitchFamily="18" charset="0"/>
              </a:rPr>
              <a:t>Inflating CIRP costs with unreasonable expenses</a:t>
            </a:r>
            <a:r>
              <a:rPr lang="en-US" sz="1800" dirty="0">
                <a:latin typeface="Times" panose="02020603050405020304" pitchFamily="18" charset="0"/>
              </a:rPr>
              <a:t> </a:t>
            </a:r>
            <a:endParaRPr lang="en-US" sz="1800" i="1" dirty="0">
              <a:latin typeface="Times New Roman" panose="02020603050405020304" pitchFamily="18" charset="0"/>
              <a:cs typeface="Times New Roman" panose="02020603050405020304" pitchFamily="18" charset="0"/>
            </a:endParaRPr>
          </a:p>
          <a:p>
            <a:pPr algn="just">
              <a:lnSpc>
                <a:spcPct val="150000"/>
              </a:lnSpc>
            </a:pPr>
            <a:r>
              <a:rPr lang="en-US" sz="1800" dirty="0">
                <a:latin typeface="Times New Roman" panose="02020603050405020304" pitchFamily="18" charset="0"/>
                <a:cs typeface="Times New Roman" panose="02020603050405020304" pitchFamily="18" charset="0"/>
              </a:rPr>
              <a:t>IP shall disclose all costs towards the insolvency resolution process costs, liquidation costs, or costs of the bankruptcy process, as applicable, to all relevant stakeholders, and must ensure that such costs are not unreasonable. </a:t>
            </a:r>
            <a:endParaRPr lang="en-IN" sz="1800" dirty="0">
              <a:latin typeface="Times New Roman" panose="02020603050405020304" pitchFamily="18" charset="0"/>
              <a:cs typeface="Times New Roman" panose="02020603050405020304" pitchFamily="18" charset="0"/>
            </a:endParaRPr>
          </a:p>
          <a:p>
            <a:pPr marL="0" indent="0" algn="just">
              <a:lnSpc>
                <a:spcPct val="150000"/>
              </a:lnSpc>
              <a:buNone/>
            </a:pPr>
            <a:endParaRPr lang="en-US" sz="1800" b="1" i="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DDFE373-7EDF-7CF7-068E-59F2BDD160A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12</a:t>
            </a:fld>
            <a:endParaRPr lang="en-IN"/>
          </a:p>
        </p:txBody>
      </p:sp>
    </p:spTree>
    <p:extLst>
      <p:ext uri="{BB962C8B-B14F-4D97-AF65-F5344CB8AC3E}">
        <p14:creationId xmlns:p14="http://schemas.microsoft.com/office/powerpoint/2010/main" val="903482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C3FF-DE62-46C7-E958-A94571159DCC}"/>
              </a:ext>
            </a:extLst>
          </p:cNvPr>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Appointment of professionals</a:t>
            </a:r>
            <a:endParaRPr lang="en-IN" sz="3600" dirty="0"/>
          </a:p>
        </p:txBody>
      </p:sp>
      <p:sp>
        <p:nvSpPr>
          <p:cNvPr id="3" name="Content Placeholder 2">
            <a:extLst>
              <a:ext uri="{FF2B5EF4-FFF2-40B4-BE49-F238E27FC236}">
                <a16:creationId xmlns:a16="http://schemas.microsoft.com/office/drawing/2014/main" id="{8EDAD89F-3003-67AD-A271-6FB6508E8215}"/>
              </a:ext>
            </a:extLst>
          </p:cNvPr>
          <p:cNvSpPr>
            <a:spLocks noGrp="1"/>
          </p:cNvSpPr>
          <p:nvPr>
            <p:ph idx="1"/>
          </p:nvPr>
        </p:nvSpPr>
        <p:spPr>
          <a:xfrm>
            <a:off x="838200" y="1863582"/>
            <a:ext cx="10515600" cy="4029219"/>
          </a:xfrm>
        </p:spPr>
        <p:txBody>
          <a:bodyPr>
            <a:noAutofit/>
          </a:bodyPr>
          <a:lstStyle/>
          <a:p>
            <a:pPr marL="0" lvl="0" indent="0" algn="just">
              <a:buNone/>
            </a:pPr>
            <a:r>
              <a:rPr lang="en-IN" sz="24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lvl="0" algn="just">
              <a:lnSpc>
                <a:spcPct val="100000"/>
              </a:lnSpc>
            </a:pPr>
            <a:r>
              <a:rPr lang="en-US" sz="2400" dirty="0">
                <a:latin typeface="Times New Roman" panose="02020603050405020304" pitchFamily="18" charset="0"/>
                <a:cs typeface="Times New Roman" panose="02020603050405020304" pitchFamily="18" charset="0"/>
              </a:rPr>
              <a:t>IP to satisfy himself on the </a:t>
            </a:r>
            <a:r>
              <a:rPr lang="en-US" sz="2400" i="1" u="sng" dirty="0">
                <a:latin typeface="Times New Roman" panose="02020603050405020304" pitchFamily="18" charset="0"/>
                <a:cs typeface="Times New Roman" panose="02020603050405020304" pitchFamily="18" charset="0"/>
              </a:rPr>
              <a:t>need for services of a professional </a:t>
            </a:r>
            <a:r>
              <a:rPr lang="en-US" sz="2400" dirty="0">
                <a:latin typeface="Times New Roman" panose="02020603050405020304" pitchFamily="18" charset="0"/>
                <a:cs typeface="Times New Roman" panose="02020603050405020304" pitchFamily="18" charset="0"/>
              </a:rPr>
              <a:t>and such services are not available within the CD</a:t>
            </a:r>
          </a:p>
          <a:p>
            <a:pPr algn="just">
              <a:lnSpc>
                <a:spcPct val="100000"/>
              </a:lnSpc>
            </a:pPr>
            <a:r>
              <a:rPr lang="en-US" sz="2400" dirty="0">
                <a:latin typeface="Times New Roman" panose="02020603050405020304" pitchFamily="18" charset="0"/>
                <a:cs typeface="Times New Roman" panose="02020603050405020304" pitchFamily="18" charset="0"/>
              </a:rPr>
              <a:t>Timely issue of </a:t>
            </a:r>
            <a:r>
              <a:rPr lang="en-US" sz="2400" i="1" u="sng" dirty="0">
                <a:latin typeface="Times New Roman" panose="02020603050405020304" pitchFamily="18" charset="0"/>
                <a:cs typeface="Times New Roman" panose="02020603050405020304" pitchFamily="18" charset="0"/>
              </a:rPr>
              <a:t>Engagement Letter to professionals appointed and IP to take Non-disclosure agreement </a:t>
            </a:r>
            <a:r>
              <a:rPr lang="en-US" sz="2400" dirty="0">
                <a:latin typeface="Times New Roman" panose="02020603050405020304" pitchFamily="18" charset="0"/>
                <a:cs typeface="Times New Roman" panose="02020603050405020304" pitchFamily="18" charset="0"/>
              </a:rPr>
              <a:t>from the professional</a:t>
            </a:r>
          </a:p>
          <a:p>
            <a:pPr algn="just">
              <a:lnSpc>
                <a:spcPct val="100000"/>
              </a:lnSpc>
            </a:pPr>
            <a:r>
              <a:rPr lang="en-US" sz="2400" dirty="0">
                <a:latin typeface="Times New Roman" panose="02020603050405020304" pitchFamily="18" charset="0"/>
                <a:cs typeface="Times New Roman" panose="02020603050405020304" pitchFamily="18" charset="0"/>
              </a:rPr>
              <a:t>Fees to be paid to professionals out of IRPC</a:t>
            </a:r>
          </a:p>
          <a:p>
            <a:pPr marL="0" indent="0" algn="just">
              <a:buNone/>
            </a:pPr>
            <a:br>
              <a:rPr lang="en-IN" sz="2400" i="1" dirty="0">
                <a:solidFill>
                  <a:schemeClr val="accent5">
                    <a:lumMod val="75000"/>
                  </a:schemeClr>
                </a:solidFill>
                <a:latin typeface="Times New Roman" panose="02020603050405020304" pitchFamily="18" charset="0"/>
                <a:cs typeface="Times New Roman" panose="02020603050405020304" pitchFamily="18" charset="0"/>
              </a:rPr>
            </a:br>
            <a:r>
              <a:rPr lang="en-US" sz="24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gn="just"/>
            <a:r>
              <a:rPr lang="en-US" sz="2400" dirty="0">
                <a:latin typeface="Times New Roman" panose="02020603050405020304" pitchFamily="18" charset="0"/>
                <a:cs typeface="Times New Roman" panose="02020603050405020304" pitchFamily="18" charset="0"/>
              </a:rPr>
              <a:t>IRP did not act independently while appointing the professionals and were guided by the recommendations of a FC and member of CoC </a:t>
            </a:r>
            <a:r>
              <a:rPr lang="en-IN" sz="2400" dirty="0">
                <a:latin typeface="Times New Roman" panose="02020603050405020304" pitchFamily="18" charset="0"/>
                <a:cs typeface="Times New Roman" panose="02020603050405020304" pitchFamily="18" charset="0"/>
              </a:rPr>
              <a:t>– DC Order</a:t>
            </a:r>
          </a:p>
          <a:p>
            <a:pPr marL="0" indent="0" algn="just">
              <a:buNone/>
            </a:pPr>
            <a:endParaRPr lang="en-US" sz="2400" b="1" i="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DDFE373-7EDF-7CF7-068E-59F2BDD160A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13</a:t>
            </a:fld>
            <a:endParaRPr lang="en-IN"/>
          </a:p>
        </p:txBody>
      </p:sp>
    </p:spTree>
    <p:extLst>
      <p:ext uri="{BB962C8B-B14F-4D97-AF65-F5344CB8AC3E}">
        <p14:creationId xmlns:p14="http://schemas.microsoft.com/office/powerpoint/2010/main" val="1071581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39012C-635D-3353-B280-C6D1052F675E}"/>
              </a:ext>
            </a:extLst>
          </p:cNvPr>
          <p:cNvSpPr>
            <a:spLocks noGrp="1"/>
          </p:cNvSpPr>
          <p:nvPr>
            <p:ph type="title"/>
          </p:nvPr>
        </p:nvSpPr>
        <p:spPr>
          <a:xfrm>
            <a:off x="836675" y="823286"/>
            <a:ext cx="10515600" cy="567603"/>
          </a:xfrm>
        </p:spPr>
        <p:txBody>
          <a:bodyPr>
            <a:noAutofit/>
          </a:bodyPr>
          <a:lstStyle/>
          <a:p>
            <a:r>
              <a:rPr lang="en-IN" sz="3600" b="1" dirty="0">
                <a:latin typeface="Times New Roman" panose="02020603050405020304" pitchFamily="18" charset="0"/>
                <a:cs typeface="Times New Roman" panose="02020603050405020304" pitchFamily="18" charset="0"/>
              </a:rPr>
              <a:t>Valuation (1/2)</a:t>
            </a:r>
            <a:br>
              <a:rPr lang="en-IN" sz="3600" dirty="0">
                <a:latin typeface="Times New Roman" panose="02020603050405020304" pitchFamily="18" charset="0"/>
                <a:cs typeface="Times New Roman" panose="02020603050405020304" pitchFamily="18" charset="0"/>
              </a:rPr>
            </a:br>
            <a:endParaRPr lang="en-IN" sz="3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7184E74-7785-7CF1-F85A-63F527C0FF45}"/>
              </a:ext>
            </a:extLst>
          </p:cNvPr>
          <p:cNvSpPr>
            <a:spLocks noGrp="1"/>
          </p:cNvSpPr>
          <p:nvPr>
            <p:ph type="sldNum" sz="quarter" idx="12"/>
          </p:nvPr>
        </p:nvSpPr>
        <p:spPr>
          <a:xfrm>
            <a:off x="8610600" y="6356350"/>
            <a:ext cx="2743200" cy="365125"/>
          </a:xfrm>
        </p:spPr>
        <p:txBody>
          <a:bodyPr>
            <a:normAutofit/>
          </a:bodyPr>
          <a:lstStyle/>
          <a:p>
            <a:pPr marL="0" lvl="0" indent="0" rtl="0">
              <a:spcBef>
                <a:spcPts val="0"/>
              </a:spcBef>
              <a:spcAft>
                <a:spcPts val="600"/>
              </a:spcAft>
              <a:buNone/>
            </a:pPr>
            <a:fld id="{00000000-1234-1234-1234-123412341234}" type="slidenum">
              <a:rPr lang="en-IN" smtClean="0"/>
              <a:pPr marL="0" lvl="0" indent="0" rtl="0">
                <a:spcBef>
                  <a:spcPts val="0"/>
                </a:spcBef>
                <a:spcAft>
                  <a:spcPts val="600"/>
                </a:spcAft>
                <a:buNone/>
              </a:pPr>
              <a:t>14</a:t>
            </a:fld>
            <a:endParaRPr lang="en-IN"/>
          </a:p>
        </p:txBody>
      </p:sp>
      <p:sp>
        <p:nvSpPr>
          <p:cNvPr id="5" name="TextBox 4">
            <a:extLst>
              <a:ext uri="{FF2B5EF4-FFF2-40B4-BE49-F238E27FC236}">
                <a16:creationId xmlns:a16="http://schemas.microsoft.com/office/drawing/2014/main" id="{F19655C2-2004-223E-1B9C-64530FE9FD1D}"/>
              </a:ext>
            </a:extLst>
          </p:cNvPr>
          <p:cNvSpPr txBox="1"/>
          <p:nvPr/>
        </p:nvSpPr>
        <p:spPr>
          <a:xfrm>
            <a:off x="921327" y="1390889"/>
            <a:ext cx="10515600" cy="4961423"/>
          </a:xfrm>
          <a:prstGeom prst="rect">
            <a:avLst/>
          </a:prstGeom>
          <a:noFill/>
        </p:spPr>
        <p:txBody>
          <a:bodyPr wrap="square">
            <a:spAutoFit/>
          </a:bodyPr>
          <a:lstStyle/>
          <a:p>
            <a:pPr marL="0" lvl="0" indent="0" algn="just">
              <a:buNone/>
            </a:pPr>
            <a:r>
              <a:rPr lang="en-IN" sz="20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a:lnSpc>
                <a:spcPct val="150000"/>
              </a:lnSpc>
            </a:pPr>
            <a:endParaRPr lang="en-IN" sz="2000" b="1" i="1" dirty="0">
              <a:solidFill>
                <a:schemeClr val="accent5">
                  <a:lumMod val="75000"/>
                </a:schemeClr>
              </a:solidFill>
              <a:latin typeface="Times New Roman" panose="02020603050405020304" pitchFamily="18" charset="0"/>
              <a:cs typeface="Times New Roman" panose="02020603050405020304" pitchFamily="18" charset="0"/>
            </a:endParaRPr>
          </a:p>
          <a:p>
            <a:pPr marL="285750" lvl="0" indent="-2857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RP / Liquidator to </a:t>
            </a:r>
            <a:r>
              <a:rPr lang="en-US" sz="2000" i="1" u="sng" dirty="0">
                <a:latin typeface="Times New Roman" panose="02020603050405020304" pitchFamily="18" charset="0"/>
                <a:cs typeface="Times New Roman" panose="02020603050405020304" pitchFamily="18" charset="0"/>
              </a:rPr>
              <a:t>arrange for a meeting of CoCs / SCCs </a:t>
            </a:r>
            <a:r>
              <a:rPr lang="en-US" sz="2000" dirty="0">
                <a:latin typeface="Times New Roman" panose="02020603050405020304" pitchFamily="18" charset="0"/>
                <a:cs typeface="Times New Roman" panose="02020603050405020304" pitchFamily="18" charset="0"/>
              </a:rPr>
              <a:t>and RVs, wherein, RVs explain the methodology being adopted to arrive at valuation before computation of estimates </a:t>
            </a:r>
          </a:p>
          <a:p>
            <a:pPr marL="285750" lvl="0" indent="-285750" algn="just">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RP / Liquidator shall </a:t>
            </a:r>
            <a:r>
              <a:rPr lang="en-IN" sz="2000" i="1" u="sng" dirty="0">
                <a:latin typeface="Times New Roman" panose="02020603050405020304" pitchFamily="18" charset="0"/>
                <a:cs typeface="Times New Roman" panose="02020603050405020304" pitchFamily="18" charset="0"/>
              </a:rPr>
              <a:t>share the valuation reports with CoC / SCC </a:t>
            </a:r>
            <a:r>
              <a:rPr lang="en-IN" sz="2000" dirty="0">
                <a:latin typeface="Times New Roman" panose="02020603050405020304" pitchFamily="18" charset="0"/>
                <a:cs typeface="Times New Roman" panose="02020603050405020304" pitchFamily="18" charset="0"/>
              </a:rPr>
              <a:t>after obtaining confidentiality undertaking (Reg. 35(6))</a:t>
            </a:r>
            <a:endParaRPr lang="en-US" sz="2000" dirty="0">
              <a:latin typeface="Times New Roman" panose="02020603050405020304" pitchFamily="18" charset="0"/>
              <a:cs typeface="Times New Roman" panose="02020603050405020304" pitchFamily="18" charset="0"/>
            </a:endParaRPr>
          </a:p>
          <a:p>
            <a:pPr marL="285750" lvl="0" indent="-285750" algn="just">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In cases where there is </a:t>
            </a:r>
            <a:r>
              <a:rPr lang="en-IN" sz="2000" i="1" u="none" dirty="0">
                <a:latin typeface="Times New Roman" panose="02020603050405020304" pitchFamily="18" charset="0"/>
                <a:cs typeface="Times New Roman" panose="02020603050405020304" pitchFamily="18" charset="0"/>
              </a:rPr>
              <a:t>a </a:t>
            </a:r>
            <a:r>
              <a:rPr lang="en-IN" sz="2000" i="1" u="sng" dirty="0">
                <a:latin typeface="Times New Roman" panose="02020603050405020304" pitchFamily="18" charset="0"/>
                <a:cs typeface="Times New Roman" panose="02020603050405020304" pitchFamily="18" charset="0"/>
              </a:rPr>
              <a:t>difference of 25% </a:t>
            </a:r>
            <a:r>
              <a:rPr lang="en-IN" sz="2000" dirty="0">
                <a:latin typeface="Times New Roman" panose="02020603050405020304" pitchFamily="18" charset="0"/>
                <a:cs typeface="Times New Roman" panose="02020603050405020304" pitchFamily="18" charset="0"/>
              </a:rPr>
              <a:t>in the LV of an asset class in comparison to valuation under CIRP, the liquidator shall facilitate a meeting wherein RVs shall explain the reasons for such deviation, to the SCC [Liq. Reg. 35(7)]</a:t>
            </a:r>
            <a:endParaRPr lang="en-US" sz="2000" dirty="0">
              <a:latin typeface="Times New Roman" panose="02020603050405020304" pitchFamily="18" charset="0"/>
              <a:cs typeface="Times New Roman" panose="02020603050405020304" pitchFamily="18" charset="0"/>
            </a:endParaRPr>
          </a:p>
          <a:p>
            <a:pPr marL="285750" lvl="0" indent="-2857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RP shall maintain confidentiality of FV and LV [CIRP Reg. 35(3)]</a:t>
            </a:r>
            <a:endParaRPr lang="en-IN" sz="2000" dirty="0">
              <a:latin typeface="Times New Roman" panose="02020603050405020304" pitchFamily="18" charset="0"/>
              <a:cs typeface="Times New Roman" panose="02020603050405020304" pitchFamily="18" charset="0"/>
            </a:endParaRPr>
          </a:p>
          <a:p>
            <a:pPr>
              <a:lnSpc>
                <a:spcPct val="15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595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C8275-42E8-FA6D-3390-F1E43FEEE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167977-B988-0EAB-B3DF-263B8FE6E352}"/>
              </a:ext>
            </a:extLst>
          </p:cNvPr>
          <p:cNvSpPr>
            <a:spLocks noGrp="1"/>
          </p:cNvSpPr>
          <p:nvPr>
            <p:ph type="title"/>
          </p:nvPr>
        </p:nvSpPr>
        <p:spPr>
          <a:xfrm>
            <a:off x="836675" y="823286"/>
            <a:ext cx="10515600" cy="567603"/>
          </a:xfrm>
        </p:spPr>
        <p:txBody>
          <a:bodyPr>
            <a:noAutofit/>
          </a:bodyPr>
          <a:lstStyle/>
          <a:p>
            <a:r>
              <a:rPr lang="en-IN" sz="3600" b="1" dirty="0">
                <a:latin typeface="Times New Roman" panose="02020603050405020304" pitchFamily="18" charset="0"/>
                <a:cs typeface="Times New Roman" panose="02020603050405020304" pitchFamily="18" charset="0"/>
              </a:rPr>
              <a:t>Valuation (2/2)</a:t>
            </a:r>
            <a:br>
              <a:rPr lang="en-IN" sz="3600" dirty="0">
                <a:latin typeface="Times New Roman" panose="02020603050405020304" pitchFamily="18" charset="0"/>
                <a:cs typeface="Times New Roman" panose="02020603050405020304" pitchFamily="18" charset="0"/>
              </a:rPr>
            </a:br>
            <a:endParaRPr lang="en-IN" sz="36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99A6E19-14F8-C87C-7041-5C2EB59679E6}"/>
              </a:ext>
            </a:extLst>
          </p:cNvPr>
          <p:cNvSpPr>
            <a:spLocks noGrp="1"/>
          </p:cNvSpPr>
          <p:nvPr>
            <p:ph type="sldNum" sz="quarter" idx="12"/>
          </p:nvPr>
        </p:nvSpPr>
        <p:spPr>
          <a:xfrm>
            <a:off x="8610600" y="6356350"/>
            <a:ext cx="2743200" cy="365125"/>
          </a:xfrm>
        </p:spPr>
        <p:txBody>
          <a:bodyPr>
            <a:normAutofit/>
          </a:bodyPr>
          <a:lstStyle/>
          <a:p>
            <a:pPr marL="0" lvl="0" indent="0" rtl="0">
              <a:spcBef>
                <a:spcPts val="0"/>
              </a:spcBef>
              <a:spcAft>
                <a:spcPts val="600"/>
              </a:spcAft>
              <a:buNone/>
            </a:pPr>
            <a:fld id="{00000000-1234-1234-1234-123412341234}" type="slidenum">
              <a:rPr lang="en-IN" smtClean="0"/>
              <a:pPr marL="0" lvl="0" indent="0" rtl="0">
                <a:spcBef>
                  <a:spcPts val="0"/>
                </a:spcBef>
                <a:spcAft>
                  <a:spcPts val="600"/>
                </a:spcAft>
                <a:buNone/>
              </a:pPr>
              <a:t>15</a:t>
            </a:fld>
            <a:endParaRPr lang="en-IN"/>
          </a:p>
        </p:txBody>
      </p:sp>
      <p:sp>
        <p:nvSpPr>
          <p:cNvPr id="5" name="TextBox 4">
            <a:extLst>
              <a:ext uri="{FF2B5EF4-FFF2-40B4-BE49-F238E27FC236}">
                <a16:creationId xmlns:a16="http://schemas.microsoft.com/office/drawing/2014/main" id="{805DC01D-ABFC-951E-FDC7-542728F2C295}"/>
              </a:ext>
            </a:extLst>
          </p:cNvPr>
          <p:cNvSpPr txBox="1"/>
          <p:nvPr/>
        </p:nvSpPr>
        <p:spPr>
          <a:xfrm>
            <a:off x="921327" y="1390889"/>
            <a:ext cx="10515600" cy="4094198"/>
          </a:xfrm>
          <a:prstGeom prst="rect">
            <a:avLst/>
          </a:prstGeom>
          <a:noFill/>
        </p:spPr>
        <p:txBody>
          <a:bodyPr wrap="square">
            <a:spAutoFit/>
          </a:bodyPr>
          <a:lstStyle/>
          <a:p>
            <a:pPr>
              <a:lnSpc>
                <a:spcPct val="150000"/>
              </a:lnSpc>
            </a:pPr>
            <a:r>
              <a:rPr lang="en-US" sz="22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br>
              <a:rPr lang="en-US" sz="2200" b="1" i="1" dirty="0">
                <a:solidFill>
                  <a:schemeClr val="accent5">
                    <a:lumMod val="75000"/>
                  </a:schemeClr>
                </a:solidFill>
                <a:latin typeface="Times New Roman" panose="02020603050405020304" pitchFamily="18" charset="0"/>
                <a:cs typeface="Times New Roman" panose="02020603050405020304" pitchFamily="18" charset="0"/>
              </a:rPr>
            </a:br>
            <a:endParaRPr lang="en-US" sz="2200" b="1" i="1" dirty="0">
              <a:solidFill>
                <a:schemeClr val="accent5">
                  <a:lumMod val="75000"/>
                </a:schemeClr>
              </a:solidFill>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Not doing due diligence while appointing a valuer not having registration certificate</a:t>
            </a:r>
          </a:p>
          <a:p>
            <a:pPr marL="285750" lvl="0" indent="-285750" algn="just">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RP </a:t>
            </a:r>
            <a:r>
              <a:rPr lang="en-US" sz="2200" i="1" dirty="0">
                <a:latin typeface="Times New Roman" panose="02020603050405020304" pitchFamily="18" charset="0"/>
                <a:cs typeface="Times New Roman" panose="02020603050405020304" pitchFamily="18" charset="0"/>
              </a:rPr>
              <a:t>interfering with valuation exercise</a:t>
            </a:r>
            <a:r>
              <a:rPr lang="en-US" sz="2200" dirty="0">
                <a:latin typeface="Times New Roman" panose="02020603050405020304" pitchFamily="18" charset="0"/>
                <a:cs typeface="Times New Roman" panose="02020603050405020304" pitchFamily="18" charset="0"/>
              </a:rPr>
              <a:t> and in determination of fair value and liquidation value</a:t>
            </a:r>
          </a:p>
          <a:p>
            <a:pPr marL="285750" indent="-285750" algn="just">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Not giving entire details of assets of CD to Valuer</a:t>
            </a:r>
          </a:p>
          <a:p>
            <a:pPr marL="285750" indent="-285750" algn="just">
              <a:lnSpc>
                <a:spcPct val="150000"/>
              </a:lnSpc>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Not specifically asking valuer to value brands and other such intangible assets where it may have some value</a:t>
            </a:r>
          </a:p>
        </p:txBody>
      </p:sp>
    </p:spTree>
    <p:extLst>
      <p:ext uri="{BB962C8B-B14F-4D97-AF65-F5344CB8AC3E}">
        <p14:creationId xmlns:p14="http://schemas.microsoft.com/office/powerpoint/2010/main" val="2769942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3ECE7-D5D6-C6FB-BEBD-C8755F4E156F}"/>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Avoidance transactions</a:t>
            </a:r>
            <a:endParaRPr lang="en-IN" sz="3600" dirty="0"/>
          </a:p>
        </p:txBody>
      </p:sp>
      <p:sp>
        <p:nvSpPr>
          <p:cNvPr id="3" name="Content Placeholder 2">
            <a:extLst>
              <a:ext uri="{FF2B5EF4-FFF2-40B4-BE49-F238E27FC236}">
                <a16:creationId xmlns:a16="http://schemas.microsoft.com/office/drawing/2014/main" id="{898B36DF-D217-F0DE-D7B0-70CD51BDA1A5}"/>
              </a:ext>
            </a:extLst>
          </p:cNvPr>
          <p:cNvSpPr>
            <a:spLocks noGrp="1"/>
          </p:cNvSpPr>
          <p:nvPr>
            <p:ph idx="1"/>
          </p:nvPr>
        </p:nvSpPr>
        <p:spPr>
          <a:xfrm>
            <a:off x="838199" y="1560945"/>
            <a:ext cx="10771909" cy="4811713"/>
          </a:xfrm>
        </p:spPr>
        <p:txBody>
          <a:bodyPr>
            <a:noAutofit/>
          </a:bodyPr>
          <a:lstStyle/>
          <a:p>
            <a:pPr marL="0" lvl="0" indent="0" algn="just">
              <a:buNone/>
            </a:pPr>
            <a:r>
              <a:rPr lang="en-IN" sz="19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a:lnSpc>
                <a:spcPct val="150000"/>
              </a:lnSpc>
            </a:pPr>
            <a:r>
              <a:rPr lang="en-IN" sz="1900" i="1" u="sng" dirty="0">
                <a:latin typeface="Times New Roman" panose="02020603050405020304" pitchFamily="18" charset="0"/>
                <a:cs typeface="Times New Roman" panose="02020603050405020304" pitchFamily="18" charset="0"/>
              </a:rPr>
              <a:t>Late filing and withdrawal </a:t>
            </a:r>
            <a:r>
              <a:rPr lang="en-IN" sz="1900" dirty="0">
                <a:latin typeface="Times New Roman" panose="02020603050405020304" pitchFamily="18" charset="0"/>
                <a:cs typeface="Times New Roman" panose="02020603050405020304" pitchFamily="18" charset="0"/>
              </a:rPr>
              <a:t>of avoidance applications to be avoided </a:t>
            </a:r>
            <a:r>
              <a:rPr lang="en-US" sz="1900" dirty="0">
                <a:latin typeface="Times New Roman" panose="02020603050405020304" pitchFamily="18" charset="0"/>
                <a:cs typeface="Times New Roman" panose="02020603050405020304" pitchFamily="18" charset="0"/>
              </a:rPr>
              <a:t>(Reg 35A of CIRP Regulations) </a:t>
            </a:r>
            <a:r>
              <a:rPr lang="en-IN" sz="1900" dirty="0">
                <a:latin typeface="Times New Roman" panose="02020603050405020304" pitchFamily="18" charset="0"/>
                <a:cs typeface="Times New Roman" panose="02020603050405020304" pitchFamily="18" charset="0"/>
              </a:rPr>
              <a:t> </a:t>
            </a:r>
          </a:p>
          <a:p>
            <a:pPr>
              <a:lnSpc>
                <a:spcPct val="150000"/>
              </a:lnSpc>
            </a:pPr>
            <a:r>
              <a:rPr lang="en-IN" sz="1900" i="1" u="sng" dirty="0">
                <a:latin typeface="Times New Roman" panose="02020603050405020304" pitchFamily="18" charset="0"/>
                <a:cs typeface="Times New Roman" panose="02020603050405020304" pitchFamily="18" charset="0"/>
              </a:rPr>
              <a:t>Clear and precise terms and conditions </a:t>
            </a:r>
            <a:r>
              <a:rPr lang="en-IN" sz="1900" dirty="0">
                <a:latin typeface="Times New Roman" panose="02020603050405020304" pitchFamily="18" charset="0"/>
                <a:cs typeface="Times New Roman" panose="02020603050405020304" pitchFamily="18" charset="0"/>
              </a:rPr>
              <a:t>for hiring professional for transaction audit</a:t>
            </a:r>
          </a:p>
          <a:p>
            <a:pPr algn="just">
              <a:lnSpc>
                <a:spcPct val="150000"/>
              </a:lnSpc>
              <a:spcAft>
                <a:spcPts val="800"/>
              </a:spcAft>
            </a:pPr>
            <a:r>
              <a:rPr lang="en-IN" sz="1900" b="1" kern="100" dirty="0">
                <a:latin typeface="Times New Roman" panose="02020603050405020304" pitchFamily="18" charset="0"/>
                <a:ea typeface="Aptos" panose="020B0004020202020204" pitchFamily="34" charset="0"/>
                <a:cs typeface="Times New Roman" panose="02020603050405020304" pitchFamily="18" charset="0"/>
              </a:rPr>
              <a:t>In a matter, the IP had filed for avoidance application after 900 days of commencement of CIRP, while avoidance transactions were of more than Rs. 4800 </a:t>
            </a:r>
            <a:r>
              <a:rPr lang="en-IN" sz="1900" b="1" kern="100" dirty="0" err="1">
                <a:latin typeface="Times New Roman" panose="02020603050405020304" pitchFamily="18" charset="0"/>
                <a:ea typeface="Aptos" panose="020B0004020202020204" pitchFamily="34" charset="0"/>
                <a:cs typeface="Times New Roman" panose="02020603050405020304" pitchFamily="18" charset="0"/>
              </a:rPr>
              <a:t>crs</a:t>
            </a:r>
            <a:r>
              <a:rPr lang="en-IN" sz="1900" b="1" kern="100" dirty="0">
                <a:latin typeface="Times New Roman" panose="02020603050405020304" pitchFamily="18" charset="0"/>
                <a:ea typeface="Aptos" panose="020B0004020202020204" pitchFamily="34" charset="0"/>
                <a:cs typeface="Times New Roman" panose="02020603050405020304" pitchFamily="18" charset="0"/>
              </a:rPr>
              <a:t>. and admitted claims more than Rs. 30,000 </a:t>
            </a:r>
            <a:r>
              <a:rPr lang="en-IN" sz="1900" b="1" kern="100" dirty="0" err="1">
                <a:latin typeface="Times New Roman" panose="02020603050405020304" pitchFamily="18" charset="0"/>
                <a:ea typeface="Aptos" panose="020B0004020202020204" pitchFamily="34" charset="0"/>
                <a:cs typeface="Times New Roman" panose="02020603050405020304" pitchFamily="18" charset="0"/>
              </a:rPr>
              <a:t>crs</a:t>
            </a:r>
            <a:r>
              <a:rPr lang="en-IN" sz="1900" b="1" kern="100" dirty="0">
                <a:latin typeface="Times New Roman" panose="02020603050405020304" pitchFamily="18" charset="0"/>
                <a:ea typeface="Aptos" panose="020B0004020202020204" pitchFamily="34" charset="0"/>
                <a:cs typeface="Times New Roman" panose="02020603050405020304" pitchFamily="18" charset="0"/>
              </a:rPr>
              <a:t>.</a:t>
            </a:r>
          </a:p>
          <a:p>
            <a:pPr marL="0" indent="0" algn="just">
              <a:lnSpc>
                <a:spcPct val="150000"/>
              </a:lnSpc>
              <a:buNone/>
            </a:pPr>
            <a:r>
              <a:rPr lang="en-US" sz="19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gn="just">
              <a:lnSpc>
                <a:spcPct val="150000"/>
              </a:lnSpc>
            </a:pPr>
            <a:r>
              <a:rPr lang="en-US" sz="1900" dirty="0">
                <a:latin typeface="Times New Roman" panose="02020603050405020304" pitchFamily="18" charset="0"/>
                <a:cs typeface="Times New Roman" panose="02020603050405020304" pitchFamily="18" charset="0"/>
              </a:rPr>
              <a:t>Duty of filing avoidance application rests on the RP and stating that the application could not be filed due to delay by the legal counsel engaged, shows dereliction of duty on the part of the RP – DC Order.</a:t>
            </a:r>
          </a:p>
          <a:p>
            <a:pPr algn="just">
              <a:lnSpc>
                <a:spcPct val="150000"/>
              </a:lnSpc>
            </a:pPr>
            <a:r>
              <a:rPr lang="en-US" sz="1900" dirty="0">
                <a:latin typeface="Times New Roman" panose="02020603050405020304" pitchFamily="18" charset="0"/>
                <a:cs typeface="Times New Roman" panose="02020603050405020304" pitchFamily="18" charset="0"/>
              </a:rPr>
              <a:t>Delay in forming opinion on avoidance transaction without sufficient reasons. </a:t>
            </a:r>
          </a:p>
          <a:p>
            <a:pPr marL="0" indent="0" algn="just">
              <a:lnSpc>
                <a:spcPct val="150000"/>
              </a:lnSpc>
              <a:buNone/>
            </a:pPr>
            <a:endParaRPr lang="en-US" sz="1900" dirty="0">
              <a:latin typeface="Times New Roman" panose="02020603050405020304" pitchFamily="18" charset="0"/>
              <a:cs typeface="Times New Roman" panose="02020603050405020304" pitchFamily="18" charset="0"/>
            </a:endParaRPr>
          </a:p>
          <a:p>
            <a:pPr>
              <a:lnSpc>
                <a:spcPct val="150000"/>
              </a:lnSpc>
              <a:spcAft>
                <a:spcPts val="800"/>
              </a:spcAft>
            </a:pPr>
            <a:endParaRPr lang="en-IN" sz="1900" b="1" kern="100" dirty="0">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6ED274C-7D73-C510-A0A5-EB74201A91C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16</a:t>
            </a:fld>
            <a:endParaRPr lang="en-IN"/>
          </a:p>
        </p:txBody>
      </p:sp>
      <p:pic>
        <p:nvPicPr>
          <p:cNvPr id="5" name="Picture 4">
            <a:extLst>
              <a:ext uri="{FF2B5EF4-FFF2-40B4-BE49-F238E27FC236}">
                <a16:creationId xmlns:a16="http://schemas.microsoft.com/office/drawing/2014/main" id="{4EF3B2D2-23AD-03CB-A9CC-EE8051682D0F}"/>
              </a:ext>
            </a:extLst>
          </p:cNvPr>
          <p:cNvPicPr>
            <a:picLocks noChangeAspect="1"/>
          </p:cNvPicPr>
          <p:nvPr/>
        </p:nvPicPr>
        <p:blipFill>
          <a:blip r:embed="rId3"/>
          <a:stretch>
            <a:fillRect/>
          </a:stretch>
        </p:blipFill>
        <p:spPr>
          <a:xfrm>
            <a:off x="402777" y="3243056"/>
            <a:ext cx="506012" cy="371888"/>
          </a:xfrm>
          <a:prstGeom prst="rect">
            <a:avLst/>
          </a:prstGeom>
        </p:spPr>
      </p:pic>
    </p:spTree>
    <p:extLst>
      <p:ext uri="{BB962C8B-B14F-4D97-AF65-F5344CB8AC3E}">
        <p14:creationId xmlns:p14="http://schemas.microsoft.com/office/powerpoint/2010/main" val="998935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DA5E-A028-BC6C-CAE8-61E278C625D4}"/>
              </a:ext>
            </a:extLst>
          </p:cNvPr>
          <p:cNvSpPr>
            <a:spLocks noGrp="1"/>
          </p:cNvSpPr>
          <p:nvPr>
            <p:ph type="title"/>
          </p:nvPr>
        </p:nvSpPr>
        <p:spPr>
          <a:xfrm>
            <a:off x="838200" y="365125"/>
            <a:ext cx="10515600" cy="900257"/>
          </a:xfrm>
        </p:spPr>
        <p:txBody>
          <a:bodyPr>
            <a:noAutofit/>
          </a:bodyPr>
          <a:lstStyle/>
          <a:p>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Resolution Plan (1/2)</a:t>
            </a:r>
            <a:br>
              <a:rPr lang="en-IN" sz="3600" b="1" dirty="0">
                <a:latin typeface="Times New Roman" panose="02020603050405020304" pitchFamily="18" charset="0"/>
                <a:cs typeface="Times New Roman" panose="02020603050405020304" pitchFamily="18" charset="0"/>
              </a:rPr>
            </a:br>
            <a:r>
              <a:rPr lang="en-IN" sz="3600" b="1" dirty="0">
                <a:solidFill>
                  <a:schemeClr val="accent1">
                    <a:lumMod val="60000"/>
                    <a:lumOff val="40000"/>
                  </a:schemeClr>
                </a:solidFill>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  </a:t>
            </a:r>
          </a:p>
        </p:txBody>
      </p:sp>
      <p:sp>
        <p:nvSpPr>
          <p:cNvPr id="4" name="Slide Number Placeholder 3">
            <a:extLst>
              <a:ext uri="{FF2B5EF4-FFF2-40B4-BE49-F238E27FC236}">
                <a16:creationId xmlns:a16="http://schemas.microsoft.com/office/drawing/2014/main" id="{4F3B2D63-8297-0A05-5B20-ECF26F66231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17</a:t>
            </a:fld>
            <a:endParaRPr lang="en-IN"/>
          </a:p>
        </p:txBody>
      </p:sp>
      <p:sp>
        <p:nvSpPr>
          <p:cNvPr id="5" name="TextBox 4">
            <a:extLst>
              <a:ext uri="{FF2B5EF4-FFF2-40B4-BE49-F238E27FC236}">
                <a16:creationId xmlns:a16="http://schemas.microsoft.com/office/drawing/2014/main" id="{56A5F34F-25D1-D0AB-61E4-0897037227BF}"/>
              </a:ext>
            </a:extLst>
          </p:cNvPr>
          <p:cNvSpPr txBox="1"/>
          <p:nvPr/>
        </p:nvSpPr>
        <p:spPr>
          <a:xfrm>
            <a:off x="838200" y="1861547"/>
            <a:ext cx="10515601" cy="4191981"/>
          </a:xfrm>
          <a:prstGeom prst="rect">
            <a:avLst/>
          </a:prstGeom>
          <a:noFill/>
        </p:spPr>
        <p:txBody>
          <a:bodyPr wrap="square">
            <a:spAutoFit/>
          </a:bodyPr>
          <a:lstStyle/>
          <a:p>
            <a:pPr>
              <a:lnSpc>
                <a:spcPct val="150000"/>
              </a:lnSpc>
            </a:pPr>
            <a:r>
              <a:rPr lang="en-IN" sz="20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marL="285750" lvl="0" indent="-285750">
              <a:lnSpc>
                <a:spcPct val="150000"/>
              </a:lnSpc>
              <a:buFont typeface="Arial" panose="020B0604020202020204" pitchFamily="34" charset="0"/>
              <a:buChar char="•"/>
            </a:pPr>
            <a:r>
              <a:rPr lang="en-US" sz="2000" i="1" u="sng" dirty="0">
                <a:latin typeface="Times New Roman" panose="02020603050405020304" pitchFamily="18" charset="0"/>
                <a:cs typeface="Times New Roman" panose="02020603050405020304" pitchFamily="18" charset="0"/>
              </a:rPr>
              <a:t>T&amp;Cs of invitation </a:t>
            </a:r>
            <a:r>
              <a:rPr lang="en-US" sz="2000" dirty="0">
                <a:latin typeface="Times New Roman" panose="02020603050405020304" pitchFamily="18" charset="0"/>
                <a:cs typeface="Times New Roman" panose="02020603050405020304" pitchFamily="18" charset="0"/>
              </a:rPr>
              <a:t>to be enabling for prospective investors</a:t>
            </a:r>
          </a:p>
          <a:p>
            <a:pPr marL="285750" lvl="0" indent="-285750">
              <a:lnSpc>
                <a:spcPct val="150000"/>
              </a:lnSpc>
              <a:buFont typeface="Arial" panose="020B0604020202020204" pitchFamily="34" charset="0"/>
              <a:buChar char="•"/>
            </a:pPr>
            <a:r>
              <a:rPr lang="en-US" sz="2000" i="1" u="sng" dirty="0">
                <a:latin typeface="Times New Roman" panose="02020603050405020304" pitchFamily="18" charset="0"/>
                <a:cs typeface="Times New Roman" panose="02020603050405020304" pitchFamily="18" charset="0"/>
              </a:rPr>
              <a:t>Due diligence of all resolution plans</a:t>
            </a:r>
            <a:endParaRPr lang="en-US" sz="2000" dirty="0">
              <a:latin typeface="Times New Roman" panose="02020603050405020304" pitchFamily="18" charset="0"/>
              <a:cs typeface="Times New Roman" panose="02020603050405020304" pitchFamily="18" charset="0"/>
            </a:endParaRPr>
          </a:p>
          <a:p>
            <a:pPr marL="285750" lvl="0" indent="-285750">
              <a:lnSpc>
                <a:spcPct val="150000"/>
              </a:lnSpc>
              <a:buFont typeface="Arial" panose="020B0604020202020204" pitchFamily="34" charset="0"/>
              <a:buChar char="•"/>
            </a:pPr>
            <a:r>
              <a:rPr lang="en-IN" sz="2000" i="1" u="sng" dirty="0">
                <a:latin typeface="Times New Roman" panose="02020603050405020304" pitchFamily="18" charset="0"/>
                <a:cs typeface="Times New Roman" panose="02020603050405020304" pitchFamily="18" charset="0"/>
              </a:rPr>
              <a:t>Submission of each resolution plan </a:t>
            </a:r>
            <a:r>
              <a:rPr lang="en-IN" sz="2000" dirty="0">
                <a:latin typeface="Times New Roman" panose="02020603050405020304" pitchFamily="18" charset="0"/>
                <a:cs typeface="Times New Roman" panose="02020603050405020304" pitchFamily="18" charset="0"/>
              </a:rPr>
              <a:t>received before CoCs</a:t>
            </a:r>
          </a:p>
          <a:p>
            <a:pPr marL="285750" lvl="0" indent="-285750">
              <a:lnSpc>
                <a:spcPct val="150000"/>
              </a:lnSpc>
              <a:buFont typeface="Arial" panose="020B0604020202020204" pitchFamily="34" charset="0"/>
              <a:buChar char="•"/>
            </a:pPr>
            <a:r>
              <a:rPr lang="en-IN" sz="2000" dirty="0">
                <a:latin typeface="Times New Roman" panose="02020603050405020304" pitchFamily="18" charset="0"/>
                <a:cs typeface="Times New Roman" panose="02020603050405020304" pitchFamily="18" charset="0"/>
              </a:rPr>
              <a:t>Treatment </a:t>
            </a:r>
            <a:r>
              <a:rPr lang="en-US" sz="2000" dirty="0">
                <a:latin typeface="Times New Roman" panose="02020603050405020304" pitchFamily="18" charset="0"/>
                <a:cs typeface="Times New Roman" panose="02020603050405020304" pitchFamily="18" charset="0"/>
              </a:rPr>
              <a:t>of EBITDA / revenue generated / cash / bank balance after ICD with the approval of CoC</a:t>
            </a:r>
          </a:p>
          <a:p>
            <a:pPr marL="285750" lvl="0"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Providers of Interim Finance may attend CoC meetings as observer w/o voting rights </a:t>
            </a:r>
          </a:p>
          <a:p>
            <a:pPr marL="285750" lvl="0"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RP with approval of CoC can invite EOI for CD as a whole, or for sale of one or more assets of CD or both</a:t>
            </a:r>
          </a:p>
        </p:txBody>
      </p:sp>
    </p:spTree>
    <p:extLst>
      <p:ext uri="{BB962C8B-B14F-4D97-AF65-F5344CB8AC3E}">
        <p14:creationId xmlns:p14="http://schemas.microsoft.com/office/powerpoint/2010/main" val="581831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4F4E7-5811-5A3A-3CBD-23F0A3D019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4B5529-0404-B441-7D69-C4FDFB20CB4F}"/>
              </a:ext>
            </a:extLst>
          </p:cNvPr>
          <p:cNvSpPr>
            <a:spLocks noGrp="1"/>
          </p:cNvSpPr>
          <p:nvPr>
            <p:ph type="title"/>
          </p:nvPr>
        </p:nvSpPr>
        <p:spPr>
          <a:xfrm>
            <a:off x="838200" y="365125"/>
            <a:ext cx="10515600" cy="900257"/>
          </a:xfrm>
        </p:spPr>
        <p:txBody>
          <a:bodyPr>
            <a:noAutofit/>
          </a:bodyPr>
          <a:lstStyle/>
          <a:p>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Resolution Plan (2/2)</a:t>
            </a:r>
            <a:br>
              <a:rPr lang="en-IN" sz="3600" b="1" dirty="0">
                <a:latin typeface="Times New Roman" panose="02020603050405020304" pitchFamily="18" charset="0"/>
                <a:cs typeface="Times New Roman" panose="02020603050405020304" pitchFamily="18" charset="0"/>
              </a:rPr>
            </a:br>
            <a:r>
              <a:rPr lang="en-IN" sz="3600" b="1" dirty="0">
                <a:solidFill>
                  <a:schemeClr val="accent1">
                    <a:lumMod val="60000"/>
                    <a:lumOff val="40000"/>
                  </a:schemeClr>
                </a:solidFill>
                <a:latin typeface="Times New Roman" panose="02020603050405020304" pitchFamily="18" charset="0"/>
                <a:cs typeface="Times New Roman" panose="02020603050405020304" pitchFamily="18" charset="0"/>
              </a:rPr>
              <a:t> </a:t>
            </a:r>
            <a:r>
              <a:rPr lang="en-IN" sz="3600" b="1" dirty="0">
                <a:latin typeface="Times New Roman" panose="02020603050405020304" pitchFamily="18" charset="0"/>
                <a:cs typeface="Times New Roman" panose="02020603050405020304" pitchFamily="18" charset="0"/>
              </a:rPr>
              <a:t>  </a:t>
            </a:r>
          </a:p>
        </p:txBody>
      </p:sp>
      <p:sp>
        <p:nvSpPr>
          <p:cNvPr id="4" name="Slide Number Placeholder 3">
            <a:extLst>
              <a:ext uri="{FF2B5EF4-FFF2-40B4-BE49-F238E27FC236}">
                <a16:creationId xmlns:a16="http://schemas.microsoft.com/office/drawing/2014/main" id="{4D05C6AB-63CC-E7CB-EB92-AD7C64A3E55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18</a:t>
            </a:fld>
            <a:endParaRPr lang="en-IN"/>
          </a:p>
        </p:txBody>
      </p:sp>
      <p:sp>
        <p:nvSpPr>
          <p:cNvPr id="5" name="TextBox 4">
            <a:extLst>
              <a:ext uri="{FF2B5EF4-FFF2-40B4-BE49-F238E27FC236}">
                <a16:creationId xmlns:a16="http://schemas.microsoft.com/office/drawing/2014/main" id="{D15F4D61-43A9-3187-68F5-5EE9D41366AA}"/>
              </a:ext>
            </a:extLst>
          </p:cNvPr>
          <p:cNvSpPr txBox="1"/>
          <p:nvPr/>
        </p:nvSpPr>
        <p:spPr>
          <a:xfrm>
            <a:off x="838200" y="1563841"/>
            <a:ext cx="10515601" cy="3730317"/>
          </a:xfrm>
          <a:prstGeom prst="rect">
            <a:avLst/>
          </a:prstGeom>
          <a:noFill/>
        </p:spPr>
        <p:txBody>
          <a:bodyPr wrap="square">
            <a:spAutoFit/>
          </a:bodyPr>
          <a:lstStyle/>
          <a:p>
            <a:pPr>
              <a:lnSpc>
                <a:spcPct val="150000"/>
              </a:lnSpc>
            </a:pPr>
            <a:endParaRPr lang="en-US" sz="2000" b="1" i="1" dirty="0">
              <a:solidFill>
                <a:schemeClr val="accent5">
                  <a:lumMod val="75000"/>
                </a:schemeClr>
              </a:solidFill>
              <a:latin typeface="Times New Roman" panose="02020603050405020304" pitchFamily="18" charset="0"/>
              <a:cs typeface="Times New Roman" panose="02020603050405020304" pitchFamily="18" charset="0"/>
            </a:endParaRPr>
          </a:p>
          <a:p>
            <a:pPr>
              <a:lnSpc>
                <a:spcPct val="150000"/>
              </a:lnSpc>
            </a:pPr>
            <a:r>
              <a:rPr lang="en-US" sz="20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endParaRPr lang="en-IN" sz="2000" b="1" i="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sz="2000" dirty="0">
                <a:latin typeface="Times" panose="02020603050405020304" pitchFamily="18" charset="0"/>
              </a:rPr>
              <a:t>Forfeiture of EMD deposited by PRAs</a:t>
            </a:r>
          </a:p>
          <a:p>
            <a:pPr marL="285750" indent="-285750">
              <a:lnSpc>
                <a:spcPct val="150000"/>
              </a:lnSpc>
              <a:buFont typeface="Arial" panose="020B0604020202020204" pitchFamily="34" charset="0"/>
              <a:buChar char="•"/>
            </a:pPr>
            <a:r>
              <a:rPr lang="en-US" sz="2000" dirty="0">
                <a:latin typeface="Times" panose="02020603050405020304" pitchFamily="18" charset="0"/>
              </a:rPr>
              <a:t>Not replying to queries of PRAs / Potential PRAs or preferential treatment to a PRA</a:t>
            </a:r>
          </a:p>
          <a:p>
            <a:pPr marL="285750" indent="-285750">
              <a:lnSpc>
                <a:spcPct val="150000"/>
              </a:lnSpc>
              <a:buFont typeface="Arial" panose="020B0604020202020204" pitchFamily="34" charset="0"/>
              <a:buChar char="•"/>
            </a:pPr>
            <a:r>
              <a:rPr lang="en-US" sz="2000" dirty="0">
                <a:latin typeface="Times" panose="02020603050405020304" pitchFamily="18" charset="0"/>
              </a:rPr>
              <a:t>Delay in filing of approved resolution plan before AA</a:t>
            </a:r>
          </a:p>
          <a:p>
            <a:pPr marL="285750" indent="-285750">
              <a:lnSpc>
                <a:spcPct val="150000"/>
              </a:lnSpc>
              <a:buFont typeface="Arial" panose="020B0604020202020204" pitchFamily="34" charset="0"/>
              <a:buChar char="•"/>
            </a:pPr>
            <a:r>
              <a:rPr lang="en-US" sz="2000" dirty="0">
                <a:latin typeface="Times" panose="02020603050405020304" pitchFamily="18" charset="0"/>
              </a:rPr>
              <a:t>Handing over operation of CD even before approval of resolution plan by AA </a:t>
            </a:r>
          </a:p>
          <a:p>
            <a:pPr marL="285750" indent="-285750">
              <a:lnSpc>
                <a:spcPct val="150000"/>
              </a:lnSpc>
              <a:buFont typeface="Arial" panose="020B0604020202020204" pitchFamily="34" charset="0"/>
              <a:buChar char="•"/>
            </a:pPr>
            <a:r>
              <a:rPr lang="en-US" sz="2000" dirty="0">
                <a:latin typeface="Times" panose="02020603050405020304" pitchFamily="18" charset="0"/>
              </a:rPr>
              <a:t>Delay in filing of liquidation application in case CIRP period ends without CoC approving resolution plan</a:t>
            </a:r>
            <a:endParaRPr lang="en-US" sz="20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1814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4506B-5554-7BC7-11A0-12DD19CC0B0C}"/>
              </a:ext>
            </a:extLst>
          </p:cNvPr>
          <p:cNvSpPr>
            <a:spLocks noGrp="1"/>
          </p:cNvSpPr>
          <p:nvPr>
            <p:ph type="title"/>
          </p:nvPr>
        </p:nvSpPr>
        <p:spPr>
          <a:xfrm>
            <a:off x="838200" y="365125"/>
            <a:ext cx="10515600" cy="456911"/>
          </a:xfrm>
        </p:spPr>
        <p:txBody>
          <a:bodyPr>
            <a:normAutofit fontScale="90000"/>
          </a:bodyPr>
          <a:lstStyle/>
          <a:p>
            <a:br>
              <a:rPr lang="en-IN" sz="3600" b="1" dirty="0">
                <a:latin typeface="Times New Roman" panose="02020603050405020304" pitchFamily="18" charset="0"/>
                <a:cs typeface="Times New Roman" panose="02020603050405020304" pitchFamily="18" charset="0"/>
              </a:rPr>
            </a:b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Liquidation (1/2)</a:t>
            </a:r>
            <a:br>
              <a:rPr lang="en-IN" sz="3600" b="1" dirty="0">
                <a:latin typeface="Times New Roman" panose="02020603050405020304" pitchFamily="18" charset="0"/>
                <a:cs typeface="Times New Roman" panose="02020603050405020304" pitchFamily="18" charset="0"/>
              </a:rPr>
            </a:br>
            <a:br>
              <a:rPr lang="en-US" sz="1800" b="1" i="1" u="sng" dirty="0">
                <a:solidFill>
                  <a:schemeClr val="accent1">
                    <a:lumMod val="60000"/>
                    <a:lumOff val="40000"/>
                  </a:schemeClr>
                </a:solidFill>
                <a:latin typeface="Times" panose="02020603050405020304" pitchFamily="18" charset="0"/>
              </a:rPr>
            </a:br>
            <a:endParaRPr lang="en-IN" sz="1800" b="1" i="1"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FA7E8D1-8AE5-1D2C-ACF2-2E6BA422C0A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19</a:t>
            </a:fld>
            <a:endParaRPr lang="en-IN" dirty="0"/>
          </a:p>
        </p:txBody>
      </p:sp>
      <p:sp>
        <p:nvSpPr>
          <p:cNvPr id="5" name="TextBox 4">
            <a:extLst>
              <a:ext uri="{FF2B5EF4-FFF2-40B4-BE49-F238E27FC236}">
                <a16:creationId xmlns:a16="http://schemas.microsoft.com/office/drawing/2014/main" id="{137BE0FB-724D-EB8C-EC04-92B8AD15DA33}"/>
              </a:ext>
            </a:extLst>
          </p:cNvPr>
          <p:cNvSpPr txBox="1"/>
          <p:nvPr/>
        </p:nvSpPr>
        <p:spPr>
          <a:xfrm>
            <a:off x="838200" y="1372306"/>
            <a:ext cx="10515600" cy="4807535"/>
          </a:xfrm>
          <a:prstGeom prst="rect">
            <a:avLst/>
          </a:prstGeom>
          <a:noFill/>
        </p:spPr>
        <p:txBody>
          <a:bodyPr wrap="square">
            <a:spAutoFit/>
          </a:bodyPr>
          <a:lstStyle/>
          <a:p>
            <a:pPr marL="0" lvl="0" indent="0" algn="just">
              <a:buNone/>
            </a:pPr>
            <a:r>
              <a:rPr lang="en-IN" sz="20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marL="0" lvl="0" indent="0" algn="just">
              <a:buNone/>
            </a:pPr>
            <a:endParaRPr lang="en-IN" sz="2000" b="1" i="1" dirty="0">
              <a:solidFill>
                <a:schemeClr val="accent5">
                  <a:lumMod val="75000"/>
                </a:schemeClr>
              </a:solidFill>
              <a:latin typeface="Times New Roman" panose="02020603050405020304" pitchFamily="18" charset="0"/>
              <a:cs typeface="Times New Roman" panose="02020603050405020304" pitchFamily="18" charset="0"/>
            </a:endParaRPr>
          </a:p>
          <a:p>
            <a:pPr marL="171450" lvl="0" indent="-171450" algn="just">
              <a:lnSpc>
                <a:spcPct val="150000"/>
              </a:lnSpc>
              <a:buFont typeface="Arial" panose="020B0604020202020204" pitchFamily="34" charset="0"/>
              <a:buChar char="•"/>
            </a:pPr>
            <a:r>
              <a:rPr lang="en-IN" sz="2000" i="1" u="sng" kern="1200" dirty="0">
                <a:solidFill>
                  <a:schemeClr val="tx1"/>
                </a:solidFill>
                <a:latin typeface="Times New Roman" panose="02020603050405020304" pitchFamily="18" charset="0"/>
                <a:cs typeface="Times New Roman" panose="02020603050405020304" pitchFamily="18" charset="0"/>
              </a:rPr>
              <a:t>Mandatorily consult </a:t>
            </a:r>
            <a:r>
              <a:rPr lang="en-IN" sz="2000" i="1" u="none" kern="1200" dirty="0">
                <a:solidFill>
                  <a:schemeClr val="tx1"/>
                </a:solidFill>
                <a:latin typeface="Times New Roman" panose="02020603050405020304" pitchFamily="18" charset="0"/>
                <a:cs typeface="Times New Roman" panose="02020603050405020304" pitchFamily="18" charset="0"/>
              </a:rPr>
              <a:t>the COC before undertaking </a:t>
            </a:r>
            <a:r>
              <a:rPr lang="en-IN" sz="2000" i="1" u="sng" kern="1200" dirty="0">
                <a:solidFill>
                  <a:schemeClr val="tx1"/>
                </a:solidFill>
                <a:latin typeface="Times New Roman" panose="02020603050405020304" pitchFamily="18" charset="0"/>
                <a:cs typeface="Times New Roman" panose="02020603050405020304" pitchFamily="18" charset="0"/>
              </a:rPr>
              <a:t>private sale of any assets of the </a:t>
            </a:r>
            <a:r>
              <a:rPr lang="en-IN" sz="2000" kern="1200" dirty="0">
                <a:solidFill>
                  <a:schemeClr val="tx1"/>
                </a:solidFill>
                <a:latin typeface="Times New Roman" panose="02020603050405020304" pitchFamily="18" charset="0"/>
                <a:cs typeface="Times New Roman" panose="02020603050405020304" pitchFamily="18" charset="0"/>
              </a:rPr>
              <a:t>CD and obtain approval of AA.</a:t>
            </a:r>
            <a:endParaRPr lang="en-US" sz="2000" kern="1200" dirty="0">
              <a:solidFill>
                <a:schemeClr val="tx1"/>
              </a:solidFill>
              <a:latin typeface="Times New Roman" panose="02020603050405020304" pitchFamily="18" charset="0"/>
              <a:cs typeface="Times New Roman" panose="02020603050405020304" pitchFamily="18" charset="0"/>
            </a:endParaRPr>
          </a:p>
          <a:p>
            <a:pPr marL="171450" lvl="0" indent="-1714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Liquidator to file for </a:t>
            </a:r>
            <a:r>
              <a:rPr lang="en-US" sz="2000" i="1" u="sng" dirty="0">
                <a:latin typeface="Times New Roman" panose="02020603050405020304" pitchFamily="18" charset="0"/>
                <a:cs typeface="Times New Roman" panose="02020603050405020304" pitchFamily="18" charset="0"/>
              </a:rPr>
              <a:t>compromise or arrangement </a:t>
            </a:r>
            <a:r>
              <a:rPr lang="en-US" sz="2000" dirty="0">
                <a:latin typeface="Times New Roman" panose="02020603050405020304" pitchFamily="18" charset="0"/>
                <a:cs typeface="Times New Roman" panose="02020603050405020304" pitchFamily="18" charset="0"/>
              </a:rPr>
              <a:t>(Sec 230 of CA) only in cases recommended by COC under regulation 39BA of the CIRP Regulations (Reg. 2B.)</a:t>
            </a:r>
          </a:p>
          <a:p>
            <a:pPr marL="171450" indent="-171450" algn="just">
              <a:lnSpc>
                <a:spcPct val="150000"/>
              </a:lnSpc>
              <a:buFont typeface="Arial" panose="020B0604020202020204" pitchFamily="34" charset="0"/>
              <a:buChar char="•"/>
            </a:pPr>
            <a:r>
              <a:rPr lang="en-IN" sz="2000" dirty="0">
                <a:latin typeface="Times New Roman" panose="02020603050405020304" pitchFamily="18" charset="0"/>
                <a:ea typeface="Aptos" panose="020B0004020202020204" pitchFamily="34" charset="0"/>
                <a:cs typeface="Times New Roman" panose="02020603050405020304" pitchFamily="18" charset="0"/>
              </a:rPr>
              <a:t>I</a:t>
            </a:r>
            <a:r>
              <a:rPr lang="en-IN" sz="2000" dirty="0">
                <a:effectLst/>
                <a:latin typeface="Times New Roman" panose="02020603050405020304" pitchFamily="18" charset="0"/>
                <a:ea typeface="Aptos" panose="020B0004020202020204" pitchFamily="34" charset="0"/>
                <a:cs typeface="Times New Roman" panose="02020603050405020304" pitchFamily="18" charset="0"/>
              </a:rPr>
              <a:t>n a real estate project, if possession handed over to allottee, such asset shall not form part of the liquidation estate - Liquidation Regulations (46A) </a:t>
            </a:r>
          </a:p>
          <a:p>
            <a:pPr marL="171450" indent="-171450" algn="just">
              <a:lnSpc>
                <a:spcPct val="150000"/>
              </a:lnSpc>
              <a:buFont typeface="Arial" panose="020B0604020202020204" pitchFamily="34" charset="0"/>
              <a:buChar char="•"/>
            </a:pPr>
            <a:endParaRPr lang="en-US" sz="2000" b="1" i="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algn="just">
              <a:lnSpc>
                <a:spcPct val="150000"/>
              </a:lnSpc>
            </a:pPr>
            <a:r>
              <a:rPr lang="en-US" sz="2000" b="1" i="1" dirty="0">
                <a:solidFill>
                  <a:srgbClr val="FF0000"/>
                </a:solidFill>
                <a:latin typeface="Times New Roman" panose="02020603050405020304" pitchFamily="18" charset="0"/>
                <a:cs typeface="Times New Roman" panose="02020603050405020304" pitchFamily="18" charset="0"/>
              </a:rPr>
              <a:t>Sale as going concern – deleted [Reg. 32] -  shall apply to cases where liquidation by sale as going concern has not commenced.</a:t>
            </a:r>
          </a:p>
        </p:txBody>
      </p:sp>
    </p:spTree>
    <p:extLst>
      <p:ext uri="{BB962C8B-B14F-4D97-AF65-F5344CB8AC3E}">
        <p14:creationId xmlns:p14="http://schemas.microsoft.com/office/powerpoint/2010/main" val="1402978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4506B-5554-7BC7-11A0-12DD19CC0B0C}"/>
              </a:ext>
            </a:extLst>
          </p:cNvPr>
          <p:cNvSpPr>
            <a:spLocks noGrp="1"/>
          </p:cNvSpPr>
          <p:nvPr>
            <p:ph type="title"/>
          </p:nvPr>
        </p:nvSpPr>
        <p:spPr>
          <a:xfrm>
            <a:off x="838200" y="593580"/>
            <a:ext cx="10515600" cy="456911"/>
          </a:xfrm>
        </p:spPr>
        <p:txBody>
          <a:bodyPr>
            <a:normAutofit fontScale="90000"/>
          </a:bodyPr>
          <a:lstStyle/>
          <a:p>
            <a:br>
              <a:rPr lang="en-IN" sz="3600" b="1" dirty="0">
                <a:latin typeface="Times New Roman" panose="02020603050405020304" pitchFamily="18" charset="0"/>
                <a:cs typeface="Times New Roman" panose="02020603050405020304" pitchFamily="18" charset="0"/>
              </a:rPr>
            </a:br>
            <a:br>
              <a:rPr lang="en-IN" sz="3600" b="1" dirty="0">
                <a:latin typeface="Times New Roman" panose="02020603050405020304" pitchFamily="18" charset="0"/>
                <a:cs typeface="Times New Roman" panose="02020603050405020304" pitchFamily="18" charset="0"/>
              </a:rPr>
            </a:br>
            <a:r>
              <a:rPr lang="en-IN" sz="3600" b="1" dirty="0">
                <a:latin typeface="Times New Roman" panose="02020603050405020304" pitchFamily="18" charset="0"/>
                <a:cs typeface="Times New Roman" panose="02020603050405020304" pitchFamily="18" charset="0"/>
              </a:rPr>
              <a:t>Liquidation (2/2)</a:t>
            </a:r>
            <a:br>
              <a:rPr lang="en-IN" sz="3600" b="1" dirty="0">
                <a:latin typeface="Times New Roman" panose="02020603050405020304" pitchFamily="18" charset="0"/>
                <a:cs typeface="Times New Roman" panose="02020603050405020304" pitchFamily="18" charset="0"/>
              </a:rPr>
            </a:br>
            <a:br>
              <a:rPr lang="en-US" sz="1800" b="1" i="1" u="sng" dirty="0">
                <a:solidFill>
                  <a:schemeClr val="accent1">
                    <a:lumMod val="60000"/>
                    <a:lumOff val="40000"/>
                  </a:schemeClr>
                </a:solidFill>
                <a:latin typeface="Times" panose="02020603050405020304" pitchFamily="18" charset="0"/>
              </a:rPr>
            </a:br>
            <a:endParaRPr lang="en-IN" sz="1800" b="1" i="1"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FA7E8D1-8AE5-1D2C-ACF2-2E6BA422C0A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20</a:t>
            </a:fld>
            <a:endParaRPr lang="en-IN" dirty="0"/>
          </a:p>
        </p:txBody>
      </p:sp>
      <p:sp>
        <p:nvSpPr>
          <p:cNvPr id="5" name="TextBox 4">
            <a:extLst>
              <a:ext uri="{FF2B5EF4-FFF2-40B4-BE49-F238E27FC236}">
                <a16:creationId xmlns:a16="http://schemas.microsoft.com/office/drawing/2014/main" id="{137BE0FB-724D-EB8C-EC04-92B8AD15DA33}"/>
              </a:ext>
            </a:extLst>
          </p:cNvPr>
          <p:cNvSpPr txBox="1"/>
          <p:nvPr/>
        </p:nvSpPr>
        <p:spPr>
          <a:xfrm>
            <a:off x="912091" y="1651362"/>
            <a:ext cx="10515600" cy="4613058"/>
          </a:xfrm>
          <a:prstGeom prst="rect">
            <a:avLst/>
          </a:prstGeom>
          <a:noFill/>
        </p:spPr>
        <p:txBody>
          <a:bodyPr wrap="square">
            <a:spAutoFit/>
          </a:bodyPr>
          <a:lstStyle/>
          <a:p>
            <a:pPr algn="just">
              <a:lnSpc>
                <a:spcPct val="150000"/>
              </a:lnSpc>
            </a:pPr>
            <a:r>
              <a:rPr lang="en-US"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gn="just">
              <a:lnSpc>
                <a:spcPct val="150000"/>
              </a:lnSpc>
            </a:pPr>
            <a:endParaRPr lang="en-US" b="1" i="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171450" indent="-1714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Excessive charging / withdrawal of liquidator fee - (Reg 39 D of CIRP Regulations and Reg 4 of Liquidation Regulations) </a:t>
            </a:r>
          </a:p>
          <a:p>
            <a:pPr marL="171450" indent="-1714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Reduction in reserve price during e-auction beyond permissible limits </a:t>
            </a:r>
          </a:p>
          <a:p>
            <a:pPr marL="171450" indent="-1714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Undue favor to specific bidder during e-auction (giving opportunity to submit revised bid)</a:t>
            </a:r>
          </a:p>
          <a:p>
            <a:pPr marL="171450" indent="-1714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Lack of transparency in shortlisting of eligible bidders (auction completed without intimating status to ineligible bidders)</a:t>
            </a:r>
          </a:p>
          <a:p>
            <a:pPr marL="171450" indent="-1714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Non-involvement of SCC in preparation of sale strategy</a:t>
            </a:r>
          </a:p>
          <a:p>
            <a:pPr marL="171450" indent="-171450">
              <a:lnSpc>
                <a:spcPct val="150000"/>
              </a:lnSpc>
              <a:buFont typeface="Arial" panose="020B0604020202020204" pitchFamily="34" charset="0"/>
              <a:buChar char="•"/>
            </a:pPr>
            <a:r>
              <a:rPr lang="en-US" dirty="0">
                <a:latin typeface="Times" panose="02020603050405020304" pitchFamily="18" charset="0"/>
              </a:rPr>
              <a:t>Restrictive conditions in sale process</a:t>
            </a:r>
          </a:p>
          <a:p>
            <a:pPr marL="171450" indent="-171450">
              <a:lnSpc>
                <a:spcPct val="150000"/>
              </a:lnSpc>
              <a:buFont typeface="Arial" panose="020B0604020202020204" pitchFamily="34" charset="0"/>
              <a:buChar char="•"/>
            </a:pPr>
            <a:r>
              <a:rPr lang="en-US" dirty="0">
                <a:latin typeface="Times" panose="02020603050405020304" pitchFamily="18" charset="0"/>
              </a:rPr>
              <a:t>Delay in appointment of valuers within 7 days </a:t>
            </a:r>
            <a:endParaRPr lang="en-IN" b="1" i="1"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9012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21EC5-0839-21E9-950B-4260B343F323}"/>
              </a:ext>
            </a:extLst>
          </p:cNvPr>
          <p:cNvSpPr>
            <a:spLocks noGrp="1"/>
          </p:cNvSpPr>
          <p:nvPr>
            <p:ph type="title"/>
          </p:nvPr>
        </p:nvSpPr>
        <p:spPr>
          <a:xfrm>
            <a:off x="574964" y="330917"/>
            <a:ext cx="10117933" cy="795693"/>
          </a:xfrm>
        </p:spPr>
        <p:txBody>
          <a:bodyPr>
            <a:normAutofit fontScale="90000"/>
          </a:bodyPr>
          <a:lstStyle/>
          <a:p>
            <a:r>
              <a:rPr lang="en-IN" sz="3600" b="1" dirty="0">
                <a:latin typeface="Times New Roman" panose="02020603050405020304" pitchFamily="18" charset="0"/>
                <a:cs typeface="Times New Roman" panose="02020603050405020304" pitchFamily="18" charset="0"/>
              </a:rPr>
              <a:t>Conduct of IPs (1/2)</a:t>
            </a:r>
            <a:br>
              <a:rPr lang="en-IN" sz="3600" b="1" dirty="0">
                <a:latin typeface="Times New Roman" panose="02020603050405020304" pitchFamily="18" charset="0"/>
                <a:cs typeface="Times New Roman" panose="02020603050405020304" pitchFamily="18" charset="0"/>
              </a:rPr>
            </a:br>
            <a:endParaRPr lang="en-IN" sz="2000" b="1" i="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0407EF4-9F4F-BB4A-3CB4-8611FD2F2B5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21</a:t>
            </a:fld>
            <a:endParaRPr lang="en-IN"/>
          </a:p>
        </p:txBody>
      </p:sp>
      <p:sp>
        <p:nvSpPr>
          <p:cNvPr id="5" name="TextBox 4">
            <a:extLst>
              <a:ext uri="{FF2B5EF4-FFF2-40B4-BE49-F238E27FC236}">
                <a16:creationId xmlns:a16="http://schemas.microsoft.com/office/drawing/2014/main" id="{F7FC8E76-52E4-B467-345E-FE478990D877}"/>
              </a:ext>
            </a:extLst>
          </p:cNvPr>
          <p:cNvSpPr txBox="1"/>
          <p:nvPr/>
        </p:nvSpPr>
        <p:spPr>
          <a:xfrm>
            <a:off x="655782" y="1126610"/>
            <a:ext cx="11109036" cy="6049605"/>
          </a:xfrm>
          <a:prstGeom prst="rect">
            <a:avLst/>
          </a:prstGeom>
          <a:noFill/>
        </p:spPr>
        <p:txBody>
          <a:bodyPr wrap="square">
            <a:spAutoFit/>
          </a:bodyPr>
          <a:lstStyle/>
          <a:p>
            <a:pPr algn="just">
              <a:lnSpc>
                <a:spcPct val="150000"/>
              </a:lnSpc>
            </a:pPr>
            <a:r>
              <a:rPr lang="en-IN" sz="2000"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marL="285750" lvl="0"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IP not to accept an assignment without having </a:t>
            </a:r>
            <a:r>
              <a:rPr lang="en-US" sz="2000" i="1" u="sng" dirty="0">
                <a:latin typeface="Times New Roman" panose="02020603050405020304" pitchFamily="18" charset="0"/>
                <a:cs typeface="Times New Roman" panose="02020603050405020304" pitchFamily="18" charset="0"/>
              </a:rPr>
              <a:t>valid AFA</a:t>
            </a:r>
            <a:r>
              <a:rPr lang="en-US" sz="2000" b="0" i="0" dirty="0">
                <a:latin typeface="Times" panose="02020603050405020304" pitchFamily="18" charset="0"/>
              </a:rPr>
              <a:t>. (</a:t>
            </a:r>
            <a:r>
              <a:rPr lang="en-US" sz="2000" b="1" i="0" dirty="0">
                <a:latin typeface="Times" panose="02020603050405020304" pitchFamily="18" charset="0"/>
              </a:rPr>
              <a:t>Reg 7A of IP Regulations</a:t>
            </a:r>
            <a:r>
              <a:rPr lang="en-US" sz="2000" b="0" i="0" dirty="0">
                <a:latin typeface="Times" panose="02020603050405020304" pitchFamily="18" charset="0"/>
              </a:rPr>
              <a:t>)</a:t>
            </a:r>
          </a:p>
          <a:p>
            <a:pPr marL="285750" lvl="0" indent="-285750">
              <a:lnSpc>
                <a:spcPct val="150000"/>
              </a:lnSpc>
              <a:buFont typeface="Arial" panose="020B0604020202020204" pitchFamily="34" charset="0"/>
              <a:buChar char="•"/>
            </a:pPr>
            <a:r>
              <a:rPr lang="en-US" sz="2000" dirty="0">
                <a:latin typeface="Times" panose="02020603050405020304" pitchFamily="18" charset="0"/>
                <a:cs typeface="Times New Roman" panose="02020603050405020304" pitchFamily="18" charset="0"/>
              </a:rPr>
              <a:t>IP to comply with CPE requirements</a:t>
            </a:r>
            <a:endParaRPr lang="en-US" sz="2000" dirty="0">
              <a:latin typeface="Times New Roman" panose="02020603050405020304" pitchFamily="18" charset="0"/>
              <a:cs typeface="Times New Roman" panose="02020603050405020304" pitchFamily="18" charset="0"/>
            </a:endParaRPr>
          </a:p>
          <a:p>
            <a:pPr marL="285750" lvl="0"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IP not to engage in any </a:t>
            </a:r>
            <a:r>
              <a:rPr lang="en-US" sz="2000" u="sng" dirty="0">
                <a:latin typeface="Times New Roman" panose="02020603050405020304" pitchFamily="18" charset="0"/>
                <a:cs typeface="Times New Roman" panose="02020603050405020304" pitchFamily="18" charset="0"/>
              </a:rPr>
              <a:t>e</a:t>
            </a:r>
            <a:r>
              <a:rPr lang="en-US" sz="2000" i="1" u="sng" dirty="0">
                <a:latin typeface="Times New Roman" panose="02020603050405020304" pitchFamily="18" charset="0"/>
                <a:cs typeface="Times New Roman" panose="02020603050405020304" pitchFamily="18" charset="0"/>
              </a:rPr>
              <a:t>mployment</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unless he surrenders his AFA</a:t>
            </a:r>
          </a:p>
          <a:p>
            <a:pPr marL="285750" lvl="0" indent="-28575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IP not to take any assignment, once AFA is </a:t>
            </a:r>
            <a:r>
              <a:rPr lang="en-US" sz="2000" i="1" u="sng" dirty="0">
                <a:latin typeface="Times New Roman" panose="02020603050405020304" pitchFamily="18" charset="0"/>
                <a:cs typeface="Times New Roman" panose="02020603050405020304" pitchFamily="18" charset="0"/>
              </a:rPr>
              <a:t>suspended</a:t>
            </a:r>
            <a:endParaRPr lang="en-US" sz="2000" u="sng" dirty="0">
              <a:latin typeface="Times New Roman" panose="02020603050405020304" pitchFamily="18" charset="0"/>
              <a:cs typeface="Times New Roman" panose="02020603050405020304" pitchFamily="18" charset="0"/>
            </a:endParaRPr>
          </a:p>
          <a:p>
            <a:pPr marL="285750" lvl="0" indent="-285750" algn="just">
              <a:lnSpc>
                <a:spcPct val="150000"/>
              </a:lnSpc>
              <a:buFont typeface="Arial" panose="020B0604020202020204" pitchFamily="34" charset="0"/>
              <a:buChar char="•"/>
            </a:pPr>
            <a:r>
              <a:rPr lang="en-US" sz="2000" dirty="0">
                <a:latin typeface="Times" panose="02020603050405020304" pitchFamily="18" charset="0"/>
              </a:rPr>
              <a:t>Out-sourcing of duties of the RP to the Process Advisors / Other Professionals (carrying out diligence on plan, verification of claims etc.) (</a:t>
            </a:r>
            <a:r>
              <a:rPr lang="en-US" sz="2000" b="1" dirty="0">
                <a:latin typeface="Times" panose="02020603050405020304" pitchFamily="18" charset="0"/>
              </a:rPr>
              <a:t>Circular dated 3</a:t>
            </a:r>
            <a:r>
              <a:rPr lang="en-US" sz="2000" b="1" baseline="30000" dirty="0">
                <a:latin typeface="Times" panose="02020603050405020304" pitchFamily="18" charset="0"/>
              </a:rPr>
              <a:t>rd</a:t>
            </a:r>
            <a:r>
              <a:rPr lang="en-US" sz="2000" b="1" dirty="0">
                <a:latin typeface="Times" panose="02020603050405020304" pitchFamily="18" charset="0"/>
              </a:rPr>
              <a:t> Jan 2018</a:t>
            </a:r>
            <a:r>
              <a:rPr lang="en-US" sz="2000" dirty="0">
                <a:latin typeface="Times" panose="02020603050405020304" pitchFamily="18" charset="0"/>
              </a:rPr>
              <a:t>)</a:t>
            </a:r>
          </a:p>
          <a:p>
            <a:pPr marL="285750" indent="-2857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IP to promptly inform the AA of his inability to continue with the assignment, and seek AA’s approval</a:t>
            </a:r>
          </a:p>
          <a:p>
            <a:pPr marL="285750" indent="-2857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IP to ensure his personal presence before the AA wherever such direction is issued by AA</a:t>
            </a:r>
          </a:p>
          <a:p>
            <a:pPr marL="285750" indent="-2857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IP to ensure strict compliance with the directions / orders of the Adjudicating Authority, Appellate Tribunals and Higher Courts</a:t>
            </a:r>
          </a:p>
          <a:p>
            <a:pPr algn="just">
              <a:lnSpc>
                <a:spcPct val="150000"/>
              </a:lnSpc>
            </a:pPr>
            <a:endParaRPr lang="en-US" sz="2000" b="1" i="1" dirty="0">
              <a:solidFill>
                <a:schemeClr val="accent5">
                  <a:lumMod val="75000"/>
                </a:schemeClr>
              </a:solidFill>
              <a:latin typeface="Times New Roman" panose="02020603050405020304" pitchFamily="18" charset="0"/>
              <a:cs typeface="Times New Roman" panose="02020603050405020304" pitchFamily="18" charset="0"/>
            </a:endParaRPr>
          </a:p>
          <a:p>
            <a:pPr algn="just">
              <a:lnSpc>
                <a:spcPct val="150000"/>
              </a:lnSpc>
            </a:pPr>
            <a:endParaRPr lang="en-IN" sz="2000" dirty="0"/>
          </a:p>
        </p:txBody>
      </p:sp>
    </p:spTree>
    <p:extLst>
      <p:ext uri="{BB962C8B-B14F-4D97-AF65-F5344CB8AC3E}">
        <p14:creationId xmlns:p14="http://schemas.microsoft.com/office/powerpoint/2010/main" val="2920830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87E0D-2086-54EC-1C9C-989C088804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10E793-9001-8A6A-14AC-4DFF620B3646}"/>
              </a:ext>
            </a:extLst>
          </p:cNvPr>
          <p:cNvSpPr>
            <a:spLocks noGrp="1"/>
          </p:cNvSpPr>
          <p:nvPr>
            <p:ph type="title"/>
          </p:nvPr>
        </p:nvSpPr>
        <p:spPr>
          <a:xfrm>
            <a:off x="896178" y="663426"/>
            <a:ext cx="10399643" cy="795693"/>
          </a:xfrm>
        </p:spPr>
        <p:txBody>
          <a:bodyPr>
            <a:normAutofit fontScale="90000"/>
          </a:bodyPr>
          <a:lstStyle/>
          <a:p>
            <a:r>
              <a:rPr lang="en-IN" sz="3600" b="1" dirty="0">
                <a:latin typeface="Times New Roman" panose="02020603050405020304" pitchFamily="18" charset="0"/>
                <a:cs typeface="Times New Roman" panose="02020603050405020304" pitchFamily="18" charset="0"/>
              </a:rPr>
              <a:t>Conduct of IPs (2/2)</a:t>
            </a:r>
            <a:br>
              <a:rPr lang="en-IN" sz="3600" b="1" dirty="0">
                <a:latin typeface="Times New Roman" panose="02020603050405020304" pitchFamily="18" charset="0"/>
                <a:cs typeface="Times New Roman" panose="02020603050405020304" pitchFamily="18" charset="0"/>
              </a:rPr>
            </a:br>
            <a:endParaRPr lang="en-IN" sz="2000" b="1" i="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C1F5438-13F6-5723-1B82-58032E5F517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22</a:t>
            </a:fld>
            <a:endParaRPr lang="en-IN"/>
          </a:p>
        </p:txBody>
      </p:sp>
      <p:sp>
        <p:nvSpPr>
          <p:cNvPr id="5" name="TextBox 4">
            <a:extLst>
              <a:ext uri="{FF2B5EF4-FFF2-40B4-BE49-F238E27FC236}">
                <a16:creationId xmlns:a16="http://schemas.microsoft.com/office/drawing/2014/main" id="{A80DB423-5E58-4A41-B56E-E59910FC1BC4}"/>
              </a:ext>
            </a:extLst>
          </p:cNvPr>
          <p:cNvSpPr txBox="1"/>
          <p:nvPr/>
        </p:nvSpPr>
        <p:spPr>
          <a:xfrm>
            <a:off x="708890" y="1276702"/>
            <a:ext cx="11090563" cy="3738844"/>
          </a:xfrm>
          <a:prstGeom prst="rect">
            <a:avLst/>
          </a:prstGeom>
          <a:noFill/>
        </p:spPr>
        <p:txBody>
          <a:bodyPr wrap="square">
            <a:spAutoFit/>
          </a:bodyPr>
          <a:lstStyle/>
          <a:p>
            <a:pPr algn="just">
              <a:lnSpc>
                <a:spcPct val="150000"/>
              </a:lnSpc>
            </a:pPr>
            <a:endParaRPr lang="en-US" sz="2000" b="1" i="1" dirty="0">
              <a:solidFill>
                <a:schemeClr val="accent5">
                  <a:lumMod val="75000"/>
                </a:schemeClr>
              </a:solidFill>
              <a:latin typeface="Times New Roman" panose="02020603050405020304" pitchFamily="18" charset="0"/>
              <a:cs typeface="Times New Roman" panose="02020603050405020304" pitchFamily="18" charset="0"/>
            </a:endParaRPr>
          </a:p>
          <a:p>
            <a:pPr algn="just">
              <a:lnSpc>
                <a:spcPct val="150000"/>
              </a:lnSpc>
            </a:pPr>
            <a:r>
              <a:rPr lang="en-US" sz="2000"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p>
          <a:p>
            <a:pPr algn="just">
              <a:lnSpc>
                <a:spcPct val="150000"/>
              </a:lnSpc>
            </a:pPr>
            <a:endParaRPr lang="en-US" sz="2000" b="1" i="1" dirty="0">
              <a:solidFill>
                <a:schemeClr val="accent5">
                  <a:lumMod val="75000"/>
                </a:schemeClr>
              </a:solidFill>
              <a:latin typeface="Times New Roman" panose="02020603050405020304" pitchFamily="18"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Hon’ble NCLT Mumbai Bench vide order dated 10.08.2023 in a matter made observations that the Liquidator never brought to notice about his suspension of his AFA to either of erstwhile CoC member(s) or the Tribunal</a:t>
            </a:r>
          </a:p>
          <a:p>
            <a:pPr marL="285750" indent="-2857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Non-cooperation with the Board</a:t>
            </a:r>
          </a:p>
          <a:p>
            <a:pPr marL="285750" indent="-285750" algn="just">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Non-compliance of AA direction or non –appearance before AA</a:t>
            </a:r>
            <a:endParaRPr lang="en-IN" sz="2000" dirty="0"/>
          </a:p>
        </p:txBody>
      </p:sp>
    </p:spTree>
    <p:extLst>
      <p:ext uri="{BB962C8B-B14F-4D97-AF65-F5344CB8AC3E}">
        <p14:creationId xmlns:p14="http://schemas.microsoft.com/office/powerpoint/2010/main" val="52254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DBE61-B9F0-9562-CF97-C6FB43A5B500}"/>
              </a:ext>
            </a:extLst>
          </p:cNvPr>
          <p:cNvSpPr>
            <a:spLocks noGrp="1"/>
          </p:cNvSpPr>
          <p:nvPr>
            <p:ph type="title"/>
          </p:nvPr>
        </p:nvSpPr>
        <p:spPr>
          <a:xfrm>
            <a:off x="838199" y="988292"/>
            <a:ext cx="10910455" cy="609599"/>
          </a:xfrm>
        </p:spPr>
        <p:txBody>
          <a:bodyPr>
            <a:noAutofit/>
          </a:bodyPr>
          <a:lstStyle/>
          <a:p>
            <a:r>
              <a:rPr lang="en-IN" sz="3600" b="1" dirty="0">
                <a:latin typeface="Times New Roman" panose="02020603050405020304" pitchFamily="18" charset="0"/>
                <a:cs typeface="Times New Roman" panose="02020603050405020304" pitchFamily="18" charset="0"/>
              </a:rPr>
              <a:t>Fee of an Insolvency Professional</a:t>
            </a:r>
            <a:br>
              <a:rPr lang="en-US" sz="3600" b="1" i="0" dirty="0">
                <a:solidFill>
                  <a:srgbClr val="000000"/>
                </a:solidFill>
                <a:effectLst/>
                <a:highlight>
                  <a:srgbClr val="EEEEEE"/>
                </a:highlight>
                <a:latin typeface="PT Serif" panose="020A0603040505020204" pitchFamily="18" charset="0"/>
              </a:rPr>
            </a:br>
            <a:br>
              <a:rPr lang="en-US" sz="3600" b="1" i="0" dirty="0">
                <a:solidFill>
                  <a:srgbClr val="000000"/>
                </a:solidFill>
                <a:effectLst/>
                <a:highlight>
                  <a:srgbClr val="EEEEEE"/>
                </a:highlight>
                <a:latin typeface="PT Serif" panose="020A0603040505020204" pitchFamily="18" charset="0"/>
              </a:rPr>
            </a:br>
            <a:endParaRPr lang="en-IN" sz="36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96A68BC-79B4-5D77-3D6C-960FFDF5559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23</a:t>
            </a:fld>
            <a:endParaRPr lang="en-IN"/>
          </a:p>
        </p:txBody>
      </p:sp>
      <p:sp>
        <p:nvSpPr>
          <p:cNvPr id="5" name="TextBox 4">
            <a:extLst>
              <a:ext uri="{FF2B5EF4-FFF2-40B4-BE49-F238E27FC236}">
                <a16:creationId xmlns:a16="http://schemas.microsoft.com/office/drawing/2014/main" id="{39B59CBF-30F3-9127-AB14-B8CFBE5F0424}"/>
              </a:ext>
            </a:extLst>
          </p:cNvPr>
          <p:cNvSpPr txBox="1"/>
          <p:nvPr/>
        </p:nvSpPr>
        <p:spPr>
          <a:xfrm>
            <a:off x="912089" y="1466293"/>
            <a:ext cx="10762673" cy="4059060"/>
          </a:xfrm>
          <a:prstGeom prst="rect">
            <a:avLst/>
          </a:prstGeom>
          <a:noFill/>
        </p:spPr>
        <p:txBody>
          <a:bodyPr wrap="square">
            <a:spAutoFit/>
          </a:bodyPr>
          <a:lstStyle/>
          <a:p>
            <a:pPr marL="0" lvl="0" indent="0" algn="just">
              <a:buNone/>
            </a:pPr>
            <a:r>
              <a:rPr lang="en-IN" b="1" i="1" dirty="0">
                <a:solidFill>
                  <a:schemeClr val="accent5">
                    <a:lumMod val="75000"/>
                  </a:schemeClr>
                </a:solidFill>
                <a:latin typeface="Times New Roman" panose="02020603050405020304" pitchFamily="18" charset="0"/>
                <a:cs typeface="Times New Roman" panose="02020603050405020304" pitchFamily="18" charset="0"/>
              </a:rPr>
              <a:t>Broad Practice</a:t>
            </a:r>
          </a:p>
          <a:p>
            <a:pPr marL="285750" lvl="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Fee charged to be </a:t>
            </a:r>
            <a:r>
              <a:rPr lang="en-US" i="1" u="sng" dirty="0">
                <a:latin typeface="Times New Roman" panose="02020603050405020304" pitchFamily="18" charset="0"/>
                <a:cs typeface="Times New Roman" panose="02020603050405020304" pitchFamily="18" charset="0"/>
              </a:rPr>
              <a:t>reasonable reflection</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of his work, raise bills / invoices in his name to be paid to </a:t>
            </a:r>
            <a:r>
              <a:rPr lang="en-US" i="1" u="sng" dirty="0">
                <a:latin typeface="Times New Roman" panose="02020603050405020304" pitchFamily="18" charset="0"/>
                <a:cs typeface="Times New Roman" panose="02020603050405020304" pitchFamily="18" charset="0"/>
              </a:rPr>
              <a:t>his bank account</a:t>
            </a:r>
            <a:endParaRPr lang="en-US" u="sng" dirty="0">
              <a:latin typeface="Times New Roman" panose="02020603050405020304" pitchFamily="18" charset="0"/>
              <a:cs typeface="Times New Roman" panose="02020603050405020304" pitchFamily="18" charset="0"/>
            </a:endParaRPr>
          </a:p>
          <a:p>
            <a:pPr marL="285750" lvl="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Any other professional appointed by an IP </a:t>
            </a:r>
            <a:r>
              <a:rPr lang="en-US" i="1" dirty="0">
                <a:latin typeface="Times New Roman" panose="02020603050405020304" pitchFamily="18" charset="0"/>
                <a:cs typeface="Times New Roman" panose="02020603050405020304" pitchFamily="18" charset="0"/>
              </a:rPr>
              <a:t>shall </a:t>
            </a:r>
            <a:r>
              <a:rPr lang="en-US" i="1" u="sng" dirty="0">
                <a:latin typeface="Times New Roman" panose="02020603050405020304" pitchFamily="18" charset="0"/>
                <a:cs typeface="Times New Roman" panose="02020603050405020304" pitchFamily="18" charset="0"/>
              </a:rPr>
              <a:t>raise bills / invoices</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and shall be paid to his / its bank account</a:t>
            </a:r>
          </a:p>
          <a:p>
            <a:pPr lvl="0">
              <a:lnSpc>
                <a:spcPct val="150000"/>
              </a:lnSpc>
            </a:pPr>
            <a:endParaRPr lang="en-US" dirty="0">
              <a:latin typeface="Times New Roman" panose="02020603050405020304" pitchFamily="18" charset="0"/>
              <a:cs typeface="Times New Roman" panose="02020603050405020304" pitchFamily="18" charset="0"/>
            </a:endParaRPr>
          </a:p>
          <a:p>
            <a:pPr algn="just">
              <a:lnSpc>
                <a:spcPct val="150000"/>
              </a:lnSpc>
            </a:pPr>
            <a:r>
              <a:rPr lang="en-US" b="1" i="1" dirty="0">
                <a:solidFill>
                  <a:schemeClr val="accent5">
                    <a:lumMod val="75000"/>
                  </a:schemeClr>
                </a:solidFill>
                <a:latin typeface="Times New Roman" panose="02020603050405020304" pitchFamily="18" charset="0"/>
                <a:cs typeface="Times New Roman" panose="02020603050405020304" pitchFamily="18" charset="0"/>
              </a:rPr>
              <a:t>Common mistakes by an Insolvency Professional (IP)</a:t>
            </a:r>
            <a:endParaRPr lang="en-US" dirty="0">
              <a:latin typeface="Times" panose="02020603050405020304" pitchFamily="18" charset="0"/>
            </a:endParaRPr>
          </a:p>
          <a:p>
            <a:pPr marL="171450" indent="-171450" algn="just">
              <a:lnSpc>
                <a:spcPct val="150000"/>
              </a:lnSpc>
              <a:buFont typeface="Arial" panose="020B0604020202020204" pitchFamily="34" charset="0"/>
              <a:buChar char="•"/>
            </a:pPr>
            <a:r>
              <a:rPr lang="en-US" dirty="0">
                <a:latin typeface="Times" panose="02020603050405020304" pitchFamily="18" charset="0"/>
              </a:rPr>
              <a:t>An IP who is engaged to perform his / her duty as a RP is entitled to be remunerated by way of paying fees for his </a:t>
            </a:r>
            <a:r>
              <a:rPr lang="en-US" dirty="0" err="1">
                <a:latin typeface="Times" panose="02020603050405020304" pitchFamily="18" charset="0"/>
              </a:rPr>
              <a:t>labour</a:t>
            </a:r>
            <a:r>
              <a:rPr lang="en-US" dirty="0">
                <a:latin typeface="Times" panose="02020603050405020304" pitchFamily="18" charset="0"/>
              </a:rPr>
              <a:t> and work and accordingly the fees and expenses are to be approved by the CoC </a:t>
            </a:r>
          </a:p>
          <a:p>
            <a:pPr marL="171450" indent="-171450" algn="just">
              <a:lnSpc>
                <a:spcPct val="150000"/>
              </a:lnSpc>
              <a:buFont typeface="Arial" panose="020B0604020202020204" pitchFamily="34" charset="0"/>
              <a:buChar char="•"/>
            </a:pPr>
            <a:r>
              <a:rPr lang="en-US" dirty="0">
                <a:latin typeface="Times" panose="02020603050405020304" pitchFamily="18" charset="0"/>
              </a:rPr>
              <a:t>Inflating CIRP costs with unreasonable expenses (Transaction audit beyond look back period, appointment of multiple professionals for similar activity etc.)  (Circular dated 16 Jan 2018)</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736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8E0D-CDA0-F6C1-748D-DF9BB3503E8F}"/>
              </a:ext>
            </a:extLst>
          </p:cNvPr>
          <p:cNvSpPr>
            <a:spLocks noGrp="1"/>
          </p:cNvSpPr>
          <p:nvPr>
            <p:ph type="title"/>
          </p:nvPr>
        </p:nvSpPr>
        <p:spPr/>
        <p:txBody>
          <a:bodyPr>
            <a:normAutofit/>
          </a:bodyPr>
          <a:lstStyle/>
          <a:p>
            <a:r>
              <a:rPr lang="en-IN" sz="3600" b="1" dirty="0">
                <a:latin typeface="Times New Roman" panose="02020603050405020304" pitchFamily="18" charset="0"/>
                <a:cs typeface="Times New Roman" panose="02020603050405020304" pitchFamily="18" charset="0"/>
              </a:rPr>
              <a:t>Compliance</a:t>
            </a:r>
            <a:br>
              <a:rPr lang="en-IN"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 </a:t>
            </a:r>
            <a:endParaRPr lang="en-IN" sz="2400" dirty="0">
              <a:solidFill>
                <a:schemeClr val="accent1">
                  <a:lumMod val="60000"/>
                  <a:lumOff val="40000"/>
                </a:schemeClr>
              </a:solidFill>
            </a:endParaRPr>
          </a:p>
        </p:txBody>
      </p:sp>
      <p:sp>
        <p:nvSpPr>
          <p:cNvPr id="4" name="Slide Number Placeholder 3">
            <a:extLst>
              <a:ext uri="{FF2B5EF4-FFF2-40B4-BE49-F238E27FC236}">
                <a16:creationId xmlns:a16="http://schemas.microsoft.com/office/drawing/2014/main" id="{34CD270B-81DF-13E4-16E8-D07CB68B516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24</a:t>
            </a:fld>
            <a:endParaRPr lang="en-IN"/>
          </a:p>
        </p:txBody>
      </p:sp>
      <p:sp>
        <p:nvSpPr>
          <p:cNvPr id="5" name="TextBox 4">
            <a:extLst>
              <a:ext uri="{FF2B5EF4-FFF2-40B4-BE49-F238E27FC236}">
                <a16:creationId xmlns:a16="http://schemas.microsoft.com/office/drawing/2014/main" id="{688BC944-8234-7844-C3F8-A3C7DCD374B0}"/>
              </a:ext>
            </a:extLst>
          </p:cNvPr>
          <p:cNvSpPr txBox="1"/>
          <p:nvPr/>
        </p:nvSpPr>
        <p:spPr>
          <a:xfrm>
            <a:off x="921328" y="1414009"/>
            <a:ext cx="10515599" cy="4612994"/>
          </a:xfrm>
          <a:prstGeom prst="rect">
            <a:avLst/>
          </a:prstGeom>
          <a:noFill/>
        </p:spPr>
        <p:txBody>
          <a:bodyPr wrap="square">
            <a:spAutoFit/>
          </a:bodyPr>
          <a:lstStyle/>
          <a:p>
            <a:pPr>
              <a:lnSpc>
                <a:spcPct val="150000"/>
              </a:lnSpc>
            </a:pPr>
            <a:r>
              <a:rPr lang="en-IN" b="1" i="1" dirty="0">
                <a:solidFill>
                  <a:schemeClr val="accent5">
                    <a:lumMod val="75000"/>
                  </a:schemeClr>
                </a:solidFill>
                <a:latin typeface="Times New Roman" panose="02020603050405020304" pitchFamily="18" charset="0"/>
                <a:cs typeface="Times New Roman" panose="02020603050405020304" pitchFamily="18" charset="0"/>
              </a:rPr>
              <a:t>Broad Practice </a:t>
            </a:r>
          </a:p>
          <a:p>
            <a:pPr marL="28575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File </a:t>
            </a:r>
            <a:r>
              <a:rPr lang="en-US" i="1" u="sng" dirty="0">
                <a:latin typeface="Times New Roman" panose="02020603050405020304" pitchFamily="18" charset="0"/>
                <a:cs typeface="Times New Roman" panose="02020603050405020304" pitchFamily="18" charset="0"/>
              </a:rPr>
              <a:t>cost and relationship disclosures </a:t>
            </a:r>
            <a:r>
              <a:rPr lang="en-US" dirty="0">
                <a:latin typeface="Times New Roman" panose="02020603050405020304" pitchFamily="18" charset="0"/>
                <a:cs typeface="Times New Roman" panose="02020603050405020304" pitchFamily="18" charset="0"/>
              </a:rPr>
              <a:t>with the IPA</a:t>
            </a:r>
          </a:p>
          <a:p>
            <a:pPr marL="285750" lvl="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File </a:t>
            </a:r>
            <a:r>
              <a:rPr lang="en-US" i="1" u="sng" dirty="0">
                <a:latin typeface="Times New Roman" panose="02020603050405020304" pitchFamily="18" charset="0"/>
                <a:cs typeface="Times New Roman" panose="02020603050405020304" pitchFamily="18" charset="0"/>
              </a:rPr>
              <a:t>CIRP Forms</a:t>
            </a:r>
          </a:p>
          <a:p>
            <a:pPr marL="285750" lvl="0" indent="-28575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File </a:t>
            </a:r>
            <a:r>
              <a:rPr lang="en-US" i="1" u="sng" dirty="0">
                <a:latin typeface="Times New Roman" panose="02020603050405020304" pitchFamily="18" charset="0"/>
                <a:cs typeface="Times New Roman" panose="02020603050405020304" pitchFamily="18" charset="0"/>
              </a:rPr>
              <a:t>Form E</a:t>
            </a:r>
            <a:r>
              <a:rPr lang="en-US" dirty="0">
                <a:latin typeface="Times New Roman" panose="02020603050405020304" pitchFamily="18" charset="0"/>
                <a:cs typeface="Times New Roman" panose="02020603050405020304" pitchFamily="18" charset="0"/>
              </a:rPr>
              <a:t> under Regulation 7(2)(ca) of the IBBI (Insolvency Professionals) Regulations, 2016 - </a:t>
            </a:r>
            <a:r>
              <a:rPr lang="en-US" i="1" dirty="0">
                <a:latin typeface="Times New Roman" panose="02020603050405020304" pitchFamily="18" charset="0"/>
                <a:cs typeface="Times New Roman" panose="02020603050405020304" pitchFamily="18" charset="0"/>
              </a:rPr>
              <a:t>Annual statement of professional fee of insolvency professional</a:t>
            </a:r>
          </a:p>
          <a:p>
            <a:pPr marL="285750" lvl="0" indent="-285750" algn="just">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IP to </a:t>
            </a:r>
            <a:r>
              <a:rPr lang="en-US" i="1" u="sng" dirty="0">
                <a:latin typeface="Times New Roman" panose="02020603050405020304" pitchFamily="18" charset="0"/>
                <a:cs typeface="Times New Roman" panose="02020603050405020304" pitchFamily="18" charset="0"/>
              </a:rPr>
              <a:t>maintain records </a:t>
            </a:r>
            <a:r>
              <a:rPr lang="en-US" dirty="0">
                <a:latin typeface="Times New Roman" panose="02020603050405020304" pitchFamily="18" charset="0"/>
                <a:cs typeface="Times New Roman" panose="02020603050405020304" pitchFamily="18" charset="0"/>
              </a:rPr>
              <a:t>of all assignments for at least three years from the completion of such assignment</a:t>
            </a:r>
          </a:p>
          <a:p>
            <a:pPr marL="285750" indent="-285750" algn="just">
              <a:lnSpc>
                <a:spcPct val="150000"/>
              </a:lnSpc>
              <a:buFont typeface="Arial" panose="020B0604020202020204" pitchFamily="34" charset="0"/>
              <a:buChar char="•"/>
            </a:pPr>
            <a:r>
              <a:rPr lang="en-US" dirty="0">
                <a:latin typeface="Times" panose="02020603050405020304" pitchFamily="18" charset="0"/>
              </a:rPr>
              <a:t>Availing personal benefits out of assets / resources of CD (Using </a:t>
            </a:r>
            <a:r>
              <a:rPr lang="en-US" b="1" dirty="0">
                <a:latin typeface="Times" panose="02020603050405020304" pitchFamily="18" charset="0"/>
              </a:rPr>
              <a:t>CD premises / assets  for personal use or for family </a:t>
            </a:r>
            <a:r>
              <a:rPr lang="en-US" dirty="0">
                <a:latin typeface="Times" panose="02020603050405020304" pitchFamily="18" charset="0"/>
              </a:rPr>
              <a:t>members)  - DC order </a:t>
            </a:r>
          </a:p>
          <a:p>
            <a:pPr algn="just">
              <a:lnSpc>
                <a:spcPct val="150000"/>
              </a:lnSpc>
            </a:pPr>
            <a:endParaRPr lang="en-US" b="1" i="1" dirty="0">
              <a:solidFill>
                <a:schemeClr val="accent5">
                  <a:lumMod val="75000"/>
                </a:schemeClr>
              </a:solidFill>
              <a:latin typeface="Times New Roman" panose="02020603050405020304" pitchFamily="18" charset="0"/>
              <a:cs typeface="Times New Roman" panose="02020603050405020304" pitchFamily="18" charset="0"/>
            </a:endParaRPr>
          </a:p>
          <a:p>
            <a:pPr algn="just">
              <a:lnSpc>
                <a:spcPct val="150000"/>
              </a:lnSpc>
            </a:pPr>
            <a:endParaRPr lang="en-US" dirty="0">
              <a:latin typeface="Times New Roman" panose="02020603050405020304" pitchFamily="18" charset="0"/>
              <a:cs typeface="Times New Roman" panose="02020603050405020304" pitchFamily="18" charset="0"/>
            </a:endParaRPr>
          </a:p>
          <a:p>
            <a:pPr algn="just">
              <a:lnSpc>
                <a:spcPct val="150000"/>
              </a:lnSpc>
            </a:pPr>
            <a:endParaRPr lang="en-US" dirty="0">
              <a:latin typeface="Times" panose="02020603050405020304" pitchFamily="18" charset="0"/>
            </a:endParaRPr>
          </a:p>
        </p:txBody>
      </p:sp>
    </p:spTree>
    <p:extLst>
      <p:ext uri="{BB962C8B-B14F-4D97-AF65-F5344CB8AC3E}">
        <p14:creationId xmlns:p14="http://schemas.microsoft.com/office/powerpoint/2010/main" val="2839679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F6AF7-C0CF-E635-C2FA-CAA792C31DFF}"/>
              </a:ext>
            </a:extLst>
          </p:cNvPr>
          <p:cNvSpPr>
            <a:spLocks noGrp="1"/>
          </p:cNvSpPr>
          <p:nvPr>
            <p:ph type="title"/>
          </p:nvPr>
        </p:nvSpPr>
        <p:spPr/>
        <p:txBody>
          <a:bodyPr>
            <a:normAutofit/>
          </a:bodyPr>
          <a:lstStyle/>
          <a:p>
            <a:r>
              <a:rPr lang="en-IN" sz="3600" b="1" kern="100" dirty="0">
                <a:latin typeface="Times New Roman" panose="02020603050405020304" pitchFamily="18" charset="0"/>
                <a:ea typeface="Aptos" panose="020B0004020202020204" pitchFamily="34" charset="0"/>
                <a:cs typeface="Times New Roman" panose="02020603050405020304" pitchFamily="18" charset="0"/>
              </a:rPr>
              <a:t>Amendment in CIRP regulations dated 03.02.2025</a:t>
            </a:r>
            <a:endParaRPr lang="en-IN" sz="3600" dirty="0"/>
          </a:p>
        </p:txBody>
      </p:sp>
      <p:sp>
        <p:nvSpPr>
          <p:cNvPr id="3" name="Content Placeholder 2">
            <a:extLst>
              <a:ext uri="{FF2B5EF4-FFF2-40B4-BE49-F238E27FC236}">
                <a16:creationId xmlns:a16="http://schemas.microsoft.com/office/drawing/2014/main" id="{12CA3BC8-D338-F0F2-B490-AB63698D3F01}"/>
              </a:ext>
            </a:extLst>
          </p:cNvPr>
          <p:cNvSpPr>
            <a:spLocks noGrp="1"/>
          </p:cNvSpPr>
          <p:nvPr>
            <p:ph idx="1"/>
          </p:nvPr>
        </p:nvSpPr>
        <p:spPr/>
        <p:txBody>
          <a:bodyPr>
            <a:normAutofit/>
          </a:bodyPr>
          <a:lstStyle/>
          <a:p>
            <a:pPr algn="just"/>
            <a:r>
              <a:rPr lang="en-US" b="1" dirty="0">
                <a:latin typeface="Times New Roman" panose="02020603050405020304" pitchFamily="18" charset="0"/>
                <a:cs typeface="Times New Roman" panose="02020603050405020304" pitchFamily="18" charset="0"/>
              </a:rPr>
              <a:t>4E. Handing over the possession. </a:t>
            </a:r>
            <a:r>
              <a:rPr lang="en-US" dirty="0">
                <a:latin typeface="Times New Roman" panose="02020603050405020304" pitchFamily="18" charset="0"/>
                <a:cs typeface="Times New Roman" panose="02020603050405020304" pitchFamily="18" charset="0"/>
              </a:rPr>
              <a:t>After obtaining the approval of the committee with not less than sixty-six percent of total votes, the RP shall hand over the possession of the plot, apartment, or building or any instruments agreed to be transferred under the real estate project and facilitate registration, where the allottee has requested for the same and has performed his part under the agreement.</a:t>
            </a:r>
          </a:p>
          <a:p>
            <a:pPr algn="just"/>
            <a:r>
              <a:rPr lang="en-US" b="1" dirty="0">
                <a:latin typeface="Times New Roman" panose="02020603050405020304" pitchFamily="18" charset="0"/>
                <a:cs typeface="Times New Roman" panose="02020603050405020304" pitchFamily="18" charset="0"/>
              </a:rPr>
              <a:t>16.C Appointment of facilitators. </a:t>
            </a:r>
            <a:r>
              <a:rPr lang="en-US" dirty="0">
                <a:latin typeface="Times New Roman" panose="02020603050405020304" pitchFamily="18" charset="0"/>
                <a:cs typeface="Times New Roman" panose="02020603050405020304" pitchFamily="18" charset="0"/>
              </a:rPr>
              <a:t>(1) Where the number of creditors in a class exceeds one thousand, the CoC may direct IRP / RP to appoint an insolvency professional other than the IRP / RP / AR, or any other person as facilitator</a:t>
            </a:r>
          </a:p>
          <a:p>
            <a:pPr algn="just"/>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3271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0981-D3AC-153C-E963-3ED0109D90A8}"/>
              </a:ext>
            </a:extLst>
          </p:cNvPr>
          <p:cNvSpPr>
            <a:spLocks noGrp="1"/>
          </p:cNvSpPr>
          <p:nvPr>
            <p:ph type="title"/>
          </p:nvPr>
        </p:nvSpPr>
        <p:spPr/>
        <p:txBody>
          <a:bodyPr>
            <a:normAutofit/>
          </a:bodyPr>
          <a:lstStyle/>
          <a:p>
            <a:r>
              <a:rPr lang="en-IN" sz="3200" b="1" kern="100" dirty="0">
                <a:latin typeface="Times New Roman" panose="02020603050405020304" pitchFamily="18" charset="0"/>
                <a:ea typeface="Aptos" panose="020B0004020202020204" pitchFamily="34" charset="0"/>
                <a:cs typeface="Times New Roman" panose="02020603050405020304" pitchFamily="18" charset="0"/>
              </a:rPr>
              <a:t>Amendment in CIRP regulations dated 03.02.2025</a:t>
            </a:r>
            <a:endParaRPr lang="en-IN" sz="3200" dirty="0"/>
          </a:p>
        </p:txBody>
      </p:sp>
      <p:sp>
        <p:nvSpPr>
          <p:cNvPr id="3" name="Content Placeholder 2">
            <a:extLst>
              <a:ext uri="{FF2B5EF4-FFF2-40B4-BE49-F238E27FC236}">
                <a16:creationId xmlns:a16="http://schemas.microsoft.com/office/drawing/2014/main" id="{F210428F-A34E-0EBF-7FAC-AAD063EB5496}"/>
              </a:ext>
            </a:extLst>
          </p:cNvPr>
          <p:cNvSpPr>
            <a:spLocks noGrp="1"/>
          </p:cNvSpPr>
          <p:nvPr>
            <p:ph idx="1"/>
          </p:nvPr>
        </p:nvSpPr>
        <p:spPr/>
        <p:txBody>
          <a:bodyPr>
            <a:normAutofit/>
          </a:bodyPr>
          <a:lstStyle/>
          <a:p>
            <a:pPr marL="0" indent="0" algn="just">
              <a:buNone/>
            </a:pPr>
            <a:r>
              <a:rPr lang="en-US" b="1" dirty="0">
                <a:latin typeface="Times New Roman" panose="02020603050405020304" pitchFamily="18" charset="0"/>
                <a:cs typeface="Times New Roman" panose="02020603050405020304" pitchFamily="18" charset="0"/>
              </a:rPr>
              <a:t>30C. Report on the status of development rights and permissions of real estate projects. </a:t>
            </a:r>
          </a:p>
          <a:p>
            <a:pPr marL="0" indent="0" algn="just">
              <a:buNone/>
            </a:pPr>
            <a:r>
              <a:rPr lang="en-US" dirty="0">
                <a:latin typeface="Times New Roman" panose="02020603050405020304" pitchFamily="18" charset="0"/>
                <a:cs typeface="Times New Roman" panose="02020603050405020304" pitchFamily="18" charset="0"/>
              </a:rPr>
              <a:t>If the CD has any real estate project, the RP shall: </a:t>
            </a:r>
          </a:p>
          <a:p>
            <a:pPr marL="0" indent="0" algn="just">
              <a:buNone/>
            </a:pPr>
            <a:r>
              <a:rPr lang="en-US" dirty="0">
                <a:latin typeface="Times New Roman" panose="02020603050405020304" pitchFamily="18" charset="0"/>
                <a:cs typeface="Times New Roman" panose="02020603050405020304" pitchFamily="18" charset="0"/>
              </a:rPr>
              <a:t>(a) prepare a report detailing the status of development rights and permissions required for development of such project; </a:t>
            </a:r>
          </a:p>
          <a:p>
            <a:pPr marL="0" indent="0" algn="just">
              <a:buNone/>
            </a:pPr>
            <a:r>
              <a:rPr lang="en-US" dirty="0">
                <a:latin typeface="Times New Roman" panose="02020603050405020304" pitchFamily="18" charset="0"/>
                <a:cs typeface="Times New Roman" panose="02020603050405020304" pitchFamily="18" charset="0"/>
              </a:rPr>
              <a:t>(b) submit the report to the CoC for its comments; and </a:t>
            </a:r>
          </a:p>
          <a:p>
            <a:pPr marL="0" indent="0" algn="just">
              <a:buNone/>
            </a:pPr>
            <a:r>
              <a:rPr lang="en-US" dirty="0">
                <a:latin typeface="Times New Roman" panose="02020603050405020304" pitchFamily="18" charset="0"/>
                <a:cs typeface="Times New Roman" panose="02020603050405020304" pitchFamily="18" charset="0"/>
              </a:rPr>
              <a:t>(c) submit to the AA, the report and comments of CoC before the 60</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day from ICD.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8141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0219-FCB6-C869-4C01-6162645A84B5}"/>
              </a:ext>
            </a:extLst>
          </p:cNvPr>
          <p:cNvSpPr>
            <a:spLocks noGrp="1"/>
          </p:cNvSpPr>
          <p:nvPr>
            <p:ph type="title"/>
          </p:nvPr>
        </p:nvSpPr>
        <p:spPr/>
        <p:txBody>
          <a:bodyPr>
            <a:normAutofit/>
          </a:bodyPr>
          <a:lstStyle/>
          <a:p>
            <a:r>
              <a:rPr lang="en-IN" sz="3200" b="1" kern="100" dirty="0">
                <a:latin typeface="Times New Roman" panose="02020603050405020304" pitchFamily="18" charset="0"/>
                <a:ea typeface="Aptos" panose="020B0004020202020204" pitchFamily="34" charset="0"/>
                <a:cs typeface="Times New Roman" panose="02020603050405020304" pitchFamily="18" charset="0"/>
              </a:rPr>
              <a:t>Amendment in CIRP regulations dated 26.05.2025</a:t>
            </a:r>
            <a:endParaRPr lang="en-IN" sz="3200" dirty="0"/>
          </a:p>
        </p:txBody>
      </p:sp>
      <p:sp>
        <p:nvSpPr>
          <p:cNvPr id="3" name="Content Placeholder 2">
            <a:extLst>
              <a:ext uri="{FF2B5EF4-FFF2-40B4-BE49-F238E27FC236}">
                <a16:creationId xmlns:a16="http://schemas.microsoft.com/office/drawing/2014/main" id="{3DF4B3B1-4A22-68E6-A822-CD6BA8A7DAB8}"/>
              </a:ext>
            </a:extLst>
          </p:cNvPr>
          <p:cNvSpPr>
            <a:spLocks noGrp="1"/>
          </p:cNvSpPr>
          <p:nvPr>
            <p:ph idx="1"/>
          </p:nvPr>
        </p:nvSpPr>
        <p:spPr/>
        <p:txBody>
          <a:bodyPr>
            <a:normAutofit lnSpcReduction="10000"/>
          </a:bodyPr>
          <a:lstStyle/>
          <a:p>
            <a:pPr algn="just"/>
            <a:r>
              <a:rPr lang="en-US" b="1" dirty="0">
                <a:latin typeface="Times New Roman" panose="02020603050405020304" pitchFamily="18" charset="0"/>
                <a:cs typeface="Times New Roman" panose="02020603050405020304" pitchFamily="18" charset="0"/>
              </a:rPr>
              <a:t>18(5) </a:t>
            </a:r>
            <a:r>
              <a:rPr lang="en-US" dirty="0">
                <a:latin typeface="Times New Roman" panose="02020603050405020304" pitchFamily="18" charset="0"/>
                <a:cs typeface="Times New Roman" panose="02020603050405020304" pitchFamily="18" charset="0"/>
              </a:rPr>
              <a:t>The committee may direct the RP to invite the providers of interim finance to attend as observers without voting rights, such meeting(s) of the committee, as the committee may decide.”  </a:t>
            </a:r>
          </a:p>
          <a:p>
            <a:pPr algn="just"/>
            <a:r>
              <a:rPr lang="en-US" b="1" dirty="0">
                <a:latin typeface="Times New Roman" panose="02020603050405020304" pitchFamily="18" charset="0"/>
                <a:cs typeface="Times New Roman" panose="02020603050405020304" pitchFamily="18" charset="0"/>
              </a:rPr>
              <a:t>36.(1A) </a:t>
            </a:r>
            <a:r>
              <a:rPr lang="en-US" dirty="0">
                <a:latin typeface="Times New Roman" panose="02020603050405020304" pitchFamily="18" charset="0"/>
                <a:cs typeface="Times New Roman" panose="02020603050405020304" pitchFamily="18" charset="0"/>
              </a:rPr>
              <a:t>RP with approval of CoC invite expression of interest for submission of resolution plans for the CD as a whole, or for sale of one or more of assets of the CD, or for both.”</a:t>
            </a:r>
          </a:p>
          <a:p>
            <a:pPr algn="just"/>
            <a:r>
              <a:rPr lang="en-US" b="1" dirty="0">
                <a:latin typeface="Times New Roman" panose="02020603050405020304" pitchFamily="18" charset="0"/>
                <a:cs typeface="Times New Roman" panose="02020603050405020304" pitchFamily="18" charset="0"/>
              </a:rPr>
              <a:t>Proviso in 38. 1. b </a:t>
            </a:r>
            <a:r>
              <a:rPr lang="en-US" dirty="0">
                <a:latin typeface="Times New Roman" panose="02020603050405020304" pitchFamily="18" charset="0"/>
                <a:cs typeface="Times New Roman" panose="02020603050405020304" pitchFamily="18" charset="0"/>
              </a:rPr>
              <a:t>- Provided that where a resolution plan provides for payment in stages, the financial creditors who did not vote in favour of the resolution plan shall be paid at least pro rata and in priority over financial creditors who voted in favour of the plan, in each stage.”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0043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2FFAD6-E2A6-06BF-7FF8-310FB702A11C}"/>
              </a:ext>
            </a:extLst>
          </p:cNvPr>
          <p:cNvSpPr>
            <a:spLocks noGrp="1"/>
          </p:cNvSpPr>
          <p:nvPr>
            <p:ph idx="1"/>
          </p:nvPr>
        </p:nvSpPr>
        <p:spPr>
          <a:xfrm>
            <a:off x="838199" y="2373745"/>
            <a:ext cx="9811327" cy="3803218"/>
          </a:xfrm>
        </p:spPr>
        <p:txBody>
          <a:bodyPr>
            <a:normAutofit/>
          </a:bodyPr>
          <a:lstStyle/>
          <a:p>
            <a:pPr marL="0" indent="0" algn="ctr">
              <a:buNone/>
            </a:pPr>
            <a:r>
              <a:rPr lang="en-IN" b="1" dirty="0">
                <a:latin typeface="Times New Roman" panose="02020603050405020304" pitchFamily="18" charset="0"/>
                <a:cs typeface="Times New Roman" panose="02020603050405020304" pitchFamily="18" charset="0"/>
              </a:rPr>
              <a:t>Thankyou</a:t>
            </a:r>
          </a:p>
        </p:txBody>
      </p:sp>
      <p:sp>
        <p:nvSpPr>
          <p:cNvPr id="2" name="Slide Number Placeholder 1">
            <a:extLst>
              <a:ext uri="{FF2B5EF4-FFF2-40B4-BE49-F238E27FC236}">
                <a16:creationId xmlns:a16="http://schemas.microsoft.com/office/drawing/2014/main" id="{E208CB65-333A-395F-EE6E-3BE4B2BE952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IN" smtClean="0"/>
              <a:t>28</a:t>
            </a:fld>
            <a:endParaRPr lang="en-IN"/>
          </a:p>
        </p:txBody>
      </p:sp>
    </p:spTree>
    <p:extLst>
      <p:ext uri="{BB962C8B-B14F-4D97-AF65-F5344CB8AC3E}">
        <p14:creationId xmlns:p14="http://schemas.microsoft.com/office/powerpoint/2010/main" val="2584178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6F1F2C8-798B-4CCE-A851-94AFAF350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2CC55A-41F6-5549-E811-4EFE6ED862CA}"/>
              </a:ext>
            </a:extLst>
          </p:cNvPr>
          <p:cNvSpPr>
            <a:spLocks noGrp="1"/>
          </p:cNvSpPr>
          <p:nvPr>
            <p:ph type="title"/>
          </p:nvPr>
        </p:nvSpPr>
        <p:spPr>
          <a:xfrm>
            <a:off x="970908" y="1331572"/>
            <a:ext cx="5425781" cy="2387600"/>
          </a:xfrm>
        </p:spPr>
        <p:txBody>
          <a:bodyPr vert="horz" lIns="91440" tIns="45720" rIns="91440" bIns="45720" rtlCol="0" anchor="b">
            <a:normAutofit/>
          </a:bodyPr>
          <a:lstStyle/>
          <a:p>
            <a:r>
              <a:rPr lang="en-US" sz="4000" b="1" kern="1200" dirty="0">
                <a:solidFill>
                  <a:schemeClr val="tx1"/>
                </a:solidFill>
                <a:latin typeface="Times New Roman" panose="02020603050405020304" pitchFamily="18" charset="0"/>
                <a:cs typeface="Times New Roman" panose="02020603050405020304" pitchFamily="18" charset="0"/>
              </a:rPr>
              <a:t>Guidance drawn </a:t>
            </a:r>
            <a:br>
              <a:rPr lang="en-US" sz="4000" b="1" kern="1200" dirty="0">
                <a:solidFill>
                  <a:schemeClr val="tx1"/>
                </a:solidFill>
                <a:latin typeface="Times New Roman" panose="02020603050405020304" pitchFamily="18" charset="0"/>
                <a:cs typeface="Times New Roman" panose="02020603050405020304" pitchFamily="18" charset="0"/>
              </a:rPr>
            </a:br>
            <a:r>
              <a:rPr lang="en-US" sz="4000" b="1" kern="1200" dirty="0">
                <a:solidFill>
                  <a:schemeClr val="tx1"/>
                </a:solidFill>
                <a:latin typeface="Times New Roman" panose="02020603050405020304" pitchFamily="18" charset="0"/>
                <a:cs typeface="Times New Roman" panose="02020603050405020304" pitchFamily="18" charset="0"/>
              </a:rPr>
              <a:t>from  </a:t>
            </a:r>
            <a:br>
              <a:rPr lang="en-US" sz="4000" b="1" kern="1200" dirty="0">
                <a:solidFill>
                  <a:schemeClr val="tx1"/>
                </a:solidFill>
                <a:latin typeface="Times New Roman" panose="02020603050405020304" pitchFamily="18" charset="0"/>
                <a:cs typeface="Times New Roman" panose="02020603050405020304" pitchFamily="18" charset="0"/>
              </a:rPr>
            </a:br>
            <a:r>
              <a:rPr lang="en-US" sz="4000" b="1" kern="1200" dirty="0">
                <a:solidFill>
                  <a:schemeClr val="tx1"/>
                </a:solidFill>
                <a:latin typeface="Times New Roman" panose="02020603050405020304" pitchFamily="18" charset="0"/>
                <a:cs typeface="Times New Roman" panose="02020603050405020304" pitchFamily="18" charset="0"/>
              </a:rPr>
              <a:t>DC Orders </a:t>
            </a:r>
          </a:p>
        </p:txBody>
      </p:sp>
      <p:sp>
        <p:nvSpPr>
          <p:cNvPr id="10" name="Freeform: Shape 9">
            <a:extLst>
              <a:ext uri="{FF2B5EF4-FFF2-40B4-BE49-F238E27FC236}">
                <a16:creationId xmlns:a16="http://schemas.microsoft.com/office/drawing/2014/main" id="{755E9CD0-04B0-4A3C-B291-AD913379C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1DD8BF3B-6066-418C-8D1A-75C5E396F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80BC66F9-7A74-4286-AD22-1174052CC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02394"/>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D8142CC3-2B5C-48E6-9DF0-6C8ACBAF2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7B2D303B-3DD0-4319-9EAD-361847FEC7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46A89C79-8EF3-4AF9-B3D9-59A883F41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 name="Slide Number Placeholder 2">
            <a:extLst>
              <a:ext uri="{FF2B5EF4-FFF2-40B4-BE49-F238E27FC236}">
                <a16:creationId xmlns:a16="http://schemas.microsoft.com/office/drawing/2014/main" id="{68112842-DA2F-E27E-4EFE-2EF3E7C028E5}"/>
              </a:ext>
            </a:extLst>
          </p:cNvPr>
          <p:cNvSpPr>
            <a:spLocks noGrp="1"/>
          </p:cNvSpPr>
          <p:nvPr>
            <p:ph type="sldNum" sz="quarter" idx="12"/>
          </p:nvPr>
        </p:nvSpPr>
        <p:spPr>
          <a:xfrm>
            <a:off x="9853972" y="6356350"/>
            <a:ext cx="1499828" cy="365125"/>
          </a:xfrm>
        </p:spPr>
        <p:txBody>
          <a:bodyPr vert="horz" lIns="91440" tIns="45720" rIns="91440" bIns="45720" rtlCol="0" anchor="ctr">
            <a:normAutofit/>
          </a:bodyPr>
          <a:lstStyle/>
          <a:p>
            <a:pPr>
              <a:spcAft>
                <a:spcPts val="600"/>
              </a:spcAft>
            </a:pPr>
            <a:fld id="{1B2906A2-7AF9-4068-9E1E-06F3C49EF27A}" type="slidenum">
              <a:rPr lang="en-US">
                <a:solidFill>
                  <a:schemeClr val="tx1">
                    <a:lumMod val="50000"/>
                    <a:lumOff val="50000"/>
                  </a:schemeClr>
                </a:solidFill>
              </a:rPr>
              <a:pPr>
                <a:spcAft>
                  <a:spcPts val="600"/>
                </a:spcAft>
              </a:pPr>
              <a:t>29</a:t>
            </a:fld>
            <a:endParaRPr lang="en-US">
              <a:solidFill>
                <a:schemeClr val="tx1">
                  <a:lumMod val="50000"/>
                  <a:lumOff val="50000"/>
                </a:schemeClr>
              </a:solidFill>
            </a:endParaRPr>
          </a:p>
        </p:txBody>
      </p:sp>
      <p:sp>
        <p:nvSpPr>
          <p:cNvPr id="22" name="Arc 21">
            <a:extLst>
              <a:ext uri="{FF2B5EF4-FFF2-40B4-BE49-F238E27FC236}">
                <a16:creationId xmlns:a16="http://schemas.microsoft.com/office/drawing/2014/main" id="{EFE5CE34-4543-42E5-B82C-1F3D12422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72AF41FE-63D7-4695-81D2-66D2510E4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6094148"/>
      </p:ext>
    </p:extLst>
  </p:cSld>
  <p:clrMapOvr>
    <a:masterClrMapping/>
  </p:clrMapOvr>
  <mc:AlternateContent xmlns:mc="http://schemas.openxmlformats.org/markup-compatibility/2006" xmlns:p14="http://schemas.microsoft.com/office/powerpoint/2010/main">
    <mc:Choice Requires="p14">
      <p:transition spd="slow" p14:dur="10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FE5C1-D70C-E10E-AFAF-5B9867C4AB5F}"/>
              </a:ext>
            </a:extLst>
          </p:cNvPr>
          <p:cNvSpPr>
            <a:spLocks noGrp="1"/>
          </p:cNvSpPr>
          <p:nvPr>
            <p:ph type="title"/>
          </p:nvPr>
        </p:nvSpPr>
        <p:spPr/>
        <p:txBody>
          <a:bodyPr/>
          <a:lstStyle/>
          <a:p>
            <a:r>
              <a:rPr lang="en-IN" sz="4400" b="1" kern="0" dirty="0">
                <a:solidFill>
                  <a:schemeClr val="accent5">
                    <a:lumMod val="75000"/>
                  </a:schemeClr>
                </a:solidFill>
                <a:effectLst/>
                <a:latin typeface="Times" panose="02020603050405020304" pitchFamily="18" charset="0"/>
                <a:ea typeface="Times New Roman" panose="02020603050405020304" pitchFamily="18" charset="0"/>
                <a:cs typeface="Times New Roman" panose="02020603050405020304" pitchFamily="18" charset="0"/>
              </a:rPr>
              <a:t>Financial Integrity </a:t>
            </a:r>
            <a:endParaRPr lang="en-IN" dirty="0"/>
          </a:p>
        </p:txBody>
      </p:sp>
      <p:sp>
        <p:nvSpPr>
          <p:cNvPr id="3" name="Content Placeholder 2">
            <a:extLst>
              <a:ext uri="{FF2B5EF4-FFF2-40B4-BE49-F238E27FC236}">
                <a16:creationId xmlns:a16="http://schemas.microsoft.com/office/drawing/2014/main" id="{B3571B29-1E15-C0E3-B57E-54CBC80D5CA4}"/>
              </a:ext>
            </a:extLst>
          </p:cNvPr>
          <p:cNvSpPr>
            <a:spLocks noGrp="1"/>
          </p:cNvSpPr>
          <p:nvPr>
            <p:ph idx="1"/>
          </p:nvPr>
        </p:nvSpPr>
        <p:spPr/>
        <p:txBody>
          <a:bodyPr>
            <a:normAutofit/>
          </a:bodyPr>
          <a:lstStyle/>
          <a:p>
            <a:pPr marL="457200" lvl="1" indent="0" algn="just">
              <a:lnSpc>
                <a:spcPct val="150000"/>
              </a:lnSpc>
              <a:buNone/>
            </a:pPr>
            <a:endParaRPr lang="en-IN" sz="1600" b="1" kern="0" dirty="0">
              <a:effectLst/>
              <a:latin typeface="Times" panose="02020603050405020304" pitchFamily="18" charset="0"/>
              <a:ea typeface="Times New Roman" panose="02020603050405020304" pitchFamily="18" charset="0"/>
              <a:cs typeface="Times New Roman" panose="02020603050405020304" pitchFamily="18" charset="0"/>
            </a:endParaRPr>
          </a:p>
          <a:p>
            <a:pPr lvl="1" algn="just">
              <a:lnSpc>
                <a:spcPct val="150000"/>
              </a:lnSpc>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IP should avoid charging excessive fees or engaging in any financial impropriety</a:t>
            </a:r>
          </a:p>
          <a:p>
            <a:pPr lvl="1" algn="just">
              <a:lnSpc>
                <a:spcPct val="150000"/>
              </a:lnSpc>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Handle financial matters transparently and ethically</a:t>
            </a:r>
          </a:p>
          <a:p>
            <a:pPr lvl="1" algn="just">
              <a:lnSpc>
                <a:spcPct val="150000"/>
              </a:lnSpc>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Do not use the assets / resources of the CD for own benefits</a:t>
            </a:r>
          </a:p>
          <a:p>
            <a:pPr lvl="1" algn="just">
              <a:lnSpc>
                <a:spcPct val="150000"/>
              </a:lnSpc>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Fee paid / to be paid to the various professionals should be commensurate with work done / services rendered by them</a:t>
            </a:r>
          </a:p>
          <a:p>
            <a:pPr lvl="1" algn="just">
              <a:lnSpc>
                <a:spcPct val="150000"/>
              </a:lnSpc>
              <a:spcAft>
                <a:spcPts val="800"/>
              </a:spcAf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CIRP costs should be duly ratified by CoC in accordance with the CIRP Regulations</a:t>
            </a:r>
            <a:endParaRPr lang="en-IN" sz="1600" kern="100" dirty="0">
              <a:effectLst/>
              <a:latin typeface="Times" panose="02020603050405020304" pitchFamily="18" charset="0"/>
              <a:ea typeface="Aptos" panose="020B0004020202020204" pitchFamily="34" charset="0"/>
              <a:cs typeface="Mangal" panose="02040503050203030202" pitchFamily="18" charset="0"/>
            </a:endParaRPr>
          </a:p>
          <a:p>
            <a:pPr>
              <a:lnSpc>
                <a:spcPct val="150000"/>
              </a:lnSpc>
            </a:pPr>
            <a:endParaRPr lang="en-IN" sz="1600" dirty="0"/>
          </a:p>
        </p:txBody>
      </p:sp>
    </p:spTree>
    <p:extLst>
      <p:ext uri="{BB962C8B-B14F-4D97-AF65-F5344CB8AC3E}">
        <p14:creationId xmlns:p14="http://schemas.microsoft.com/office/powerpoint/2010/main" val="28633860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1E148-2244-AE62-65A1-99953BE58EA5}"/>
              </a:ext>
            </a:extLst>
          </p:cNvPr>
          <p:cNvSpPr>
            <a:spLocks noGrp="1"/>
          </p:cNvSpPr>
          <p:nvPr>
            <p:ph type="title"/>
          </p:nvPr>
        </p:nvSpPr>
        <p:spPr/>
        <p:txBody>
          <a:bodyPr>
            <a:normAutofit/>
          </a:bodyPr>
          <a:lstStyle/>
          <a:p>
            <a:r>
              <a:rPr lang="en-IN" sz="3600" b="1" kern="0" dirty="0">
                <a:solidFill>
                  <a:schemeClr val="accent5">
                    <a:lumMod val="75000"/>
                  </a:schemeClr>
                </a:solidFill>
                <a:effectLst/>
                <a:latin typeface="Times" panose="02020603050405020304" pitchFamily="18" charset="0"/>
                <a:ea typeface="Times New Roman" panose="02020603050405020304" pitchFamily="18" charset="0"/>
                <a:cs typeface="Times New Roman" panose="02020603050405020304" pitchFamily="18" charset="0"/>
              </a:rPr>
              <a:t>Diligence in Duties</a:t>
            </a:r>
            <a:endParaRPr lang="en-IN" sz="3600" dirty="0"/>
          </a:p>
        </p:txBody>
      </p:sp>
      <p:sp>
        <p:nvSpPr>
          <p:cNvPr id="5" name="Content Placeholder 4">
            <a:extLst>
              <a:ext uri="{FF2B5EF4-FFF2-40B4-BE49-F238E27FC236}">
                <a16:creationId xmlns:a16="http://schemas.microsoft.com/office/drawing/2014/main" id="{859BCCFA-D992-53FA-06ED-A96D86F47EE6}"/>
              </a:ext>
            </a:extLst>
          </p:cNvPr>
          <p:cNvSpPr>
            <a:spLocks noGrp="1"/>
          </p:cNvSpPr>
          <p:nvPr>
            <p:ph idx="1"/>
          </p:nvPr>
        </p:nvSpPr>
        <p:spPr>
          <a:xfrm>
            <a:off x="683491" y="1825625"/>
            <a:ext cx="10670309" cy="4351338"/>
          </a:xfrm>
        </p:spPr>
        <p:txBody>
          <a:bodyPr>
            <a:normAutofit/>
          </a:bodyPr>
          <a:lstStyle/>
          <a:p>
            <a:pPr marL="0" lvl="0" indent="0" algn="just">
              <a:lnSpc>
                <a:spcPct val="107000"/>
              </a:lnSpc>
              <a:spcAft>
                <a:spcPts val="800"/>
              </a:spcAft>
              <a:buNone/>
              <a:tabLst>
                <a:tab pos="457200" algn="l"/>
              </a:tabLst>
            </a:pPr>
            <a:endParaRPr lang="en-IN" sz="1600" kern="100" dirty="0">
              <a:solidFill>
                <a:schemeClr val="accent5">
                  <a:lumMod val="75000"/>
                </a:schemeClr>
              </a:solidFill>
              <a:effectLst/>
              <a:latin typeface="Times" panose="02020603050405020304" pitchFamily="18" charset="0"/>
              <a:ea typeface="Aptos" panose="020B0004020202020204" pitchFamily="34" charset="0"/>
              <a:cs typeface="Times New Roman" panose="02020603050405020304" pitchFamily="18" charset="0"/>
            </a:endParaRPr>
          </a:p>
          <a:p>
            <a:pPr lvl="1" algn="just">
              <a:lnSpc>
                <a:spcPct val="115000"/>
              </a:lnSpc>
              <a:spcAft>
                <a:spcPts val="800"/>
              </a:spcAf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Conduct all proceedings with utmost diligence and integrity</a:t>
            </a:r>
          </a:p>
          <a:p>
            <a:pPr lvl="1" algn="just">
              <a:lnSpc>
                <a:spcPct val="115000"/>
              </a:lnSpc>
              <a:spcAft>
                <a:spcPts val="800"/>
              </a:spcAf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All meetings of CoC and SCC should be conducted with required minimum notice period and clear agenda</a:t>
            </a:r>
          </a:p>
          <a:p>
            <a:pPr lvl="1" algn="just">
              <a:lnSpc>
                <a:spcPct val="115000"/>
              </a:lnSpc>
              <a:spcAft>
                <a:spcPts val="800"/>
              </a:spcAf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Meeting of CoC / SCC should be called as and when so required by the members of CoC / SCC with minimum required percentage of vote share</a:t>
            </a:r>
          </a:p>
          <a:p>
            <a:pPr lvl="1" algn="just">
              <a:lnSpc>
                <a:spcPct val="115000"/>
              </a:lnSpc>
              <a:spcAft>
                <a:spcPts val="800"/>
              </a:spcAf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Agendas proposed by CoC members should invariably be included for discussion in the meeting</a:t>
            </a:r>
          </a:p>
          <a:p>
            <a:pPr lvl="1" algn="just">
              <a:lnSpc>
                <a:spcPct val="115000"/>
              </a:lnSpc>
              <a:spcAft>
                <a:spcPts val="800"/>
              </a:spcAf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Avoid dilly dally in inclusion of agenda for your own replacement</a:t>
            </a:r>
          </a:p>
          <a:p>
            <a:pPr lvl="1" algn="just">
              <a:lnSpc>
                <a:spcPct val="115000"/>
              </a:lnSpc>
              <a:spcAft>
                <a:spcPts val="800"/>
              </a:spcAf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Respond promptly to claims filed by creditors</a:t>
            </a:r>
          </a:p>
          <a:p>
            <a:pPr marL="742950" lvl="1" indent="-285750" algn="just">
              <a:lnSpc>
                <a:spcPct val="115000"/>
              </a:lnSpc>
              <a:spcAft>
                <a:spcPts val="800"/>
              </a:spcAft>
              <a:buFont typeface="Wingdings" panose="05000000000000000000" pitchFamily="2" charset="2"/>
              <a:buChar char=""/>
            </a:pPr>
            <a:endParaRPr lang="en-IN" sz="1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lvl="1" algn="just"/>
            <a:endParaRPr lang="en-IN" sz="1600" dirty="0">
              <a:latin typeface="Times" panose="02020603050405020304" pitchFamily="18" charset="0"/>
            </a:endParaRPr>
          </a:p>
        </p:txBody>
      </p:sp>
      <p:sp>
        <p:nvSpPr>
          <p:cNvPr id="4" name="Slide Number Placeholder 3">
            <a:extLst>
              <a:ext uri="{FF2B5EF4-FFF2-40B4-BE49-F238E27FC236}">
                <a16:creationId xmlns:a16="http://schemas.microsoft.com/office/drawing/2014/main" id="{C9BEFBFB-62FB-AF3F-F912-E27A921D634A}"/>
              </a:ext>
            </a:extLst>
          </p:cNvPr>
          <p:cNvSpPr>
            <a:spLocks noGrp="1"/>
          </p:cNvSpPr>
          <p:nvPr>
            <p:ph type="sldNum" sz="quarter" idx="12"/>
          </p:nvPr>
        </p:nvSpPr>
        <p:spPr/>
        <p:txBody>
          <a:bodyPr/>
          <a:lstStyle/>
          <a:p>
            <a:fld id="{1B2906A2-7AF9-4068-9E1E-06F3C49EF27A}" type="slidenum">
              <a:rPr lang="en-US" smtClean="0"/>
              <a:pPr/>
              <a:t>31</a:t>
            </a:fld>
            <a:endParaRPr lang="en-US"/>
          </a:p>
        </p:txBody>
      </p:sp>
    </p:spTree>
    <p:extLst>
      <p:ext uri="{BB962C8B-B14F-4D97-AF65-F5344CB8AC3E}">
        <p14:creationId xmlns:p14="http://schemas.microsoft.com/office/powerpoint/2010/main" val="3273065992"/>
      </p:ext>
    </p:extLst>
  </p:cSld>
  <p:clrMapOvr>
    <a:masterClrMapping/>
  </p:clrMapOvr>
  <mc:AlternateContent xmlns:mc="http://schemas.openxmlformats.org/markup-compatibility/2006" xmlns:p14="http://schemas.microsoft.com/office/powerpoint/2010/main">
    <mc:Choice Requires="p14">
      <p:transition spd="slow" p14:dur="10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1E148-2244-AE62-65A1-99953BE58EA5}"/>
              </a:ext>
            </a:extLst>
          </p:cNvPr>
          <p:cNvSpPr>
            <a:spLocks noGrp="1"/>
          </p:cNvSpPr>
          <p:nvPr>
            <p:ph type="title"/>
          </p:nvPr>
        </p:nvSpPr>
        <p:spPr>
          <a:xfrm>
            <a:off x="838200" y="681037"/>
            <a:ext cx="10515600" cy="1325563"/>
          </a:xfrm>
        </p:spPr>
        <p:txBody>
          <a:bodyPr>
            <a:normAutofit/>
          </a:bodyPr>
          <a:lstStyle/>
          <a:p>
            <a:r>
              <a:rPr lang="en-IN" sz="3600" b="1" kern="0" dirty="0">
                <a:solidFill>
                  <a:schemeClr val="accent5">
                    <a:lumMod val="75000"/>
                  </a:schemeClr>
                </a:solidFill>
                <a:effectLst/>
                <a:latin typeface="Times" panose="02020603050405020304" pitchFamily="18" charset="0"/>
                <a:ea typeface="Times New Roman" panose="02020603050405020304" pitchFamily="18" charset="0"/>
                <a:cs typeface="Times New Roman" panose="02020603050405020304" pitchFamily="18" charset="0"/>
              </a:rPr>
              <a:t>Diligence in Duties </a:t>
            </a:r>
            <a:r>
              <a:rPr lang="en-IN" sz="3600" b="1" kern="100" dirty="0">
                <a:solidFill>
                  <a:schemeClr val="accent5">
                    <a:lumMod val="75000"/>
                  </a:schemeClr>
                </a:solidFill>
                <a:effectLst/>
                <a:latin typeface="Times New Roman" panose="02020603050405020304" pitchFamily="18" charset="0"/>
                <a:ea typeface="Aptos" panose="020B0004020202020204" pitchFamily="34" charset="0"/>
                <a:cs typeface="Times New Roman" panose="02020603050405020304" pitchFamily="18" charset="0"/>
              </a:rPr>
              <a:t>(contd.)</a:t>
            </a:r>
            <a:br>
              <a:rPr lang="en-IN" sz="3600" b="1" kern="100" dirty="0">
                <a:solidFill>
                  <a:schemeClr val="accent5">
                    <a:lumMod val="75000"/>
                  </a:schemeClr>
                </a:solidFill>
                <a:effectLst/>
                <a:latin typeface="Times New Roman" panose="02020603050405020304" pitchFamily="18" charset="0"/>
                <a:ea typeface="Aptos" panose="020B0004020202020204" pitchFamily="34" charset="0"/>
                <a:cs typeface="Times New Roman" panose="02020603050405020304" pitchFamily="18" charset="0"/>
              </a:rPr>
            </a:br>
            <a:endParaRPr lang="en-IN" sz="3600" dirty="0"/>
          </a:p>
        </p:txBody>
      </p:sp>
      <p:sp>
        <p:nvSpPr>
          <p:cNvPr id="5" name="Content Placeholder 4">
            <a:extLst>
              <a:ext uri="{FF2B5EF4-FFF2-40B4-BE49-F238E27FC236}">
                <a16:creationId xmlns:a16="http://schemas.microsoft.com/office/drawing/2014/main" id="{859BCCFA-D992-53FA-06ED-A96D86F47EE6}"/>
              </a:ext>
            </a:extLst>
          </p:cNvPr>
          <p:cNvSpPr>
            <a:spLocks noGrp="1"/>
          </p:cNvSpPr>
          <p:nvPr>
            <p:ph idx="1"/>
          </p:nvPr>
        </p:nvSpPr>
        <p:spPr/>
        <p:txBody>
          <a:bodyPr>
            <a:noAutofit/>
          </a:bodyPr>
          <a:lstStyle/>
          <a:p>
            <a:pPr lvl="1" algn="just">
              <a:lnSpc>
                <a:spcPct val="115000"/>
              </a:lnSpc>
              <a:spcAft>
                <a:spcPts val="800"/>
              </a:spcAft>
            </a:pPr>
            <a:r>
              <a:rPr lang="en-IN" sz="1600" kern="100" dirty="0">
                <a:effectLst/>
                <a:latin typeface="Times New Roman" panose="02020603050405020304" pitchFamily="18" charset="0"/>
                <a:ea typeface="Aptos" panose="020B0004020202020204" pitchFamily="34" charset="0"/>
                <a:cs typeface="Times New Roman" panose="02020603050405020304" pitchFamily="18" charset="0"/>
              </a:rPr>
              <a:t>Avoid differential treatment to same class of creditors.  Also ensure that claim of creditors is reflected in appropriate category of creditors irrespective of the form in which claim has been filed. </a:t>
            </a:r>
          </a:p>
          <a:p>
            <a:pPr lvl="1" algn="just">
              <a:lnSpc>
                <a:spcPct val="115000"/>
              </a:lnSpc>
              <a:spcAft>
                <a:spcPts val="800"/>
              </a:spcAft>
            </a:pPr>
            <a:r>
              <a:rPr lang="en-IN" sz="1600" kern="100" dirty="0">
                <a:effectLst/>
                <a:latin typeface="Times New Roman" panose="02020603050405020304" pitchFamily="18" charset="0"/>
                <a:ea typeface="Aptos" panose="020B0004020202020204" pitchFamily="34" charset="0"/>
                <a:cs typeface="Times New Roman" panose="02020603050405020304" pitchFamily="18" charset="0"/>
              </a:rPr>
              <a:t>Take all steps to preserve and protect the assets of the Corporate Debtor (CD).</a:t>
            </a:r>
          </a:p>
          <a:p>
            <a:pPr lvl="1" algn="just">
              <a:lnSpc>
                <a:spcPct val="115000"/>
              </a:lnSpc>
              <a:spcAft>
                <a:spcPts val="800"/>
              </a:spcAft>
            </a:pPr>
            <a:r>
              <a:rPr lang="en-IN" sz="1600" kern="100" dirty="0">
                <a:effectLst/>
                <a:latin typeface="Times New Roman" panose="02020603050405020304" pitchFamily="18" charset="0"/>
                <a:ea typeface="Aptos" panose="020B0004020202020204" pitchFamily="34" charset="0"/>
                <a:cs typeface="Times New Roman" panose="02020603050405020304" pitchFamily="18" charset="0"/>
              </a:rPr>
              <a:t>Ensure that IM prepared contain all necessary information about CD.  </a:t>
            </a:r>
          </a:p>
          <a:p>
            <a:pPr lvl="1" algn="just">
              <a:lnSpc>
                <a:spcPct val="115000"/>
              </a:lnSpc>
              <a:spcAft>
                <a:spcPts val="800"/>
              </a:spcAft>
            </a:pPr>
            <a:r>
              <a:rPr lang="en-IN" sz="1600" kern="100" dirty="0">
                <a:effectLst/>
                <a:latin typeface="Times New Roman" panose="02020603050405020304" pitchFamily="18" charset="0"/>
                <a:ea typeface="Aptos" panose="020B0004020202020204" pitchFamily="34" charset="0"/>
                <a:cs typeface="Times New Roman" panose="02020603050405020304" pitchFamily="18" charset="0"/>
              </a:rPr>
              <a:t>Ensure proper due diligence of the resolution plans before placing it for consideration of the CoC.  Eligibility of the resolution applicant and compliance of the resolution plan with the existing laws should be ensured. </a:t>
            </a:r>
          </a:p>
          <a:p>
            <a:pPr lvl="1" algn="just">
              <a:lnSpc>
                <a:spcPct val="115000"/>
              </a:lnSpc>
              <a:spcAft>
                <a:spcPts val="800"/>
              </a:spcAft>
            </a:pPr>
            <a:r>
              <a:rPr lang="en-IN" sz="1600" kern="100" dirty="0">
                <a:effectLst/>
                <a:latin typeface="Times New Roman" panose="02020603050405020304" pitchFamily="18" charset="0"/>
                <a:ea typeface="Aptos" panose="020B0004020202020204" pitchFamily="34" charset="0"/>
                <a:cs typeface="Times New Roman" panose="02020603050405020304" pitchFamily="18" charset="0"/>
              </a:rPr>
              <a:t>Any material information with regard to resolution plan or resolution applicant should be brought to the notice of CoC.</a:t>
            </a:r>
          </a:p>
          <a:p>
            <a:pPr lvl="1" algn="just">
              <a:lnSpc>
                <a:spcPct val="115000"/>
              </a:lnSpc>
              <a:spcAft>
                <a:spcPts val="800"/>
              </a:spcAft>
            </a:pPr>
            <a:r>
              <a:rPr lang="en-IN" sz="1600" kern="100" dirty="0">
                <a:effectLst/>
                <a:latin typeface="Times New Roman" panose="02020603050405020304" pitchFamily="18" charset="0"/>
                <a:ea typeface="Aptos" panose="020B0004020202020204" pitchFamily="34" charset="0"/>
                <a:cs typeface="Times New Roman" panose="02020603050405020304" pitchFamily="18" charset="0"/>
              </a:rPr>
              <a:t>CD’s operation as going concern should be discussed with CoC from time to time and act as per the advice of CoC.  </a:t>
            </a:r>
          </a:p>
          <a:p>
            <a:pPr lvl="1" algn="just">
              <a:lnSpc>
                <a:spcPct val="115000"/>
              </a:lnSpc>
              <a:spcAft>
                <a:spcPts val="800"/>
              </a:spcAft>
            </a:pPr>
            <a:r>
              <a:rPr lang="en-IN" sz="1600" kern="100" dirty="0">
                <a:latin typeface="Times New Roman" panose="02020603050405020304" pitchFamily="18" charset="0"/>
                <a:ea typeface="Aptos" panose="020B0004020202020204" pitchFamily="34" charset="0"/>
                <a:cs typeface="Times New Roman" panose="02020603050405020304" pitchFamily="18" charset="0"/>
              </a:rPr>
              <a:t>Avoid delaying the process on ground of OTS proposal under consideration among FCs and promoters.</a:t>
            </a:r>
            <a:endParaRPr lang="en-IN" sz="1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742950" lvl="1" indent="-285750" algn="just">
              <a:lnSpc>
                <a:spcPct val="115000"/>
              </a:lnSpc>
              <a:spcAft>
                <a:spcPts val="800"/>
              </a:spcAft>
              <a:buFont typeface="Wingdings" panose="05000000000000000000" pitchFamily="2" charset="2"/>
              <a:buChar char=""/>
            </a:pPr>
            <a:endParaRPr lang="en-IN" sz="1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lvl="1" algn="just"/>
            <a:endParaRPr lang="en-IN" sz="1600" dirty="0">
              <a:latin typeface="Times" panose="02020603050405020304" pitchFamily="18" charset="0"/>
            </a:endParaRPr>
          </a:p>
        </p:txBody>
      </p:sp>
      <p:sp>
        <p:nvSpPr>
          <p:cNvPr id="4" name="Slide Number Placeholder 3">
            <a:extLst>
              <a:ext uri="{FF2B5EF4-FFF2-40B4-BE49-F238E27FC236}">
                <a16:creationId xmlns:a16="http://schemas.microsoft.com/office/drawing/2014/main" id="{C9BEFBFB-62FB-AF3F-F912-E27A921D634A}"/>
              </a:ext>
            </a:extLst>
          </p:cNvPr>
          <p:cNvSpPr>
            <a:spLocks noGrp="1"/>
          </p:cNvSpPr>
          <p:nvPr>
            <p:ph type="sldNum" sz="quarter" idx="12"/>
          </p:nvPr>
        </p:nvSpPr>
        <p:spPr/>
        <p:txBody>
          <a:bodyPr/>
          <a:lstStyle/>
          <a:p>
            <a:fld id="{1B2906A2-7AF9-4068-9E1E-06F3C49EF27A}" type="slidenum">
              <a:rPr lang="en-US" smtClean="0"/>
              <a:pPr/>
              <a:t>32</a:t>
            </a:fld>
            <a:endParaRPr lang="en-US"/>
          </a:p>
        </p:txBody>
      </p:sp>
    </p:spTree>
    <p:extLst>
      <p:ext uri="{BB962C8B-B14F-4D97-AF65-F5344CB8AC3E}">
        <p14:creationId xmlns:p14="http://schemas.microsoft.com/office/powerpoint/2010/main" val="2967638549"/>
      </p:ext>
    </p:extLst>
  </p:cSld>
  <p:clrMapOvr>
    <a:masterClrMapping/>
  </p:clrMapOvr>
  <mc:AlternateContent xmlns:mc="http://schemas.openxmlformats.org/markup-compatibility/2006" xmlns:p14="http://schemas.microsoft.com/office/powerpoint/2010/main">
    <mc:Choice Requires="p14">
      <p:transition spd="slow" p14:dur="10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9FF53-9980-8E92-BE74-0D61A482B532}"/>
              </a:ext>
            </a:extLst>
          </p:cNvPr>
          <p:cNvSpPr>
            <a:spLocks noGrp="1"/>
          </p:cNvSpPr>
          <p:nvPr>
            <p:ph type="title"/>
          </p:nvPr>
        </p:nvSpPr>
        <p:spPr/>
        <p:txBody>
          <a:bodyPr>
            <a:normAutofit/>
          </a:bodyPr>
          <a:lstStyle/>
          <a:p>
            <a:pPr marL="0" lvl="0" indent="0">
              <a:lnSpc>
                <a:spcPct val="107000"/>
              </a:lnSpc>
              <a:spcAft>
                <a:spcPts val="800"/>
              </a:spcAft>
              <a:tabLst>
                <a:tab pos="457200" algn="l"/>
              </a:tabLst>
            </a:pPr>
            <a:r>
              <a:rPr lang="en-IN" sz="3600" b="1" kern="0" dirty="0">
                <a:solidFill>
                  <a:schemeClr val="accent5">
                    <a:lumMod val="75000"/>
                  </a:schemeClr>
                </a:solidFill>
                <a:latin typeface="Times" panose="02020603050405020304" pitchFamily="18" charset="0"/>
                <a:ea typeface="Times New Roman" panose="02020603050405020304" pitchFamily="18" charset="0"/>
                <a:cs typeface="Times New Roman" panose="02020603050405020304" pitchFamily="18" charset="0"/>
              </a:rPr>
              <a:t>Conflict of interest in the process</a:t>
            </a:r>
            <a:endParaRPr lang="en-IN" sz="3600" dirty="0"/>
          </a:p>
        </p:txBody>
      </p:sp>
      <p:sp>
        <p:nvSpPr>
          <p:cNvPr id="7" name="Content Placeholder 6">
            <a:extLst>
              <a:ext uri="{FF2B5EF4-FFF2-40B4-BE49-F238E27FC236}">
                <a16:creationId xmlns:a16="http://schemas.microsoft.com/office/drawing/2014/main" id="{D4D58BCC-8427-DBF2-8AAA-AAF32FFCE071}"/>
              </a:ext>
            </a:extLst>
          </p:cNvPr>
          <p:cNvSpPr>
            <a:spLocks noGrp="1"/>
          </p:cNvSpPr>
          <p:nvPr>
            <p:ph idx="1"/>
          </p:nvPr>
        </p:nvSpPr>
        <p:spPr/>
        <p:txBody>
          <a:bodyPr>
            <a:normAutofit/>
          </a:bodyPr>
          <a:lstStyle/>
          <a:p>
            <a:pPr algn="just">
              <a:lnSpc>
                <a:spcPct val="150000"/>
              </a:lnSpc>
              <a:spcAft>
                <a:spcPts val="800"/>
              </a:spcAft>
              <a:tabLst>
                <a:tab pos="457200" algn="l"/>
              </a:tabLs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Being conscious of any conflicts of interest in the process of his own appointment as IRP / RP / Liquidator, in the appointment of other professionals in the process, in the process of submission of resolution plan and any matter incidental thereto and to act appropriately.  </a:t>
            </a:r>
          </a:p>
          <a:p>
            <a:pPr algn="just">
              <a:lnSpc>
                <a:spcPct val="150000"/>
              </a:lnSpc>
              <a:spcAft>
                <a:spcPts val="800"/>
              </a:spcAft>
              <a:tabLst>
                <a:tab pos="457200" algn="l"/>
              </a:tabLs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Conflict of interest of any other nature like of PRAs with CD, FCs with CD etc. should also be taken note of and brought to the notice of all stakeholders. </a:t>
            </a:r>
            <a:endParaRPr lang="en-IN" sz="1600" kern="100" dirty="0">
              <a:latin typeface="Times" panose="02020603050405020304" pitchFamily="18" charset="0"/>
              <a:ea typeface="Aptos" panose="020B0004020202020204" pitchFamily="34" charset="0"/>
              <a:cs typeface="Times New Roman" panose="02020603050405020304" pitchFamily="18" charset="0"/>
            </a:endParaRPr>
          </a:p>
          <a:p>
            <a:pPr algn="just">
              <a:lnSpc>
                <a:spcPct val="150000"/>
              </a:lnSpc>
              <a:spcAft>
                <a:spcPts val="800"/>
              </a:spcAft>
              <a:tabLst>
                <a:tab pos="457200" algn="l"/>
              </a:tabLs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Always act in the best interests of the CD and its stakeholders. </a:t>
            </a:r>
            <a:endParaRPr lang="en-IN" sz="1600" kern="100" dirty="0">
              <a:latin typeface="Times" panose="02020603050405020304" pitchFamily="18" charset="0"/>
              <a:ea typeface="Aptos" panose="020B0004020202020204" pitchFamily="34" charset="0"/>
              <a:cs typeface="Times New Roman" panose="02020603050405020304" pitchFamily="18" charset="0"/>
            </a:endParaRPr>
          </a:p>
          <a:p>
            <a:pPr algn="just">
              <a:lnSpc>
                <a:spcPct val="150000"/>
              </a:lnSpc>
              <a:spcAft>
                <a:spcPts val="800"/>
              </a:spcAft>
              <a:tabLst>
                <a:tab pos="457200" algn="l"/>
              </a:tabLst>
            </a:pPr>
            <a:r>
              <a:rPr lang="en-IN" sz="1600" kern="100" dirty="0">
                <a:effectLst/>
                <a:latin typeface="Times" panose="02020603050405020304" pitchFamily="18" charset="0"/>
                <a:ea typeface="Aptos" panose="020B0004020202020204" pitchFamily="34" charset="0"/>
                <a:cs typeface="Times New Roman" panose="02020603050405020304" pitchFamily="18" charset="0"/>
              </a:rPr>
              <a:t>Avoid assignment where he or his relative or the IPE of which he is a partner or director, or the partners or directors of such IPE are not independent of the CD and its related parties.</a:t>
            </a:r>
            <a:endParaRPr lang="en-IN" sz="1600" kern="100" dirty="0">
              <a:latin typeface="Times" panose="02020603050405020304" pitchFamily="18"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9BEFBFB-62FB-AF3F-F912-E27A921D634A}"/>
              </a:ext>
            </a:extLst>
          </p:cNvPr>
          <p:cNvSpPr>
            <a:spLocks noGrp="1"/>
          </p:cNvSpPr>
          <p:nvPr>
            <p:ph type="sldNum" sz="quarter" idx="12"/>
          </p:nvPr>
        </p:nvSpPr>
        <p:spPr/>
        <p:txBody>
          <a:bodyPr/>
          <a:lstStyle/>
          <a:p>
            <a:fld id="{1B2906A2-7AF9-4068-9E1E-06F3C49EF27A}" type="slidenum">
              <a:rPr lang="en-US" smtClean="0"/>
              <a:pPr/>
              <a:t>33</a:t>
            </a:fld>
            <a:endParaRPr lang="en-US"/>
          </a:p>
        </p:txBody>
      </p:sp>
    </p:spTree>
    <p:extLst>
      <p:ext uri="{BB962C8B-B14F-4D97-AF65-F5344CB8AC3E}">
        <p14:creationId xmlns:p14="http://schemas.microsoft.com/office/powerpoint/2010/main" val="2046701775"/>
      </p:ext>
    </p:extLst>
  </p:cSld>
  <p:clrMapOvr>
    <a:masterClrMapping/>
  </p:clrMapOvr>
  <mc:AlternateContent xmlns:mc="http://schemas.openxmlformats.org/markup-compatibility/2006" xmlns:p14="http://schemas.microsoft.com/office/powerpoint/2010/main">
    <mc:Choice Requires="p14">
      <p:transition spd="slow" p14:dur="10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7645</TotalTime>
  <Words>3142</Words>
  <Application>Microsoft Office PowerPoint</Application>
  <PresentationFormat>Widescreen</PresentationFormat>
  <Paragraphs>294</Paragraphs>
  <Slides>33</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Aptos</vt:lpstr>
      <vt:lpstr>Aptos Display</vt:lpstr>
      <vt:lpstr>Arial</vt:lpstr>
      <vt:lpstr>PT Serif</vt:lpstr>
      <vt:lpstr>Times</vt:lpstr>
      <vt:lpstr>Times New Roman</vt:lpstr>
      <vt:lpstr>Wingdings</vt:lpstr>
      <vt:lpstr>Office Theme</vt:lpstr>
      <vt:lpstr>Expectations from Insolvency Professionals</vt:lpstr>
      <vt:lpstr>Role and responsibilities of an IP</vt:lpstr>
      <vt:lpstr>Commencement of insolvency resolution process (1/2)</vt:lpstr>
      <vt:lpstr>Commencement of insolvency resolution process (2/2)</vt:lpstr>
      <vt:lpstr>Managing affairs of the CD</vt:lpstr>
      <vt:lpstr>Claim management – Active engagement with stakeholders (1/2)  </vt:lpstr>
      <vt:lpstr>Claim management – Active engagement with stakeholders (2/2)  </vt:lpstr>
      <vt:lpstr>Committee of creditors (1/2)</vt:lpstr>
      <vt:lpstr>Committee of creditors (2/2)</vt:lpstr>
      <vt:lpstr>Information Memorandum (1/2)</vt:lpstr>
      <vt:lpstr>Information Memorandum (2/2)</vt:lpstr>
      <vt:lpstr>Insolvency Resolution Process cost</vt:lpstr>
      <vt:lpstr>Appointment of professionals</vt:lpstr>
      <vt:lpstr>Valuation (1/2) </vt:lpstr>
      <vt:lpstr>Valuation (2/2) </vt:lpstr>
      <vt:lpstr>Avoidance transactions</vt:lpstr>
      <vt:lpstr> Resolution Plan (1/2)    </vt:lpstr>
      <vt:lpstr> Resolution Plan (2/2)    </vt:lpstr>
      <vt:lpstr>  Liquidation (1/2)  </vt:lpstr>
      <vt:lpstr>  Liquidation (2/2)  </vt:lpstr>
      <vt:lpstr>Conduct of IPs (1/2) </vt:lpstr>
      <vt:lpstr>Conduct of IPs (2/2) </vt:lpstr>
      <vt:lpstr>Fee of an Insolvency Professional  </vt:lpstr>
      <vt:lpstr>Compliance  </vt:lpstr>
      <vt:lpstr>Amendment in CIRP regulations dated 03.02.2025</vt:lpstr>
      <vt:lpstr>Amendment in CIRP regulations dated 03.02.2025</vt:lpstr>
      <vt:lpstr>Amendment in CIRP regulations dated 26.05.2025</vt:lpstr>
      <vt:lpstr>PowerPoint Presentation</vt:lpstr>
      <vt:lpstr>Guidance drawn  from   DC Orders </vt:lpstr>
      <vt:lpstr>Financial Integrity </vt:lpstr>
      <vt:lpstr>Diligence in Duties</vt:lpstr>
      <vt:lpstr>Diligence in Duties (contd.) </vt:lpstr>
      <vt:lpstr>Conflict of interest in the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Rajan Jain DS IBC</dc:creator>
  <cp:lastModifiedBy>Keshav Kumar  Giridhari</cp:lastModifiedBy>
  <cp:revision>611</cp:revision>
  <cp:lastPrinted>2025-06-11T05:12:35Z</cp:lastPrinted>
  <dcterms:modified xsi:type="dcterms:W3CDTF">2026-09-04T04:41:24Z</dcterms:modified>
</cp:coreProperties>
</file>