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handoutMasterIdLst>
    <p:handoutMasterId r:id="rId33"/>
  </p:handoutMasterIdLst>
  <p:sldIdLst>
    <p:sldId id="257" r:id="rId2"/>
    <p:sldId id="1373" r:id="rId3"/>
    <p:sldId id="1374" r:id="rId4"/>
    <p:sldId id="1372" r:id="rId5"/>
    <p:sldId id="1357" r:id="rId6"/>
    <p:sldId id="1358" r:id="rId7"/>
    <p:sldId id="1359" r:id="rId8"/>
    <p:sldId id="1360" r:id="rId9"/>
    <p:sldId id="1361" r:id="rId10"/>
    <p:sldId id="1362" r:id="rId11"/>
    <p:sldId id="1363" r:id="rId12"/>
    <p:sldId id="1364" r:id="rId13"/>
    <p:sldId id="1365" r:id="rId14"/>
    <p:sldId id="1366" r:id="rId15"/>
    <p:sldId id="1367" r:id="rId16"/>
    <p:sldId id="1368" r:id="rId17"/>
    <p:sldId id="1369" r:id="rId18"/>
    <p:sldId id="1370" r:id="rId19"/>
    <p:sldId id="1375" r:id="rId20"/>
    <p:sldId id="1376" r:id="rId21"/>
    <p:sldId id="1377" r:id="rId22"/>
    <p:sldId id="1371" r:id="rId23"/>
    <p:sldId id="1302" r:id="rId24"/>
    <p:sldId id="1378" r:id="rId25"/>
    <p:sldId id="1379" r:id="rId26"/>
    <p:sldId id="1380" r:id="rId27"/>
    <p:sldId id="1381" r:id="rId28"/>
    <p:sldId id="1382" r:id="rId29"/>
    <p:sldId id="1383" r:id="rId30"/>
    <p:sldId id="969" r:id="rId31"/>
  </p:sldIdLst>
  <p:sldSz cx="9144000" cy="6858000" type="screen4x3"/>
  <p:notesSz cx="9296400" cy="7010400"/>
  <p:custShowLst>
    <p:custShow name="Custom Show 1" id="0">
      <p:sldLst>
        <p:sld r:id="rId2"/>
        <p:sld r:id="rId2"/>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0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2208">
          <p15:clr>
            <a:srgbClr val="A4A3A4"/>
          </p15:clr>
        </p15:guide>
        <p15:guide id="2" pos="29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it Agarwal" initials="R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3741" autoAdjust="0"/>
  </p:normalViewPr>
  <p:slideViewPr>
    <p:cSldViewPr showGuides="1">
      <p:cViewPr varScale="1">
        <p:scale>
          <a:sx n="62" d="100"/>
          <a:sy n="62" d="100"/>
        </p:scale>
        <p:origin x="1400" y="44"/>
      </p:cViewPr>
      <p:guideLst>
        <p:guide orient="horz" pos="290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9" d="100"/>
          <a:sy n="49" d="100"/>
        </p:scale>
        <p:origin x="2716" y="60"/>
      </p:cViewPr>
      <p:guideLst>
        <p:guide orient="horz" pos="2208"/>
        <p:guide pos="29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4029084" cy="350520"/>
          </a:xfrm>
          <a:prstGeom prst="rect">
            <a:avLst/>
          </a:prstGeom>
        </p:spPr>
        <p:txBody>
          <a:bodyPr vert="horz" lIns="92281" tIns="46141" rIns="92281" bIns="46141" rtlCol="0"/>
          <a:lstStyle>
            <a:lvl1pPr algn="l">
              <a:defRPr sz="1200"/>
            </a:lvl1pPr>
          </a:lstStyle>
          <a:p>
            <a:endParaRPr lang="en-IN" dirty="0"/>
          </a:p>
        </p:txBody>
      </p:sp>
      <p:sp>
        <p:nvSpPr>
          <p:cNvPr id="3" name="Date Placeholder 2"/>
          <p:cNvSpPr>
            <a:spLocks noGrp="1"/>
          </p:cNvSpPr>
          <p:nvPr>
            <p:ph type="dt" sz="quarter" idx="1"/>
          </p:nvPr>
        </p:nvSpPr>
        <p:spPr>
          <a:xfrm>
            <a:off x="5265827" y="2"/>
            <a:ext cx="4029084" cy="350520"/>
          </a:xfrm>
          <a:prstGeom prst="rect">
            <a:avLst/>
          </a:prstGeom>
        </p:spPr>
        <p:txBody>
          <a:bodyPr vert="horz" lIns="92281" tIns="46141" rIns="92281" bIns="46141" rtlCol="0"/>
          <a:lstStyle>
            <a:lvl1pPr algn="r">
              <a:defRPr sz="1200"/>
            </a:lvl1pPr>
          </a:lstStyle>
          <a:p>
            <a:fld id="{3F5726C0-381F-43A4-B968-14B2D3825FBE}" type="datetimeFigureOut">
              <a:rPr lang="en-US" smtClean="0"/>
              <a:t>9/5/2026</a:t>
            </a:fld>
            <a:endParaRPr lang="en-IN" dirty="0"/>
          </a:p>
        </p:txBody>
      </p:sp>
      <p:sp>
        <p:nvSpPr>
          <p:cNvPr id="4" name="Footer Placeholder 3"/>
          <p:cNvSpPr>
            <a:spLocks noGrp="1"/>
          </p:cNvSpPr>
          <p:nvPr>
            <p:ph type="ftr" sz="quarter" idx="2"/>
          </p:nvPr>
        </p:nvSpPr>
        <p:spPr>
          <a:xfrm>
            <a:off x="2" y="6658214"/>
            <a:ext cx="4029084" cy="350520"/>
          </a:xfrm>
          <a:prstGeom prst="rect">
            <a:avLst/>
          </a:prstGeom>
        </p:spPr>
        <p:txBody>
          <a:bodyPr vert="horz" lIns="92281" tIns="46141" rIns="92281" bIns="46141" rtlCol="0" anchor="b"/>
          <a:lstStyle>
            <a:lvl1pPr algn="l">
              <a:defRPr sz="1200"/>
            </a:lvl1pPr>
          </a:lstStyle>
          <a:p>
            <a:endParaRPr lang="en-IN" dirty="0"/>
          </a:p>
        </p:txBody>
      </p:sp>
      <p:sp>
        <p:nvSpPr>
          <p:cNvPr id="5" name="Slide Number Placeholder 4"/>
          <p:cNvSpPr>
            <a:spLocks noGrp="1"/>
          </p:cNvSpPr>
          <p:nvPr>
            <p:ph type="sldNum" sz="quarter" idx="3"/>
          </p:nvPr>
        </p:nvSpPr>
        <p:spPr>
          <a:xfrm>
            <a:off x="5265827" y="6658214"/>
            <a:ext cx="4029084" cy="350520"/>
          </a:xfrm>
          <a:prstGeom prst="rect">
            <a:avLst/>
          </a:prstGeom>
        </p:spPr>
        <p:txBody>
          <a:bodyPr vert="horz" lIns="92281" tIns="46141" rIns="92281" bIns="46141" rtlCol="0" anchor="b"/>
          <a:lstStyle>
            <a:lvl1pPr algn="r">
              <a:defRPr sz="1200"/>
            </a:lvl1pPr>
          </a:lstStyle>
          <a:p>
            <a:fld id="{693AF8D6-E06A-4F02-9E89-7C7048D1ECBF}" type="slidenum">
              <a:rPr lang="en-IN" smtClean="0"/>
              <a:t>‹#›</a:t>
            </a:fld>
            <a:endParaRPr lang="en-IN"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4028591" cy="351258"/>
          </a:xfrm>
          <a:prstGeom prst="rect">
            <a:avLst/>
          </a:prstGeom>
        </p:spPr>
        <p:txBody>
          <a:bodyPr vert="horz" lIns="92281" tIns="46141" rIns="92281" bIns="46141" rtlCol="0"/>
          <a:lstStyle>
            <a:lvl1pPr algn="l">
              <a:defRPr sz="1200"/>
            </a:lvl1pPr>
          </a:lstStyle>
          <a:p>
            <a:endParaRPr lang="en-IN" dirty="0"/>
          </a:p>
        </p:txBody>
      </p:sp>
      <p:sp>
        <p:nvSpPr>
          <p:cNvPr id="3" name="Date Placeholder 2"/>
          <p:cNvSpPr>
            <a:spLocks noGrp="1"/>
          </p:cNvSpPr>
          <p:nvPr>
            <p:ph type="dt" idx="1"/>
          </p:nvPr>
        </p:nvSpPr>
        <p:spPr>
          <a:xfrm>
            <a:off x="5266318" y="4"/>
            <a:ext cx="4028589" cy="351258"/>
          </a:xfrm>
          <a:prstGeom prst="rect">
            <a:avLst/>
          </a:prstGeom>
        </p:spPr>
        <p:txBody>
          <a:bodyPr vert="horz" lIns="92281" tIns="46141" rIns="92281" bIns="46141" rtlCol="0"/>
          <a:lstStyle>
            <a:lvl1pPr algn="r">
              <a:defRPr sz="1200"/>
            </a:lvl1pPr>
          </a:lstStyle>
          <a:p>
            <a:fld id="{A2344488-2D90-417E-8642-8F3531B4C5DE}" type="datetimeFigureOut">
              <a:rPr lang="en-US" smtClean="0"/>
              <a:t>9/5/2026</a:t>
            </a:fld>
            <a:endParaRPr lang="en-IN"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2281" tIns="46141" rIns="92281" bIns="46141" rtlCol="0" anchor="ctr"/>
          <a:lstStyle/>
          <a:p>
            <a:endParaRPr lang="en-IN" dirty="0"/>
          </a:p>
        </p:txBody>
      </p:sp>
      <p:sp>
        <p:nvSpPr>
          <p:cNvPr id="5" name="Notes Placeholder 4"/>
          <p:cNvSpPr>
            <a:spLocks noGrp="1"/>
          </p:cNvSpPr>
          <p:nvPr>
            <p:ph type="body" sz="quarter" idx="3"/>
          </p:nvPr>
        </p:nvSpPr>
        <p:spPr>
          <a:xfrm>
            <a:off x="929790" y="3330394"/>
            <a:ext cx="7436822" cy="3154762"/>
          </a:xfrm>
          <a:prstGeom prst="rect">
            <a:avLst/>
          </a:prstGeom>
        </p:spPr>
        <p:txBody>
          <a:bodyPr vert="horz" lIns="92281" tIns="46141" rIns="92281" bIns="4614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659144"/>
            <a:ext cx="4028591" cy="349617"/>
          </a:xfrm>
          <a:prstGeom prst="rect">
            <a:avLst/>
          </a:prstGeom>
        </p:spPr>
        <p:txBody>
          <a:bodyPr vert="horz" lIns="92281" tIns="46141" rIns="92281" bIns="46141" rtlCol="0" anchor="b"/>
          <a:lstStyle>
            <a:lvl1pPr algn="l">
              <a:defRPr sz="1200"/>
            </a:lvl1pPr>
          </a:lstStyle>
          <a:p>
            <a:endParaRPr lang="en-IN" dirty="0"/>
          </a:p>
        </p:txBody>
      </p:sp>
      <p:sp>
        <p:nvSpPr>
          <p:cNvPr id="7" name="Slide Number Placeholder 6"/>
          <p:cNvSpPr>
            <a:spLocks noGrp="1"/>
          </p:cNvSpPr>
          <p:nvPr>
            <p:ph type="sldNum" sz="quarter" idx="5"/>
          </p:nvPr>
        </p:nvSpPr>
        <p:spPr>
          <a:xfrm>
            <a:off x="5266318" y="6659144"/>
            <a:ext cx="4028589" cy="349617"/>
          </a:xfrm>
          <a:prstGeom prst="rect">
            <a:avLst/>
          </a:prstGeom>
        </p:spPr>
        <p:txBody>
          <a:bodyPr vert="horz" lIns="92281" tIns="46141" rIns="92281" bIns="46141" rtlCol="0" anchor="b"/>
          <a:lstStyle>
            <a:lvl1pPr algn="r">
              <a:defRPr sz="1200"/>
            </a:lvl1pPr>
          </a:lstStyle>
          <a:p>
            <a:fld id="{36D8F967-08A8-4750-AA48-CEDA7F742C53}" type="slidenum">
              <a:rPr lang="en-IN" smtClean="0"/>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6D8F967-08A8-4750-AA48-CEDA7F742C53}" type="slidenum">
              <a:rPr lang="en-IN" smtClean="0"/>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Notes Placeholder"/>
          <p:cNvSpPr>
            <a:spLocks noGrp="1"/>
          </p:cNvSpPr>
          <p:nvPr>
            <p:ph type="body" idx="1"/>
          </p:nvPr>
        </p:nvSpPr>
        <p:spPr bwMode="auto">
          <a:xfrm>
            <a:off x="-2010819353" y="-1520001171"/>
            <a:ext cx="0" cy="0"/>
          </a:xfrm>
          <a:prstGeom prst="rect">
            <a:avLst/>
          </a:prstGeom>
          <a:noFill/>
          <a:ln>
            <a:miter lim="800000"/>
          </a:ln>
        </p:spPr>
        <p:txBody>
          <a:bodyPr>
            <a:normAutofit fontScale="25000" lnSpcReduction="20000"/>
          </a:bodyPr>
          <a:lstStyle/>
          <a:p>
            <a:pPr>
              <a:spcBef>
                <a:spcPct val="0"/>
              </a:spcBef>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C604B18-F51F-4A02-92E9-07EB224E5A5C}" type="datetime1">
              <a:rPr lang="en-US" smtClean="0"/>
              <a:t>9/5/2026</a:t>
            </a:fld>
            <a:endParaRPr lang="en-IN" dirty="0"/>
          </a:p>
        </p:txBody>
      </p:sp>
      <p:sp>
        <p:nvSpPr>
          <p:cNvPr id="19" name="Footer Placeholder 18"/>
          <p:cNvSpPr>
            <a:spLocks noGrp="1"/>
          </p:cNvSpPr>
          <p:nvPr>
            <p:ph type="ftr" sz="quarter" idx="11"/>
          </p:nvPr>
        </p:nvSpPr>
        <p:spPr/>
        <p:txBody>
          <a:bodyPr/>
          <a:lstStyle/>
          <a:p>
            <a:endParaRPr lang="en-IN" dirty="0"/>
          </a:p>
        </p:txBody>
      </p:sp>
      <p:sp>
        <p:nvSpPr>
          <p:cNvPr id="27" name="Slide Number Placeholder 26"/>
          <p:cNvSpPr>
            <a:spLocks noGrp="1"/>
          </p:cNvSpPr>
          <p:nvPr>
            <p:ph type="sldNum" sz="quarter" idx="12"/>
          </p:nvPr>
        </p:nvSpPr>
        <p:spPr/>
        <p:txBody>
          <a:bodyPr/>
          <a:lstStyle/>
          <a:p>
            <a:fld id="{5661B658-81DE-45B2-A76C-F96763EC8A0E}" type="slidenum">
              <a:rPr lang="en-IN" smtClean="0"/>
              <a:t>‹#›</a:t>
            </a:fld>
            <a:endParaRPr lang="en-IN"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14F1D7F-0819-4DA9-9279-407E34AFA15B}" type="datetime1">
              <a:rPr lang="en-US" smtClean="0"/>
              <a:t>9/5/2026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75C6A15D-245E-443A-B6A9-892F8EB2396D}" type="slidenum">
              <a:rPr lang="en-IN" smtClean="0"/>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FE017FC-BDE0-428F-993A-12674E20953D}" type="datetime1">
              <a:rPr lang="en-US" smtClean="0"/>
              <a:t>9/5/2026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D0CE1F4-C5BD-41B0-9029-0A338D9D9759}" type="datetime1">
              <a:rPr lang="en-US" smtClean="0"/>
              <a:t>9/5/2026</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37E92A-4542-476F-8487-D9611F233F25}" type="datetime1">
              <a:rPr lang="en-US" smtClean="0"/>
              <a:t>9/5/2026</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A1A19DBF-625E-47DE-85D1-05B0E0300F3A}" type="datetime1">
              <a:rPr lang="en-US" smtClean="0"/>
              <a:t>9/5/2026</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2978C-7969-44B9-87B5-AD9528971599}" type="datetime1">
              <a:rPr lang="en-US" smtClean="0"/>
              <a:t>9/5/2026</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lvl1pPr>
              <a:defRPr sz="1600">
                <a:solidFill>
                  <a:schemeClr val="tx1"/>
                </a:solidFill>
              </a:defRPr>
            </a:lvl1pPr>
          </a:lstStyle>
          <a:p>
            <a:fld id="{69E29E33-B620-47F9-BB04-8846C2A5AFC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2CFB381-691E-4023-B40D-B56A4A9EC3DF}" type="datetime1">
              <a:rPr lang="en-US" smtClean="0"/>
              <a:t>9/5/2026</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B26537D-411F-4DB9-AC66-974DAC74B419}" type="datetime1">
              <a:rPr lang="en-US" smtClean="0"/>
              <a:t>9/5/2026</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a:xfrm>
            <a:off x="8077200" y="6356350"/>
            <a:ext cx="609600" cy="365125"/>
          </a:xfrm>
        </p:spPr>
        <p:txBody>
          <a:bodyPr/>
          <a:lstStyle/>
          <a:p>
            <a:fld id="{69E29E33-B620-47F9-BB04-8846C2A5AFCC}" type="slidenum">
              <a:rPr kumimoji="0" lang="en-US" smtClean="0"/>
              <a:t>‹#›</a:t>
            </a:fld>
            <a:endParaRPr kumimoji="0"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5E5129-8D2E-4AE6-822A-59682357CDBC}" type="datetime1">
              <a:rPr lang="en-US" smtClean="0"/>
              <a:t>9/5/2026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34A150-3C3B-40D9-86CA-BA5377946C0F}" type="datetime1">
              <a:rPr lang="en-US" smtClean="0"/>
              <a:t>9/5/2026</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92D050"/>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92D050"/>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dirty="0"/>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9A9B876-8790-467F-8B6A-42C7D1A87099}" type="datetime1">
              <a:rPr lang="en-US" smtClean="0"/>
              <a:t>9/5/2026</a:t>
            </a:fld>
            <a:endParaRPr lang="en-US" dirty="0">
              <a:solidFill>
                <a:schemeClr val="tx1">
                  <a:shade val="5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0" lang="en-US" dirty="0">
              <a:solidFill>
                <a:schemeClr val="tx1">
                  <a:shade val="5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9E29E33-B620-47F9-BB04-8846C2A5AFCC}" type="slidenum">
              <a:rPr kumimoji="0" lang="en-US" smtClean="0"/>
              <a:t>‹#›</a:t>
            </a:fld>
            <a:endParaRPr kumimoji="0" lang="en-US" dirty="0">
              <a:solidFill>
                <a:schemeClr val="tx1">
                  <a:shade val="5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latinLnBrk="0" hangingPunct="1">
        <a:spcBef>
          <a:spcPct val="0"/>
        </a:spcBef>
        <a:buNone/>
        <a:defRPr kumimoji="0" sz="5000" b="0" kern="1200">
          <a:ln>
            <a:noFill/>
          </a:ln>
          <a:solidFill>
            <a:schemeClr val="tx1"/>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mailto:info@exceladvisory.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subodhka@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960370" y="4724400"/>
            <a:ext cx="5726430" cy="1845310"/>
          </a:xfrm>
          <a:prstGeom prst="rect">
            <a:avLst/>
          </a:prstGeom>
          <a:noFill/>
          <a:ln>
            <a:solidFill>
              <a:srgbClr val="00B050"/>
            </a:solidFill>
          </a:ln>
        </p:spPr>
        <p:txBody>
          <a:bodyPr wrap="square" rtlCol="0">
            <a:spAutoFit/>
          </a:bodyPr>
          <a:lstStyle/>
          <a:p>
            <a:pPr marR="411480" algn="just">
              <a:spcBef>
                <a:spcPts val="200"/>
              </a:spcBef>
              <a:spcAft>
                <a:spcPts val="200"/>
              </a:spcAft>
            </a:pPr>
            <a:r>
              <a:rPr lang="en-IN" altLang="en-US" sz="2800" b="1" dirty="0">
                <a:solidFill>
                  <a:srgbClr val="00B050"/>
                </a:solidFill>
                <a:latin typeface="Calibri" panose="020F0502020204030204"/>
                <a:cs typeface="Calibri" panose="020F0502020204030204"/>
                <a:sym typeface="+mn-ea"/>
              </a:rPr>
              <a:t>Moderator :</a:t>
            </a:r>
          </a:p>
          <a:p>
            <a:pPr marR="411480" algn="just">
              <a:spcBef>
                <a:spcPts val="200"/>
              </a:spcBef>
              <a:spcAft>
                <a:spcPts val="200"/>
              </a:spcAft>
            </a:pPr>
            <a:r>
              <a:rPr lang="en-IN" altLang="en-US" sz="2800" b="1" dirty="0">
                <a:solidFill>
                  <a:srgbClr val="00B050"/>
                </a:solidFill>
                <a:latin typeface="Calibri" panose="020F0502020204030204"/>
                <a:cs typeface="Calibri" panose="020F0502020204030204"/>
                <a:sym typeface="+mn-ea"/>
              </a:rPr>
              <a:t>CA Subodh Kumar Agrawal</a:t>
            </a:r>
          </a:p>
          <a:p>
            <a:pPr marR="411480" algn="just">
              <a:spcBef>
                <a:spcPts val="200"/>
              </a:spcBef>
              <a:spcAft>
                <a:spcPts val="200"/>
              </a:spcAft>
            </a:pPr>
            <a:r>
              <a:rPr lang="en-IN" altLang="en-US" sz="2400" dirty="0">
                <a:latin typeface="Calibri" panose="020F0502020204030204"/>
                <a:cs typeface="Calibri" panose="020F0502020204030204"/>
                <a:sym typeface="+mn-ea"/>
              </a:rPr>
              <a:t>Designated Partner </a:t>
            </a:r>
          </a:p>
          <a:p>
            <a:pPr marR="411480" algn="just">
              <a:spcBef>
                <a:spcPts val="200"/>
              </a:spcBef>
              <a:spcAft>
                <a:spcPts val="200"/>
              </a:spcAft>
            </a:pPr>
            <a:r>
              <a:rPr lang="en-IN" altLang="en-US" sz="2400" b="1" dirty="0">
                <a:latin typeface="Calibri" panose="020F0502020204030204"/>
                <a:cs typeface="Calibri" panose="020F0502020204030204"/>
                <a:sym typeface="+mn-ea"/>
              </a:rPr>
              <a:t>Excel Restructuring Advisory LLP</a:t>
            </a:r>
          </a:p>
        </p:txBody>
      </p:sp>
      <p:sp>
        <p:nvSpPr>
          <p:cNvPr id="6" name="TextBox 5"/>
          <p:cNvSpPr txBox="1"/>
          <p:nvPr/>
        </p:nvSpPr>
        <p:spPr>
          <a:xfrm>
            <a:off x="520700" y="533400"/>
            <a:ext cx="8166100" cy="584775"/>
          </a:xfrm>
          <a:prstGeom prst="rect">
            <a:avLst/>
          </a:prstGeom>
          <a:noFill/>
          <a:ln>
            <a:solidFill>
              <a:srgbClr val="92D050"/>
            </a:solidFill>
          </a:ln>
        </p:spPr>
        <p:txBody>
          <a:bodyPr wrap="square" rtlCol="0">
            <a:spAutoFit/>
          </a:bodyPr>
          <a:lstStyle/>
          <a:p>
            <a:pPr algn="ctr"/>
            <a:r>
              <a:rPr lang="en-US" sz="3200" b="1" dirty="0"/>
              <a:t>Organized by </a:t>
            </a:r>
            <a:r>
              <a:rPr lang="en-IN" altLang="en-US" sz="3200" b="1" dirty="0"/>
              <a:t> EIRC, ICAI, IBBI, </a:t>
            </a:r>
          </a:p>
        </p:txBody>
      </p:sp>
      <p:sp>
        <p:nvSpPr>
          <p:cNvPr id="8" name="Slide Number Placeholder 7"/>
          <p:cNvSpPr>
            <a:spLocks noGrp="1"/>
          </p:cNvSpPr>
          <p:nvPr>
            <p:ph type="sldNum" sz="quarter" idx="12"/>
          </p:nvPr>
        </p:nvSpPr>
        <p:spPr>
          <a:xfrm>
            <a:off x="7924800" y="6477000"/>
            <a:ext cx="762000" cy="365125"/>
          </a:xfrm>
        </p:spPr>
        <p:txBody>
          <a:bodyPr/>
          <a:lstStyle/>
          <a:p>
            <a:fld id="{69E29E33-B620-47F9-BB04-8846C2A5AFCC}" type="slidenum">
              <a:rPr kumimoji="0" lang="en-US" smtClean="0"/>
              <a:t>1</a:t>
            </a:fld>
            <a:endParaRPr kumimoji="0" lang="en-US" dirty="0"/>
          </a:p>
        </p:txBody>
      </p:sp>
      <p:sp>
        <p:nvSpPr>
          <p:cNvPr id="2" name="TextBox 18"/>
          <p:cNvSpPr txBox="1"/>
          <p:nvPr/>
        </p:nvSpPr>
        <p:spPr>
          <a:xfrm>
            <a:off x="554355" y="2204720"/>
            <a:ext cx="8132445" cy="1845310"/>
          </a:xfrm>
          <a:prstGeom prst="rect">
            <a:avLst/>
          </a:prstGeom>
          <a:noFill/>
          <a:ln>
            <a:solidFill>
              <a:schemeClr val="accent2"/>
            </a:solidFill>
          </a:ln>
        </p:spPr>
        <p:txBody>
          <a:bodyPr wrap="square" rtlCol="0">
            <a:noAutofit/>
          </a:bodyPr>
          <a:lstStyle/>
          <a:p>
            <a:pPr algn="ctr" eaLnBrk="1" fontAlgn="auto" latinLnBrk="0" hangingPunct="1">
              <a:lnSpc>
                <a:spcPct val="100000"/>
              </a:lnSpc>
              <a:spcBef>
                <a:spcPts val="0"/>
              </a:spcBef>
            </a:pPr>
            <a:r>
              <a:rPr lang="en-IN" sz="3600" b="1" u="sng" spc="-10" dirty="0">
                <a:solidFill>
                  <a:srgbClr val="0E1F45"/>
                </a:solidFill>
                <a:latin typeface="Calibri" panose="020F0502020204030204"/>
                <a:cs typeface="Calibri" panose="020F0502020204030204"/>
                <a:sym typeface="+mn-ea"/>
              </a:rPr>
              <a:t>Panel Discussion on</a:t>
            </a:r>
          </a:p>
          <a:p>
            <a:pPr algn="ctr" eaLnBrk="1" fontAlgn="auto" latinLnBrk="0" hangingPunct="1">
              <a:lnSpc>
                <a:spcPct val="100000"/>
              </a:lnSpc>
              <a:spcBef>
                <a:spcPts val="0"/>
              </a:spcBef>
            </a:pPr>
            <a:endParaRPr lang="en-IN" sz="3600" b="1" u="sng" spc="-10" dirty="0">
              <a:solidFill>
                <a:srgbClr val="0E1F45"/>
              </a:solidFill>
              <a:latin typeface="Calibri" panose="020F0502020204030204"/>
              <a:cs typeface="Calibri" panose="020F0502020204030204"/>
              <a:sym typeface="+mn-ea"/>
            </a:endParaRPr>
          </a:p>
          <a:p>
            <a:pPr algn="ctr" eaLnBrk="1" fontAlgn="auto" latinLnBrk="0" hangingPunct="1">
              <a:lnSpc>
                <a:spcPct val="100000"/>
              </a:lnSpc>
              <a:spcBef>
                <a:spcPts val="0"/>
              </a:spcBef>
            </a:pPr>
            <a:r>
              <a:rPr lang="en-IN" altLang="en-US" sz="3600" b="1" spc="-10" dirty="0">
                <a:solidFill>
                  <a:srgbClr val="0E1F45"/>
                </a:solidFill>
                <a:latin typeface="Calibri" panose="020F0502020204030204"/>
                <a:cs typeface="Calibri" panose="020F0502020204030204"/>
                <a:sym typeface="+mn-ea"/>
              </a:rPr>
              <a:t>“IBC Beyond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51C35-2030-FCD8-2B5D-7DB8E9FB9CBE}"/>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BFC855D2-DFF7-63E3-23CA-B45C0017B4B3}"/>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8DAD8DDB-0418-A189-1BBB-E42FED5EF884}"/>
              </a:ext>
            </a:extLst>
          </p:cNvPr>
          <p:cNvSpPr txBox="1"/>
          <p:nvPr/>
        </p:nvSpPr>
        <p:spPr>
          <a:xfrm>
            <a:off x="5334000" y="6519545"/>
            <a:ext cx="1822450" cy="251460"/>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2DBEE0EF-B15F-2C6C-BAC1-2ED6EB38A4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graphicFrame>
        <p:nvGraphicFramePr>
          <p:cNvPr id="2" name="Table 1">
            <a:extLst>
              <a:ext uri="{FF2B5EF4-FFF2-40B4-BE49-F238E27FC236}">
                <a16:creationId xmlns:a16="http://schemas.microsoft.com/office/drawing/2014/main" id="{C59B5126-FFCC-63F1-BEE8-6EF66D2642F5}"/>
              </a:ext>
            </a:extLst>
          </p:cNvPr>
          <p:cNvGraphicFramePr>
            <a:graphicFrameLocks noGrp="1"/>
          </p:cNvGraphicFramePr>
          <p:nvPr>
            <p:extLst>
              <p:ext uri="{D42A27DB-BD31-4B8C-83A1-F6EECF244321}">
                <p14:modId xmlns:p14="http://schemas.microsoft.com/office/powerpoint/2010/main" val="27705786"/>
              </p:ext>
            </p:extLst>
          </p:nvPr>
        </p:nvGraphicFramePr>
        <p:xfrm>
          <a:off x="89292" y="149368"/>
          <a:ext cx="8851264" cy="7032866"/>
        </p:xfrm>
        <a:graphic>
          <a:graphicData uri="http://schemas.openxmlformats.org/drawingml/2006/table">
            <a:tbl>
              <a:tblPr firstRow="1" firstCol="1" bandRow="1">
                <a:tableStyleId>{5940675A-B579-460E-94D1-54222C63F5DA}</a:tableStyleId>
              </a:tblPr>
              <a:tblGrid>
                <a:gridCol w="5768668">
                  <a:extLst>
                    <a:ext uri="{9D8B030D-6E8A-4147-A177-3AD203B41FA5}">
                      <a16:colId xmlns:a16="http://schemas.microsoft.com/office/drawing/2014/main" val="2117888412"/>
                    </a:ext>
                  </a:extLst>
                </a:gridCol>
                <a:gridCol w="3082596">
                  <a:extLst>
                    <a:ext uri="{9D8B030D-6E8A-4147-A177-3AD203B41FA5}">
                      <a16:colId xmlns:a16="http://schemas.microsoft.com/office/drawing/2014/main" val="1173132621"/>
                    </a:ext>
                  </a:extLst>
                </a:gridCol>
              </a:tblGrid>
              <a:tr h="191974">
                <a:tc>
                  <a:txBody>
                    <a:bodyPr/>
                    <a:lstStyle/>
                    <a:p>
                      <a:pPr algn="just">
                        <a:buNone/>
                      </a:pPr>
                      <a:r>
                        <a:rPr lang="en-IN" sz="2000" b="1" dirty="0">
                          <a:solidFill>
                            <a:schemeClr val="tx1"/>
                          </a:solidFill>
                          <a:effectLst/>
                        </a:rPr>
                        <a:t>Measure</a:t>
                      </a:r>
                      <a:endParaRPr lang="en-IN" sz="2000" b="1"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b="1" dirty="0">
                          <a:solidFill>
                            <a:schemeClr val="tx1"/>
                          </a:solidFill>
                          <a:effectLst/>
                        </a:rPr>
                        <a:t>Figure</a:t>
                      </a:r>
                      <a:endParaRPr lang="en-IN" sz="2000" b="1"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2252523638"/>
                  </a:ext>
                </a:extLst>
              </a:tr>
              <a:tr h="268174">
                <a:tc>
                  <a:txBody>
                    <a:bodyPr/>
                    <a:lstStyle/>
                    <a:p>
                      <a:pPr algn="just">
                        <a:buNone/>
                      </a:pPr>
                      <a:r>
                        <a:rPr lang="en-IN" sz="2000" dirty="0">
                          <a:solidFill>
                            <a:schemeClr val="tx1"/>
                          </a:solidFill>
                          <a:effectLst/>
                        </a:rPr>
                        <a:t>Corporate debtors admitted into CIRP since 2016</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8,987 (as at 31 Mar 2026)</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1718761159"/>
                  </a:ext>
                </a:extLst>
              </a:tr>
              <a:tr h="497156">
                <a:tc>
                  <a:txBody>
                    <a:bodyPr/>
                    <a:lstStyle/>
                    <a:p>
                      <a:pPr algn="just">
                        <a:buNone/>
                      </a:pPr>
                      <a:r>
                        <a:rPr lang="en-IN" sz="2000" dirty="0">
                          <a:solidFill>
                            <a:schemeClr val="tx1"/>
                          </a:solidFill>
                          <a:effectLst/>
                        </a:rPr>
                        <a:t>Cases closed / resolved through a resolution plan</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7,102 closed; 1,419 resolution plans</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3236958832"/>
                  </a:ext>
                </a:extLst>
              </a:tr>
              <a:tr h="589645">
                <a:tc>
                  <a:txBody>
                    <a:bodyPr/>
                    <a:lstStyle/>
                    <a:p>
                      <a:pPr algn="just">
                        <a:buNone/>
                      </a:pPr>
                      <a:r>
                        <a:rPr lang="en-IN" sz="2000" dirty="0">
                          <a:solidFill>
                            <a:schemeClr val="tx1"/>
                          </a:solidFill>
                          <a:effectLst/>
                        </a:rPr>
                        <a:t>Cumulative realisation as % of admitted claims</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30.56% (Mar 2026);  </a:t>
                      </a:r>
                    </a:p>
                    <a:p>
                      <a:pPr algn="just">
                        <a:buNone/>
                      </a:pPr>
                      <a:r>
                        <a:rPr lang="en-IN" sz="2000" dirty="0">
                          <a:solidFill>
                            <a:schemeClr val="tx1"/>
                          </a:solidFill>
                          <a:effectLst/>
                        </a:rPr>
                        <a:t>down from 32.76% (Mar 2025)</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521748704"/>
                  </a:ext>
                </a:extLst>
              </a:tr>
              <a:tr h="497156">
                <a:tc>
                  <a:txBody>
                    <a:bodyPr/>
                    <a:lstStyle/>
                    <a:p>
                      <a:pPr algn="just">
                        <a:buNone/>
                      </a:pPr>
                      <a:r>
                        <a:rPr lang="en-IN" sz="2000" dirty="0">
                          <a:solidFill>
                            <a:schemeClr val="tx1"/>
                          </a:solidFill>
                          <a:effectLst/>
                        </a:rPr>
                        <a:t>Recovery rate for FY2025-26 </a:t>
                      </a:r>
                      <a:r>
                        <a:rPr kumimoji="0" lang="en-IN" sz="2000" b="1" kern="1200" dirty="0">
                          <a:solidFill>
                            <a:schemeClr val="tx1"/>
                          </a:solidFill>
                          <a:effectLst/>
                          <a:latin typeface="+mn-lt"/>
                          <a:ea typeface="+mn-ea"/>
                          <a:cs typeface="+mn-cs"/>
                        </a:rPr>
                        <a:t>alone</a:t>
                      </a:r>
                    </a:p>
                  </a:txBody>
                  <a:tcPr marL="32279" marR="32279" marT="23476" marB="23476"/>
                </a:tc>
                <a:tc>
                  <a:txBody>
                    <a:bodyPr/>
                    <a:lstStyle/>
                    <a:p>
                      <a:pPr algn="just">
                        <a:buNone/>
                      </a:pPr>
                      <a:r>
                        <a:rPr lang="en-IN" sz="2000" dirty="0">
                          <a:solidFill>
                            <a:schemeClr val="tx1"/>
                          </a:solidFill>
                          <a:effectLst/>
                        </a:rPr>
                        <a:t>23%, against </a:t>
                      </a:r>
                    </a:p>
                    <a:p>
                      <a:pPr algn="just">
                        <a:buNone/>
                      </a:pPr>
                      <a:r>
                        <a:rPr lang="en-IN" sz="2000" dirty="0">
                          <a:solidFill>
                            <a:schemeClr val="tx1"/>
                          </a:solidFill>
                          <a:effectLst/>
                        </a:rPr>
                        <a:t>46% in FY2024-25</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3817583753"/>
                  </a:ext>
                </a:extLst>
              </a:tr>
              <a:tr h="268174">
                <a:tc>
                  <a:txBody>
                    <a:bodyPr/>
                    <a:lstStyle/>
                    <a:p>
                      <a:pPr algn="just">
                        <a:buNone/>
                      </a:pPr>
                      <a:r>
                        <a:rPr lang="en-IN" sz="2000" dirty="0">
                          <a:solidFill>
                            <a:schemeClr val="tx1"/>
                          </a:solidFill>
                          <a:effectLst/>
                        </a:rPr>
                        <a:t>Recovery in liquidation vs successful resolution</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a:solidFill>
                            <a:schemeClr val="tx1"/>
                          </a:solidFill>
                          <a:effectLst/>
                        </a:rPr>
                        <a:t>4%     vs    31%</a:t>
                      </a:r>
                      <a:endParaRPr lang="en-IN" sz="200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3820092154"/>
                  </a:ext>
                </a:extLst>
              </a:tr>
              <a:tr h="268174">
                <a:tc>
                  <a:txBody>
                    <a:bodyPr/>
                    <a:lstStyle/>
                    <a:p>
                      <a:pPr algn="just">
                        <a:buNone/>
                      </a:pPr>
                      <a:r>
                        <a:rPr lang="en-IN" sz="2000" dirty="0">
                          <a:solidFill>
                            <a:schemeClr val="tx1"/>
                          </a:solidFill>
                          <a:effectLst/>
                        </a:rPr>
                        <a:t>Recovery in large cases (&gt;Rs 1,000 crore)</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24%</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474169576"/>
                  </a:ext>
                </a:extLst>
              </a:tr>
              <a:tr h="497156">
                <a:tc>
                  <a:txBody>
                    <a:bodyPr/>
                    <a:lstStyle/>
                    <a:p>
                      <a:pPr algn="just">
                        <a:buNone/>
                      </a:pPr>
                      <a:r>
                        <a:rPr lang="en-IN" sz="2000" dirty="0">
                          <a:solidFill>
                            <a:schemeClr val="tx1"/>
                          </a:solidFill>
                          <a:effectLst/>
                        </a:rPr>
                        <a:t>Average time to conclude a CIRP</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744 days (Mar 2026) vs </a:t>
                      </a:r>
                    </a:p>
                    <a:p>
                      <a:pPr algn="just">
                        <a:buNone/>
                      </a:pPr>
                      <a:r>
                        <a:rPr lang="en-IN" sz="2000" dirty="0">
                          <a:solidFill>
                            <a:schemeClr val="tx1"/>
                          </a:solidFill>
                          <a:effectLst/>
                        </a:rPr>
                        <a:t>713 days (Mar 2025)</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4093362488"/>
                  </a:ext>
                </a:extLst>
              </a:tr>
              <a:tr h="779356">
                <a:tc>
                  <a:txBody>
                    <a:bodyPr/>
                    <a:lstStyle/>
                    <a:p>
                      <a:pPr algn="just">
                        <a:buNone/>
                      </a:pPr>
                      <a:r>
                        <a:rPr lang="en-IN" sz="2000" dirty="0">
                          <a:solidFill>
                            <a:schemeClr val="tx1"/>
                          </a:solidFill>
                          <a:effectLst/>
                        </a:rPr>
                        <a:t>First case decided under the Code (2017)</a:t>
                      </a:r>
                    </a:p>
                    <a:p>
                      <a:pPr algn="just">
                        <a:lnSpc>
                          <a:spcPct val="115000"/>
                        </a:lnSpc>
                        <a:spcAft>
                          <a:spcPts val="800"/>
                        </a:spcAft>
                        <a:buNone/>
                      </a:pPr>
                      <a:r>
                        <a:rPr lang="en-IN" sz="2000" dirty="0">
                          <a:solidFill>
                            <a:schemeClr val="tx1"/>
                          </a:solidFill>
                          <a:effectLst/>
                        </a:rPr>
                        <a:t>We have become nearly four times slower at the one thing this law was written to do quickly.</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191 days</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406020029"/>
                  </a:ext>
                </a:extLst>
              </a:tr>
              <a:tr h="540803">
                <a:tc>
                  <a:txBody>
                    <a:bodyPr/>
                    <a:lstStyle/>
                    <a:p>
                      <a:pPr algn="just">
                        <a:buNone/>
                      </a:pPr>
                      <a:r>
                        <a:rPr lang="en-IN" sz="2000" dirty="0">
                          <a:solidFill>
                            <a:schemeClr val="tx1"/>
                          </a:solidFill>
                          <a:effectLst/>
                        </a:rPr>
                        <a:t>Average time to conclude a liquidation</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tc>
                  <a:txBody>
                    <a:bodyPr/>
                    <a:lstStyle/>
                    <a:p>
                      <a:pPr algn="just">
                        <a:buNone/>
                      </a:pPr>
                      <a:r>
                        <a:rPr lang="en-IN" sz="2000" dirty="0">
                          <a:solidFill>
                            <a:schemeClr val="tx1"/>
                          </a:solidFill>
                          <a:effectLst/>
                        </a:rPr>
                        <a:t>531 days (Mar 2026) vs </a:t>
                      </a:r>
                    </a:p>
                    <a:p>
                      <a:pPr algn="just">
                        <a:buNone/>
                      </a:pPr>
                      <a:r>
                        <a:rPr lang="en-IN" sz="2000" dirty="0">
                          <a:solidFill>
                            <a:schemeClr val="tx1"/>
                          </a:solidFill>
                          <a:effectLst/>
                        </a:rPr>
                        <a:t>508 days (Mar 2025)</a:t>
                      </a:r>
                      <a:endParaRPr lang="en-IN" sz="2000" dirty="0">
                        <a:solidFill>
                          <a:schemeClr val="tx1"/>
                        </a:solidFill>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2627158248"/>
                  </a:ext>
                </a:extLst>
              </a:tr>
              <a:tr h="1006080">
                <a:tc gridSpan="2">
                  <a:txBody>
                    <a:bodyPr/>
                    <a:lstStyle/>
                    <a:p>
                      <a:pPr algn="just">
                        <a:buNone/>
                      </a:pPr>
                      <a:endParaRPr lang="en-IN" sz="600" dirty="0">
                        <a:solidFill>
                          <a:schemeClr val="tx1"/>
                        </a:solidFill>
                        <a:effectLst/>
                      </a:endParaRPr>
                    </a:p>
                  </a:txBody>
                  <a:tcPr marL="32279" marR="32279" marT="23476" marB="23476"/>
                </a:tc>
                <a:tc hMerge="1">
                  <a:txBody>
                    <a:bodyPr/>
                    <a:lstStyle/>
                    <a:p>
                      <a:pPr algn="just">
                        <a:buNone/>
                      </a:pPr>
                      <a:endParaRPr lang="en-IN" sz="500" dirty="0">
                        <a:effectLst/>
                        <a:latin typeface="Calibri" panose="020F0502020204030204" pitchFamily="34" charset="0"/>
                        <a:ea typeface="Calibri" panose="020F0502020204030204" pitchFamily="34" charset="0"/>
                      </a:endParaRPr>
                    </a:p>
                  </a:txBody>
                  <a:tcPr marL="32279" marR="32279" marT="23476" marB="23476"/>
                </a:tc>
                <a:extLst>
                  <a:ext uri="{0D108BD9-81ED-4DB2-BD59-A6C34878D82A}">
                    <a16:rowId xmlns:a16="http://schemas.microsoft.com/office/drawing/2014/main" val="2042833791"/>
                  </a:ext>
                </a:extLst>
              </a:tr>
            </a:tbl>
          </a:graphicData>
        </a:graphic>
      </p:graphicFrame>
    </p:spTree>
    <p:extLst>
      <p:ext uri="{BB962C8B-B14F-4D97-AF65-F5344CB8AC3E}">
        <p14:creationId xmlns:p14="http://schemas.microsoft.com/office/powerpoint/2010/main" val="3830372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CB290-2251-B077-A1E9-A44B7FF791EC}"/>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4B6DC253-42BD-91FA-D9BA-3D7448A43F0E}"/>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D174756E-A75C-9BBD-6CC7-0F9E287E6D3F}"/>
              </a:ext>
            </a:extLst>
          </p:cNvPr>
          <p:cNvSpPr txBox="1"/>
          <p:nvPr/>
        </p:nvSpPr>
        <p:spPr>
          <a:xfrm>
            <a:off x="5334000" y="6519545"/>
            <a:ext cx="1822450" cy="251460"/>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B30202EC-CD4F-FE1F-8388-356A377BF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3</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graphicFrame>
        <p:nvGraphicFramePr>
          <p:cNvPr id="2" name="Table 1">
            <a:extLst>
              <a:ext uri="{FF2B5EF4-FFF2-40B4-BE49-F238E27FC236}">
                <a16:creationId xmlns:a16="http://schemas.microsoft.com/office/drawing/2014/main" id="{5C51F559-B35D-4794-D7E1-1C176E71D1BE}"/>
              </a:ext>
            </a:extLst>
          </p:cNvPr>
          <p:cNvGraphicFramePr>
            <a:graphicFrameLocks noGrp="1"/>
          </p:cNvGraphicFramePr>
          <p:nvPr>
            <p:extLst>
              <p:ext uri="{D42A27DB-BD31-4B8C-83A1-F6EECF244321}">
                <p14:modId xmlns:p14="http://schemas.microsoft.com/office/powerpoint/2010/main" val="1684076054"/>
              </p:ext>
            </p:extLst>
          </p:nvPr>
        </p:nvGraphicFramePr>
        <p:xfrm>
          <a:off x="152400" y="86995"/>
          <a:ext cx="8778664" cy="6870320"/>
        </p:xfrm>
        <a:graphic>
          <a:graphicData uri="http://schemas.openxmlformats.org/drawingml/2006/table">
            <a:tbl>
              <a:tblPr firstRow="1" firstCol="1" bandRow="1">
                <a:tableStyleId>{5940675A-B579-460E-94D1-54222C63F5DA}</a:tableStyleId>
              </a:tblPr>
              <a:tblGrid>
                <a:gridCol w="5721352">
                  <a:extLst>
                    <a:ext uri="{9D8B030D-6E8A-4147-A177-3AD203B41FA5}">
                      <a16:colId xmlns:a16="http://schemas.microsoft.com/office/drawing/2014/main" val="2117888412"/>
                    </a:ext>
                  </a:extLst>
                </a:gridCol>
                <a:gridCol w="3057312">
                  <a:extLst>
                    <a:ext uri="{9D8B030D-6E8A-4147-A177-3AD203B41FA5}">
                      <a16:colId xmlns:a16="http://schemas.microsoft.com/office/drawing/2014/main" val="1173132621"/>
                    </a:ext>
                  </a:extLst>
                </a:gridCol>
              </a:tblGrid>
              <a:tr h="324152">
                <a:tc>
                  <a:txBody>
                    <a:bodyPr/>
                    <a:lstStyle/>
                    <a:p>
                      <a:pPr marL="0" algn="just" rtl="0" eaLnBrk="1" latinLnBrk="0" hangingPunct="1">
                        <a:buNone/>
                      </a:pPr>
                      <a:r>
                        <a:rPr kumimoji="0" lang="en-IN" sz="2000" b="1" kern="1200">
                          <a:solidFill>
                            <a:schemeClr val="tx1"/>
                          </a:solidFill>
                          <a:effectLst/>
                        </a:rPr>
                        <a:t>Measure</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a:solidFill>
                            <a:schemeClr val="tx1"/>
                          </a:solidFill>
                          <a:effectLst/>
                        </a:rPr>
                        <a:t>Figure</a:t>
                      </a:r>
                      <a:endParaRPr kumimoji="0" lang="en-IN" sz="2000" b="1" kern="120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2252523638"/>
                  </a:ext>
                </a:extLst>
              </a:tr>
              <a:tr h="0">
                <a:tc gridSpan="2">
                  <a:txBody>
                    <a:bodyPr/>
                    <a:lstStyle/>
                    <a:p>
                      <a:pPr marL="0" algn="just" rtl="0" eaLnBrk="1" latinLnBrk="0" hangingPunct="1">
                        <a:buNone/>
                      </a:pPr>
                      <a:endParaRPr kumimoji="0" lang="en-IN" sz="2000" b="1" kern="1200" dirty="0">
                        <a:solidFill>
                          <a:schemeClr val="tx1"/>
                        </a:solidFill>
                        <a:effectLst/>
                        <a:latin typeface="+mn-lt"/>
                        <a:ea typeface="+mn-ea"/>
                        <a:cs typeface="+mn-cs"/>
                      </a:endParaRPr>
                    </a:p>
                  </a:txBody>
                  <a:tcPr marL="32279" marR="32279" marT="23476" marB="23476"/>
                </a:tc>
                <a:tc hMerge="1">
                  <a:txBody>
                    <a:bodyPr/>
                    <a:lstStyle/>
                    <a:p>
                      <a:endParaRPr/>
                    </a:p>
                  </a:txBody>
                  <a:tcPr marL="32279" marR="32279" marT="23476" marB="23476"/>
                </a:tc>
                <a:extLst>
                  <a:ext uri="{0D108BD9-81ED-4DB2-BD59-A6C34878D82A}">
                    <a16:rowId xmlns:a16="http://schemas.microsoft.com/office/drawing/2014/main" val="1718761159"/>
                  </a:ext>
                </a:extLst>
              </a:tr>
              <a:tr h="254588">
                <a:tc>
                  <a:txBody>
                    <a:bodyPr/>
                    <a:lstStyle/>
                    <a:p>
                      <a:pPr marL="0" algn="just" rtl="0" eaLnBrk="1" latinLnBrk="0" hangingPunct="1">
                        <a:buNone/>
                      </a:pPr>
                      <a:r>
                        <a:rPr kumimoji="0" lang="en-IN" sz="2000" b="1" kern="1200">
                          <a:solidFill>
                            <a:schemeClr val="tx1"/>
                          </a:solidFill>
                          <a:effectLst/>
                        </a:rPr>
                        <a:t>Resolution-to-liquidation ratio</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0.92 in FY26 (0.91 in FY25)</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3322460654"/>
                  </a:ext>
                </a:extLst>
              </a:tr>
              <a:tr h="254588">
                <a:tc>
                  <a:txBody>
                    <a:bodyPr/>
                    <a:lstStyle/>
                    <a:p>
                      <a:pPr marL="0" algn="just" rtl="0" eaLnBrk="1" latinLnBrk="0" hangingPunct="1">
                        <a:buNone/>
                      </a:pPr>
                      <a:r>
                        <a:rPr kumimoji="0" lang="en-IN" sz="2000" b="1" kern="1200">
                          <a:solidFill>
                            <a:schemeClr val="tx1"/>
                          </a:solidFill>
                          <a:effectLst/>
                        </a:rPr>
                        <a:t>Resolution plans approved in FY26</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225 (down from 259 in FY25)</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245220550"/>
                  </a:ext>
                </a:extLst>
              </a:tr>
              <a:tr h="254588">
                <a:tc>
                  <a:txBody>
                    <a:bodyPr/>
                    <a:lstStyle/>
                    <a:p>
                      <a:pPr marL="0" algn="just" rtl="0" eaLnBrk="1" latinLnBrk="0" hangingPunct="1">
                        <a:buNone/>
                      </a:pPr>
                      <a:r>
                        <a:rPr kumimoji="0" lang="en-IN" sz="2000" b="1" kern="1200">
                          <a:solidFill>
                            <a:schemeClr val="tx1"/>
                          </a:solidFill>
                          <a:effectLst/>
                        </a:rPr>
                        <a:t>Fresh CIRP admissions in FY26</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679 (down  5% from 724)</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1920959715"/>
                  </a:ext>
                </a:extLst>
              </a:tr>
              <a:tr h="355878">
                <a:tc>
                  <a:txBody>
                    <a:bodyPr/>
                    <a:lstStyle/>
                    <a:p>
                      <a:pPr marL="0" algn="just" rtl="0" eaLnBrk="1" latinLnBrk="0" hangingPunct="1">
                        <a:buNone/>
                      </a:pPr>
                      <a:r>
                        <a:rPr kumimoji="0" lang="en-IN" sz="2000" b="1" kern="1200">
                          <a:solidFill>
                            <a:schemeClr val="tx1"/>
                          </a:solidFill>
                          <a:effectLst/>
                        </a:rPr>
                        <a:t>Pre-admission settlements</a:t>
                      </a:r>
                    </a:p>
                    <a:p>
                      <a:pPr marL="0" algn="just" rtl="0" eaLnBrk="1" latinLnBrk="0" hangingPunct="1">
                        <a:buNone/>
                      </a:pPr>
                      <a:r>
                        <a:rPr kumimoji="0" lang="en-IN" sz="2000" b="1" kern="1200">
                          <a:solidFill>
                            <a:schemeClr val="tx1"/>
                          </a:solidFill>
                          <a:effectLst/>
                        </a:rPr>
                        <a:t>That number is the Insolvency and Bankruptcy Code's quiet triumph</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Rs 14.61 trillion across </a:t>
                      </a:r>
                    </a:p>
                    <a:p>
                      <a:pPr marL="0" algn="just" rtl="0" eaLnBrk="1" latinLnBrk="0" hangingPunct="1">
                        <a:buNone/>
                      </a:pPr>
                      <a:r>
                        <a:rPr kumimoji="0" lang="en-IN" sz="2000" b="1" kern="1200" dirty="0">
                          <a:solidFill>
                            <a:schemeClr val="tx1"/>
                          </a:solidFill>
                          <a:effectLst/>
                        </a:rPr>
                        <a:t>32,179 companies</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2580241036"/>
                  </a:ext>
                </a:extLst>
              </a:tr>
              <a:tr h="254588">
                <a:tc>
                  <a:txBody>
                    <a:bodyPr/>
                    <a:lstStyle/>
                    <a:p>
                      <a:pPr marL="0" algn="just" rtl="0" eaLnBrk="1" latinLnBrk="0" hangingPunct="1">
                        <a:buNone/>
                      </a:pPr>
                      <a:r>
                        <a:rPr kumimoji="0" lang="en-IN" sz="2000" b="1" kern="1200">
                          <a:solidFill>
                            <a:schemeClr val="tx1"/>
                          </a:solidFill>
                          <a:effectLst/>
                        </a:rPr>
                        <a:t>Recovered by scheduled commercial banks via IBC since 2016</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Rs 54,528 crore</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252972756"/>
                  </a:ext>
                </a:extLst>
              </a:tr>
              <a:tr h="457167">
                <a:tc>
                  <a:txBody>
                    <a:bodyPr/>
                    <a:lstStyle/>
                    <a:p>
                      <a:pPr marL="0" algn="just" rtl="0" eaLnBrk="1" latinLnBrk="0" hangingPunct="1">
                        <a:buNone/>
                      </a:pPr>
                      <a:r>
                        <a:rPr kumimoji="0" lang="en-IN" sz="2000" b="1" kern="1200">
                          <a:solidFill>
                            <a:schemeClr val="tx1"/>
                          </a:solidFill>
                          <a:effectLst/>
                        </a:rPr>
                        <a:t>Operational creditors / MSMEs realisation</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10% (MSMEs) vs </a:t>
                      </a:r>
                    </a:p>
                    <a:p>
                      <a:pPr marL="0" algn="just" rtl="0" eaLnBrk="1" latinLnBrk="0" hangingPunct="1">
                        <a:buNone/>
                      </a:pPr>
                      <a:r>
                        <a:rPr kumimoji="0" lang="en-IN" sz="2000" b="1" kern="1200" dirty="0">
                          <a:solidFill>
                            <a:schemeClr val="tx1"/>
                          </a:solidFill>
                          <a:effectLst/>
                        </a:rPr>
                        <a:t>37% for financial creditors; median OC recovery 6%</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3265364120"/>
                  </a:ext>
                </a:extLst>
              </a:tr>
              <a:tr h="254588">
                <a:tc>
                  <a:txBody>
                    <a:bodyPr/>
                    <a:lstStyle/>
                    <a:p>
                      <a:pPr marL="0" algn="just" rtl="0" eaLnBrk="1" latinLnBrk="0" hangingPunct="1">
                        <a:buNone/>
                      </a:pPr>
                      <a:r>
                        <a:rPr kumimoji="0" lang="en-IN" sz="2000" b="1" kern="1200">
                          <a:solidFill>
                            <a:schemeClr val="tx1"/>
                          </a:solidFill>
                          <a:effectLst/>
                        </a:rPr>
                        <a:t>NCLT member strength</a:t>
                      </a:r>
                      <a:endParaRPr kumimoji="0" lang="en-IN" sz="2000" b="1" kern="120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54 in place against </a:t>
                      </a:r>
                    </a:p>
                    <a:p>
                      <a:pPr marL="0" algn="just" rtl="0" eaLnBrk="1" latinLnBrk="0" hangingPunct="1">
                        <a:buNone/>
                      </a:pPr>
                      <a:r>
                        <a:rPr kumimoji="0" lang="en-IN" sz="2000" b="1" kern="1200" dirty="0">
                          <a:solidFill>
                            <a:schemeClr val="tx1"/>
                          </a:solidFill>
                          <a:effectLst/>
                        </a:rPr>
                        <a:t>a sanctioned 63</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3074322441"/>
                  </a:ext>
                </a:extLst>
              </a:tr>
              <a:tr h="457167">
                <a:tc>
                  <a:txBody>
                    <a:bodyPr/>
                    <a:lstStyle/>
                    <a:p>
                      <a:pPr marL="0" algn="just" rtl="0" eaLnBrk="1" latinLnBrk="0" hangingPunct="1">
                        <a:buNone/>
                      </a:pPr>
                      <a:r>
                        <a:rPr kumimoji="0" lang="en-IN" sz="2000" b="1" kern="1200" dirty="0">
                          <a:solidFill>
                            <a:schemeClr val="tx1"/>
                          </a:solidFill>
                          <a:effectLst/>
                        </a:rPr>
                        <a:t>Resolution plans awaiting NCLT sanction</a:t>
                      </a:r>
                    </a:p>
                    <a:p>
                      <a:pPr marL="0" algn="just" rtl="0" eaLnBrk="1" latinLnBrk="0" hangingPunct="1">
                        <a:buNone/>
                      </a:pPr>
                      <a:r>
                        <a:rPr kumimoji="0" lang="en-IN" sz="2000" b="1" kern="1200" dirty="0">
                          <a:solidFill>
                            <a:schemeClr val="tx1"/>
                          </a:solidFill>
                          <a:effectLst/>
                        </a:rPr>
                        <a:t>the Supreme Court has taken up, on its own motion</a:t>
                      </a:r>
                      <a:endParaRPr kumimoji="0" lang="en-IN" sz="2000" b="1" kern="1200" dirty="0">
                        <a:solidFill>
                          <a:schemeClr val="tx1"/>
                        </a:solidFill>
                        <a:effectLst/>
                        <a:latin typeface="+mn-lt"/>
                        <a:ea typeface="+mn-ea"/>
                        <a:cs typeface="+mn-cs"/>
                      </a:endParaRPr>
                    </a:p>
                  </a:txBody>
                  <a:tcPr marL="32279" marR="32279" marT="23476" marB="23476"/>
                </a:tc>
                <a:tc>
                  <a:txBody>
                    <a:bodyPr/>
                    <a:lstStyle/>
                    <a:p>
                      <a:pPr marL="0" algn="just" rtl="0" eaLnBrk="1" latinLnBrk="0" hangingPunct="1">
                        <a:buNone/>
                      </a:pPr>
                      <a:r>
                        <a:rPr kumimoji="0" lang="en-IN" sz="2000" b="1" kern="1200" dirty="0">
                          <a:solidFill>
                            <a:schemeClr val="tx1"/>
                          </a:solidFill>
                          <a:effectLst/>
                        </a:rPr>
                        <a:t>383 applications; </a:t>
                      </a:r>
                    </a:p>
                    <a:p>
                      <a:pPr marL="0" algn="just" rtl="0" eaLnBrk="1" latinLnBrk="0" hangingPunct="1">
                        <a:buNone/>
                      </a:pPr>
                      <a:r>
                        <a:rPr kumimoji="0" lang="en-IN" sz="2000" b="1" kern="1200" dirty="0">
                          <a:solidFill>
                            <a:schemeClr val="tx1"/>
                          </a:solidFill>
                          <a:effectLst/>
                        </a:rPr>
                        <a:t>delays of 48 to 738 days; some up to 4 years</a:t>
                      </a:r>
                      <a:endParaRPr kumimoji="0" lang="en-IN" sz="2000" b="1" kern="1200" dirty="0">
                        <a:solidFill>
                          <a:schemeClr val="tx1"/>
                        </a:solidFill>
                        <a:effectLst/>
                        <a:latin typeface="+mn-lt"/>
                        <a:ea typeface="+mn-ea"/>
                        <a:cs typeface="+mn-cs"/>
                      </a:endParaRPr>
                    </a:p>
                  </a:txBody>
                  <a:tcPr marL="32279" marR="32279" marT="23476" marB="23476"/>
                </a:tc>
                <a:extLst>
                  <a:ext uri="{0D108BD9-81ED-4DB2-BD59-A6C34878D82A}">
                    <a16:rowId xmlns:a16="http://schemas.microsoft.com/office/drawing/2014/main" val="4061307897"/>
                  </a:ext>
                </a:extLst>
              </a:tr>
            </a:tbl>
          </a:graphicData>
        </a:graphic>
      </p:graphicFrame>
    </p:spTree>
    <p:extLst>
      <p:ext uri="{BB962C8B-B14F-4D97-AF65-F5344CB8AC3E}">
        <p14:creationId xmlns:p14="http://schemas.microsoft.com/office/powerpoint/2010/main" val="3620257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8F9EB-9AFE-54F1-CB33-13E5D57A46EA}"/>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CEEBA83C-7BED-C27E-5D4B-F2AEA9783BC4}"/>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232D0718-CA44-F61C-5FD1-DD454478EEE5}"/>
              </a:ext>
            </a:extLst>
          </p:cNvPr>
          <p:cNvSpPr txBox="1"/>
          <p:nvPr/>
        </p:nvSpPr>
        <p:spPr>
          <a:xfrm>
            <a:off x="5334000" y="6519545"/>
            <a:ext cx="1822450" cy="251460"/>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B1052F60-35BE-9F7A-7433-70DC1BF7A5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4</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a:extLst>
              <a:ext uri="{FF2B5EF4-FFF2-40B4-BE49-F238E27FC236}">
                <a16:creationId xmlns:a16="http://schemas.microsoft.com/office/drawing/2014/main" id="{3F5EF2DA-FA01-71A4-A1E9-CB5316BE039F}"/>
              </a:ext>
            </a:extLst>
          </p:cNvPr>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IBC at – 10 : success, failure, or work in progress ? If you were to give the Code a report card after ten years, what grade would you give it — and what is the single biggest achievement and the single biggest disappointment?</a:t>
            </a:r>
          </a:p>
          <a:p>
            <a:pPr algn="just">
              <a:lnSpc>
                <a:spcPct val="200000"/>
              </a:lnSpc>
              <a:spcAft>
                <a:spcPts val="800"/>
              </a:spcAft>
            </a:pPr>
            <a:endParaRPr lang="en-US" altLang="en-US" sz="2400" b="1" spc="-10" dirty="0">
              <a:solidFill>
                <a:srgbClr val="0E1F45"/>
              </a:solidFill>
              <a:effectLst/>
              <a:latin typeface="Arial" panose="020B0604020202020204" pitchFamily="34" charset="0"/>
              <a:ea typeface="Calibri" panose="020F0502020204030204" pitchFamily="34" charset="0"/>
              <a:cs typeface="Arial" panose="020B0604020202020204" pitchFamily="34" charset="0"/>
              <a:sym typeface="+mn-ea"/>
            </a:endParaRPr>
          </a:p>
        </p:txBody>
      </p:sp>
      <p:sp>
        <p:nvSpPr>
          <p:cNvPr id="6" name="TextBox 5">
            <a:extLst>
              <a:ext uri="{FF2B5EF4-FFF2-40B4-BE49-F238E27FC236}">
                <a16:creationId xmlns:a16="http://schemas.microsoft.com/office/drawing/2014/main" id="{27197CEF-B76D-3176-B2EE-C5FD7CD2B4DB}"/>
              </a:ext>
            </a:extLst>
          </p:cNvPr>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(1 - ALL)</a:t>
            </a:r>
          </a:p>
        </p:txBody>
      </p:sp>
    </p:spTree>
    <p:extLst>
      <p:ext uri="{BB962C8B-B14F-4D97-AF65-F5344CB8AC3E}">
        <p14:creationId xmlns:p14="http://schemas.microsoft.com/office/powerpoint/2010/main" val="32355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5</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ICRA's numbers for the year just closed are blunt: recovery of roughly twenty-three per cent, against forty-six per cent the year before; and in one quarter, an eighty per cent haircut. Is that a story about bad assets, bad timing, or bad decisions inside the committee of creditors?</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(2 - 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6</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An IIM Ahmedabad study found that resolved companies improved on sales, liquidity, employment and market capitalisation. Does that match what you actually bought — or did you buy a shell and rebuild it yourself?</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(3 - 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7</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Has judicial intervention strengthened the Code, or has it unintentionally contributed to the delays? And how do we keep judicial scrutiny without compromising the commercial character and the timelines of the process?</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(4 - 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8</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The insolvency professional is the most closely disciplined actor in this ecosystem and arguably the least powerful. Are professionals being held to a standard of outcome rather than a standard of process? What would a fair accountability framework look like?</a:t>
            </a:r>
          </a:p>
        </p:txBody>
      </p:sp>
      <p:sp>
        <p:nvSpPr>
          <p:cNvPr id="6" name="TextBox 5"/>
          <p:cNvSpPr txBox="1"/>
          <p:nvPr/>
        </p:nvSpPr>
        <p:spPr>
          <a:xfrm>
            <a:off x="184785" y="169545"/>
            <a:ext cx="8818880" cy="768350"/>
          </a:xfrm>
          <a:prstGeom prst="rect">
            <a:avLst/>
          </a:prstGeom>
          <a:noFill/>
          <a:ln>
            <a:solidFill>
              <a:srgbClr val="00B050"/>
            </a:solidFill>
          </a:ln>
        </p:spPr>
        <p:txBody>
          <a:bodyPr wrap="square" rtlCol="0">
            <a:spAutoFit/>
          </a:bodyPr>
          <a:lstStyle/>
          <a:p>
            <a:pPr algn="ctr"/>
            <a:r>
              <a:rPr lang="en-IN" sz="4400" b="1" dirty="0"/>
              <a:t>(5 - 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9</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spcAft>
                <a:spcPts val="800"/>
              </a:spcAft>
            </a:pPr>
            <a:r>
              <a:rPr lang="en-IN" sz="2400" b="1" dirty="0">
                <a:latin typeface="Arial" panose="020B0604020202020204" pitchFamily="34" charset="0"/>
                <a:cs typeface="Arial" panose="020B0604020202020204" pitchFamily="34" charset="0"/>
              </a:rPr>
              <a:t>You bid on a company you cannot fully diligence, at a price fixed on a given date, and you take possession perhaps two years later. The Supreme Court has just found 383 approved plans waiting for sanction, with delays running from forty-eight to seven hundred and thirty-eight days. How do you price that risk — and what does it take off the number you can put on the table?</a:t>
            </a:r>
          </a:p>
          <a:p>
            <a:pPr algn="just">
              <a:lnSpc>
                <a:spcPct val="200000"/>
              </a:lnSpc>
              <a:spcAft>
                <a:spcPts val="800"/>
              </a:spcAft>
            </a:pPr>
            <a:r>
              <a:rPr lang="en-US" altLang="en-US" sz="2400" b="1" spc="-10" dirty="0">
                <a:solidFill>
                  <a:srgbClr val="0E1F45"/>
                </a:solidFill>
                <a:effectLst/>
                <a:latin typeface="Arial" panose="020B0604020202020204" pitchFamily="34" charset="0"/>
                <a:ea typeface="Calibri" panose="020F0502020204030204" pitchFamily="34" charset="0"/>
                <a:cs typeface="Arial" panose="020B0604020202020204" pitchFamily="34" charset="0"/>
                <a:sym typeface="+mn-ea"/>
              </a:rPr>
              <a:t>            </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(6-P)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10</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The Amendment says the Tribunal must admit a Section 7 application within fourteen days once default is proved, and that no other ground may be used to reject it. Vidarbha Industries had held that the tribunal has discretion. Has Parliament effectively overruled Vidarbha — and can a statute compel a tribunal to admit without hearing a defence that the process is being invoked for a collateral purpose?</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(7-L)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11</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Bankers say the haircut reflects the state of the asset at admission. But seventy-eight per cent of ongoing CIRPs are already past two hundred and seventy days, and the average resolution takes seven hundred and forty-four. How much of the haircut is inherited, and how much is manufactured inside the process?</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(8-B)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12</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Interim finance during CIRP remains scarce, even with the priority the Code gives it. Your own institution will lend to a going concern but rarely to one in resolution. Why not — and what would change it?</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(9-B)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13</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t>You are asked to run a company as a going concern with no working capital, a suspended management that will not cooperate, and a committee that meets once a fortnight. What is the honest gap between the resolution professional's statutory responsibility and the resolution professional's actual authority?</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(10-I)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14</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spcAft>
                <a:spcPts val="800"/>
              </a:spcAft>
            </a:pPr>
            <a:r>
              <a:rPr lang="en-IN" sz="2400" b="1" dirty="0"/>
              <a:t>Bhushan Power: a plan implemented over five years was set aside, and then restored on review. What does that sequence do to the doctrine of finality under Section 31? Should there be a statutory outer limit beyond which an implemented plan simply cannot be undone — and where would you draw it?</a:t>
            </a:r>
          </a:p>
          <a:p>
            <a:pPr algn="just">
              <a:lnSpc>
                <a:spcPct val="150000"/>
              </a:lnSpc>
              <a:spcAft>
                <a:spcPts val="800"/>
              </a:spcAft>
            </a:pPr>
            <a:endParaRPr lang="en-US" altLang="en-US" sz="2400" b="1" spc="-10" dirty="0">
              <a:solidFill>
                <a:srgbClr val="0E1F45"/>
              </a:solidFill>
              <a:effectLst/>
              <a:latin typeface="Calibri" panose="020F0502020204030204"/>
              <a:ea typeface="Calibri" panose="020F0502020204030204" pitchFamily="34" charset="0"/>
              <a:cs typeface="Calibri" panose="020F0502020204030204"/>
              <a:sym typeface="+mn-ea"/>
            </a:endParaRP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(11-L)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15</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CIIRP lets creditors holding fifty-one per cent begin an out-of-court process in a hundred and fifty days, with the debtor still in possession. As a buyer, would you rather acquire through CIIRP, or through a full CIRP with a court-sanctioned clean slate? Which piece of paper do you actually trust?</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(12-P)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16</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spcAft>
                <a:spcPts val="800"/>
              </a:spcAft>
            </a:pPr>
            <a:r>
              <a:rPr lang="en-IN" sz="2400" b="1" dirty="0">
                <a:latin typeface="Arial" panose="020B0604020202020204" pitchFamily="34" charset="0"/>
                <a:cs typeface="Arial" panose="020B0604020202020204" pitchFamily="34" charset="0"/>
              </a:rPr>
              <a:t>What is the single largest unpriced liability you have found after taking over an IBC asset — employee dues, land title, environmental clearance, a live arbitration, a tax demand?</a:t>
            </a:r>
          </a:p>
          <a:p>
            <a:pPr algn="just">
              <a:lnSpc>
                <a:spcPct val="200000"/>
              </a:lnSpc>
              <a:spcAft>
                <a:spcPts val="800"/>
              </a:spcAft>
            </a:pPr>
            <a:r>
              <a:rPr lang="en-US" altLang="en-US" sz="2400" b="1" spc="-10" dirty="0">
                <a:solidFill>
                  <a:srgbClr val="0E1F45"/>
                </a:solidFill>
                <a:effectLst/>
                <a:latin typeface="Arial" panose="020B0604020202020204" pitchFamily="34" charset="0"/>
                <a:ea typeface="Calibri" panose="020F0502020204030204" pitchFamily="34" charset="0"/>
                <a:cs typeface="Arial" panose="020B0604020202020204" pitchFamily="34" charset="0"/>
                <a:sym typeface="+mn-ea"/>
              </a:rPr>
              <a:t>         </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(13-P)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17</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The clean slate is now codified. But guarantor claims are carved out of extinguishment, and the interim moratorium protection for guarantors has gone. So the guarantor pays, and then cannot subrogate against a debtor whose debt has been extinguished. Is that a considered policy choice, or a drafting accident? And does it survive Article 14?</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(14-L)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18</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The Amendment now bars the same professional from acting as resolution professional and then as liquidator. Better governance — or the loss of two years of institutional knowledge at exactly the moment the asset is most fragile?</a:t>
            </a:r>
          </a:p>
        </p:txBody>
      </p:sp>
      <p:sp>
        <p:nvSpPr>
          <p:cNvPr id="6" name="TextBox 5"/>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(15-I)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4711-0FDB-E226-6817-BF842A9D5D56}"/>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3FEB5369-D60E-A27E-7FDD-D976E691E415}"/>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4F38C097-469F-A85F-3FBA-A2DB210FDFDF}"/>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4AA6FF02-7AA2-CBA0-001E-E9377189E8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19</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a:extLst>
              <a:ext uri="{FF2B5EF4-FFF2-40B4-BE49-F238E27FC236}">
                <a16:creationId xmlns:a16="http://schemas.microsoft.com/office/drawing/2014/main" id="{95D6F521-096C-64EB-F8ED-663FD0D31313}"/>
              </a:ext>
            </a:extLst>
          </p:cNvPr>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The Code gives enormous commercial power to the committee of creditors. After ten years, has the CoC model worked as intended — and should there be greater accountability and transparency in its commercial decisions?</a:t>
            </a:r>
          </a:p>
        </p:txBody>
      </p:sp>
      <p:sp>
        <p:nvSpPr>
          <p:cNvPr id="6" name="TextBox 5">
            <a:extLst>
              <a:ext uri="{FF2B5EF4-FFF2-40B4-BE49-F238E27FC236}">
                <a16:creationId xmlns:a16="http://schemas.microsoft.com/office/drawing/2014/main" id="{AE542451-BAA4-6350-B9B8-8D8B3D1AD938}"/>
              </a:ext>
            </a:extLst>
          </p:cNvPr>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(16-B)</a:t>
            </a:r>
          </a:p>
        </p:txBody>
      </p:sp>
    </p:spTree>
    <p:extLst>
      <p:ext uri="{BB962C8B-B14F-4D97-AF65-F5344CB8AC3E}">
        <p14:creationId xmlns:p14="http://schemas.microsoft.com/office/powerpoint/2010/main" val="3289248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62E4-618A-BDEE-BB0E-516B42053390}"/>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7CDE04D0-650E-43D2-EAC1-26DFCB931B4B}"/>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BEB1D9DC-4891-3F22-6AE1-FCAD7545B322}"/>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3CF8B064-7693-67AA-9076-E6326D4EBD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20</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a:extLst>
              <a:ext uri="{FF2B5EF4-FFF2-40B4-BE49-F238E27FC236}">
                <a16:creationId xmlns:a16="http://schemas.microsoft.com/office/drawing/2014/main" id="{6D68F446-4E00-D5BD-813F-9FA683B39C4B}"/>
              </a:ext>
            </a:extLst>
          </p:cNvPr>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The CoC can now supervise the liquidation and replace the liquidator by vote. Does that turn the liquidator into the creditors' agent rather than an officer of the process? And who then speaks for the operational creditors in that room?</a:t>
            </a:r>
          </a:p>
        </p:txBody>
      </p:sp>
      <p:sp>
        <p:nvSpPr>
          <p:cNvPr id="6" name="TextBox 5">
            <a:extLst>
              <a:ext uri="{FF2B5EF4-FFF2-40B4-BE49-F238E27FC236}">
                <a16:creationId xmlns:a16="http://schemas.microsoft.com/office/drawing/2014/main" id="{1902D42B-9FD0-4FEB-4BBD-8CF25BAE1BBA}"/>
              </a:ext>
            </a:extLst>
          </p:cNvPr>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(17-I)</a:t>
            </a:r>
          </a:p>
        </p:txBody>
      </p:sp>
    </p:spTree>
    <p:extLst>
      <p:ext uri="{BB962C8B-B14F-4D97-AF65-F5344CB8AC3E}">
        <p14:creationId xmlns:p14="http://schemas.microsoft.com/office/powerpoint/2010/main" val="3724470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2D26-69E9-4DC4-DDF0-F6E3A59FFDD9}"/>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280CD421-7374-123B-3AEC-5AC25EB77F14}"/>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687A3543-1DB0-88BB-209B-B04D8C26B59C}"/>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0A126B43-D5DE-72AD-ACF6-A14C65B05F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21</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3" name="TextBox 2">
            <a:extLst>
              <a:ext uri="{FF2B5EF4-FFF2-40B4-BE49-F238E27FC236}">
                <a16:creationId xmlns:a16="http://schemas.microsoft.com/office/drawing/2014/main" id="{D210B20D-691E-6223-F226-F1793A334E5A}"/>
              </a:ext>
            </a:extLst>
          </p:cNvPr>
          <p:cNvSpPr txBox="1"/>
          <p:nvPr/>
        </p:nvSpPr>
        <p:spPr>
          <a:xfrm>
            <a:off x="228600" y="990600"/>
            <a:ext cx="8775065" cy="5358130"/>
          </a:xfrm>
          <a:prstGeom prst="rect">
            <a:avLst/>
          </a:prstGeom>
          <a:noFill/>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One power you do not have today, that you would want. Just one.</a:t>
            </a:r>
          </a:p>
        </p:txBody>
      </p:sp>
      <p:sp>
        <p:nvSpPr>
          <p:cNvPr id="6" name="TextBox 5">
            <a:extLst>
              <a:ext uri="{FF2B5EF4-FFF2-40B4-BE49-F238E27FC236}">
                <a16:creationId xmlns:a16="http://schemas.microsoft.com/office/drawing/2014/main" id="{F77656E8-EA11-7E4D-52A4-528DDBECF788}"/>
              </a:ext>
            </a:extLst>
          </p:cNvPr>
          <p:cNvSpPr txBox="1"/>
          <p:nvPr/>
        </p:nvSpPr>
        <p:spPr>
          <a:xfrm>
            <a:off x="184785" y="169545"/>
            <a:ext cx="8818880" cy="706755"/>
          </a:xfrm>
          <a:prstGeom prst="rect">
            <a:avLst/>
          </a:prstGeom>
          <a:noFill/>
          <a:ln>
            <a:solidFill>
              <a:srgbClr val="00B050"/>
            </a:solidFill>
          </a:ln>
        </p:spPr>
        <p:txBody>
          <a:bodyPr wrap="square" rtlCol="0">
            <a:spAutoFit/>
          </a:bodyPr>
          <a:lstStyle/>
          <a:p>
            <a:pPr algn="ctr"/>
            <a:r>
              <a:rPr lang="en-IN" sz="4000" b="1" dirty="0"/>
              <a:t>(18-I)</a:t>
            </a:r>
          </a:p>
        </p:txBody>
      </p:sp>
    </p:spTree>
    <p:extLst>
      <p:ext uri="{BB962C8B-B14F-4D97-AF65-F5344CB8AC3E}">
        <p14:creationId xmlns:p14="http://schemas.microsoft.com/office/powerpoint/2010/main" val="2109498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22</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6" name="TextBox 5"/>
          <p:cNvSpPr txBox="1"/>
          <p:nvPr/>
        </p:nvSpPr>
        <p:spPr>
          <a:xfrm>
            <a:off x="152400" y="2819400"/>
            <a:ext cx="8818880" cy="706755"/>
          </a:xfrm>
          <a:prstGeom prst="rect">
            <a:avLst/>
          </a:prstGeom>
          <a:noFill/>
          <a:ln>
            <a:solidFill>
              <a:srgbClr val="00B050"/>
            </a:solidFill>
          </a:ln>
        </p:spPr>
        <p:txBody>
          <a:bodyPr wrap="square" rtlCol="0">
            <a:spAutoFit/>
          </a:bodyPr>
          <a:lstStyle/>
          <a:p>
            <a:pPr algn="ctr"/>
            <a:r>
              <a:rPr lang="en-US" altLang="en-US" sz="4000" b="1" dirty="0"/>
              <a:t>CROSS FIRE 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23</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2" name="Rectangle 1"/>
          <p:cNvSpPr/>
          <p:nvPr/>
        </p:nvSpPr>
        <p:spPr>
          <a:xfrm>
            <a:off x="131446" y="1143000"/>
            <a:ext cx="8818879" cy="4391025"/>
          </a:xfrm>
          <a:prstGeom prst="rect">
            <a:avLst/>
          </a:prstGeom>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You say capital will not come without absolute finality. I put it to you — can absolute finality coexist with judicial review, with fraud, with Article 226? Draw the line for us, both of you, and see whether you draw it in the same place.</a:t>
            </a:r>
          </a:p>
        </p:txBody>
      </p:sp>
      <p:sp>
        <p:nvSpPr>
          <p:cNvPr id="3" name="TextBox 2">
            <a:extLst>
              <a:ext uri="{FF2B5EF4-FFF2-40B4-BE49-F238E27FC236}">
                <a16:creationId xmlns:a16="http://schemas.microsoft.com/office/drawing/2014/main" id="{8CFB8B70-80E1-1071-412D-422C836D5C1A}"/>
              </a:ext>
            </a:extLst>
          </p:cNvPr>
          <p:cNvSpPr txBox="1"/>
          <p:nvPr/>
        </p:nvSpPr>
        <p:spPr>
          <a:xfrm>
            <a:off x="131445" y="285217"/>
            <a:ext cx="8818880" cy="707886"/>
          </a:xfrm>
          <a:prstGeom prst="rect">
            <a:avLst/>
          </a:prstGeom>
          <a:noFill/>
          <a:ln>
            <a:solidFill>
              <a:srgbClr val="00B050"/>
            </a:solidFill>
          </a:ln>
        </p:spPr>
        <p:txBody>
          <a:bodyPr wrap="square" rtlCol="0">
            <a:spAutoFit/>
          </a:bodyPr>
          <a:lstStyle/>
          <a:p>
            <a:pPr algn="ctr"/>
            <a:r>
              <a:rPr lang="en-IN" sz="4000" b="1" cap="all" dirty="0"/>
              <a:t>PRA  ⇄  Legal</a:t>
            </a:r>
            <a:endParaRPr lang="en-US" altLang="en-US" sz="4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D8CFD-8297-D7FC-AF25-65806368925E}"/>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59525C18-63E8-E63B-693E-F7CD8BBC8145}"/>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1D30B79A-14F3-7709-8735-FC64A7F4237F}"/>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7F656854-251A-BF22-E3BA-29F8DAED5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24</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6" name="TextBox 5">
            <a:extLst>
              <a:ext uri="{FF2B5EF4-FFF2-40B4-BE49-F238E27FC236}">
                <a16:creationId xmlns:a16="http://schemas.microsoft.com/office/drawing/2014/main" id="{D105A1BB-3AD9-20CF-8913-7A4927DD8EFA}"/>
              </a:ext>
            </a:extLst>
          </p:cNvPr>
          <p:cNvSpPr txBox="1"/>
          <p:nvPr/>
        </p:nvSpPr>
        <p:spPr>
          <a:xfrm>
            <a:off x="152400" y="2819400"/>
            <a:ext cx="8818880" cy="706755"/>
          </a:xfrm>
          <a:prstGeom prst="rect">
            <a:avLst/>
          </a:prstGeom>
          <a:noFill/>
          <a:ln>
            <a:solidFill>
              <a:srgbClr val="00B050"/>
            </a:solidFill>
          </a:ln>
        </p:spPr>
        <p:txBody>
          <a:bodyPr wrap="square" rtlCol="0">
            <a:spAutoFit/>
          </a:bodyPr>
          <a:lstStyle/>
          <a:p>
            <a:pPr algn="ctr"/>
            <a:r>
              <a:rPr lang="en-US" altLang="en-US" sz="4000" b="1" dirty="0"/>
              <a:t>RAPID FIRE ROUND</a:t>
            </a:r>
          </a:p>
        </p:txBody>
      </p:sp>
    </p:spTree>
    <p:extLst>
      <p:ext uri="{BB962C8B-B14F-4D97-AF65-F5344CB8AC3E}">
        <p14:creationId xmlns:p14="http://schemas.microsoft.com/office/powerpoint/2010/main" val="3950334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D0686-6512-396E-B17C-62AA8B95399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AD4247C-18F7-F12A-FB3F-49A06440533C}"/>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3C6314D2-A989-5D6C-0BE5-52B0D35DCD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25</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2" name="Rectangle 1">
            <a:extLst>
              <a:ext uri="{FF2B5EF4-FFF2-40B4-BE49-F238E27FC236}">
                <a16:creationId xmlns:a16="http://schemas.microsoft.com/office/drawing/2014/main" id="{310AD949-7E3E-41D8-6F6A-87FEF4993CDB}"/>
              </a:ext>
            </a:extLst>
          </p:cNvPr>
          <p:cNvSpPr/>
          <p:nvPr/>
        </p:nvSpPr>
        <p:spPr>
          <a:xfrm>
            <a:off x="240030" y="2176145"/>
            <a:ext cx="8710295" cy="3357880"/>
          </a:xfrm>
          <a:prstGeom prst="rect">
            <a:avLst/>
          </a:prstGeom>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Will CIIRP actually be used at scale, or will it go the way of the pre-pack? One word, then one line.</a:t>
            </a:r>
          </a:p>
        </p:txBody>
      </p:sp>
      <p:sp>
        <p:nvSpPr>
          <p:cNvPr id="3" name="TextBox 2">
            <a:extLst>
              <a:ext uri="{FF2B5EF4-FFF2-40B4-BE49-F238E27FC236}">
                <a16:creationId xmlns:a16="http://schemas.microsoft.com/office/drawing/2014/main" id="{40FDB194-BCB5-8B48-8629-5D98933980E1}"/>
              </a:ext>
            </a:extLst>
          </p:cNvPr>
          <p:cNvSpPr txBox="1"/>
          <p:nvPr/>
        </p:nvSpPr>
        <p:spPr>
          <a:xfrm>
            <a:off x="93716" y="483969"/>
            <a:ext cx="8818880" cy="707886"/>
          </a:xfrm>
          <a:prstGeom prst="rect">
            <a:avLst/>
          </a:prstGeom>
          <a:noFill/>
          <a:ln>
            <a:solidFill>
              <a:srgbClr val="00B050"/>
            </a:solidFill>
          </a:ln>
        </p:spPr>
        <p:txBody>
          <a:bodyPr wrap="square" rtlCol="0">
            <a:spAutoFit/>
          </a:bodyPr>
          <a:lstStyle/>
          <a:p>
            <a:pPr algn="ctr"/>
            <a:r>
              <a:rPr lang="en-IN" sz="4000" b="1" cap="all" dirty="0"/>
              <a:t>all</a:t>
            </a:r>
            <a:endParaRPr lang="en-US" altLang="en-US" sz="4000" b="1" dirty="0"/>
          </a:p>
        </p:txBody>
      </p:sp>
    </p:spTree>
    <p:extLst>
      <p:ext uri="{BB962C8B-B14F-4D97-AF65-F5344CB8AC3E}">
        <p14:creationId xmlns:p14="http://schemas.microsoft.com/office/powerpoint/2010/main" val="673826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F8195-BE19-C5DF-DD96-A9ABCB8B06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009B1C-BDF0-2EE2-6D42-025D159D21D5}"/>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6F8FC3AE-050D-8E1C-9777-91FBF63BF3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26</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2" name="Rectangle 1">
            <a:extLst>
              <a:ext uri="{FF2B5EF4-FFF2-40B4-BE49-F238E27FC236}">
                <a16:creationId xmlns:a16="http://schemas.microsoft.com/office/drawing/2014/main" id="{A6F66E08-5AD1-3CDE-AD43-A5AE3DAB4B2A}"/>
              </a:ext>
            </a:extLst>
          </p:cNvPr>
          <p:cNvSpPr/>
          <p:nvPr/>
        </p:nvSpPr>
        <p:spPr>
          <a:xfrm>
            <a:off x="240030" y="2176145"/>
            <a:ext cx="8710295" cy="3357880"/>
          </a:xfrm>
          <a:prstGeom prst="rect">
            <a:avLst/>
          </a:prstGeom>
          <a:ln>
            <a:solidFill>
              <a:srgbClr val="00B050"/>
            </a:solidFill>
          </a:ln>
        </p:spPr>
        <p:txBody>
          <a:bodyPr wrap="square">
            <a:noAutofit/>
          </a:bodyPr>
          <a:lstStyle/>
          <a:p>
            <a:pPr algn="just">
              <a:lnSpc>
                <a:spcPct val="200000"/>
              </a:lnSpc>
            </a:pPr>
            <a:r>
              <a:rPr lang="en-IN" sz="2400" b="1" dirty="0">
                <a:latin typeface="Arial" panose="020B0604020202020204" pitchFamily="34" charset="0"/>
                <a:cs typeface="Arial" panose="020B0604020202020204" pitchFamily="34" charset="0"/>
              </a:rPr>
              <a:t>Will the average CIRP be under four hundred days by 2030? Yes or no. No explanation.</a:t>
            </a:r>
          </a:p>
        </p:txBody>
      </p:sp>
      <p:sp>
        <p:nvSpPr>
          <p:cNvPr id="3" name="TextBox 2">
            <a:extLst>
              <a:ext uri="{FF2B5EF4-FFF2-40B4-BE49-F238E27FC236}">
                <a16:creationId xmlns:a16="http://schemas.microsoft.com/office/drawing/2014/main" id="{83F15DB2-1DE0-7400-3B72-27C55F5E077A}"/>
              </a:ext>
            </a:extLst>
          </p:cNvPr>
          <p:cNvSpPr txBox="1"/>
          <p:nvPr/>
        </p:nvSpPr>
        <p:spPr>
          <a:xfrm>
            <a:off x="93716" y="483969"/>
            <a:ext cx="8818880" cy="707886"/>
          </a:xfrm>
          <a:prstGeom prst="rect">
            <a:avLst/>
          </a:prstGeom>
          <a:noFill/>
          <a:ln>
            <a:solidFill>
              <a:srgbClr val="00B050"/>
            </a:solidFill>
          </a:ln>
        </p:spPr>
        <p:txBody>
          <a:bodyPr wrap="square" rtlCol="0">
            <a:spAutoFit/>
          </a:bodyPr>
          <a:lstStyle/>
          <a:p>
            <a:pPr algn="ctr"/>
            <a:r>
              <a:rPr lang="en-IN" sz="4000" b="1" cap="all" dirty="0"/>
              <a:t>all</a:t>
            </a:r>
            <a:endParaRPr lang="en-US" altLang="en-US" sz="4000" b="1" dirty="0"/>
          </a:p>
        </p:txBody>
      </p:sp>
    </p:spTree>
    <p:extLst>
      <p:ext uri="{BB962C8B-B14F-4D97-AF65-F5344CB8AC3E}">
        <p14:creationId xmlns:p14="http://schemas.microsoft.com/office/powerpoint/2010/main" val="4204586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262CA-0F4C-ECC3-93BA-4F83A2408C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DE5753-4612-EF03-F8BE-A718A1406379}"/>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467A4536-EF6F-4384-8731-4A888940A0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27</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2" name="Rectangle 1">
            <a:extLst>
              <a:ext uri="{FF2B5EF4-FFF2-40B4-BE49-F238E27FC236}">
                <a16:creationId xmlns:a16="http://schemas.microsoft.com/office/drawing/2014/main" id="{430FD9E2-5E75-5A4E-025B-3D4724551280}"/>
              </a:ext>
            </a:extLst>
          </p:cNvPr>
          <p:cNvSpPr/>
          <p:nvPr/>
        </p:nvSpPr>
        <p:spPr>
          <a:xfrm>
            <a:off x="216852" y="2060915"/>
            <a:ext cx="8710295" cy="3357880"/>
          </a:xfrm>
          <a:prstGeom prst="rect">
            <a:avLst/>
          </a:prstGeom>
          <a:ln>
            <a:solidFill>
              <a:srgbClr val="00B050"/>
            </a:solidFill>
          </a:ln>
        </p:spPr>
        <p:txBody>
          <a:bodyPr wrap="square">
            <a:noAutofit/>
          </a:bodyPr>
          <a:lstStyle/>
          <a:p>
            <a:pPr algn="just"/>
            <a:r>
              <a:rPr lang="en-IN" sz="2400" b="1" dirty="0">
                <a:latin typeface="Arial" panose="020B0604020202020204" pitchFamily="34" charset="0"/>
                <a:cs typeface="Arial" panose="020B0604020202020204" pitchFamily="34" charset="0"/>
              </a:rPr>
              <a:t>One section of the Code. Which one, and to say what? Thirty seconds each — and no one may name a section already taken.</a:t>
            </a:r>
          </a:p>
          <a:p>
            <a:pPr algn="just"/>
            <a:endParaRPr lang="en-IN" sz="24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4E301D7-CDAE-3691-DE8F-E1737700CA10}"/>
              </a:ext>
            </a:extLst>
          </p:cNvPr>
          <p:cNvSpPr txBox="1"/>
          <p:nvPr/>
        </p:nvSpPr>
        <p:spPr>
          <a:xfrm>
            <a:off x="93716" y="483969"/>
            <a:ext cx="8818880" cy="707886"/>
          </a:xfrm>
          <a:prstGeom prst="rect">
            <a:avLst/>
          </a:prstGeom>
          <a:noFill/>
          <a:ln>
            <a:solidFill>
              <a:srgbClr val="00B050"/>
            </a:solidFill>
          </a:ln>
        </p:spPr>
        <p:txBody>
          <a:bodyPr wrap="square" rtlCol="0">
            <a:spAutoFit/>
          </a:bodyPr>
          <a:lstStyle/>
          <a:p>
            <a:pPr algn="ctr"/>
            <a:r>
              <a:rPr lang="en-IN" sz="4000" b="1" cap="all" dirty="0">
                <a:latin typeface="Arial" panose="020B0604020202020204" pitchFamily="34" charset="0"/>
                <a:cs typeface="Arial" panose="020B0604020202020204" pitchFamily="34" charset="0"/>
              </a:rPr>
              <a:t>all</a:t>
            </a:r>
            <a:endParaRPr lang="en-US" alt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3744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9B1AD-BF8E-D3C7-90B7-518806BA8037}"/>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3B2FB0F3-85AB-983D-3F89-883D8E39FC40}"/>
              </a:ext>
            </a:extLst>
          </p:cNvPr>
          <p:cNvSpPr txBox="1"/>
          <p:nvPr/>
        </p:nvSpPr>
        <p:spPr>
          <a:xfrm>
            <a:off x="152400" y="1866900"/>
            <a:ext cx="8479857" cy="3124200"/>
          </a:xfrm>
          <a:prstGeom prst="rect">
            <a:avLst/>
          </a:prstGeom>
        </p:spPr>
        <p:txBody>
          <a:bodyPr wrap="square" lIns="0" tIns="0" rIns="0" bIns="0" rtlCol="0">
            <a:noAutofit/>
          </a:bodyPr>
          <a:lstStyle/>
          <a:p>
            <a:pPr marL="12700" marR="0" lvl="0" indent="0" algn="ctr" defTabSz="914400" rtl="0" eaLnBrk="1" fontAlgn="auto" latinLnBrk="0" hangingPunct="1">
              <a:lnSpc>
                <a:spcPct val="100000"/>
              </a:lnSpc>
              <a:spcBef>
                <a:spcPts val="230"/>
              </a:spcBef>
              <a:spcAft>
                <a:spcPts val="0"/>
              </a:spcAft>
              <a:buClrTx/>
              <a:buSzTx/>
              <a:buFontTx/>
              <a:buNone/>
              <a:defRPr/>
            </a:pPr>
            <a:r>
              <a:rPr kumimoji="0" lang="en-US"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rPr>
              <a:t> </a:t>
            </a:r>
            <a:endParaRPr kumimoji="0" sz="5400" b="1" i="0" u="none" strike="noStrike" kern="1200" cap="none" spc="0" normalizeH="0" baseline="0" noProof="0" dirty="0">
              <a:ln>
                <a:noFill/>
              </a:ln>
              <a:solidFill>
                <a:srgbClr val="002060"/>
              </a:solidFill>
              <a:effectLst/>
              <a:uLnTx/>
              <a:uFillTx/>
              <a:latin typeface="Trebuchet MS" panose="020B0603020202020204"/>
              <a:ea typeface="+mn-ea"/>
              <a:cs typeface="Trebuchet MS" panose="020B0603020202020204"/>
            </a:endParaRPr>
          </a:p>
        </p:txBody>
      </p:sp>
      <p:sp>
        <p:nvSpPr>
          <p:cNvPr id="4" name="TextBox 3">
            <a:extLst>
              <a:ext uri="{FF2B5EF4-FFF2-40B4-BE49-F238E27FC236}">
                <a16:creationId xmlns:a16="http://schemas.microsoft.com/office/drawing/2014/main" id="{D9888B6C-FFA8-3C65-545E-E2BCBFCF0BE0}"/>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C7D35099-6A69-668D-CDFE-88DE54EB82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28</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6" name="TextBox 5">
            <a:extLst>
              <a:ext uri="{FF2B5EF4-FFF2-40B4-BE49-F238E27FC236}">
                <a16:creationId xmlns:a16="http://schemas.microsoft.com/office/drawing/2014/main" id="{7D009897-4E52-A97B-480F-CB942F6E4F09}"/>
              </a:ext>
            </a:extLst>
          </p:cNvPr>
          <p:cNvSpPr txBox="1"/>
          <p:nvPr/>
        </p:nvSpPr>
        <p:spPr>
          <a:xfrm>
            <a:off x="152400" y="2819400"/>
            <a:ext cx="8818880" cy="706755"/>
          </a:xfrm>
          <a:prstGeom prst="rect">
            <a:avLst/>
          </a:prstGeom>
          <a:noFill/>
          <a:ln>
            <a:solidFill>
              <a:srgbClr val="00B050"/>
            </a:solidFill>
          </a:ln>
        </p:spPr>
        <p:txBody>
          <a:bodyPr wrap="square" rtlCol="0">
            <a:spAutoFit/>
          </a:bodyPr>
          <a:lstStyle/>
          <a:p>
            <a:pPr algn="ctr"/>
            <a:r>
              <a:rPr lang="en-US" altLang="en-US" sz="4000" b="1" dirty="0"/>
              <a:t>FINAL</a:t>
            </a:r>
          </a:p>
        </p:txBody>
      </p:sp>
    </p:spTree>
    <p:extLst>
      <p:ext uri="{BB962C8B-B14F-4D97-AF65-F5344CB8AC3E}">
        <p14:creationId xmlns:p14="http://schemas.microsoft.com/office/powerpoint/2010/main" val="2553569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68D9-DD2B-CAA0-930E-BD604DE5F2C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CA06CA1-4C78-1BAE-062D-C056FD0025E1}"/>
              </a:ext>
            </a:extLst>
          </p:cNvPr>
          <p:cNvSpPr txBox="1"/>
          <p:nvPr/>
        </p:nvSpPr>
        <p:spPr>
          <a:xfrm>
            <a:off x="5334000" y="6519446"/>
            <a:ext cx="12939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b="0" i="0" u="none" strike="noStrike" kern="1200" cap="none" spc="0" normalizeH="0" baseline="0" noProof="0" dirty="0">
                <a:ln>
                  <a:noFill/>
                </a:ln>
                <a:solidFill>
                  <a:prstClr val="black"/>
                </a:solidFill>
                <a:effectLst/>
                <a:uLnTx/>
                <a:uFillTx/>
                <a:latin typeface="Constantia" panose="02030602050306030303"/>
                <a:ea typeface="+mn-ea"/>
                <a:cs typeface="+mn-cs"/>
              </a:rPr>
              <a:t>subodhka@gmail.com</a:t>
            </a:r>
          </a:p>
        </p:txBody>
      </p:sp>
      <p:sp>
        <p:nvSpPr>
          <p:cNvPr id="9" name="Slide Number Placeholder 8">
            <a:extLst>
              <a:ext uri="{FF2B5EF4-FFF2-40B4-BE49-F238E27FC236}">
                <a16:creationId xmlns:a16="http://schemas.microsoft.com/office/drawing/2014/main" id="{8DE093B3-D2EC-7BFE-59BE-C5EDC22B5D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9E29E33-B620-47F9-BB04-8846C2A5AFCC}" type="slidenum">
              <a:rPr kumimoji="0" lang="en-US" sz="1600" b="0" i="0" u="none" strike="noStrike" kern="1200" cap="none" spc="0" normalizeH="0" baseline="0" noProof="0" smtClean="0">
                <a:ln>
                  <a:noFill/>
                </a:ln>
                <a:solidFill>
                  <a:prstClr val="black"/>
                </a:solidFill>
                <a:effectLst/>
                <a:uLnTx/>
                <a:uFillTx/>
                <a:latin typeface="Constantia" panose="02030602050306030303"/>
                <a:ea typeface="+mn-ea"/>
                <a:cs typeface="+mn-cs"/>
              </a:rPr>
              <a:t>29</a:t>
            </a:fld>
            <a:endParaRPr kumimoji="0" lang="en-US" sz="1600" b="0" i="0" u="none" strike="noStrike" kern="1200" cap="none" spc="0" normalizeH="0" baseline="0" noProof="0" dirty="0">
              <a:ln>
                <a:noFill/>
              </a:ln>
              <a:solidFill>
                <a:prstClr val="black"/>
              </a:solidFill>
              <a:effectLst/>
              <a:uLnTx/>
              <a:uFillTx/>
              <a:latin typeface="Constantia" panose="02030602050306030303"/>
              <a:ea typeface="+mn-ea"/>
              <a:cs typeface="+mn-cs"/>
            </a:endParaRPr>
          </a:p>
        </p:txBody>
      </p:sp>
      <p:sp>
        <p:nvSpPr>
          <p:cNvPr id="2" name="Rectangle 1">
            <a:extLst>
              <a:ext uri="{FF2B5EF4-FFF2-40B4-BE49-F238E27FC236}">
                <a16:creationId xmlns:a16="http://schemas.microsoft.com/office/drawing/2014/main" id="{B213CB4F-921B-1EB1-B80C-C784825E5306}"/>
              </a:ext>
            </a:extLst>
          </p:cNvPr>
          <p:cNvSpPr/>
          <p:nvPr/>
        </p:nvSpPr>
        <p:spPr>
          <a:xfrm>
            <a:off x="202301" y="1277548"/>
            <a:ext cx="8710295" cy="5078801"/>
          </a:xfrm>
          <a:prstGeom prst="rect">
            <a:avLst/>
          </a:prstGeom>
          <a:ln>
            <a:solidFill>
              <a:srgbClr val="00B050"/>
            </a:solidFill>
          </a:ln>
        </p:spPr>
        <p:txBody>
          <a:bodyPr wrap="square">
            <a:noAutofit/>
          </a:bodyPr>
          <a:lstStyle/>
          <a:p>
            <a:pPr algn="just">
              <a:lnSpc>
                <a:spcPct val="150000"/>
              </a:lnSpc>
            </a:pPr>
            <a:r>
              <a:rPr lang="en-IN" sz="2400" b="1" dirty="0">
                <a:latin typeface="Arial" panose="020B0604020202020204" pitchFamily="34" charset="0"/>
                <a:cs typeface="Arial" panose="020B0604020202020204" pitchFamily="34" charset="0"/>
              </a:rPr>
              <a:t>Let us imagine we are sitting here again in 2036, twenty years after the Code was enacted. Would you like India to have an insolvency system that primarily recovers money for creditors — or one that identifies distress early, restructures viable businesses, preserves employment and enterprise value, and liquidates only what is genuinely unviable? And what would you like to be able to say about the Indian system on that day?</a:t>
            </a:r>
          </a:p>
          <a:p>
            <a:pPr algn="just">
              <a:lnSpc>
                <a:spcPct val="150000"/>
              </a:lnSpc>
            </a:pPr>
            <a:endParaRPr lang="en-IN" sz="24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D604618-018C-5BBC-2306-85B33AA7B457}"/>
              </a:ext>
            </a:extLst>
          </p:cNvPr>
          <p:cNvSpPr txBox="1"/>
          <p:nvPr/>
        </p:nvSpPr>
        <p:spPr>
          <a:xfrm>
            <a:off x="93716" y="483969"/>
            <a:ext cx="8818880" cy="707886"/>
          </a:xfrm>
          <a:prstGeom prst="rect">
            <a:avLst/>
          </a:prstGeom>
          <a:noFill/>
          <a:ln>
            <a:solidFill>
              <a:srgbClr val="00B050"/>
            </a:solidFill>
          </a:ln>
        </p:spPr>
        <p:txBody>
          <a:bodyPr wrap="square" rtlCol="0">
            <a:spAutoFit/>
          </a:bodyPr>
          <a:lstStyle/>
          <a:p>
            <a:pPr algn="ctr"/>
            <a:r>
              <a:rPr lang="en-IN" sz="4000" b="1" cap="all" dirty="0"/>
              <a:t>all</a:t>
            </a:r>
            <a:endParaRPr lang="en-US" altLang="en-US" sz="4000" b="1" dirty="0"/>
          </a:p>
        </p:txBody>
      </p:sp>
      <p:sp>
        <p:nvSpPr>
          <p:cNvPr id="5" name="object 2">
            <a:extLst>
              <a:ext uri="{FF2B5EF4-FFF2-40B4-BE49-F238E27FC236}">
                <a16:creationId xmlns:a16="http://schemas.microsoft.com/office/drawing/2014/main" id="{31E72E6D-272B-3BA8-B906-930C204B8FF5}"/>
              </a:ext>
            </a:extLst>
          </p:cNvPr>
          <p:cNvSpPr/>
          <p:nvPr/>
        </p:nvSpPr>
        <p:spPr bwMode="auto">
          <a:xfrm>
            <a:off x="0" y="0"/>
            <a:ext cx="9144000" cy="6858000"/>
          </a:xfrm>
          <a:custGeom>
            <a:avLst/>
            <a:gdLst/>
            <a:ahLst/>
            <a:cxnLst>
              <a:cxn ang="0">
                <a:pos x="0" y="6857999"/>
              </a:cxn>
              <a:cxn ang="0">
                <a:pos x="9143999" y="6857999"/>
              </a:cxn>
              <a:cxn ang="0">
                <a:pos x="9143999" y="0"/>
              </a:cxn>
              <a:cxn ang="0">
                <a:pos x="0" y="0"/>
              </a:cxn>
              <a:cxn ang="0">
                <a:pos x="0" y="6857999"/>
              </a:cxn>
            </a:cxnLst>
            <a:rect l="0" t="0" r="r" b="b"/>
            <a:pathLst>
              <a:path w="9144000" h="6858000">
                <a:moveTo>
                  <a:pt x="0" y="6857999"/>
                </a:moveTo>
                <a:lnTo>
                  <a:pt x="9143999" y="6857999"/>
                </a:lnTo>
                <a:lnTo>
                  <a:pt x="9143999" y="0"/>
                </a:lnTo>
                <a:lnTo>
                  <a:pt x="0" y="0"/>
                </a:lnTo>
                <a:lnTo>
                  <a:pt x="0" y="6857999"/>
                </a:lnTo>
                <a:close/>
              </a:path>
            </a:pathLst>
          </a:custGeom>
          <a:noFill/>
          <a:ln w="28574">
            <a:solidFill>
              <a:srgbClr val="000000"/>
            </a:solidFill>
            <a:round/>
          </a:ln>
        </p:spPr>
        <p:txBody>
          <a:bodyPr lIns="0" tIns="0" rIns="0" bIns="0"/>
          <a:lstStyle/>
          <a:p>
            <a:endParaRPr lang="en-IN" dirty="0"/>
          </a:p>
        </p:txBody>
      </p:sp>
    </p:spTree>
    <p:extLst>
      <p:ext uri="{BB962C8B-B14F-4D97-AF65-F5344CB8AC3E}">
        <p14:creationId xmlns:p14="http://schemas.microsoft.com/office/powerpoint/2010/main" val="47701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object 2"/>
          <p:cNvSpPr/>
          <p:nvPr/>
        </p:nvSpPr>
        <p:spPr bwMode="auto">
          <a:xfrm>
            <a:off x="0" y="0"/>
            <a:ext cx="9144000" cy="6858000"/>
          </a:xfrm>
          <a:custGeom>
            <a:avLst/>
            <a:gdLst/>
            <a:ahLst/>
            <a:cxnLst>
              <a:cxn ang="0">
                <a:pos x="0" y="6857999"/>
              </a:cxn>
              <a:cxn ang="0">
                <a:pos x="9143999" y="6857999"/>
              </a:cxn>
              <a:cxn ang="0">
                <a:pos x="9143999" y="0"/>
              </a:cxn>
              <a:cxn ang="0">
                <a:pos x="0" y="0"/>
              </a:cxn>
              <a:cxn ang="0">
                <a:pos x="0" y="6857999"/>
              </a:cxn>
            </a:cxnLst>
            <a:rect l="0" t="0" r="r" b="b"/>
            <a:pathLst>
              <a:path w="9144000" h="6858000">
                <a:moveTo>
                  <a:pt x="0" y="6857999"/>
                </a:moveTo>
                <a:lnTo>
                  <a:pt x="9143999" y="6857999"/>
                </a:lnTo>
                <a:lnTo>
                  <a:pt x="9143999" y="0"/>
                </a:lnTo>
                <a:lnTo>
                  <a:pt x="0" y="0"/>
                </a:lnTo>
                <a:lnTo>
                  <a:pt x="0" y="6857999"/>
                </a:lnTo>
                <a:close/>
              </a:path>
            </a:pathLst>
          </a:custGeom>
          <a:noFill/>
          <a:ln w="28574">
            <a:solidFill>
              <a:srgbClr val="000000"/>
            </a:solidFill>
            <a:round/>
          </a:ln>
        </p:spPr>
        <p:txBody>
          <a:bodyPr lIns="0" tIns="0" rIns="0" bIns="0"/>
          <a:lstStyle/>
          <a:p>
            <a:endParaRPr lang="en-IN" dirty="0"/>
          </a:p>
        </p:txBody>
      </p:sp>
      <p:sp>
        <p:nvSpPr>
          <p:cNvPr id="3" name="object 3"/>
          <p:cNvSpPr txBox="1"/>
          <p:nvPr/>
        </p:nvSpPr>
        <p:spPr>
          <a:xfrm>
            <a:off x="1981200" y="914400"/>
            <a:ext cx="5240655" cy="1346200"/>
          </a:xfrm>
          <a:prstGeom prst="rect">
            <a:avLst/>
          </a:prstGeom>
        </p:spPr>
        <p:txBody>
          <a:bodyPr wrap="square" lIns="0" tIns="0" rIns="0" bIns="0">
            <a:noAutofit/>
          </a:bodyPr>
          <a:lstStyle/>
          <a:p>
            <a:pPr marL="12700" algn="ctr" fontAlgn="auto">
              <a:spcBef>
                <a:spcPts val="0"/>
              </a:spcBef>
              <a:spcAft>
                <a:spcPts val="0"/>
              </a:spcAft>
              <a:defRPr/>
            </a:pPr>
            <a:r>
              <a:rPr sz="8000" b="1" spc="-35" dirty="0">
                <a:solidFill>
                  <a:srgbClr val="212121"/>
                </a:solidFill>
                <a:latin typeface="Constantia" panose="02030602050306030303"/>
                <a:cs typeface="Constantia" panose="02030602050306030303"/>
              </a:rPr>
              <a:t>Tha</a:t>
            </a:r>
            <a:r>
              <a:rPr sz="8000" b="1" spc="-30" dirty="0">
                <a:solidFill>
                  <a:srgbClr val="212121"/>
                </a:solidFill>
                <a:latin typeface="Constantia" panose="02030602050306030303"/>
                <a:cs typeface="Constantia" panose="02030602050306030303"/>
              </a:rPr>
              <a:t>n</a:t>
            </a:r>
            <a:r>
              <a:rPr lang="en-US" sz="8000" b="1" spc="-30" dirty="0">
                <a:solidFill>
                  <a:srgbClr val="212121"/>
                </a:solidFill>
                <a:latin typeface="Constantia" panose="02030602050306030303"/>
                <a:cs typeface="Constantia" panose="02030602050306030303"/>
              </a:rPr>
              <a:t>k</a:t>
            </a:r>
            <a:r>
              <a:rPr lang="en-IN" altLang="en-US" sz="8000" b="1" spc="-30" dirty="0">
                <a:solidFill>
                  <a:srgbClr val="212121"/>
                </a:solidFill>
                <a:latin typeface="Constantia" panose="02030602050306030303"/>
                <a:cs typeface="Constantia" panose="02030602050306030303"/>
              </a:rPr>
              <a:t>s</a:t>
            </a:r>
            <a:r>
              <a:rPr sz="8000" b="1" spc="-114" dirty="0">
                <a:solidFill>
                  <a:srgbClr val="212121"/>
                </a:solidFill>
                <a:latin typeface="Times New Roman" panose="02020603050405020304"/>
                <a:cs typeface="Times New Roman" panose="02020603050405020304"/>
              </a:rPr>
              <a:t> </a:t>
            </a:r>
            <a:r>
              <a:rPr sz="8000" b="1" spc="-30" dirty="0">
                <a:solidFill>
                  <a:srgbClr val="212121"/>
                </a:solidFill>
                <a:latin typeface="Constantia" panose="02030602050306030303"/>
                <a:cs typeface="Constantia" panose="02030602050306030303"/>
              </a:rPr>
              <a:t>Q!</a:t>
            </a:r>
            <a:r>
              <a:rPr sz="8000" b="1" spc="-15" dirty="0">
                <a:solidFill>
                  <a:srgbClr val="212121"/>
                </a:solidFill>
                <a:latin typeface="Constantia" panose="02030602050306030303"/>
                <a:cs typeface="Constantia" panose="02030602050306030303"/>
              </a:rPr>
              <a:t>!</a:t>
            </a:r>
            <a:endParaRPr sz="8000" dirty="0">
              <a:latin typeface="Constantia" panose="02030602050306030303"/>
              <a:cs typeface="Constantia" panose="02030602050306030303"/>
            </a:endParaRPr>
          </a:p>
        </p:txBody>
      </p:sp>
      <p:sp>
        <p:nvSpPr>
          <p:cNvPr id="9" name="Slide Number Placeholder 8"/>
          <p:cNvSpPr>
            <a:spLocks noGrp="1"/>
          </p:cNvSpPr>
          <p:nvPr>
            <p:ph type="sldNum" sz="quarter" idx="12"/>
          </p:nvPr>
        </p:nvSpPr>
        <p:spPr/>
        <p:txBody>
          <a:bodyPr/>
          <a:lstStyle/>
          <a:p>
            <a:fld id="{75C6A15D-245E-443A-B6A9-892F8EB2396D}" type="slidenum">
              <a:rPr lang="en-IN" sz="1400" smtClean="0">
                <a:solidFill>
                  <a:schemeClr val="tx1"/>
                </a:solidFill>
              </a:rPr>
              <a:t>30</a:t>
            </a:fld>
            <a:endParaRPr lang="en-IN" sz="1400" dirty="0">
              <a:solidFill>
                <a:schemeClr val="tx1"/>
              </a:solidFill>
            </a:endParaRPr>
          </a:p>
        </p:txBody>
      </p:sp>
      <p:sp>
        <p:nvSpPr>
          <p:cNvPr id="2" name="TextBox 1"/>
          <p:cNvSpPr txBox="1"/>
          <p:nvPr/>
        </p:nvSpPr>
        <p:spPr>
          <a:xfrm>
            <a:off x="5334000" y="6519446"/>
            <a:ext cx="1293944" cy="230832"/>
          </a:xfrm>
          <a:prstGeom prst="rect">
            <a:avLst/>
          </a:prstGeom>
          <a:noFill/>
        </p:spPr>
        <p:txBody>
          <a:bodyPr wrap="none" rtlCol="0">
            <a:spAutoFit/>
          </a:bodyPr>
          <a:lstStyle/>
          <a:p>
            <a:r>
              <a:rPr lang="en-IN" sz="900" dirty="0"/>
              <a:t>subodhka@gmail.com</a:t>
            </a:r>
          </a:p>
        </p:txBody>
      </p:sp>
      <p:sp>
        <p:nvSpPr>
          <p:cNvPr id="8" name="Text Box 7"/>
          <p:cNvSpPr txBox="1"/>
          <p:nvPr/>
        </p:nvSpPr>
        <p:spPr>
          <a:xfrm>
            <a:off x="259714" y="3678873"/>
            <a:ext cx="8731885" cy="3042602"/>
          </a:xfrm>
          <a:prstGeom prst="rect">
            <a:avLst/>
          </a:prstGeom>
        </p:spPr>
        <p:style>
          <a:lnRef idx="3">
            <a:schemeClr val="accent1"/>
          </a:lnRef>
          <a:fillRef idx="0">
            <a:srgbClr val="FFFFFF"/>
          </a:fillRef>
          <a:effectRef idx="0">
            <a:srgbClr val="FFFFFF"/>
          </a:effectRef>
          <a:fontRef idx="minor">
            <a:schemeClr val="tx1"/>
          </a:fontRef>
        </p:style>
        <p:txBody>
          <a:bodyPr wrap="square" rtlCol="0">
            <a:noAutofit/>
          </a:bodyPr>
          <a:lstStyle/>
          <a:p>
            <a:pPr marL="36195" indent="0" algn="just" fontAlgn="auto">
              <a:lnSpc>
                <a:spcPct val="100000"/>
              </a:lnSpc>
            </a:pPr>
            <a:r>
              <a:rPr lang="en-IN" altLang="en-US" sz="2800" b="1" dirty="0">
                <a:sym typeface="+mn-ea"/>
              </a:rPr>
              <a:t>CA Subodh Kumar Agrawal</a:t>
            </a:r>
          </a:p>
          <a:p>
            <a:pPr marL="36195" indent="0" algn="just" fontAlgn="auto">
              <a:lnSpc>
                <a:spcPct val="100000"/>
              </a:lnSpc>
            </a:pPr>
            <a:r>
              <a:rPr lang="en-IN" altLang="en-US" sz="2200" b="1" dirty="0">
                <a:sym typeface="+mn-ea"/>
              </a:rPr>
              <a:t>Excel Restructuring Advisory LLP</a:t>
            </a:r>
            <a:endParaRPr lang="en-IN" altLang="en-US" sz="2200" b="1" dirty="0"/>
          </a:p>
          <a:p>
            <a:pPr marL="36195" indent="0" algn="just" fontAlgn="auto">
              <a:lnSpc>
                <a:spcPct val="100000"/>
              </a:lnSpc>
            </a:pPr>
            <a:endParaRPr lang="en-IN" altLang="en-US" sz="2400" b="1" dirty="0">
              <a:solidFill>
                <a:schemeClr val="tx1">
                  <a:lumMod val="95000"/>
                  <a:lumOff val="5000"/>
                </a:schemeClr>
              </a:solidFill>
              <a:effectLst/>
              <a:sym typeface="+mn-ea"/>
            </a:endParaRPr>
          </a:p>
          <a:p>
            <a:pPr marL="36195" indent="0" algn="just" fontAlgn="auto">
              <a:lnSpc>
                <a:spcPct val="100000"/>
              </a:lnSpc>
            </a:pPr>
            <a:r>
              <a:rPr lang="en-IN" altLang="en-US" sz="2400" b="1" u="sng" dirty="0">
                <a:solidFill>
                  <a:schemeClr val="tx1">
                    <a:lumMod val="95000"/>
                    <a:lumOff val="5000"/>
                  </a:schemeClr>
                </a:solidFill>
                <a:effectLst/>
                <a:sym typeface="+mn-ea"/>
              </a:rPr>
              <a:t>Offices at</a:t>
            </a:r>
            <a:r>
              <a:rPr lang="en-IN" altLang="en-US" sz="2400" b="1" dirty="0">
                <a:solidFill>
                  <a:schemeClr val="tx1">
                    <a:lumMod val="95000"/>
                    <a:lumOff val="5000"/>
                  </a:schemeClr>
                </a:solidFill>
                <a:effectLst/>
                <a:sym typeface="+mn-ea"/>
              </a:rPr>
              <a:t>: </a:t>
            </a:r>
          </a:p>
          <a:p>
            <a:pPr marL="36195" indent="0" algn="just" fontAlgn="auto">
              <a:lnSpc>
                <a:spcPct val="100000"/>
              </a:lnSpc>
            </a:pPr>
            <a:endParaRPr lang="en-IN" altLang="en-US" sz="2400" b="1" dirty="0">
              <a:solidFill>
                <a:schemeClr val="tx1">
                  <a:lumMod val="95000"/>
                  <a:lumOff val="5000"/>
                </a:schemeClr>
              </a:solidFill>
              <a:effectLst/>
              <a:sym typeface="+mn-ea"/>
            </a:endParaRPr>
          </a:p>
          <a:p>
            <a:pPr marL="36195" indent="0" algn="just" fontAlgn="auto">
              <a:lnSpc>
                <a:spcPct val="100000"/>
              </a:lnSpc>
            </a:pPr>
            <a:endParaRPr lang="en-IN" altLang="en-US" sz="2400" b="1" dirty="0">
              <a:solidFill>
                <a:schemeClr val="tx1">
                  <a:lumMod val="95000"/>
                  <a:lumOff val="5000"/>
                </a:schemeClr>
              </a:solidFill>
              <a:effectLst/>
              <a:sym typeface="+mn-ea"/>
            </a:endParaRPr>
          </a:p>
          <a:p>
            <a:pPr marL="36195" indent="0" algn="just" fontAlgn="auto">
              <a:lnSpc>
                <a:spcPct val="100000"/>
              </a:lnSpc>
            </a:pPr>
            <a:endParaRPr lang="en-IN" sz="2400" dirty="0"/>
          </a:p>
        </p:txBody>
      </p:sp>
      <p:sp>
        <p:nvSpPr>
          <p:cNvPr id="5" name="Text Box 4"/>
          <p:cNvSpPr txBox="1"/>
          <p:nvPr/>
        </p:nvSpPr>
        <p:spPr>
          <a:xfrm>
            <a:off x="7391400" y="4724400"/>
            <a:ext cx="1089660" cy="358140"/>
          </a:xfrm>
          <a:prstGeom prst="rect">
            <a:avLst/>
          </a:prstGeom>
          <a:noFill/>
          <a:ln>
            <a:solidFill>
              <a:srgbClr val="00B050"/>
            </a:solidFill>
          </a:ln>
        </p:spPr>
        <p:txBody>
          <a:bodyPr wrap="square" rtlCol="0">
            <a:noAutofit/>
          </a:bodyPr>
          <a:lstStyle/>
          <a:p>
            <a:r>
              <a:rPr lang="en-IN" altLang="en-US"/>
              <a:t>Mumbai</a:t>
            </a:r>
          </a:p>
        </p:txBody>
      </p:sp>
      <p:sp>
        <p:nvSpPr>
          <p:cNvPr id="6" name="Text Box 5"/>
          <p:cNvSpPr txBox="1"/>
          <p:nvPr/>
        </p:nvSpPr>
        <p:spPr>
          <a:xfrm>
            <a:off x="2895600" y="4724400"/>
            <a:ext cx="954405" cy="359410"/>
          </a:xfrm>
          <a:prstGeom prst="rect">
            <a:avLst/>
          </a:prstGeom>
          <a:noFill/>
          <a:ln>
            <a:solidFill>
              <a:srgbClr val="00B050"/>
            </a:solidFill>
          </a:ln>
        </p:spPr>
        <p:txBody>
          <a:bodyPr wrap="square" rtlCol="0">
            <a:noAutofit/>
          </a:bodyPr>
          <a:lstStyle/>
          <a:p>
            <a:r>
              <a:rPr lang="en-IN" altLang="en-US"/>
              <a:t>Kolkata</a:t>
            </a:r>
          </a:p>
        </p:txBody>
      </p:sp>
      <p:sp>
        <p:nvSpPr>
          <p:cNvPr id="7" name="Text Box 6"/>
          <p:cNvSpPr txBox="1"/>
          <p:nvPr/>
        </p:nvSpPr>
        <p:spPr>
          <a:xfrm>
            <a:off x="4953000" y="4724400"/>
            <a:ext cx="1089660" cy="358140"/>
          </a:xfrm>
          <a:prstGeom prst="rect">
            <a:avLst/>
          </a:prstGeom>
          <a:noFill/>
          <a:ln>
            <a:solidFill>
              <a:srgbClr val="00B050"/>
            </a:solidFill>
          </a:ln>
        </p:spPr>
        <p:txBody>
          <a:bodyPr wrap="square" rtlCol="0">
            <a:noAutofit/>
          </a:bodyPr>
          <a:lstStyle/>
          <a:p>
            <a:r>
              <a:rPr lang="en-IN" altLang="en-US"/>
              <a:t>Jaipur</a:t>
            </a:r>
          </a:p>
        </p:txBody>
      </p:sp>
      <p:sp>
        <p:nvSpPr>
          <p:cNvPr id="10" name="Text Box 9"/>
          <p:cNvSpPr txBox="1"/>
          <p:nvPr/>
        </p:nvSpPr>
        <p:spPr>
          <a:xfrm>
            <a:off x="3886200" y="4724400"/>
            <a:ext cx="1040765" cy="367665"/>
          </a:xfrm>
          <a:prstGeom prst="rect">
            <a:avLst/>
          </a:prstGeom>
          <a:noFill/>
          <a:ln>
            <a:solidFill>
              <a:srgbClr val="00B050"/>
            </a:solidFill>
          </a:ln>
        </p:spPr>
        <p:txBody>
          <a:bodyPr wrap="square" rtlCol="0">
            <a:noAutofit/>
          </a:bodyPr>
          <a:lstStyle/>
          <a:p>
            <a:r>
              <a:rPr lang="en-IN" altLang="en-US"/>
              <a:t>Nagpur</a:t>
            </a:r>
          </a:p>
        </p:txBody>
      </p:sp>
      <p:sp>
        <p:nvSpPr>
          <p:cNvPr id="11" name="Text Box 10"/>
          <p:cNvSpPr txBox="1"/>
          <p:nvPr/>
        </p:nvSpPr>
        <p:spPr>
          <a:xfrm>
            <a:off x="1905000" y="4724400"/>
            <a:ext cx="949325" cy="359410"/>
          </a:xfrm>
          <a:prstGeom prst="rect">
            <a:avLst/>
          </a:prstGeom>
          <a:noFill/>
          <a:ln>
            <a:solidFill>
              <a:srgbClr val="00B050"/>
            </a:solidFill>
          </a:ln>
        </p:spPr>
        <p:txBody>
          <a:bodyPr wrap="square" rtlCol="0">
            <a:noAutofit/>
          </a:bodyPr>
          <a:lstStyle/>
          <a:p>
            <a:r>
              <a:rPr lang="en-IN" altLang="en-US" dirty="0"/>
              <a:t>Delhi</a:t>
            </a:r>
          </a:p>
        </p:txBody>
      </p:sp>
      <p:sp>
        <p:nvSpPr>
          <p:cNvPr id="12" name="Text Box 11"/>
          <p:cNvSpPr txBox="1"/>
          <p:nvPr/>
        </p:nvSpPr>
        <p:spPr>
          <a:xfrm>
            <a:off x="6096000" y="4724400"/>
            <a:ext cx="1243330" cy="368300"/>
          </a:xfrm>
          <a:prstGeom prst="rect">
            <a:avLst/>
          </a:prstGeom>
          <a:noFill/>
          <a:ln>
            <a:solidFill>
              <a:srgbClr val="00B050"/>
            </a:solidFill>
          </a:ln>
        </p:spPr>
        <p:txBody>
          <a:bodyPr wrap="square" rtlCol="0">
            <a:noAutofit/>
          </a:bodyPr>
          <a:lstStyle/>
          <a:p>
            <a:r>
              <a:rPr lang="en-IN" altLang="en-US"/>
              <a:t>Bangalore</a:t>
            </a:r>
          </a:p>
        </p:txBody>
      </p:sp>
      <p:sp>
        <p:nvSpPr>
          <p:cNvPr id="13" name="Text Box 12"/>
          <p:cNvSpPr txBox="1"/>
          <p:nvPr/>
        </p:nvSpPr>
        <p:spPr>
          <a:xfrm>
            <a:off x="990600" y="5638800"/>
            <a:ext cx="7660005" cy="441960"/>
          </a:xfrm>
          <a:prstGeom prst="rect">
            <a:avLst/>
          </a:prstGeom>
          <a:noFill/>
          <a:ln>
            <a:solidFill>
              <a:srgbClr val="00B050"/>
            </a:solidFill>
          </a:ln>
        </p:spPr>
        <p:txBody>
          <a:bodyPr wrap="square" rtlCol="0">
            <a:noAutofit/>
          </a:bodyPr>
          <a:lstStyle/>
          <a:p>
            <a:pPr marL="36195" indent="0" algn="just" fontAlgn="auto">
              <a:lnSpc>
                <a:spcPct val="100000"/>
              </a:lnSpc>
            </a:pPr>
            <a:r>
              <a:rPr lang="en-IN" dirty="0">
                <a:sym typeface="+mn-ea"/>
              </a:rPr>
              <a:t>Ph: 98300-22848;     </a:t>
            </a:r>
            <a:r>
              <a:rPr lang="en-IN" dirty="0">
                <a:sym typeface="+mn-ea"/>
                <a:hlinkClick r:id="rId3"/>
              </a:rPr>
              <a:t>info@exceladvisory.in</a:t>
            </a:r>
            <a:r>
              <a:rPr lang="en-IN" dirty="0">
                <a:sym typeface="+mn-ea"/>
              </a:rPr>
              <a:t>; </a:t>
            </a:r>
            <a:r>
              <a:rPr lang="en-IN" dirty="0">
                <a:sym typeface="+mn-ea"/>
                <a:hlinkClick r:id="rId4"/>
              </a:rPr>
              <a:t>subodhka@gmail.com</a:t>
            </a:r>
            <a:r>
              <a:rPr lang="en-IN" dirty="0">
                <a:sym typeface="+mn-ea"/>
              </a:rPr>
              <a:t>; </a:t>
            </a:r>
            <a:endParaRPr lang="en-IN" altLang="en-US" dirty="0"/>
          </a:p>
        </p:txBody>
      </p:sp>
      <p:sp>
        <p:nvSpPr>
          <p:cNvPr id="4" name="Text Box 4">
            <a:extLst>
              <a:ext uri="{FF2B5EF4-FFF2-40B4-BE49-F238E27FC236}">
                <a16:creationId xmlns:a16="http://schemas.microsoft.com/office/drawing/2014/main" id="{05877F8B-43EC-BD93-CF13-2C2926F28106}"/>
              </a:ext>
            </a:extLst>
          </p:cNvPr>
          <p:cNvSpPr txBox="1"/>
          <p:nvPr/>
        </p:nvSpPr>
        <p:spPr>
          <a:xfrm>
            <a:off x="4677931" y="5209638"/>
            <a:ext cx="1307464" cy="362029"/>
          </a:xfrm>
          <a:prstGeom prst="rect">
            <a:avLst/>
          </a:prstGeom>
          <a:noFill/>
          <a:ln>
            <a:solidFill>
              <a:srgbClr val="00B050"/>
            </a:solidFill>
          </a:ln>
        </p:spPr>
        <p:txBody>
          <a:bodyPr wrap="square" rtlCol="0">
            <a:noAutofit/>
          </a:bodyPr>
          <a:lstStyle/>
          <a:p>
            <a:r>
              <a:rPr lang="en-IN" altLang="en-US" dirty="0"/>
              <a:t>Ernakulam</a:t>
            </a:r>
          </a:p>
        </p:txBody>
      </p:sp>
      <p:sp>
        <p:nvSpPr>
          <p:cNvPr id="14" name="Text Box 6">
            <a:extLst>
              <a:ext uri="{FF2B5EF4-FFF2-40B4-BE49-F238E27FC236}">
                <a16:creationId xmlns:a16="http://schemas.microsoft.com/office/drawing/2014/main" id="{5A05D7B2-CADE-BEE8-28EA-BEEB93CC5FD9}"/>
              </a:ext>
            </a:extLst>
          </p:cNvPr>
          <p:cNvSpPr txBox="1"/>
          <p:nvPr/>
        </p:nvSpPr>
        <p:spPr>
          <a:xfrm>
            <a:off x="1904999" y="5200114"/>
            <a:ext cx="1243329" cy="339626"/>
          </a:xfrm>
          <a:prstGeom prst="rect">
            <a:avLst/>
          </a:prstGeom>
          <a:noFill/>
          <a:ln>
            <a:solidFill>
              <a:srgbClr val="00B050"/>
            </a:solidFill>
          </a:ln>
        </p:spPr>
        <p:txBody>
          <a:bodyPr wrap="square" rtlCol="0">
            <a:noAutofit/>
          </a:bodyPr>
          <a:lstStyle/>
          <a:p>
            <a:r>
              <a:rPr lang="en-IN" altLang="en-US" dirty="0"/>
              <a:t>Panchkula</a:t>
            </a:r>
          </a:p>
        </p:txBody>
      </p:sp>
      <p:sp>
        <p:nvSpPr>
          <p:cNvPr id="15" name="Text Box 11">
            <a:extLst>
              <a:ext uri="{FF2B5EF4-FFF2-40B4-BE49-F238E27FC236}">
                <a16:creationId xmlns:a16="http://schemas.microsoft.com/office/drawing/2014/main" id="{B79F9425-CC86-A819-5C56-3BF95625D99F}"/>
              </a:ext>
            </a:extLst>
          </p:cNvPr>
          <p:cNvSpPr txBox="1"/>
          <p:nvPr/>
        </p:nvSpPr>
        <p:spPr>
          <a:xfrm>
            <a:off x="3264534" y="5209638"/>
            <a:ext cx="1307465" cy="362029"/>
          </a:xfrm>
          <a:prstGeom prst="rect">
            <a:avLst/>
          </a:prstGeom>
          <a:noFill/>
          <a:ln>
            <a:solidFill>
              <a:srgbClr val="00B050"/>
            </a:solidFill>
          </a:ln>
        </p:spPr>
        <p:txBody>
          <a:bodyPr wrap="square" rtlCol="0">
            <a:noAutofit/>
          </a:bodyPr>
          <a:lstStyle/>
          <a:p>
            <a:r>
              <a:rPr lang="en-IN" altLang="en-US" dirty="0"/>
              <a:t>Hyderabad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1695</Words>
  <Application>Microsoft Office PowerPoint</Application>
  <PresentationFormat>On-screen Show (4:3)</PresentationFormat>
  <Paragraphs>207</Paragraphs>
  <Slides>30</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30</vt:i4>
      </vt:variant>
      <vt:variant>
        <vt:lpstr>Custom Shows</vt:lpstr>
      </vt:variant>
      <vt:variant>
        <vt:i4>1</vt:i4>
      </vt:variant>
    </vt:vector>
  </HeadingPairs>
  <TitlesOfParts>
    <vt:vector size="38" baseType="lpstr">
      <vt:lpstr>Arial</vt:lpstr>
      <vt:lpstr>Calibri</vt:lpstr>
      <vt:lpstr>Constantia</vt:lpstr>
      <vt:lpstr>Times New Roman</vt:lpstr>
      <vt:lpstr>Trebuchet MS</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919830237126</cp:lastModifiedBy>
  <cp:revision>1850</cp:revision>
  <cp:lastPrinted>2023-07-21T08:59:00Z</cp:lastPrinted>
  <dcterms:created xsi:type="dcterms:W3CDTF">2025-07-24T00:13:00Z</dcterms:created>
  <dcterms:modified xsi:type="dcterms:W3CDTF">2026-09-05T10:14:11Z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04AF206B97BE4CF59AD137FA02D12DA2_13</vt:lpwstr>
  </property>
  <property fmtid="{D5CDD505-2E9C-101B-9397-08002B2CF9AE}" pid="3" name="KSOProductBuildVer">
    <vt:lpwstr>1033-12.2.0.23155</vt:lpwstr>
  </property>
</Properties>
</file>