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0" r:id="rId1"/>
  </p:sldMasterIdLst>
  <p:notesMasterIdLst>
    <p:notesMasterId r:id="rId24"/>
  </p:notesMasterIdLst>
  <p:handoutMasterIdLst>
    <p:handoutMasterId r:id="rId25"/>
  </p:handoutMasterIdLst>
  <p:sldIdLst>
    <p:sldId id="257" r:id="rId2"/>
    <p:sldId id="3815" r:id="rId3"/>
    <p:sldId id="3711" r:id="rId4"/>
    <p:sldId id="509" r:id="rId5"/>
    <p:sldId id="3739" r:id="rId6"/>
    <p:sldId id="3740" r:id="rId7"/>
    <p:sldId id="3741" r:id="rId8"/>
    <p:sldId id="3742" r:id="rId9"/>
    <p:sldId id="950" r:id="rId10"/>
    <p:sldId id="3753" r:id="rId11"/>
    <p:sldId id="3816" r:id="rId12"/>
    <p:sldId id="3766" r:id="rId13"/>
    <p:sldId id="3831" r:id="rId14"/>
    <p:sldId id="3832" r:id="rId15"/>
    <p:sldId id="3830" r:id="rId16"/>
    <p:sldId id="3829" r:id="rId17"/>
    <p:sldId id="3833" r:id="rId18"/>
    <p:sldId id="3782" r:id="rId19"/>
    <p:sldId id="3807" r:id="rId20"/>
    <p:sldId id="3814" r:id="rId21"/>
    <p:sldId id="3821" r:id="rId22"/>
    <p:sldId id="856" r:id="rId23"/>
  </p:sldIdLst>
  <p:sldSz cx="12801600" cy="7200900"/>
  <p:notesSz cx="7104063" cy="10234613"/>
  <p:defaultTextStyle>
    <a:defPPr>
      <a:defRPr lang="fr-FR"/>
    </a:defPPr>
    <a:lvl1pPr marL="0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92898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85796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78692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71590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464486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957383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450281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943181" algn="l" defTabSz="985796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53" userDrawn="1">
          <p15:clr>
            <a:srgbClr val="A4A3A4"/>
          </p15:clr>
        </p15:guide>
        <p15:guide id="2" pos="7343" userDrawn="1">
          <p15:clr>
            <a:srgbClr val="A4A3A4"/>
          </p15:clr>
        </p15:guide>
        <p15:guide id="3" orient="horz" pos="4173" userDrawn="1">
          <p15:clr>
            <a:srgbClr val="A4A3A4"/>
          </p15:clr>
        </p15:guide>
        <p15:guide id="4" pos="222" userDrawn="1">
          <p15:clr>
            <a:srgbClr val="A4A3A4"/>
          </p15:clr>
        </p15:guide>
        <p15:guide id="6" pos="1265" userDrawn="1">
          <p15:clr>
            <a:srgbClr val="A4A3A4"/>
          </p15:clr>
        </p15:guide>
        <p15:guide id="7" pos="2581" userDrawn="1">
          <p15:clr>
            <a:srgbClr val="A4A3A4"/>
          </p15:clr>
        </p15:guide>
        <p15:guide id="8" orient="horz" pos="5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 userDrawn="1">
          <p15:clr>
            <a:srgbClr val="A4A3A4"/>
          </p15:clr>
        </p15:guide>
        <p15:guide id="2" pos="223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Sidheshwar Bhalla" initials="SB" lastIdx="2" clrIdx="6">
    <p:extLst>
      <p:ext uri="{19B8F6BF-5375-455C-9EA6-DF929625EA0E}">
        <p15:presenceInfo xmlns:p15="http://schemas.microsoft.com/office/powerpoint/2012/main" userId="S::sidheshwar.bhalla@mazars.in::20b1986c-97c5-43fa-bd56-6fa013442dc3" providerId="AD"/>
      </p:ext>
    </p:extLst>
  </p:cmAuthor>
  <p:cmAuthor id="1" name="Rachana Daftary" initials="RD" lastIdx="4" clrIdx="0">
    <p:extLst>
      <p:ext uri="{19B8F6BF-5375-455C-9EA6-DF929625EA0E}">
        <p15:presenceInfo xmlns:p15="http://schemas.microsoft.com/office/powerpoint/2012/main" userId="S-1-5-21-492803102-2265077218-812907518-1187" providerId="AD"/>
      </p:ext>
    </p:extLst>
  </p:cmAuthor>
  <p:cmAuthor id="2" name="Mohit Gupta" initials="MG" lastIdx="12" clrIdx="1">
    <p:extLst>
      <p:ext uri="{19B8F6BF-5375-455C-9EA6-DF929625EA0E}">
        <p15:presenceInfo xmlns:p15="http://schemas.microsoft.com/office/powerpoint/2012/main" userId="Mohit Gupta" providerId="None"/>
      </p:ext>
    </p:extLst>
  </p:cmAuthor>
  <p:cmAuthor id="3" name="Admin" initials="A" lastIdx="2" clrIdx="2">
    <p:extLst>
      <p:ext uri="{19B8F6BF-5375-455C-9EA6-DF929625EA0E}">
        <p15:presenceInfo xmlns:p15="http://schemas.microsoft.com/office/powerpoint/2012/main" userId="Admin" providerId="None"/>
      </p:ext>
    </p:extLst>
  </p:cmAuthor>
  <p:cmAuthor id="4" name="Mohit Gupta" initials="MG [2]" lastIdx="1" clrIdx="3">
    <p:extLst>
      <p:ext uri="{19B8F6BF-5375-455C-9EA6-DF929625EA0E}">
        <p15:presenceInfo xmlns:p15="http://schemas.microsoft.com/office/powerpoint/2012/main" userId="8dbca01815e91d03" providerId="Windows Live"/>
      </p:ext>
    </p:extLst>
  </p:cmAuthor>
  <p:cmAuthor id="5" name="Ajit Kumar" initials="AK" lastIdx="1" clrIdx="4">
    <p:extLst>
      <p:ext uri="{19B8F6BF-5375-455C-9EA6-DF929625EA0E}">
        <p15:presenceInfo xmlns:p15="http://schemas.microsoft.com/office/powerpoint/2012/main" userId="S::Ajit.Kumar@mazars.in::ea3ada84-eda1-4628-880f-5390199c1683" providerId="AD"/>
      </p:ext>
    </p:extLst>
  </p:cmAuthor>
  <p:cmAuthor id="6" name="Nimisha Jain" initials="NJ" lastIdx="45" clrIdx="5">
    <p:extLst>
      <p:ext uri="{19B8F6BF-5375-455C-9EA6-DF929625EA0E}">
        <p15:presenceInfo xmlns:p15="http://schemas.microsoft.com/office/powerpoint/2012/main" userId="S::Nimisha.Jain@mazars.in::83f95567-9518-4402-89d3-45fb73d7de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FF99"/>
    <a:srgbClr val="66FFCC"/>
    <a:srgbClr val="4D0000"/>
    <a:srgbClr val="BBADA2"/>
    <a:srgbClr val="990000"/>
    <a:srgbClr val="3D8B95"/>
    <a:srgbClr val="006852"/>
    <a:srgbClr val="6F508D"/>
    <a:srgbClr val="60467A"/>
    <a:srgbClr val="934B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41" autoAdjust="0"/>
    <p:restoredTop sz="98046" autoAdjust="0"/>
  </p:normalViewPr>
  <p:slideViewPr>
    <p:cSldViewPr>
      <p:cViewPr varScale="1">
        <p:scale>
          <a:sx n="74" d="100"/>
          <a:sy n="74" d="100"/>
        </p:scale>
        <p:origin x="148" y="64"/>
      </p:cViewPr>
      <p:guideLst>
        <p:guide orient="horz" pos="953"/>
        <p:guide pos="7343"/>
        <p:guide orient="horz" pos="4173"/>
        <p:guide pos="222"/>
        <p:guide pos="1265"/>
        <p:guide pos="2581"/>
        <p:guide orient="horz" pos="5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1" d="100"/>
          <a:sy n="61" d="100"/>
        </p:scale>
        <p:origin x="2544" y="45"/>
      </p:cViewPr>
      <p:guideLst>
        <p:guide orient="horz" pos="3224"/>
        <p:guide pos="223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r">
              <a:defRPr sz="1300"/>
            </a:lvl1pPr>
          </a:lstStyle>
          <a:p>
            <a:fld id="{A4307515-ABBD-4F5F-BFB8-8C9A60AA3B80}" type="datetimeFigureOut">
              <a:rPr lang="fr-FR" smtClean="0"/>
              <a:pPr/>
              <a:t>03/10/2026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r">
              <a:defRPr sz="1300"/>
            </a:lvl1pPr>
          </a:lstStyle>
          <a:p>
            <a:fld id="{57824D6A-0AD8-441B-B8C7-D2F90DE657A0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8149295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3992" y="0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/>
          <a:lstStyle>
            <a:lvl1pPr algn="r">
              <a:defRPr sz="1300"/>
            </a:lvl1pPr>
          </a:lstStyle>
          <a:p>
            <a:fld id="{01A8F88B-4084-48FB-AE7C-94360E437D3F}" type="datetimeFigureOut">
              <a:rPr lang="fr-FR" smtClean="0"/>
              <a:pPr/>
              <a:t>03/10/2026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41288" y="768350"/>
            <a:ext cx="6821487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4" tIns="47782" rIns="95564" bIns="47782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710407" y="4861442"/>
            <a:ext cx="5683250" cy="4605576"/>
          </a:xfrm>
          <a:prstGeom prst="rect">
            <a:avLst/>
          </a:prstGeom>
        </p:spPr>
        <p:txBody>
          <a:bodyPr vert="horz" lIns="95564" tIns="47782" rIns="95564" bIns="47782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107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l">
              <a:defRPr sz="13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3992" y="9721107"/>
            <a:ext cx="3078427" cy="511731"/>
          </a:xfrm>
          <a:prstGeom prst="rect">
            <a:avLst/>
          </a:prstGeom>
        </p:spPr>
        <p:txBody>
          <a:bodyPr vert="horz" lIns="95564" tIns="47782" rIns="95564" bIns="47782" rtlCol="0" anchor="b"/>
          <a:lstStyle>
            <a:lvl1pPr algn="r">
              <a:defRPr sz="1300"/>
            </a:lvl1pPr>
          </a:lstStyle>
          <a:p>
            <a:fld id="{5506C725-86FD-4131-9D13-081F8E80E38D}" type="slidenum">
              <a:rPr lang="fr-FR" smtClean="0"/>
              <a:pPr/>
              <a:t>‹#›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3977145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92898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85796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478692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971590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464486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957383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450281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943181" algn="l" defTabSz="985796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 - no box - dark image - white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053D3F-7438-4603-B654-4FAA47CD3D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3770" y="1651940"/>
            <a:ext cx="6157031" cy="1285200"/>
          </a:xfrm>
        </p:spPr>
        <p:txBody>
          <a:bodyPr anchor="b"/>
          <a:lstStyle>
            <a:lvl1pPr algn="l">
              <a:defRPr sz="252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9E5A752-4605-48EA-BC6B-009C035BD6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480" y="3032041"/>
            <a:ext cx="6150060" cy="611879"/>
          </a:xfrm>
        </p:spPr>
        <p:txBody>
          <a:bodyPr>
            <a:normAutofit/>
          </a:bodyPr>
          <a:lstStyle>
            <a:lvl1pPr marL="0" indent="0" algn="l">
              <a:buNone/>
              <a:defRPr sz="1680">
                <a:solidFill>
                  <a:schemeClr val="bg1"/>
                </a:solidFill>
                <a:latin typeface="+mj-lt"/>
              </a:defRPr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BD0A3AE-4648-4E64-99FF-F03013BEBA4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3364" y="3772440"/>
            <a:ext cx="6157436" cy="506520"/>
          </a:xfrm>
        </p:spPr>
        <p:txBody>
          <a:bodyPr>
            <a:normAutofit/>
          </a:bodyPr>
          <a:lstStyle>
            <a:lvl1pPr marL="0" indent="0">
              <a:buNone/>
              <a:defRPr sz="1155" i="1">
                <a:solidFill>
                  <a:schemeClr val="bg1"/>
                </a:solidFill>
              </a:defRPr>
            </a:lvl1pPr>
          </a:lstStyle>
          <a:p>
            <a:r>
              <a:rPr lang="fr-FR" dirty="0" err="1"/>
              <a:t>Surname</a:t>
            </a:r>
            <a:r>
              <a:rPr lang="fr-FR" dirty="0"/>
              <a:t> Name – Name Meeting – Place – </a:t>
            </a:r>
            <a:r>
              <a:rPr lang="fr-FR" dirty="0" err="1"/>
              <a:t>Month</a:t>
            </a:r>
            <a:r>
              <a:rPr lang="fr-FR" dirty="0"/>
              <a:t> </a:t>
            </a:r>
            <a:r>
              <a:rPr lang="fr-FR" dirty="0" err="1"/>
              <a:t>Year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8156639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D1AD-D2D3-4ABA-8443-0406F99FC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40" y="2696031"/>
            <a:ext cx="5934600" cy="945000"/>
          </a:xfrm>
        </p:spPr>
        <p:txBody>
          <a:bodyPr anchor="ctr"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52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0DE150-FBA6-4FBC-9C9C-CC34E65FAD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140" y="3803313"/>
            <a:ext cx="5934600" cy="567000"/>
          </a:xfrm>
        </p:spPr>
        <p:txBody>
          <a:bodyPr anchor="ctr">
            <a:normAutofit/>
          </a:bodyPr>
          <a:lstStyle>
            <a:lvl1pPr marL="0" indent="0">
              <a:buFont typeface="+mj-lt"/>
              <a:buNone/>
              <a:defRPr sz="1680" b="0" cap="none" baseline="0">
                <a:solidFill>
                  <a:schemeClr val="tx1"/>
                </a:solidFill>
                <a:latin typeface="+mj-lt"/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A6FA2D0-5F7F-46B6-BF7A-2046A6BF9AE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02060" y="0"/>
            <a:ext cx="6399540" cy="72009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endParaRPr lang="en-GB" dirty="0"/>
          </a:p>
        </p:txBody>
      </p:sp>
      <p:sp>
        <p:nvSpPr>
          <p:cNvPr id="19" name="Slide Number Placeholder 6">
            <a:extLst>
              <a:ext uri="{FF2B5EF4-FFF2-40B4-BE49-F238E27FC236}">
                <a16:creationId xmlns:a16="http://schemas.microsoft.com/office/drawing/2014/main" id="{9C6163B9-4FE2-43B3-8C24-1D83849052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b="1" spc="315" dirty="0"/>
          </a:p>
        </p:txBody>
      </p:sp>
    </p:spTree>
    <p:extLst>
      <p:ext uri="{BB962C8B-B14F-4D97-AF65-F5344CB8AC3E}">
        <p14:creationId xmlns:p14="http://schemas.microsoft.com/office/powerpoint/2010/main" val="1913372335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CCF15F-9C7F-41A2-98E5-E9E5B5010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E267B-CE3F-49F4-B78D-A512D6100D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A6C32F8-F2AE-4002-A192-54CD6343FB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4489C-BF89-4C21-8470-6430490FA703}" type="datetime1">
              <a:rPr lang="en-GB" smtClean="0"/>
              <a:t>03/10/2026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0B270C-43A5-4FF8-A9A6-03E0F5EEB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12962E-2163-40B6-82CF-F3A83CDC5D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b="1" spc="315" dirty="0"/>
          </a:p>
        </p:txBody>
      </p:sp>
    </p:spTree>
    <p:extLst>
      <p:ext uri="{BB962C8B-B14F-4D97-AF65-F5344CB8AC3E}">
        <p14:creationId xmlns:p14="http://schemas.microsoft.com/office/powerpoint/2010/main" val="32868609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8593B85-FFC0-45B7-8252-0BACA59F394C}"/>
              </a:ext>
            </a:extLst>
          </p:cNvPr>
          <p:cNvSpPr/>
          <p:nvPr userDrawn="1"/>
        </p:nvSpPr>
        <p:spPr>
          <a:xfrm>
            <a:off x="6400800" y="0"/>
            <a:ext cx="6400800" cy="72009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  <a:spcBef>
                <a:spcPts val="315"/>
              </a:spcBef>
              <a:spcAft>
                <a:spcPts val="315"/>
              </a:spcAft>
            </a:pPr>
            <a:endParaRPr lang="en-GB" sz="1995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CEE81A-A128-4FDE-8A4B-F23418890A4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00800" y="0"/>
            <a:ext cx="6400800" cy="7200900"/>
          </a:xfrm>
          <a:noFill/>
        </p:spPr>
        <p:txBody>
          <a:bodyPr anchor="ctr">
            <a:normAutofit/>
          </a:bodyPr>
          <a:lstStyle>
            <a:lvl1pPr marL="0" indent="0" algn="ctr">
              <a:buNone/>
              <a:defRPr sz="2100" b="1">
                <a:solidFill>
                  <a:schemeClr val="bg1"/>
                </a:solidFill>
              </a:defRPr>
            </a:lvl1pPr>
            <a:lvl2pPr marL="188356" indent="0" algn="ctr">
              <a:buNone/>
              <a:defRPr sz="2100" b="1">
                <a:solidFill>
                  <a:schemeClr val="bg1"/>
                </a:solidFill>
              </a:defRPr>
            </a:lvl2pPr>
            <a:lvl3pPr marL="376714" indent="0" algn="ctr">
              <a:buNone/>
              <a:defRPr sz="1890" b="1">
                <a:solidFill>
                  <a:schemeClr val="bg1"/>
                </a:solidFill>
              </a:defRPr>
            </a:lvl3pPr>
            <a:lvl4pPr marL="565070" indent="0" algn="ctr">
              <a:buNone/>
              <a:defRPr sz="1890" b="1">
                <a:solidFill>
                  <a:schemeClr val="bg1"/>
                </a:solidFill>
              </a:defRPr>
            </a:lvl4pPr>
            <a:lvl5pPr marL="753428" indent="0" algn="ctr">
              <a:buNone/>
              <a:defRPr sz="189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Quote or emphasis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CCCF15F-9C7F-41A2-98E5-E9E5B5010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39" y="219558"/>
            <a:ext cx="5964989" cy="378000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6E267B-CE3F-49F4-B78D-A512D6100D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8140" y="945000"/>
            <a:ext cx="5964990" cy="529200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862CC120-4963-42C3-BF5A-7FB5E8998AA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73184" y="347515"/>
            <a:ext cx="1073088" cy="930371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DB9968C6-5199-484E-A215-7301866E4E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07095" y="5897745"/>
            <a:ext cx="1073088" cy="930371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1D35FE8-AC7E-4016-A779-3D79E4641CC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b="1" spc="315" dirty="0"/>
          </a:p>
        </p:txBody>
      </p:sp>
    </p:spTree>
    <p:extLst>
      <p:ext uri="{BB962C8B-B14F-4D97-AF65-F5344CB8AC3E}">
        <p14:creationId xmlns:p14="http://schemas.microsoft.com/office/powerpoint/2010/main" val="227832350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CDB43-87E1-44D8-8AB4-16B35C3275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9D6D8CA-3B6F-456B-801A-73F22B610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3404FA-E41F-45AB-A0CB-0253E2F8C5BD}" type="datetime1">
              <a:rPr lang="en-GB" smtClean="0"/>
              <a:t>03/10/2026</a:t>
            </a:fld>
            <a:endParaRPr lang="en-GB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D04DAA2-0C77-44D6-8BCD-846F503F9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78C765D-4B39-448A-9DFD-F384D8BAF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b="1" spc="315" dirty="0"/>
          </a:p>
        </p:txBody>
      </p:sp>
    </p:spTree>
    <p:extLst>
      <p:ext uri="{BB962C8B-B14F-4D97-AF65-F5344CB8AC3E}">
        <p14:creationId xmlns:p14="http://schemas.microsoft.com/office/powerpoint/2010/main" val="3597145220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D1AD-D2D3-4ABA-8443-0406F99FC6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8140" y="2672635"/>
            <a:ext cx="4766110" cy="1004957"/>
          </a:xfrm>
        </p:spPr>
        <p:txBody>
          <a:bodyPr anchor="ctr"/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52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CONTACTS</a:t>
            </a:r>
            <a:endParaRPr lang="en-GB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05C343A0-DA1C-4040-B7E9-1CB24465AA2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3048" y="1456483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1A387505-824C-4CA0-A056-8DAD72BC9F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173048" y="2672635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6BFB6CBD-EBB9-485D-B716-B2D99D86406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73048" y="3888787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A0CC60C-5EA4-4F13-B2E7-E7C648E948A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700600" y="1456483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856D9AB-11A7-4B06-9244-308F7F0241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700600" y="2672635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9816916E-EA7A-4FF9-9142-2205A352CF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700600" y="3888787"/>
            <a:ext cx="3358753" cy="1004957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210"/>
              </a:spcAft>
              <a:buNone/>
              <a:defRPr sz="1155"/>
            </a:lvl1pPr>
            <a:lvl2pPr marL="186690" indent="0">
              <a:spcBef>
                <a:spcPts val="0"/>
              </a:spcBef>
              <a:buNone/>
              <a:defRPr sz="1155"/>
            </a:lvl2pPr>
            <a:lvl3pPr marL="375046" indent="0">
              <a:spcBef>
                <a:spcPts val="0"/>
              </a:spcBef>
              <a:buNone/>
              <a:defRPr sz="1155"/>
            </a:lvl3pPr>
            <a:lvl4pPr marL="561736" indent="0">
              <a:spcBef>
                <a:spcPts val="0"/>
              </a:spcBef>
              <a:buNone/>
              <a:defRPr sz="1155"/>
            </a:lvl4pPr>
            <a:lvl5pPr marL="756761" indent="0">
              <a:spcBef>
                <a:spcPts val="0"/>
              </a:spcBef>
              <a:buNone/>
              <a:defRPr sz="1155"/>
            </a:lvl5pPr>
          </a:lstStyle>
          <a:p>
            <a:pPr lvl="0"/>
            <a:r>
              <a:rPr lang="en-US" dirty="0"/>
              <a:t>Name Surname</a:t>
            </a:r>
          </a:p>
          <a:p>
            <a:pPr lvl="0"/>
            <a:r>
              <a:rPr lang="en-US" dirty="0"/>
              <a:t>Job title</a:t>
            </a:r>
          </a:p>
          <a:p>
            <a:pPr lvl="0"/>
            <a:r>
              <a:rPr lang="en-US" dirty="0"/>
              <a:t>Email</a:t>
            </a:r>
          </a:p>
          <a:p>
            <a:pPr lvl="0"/>
            <a:r>
              <a:rPr lang="en-US" dirty="0"/>
              <a:t>Tel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40922734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 &amp; 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526733" y="684181"/>
            <a:ext cx="11720467" cy="795118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1904" b="0">
                <a:solidFill>
                  <a:srgbClr val="575757"/>
                </a:solidFill>
              </a:defRPr>
            </a:lvl1pPr>
          </a:lstStyle>
          <a:p>
            <a:pPr lvl="0"/>
            <a:r>
              <a:rPr lang="en-US" noProof="0" dirty="0"/>
              <a:t>Click to add subtitle</a:t>
            </a:r>
          </a:p>
        </p:txBody>
      </p:sp>
      <p:sp>
        <p:nvSpPr>
          <p:cNvPr id="14" name="Title Placeholder 1"/>
          <p:cNvSpPr>
            <a:spLocks noGrp="1"/>
          </p:cNvSpPr>
          <p:nvPr>
            <p:ph type="title"/>
          </p:nvPr>
        </p:nvSpPr>
        <p:spPr>
          <a:xfrm>
            <a:off x="526733" y="333375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8" name="Text Placeholder 18"/>
          <p:cNvSpPr>
            <a:spLocks noGrp="1"/>
          </p:cNvSpPr>
          <p:nvPr>
            <p:ph idx="1"/>
          </p:nvPr>
        </p:nvSpPr>
        <p:spPr>
          <a:xfrm>
            <a:off x="526735" y="1748553"/>
            <a:ext cx="11723686" cy="494960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>
              <a:spcAft>
                <a:spcPts val="952"/>
              </a:spcAft>
              <a:defRPr sz="1143"/>
            </a:lvl1pPr>
            <a:lvl2pPr>
              <a:spcAft>
                <a:spcPts val="952"/>
              </a:spcAft>
              <a:defRPr sz="1143"/>
            </a:lvl2pPr>
            <a:lvl3pPr>
              <a:spcAft>
                <a:spcPts val="952"/>
              </a:spcAft>
              <a:defRPr sz="1143"/>
            </a:lvl3pPr>
            <a:lvl4pPr>
              <a:spcAft>
                <a:spcPts val="952"/>
              </a:spcAft>
              <a:defRPr sz="1143"/>
            </a:lvl4pPr>
            <a:lvl5pPr>
              <a:spcAft>
                <a:spcPts val="952"/>
              </a:spcAft>
              <a:defRPr sz="1143"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14238943-181E-4FD7-99E7-D4BA73A79E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b="1" spc="315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C305C92-BD73-4633-B1DA-2557745B783C}"/>
              </a:ext>
            </a:extLst>
          </p:cNvPr>
          <p:cNvSpPr/>
          <p:nvPr userDrawn="1"/>
        </p:nvSpPr>
        <p:spPr>
          <a:xfrm>
            <a:off x="2619538" y="6785659"/>
            <a:ext cx="270114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i="1" spc="-8" dirty="0">
                <a:solidFill>
                  <a:srgbClr val="737572"/>
                </a:solidFill>
                <a:cs typeface="Calibri"/>
              </a:rPr>
              <a:t>E-mail: bhallasidheshwar@gmail.com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F10EE84-F5B2-4507-948D-84CBCCB96718}"/>
              </a:ext>
            </a:extLst>
          </p:cNvPr>
          <p:cNvSpPr/>
          <p:nvPr userDrawn="1"/>
        </p:nvSpPr>
        <p:spPr>
          <a:xfrm>
            <a:off x="8345016" y="6785659"/>
            <a:ext cx="194421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200" i="1" spc="-8" dirty="0">
                <a:solidFill>
                  <a:srgbClr val="737572"/>
                </a:solidFill>
                <a:cs typeface="Calibri"/>
              </a:rPr>
              <a:t># +91 98997 87786</a:t>
            </a:r>
          </a:p>
        </p:txBody>
      </p:sp>
    </p:spTree>
    <p:extLst>
      <p:ext uri="{BB962C8B-B14F-4D97-AF65-F5344CB8AC3E}">
        <p14:creationId xmlns:p14="http://schemas.microsoft.com/office/powerpoint/2010/main" val="2740149008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82EDBFD-6339-4E3B-935C-623585CA22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8139" y="219558"/>
            <a:ext cx="12323429" cy="37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F45D8D-6EA4-4688-B686-77389B904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38140" y="945000"/>
            <a:ext cx="12323430" cy="529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811707-6441-448C-820F-5CC2037872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209902" y="6674168"/>
            <a:ext cx="359582" cy="38338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r">
              <a:defRPr sz="1260" b="0">
                <a:solidFill>
                  <a:schemeClr val="accent5"/>
                </a:solidFill>
              </a:defRPr>
            </a:lvl1pPr>
          </a:lstStyle>
          <a:p>
            <a:fld id="{0E153218-3C45-4416-BBD6-D0B8FE588688}" type="slidenum">
              <a:rPr lang="en-GB" smtClean="0"/>
              <a:pPr/>
              <a:t>‹#›</a:t>
            </a:fld>
            <a:endParaRPr lang="en-GB" spc="315" dirty="0"/>
          </a:p>
        </p:txBody>
      </p:sp>
      <p:sp>
        <p:nvSpPr>
          <p:cNvPr id="12" name="Date Placeholder 11">
            <a:extLst>
              <a:ext uri="{FF2B5EF4-FFF2-40B4-BE49-F238E27FC236}">
                <a16:creationId xmlns:a16="http://schemas.microsoft.com/office/drawing/2014/main" id="{3514F2F5-0433-4AF7-A61C-5547E8DFDB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961360" y="6674168"/>
            <a:ext cx="1600208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accent5"/>
                </a:solidFill>
              </a:defRPr>
            </a:lvl1pPr>
          </a:lstStyle>
          <a:p>
            <a:fld id="{F46B4234-857F-4141-834C-9A7AEBE5AADE}" type="datetime1">
              <a:rPr lang="en-GB" smtClean="0"/>
              <a:pPr/>
              <a:t>03/10/2026</a:t>
            </a:fld>
            <a:endParaRPr lang="en-GB" dirty="0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F5787D18-55AD-47BA-9E7B-16790C87EA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42400" y="6674168"/>
            <a:ext cx="4320540" cy="38338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5"/>
                </a:solidFill>
              </a:defRPr>
            </a:lvl1pPr>
          </a:lstStyle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59250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5" r:id="rId1"/>
    <p:sldLayoutId id="2147483782" r:id="rId2"/>
    <p:sldLayoutId id="2147483783" r:id="rId3"/>
    <p:sldLayoutId id="2147483791" r:id="rId4"/>
    <p:sldLayoutId id="2147483798" r:id="rId5"/>
    <p:sldLayoutId id="2147483805" r:id="rId6"/>
    <p:sldLayoutId id="2147483806" r:id="rId7"/>
  </p:sldLayoutIdLst>
  <p:transition spd="slow">
    <p:push/>
  </p:transition>
  <p:hf hdr="0" ftr="0" dt="0"/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2100" b="1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357" indent="-188357" algn="l" defTabSz="960120" rtl="0" eaLnBrk="1" latinLnBrk="0" hangingPunct="1">
        <a:lnSpc>
          <a:spcPct val="90000"/>
        </a:lnSpc>
        <a:spcBef>
          <a:spcPts val="1050"/>
        </a:spcBef>
        <a:buClr>
          <a:schemeClr val="accent3"/>
        </a:buClr>
        <a:buFont typeface="Wingdings" panose="05000000000000000000" pitchFamily="2" charset="2"/>
        <a:buChar char="§"/>
        <a:tabLst>
          <a:tab pos="2258616" algn="l"/>
        </a:tabLst>
        <a:defRPr sz="1470" kern="1200">
          <a:solidFill>
            <a:schemeClr val="tx1"/>
          </a:solidFill>
          <a:latin typeface="+mn-lt"/>
          <a:ea typeface="+mn-ea"/>
          <a:cs typeface="+mn-cs"/>
        </a:defRPr>
      </a:lvl1pPr>
      <a:lvl2pPr marL="376714" indent="-188357" algn="l" defTabSz="960120" rtl="0" eaLnBrk="1" latinLnBrk="0" hangingPunct="1">
        <a:lnSpc>
          <a:spcPct val="90000"/>
        </a:lnSpc>
        <a:spcBef>
          <a:spcPts val="525"/>
        </a:spcBef>
        <a:buClr>
          <a:schemeClr val="accent3"/>
        </a:buClr>
        <a:buFont typeface="Wingdings" panose="05000000000000000000" pitchFamily="2" charset="2"/>
        <a:buChar char="§"/>
        <a:tabLst>
          <a:tab pos="2258616" algn="l"/>
        </a:tabLst>
        <a:defRPr sz="1155" kern="1200">
          <a:solidFill>
            <a:schemeClr val="tx1"/>
          </a:solidFill>
          <a:latin typeface="+mn-lt"/>
          <a:ea typeface="+mn-ea"/>
          <a:cs typeface="+mn-cs"/>
        </a:defRPr>
      </a:lvl2pPr>
      <a:lvl3pPr marL="565071" indent="-188357" algn="l" defTabSz="960120" rtl="0" eaLnBrk="1" latinLnBrk="0" hangingPunct="1">
        <a:lnSpc>
          <a:spcPct val="90000"/>
        </a:lnSpc>
        <a:spcBef>
          <a:spcPts val="525"/>
        </a:spcBef>
        <a:buClr>
          <a:schemeClr val="accent3"/>
        </a:buClr>
        <a:buFont typeface="Wingdings" panose="05000000000000000000" pitchFamily="2" charset="2"/>
        <a:buChar char="§"/>
        <a:tabLst>
          <a:tab pos="2258616" algn="l"/>
        </a:tabLst>
        <a:defRPr sz="1155" kern="1200">
          <a:solidFill>
            <a:schemeClr val="tx1"/>
          </a:solidFill>
          <a:latin typeface="+mn-lt"/>
          <a:ea typeface="+mn-ea"/>
          <a:cs typeface="+mn-cs"/>
        </a:defRPr>
      </a:lvl3pPr>
      <a:lvl4pPr marL="753428" indent="-188357" algn="l" defTabSz="960120" rtl="0" eaLnBrk="1" latinLnBrk="0" hangingPunct="1">
        <a:lnSpc>
          <a:spcPct val="90000"/>
        </a:lnSpc>
        <a:spcBef>
          <a:spcPts val="525"/>
        </a:spcBef>
        <a:buClr>
          <a:schemeClr val="accent3"/>
        </a:buClr>
        <a:buFont typeface="Wingdings" panose="05000000000000000000" pitchFamily="2" charset="2"/>
        <a:buChar char="§"/>
        <a:tabLst>
          <a:tab pos="2258616" algn="l"/>
        </a:tabLst>
        <a:defRPr sz="1155" kern="1200">
          <a:solidFill>
            <a:schemeClr val="tx1"/>
          </a:solidFill>
          <a:latin typeface="+mn-lt"/>
          <a:ea typeface="+mn-ea"/>
          <a:cs typeface="+mn-cs"/>
        </a:defRPr>
      </a:lvl4pPr>
      <a:lvl5pPr marL="941785" indent="-188357" algn="l" defTabSz="960120" rtl="0" eaLnBrk="1" latinLnBrk="0" hangingPunct="1">
        <a:lnSpc>
          <a:spcPct val="90000"/>
        </a:lnSpc>
        <a:spcBef>
          <a:spcPts val="525"/>
        </a:spcBef>
        <a:buClr>
          <a:schemeClr val="accent3"/>
        </a:buClr>
        <a:buFont typeface="Wingdings" panose="05000000000000000000" pitchFamily="2" charset="2"/>
        <a:buChar char="§"/>
        <a:tabLst>
          <a:tab pos="2258616" algn="l"/>
        </a:tabLst>
        <a:defRPr sz="1155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F26B43"/>
          </p15:clr>
        </p15:guide>
        <p15:guide id="2" pos="7537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" Target="slide2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microsoft.com/office/2007/relationships/hdphoto" Target="../media/hdphoto2.wdp"/><Relationship Id="rId4" Type="http://schemas.openxmlformats.org/officeDocument/2006/relationships/image" Target="../media/image25.png"/><Relationship Id="rId9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hyperlink" Target="mailto:bhallasidheshwar@gmail.com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4AF565D0-3554-43C1-B192-C2C1857044FB}"/>
              </a:ext>
            </a:extLst>
          </p:cNvPr>
          <p:cNvSpPr/>
          <p:nvPr/>
        </p:nvSpPr>
        <p:spPr>
          <a:xfrm>
            <a:off x="-1" y="0"/>
            <a:ext cx="12801600" cy="72009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1100" dirty="0">
              <a:solidFill>
                <a:schemeClr val="bg1"/>
              </a:solidFill>
            </a:endParaRPr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6B5E2835-4E47-45B3-9CFE-732FF7B05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801600" cy="7200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32" name="Freeform: Shape 31">
            <a:extLst>
              <a:ext uri="{FF2B5EF4-FFF2-40B4-BE49-F238E27FC236}">
                <a16:creationId xmlns:a16="http://schemas.microsoft.com/office/drawing/2014/main" id="{5B45AD5D-AA52-4F7B-9362-576A39AD9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678456" cy="72009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D5D5D5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34" name="Freeform: Shape 33">
            <a:extLst>
              <a:ext uri="{FF2B5EF4-FFF2-40B4-BE49-F238E27FC236}">
                <a16:creationId xmlns:a16="http://schemas.microsoft.com/office/drawing/2014/main" id="{AEDD7960-4866-4399-BEF6-DD1431AB4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668855" cy="72009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Title 4">
            <a:extLst>
              <a:ext uri="{FF2B5EF4-FFF2-40B4-BE49-F238E27FC236}">
                <a16:creationId xmlns:a16="http://schemas.microsoft.com/office/drawing/2014/main" id="{A99B74F6-9947-4DC6-BAE1-3E44C4DED4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176" y="4434660"/>
            <a:ext cx="11333921" cy="1182014"/>
          </a:xfrm>
        </p:spPr>
        <p:txBody>
          <a:bodyPr vert="horz" lIns="91440" tIns="45720" rIns="91440" bIns="45720" rtlCol="0" anchor="b">
            <a:noAutofit/>
          </a:bodyPr>
          <a:lstStyle/>
          <a:p>
            <a:pPr defTabSz="914400"/>
            <a:r>
              <a:rPr lang="en-US" sz="3600" dirty="0">
                <a:solidFill>
                  <a:schemeClr val="tx1"/>
                </a:solidFill>
              </a:rPr>
              <a:t>Geo-political risks</a:t>
            </a:r>
            <a:br>
              <a:rPr lang="en-US" sz="3600" dirty="0">
                <a:solidFill>
                  <a:schemeClr val="tx1"/>
                </a:solidFill>
              </a:rPr>
            </a:br>
            <a:r>
              <a:rPr lang="en-US" sz="3600" dirty="0">
                <a:solidFill>
                  <a:schemeClr val="tx1"/>
                </a:solidFill>
              </a:rPr>
              <a:t>a new agenda in internal audit</a:t>
            </a:r>
            <a:br>
              <a:rPr lang="en-US" sz="3000" dirty="0">
                <a:solidFill>
                  <a:schemeClr val="tx1"/>
                </a:solidFill>
              </a:rPr>
            </a:br>
            <a:br>
              <a:rPr lang="en-US" sz="30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br>
              <a:rPr lang="en-US" sz="2000" dirty="0">
                <a:solidFill>
                  <a:schemeClr val="tx1"/>
                </a:solidFill>
              </a:rPr>
            </a:br>
            <a:br>
              <a:rPr lang="en-US" sz="1800" dirty="0">
                <a:solidFill>
                  <a:schemeClr val="tx1"/>
                </a:solidFill>
              </a:rPr>
            </a:br>
            <a:br>
              <a:rPr lang="en-US" sz="2500" dirty="0">
                <a:solidFill>
                  <a:schemeClr val="tx1"/>
                </a:solidFill>
              </a:rPr>
            </a:br>
            <a:r>
              <a:rPr lang="en-US" sz="2500" dirty="0">
                <a:solidFill>
                  <a:schemeClr val="tx1"/>
                </a:solidFill>
              </a:rPr>
              <a:t>CA. Sidheshwar Bhalla</a:t>
            </a:r>
            <a:br>
              <a:rPr lang="en-US" sz="2500" dirty="0">
                <a:solidFill>
                  <a:schemeClr val="tx1"/>
                </a:solidFill>
              </a:rPr>
            </a:br>
            <a:br>
              <a:rPr lang="en-US" sz="2500" dirty="0">
                <a:solidFill>
                  <a:schemeClr val="tx1"/>
                </a:solidFill>
              </a:rPr>
            </a:br>
            <a:r>
              <a:rPr lang="en-US" sz="1600" dirty="0">
                <a:solidFill>
                  <a:schemeClr val="tx1"/>
                </a:solidFill>
              </a:rPr>
              <a:t>Former President</a:t>
            </a:r>
            <a:br>
              <a:rPr lang="en-US" sz="1600" b="0" dirty="0">
                <a:solidFill>
                  <a:schemeClr val="tx1"/>
                </a:solidFill>
              </a:rPr>
            </a:br>
            <a:r>
              <a:rPr lang="en-US" sz="1600" b="0" dirty="0">
                <a:solidFill>
                  <a:schemeClr val="tx1"/>
                </a:solidFill>
              </a:rPr>
              <a:t>The Institute of Internal Auditors, India</a:t>
            </a:r>
            <a:br>
              <a:rPr lang="en-US" sz="1600" b="0" dirty="0">
                <a:solidFill>
                  <a:schemeClr val="tx1"/>
                </a:solidFill>
              </a:rPr>
            </a:br>
            <a:br>
              <a:rPr lang="en-US" sz="1600" b="0" dirty="0">
                <a:solidFill>
                  <a:schemeClr val="tx1"/>
                </a:solidFill>
              </a:rPr>
            </a:br>
            <a:br>
              <a:rPr lang="en-US" sz="1600" b="0" dirty="0">
                <a:solidFill>
                  <a:schemeClr val="tx1"/>
                </a:solidFill>
              </a:rPr>
            </a:br>
            <a:endParaRPr lang="en-US" sz="2500" b="0" dirty="0">
              <a:solidFill>
                <a:schemeClr val="tx1"/>
              </a:solidFill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95687" y="636080"/>
            <a:ext cx="76810" cy="57607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49656" y="2565654"/>
            <a:ext cx="3504438" cy="1920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398945-FF42-410F-9ED5-425C567F79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1768" y="6272228"/>
            <a:ext cx="3610852" cy="56858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defTabSz="914400"/>
            <a:endParaRPr lang="en-US" sz="1400" i="0" dirty="0">
              <a:solidFill>
                <a:schemeClr val="tx1"/>
              </a:solidFill>
            </a:endParaRPr>
          </a:p>
          <a:p>
            <a:pPr defTabSz="914400"/>
            <a:r>
              <a:rPr lang="en-US" sz="1400" i="0" dirty="0">
                <a:solidFill>
                  <a:schemeClr val="tx1"/>
                </a:solidFill>
              </a:rPr>
              <a:t>October 3, 2026</a:t>
            </a:r>
            <a:endParaRPr lang="en-US" sz="1800" i="0" dirty="0">
              <a:solidFill>
                <a:schemeClr val="tx1"/>
              </a:solidFill>
            </a:endParaRPr>
          </a:p>
        </p:txBody>
      </p:sp>
      <p:pic>
        <p:nvPicPr>
          <p:cNvPr id="4" name="Picture 3" descr="Geopolitical Risks in Retail">
            <a:extLst>
              <a:ext uri="{FF2B5EF4-FFF2-40B4-BE49-F238E27FC236}">
                <a16:creationId xmlns:a16="http://schemas.microsoft.com/office/drawing/2014/main" id="{A5462968-8A43-C4BE-7311-FEBA32398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1146" y="3672458"/>
            <a:ext cx="6289740" cy="3528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33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146868"/>
            <a:ext cx="11720467" cy="350806"/>
          </a:xfrm>
        </p:spPr>
        <p:txBody>
          <a:bodyPr/>
          <a:lstStyle/>
          <a:p>
            <a:r>
              <a:rPr lang="en-IN" sz="3200" dirty="0"/>
              <a:t>storyline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2</a:t>
            </a:fld>
            <a:endParaRPr lang="en-GB" b="1" spc="315" dirty="0"/>
          </a:p>
        </p:txBody>
      </p:sp>
      <p:graphicFrame>
        <p:nvGraphicFramePr>
          <p:cNvPr id="10" name="Group 24">
            <a:extLst>
              <a:ext uri="{FF2B5EF4-FFF2-40B4-BE49-F238E27FC236}">
                <a16:creationId xmlns:a16="http://schemas.microsoft.com/office/drawing/2014/main" id="{6D1310F2-29A7-0998-D892-E2726372C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6634032"/>
              </p:ext>
            </p:extLst>
          </p:nvPr>
        </p:nvGraphicFramePr>
        <p:xfrm>
          <a:off x="4816624" y="1732706"/>
          <a:ext cx="3672408" cy="3955976"/>
        </p:xfrm>
        <a:graphic>
          <a:graphicData uri="http://schemas.openxmlformats.org/drawingml/2006/table">
            <a:tbl>
              <a:tblPr/>
              <a:tblGrid>
                <a:gridCol w="36724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988994">
                <a:tc>
                  <a:txBody>
                    <a:bodyPr/>
                    <a:lstStyle/>
                    <a:p>
                      <a:pPr marL="231775" marR="0" lvl="0" indent="-2317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+mn-cs"/>
                        </a:rPr>
                        <a:t>Corporate Governance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88994">
                <a:tc>
                  <a:txBody>
                    <a:bodyPr/>
                    <a:lstStyle/>
                    <a:p>
                      <a:pPr marL="231775" marR="0" lvl="0" indent="-2317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Risk Management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8994">
                <a:tc>
                  <a:txBody>
                    <a:bodyPr/>
                    <a:lstStyle/>
                    <a:p>
                      <a:pPr marL="231775" marR="0" lvl="0" indent="-2317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Geo-Political Risks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994">
                <a:tc>
                  <a:txBody>
                    <a:bodyPr/>
                    <a:lstStyle/>
                    <a:p>
                      <a:pPr marL="231775" marR="0" lvl="0" indent="-231775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10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Smart Internal Audit Program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99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2" name="Picture 1" descr="Pillars of Corporate Governance">
            <a:extLst>
              <a:ext uri="{FF2B5EF4-FFF2-40B4-BE49-F238E27FC236}">
                <a16:creationId xmlns:a16="http://schemas.microsoft.com/office/drawing/2014/main" id="{FFACEE7D-F50E-F3D7-2ECF-36EF44980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9112" y="1"/>
            <a:ext cx="3592488" cy="2702812"/>
          </a:xfrm>
          <a:prstGeom prst="rect">
            <a:avLst/>
          </a:prstGeom>
        </p:spPr>
      </p:pic>
      <p:pic>
        <p:nvPicPr>
          <p:cNvPr id="4" name="Picture 3" descr="Risk Management: Techniques, Strategies, and Tools">
            <a:extLst>
              <a:ext uri="{FF2B5EF4-FFF2-40B4-BE49-F238E27FC236}">
                <a16:creationId xmlns:a16="http://schemas.microsoft.com/office/drawing/2014/main" id="{3CF03783-3D9F-463A-8CC4-56ECF00E9E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8141" y="2736355"/>
            <a:ext cx="3463458" cy="2083904"/>
          </a:xfrm>
          <a:prstGeom prst="rect">
            <a:avLst/>
          </a:prstGeom>
        </p:spPr>
      </p:pic>
      <p:pic>
        <p:nvPicPr>
          <p:cNvPr id="6" name="Picture 5" descr="From Vulnerability to Strength: Preparing for Geopolitical Risks - Dataminr">
            <a:extLst>
              <a:ext uri="{FF2B5EF4-FFF2-40B4-BE49-F238E27FC236}">
                <a16:creationId xmlns:a16="http://schemas.microsoft.com/office/drawing/2014/main" id="{E29CFCBD-107F-ECC1-2C8A-3736F6D5EF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38143" y="4824586"/>
            <a:ext cx="3463458" cy="1942915"/>
          </a:xfrm>
          <a:prstGeom prst="rect">
            <a:avLst/>
          </a:prstGeom>
        </p:spPr>
      </p:pic>
      <p:pic>
        <p:nvPicPr>
          <p:cNvPr id="11" name="Picture 10" descr="Transfer Pricing Solutions - ASIA - Internal Audit Tax TP">
            <a:extLst>
              <a:ext uri="{FF2B5EF4-FFF2-40B4-BE49-F238E27FC236}">
                <a16:creationId xmlns:a16="http://schemas.microsoft.com/office/drawing/2014/main" id="{C311F8E1-CA49-B742-8EDA-F80FDB89654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1276161"/>
            <a:ext cx="4024536" cy="2683024"/>
          </a:xfrm>
          <a:prstGeom prst="rect">
            <a:avLst/>
          </a:prstGeom>
        </p:spPr>
      </p:pic>
      <p:pic>
        <p:nvPicPr>
          <p:cNvPr id="12" name="Picture 11" descr="9,856 Internal Audit Stock Photos - Free &amp; Royalty-Free Stock Photos from Dreamstime">
            <a:extLst>
              <a:ext uri="{FF2B5EF4-FFF2-40B4-BE49-F238E27FC236}">
                <a16:creationId xmlns:a16="http://schemas.microsoft.com/office/drawing/2014/main" id="{B14EB19D-82C1-BF26-0DE1-C89147FB9C4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" y="3960710"/>
            <a:ext cx="4023823" cy="214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3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8" name="Rectangle 67">
            <a:extLst>
              <a:ext uri="{FF2B5EF4-FFF2-40B4-BE49-F238E27FC236}">
                <a16:creationId xmlns:a16="http://schemas.microsoft.com/office/drawing/2014/main" id="{E91DC736-0EF8-4F87-9146-EBF1D2EE4D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801600" cy="7200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47FC4A-0BCC-474C-92D8-4AB872B14CC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30" t="6484" r="27830"/>
          <a:stretch/>
        </p:blipFill>
        <p:spPr>
          <a:xfrm>
            <a:off x="3699662" y="10"/>
            <a:ext cx="9101938" cy="7200890"/>
          </a:xfrm>
          <a:prstGeom prst="rect">
            <a:avLst/>
          </a:prstGeom>
        </p:spPr>
      </p:pic>
      <p:sp>
        <p:nvSpPr>
          <p:cNvPr id="70" name="Rectangle 69">
            <a:extLst>
              <a:ext uri="{FF2B5EF4-FFF2-40B4-BE49-F238E27FC236}">
                <a16:creationId xmlns:a16="http://schemas.microsoft.com/office/drawing/2014/main" id="{097CD68E-23E3-4007-8847-CD0944C4F7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0244431" cy="72009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9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4">
            <a:extLst>
              <a:ext uri="{FF2B5EF4-FFF2-40B4-BE49-F238E27FC236}">
                <a16:creationId xmlns:a16="http://schemas.microsoft.com/office/drawing/2014/main" id="{FA531882-D8B7-443E-8B69-5FB5471722A2}"/>
              </a:ext>
            </a:extLst>
          </p:cNvPr>
          <p:cNvSpPr txBox="1">
            <a:spLocks/>
          </p:cNvSpPr>
          <p:nvPr/>
        </p:nvSpPr>
        <p:spPr>
          <a:xfrm>
            <a:off x="375424" y="2556060"/>
            <a:ext cx="5688632" cy="147643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2520" b="1" kern="1200" cap="all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spcAft>
                <a:spcPts val="600"/>
              </a:spcAft>
            </a:pPr>
            <a:r>
              <a:rPr lang="en-US" sz="3600" dirty="0"/>
              <a:t>Corporate Governance</a:t>
            </a:r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7917" y="364131"/>
            <a:ext cx="153619" cy="739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080" y="4774266"/>
            <a:ext cx="4176522" cy="19202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E8D44C-F29E-40C3-B201-E94D4B6B50BA}"/>
              </a:ext>
            </a:extLst>
          </p:cNvPr>
          <p:cNvSpPr txBox="1">
            <a:spLocks/>
          </p:cNvSpPr>
          <p:nvPr/>
        </p:nvSpPr>
        <p:spPr>
          <a:xfrm>
            <a:off x="209902" y="6674168"/>
            <a:ext cx="359582" cy="38338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r" defTabSz="985796" rtl="0" eaLnBrk="1" latinLnBrk="0" hangingPunct="1">
              <a:defRPr sz="1260" b="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92898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5796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478692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971590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464486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57383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50281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943181" algn="l" defTabSz="985796" rtl="0" eaLnBrk="1" latinLnBrk="0" hangingPunct="1">
              <a:defRPr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fld id="{0E153218-3C45-4416-BBD6-D0B8FE588688}" type="slidenum">
              <a:rPr lang="en-GB" smtClean="0"/>
              <a:pPr>
                <a:spcAft>
                  <a:spcPts val="600"/>
                </a:spcAft>
              </a:pPr>
              <a:t>3</a:t>
            </a:fld>
            <a:endParaRPr lang="en-GB" b="1" spc="315" dirty="0"/>
          </a:p>
        </p:txBody>
      </p:sp>
    </p:spTree>
    <p:extLst>
      <p:ext uri="{BB962C8B-B14F-4D97-AF65-F5344CB8AC3E}">
        <p14:creationId xmlns:p14="http://schemas.microsoft.com/office/powerpoint/2010/main" val="1943209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IN" sz="3200" dirty="0"/>
              <a:t>CORPORATE GOVERNANCE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4</a:t>
            </a:fld>
            <a:endParaRPr lang="en-GB" b="1" spc="315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897599-FF81-4924-B4E3-63F3AA92C2EE}"/>
              </a:ext>
            </a:extLst>
          </p:cNvPr>
          <p:cNvSpPr txBox="1"/>
          <p:nvPr/>
        </p:nvSpPr>
        <p:spPr>
          <a:xfrm>
            <a:off x="856184" y="1008162"/>
            <a:ext cx="7920880" cy="915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Corporate governance broadly refers to the </a:t>
            </a:r>
            <a:r>
              <a:rPr kumimoji="0" lang="en-US" b="1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mechanisms, processes</a:t>
            </a:r>
            <a:r>
              <a:rPr kumimoji="0" lang="en-US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 by which corporations are controlled and directed.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96032A1-CB94-4872-B863-A36EB8EB79C4}"/>
              </a:ext>
            </a:extLst>
          </p:cNvPr>
          <p:cNvSpPr txBox="1"/>
          <p:nvPr/>
        </p:nvSpPr>
        <p:spPr>
          <a:xfrm>
            <a:off x="856184" y="2808362"/>
            <a:ext cx="7920880" cy="91531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20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r>
              <a:rPr lang="en-US" sz="1900" dirty="0"/>
              <a:t>The </a:t>
            </a:r>
            <a:r>
              <a:rPr lang="en-US" sz="1900" b="1" i="1" dirty="0"/>
              <a:t>tone from top management</a:t>
            </a:r>
            <a:r>
              <a:rPr lang="en-US" sz="1900" dirty="0"/>
              <a:t> is particularly important because it sets an example for all others in and around the organization!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8FE4BBB-FCA3-44C3-B2AA-6E6FDA6FB7AD}"/>
              </a:ext>
            </a:extLst>
          </p:cNvPr>
          <p:cNvSpPr txBox="1"/>
          <p:nvPr/>
        </p:nvSpPr>
        <p:spPr>
          <a:xfrm>
            <a:off x="856184" y="4608562"/>
            <a:ext cx="7920880" cy="179247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2200" b="0" i="0" u="none" strike="noStrike" kern="0" cap="none" spc="0" normalizeH="0" baseline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defRPr>
            </a:lvl1pPr>
          </a:lstStyle>
          <a:p>
            <a:r>
              <a:rPr lang="en-US" sz="1900" dirty="0"/>
              <a:t>A sound, ethical </a:t>
            </a:r>
            <a:r>
              <a:rPr lang="en-US" sz="1900" b="1" i="1" dirty="0"/>
              <a:t>tone at the top</a:t>
            </a:r>
            <a:r>
              <a:rPr lang="en-US" sz="1900" dirty="0"/>
              <a:t> permeates and inspires an organization. It must, however, be supported and enforced by </a:t>
            </a:r>
            <a:r>
              <a:rPr lang="en-US" sz="1900" b="1" i="1" dirty="0"/>
              <a:t>checks and balances</a:t>
            </a:r>
            <a:r>
              <a:rPr lang="en-US" sz="1900" dirty="0"/>
              <a:t> that, in times of temptation, would strengthen those inclined to stray!</a:t>
            </a:r>
          </a:p>
        </p:txBody>
      </p:sp>
      <p:pic>
        <p:nvPicPr>
          <p:cNvPr id="2" name="Picture 1" descr="Corporate Governance and Social Responsibility | Purple Grif...">
            <a:extLst>
              <a:ext uri="{FF2B5EF4-FFF2-40B4-BE49-F238E27FC236}">
                <a16:creationId xmlns:a16="http://schemas.microsoft.com/office/drawing/2014/main" id="{2CE848D6-0EB3-4F78-AFC7-365103F149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1120" y="1008162"/>
            <a:ext cx="3222302" cy="1780040"/>
          </a:xfrm>
          <a:prstGeom prst="rect">
            <a:avLst/>
          </a:prstGeom>
        </p:spPr>
      </p:pic>
      <p:pic>
        <p:nvPicPr>
          <p:cNvPr id="4" name="Picture 3" descr="Tone at the Top - Definition, How To Improve, Example">
            <a:extLst>
              <a:ext uri="{FF2B5EF4-FFF2-40B4-BE49-F238E27FC236}">
                <a16:creationId xmlns:a16="http://schemas.microsoft.com/office/drawing/2014/main" id="{2FE90D52-6F1B-6ED7-D1EF-004B06A56B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8155" y="3113646"/>
            <a:ext cx="2088232" cy="3233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65875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IN" sz="3200" dirty="0">
                <a:solidFill>
                  <a:schemeClr val="tx1"/>
                </a:solidFill>
              </a:rPr>
              <a:t>Cornerstones of Corporate Governance</a:t>
            </a:r>
            <a:endParaRPr lang="en-IN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5</a:t>
            </a:fld>
            <a:endParaRPr lang="en-GB" b="1" spc="315" dirty="0"/>
          </a:p>
        </p:txBody>
      </p:sp>
      <p:pic>
        <p:nvPicPr>
          <p:cNvPr id="2" name="Picture 4" descr="N:\GRAPHICS\Pictures\Cornerstones-CorpGov.jpg">
            <a:extLst>
              <a:ext uri="{FF2B5EF4-FFF2-40B4-BE49-F238E27FC236}">
                <a16:creationId xmlns:a16="http://schemas.microsoft.com/office/drawing/2014/main" id="{C65AB7D0-6BBF-47F8-9907-A5A4980BD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200" y="1053549"/>
            <a:ext cx="10237576" cy="5042452"/>
          </a:xfrm>
          <a:prstGeom prst="rect">
            <a:avLst/>
          </a:prstGeom>
          <a:noFill/>
          <a:ln w="57150">
            <a:solidFill>
              <a:srgbClr val="4D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60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11F1FF7-7A54-D99E-88AA-4A780AEAEF5C}"/>
              </a:ext>
            </a:extLst>
          </p:cNvPr>
          <p:cNvCxnSpPr/>
          <p:nvPr/>
        </p:nvCxnSpPr>
        <p:spPr>
          <a:xfrm>
            <a:off x="12279578" y="1069145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13D7457F-1C58-EB00-3A31-6E17E5D8B6FA}"/>
              </a:ext>
            </a:extLst>
          </p:cNvPr>
          <p:cNvCxnSpPr/>
          <p:nvPr/>
        </p:nvCxnSpPr>
        <p:spPr>
          <a:xfrm>
            <a:off x="11513368" y="1069145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IN" sz="3200" dirty="0">
                <a:solidFill>
                  <a:schemeClr val="tx1"/>
                </a:solidFill>
              </a:rPr>
              <a:t>India…Era of Corporate Governance</a:t>
            </a:r>
            <a:endParaRPr lang="en-IN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z="1300" smtClean="0"/>
              <a:pPr/>
              <a:t>6</a:t>
            </a:fld>
            <a:endParaRPr lang="en-GB" sz="1300" b="1" spc="315" dirty="0"/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4AA51F77-2861-09A7-9EBD-6B26BEEE202E}"/>
              </a:ext>
            </a:extLst>
          </p:cNvPr>
          <p:cNvCxnSpPr/>
          <p:nvPr/>
        </p:nvCxnSpPr>
        <p:spPr>
          <a:xfrm>
            <a:off x="2952913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A3488339-F34F-E603-06A3-99C0C7A14FBC}"/>
              </a:ext>
            </a:extLst>
          </p:cNvPr>
          <p:cNvCxnSpPr/>
          <p:nvPr/>
        </p:nvCxnSpPr>
        <p:spPr>
          <a:xfrm>
            <a:off x="3835690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168D1879-B111-F735-D78F-949686A70BCB}"/>
              </a:ext>
            </a:extLst>
          </p:cNvPr>
          <p:cNvCxnSpPr/>
          <p:nvPr/>
        </p:nvCxnSpPr>
        <p:spPr>
          <a:xfrm>
            <a:off x="4718468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D72FAE95-A14F-D837-2CA3-34126D44CDAC}"/>
              </a:ext>
            </a:extLst>
          </p:cNvPr>
          <p:cNvCxnSpPr/>
          <p:nvPr/>
        </p:nvCxnSpPr>
        <p:spPr>
          <a:xfrm>
            <a:off x="5601244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87C169DE-796C-41FF-5BAB-B69739E04E3F}"/>
              </a:ext>
            </a:extLst>
          </p:cNvPr>
          <p:cNvCxnSpPr/>
          <p:nvPr/>
        </p:nvCxnSpPr>
        <p:spPr>
          <a:xfrm>
            <a:off x="8249576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CAE1535C-747E-6757-7927-A96B44795707}"/>
              </a:ext>
            </a:extLst>
          </p:cNvPr>
          <p:cNvCxnSpPr/>
          <p:nvPr/>
        </p:nvCxnSpPr>
        <p:spPr>
          <a:xfrm>
            <a:off x="2273400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8" name="Straight Connector 127">
            <a:extLst>
              <a:ext uri="{FF2B5EF4-FFF2-40B4-BE49-F238E27FC236}">
                <a16:creationId xmlns:a16="http://schemas.microsoft.com/office/drawing/2014/main" id="{EFA3157A-E9D7-6C1D-009A-C34684781287}"/>
              </a:ext>
            </a:extLst>
          </p:cNvPr>
          <p:cNvCxnSpPr/>
          <p:nvPr/>
        </p:nvCxnSpPr>
        <p:spPr>
          <a:xfrm>
            <a:off x="7007782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0" name="Straight Connector 129">
            <a:extLst>
              <a:ext uri="{FF2B5EF4-FFF2-40B4-BE49-F238E27FC236}">
                <a16:creationId xmlns:a16="http://schemas.microsoft.com/office/drawing/2014/main" id="{0EB8C3A6-ED6C-BF99-DD67-B9EAE9C42D52}"/>
              </a:ext>
            </a:extLst>
          </p:cNvPr>
          <p:cNvCxnSpPr/>
          <p:nvPr/>
        </p:nvCxnSpPr>
        <p:spPr>
          <a:xfrm>
            <a:off x="9374974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7F479901-EC96-DB8F-C851-B87E9B29536E}"/>
              </a:ext>
            </a:extLst>
          </p:cNvPr>
          <p:cNvCxnSpPr/>
          <p:nvPr/>
        </p:nvCxnSpPr>
        <p:spPr>
          <a:xfrm>
            <a:off x="10558567" y="1016124"/>
            <a:ext cx="0" cy="49075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2" name="Rectangle 2">
            <a:extLst>
              <a:ext uri="{FF2B5EF4-FFF2-40B4-BE49-F238E27FC236}">
                <a16:creationId xmlns:a16="http://schemas.microsoft.com/office/drawing/2014/main" id="{845C83CC-933F-53AD-07DF-E43FAD49EF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0928" y="5935266"/>
            <a:ext cx="1985223" cy="351821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defTabSz="971733">
              <a:defRPr/>
            </a:pPr>
            <a:r>
              <a:rPr lang="en-GB" altLang="en-US" sz="1300" b="1" kern="0" dirty="0">
                <a:solidFill>
                  <a:srgbClr val="FFFFFF"/>
                </a:solidFill>
                <a:latin typeface="Trebuchet MS"/>
                <a:cs typeface="Calibri" panose="020F0502020204030204" pitchFamily="34" charset="0"/>
              </a:rPr>
              <a:t>1991…….………….1999</a:t>
            </a:r>
          </a:p>
        </p:txBody>
      </p:sp>
      <p:sp>
        <p:nvSpPr>
          <p:cNvPr id="133" name="Rectangle 5">
            <a:extLst>
              <a:ext uri="{FF2B5EF4-FFF2-40B4-BE49-F238E27FC236}">
                <a16:creationId xmlns:a16="http://schemas.microsoft.com/office/drawing/2014/main" id="{707D9B87-DD85-426A-11C6-8589181E0D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27831" y="5945683"/>
            <a:ext cx="4187573" cy="351821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defTabSz="971733">
              <a:defRPr/>
            </a:pPr>
            <a:r>
              <a:rPr lang="en-GB" altLang="en-US" sz="1300" b="1" kern="0" dirty="0">
                <a:solidFill>
                  <a:srgbClr val="FFFFFF"/>
                </a:solidFill>
                <a:latin typeface="Trebuchet MS"/>
                <a:cs typeface="Calibri" panose="020F0502020204030204" pitchFamily="34" charset="0"/>
              </a:rPr>
              <a:t>2013……...2015….....2017….…...2021…….….2025</a:t>
            </a:r>
          </a:p>
        </p:txBody>
      </p:sp>
      <p:sp>
        <p:nvSpPr>
          <p:cNvPr id="134" name="Rectangle 7">
            <a:extLst>
              <a:ext uri="{FF2B5EF4-FFF2-40B4-BE49-F238E27FC236}">
                <a16:creationId xmlns:a16="http://schemas.microsoft.com/office/drawing/2014/main" id="{57F74F22-439A-A016-F4DB-FE5EAC7F6A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81553" y="5943066"/>
            <a:ext cx="961753" cy="351821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defTabSz="971733">
              <a:defRPr/>
            </a:pPr>
            <a:r>
              <a:rPr lang="en-GB" altLang="en-US" sz="1300" b="1" kern="0" dirty="0">
                <a:solidFill>
                  <a:srgbClr val="FFFFFF"/>
                </a:solidFill>
                <a:latin typeface="Trebuchet MS"/>
                <a:cs typeface="Calibri" panose="020F0502020204030204" pitchFamily="34" charset="0"/>
              </a:rPr>
              <a:t>2000</a:t>
            </a:r>
          </a:p>
        </p:txBody>
      </p:sp>
      <p:sp>
        <p:nvSpPr>
          <p:cNvPr id="135" name="Rectangle 8">
            <a:extLst>
              <a:ext uri="{FF2B5EF4-FFF2-40B4-BE49-F238E27FC236}">
                <a16:creationId xmlns:a16="http://schemas.microsoft.com/office/drawing/2014/main" id="{5424BE0A-886A-81AF-D9A1-DAEA37A807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14965" y="5947391"/>
            <a:ext cx="3037465" cy="351821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defTabSz="971733">
              <a:defRPr/>
            </a:pPr>
            <a:r>
              <a:rPr lang="en-GB" altLang="en-US" sz="1300" b="1" kern="0" dirty="0">
                <a:solidFill>
                  <a:srgbClr val="FFFFFF"/>
                </a:solidFill>
                <a:latin typeface="Trebuchet MS"/>
                <a:cs typeface="Calibri" panose="020F0502020204030204" pitchFamily="34" charset="0"/>
              </a:rPr>
              <a:t>2001……………..………………………..2012</a:t>
            </a:r>
          </a:p>
        </p:txBody>
      </p:sp>
      <p:sp>
        <p:nvSpPr>
          <p:cNvPr id="136" name="Text Box 10">
            <a:extLst>
              <a:ext uri="{FF2B5EF4-FFF2-40B4-BE49-F238E27FC236}">
                <a16:creationId xmlns:a16="http://schemas.microsoft.com/office/drawing/2014/main" id="{62E46E1A-4707-EC7E-4FBF-DC71F6FF7E7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-371028" y="3367256"/>
            <a:ext cx="2387383" cy="28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400050" indent="-400050" algn="l">
              <a:lnSpc>
                <a:spcPct val="110000"/>
              </a:lnSpc>
              <a:buBlip>
                <a:blip r:embed="rId2"/>
              </a:buBlip>
              <a:defRPr sz="2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1688" indent="-287338" algn="l">
              <a:buSzPct val="30000"/>
              <a:buBlip>
                <a:blip r:embed="rId3"/>
              </a:buBlip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01738" indent="-285750" algn="l">
              <a:buSzPct val="75000"/>
              <a:buBlip>
                <a:blip r:embed="rId4"/>
              </a:buBlip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541463" indent="-225425" algn="l">
              <a:buSzPct val="30000"/>
              <a:buBlip>
                <a:blip r:embed="rId3"/>
              </a:buBlip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79600" indent="-223838" algn="l">
              <a:buChar char="»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336800" indent="-223838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794000" indent="-223838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251200" indent="-223838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708400" indent="-223838" fontAlgn="base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defTabSz="971733">
              <a:lnSpc>
                <a:spcPct val="100000"/>
              </a:lnSpc>
              <a:buFontTx/>
              <a:buNone/>
              <a:defRPr/>
            </a:pPr>
            <a:r>
              <a:rPr lang="en-US" altLang="en-US" sz="1300" b="1" kern="0" dirty="0">
                <a:solidFill>
                  <a:srgbClr val="000000"/>
                </a:solidFill>
                <a:latin typeface="Trebuchet MS"/>
                <a:cs typeface="Calibri" panose="020F0502020204030204" pitchFamily="34" charset="0"/>
              </a:rPr>
              <a:t> MATURITY/ SUSTAINABILITY</a:t>
            </a:r>
          </a:p>
        </p:txBody>
      </p:sp>
      <p:sp>
        <p:nvSpPr>
          <p:cNvPr id="137" name="Line 12">
            <a:extLst>
              <a:ext uri="{FF2B5EF4-FFF2-40B4-BE49-F238E27FC236}">
                <a16:creationId xmlns:a16="http://schemas.microsoft.com/office/drawing/2014/main" id="{BE53D449-BE73-5C32-4D12-1D25110ABDC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78907" y="1067992"/>
            <a:ext cx="9015" cy="4837393"/>
          </a:xfrm>
          <a:prstGeom prst="line">
            <a:avLst/>
          </a:prstGeom>
          <a:noFill/>
          <a:ln w="25400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50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38" name="Text Box 14">
            <a:extLst>
              <a:ext uri="{FF2B5EF4-FFF2-40B4-BE49-F238E27FC236}">
                <a16:creationId xmlns:a16="http://schemas.microsoft.com/office/drawing/2014/main" id="{7F9BC312-0920-45D9-0807-62BC16A24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3980" y="6424983"/>
            <a:ext cx="899677" cy="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/>
          <a:p>
            <a:pPr algn="ctr" defTabSz="971733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b="1" dirty="0">
                <a:solidFill>
                  <a:srgbClr val="000000"/>
                </a:solidFill>
                <a:latin typeface="Trebuchet MS"/>
                <a:cs typeface="Calibri" panose="020F0502020204030204" pitchFamily="34" charset="0"/>
              </a:rPr>
              <a:t> INITIATIVES</a:t>
            </a:r>
          </a:p>
        </p:txBody>
      </p:sp>
      <p:sp>
        <p:nvSpPr>
          <p:cNvPr id="139" name="Oval 138">
            <a:extLst>
              <a:ext uri="{FF2B5EF4-FFF2-40B4-BE49-F238E27FC236}">
                <a16:creationId xmlns:a16="http://schemas.microsoft.com/office/drawing/2014/main" id="{6EDA7A1D-AF2C-80C3-93D3-1628903913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8732" y="5326259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40" name="Text Box 16">
            <a:extLst>
              <a:ext uri="{FF2B5EF4-FFF2-40B4-BE49-F238E27FC236}">
                <a16:creationId xmlns:a16="http://schemas.microsoft.com/office/drawing/2014/main" id="{C75EAFAD-8DD9-C9D2-0016-3DBC5A81E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695" y="5508681"/>
            <a:ext cx="187056" cy="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000000"/>
                </a:solidFill>
                <a:latin typeface="Trebuchet MS"/>
                <a:cs typeface="Calibri" panose="020F0502020204030204" pitchFamily="34" charset="0"/>
              </a:rPr>
              <a:t>CII</a:t>
            </a:r>
          </a:p>
        </p:txBody>
      </p:sp>
      <p:sp>
        <p:nvSpPr>
          <p:cNvPr id="141" name="Oval 140">
            <a:extLst>
              <a:ext uri="{FF2B5EF4-FFF2-40B4-BE49-F238E27FC236}">
                <a16:creationId xmlns:a16="http://schemas.microsoft.com/office/drawing/2014/main" id="{4CACAFB7-6BC0-84E3-ACCF-184E0B500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29177" y="4983951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42" name="Text Box 18">
            <a:extLst>
              <a:ext uri="{FF2B5EF4-FFF2-40B4-BE49-F238E27FC236}">
                <a16:creationId xmlns:a16="http://schemas.microsoft.com/office/drawing/2014/main" id="{D0AF99A9-EFC9-E6CA-9AFB-E4A8913F2D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0435" y="5198231"/>
            <a:ext cx="1428849" cy="3996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Kumar Mangalam Birla Committee</a:t>
            </a:r>
          </a:p>
        </p:txBody>
      </p:sp>
      <p:sp>
        <p:nvSpPr>
          <p:cNvPr id="143" name="Oval 142">
            <a:extLst>
              <a:ext uri="{FF2B5EF4-FFF2-40B4-BE49-F238E27FC236}">
                <a16:creationId xmlns:a16="http://schemas.microsoft.com/office/drawing/2014/main" id="{8E59BFE6-AAC9-8855-356C-4543D0B39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61451" y="4572562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44" name="Text Box 20">
            <a:extLst>
              <a:ext uri="{FF2B5EF4-FFF2-40B4-BE49-F238E27FC236}">
                <a16:creationId xmlns:a16="http://schemas.microsoft.com/office/drawing/2014/main" id="{12F14EB4-D89A-1CE1-67BC-274D5334E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8723" y="4674049"/>
            <a:ext cx="693666" cy="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Clause 49</a:t>
            </a:r>
          </a:p>
        </p:txBody>
      </p:sp>
      <p:sp>
        <p:nvSpPr>
          <p:cNvPr id="145" name="Oval 144">
            <a:extLst>
              <a:ext uri="{FF2B5EF4-FFF2-40B4-BE49-F238E27FC236}">
                <a16:creationId xmlns:a16="http://schemas.microsoft.com/office/drawing/2014/main" id="{5D52B37E-8550-FD3D-62E7-24764EE3D8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68339" y="4275942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46" name="Text Box 22">
            <a:extLst>
              <a:ext uri="{FF2B5EF4-FFF2-40B4-BE49-F238E27FC236}">
                <a16:creationId xmlns:a16="http://schemas.microsoft.com/office/drawing/2014/main" id="{B51607DF-B197-C942-A02D-14657A6AB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9461" y="4099583"/>
            <a:ext cx="2061149" cy="43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DCA - Task Force On Corporate Excellence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DECE2484-BF9F-5E85-31CC-7169AF7F8B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71587" y="3060338"/>
            <a:ext cx="187746" cy="157183"/>
          </a:xfrm>
          <a:prstGeom prst="ellipse">
            <a:avLst/>
          </a:prstGeom>
          <a:solidFill>
            <a:schemeClr val="tx1"/>
          </a:solidFill>
          <a:ln w="317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48" name="Text Box 24">
            <a:extLst>
              <a:ext uri="{FF2B5EF4-FFF2-40B4-BE49-F238E27FC236}">
                <a16:creationId xmlns:a16="http://schemas.microsoft.com/office/drawing/2014/main" id="{7348464D-98E5-EE2F-F63C-EA8CED642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3315" y="3185623"/>
            <a:ext cx="812258" cy="1998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DCA Report</a:t>
            </a:r>
          </a:p>
        </p:txBody>
      </p:sp>
      <p:sp>
        <p:nvSpPr>
          <p:cNvPr id="149" name="Oval 148">
            <a:extLst>
              <a:ext uri="{FF2B5EF4-FFF2-40B4-BE49-F238E27FC236}">
                <a16:creationId xmlns:a16="http://schemas.microsoft.com/office/drawing/2014/main" id="{62E18201-F0CF-E80F-0712-CA73F1A2EC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1836" y="2782961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50" name="Text Box 26">
            <a:extLst>
              <a:ext uri="{FF2B5EF4-FFF2-40B4-BE49-F238E27FC236}">
                <a16:creationId xmlns:a16="http://schemas.microsoft.com/office/drawing/2014/main" id="{AF38C6D5-09F3-AA92-5CB3-D420EFF2F6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6293" y="2235338"/>
            <a:ext cx="1554640" cy="43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Narayan Murthy Committee</a:t>
            </a: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id="{7814819B-ED84-C1C5-5710-CACC1DE73F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26761" y="2281727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cxnSp>
        <p:nvCxnSpPr>
          <p:cNvPr id="152" name="AutoShape 29">
            <a:extLst>
              <a:ext uri="{FF2B5EF4-FFF2-40B4-BE49-F238E27FC236}">
                <a16:creationId xmlns:a16="http://schemas.microsoft.com/office/drawing/2014/main" id="{7D9FC83E-959D-2716-3B63-DFF3209E8052}"/>
              </a:ext>
            </a:extLst>
          </p:cNvPr>
          <p:cNvCxnSpPr>
            <a:cxnSpLocks noChangeShapeType="1"/>
            <a:stCxn id="139" idx="6"/>
            <a:endCxn id="141" idx="2"/>
          </p:cNvCxnSpPr>
          <p:nvPr/>
        </p:nvCxnSpPr>
        <p:spPr bwMode="auto">
          <a:xfrm flipV="1">
            <a:off x="1666477" y="5062541"/>
            <a:ext cx="762700" cy="342308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3" name="AutoShape 30">
            <a:extLst>
              <a:ext uri="{FF2B5EF4-FFF2-40B4-BE49-F238E27FC236}">
                <a16:creationId xmlns:a16="http://schemas.microsoft.com/office/drawing/2014/main" id="{9EE4327C-30D8-34C1-9481-1BA1C23ABFCB}"/>
              </a:ext>
            </a:extLst>
          </p:cNvPr>
          <p:cNvCxnSpPr>
            <a:cxnSpLocks noChangeShapeType="1"/>
            <a:stCxn id="141" idx="7"/>
            <a:endCxn id="143" idx="3"/>
          </p:cNvCxnSpPr>
          <p:nvPr/>
        </p:nvCxnSpPr>
        <p:spPr bwMode="auto">
          <a:xfrm flipV="1">
            <a:off x="2589429" y="4706726"/>
            <a:ext cx="999516" cy="300243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4" name="AutoShape 31">
            <a:extLst>
              <a:ext uri="{FF2B5EF4-FFF2-40B4-BE49-F238E27FC236}">
                <a16:creationId xmlns:a16="http://schemas.microsoft.com/office/drawing/2014/main" id="{ACBF00FE-E2C9-ACA4-8430-56AB2E55A173}"/>
              </a:ext>
            </a:extLst>
          </p:cNvPr>
          <p:cNvCxnSpPr>
            <a:cxnSpLocks noChangeShapeType="1"/>
            <a:stCxn id="149" idx="7"/>
            <a:endCxn id="151" idx="3"/>
          </p:cNvCxnSpPr>
          <p:nvPr/>
        </p:nvCxnSpPr>
        <p:spPr bwMode="auto">
          <a:xfrm flipV="1">
            <a:off x="6102087" y="2415891"/>
            <a:ext cx="852167" cy="390089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5" name="AutoShape 32">
            <a:extLst>
              <a:ext uri="{FF2B5EF4-FFF2-40B4-BE49-F238E27FC236}">
                <a16:creationId xmlns:a16="http://schemas.microsoft.com/office/drawing/2014/main" id="{42FCC0E3-5BC7-3C77-8895-3B15185FB2B5}"/>
              </a:ext>
            </a:extLst>
          </p:cNvPr>
          <p:cNvCxnSpPr>
            <a:cxnSpLocks noChangeShapeType="1"/>
            <a:stCxn id="147" idx="7"/>
            <a:endCxn id="149" idx="3"/>
          </p:cNvCxnSpPr>
          <p:nvPr/>
        </p:nvCxnSpPr>
        <p:spPr bwMode="auto">
          <a:xfrm flipV="1">
            <a:off x="5631839" y="2917124"/>
            <a:ext cx="337492" cy="166232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6" name="AutoShape 33">
            <a:extLst>
              <a:ext uri="{FF2B5EF4-FFF2-40B4-BE49-F238E27FC236}">
                <a16:creationId xmlns:a16="http://schemas.microsoft.com/office/drawing/2014/main" id="{85768F5E-7F07-E318-2260-043282480B4D}"/>
              </a:ext>
            </a:extLst>
          </p:cNvPr>
          <p:cNvCxnSpPr>
            <a:cxnSpLocks noChangeShapeType="1"/>
            <a:stCxn id="145" idx="7"/>
            <a:endCxn id="158" idx="3"/>
          </p:cNvCxnSpPr>
          <p:nvPr/>
        </p:nvCxnSpPr>
        <p:spPr bwMode="auto">
          <a:xfrm flipV="1">
            <a:off x="4028590" y="3664751"/>
            <a:ext cx="732121" cy="634209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57" name="AutoShape 34">
            <a:extLst>
              <a:ext uri="{FF2B5EF4-FFF2-40B4-BE49-F238E27FC236}">
                <a16:creationId xmlns:a16="http://schemas.microsoft.com/office/drawing/2014/main" id="{72911492-1F4E-D1D0-97CD-64E704693E6A}"/>
              </a:ext>
            </a:extLst>
          </p:cNvPr>
          <p:cNvCxnSpPr>
            <a:cxnSpLocks noChangeShapeType="1"/>
            <a:stCxn id="143" idx="7"/>
            <a:endCxn id="145" idx="3"/>
          </p:cNvCxnSpPr>
          <p:nvPr/>
        </p:nvCxnSpPr>
        <p:spPr bwMode="auto">
          <a:xfrm flipV="1">
            <a:off x="3721702" y="4410105"/>
            <a:ext cx="174131" cy="185477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58" name="Oval 35">
            <a:extLst>
              <a:ext uri="{FF2B5EF4-FFF2-40B4-BE49-F238E27FC236}">
                <a16:creationId xmlns:a16="http://schemas.microsoft.com/office/drawing/2014/main" id="{A1E0160E-2E08-9E5F-FDE5-B47F5F798E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33218" y="3530589"/>
            <a:ext cx="187746" cy="157183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txBody>
          <a:bodyPr anchor="ctr">
            <a:spAutoFit/>
          </a:bodyPr>
          <a:lstStyle/>
          <a:p>
            <a:pPr algn="ctr" defTabSz="971733">
              <a:spcBef>
                <a:spcPct val="20000"/>
              </a:spcBef>
              <a:defRPr/>
            </a:pPr>
            <a:endParaRPr lang="en-US" sz="1150" b="1" kern="0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59" name="Text Box 36">
            <a:extLst>
              <a:ext uri="{FF2B5EF4-FFF2-40B4-BE49-F238E27FC236}">
                <a16:creationId xmlns:a16="http://schemas.microsoft.com/office/drawing/2014/main" id="{B9688665-5B61-833E-84F5-455D5689A8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938" y="2757227"/>
            <a:ext cx="1509898" cy="4390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Naresh Chandra Committee</a:t>
            </a:r>
          </a:p>
        </p:txBody>
      </p:sp>
      <p:cxnSp>
        <p:nvCxnSpPr>
          <p:cNvPr id="160" name="AutoShape 37">
            <a:extLst>
              <a:ext uri="{FF2B5EF4-FFF2-40B4-BE49-F238E27FC236}">
                <a16:creationId xmlns:a16="http://schemas.microsoft.com/office/drawing/2014/main" id="{8AE52635-6284-ACC6-D8F9-182B1D17B098}"/>
              </a:ext>
            </a:extLst>
          </p:cNvPr>
          <p:cNvCxnSpPr>
            <a:cxnSpLocks noChangeShapeType="1"/>
            <a:stCxn id="158" idx="7"/>
            <a:endCxn id="147" idx="3"/>
          </p:cNvCxnSpPr>
          <p:nvPr/>
        </p:nvCxnSpPr>
        <p:spPr bwMode="auto">
          <a:xfrm flipV="1">
            <a:off x="4893470" y="3194501"/>
            <a:ext cx="605613" cy="359107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1" name="AutoShape 28">
            <a:extLst>
              <a:ext uri="{FF2B5EF4-FFF2-40B4-BE49-F238E27FC236}">
                <a16:creationId xmlns:a16="http://schemas.microsoft.com/office/drawing/2014/main" id="{5CC55D3C-89E2-4145-899F-3B0E57F15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0287" y="2530863"/>
            <a:ext cx="1129964" cy="4857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Amended clause 49</a:t>
            </a:r>
          </a:p>
        </p:txBody>
      </p:sp>
      <p:cxnSp>
        <p:nvCxnSpPr>
          <p:cNvPr id="162" name="AutoShape 31">
            <a:extLst>
              <a:ext uri="{FF2B5EF4-FFF2-40B4-BE49-F238E27FC236}">
                <a16:creationId xmlns:a16="http://schemas.microsoft.com/office/drawing/2014/main" id="{91E292F2-D2CB-1099-D9A0-F089F8451942}"/>
              </a:ext>
            </a:extLst>
          </p:cNvPr>
          <p:cNvCxnSpPr>
            <a:cxnSpLocks noChangeShapeType="1"/>
            <a:stCxn id="151" idx="6"/>
            <a:endCxn id="168" idx="3"/>
          </p:cNvCxnSpPr>
          <p:nvPr/>
        </p:nvCxnSpPr>
        <p:spPr bwMode="auto">
          <a:xfrm flipV="1">
            <a:off x="7114507" y="1944494"/>
            <a:ext cx="1688873" cy="415824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3" name="Line 12">
            <a:extLst>
              <a:ext uri="{FF2B5EF4-FFF2-40B4-BE49-F238E27FC236}">
                <a16:creationId xmlns:a16="http://schemas.microsoft.com/office/drawing/2014/main" id="{37EB511C-1381-2330-7EE9-D7F632D6B83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98349" y="1016123"/>
            <a:ext cx="55933" cy="4837392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150" dirty="0">
              <a:solidFill>
                <a:srgbClr val="000000"/>
              </a:solidFill>
              <a:latin typeface="Trebuchet MS"/>
            </a:endParaRPr>
          </a:p>
        </p:txBody>
      </p:sp>
      <p:sp>
        <p:nvSpPr>
          <p:cNvPr id="164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B8806E76-0104-EEBF-F47D-6B18193B4A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0577" y="1750387"/>
            <a:ext cx="247392" cy="22105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000000"/>
                </a:solidFill>
                <a:latin typeface="Trebuchet MS"/>
                <a:cs typeface="Calibri" panose="020F0502020204030204" pitchFamily="34" charset="0"/>
              </a:rPr>
              <a:t>IFC</a:t>
            </a:r>
          </a:p>
        </p:txBody>
      </p:sp>
      <p:sp>
        <p:nvSpPr>
          <p:cNvPr id="165" name="Line 13">
            <a:extLst>
              <a:ext uri="{FF2B5EF4-FFF2-40B4-BE49-F238E27FC236}">
                <a16:creationId xmlns:a16="http://schemas.microsoft.com/office/drawing/2014/main" id="{7DE00A77-E069-0901-779F-D4E4E0B46712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996" y="5868677"/>
            <a:ext cx="11430000" cy="10232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300" dirty="0">
              <a:solidFill>
                <a:srgbClr val="000000"/>
              </a:solidFill>
              <a:latin typeface="Trebuchet MS"/>
            </a:endParaRPr>
          </a:p>
        </p:txBody>
      </p:sp>
      <p:cxnSp>
        <p:nvCxnSpPr>
          <p:cNvPr id="166" name="AutoShape 31">
            <a:extLst>
              <a:ext uri="{FF2B5EF4-FFF2-40B4-BE49-F238E27FC236}">
                <a16:creationId xmlns:a16="http://schemas.microsoft.com/office/drawing/2014/main" id="{5BD39B95-443E-D9EF-4E70-A55CBC625226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8963631" y="1728242"/>
            <a:ext cx="994642" cy="144016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67" name="Oval 27">
            <a:extLst>
              <a:ext uri="{FF2B5EF4-FFF2-40B4-BE49-F238E27FC236}">
                <a16:creationId xmlns:a16="http://schemas.microsoft.com/office/drawing/2014/main" id="{959DE209-42A7-6C88-922A-4BC40EDAB3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6231" y="2058226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68" name="Oval 27">
            <a:extLst>
              <a:ext uri="{FF2B5EF4-FFF2-40B4-BE49-F238E27FC236}">
                <a16:creationId xmlns:a16="http://schemas.microsoft.com/office/drawing/2014/main" id="{2D8F635C-AA95-ABBE-81AC-920650A33B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75885" y="1810331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69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5534848E-AD98-C1BF-7D73-D29A4DA3DE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766256" y="1952402"/>
            <a:ext cx="913715" cy="663175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SEBI (LODR)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Regulations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2015</a:t>
            </a:r>
          </a:p>
        </p:txBody>
      </p:sp>
      <p:sp>
        <p:nvSpPr>
          <p:cNvPr id="170" name="Oval 27">
            <a:extLst>
              <a:ext uri="{FF2B5EF4-FFF2-40B4-BE49-F238E27FC236}">
                <a16:creationId xmlns:a16="http://schemas.microsoft.com/office/drawing/2014/main" id="{82E9A43D-6525-D0EA-C52C-18D9A609EB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864400" y="1602689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71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3EFE4B44-9E4D-06B5-2E9C-335D28AE3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73225" y="1317072"/>
            <a:ext cx="299579" cy="22105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GST</a:t>
            </a:r>
          </a:p>
        </p:txBody>
      </p:sp>
      <p:cxnSp>
        <p:nvCxnSpPr>
          <p:cNvPr id="172" name="AutoShape 31">
            <a:extLst>
              <a:ext uri="{FF2B5EF4-FFF2-40B4-BE49-F238E27FC236}">
                <a16:creationId xmlns:a16="http://schemas.microsoft.com/office/drawing/2014/main" id="{25921A86-AA7D-1EDC-892E-260687BC03D8}"/>
              </a:ext>
            </a:extLst>
          </p:cNvPr>
          <p:cNvCxnSpPr>
            <a:cxnSpLocks noChangeShapeType="1"/>
            <a:stCxn id="170" idx="6"/>
          </p:cNvCxnSpPr>
          <p:nvPr/>
        </p:nvCxnSpPr>
        <p:spPr bwMode="auto">
          <a:xfrm flipV="1">
            <a:off x="10052146" y="1517982"/>
            <a:ext cx="843847" cy="163297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3" name="Oval 172">
            <a:extLst>
              <a:ext uri="{FF2B5EF4-FFF2-40B4-BE49-F238E27FC236}">
                <a16:creationId xmlns:a16="http://schemas.microsoft.com/office/drawing/2014/main" id="{9A0F5DEF-62D4-609C-6C0D-D736967F4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51560" y="1385622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174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0779C6E6-F8DF-7B38-1604-029BA72384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32998" y="936154"/>
            <a:ext cx="1465332" cy="485712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prstClr val="black"/>
                </a:solidFill>
                <a:latin typeface="Trebuchet MS"/>
                <a:cs typeface="Calibri" panose="020F0502020204030204" pitchFamily="34" charset="0"/>
              </a:rPr>
              <a:t>SEBI (LODR) Role of RMC</a:t>
            </a:r>
          </a:p>
        </p:txBody>
      </p:sp>
      <p:cxnSp>
        <p:nvCxnSpPr>
          <p:cNvPr id="175" name="AutoShape 31">
            <a:extLst>
              <a:ext uri="{FF2B5EF4-FFF2-40B4-BE49-F238E27FC236}">
                <a16:creationId xmlns:a16="http://schemas.microsoft.com/office/drawing/2014/main" id="{25921A86-AA7D-1EDC-892E-260687BC03D8}"/>
              </a:ext>
            </a:extLst>
          </p:cNvPr>
          <p:cNvCxnSpPr>
            <a:cxnSpLocks noChangeShapeType="1"/>
            <a:stCxn id="173" idx="6"/>
            <a:endCxn id="176" idx="6"/>
          </p:cNvCxnSpPr>
          <p:nvPr/>
        </p:nvCxnSpPr>
        <p:spPr bwMode="auto">
          <a:xfrm flipV="1">
            <a:off x="11039305" y="1330781"/>
            <a:ext cx="763845" cy="133433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7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3EFE4B44-9E4D-06B5-2E9C-335D28AE34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490738" y="1489215"/>
            <a:ext cx="382670" cy="24285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RPT</a:t>
            </a:r>
          </a:p>
        </p:txBody>
      </p:sp>
      <p:sp>
        <p:nvSpPr>
          <p:cNvPr id="2" name="Rectangle 7">
            <a:extLst>
              <a:ext uri="{FF2B5EF4-FFF2-40B4-BE49-F238E27FC236}">
                <a16:creationId xmlns:a16="http://schemas.microsoft.com/office/drawing/2014/main" id="{24BD9B4D-6F0B-1897-A84D-ED840679C7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74899" y="5943065"/>
            <a:ext cx="841097" cy="351821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 anchor="ctr"/>
          <a:lstStyle/>
          <a:p>
            <a:pPr algn="ctr" defTabSz="971733">
              <a:defRPr/>
            </a:pPr>
            <a:r>
              <a:rPr lang="en-GB" altLang="en-US" sz="1300" b="1" kern="0" dirty="0">
                <a:solidFill>
                  <a:srgbClr val="FFFFFF"/>
                </a:solidFill>
                <a:latin typeface="Trebuchet MS"/>
                <a:cs typeface="Calibri" panose="020F0502020204030204" pitchFamily="34" charset="0"/>
              </a:rPr>
              <a:t>2027</a:t>
            </a:r>
          </a:p>
        </p:txBody>
      </p:sp>
      <p:cxnSp>
        <p:nvCxnSpPr>
          <p:cNvPr id="4" name="AutoShape 31">
            <a:extLst>
              <a:ext uri="{FF2B5EF4-FFF2-40B4-BE49-F238E27FC236}">
                <a16:creationId xmlns:a16="http://schemas.microsoft.com/office/drawing/2014/main" id="{7A7D996F-7D09-AA74-C992-3A3B09E0E911}"/>
              </a:ext>
            </a:extLst>
          </p:cNvPr>
          <p:cNvCxnSpPr>
            <a:cxnSpLocks noChangeShapeType="1"/>
          </p:cNvCxnSpPr>
          <p:nvPr/>
        </p:nvCxnSpPr>
        <p:spPr bwMode="auto">
          <a:xfrm flipV="1">
            <a:off x="11757635" y="1183013"/>
            <a:ext cx="640080" cy="133433"/>
          </a:xfrm>
          <a:prstGeom prst="straightConnector1">
            <a:avLst/>
          </a:prstGeom>
          <a:noFill/>
          <a:ln w="28575">
            <a:solidFill>
              <a:srgbClr val="FF33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76" name="Oval 175">
            <a:extLst>
              <a:ext uri="{FF2B5EF4-FFF2-40B4-BE49-F238E27FC236}">
                <a16:creationId xmlns:a16="http://schemas.microsoft.com/office/drawing/2014/main" id="{9A0F5DEF-62D4-609C-6C0D-D736967F4E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15405" y="1252189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  <p:sp>
        <p:nvSpPr>
          <p:cNvPr id="5" name="AutoShape 28">
            <a:hlinkClick r:id="" action="ppaction://noaction"/>
            <a:extLst>
              <a:ext uri="{FF2B5EF4-FFF2-40B4-BE49-F238E27FC236}">
                <a16:creationId xmlns:a16="http://schemas.microsoft.com/office/drawing/2014/main" id="{52567707-3487-9736-1862-88017EF260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83441" y="858833"/>
            <a:ext cx="410047" cy="221337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54C64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accent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0" tIns="0" rIns="0" bIns="0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en-US" sz="1300" dirty="0">
                <a:solidFill>
                  <a:srgbClr val="404040"/>
                </a:solidFill>
                <a:latin typeface="Trebuchet MS"/>
                <a:cs typeface="Calibri" panose="020F0502020204030204" pitchFamily="34" charset="0"/>
              </a:rPr>
              <a:t>DPDP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E6170EC-DA78-566C-72A5-054018325F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88204" y="1097422"/>
            <a:ext cx="187746" cy="157183"/>
          </a:xfrm>
          <a:prstGeom prst="ellipse">
            <a:avLst/>
          </a:prstGeom>
          <a:solidFill>
            <a:schemeClr val="tx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anchor="ctr">
            <a:spAutoFit/>
          </a:bodyPr>
          <a:lstStyle>
            <a:lvl1pPr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715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715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fontAlgn="base">
              <a:spcBef>
                <a:spcPct val="20000"/>
              </a:spcBef>
              <a:spcAft>
                <a:spcPct val="0"/>
              </a:spcAft>
              <a:defRPr/>
            </a:pPr>
            <a:endParaRPr lang="en-US" altLang="en-US" sz="1150" b="1" dirty="0">
              <a:solidFill>
                <a:srgbClr val="0C2D83"/>
              </a:solidFill>
              <a:latin typeface="Trebuchet MS"/>
            </a:endParaRPr>
          </a:p>
        </p:txBody>
      </p:sp>
    </p:spTree>
    <p:extLst>
      <p:ext uri="{BB962C8B-B14F-4D97-AF65-F5344CB8AC3E}">
        <p14:creationId xmlns:p14="http://schemas.microsoft.com/office/powerpoint/2010/main" val="209178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IN" sz="3200" dirty="0">
                <a:solidFill>
                  <a:schemeClr val="tx1"/>
                </a:solidFill>
              </a:rPr>
              <a:t>The changing regulatory landscape </a:t>
            </a:r>
            <a:endParaRPr lang="en-IN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7</a:t>
            </a:fld>
            <a:endParaRPr lang="en-GB" b="1" spc="315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6B0E3429-131C-414C-8CB6-C093E2ED6D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126393"/>
              </p:ext>
            </p:extLst>
          </p:nvPr>
        </p:nvGraphicFramePr>
        <p:xfrm>
          <a:off x="327728" y="814762"/>
          <a:ext cx="6505120" cy="5810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2560">
                  <a:extLst>
                    <a:ext uri="{9D8B030D-6E8A-4147-A177-3AD203B41FA5}">
                      <a16:colId xmlns:a16="http://schemas.microsoft.com/office/drawing/2014/main" val="2449780148"/>
                    </a:ext>
                  </a:extLst>
                </a:gridCol>
                <a:gridCol w="3252560">
                  <a:extLst>
                    <a:ext uri="{9D8B030D-6E8A-4147-A177-3AD203B41FA5}">
                      <a16:colId xmlns:a16="http://schemas.microsoft.com/office/drawing/2014/main" val="347410978"/>
                    </a:ext>
                  </a:extLst>
                </a:gridCol>
              </a:tblGrid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IFC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LODR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7164682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Basel II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Contract 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0162020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IS Governance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Sarbanes-Oxley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910152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Cyber risk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J-SOX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6594846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OH&amp;S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GDPR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5068808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Ind 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IFRS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7684088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ESG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Fraud 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4015083"/>
                  </a:ext>
                </a:extLst>
              </a:tr>
              <a:tr h="726253">
                <a:tc>
                  <a:txBody>
                    <a:bodyPr/>
                    <a:lstStyle/>
                    <a:p>
                      <a:pPr marL="0" marR="0" lvl="0" indent="0" algn="l" defTabSz="91411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0" lang="en-AU" alt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Directors’ responsibilities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AU" alt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cs typeface="Calibri" panose="020F0502020204030204" pitchFamily="34" charset="0"/>
                        </a:rPr>
                        <a:t>Tax 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4760096"/>
                  </a:ext>
                </a:extLst>
              </a:tr>
            </a:tbl>
          </a:graphicData>
        </a:graphic>
      </p:graphicFrame>
      <p:pic>
        <p:nvPicPr>
          <p:cNvPr id="14" name="Picture 13" descr="How the regulatory landscape is redefining digital agreements | Scrive">
            <a:extLst>
              <a:ext uri="{FF2B5EF4-FFF2-40B4-BE49-F238E27FC236}">
                <a16:creationId xmlns:a16="http://schemas.microsoft.com/office/drawing/2014/main" id="{F1020EB4-7903-37CE-514F-4C6EBC1FAA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7156" y="830984"/>
            <a:ext cx="4286251" cy="2857501"/>
          </a:xfrm>
          <a:prstGeom prst="rect">
            <a:avLst/>
          </a:prstGeom>
        </p:spPr>
      </p:pic>
      <p:pic>
        <p:nvPicPr>
          <p:cNvPr id="15" name="Picture 14" descr="Compliance and regulatory landscape burden risk advice growth - Money Management">
            <a:extLst>
              <a:ext uri="{FF2B5EF4-FFF2-40B4-BE49-F238E27FC236}">
                <a16:creationId xmlns:a16="http://schemas.microsoft.com/office/drawing/2014/main" id="{EF4AE3FC-F6A0-9602-89F2-7DF10AA37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1531" y="3753092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042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The four pillars of compliance</a:t>
            </a:r>
            <a:endParaRPr lang="en-IN" sz="320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8</a:t>
            </a:fld>
            <a:endParaRPr lang="en-GB" b="1" spc="315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9E3098-3F19-431E-81D4-88BB2569A838}"/>
              </a:ext>
            </a:extLst>
          </p:cNvPr>
          <p:cNvCxnSpPr/>
          <p:nvPr/>
        </p:nvCxnSpPr>
        <p:spPr>
          <a:xfrm>
            <a:off x="5394086" y="1065059"/>
            <a:ext cx="0" cy="49137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31B60D3-1413-4FE2-B4FA-2E1B7349D772}"/>
              </a:ext>
            </a:extLst>
          </p:cNvPr>
          <p:cNvCxnSpPr/>
          <p:nvPr/>
        </p:nvCxnSpPr>
        <p:spPr>
          <a:xfrm>
            <a:off x="6301897" y="1065059"/>
            <a:ext cx="0" cy="49137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5BF01423-540C-45BC-B568-FFED75A64C00}"/>
              </a:ext>
            </a:extLst>
          </p:cNvPr>
          <p:cNvCxnSpPr/>
          <p:nvPr/>
        </p:nvCxnSpPr>
        <p:spPr>
          <a:xfrm>
            <a:off x="7209708" y="1065059"/>
            <a:ext cx="0" cy="4913769"/>
          </a:xfrm>
          <a:prstGeom prst="line">
            <a:avLst/>
          </a:prstGeom>
          <a:ln w="63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5" name="Group 94">
            <a:extLst>
              <a:ext uri="{FF2B5EF4-FFF2-40B4-BE49-F238E27FC236}">
                <a16:creationId xmlns:a16="http://schemas.microsoft.com/office/drawing/2014/main" id="{77640E2F-0EFA-48EC-9EF9-39165837C55F}"/>
              </a:ext>
            </a:extLst>
          </p:cNvPr>
          <p:cNvGrpSpPr/>
          <p:nvPr/>
        </p:nvGrpSpPr>
        <p:grpSpPr>
          <a:xfrm>
            <a:off x="520309" y="1008162"/>
            <a:ext cx="11444679" cy="5196856"/>
            <a:chOff x="-4373" y="926379"/>
            <a:chExt cx="12196373" cy="5401850"/>
          </a:xfrm>
        </p:grpSpPr>
        <p:sp>
          <p:nvSpPr>
            <p:cNvPr id="96" name="Rectangle 17">
              <a:extLst>
                <a:ext uri="{FF2B5EF4-FFF2-40B4-BE49-F238E27FC236}">
                  <a16:creationId xmlns:a16="http://schemas.microsoft.com/office/drawing/2014/main" id="{08243089-A41E-427A-8886-3B5F14EF7FC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2653" y="4468100"/>
              <a:ext cx="4959347" cy="1853272"/>
            </a:xfrm>
            <a:prstGeom prst="rect">
              <a:avLst/>
            </a:prstGeom>
            <a:solidFill>
              <a:srgbClr val="FFFFFF">
                <a:lumMod val="85000"/>
                <a:alpha val="12000"/>
              </a:srgb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Corporate and Commercial Laws: Companies Act, SEBI Laws, PML etc.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Financial Laws: GST, Direct Tax, FDI etc.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HR, Labour, EHS: PF, Minimum Wages, Foreign Labor, E-waste, etc.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Data Privacy Laws (GDPR, DPDP).</a:t>
              </a:r>
            </a:p>
          </p:txBody>
        </p:sp>
        <p:grpSp>
          <p:nvGrpSpPr>
            <p:cNvPr id="97" name="Group 18">
              <a:extLst>
                <a:ext uri="{FF2B5EF4-FFF2-40B4-BE49-F238E27FC236}">
                  <a16:creationId xmlns:a16="http://schemas.microsoft.com/office/drawing/2014/main" id="{F96BDF44-3F2C-4EB3-A785-4A9A6FB5CE0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7165" y="4446518"/>
              <a:ext cx="2277676" cy="1881030"/>
              <a:chOff x="2352" y="3064"/>
              <a:chExt cx="1043" cy="1196"/>
            </a:xfrm>
            <a:solidFill>
              <a:srgbClr val="657C91">
                <a:lumMod val="20000"/>
                <a:lumOff val="80000"/>
              </a:srgbClr>
            </a:solidFill>
          </p:grpSpPr>
          <p:sp>
            <p:nvSpPr>
              <p:cNvPr id="119" name="Rectangle 19">
                <a:extLst>
                  <a:ext uri="{FF2B5EF4-FFF2-40B4-BE49-F238E27FC236}">
                    <a16:creationId xmlns:a16="http://schemas.microsoft.com/office/drawing/2014/main" id="{052CEDE3-47F9-4F6C-9877-9A02FDB3B77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3064"/>
                <a:ext cx="1043" cy="1196"/>
              </a:xfrm>
              <a:prstGeom prst="rect">
                <a:avLst/>
              </a:prstGeom>
              <a:solidFill>
                <a:srgbClr val="E5F8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20" name="Rectangle 20">
                <a:extLst>
                  <a:ext uri="{FF2B5EF4-FFF2-40B4-BE49-F238E27FC236}">
                    <a16:creationId xmlns:a16="http://schemas.microsoft.com/office/drawing/2014/main" id="{86BFBC23-F5BF-4ADB-BF0B-0550AC302B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82" y="3438"/>
                <a:ext cx="622" cy="448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Financial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Reporting</a:t>
                </a:r>
              </a:p>
            </p:txBody>
          </p:sp>
          <p:sp>
            <p:nvSpPr>
              <p:cNvPr id="121" name="Text Box 21">
                <a:extLst>
                  <a:ext uri="{FF2B5EF4-FFF2-40B4-BE49-F238E27FC236}">
                    <a16:creationId xmlns:a16="http://schemas.microsoft.com/office/drawing/2014/main" id="{35F3D309-F1A8-42FC-8363-401018F9A12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3108"/>
                <a:ext cx="160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1A3B"/>
                    </a:solidFill>
                    <a:effectLst/>
                    <a:uLnTx/>
                    <a:uFillTx/>
                    <a:cs typeface="Arial" pitchFamily="34" charset="0"/>
                  </a:rPr>
                  <a:t>3</a:t>
                </a:r>
              </a:p>
            </p:txBody>
          </p:sp>
        </p:grpSp>
        <p:grpSp>
          <p:nvGrpSpPr>
            <p:cNvPr id="98" name="Group 22">
              <a:extLst>
                <a:ext uri="{FF2B5EF4-FFF2-40B4-BE49-F238E27FC236}">
                  <a16:creationId xmlns:a16="http://schemas.microsoft.com/office/drawing/2014/main" id="{20A42753-6DCF-4EED-AA95-D6C8006D2E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7157" y="2814492"/>
              <a:ext cx="6081805" cy="3499568"/>
              <a:chOff x="2352" y="2039"/>
              <a:chExt cx="2785" cy="2215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9D4AACC9-B44B-4EC4-8AB4-2F86E66FFD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352" y="2047"/>
                <a:ext cx="1039" cy="1032"/>
                <a:chOff x="2352" y="2047"/>
                <a:chExt cx="1039" cy="1032"/>
              </a:xfrm>
            </p:grpSpPr>
            <p:sp>
              <p:nvSpPr>
                <p:cNvPr id="117" name="Rectangle 24">
                  <a:extLst>
                    <a:ext uri="{FF2B5EF4-FFF2-40B4-BE49-F238E27FC236}">
                      <a16:creationId xmlns:a16="http://schemas.microsoft.com/office/drawing/2014/main" id="{1BFD66D2-6414-4AED-AED4-C901E22731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52" y="2047"/>
                  <a:ext cx="1039" cy="1032"/>
                </a:xfrm>
                <a:prstGeom prst="rect">
                  <a:avLst/>
                </a:prstGeom>
                <a:solidFill>
                  <a:srgbClr val="02A5E2"/>
                </a:solidFill>
                <a:ln w="12700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cs typeface="Arial" pitchFamily="34" charset="0"/>
                  </a:endParaRPr>
                </a:p>
              </p:txBody>
            </p:sp>
            <p:sp>
              <p:nvSpPr>
                <p:cNvPr id="118" name="Rectangle 25">
                  <a:extLst>
                    <a:ext uri="{FF2B5EF4-FFF2-40B4-BE49-F238E27FC236}">
                      <a16:creationId xmlns:a16="http://schemas.microsoft.com/office/drawing/2014/main" id="{79E07FB9-5E96-47A7-AB63-9DD1311685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37" y="2116"/>
                  <a:ext cx="864" cy="864"/>
                </a:xfrm>
                <a:prstGeom prst="rect">
                  <a:avLst/>
                </a:prstGeom>
                <a:solidFill>
                  <a:srgbClr val="404040"/>
                </a:solidFill>
                <a:ln w="57150">
                  <a:solidFill>
                    <a:srgbClr val="BBADA2"/>
                  </a:solidFill>
                  <a:miter lim="800000"/>
                  <a:headEnd/>
                  <a:tailEnd/>
                </a:ln>
                <a:effectLst/>
              </p:spPr>
              <p:txBody>
                <a:bodyPr lIns="0" tIns="0" rIns="0" bIns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5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000" b="1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cs typeface="Arial" pitchFamily="34" charset="0"/>
                    </a:rPr>
                    <a:t>Landscape</a:t>
                  </a:r>
                </a:p>
              </p:txBody>
            </p:sp>
          </p:grpSp>
          <p:sp>
            <p:nvSpPr>
              <p:cNvPr id="115" name="Freeform 27">
                <a:extLst>
                  <a:ext uri="{FF2B5EF4-FFF2-40B4-BE49-F238E27FC236}">
                    <a16:creationId xmlns:a16="http://schemas.microsoft.com/office/drawing/2014/main" id="{3CE56C7B-F6DA-49DB-87CF-2259F07B606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2358" y="3063"/>
                <a:ext cx="1036" cy="119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95"/>
                  </a:cxn>
                  <a:cxn ang="0">
                    <a:pos x="873" y="895"/>
                  </a:cxn>
                </a:cxnLst>
                <a:rect l="0" t="0" r="r" b="b"/>
                <a:pathLst>
                  <a:path w="873" h="895">
                    <a:moveTo>
                      <a:pt x="0" y="0"/>
                    </a:moveTo>
                    <a:lnTo>
                      <a:pt x="0" y="895"/>
                    </a:lnTo>
                    <a:lnTo>
                      <a:pt x="873" y="895"/>
                    </a:lnTo>
                  </a:path>
                </a:pathLst>
              </a:custGeom>
              <a:noFill/>
              <a:ln w="3175" cap="flat" cmpd="sng">
                <a:noFill/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16" name="Freeform 29">
                <a:extLst>
                  <a:ext uri="{FF2B5EF4-FFF2-40B4-BE49-F238E27FC236}">
                    <a16:creationId xmlns:a16="http://schemas.microsoft.com/office/drawing/2014/main" id="{07FA3F52-F5F1-4BB6-BDA9-FD21B1711C0C}"/>
                  </a:ext>
                </a:extLst>
              </p:cNvPr>
              <p:cNvSpPr>
                <a:spLocks/>
              </p:cNvSpPr>
              <p:nvPr/>
            </p:nvSpPr>
            <p:spPr bwMode="auto">
              <a:xfrm rot="-16200000">
                <a:off x="3751" y="1684"/>
                <a:ext cx="1031" cy="1741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895"/>
                  </a:cxn>
                  <a:cxn ang="0">
                    <a:pos x="873" y="895"/>
                  </a:cxn>
                </a:cxnLst>
                <a:rect l="0" t="0" r="r" b="b"/>
                <a:pathLst>
                  <a:path w="873" h="895">
                    <a:moveTo>
                      <a:pt x="0" y="0"/>
                    </a:moveTo>
                    <a:lnTo>
                      <a:pt x="0" y="895"/>
                    </a:lnTo>
                    <a:lnTo>
                      <a:pt x="873" y="895"/>
                    </a:lnTo>
                  </a:path>
                </a:pathLst>
              </a:custGeom>
              <a:noFill/>
              <a:ln w="3175" cap="flat" cmpd="sng">
                <a:solidFill>
                  <a:srgbClr val="002346"/>
                </a:solidFill>
                <a:prstDash val="solid"/>
                <a:round/>
                <a:headEnd/>
                <a:tailEnd/>
              </a:ln>
              <a:effectLst/>
            </p:spPr>
            <p:txBody>
              <a:bodyPr wrap="none"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</p:grpSp>
        <p:grpSp>
          <p:nvGrpSpPr>
            <p:cNvPr id="99" name="Group 30">
              <a:extLst>
                <a:ext uri="{FF2B5EF4-FFF2-40B4-BE49-F238E27FC236}">
                  <a16:creationId xmlns:a16="http://schemas.microsoft.com/office/drawing/2014/main" id="{8D98CC05-BF95-4C5A-ABE0-7A944FE0099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959336" y="926379"/>
              <a:ext cx="2279859" cy="1901476"/>
              <a:chOff x="2352" y="847"/>
              <a:chExt cx="1044" cy="1209"/>
            </a:xfrm>
            <a:solidFill>
              <a:srgbClr val="657C91">
                <a:lumMod val="20000"/>
                <a:lumOff val="80000"/>
              </a:srgbClr>
            </a:solidFill>
          </p:grpSpPr>
          <p:sp>
            <p:nvSpPr>
              <p:cNvPr id="111" name="Rectangle 31">
                <a:extLst>
                  <a:ext uri="{FF2B5EF4-FFF2-40B4-BE49-F238E27FC236}">
                    <a16:creationId xmlns:a16="http://schemas.microsoft.com/office/drawing/2014/main" id="{648A6870-73F4-44B3-90FC-4A00D31662D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847"/>
                <a:ext cx="1043" cy="1209"/>
              </a:xfrm>
              <a:prstGeom prst="rect">
                <a:avLst/>
              </a:prstGeom>
              <a:solidFill>
                <a:srgbClr val="E5F8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12" name="Rectangle 32">
                <a:extLst>
                  <a:ext uri="{FF2B5EF4-FFF2-40B4-BE49-F238E27FC236}">
                    <a16:creationId xmlns:a16="http://schemas.microsoft.com/office/drawing/2014/main" id="{5CB6882A-C497-479B-A634-EE5C3EA71D2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64" y="1122"/>
                <a:ext cx="1032" cy="64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squar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Policies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&amp;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Procedures</a:t>
                </a:r>
              </a:p>
            </p:txBody>
          </p:sp>
          <p:sp>
            <p:nvSpPr>
              <p:cNvPr id="113" name="Text Box 33">
                <a:extLst>
                  <a:ext uri="{FF2B5EF4-FFF2-40B4-BE49-F238E27FC236}">
                    <a16:creationId xmlns:a16="http://schemas.microsoft.com/office/drawing/2014/main" id="{839DCB63-0AB0-4F5B-B00D-79340196E8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352" y="891"/>
                <a:ext cx="160" cy="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1A3B"/>
                    </a:solidFill>
                    <a:effectLst/>
                    <a:uLnTx/>
                    <a:uFillTx/>
                    <a:cs typeface="Arial" pitchFamily="34" charset="0"/>
                  </a:rPr>
                  <a:t>1</a:t>
                </a:r>
              </a:p>
            </p:txBody>
          </p:sp>
        </p:grpSp>
        <p:sp>
          <p:nvSpPr>
            <p:cNvPr id="100" name="Rectangle 34">
              <a:extLst>
                <a:ext uri="{FF2B5EF4-FFF2-40B4-BE49-F238E27FC236}">
                  <a16:creationId xmlns:a16="http://schemas.microsoft.com/office/drawing/2014/main" id="{6ABEB995-7201-455E-94F6-69010BB8438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2653" y="926463"/>
              <a:ext cx="4959347" cy="1881030"/>
            </a:xfrm>
            <a:prstGeom prst="rect">
              <a:avLst/>
            </a:prstGeom>
            <a:solidFill>
              <a:srgbClr val="FFFFFF">
                <a:lumMod val="85000"/>
                <a:alpha val="12000"/>
              </a:srgb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Corporate Polices, code of ethics and conduct, Delegation of Authority, POSH etc.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Functional Standard Operating Procedures/ Manuals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Internal Company notifications, circulars</a:t>
              </a:r>
            </a:p>
          </p:txBody>
        </p:sp>
        <p:sp>
          <p:nvSpPr>
            <p:cNvPr id="101" name="Rectangle 35">
              <a:extLst>
                <a:ext uri="{FF2B5EF4-FFF2-40B4-BE49-F238E27FC236}">
                  <a16:creationId xmlns:a16="http://schemas.microsoft.com/office/drawing/2014/main" id="{2A32E8DC-905F-4890-AE4B-158716E24C2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4446518"/>
              <a:ext cx="4959347" cy="1881711"/>
            </a:xfrm>
            <a:prstGeom prst="rect">
              <a:avLst/>
            </a:prstGeom>
            <a:solidFill>
              <a:srgbClr val="FFFFFF">
                <a:lumMod val="85000"/>
                <a:alpha val="12000"/>
              </a:srgb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Internal Control over Financial Reporting (SOX, J-SOX, Clause 49, IFC)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Indian Accounting Standards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Generally Accepted Accounting Principles (US GAAP)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International Financial Reporting Standards</a:t>
              </a:r>
            </a:p>
          </p:txBody>
        </p:sp>
        <p:grpSp>
          <p:nvGrpSpPr>
            <p:cNvPr id="102" name="Group 36">
              <a:extLst>
                <a:ext uri="{FF2B5EF4-FFF2-40B4-BE49-F238E27FC236}">
                  <a16:creationId xmlns:a16="http://schemas.microsoft.com/office/drawing/2014/main" id="{85C0DCE7-088F-4E2C-B9C0-7EA9B4AA7A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232653" y="2800962"/>
              <a:ext cx="4959347" cy="1645557"/>
              <a:chOff x="3394" y="2039"/>
              <a:chExt cx="1739" cy="1032"/>
            </a:xfrm>
            <a:solidFill>
              <a:srgbClr val="657C91">
                <a:lumMod val="20000"/>
                <a:lumOff val="80000"/>
              </a:srgbClr>
            </a:solidFill>
          </p:grpSpPr>
          <p:sp>
            <p:nvSpPr>
              <p:cNvPr id="108" name="Rectangle 37">
                <a:extLst>
                  <a:ext uri="{FF2B5EF4-FFF2-40B4-BE49-F238E27FC236}">
                    <a16:creationId xmlns:a16="http://schemas.microsoft.com/office/drawing/2014/main" id="{163FC224-FF4A-483E-874B-FD94EBB7E4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94" y="2039"/>
                <a:ext cx="1739" cy="1032"/>
              </a:xfrm>
              <a:prstGeom prst="rect">
                <a:avLst/>
              </a:prstGeom>
              <a:solidFill>
                <a:srgbClr val="E5F8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09" name="Rectangle 38">
                <a:extLst>
                  <a:ext uri="{FF2B5EF4-FFF2-40B4-BE49-F238E27FC236}">
                    <a16:creationId xmlns:a16="http://schemas.microsoft.com/office/drawing/2014/main" id="{CD0E6C97-87F4-47AD-B9C9-14AF073A27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764" y="2432"/>
                <a:ext cx="1008" cy="243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Statutory &amp; Regulatory</a:t>
                </a:r>
              </a:p>
            </p:txBody>
          </p:sp>
          <p:sp>
            <p:nvSpPr>
              <p:cNvPr id="110" name="Text Box 39">
                <a:extLst>
                  <a:ext uri="{FF2B5EF4-FFF2-40B4-BE49-F238E27FC236}">
                    <a16:creationId xmlns:a16="http://schemas.microsoft.com/office/drawing/2014/main" id="{B60A0B55-6AC0-481E-8201-2781773E05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3394" y="2079"/>
                <a:ext cx="122" cy="26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1A3B"/>
                    </a:solidFill>
                    <a:effectLst/>
                    <a:uLnTx/>
                    <a:uFillTx/>
                    <a:cs typeface="Arial" pitchFamily="34" charset="0"/>
                  </a:rPr>
                  <a:t>2</a:t>
                </a:r>
              </a:p>
            </p:txBody>
          </p:sp>
        </p:grpSp>
        <p:sp>
          <p:nvSpPr>
            <p:cNvPr id="103" name="Rectangle 44">
              <a:extLst>
                <a:ext uri="{FF2B5EF4-FFF2-40B4-BE49-F238E27FC236}">
                  <a16:creationId xmlns:a16="http://schemas.microsoft.com/office/drawing/2014/main" id="{36C6569A-EE1D-435F-A5E4-E775764403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-4373" y="926379"/>
              <a:ext cx="4959347" cy="1881030"/>
            </a:xfrm>
            <a:prstGeom prst="rect">
              <a:avLst/>
            </a:prstGeom>
            <a:solidFill>
              <a:srgbClr val="FFFFFF">
                <a:lumMod val="85000"/>
                <a:alpha val="12000"/>
              </a:srgb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Compliance with contractual obligations (Commercial/ Financial/ Regulatory)</a:t>
              </a:r>
            </a:p>
            <a:p>
              <a:pPr marL="176213" marR="0" lvl="0" indent="-176213" defTabSz="914400" eaLnBrk="1" fontAlgn="base" latinLnBrk="0" hangingPunct="1">
                <a:lnSpc>
                  <a:spcPct val="110000"/>
                </a:lnSpc>
                <a:spcBef>
                  <a:spcPct val="20000"/>
                </a:spcBef>
                <a:spcAft>
                  <a:spcPct val="0"/>
                </a:spcAft>
                <a:buClrTx/>
                <a:buSzTx/>
                <a:buFont typeface="Wingdings" pitchFamily="2" charset="2"/>
                <a:buChar char="§"/>
                <a:tabLst/>
                <a:defRPr/>
              </a:pPr>
              <a:r>
                <a: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rPr>
                <a:t>Compliance to Service Level Agreement (SLA)</a:t>
              </a:r>
            </a:p>
          </p:txBody>
        </p:sp>
        <p:grpSp>
          <p:nvGrpSpPr>
            <p:cNvPr id="104" name="Group 40">
              <a:extLst>
                <a:ext uri="{FF2B5EF4-FFF2-40B4-BE49-F238E27FC236}">
                  <a16:creationId xmlns:a16="http://schemas.microsoft.com/office/drawing/2014/main" id="{CF7456B9-26FE-4C70-9106-D6AEAF34919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2821659"/>
              <a:ext cx="4945088" cy="1635676"/>
              <a:chOff x="611" y="2039"/>
              <a:chExt cx="1734" cy="1032"/>
            </a:xfrm>
            <a:solidFill>
              <a:srgbClr val="657C91">
                <a:lumMod val="20000"/>
                <a:lumOff val="80000"/>
              </a:srgbClr>
            </a:solidFill>
          </p:grpSpPr>
          <p:sp>
            <p:nvSpPr>
              <p:cNvPr id="105" name="Rectangle 41">
                <a:extLst>
                  <a:ext uri="{FF2B5EF4-FFF2-40B4-BE49-F238E27FC236}">
                    <a16:creationId xmlns:a16="http://schemas.microsoft.com/office/drawing/2014/main" id="{B77C5A61-EF70-45BD-9DE3-A2E5F816F1C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611" y="2039"/>
                <a:ext cx="1734" cy="1032"/>
              </a:xfrm>
              <a:prstGeom prst="rect">
                <a:avLst/>
              </a:prstGeom>
              <a:solidFill>
                <a:srgbClr val="E5F8FF"/>
              </a:solidFill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404040"/>
                  </a:solidFill>
                  <a:effectLst/>
                  <a:uLnTx/>
                  <a:uFillTx/>
                  <a:cs typeface="Arial" pitchFamily="34" charset="0"/>
                </a:endParaRPr>
              </a:p>
            </p:txBody>
          </p:sp>
          <p:sp>
            <p:nvSpPr>
              <p:cNvPr id="106" name="Rectangle 42">
                <a:extLst>
                  <a:ext uri="{FF2B5EF4-FFF2-40B4-BE49-F238E27FC236}">
                    <a16:creationId xmlns:a16="http://schemas.microsoft.com/office/drawing/2014/main" id="{CEA3E2D8-0C99-4096-80AC-4F7C9E0454A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69" y="2434"/>
                <a:ext cx="831" cy="24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wrap="none" anchor="ctr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1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404040"/>
                    </a:solidFill>
                    <a:effectLst/>
                    <a:uLnTx/>
                    <a:uFillTx/>
                    <a:cs typeface="Arial" pitchFamily="34" charset="0"/>
                  </a:rPr>
                  <a:t>Contractual Terms</a:t>
                </a:r>
              </a:p>
            </p:txBody>
          </p:sp>
          <p:sp>
            <p:nvSpPr>
              <p:cNvPr id="107" name="Text Box 43">
                <a:extLst>
                  <a:ext uri="{FF2B5EF4-FFF2-40B4-BE49-F238E27FC236}">
                    <a16:creationId xmlns:a16="http://schemas.microsoft.com/office/drawing/2014/main" id="{C95B230D-A83F-4FD3-AC8B-7F263017005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611" y="2079"/>
                <a:ext cx="122" cy="26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ED1A3B"/>
                    </a:solidFill>
                    <a:effectLst/>
                    <a:uLnTx/>
                    <a:uFillTx/>
                    <a:cs typeface="Arial" pitchFamily="34" charset="0"/>
                  </a:rPr>
                  <a:t>4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51126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801600" cy="7200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B54BCD-1DD9-4558-8CCB-BE9F30B961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02" t="9091" r="18897" b="-1"/>
          <a:stretch/>
        </p:blipFill>
        <p:spPr>
          <a:xfrm>
            <a:off x="3699662" y="10"/>
            <a:ext cx="9101938" cy="72008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806166" cy="72009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7" name="Title 1"/>
          <p:cNvSpPr txBox="1">
            <a:spLocks/>
          </p:cNvSpPr>
          <p:nvPr/>
        </p:nvSpPr>
        <p:spPr bwMode="gray">
          <a:xfrm>
            <a:off x="501880" y="1178481"/>
            <a:ext cx="4224528" cy="33643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806867" rtl="0" eaLnBrk="1" latinLnBrk="0" hangingPunct="1">
              <a:spcBef>
                <a:spcPct val="0"/>
              </a:spcBef>
              <a:buNone/>
              <a:defRPr sz="273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defTabSz="914400">
              <a:lnSpc>
                <a:spcPct val="90000"/>
              </a:lnSpc>
              <a:spcAft>
                <a:spcPts val="600"/>
              </a:spcAft>
            </a:pPr>
            <a:r>
              <a:rPr lang="en-US" sz="5000" dirty="0"/>
              <a:t>Risk Management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7917" y="364131"/>
            <a:ext cx="153619" cy="739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080" y="4774266"/>
            <a:ext cx="4176522" cy="19202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44768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Risk management defined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10</a:t>
            </a:fld>
            <a:endParaRPr lang="en-GB" b="1" spc="315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44DAE4B-E88C-4386-8CB2-7DCB4ECA3694}"/>
              </a:ext>
            </a:extLst>
          </p:cNvPr>
          <p:cNvGrpSpPr/>
          <p:nvPr/>
        </p:nvGrpSpPr>
        <p:grpSpPr>
          <a:xfrm>
            <a:off x="497160" y="720130"/>
            <a:ext cx="11467828" cy="5688632"/>
            <a:chOff x="0" y="1065059"/>
            <a:chExt cx="9144000" cy="5045001"/>
          </a:xfrm>
        </p:grpSpPr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3158625D-FF1C-4469-8A05-C3910A6F781B}"/>
                </a:ext>
              </a:extLst>
            </p:cNvPr>
            <p:cNvCxnSpPr/>
            <p:nvPr/>
          </p:nvCxnSpPr>
          <p:spPr>
            <a:xfrm>
              <a:off x="1762842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59144627-1BA9-41C6-BF93-A0A14F36A837}"/>
                </a:ext>
              </a:extLst>
            </p:cNvPr>
            <p:cNvCxnSpPr/>
            <p:nvPr/>
          </p:nvCxnSpPr>
          <p:spPr>
            <a:xfrm>
              <a:off x="2670653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6564E86-4982-494D-B47C-3153385C721A}"/>
                </a:ext>
              </a:extLst>
            </p:cNvPr>
            <p:cNvCxnSpPr/>
            <p:nvPr/>
          </p:nvCxnSpPr>
          <p:spPr>
            <a:xfrm>
              <a:off x="3578464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3D5CE367-1917-42E4-91B1-1683FBA8C07F}"/>
                </a:ext>
              </a:extLst>
            </p:cNvPr>
            <p:cNvCxnSpPr/>
            <p:nvPr/>
          </p:nvCxnSpPr>
          <p:spPr>
            <a:xfrm>
              <a:off x="4486275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AA9E3098-3F19-431E-81D4-88BB2569A838}"/>
                </a:ext>
              </a:extLst>
            </p:cNvPr>
            <p:cNvCxnSpPr/>
            <p:nvPr/>
          </p:nvCxnSpPr>
          <p:spPr>
            <a:xfrm>
              <a:off x="5394086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D31B60D3-1413-4FE2-B4FA-2E1B7349D772}"/>
                </a:ext>
              </a:extLst>
            </p:cNvPr>
            <p:cNvCxnSpPr/>
            <p:nvPr/>
          </p:nvCxnSpPr>
          <p:spPr>
            <a:xfrm>
              <a:off x="6301897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5BF01423-540C-45BC-B568-FFED75A64C00}"/>
                </a:ext>
              </a:extLst>
            </p:cNvPr>
            <p:cNvCxnSpPr/>
            <p:nvPr/>
          </p:nvCxnSpPr>
          <p:spPr>
            <a:xfrm>
              <a:off x="7209708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322F8293-81E5-4CB6-A0F0-A0AFB251CD6D}"/>
                </a:ext>
              </a:extLst>
            </p:cNvPr>
            <p:cNvCxnSpPr/>
            <p:nvPr/>
          </p:nvCxnSpPr>
          <p:spPr>
            <a:xfrm>
              <a:off x="8117518" y="1065059"/>
              <a:ext cx="0" cy="4913769"/>
            </a:xfrm>
            <a:prstGeom prst="line">
              <a:avLst/>
            </a:prstGeom>
            <a:ln w="635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Rectangle 4">
              <a:extLst>
                <a:ext uri="{FF2B5EF4-FFF2-40B4-BE49-F238E27FC236}">
                  <a16:creationId xmlns:a16="http://schemas.microsoft.com/office/drawing/2014/main" id="{28E7F53E-867A-488B-A21A-CC82BE5A1CF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427538" y="1485616"/>
              <a:ext cx="4183062" cy="3082925"/>
            </a:xfrm>
            <a:prstGeom prst="rect">
              <a:avLst/>
            </a:prstGeom>
            <a:solidFill>
              <a:srgbClr val="E5F1FA">
                <a:alpha val="53000"/>
              </a:srgb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marL="228600">
                <a:lnSpc>
                  <a:spcPct val="110000"/>
                </a:lnSpc>
                <a:spcBef>
                  <a:spcPct val="50000"/>
                </a:spcBef>
                <a:defRPr/>
              </a:pPr>
              <a:r>
                <a:rPr lang="en-GB" sz="2000" kern="0" dirty="0">
                  <a:solidFill>
                    <a:srgbClr val="000000"/>
                  </a:solidFill>
                  <a:cs typeface="Arial" charset="0"/>
                </a:rPr>
                <a:t>A structured, consistent and continuous process for identification and assessment of risks, undertaking control assessment and continuous monitoring of exposure of the risk</a:t>
              </a:r>
            </a:p>
          </p:txBody>
        </p:sp>
        <p:pic>
          <p:nvPicPr>
            <p:cNvPr id="37" name="Picture 17" descr="200552918-002.jpg">
              <a:extLst>
                <a:ext uri="{FF2B5EF4-FFF2-40B4-BE49-F238E27FC236}">
                  <a16:creationId xmlns:a16="http://schemas.microsoft.com/office/drawing/2014/main" id="{2D924BC1-18D6-4FA2-91C2-BAFE1147CC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lum bright="20000"/>
            </a:blip>
            <a:srcRect/>
            <a:stretch>
              <a:fillRect/>
            </a:stretch>
          </p:blipFill>
          <p:spPr bwMode="auto">
            <a:xfrm>
              <a:off x="107950" y="1125254"/>
              <a:ext cx="4319588" cy="38369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" name="Rectangle 8">
              <a:extLst>
                <a:ext uri="{FF2B5EF4-FFF2-40B4-BE49-F238E27FC236}">
                  <a16:creationId xmlns:a16="http://schemas.microsoft.com/office/drawing/2014/main" id="{DAE91B75-590B-458C-8C3C-92DFD9FE45D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50" y="1125254"/>
              <a:ext cx="8913813" cy="387350"/>
            </a:xfrm>
            <a:prstGeom prst="rect">
              <a:avLst/>
            </a:prstGeom>
            <a:solidFill>
              <a:schemeClr val="tx1">
                <a:alpha val="69804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tIns="91440" bIns="91440" anchor="ctr"/>
            <a:lstStyle/>
            <a:p>
              <a:pPr marL="177800" indent="-177800">
                <a:spcBef>
                  <a:spcPct val="0"/>
                </a:spcBef>
                <a:buFont typeface="Wingdings" pitchFamily="2" charset="2"/>
                <a:buNone/>
                <a:defRPr/>
              </a:pPr>
              <a:endParaRPr lang="en-US" sz="1400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39" name="Rectangle 8">
              <a:extLst>
                <a:ext uri="{FF2B5EF4-FFF2-40B4-BE49-F238E27FC236}">
                  <a16:creationId xmlns:a16="http://schemas.microsoft.com/office/drawing/2014/main" id="{FB43FAAE-25C9-4793-B42B-6AC08BA41BD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950" y="4581241"/>
              <a:ext cx="8913813" cy="385763"/>
            </a:xfrm>
            <a:prstGeom prst="rect">
              <a:avLst/>
            </a:prstGeom>
            <a:solidFill>
              <a:schemeClr val="tx1">
                <a:alpha val="69804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tIns="91440" bIns="91440" anchor="ctr"/>
            <a:lstStyle/>
            <a:p>
              <a:pPr marL="177800" indent="-177800">
                <a:spcBef>
                  <a:spcPct val="0"/>
                </a:spcBef>
                <a:buFont typeface="Wingdings" pitchFamily="2" charset="2"/>
                <a:buNone/>
                <a:defRPr/>
              </a:pPr>
              <a:endParaRPr lang="en-US" sz="1400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0" name="Rectangle 8">
              <a:extLst>
                <a:ext uri="{FF2B5EF4-FFF2-40B4-BE49-F238E27FC236}">
                  <a16:creationId xmlns:a16="http://schemas.microsoft.com/office/drawing/2014/main" id="{0C64DD78-CAE8-4DA8-8270-26D4C6B2C4C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-1605756" y="2838960"/>
              <a:ext cx="3836987" cy="409575"/>
            </a:xfrm>
            <a:prstGeom prst="rect">
              <a:avLst/>
            </a:prstGeom>
            <a:solidFill>
              <a:schemeClr val="tx1">
                <a:alpha val="69804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tIns="91440" bIns="91440" anchor="ctr"/>
            <a:lstStyle/>
            <a:p>
              <a:pPr marL="177800" indent="-177800">
                <a:spcBef>
                  <a:spcPct val="0"/>
                </a:spcBef>
                <a:buFont typeface="Wingdings" pitchFamily="2" charset="2"/>
                <a:buNone/>
                <a:defRPr/>
              </a:pPr>
              <a:endParaRPr lang="en-US" sz="1400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1" name="Rectangle 8">
              <a:extLst>
                <a:ext uri="{FF2B5EF4-FFF2-40B4-BE49-F238E27FC236}">
                  <a16:creationId xmlns:a16="http://schemas.microsoft.com/office/drawing/2014/main" id="{C32F5370-6EF2-4BE9-97EF-6C596D38896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6897688" y="2838166"/>
              <a:ext cx="3836987" cy="411163"/>
            </a:xfrm>
            <a:prstGeom prst="rect">
              <a:avLst/>
            </a:prstGeom>
            <a:solidFill>
              <a:schemeClr val="tx1">
                <a:alpha val="69804"/>
              </a:schemeClr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tIns="91440" bIns="91440" anchor="ctr"/>
            <a:lstStyle/>
            <a:p>
              <a:pPr marL="177800" indent="-177800">
                <a:spcBef>
                  <a:spcPct val="0"/>
                </a:spcBef>
                <a:buFont typeface="Wingdings" pitchFamily="2" charset="2"/>
                <a:buNone/>
                <a:defRPr/>
              </a:pPr>
              <a:endParaRPr lang="en-US" sz="1400" kern="0" dirty="0">
                <a:solidFill>
                  <a:srgbClr val="FFFFFF"/>
                </a:solidFill>
                <a:cs typeface="Arial" charset="0"/>
              </a:endParaRPr>
            </a:p>
          </p:txBody>
        </p:sp>
        <p:sp>
          <p:nvSpPr>
            <p:cNvPr id="42" name="TextBox 21">
              <a:extLst>
                <a:ext uri="{FF2B5EF4-FFF2-40B4-BE49-F238E27FC236}">
                  <a16:creationId xmlns:a16="http://schemas.microsoft.com/office/drawing/2014/main" id="{61532296-7E0B-4FE7-A82B-0038195E79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0113" y="2004729"/>
              <a:ext cx="3281362" cy="13525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GB" sz="3600" dirty="0">
                  <a:solidFill>
                    <a:srgbClr val="000000"/>
                  </a:solidFill>
                  <a:cs typeface="Arial" charset="0"/>
                </a:rPr>
                <a:t>Risk Management</a:t>
              </a:r>
            </a:p>
          </p:txBody>
        </p:sp>
        <p:sp>
          <p:nvSpPr>
            <p:cNvPr id="43" name="Rectangle 9">
              <a:extLst>
                <a:ext uri="{FF2B5EF4-FFF2-40B4-BE49-F238E27FC236}">
                  <a16:creationId xmlns:a16="http://schemas.microsoft.com/office/drawing/2014/main" id="{753447C7-022D-45C2-91D3-0295115700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5030560"/>
              <a:ext cx="9144000" cy="1079500"/>
            </a:xfrm>
            <a:prstGeom prst="rect">
              <a:avLst/>
            </a:prstGeom>
            <a:solidFill>
              <a:schemeClr val="tx1">
                <a:alpha val="69804"/>
              </a:schemeClr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/>
            <a:lstStyle/>
            <a:p>
              <a:pPr algn="ctr">
                <a:spcBef>
                  <a:spcPct val="50000"/>
                </a:spcBef>
                <a:defRPr/>
              </a:pPr>
              <a:r>
                <a:rPr lang="en-US" sz="2000" kern="0" dirty="0">
                  <a:solidFill>
                    <a:srgbClr val="FFFFFF"/>
                  </a:solidFill>
                  <a:cs typeface="Arial" pitchFamily="34" charset="0"/>
                </a:rPr>
                <a:t>Risk Management is critical to value creation, offering shareholders improved stability and predictability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161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r>
              <a:rPr lang="en-US" sz="3200" dirty="0">
                <a:solidFill>
                  <a:schemeClr val="tx1"/>
                </a:solidFill>
              </a:rPr>
              <a:t>Risk management – AN OVERVIEW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fld id="{0E153218-3C45-4416-BBD6-D0B8FE588688}" type="slidenum">
              <a:rPr lang="en-GB" smtClean="0"/>
              <a:pPr/>
              <a:t>11</a:t>
            </a:fld>
            <a:endParaRPr lang="en-GB" b="1" spc="315" dirty="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853E593-A07B-42D0-AF08-0D3847CA2E66}"/>
              </a:ext>
            </a:extLst>
          </p:cNvPr>
          <p:cNvGrpSpPr/>
          <p:nvPr/>
        </p:nvGrpSpPr>
        <p:grpSpPr>
          <a:xfrm>
            <a:off x="496144" y="720130"/>
            <a:ext cx="11468844" cy="5832648"/>
            <a:chOff x="1736629" y="881272"/>
            <a:chExt cx="8480797" cy="5164778"/>
          </a:xfrm>
        </p:grpSpPr>
        <p:sp>
          <p:nvSpPr>
            <p:cNvPr id="14" name="Rectangle 2">
              <a:extLst>
                <a:ext uri="{FF2B5EF4-FFF2-40B4-BE49-F238E27FC236}">
                  <a16:creationId xmlns:a16="http://schemas.microsoft.com/office/drawing/2014/main" id="{080A09A3-2BB9-4236-ADB6-AD81518CD2A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36629" y="881272"/>
              <a:ext cx="1558116" cy="739775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tIns="0" bIns="0" anchor="ctr"/>
            <a:lstStyle/>
            <a:p>
              <a:pPr algn="ctr">
                <a:lnSpc>
                  <a:spcPct val="115000"/>
                </a:lnSpc>
                <a:spcBef>
                  <a:spcPct val="20000"/>
                </a:spcBef>
                <a:defRPr/>
              </a:pPr>
              <a:r>
                <a:rPr lang="en-US" sz="1400" kern="0" dirty="0">
                  <a:solidFill>
                    <a:srgbClr val="FFFFFF"/>
                  </a:solidFill>
                  <a:cs typeface="Calibri" panose="020F0502020204030204" pitchFamily="34" charset="0"/>
                </a:rPr>
                <a:t>Organizations' Vision &amp; Mission</a:t>
              </a:r>
            </a:p>
          </p:txBody>
        </p:sp>
        <p:sp>
          <p:nvSpPr>
            <p:cNvPr id="15" name="Rectangle 3">
              <a:extLst>
                <a:ext uri="{FF2B5EF4-FFF2-40B4-BE49-F238E27FC236}">
                  <a16:creationId xmlns:a16="http://schemas.microsoft.com/office/drawing/2014/main" id="{5BB87204-1446-4B94-A78C-0EA511D6BB7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32331" y="1946484"/>
              <a:ext cx="1192505" cy="858838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tIns="0" bIns="0" anchor="ctr"/>
            <a:lstStyle/>
            <a:p>
              <a:pPr algn="ctr">
                <a:lnSpc>
                  <a:spcPct val="115000"/>
                </a:lnSpc>
                <a:spcBef>
                  <a:spcPct val="20000"/>
                </a:spcBef>
              </a:pPr>
              <a:r>
                <a:rPr lang="en-US" sz="1400" kern="0" dirty="0">
                  <a:solidFill>
                    <a:srgbClr val="FFFFFF"/>
                  </a:solidFill>
                  <a:cs typeface="Calibri" panose="020F0502020204030204" pitchFamily="34" charset="0"/>
                </a:rPr>
                <a:t>Strategic Objectives</a:t>
              </a:r>
            </a:p>
          </p:txBody>
        </p:sp>
        <p:sp>
          <p:nvSpPr>
            <p:cNvPr id="16" name="Rectangle 4">
              <a:extLst>
                <a:ext uri="{FF2B5EF4-FFF2-40B4-BE49-F238E27FC236}">
                  <a16:creationId xmlns:a16="http://schemas.microsoft.com/office/drawing/2014/main" id="{72543251-7C5F-4E3F-BBB9-3E60900965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88849" y="2980237"/>
              <a:ext cx="1489777" cy="730250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tIns="0" bIns="0" anchor="ctr"/>
            <a:lstStyle/>
            <a:p>
              <a:pPr algn="ctr">
                <a:lnSpc>
                  <a:spcPct val="115000"/>
                </a:lnSpc>
                <a:spcBef>
                  <a:spcPct val="20000"/>
                </a:spcBef>
              </a:pPr>
              <a:r>
                <a:rPr lang="en-US" sz="1400" kern="0" dirty="0">
                  <a:solidFill>
                    <a:srgbClr val="FFFFFF"/>
                  </a:solidFill>
                  <a:cs typeface="Calibri" panose="020F0502020204030204" pitchFamily="34" charset="0"/>
                </a:rPr>
                <a:t>Organization Structure &amp; Processes</a:t>
              </a:r>
            </a:p>
          </p:txBody>
        </p:sp>
        <p:sp>
          <p:nvSpPr>
            <p:cNvPr id="17" name="Rectangle 5">
              <a:extLst>
                <a:ext uri="{FF2B5EF4-FFF2-40B4-BE49-F238E27FC236}">
                  <a16:creationId xmlns:a16="http://schemas.microsoft.com/office/drawing/2014/main" id="{50B5AE05-3830-4AF6-8397-BB0ED4706D3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574989" y="4076909"/>
              <a:ext cx="1489777" cy="788988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tIns="0" bIns="0" anchor="ctr"/>
            <a:lstStyle/>
            <a:p>
              <a:pPr algn="ctr">
                <a:lnSpc>
                  <a:spcPct val="115000"/>
                </a:lnSpc>
                <a:spcBef>
                  <a:spcPct val="20000"/>
                </a:spcBef>
              </a:pPr>
              <a:r>
                <a:rPr lang="en-US" sz="1400" kern="0" dirty="0">
                  <a:solidFill>
                    <a:srgbClr val="FFFFFF"/>
                  </a:solidFill>
                  <a:cs typeface="Calibri" panose="020F0502020204030204" pitchFamily="34" charset="0"/>
                </a:rPr>
                <a:t>Processes/ Sub Processes</a:t>
              </a:r>
            </a:p>
          </p:txBody>
        </p:sp>
        <p:sp>
          <p:nvSpPr>
            <p:cNvPr id="18" name="Rectangle 6">
              <a:hlinkClick r:id="rId2" action="ppaction://hlinksldjump"/>
              <a:extLst>
                <a:ext uri="{FF2B5EF4-FFF2-40B4-BE49-F238E27FC236}">
                  <a16:creationId xmlns:a16="http://schemas.microsoft.com/office/drawing/2014/main" id="{62BBAC4C-A664-4092-8305-620573E435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461129" y="5143709"/>
              <a:ext cx="1489777" cy="652463"/>
            </a:xfrm>
            <a:prstGeom prst="rect">
              <a:avLst/>
            </a:prstGeom>
            <a:solidFill>
              <a:schemeClr val="accent1"/>
            </a:solidFill>
            <a:ln w="9525" algn="ctr">
              <a:noFill/>
              <a:miter lim="800000"/>
              <a:headEnd/>
              <a:tailEnd/>
            </a:ln>
            <a:effectLst/>
          </p:spPr>
          <p:txBody>
            <a:bodyPr tIns="0" bIns="0" anchor="ctr"/>
            <a:lstStyle/>
            <a:p>
              <a:pPr algn="ctr">
                <a:lnSpc>
                  <a:spcPct val="115000"/>
                </a:lnSpc>
                <a:spcBef>
                  <a:spcPct val="20000"/>
                </a:spcBef>
              </a:pPr>
              <a:r>
                <a:rPr lang="en-US" sz="1400" kern="0" dirty="0">
                  <a:solidFill>
                    <a:srgbClr val="FFFFFF"/>
                  </a:solidFill>
                  <a:cs typeface="Calibri" panose="020F0502020204030204" pitchFamily="34" charset="0"/>
                </a:rPr>
                <a:t>Risks</a:t>
              </a:r>
            </a:p>
          </p:txBody>
        </p:sp>
        <p:sp>
          <p:nvSpPr>
            <p:cNvPr id="19" name="AutoShape 7">
              <a:extLst>
                <a:ext uri="{FF2B5EF4-FFF2-40B4-BE49-F238E27FC236}">
                  <a16:creationId xmlns:a16="http://schemas.microsoft.com/office/drawing/2014/main" id="{0375A610-1159-4015-940F-14D49D919B2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2758146" y="1658821"/>
              <a:ext cx="422275" cy="480077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tx1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rot="10800000" vert="eaVert" wrap="none" lIns="0" tIns="0" rIns="0" bIns="0" anchor="ctr"/>
            <a:lstStyle/>
            <a:p>
              <a:pPr>
                <a:defRPr/>
              </a:pPr>
              <a:endParaRPr lang="en-IN" sz="1400" kern="0" dirty="0">
                <a:solidFill>
                  <a:sysClr val="windowText" lastClr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20" name="AutoShape 8">
              <a:extLst>
                <a:ext uri="{FF2B5EF4-FFF2-40B4-BE49-F238E27FC236}">
                  <a16:creationId xmlns:a16="http://schemas.microsoft.com/office/drawing/2014/main" id="{D706DFDB-3C28-4CF5-BA19-EAE3E35E72B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5400000">
              <a:off x="4094981" y="2922471"/>
              <a:ext cx="422276" cy="480077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tx1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rot="10800000" vert="eaVert" wrap="none" lIns="0" tIns="0" rIns="0" bIns="0" anchor="ctr"/>
            <a:lstStyle/>
            <a:p>
              <a:endParaRPr lang="en-IN" sz="1400" kern="0" dirty="0">
                <a:solidFill>
                  <a:sysClr val="windowText" lastClr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0" name="Text Box 9">
              <a:extLst>
                <a:ext uri="{FF2B5EF4-FFF2-40B4-BE49-F238E27FC236}">
                  <a16:creationId xmlns:a16="http://schemas.microsoft.com/office/drawing/2014/main" id="{48E70D10-F04F-4C11-A505-A15B79F7CDC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17754" y="1022559"/>
              <a:ext cx="5207387" cy="364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cs typeface="Calibri" panose="020F0502020204030204" pitchFamily="34" charset="0"/>
                </a:rPr>
                <a:t>Why the company / business unit exists</a:t>
              </a:r>
            </a:p>
          </p:txBody>
        </p:sp>
        <p:sp>
          <p:nvSpPr>
            <p:cNvPr id="31" name="Text Box 10">
              <a:extLst>
                <a:ext uri="{FF2B5EF4-FFF2-40B4-BE49-F238E27FC236}">
                  <a16:creationId xmlns:a16="http://schemas.microsoft.com/office/drawing/2014/main" id="{253BE98A-5A13-43F7-969D-A5E81A939B0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06843" y="2081422"/>
              <a:ext cx="5538828" cy="3640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cs typeface="Calibri" panose="020F0502020204030204" pitchFamily="34" charset="0"/>
                </a:rPr>
                <a:t>Articulate what an Organisation seeks to do to achieve its vision</a:t>
              </a:r>
            </a:p>
          </p:txBody>
        </p:sp>
        <p:sp>
          <p:nvSpPr>
            <p:cNvPr id="32" name="Text Box 11">
              <a:extLst>
                <a:ext uri="{FF2B5EF4-FFF2-40B4-BE49-F238E27FC236}">
                  <a16:creationId xmlns:a16="http://schemas.microsoft.com/office/drawing/2014/main" id="{62C64EC4-585C-4E3B-AA72-382D55B25F3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164958" y="3027572"/>
              <a:ext cx="4052468" cy="6189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cs typeface="Calibri" panose="020F0502020204030204" pitchFamily="34" charset="0"/>
                </a:rPr>
                <a:t>The way company operates to achieve its objectives</a:t>
              </a:r>
            </a:p>
          </p:txBody>
        </p:sp>
        <p:sp>
          <p:nvSpPr>
            <p:cNvPr id="33" name="Text Box 12">
              <a:extLst>
                <a:ext uri="{FF2B5EF4-FFF2-40B4-BE49-F238E27FC236}">
                  <a16:creationId xmlns:a16="http://schemas.microsoft.com/office/drawing/2014/main" id="{7956D18B-D835-437A-97C9-37936CBD9F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05905" y="4135648"/>
              <a:ext cx="3041059" cy="6189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cs typeface="Calibri" panose="020F0502020204030204" pitchFamily="34" charset="0"/>
                </a:rPr>
                <a:t>The sub-processes that are needed to achieve the objectives</a:t>
              </a:r>
            </a:p>
          </p:txBody>
        </p:sp>
        <p:sp>
          <p:nvSpPr>
            <p:cNvPr id="34" name="Text Box 13">
              <a:extLst>
                <a:ext uri="{FF2B5EF4-FFF2-40B4-BE49-F238E27FC236}">
                  <a16:creationId xmlns:a16="http://schemas.microsoft.com/office/drawing/2014/main" id="{C19A6DCB-783A-482E-9390-6499AAD59DC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196812" y="5172284"/>
              <a:ext cx="4100305" cy="87376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r">
                <a:defRPr/>
              </a:pPr>
              <a:r>
                <a:rPr lang="en-GB" sz="1400" kern="0" dirty="0">
                  <a:solidFill>
                    <a:sysClr val="windowText" lastClr="000000"/>
                  </a:solidFill>
                  <a:cs typeface="Calibri" panose="020F0502020204030204" pitchFamily="34" charset="0"/>
                </a:rPr>
                <a:t>What could go wrong which would hamper achievement of the vision/ mission/ strategic objectives</a:t>
              </a:r>
            </a:p>
          </p:txBody>
        </p:sp>
        <p:sp>
          <p:nvSpPr>
            <p:cNvPr id="35" name="AutoShape 14">
              <a:extLst>
                <a:ext uri="{FF2B5EF4-FFF2-40B4-BE49-F238E27FC236}">
                  <a16:creationId xmlns:a16="http://schemas.microsoft.com/office/drawing/2014/main" id="{5F1910F5-96A0-4C55-9FC9-D43B885F6D05}"/>
                </a:ext>
              </a:extLst>
            </p:cNvPr>
            <p:cNvSpPr>
              <a:spLocks noChangeArrowheads="1"/>
            </p:cNvSpPr>
            <p:nvPr/>
          </p:nvSpPr>
          <p:spPr bwMode="auto">
            <a:xfrm flipV="1">
              <a:off x="8148481" y="4573797"/>
              <a:ext cx="454450" cy="446087"/>
            </a:xfrm>
            <a:custGeom>
              <a:avLst/>
              <a:gdLst>
                <a:gd name="G0" fmla="+- 9257 0 0"/>
                <a:gd name="G1" fmla="+- 18514 0 0"/>
                <a:gd name="G2" fmla="+- 7200 0 0"/>
                <a:gd name="G3" fmla="*/ 9257 1 2"/>
                <a:gd name="G4" fmla="+- G3 10800 0"/>
                <a:gd name="G5" fmla="+- 21600 9257 18514"/>
                <a:gd name="G6" fmla="+- 18514 7200 0"/>
                <a:gd name="G7" fmla="*/ G6 1 2"/>
                <a:gd name="G8" fmla="*/ 18514 2 1"/>
                <a:gd name="G9" fmla="+- G8 0 21600"/>
                <a:gd name="G10" fmla="*/ 21600 G0 G1"/>
                <a:gd name="G11" fmla="*/ 21600 G4 G1"/>
                <a:gd name="G12" fmla="*/ 21600 G5 G1"/>
                <a:gd name="G13" fmla="*/ 21600 G7 G1"/>
                <a:gd name="G14" fmla="*/ 18514 1 2"/>
                <a:gd name="G15" fmla="+- G5 0 G4"/>
                <a:gd name="G16" fmla="+- G0 0 G4"/>
                <a:gd name="G17" fmla="*/ G2 G15 G16"/>
                <a:gd name="T0" fmla="*/ 15429 w 21600"/>
                <a:gd name="T1" fmla="*/ 0 h 21600"/>
                <a:gd name="T2" fmla="*/ 9257 w 21600"/>
                <a:gd name="T3" fmla="*/ 7200 h 21600"/>
                <a:gd name="T4" fmla="*/ 0 w 21600"/>
                <a:gd name="T5" fmla="*/ 18001 h 21600"/>
                <a:gd name="T6" fmla="*/ 9257 w 21600"/>
                <a:gd name="T7" fmla="*/ 21600 h 21600"/>
                <a:gd name="T8" fmla="*/ 18514 w 21600"/>
                <a:gd name="T9" fmla="*/ 15000 h 21600"/>
                <a:gd name="T10" fmla="*/ 21600 w 21600"/>
                <a:gd name="T11" fmla="*/ 7200 h 21600"/>
                <a:gd name="T12" fmla="*/ 17694720 60000 65536"/>
                <a:gd name="T13" fmla="*/ 11796480 60000 65536"/>
                <a:gd name="T14" fmla="*/ 11796480 60000 65536"/>
                <a:gd name="T15" fmla="*/ 5898240 60000 65536"/>
                <a:gd name="T16" fmla="*/ 0 60000 65536"/>
                <a:gd name="T17" fmla="*/ 0 60000 65536"/>
                <a:gd name="T18" fmla="*/ 0 w 21600"/>
                <a:gd name="T19" fmla="*/ G12 h 21600"/>
                <a:gd name="T20" fmla="*/ G1 w 21600"/>
                <a:gd name="T21" fmla="*/ 21600 h 21600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1600" h="21600">
                  <a:moveTo>
                    <a:pt x="15429" y="0"/>
                  </a:moveTo>
                  <a:lnTo>
                    <a:pt x="9257" y="7200"/>
                  </a:lnTo>
                  <a:lnTo>
                    <a:pt x="12343" y="7200"/>
                  </a:lnTo>
                  <a:lnTo>
                    <a:pt x="12343" y="14400"/>
                  </a:lnTo>
                  <a:lnTo>
                    <a:pt x="0" y="14400"/>
                  </a:lnTo>
                  <a:lnTo>
                    <a:pt x="0" y="21600"/>
                  </a:lnTo>
                  <a:lnTo>
                    <a:pt x="18514" y="21600"/>
                  </a:lnTo>
                  <a:lnTo>
                    <a:pt x="18514" y="7200"/>
                  </a:lnTo>
                  <a:lnTo>
                    <a:pt x="21600" y="7200"/>
                  </a:lnTo>
                  <a:close/>
                </a:path>
              </a:pathLst>
            </a:custGeom>
            <a:solidFill>
              <a:schemeClr val="tx1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rot="10800000" vert="eaVert" wrap="none" lIns="0" tIns="0" rIns="0" bIns="0" anchor="ctr"/>
            <a:lstStyle/>
            <a:p>
              <a:endParaRPr lang="en-IN" sz="1400" kern="0" dirty="0">
                <a:solidFill>
                  <a:sysClr val="windowText" lastClr="000000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6" name="AutoShape 15">
              <a:extLst>
                <a:ext uri="{FF2B5EF4-FFF2-40B4-BE49-F238E27FC236}">
                  <a16:creationId xmlns:a16="http://schemas.microsoft.com/office/drawing/2014/main" id="{226770C5-9080-4B06-861B-053C3F1D67C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700000" flipV="1">
              <a:off x="6246964" y="3660984"/>
              <a:ext cx="288730" cy="446088"/>
            </a:xfrm>
            <a:prstGeom prst="rightArrow">
              <a:avLst>
                <a:gd name="adj1" fmla="val 50000"/>
                <a:gd name="adj2" fmla="val 25000"/>
              </a:avLst>
            </a:prstGeom>
            <a:solidFill>
              <a:schemeClr val="tx1"/>
            </a:solidFill>
            <a:ln w="19050" algn="ctr">
              <a:noFill/>
              <a:miter lim="800000"/>
              <a:headEnd/>
              <a:tailEnd/>
            </a:ln>
            <a:effectLst/>
          </p:spPr>
          <p:txBody>
            <a:bodyPr rot="10800000" vert="eaVert" wrap="none" lIns="0" tIns="0" rIns="0" bIns="0" anchor="ctr"/>
            <a:lstStyle/>
            <a:p>
              <a:endParaRPr lang="en-IN" sz="1400" kern="0" dirty="0">
                <a:solidFill>
                  <a:sysClr val="windowText" lastClr="000000"/>
                </a:solidFill>
                <a:cs typeface="Calibri" panose="020F0502020204030204" pitchFamily="34" charset="0"/>
              </a:endParaRPr>
            </a:p>
          </p:txBody>
        </p:sp>
        <p:cxnSp>
          <p:nvCxnSpPr>
            <p:cNvPr id="37" name="AutoShape 16">
              <a:extLst>
                <a:ext uri="{FF2B5EF4-FFF2-40B4-BE49-F238E27FC236}">
                  <a16:creationId xmlns:a16="http://schemas.microsoft.com/office/drawing/2014/main" id="{177CAEDD-FDB0-469C-96B7-69D50B307B12}"/>
                </a:ext>
              </a:extLst>
            </p:cNvPr>
            <p:cNvCxnSpPr>
              <a:cxnSpLocks noChangeShapeType="1"/>
              <a:stCxn id="34" idx="1"/>
              <a:endCxn id="14" idx="2"/>
            </p:cNvCxnSpPr>
            <p:nvPr/>
          </p:nvCxnSpPr>
          <p:spPr bwMode="auto">
            <a:xfrm rot="10800000">
              <a:off x="2515687" y="1621047"/>
              <a:ext cx="1681126" cy="3988120"/>
            </a:xfrm>
            <a:prstGeom prst="bentConnector2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38" name="AutoShape 17">
              <a:extLst>
                <a:ext uri="{FF2B5EF4-FFF2-40B4-BE49-F238E27FC236}">
                  <a16:creationId xmlns:a16="http://schemas.microsoft.com/office/drawing/2014/main" id="{5D6CEBA5-5277-4853-B05A-E13CABE37B35}"/>
                </a:ext>
              </a:extLst>
            </p:cNvPr>
            <p:cNvCxnSpPr>
              <a:cxnSpLocks noChangeShapeType="1"/>
              <a:endCxn id="15" idx="1"/>
            </p:cNvCxnSpPr>
            <p:nvPr/>
          </p:nvCxnSpPr>
          <p:spPr bwMode="auto">
            <a:xfrm rot="5400000" flipH="1" flipV="1">
              <a:off x="1475661" y="3752497"/>
              <a:ext cx="3233264" cy="480076"/>
            </a:xfrm>
            <a:prstGeom prst="bentConnector2">
              <a:avLst/>
            </a:prstGeom>
            <a:noFill/>
            <a:ln w="57150">
              <a:solidFill>
                <a:schemeClr val="tx1"/>
              </a:solidFill>
              <a:miter lim="800000"/>
              <a:headEnd/>
              <a:tailEnd type="triangle" w="med" len="med"/>
            </a:ln>
          </p:spPr>
        </p:cxnSp>
      </p:grpSp>
      <p:pic>
        <p:nvPicPr>
          <p:cNvPr id="4" name="Picture 3" descr="New Global Risk Landscape Report Finds Risk Are Accelerating - Internal Audit 360">
            <a:extLst>
              <a:ext uri="{FF2B5EF4-FFF2-40B4-BE49-F238E27FC236}">
                <a16:creationId xmlns:a16="http://schemas.microsoft.com/office/drawing/2014/main" id="{9A0AA554-2201-48BA-45EE-BEE306723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13168" y="50"/>
            <a:ext cx="3087718" cy="2058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32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3A4BC476-5F76-43B3-90B6-8069F2D7DA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792138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FD20276C-7B86-46BD-BD16-6F37C221E7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1296442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Structure</a:t>
            </a:r>
          </a:p>
        </p:txBody>
      </p:sp>
      <p:sp>
        <p:nvSpPr>
          <p:cNvPr id="8" name="TextBox 10">
            <a:extLst>
              <a:ext uri="{FF2B5EF4-FFF2-40B4-BE49-F238E27FC236}">
                <a16:creationId xmlns:a16="http://schemas.microsoft.com/office/drawing/2014/main" id="{D8C950BD-C099-4281-8719-515ECFFD9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72408" y="1944266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Portfolio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7E51935-A6B8-4147-979B-3375759FFB7B}"/>
              </a:ext>
            </a:extLst>
          </p:cNvPr>
          <p:cNvGrpSpPr/>
          <p:nvPr/>
        </p:nvGrpSpPr>
        <p:grpSpPr>
          <a:xfrm>
            <a:off x="352127" y="601992"/>
            <a:ext cx="6120000" cy="6192688"/>
            <a:chOff x="352127" y="792138"/>
            <a:chExt cx="6120000" cy="6192688"/>
          </a:xfrm>
        </p:grpSpPr>
        <p:sp>
          <p:nvSpPr>
            <p:cNvPr id="14" name="TextBox 8">
              <a:extLst>
                <a:ext uri="{FF2B5EF4-FFF2-40B4-BE49-F238E27FC236}">
                  <a16:creationId xmlns:a16="http://schemas.microsoft.com/office/drawing/2014/main" id="{3598C270-F3A0-43BF-A35C-83D68ACA56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5852" y="792138"/>
              <a:ext cx="12827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500" dirty="0">
                  <a:solidFill>
                    <a:srgbClr val="FFFFFF"/>
                  </a:solidFill>
                  <a:cs typeface="Calibri" panose="020F0502020204030204" pitchFamily="34" charset="0"/>
                </a:rPr>
                <a:t>Risk Strategy</a:t>
              </a:r>
            </a:p>
          </p:txBody>
        </p:sp>
        <p:sp>
          <p:nvSpPr>
            <p:cNvPr id="15" name="TextBox 7">
              <a:extLst>
                <a:ext uri="{FF2B5EF4-FFF2-40B4-BE49-F238E27FC236}">
                  <a16:creationId xmlns:a16="http://schemas.microsoft.com/office/drawing/2014/main" id="{83BF2F55-C2E9-409F-8496-15970491E90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5852" y="1296442"/>
              <a:ext cx="12827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2500" dirty="0">
                  <a:solidFill>
                    <a:srgbClr val="FFFFFF"/>
                  </a:solidFill>
                  <a:cs typeface="Calibri" panose="020F0502020204030204" pitchFamily="34" charset="0"/>
                </a:rPr>
                <a:t>Risk Structure</a:t>
              </a:r>
            </a:p>
          </p:txBody>
        </p:sp>
        <p:sp>
          <p:nvSpPr>
            <p:cNvPr id="16" name="TextBox 10">
              <a:extLst>
                <a:ext uri="{FF2B5EF4-FFF2-40B4-BE49-F238E27FC236}">
                  <a16:creationId xmlns:a16="http://schemas.microsoft.com/office/drawing/2014/main" id="{9495A58E-42F2-4AE4-A25B-C1C6446C99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408" y="3293926"/>
              <a:ext cx="12827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4000" dirty="0">
                  <a:solidFill>
                    <a:srgbClr val="FFFFFF"/>
                  </a:solidFill>
                  <a:cs typeface="Calibri" panose="020F0502020204030204" pitchFamily="34" charset="0"/>
                </a:rPr>
                <a:t>Risk Portfolio</a:t>
              </a:r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6A1F987F-937C-4467-BED3-B421FC9E2B0A}"/>
                </a:ext>
              </a:extLst>
            </p:cNvPr>
            <p:cNvGrpSpPr/>
            <p:nvPr/>
          </p:nvGrpSpPr>
          <p:grpSpPr>
            <a:xfrm>
              <a:off x="352127" y="864826"/>
              <a:ext cx="6120000" cy="6120000"/>
              <a:chOff x="352127" y="576114"/>
              <a:chExt cx="6120000" cy="612000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18AACCD5-5FA4-4907-A4FF-9AD974949913}"/>
                  </a:ext>
                </a:extLst>
              </p:cNvPr>
              <p:cNvSpPr/>
              <p:nvPr/>
            </p:nvSpPr>
            <p:spPr>
              <a:xfrm>
                <a:off x="352127" y="576114"/>
                <a:ext cx="6120000" cy="61200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scene3d>
                <a:camera prst="orthographicFront"/>
                <a:lightRig rig="threePt" dir="t">
                  <a:rot lat="0" lon="0" rev="4800000"/>
                </a:lightRig>
              </a:scene3d>
              <a:sp3d prstMaterial="matte"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endParaRPr lang="en-US" sz="1200" dirty="0">
                  <a:solidFill>
                    <a:srgbClr val="FFFFFF"/>
                  </a:solidFill>
                  <a:cs typeface="Calibri" panose="020F0502020204030204" pitchFamily="34" charset="0"/>
                </a:endParaRPr>
              </a:p>
            </p:txBody>
          </p:sp>
          <p:sp>
            <p:nvSpPr>
              <p:cNvPr id="21" name="TextBox 8">
                <a:extLst>
                  <a:ext uri="{FF2B5EF4-FFF2-40B4-BE49-F238E27FC236}">
                    <a16:creationId xmlns:a16="http://schemas.microsoft.com/office/drawing/2014/main" id="{786EDF4B-B61B-47C4-BDDF-7DF5B301FA4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85852" y="648122"/>
                <a:ext cx="1282700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4000" tIns="54000" rIns="54000" bIns="54000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sz="1500" b="1" dirty="0">
                    <a:solidFill>
                      <a:srgbClr val="FFFFFF"/>
                    </a:solidFill>
                    <a:cs typeface="Calibri" panose="020F0502020204030204" pitchFamily="34" charset="0"/>
                  </a:rPr>
                  <a:t>Risk Strategy</a:t>
                </a:r>
              </a:p>
            </p:txBody>
          </p:sp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5A791F94-619F-42CB-B6C5-A38E0DA092AF}"/>
                  </a:ext>
                </a:extLst>
              </p:cNvPr>
              <p:cNvSpPr/>
              <p:nvPr/>
            </p:nvSpPr>
            <p:spPr>
              <a:xfrm>
                <a:off x="872226" y="1096212"/>
                <a:ext cx="5040000" cy="5040000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scene3d>
                <a:camera prst="orthographicFront"/>
                <a:lightRig rig="threePt" dir="t">
                  <a:rot lat="0" lon="0" rev="4800000"/>
                </a:lightRig>
              </a:scene3d>
              <a:sp3d prstMaterial="matte">
                <a:bevelT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54000" tIns="54000" rIns="54000" bIns="54000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endParaRPr lang="en-US" sz="1200" dirty="0">
                  <a:solidFill>
                    <a:srgbClr val="FFFFFF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" name="TextBox 7">
                <a:extLst>
                  <a:ext uri="{FF2B5EF4-FFF2-40B4-BE49-F238E27FC236}">
                    <a16:creationId xmlns:a16="http://schemas.microsoft.com/office/drawing/2014/main" id="{3E758801-6BEC-46D8-8C68-AD334020E6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2800400" y="1223506"/>
                <a:ext cx="1282700" cy="4318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54000" tIns="54000" rIns="54000" bIns="54000" anchor="ctr"/>
              <a:lstStyle/>
              <a:p>
                <a:pPr algn="ctr" fontAlgn="base">
                  <a:spcBef>
                    <a:spcPct val="50000"/>
                  </a:spcBef>
                  <a:spcAft>
                    <a:spcPct val="0"/>
                  </a:spcAft>
                  <a:defRPr/>
                </a:pPr>
                <a:r>
                  <a:rPr lang="en-US" sz="1500" b="1" dirty="0">
                    <a:solidFill>
                      <a:srgbClr val="FFFFFF"/>
                    </a:solidFill>
                    <a:cs typeface="Calibri" panose="020F0502020204030204" pitchFamily="34" charset="0"/>
                  </a:rPr>
                  <a:t>Risk Structure</a:t>
                </a:r>
              </a:p>
            </p:txBody>
          </p:sp>
        </p:grp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6B22D76-EA26-47CB-9FE3-1D1EEF7E4E05}"/>
                </a:ext>
              </a:extLst>
            </p:cNvPr>
            <p:cNvSpPr/>
            <p:nvPr/>
          </p:nvSpPr>
          <p:spPr>
            <a:xfrm>
              <a:off x="1432248" y="1904342"/>
              <a:ext cx="3960000" cy="39600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endParaRPr lang="en-US" sz="1200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TextBox 10">
              <a:extLst>
                <a:ext uri="{FF2B5EF4-FFF2-40B4-BE49-F238E27FC236}">
                  <a16:creationId xmlns:a16="http://schemas.microsoft.com/office/drawing/2014/main" id="{F8350ED1-6DC6-4B44-BFFE-6328E72828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2408" y="2048358"/>
              <a:ext cx="1282700" cy="43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54000" tIns="54000" rIns="54000" bIns="54000" anchor="ctr"/>
            <a:lstStyle/>
            <a:p>
              <a:pPr algn="ctr" fontAlgn="base">
                <a:spcBef>
                  <a:spcPct val="50000"/>
                </a:spcBef>
                <a:spcAft>
                  <a:spcPct val="0"/>
                </a:spcAft>
                <a:defRPr/>
              </a:pPr>
              <a:r>
                <a:rPr lang="en-US" sz="1500" b="1" dirty="0">
                  <a:solidFill>
                    <a:srgbClr val="FFFFFF"/>
                  </a:solidFill>
                  <a:cs typeface="Calibri" panose="020F0502020204030204" pitchFamily="34" charset="0"/>
                </a:rPr>
                <a:t>Risk Portfolio</a:t>
              </a:r>
            </a:p>
          </p:txBody>
        </p:sp>
      </p:grpSp>
      <p:sp>
        <p:nvSpPr>
          <p:cNvPr id="12" name="Oval 11">
            <a:extLst>
              <a:ext uri="{FF2B5EF4-FFF2-40B4-BE49-F238E27FC236}">
                <a16:creationId xmlns:a16="http://schemas.microsoft.com/office/drawing/2014/main" id="{2DDB25D0-DB8B-442B-A8D4-E2C85C7E1B67}"/>
              </a:ext>
            </a:extLst>
          </p:cNvPr>
          <p:cNvSpPr/>
          <p:nvPr/>
        </p:nvSpPr>
        <p:spPr>
          <a:xfrm>
            <a:off x="2008632" y="2448322"/>
            <a:ext cx="2880000" cy="2880000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1200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B7947B9-BBD7-43B2-90D8-2ECF0608F898}"/>
              </a:ext>
            </a:extLst>
          </p:cNvPr>
          <p:cNvSpPr txBox="1"/>
          <p:nvPr/>
        </p:nvSpPr>
        <p:spPr>
          <a:xfrm>
            <a:off x="2440360" y="2592338"/>
            <a:ext cx="1944216" cy="431800"/>
          </a:xfrm>
          <a:prstGeom prst="rect">
            <a:avLst/>
          </a:prstGeom>
          <a:noFill/>
        </p:spPr>
        <p:txBody>
          <a:bodyPr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00338D">
                    <a:lumMod val="50000"/>
                  </a:srgbClr>
                </a:solidFill>
                <a:cs typeface="Calibri" panose="020F0502020204030204" pitchFamily="34" charset="0"/>
              </a:rPr>
              <a:t>Measuring &amp; Monitoring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CB8B1DE1-D0E7-457B-B85A-09A21ECBBC83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Risk Management Framework comprises of...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CBB30AD-9F53-427D-A672-A05CC39A5A06}"/>
              </a:ext>
            </a:extLst>
          </p:cNvPr>
          <p:cNvSpPr/>
          <p:nvPr/>
        </p:nvSpPr>
        <p:spPr>
          <a:xfrm>
            <a:off x="2512368" y="2995786"/>
            <a:ext cx="1800000" cy="1800000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scene3d>
            <a:camera prst="orthographicFront"/>
            <a:lightRig rig="threePt" dir="t">
              <a:rot lat="0" lon="0" rev="4800000"/>
            </a:lightRig>
          </a:scene3d>
          <a:sp3d prstMaterial="matte"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>
              <a:solidFill>
                <a:srgbClr val="00338D">
                  <a:lumMod val="50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4B8CB51-17C1-4E38-AE12-958DAEC47D78}"/>
              </a:ext>
            </a:extLst>
          </p:cNvPr>
          <p:cNvSpPr txBox="1"/>
          <p:nvPr/>
        </p:nvSpPr>
        <p:spPr>
          <a:xfrm>
            <a:off x="2553232" y="3672706"/>
            <a:ext cx="1677988" cy="431800"/>
          </a:xfrm>
          <a:prstGeom prst="rect">
            <a:avLst/>
          </a:prstGeom>
          <a:noFill/>
        </p:spPr>
        <p:txBody>
          <a:bodyPr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1500" b="1" dirty="0">
                <a:solidFill>
                  <a:srgbClr val="00338D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Risk Optimizing</a:t>
            </a:r>
          </a:p>
        </p:txBody>
      </p:sp>
      <p:pic>
        <p:nvPicPr>
          <p:cNvPr id="2" name="Picture 1" descr="Risk Management Framework | Pro presentation diagram by Slideck.co">
            <a:extLst>
              <a:ext uri="{FF2B5EF4-FFF2-40B4-BE49-F238E27FC236}">
                <a16:creationId xmlns:a16="http://schemas.microsoft.com/office/drawing/2014/main" id="{8957D65C-772F-3932-B028-C0B286C8CD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92527" y="1385328"/>
            <a:ext cx="4807410" cy="48074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731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4A401-4BA2-AEF5-7FC1-D31183EC48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5CCBC23D-BDAE-7E56-14D7-02D7236E99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792138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AB13C680-5E4D-79A2-A093-AC7B0C568D38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Illustrative geo-political Risks (1/2)</a:t>
            </a:r>
          </a:p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C00000"/>
                </a:solidFill>
                <a:latin typeface="Arial Narrow"/>
              </a:rPr>
              <a:t>In an interconnected yet increasingly unpredictable world</a:t>
            </a:r>
            <a:endParaRPr kumimoji="0" lang="en-US" sz="2600" b="1" i="1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CE0DDD2-E589-19E2-22F8-CED60CE519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8467103"/>
              </p:ext>
            </p:extLst>
          </p:nvPr>
        </p:nvGraphicFramePr>
        <p:xfrm>
          <a:off x="440972" y="2567242"/>
          <a:ext cx="11792476" cy="4146804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75252">
                  <a:extLst>
                    <a:ext uri="{9D8B030D-6E8A-4147-A177-3AD203B41FA5}">
                      <a16:colId xmlns:a16="http://schemas.microsoft.com/office/drawing/2014/main" val="4037483644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4197736333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573158540"/>
                    </a:ext>
                  </a:extLst>
                </a:gridCol>
              </a:tblGrid>
              <a:tr h="287606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S. No.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Risk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Impact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00346696"/>
                  </a:ext>
                </a:extLst>
              </a:tr>
              <a:tr h="1043421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1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Complex, fragmented regulatory and tax environment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/>
                        <a:t>Minimum global tax is adopted by many countries. Eg </a:t>
                      </a:r>
                      <a:r>
                        <a:rPr lang="en-US" sz="1600" b="0" i="1" dirty="0">
                          <a:solidFill>
                            <a:srgbClr val="C00000"/>
                          </a:solidFill>
                        </a:rPr>
                        <a:t>Base erosion &amp; Profit Shifting</a:t>
                      </a:r>
                      <a:r>
                        <a:rPr lang="en-US" sz="1600" b="0" i="1" dirty="0"/>
                        <a:t>).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Global sourcing and supply chain economics are in flux, and regulatory and tax compliance has become more complex and costly.</a:t>
                      </a:r>
                    </a:p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Investment in the green transition is under question.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904463298"/>
                  </a:ext>
                </a:extLst>
              </a:tr>
              <a:tr h="2054882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2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Fast-moving and politicized technology landscape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/>
                        <a:t>Characterized by changing alliances and rapid growth of AI.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endParaRPr lang="en-US" sz="1600" b="0" i="1" dirty="0"/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>
                          <a:solidFill>
                            <a:srgbClr val="C00000"/>
                          </a:solidFill>
                        </a:rPr>
                        <a:t>Regulators are struggling to keep pace with new Gen AI solutions</a:t>
                      </a:r>
                      <a:r>
                        <a:rPr lang="en-US" sz="1600" b="0" i="1" dirty="0"/>
                        <a:t>, and a rolling back of regulations could leave AI models out of control.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National security concerns are influencing decisions over technology partners</a:t>
                      </a:r>
                      <a:r>
                        <a:rPr lang="en-US" sz="1600" b="0" dirty="0"/>
                        <a:t> and suppliers and challenging the notion of a global IT infrastructure.</a:t>
                      </a:r>
                    </a:p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Intellectual property and data security are under threat.</a:t>
                      </a:r>
                      <a:r>
                        <a:rPr lang="en-US" sz="1600" b="0" dirty="0"/>
                        <a:t> Unregulated digital and Gen AI solutions could harm ethical reputations.</a:t>
                      </a:r>
                    </a:p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Lack of global leadership makes it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hard to achieve globally harmonized regulatory standards.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4438485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414C7FDE-6F24-CC93-8A35-4CFDD3206B90}"/>
              </a:ext>
            </a:extLst>
          </p:cNvPr>
          <p:cNvSpPr txBox="1"/>
          <p:nvPr/>
        </p:nvSpPr>
        <p:spPr>
          <a:xfrm>
            <a:off x="441389" y="1666190"/>
            <a:ext cx="1638929" cy="3938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Event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324A05E-FEE0-D776-7117-97C880FF8EAE}"/>
              </a:ext>
            </a:extLst>
          </p:cNvPr>
          <p:cNvSpPr txBox="1"/>
          <p:nvPr/>
        </p:nvSpPr>
        <p:spPr>
          <a:xfrm>
            <a:off x="3960903" y="1666190"/>
            <a:ext cx="1638931" cy="393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Thematic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A646BB1-2047-E517-E445-709CED35C070}"/>
              </a:ext>
            </a:extLst>
          </p:cNvPr>
          <p:cNvSpPr txBox="1"/>
          <p:nvPr/>
        </p:nvSpPr>
        <p:spPr>
          <a:xfrm>
            <a:off x="441388" y="1234142"/>
            <a:ext cx="5158446" cy="393879"/>
          </a:xfrm>
          <a:prstGeom prst="rect">
            <a:avLst/>
          </a:prstGeom>
          <a:solidFill>
            <a:schemeClr val="accent3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Types of Geo-Political Risk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2E37031-DF0D-9F2A-33A4-27644DE60A73}"/>
              </a:ext>
            </a:extLst>
          </p:cNvPr>
          <p:cNvSpPr txBox="1"/>
          <p:nvPr/>
        </p:nvSpPr>
        <p:spPr>
          <a:xfrm>
            <a:off x="2201146" y="1666190"/>
            <a:ext cx="1638930" cy="393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Unanticipated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6C02CDB-4B17-4F43-5CD2-3DE076F43158}"/>
              </a:ext>
            </a:extLst>
          </p:cNvPr>
          <p:cNvSpPr txBox="1"/>
          <p:nvPr/>
        </p:nvSpPr>
        <p:spPr>
          <a:xfrm>
            <a:off x="6058012" y="1674151"/>
            <a:ext cx="1973090" cy="39387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Supply Chain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B8A598-A873-9A39-713A-3600D3B5130B}"/>
              </a:ext>
            </a:extLst>
          </p:cNvPr>
          <p:cNvSpPr txBox="1"/>
          <p:nvPr/>
        </p:nvSpPr>
        <p:spPr>
          <a:xfrm>
            <a:off x="10260355" y="1674151"/>
            <a:ext cx="1973093" cy="393192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Financial Markets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DBA5A-3D6F-9EE9-6FAE-AAFEE2E5A92F}"/>
              </a:ext>
            </a:extLst>
          </p:cNvPr>
          <p:cNvSpPr txBox="1"/>
          <p:nvPr/>
        </p:nvSpPr>
        <p:spPr>
          <a:xfrm>
            <a:off x="6058012" y="1242103"/>
            <a:ext cx="6175436" cy="393879"/>
          </a:xfrm>
          <a:prstGeom prst="rect">
            <a:avLst/>
          </a:prstGeom>
          <a:solidFill>
            <a:schemeClr val="accent3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Transmission Channels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2210F-D192-F841-B9F7-C4E252E5B7EA}"/>
              </a:ext>
            </a:extLst>
          </p:cNvPr>
          <p:cNvSpPr txBox="1"/>
          <p:nvPr/>
        </p:nvSpPr>
        <p:spPr>
          <a:xfrm>
            <a:off x="8159182" y="1674151"/>
            <a:ext cx="1973092" cy="3931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Regulatory Shifts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1DCCDD-398C-7CC8-1778-C3D05345F0ED}"/>
              </a:ext>
            </a:extLst>
          </p:cNvPr>
          <p:cNvCxnSpPr/>
          <p:nvPr/>
        </p:nvCxnSpPr>
        <p:spPr>
          <a:xfrm>
            <a:off x="440972" y="1131926"/>
            <a:ext cx="11792476" cy="0"/>
          </a:xfrm>
          <a:prstGeom prst="line">
            <a:avLst/>
          </a:prstGeom>
          <a:ln w="158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8D62FF5-D9C8-C48A-13CC-CA9A0C2EDC03}"/>
              </a:ext>
            </a:extLst>
          </p:cNvPr>
          <p:cNvCxnSpPr/>
          <p:nvPr/>
        </p:nvCxnSpPr>
        <p:spPr>
          <a:xfrm>
            <a:off x="440972" y="2428070"/>
            <a:ext cx="11792476" cy="0"/>
          </a:xfrm>
          <a:prstGeom prst="line">
            <a:avLst/>
          </a:prstGeom>
          <a:ln w="158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B013054F-3F48-592F-516C-841CD78ED81E}"/>
              </a:ext>
            </a:extLst>
          </p:cNvPr>
          <p:cNvCxnSpPr>
            <a:cxnSpLocks/>
          </p:cNvCxnSpPr>
          <p:nvPr/>
        </p:nvCxnSpPr>
        <p:spPr>
          <a:xfrm>
            <a:off x="5824736" y="1183682"/>
            <a:ext cx="0" cy="1188720"/>
          </a:xfrm>
          <a:prstGeom prst="line">
            <a:avLst/>
          </a:prstGeom>
          <a:ln w="15875">
            <a:solidFill>
              <a:srgbClr val="C0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84F2AF1F-E74F-72E3-E9D4-ADE5DA14A9E1}"/>
              </a:ext>
            </a:extLst>
          </p:cNvPr>
          <p:cNvSpPr txBox="1"/>
          <p:nvPr/>
        </p:nvSpPr>
        <p:spPr>
          <a:xfrm>
            <a:off x="432762" y="2114160"/>
            <a:ext cx="1638929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Elections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CFDE06-C8EE-3E02-C123-C999A4C24036}"/>
              </a:ext>
            </a:extLst>
          </p:cNvPr>
          <p:cNvSpPr txBox="1"/>
          <p:nvPr/>
        </p:nvSpPr>
        <p:spPr>
          <a:xfrm>
            <a:off x="2169583" y="2114160"/>
            <a:ext cx="1638929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War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8A48016-7C2C-D435-307C-9503E0988ED6}"/>
              </a:ext>
            </a:extLst>
          </p:cNvPr>
          <p:cNvSpPr txBox="1"/>
          <p:nvPr/>
        </p:nvSpPr>
        <p:spPr>
          <a:xfrm>
            <a:off x="3906404" y="2114160"/>
            <a:ext cx="1638929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Climate, Cyber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2B8E38C-3BB0-C21B-E918-FC9DBD4AFF59}"/>
              </a:ext>
            </a:extLst>
          </p:cNvPr>
          <p:cNvSpPr txBox="1"/>
          <p:nvPr/>
        </p:nvSpPr>
        <p:spPr>
          <a:xfrm>
            <a:off x="5915000" y="2114160"/>
            <a:ext cx="2286000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Cross border blockades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BA1AA1F-2D2B-BE7D-09C4-4FB576C3014C}"/>
              </a:ext>
            </a:extLst>
          </p:cNvPr>
          <p:cNvSpPr txBox="1"/>
          <p:nvPr/>
        </p:nvSpPr>
        <p:spPr>
          <a:xfrm>
            <a:off x="8290263" y="2114160"/>
            <a:ext cx="1638929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Sudden Tariffs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264ECAA-2543-FFD2-89E6-2DDE4ADE592E}"/>
              </a:ext>
            </a:extLst>
          </p:cNvPr>
          <p:cNvSpPr txBox="1"/>
          <p:nvPr/>
        </p:nvSpPr>
        <p:spPr>
          <a:xfrm>
            <a:off x="10073208" y="2114160"/>
            <a:ext cx="2286000" cy="231698"/>
          </a:xfrm>
          <a:prstGeom prst="rect">
            <a:avLst/>
          </a:prstGeom>
          <a:noFill/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i="1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Currency depreciation</a:t>
            </a:r>
            <a:endParaRPr kumimoji="0" lang="en-US" sz="1300" i="1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2260873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1D46BB-C6D9-DD1F-AC88-2B80D12E3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E636CAA5-F928-72BF-F272-630F4F030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792138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BC952AB2-3FF4-A6CC-536E-7490BC347946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Illustrative geo-political Risks (2/2)</a:t>
            </a:r>
          </a:p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C00000"/>
                </a:solidFill>
                <a:latin typeface="Arial Narrow"/>
              </a:rPr>
              <a:t>In an interconnected yet increasingly unpredictable world</a:t>
            </a:r>
            <a:endParaRPr kumimoji="0" lang="en-US" sz="2600" b="1" i="1" u="none" strike="noStrike" kern="1200" cap="all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C2404EF-888F-F386-3DF5-9842A431B98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81479719"/>
              </p:ext>
            </p:extLst>
          </p:nvPr>
        </p:nvGraphicFramePr>
        <p:xfrm>
          <a:off x="440972" y="1269322"/>
          <a:ext cx="11792476" cy="512267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775252">
                  <a:extLst>
                    <a:ext uri="{9D8B030D-6E8A-4147-A177-3AD203B41FA5}">
                      <a16:colId xmlns:a16="http://schemas.microsoft.com/office/drawing/2014/main" val="4037483644"/>
                    </a:ext>
                  </a:extLst>
                </a:gridCol>
                <a:gridCol w="5112568">
                  <a:extLst>
                    <a:ext uri="{9D8B030D-6E8A-4147-A177-3AD203B41FA5}">
                      <a16:colId xmlns:a16="http://schemas.microsoft.com/office/drawing/2014/main" val="4197736333"/>
                    </a:ext>
                  </a:extLst>
                </a:gridCol>
                <a:gridCol w="5904656">
                  <a:extLst>
                    <a:ext uri="{9D8B030D-6E8A-4147-A177-3AD203B41FA5}">
                      <a16:colId xmlns:a16="http://schemas.microsoft.com/office/drawing/2014/main" val="573158540"/>
                    </a:ext>
                  </a:extLst>
                </a:gridCol>
              </a:tblGrid>
              <a:tr h="246689">
                <a:tc>
                  <a:txBody>
                    <a:bodyPr/>
                    <a:lstStyle/>
                    <a:p>
                      <a:pPr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S. No.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Risk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Impact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00346696"/>
                  </a:ext>
                </a:extLst>
              </a:tr>
              <a:tr h="949297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3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Shifts in power, economic centers and trade</a:t>
                      </a:r>
                    </a:p>
                    <a:p>
                      <a:pPr marL="0" indent="0" algn="just">
                        <a:lnSpc>
                          <a:spcPct val="125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sz="1600" b="0" i="1" dirty="0"/>
                        <a:t>New trade alliances and investment hubs are </a:t>
                      </a:r>
                      <a:r>
                        <a:rPr lang="en-US" sz="1600" b="0" i="1" dirty="0">
                          <a:solidFill>
                            <a:srgbClr val="C00000"/>
                          </a:solidFill>
                        </a:rPr>
                        <a:t>redefining global power dynamics</a:t>
                      </a:r>
                      <a:r>
                        <a:rPr lang="en-US" sz="1600" b="0" i="1" dirty="0"/>
                        <a:t>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Investment decisions,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supply chains and global footprint under pressure.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77917389"/>
                  </a:ext>
                </a:extLst>
              </a:tr>
              <a:tr h="147842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4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Multiple threats to supply chains, assets and  infrastructure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/>
                        <a:t>Geopolitical rivalries, trade protectionism, competition for resources, cyberattacks, climate events place strains on globally exposed businesses.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>
                          <a:solidFill>
                            <a:srgbClr val="C00000"/>
                          </a:solidFill>
                        </a:rPr>
                        <a:t>Wars, tensions pose threats to shipping choke points.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Supply chains are under pressure,</a:t>
                      </a:r>
                      <a:r>
                        <a:rPr lang="en-US" sz="1600" b="0" dirty="0"/>
                        <a:t> and companies face shortages of key resources.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785936672"/>
                  </a:ext>
                </a:extLst>
              </a:tr>
              <a:tr h="1273136">
                <a:tc>
                  <a:txBody>
                    <a:bodyPr/>
                    <a:lstStyle/>
                    <a:p>
                      <a:pPr algn="ctr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5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1" dirty="0"/>
                        <a:t>Demographic, technological and cultural pressures on workforces</a:t>
                      </a:r>
                    </a:p>
                    <a:p>
                      <a:pPr algn="just">
                        <a:lnSpc>
                          <a:spcPct val="125000"/>
                        </a:lnSpc>
                      </a:pPr>
                      <a:r>
                        <a:rPr lang="en-US" sz="1600" b="0" i="1" dirty="0"/>
                        <a:t>Aging population, falling birth rates (developed markets), changing worker preferences, culture wars, AI integration and reskilling.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Companies face an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escalating talent shortage </a:t>
                      </a:r>
                      <a:r>
                        <a:rPr lang="en-US" sz="1600" b="0" dirty="0"/>
                        <a:t>in mature economies,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changing work preferences</a:t>
                      </a:r>
                      <a:r>
                        <a:rPr lang="en-US" sz="1600" b="0" dirty="0"/>
                        <a:t> of younger generations.</a:t>
                      </a:r>
                    </a:p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Challenges in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adopting AI</a:t>
                      </a:r>
                      <a:r>
                        <a:rPr lang="en-US" sz="1600" b="0" dirty="0"/>
                        <a:t>.</a:t>
                      </a:r>
                    </a:p>
                    <a:p>
                      <a:pPr marL="233363" indent="-233363" algn="just">
                        <a:lnSpc>
                          <a:spcPct val="125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Increasingly polarized environment, companies are faced with a need to be explicit about ‘social’ issues.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212246083"/>
                  </a:ext>
                </a:extLst>
              </a:tr>
            </a:tbl>
          </a:graphicData>
        </a:graphic>
      </p:graphicFrame>
      <p:pic>
        <p:nvPicPr>
          <p:cNvPr id="4" name="Picture 3" descr="How to Manage Geopolitical Risk: Practical Strategies for Businesses in an Uncertain Era - Arghajata">
            <a:extLst>
              <a:ext uri="{FF2B5EF4-FFF2-40B4-BE49-F238E27FC236}">
                <a16:creationId xmlns:a16="http://schemas.microsoft.com/office/drawing/2014/main" id="{30F6138D-1EBD-DE43-15B2-76A5419C95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84038" y="-4071"/>
            <a:ext cx="1827390" cy="1025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102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F8C609-FC4B-5F4E-7F81-E88888B92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B44A8EDE-B31D-C417-1CC3-AF4C4FF41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792138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7D25F981-AAE3-391D-3DF9-3D0FBD5F3D5F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Illustrative geo-political events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97A8B50-F212-E14F-CBAF-BBD9129002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491850"/>
              </p:ext>
            </p:extLst>
          </p:nvPr>
        </p:nvGraphicFramePr>
        <p:xfrm>
          <a:off x="440972" y="1827368"/>
          <a:ext cx="11792476" cy="3933322"/>
        </p:xfrm>
        <a:graphic>
          <a:graphicData uri="http://schemas.openxmlformats.org/drawingml/2006/table">
            <a:tbl>
              <a:tblPr firstRow="1" bandRow="1">
                <a:tableStyleId>{1E171933-4619-4E11-9A3F-F7608DF75F80}</a:tableStyleId>
              </a:tblPr>
              <a:tblGrid>
                <a:gridCol w="3079508">
                  <a:extLst>
                    <a:ext uri="{9D8B030D-6E8A-4147-A177-3AD203B41FA5}">
                      <a16:colId xmlns:a16="http://schemas.microsoft.com/office/drawing/2014/main" val="4037483644"/>
                    </a:ext>
                  </a:extLst>
                </a:gridCol>
                <a:gridCol w="4032448">
                  <a:extLst>
                    <a:ext uri="{9D8B030D-6E8A-4147-A177-3AD203B41FA5}">
                      <a16:colId xmlns:a16="http://schemas.microsoft.com/office/drawing/2014/main" val="4197736333"/>
                    </a:ext>
                  </a:extLst>
                </a:gridCol>
                <a:gridCol w="4680520">
                  <a:extLst>
                    <a:ext uri="{9D8B030D-6E8A-4147-A177-3AD203B41FA5}">
                      <a16:colId xmlns:a16="http://schemas.microsoft.com/office/drawing/2014/main" val="573158540"/>
                    </a:ext>
                  </a:extLst>
                </a:gridCol>
              </a:tblGrid>
              <a:tr h="3654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Event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What Happened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>
                          <a:solidFill>
                            <a:schemeClr val="bg1"/>
                          </a:solidFill>
                        </a:rPr>
                        <a:t>Global Impact</a:t>
                      </a:r>
                    </a:p>
                  </a:txBody>
                  <a:tcPr marL="45720" marR="45720" anchor="ctr"/>
                </a:tc>
                <a:extLst>
                  <a:ext uri="{0D108BD9-81ED-4DB2-BD59-A6C34878D82A}">
                    <a16:rowId xmlns:a16="http://schemas.microsoft.com/office/drawing/2014/main" val="200346696"/>
                  </a:ext>
                </a:extLst>
              </a:tr>
              <a:tr h="10142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/>
                        <a:t>Russia Ukraine War</a:t>
                      </a:r>
                    </a:p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/>
                        <a:t>(2014-Present)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Russia annexed crimes in 2014 and launched a full-scale invasion of Ukraine in 2022.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Triggered severe western sanctions,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disrupted global grain and energy markets</a:t>
                      </a:r>
                      <a:r>
                        <a:rPr lang="en-US" sz="1600" b="0" dirty="0"/>
                        <a:t>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2670058102"/>
                  </a:ext>
                </a:extLst>
              </a:tr>
              <a:tr h="133872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/>
                        <a:t>US China Trade and Tech War (2018-Present)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US imposed steep tariffs on Chinese goods, followed by export controls on semiconductors and advanced AI hardware.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/>
                        <a:t>Forced global manufacturers to </a:t>
                      </a: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re-route supply chains and pursue ‘friendshoring’</a:t>
                      </a:r>
                      <a:r>
                        <a:rPr lang="en-US" sz="1600" b="0" dirty="0"/>
                        <a:t> (moving production to allied nations).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904463298"/>
                  </a:ext>
                </a:extLst>
              </a:tr>
              <a:tr h="868558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1600" b="1" dirty="0"/>
                        <a:t>Middle East Conflict Escalations</a:t>
                      </a:r>
                    </a:p>
                  </a:txBody>
                  <a:tcPr marL="45720" marR="45720" anchor="ctr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i="0" dirty="0"/>
                        <a:t>Renewed warfare involving Israel, Hamas, Iran.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285750" indent="-285750" algn="just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en-US" sz="1600" b="0" dirty="0">
                          <a:solidFill>
                            <a:srgbClr val="C00000"/>
                          </a:solidFill>
                        </a:rPr>
                        <a:t>Threatened shipping lanes </a:t>
                      </a:r>
                      <a:r>
                        <a:rPr lang="en-US" sz="1600" b="0" dirty="0"/>
                        <a:t>in the Red Sea and Strait of Hormuz causing energy price volatility.</a:t>
                      </a:r>
                    </a:p>
                  </a:txBody>
                  <a:tcPr marL="45720" marR="45720"/>
                </a:tc>
                <a:extLst>
                  <a:ext uri="{0D108BD9-81ED-4DB2-BD59-A6C34878D82A}">
                    <a16:rowId xmlns:a16="http://schemas.microsoft.com/office/drawing/2014/main" val="3443848586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5F1A78B-0C96-F780-1B54-07157B1C9754}"/>
              </a:ext>
            </a:extLst>
          </p:cNvPr>
          <p:cNvSpPr txBox="1"/>
          <p:nvPr/>
        </p:nvSpPr>
        <p:spPr>
          <a:xfrm>
            <a:off x="432762" y="6018970"/>
            <a:ext cx="2614709" cy="639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Cyber</a:t>
            </a:r>
            <a:r>
              <a:rPr kumimoji="0" lang="en-US" b="1" i="0" u="none" strike="noStrike" kern="0" cap="none" spc="0" normalizeH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 Warfare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A9C792-ED9D-F328-0417-04BC7A042493}"/>
              </a:ext>
            </a:extLst>
          </p:cNvPr>
          <p:cNvSpPr txBox="1"/>
          <p:nvPr/>
        </p:nvSpPr>
        <p:spPr>
          <a:xfrm>
            <a:off x="3501505" y="6018970"/>
            <a:ext cx="2614709" cy="639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Biological Warfare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DE941BD-91AC-6DB2-6014-5AA55C0F399C}"/>
              </a:ext>
            </a:extLst>
          </p:cNvPr>
          <p:cNvSpPr txBox="1"/>
          <p:nvPr/>
        </p:nvSpPr>
        <p:spPr>
          <a:xfrm>
            <a:off x="6570248" y="6018970"/>
            <a:ext cx="2614709" cy="63932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Cold War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F3DCE4-01EE-728A-E53E-9F1061D25CCD}"/>
              </a:ext>
            </a:extLst>
          </p:cNvPr>
          <p:cNvSpPr txBox="1"/>
          <p:nvPr/>
        </p:nvSpPr>
        <p:spPr>
          <a:xfrm>
            <a:off x="440972" y="936154"/>
            <a:ext cx="11792476" cy="746192"/>
          </a:xfrm>
          <a:prstGeom prst="rect">
            <a:avLst/>
          </a:prstGeom>
          <a:noFill/>
          <a:ln w="15875" cmpd="sng">
            <a:solidFill>
              <a:schemeClr val="accent3"/>
            </a:solidFill>
            <a:prstDash val="sysDash"/>
          </a:ln>
        </p:spPr>
        <p:txBody>
          <a:bodyPr wrap="square" lIns="45720" rIns="45720" rtlCol="0">
            <a:noAutofit/>
          </a:bodyPr>
          <a:lstStyle/>
          <a:p>
            <a:pPr marL="0" lvl="2" algn="just">
              <a:lnSpc>
                <a:spcPct val="125000"/>
              </a:lnSpc>
            </a:pPr>
            <a:r>
              <a:rPr lang="en-US" sz="1600" b="1" i="1" dirty="0">
                <a:solidFill>
                  <a:srgbClr val="002060"/>
                </a:solidFill>
              </a:rPr>
              <a:t>Geopolitical Risk</a:t>
            </a:r>
            <a:r>
              <a:rPr lang="en-US" sz="1600" i="1" dirty="0">
                <a:solidFill>
                  <a:srgbClr val="002060"/>
                </a:solidFill>
              </a:rPr>
              <a:t> is the threat that </a:t>
            </a:r>
            <a:r>
              <a:rPr lang="en-US" sz="1600" b="1" i="1" dirty="0">
                <a:solidFill>
                  <a:srgbClr val="002060"/>
                </a:solidFill>
              </a:rPr>
              <a:t>international conflicts, political instability,</a:t>
            </a:r>
            <a:r>
              <a:rPr lang="en-US" sz="1600" i="1" dirty="0">
                <a:solidFill>
                  <a:srgbClr val="002060"/>
                </a:solidFill>
              </a:rPr>
              <a:t> and </a:t>
            </a:r>
            <a:r>
              <a:rPr lang="en-US" sz="1600" b="1" i="1" dirty="0">
                <a:solidFill>
                  <a:srgbClr val="002060"/>
                </a:solidFill>
              </a:rPr>
              <a:t>government policy shifts </a:t>
            </a:r>
            <a:r>
              <a:rPr lang="en-US" sz="1600" i="1" dirty="0">
                <a:solidFill>
                  <a:srgbClr val="002060"/>
                </a:solidFill>
              </a:rPr>
              <a:t>pose to </a:t>
            </a:r>
            <a:r>
              <a:rPr lang="en-US" sz="1600" b="1" i="1" dirty="0">
                <a:solidFill>
                  <a:srgbClr val="002060"/>
                </a:solidFill>
              </a:rPr>
              <a:t>economic stability </a:t>
            </a:r>
            <a:r>
              <a:rPr lang="en-US" sz="1600" i="1" dirty="0">
                <a:solidFill>
                  <a:srgbClr val="002060"/>
                </a:solidFill>
              </a:rPr>
              <a:t>and </a:t>
            </a:r>
            <a:r>
              <a:rPr lang="en-US" sz="1600" b="1" i="1" dirty="0">
                <a:solidFill>
                  <a:srgbClr val="002060"/>
                </a:solidFill>
              </a:rPr>
              <a:t>business operations.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F09AD93-148C-0A2D-DE1D-A1A3FAAF8BC4}"/>
              </a:ext>
            </a:extLst>
          </p:cNvPr>
          <p:cNvSpPr txBox="1"/>
          <p:nvPr/>
        </p:nvSpPr>
        <p:spPr>
          <a:xfrm>
            <a:off x="9638991" y="6018970"/>
            <a:ext cx="2614709" cy="63932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Proxy War</a:t>
            </a:r>
          </a:p>
        </p:txBody>
      </p:sp>
    </p:spTree>
    <p:extLst>
      <p:ext uri="{BB962C8B-B14F-4D97-AF65-F5344CB8AC3E}">
        <p14:creationId xmlns:p14="http://schemas.microsoft.com/office/powerpoint/2010/main" val="211560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EA8D37-62D0-97E3-0422-31E0B51E1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7B2C0DA7-ECD6-2FFA-A5FA-638597CB1D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792138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831E0169-DAFF-C632-BC35-0AC921F7F406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Sectoral heat map analysis of geo-political risks</a:t>
            </a:r>
          </a:p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i="1" dirty="0">
                <a:solidFill>
                  <a:srgbClr val="000000"/>
                </a:solidFill>
                <a:latin typeface="Arial Narrow"/>
              </a:rPr>
              <a:t>Potential impact</a:t>
            </a:r>
            <a:endParaRPr kumimoji="0" lang="en-US" sz="3200" b="1" i="1" u="none" strike="noStrike" kern="1200" cap="all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arrow"/>
              <a:ea typeface="+mj-ea"/>
              <a:cs typeface="+mj-cs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EFD13B5B-856F-10D5-A4CD-9CCF36BD4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700797"/>
              </p:ext>
            </p:extLst>
          </p:nvPr>
        </p:nvGraphicFramePr>
        <p:xfrm>
          <a:off x="224948" y="1194536"/>
          <a:ext cx="12512556" cy="5430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411">
                  <a:extLst>
                    <a:ext uri="{9D8B030D-6E8A-4147-A177-3AD203B41FA5}">
                      <a16:colId xmlns:a16="http://schemas.microsoft.com/office/drawing/2014/main" val="287617487"/>
                    </a:ext>
                  </a:extLst>
                </a:gridCol>
                <a:gridCol w="1774169">
                  <a:extLst>
                    <a:ext uri="{9D8B030D-6E8A-4147-A177-3AD203B41FA5}">
                      <a16:colId xmlns:a16="http://schemas.microsoft.com/office/drawing/2014/main" val="403455897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1459194301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4059716922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1645499857"/>
                    </a:ext>
                  </a:extLst>
                </a:gridCol>
                <a:gridCol w="2448272">
                  <a:extLst>
                    <a:ext uri="{9D8B030D-6E8A-4147-A177-3AD203B41FA5}">
                      <a16:colId xmlns:a16="http://schemas.microsoft.com/office/drawing/2014/main" val="1233799381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en-US" sz="1400" b="1" dirty="0"/>
                        <a:t>Sector / Risk</a:t>
                      </a:r>
                    </a:p>
                  </a:txBody>
                  <a:tcPr anchor="ctr"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Shifts in power,  economic centers and trade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/>
                        <a:t>Complex, fragmented regulatory and tax environment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Fast-moving and  politicized technology landscape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/>
                        <a:t>Multiple threats to supply chains, assets and  infrastructure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Demographic, technological and cultural pressures on workforces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4662228"/>
                  </a:ext>
                </a:extLst>
              </a:tr>
              <a:tr h="40769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Consumer &amp; Retail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9796854"/>
                  </a:ext>
                </a:extLst>
              </a:tr>
              <a:tr h="97846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tx1"/>
                          </a:solidFill>
                        </a:rPr>
                        <a:t>Energy, Natural Resources &amp; Chemicals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3450215"/>
                  </a:ext>
                </a:extLst>
              </a:tr>
              <a:tr h="407692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Financial Services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1917200"/>
                  </a:ext>
                </a:extLst>
              </a:tr>
              <a:tr h="978462">
                <a:tc>
                  <a:txBody>
                    <a:bodyPr/>
                    <a:lstStyle/>
                    <a:p>
                      <a:r>
                        <a:rPr lang="en-US" sz="1400" b="1" dirty="0"/>
                        <a:t>Industrial Manufacturing &amp; Automotive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831523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Infrastructure &amp; Transport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9546621"/>
                  </a:ext>
                </a:extLst>
              </a:tr>
              <a:tr h="407692">
                <a:tc>
                  <a:txBody>
                    <a:bodyPr/>
                    <a:lstStyle/>
                    <a:p>
                      <a:r>
                        <a:rPr lang="en-US" sz="1400" b="1" dirty="0"/>
                        <a:t>Life Sciences</a:t>
                      </a:r>
                    </a:p>
                  </a:txBody>
                  <a:tcP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7860250"/>
                  </a:ext>
                </a:extLst>
              </a:tr>
              <a:tr h="693077">
                <a:tc>
                  <a:txBody>
                    <a:bodyPr/>
                    <a:lstStyle/>
                    <a:p>
                      <a:r>
                        <a:rPr lang="en-US" sz="1400" b="1" dirty="0">
                          <a:solidFill>
                            <a:schemeClr val="accent3"/>
                          </a:solidFill>
                        </a:rPr>
                        <a:t>Technology, Media &amp; Telecom</a:t>
                      </a:r>
                    </a:p>
                  </a:txBody>
                  <a:tcP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tabLst/>
                      </a:pPr>
                      <a:endParaRPr lang="en-US" sz="1400" b="1" dirty="0"/>
                    </a:p>
                  </a:txBody>
                  <a:tcP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sz="1400" b="1" dirty="0"/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93069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994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5571E0-8198-668B-AA8C-01E7A9509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8">
            <a:extLst>
              <a:ext uri="{FF2B5EF4-FFF2-40B4-BE49-F238E27FC236}">
                <a16:creationId xmlns:a16="http://schemas.microsoft.com/office/drawing/2014/main" id="{8E7E4D18-2BD6-D1FD-C79A-1E16D818FE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5852" y="864146"/>
            <a:ext cx="12827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54000" tIns="54000" rIns="54000" bIns="54000" anchor="ctr"/>
          <a:lstStyle/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500" dirty="0">
                <a:solidFill>
                  <a:srgbClr val="FFFFFF"/>
                </a:solidFill>
                <a:cs typeface="Calibri" panose="020F0502020204030204" pitchFamily="34" charset="0"/>
              </a:rPr>
              <a:t>Risk Strategy</a:t>
            </a:r>
          </a:p>
        </p:txBody>
      </p:sp>
      <p:sp>
        <p:nvSpPr>
          <p:cNvPr id="27" name="Title 2">
            <a:extLst>
              <a:ext uri="{FF2B5EF4-FFF2-40B4-BE49-F238E27FC236}">
                <a16:creationId xmlns:a16="http://schemas.microsoft.com/office/drawing/2014/main" id="{39893E40-23C4-4E10-2BB7-626D596687F1}"/>
              </a:ext>
            </a:extLst>
          </p:cNvPr>
          <p:cNvSpPr txBox="1">
            <a:spLocks/>
          </p:cNvSpPr>
          <p:nvPr/>
        </p:nvSpPr>
        <p:spPr>
          <a:xfrm>
            <a:off x="440973" y="200031"/>
            <a:ext cx="11720467" cy="35080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Role of internal auditor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EA17765-5F80-C529-F875-E47CF47AF73E}"/>
              </a:ext>
            </a:extLst>
          </p:cNvPr>
          <p:cNvSpPr txBox="1"/>
          <p:nvPr/>
        </p:nvSpPr>
        <p:spPr>
          <a:xfrm>
            <a:off x="389692" y="982561"/>
            <a:ext cx="3767729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Assessing Interconnected Risks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DB86D4E-61E5-C2BD-5047-F9E2D5F28E06}"/>
              </a:ext>
            </a:extLst>
          </p:cNvPr>
          <p:cNvSpPr txBox="1"/>
          <p:nvPr/>
        </p:nvSpPr>
        <p:spPr>
          <a:xfrm>
            <a:off x="389692" y="2195095"/>
            <a:ext cx="3767729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lvl="0">
              <a:defRPr/>
            </a:pPr>
            <a:r>
              <a:rPr lang="en-US" sz="1500" kern="0" dirty="0">
                <a:solidFill>
                  <a:srgbClr val="000000"/>
                </a:solidFill>
              </a:rPr>
              <a:t>Evaluating Supply Chain Resilience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F9CF0FA-B74E-1114-0CE6-84CD2A3880CC}"/>
              </a:ext>
            </a:extLst>
          </p:cNvPr>
          <p:cNvSpPr txBox="1"/>
          <p:nvPr/>
        </p:nvSpPr>
        <p:spPr>
          <a:xfrm>
            <a:off x="4744616" y="982561"/>
            <a:ext cx="7416824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Evaluate how geopolitical events cascade into operational, financial, and cyber vulnerabilities rather than treating political risk in isolation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D7B548-C085-4AAC-F993-594EFBAEBC16}"/>
              </a:ext>
            </a:extLst>
          </p:cNvPr>
          <p:cNvSpPr txBox="1"/>
          <p:nvPr/>
        </p:nvSpPr>
        <p:spPr>
          <a:xfrm>
            <a:off x="4744616" y="2195095"/>
            <a:ext cx="7416824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lvl="0" algn="just">
              <a:defRPr/>
            </a:pPr>
            <a:r>
              <a:rPr lang="en-US" sz="1500" kern="0" dirty="0">
                <a:solidFill>
                  <a:srgbClr val="000000"/>
                </a:solidFill>
              </a:rPr>
              <a:t>Review supplier dependencies, identify single points of failure in volatile regions, and test contingency plans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364C327E-BFE1-474E-FBEC-C83BEA13F9D4}"/>
              </a:ext>
            </a:extLst>
          </p:cNvPr>
          <p:cNvCxnSpPr>
            <a:cxnSpLocks/>
            <a:stCxn id="7" idx="3"/>
            <a:endCxn id="9" idx="1"/>
          </p:cNvCxnSpPr>
          <p:nvPr/>
        </p:nvCxnSpPr>
        <p:spPr>
          <a:xfrm>
            <a:off x="4157421" y="1348321"/>
            <a:ext cx="587195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B4215B45-CB8B-9E9A-84FB-2F5CB785518C}"/>
              </a:ext>
            </a:extLst>
          </p:cNvPr>
          <p:cNvCxnSpPr>
            <a:cxnSpLocks/>
            <a:stCxn id="8" idx="3"/>
            <a:endCxn id="10" idx="1"/>
          </p:cNvCxnSpPr>
          <p:nvPr/>
        </p:nvCxnSpPr>
        <p:spPr>
          <a:xfrm>
            <a:off x="4157421" y="2560855"/>
            <a:ext cx="587195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740B6CF-2878-16FD-726A-5D388627A65D}"/>
              </a:ext>
            </a:extLst>
          </p:cNvPr>
          <p:cNvSpPr txBox="1"/>
          <p:nvPr/>
        </p:nvSpPr>
        <p:spPr>
          <a:xfrm>
            <a:off x="395257" y="3407629"/>
            <a:ext cx="3767729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Monitoring Regulatory Compliance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A8EE758-67D2-CF42-D069-05307D60CA1E}"/>
              </a:ext>
            </a:extLst>
          </p:cNvPr>
          <p:cNvSpPr txBox="1"/>
          <p:nvPr/>
        </p:nvSpPr>
        <p:spPr>
          <a:xfrm>
            <a:off x="395257" y="4620163"/>
            <a:ext cx="3767729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lvl="0">
              <a:defRPr/>
            </a:pPr>
            <a:r>
              <a:rPr lang="en-US" sz="1500" kern="0" dirty="0">
                <a:solidFill>
                  <a:srgbClr val="000000"/>
                </a:solidFill>
              </a:rPr>
              <a:t>Promoting Scenario Planning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A29A514-5B70-74A8-F41B-436A66CF15C2}"/>
              </a:ext>
            </a:extLst>
          </p:cNvPr>
          <p:cNvSpPr txBox="1"/>
          <p:nvPr/>
        </p:nvSpPr>
        <p:spPr>
          <a:xfrm>
            <a:off x="4750181" y="3407629"/>
            <a:ext cx="7416824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Test controls around shifting international trade restrictions, tariffs, complex cross-border sanctions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25B6227-3E18-5280-2FDC-DCE45EFF2F64}"/>
              </a:ext>
            </a:extLst>
          </p:cNvPr>
          <p:cNvSpPr txBox="1"/>
          <p:nvPr/>
        </p:nvSpPr>
        <p:spPr>
          <a:xfrm>
            <a:off x="4750181" y="4620163"/>
            <a:ext cx="7416824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lvl="0" algn="just">
              <a:defRPr/>
            </a:pPr>
            <a:r>
              <a:rPr lang="en-US" sz="1500" kern="0" dirty="0">
                <a:solidFill>
                  <a:srgbClr val="000000"/>
                </a:solidFill>
              </a:rPr>
              <a:t>Collaborate with risk management to ensure leadership simulates major geopolitical disruptions (trade wars / regional conflicts) before they happen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9BD42C40-FD8E-B071-67A7-CD909D4600BA}"/>
              </a:ext>
            </a:extLst>
          </p:cNvPr>
          <p:cNvCxnSpPr>
            <a:cxnSpLocks/>
            <a:stCxn id="13" idx="3"/>
            <a:endCxn id="15" idx="1"/>
          </p:cNvCxnSpPr>
          <p:nvPr/>
        </p:nvCxnSpPr>
        <p:spPr>
          <a:xfrm>
            <a:off x="4162986" y="3773389"/>
            <a:ext cx="587195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E56117B7-00E1-5B75-F2CD-33EA2FACA029}"/>
              </a:ext>
            </a:extLst>
          </p:cNvPr>
          <p:cNvCxnSpPr>
            <a:cxnSpLocks/>
            <a:stCxn id="14" idx="3"/>
            <a:endCxn id="16" idx="1"/>
          </p:cNvCxnSpPr>
          <p:nvPr/>
        </p:nvCxnSpPr>
        <p:spPr>
          <a:xfrm>
            <a:off x="4162986" y="4985923"/>
            <a:ext cx="587195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B62E09FF-324C-B257-47C0-69F50DF79E34}"/>
              </a:ext>
            </a:extLst>
          </p:cNvPr>
          <p:cNvSpPr txBox="1"/>
          <p:nvPr/>
        </p:nvSpPr>
        <p:spPr>
          <a:xfrm>
            <a:off x="400822" y="5832698"/>
            <a:ext cx="3767729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ctr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Advising the Board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A61A40D-00DC-4DDF-C423-87A21441CB1B}"/>
              </a:ext>
            </a:extLst>
          </p:cNvPr>
          <p:cNvSpPr txBox="1"/>
          <p:nvPr/>
        </p:nvSpPr>
        <p:spPr>
          <a:xfrm>
            <a:off x="4755746" y="5832698"/>
            <a:ext cx="7416824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lvl="0" algn="just" defTabSz="914400">
              <a:lnSpc>
                <a:spcPct val="150000"/>
              </a:lnSpc>
              <a:defRPr/>
            </a:pPr>
            <a:r>
              <a:rPr lang="en-US" sz="1500" b="1" kern="0" dirty="0">
                <a:solidFill>
                  <a:srgbClr val="000000"/>
                </a:solidFill>
              </a:rPr>
              <a:t>Inform board and audit committee whether company’s strategic goals and risk management frameworks adequately account for global volatility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9836CBE0-EA11-1B42-1FF0-9A816AA543DF}"/>
              </a:ext>
            </a:extLst>
          </p:cNvPr>
          <p:cNvCxnSpPr>
            <a:cxnSpLocks/>
            <a:stCxn id="19" idx="3"/>
            <a:endCxn id="21" idx="1"/>
          </p:cNvCxnSpPr>
          <p:nvPr/>
        </p:nvCxnSpPr>
        <p:spPr>
          <a:xfrm>
            <a:off x="4168551" y="6198458"/>
            <a:ext cx="587195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162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2" name="Rectangle 51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801600" cy="72009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CB54BCD-1DD9-4558-8CCB-BE9F30B961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902" t="9091" r="18897" b="-1"/>
          <a:stretch/>
        </p:blipFill>
        <p:spPr>
          <a:xfrm>
            <a:off x="3699662" y="10"/>
            <a:ext cx="9101938" cy="7200890"/>
          </a:xfrm>
          <a:prstGeom prst="rect">
            <a:avLst/>
          </a:prstGeom>
        </p:spPr>
      </p:pic>
      <p:sp>
        <p:nvSpPr>
          <p:cNvPr id="54" name="Rectangle 53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806166" cy="72009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47" name="Title 1"/>
          <p:cNvSpPr txBox="1">
            <a:spLocks/>
          </p:cNvSpPr>
          <p:nvPr/>
        </p:nvSpPr>
        <p:spPr bwMode="gray">
          <a:xfrm>
            <a:off x="501880" y="1178481"/>
            <a:ext cx="5594120" cy="336434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806867" rtl="0" eaLnBrk="1" latinLnBrk="0" hangingPunct="1">
              <a:spcBef>
                <a:spcPct val="0"/>
              </a:spcBef>
              <a:buNone/>
              <a:defRPr sz="2736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Smart Internal Audit Program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7917" y="364131"/>
            <a:ext cx="153619" cy="73929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9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5080" y="4774266"/>
            <a:ext cx="4176522" cy="19202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011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00031"/>
            <a:ext cx="11720467" cy="350806"/>
          </a:xfrm>
        </p:spPr>
        <p:txBody>
          <a:bodyPr/>
          <a:lstStyle/>
          <a:p>
            <a:pPr lvl="0">
              <a:defRPr/>
            </a:pPr>
            <a:r>
              <a:rPr lang="en-US" sz="3200" dirty="0">
                <a:solidFill>
                  <a:srgbClr val="000000"/>
                </a:solidFill>
              </a:rPr>
              <a:t>INTERNAL AUDIT</a:t>
            </a:r>
            <a:endParaRPr lang="en-GB" sz="3200" dirty="0">
              <a:solidFill>
                <a:srgbClr val="000000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153218-3C45-4416-BBD6-D0B8FE588688}" type="slidenum">
              <a:rPr kumimoji="0" lang="en-GB" sz="1260" b="0" i="0" u="none" strike="noStrike" kern="1200" cap="none" spc="0" normalizeH="0" baseline="0" noProof="0" smtClean="0">
                <a:ln>
                  <a:noFill/>
                </a:ln>
                <a:solidFill>
                  <a:srgbClr val="9D96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857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60" b="1" i="0" u="none" strike="noStrike" kern="1200" cap="none" spc="315" normalizeH="0" baseline="0" noProof="0" dirty="0">
              <a:ln>
                <a:noFill/>
              </a:ln>
              <a:solidFill>
                <a:srgbClr val="9D96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7" name="TextBox 166">
            <a:extLst>
              <a:ext uri="{FF2B5EF4-FFF2-40B4-BE49-F238E27FC236}">
                <a16:creationId xmlns:a16="http://schemas.microsoft.com/office/drawing/2014/main" id="{920D451F-5E4F-4B9F-B034-4D03C24102EB}"/>
              </a:ext>
            </a:extLst>
          </p:cNvPr>
          <p:cNvSpPr txBox="1"/>
          <p:nvPr/>
        </p:nvSpPr>
        <p:spPr>
          <a:xfrm>
            <a:off x="440973" y="864146"/>
            <a:ext cx="7616011" cy="2664296"/>
          </a:xfrm>
          <a:prstGeom prst="rect">
            <a:avLst/>
          </a:prstGeom>
          <a:solidFill>
            <a:schemeClr val="bg1">
              <a:lumMod val="95000"/>
            </a:schemeClr>
          </a:solidFill>
          <a:ln cmpd="sng">
            <a:solidFill>
              <a:schemeClr val="accent3"/>
            </a:solidFill>
            <a:prstDash val="sysDash"/>
          </a:ln>
        </p:spPr>
        <p:txBody>
          <a:bodyPr wrap="square" lIns="45720" rIns="45720" rtlCol="0">
            <a:noAutofit/>
          </a:bodyPr>
          <a:lstStyle/>
          <a:p>
            <a:pPr marL="0" lvl="2" algn="just">
              <a:lnSpc>
                <a:spcPct val="200000"/>
              </a:lnSpc>
            </a:pPr>
            <a:r>
              <a:rPr lang="en-US" sz="1600" i="1" dirty="0">
                <a:solidFill>
                  <a:srgbClr val="002060"/>
                </a:solidFill>
              </a:rPr>
              <a:t>‘Internal auditing is an </a:t>
            </a:r>
            <a:r>
              <a:rPr lang="en-US" sz="1600" b="1" i="1" dirty="0">
                <a:solidFill>
                  <a:srgbClr val="002060"/>
                </a:solidFill>
              </a:rPr>
              <a:t>independent, objective</a:t>
            </a:r>
            <a:r>
              <a:rPr lang="en-US" sz="1600" i="1" dirty="0">
                <a:solidFill>
                  <a:srgbClr val="002060"/>
                </a:solidFill>
              </a:rPr>
              <a:t> assurance and consulting activity that </a:t>
            </a:r>
            <a:r>
              <a:rPr lang="en-US" sz="1600" b="1" i="1" dirty="0">
                <a:solidFill>
                  <a:srgbClr val="002060"/>
                </a:solidFill>
              </a:rPr>
              <a:t>adds value</a:t>
            </a:r>
            <a:r>
              <a:rPr lang="en-US" sz="1600" i="1" dirty="0">
                <a:solidFill>
                  <a:srgbClr val="002060"/>
                </a:solidFill>
              </a:rPr>
              <a:t> to and improves an organization’s operations. Internal Audit helps an organization </a:t>
            </a:r>
            <a:r>
              <a:rPr lang="en-US" sz="1600" b="1" i="1" dirty="0">
                <a:solidFill>
                  <a:srgbClr val="002060"/>
                </a:solidFill>
              </a:rPr>
              <a:t>accomplish</a:t>
            </a:r>
            <a:r>
              <a:rPr lang="en-US" sz="1600" i="1" dirty="0">
                <a:solidFill>
                  <a:srgbClr val="002060"/>
                </a:solidFill>
              </a:rPr>
              <a:t> its objectives by bringing a systematic, disciplined approach to </a:t>
            </a:r>
            <a:r>
              <a:rPr lang="en-US" sz="1600" b="1" i="1" dirty="0">
                <a:solidFill>
                  <a:srgbClr val="002060"/>
                </a:solidFill>
              </a:rPr>
              <a:t>evaluate and improve</a:t>
            </a:r>
            <a:r>
              <a:rPr lang="en-US" sz="1600" i="1" dirty="0">
                <a:solidFill>
                  <a:srgbClr val="002060"/>
                </a:solidFill>
              </a:rPr>
              <a:t> the effectiveness of </a:t>
            </a:r>
            <a:r>
              <a:rPr lang="en-US" sz="1600" b="1" i="1" dirty="0">
                <a:solidFill>
                  <a:srgbClr val="002060"/>
                </a:solidFill>
              </a:rPr>
              <a:t>risk </a:t>
            </a:r>
            <a:r>
              <a:rPr lang="en-US" sz="1600" i="1" dirty="0">
                <a:solidFill>
                  <a:srgbClr val="002060"/>
                </a:solidFill>
              </a:rPr>
              <a:t>management, </a:t>
            </a:r>
            <a:r>
              <a:rPr lang="en-US" sz="1600" b="1" i="1" dirty="0">
                <a:solidFill>
                  <a:srgbClr val="002060"/>
                </a:solidFill>
              </a:rPr>
              <a:t>control</a:t>
            </a:r>
            <a:r>
              <a:rPr lang="en-US" sz="1600" i="1" dirty="0">
                <a:solidFill>
                  <a:srgbClr val="002060"/>
                </a:solidFill>
              </a:rPr>
              <a:t>, and </a:t>
            </a:r>
            <a:r>
              <a:rPr lang="en-US" sz="1600" b="1" i="1" dirty="0">
                <a:solidFill>
                  <a:srgbClr val="002060"/>
                </a:solidFill>
              </a:rPr>
              <a:t>governance</a:t>
            </a:r>
            <a:r>
              <a:rPr lang="en-US" sz="1600" i="1" dirty="0">
                <a:solidFill>
                  <a:srgbClr val="002060"/>
                </a:solidFill>
              </a:rPr>
              <a:t> processes’</a:t>
            </a:r>
          </a:p>
        </p:txBody>
      </p:sp>
      <p:pic>
        <p:nvPicPr>
          <p:cNvPr id="4" name="Picture 3" descr="Overview of the Internal Audit Iceberg Concept | Rajput Jain">
            <a:extLst>
              <a:ext uri="{FF2B5EF4-FFF2-40B4-BE49-F238E27FC236}">
                <a16:creationId xmlns:a16="http://schemas.microsoft.com/office/drawing/2014/main" id="{10402BC3-F351-23B6-7255-7DCD085D9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4382" y="650637"/>
            <a:ext cx="4525603" cy="590214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F594B9B-7294-DD97-41F1-F70CFF04EEFD}"/>
              </a:ext>
            </a:extLst>
          </p:cNvPr>
          <p:cNvSpPr txBox="1"/>
          <p:nvPr/>
        </p:nvSpPr>
        <p:spPr>
          <a:xfrm>
            <a:off x="389693" y="3813753"/>
            <a:ext cx="2770748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Transaction Based Audit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CD886C7-4583-9B22-EEDC-242B0484F40C}"/>
              </a:ext>
            </a:extLst>
          </p:cNvPr>
          <p:cNvSpPr txBox="1"/>
          <p:nvPr/>
        </p:nvSpPr>
        <p:spPr>
          <a:xfrm>
            <a:off x="389693" y="5855578"/>
            <a:ext cx="2770748" cy="731520"/>
          </a:xfrm>
          <a:prstGeom prst="rect">
            <a:avLst/>
          </a:prstGeom>
          <a:solidFill>
            <a:schemeClr val="accent3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Risk Based Audit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0B31B57-A991-D5CF-5397-8AE46CF1F4D4}"/>
              </a:ext>
            </a:extLst>
          </p:cNvPr>
          <p:cNvSpPr txBox="1"/>
          <p:nvPr/>
        </p:nvSpPr>
        <p:spPr>
          <a:xfrm>
            <a:off x="389693" y="4836026"/>
            <a:ext cx="2770748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Process Base</a:t>
            </a:r>
            <a:r>
              <a:rPr lang="en-US" sz="1500" kern="0" dirty="0">
                <a:solidFill>
                  <a:schemeClr val="accent3"/>
                </a:solidFill>
              </a:rPr>
              <a:t>d Audit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774FA5-7EBA-8AAF-253E-EFADCBEAB603}"/>
              </a:ext>
            </a:extLst>
          </p:cNvPr>
          <p:cNvSpPr txBox="1"/>
          <p:nvPr/>
        </p:nvSpPr>
        <p:spPr>
          <a:xfrm>
            <a:off x="3592488" y="3813753"/>
            <a:ext cx="4464496" cy="7315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Continuous Control Monitoring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5BBCA17-EBF2-4EBC-941D-E77A8B5849D1}"/>
              </a:ext>
            </a:extLst>
          </p:cNvPr>
          <p:cNvSpPr txBox="1"/>
          <p:nvPr/>
        </p:nvSpPr>
        <p:spPr>
          <a:xfrm>
            <a:off x="3592488" y="5850136"/>
            <a:ext cx="4464496" cy="731520"/>
          </a:xfrm>
          <a:prstGeom prst="rect">
            <a:avLst/>
          </a:prstGeom>
          <a:solidFill>
            <a:schemeClr val="accent3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rPr>
              <a:t>Risk to Strategy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01331A9-CED9-EB28-F076-FDC1E1904950}"/>
              </a:ext>
            </a:extLst>
          </p:cNvPr>
          <p:cNvSpPr txBox="1"/>
          <p:nvPr/>
        </p:nvSpPr>
        <p:spPr>
          <a:xfrm>
            <a:off x="3592488" y="4830584"/>
            <a:ext cx="4464496" cy="7315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Internal Audit </a:t>
            </a:r>
            <a:r>
              <a:rPr kumimoji="0" lang="en-US" sz="1500" b="1" i="0" u="none" strike="noStrike" kern="0" cap="none" spc="0" normalizeH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</a:rPr>
              <a:t>of Artificial Intelligence</a:t>
            </a:r>
            <a:endParaRPr kumimoji="0" lang="en-US" sz="15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</a:endParaRP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51E7CCDB-44C5-EF57-7EF9-A21D4272038F}"/>
              </a:ext>
            </a:extLst>
          </p:cNvPr>
          <p:cNvCxnSpPr>
            <a:stCxn id="2" idx="3"/>
            <a:endCxn id="8" idx="1"/>
          </p:cNvCxnSpPr>
          <p:nvPr/>
        </p:nvCxnSpPr>
        <p:spPr>
          <a:xfrm>
            <a:off x="3160441" y="4179513"/>
            <a:ext cx="432047" cy="0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4273E31-959B-2940-8D9F-2ED1F085F232}"/>
              </a:ext>
            </a:extLst>
          </p:cNvPr>
          <p:cNvCxnSpPr>
            <a:cxnSpLocks/>
            <a:stCxn id="6" idx="3"/>
            <a:endCxn id="10" idx="1"/>
          </p:cNvCxnSpPr>
          <p:nvPr/>
        </p:nvCxnSpPr>
        <p:spPr>
          <a:xfrm flipV="1">
            <a:off x="3160441" y="5196344"/>
            <a:ext cx="432047" cy="5442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D0008022-28B5-E22E-947B-24D39737B4C1}"/>
              </a:ext>
            </a:extLst>
          </p:cNvPr>
          <p:cNvCxnSpPr>
            <a:cxnSpLocks/>
            <a:stCxn id="5" idx="3"/>
            <a:endCxn id="9" idx="1"/>
          </p:cNvCxnSpPr>
          <p:nvPr/>
        </p:nvCxnSpPr>
        <p:spPr>
          <a:xfrm flipV="1">
            <a:off x="3160441" y="6215896"/>
            <a:ext cx="432047" cy="5442"/>
          </a:xfrm>
          <a:prstGeom prst="straightConnector1">
            <a:avLst/>
          </a:prstGeom>
          <a:ln w="15875">
            <a:solidFill>
              <a:schemeClr val="accent3"/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2058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16074"/>
            <a:ext cx="12008499" cy="350806"/>
          </a:xfrm>
        </p:spPr>
        <p:txBody>
          <a:bodyPr/>
          <a:lstStyle/>
          <a:p>
            <a:pPr lvl="0">
              <a:defRPr/>
            </a:pPr>
            <a:r>
              <a:rPr lang="en-US" sz="3200" dirty="0">
                <a:solidFill>
                  <a:srgbClr val="000000"/>
                </a:solidFill>
              </a:rPr>
              <a:t>SMART – DIA (Digital, Intelligent and Analytical) INTERNAL AUDIT PROGRAM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153218-3C45-4416-BBD6-D0B8FE588688}" type="slidenum">
              <a:rPr kumimoji="0" lang="en-GB" sz="1260" b="0" i="0" u="none" strike="noStrike" kern="1200" cap="none" spc="0" normalizeH="0" baseline="0" noProof="0" smtClean="0">
                <a:ln>
                  <a:noFill/>
                </a:ln>
                <a:solidFill>
                  <a:srgbClr val="9D96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857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GB" sz="1260" b="1" i="0" u="none" strike="noStrike" kern="1200" cap="none" spc="315" normalizeH="0" baseline="0" noProof="0" dirty="0">
              <a:ln>
                <a:noFill/>
              </a:ln>
              <a:solidFill>
                <a:srgbClr val="9D96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8" name="Rectangle 167">
            <a:extLst>
              <a:ext uri="{FF2B5EF4-FFF2-40B4-BE49-F238E27FC236}">
                <a16:creationId xmlns:a16="http://schemas.microsoft.com/office/drawing/2014/main" id="{4FAC7556-5446-4611-B605-550F3BF5C233}"/>
              </a:ext>
            </a:extLst>
          </p:cNvPr>
          <p:cNvSpPr/>
          <p:nvPr/>
        </p:nvSpPr>
        <p:spPr bwMode="gray">
          <a:xfrm>
            <a:off x="7740029" y="1081166"/>
            <a:ext cx="2388776" cy="478150"/>
          </a:xfrm>
          <a:prstGeom prst="rect">
            <a:avLst/>
          </a:prstGeom>
          <a:solidFill>
            <a:srgbClr val="00558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87086" tIns="87086" rIns="87086" bIns="87086"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For sharper, efficient  and greater coverage</a:t>
            </a:r>
          </a:p>
        </p:txBody>
      </p:sp>
      <p:sp>
        <p:nvSpPr>
          <p:cNvPr id="169" name="Rectangle 168">
            <a:extLst>
              <a:ext uri="{FF2B5EF4-FFF2-40B4-BE49-F238E27FC236}">
                <a16:creationId xmlns:a16="http://schemas.microsoft.com/office/drawing/2014/main" id="{A625496A-4036-4F20-98DE-9C48B4DD38AC}"/>
              </a:ext>
            </a:extLst>
          </p:cNvPr>
          <p:cNvSpPr/>
          <p:nvPr/>
        </p:nvSpPr>
        <p:spPr bwMode="gray">
          <a:xfrm>
            <a:off x="9665178" y="2364364"/>
            <a:ext cx="1776181" cy="478150"/>
          </a:xfrm>
          <a:prstGeom prst="rect">
            <a:avLst/>
          </a:prstGeom>
          <a:solidFill>
            <a:srgbClr val="00558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87086" tIns="87086" rIns="87086" bIns="87086"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Focus on anti fraud controls</a:t>
            </a:r>
          </a:p>
        </p:txBody>
      </p:sp>
      <p:sp>
        <p:nvSpPr>
          <p:cNvPr id="170" name="Rectangle 169">
            <a:hlinkClick r:id="" action="ppaction://noaction"/>
            <a:extLst>
              <a:ext uri="{FF2B5EF4-FFF2-40B4-BE49-F238E27FC236}">
                <a16:creationId xmlns:a16="http://schemas.microsoft.com/office/drawing/2014/main" id="{889AAF09-19C2-4140-A3C6-87FC9B025E1A}"/>
              </a:ext>
            </a:extLst>
          </p:cNvPr>
          <p:cNvSpPr/>
          <p:nvPr/>
        </p:nvSpPr>
        <p:spPr bwMode="gray">
          <a:xfrm>
            <a:off x="3362189" y="4757347"/>
            <a:ext cx="2171616" cy="438316"/>
          </a:xfrm>
          <a:prstGeom prst="rect">
            <a:avLst/>
          </a:prstGeom>
          <a:solidFill>
            <a:srgbClr val="00558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87086" tIns="87086" rIns="87086" bIns="87086"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To be able to do a deeper audit</a:t>
            </a:r>
          </a:p>
        </p:txBody>
      </p:sp>
      <p:sp>
        <p:nvSpPr>
          <p:cNvPr id="171" name="Rectangle 170">
            <a:extLst>
              <a:ext uri="{FF2B5EF4-FFF2-40B4-BE49-F238E27FC236}">
                <a16:creationId xmlns:a16="http://schemas.microsoft.com/office/drawing/2014/main" id="{C9ECA6BF-6C04-48D4-A02C-D1C557B29547}"/>
              </a:ext>
            </a:extLst>
          </p:cNvPr>
          <p:cNvSpPr/>
          <p:nvPr/>
        </p:nvSpPr>
        <p:spPr bwMode="gray">
          <a:xfrm>
            <a:off x="2145703" y="3320762"/>
            <a:ext cx="2066362" cy="478150"/>
          </a:xfrm>
          <a:prstGeom prst="rect">
            <a:avLst/>
          </a:prstGeom>
          <a:solidFill>
            <a:srgbClr val="00558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87086" tIns="87086" rIns="87086" bIns="87086"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To align business with regulatory compliance </a:t>
            </a:r>
          </a:p>
        </p:txBody>
      </p:sp>
      <p:grpSp>
        <p:nvGrpSpPr>
          <p:cNvPr id="172" name="Group 171">
            <a:extLst>
              <a:ext uri="{FF2B5EF4-FFF2-40B4-BE49-F238E27FC236}">
                <a16:creationId xmlns:a16="http://schemas.microsoft.com/office/drawing/2014/main" id="{27D1CC01-F9A7-4954-AC7D-017033C8D32F}"/>
              </a:ext>
            </a:extLst>
          </p:cNvPr>
          <p:cNvGrpSpPr/>
          <p:nvPr/>
        </p:nvGrpSpPr>
        <p:grpSpPr>
          <a:xfrm>
            <a:off x="987036" y="1323172"/>
            <a:ext cx="10454324" cy="5013582"/>
            <a:chOff x="4299876" y="2676518"/>
            <a:chExt cx="4348839" cy="2877364"/>
          </a:xfrm>
        </p:grpSpPr>
        <p:sp>
          <p:nvSpPr>
            <p:cNvPr id="173" name="Freeform 20">
              <a:extLst>
                <a:ext uri="{FF2B5EF4-FFF2-40B4-BE49-F238E27FC236}">
                  <a16:creationId xmlns:a16="http://schemas.microsoft.com/office/drawing/2014/main" id="{29F59B83-3471-4380-B0C7-BEB775616D81}"/>
                </a:ext>
              </a:extLst>
            </p:cNvPr>
            <p:cNvSpPr/>
            <p:nvPr/>
          </p:nvSpPr>
          <p:spPr bwMode="gray">
            <a:xfrm flipV="1">
              <a:off x="4358079" y="4133917"/>
              <a:ext cx="1608048" cy="227051"/>
            </a:xfrm>
            <a:custGeom>
              <a:avLst/>
              <a:gdLst>
                <a:gd name="connsiteX0" fmla="*/ 2692400 w 2692400"/>
                <a:gd name="connsiteY0" fmla="*/ 0 h 1276350"/>
                <a:gd name="connsiteX1" fmla="*/ 2044700 w 2692400"/>
                <a:gd name="connsiteY1" fmla="*/ 1276350 h 1276350"/>
                <a:gd name="connsiteX2" fmla="*/ 0 w 2692400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2400" h="1276350">
                  <a:moveTo>
                    <a:pt x="2692400" y="0"/>
                  </a:moveTo>
                  <a:lnTo>
                    <a:pt x="2044700" y="1276350"/>
                  </a:lnTo>
                  <a:lnTo>
                    <a:pt x="0" y="12763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4" name="Freeform 13">
              <a:extLst>
                <a:ext uri="{FF2B5EF4-FFF2-40B4-BE49-F238E27FC236}">
                  <a16:creationId xmlns:a16="http://schemas.microsoft.com/office/drawing/2014/main" id="{B6A2E7AD-AB82-481E-BDBF-7E5FFD0C8F7D}"/>
                </a:ext>
              </a:extLst>
            </p:cNvPr>
            <p:cNvSpPr/>
            <p:nvPr/>
          </p:nvSpPr>
          <p:spPr bwMode="gray">
            <a:xfrm flipH="1">
              <a:off x="6840611" y="3962967"/>
              <a:ext cx="1763968" cy="407730"/>
            </a:xfrm>
            <a:custGeom>
              <a:avLst/>
              <a:gdLst>
                <a:gd name="connsiteX0" fmla="*/ 2692400 w 2692400"/>
                <a:gd name="connsiteY0" fmla="*/ 0 h 1276350"/>
                <a:gd name="connsiteX1" fmla="*/ 2044700 w 2692400"/>
                <a:gd name="connsiteY1" fmla="*/ 1276350 h 1276350"/>
                <a:gd name="connsiteX2" fmla="*/ 0 w 2692400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2400" h="1276350">
                  <a:moveTo>
                    <a:pt x="2692400" y="0"/>
                  </a:moveTo>
                  <a:lnTo>
                    <a:pt x="2044700" y="1276350"/>
                  </a:lnTo>
                  <a:lnTo>
                    <a:pt x="0" y="12763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5" name="Freeform 17">
              <a:extLst>
                <a:ext uri="{FF2B5EF4-FFF2-40B4-BE49-F238E27FC236}">
                  <a16:creationId xmlns:a16="http://schemas.microsoft.com/office/drawing/2014/main" id="{42114928-607C-4E70-B6AF-E6E14E0CD871}"/>
                </a:ext>
              </a:extLst>
            </p:cNvPr>
            <p:cNvSpPr/>
            <p:nvPr/>
          </p:nvSpPr>
          <p:spPr bwMode="gray">
            <a:xfrm flipH="1">
              <a:off x="4555035" y="4695230"/>
              <a:ext cx="1765835" cy="223124"/>
            </a:xfrm>
            <a:custGeom>
              <a:avLst/>
              <a:gdLst>
                <a:gd name="connsiteX0" fmla="*/ 0 w 2241550"/>
                <a:gd name="connsiteY0" fmla="*/ 0 h 819150"/>
                <a:gd name="connsiteX1" fmla="*/ 165100 w 2241550"/>
                <a:gd name="connsiteY1" fmla="*/ 819150 h 819150"/>
                <a:gd name="connsiteX2" fmla="*/ 2241550 w 2241550"/>
                <a:gd name="connsiteY2" fmla="*/ 81915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1550" h="819150">
                  <a:moveTo>
                    <a:pt x="0" y="0"/>
                  </a:moveTo>
                  <a:lnTo>
                    <a:pt x="165100" y="819150"/>
                  </a:lnTo>
                  <a:lnTo>
                    <a:pt x="2241550" y="8191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6" name="Freeform 20">
              <a:extLst>
                <a:ext uri="{FF2B5EF4-FFF2-40B4-BE49-F238E27FC236}">
                  <a16:creationId xmlns:a16="http://schemas.microsoft.com/office/drawing/2014/main" id="{741719B3-31D6-4312-8BD9-C9C8E93565F0}"/>
                </a:ext>
              </a:extLst>
            </p:cNvPr>
            <p:cNvSpPr/>
            <p:nvPr/>
          </p:nvSpPr>
          <p:spPr bwMode="gray">
            <a:xfrm flipV="1">
              <a:off x="4308169" y="3253468"/>
              <a:ext cx="1657958" cy="227051"/>
            </a:xfrm>
            <a:custGeom>
              <a:avLst/>
              <a:gdLst>
                <a:gd name="connsiteX0" fmla="*/ 2692400 w 2692400"/>
                <a:gd name="connsiteY0" fmla="*/ 0 h 1276350"/>
                <a:gd name="connsiteX1" fmla="*/ 2044700 w 2692400"/>
                <a:gd name="connsiteY1" fmla="*/ 1276350 h 1276350"/>
                <a:gd name="connsiteX2" fmla="*/ 0 w 2692400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2400" h="1276350">
                  <a:moveTo>
                    <a:pt x="2692400" y="0"/>
                  </a:moveTo>
                  <a:lnTo>
                    <a:pt x="2044700" y="1276350"/>
                  </a:lnTo>
                  <a:lnTo>
                    <a:pt x="0" y="12763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7" name="Freeform 23">
              <a:extLst>
                <a:ext uri="{FF2B5EF4-FFF2-40B4-BE49-F238E27FC236}">
                  <a16:creationId xmlns:a16="http://schemas.microsoft.com/office/drawing/2014/main" id="{94FF8A65-72D8-47CE-B263-5ED2C1988723}"/>
                </a:ext>
              </a:extLst>
            </p:cNvPr>
            <p:cNvSpPr/>
            <p:nvPr/>
          </p:nvSpPr>
          <p:spPr bwMode="gray">
            <a:xfrm flipH="1" flipV="1">
              <a:off x="6860165" y="3545262"/>
              <a:ext cx="1788550" cy="407730"/>
            </a:xfrm>
            <a:custGeom>
              <a:avLst/>
              <a:gdLst>
                <a:gd name="connsiteX0" fmla="*/ 2692400 w 2692400"/>
                <a:gd name="connsiteY0" fmla="*/ 0 h 1276350"/>
                <a:gd name="connsiteX1" fmla="*/ 2044700 w 2692400"/>
                <a:gd name="connsiteY1" fmla="*/ 1276350 h 1276350"/>
                <a:gd name="connsiteX2" fmla="*/ 0 w 2692400"/>
                <a:gd name="connsiteY2" fmla="*/ 1276350 h 1276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692400" h="1276350">
                  <a:moveTo>
                    <a:pt x="2692400" y="0"/>
                  </a:moveTo>
                  <a:lnTo>
                    <a:pt x="2044700" y="1276350"/>
                  </a:lnTo>
                  <a:lnTo>
                    <a:pt x="0" y="12763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8" name="Freeform 28">
              <a:extLst>
                <a:ext uri="{FF2B5EF4-FFF2-40B4-BE49-F238E27FC236}">
                  <a16:creationId xmlns:a16="http://schemas.microsoft.com/office/drawing/2014/main" id="{D0D8E20C-DA41-4546-88AF-487753203F3E}"/>
                </a:ext>
              </a:extLst>
            </p:cNvPr>
            <p:cNvSpPr/>
            <p:nvPr/>
          </p:nvSpPr>
          <p:spPr bwMode="gray">
            <a:xfrm flipV="1">
              <a:off x="6243476" y="2819376"/>
              <a:ext cx="1788550" cy="456572"/>
            </a:xfrm>
            <a:custGeom>
              <a:avLst/>
              <a:gdLst>
                <a:gd name="connsiteX0" fmla="*/ 0 w 2241550"/>
                <a:gd name="connsiteY0" fmla="*/ 0 h 819150"/>
                <a:gd name="connsiteX1" fmla="*/ 165100 w 2241550"/>
                <a:gd name="connsiteY1" fmla="*/ 819150 h 819150"/>
                <a:gd name="connsiteX2" fmla="*/ 2241550 w 2241550"/>
                <a:gd name="connsiteY2" fmla="*/ 819150 h 819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241550" h="819150">
                  <a:moveTo>
                    <a:pt x="0" y="0"/>
                  </a:moveTo>
                  <a:lnTo>
                    <a:pt x="165100" y="819150"/>
                  </a:lnTo>
                  <a:lnTo>
                    <a:pt x="2241550" y="819150"/>
                  </a:lnTo>
                </a:path>
              </a:pathLst>
            </a:custGeom>
            <a:noFill/>
            <a:ln w="9525" algn="ctr">
              <a:solidFill>
                <a:srgbClr val="75787B"/>
              </a:solidFill>
              <a:miter lim="800000"/>
              <a:headEnd/>
              <a:tailEnd/>
            </a:ln>
          </p:spPr>
          <p:txBody>
            <a:bodyPr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srgbClr val="75787B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79" name="Hexagon 178">
              <a:extLst>
                <a:ext uri="{FF2B5EF4-FFF2-40B4-BE49-F238E27FC236}">
                  <a16:creationId xmlns:a16="http://schemas.microsoft.com/office/drawing/2014/main" id="{BD66800C-BC4E-49ED-A62F-CB5794106CB3}"/>
                </a:ext>
              </a:extLst>
            </p:cNvPr>
            <p:cNvSpPr/>
            <p:nvPr/>
          </p:nvSpPr>
          <p:spPr bwMode="gray">
            <a:xfrm>
              <a:off x="6192517" y="3704320"/>
              <a:ext cx="519580" cy="522538"/>
            </a:xfrm>
            <a:prstGeom prst="hexagon">
              <a:avLst/>
            </a:prstGeom>
            <a:solidFill>
              <a:srgbClr val="75787B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286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0" name="Hexagon 179">
              <a:extLst>
                <a:ext uri="{FF2B5EF4-FFF2-40B4-BE49-F238E27FC236}">
                  <a16:creationId xmlns:a16="http://schemas.microsoft.com/office/drawing/2014/main" id="{F63C5DED-555C-4FC3-925C-1C98C936B316}"/>
                </a:ext>
              </a:extLst>
            </p:cNvPr>
            <p:cNvSpPr/>
            <p:nvPr/>
          </p:nvSpPr>
          <p:spPr bwMode="gray">
            <a:xfrm>
              <a:off x="6192517" y="3155942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1" name="Hexagon 180">
              <a:extLst>
                <a:ext uri="{FF2B5EF4-FFF2-40B4-BE49-F238E27FC236}">
                  <a16:creationId xmlns:a16="http://schemas.microsoft.com/office/drawing/2014/main" id="{4A8122DD-6E2F-44E3-8C29-A6A915BED936}"/>
                </a:ext>
              </a:extLst>
            </p:cNvPr>
            <p:cNvSpPr/>
            <p:nvPr/>
          </p:nvSpPr>
          <p:spPr bwMode="gray">
            <a:xfrm>
              <a:off x="6623203" y="3977073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2" name="Hexagon 181">
              <a:extLst>
                <a:ext uri="{FF2B5EF4-FFF2-40B4-BE49-F238E27FC236}">
                  <a16:creationId xmlns:a16="http://schemas.microsoft.com/office/drawing/2014/main" id="{82724541-0D75-456F-9AD0-4EB48A540232}"/>
                </a:ext>
              </a:extLst>
            </p:cNvPr>
            <p:cNvSpPr/>
            <p:nvPr/>
          </p:nvSpPr>
          <p:spPr bwMode="gray">
            <a:xfrm>
              <a:off x="6625559" y="3437105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3" name="Hexagon 182">
              <a:extLst>
                <a:ext uri="{FF2B5EF4-FFF2-40B4-BE49-F238E27FC236}">
                  <a16:creationId xmlns:a16="http://schemas.microsoft.com/office/drawing/2014/main" id="{40A8CA3D-BA4D-406D-ABFA-FA5F69454D8B}"/>
                </a:ext>
              </a:extLst>
            </p:cNvPr>
            <p:cNvSpPr/>
            <p:nvPr/>
          </p:nvSpPr>
          <p:spPr bwMode="gray">
            <a:xfrm>
              <a:off x="5761832" y="3977073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4" name="Hexagon 183">
              <a:extLst>
                <a:ext uri="{FF2B5EF4-FFF2-40B4-BE49-F238E27FC236}">
                  <a16:creationId xmlns:a16="http://schemas.microsoft.com/office/drawing/2014/main" id="{8C2EF163-137F-4ABA-97B8-749B17B44009}"/>
                </a:ext>
              </a:extLst>
            </p:cNvPr>
            <p:cNvSpPr/>
            <p:nvPr/>
          </p:nvSpPr>
          <p:spPr bwMode="gray">
            <a:xfrm>
              <a:off x="5761832" y="3431566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id="{C3E68478-A7AB-4996-B48D-18687035E810}"/>
                </a:ext>
              </a:extLst>
            </p:cNvPr>
            <p:cNvSpPr/>
            <p:nvPr/>
          </p:nvSpPr>
          <p:spPr>
            <a:xfrm>
              <a:off x="7287523" y="3979364"/>
              <a:ext cx="1096083" cy="40383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GB" altLang="ja-JP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Internal Financial Controls  (IFC) Incl. IT &amp; Cybersecurity</a:t>
              </a:r>
            </a:p>
          </p:txBody>
        </p:sp>
        <p:sp>
          <p:nvSpPr>
            <p:cNvPr id="186" name="Rectangle 185">
              <a:extLst>
                <a:ext uri="{FF2B5EF4-FFF2-40B4-BE49-F238E27FC236}">
                  <a16:creationId xmlns:a16="http://schemas.microsoft.com/office/drawing/2014/main" id="{513A8D32-F2A9-4413-A5F4-DAC4337FD93F}"/>
                </a:ext>
              </a:extLst>
            </p:cNvPr>
            <p:cNvSpPr/>
            <p:nvPr/>
          </p:nvSpPr>
          <p:spPr>
            <a:xfrm>
              <a:off x="7275148" y="4420465"/>
              <a:ext cx="1329431" cy="65484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63289" marR="0" lvl="1" indent="-163289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Internal financial controls</a:t>
              </a:r>
            </a:p>
            <a:p>
              <a:pPr marL="163289" marR="0" lvl="1" indent="-163289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IT &amp; Cybersecurity controls</a:t>
              </a:r>
            </a:p>
            <a:p>
              <a:pPr marL="163289" marR="0" lvl="1" indent="-163289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ERP application controls</a:t>
              </a:r>
            </a:p>
            <a:p>
              <a:pPr marL="163289" marR="0" lvl="1" indent="-163289" defTabSz="914400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Operating effectiveness of the identified controls </a:t>
              </a:r>
            </a:p>
          </p:txBody>
        </p:sp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id="{F46B763B-C170-46B1-9540-B55CF54B7A76}"/>
                </a:ext>
              </a:extLst>
            </p:cNvPr>
            <p:cNvSpPr/>
            <p:nvPr/>
          </p:nvSpPr>
          <p:spPr>
            <a:xfrm>
              <a:off x="4321148" y="3821983"/>
              <a:ext cx="2080330" cy="26922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Statutory </a:t>
              </a:r>
            </a:p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Compliance</a:t>
              </a:r>
            </a:p>
          </p:txBody>
        </p:sp>
        <p:sp>
          <p:nvSpPr>
            <p:cNvPr id="188" name="Rectangle 187">
              <a:extLst>
                <a:ext uri="{FF2B5EF4-FFF2-40B4-BE49-F238E27FC236}">
                  <a16:creationId xmlns:a16="http://schemas.microsoft.com/office/drawing/2014/main" id="{AAF3631B-6ED4-4DF8-AD2C-50B7AB29821C}"/>
                </a:ext>
              </a:extLst>
            </p:cNvPr>
            <p:cNvSpPr/>
            <p:nvPr/>
          </p:nvSpPr>
          <p:spPr>
            <a:xfrm>
              <a:off x="4348697" y="4174313"/>
              <a:ext cx="1339771" cy="3531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Tx/>
                <a:buNone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To cover the risk of legal and financial exposure to the Company due to legal and statutory non compliances</a:t>
              </a:r>
            </a:p>
          </p:txBody>
        </p:sp>
        <p:sp>
          <p:nvSpPr>
            <p:cNvPr id="189" name="Rectangle 188">
              <a:extLst>
                <a:ext uri="{FF2B5EF4-FFF2-40B4-BE49-F238E27FC236}">
                  <a16:creationId xmlns:a16="http://schemas.microsoft.com/office/drawing/2014/main" id="{C756BA50-0AD4-40FA-AE65-D7EEC9D42A2D}"/>
                </a:ext>
              </a:extLst>
            </p:cNvPr>
            <p:cNvSpPr/>
            <p:nvPr/>
          </p:nvSpPr>
          <p:spPr>
            <a:xfrm>
              <a:off x="4379964" y="4731601"/>
              <a:ext cx="1226848" cy="1346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Operational Auditing</a:t>
              </a:r>
            </a:p>
          </p:txBody>
        </p:sp>
        <p:sp>
          <p:nvSpPr>
            <p:cNvPr id="190" name="Rectangle 189">
              <a:extLst>
                <a:ext uri="{FF2B5EF4-FFF2-40B4-BE49-F238E27FC236}">
                  <a16:creationId xmlns:a16="http://schemas.microsoft.com/office/drawing/2014/main" id="{935591BC-C8B6-4821-A1A1-885030251BBD}"/>
                </a:ext>
              </a:extLst>
            </p:cNvPr>
            <p:cNvSpPr/>
            <p:nvPr/>
          </p:nvSpPr>
          <p:spPr>
            <a:xfrm>
              <a:off x="4605022" y="4965275"/>
              <a:ext cx="1575920" cy="58860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163289" marR="0" lvl="1" indent="-163289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Health &amp; Safety</a:t>
              </a:r>
            </a:p>
            <a:p>
              <a:pPr marL="163289" marR="0" lvl="1" indent="-163289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Volatility in prices</a:t>
              </a:r>
              <a:endParaRPr kumimoji="0" lang="en-GB" sz="1333" b="0" i="1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  <a:p>
              <a:pPr marL="163289" marR="0" lvl="1" indent="-163289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Identification and recommending process automation</a:t>
              </a:r>
            </a:p>
            <a:p>
              <a:pPr marL="163289" marR="0" lvl="1" indent="-163289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Pts val="1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Sector Insights &amp; Multidisciplinary and SME</a:t>
              </a:r>
            </a:p>
          </p:txBody>
        </p:sp>
        <p:sp>
          <p:nvSpPr>
            <p:cNvPr id="191" name="Rectangle 190">
              <a:extLst>
                <a:ext uri="{FF2B5EF4-FFF2-40B4-BE49-F238E27FC236}">
                  <a16:creationId xmlns:a16="http://schemas.microsoft.com/office/drawing/2014/main" id="{C00D9715-9C20-41BE-8779-DD21C4541AEA}"/>
                </a:ext>
              </a:extLst>
            </p:cNvPr>
            <p:cNvSpPr/>
            <p:nvPr/>
          </p:nvSpPr>
          <p:spPr>
            <a:xfrm>
              <a:off x="4308169" y="3092554"/>
              <a:ext cx="2026194" cy="1346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Risk &amp; Resilience </a:t>
              </a:r>
              <a:endParaRPr kumimoji="0" lang="en-US" sz="1524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cs typeface="Calibri" panose="020F0502020204030204" pitchFamily="34" charset="0"/>
              </a:endParaRPr>
            </a:p>
          </p:txBody>
        </p:sp>
        <p:sp>
          <p:nvSpPr>
            <p:cNvPr id="192" name="Rectangle 191">
              <a:extLst>
                <a:ext uri="{FF2B5EF4-FFF2-40B4-BE49-F238E27FC236}">
                  <a16:creationId xmlns:a16="http://schemas.microsoft.com/office/drawing/2014/main" id="{D4F6D505-C292-4EAD-9F90-1573F42BDDA9}"/>
                </a:ext>
              </a:extLst>
            </p:cNvPr>
            <p:cNvSpPr/>
            <p:nvPr/>
          </p:nvSpPr>
          <p:spPr>
            <a:xfrm>
              <a:off x="4299876" y="3312046"/>
              <a:ext cx="1391201" cy="35316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Tx/>
                <a:buNone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To cover risks at an enterprise level, review the effectiveness of the mitigation plans and integrating the same with Internal Audit</a:t>
              </a:r>
            </a:p>
          </p:txBody>
        </p:sp>
        <p:sp>
          <p:nvSpPr>
            <p:cNvPr id="193" name="Rectangle 192">
              <a:extLst>
                <a:ext uri="{FF2B5EF4-FFF2-40B4-BE49-F238E27FC236}">
                  <a16:creationId xmlns:a16="http://schemas.microsoft.com/office/drawing/2014/main" id="{0CA34B17-3D71-45E2-8627-544F7F27C723}"/>
                </a:ext>
              </a:extLst>
            </p:cNvPr>
            <p:cNvSpPr/>
            <p:nvPr/>
          </p:nvSpPr>
          <p:spPr>
            <a:xfrm>
              <a:off x="7275148" y="3404031"/>
              <a:ext cx="1269406" cy="13461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Eye of Forensic</a:t>
              </a:r>
            </a:p>
          </p:txBody>
        </p:sp>
        <p:sp>
          <p:nvSpPr>
            <p:cNvPr id="194" name="Rectangle 193">
              <a:extLst>
                <a:ext uri="{FF2B5EF4-FFF2-40B4-BE49-F238E27FC236}">
                  <a16:creationId xmlns:a16="http://schemas.microsoft.com/office/drawing/2014/main" id="{4770D30F-70B7-4090-AAB0-6C25FA3E7AD9}"/>
                </a:ext>
              </a:extLst>
            </p:cNvPr>
            <p:cNvSpPr/>
            <p:nvPr/>
          </p:nvSpPr>
          <p:spPr>
            <a:xfrm>
              <a:off x="7291454" y="3582831"/>
              <a:ext cx="1296819" cy="235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Tx/>
                <a:buNone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Applying knowledge and repository of fraud risks to focus on anti-fraud controls</a:t>
              </a:r>
            </a:p>
          </p:txBody>
        </p:sp>
        <p:sp>
          <p:nvSpPr>
            <p:cNvPr id="195" name="Rectangle 194">
              <a:extLst>
                <a:ext uri="{FF2B5EF4-FFF2-40B4-BE49-F238E27FC236}">
                  <a16:creationId xmlns:a16="http://schemas.microsoft.com/office/drawing/2014/main" id="{473B77EA-7398-445E-952F-D4F359CAAB39}"/>
                </a:ext>
              </a:extLst>
            </p:cNvPr>
            <p:cNvSpPr/>
            <p:nvPr/>
          </p:nvSpPr>
          <p:spPr>
            <a:xfrm>
              <a:off x="6407195" y="2676518"/>
              <a:ext cx="1522632" cy="43739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524" b="1" i="0" u="none" strike="noStrike" kern="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ea typeface="ＭＳ Ｐゴシック" pitchFamily="50" charset="-128"/>
                  <a:cs typeface="Calibri" panose="020F0502020204030204" pitchFamily="34" charset="0"/>
                </a:rPr>
                <a:t>Smart DIA, IT</a:t>
              </a:r>
            </a:p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srgbClr val="0097A9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50" charset="-128"/>
                <a:cs typeface="Calibri" panose="020F0502020204030204" pitchFamily="34" charset="0"/>
              </a:endParaRPr>
            </a:p>
            <a:p>
              <a:pPr marL="0" marR="0" lvl="0" indent="0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0" i="0" u="none" strike="noStrike" kern="0" cap="none" spc="0" normalizeH="0" baseline="0" noProof="0" dirty="0">
                <a:ln>
                  <a:noFill/>
                </a:ln>
                <a:solidFill>
                  <a:srgbClr val="0097A9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6" name="Rectangle 195">
              <a:extLst>
                <a:ext uri="{FF2B5EF4-FFF2-40B4-BE49-F238E27FC236}">
                  <a16:creationId xmlns:a16="http://schemas.microsoft.com/office/drawing/2014/main" id="{58DB2691-7157-46BB-9BF2-75581B47E43E}"/>
                </a:ext>
              </a:extLst>
            </p:cNvPr>
            <p:cNvSpPr/>
            <p:nvPr/>
          </p:nvSpPr>
          <p:spPr>
            <a:xfrm>
              <a:off x="6400915" y="2854640"/>
              <a:ext cx="2056936" cy="23544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marL="0" marR="0" lvl="1" indent="0" defTabSz="870875" eaLnBrk="1" fontAlgn="ctr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286"/>
                </a:spcAft>
                <a:buClrTx/>
                <a:buSzPts val="1000"/>
                <a:buFontTx/>
                <a:buNone/>
                <a:tabLst/>
                <a:defRPr/>
              </a:pPr>
              <a:r>
                <a:rPr kumimoji="0" lang="en-GB" sz="1333" b="0" i="1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cs typeface="Calibri" panose="020F0502020204030204" pitchFamily="34" charset="0"/>
                </a:rPr>
                <a:t>Advanced data analytics tool to provide exceptional reporting for effective internal auditing</a:t>
              </a:r>
            </a:p>
          </p:txBody>
        </p:sp>
        <p:grpSp>
          <p:nvGrpSpPr>
            <p:cNvPr id="197" name="Group 844">
              <a:extLst>
                <a:ext uri="{FF2B5EF4-FFF2-40B4-BE49-F238E27FC236}">
                  <a16:creationId xmlns:a16="http://schemas.microsoft.com/office/drawing/2014/main" id="{3DE77232-54A6-44F3-8970-CF29F659F93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831392" y="3470352"/>
              <a:ext cx="379265" cy="442453"/>
              <a:chOff x="4301" y="3046"/>
              <a:chExt cx="340" cy="340"/>
            </a:xfrm>
            <a:solidFill>
              <a:srgbClr val="FFFFFF"/>
            </a:solidFill>
          </p:grpSpPr>
          <p:sp>
            <p:nvSpPr>
              <p:cNvPr id="210" name="Freeform 845">
                <a:extLst>
                  <a:ext uri="{FF2B5EF4-FFF2-40B4-BE49-F238E27FC236}">
                    <a16:creationId xmlns:a16="http://schemas.microsoft.com/office/drawing/2014/main" id="{E3E5E899-A103-4071-A420-A97C649BA47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71" y="3166"/>
                <a:ext cx="57" cy="142"/>
              </a:xfrm>
              <a:custGeom>
                <a:avLst/>
                <a:gdLst>
                  <a:gd name="T0" fmla="*/ 54 w 86"/>
                  <a:gd name="T1" fmla="*/ 0 h 213"/>
                  <a:gd name="T2" fmla="*/ 32 w 86"/>
                  <a:gd name="T3" fmla="*/ 0 h 213"/>
                  <a:gd name="T4" fmla="*/ 22 w 86"/>
                  <a:gd name="T5" fmla="*/ 9 h 213"/>
                  <a:gd name="T6" fmla="*/ 1 w 86"/>
                  <a:gd name="T7" fmla="*/ 115 h 213"/>
                  <a:gd name="T8" fmla="*/ 3 w 86"/>
                  <a:gd name="T9" fmla="*/ 124 h 213"/>
                  <a:gd name="T10" fmla="*/ 11 w 86"/>
                  <a:gd name="T11" fmla="*/ 128 h 213"/>
                  <a:gd name="T12" fmla="*/ 11 w 86"/>
                  <a:gd name="T13" fmla="*/ 203 h 213"/>
                  <a:gd name="T14" fmla="*/ 22 w 86"/>
                  <a:gd name="T15" fmla="*/ 213 h 213"/>
                  <a:gd name="T16" fmla="*/ 32 w 86"/>
                  <a:gd name="T17" fmla="*/ 203 h 213"/>
                  <a:gd name="T18" fmla="*/ 32 w 86"/>
                  <a:gd name="T19" fmla="*/ 128 h 213"/>
                  <a:gd name="T20" fmla="*/ 54 w 86"/>
                  <a:gd name="T21" fmla="*/ 128 h 213"/>
                  <a:gd name="T22" fmla="*/ 54 w 86"/>
                  <a:gd name="T23" fmla="*/ 203 h 213"/>
                  <a:gd name="T24" fmla="*/ 64 w 86"/>
                  <a:gd name="T25" fmla="*/ 213 h 213"/>
                  <a:gd name="T26" fmla="*/ 75 w 86"/>
                  <a:gd name="T27" fmla="*/ 203 h 213"/>
                  <a:gd name="T28" fmla="*/ 75 w 86"/>
                  <a:gd name="T29" fmla="*/ 128 h 213"/>
                  <a:gd name="T30" fmla="*/ 83 w 86"/>
                  <a:gd name="T31" fmla="*/ 124 h 213"/>
                  <a:gd name="T32" fmla="*/ 85 w 86"/>
                  <a:gd name="T33" fmla="*/ 115 h 213"/>
                  <a:gd name="T34" fmla="*/ 64 w 86"/>
                  <a:gd name="T35" fmla="*/ 9 h 213"/>
                  <a:gd name="T36" fmla="*/ 54 w 86"/>
                  <a:gd name="T37" fmla="*/ 0 h 213"/>
                  <a:gd name="T38" fmla="*/ 41 w 86"/>
                  <a:gd name="T39" fmla="*/ 21 h 213"/>
                  <a:gd name="T40" fmla="*/ 45 w 86"/>
                  <a:gd name="T41" fmla="*/ 21 h 213"/>
                  <a:gd name="T42" fmla="*/ 62 w 86"/>
                  <a:gd name="T43" fmla="*/ 107 h 213"/>
                  <a:gd name="T44" fmla="*/ 24 w 86"/>
                  <a:gd name="T45" fmla="*/ 107 h 213"/>
                  <a:gd name="T46" fmla="*/ 41 w 86"/>
                  <a:gd name="T47" fmla="*/ 2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86" h="213">
                    <a:moveTo>
                      <a:pt x="54" y="0"/>
                    </a:moveTo>
                    <a:cubicBezTo>
                      <a:pt x="32" y="0"/>
                      <a:pt x="32" y="0"/>
                      <a:pt x="32" y="0"/>
                    </a:cubicBezTo>
                    <a:cubicBezTo>
                      <a:pt x="27" y="0"/>
                      <a:pt x="23" y="4"/>
                      <a:pt x="22" y="9"/>
                    </a:cubicBezTo>
                    <a:cubicBezTo>
                      <a:pt x="1" y="115"/>
                      <a:pt x="1" y="115"/>
                      <a:pt x="1" y="115"/>
                    </a:cubicBezTo>
                    <a:cubicBezTo>
                      <a:pt x="0" y="118"/>
                      <a:pt x="1" y="122"/>
                      <a:pt x="3" y="124"/>
                    </a:cubicBezTo>
                    <a:cubicBezTo>
                      <a:pt x="5" y="127"/>
                      <a:pt x="8" y="128"/>
                      <a:pt x="11" y="128"/>
                    </a:cubicBezTo>
                    <a:cubicBezTo>
                      <a:pt x="11" y="203"/>
                      <a:pt x="11" y="203"/>
                      <a:pt x="11" y="203"/>
                    </a:cubicBezTo>
                    <a:cubicBezTo>
                      <a:pt x="11" y="209"/>
                      <a:pt x="16" y="213"/>
                      <a:pt x="22" y="213"/>
                    </a:cubicBezTo>
                    <a:cubicBezTo>
                      <a:pt x="28" y="213"/>
                      <a:pt x="32" y="209"/>
                      <a:pt x="32" y="203"/>
                    </a:cubicBezTo>
                    <a:cubicBezTo>
                      <a:pt x="32" y="128"/>
                      <a:pt x="32" y="128"/>
                      <a:pt x="32" y="128"/>
                    </a:cubicBezTo>
                    <a:cubicBezTo>
                      <a:pt x="54" y="128"/>
                      <a:pt x="54" y="128"/>
                      <a:pt x="54" y="128"/>
                    </a:cubicBezTo>
                    <a:cubicBezTo>
                      <a:pt x="54" y="203"/>
                      <a:pt x="54" y="203"/>
                      <a:pt x="54" y="203"/>
                    </a:cubicBezTo>
                    <a:cubicBezTo>
                      <a:pt x="54" y="209"/>
                      <a:pt x="58" y="213"/>
                      <a:pt x="64" y="213"/>
                    </a:cubicBezTo>
                    <a:cubicBezTo>
                      <a:pt x="70" y="213"/>
                      <a:pt x="75" y="209"/>
                      <a:pt x="75" y="203"/>
                    </a:cubicBezTo>
                    <a:cubicBezTo>
                      <a:pt x="75" y="128"/>
                      <a:pt x="75" y="128"/>
                      <a:pt x="75" y="128"/>
                    </a:cubicBezTo>
                    <a:cubicBezTo>
                      <a:pt x="78" y="128"/>
                      <a:pt x="81" y="127"/>
                      <a:pt x="83" y="124"/>
                    </a:cubicBezTo>
                    <a:cubicBezTo>
                      <a:pt x="85" y="122"/>
                      <a:pt x="86" y="118"/>
                      <a:pt x="85" y="115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3" y="4"/>
                      <a:pt x="59" y="0"/>
                      <a:pt x="54" y="0"/>
                    </a:cubicBezTo>
                    <a:close/>
                    <a:moveTo>
                      <a:pt x="41" y="21"/>
                    </a:moveTo>
                    <a:cubicBezTo>
                      <a:pt x="45" y="21"/>
                      <a:pt x="45" y="21"/>
                      <a:pt x="45" y="21"/>
                    </a:cubicBezTo>
                    <a:cubicBezTo>
                      <a:pt x="62" y="107"/>
                      <a:pt x="62" y="107"/>
                      <a:pt x="62" y="107"/>
                    </a:cubicBezTo>
                    <a:cubicBezTo>
                      <a:pt x="24" y="107"/>
                      <a:pt x="24" y="107"/>
                      <a:pt x="24" y="107"/>
                    </a:cubicBezTo>
                    <a:lnTo>
                      <a:pt x="4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1" name="Freeform 846">
                <a:extLst>
                  <a:ext uri="{FF2B5EF4-FFF2-40B4-BE49-F238E27FC236}">
                    <a16:creationId xmlns:a16="http://schemas.microsoft.com/office/drawing/2014/main" id="{2133F542-DCF3-4E81-9FB5-149696F6574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79" y="3110"/>
                <a:ext cx="42" cy="42"/>
              </a:xfrm>
              <a:custGeom>
                <a:avLst/>
                <a:gdLst>
                  <a:gd name="T0" fmla="*/ 32 w 64"/>
                  <a:gd name="T1" fmla="*/ 64 h 64"/>
                  <a:gd name="T2" fmla="*/ 64 w 64"/>
                  <a:gd name="T3" fmla="*/ 32 h 64"/>
                  <a:gd name="T4" fmla="*/ 32 w 64"/>
                  <a:gd name="T5" fmla="*/ 0 h 64"/>
                  <a:gd name="T6" fmla="*/ 0 w 64"/>
                  <a:gd name="T7" fmla="*/ 32 h 64"/>
                  <a:gd name="T8" fmla="*/ 32 w 64"/>
                  <a:gd name="T9" fmla="*/ 64 h 64"/>
                  <a:gd name="T10" fmla="*/ 32 w 64"/>
                  <a:gd name="T11" fmla="*/ 21 h 64"/>
                  <a:gd name="T12" fmla="*/ 43 w 64"/>
                  <a:gd name="T13" fmla="*/ 32 h 64"/>
                  <a:gd name="T14" fmla="*/ 32 w 64"/>
                  <a:gd name="T15" fmla="*/ 42 h 64"/>
                  <a:gd name="T16" fmla="*/ 21 w 64"/>
                  <a:gd name="T17" fmla="*/ 32 h 64"/>
                  <a:gd name="T18" fmla="*/ 32 w 64"/>
                  <a:gd name="T19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50" y="64"/>
                      <a:pt x="64" y="49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49"/>
                      <a:pt x="14" y="64"/>
                      <a:pt x="32" y="64"/>
                    </a:cubicBezTo>
                    <a:close/>
                    <a:moveTo>
                      <a:pt x="32" y="21"/>
                    </a:moveTo>
                    <a:cubicBezTo>
                      <a:pt x="38" y="21"/>
                      <a:pt x="43" y="26"/>
                      <a:pt x="43" y="32"/>
                    </a:cubicBezTo>
                    <a:cubicBezTo>
                      <a:pt x="43" y="38"/>
                      <a:pt x="38" y="42"/>
                      <a:pt x="32" y="42"/>
                    </a:cubicBezTo>
                    <a:cubicBezTo>
                      <a:pt x="26" y="42"/>
                      <a:pt x="21" y="38"/>
                      <a:pt x="21" y="32"/>
                    </a:cubicBezTo>
                    <a:cubicBezTo>
                      <a:pt x="21" y="26"/>
                      <a:pt x="26" y="21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2" name="Freeform 847">
                <a:extLst>
                  <a:ext uri="{FF2B5EF4-FFF2-40B4-BE49-F238E27FC236}">
                    <a16:creationId xmlns:a16="http://schemas.microsoft.com/office/drawing/2014/main" id="{7F5F903F-F528-4A83-A4F6-A7FF8106A6D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13" y="3166"/>
                <a:ext cx="57" cy="142"/>
              </a:xfrm>
              <a:custGeom>
                <a:avLst/>
                <a:gdLst>
                  <a:gd name="T0" fmla="*/ 74 w 85"/>
                  <a:gd name="T1" fmla="*/ 0 h 213"/>
                  <a:gd name="T2" fmla="*/ 10 w 85"/>
                  <a:gd name="T3" fmla="*/ 0 h 213"/>
                  <a:gd name="T4" fmla="*/ 0 w 85"/>
                  <a:gd name="T5" fmla="*/ 11 h 213"/>
                  <a:gd name="T6" fmla="*/ 0 w 85"/>
                  <a:gd name="T7" fmla="*/ 96 h 213"/>
                  <a:gd name="T8" fmla="*/ 10 w 85"/>
                  <a:gd name="T9" fmla="*/ 107 h 213"/>
                  <a:gd name="T10" fmla="*/ 10 w 85"/>
                  <a:gd name="T11" fmla="*/ 203 h 213"/>
                  <a:gd name="T12" fmla="*/ 21 w 85"/>
                  <a:gd name="T13" fmla="*/ 213 h 213"/>
                  <a:gd name="T14" fmla="*/ 32 w 85"/>
                  <a:gd name="T15" fmla="*/ 203 h 213"/>
                  <a:gd name="T16" fmla="*/ 32 w 85"/>
                  <a:gd name="T17" fmla="*/ 107 h 213"/>
                  <a:gd name="T18" fmla="*/ 53 w 85"/>
                  <a:gd name="T19" fmla="*/ 107 h 213"/>
                  <a:gd name="T20" fmla="*/ 53 w 85"/>
                  <a:gd name="T21" fmla="*/ 203 h 213"/>
                  <a:gd name="T22" fmla="*/ 64 w 85"/>
                  <a:gd name="T23" fmla="*/ 213 h 213"/>
                  <a:gd name="T24" fmla="*/ 74 w 85"/>
                  <a:gd name="T25" fmla="*/ 203 h 213"/>
                  <a:gd name="T26" fmla="*/ 74 w 85"/>
                  <a:gd name="T27" fmla="*/ 107 h 213"/>
                  <a:gd name="T28" fmla="*/ 85 w 85"/>
                  <a:gd name="T29" fmla="*/ 96 h 213"/>
                  <a:gd name="T30" fmla="*/ 85 w 85"/>
                  <a:gd name="T31" fmla="*/ 11 h 213"/>
                  <a:gd name="T32" fmla="*/ 74 w 85"/>
                  <a:gd name="T33" fmla="*/ 0 h 213"/>
                  <a:gd name="T34" fmla="*/ 21 w 85"/>
                  <a:gd name="T35" fmla="*/ 21 h 213"/>
                  <a:gd name="T36" fmla="*/ 64 w 85"/>
                  <a:gd name="T37" fmla="*/ 21 h 213"/>
                  <a:gd name="T38" fmla="*/ 64 w 85"/>
                  <a:gd name="T39" fmla="*/ 85 h 213"/>
                  <a:gd name="T40" fmla="*/ 21 w 85"/>
                  <a:gd name="T41" fmla="*/ 85 h 213"/>
                  <a:gd name="T42" fmla="*/ 21 w 85"/>
                  <a:gd name="T43" fmla="*/ 2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5" h="213">
                    <a:moveTo>
                      <a:pt x="74" y="0"/>
                    </a:moveTo>
                    <a:cubicBezTo>
                      <a:pt x="10" y="0"/>
                      <a:pt x="10" y="0"/>
                      <a:pt x="10" y="0"/>
                    </a:cubicBezTo>
                    <a:cubicBezTo>
                      <a:pt x="4" y="0"/>
                      <a:pt x="0" y="5"/>
                      <a:pt x="0" y="1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2"/>
                      <a:pt x="4" y="107"/>
                      <a:pt x="10" y="107"/>
                    </a:cubicBezTo>
                    <a:cubicBezTo>
                      <a:pt x="10" y="203"/>
                      <a:pt x="10" y="203"/>
                      <a:pt x="10" y="203"/>
                    </a:cubicBezTo>
                    <a:cubicBezTo>
                      <a:pt x="10" y="209"/>
                      <a:pt x="15" y="213"/>
                      <a:pt x="21" y="213"/>
                    </a:cubicBezTo>
                    <a:cubicBezTo>
                      <a:pt x="27" y="213"/>
                      <a:pt x="32" y="209"/>
                      <a:pt x="32" y="2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53" y="203"/>
                      <a:pt x="53" y="203"/>
                      <a:pt x="53" y="203"/>
                    </a:cubicBezTo>
                    <a:cubicBezTo>
                      <a:pt x="53" y="209"/>
                      <a:pt x="58" y="213"/>
                      <a:pt x="64" y="213"/>
                    </a:cubicBezTo>
                    <a:cubicBezTo>
                      <a:pt x="70" y="213"/>
                      <a:pt x="74" y="209"/>
                      <a:pt x="74" y="203"/>
                    </a:cubicBezTo>
                    <a:cubicBezTo>
                      <a:pt x="74" y="107"/>
                      <a:pt x="74" y="107"/>
                      <a:pt x="74" y="107"/>
                    </a:cubicBezTo>
                    <a:cubicBezTo>
                      <a:pt x="80" y="107"/>
                      <a:pt x="85" y="102"/>
                      <a:pt x="85" y="9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5"/>
                      <a:pt x="80" y="0"/>
                      <a:pt x="74" y="0"/>
                    </a:cubicBezTo>
                    <a:close/>
                    <a:moveTo>
                      <a:pt x="21" y="21"/>
                    </a:move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21" y="85"/>
                      <a:pt x="21" y="85"/>
                      <a:pt x="21" y="85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3" name="Freeform 848">
                <a:extLst>
                  <a:ext uri="{FF2B5EF4-FFF2-40B4-BE49-F238E27FC236}">
                    <a16:creationId xmlns:a16="http://schemas.microsoft.com/office/drawing/2014/main" id="{98A38F45-AB9E-4042-81AE-C6E64D3EF4E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520" y="3110"/>
                <a:ext cx="43" cy="42"/>
              </a:xfrm>
              <a:custGeom>
                <a:avLst/>
                <a:gdLst>
                  <a:gd name="T0" fmla="*/ 32 w 64"/>
                  <a:gd name="T1" fmla="*/ 64 h 64"/>
                  <a:gd name="T2" fmla="*/ 64 w 64"/>
                  <a:gd name="T3" fmla="*/ 32 h 64"/>
                  <a:gd name="T4" fmla="*/ 32 w 64"/>
                  <a:gd name="T5" fmla="*/ 0 h 64"/>
                  <a:gd name="T6" fmla="*/ 0 w 64"/>
                  <a:gd name="T7" fmla="*/ 32 h 64"/>
                  <a:gd name="T8" fmla="*/ 32 w 64"/>
                  <a:gd name="T9" fmla="*/ 64 h 64"/>
                  <a:gd name="T10" fmla="*/ 32 w 64"/>
                  <a:gd name="T11" fmla="*/ 21 h 64"/>
                  <a:gd name="T12" fmla="*/ 43 w 64"/>
                  <a:gd name="T13" fmla="*/ 32 h 64"/>
                  <a:gd name="T14" fmla="*/ 32 w 64"/>
                  <a:gd name="T15" fmla="*/ 42 h 64"/>
                  <a:gd name="T16" fmla="*/ 22 w 64"/>
                  <a:gd name="T17" fmla="*/ 32 h 64"/>
                  <a:gd name="T18" fmla="*/ 32 w 64"/>
                  <a:gd name="T19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50" y="64"/>
                      <a:pt x="64" y="49"/>
                      <a:pt x="64" y="32"/>
                    </a:cubicBezTo>
                    <a:cubicBezTo>
                      <a:pt x="64" y="14"/>
                      <a:pt x="50" y="0"/>
                      <a:pt x="32" y="0"/>
                    </a:cubicBezTo>
                    <a:cubicBezTo>
                      <a:pt x="15" y="0"/>
                      <a:pt x="0" y="14"/>
                      <a:pt x="0" y="32"/>
                    </a:cubicBezTo>
                    <a:cubicBezTo>
                      <a:pt x="0" y="49"/>
                      <a:pt x="15" y="64"/>
                      <a:pt x="32" y="64"/>
                    </a:cubicBezTo>
                    <a:close/>
                    <a:moveTo>
                      <a:pt x="32" y="21"/>
                    </a:moveTo>
                    <a:cubicBezTo>
                      <a:pt x="38" y="21"/>
                      <a:pt x="43" y="26"/>
                      <a:pt x="43" y="32"/>
                    </a:cubicBezTo>
                    <a:cubicBezTo>
                      <a:pt x="43" y="38"/>
                      <a:pt x="38" y="42"/>
                      <a:pt x="32" y="42"/>
                    </a:cubicBezTo>
                    <a:cubicBezTo>
                      <a:pt x="26" y="42"/>
                      <a:pt x="22" y="38"/>
                      <a:pt x="22" y="32"/>
                    </a:cubicBezTo>
                    <a:cubicBezTo>
                      <a:pt x="22" y="26"/>
                      <a:pt x="26" y="21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4" name="Freeform 849">
                <a:extLst>
                  <a:ext uri="{FF2B5EF4-FFF2-40B4-BE49-F238E27FC236}">
                    <a16:creationId xmlns:a16="http://schemas.microsoft.com/office/drawing/2014/main" id="{774FE914-208F-400D-BD7C-35FBD283414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2" y="3166"/>
                <a:ext cx="57" cy="142"/>
              </a:xfrm>
              <a:custGeom>
                <a:avLst/>
                <a:gdLst>
                  <a:gd name="T0" fmla="*/ 75 w 85"/>
                  <a:gd name="T1" fmla="*/ 0 h 213"/>
                  <a:gd name="T2" fmla="*/ 11 w 85"/>
                  <a:gd name="T3" fmla="*/ 0 h 213"/>
                  <a:gd name="T4" fmla="*/ 0 w 85"/>
                  <a:gd name="T5" fmla="*/ 11 h 213"/>
                  <a:gd name="T6" fmla="*/ 0 w 85"/>
                  <a:gd name="T7" fmla="*/ 96 h 213"/>
                  <a:gd name="T8" fmla="*/ 11 w 85"/>
                  <a:gd name="T9" fmla="*/ 107 h 213"/>
                  <a:gd name="T10" fmla="*/ 11 w 85"/>
                  <a:gd name="T11" fmla="*/ 203 h 213"/>
                  <a:gd name="T12" fmla="*/ 21 w 85"/>
                  <a:gd name="T13" fmla="*/ 213 h 213"/>
                  <a:gd name="T14" fmla="*/ 32 w 85"/>
                  <a:gd name="T15" fmla="*/ 203 h 213"/>
                  <a:gd name="T16" fmla="*/ 32 w 85"/>
                  <a:gd name="T17" fmla="*/ 107 h 213"/>
                  <a:gd name="T18" fmla="*/ 53 w 85"/>
                  <a:gd name="T19" fmla="*/ 107 h 213"/>
                  <a:gd name="T20" fmla="*/ 53 w 85"/>
                  <a:gd name="T21" fmla="*/ 203 h 213"/>
                  <a:gd name="T22" fmla="*/ 64 w 85"/>
                  <a:gd name="T23" fmla="*/ 213 h 213"/>
                  <a:gd name="T24" fmla="*/ 75 w 85"/>
                  <a:gd name="T25" fmla="*/ 203 h 213"/>
                  <a:gd name="T26" fmla="*/ 75 w 85"/>
                  <a:gd name="T27" fmla="*/ 107 h 213"/>
                  <a:gd name="T28" fmla="*/ 85 w 85"/>
                  <a:gd name="T29" fmla="*/ 96 h 213"/>
                  <a:gd name="T30" fmla="*/ 85 w 85"/>
                  <a:gd name="T31" fmla="*/ 11 h 213"/>
                  <a:gd name="T32" fmla="*/ 75 w 85"/>
                  <a:gd name="T33" fmla="*/ 0 h 213"/>
                  <a:gd name="T34" fmla="*/ 21 w 85"/>
                  <a:gd name="T35" fmla="*/ 21 h 213"/>
                  <a:gd name="T36" fmla="*/ 64 w 85"/>
                  <a:gd name="T37" fmla="*/ 21 h 213"/>
                  <a:gd name="T38" fmla="*/ 64 w 85"/>
                  <a:gd name="T39" fmla="*/ 85 h 213"/>
                  <a:gd name="T40" fmla="*/ 21 w 85"/>
                  <a:gd name="T41" fmla="*/ 85 h 213"/>
                  <a:gd name="T42" fmla="*/ 21 w 85"/>
                  <a:gd name="T43" fmla="*/ 21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85" h="213">
                    <a:moveTo>
                      <a:pt x="75" y="0"/>
                    </a:move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2"/>
                      <a:pt x="5" y="107"/>
                      <a:pt x="11" y="107"/>
                    </a:cubicBezTo>
                    <a:cubicBezTo>
                      <a:pt x="11" y="203"/>
                      <a:pt x="11" y="203"/>
                      <a:pt x="11" y="203"/>
                    </a:cubicBezTo>
                    <a:cubicBezTo>
                      <a:pt x="11" y="209"/>
                      <a:pt x="15" y="213"/>
                      <a:pt x="21" y="213"/>
                    </a:cubicBezTo>
                    <a:cubicBezTo>
                      <a:pt x="27" y="213"/>
                      <a:pt x="32" y="209"/>
                      <a:pt x="32" y="203"/>
                    </a:cubicBezTo>
                    <a:cubicBezTo>
                      <a:pt x="32" y="107"/>
                      <a:pt x="32" y="107"/>
                      <a:pt x="32" y="107"/>
                    </a:cubicBezTo>
                    <a:cubicBezTo>
                      <a:pt x="53" y="107"/>
                      <a:pt x="53" y="107"/>
                      <a:pt x="53" y="107"/>
                    </a:cubicBezTo>
                    <a:cubicBezTo>
                      <a:pt x="53" y="203"/>
                      <a:pt x="53" y="203"/>
                      <a:pt x="53" y="203"/>
                    </a:cubicBezTo>
                    <a:cubicBezTo>
                      <a:pt x="53" y="209"/>
                      <a:pt x="58" y="213"/>
                      <a:pt x="64" y="213"/>
                    </a:cubicBezTo>
                    <a:cubicBezTo>
                      <a:pt x="70" y="213"/>
                      <a:pt x="75" y="209"/>
                      <a:pt x="75" y="203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81" y="107"/>
                      <a:pt x="85" y="102"/>
                      <a:pt x="85" y="96"/>
                    </a:cubicBezTo>
                    <a:cubicBezTo>
                      <a:pt x="85" y="11"/>
                      <a:pt x="85" y="11"/>
                      <a:pt x="85" y="11"/>
                    </a:cubicBezTo>
                    <a:cubicBezTo>
                      <a:pt x="85" y="5"/>
                      <a:pt x="81" y="0"/>
                      <a:pt x="75" y="0"/>
                    </a:cubicBezTo>
                    <a:close/>
                    <a:moveTo>
                      <a:pt x="21" y="21"/>
                    </a:moveTo>
                    <a:cubicBezTo>
                      <a:pt x="64" y="21"/>
                      <a:pt x="64" y="21"/>
                      <a:pt x="64" y="21"/>
                    </a:cubicBezTo>
                    <a:cubicBezTo>
                      <a:pt x="64" y="85"/>
                      <a:pt x="64" y="85"/>
                      <a:pt x="64" y="85"/>
                    </a:cubicBezTo>
                    <a:cubicBezTo>
                      <a:pt x="21" y="85"/>
                      <a:pt x="21" y="85"/>
                      <a:pt x="21" y="85"/>
                    </a:cubicBezTo>
                    <a:lnTo>
                      <a:pt x="21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5" name="Freeform 850">
                <a:extLst>
                  <a:ext uri="{FF2B5EF4-FFF2-40B4-BE49-F238E27FC236}">
                    <a16:creationId xmlns:a16="http://schemas.microsoft.com/office/drawing/2014/main" id="{67247703-C7F1-4211-BD81-13276B9F2D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50" y="3110"/>
                <a:ext cx="42" cy="42"/>
              </a:xfrm>
              <a:custGeom>
                <a:avLst/>
                <a:gdLst>
                  <a:gd name="T0" fmla="*/ 32 w 64"/>
                  <a:gd name="T1" fmla="*/ 64 h 64"/>
                  <a:gd name="T2" fmla="*/ 64 w 64"/>
                  <a:gd name="T3" fmla="*/ 32 h 64"/>
                  <a:gd name="T4" fmla="*/ 32 w 64"/>
                  <a:gd name="T5" fmla="*/ 0 h 64"/>
                  <a:gd name="T6" fmla="*/ 0 w 64"/>
                  <a:gd name="T7" fmla="*/ 32 h 64"/>
                  <a:gd name="T8" fmla="*/ 32 w 64"/>
                  <a:gd name="T9" fmla="*/ 64 h 64"/>
                  <a:gd name="T10" fmla="*/ 32 w 64"/>
                  <a:gd name="T11" fmla="*/ 21 h 64"/>
                  <a:gd name="T12" fmla="*/ 42 w 64"/>
                  <a:gd name="T13" fmla="*/ 32 h 64"/>
                  <a:gd name="T14" fmla="*/ 32 w 64"/>
                  <a:gd name="T15" fmla="*/ 42 h 64"/>
                  <a:gd name="T16" fmla="*/ 21 w 64"/>
                  <a:gd name="T17" fmla="*/ 32 h 64"/>
                  <a:gd name="T18" fmla="*/ 32 w 64"/>
                  <a:gd name="T19" fmla="*/ 21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" h="64">
                    <a:moveTo>
                      <a:pt x="32" y="64"/>
                    </a:moveTo>
                    <a:cubicBezTo>
                      <a:pt x="49" y="64"/>
                      <a:pt x="64" y="49"/>
                      <a:pt x="64" y="32"/>
                    </a:cubicBezTo>
                    <a:cubicBezTo>
                      <a:pt x="64" y="14"/>
                      <a:pt x="49" y="0"/>
                      <a:pt x="32" y="0"/>
                    </a:cubicBezTo>
                    <a:cubicBezTo>
                      <a:pt x="14" y="0"/>
                      <a:pt x="0" y="14"/>
                      <a:pt x="0" y="32"/>
                    </a:cubicBezTo>
                    <a:cubicBezTo>
                      <a:pt x="0" y="49"/>
                      <a:pt x="14" y="64"/>
                      <a:pt x="32" y="64"/>
                    </a:cubicBezTo>
                    <a:close/>
                    <a:moveTo>
                      <a:pt x="32" y="21"/>
                    </a:moveTo>
                    <a:cubicBezTo>
                      <a:pt x="38" y="21"/>
                      <a:pt x="42" y="26"/>
                      <a:pt x="42" y="32"/>
                    </a:cubicBezTo>
                    <a:cubicBezTo>
                      <a:pt x="42" y="38"/>
                      <a:pt x="38" y="42"/>
                      <a:pt x="32" y="42"/>
                    </a:cubicBezTo>
                    <a:cubicBezTo>
                      <a:pt x="26" y="42"/>
                      <a:pt x="21" y="38"/>
                      <a:pt x="21" y="32"/>
                    </a:cubicBezTo>
                    <a:cubicBezTo>
                      <a:pt x="21" y="26"/>
                      <a:pt x="26" y="21"/>
                      <a:pt x="32" y="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16" name="Freeform 851">
                <a:extLst>
                  <a:ext uri="{FF2B5EF4-FFF2-40B4-BE49-F238E27FC236}">
                    <a16:creationId xmlns:a16="http://schemas.microsoft.com/office/drawing/2014/main" id="{C50E8569-95A7-4281-91F5-84018C14EA4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301" y="3046"/>
                <a:ext cx="340" cy="340"/>
              </a:xfrm>
              <a:custGeom>
                <a:avLst/>
                <a:gdLst>
                  <a:gd name="T0" fmla="*/ 256 w 512"/>
                  <a:gd name="T1" fmla="*/ 0 h 512"/>
                  <a:gd name="T2" fmla="*/ 0 w 512"/>
                  <a:gd name="T3" fmla="*/ 256 h 512"/>
                  <a:gd name="T4" fmla="*/ 256 w 512"/>
                  <a:gd name="T5" fmla="*/ 512 h 512"/>
                  <a:gd name="T6" fmla="*/ 512 w 512"/>
                  <a:gd name="T7" fmla="*/ 256 h 512"/>
                  <a:gd name="T8" fmla="*/ 256 w 512"/>
                  <a:gd name="T9" fmla="*/ 0 h 512"/>
                  <a:gd name="T10" fmla="*/ 256 w 512"/>
                  <a:gd name="T11" fmla="*/ 490 h 512"/>
                  <a:gd name="T12" fmla="*/ 21 w 512"/>
                  <a:gd name="T13" fmla="*/ 256 h 512"/>
                  <a:gd name="T14" fmla="*/ 256 w 512"/>
                  <a:gd name="T15" fmla="*/ 21 h 512"/>
                  <a:gd name="T16" fmla="*/ 490 w 512"/>
                  <a:gd name="T17" fmla="*/ 256 h 512"/>
                  <a:gd name="T18" fmla="*/ 256 w 512"/>
                  <a:gd name="T19" fmla="*/ 49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0"/>
                    </a:moveTo>
                    <a:cubicBezTo>
                      <a:pt x="114" y="0"/>
                      <a:pt x="0" y="114"/>
                      <a:pt x="0" y="256"/>
                    </a:cubicBezTo>
                    <a:cubicBezTo>
                      <a:pt x="0" y="397"/>
                      <a:pt x="114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4"/>
                      <a:pt x="397" y="0"/>
                      <a:pt x="256" y="0"/>
                    </a:cubicBezTo>
                    <a:close/>
                    <a:moveTo>
                      <a:pt x="256" y="490"/>
                    </a:moveTo>
                    <a:cubicBezTo>
                      <a:pt x="126" y="490"/>
                      <a:pt x="21" y="385"/>
                      <a:pt x="21" y="256"/>
                    </a:cubicBezTo>
                    <a:cubicBezTo>
                      <a:pt x="21" y="126"/>
                      <a:pt x="126" y="21"/>
                      <a:pt x="256" y="21"/>
                    </a:cubicBezTo>
                    <a:cubicBezTo>
                      <a:pt x="385" y="21"/>
                      <a:pt x="490" y="126"/>
                      <a:pt x="490" y="256"/>
                    </a:cubicBezTo>
                    <a:cubicBezTo>
                      <a:pt x="490" y="385"/>
                      <a:pt x="385" y="490"/>
                      <a:pt x="256" y="49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 w="0"/>
                  <a:solidFill>
                    <a:srgbClr val="86BC25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198" name="Group 1018">
              <a:extLst>
                <a:ext uri="{FF2B5EF4-FFF2-40B4-BE49-F238E27FC236}">
                  <a16:creationId xmlns:a16="http://schemas.microsoft.com/office/drawing/2014/main" id="{DFC0BD53-09D7-4006-8EC6-4C24746AEB7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316275" y="4319242"/>
              <a:ext cx="275491" cy="321389"/>
              <a:chOff x="5589" y="4650"/>
              <a:chExt cx="341" cy="341"/>
            </a:xfrm>
            <a:solidFill>
              <a:srgbClr val="FFFFFF"/>
            </a:solidFill>
          </p:grpSpPr>
          <p:sp>
            <p:nvSpPr>
              <p:cNvPr id="208" name="Freeform 61">
                <a:extLst>
                  <a:ext uri="{FF2B5EF4-FFF2-40B4-BE49-F238E27FC236}">
                    <a16:creationId xmlns:a16="http://schemas.microsoft.com/office/drawing/2014/main" id="{54B6F788-7C75-48D1-9B6A-EC7F645E75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589" y="4650"/>
                <a:ext cx="341" cy="341"/>
              </a:xfrm>
              <a:custGeom>
                <a:avLst/>
                <a:gdLst>
                  <a:gd name="T0" fmla="*/ 256 w 512"/>
                  <a:gd name="T1" fmla="*/ 21 h 512"/>
                  <a:gd name="T2" fmla="*/ 490 w 512"/>
                  <a:gd name="T3" fmla="*/ 256 h 512"/>
                  <a:gd name="T4" fmla="*/ 256 w 512"/>
                  <a:gd name="T5" fmla="*/ 490 h 512"/>
                  <a:gd name="T6" fmla="*/ 21 w 512"/>
                  <a:gd name="T7" fmla="*/ 256 h 512"/>
                  <a:gd name="T8" fmla="*/ 256 w 512"/>
                  <a:gd name="T9" fmla="*/ 21 h 512"/>
                  <a:gd name="T10" fmla="*/ 256 w 512"/>
                  <a:gd name="T11" fmla="*/ 0 h 512"/>
                  <a:gd name="T12" fmla="*/ 0 w 512"/>
                  <a:gd name="T13" fmla="*/ 256 h 512"/>
                  <a:gd name="T14" fmla="*/ 256 w 512"/>
                  <a:gd name="T15" fmla="*/ 512 h 512"/>
                  <a:gd name="T16" fmla="*/ 512 w 512"/>
                  <a:gd name="T17" fmla="*/ 256 h 512"/>
                  <a:gd name="T18" fmla="*/ 256 w 512"/>
                  <a:gd name="T1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21"/>
                    </a:moveTo>
                    <a:cubicBezTo>
                      <a:pt x="385" y="21"/>
                      <a:pt x="490" y="126"/>
                      <a:pt x="490" y="256"/>
                    </a:cubicBezTo>
                    <a:cubicBezTo>
                      <a:pt x="490" y="385"/>
                      <a:pt x="385" y="490"/>
                      <a:pt x="256" y="490"/>
                    </a:cubicBezTo>
                    <a:cubicBezTo>
                      <a:pt x="126" y="490"/>
                      <a:pt x="21" y="385"/>
                      <a:pt x="21" y="256"/>
                    </a:cubicBezTo>
                    <a:cubicBezTo>
                      <a:pt x="21" y="126"/>
                      <a:pt x="126" y="21"/>
                      <a:pt x="256" y="21"/>
                    </a:cubicBezTo>
                    <a:moveTo>
                      <a:pt x="256" y="0"/>
                    </a:moveTo>
                    <a:cubicBezTo>
                      <a:pt x="114" y="0"/>
                      <a:pt x="0" y="114"/>
                      <a:pt x="0" y="256"/>
                    </a:cubicBezTo>
                    <a:cubicBezTo>
                      <a:pt x="0" y="397"/>
                      <a:pt x="114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4"/>
                      <a:pt x="397" y="0"/>
                      <a:pt x="2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9" name="Freeform 62">
                <a:extLst>
                  <a:ext uri="{FF2B5EF4-FFF2-40B4-BE49-F238E27FC236}">
                    <a16:creationId xmlns:a16="http://schemas.microsoft.com/office/drawing/2014/main" id="{756485BA-9C1F-44C1-8FAC-9F02E1590F4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80" y="4741"/>
                <a:ext cx="158" cy="171"/>
              </a:xfrm>
              <a:custGeom>
                <a:avLst/>
                <a:gdLst>
                  <a:gd name="T0" fmla="*/ 233 w 237"/>
                  <a:gd name="T1" fmla="*/ 4 h 257"/>
                  <a:gd name="T2" fmla="*/ 218 w 237"/>
                  <a:gd name="T3" fmla="*/ 4 h 257"/>
                  <a:gd name="T4" fmla="*/ 178 w 237"/>
                  <a:gd name="T5" fmla="*/ 44 h 257"/>
                  <a:gd name="T6" fmla="*/ 59 w 237"/>
                  <a:gd name="T7" fmla="*/ 44 h 257"/>
                  <a:gd name="T8" fmla="*/ 20 w 237"/>
                  <a:gd name="T9" fmla="*/ 4 h 257"/>
                  <a:gd name="T10" fmla="*/ 4 w 237"/>
                  <a:gd name="T11" fmla="*/ 4 h 257"/>
                  <a:gd name="T12" fmla="*/ 4 w 237"/>
                  <a:gd name="T13" fmla="*/ 20 h 257"/>
                  <a:gd name="T14" fmla="*/ 47 w 237"/>
                  <a:gd name="T15" fmla="*/ 62 h 257"/>
                  <a:gd name="T16" fmla="*/ 47 w 237"/>
                  <a:gd name="T17" fmla="*/ 62 h 257"/>
                  <a:gd name="T18" fmla="*/ 108 w 237"/>
                  <a:gd name="T19" fmla="*/ 123 h 257"/>
                  <a:gd name="T20" fmla="*/ 108 w 237"/>
                  <a:gd name="T21" fmla="*/ 236 h 257"/>
                  <a:gd name="T22" fmla="*/ 65 w 237"/>
                  <a:gd name="T23" fmla="*/ 236 h 257"/>
                  <a:gd name="T24" fmla="*/ 55 w 237"/>
                  <a:gd name="T25" fmla="*/ 247 h 257"/>
                  <a:gd name="T26" fmla="*/ 65 w 237"/>
                  <a:gd name="T27" fmla="*/ 257 h 257"/>
                  <a:gd name="T28" fmla="*/ 172 w 237"/>
                  <a:gd name="T29" fmla="*/ 257 h 257"/>
                  <a:gd name="T30" fmla="*/ 183 w 237"/>
                  <a:gd name="T31" fmla="*/ 247 h 257"/>
                  <a:gd name="T32" fmla="*/ 172 w 237"/>
                  <a:gd name="T33" fmla="*/ 236 h 257"/>
                  <a:gd name="T34" fmla="*/ 129 w 237"/>
                  <a:gd name="T35" fmla="*/ 236 h 257"/>
                  <a:gd name="T36" fmla="*/ 129 w 237"/>
                  <a:gd name="T37" fmla="*/ 123 h 257"/>
                  <a:gd name="T38" fmla="*/ 190 w 237"/>
                  <a:gd name="T39" fmla="*/ 62 h 257"/>
                  <a:gd name="T40" fmla="*/ 190 w 237"/>
                  <a:gd name="T41" fmla="*/ 62 h 257"/>
                  <a:gd name="T42" fmla="*/ 233 w 237"/>
                  <a:gd name="T43" fmla="*/ 20 h 257"/>
                  <a:gd name="T44" fmla="*/ 233 w 237"/>
                  <a:gd name="T45" fmla="*/ 4 h 257"/>
                  <a:gd name="T46" fmla="*/ 157 w 237"/>
                  <a:gd name="T47" fmla="*/ 65 h 257"/>
                  <a:gd name="T48" fmla="*/ 119 w 237"/>
                  <a:gd name="T49" fmla="*/ 104 h 257"/>
                  <a:gd name="T50" fmla="*/ 80 w 237"/>
                  <a:gd name="T51" fmla="*/ 65 h 257"/>
                  <a:gd name="T52" fmla="*/ 157 w 237"/>
                  <a:gd name="T53" fmla="*/ 6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37" h="257">
                    <a:moveTo>
                      <a:pt x="233" y="4"/>
                    </a:moveTo>
                    <a:cubicBezTo>
                      <a:pt x="229" y="0"/>
                      <a:pt x="222" y="0"/>
                      <a:pt x="218" y="4"/>
                    </a:cubicBezTo>
                    <a:cubicBezTo>
                      <a:pt x="178" y="44"/>
                      <a:pt x="178" y="44"/>
                      <a:pt x="178" y="44"/>
                    </a:cubicBezTo>
                    <a:cubicBezTo>
                      <a:pt x="59" y="44"/>
                      <a:pt x="59" y="44"/>
                      <a:pt x="59" y="44"/>
                    </a:cubicBezTo>
                    <a:cubicBezTo>
                      <a:pt x="20" y="4"/>
                      <a:pt x="20" y="4"/>
                      <a:pt x="20" y="4"/>
                    </a:cubicBezTo>
                    <a:cubicBezTo>
                      <a:pt x="15" y="0"/>
                      <a:pt x="9" y="0"/>
                      <a:pt x="4" y="4"/>
                    </a:cubicBezTo>
                    <a:cubicBezTo>
                      <a:pt x="0" y="9"/>
                      <a:pt x="0" y="15"/>
                      <a:pt x="4" y="20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47" y="62"/>
                      <a:pt x="47" y="62"/>
                      <a:pt x="47" y="62"/>
                    </a:cubicBezTo>
                    <a:cubicBezTo>
                      <a:pt x="108" y="123"/>
                      <a:pt x="108" y="123"/>
                      <a:pt x="108" y="123"/>
                    </a:cubicBezTo>
                    <a:cubicBezTo>
                      <a:pt x="108" y="236"/>
                      <a:pt x="108" y="236"/>
                      <a:pt x="108" y="236"/>
                    </a:cubicBezTo>
                    <a:cubicBezTo>
                      <a:pt x="65" y="236"/>
                      <a:pt x="65" y="236"/>
                      <a:pt x="65" y="236"/>
                    </a:cubicBezTo>
                    <a:cubicBezTo>
                      <a:pt x="59" y="236"/>
                      <a:pt x="55" y="241"/>
                      <a:pt x="55" y="247"/>
                    </a:cubicBezTo>
                    <a:cubicBezTo>
                      <a:pt x="55" y="253"/>
                      <a:pt x="59" y="257"/>
                      <a:pt x="65" y="257"/>
                    </a:cubicBezTo>
                    <a:cubicBezTo>
                      <a:pt x="172" y="257"/>
                      <a:pt x="172" y="257"/>
                      <a:pt x="172" y="257"/>
                    </a:cubicBezTo>
                    <a:cubicBezTo>
                      <a:pt x="178" y="257"/>
                      <a:pt x="183" y="253"/>
                      <a:pt x="183" y="247"/>
                    </a:cubicBezTo>
                    <a:cubicBezTo>
                      <a:pt x="183" y="241"/>
                      <a:pt x="178" y="236"/>
                      <a:pt x="172" y="236"/>
                    </a:cubicBezTo>
                    <a:cubicBezTo>
                      <a:pt x="129" y="236"/>
                      <a:pt x="129" y="236"/>
                      <a:pt x="129" y="236"/>
                    </a:cubicBezTo>
                    <a:cubicBezTo>
                      <a:pt x="129" y="123"/>
                      <a:pt x="129" y="123"/>
                      <a:pt x="129" y="123"/>
                    </a:cubicBezTo>
                    <a:cubicBezTo>
                      <a:pt x="190" y="62"/>
                      <a:pt x="190" y="62"/>
                      <a:pt x="190" y="62"/>
                    </a:cubicBezTo>
                    <a:cubicBezTo>
                      <a:pt x="190" y="62"/>
                      <a:pt x="190" y="62"/>
                      <a:pt x="190" y="62"/>
                    </a:cubicBezTo>
                    <a:cubicBezTo>
                      <a:pt x="233" y="20"/>
                      <a:pt x="233" y="20"/>
                      <a:pt x="233" y="20"/>
                    </a:cubicBezTo>
                    <a:cubicBezTo>
                      <a:pt x="237" y="15"/>
                      <a:pt x="237" y="9"/>
                      <a:pt x="233" y="4"/>
                    </a:cubicBezTo>
                    <a:close/>
                    <a:moveTo>
                      <a:pt x="157" y="65"/>
                    </a:moveTo>
                    <a:cubicBezTo>
                      <a:pt x="119" y="104"/>
                      <a:pt x="119" y="104"/>
                      <a:pt x="119" y="104"/>
                    </a:cubicBezTo>
                    <a:cubicBezTo>
                      <a:pt x="80" y="65"/>
                      <a:pt x="80" y="65"/>
                      <a:pt x="80" y="65"/>
                    </a:cubicBezTo>
                    <a:lnTo>
                      <a:pt x="157" y="6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9" name="Hexagon 198">
              <a:extLst>
                <a:ext uri="{FF2B5EF4-FFF2-40B4-BE49-F238E27FC236}">
                  <a16:creationId xmlns:a16="http://schemas.microsoft.com/office/drawing/2014/main" id="{E63CA025-080B-4BE9-939B-78B0283293D5}"/>
                </a:ext>
              </a:extLst>
            </p:cNvPr>
            <p:cNvSpPr/>
            <p:nvPr/>
          </p:nvSpPr>
          <p:spPr bwMode="gray">
            <a:xfrm>
              <a:off x="6190018" y="4248785"/>
              <a:ext cx="519580" cy="522538"/>
            </a:xfrm>
            <a:prstGeom prst="hexagon">
              <a:avLst/>
            </a:prstGeom>
            <a:solidFill>
              <a:srgbClr val="005587"/>
            </a:solidFill>
            <a:ln w="9525" cap="flat" cmpd="sng" algn="ctr">
              <a:noFill/>
              <a:prstDash val="solid"/>
              <a:miter lim="800000"/>
            </a:ln>
            <a:effectLst/>
          </p:spPr>
          <p:txBody>
            <a:bodyPr lIns="87086" tIns="87086" rIns="87086" bIns="87086" rtlCol="0" anchor="ctr"/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714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endParaRPr>
            </a:p>
          </p:txBody>
        </p:sp>
        <p:pic>
          <p:nvPicPr>
            <p:cNvPr id="200" name="Picture 199">
              <a:extLst>
                <a:ext uri="{FF2B5EF4-FFF2-40B4-BE49-F238E27FC236}">
                  <a16:creationId xmlns:a16="http://schemas.microsoft.com/office/drawing/2014/main" id="{59792911-D042-4021-9245-CD169219290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biLevel thresh="5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15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55149" y="3194150"/>
              <a:ext cx="389317" cy="45418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1" name="Picture 200">
              <a:extLst>
                <a:ext uri="{FF2B5EF4-FFF2-40B4-BE49-F238E27FC236}">
                  <a16:creationId xmlns:a16="http://schemas.microsoft.com/office/drawing/2014/main" id="{FBA5EAEA-6A31-49CD-A441-41005A1C5CD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colorTemperature colorTemp="6367"/>
                      </a14:imgEffect>
                      <a14:imgEffect>
                        <a14:saturation sat="19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02258" y="3502298"/>
              <a:ext cx="322488" cy="37621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D2C53EE9-F244-4E5F-B92D-5142485C34B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biLevel thresh="25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colorTemperature colorTemp="5533"/>
                      </a14:imgEffect>
                      <a14:imgEffect>
                        <a14:saturation sat="199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20332">
              <a:off x="6501026" y="4004592"/>
              <a:ext cx="766236" cy="446947"/>
            </a:xfrm>
            <a:prstGeom prst="rect">
              <a:avLst/>
            </a:prstGeom>
          </p:spPr>
        </p:pic>
        <p:grpSp>
          <p:nvGrpSpPr>
            <p:cNvPr id="203" name="Group 578">
              <a:extLst>
                <a:ext uri="{FF2B5EF4-FFF2-40B4-BE49-F238E27FC236}">
                  <a16:creationId xmlns:a16="http://schemas.microsoft.com/office/drawing/2014/main" id="{236347EC-0BAF-4E08-B8F8-3FEE7B2911A6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6293039" y="4324631"/>
              <a:ext cx="303388" cy="353934"/>
              <a:chOff x="1932" y="2478"/>
              <a:chExt cx="340" cy="340"/>
            </a:xfrm>
            <a:solidFill>
              <a:srgbClr val="FFFFFF"/>
            </a:solidFill>
          </p:grpSpPr>
          <p:sp>
            <p:nvSpPr>
              <p:cNvPr id="206" name="Freeform 579">
                <a:extLst>
                  <a:ext uri="{FF2B5EF4-FFF2-40B4-BE49-F238E27FC236}">
                    <a16:creationId xmlns:a16="http://schemas.microsoft.com/office/drawing/2014/main" id="{EE134672-2E7E-4D8A-AFE8-CD926EF2AD2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96" y="2548"/>
                <a:ext cx="202" cy="185"/>
              </a:xfrm>
              <a:custGeom>
                <a:avLst/>
                <a:gdLst>
                  <a:gd name="T0" fmla="*/ 298 w 304"/>
                  <a:gd name="T1" fmla="*/ 160 h 278"/>
                  <a:gd name="T2" fmla="*/ 234 w 304"/>
                  <a:gd name="T3" fmla="*/ 96 h 278"/>
                  <a:gd name="T4" fmla="*/ 196 w 304"/>
                  <a:gd name="T5" fmla="*/ 96 h 278"/>
                  <a:gd name="T6" fmla="*/ 213 w 304"/>
                  <a:gd name="T7" fmla="*/ 46 h 278"/>
                  <a:gd name="T8" fmla="*/ 199 w 304"/>
                  <a:gd name="T9" fmla="*/ 3 h 278"/>
                  <a:gd name="T10" fmla="*/ 191 w 304"/>
                  <a:gd name="T11" fmla="*/ 0 h 278"/>
                  <a:gd name="T12" fmla="*/ 184 w 304"/>
                  <a:gd name="T13" fmla="*/ 4 h 278"/>
                  <a:gd name="T14" fmla="*/ 89 w 304"/>
                  <a:gd name="T15" fmla="*/ 112 h 278"/>
                  <a:gd name="T16" fmla="*/ 88 w 304"/>
                  <a:gd name="T17" fmla="*/ 114 h 278"/>
                  <a:gd name="T18" fmla="*/ 79 w 304"/>
                  <a:gd name="T19" fmla="*/ 128 h 278"/>
                  <a:gd name="T20" fmla="*/ 10 w 304"/>
                  <a:gd name="T21" fmla="*/ 128 h 278"/>
                  <a:gd name="T22" fmla="*/ 0 w 304"/>
                  <a:gd name="T23" fmla="*/ 139 h 278"/>
                  <a:gd name="T24" fmla="*/ 0 w 304"/>
                  <a:gd name="T25" fmla="*/ 256 h 278"/>
                  <a:gd name="T26" fmla="*/ 10 w 304"/>
                  <a:gd name="T27" fmla="*/ 267 h 278"/>
                  <a:gd name="T28" fmla="*/ 95 w 304"/>
                  <a:gd name="T29" fmla="*/ 267 h 278"/>
                  <a:gd name="T30" fmla="*/ 128 w 304"/>
                  <a:gd name="T31" fmla="*/ 278 h 278"/>
                  <a:gd name="T32" fmla="*/ 224 w 304"/>
                  <a:gd name="T33" fmla="*/ 278 h 278"/>
                  <a:gd name="T34" fmla="*/ 274 w 304"/>
                  <a:gd name="T35" fmla="*/ 256 h 278"/>
                  <a:gd name="T36" fmla="*/ 298 w 304"/>
                  <a:gd name="T37" fmla="*/ 160 h 278"/>
                  <a:gd name="T38" fmla="*/ 21 w 304"/>
                  <a:gd name="T39" fmla="*/ 150 h 278"/>
                  <a:gd name="T40" fmla="*/ 74 w 304"/>
                  <a:gd name="T41" fmla="*/ 150 h 278"/>
                  <a:gd name="T42" fmla="*/ 74 w 304"/>
                  <a:gd name="T43" fmla="*/ 150 h 278"/>
                  <a:gd name="T44" fmla="*/ 74 w 304"/>
                  <a:gd name="T45" fmla="*/ 224 h 278"/>
                  <a:gd name="T46" fmla="*/ 78 w 304"/>
                  <a:gd name="T47" fmla="*/ 246 h 278"/>
                  <a:gd name="T48" fmla="*/ 21 w 304"/>
                  <a:gd name="T49" fmla="*/ 246 h 278"/>
                  <a:gd name="T50" fmla="*/ 21 w 304"/>
                  <a:gd name="T51" fmla="*/ 150 h 278"/>
                  <a:gd name="T52" fmla="*/ 258 w 304"/>
                  <a:gd name="T53" fmla="*/ 242 h 278"/>
                  <a:gd name="T54" fmla="*/ 224 w 304"/>
                  <a:gd name="T55" fmla="*/ 256 h 278"/>
                  <a:gd name="T56" fmla="*/ 128 w 304"/>
                  <a:gd name="T57" fmla="*/ 256 h 278"/>
                  <a:gd name="T58" fmla="*/ 96 w 304"/>
                  <a:gd name="T59" fmla="*/ 224 h 278"/>
                  <a:gd name="T60" fmla="*/ 96 w 304"/>
                  <a:gd name="T61" fmla="*/ 150 h 278"/>
                  <a:gd name="T62" fmla="*/ 104 w 304"/>
                  <a:gd name="T63" fmla="*/ 127 h 278"/>
                  <a:gd name="T64" fmla="*/ 105 w 304"/>
                  <a:gd name="T65" fmla="*/ 127 h 278"/>
                  <a:gd name="T66" fmla="*/ 191 w 304"/>
                  <a:gd name="T67" fmla="*/ 28 h 278"/>
                  <a:gd name="T68" fmla="*/ 192 w 304"/>
                  <a:gd name="T69" fmla="*/ 40 h 278"/>
                  <a:gd name="T70" fmla="*/ 171 w 304"/>
                  <a:gd name="T71" fmla="*/ 104 h 278"/>
                  <a:gd name="T72" fmla="*/ 171 w 304"/>
                  <a:gd name="T73" fmla="*/ 104 h 278"/>
                  <a:gd name="T74" fmla="*/ 170 w 304"/>
                  <a:gd name="T75" fmla="*/ 107 h 278"/>
                  <a:gd name="T76" fmla="*/ 181 w 304"/>
                  <a:gd name="T77" fmla="*/ 118 h 278"/>
                  <a:gd name="T78" fmla="*/ 234 w 304"/>
                  <a:gd name="T79" fmla="*/ 118 h 278"/>
                  <a:gd name="T80" fmla="*/ 277 w 304"/>
                  <a:gd name="T81" fmla="*/ 161 h 278"/>
                  <a:gd name="T82" fmla="*/ 258 w 304"/>
                  <a:gd name="T83" fmla="*/ 242 h 2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04" h="278">
                    <a:moveTo>
                      <a:pt x="298" y="160"/>
                    </a:moveTo>
                    <a:cubicBezTo>
                      <a:pt x="298" y="129"/>
                      <a:pt x="265" y="96"/>
                      <a:pt x="234" y="96"/>
                    </a:cubicBezTo>
                    <a:cubicBezTo>
                      <a:pt x="196" y="96"/>
                      <a:pt x="196" y="96"/>
                      <a:pt x="196" y="96"/>
                    </a:cubicBezTo>
                    <a:cubicBezTo>
                      <a:pt x="213" y="46"/>
                      <a:pt x="213" y="46"/>
                      <a:pt x="213" y="46"/>
                    </a:cubicBezTo>
                    <a:cubicBezTo>
                      <a:pt x="219" y="23"/>
                      <a:pt x="200" y="4"/>
                      <a:pt x="199" y="3"/>
                    </a:cubicBezTo>
                    <a:cubicBezTo>
                      <a:pt x="197" y="1"/>
                      <a:pt x="194" y="0"/>
                      <a:pt x="191" y="0"/>
                    </a:cubicBezTo>
                    <a:cubicBezTo>
                      <a:pt x="188" y="0"/>
                      <a:pt x="186" y="2"/>
                      <a:pt x="184" y="4"/>
                    </a:cubicBezTo>
                    <a:cubicBezTo>
                      <a:pt x="89" y="112"/>
                      <a:pt x="89" y="112"/>
                      <a:pt x="89" y="112"/>
                    </a:cubicBezTo>
                    <a:cubicBezTo>
                      <a:pt x="89" y="112"/>
                      <a:pt x="89" y="112"/>
                      <a:pt x="88" y="114"/>
                    </a:cubicBezTo>
                    <a:cubicBezTo>
                      <a:pt x="84" y="118"/>
                      <a:pt x="81" y="123"/>
                      <a:pt x="79" y="128"/>
                    </a:cubicBezTo>
                    <a:cubicBezTo>
                      <a:pt x="10" y="128"/>
                      <a:pt x="10" y="128"/>
                      <a:pt x="10" y="128"/>
                    </a:cubicBezTo>
                    <a:cubicBezTo>
                      <a:pt x="4" y="128"/>
                      <a:pt x="0" y="133"/>
                      <a:pt x="0" y="139"/>
                    </a:cubicBezTo>
                    <a:cubicBezTo>
                      <a:pt x="0" y="256"/>
                      <a:pt x="0" y="256"/>
                      <a:pt x="0" y="256"/>
                    </a:cubicBezTo>
                    <a:cubicBezTo>
                      <a:pt x="0" y="262"/>
                      <a:pt x="4" y="267"/>
                      <a:pt x="10" y="267"/>
                    </a:cubicBezTo>
                    <a:cubicBezTo>
                      <a:pt x="95" y="267"/>
                      <a:pt x="95" y="267"/>
                      <a:pt x="95" y="267"/>
                    </a:cubicBezTo>
                    <a:cubicBezTo>
                      <a:pt x="104" y="274"/>
                      <a:pt x="115" y="278"/>
                      <a:pt x="128" y="278"/>
                    </a:cubicBezTo>
                    <a:cubicBezTo>
                      <a:pt x="224" y="278"/>
                      <a:pt x="224" y="278"/>
                      <a:pt x="224" y="278"/>
                    </a:cubicBezTo>
                    <a:cubicBezTo>
                      <a:pt x="244" y="278"/>
                      <a:pt x="261" y="271"/>
                      <a:pt x="274" y="256"/>
                    </a:cubicBezTo>
                    <a:cubicBezTo>
                      <a:pt x="304" y="223"/>
                      <a:pt x="299" y="162"/>
                      <a:pt x="298" y="160"/>
                    </a:cubicBezTo>
                    <a:close/>
                    <a:moveTo>
                      <a:pt x="21" y="150"/>
                    </a:moveTo>
                    <a:cubicBezTo>
                      <a:pt x="74" y="150"/>
                      <a:pt x="74" y="150"/>
                      <a:pt x="74" y="150"/>
                    </a:cubicBezTo>
                    <a:cubicBezTo>
                      <a:pt x="74" y="150"/>
                      <a:pt x="74" y="150"/>
                      <a:pt x="74" y="150"/>
                    </a:cubicBezTo>
                    <a:cubicBezTo>
                      <a:pt x="74" y="224"/>
                      <a:pt x="74" y="224"/>
                      <a:pt x="74" y="224"/>
                    </a:cubicBezTo>
                    <a:cubicBezTo>
                      <a:pt x="74" y="232"/>
                      <a:pt x="76" y="239"/>
                      <a:pt x="78" y="246"/>
                    </a:cubicBezTo>
                    <a:cubicBezTo>
                      <a:pt x="21" y="246"/>
                      <a:pt x="21" y="246"/>
                      <a:pt x="21" y="246"/>
                    </a:cubicBezTo>
                    <a:lnTo>
                      <a:pt x="21" y="150"/>
                    </a:lnTo>
                    <a:close/>
                    <a:moveTo>
                      <a:pt x="258" y="242"/>
                    </a:moveTo>
                    <a:cubicBezTo>
                      <a:pt x="250" y="252"/>
                      <a:pt x="238" y="256"/>
                      <a:pt x="224" y="256"/>
                    </a:cubicBezTo>
                    <a:cubicBezTo>
                      <a:pt x="128" y="256"/>
                      <a:pt x="128" y="256"/>
                      <a:pt x="128" y="256"/>
                    </a:cubicBezTo>
                    <a:cubicBezTo>
                      <a:pt x="109" y="256"/>
                      <a:pt x="96" y="243"/>
                      <a:pt x="96" y="224"/>
                    </a:cubicBezTo>
                    <a:cubicBezTo>
                      <a:pt x="96" y="150"/>
                      <a:pt x="96" y="150"/>
                      <a:pt x="96" y="150"/>
                    </a:cubicBezTo>
                    <a:cubicBezTo>
                      <a:pt x="96" y="142"/>
                      <a:pt x="99" y="134"/>
                      <a:pt x="104" y="127"/>
                    </a:cubicBezTo>
                    <a:cubicBezTo>
                      <a:pt x="105" y="127"/>
                      <a:pt x="105" y="127"/>
                      <a:pt x="105" y="127"/>
                    </a:cubicBezTo>
                    <a:cubicBezTo>
                      <a:pt x="191" y="28"/>
                      <a:pt x="191" y="28"/>
                      <a:pt x="191" y="28"/>
                    </a:cubicBezTo>
                    <a:cubicBezTo>
                      <a:pt x="192" y="32"/>
                      <a:pt x="193" y="36"/>
                      <a:pt x="192" y="40"/>
                    </a:cubicBezTo>
                    <a:cubicBezTo>
                      <a:pt x="171" y="104"/>
                      <a:pt x="171" y="104"/>
                      <a:pt x="171" y="104"/>
                    </a:cubicBezTo>
                    <a:cubicBezTo>
                      <a:pt x="171" y="104"/>
                      <a:pt x="171" y="104"/>
                      <a:pt x="171" y="104"/>
                    </a:cubicBezTo>
                    <a:cubicBezTo>
                      <a:pt x="171" y="105"/>
                      <a:pt x="170" y="106"/>
                      <a:pt x="170" y="107"/>
                    </a:cubicBezTo>
                    <a:cubicBezTo>
                      <a:pt x="170" y="113"/>
                      <a:pt x="175" y="118"/>
                      <a:pt x="181" y="118"/>
                    </a:cubicBezTo>
                    <a:cubicBezTo>
                      <a:pt x="234" y="118"/>
                      <a:pt x="234" y="118"/>
                      <a:pt x="234" y="118"/>
                    </a:cubicBezTo>
                    <a:cubicBezTo>
                      <a:pt x="253" y="118"/>
                      <a:pt x="277" y="141"/>
                      <a:pt x="277" y="161"/>
                    </a:cubicBezTo>
                    <a:cubicBezTo>
                      <a:pt x="277" y="162"/>
                      <a:pt x="282" y="216"/>
                      <a:pt x="258" y="2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7" name="Freeform 580">
                <a:extLst>
                  <a:ext uri="{FF2B5EF4-FFF2-40B4-BE49-F238E27FC236}">
                    <a16:creationId xmlns:a16="http://schemas.microsoft.com/office/drawing/2014/main" id="{17F9C302-8854-449D-BE59-4769D1534C4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32" y="2478"/>
                <a:ext cx="340" cy="340"/>
              </a:xfrm>
              <a:custGeom>
                <a:avLst/>
                <a:gdLst>
                  <a:gd name="T0" fmla="*/ 256 w 512"/>
                  <a:gd name="T1" fmla="*/ 21 h 512"/>
                  <a:gd name="T2" fmla="*/ 490 w 512"/>
                  <a:gd name="T3" fmla="*/ 256 h 512"/>
                  <a:gd name="T4" fmla="*/ 256 w 512"/>
                  <a:gd name="T5" fmla="*/ 490 h 512"/>
                  <a:gd name="T6" fmla="*/ 21 w 512"/>
                  <a:gd name="T7" fmla="*/ 256 h 512"/>
                  <a:gd name="T8" fmla="*/ 256 w 512"/>
                  <a:gd name="T9" fmla="*/ 21 h 512"/>
                  <a:gd name="T10" fmla="*/ 256 w 512"/>
                  <a:gd name="T11" fmla="*/ 0 h 512"/>
                  <a:gd name="T12" fmla="*/ 0 w 512"/>
                  <a:gd name="T13" fmla="*/ 256 h 512"/>
                  <a:gd name="T14" fmla="*/ 256 w 512"/>
                  <a:gd name="T15" fmla="*/ 512 h 512"/>
                  <a:gd name="T16" fmla="*/ 512 w 512"/>
                  <a:gd name="T17" fmla="*/ 256 h 512"/>
                  <a:gd name="T18" fmla="*/ 256 w 512"/>
                  <a:gd name="T19" fmla="*/ 0 h 5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2" h="512">
                    <a:moveTo>
                      <a:pt x="256" y="21"/>
                    </a:moveTo>
                    <a:cubicBezTo>
                      <a:pt x="385" y="21"/>
                      <a:pt x="490" y="126"/>
                      <a:pt x="490" y="256"/>
                    </a:cubicBezTo>
                    <a:cubicBezTo>
                      <a:pt x="490" y="385"/>
                      <a:pt x="385" y="490"/>
                      <a:pt x="256" y="490"/>
                    </a:cubicBezTo>
                    <a:cubicBezTo>
                      <a:pt x="126" y="490"/>
                      <a:pt x="21" y="385"/>
                      <a:pt x="21" y="256"/>
                    </a:cubicBezTo>
                    <a:cubicBezTo>
                      <a:pt x="21" y="126"/>
                      <a:pt x="126" y="21"/>
                      <a:pt x="256" y="21"/>
                    </a:cubicBezTo>
                    <a:moveTo>
                      <a:pt x="256" y="0"/>
                    </a:moveTo>
                    <a:cubicBezTo>
                      <a:pt x="114" y="0"/>
                      <a:pt x="0" y="114"/>
                      <a:pt x="0" y="256"/>
                    </a:cubicBezTo>
                    <a:cubicBezTo>
                      <a:pt x="0" y="397"/>
                      <a:pt x="114" y="512"/>
                      <a:pt x="256" y="512"/>
                    </a:cubicBezTo>
                    <a:cubicBezTo>
                      <a:pt x="397" y="512"/>
                      <a:pt x="512" y="397"/>
                      <a:pt x="512" y="256"/>
                    </a:cubicBezTo>
                    <a:cubicBezTo>
                      <a:pt x="512" y="114"/>
                      <a:pt x="397" y="0"/>
                      <a:pt x="25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7086" tIns="43543" rIns="87086" bIns="43543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870875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GB" sz="1714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2334787F-CDE4-4622-A290-62719CB5E7F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78000" contrast="64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9097" y="4032640"/>
              <a:ext cx="370255" cy="431942"/>
            </a:xfrm>
            <a:prstGeom prst="rect">
              <a:avLst/>
            </a:prstGeom>
          </p:spPr>
        </p:pic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id="{A77FD410-2676-4C99-84E1-4C8464532CC1}"/>
                </a:ext>
              </a:extLst>
            </p:cNvPr>
            <p:cNvSpPr txBox="1"/>
            <p:nvPr/>
          </p:nvSpPr>
          <p:spPr>
            <a:xfrm>
              <a:off x="6222454" y="3729950"/>
              <a:ext cx="463712" cy="42058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952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pPr marL="0" marR="0" lvl="0" indent="0" algn="ctr" defTabSz="870875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905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360</a:t>
              </a:r>
              <a:r>
                <a:rPr kumimoji="0" lang="en-IN" sz="1905" b="1" i="0" u="none" strike="noStrike" kern="0" cap="none" spc="0" normalizeH="0" baseline="3000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°</a:t>
              </a:r>
              <a:r>
                <a:rPr kumimoji="0" lang="en-IN" sz="1905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Coverage</a:t>
              </a:r>
            </a:p>
          </p:txBody>
        </p: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CEEAB096-FE5C-4E0D-8217-9D54C25534A6}"/>
              </a:ext>
            </a:extLst>
          </p:cNvPr>
          <p:cNvSpPr/>
          <p:nvPr/>
        </p:nvSpPr>
        <p:spPr bwMode="gray">
          <a:xfrm>
            <a:off x="2655862" y="1733488"/>
            <a:ext cx="2066362" cy="554797"/>
          </a:xfrm>
          <a:prstGeom prst="rect">
            <a:avLst/>
          </a:prstGeom>
          <a:solidFill>
            <a:srgbClr val="00558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87086" tIns="87086" rIns="87086" bIns="87086" rtlCol="0" anchor="ctr"/>
          <a:lstStyle/>
          <a:p>
            <a:pPr marL="0" marR="0" lvl="0" indent="0" algn="ctr" defTabSz="87087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143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Calibri" panose="020F0502020204030204" pitchFamily="34" charset="0"/>
              </a:rPr>
              <a:t>To make business more resilient against the uncertainties</a:t>
            </a:r>
          </a:p>
        </p:txBody>
      </p:sp>
    </p:spTree>
    <p:extLst>
      <p:ext uri="{BB962C8B-B14F-4D97-AF65-F5344CB8AC3E}">
        <p14:creationId xmlns:p14="http://schemas.microsoft.com/office/powerpoint/2010/main" val="205630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40973" y="293906"/>
            <a:ext cx="11720467" cy="350806"/>
          </a:xfrm>
        </p:spPr>
        <p:txBody>
          <a:bodyPr/>
          <a:lstStyle/>
          <a:p>
            <a:pPr lvl="0">
              <a:defRPr/>
            </a:pPr>
            <a:r>
              <a:rPr lang="en-US" sz="3200" dirty="0">
                <a:solidFill>
                  <a:srgbClr val="000000"/>
                </a:solidFill>
              </a:rPr>
              <a:t>Internal Audit – illustrative areas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19C389B-81F2-42EF-90A3-FF929501B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09902" y="6674168"/>
            <a:ext cx="359582" cy="383381"/>
          </a:xfrm>
        </p:spPr>
        <p:txBody>
          <a:bodyPr/>
          <a:lstStyle>
            <a:lvl1pPr algn="r">
              <a:defRPr/>
            </a:lvl1pPr>
          </a:lstStyle>
          <a:p>
            <a:pPr marL="0" marR="0" lvl="0" indent="0" algn="r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E153218-3C45-4416-BBD6-D0B8FE588688}" type="slidenum">
              <a:rPr kumimoji="0" lang="en-GB" sz="1260" b="0" i="0" u="none" strike="noStrike" kern="1200" cap="none" spc="0" normalizeH="0" baseline="0" noProof="0" smtClean="0">
                <a:ln>
                  <a:noFill/>
                </a:ln>
                <a:solidFill>
                  <a:srgbClr val="9D968D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pPr marL="0" marR="0" lvl="0" indent="0" algn="r" defTabSz="985796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GB" sz="1260" b="1" i="0" u="none" strike="noStrike" kern="1200" cap="none" spc="315" normalizeH="0" baseline="0" noProof="0" dirty="0">
              <a:ln>
                <a:noFill/>
              </a:ln>
              <a:solidFill>
                <a:srgbClr val="9D968D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FC1626CE-FE2C-AD31-969D-A37CAE309A25}"/>
              </a:ext>
            </a:extLst>
          </p:cNvPr>
          <p:cNvSpPr txBox="1"/>
          <p:nvPr/>
        </p:nvSpPr>
        <p:spPr>
          <a:xfrm>
            <a:off x="1172031" y="1512338"/>
            <a:ext cx="2614709" cy="1080000"/>
          </a:xfrm>
          <a:prstGeom prst="rect">
            <a:avLst/>
          </a:prstGeom>
          <a:solidFill>
            <a:srgbClr val="92D050"/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Environment, Social Governance (ESG)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E104F9F1-6FA2-476D-1765-FB6398F9C2F1}"/>
              </a:ext>
            </a:extLst>
          </p:cNvPr>
          <p:cNvSpPr txBox="1"/>
          <p:nvPr/>
        </p:nvSpPr>
        <p:spPr>
          <a:xfrm>
            <a:off x="8394603" y="1512338"/>
            <a:ext cx="2614709" cy="1080000"/>
          </a:xfrm>
          <a:prstGeom prst="rect">
            <a:avLst/>
          </a:prstGeom>
          <a:solidFill>
            <a:srgbClr val="00B0F0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Culture Audit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1254963-EABF-CAB6-25D0-0A39018C79F8}"/>
              </a:ext>
            </a:extLst>
          </p:cNvPr>
          <p:cNvSpPr txBox="1"/>
          <p:nvPr/>
        </p:nvSpPr>
        <p:spPr>
          <a:xfrm>
            <a:off x="4819321" y="3240530"/>
            <a:ext cx="2614709" cy="1080000"/>
          </a:xfrm>
          <a:prstGeom prst="rect">
            <a:avLst/>
          </a:prstGeom>
          <a:solidFill>
            <a:srgbClr val="F0AB00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Risk Management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5EEBF776-8C30-8D00-86CF-0E609C253737}"/>
              </a:ext>
            </a:extLst>
          </p:cNvPr>
          <p:cNvSpPr txBox="1"/>
          <p:nvPr/>
        </p:nvSpPr>
        <p:spPr>
          <a:xfrm>
            <a:off x="4819321" y="4968722"/>
            <a:ext cx="2614709" cy="1080000"/>
          </a:xfrm>
          <a:prstGeom prst="rect">
            <a:avLst/>
          </a:prstGeom>
          <a:solidFill>
            <a:srgbClr val="757070">
              <a:lumMod val="40000"/>
              <a:lumOff val="60000"/>
            </a:srgb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Data Privacy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961C0D9-2DBD-0F5D-8D74-26B2865F2AF4}"/>
              </a:ext>
            </a:extLst>
          </p:cNvPr>
          <p:cNvSpPr txBox="1"/>
          <p:nvPr/>
        </p:nvSpPr>
        <p:spPr>
          <a:xfrm>
            <a:off x="1172031" y="3240530"/>
            <a:ext cx="2614709" cy="1080000"/>
          </a:xfrm>
          <a:prstGeom prst="rect">
            <a:avLst/>
          </a:prstGeom>
          <a:solidFill>
            <a:srgbClr val="AA272F">
              <a:lumMod val="40000"/>
              <a:lumOff val="60000"/>
            </a:srgb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Social Media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A5095516-0CCE-C842-91F4-E24AE026271B}"/>
              </a:ext>
            </a:extLst>
          </p:cNvPr>
          <p:cNvSpPr txBox="1"/>
          <p:nvPr/>
        </p:nvSpPr>
        <p:spPr>
          <a:xfrm>
            <a:off x="8394603" y="4968722"/>
            <a:ext cx="2614709" cy="1080000"/>
          </a:xfrm>
          <a:prstGeom prst="rect">
            <a:avLst/>
          </a:prstGeom>
          <a:solidFill>
            <a:srgbClr val="92D050"/>
          </a:solidFill>
        </p:spPr>
        <p:txBody>
          <a:bodyPr wrap="square" lIns="180000" tIns="180000" rIns="180000" bIns="180000" rtlCol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Compliance</a:t>
            </a:r>
            <a:endParaRPr kumimoji="0" lang="en-US" sz="18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E211653-41AB-07EA-7A06-E51FEBEDD0A4}"/>
              </a:ext>
            </a:extLst>
          </p:cNvPr>
          <p:cNvSpPr txBox="1"/>
          <p:nvPr/>
        </p:nvSpPr>
        <p:spPr>
          <a:xfrm>
            <a:off x="1172031" y="4968722"/>
            <a:ext cx="2614709" cy="1080000"/>
          </a:xfrm>
          <a:prstGeom prst="rect">
            <a:avLst/>
          </a:prstGeom>
          <a:solidFill>
            <a:srgbClr val="00B0F0"/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Cyber Security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158B6FEA-F99F-5BF4-52F2-BEB7087D4C30}"/>
              </a:ext>
            </a:extLst>
          </p:cNvPr>
          <p:cNvSpPr txBox="1"/>
          <p:nvPr/>
        </p:nvSpPr>
        <p:spPr>
          <a:xfrm>
            <a:off x="4819321" y="1512338"/>
            <a:ext cx="2614709" cy="1080000"/>
          </a:xfrm>
          <a:prstGeom prst="rect">
            <a:avLst/>
          </a:prstGeom>
          <a:solidFill>
            <a:srgbClr val="AA272F">
              <a:lumMod val="40000"/>
              <a:lumOff val="60000"/>
            </a:srgb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Audit of Automated Processes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932968F-E824-20FF-6BAD-C372CBA3B363}"/>
              </a:ext>
            </a:extLst>
          </p:cNvPr>
          <p:cNvSpPr txBox="1"/>
          <p:nvPr/>
        </p:nvSpPr>
        <p:spPr>
          <a:xfrm>
            <a:off x="8394603" y="3240530"/>
            <a:ext cx="2614709" cy="1080000"/>
          </a:xfrm>
          <a:prstGeom prst="rect">
            <a:avLst/>
          </a:prstGeom>
          <a:solidFill>
            <a:srgbClr val="757070">
              <a:lumMod val="40000"/>
              <a:lumOff val="60000"/>
            </a:srgbClr>
          </a:solidFill>
        </p:spPr>
        <p:txBody>
          <a:bodyPr wrap="square" lIns="180000" tIns="180000" rIns="180000" bIns="180000" rtlCol="0" anchor="ctr" anchorCtr="0">
            <a:noAutofit/>
          </a:bodyPr>
          <a:lstStyle>
            <a:defPPr>
              <a:defRPr lang="fr-FR"/>
            </a:defPPr>
            <a:lvl1pPr lvl="0" algn="ctr" defTabSz="914400">
              <a:lnSpc>
                <a:spcPct val="150000"/>
              </a:lnSpc>
              <a:defRPr sz="1600" b="1"/>
            </a:lvl1pPr>
          </a:lstStyle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Auditing Strategy</a:t>
            </a:r>
          </a:p>
        </p:txBody>
      </p:sp>
    </p:spTree>
    <p:extLst>
      <p:ext uri="{BB962C8B-B14F-4D97-AF65-F5344CB8AC3E}">
        <p14:creationId xmlns:p14="http://schemas.microsoft.com/office/powerpoint/2010/main" val="247929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345D40-20B7-4A80-A23A-B12ABC72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99906" y="6356350"/>
            <a:ext cx="342459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b="0" kern="1200">
                <a:solidFill>
                  <a:schemeClr val="accent5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4B10FA3-0715-441E-9314-25766950E838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464C70FA-0A12-4E52-BCE3-19ADF6CC7B6E}"/>
              </a:ext>
            </a:extLst>
          </p:cNvPr>
          <p:cNvSpPr txBox="1"/>
          <p:nvPr/>
        </p:nvSpPr>
        <p:spPr>
          <a:xfrm>
            <a:off x="4309618" y="2736354"/>
            <a:ext cx="8211862" cy="72993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marL="11025" marR="0" lvl="0" indent="0" algn="l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68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 panose="020F0502020204030204" pitchFamily="34" charset="0"/>
              </a:rPr>
              <a:t>CA. SIDHESHWAR BHALLA</a:t>
            </a:r>
          </a:p>
          <a:p>
            <a:pPr marL="11025" marR="0" lvl="0" indent="0" algn="l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80" b="1" i="1" u="none" strike="noStrike" kern="1200" cap="none" spc="-4" normalizeH="0" baseline="0" noProof="0" dirty="0">
              <a:ln>
                <a:noFill/>
              </a:ln>
              <a:solidFill>
                <a:srgbClr val="737572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  <a:p>
            <a:pPr marL="11025">
              <a:defRPr/>
            </a:pPr>
            <a:r>
              <a:rPr kumimoji="0" lang="en-U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Former President</a:t>
            </a:r>
            <a:b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The Institute of Internal Auditors, India</a:t>
            </a:r>
          </a:p>
          <a:p>
            <a:pPr marL="11025" marR="0" lvl="0" indent="0" algn="l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  <a:p>
            <a:pPr marL="11025" marR="0" lvl="0" indent="0" algn="l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80" b="0" i="1" u="none" strike="noStrike" kern="1200" cap="none" spc="-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E-mail: </a:t>
            </a:r>
            <a:r>
              <a:rPr kumimoji="0" lang="en-US" sz="1680" b="0" i="1" u="none" strike="noStrike" kern="1200" cap="none" spc="-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  <a:hlinkClick r:id="rId2"/>
              </a:rPr>
              <a:t>bhallasidheshwar@gmail.com</a:t>
            </a:r>
            <a:r>
              <a:rPr kumimoji="0" lang="en-US" sz="1680" b="0" i="1" u="none" strike="noStrike" kern="1200" cap="none" spc="-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;</a:t>
            </a:r>
          </a:p>
          <a:p>
            <a:pPr marL="11025" marR="0" lvl="0" indent="0" algn="l" defTabSz="985796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80" b="0" i="1" u="none" strike="noStrike" kern="1200" cap="none" spc="-4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Mobile: +91 98997 87786</a:t>
            </a:r>
          </a:p>
        </p:txBody>
      </p:sp>
      <p:sp>
        <p:nvSpPr>
          <p:cNvPr id="8" name="Title 2">
            <a:extLst>
              <a:ext uri="{FF2B5EF4-FFF2-40B4-BE49-F238E27FC236}">
                <a16:creationId xmlns:a16="http://schemas.microsoft.com/office/drawing/2014/main" id="{35C0897D-2C3F-42CB-93F7-C3D82F4B1B57}"/>
              </a:ext>
            </a:extLst>
          </p:cNvPr>
          <p:cNvSpPr txBox="1">
            <a:spLocks/>
          </p:cNvSpPr>
          <p:nvPr/>
        </p:nvSpPr>
        <p:spPr>
          <a:xfrm>
            <a:off x="414075" y="1656234"/>
            <a:ext cx="11171301" cy="37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780" b="1" i="1" u="none" strike="noStrike" kern="1200" cap="all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Questions...comments</a:t>
            </a:r>
            <a:r>
              <a:rPr lang="en-IN" sz="3780" i="1" dirty="0">
                <a:solidFill>
                  <a:schemeClr val="accent4">
                    <a:lumMod val="50000"/>
                  </a:schemeClr>
                </a:solidFill>
                <a:latin typeface="Arial Narrow"/>
              </a:rPr>
              <a:t>.</a:t>
            </a:r>
            <a:r>
              <a:rPr kumimoji="0" lang="en-IN" sz="3780" b="1" i="1" u="none" strike="noStrike" kern="1200" cap="all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..concerns…</a:t>
            </a:r>
          </a:p>
        </p:txBody>
      </p:sp>
      <p:sp>
        <p:nvSpPr>
          <p:cNvPr id="10" name="Title 2">
            <a:extLst>
              <a:ext uri="{FF2B5EF4-FFF2-40B4-BE49-F238E27FC236}">
                <a16:creationId xmlns:a16="http://schemas.microsoft.com/office/drawing/2014/main" id="{8B4DAB21-87B6-456A-84B2-2DEC077403CA}"/>
              </a:ext>
            </a:extLst>
          </p:cNvPr>
          <p:cNvSpPr txBox="1">
            <a:spLocks/>
          </p:cNvSpPr>
          <p:nvPr/>
        </p:nvSpPr>
        <p:spPr>
          <a:xfrm>
            <a:off x="1134155" y="5184626"/>
            <a:ext cx="11171301" cy="37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6012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100" b="1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r" defTabSz="96012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780" b="1" i="1" u="none" strike="noStrike" kern="1200" cap="all" spc="0" normalizeH="0" baseline="0" noProof="0" dirty="0">
                <a:ln>
                  <a:noFill/>
                </a:ln>
                <a:solidFill>
                  <a:schemeClr val="accent4">
                    <a:lumMod val="50000"/>
                  </a:schemeClr>
                </a:solidFill>
                <a:effectLst/>
                <a:uLnTx/>
                <a:uFillTx/>
                <a:latin typeface="Arial Narrow"/>
                <a:ea typeface="+mj-ea"/>
                <a:cs typeface="+mj-cs"/>
              </a:rPr>
              <a:t>…THANK YOU !!!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610A271-8132-80CE-8097-3EB0A246B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8232" y="2304306"/>
            <a:ext cx="2731264" cy="273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0993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Mazars - Colours">
      <a:dk1>
        <a:srgbClr val="000000"/>
      </a:dk1>
      <a:lt1>
        <a:srgbClr val="FFFFFF"/>
      </a:lt1>
      <a:dk2>
        <a:srgbClr val="757070"/>
      </a:dk2>
      <a:lt2>
        <a:srgbClr val="E7E6E6"/>
      </a:lt2>
      <a:accent1>
        <a:srgbClr val="AA272F"/>
      </a:accent1>
      <a:accent2>
        <a:srgbClr val="F0AB00"/>
      </a:accent2>
      <a:accent3>
        <a:srgbClr val="003478"/>
      </a:accent3>
      <a:accent4>
        <a:srgbClr val="5C88DA"/>
      </a:accent4>
      <a:accent5>
        <a:srgbClr val="9D968D"/>
      </a:accent5>
      <a:accent6>
        <a:srgbClr val="6D2077"/>
      </a:accent6>
      <a:hlink>
        <a:srgbClr val="DC7463"/>
      </a:hlink>
      <a:folHlink>
        <a:srgbClr val="C4D600"/>
      </a:folHlink>
    </a:clrScheme>
    <a:fontScheme name="Custom 5">
      <a:majorFont>
        <a:latin typeface="Arial Narrow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 sz="1100" dirty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Metadata/LabelInfo.xml><?xml version="1.0" encoding="utf-8"?>
<clbl:labelList xmlns:clbl="http://schemas.microsoft.com/office/2020/mipLabelMetadata">
  <clbl:label id="{3129b2cc-4393-4691-814d-95eb8359c06c}" enabled="1" method="Standard" siteId="{deff24bb-2089-4400-8c8e-f71e680378b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1293</TotalTime>
  <Words>1583</Words>
  <Application>Microsoft Office PowerPoint</Application>
  <PresentationFormat>Custom</PresentationFormat>
  <Paragraphs>278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ＭＳ Ｐゴシック</vt:lpstr>
      <vt:lpstr>Arial</vt:lpstr>
      <vt:lpstr>Arial Narrow</vt:lpstr>
      <vt:lpstr>Calibri</vt:lpstr>
      <vt:lpstr>Trebuchet MS</vt:lpstr>
      <vt:lpstr>Wingdings</vt:lpstr>
      <vt:lpstr>Office Theme</vt:lpstr>
      <vt:lpstr>Geo-political risks a new agenda in internal audit      CA. Sidheshwar Bhalla  Former President The Institute of Internal Auditors, India   </vt:lpstr>
      <vt:lpstr>storyline</vt:lpstr>
      <vt:lpstr>PowerPoint Presentation</vt:lpstr>
      <vt:lpstr>CORPORATE GOVERNANCE</vt:lpstr>
      <vt:lpstr>Cornerstones of Corporate Governance</vt:lpstr>
      <vt:lpstr>India…Era of Corporate Governance</vt:lpstr>
      <vt:lpstr>The changing regulatory landscape </vt:lpstr>
      <vt:lpstr>The four pillars of compliance</vt:lpstr>
      <vt:lpstr>PowerPoint Presentation</vt:lpstr>
      <vt:lpstr>Risk management defined</vt:lpstr>
      <vt:lpstr>Risk management – AN OVERVIEW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INTERNAL AUDIT</vt:lpstr>
      <vt:lpstr>SMART – DIA (Digital, Intelligent and Analytical) INTERNAL AUDIT PROGRAM</vt:lpstr>
      <vt:lpstr>Internal Audit – illustrative areas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internal controls: an introduction and overview     CS. Sidheshwar Bhalla  Partner &amp; Leader, Governance Risk resilience &amp; Compliance Mazars in India   President The Institute of Internal Auditors, India (Delhi Chapter)   Secretary The Institute of Internal Auditors, India</dc:title>
  <cp:lastModifiedBy>Bhalla, Sidheshwar</cp:lastModifiedBy>
  <cp:revision>361</cp:revision>
  <dcterms:created xsi:type="dcterms:W3CDTF">2020-09-13T07:26:58Z</dcterms:created>
  <dcterms:modified xsi:type="dcterms:W3CDTF">2026-10-03T03:55:32Z</dcterms:modified>
</cp:coreProperties>
</file>