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notesMasterIdLst>
    <p:notesMasterId r:id="rId3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972cd735-ac83-4b51-4b33-5868fab318eb}">
          <p14:sldIdLst>
            <p14:sldId id="256"/>
            <p14:sldId id="257"/>
          </p14:sldIdLst>
        </p14:section>
        <p14:section name="Part A: Input Tax Credit" id="{ecd9e404-d567-f497-fc95-427cf77afa1e}">
          <p14:sldIdLst>
            <p14:sldId id="258"/>
            <p14:sldId id="259"/>
            <p14:sldId id="260"/>
            <p14:sldId id="261"/>
            <p14:sldId id="262"/>
            <p14:sldId id="263"/>
            <p14:sldId id="264"/>
            <p14:sldId id="265"/>
            <p14:sldId id="266"/>
            <p14:sldId id="267"/>
            <p14:sldId id="268"/>
          </p14:sldIdLst>
        </p14:section>
        <p14:section name="Part B: Refunds" id="{44bb6e05-d472-434d-ee54-74da182eaf9f}">
          <p14:sldIdLst>
            <p14:sldId id="269"/>
            <p14:sldId id="270"/>
            <p14:sldId id="271"/>
            <p14:sldId id="272"/>
            <p14:sldId id="273"/>
            <p14:sldId id="274"/>
            <p14:sldId id="275"/>
            <p14:sldId id="276"/>
            <p14:sldId id="277"/>
            <p14:sldId id="278"/>
            <p14:sldId id="279"/>
            <p14:sldId id="280"/>
            <p14:sldId id="281"/>
            <p14:sldId id="282"/>
          </p14:sldIdLst>
        </p14:section>
        <p14:section name="Part C: Valuation, Levy and Classification" id="{be109274-b8c9-05a0-c192-3c875caaf6b8}">
          <p14:sldIdLst>
            <p14:sldId id="283"/>
            <p14:sldId id="284"/>
            <p14:sldId id="285"/>
            <p14:sldId id="286"/>
            <p14:sldId id="287"/>
          </p14:sldIdLst>
        </p14:section>
        <p14:section name="Close" id="{56287d54-e1c3-7b4f-8a7c-43c907874dfa}">
          <p14:sldIdLst>
            <p14:sldId id="28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Good afternoon, everyone. Thank you to the Eastern India Regional Council for having me. I am Shreya Mundhra, and I practise in indirect tax litigation at SM Legal.
In the next hour I will take you through recent GST rulings, from the GST Appellate Tribunal, which has now started delivering judgments across the country, and from various High Courts. My co-speaker, CA Ankit Kanodia, will cover limitation, jurisdiction, Sections 73 and 74, and practical dos and don'ts. So I will touch those only where a ruling needs it.
I have chosen rulings that matter to industry at large, not to one sector. For each, I will set out the relevant provision, then the facts, what was held, and why it matters.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We will go in three parts. First, input tax credit: time limits, supplier default, mismatches, blocking of credit and blocked credits on buildings. Second, refunds: inverted duty, exports, Rule 96(10), withholding of refunds and erroneous refunds. Third, valuation and levy: corporate guarantees, leasehold transfers, and two exemptions.
On each slide, the tag on the top right tells you who won: the taxpayer, the department, partly both, or a remand. The yellow strip on each slide states the relevant provision, and what any circular or notification referred to says.
REFERENCE NOTES
Coverage: GSTAT orders uploaded on the GSTAT portal up to end-September 2026 and High Court judgments from July to early October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Let us begin with input tax credit, where most of the litigation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Let me start with the most common ITC dispute of the last few years: time limits.
Section 16(4) says you must claim ITC for a year by a cut-off date. Many businesses claimed FY 2017-18 to 2020-21 credits late, and got demands. In 2024, Parliament added Section 16(5), backdated to 1 July 2017. for those four years, credit claimed in any GSTR-3B filed up to 30 November 2021 is protected.
In Three Aces, decided by the Ghaziabad Bench on 29 September 2026, about Rs. 21 lakh of FY 2018-19 credit was taken in returns for October 2019 to March 2020 and disallowed as late. At the first appeal, the demand was sustained on new grounds: goods not received, supplier not paying tax, and no supplier certificates under Circular 183, which is the CBIC circular asking for supplier or CA certificates to verify 2A/3B differences.
The Tribunal said two clear things. First, an order cannot go beyond the show cause notice; that is Section 75(7). Second, Section 16(5) is a substantive right. It applies even if the taxpayer did not use the special rectification route under Notification 22 of 2024, which allowed orders already passed to be corrected. Tax, interest and penalty were all set aside.
The practical point: in any pending appeal on late ITC, argue 16(5) directly, and object if the department adds new grounds.
Two more points from the order. First, the Tribunal relied on the Karnataka High Court in Doulathray S. Marnoor and the Madras High Court in Global Closures, and on Circulars 237 and 238 of 2024, CBIC's circulars implementing Section 16(5); Circular 237 directs that it be given effect in pending appeals. Second, it drew a line between availment and utilisation, relying on Bharti Airtel and Dai Ichi Karkaria. In practice, check the date of every GSTR-3B for FY 2017-18 to 2020-21 in your pending matters. If it was filed by 30 November 2021, the Section 16(4) ground falls away. And where the first appellate authority has improved upon the department's case, Section 75(7) should be your first ground.
REFERENCE NOTES
Ghaziabad Bench, 29.09.2026. Credit of FY 2018-19 availed in returns for Oct 2019 to Mar 2020. The Tribunal relied on Doulathray S. Marnoor (Kar HC) and Global Closures (Mad HC), and Circulars 237/31/2024 and 238/32/2024. Availment and utilisation are distinct (Dai Ichi Karkaria). Interest under S.50(3) (Pratibha Processors) and penalty under S.73(9) cannot survive. Pre-deposit to be treated or refunded.
Citation: Three Aces Global Logistics Pvt. Ltd., GSTAT, Ghaziabad Bench, APL/6/GZB/2026, 29.09.2026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Now, what about taxpayers whose orders were already passed before Section 16(5) came in?
The government issued Notification 22 of 2024, read with Circular 237 of 2024, giving a special procedure: where an order denied credit only for delay, apply for rectification of that order, but within six months of the notification. Many people missed this window.
In Umen Chandra Roy, the Calcutta High Court on 17 August 2026 dealt with an application filed in January 2026, beyond six months, which was rejected as late. The Court said Section 16(5) itself gives a substantive right and has no time limit. A six-month limit in a notification or circular cannot override the Act; it is only directory. The High Court can extend time, unless the delay is exceptional. The rejection was set aside and the officer must decide on merits.
Three related rulings. Calcutta High Court in Manash Ghosh quashed a demand and sent it back to apply 16(5). Kerala High Court in Hilite Realtors said the six-month limit does not apply where the taxpayer had gone in appeal. But the Bombay High Court in Mehadia and Sons is still examining whether the six-month limit is valid, so this is not fully settled.
So, if a client missed the window, do not give up. There is now High Court support.
Practically, three situations arise. One, the order was passed and the client did nothing: file for rectification now, and if it is rejected as late, the Calcutta High Court ruling supports you. Two, the client had filed an appeal: the Kerala High Court in Hilite Realtors says the six-month limit does not apply at all. Three, the matter is still pending: argue Section 16(5) directly. Note also that the Gauhati High Court in Rajib Agarwala and the Andhra Pradesh High Court in H.R. Constructions simply set aside orders on the basis of Section 16(5), without any rectification route.
REFERENCE NOTES
Calcutta HC, para 8 to 10. Companion rulings: Manash Ghosh, 2026 (9) TMI 1031 (Smita Das De, J.), following Hiranmoy Dutta. Hilite Realtors, 2026 (9) TMI 276, Kerala HC: S.16(5) has a non obstante clause over S.16(4) and cannot be curtailed by a circular. Bombay HC in Mehadia &amp; Sons has only framed the question whether the six-month limit without power to extend is valid under S.148. Also Gauhati HC in Rajib Agarwala and AP HC in H.R. Constructions applied S.16(5) directly.
Citation: Umen Chandra Roy v. Union of India, Calcutta High Court (Aniruddha Roy, J.), WPA 1360 of 2026, 17.08.2026, 2026 (9) TMI 1086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Next is the condition every buyer worries about: Section 16(2)(c).
it says the buyer gets ITC only if the supplier has actually paid the tax to the Government. If the supplier collects GST from you and does not deposit it, the department comes after your credit.
For years, buyers argued this is unfair and should be struck down or read down. That debate is now closed. As recorded by the Delhi High Court in Jain Cement Udyog on 17 September 2026, the Supreme Court in Bhandari Scrap Traders upheld Section 16(2)(c) and rejected the argument that it must be read down merely because the supplier may default. The Delhi High Court said the condition only requires the buyer to prove, through cogent material, that the tax was actually deposited. Whether that is proved is a question of fact, decided on transport records, delivery challans and the payment trail. So the Court sent the petitioner to the appellate authority.
The Rajasthan High Court in Shree Karni, where the supplier had gone into insolvency, also upheld recovery from the buyer.
The lesson: after Bhandari, the fight is not about the law but about evidence. Collect proof of payment and receipt, and follow up suppliers.
One more detail from the Delhi High Court. The department's case there was built on the petitioner's own GSTR-3B, GSTR-1, GSTR-2A and e-way bill data, which showed suppliers whose registrations stood cancelled before the invoice date. The Court said whether goods were actually received and tax actually paid is a matter of transport records, delivery challans and payment trails. That is effectively the checklist for your clients. On insolvency: in Shree Karni, the supplier was Techno Kart India, a Videocon group company, which went into IBC proceedings. The buyer relied on Ghanashyam Mishra, which says claims not in the resolution plan stand extinguished. The Rajasthan High Court said that does not remove the buyer's own statutory condition under Section 16(2)(c).
REFERENCE NOTES
Delhi HC paras 13 and 15 (Bhandari Scrap Traders, SC, reported as decided on 24.07.2026); paras 15 to 21 on relegation. Rajasthan HC paras 7 to 9; noted Gujarat HC in Maruti Enterprise holding no constitutional infirmity.
Citation: Jain Cement Udyog v. UoI, Delhi HC, W.P.(C) 13622/2026, 17.09.2026; Shree Karni Electrovision, Rajasthan HC, D.B. CWP 4266/2023, 17.08.2026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Now the most common notice of all: the GSTR-2A versus GSTR-3B mismatch.
GSTR-2A is what your suppliers uploaded; GSTR-3B is where you claimed credit. If 3B is higher, the department issues a demand. For FY 2017-18 and 2018-19, CBIC issued Circular 183, which tells officers not to deny credit straight away but to verify, using a certificate from the supplier or its CA.
In N. R. Builders, the Bengaluru Bench on 31 August 2026 said: 2A was only a facilitation tool in those years. The credit related to FY 2017-18 invoices claimed in 2018-19, and that had to be verified under Circular 183. Assuming that suppliers did not pay was not enough. Also, no personal hearing was given, which breaks Section 75(4). The matter was sent back.
The Calcutta High Court in Amaresh Ghosh, on 20 August 2026, quashed an ex parte order on a mismatch demand of about Rs. 2.4 crore for the same reason: the Circular 183 procedure was not followed.
Two more points. On hearing: the show cause notice recorded the date, time and venue of hearing as 'NA', and no hearing was given. Section 75(4) requires an opportunity of hearing where an adverse decision is contemplated, and the Tribunal relied on Sahara India and other decisions. On ASMT-10: the taxpayer argued that no scrutiny notice was issued. The Tribunal rejected that, because the case started from an audit reference, not from scrutiny under Section 61. So do not lead with the ASMT-10 argument where the case comes from audit. Interest and penalty will follow the fresh decision.
REFERENCE NOTES
GSTAT Bengaluru remanded for invoice-wise verification. Mahalakshmi Cotton Ginning, ALD Automotive and Microqual Techno distinguished. Dominic David and Canon India distinguished on ASMT-10. Calcutta HC Amaresh Ghosh, 2026 (8) TMI 1448, para 12.
Citation: N. R. Builders, GSTAT, Bengaluru Bench, APL/2/BUR/2026, 31.08.2026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A question many of you will have: what if the client simply cannot get the supplier's certificate?
Remember, the burden of proving ITC is on the person claiming it; that is Section 155. Two September 2026 orders show how the Tribunal is handling this.
In R R Infrastructure, the Lucknow Bench on 18 September 2026 said the burden stays on the buyer. Credit cannot be allowed just because there is an invoice, or because the mismatch is the supplier's fault. But equally, the whole difference cannot be treated as ineligible without checking the taxpayer's reconciliation invoice by invoice. Importantly, certificates obtained from suppliers in 2026, after the appellate order, were accepted as documents under Circular 183, not as new grounds. The matter was sent back.
In Peekay Industries, the Bengaluru Bench on 3 September 2026 went further on facts. The certificates were admittedly not produced. Yet the Tribunal said a mismatch alone is not conclusive proof, and sent the matter back for supplier-wise verification, applying the circulars period by period. Circular 193 of 2023 extends the Circular 183 approach to later periods from April 2019. Note that the department's representative had also conceded errors in the computation.
So the practical advice: try to get the certificate even now. If you cannot, build the proof the Delhi High Court mentioned: supplier's returns, payment trail, transport documents, and a clear reconciliation.
Some background on R R Infrastructure: the partners had been in judicial custody for about three months after a fire at a sister concern, so natural justice also weighed with the Tribunal. It dealt with one more useful issue: a landlord had charged IGST instead of CGST and SGST on renting of property. The Tribunal held the supply was intra-State and the buyer's CGST and SGST credit was valid, relying on the Kerala High Court in Rejimon Padickapparambil Alex. A third order, Sakhsham Knowledge Services, from the Lucknow Bench on 14 September 2026, set aside the entire proceedings because no proper show cause notice was issued: the notice attached to the DRC-01 summary was of another taxpayer. The Tribunal also recorded that the Circular 183 procedure had not been followed.
REFERENCE NOTES
R R Infrastructure: para 7 and 8 of the order; partners had been in judicial custody, so natural justice also weighed. Peekay Industries: remand strictly confined to the SCN dated 29.05.2024, within twelve weeks. Also Sakhsham Knowledge Services (GSTAT Lucknow, APL/54/LCK/2026, 14.09.2026): proceedings void for want of a proper SCN; the Tribunal also recorded that the Circular 183 procedure (paras 4, 4.1) was not followed.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Next, a very practical issue: the 180-day rule and discounts.
The law says that if you do not pay your supplier within 180 days, you must reverse the credit on the unpaid portion with interest, and you can take it back when you pay.
In Maltown, decided by the Bengaluru Bench on 30 September 2026, part of a capital goods invoice was not paid. Later, the supplier waived it through a financial or commercial credit note, meaning a discount without reducing GST.
The Tribunal held: yes, the 180-day rule was breached, so interest is payable on that credit, about Rs. 2.33 lakh, until the credit note was accounted. But a financial credit note does not reduce the value or the tax. Circular 92 of 2019 and Circular 251 of 2025 say that on such post-sale discounts through financial credit notes, the supplier's tax is not reduced and the recipient need not reverse its credit. Relying on them, with Circular 251 treated as clarificatory and retrospective, the buyer need not reverse the ITC permanently. And since the write-back was openly shown in audited accounts, there was no suppression, so the Section 74 penalty went.
For industry: post-sale discounts without GST adjustment do not cost you the credit, but delayed payment still costs interest.
A few facts help here. The invoices were for capital goods in March 2018, of about Rs. 1.19 crore with IGST of about Rs. 21.45 lakh. About Rs. 15.28 lakh stayed unpaid beyond 180 days and was later written back in the audited accounts. On penalty, the Tribunal said detection in audit alone is not suppression. Since the notice was within the Section 73 time limit, it applied Section 75(2) and treated it as a Section 73 case. So interest survived, but the Section 74 penalty did not. The practical point: for unpaid supplier balances, track the 180 days, pay interest on the credit if you cross it, and document any later settlement properly.
REFERENCE NOTES
Relied on Suchitra Components for retrospectivity of beneficial circulars; Paper Products and Ratan Melting on circulars binding officers; Continental Foundation on suppression. The third proviso to S.16(2) entitles re-availment; Rule 37(4) disapplies the S.16(4) limit.
Citation: Maltown Electricals Pvt. Ltd., GSTAT, Bengaluru Bench, APL/84/BUR/2026, 30.09.2026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A short but common one: credit taken under the wrong head.
Your credit ledger has three heads, IGST, CGST and SGST. Many taxpayers, especially in the early years, entered IGST credit as CGST and SGST in GSTR-3B. Officers then treated the CGST and SGST as excess credit.
In Lucknow Test House, the Lucknow Bench on 27 August 2026 said a demand cannot rest only on credit being shown under the wrong head. It relied on the Kerala High Court in Rejimon Padickapparambil Alex and on Circular 192 of 2023, which says that, to decide whether wrongly availed IGST credit was actually used, the combined balance of IGST, CGST and SGST in the ledger is seen. The department had not shown that the taxpayer took more than its total entitlement, or that revenue was lost.
But note the condition: the officer must verify that matching IGST credit was really available and was never claimed. If so, the demand is dropped.
So for clients with such notices, prepare a simple table showing the IGST credit that was eligible but never claimed.
The period was April 2020 to March 2021, and the alleged excess was about Rs. 1 lakh each under CGST and SGST. Small amounts, but this pattern appears in many notices for the early years. The Kerala High Court Division Bench in Rejimon Padickapparambil Alex is the leading authority, and the Tribunal has now adopted it. Note the order was in the taxpayer's favour but subject to verification, so the reconciliation of unclaimed IGST credit is what wins the case.
REFERENCE NOTES
Appeal allowed subject to verification. Useful for the large number of FY 2017-18 to 2020-21 notices built on head-wise 2A/3B comparisons.
Citation: Lucknow Test House, GSTAT, Lucknow Bench, APL/36/LCK/2026, 27.08.2026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Now blocking of credit under Rule 86A.
Rule 86A allows an officer to freeze credit in your ledger if he believes it was wrongly taken. Two problems arise in practice.
First, 'negative blocking': the officer blocks more than what is in the ledger, so future credits get frozen as they come in. The Bombay High Court in Hitesh Metal, on 15 July 2026, following its earlier ruling in Rawman Metal, held that Rule 86A does not allow this. The department itself conceded, and the orders, one of them for about Rs. 2.47 crore, were quashed.
Second, how long can a block last? Rule 86A(3) says one year. In Metal Trade Incorporation, the Madras High Court on 21 August 2026 found a block imposed in January 2023 still running. It ordered immediate unblocking and said the department must recover through regular assessment, not by keeping the block.
So check every block for two things: is it larger than the balance, and is it older than one year?
On negative blocking, the facts: blocks of about Rs. 8.59 lakh and Rs. 2.47 crore on a stainless steel trader. The Court left the department free to take steps permissible in law to restore the credit. On the one-year limit, the Madras High Court also said an internal communication of September 2023 could not extend the block. A practical checklist for any Rule 86A block: are reasons to believe recorded in writing; is the amount within the ledger balance; is it within one year; and has the department started assessment, because that is where recovery properly belongs.
REFERENCE NOTES
Bombay HC paras 7 and 10 to 13; liberty to Revenue to act for restoration if law permits. Madras HC paras 5 to 8.
Citation: Hitesh Metal, Bombay HC, WP (L) 2459/2026, 15.07.2026; Metal Trade Incorporation, Madras HC, WP 35866/2023, 21.08.2026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Now blocked credits on buildings, Section 17(5)(d).
you cannot take ITC on materials and services used to construct a building for your own business, unless it is 'plant or machinery'. In Safari Retreats, 2024, the Supreme Court said a building may qualify as a 'plant' if it is essential for the business. But the Finance Act, 2025 changed the wording retrospectively from 1 July 2017, so that buildings are excluded.
In Flora Kingdom Farm Resort, the Bengaluru Bench on 30 September 2026 applied the amended law. A resort had claimed ITC on constructing its own resort building. The Tribunal said: after the amendment, a building cannot be plant. Even under Safari Retreats, a hotel-type building was not a plant. And it was built 'on own account', for its own hotel, restaurant and events business, with no lease shown. The demand of about Rs. 9.3 lakh was confirmed.
So for buildings, the 'plant' argument is effectively closed. The only real argument left is 'own account', which we see next.
Some numbers: the notice proposed about Rs. 17.9 lakh; the confirmed demand was about Rs. 9.32 lakh, with interest of only Rs. 1,607 and a 10% penalty under Section 73(9). The Tribunal noted that credit of about Rs. 1.48 lakh, which the resort had identified as outside clause (d), had already been allowed, and that the burden under Section 155 was on the resort to identify anything more. It also decided all points itself under Section 113(1), even though the first appellate order had not dealt with Safari Retreats. The practical point: in such cases, separate out credits that are not used for construction of the building, because the burden of identifying them is on the taxpayer.
REFERENCE NOTES
The Tribunal decided all points itself under S.113(1) though the OIA had not dealt with Safari Retreats. Credit of Rs. 1,47,922.92 identified as outside clause (d) had already been allowed. Interest Rs. 1,607 and 10% penalty under S.73(9) upheld.
Citation: Flora Kingdom Farm Resort, GSTAT, Bengaluru Bench, APL/5/BUR/2026, 30.09.2026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The second limb of Section 17(5)(d): 'own account'.
The block applies only when you build for yourself. Safari Retreats said that if you build to sell, lease or license, it is not on your own account.
In ESNP Property Builder, the Madras High Court on 28 August 2026 set aside orders denying ITC to a business that said it built to lease, because the officer had not considered Safari Retreats at all. It sent the matter back. It also said that amounts taken from the ledger without the prior intimation required by Rule 142B must be re-credited.
In Kor Chems, the Gujarat High Court on 3 September 2026 looked at GST charged on taking over leasehold rights in an industrial plot. It said that transfer of leasehold rights is not a supply at all. So Section 17(5)(d), which assumes there is a taxable supply, cannot apply. About Rs. 29 lakh of ITC reversed and Rs. 4.4 lakh interest, both paid through DRC-03, were ordered to be refunded.
And the Delhi High Court said whether something is a 'plant' is a factual question for the adjudicating authority.
On Kor Chems, the facts: the buyer took over a GIDC leasehold plot in Ankleshwar from M/s Myspace Infracon, who charged GST on the assignment. The department demanded reversal of the buyer's credit as blocked under Section 17(5)(d), with a Section 74 penalty. The High Court said there was no fraud or suppression, so Section 74 could not be invoked at all, and since the assignment is not a supply, the blocking provision did not apply. On ESNP, the separate point on Rule 142B is useful: the department cannot simply debit your cash or credit ledger for recovery without first giving the intimation under Rule 142B(1) and letting seven days pass.
REFERENCE NOTES
ESNP, 2026 (9) TMI 280, paras 5 to 8 and 12. Kor Chems, 2026 (9) TMI 1099, paras 7 to 9. Delhi HC, 2026 (8) TMI 1369, Circular dated 01.01.2018 to be read in accordance with Safari Retreats.
Citation: ESNP Property Builder, Madras HC, 28.08.2026; Kor Chems, Gujarat HC, SCA 6623/2026, 03.09.2026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Let us now move to refunds, where money is actually stuck with the department.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Now Part B, refunds, starting with inverted duty.
When your inputs are taxed higher than your output, credit piles up. Section 54(3)(ii) allows a refund of that. But Circular 135 of 2020, in para 3, said: no refund where the input and output are the same goods. Officers have used this to reject refunds where the main input and the output are the same, even though packing materials and chemicals are taxed higher.
In Tea Linker, the Kolkata Bench on 3 September 2026 dealt with a trader buying bulk tea at 5% and packing material at 12%, and selling packaged tea at 5%. The Tribunal held that the law says 'inputs' in the plural. Packing material is an input. The circular's para 3 is only about goods whose rate changed over time. And a circular cannot cut down a refund the Act allows. Refund of about Rs. 59 lakh upheld.
The Kolkata Bench reached the same result in HP Cotton Casuals for apparel and in Amrit Crafts for job-work dyeing, relying on the Madras High Court. In Teesta Agro, for repacked sulphur, it expressly followed Tea Linker.
A few more details from the companion orders. In HP Cotton Casuals, the department argued the taxpayer had not been verified as a manufacturer. The Tribunal answered that GST is levied on supply, so whether you are a trader or a manufacturer does not matter for refund. In Amrit Crafts, the department argued the first appellate authority had made a remand, which Section 107(11) does not allow. The Tribunal said that once eligibility is decided, directing recalculation is only a consequential exercise, not a prohibited remand. And in Teesta Agro, for sulphur bought in bulk at 5% and repacked with 18% packing, the Tribunal directed the refund to be paid within three months.
REFERENCE NOTES
Revenue appeal dismissed. HP Cotton: trader or manufacturer is immaterial since GST is on supply; Rule 89(5) applied period-wise. Amrit Crafts: directing re-quantification is not a remand barred by S.107(11). Teesta Agro: Shivaco Associates (Cal HC) and Indian Oil (Del, Kar HC) followed; refund to be paid in 3 months.
Citation: Pr. Commissioner v. Tea Linker, GSTAT, Kolkata Bench, APL/25/KLK/2026, 03.09.2026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This is the High Court authority on the same point.
In Vindhya Spinning Mills, the Madras High Court on 14 July 2026 dealt with a yarn maker. Both its main input, raw cotton yarn, and its output, combed cotton yarn, were at 5%. But chemicals, consumables and packing were at 12% or 18%, so credit accumulated.
The department refused refund, relying on Circular 135, the one that bars refund where input and output are the same goods. The Court said Section 54(3) does not distinguish between major and minor inputs. If credit builds up because some inputs carry a higher rate, the refund is due under the Rule 89(5) formula. Refunds of about Rs. 26 lakh were ordered to be paid with interest within three months.
This is important because the GSTAT Kolkata Bench itself relied on this judgment in HP Cotton and Amrit Crafts. So when you file or defend such refunds, cite both together.
The Court also noted that the circular of 18 November 2019 had already been declared unconstitutional, and granted no further relief on that. The practical point: when a refund is rejected relying on Circular 135, the reply should cite Vindhya, Tea Linker and the Delhi High Court in Indian Oil Corporation together, and show that there was no change in the rate of the goods.
REFERENCE NOTES
Para 17 and 18. The Court also noted that the circular dated 18.11.2019 had been declared unconstitutional and granted no further relief on it.
Citation: Vindhya Spinning Mills Pvt. Ltd. v. AC, CGST, Madras HC (D. Bharatha Chakravarthy, J.), W.P.(MD) 16757-16758/2025, 14.07.2026, 2026 (7) TMI 1337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The next question: which formula applies to an inverted duty refund?
Rule 89(5) contains the formula. On 5 July 2022 it was amended by Notification 14 of 2022. CBIC then said in Circular 181 that the new formula applies only to applications filed on or after that date. Officers then started rejecting differential claims for earlier periods.
In B.L. Agro, the Lucknow Bench in September 2026 dismissed ten departmental appeals. All the refund applications were filed after 5 July 2022, so the amended formula applied. The Tribunal relied on the Gujarat High Court in Ascent Meditech, which held the amendment curative and retrospective, and the Supreme Court dismissed the appeal against that. A circular cannot override the statute. Supplementary claims for the same period are not barred. And limitation was met, considering Notification 13 of 2022, which excluded the COVID period from 1 March 2020 to 28 February 2022 when counting the time limit for refunds.
The Gujarat High Court in Pranav Overseas also quashed a deficiency memo on the same basis.
The Tribunal relied on older Supreme Court law on curative amendments, Belapur Sugar, and the Karnataka High Court in Central Manufacturing Technology Institute. On supplementary claims, it followed the Gujarat High Court in Renuka Sugar. It also agreed with the first appellate authority that wrong classification of some entries in the annexure is no ground to reject the claim outright. The practical point: where a client earlier claimed refund under the old formula and got less, a supplementary claim is not barred, but watch limitation, where the COVID exclusion helps for the earlier periods.
REFERENCE NOTES
All departmental appeals rejected. Belapur Sugar (SC) and Central Manufacturing Technology Institute (Kar HC) on curative amendments. Pranav Overseas, 2026 (7) TMI 633: Revenue did not controvert Ascent Meditech; vires prayer not independently decided.
Citation: B.L. Agro Industries Ltd., GSTAT, Lucknow Bench, APL/9/LCK/2026 batch (17.09.2026) and APL/26/LCK/2026 batch (18.09.2026)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Now a very common situation: money paid during an investigation.
When officers visit, businesses are often asked to pay through Form DRC-03, and it is shown as a voluntary payment. Later, when refund is sought, the department says: you paid voluntarily.
In Hukkeri Taluka, the Karnataka High Court on 31 August 2026 looked at the facts closely. The payment was said to be under Section 74(5), which requires tax with interest and penalty, but the DRC-03 showed nil interest and penalty. No DRC-04 acknowledgement was issued. No demand preceded the payments, and one payment followed a notice issued under no provision of law. Following the Division Bench in Bundl Technologies, the Court held the payments were not voluntary. Refund of about Rs. 54 lakh was ordered with 6% interest from the date of payment, even though adjudication was pending.
So review every DRC-03 paid during an investigation. Record protest at the time, and keep the paper trail.
The amount was Rs. 53,97,352, including Rs. 18 lakh paid after a notice dated 13 May 2024 that was issued under no provision of law. The inspection was in January 2024 and the payments followed in March and May 2024. The Court followed the Karnataka Division Bench in Bundl Technologies and J. Ramesh Chand. Importantly, it kept the contentions in the show cause notice and adjudication open, so the refund was ordered without deciding the main dispute. The practical point: when a client is asked to pay during an inspection, ask for a written demand, record in writing that the payment is under protest, and make sure DRC-04 is issued.
REFERENCE NOTES
Paras 20 to 23. Contentions in the SCN and adjudication kept open. J. Ramesh Chand also followed.
Citation: Hukkeri Taluka Samagra Grameen Abhivraddi Sangh, Karnataka HC (C.M. Poonacha, J.), WP 108177/2025, 31.08.2026, 2026 (9) TMI 728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Another very common error: paying tax under the wrong head.
IGST is for inter-State supplies; CGST plus SGST for intra-State. If you pay under the wrong head, the usual approach of the department is: pay again under the correct head, then claim refund of the wrong one, and often with interest.
The Madras High Court has taken a practical view. In SYA Homes, on 7 July 2026, the dealer paid IGST instead of CGST and SGST. The Court said Section 77 and the related provisions do not apply to an inadvertent payment under a wrong head. Since the tax was paid in time, the dealer cannot be made to pay first and claim refund later. In Ind Tech Lifts, on 31 August 2026, the reverse happened, and the Court also said interest should not be charged. In both cases, the department is to move the amount to the correct head within 30 days on the taxpayer's application.
And a related point from the Gujarat High Court in Kuehne Nagel: if a refund is wrongly refused first, interest runs from the original application date.
In SYA Homes, about Rs. 5.85 lakh of IGST was paid for September 2021 instead of CGST and SGST, and the rectification order itself accepted that the liability had been discharged under IGST. In Ind Tech Lifts, about Rs. 8.91 lakh for October 2019 was paid the other way round, and the Court followed SYA Homes. The practical point: in such cases, apply to the officer for appropriation of the amount to the correct head, citing these two judgments, rather than paying again and waiting for a refund.
REFERENCE NOTES
SYA Homes, 2026 (7) TMI 909, paras 5 to 8; rectification order dated 17.02.2026 set aside to the extent of conflict. Ind Tech Lifts, 2026 (9) TMI 1824, paras 4 to 6, following SYA Homes; a refund application may be filed if procedurally necessary. Kuehne Nagel, 2026 (7) TMI 575, paras 4 to 7. Party names as per cause titles in the reports.
Citation: SYA Homes, Madras HC, WP 23463/2026, 07.07.2026; Ind Tech Lifts, Madras HC, WP 27570/2026, 31.08.2026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Now Rule 96(10), which affected many exporters.
Rule 96(10) stopped exporters from claiming refund of IGST paid on exports if they had imported inputs using certain duty exemptions, like Advance Authorisation. Many demands and refund rejections followed. The rule was omitted on 8 October 2024, but the question was: what about pending cases?
The Supreme Court in Goodluck India, on 6 August 2026, answered it. When a rule is omitted without a saving clause, proceedings under it cannot continue.
Since then, High Courts have applied this across the board. The Karnataka High Court Division Bench dismissed the department's appeals, so refunds of about Rs. 57 lakh and Rs. 29.6 crore stand. The Madras High Court Division Bench said the omission benefits all taxpayers in pending matters: notices, orders and refund claims. The Calcutta High Court quashed a Section 74 notice based only on Rule 96(10).
So any Rule 96(10) matter still open, at any stage, should now be closed in the taxpayer's favour. Remember to ask for pre-deposits back too.
A bit more on the Supreme Court ruling. Goodluck India applied the earlier Constitution Bench principle in Kolhapur Canesugar Works: when a provision is omitted without a saving clause, proceedings under it cannot continue. The Calcutta High Court in Glen Industries took judicial notice of that judgment and of a CBIC Office Memorandum dated 24 August 2026. In the Madras High Court batch, in one case the Court also directed refund of the 10% pre-deposit on application and verification. And the Gujarat High Court quashed a notice that had been issued in March 2025, after the rule was already omitted.
REFERENCE NOTES
Karnataka HC 2026 (10) TMI 436 and 2026 (9) TMI 1485. Madras HC 2026 (9) TMI 281 (Global Calcium batch): 10% pre-deposit to be refunded in one case. Calcutta HC 2026 (9) TMI 1104 took judicial notice of the CBIC Office Memorandum dated 24.08.2026. Gujarat HC 2026 (9) TMI 799 and 2026 (9) TMI 76.
Citation: Karnataka HC (DB, Vibhu Bakhru CJ), W.A. 1261/2026 (24.09.2026) and W.A. 1524/2026 (15.09.2026); Madras HC (DB), 31.08.2026 batch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Now three export refund rulings, all on the Rule 89(4) formula.
When you export without paying tax under a Letter of Undertaking, your refund is roughly: export turnover, multiplied by Net ITC, divided by total turnover. So every rupee of 'Net ITC' matters.
In Shivam Iron and Steel, decided by the Ranchi Bench on 23 September 2026, the exporter had reversed about Rs. 2.25 crore of cess credit in a return during the refund period. But that reversal related to unused credit of earlier periods. The department wanted it deducted from Net ITC, relying on para 43(c) of Circular 125 of 2019, which is CBIC's master circular on refunds.
The Tribunal said Net ITC means credit availed during the refund period. Cess credit taken from October 2023 to February 2024 was only about Rs. 1.94 crore, so the reversal could not relate to that period. Reading the circular to deduct every reversal would add words to the rule, and circulars cannot override rules. Refund of about Rs. 44 lakh upheld.
Practical point: always link each reversal to the period of the underlying credit.
The Tribunal also rejected the department's demand for further documentary proof, since all the documents were available on the GST portal. It relied on Ratan Melting, that circulars cannot override statute, and on Supreme Court decisions holding that where the law requires a thing to be done in a particular manner, it must be done in that manner. The refund was for compensation cess credit on exports under LUT, for October 2023 to March 2024.
REFERENCE NOTES
Revenue's demand for documentary proof was rejected since all documents are on the portal. J.K. Lakshmi Cement, Indian Bank's Association and Jindal Stainless also relied on.
Citation: Pr. Commissioner v. Shivam Iron &amp; Steel Co. Ltd., GSTAT, Ranchi Bench, APL/1/RNC/2026 and connected, 23.09.2026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The second export ruling is about timing.
Suppose you raise an export invoice on 30 December, but the ship leaves on 5 January. Which quarter does that export belong to for refund?
In Solitaire Pharmacia, the Chandigarh Bench on 24 September 2026 said: it is the invoice date that matters. Under Sections 12 and 31, supply of goods happens on removal and issue of the tax invoice. So export turnover for the period is computed from invoices issued in that period, even if the goods physically left India later, as long as actual export is proved. The refund form itself asks for both invoice and shipping bill details.
The department had also alleged about Rs. 23,560 of inadmissible credit. The Tribunal said this would make no significant difference, because the maximum refund under the formula was much higher than the claim. Refund of about Rs. 18 lakh upheld.
So at year-end or quarter-end, reconcile your invoices with shipping bills issued later.
Under the formula, if export turnover is reduced, the refund falls proportionately, which is why the department said about Rs. 5.7 lakh had been sanctioned in excess. The Tribunal reasoned from the time of supply provisions, Sections 12 and 31, which tie the supply of goods to removal and the invoice. As long as actual export is proved by the shipping bill, the invoice period governs. This was a departmental appeal, and the refund sanctioned in May 2023 was affirmed.
REFERENCE NOTES
Revenue appeal dismissed; OIA dated 21.05.2024 upholding RFD-06 dated 02.05.2023 affirmed. Four shipping bills were in issue.
Citation: CGST Department v. Solitaire Pharmacia Pvt. Ltd., GSTAT, Chandigarh Bench, APL/1/CHD/2026, 24.09.2026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The third export ruling is about how far the department can go in questioning an export refund.
In Agarwala's Bitumex, the Kolkata Bench on 20 August 2026 dealt with refunds of about Rs. 39 lakh for an exporter. The department objected because toll plaza data did not show the goods moving from the supplier's place, and because the supplier's own suppliers had their registrations cancelled.
The Tribunal rejected both. Export, receipt of goods at the ship-to point, and payment were not disputed. The e-way bills showed a bill-to-ship-to model, so goods need not start from the supplier's registered place. Toll receipts are not mandatory to prove movement. The exporter's direct supplier was validly registered, and the exporter is not responsible for second-level suppliers.
The department also raised new grounds before the Tribunal. These were rejected because they were not in the show cause notice and were not supported by documents.
So the Tribunal holds the department to its notice. Keep e-way bills, transport documents and the bank trail ready.
The refunds were for January and February 2025, about Rs. 11.4 lakh and Rs. 27.7 lakh. The department's new grounds before the Tribunal included letters from customs and the land customs station, a DGGI investigation into an earlier unit, and bitumen licensing. The Tribunal said these were not in the show cause notice, were not supported by documents, and no prayer for additional evidence was made, so they were barred by Rule 45(1) of the GSTAT Procedure Rules and Rule 112(1) of the CGST Rules. It also followed the Allahabad High Court in Raghuvansh Agro Farms on toll receipts.
REFERENCE NOTES
Revenue appeals dismissed. S.16(2)(a) to (d) satisfied on undisputed documents. Paras 6.6 to 6.10 of Revenue's grounds (customs/LCS letters, DGGI investigation of an earlier unit, bitumen licensing) rejected as new.
Citation: Pr. Commissioner v. Agarwala's Bitumex Pvt. Ltd., GSTAT, Kolkata Bench, APL/10 and 14/KLK/2026, 20.08.2026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Now ocean freight.
From 2017, importers buying on CIF basis had to pay IGST under reverse charge on the ocean freight. In Mohit Minerals in 2022 the Supreme Court held this levy invalid. Many importers then applied for refunds, and the department resisted, saying they were not parties to that case, or that the judgment cannot apply backwards.
In Filatex India, the Surat Bench on 30 September 2026 dismissed 46 departmental appeals. The Tribunal said judgments apply retrospectively unless the court says otherwise. Following the Supreme Court in Mafatlal, a person who did not lose the issue in his own litigation can claim refund even if not a party, and the declaration itself is the basis of the refund. The department also argued the credit had been used; this point was not in the Commissioner's review order, so it could not be raised. Refunds with interest were ordered.
And on interest, the Orissa High Court in Rawmet Resources directed 6% interest from the date of deposit on a refund of about Rs. 17.6 crore.
The refund claims were filed in April 2023. The department relied on M. Nagaraj and on cases about exemption notifications to argue that the judgment was only prospective. The Tribunal said those cases do not apply. It also noted that the Gujarat High Court in Comsol Energy and the Rajasthan High Court in Shree Mahesh Oil Products had allowed similar refunds. In Rawmet, the Orissa High Court followed its own ruling in Paradeep Phosphates: 6% interest from the date of deposit of IGST, and 9% for further delay.
REFERENCE NOTES
Comsol Energy (Guj HC) and Shree Mahesh Oil Products (Raj HC) referred. Orissa HC 2026 (8) TMI 1289: 9% for further delay.
Citation: AC, CGST v. Filatex India Ltd., GSTAT, Surat Bench, APL/11 to 56/SRT/2026 (46 appeals), 30.09.2026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Now a frequent frustration: you win in appeal, but the refund does not come.
Section 54(11) lets the Commissioner withhold a refund in limited cases: where the order is under appeal, or other proceedings under the Act are pending, and he believes paying it would hurt revenue because of fraud or malfeasance, after giving a hearing.
Two High Courts in September and October 2026 show where the line is.
In ADV Industrial Services, the Telangana High Court said an appellate order stays binding until it is stayed or set aside. A mere internal decision to appeal does not stop the refund. To withhold, Section 54(11) must actually be followed. The rejection was set aside and sent back for fresh decision.
In Devi Electronics, the Delhi High Court declined to interfere with the withholding of about Rs. 3.15 crore. No appeal was pending when the refund was withheld, but an anti-evasion investigation into fake ITC, pending since March 2024, was. The Court said that counts as 'other proceedings', and the Commissioner had material on fraud. It left the merits to be argued before the GSTAT.
So mere intention to appeal will not do, but real material of fraud may.
Two more points. In ADV, the refund of about Rs. 19.33 crore was a consequential refund of amounts paid or reversed through DRC-03, after the appellate order set aside the demand. The Court entertained the writ despite the alternative remedy, and held that the absence of an express refund direction in the appellate order does not defeat a consequential refund. In Devi Electronics, the Court distinguished Mandy Enterprises and similar cases, because they rested only on a proposed appeal without any material of fraud. And the Patna High Court on 13 August 2026 directed the Commissioner to issue notice and pass a reasoned Section 54(11) order on Rs. 1.75 crore that was being held back.
REFERENCE NOTES
Telangana HC 2026 (9) TMI 1277 paras 18 to 34; remanded for a fresh reasoned decision in four weeks. Delhi HC 2026 (10) TMI 243 paras 14 to 27; liberty to raise all contentions before GSTAT. Patna HC 2026 (8) TMI 1381 directed SCN, hearing and a S.54(11) order on Rs. 1.75 crore.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Next, SEZ units.
Supplies to SEZ units are zero-rated. The rules say the supplier claims the refund. Departments have used this to say the SEZ unit itself can never claim refund of its unused credit.
The Madras High Court has disagreed. In McKinsey Global Services, on 18 September 2026, following its earlier decision in Platinum Holdings, the Court held that Rule 89(1) is not limited to suppliers; the word 'only' cannot be read into it. The rejection orders were set aside.
In Wipro, on 11 August 2026, the SEZ unit received credit through its Input Service Distributor. The Court said in such a case the supplier cannot claim refund, so the SEZ unit can. The rule's proviso is only to prevent double claims on direct supplies.
One caution: an appeal against Platinum Holdings is pending, though without a stay.
For SEZ units with accumulated credit, especially through an ISD, there is a clear route to refund.
In McKinsey, the order in original of November 2023 and the appellate order of February 2024 were set aside, and the refund is to be processed within two months. In Wipro, the Court followed the Gujarat High Court in Britannia, and said the declaration under Rule 89(2)(f) does not apply where the supplies were not made directly to the SEZ unit. The practical point: SEZ units whose refunds were rejected only on the ground that the supplier must claim should revisit those rejections.
REFERENCE NOTES
2026 (9) TMI 1656 paras 3 to 7: process within two months. 2026 (9) TMI 725 paras 7 to 14: following Britannia (Guj HC); process within three months. Party names as per cause title in the reports.
Citation: McKinsey Global Services, Madras HC, WP 26469/2026, 18.09.2026; Wipro Ltd., Madras HC, 11.08.2026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The last refund ruling is a warning for taxpayers.
In Hindalco, the Raipur Bench on 24 September 2026 dealt with an inverted duty refund of about Rs. 90 lakh granted in 2019. Later, the department found that under the correct Rule 89(5) formula, nothing was due. The company repaid the principal in 2021. The fight was over interest of about Rs. 44.5 lakh.
The Tribunal held that a refund paid beyond what the formula allows can be an 'erroneous refund' under Section 73, even without first appealing against the refund order, on these facts. But it added that Section 73 is not a general power to reopen concluded refunds or to ignore an appellate order. And Sections 73 and 50 together allow interest, whether or not there was any fraud. Interest at 18% for 999 days was upheld.
So when a refund is later found excessive, repaying the principal does not end the matter. Interest follows.
A few more points. The refund claimed was about Rs. 24.6 crore for July 2017 to March 2018, of which about Rs. 90 lakh was sanctioned. The correct formula showed a negative maximum refund, so nothing was due. The Tribunal distinguished Patanjali Foods of the Gujarat High Court and Auroglobal Comtrade of the Orissa High Court. It relied on the Madras High Court in Razack Trading on interest. And it rejected the argument that there should be no interest for the period when the Gujarat High Court's VKC Footsteps judgment stood.
REFERENCE NOTES
Rule 89(5) computation showed a negative maximum refund of Rs. 36,41,16,305, uncontroverted. Patanjali Foods (Guj HC) and Auroglobal Comtrade (Ori HC) distinguished. Razack Trading (Mad HC) relied on. Star India distinguished as Rule 89(5) was effective from 01.07.2017.
Citation: Hindalco Industries Ltd., GSTAT, Raipur Bench, APL/15/RPR/2026, 24.09.2026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Finally, valuation and levy: what is taxed, and at what value or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Now Part C, valuation and levy, starting with corporate guarantees, which affects almost every group company.
When a parent company guarantees a bank loan of its subsidiary, usually without charging anything, the department says it is a supply between related parties. From 26 October 2023, Rule 28(2) values it at 1% of the guaranteed amount per year, or the actual consideration, whichever is higher.
In Torrent Power, decided on 14 August 2026, the Gujarat High Court gave a detailed ruling in 11 petitions. First, a corporate guarantee is a supply of service, with the subsidiary as recipient. Second, Rule 28(2) is valid, but the words 'whichever is higher' are read down: you cannot force 1% when the actual consideration is lower. Third, levying tax on guarantees given before 26 October 2023 is unconstitutional, though tax applies from that date if the guarantee continues. Fourth, the Section 74 action was quashed for want of suppression. Excess tax is to be refunded.
And the Madras High Court in City Union Bank quashed a demand that had treated a bank's guarantees as corporate guarantees, because it was raised without scrutiny or any finding of revenue leakage, and sent it for investigation.
Some of the reasoning: the Court said a corporate guarantee is not an actionable claim, and the subsidiary is the recipient of the service. It is not a continuous supply, because there is no periodic payment obligation. On 'whichever is higher', forcing 1% where the actual consideration is lower was held arbitrary under Articles 14 and 19(1)(g). The circulars were set aside to the extent contrary, and the order is to be implemented within three months. The practical point for group companies: review guarantees given before 26 October 2023, and for continuing ones, how the value is being declared.
REFERENCE NOTES
Torrent paras 35 to 67 (supply, not continuous supply), 72 and 108 to 110 (read down), 114 and 121 to 122 (pre-26.10.2023 levy, S.74). Circulars set aside to the extent contrary; implement within three months. City Union Bank 2026 (8) TMI 578 para 8 to 9.
Citation: Torrent Power Ltd. and others v. Union of India, Gujarat HC (DB, A.S. Supehia, J.), SCA 12175/2024 and connected, 14.08.2026, 2026 (8) TMI 990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Next, transfer of industrial plots.
State industrial corporations like GIDC allot plots on long leases. When the lessee sells the plot, technically it assigns the leasehold rights to the buyer. The department has demanded GST on such assignments.
In Harshad Haribhai Patel, on 14 August 2026, the Gujarat High Court followed its earlier ruling in Gujarat Chamber of Commerce. In that case the Union's appeal to the Supreme Court was dismissed on 21 July 2026. The Court held that assigning leasehold rights in GIDC land to a third party is a transfer of benefits arising out of immovable property and is not taxable. The notice and the order were quashed.
We saw the buyer's side of the same principle in Kor Chems, where the buyer's ITC reversal of about Rs. 29 lakh and interest of Rs. 4.4 lakh, paid through DRC-03, were ordered to be refunded.
This matters for every industrial plot sale in such estates.
Background: Gujarat Chamber of Commerce was decided by the Gujarat High Court on 3 January 2025, and the Supreme Court dismissed the Union's SLP against it on 21 July 2026. In Harshad, the department had issued a Section 74 notice in September 2025 and an order in March 2026, both quashed. The Court relied on paragraphs 83 to 85 of the earlier decision, which describe the assignment as a transfer of benefits arising out of immovable property.
REFERENCE NOTES
Paras 2 to 6. The Court did not separately rule on the prayer about retrospective effect of Notification 28/2019. Party name as per cause title in the report.
Citation: Harshad Haribhai Patel v. Union of India, Gujarat HC (DB), SCA 11395/2026, 14.08.2026, 2026 (8) TMI 1494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Now a ruling for the food industry, which is broad in effect.
Many unprocessed or basic foods are exempt, but the exemption was lost if they were sold under a brand name, and from 18 July 2022, if they are 'pre-packaged and labelled'. Food companies must print their name and address on packs under FSSAI and Legal Metrology rules. The department says that is a brand.
In Godrej Tyson Foods, the Thane Bench on 22 July 2026 rejected this for frozen chicken. Printing the company's name and address because the law requires it, for traceability, is not use of a brand name. The brand logos had been removed. The exemption conditions apply to the goods, not the invoice. And from July 2022, bulk packs sold to institutions are not pre-packaged goods for retail sale under the Legal Metrology rules. A demand of about Rs. 2.27 crore with equal penalty was dropped.
So statutory labelling alone does not cost you the exemption.
The demand was for 2020-21 to 2022-23, about Rs. 2.27 crore with an equal penalty under Section 74. The Tribunal relied on the Supreme Court in RDB Textiles and Tarai Foods and the Madras High Court in Narasus Sarathy, and distinguished Grasim, Australian Foods and Sarvasidhi Agrotech of the Tripura High Court. It also said advance rulings are not binding. The departmental appeals were dismissed and the order dropping the demand was upheld.
REFERENCE NOTES
Relied on RDB Textiles and Tarai Foods (SC), Narasus Sarathy (Mad HC); distinguished Grasim, Australian Foods (SC) and Sarvasidhi Agrotech (Tripura HC). Advance Rulings not binding.
Citation: Commissioner v. Godrej Tyson Foods Ltd., GSTAT, Thane Bench, APL/4 to 6/THN/2026, 22.07.2026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The last ruling, on outsourcing.
Healthcare by hospitals is exempt, and CBIC clarified in Circular 32 of 2018 that food given by a hospital to its in-patients is part of that exempt healthcare. Caterers who supply food to hospitals have claimed the same exemption.
In Shivenari Canteen Services, the Hyderabad Bench on 18 September 2026 said no. In the caterer's hands, there is only one supply: food to the hospital under a contract. That is not a composite healthcare supply. The circular applies to the hospital, not to the caterer. Letters from the hospital and audit authorities are not legal clarifications.
But the caterer got some relief. There was no suppression, so the case was treated under Section 73 instead of 74. And since no tax was collected, the value was treated as including tax.
The broader message for industry: an exemption follows the supply and the supplier. An outsourced vendor cannot borrow the exemption of its principal.
The demand period was January 2018 to November 2021, with tax of about Rs. 23 lakh. The hospital was MGM Hospital, Warangal. The first appellate authority had relied on letters from the Principal Accountant General and the hospital; the Tribunal said those are not authoritative clarifications. It relied on Unichem Laboratories for treating the value as tax-inclusive, and directed fresh computation within four weeks. Contrast this with the Calcutta High Court in Narayana Hrudayalaya, on medicines billed at MRP to in-patients, which is still only at the interim stage.
REFERENCE NOTES
MGM Hospital, Warangal. Unichem Laboratories on cum-tax value. Recompute within four weeks. Contrast: Narayana Hrudayalaya (Cal HC, 14.07.2026) on MRP billing of medicines to in-patients is only at the interim stage.
Citation: Department v. Shivenari Canteen Services, GSTAT, Hyderabad Bench, APL/149/HYD/2026, 18.09.2026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To sum up in three lines. On ITC, the law on vires is largely settled, so cases will now be won or lost on evidence and verification. On refunds, the Tribunal and High Courts are firmly holding that circulars cannot cut down what the Act gives, and that the department is bound by its own show cause notice. And on valuation and levy, the corporate guarantee ruling shows the courts testing CBIC's deeming rules against the Constitution, and the exemption rulings show that exemptions follow the substance of the supply.
Thank you for your patience. I am happy to take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SML_TITLE-image-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SML_DIVIDER-image-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ML_TITLE">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6583680" y="274320"/>
            <a:ext cx="2194560" cy="292608"/>
          </a:xfrm>
          <a:prstGeom prst="rect">
            <a:avLst/>
          </a:prstGeom>
          <a:noFill/>
          <a:ln/>
        </p:spPr>
        <p:txBody>
          <a:bodyPr wrap="square" lIns="0" tIns="0" rIns="0" bIns="0" rtlCol="0" anchor="ctr"/>
          <a:lstStyle/>
          <a:p>
            <a:pPr algn="r" indent="0" marL="0">
              <a:buNone/>
            </a:pPr>
            <a:r>
              <a:rPr lang="en-US" sz="1500" b="1" dirty="0">
                <a:solidFill>
                  <a:schemeClr val="bg1"/>
                </a:solidFill>
                <a:latin typeface="Cambria" pitchFamily="34" charset="0"/>
                <a:ea typeface="Cambria" pitchFamily="34" charset="-122"/>
                <a:cs typeface="Cambria" pitchFamily="34" charset="-120"/>
              </a:rPr>
              <a:t>SM Legal</a:t>
            </a:r>
            <a:endParaRPr lang="en-US" sz="1500" dirty="0"/>
          </a:p>
        </p:txBody>
      </p:sp>
      <p:sp>
        <p:nvSpPr>
          <p:cNvPr id="3" name="Text 1"/>
          <p:cNvSpPr txBox="1"/>
          <p:nvPr/>
        </p:nvSpPr>
        <p:spPr>
          <a:xfrm>
            <a:off x="6583680" y="566928"/>
            <a:ext cx="2194560" cy="182880"/>
          </a:xfrm>
          <a:prstGeom prst="rect">
            <a:avLst/>
          </a:prstGeom>
          <a:noFill/>
          <a:ln/>
        </p:spPr>
        <p:txBody>
          <a:bodyPr wrap="square" lIns="0" tIns="0" rIns="0" bIns="0" rtlCol="0" anchor="ctr"/>
          <a:lstStyle/>
          <a:p>
            <a:pPr algn="r" indent="0" marL="0">
              <a:buNone/>
            </a:pPr>
            <a:r>
              <a:rPr lang="en-US" sz="700" i="1" dirty="0">
                <a:solidFill>
                  <a:schemeClr val="accent6"/>
                </a:solidFill>
              </a:rPr>
              <a:t>Advocates &amp; Solicitors</a:t>
            </a:r>
            <a:endParaRPr lang="en-US" sz="7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ML_DIVIDER">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365760" y="274320"/>
            <a:ext cx="2194560" cy="274320"/>
          </a:xfrm>
          <a:prstGeom prst="rect">
            <a:avLst/>
          </a:prstGeom>
          <a:noFill/>
          <a:ln/>
        </p:spPr>
        <p:txBody>
          <a:bodyPr wrap="square" lIns="0" tIns="0" rIns="0" bIns="0" rtlCol="0" anchor="ctr"/>
          <a:lstStyle/>
          <a:p>
            <a:pPr indent="0" marL="0">
              <a:buNone/>
            </a:pPr>
            <a:r>
              <a:rPr lang="en-US" sz="1300" b="1" dirty="0">
                <a:solidFill>
                  <a:schemeClr val="bg1"/>
                </a:solidFill>
                <a:latin typeface="Cambria" pitchFamily="34" charset="0"/>
                <a:ea typeface="Cambria" pitchFamily="34" charset="-122"/>
                <a:cs typeface="Cambria" pitchFamily="34" charset="-120"/>
              </a:rPr>
              <a:t>SM Legal</a:t>
            </a:r>
            <a:endParaRPr lang="en-US" sz="1300" dirty="0"/>
          </a:p>
        </p:txBody>
      </p:sp>
      <p:sp>
        <p:nvSpPr>
          <p:cNvPr id="3" name="Text 1"/>
          <p:cNvSpPr txBox="1"/>
          <p:nvPr/>
        </p:nvSpPr>
        <p:spPr>
          <a:xfrm>
            <a:off x="365760" y="530352"/>
            <a:ext cx="2194560" cy="182880"/>
          </a:xfrm>
          <a:prstGeom prst="rect">
            <a:avLst/>
          </a:prstGeom>
          <a:noFill/>
          <a:ln/>
        </p:spPr>
        <p:txBody>
          <a:bodyPr wrap="square" lIns="0" tIns="0" rIns="0" bIns="0" rtlCol="0" anchor="ctr"/>
          <a:lstStyle/>
          <a:p>
            <a:pPr indent="0" marL="0">
              <a:buNone/>
            </a:pPr>
            <a:r>
              <a:rPr lang="en-US" sz="700" i="1" dirty="0">
                <a:solidFill>
                  <a:schemeClr val="accent6"/>
                </a:solidFill>
              </a:rPr>
              <a:t>Advocates &amp; Solicitors</a:t>
            </a:r>
            <a:endParaRPr lang="en-US" sz="700" dirty="0"/>
          </a:p>
        </p:txBody>
      </p:sp>
      <p:sp>
        <p:nvSpPr>
          <p:cNvPr id="4" name="Text 2"/>
          <p:cNvSpPr/>
          <p:nvPr>
            <p:ph idx="102" type="body" hasCustomPrompt="1"/>
          </p:nvPr>
        </p:nvSpPr>
        <p:spPr>
          <a:xfrm>
            <a:off x="731520" y="1874520"/>
            <a:ext cx="7315200" cy="274320"/>
          </a:xfrm>
          <a:prstGeom prst="rect">
            <a:avLst/>
          </a:prstGeom>
          <a:noFill/>
          <a:ln/>
        </p:spPr>
        <p:txBody>
          <a:bodyPr wrap="square" rtlCol="0"/>
          <a:lstStyle>
            <a:lvl1pPr indent="0" marL="0">
              <a:buNone/>
              <a:defRPr lang="en-US" sz="1000" b="1" spc="300" kern="0" dirty="0">
                <a:solidFill>
                  <a:schemeClr val="accent1"/>
                </a:solidFill>
              </a:defRPr>
            </a:lvl1pPr>
          </a:lstStyle>
          <a:p>
            <a:pPr indent="0" marL="0">
              <a:buNone/>
            </a:pPr>
            <a:endParaRPr lang="en-US" sz="1000" dirty="0"/>
          </a:p>
        </p:txBody>
      </p:sp>
      <p:sp>
        <p:nvSpPr>
          <p:cNvPr id="5" name="Text 2"/>
          <p:cNvSpPr/>
          <p:nvPr>
            <p:ph idx="103" type="title" hasCustomPrompt="1"/>
          </p:nvPr>
        </p:nvSpPr>
        <p:spPr>
          <a:xfrm>
            <a:off x="731520" y="2148840"/>
            <a:ext cx="7680960" cy="640080"/>
          </a:xfrm>
          <a:prstGeom prst="rect">
            <a:avLst/>
          </a:prstGeom>
          <a:noFill/>
          <a:ln/>
        </p:spPr>
        <p:txBody>
          <a:bodyPr wrap="square" rtlCol="0"/>
          <a:lstStyle>
            <a:lvl1pPr algn="l" indent="0" marL="0">
              <a:buNone/>
              <a:defRPr lang="en-US" sz="30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3000" dirty="0"/>
          </a:p>
        </p:txBody>
      </p:sp>
      <p:sp>
        <p:nvSpPr>
          <p:cNvPr id="6" name="Text 2"/>
          <p:cNvSpPr/>
          <p:nvPr>
            <p:ph idx="104" type="body" hasCustomPrompt="1"/>
          </p:nvPr>
        </p:nvSpPr>
        <p:spPr>
          <a:xfrm>
            <a:off x="731520" y="2834640"/>
            <a:ext cx="7680960" cy="365760"/>
          </a:xfrm>
          <a:prstGeom prst="rect">
            <a:avLst/>
          </a:prstGeom>
          <a:noFill/>
          <a:ln/>
        </p:spPr>
        <p:txBody>
          <a:bodyPr wrap="square" rtlCol="0"/>
          <a:lstStyle>
            <a:lvl1pPr indent="0" marL="0">
              <a:buNone/>
              <a:defRPr lang="en-US" sz="1200" dirty="0">
                <a:solidFill>
                  <a:schemeClr val="accent6"/>
                </a:solidFill>
              </a:defRPr>
            </a:lvl1pPr>
          </a:lstStyle>
          <a:p>
            <a:pPr indent="0" marL="0">
              <a:buNone/>
            </a:pPr>
            <a:endParaRPr lang="en-US" sz="12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ML_CONTENT">
    <p:bg>
      <p:bgPr>
        <a:solidFill>
          <a:schemeClr val="bg1"/>
        </a:solidFill>
      </p:bgPr>
    </p:bg>
    <p:spTree>
      <p:nvGrpSpPr>
        <p:cNvPr id="1" name=""/>
        <p:cNvGrpSpPr/>
        <p:nvPr/>
      </p:nvGrpSpPr>
      <p:grpSpPr>
        <a:xfrm>
          <a:off x="0" y="0"/>
          <a:ext cx="0" cy="0"/>
          <a:chOff x="0" y="0"/>
          <a:chExt cx="0" cy="0"/>
        </a:xfrm>
      </p:grpSpPr>
      <p:sp>
        <p:nvSpPr>
          <p:cNvPr id="2" name="Text 0"/>
          <p:cNvSpPr txBox="1"/>
          <p:nvPr/>
        </p:nvSpPr>
        <p:spPr>
          <a:xfrm>
            <a:off x="365760" y="182880"/>
            <a:ext cx="1828800" cy="237744"/>
          </a:xfrm>
          <a:prstGeom prst="rect">
            <a:avLst/>
          </a:prstGeom>
          <a:noFill/>
          <a:ln/>
        </p:spPr>
        <p:txBody>
          <a:bodyPr wrap="square" lIns="0" tIns="0" rIns="0" bIns="0" rtlCol="0" anchor="ctr"/>
          <a:lstStyle/>
          <a:p>
            <a:pPr indent="0" marL="0">
              <a:buNone/>
            </a:pPr>
            <a:r>
              <a:rPr lang="en-US" sz="1200" b="1" dirty="0">
                <a:solidFill>
                  <a:schemeClr val="tx2"/>
                </a:solidFill>
                <a:latin typeface="Cambria" pitchFamily="34" charset="0"/>
                <a:ea typeface="Cambria" pitchFamily="34" charset="-122"/>
                <a:cs typeface="Cambria" pitchFamily="34" charset="-120"/>
              </a:rPr>
              <a:t>SM Legal</a:t>
            </a:r>
            <a:endParaRPr lang="en-US" sz="1200" dirty="0"/>
          </a:p>
        </p:txBody>
      </p:sp>
      <p:sp>
        <p:nvSpPr>
          <p:cNvPr id="3" name="Text 1"/>
          <p:cNvSpPr txBox="1"/>
          <p:nvPr/>
        </p:nvSpPr>
        <p:spPr>
          <a:xfrm>
            <a:off x="365760" y="402336"/>
            <a:ext cx="1828800" cy="146304"/>
          </a:xfrm>
          <a:prstGeom prst="rect">
            <a:avLst/>
          </a:prstGeom>
          <a:noFill/>
          <a:ln/>
        </p:spPr>
        <p:txBody>
          <a:bodyPr wrap="square" lIns="0" tIns="0" rIns="0" bIns="0" rtlCol="0" anchor="ctr"/>
          <a:lstStyle/>
          <a:p>
            <a:pPr indent="0" marL="0">
              <a:buNone/>
            </a:pPr>
            <a:r>
              <a:rPr lang="en-US" sz="600" i="1" dirty="0">
                <a:solidFill>
                  <a:schemeClr val="accent3"/>
                </a:solidFill>
              </a:rPr>
              <a:t>Advocates &amp; Solicitors</a:t>
            </a:r>
            <a:endParaRPr lang="en-US" sz="600" dirty="0"/>
          </a:p>
        </p:txBody>
      </p:sp>
      <p:sp>
        <p:nvSpPr>
          <p:cNvPr id="4" name="Text 2"/>
          <p:cNvSpPr txBox="1"/>
          <p:nvPr/>
        </p:nvSpPr>
        <p:spPr>
          <a:xfrm>
            <a:off x="365760" y="4873752"/>
            <a:ext cx="4572000" cy="182880"/>
          </a:xfrm>
          <a:prstGeom prst="rect">
            <a:avLst/>
          </a:prstGeom>
          <a:noFill/>
          <a:ln/>
        </p:spPr>
        <p:txBody>
          <a:bodyPr wrap="square" lIns="0" tIns="0" rIns="0" bIns="0" rtlCol="0" anchor="ctr"/>
          <a:lstStyle/>
          <a:p>
            <a:pPr indent="0" marL="0">
              <a:buNone/>
            </a:pPr>
            <a:r>
              <a:rPr lang="en-US" sz="700" dirty="0">
                <a:solidFill>
                  <a:schemeClr val="accent3"/>
                </a:solidFill>
              </a:rPr>
              <a:t>ICAI EIRC  ·  Seminar on GST  ·  9 October 2026</a:t>
            </a:r>
            <a:endParaRPr lang="en-US" sz="700" dirty="0"/>
          </a:p>
        </p:txBody>
      </p:sp>
      <p:sp>
        <p:nvSpPr>
          <p:cNvPr id="5" name="Text 3"/>
          <p:cNvSpPr/>
          <p:nvPr>
            <p:ph idx="103" type="body" hasCustomPrompt="1"/>
          </p:nvPr>
        </p:nvSpPr>
        <p:spPr>
          <a:xfrm>
            <a:off x="365760" y="640080"/>
            <a:ext cx="6035040" cy="201168"/>
          </a:xfrm>
          <a:prstGeom prst="rect">
            <a:avLst/>
          </a:prstGeom>
          <a:noFill/>
          <a:ln/>
        </p:spPr>
        <p:txBody>
          <a:bodyPr wrap="square" rtlCol="0"/>
          <a:lstStyle>
            <a:lvl1pPr indent="0" marL="0">
              <a:buNone/>
              <a:defRPr lang="en-US" sz="850" b="1" spc="200" kern="0" dirty="0">
                <a:solidFill>
                  <a:schemeClr val="accent1"/>
                </a:solidFill>
              </a:defRPr>
            </a:lvl1pPr>
          </a:lstStyle>
          <a:p>
            <a:pPr indent="0" marL="0">
              <a:buNone/>
            </a:pPr>
            <a:endParaRPr lang="en-US" sz="850" dirty="0"/>
          </a:p>
        </p:txBody>
      </p:sp>
      <p:sp>
        <p:nvSpPr>
          <p:cNvPr id="6" name="Text 3"/>
          <p:cNvSpPr/>
          <p:nvPr>
            <p:ph idx="104" type="title" hasCustomPrompt="1"/>
          </p:nvPr>
        </p:nvSpPr>
        <p:spPr>
          <a:xfrm>
            <a:off x="365760" y="841248"/>
            <a:ext cx="8412480" cy="457200"/>
          </a:xfrm>
          <a:prstGeom prst="rect">
            <a:avLst/>
          </a:prstGeom>
          <a:noFill/>
          <a:ln/>
        </p:spPr>
        <p:txBody>
          <a:bodyPr wrap="square" rtlCol="0"/>
          <a:lstStyle>
            <a:lvl1pPr algn="l" indent="0" marL="0">
              <a:buNone/>
              <a:defRPr lang="en-US" sz="1800" b="1" dirty="0">
                <a:solidFill>
                  <a:schemeClr val="tx2"/>
                </a:solidFill>
                <a:latin typeface="Cambria" pitchFamily="34" charset="0"/>
                <a:ea typeface="Cambria" pitchFamily="34" charset="-122"/>
                <a:cs typeface="Cambria" pitchFamily="34" charset="-120"/>
              </a:defRPr>
            </a:lvl1pPr>
          </a:lstStyle>
          <a:p>
            <a:pPr algn="l" indent="0" marL="0">
              <a:buNone/>
            </a:pPr>
            <a:endParaRPr lang="en-US" sz="180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event_pill"/>
          <p:cNvSpPr/>
          <p:nvPr/>
        </p:nvSpPr>
        <p:spPr>
          <a:xfrm>
            <a:off x="365760" y="1417320"/>
            <a:ext cx="2331720" cy="274320"/>
          </a:xfrm>
          <a:prstGeom prst="roundRect">
            <a:avLst>
              <a:gd name="adj" fmla="val 50000"/>
            </a:avLst>
          </a:prstGeom>
          <a:solidFill>
            <a:schemeClr val="accent1"/>
          </a:solidFill>
          <a:ln/>
        </p:spPr>
        <p:txBody>
          <a:bodyPr wrap="square" lIns="0" tIns="0" rIns="0" bIns="0" rtlCol="0" anchor="ctr"/>
          <a:lstStyle/>
          <a:p>
            <a:pPr algn="ctr" indent="0" marL="0">
              <a:buNone/>
            </a:pPr>
            <a:r>
              <a:rPr lang="en-US" sz="800" b="1" spc="150" kern="0" dirty="0">
                <a:solidFill>
                  <a:schemeClr val="bg1"/>
                </a:solidFill>
              </a:rPr>
              <a:t>ICAI  ·  EIRC SEMINAR ON GST</a:t>
            </a:r>
            <a:endParaRPr lang="en-US" sz="800" dirty="0"/>
          </a:p>
        </p:txBody>
      </p:sp>
      <p:sp>
        <p:nvSpPr>
          <p:cNvPr id="3" name="deck_title"/>
          <p:cNvSpPr txBox="1"/>
          <p:nvPr/>
        </p:nvSpPr>
        <p:spPr>
          <a:xfrm>
            <a:off x="365760" y="1828800"/>
            <a:ext cx="7498080" cy="1143000"/>
          </a:xfrm>
          <a:prstGeom prst="rect">
            <a:avLst/>
          </a:prstGeom>
          <a:noFill/>
          <a:ln/>
        </p:spPr>
        <p:txBody>
          <a:bodyPr wrap="square" lIns="0" tIns="0" rIns="0" bIns="0" rtlCol="0" anchor="t"/>
          <a:lstStyle/>
          <a:p>
            <a:pPr indent="0" marL="0">
              <a:buNone/>
            </a:pPr>
            <a:r>
              <a:rPr lang="en-US" sz="3300" b="1" dirty="0">
                <a:solidFill>
                  <a:schemeClr val="bg1"/>
                </a:solidFill>
                <a:latin typeface="Cambria" pitchFamily="34" charset="0"/>
                <a:ea typeface="Cambria" pitchFamily="34" charset="-122"/>
                <a:cs typeface="Cambria" pitchFamily="34" charset="-120"/>
              </a:rPr>
              <a:t>Recent GST Rulings:</a:t>
            </a:r>
            <a:endParaRPr lang="en-US" sz="3300" dirty="0"/>
          </a:p>
          <a:p>
            <a:pPr indent="0" marL="0">
              <a:buNone/>
            </a:pPr>
            <a:r>
              <a:rPr lang="en-US" sz="3300" b="1" dirty="0">
                <a:solidFill>
                  <a:schemeClr val="bg1"/>
                </a:solidFill>
                <a:latin typeface="Cambria" pitchFamily="34" charset="0"/>
                <a:ea typeface="Cambria" pitchFamily="34" charset="-122"/>
                <a:cs typeface="Cambria" pitchFamily="34" charset="-120"/>
              </a:rPr>
              <a:t>GSTAT and High Courts</a:t>
            </a:r>
            <a:endParaRPr lang="en-US" sz="3300" dirty="0"/>
          </a:p>
        </p:txBody>
      </p:sp>
      <p:sp>
        <p:nvSpPr>
          <p:cNvPr id="4" name="deck_sub"/>
          <p:cNvSpPr txBox="1"/>
          <p:nvPr/>
        </p:nvSpPr>
        <p:spPr>
          <a:xfrm>
            <a:off x="365760" y="3017520"/>
            <a:ext cx="7863840" cy="274320"/>
          </a:xfrm>
          <a:prstGeom prst="rect">
            <a:avLst/>
          </a:prstGeom>
          <a:noFill/>
          <a:ln/>
        </p:spPr>
        <p:txBody>
          <a:bodyPr wrap="square" lIns="0" tIns="0" rIns="0" bIns="0" rtlCol="0" anchor="ctr"/>
          <a:lstStyle/>
          <a:p>
            <a:pPr indent="0" marL="0">
              <a:buNone/>
            </a:pPr>
            <a:r>
              <a:rPr lang="en-US" sz="1200" i="1" dirty="0">
                <a:solidFill>
                  <a:schemeClr val="bg2"/>
                </a:solidFill>
              </a:rPr>
              <a:t>Input tax credit  ·  Refunds  ·  Valuation, levy and classification: 27 rulings that will shape practice</a:t>
            </a:r>
            <a:endParaRPr lang="en-US" sz="1200" dirty="0"/>
          </a:p>
        </p:txBody>
      </p:sp>
      <p:sp>
        <p:nvSpPr>
          <p:cNvPr id="5" name="deck_date"/>
          <p:cNvSpPr txBox="1"/>
          <p:nvPr/>
        </p:nvSpPr>
        <p:spPr>
          <a:xfrm>
            <a:off x="365760" y="3456432"/>
            <a:ext cx="7863840" cy="237744"/>
          </a:xfrm>
          <a:prstGeom prst="rect">
            <a:avLst/>
          </a:prstGeom>
          <a:noFill/>
          <a:ln/>
        </p:spPr>
        <p:txBody>
          <a:bodyPr wrap="square" lIns="0" tIns="0" rIns="0" bIns="0" rtlCol="0" anchor="ctr"/>
          <a:lstStyle/>
          <a:p>
            <a:pPr indent="0" marL="0">
              <a:buNone/>
            </a:pPr>
            <a:r>
              <a:rPr lang="en-US" sz="1050" b="1" dirty="0">
                <a:solidFill>
                  <a:schemeClr val="bg1"/>
                </a:solidFill>
              </a:rPr>
              <a:t>9 October 2026</a:t>
            </a:r>
            <a:pPr indent="0" marL="0">
              <a:buNone/>
            </a:pPr>
            <a:r>
              <a:rPr lang="en-US" sz="1050" dirty="0">
                <a:solidFill>
                  <a:schemeClr val="bg1"/>
                </a:solidFill>
              </a:rPr>
              <a:t>   ·   R. Singhi Hall, ICAI Bhawan, 7 Russell Street, Kolkata</a:t>
            </a:r>
            <a:endParaRPr lang="en-US" sz="1050" dirty="0"/>
          </a:p>
        </p:txBody>
      </p:sp>
      <p:sp>
        <p:nvSpPr>
          <p:cNvPr id="6" name="deck_speaker"/>
          <p:cNvSpPr txBox="1"/>
          <p:nvPr/>
        </p:nvSpPr>
        <p:spPr>
          <a:xfrm>
            <a:off x="365760" y="3822192"/>
            <a:ext cx="7863840" cy="219456"/>
          </a:xfrm>
          <a:prstGeom prst="rect">
            <a:avLst/>
          </a:prstGeom>
          <a:noFill/>
          <a:ln/>
        </p:spPr>
        <p:txBody>
          <a:bodyPr wrap="square" lIns="0" tIns="0" rIns="0" bIns="0" rtlCol="0" anchor="ctr"/>
          <a:lstStyle/>
          <a:p>
            <a:pPr indent="0" marL="0">
              <a:buNone/>
            </a:pPr>
            <a:r>
              <a:rPr lang="en-US" sz="950" b="1" dirty="0">
                <a:solidFill>
                  <a:schemeClr val="bg1"/>
                </a:solidFill>
              </a:rPr>
              <a:t>CA (Adv.) Shreya Mundhra</a:t>
            </a:r>
            <a:pPr indent="0" marL="0">
              <a:buNone/>
            </a:pPr>
            <a:r>
              <a:rPr lang="en-US" sz="950" dirty="0">
                <a:solidFill>
                  <a:schemeClr val="bg2"/>
                </a:solidFill>
              </a:rPr>
              <a:t>   Founder, SM Legal</a:t>
            </a:r>
            <a:endParaRPr lang="en-US" sz="950" dirty="0"/>
          </a:p>
        </p:txBody>
      </p:sp>
      <p:sp>
        <p:nvSpPr>
          <p:cNvPr id="7" name="chip_1"/>
          <p:cNvSpPr/>
          <p:nvPr/>
        </p:nvSpPr>
        <p:spPr>
          <a:xfrm>
            <a:off x="365760" y="4251960"/>
            <a:ext cx="1344168" cy="329184"/>
          </a:xfrm>
          <a:prstGeom prst="roundRect">
            <a:avLst>
              <a:gd name="adj" fmla="val 22222"/>
            </a:avLst>
          </a:prstGeom>
          <a:solidFill>
            <a:srgbClr val="FFFFFF">
              <a:alpha val="10000"/>
            </a:srgbClr>
          </a:solidFill>
          <a:ln w="9525">
            <a:solidFill>
              <a:schemeClr val="accent6"/>
            </a:solidFill>
          </a:ln>
        </p:spPr>
        <p:txBody>
          <a:bodyPr wrap="square" lIns="0" tIns="0" rIns="0" bIns="0" rtlCol="0" anchor="ctr"/>
          <a:lstStyle/>
          <a:p>
            <a:pPr algn="ctr" indent="0" marL="0">
              <a:buNone/>
            </a:pPr>
            <a:r>
              <a:rPr lang="en-US" sz="800" b="1" dirty="0">
                <a:solidFill>
                  <a:schemeClr val="bg1"/>
                </a:solidFill>
              </a:rPr>
              <a:t>Input Tax Credit</a:t>
            </a:r>
            <a:endParaRPr lang="en-US" sz="800" dirty="0"/>
          </a:p>
        </p:txBody>
      </p:sp>
      <p:sp>
        <p:nvSpPr>
          <p:cNvPr id="8" name="chip_2"/>
          <p:cNvSpPr/>
          <p:nvPr/>
        </p:nvSpPr>
        <p:spPr>
          <a:xfrm>
            <a:off x="1828800" y="4251960"/>
            <a:ext cx="1344168" cy="329184"/>
          </a:xfrm>
          <a:prstGeom prst="roundRect">
            <a:avLst>
              <a:gd name="adj" fmla="val 22222"/>
            </a:avLst>
          </a:prstGeom>
          <a:solidFill>
            <a:srgbClr val="FFFFFF">
              <a:alpha val="10000"/>
            </a:srgbClr>
          </a:solidFill>
          <a:ln w="9525">
            <a:solidFill>
              <a:schemeClr val="accent6"/>
            </a:solidFill>
          </a:ln>
        </p:spPr>
        <p:txBody>
          <a:bodyPr wrap="square" lIns="0" tIns="0" rIns="0" bIns="0" rtlCol="0" anchor="ctr"/>
          <a:lstStyle/>
          <a:p>
            <a:pPr algn="ctr" indent="0" marL="0">
              <a:buNone/>
            </a:pPr>
            <a:r>
              <a:rPr lang="en-US" sz="800" b="1" dirty="0">
                <a:solidFill>
                  <a:schemeClr val="bg1"/>
                </a:solidFill>
              </a:rPr>
              <a:t>Refunds</a:t>
            </a:r>
            <a:endParaRPr lang="en-US" sz="800" dirty="0"/>
          </a:p>
        </p:txBody>
      </p:sp>
      <p:sp>
        <p:nvSpPr>
          <p:cNvPr id="9" name="chip_3"/>
          <p:cNvSpPr/>
          <p:nvPr/>
        </p:nvSpPr>
        <p:spPr>
          <a:xfrm>
            <a:off x="3291840" y="4251960"/>
            <a:ext cx="1344168" cy="329184"/>
          </a:xfrm>
          <a:prstGeom prst="roundRect">
            <a:avLst>
              <a:gd name="adj" fmla="val 22222"/>
            </a:avLst>
          </a:prstGeom>
          <a:solidFill>
            <a:srgbClr val="FFFFFF">
              <a:alpha val="10000"/>
            </a:srgbClr>
          </a:solidFill>
          <a:ln w="9525">
            <a:solidFill>
              <a:schemeClr val="accent6"/>
            </a:solidFill>
          </a:ln>
        </p:spPr>
        <p:txBody>
          <a:bodyPr wrap="square" lIns="0" tIns="0" rIns="0" bIns="0" rtlCol="0" anchor="ctr"/>
          <a:lstStyle/>
          <a:p>
            <a:pPr algn="ctr" indent="0" marL="0">
              <a:buNone/>
            </a:pPr>
            <a:r>
              <a:rPr lang="en-US" sz="800" b="1" dirty="0">
                <a:solidFill>
                  <a:schemeClr val="bg1"/>
                </a:solidFill>
              </a:rPr>
              <a:t>Valuation &amp; Levy</a:t>
            </a:r>
            <a:endParaRPr lang="en-US" sz="800" dirty="0"/>
          </a:p>
        </p:txBody>
      </p:sp>
      <p:sp>
        <p:nvSpPr>
          <p:cNvPr id="10" name="chip_4"/>
          <p:cNvSpPr/>
          <p:nvPr/>
        </p:nvSpPr>
        <p:spPr>
          <a:xfrm>
            <a:off x="4754880" y="4251960"/>
            <a:ext cx="1344168" cy="329184"/>
          </a:xfrm>
          <a:prstGeom prst="roundRect">
            <a:avLst>
              <a:gd name="adj" fmla="val 22222"/>
            </a:avLst>
          </a:prstGeom>
          <a:solidFill>
            <a:srgbClr val="FFFFFF">
              <a:alpha val="10000"/>
            </a:srgbClr>
          </a:solidFill>
          <a:ln w="9525">
            <a:solidFill>
              <a:schemeClr val="accent6"/>
            </a:solidFill>
          </a:ln>
        </p:spPr>
        <p:txBody>
          <a:bodyPr wrap="square" lIns="0" tIns="0" rIns="0" bIns="0" rtlCol="0" anchor="ctr"/>
          <a:lstStyle/>
          <a:p>
            <a:pPr algn="ctr" indent="0" marL="0">
              <a:buNone/>
            </a:pPr>
            <a:r>
              <a:rPr lang="en-US" sz="800" b="1" dirty="0">
                <a:solidFill>
                  <a:schemeClr val="bg1"/>
                </a:solidFill>
              </a:rPr>
              <a:t>GSTAT + High Courts</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AGENDA</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27 rulings in three parts</a:t>
            </a:r>
            <a:endParaRPr lang="en-US" sz="1800" dirty="0"/>
          </a:p>
        </p:txBody>
      </p:sp>
      <p:sp>
        <p:nvSpPr>
          <p:cNvPr id="4" name="card_5"/>
          <p:cNvSpPr/>
          <p:nvPr/>
        </p:nvSpPr>
        <p:spPr>
          <a:xfrm>
            <a:off x="365760" y="1481328"/>
            <a:ext cx="2697480" cy="3200400"/>
          </a:xfrm>
          <a:prstGeom prst="roundRect">
            <a:avLst>
              <a:gd name="adj" fmla="val 2034"/>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5" name="agk_6"/>
          <p:cNvSpPr txBox="1"/>
          <p:nvPr/>
        </p:nvSpPr>
        <p:spPr>
          <a:xfrm>
            <a:off x="566928" y="1664208"/>
            <a:ext cx="1097280" cy="201168"/>
          </a:xfrm>
          <a:prstGeom prst="rect">
            <a:avLst/>
          </a:prstGeom>
          <a:noFill/>
          <a:ln/>
        </p:spPr>
        <p:txBody>
          <a:bodyPr wrap="square" lIns="0" tIns="0" rIns="0" bIns="0" rtlCol="0" anchor="ctr"/>
          <a:lstStyle/>
          <a:p>
            <a:pPr indent="0" marL="0">
              <a:buNone/>
            </a:pPr>
            <a:r>
              <a:rPr lang="en-US" sz="900" b="1" spc="200" kern="0" dirty="0">
                <a:solidFill>
                  <a:schemeClr val="accent1"/>
                </a:solidFill>
              </a:rPr>
              <a:t>PART A</a:t>
            </a:r>
            <a:endParaRPr lang="en-US" sz="900" dirty="0"/>
          </a:p>
        </p:txBody>
      </p:sp>
      <p:sp>
        <p:nvSpPr>
          <p:cNvPr id="6" name="agc_7"/>
          <p:cNvSpPr txBox="1"/>
          <p:nvPr/>
        </p:nvSpPr>
        <p:spPr>
          <a:xfrm>
            <a:off x="1463040" y="1664208"/>
            <a:ext cx="1399032" cy="201168"/>
          </a:xfrm>
          <a:prstGeom prst="rect">
            <a:avLst/>
          </a:prstGeom>
          <a:noFill/>
          <a:ln/>
        </p:spPr>
        <p:txBody>
          <a:bodyPr wrap="square" lIns="0" tIns="0" rIns="0" bIns="0" rtlCol="0" anchor="ctr"/>
          <a:lstStyle/>
          <a:p>
            <a:pPr algn="r" indent="0" marL="0">
              <a:buNone/>
            </a:pPr>
            <a:r>
              <a:rPr lang="en-US" sz="800" dirty="0">
                <a:solidFill>
                  <a:schemeClr val="accent3"/>
                </a:solidFill>
              </a:rPr>
              <a:t>10 rulings  ·  ~16 min</a:t>
            </a:r>
            <a:endParaRPr lang="en-US" sz="800" dirty="0"/>
          </a:p>
        </p:txBody>
      </p:sp>
      <p:sp>
        <p:nvSpPr>
          <p:cNvPr id="7" name="agn_8"/>
          <p:cNvSpPr txBox="1"/>
          <p:nvPr/>
        </p:nvSpPr>
        <p:spPr>
          <a:xfrm>
            <a:off x="566928" y="1920240"/>
            <a:ext cx="2295144" cy="502920"/>
          </a:xfrm>
          <a:prstGeom prst="rect">
            <a:avLst/>
          </a:prstGeom>
          <a:noFill/>
          <a:ln/>
        </p:spPr>
        <p:txBody>
          <a:bodyPr wrap="square" lIns="0" tIns="0" rIns="0" bIns="0" rtlCol="0" anchor="t"/>
          <a:lstStyle/>
          <a:p>
            <a:pPr indent="0" marL="0">
              <a:buNone/>
            </a:pPr>
            <a:r>
              <a:rPr lang="en-US" sz="1400" b="1" dirty="0">
                <a:solidFill>
                  <a:schemeClr val="tx2"/>
                </a:solidFill>
                <a:latin typeface="Cambria" pitchFamily="34" charset="0"/>
                <a:ea typeface="Cambria" pitchFamily="34" charset="-122"/>
                <a:cs typeface="Cambria" pitchFamily="34" charset="-120"/>
              </a:rPr>
              <a:t>Input tax credit</a:t>
            </a:r>
            <a:endParaRPr lang="en-US" sz="1400" dirty="0"/>
          </a:p>
        </p:txBody>
      </p:sp>
      <p:sp>
        <p:nvSpPr>
          <p:cNvPr id="8" name="agl_9"/>
          <p:cNvSpPr txBox="1"/>
          <p:nvPr/>
        </p:nvSpPr>
        <p:spPr>
          <a:xfrm>
            <a:off x="566928" y="2487168"/>
            <a:ext cx="2331720" cy="2057400"/>
          </a:xfrm>
          <a:prstGeom prst="rect">
            <a:avLst/>
          </a:prstGeom>
          <a:noFill/>
          <a:ln/>
        </p:spPr>
        <p:txBody>
          <a:bodyPr wrap="square" lIns="0" tIns="0" rIns="0" bIns="0" rtlCol="0" anchor="t"/>
          <a:lstStyle/>
          <a:p>
            <a:pPr marL="152400" indent="-152400">
              <a:spcAft>
                <a:spcPts val="500"/>
              </a:spcAft>
              <a:buSzPct val="100000"/>
              <a:buChar char="•"/>
            </a:pPr>
            <a:r>
              <a:rPr lang="en-US" sz="1000" dirty="0">
                <a:solidFill>
                  <a:schemeClr val="tx1"/>
                </a:solidFill>
              </a:rPr>
              <a:t>S.16(5) and the rectification window</a:t>
            </a:r>
            <a:endParaRPr lang="en-US" sz="1000" dirty="0"/>
          </a:p>
          <a:p>
            <a:pPr marL="152400" indent="-152400">
              <a:spcAft>
                <a:spcPts val="500"/>
              </a:spcAft>
              <a:buSzPct val="100000"/>
              <a:buChar char="•"/>
            </a:pPr>
            <a:r>
              <a:rPr lang="en-US" sz="1000" dirty="0">
                <a:solidFill>
                  <a:schemeClr val="tx1"/>
                </a:solidFill>
              </a:rPr>
              <a:t>S.16(2)(c) after Bhandari Scrap Traders</a:t>
            </a:r>
            <a:endParaRPr lang="en-US" sz="1000" dirty="0"/>
          </a:p>
          <a:p>
            <a:pPr marL="152400" indent="-152400">
              <a:spcAft>
                <a:spcPts val="500"/>
              </a:spcAft>
              <a:buSzPct val="100000"/>
              <a:buChar char="•"/>
            </a:pPr>
            <a:r>
              <a:rPr lang="en-US" sz="1000" dirty="0">
                <a:solidFill>
                  <a:schemeClr val="tx1"/>
                </a:solidFill>
              </a:rPr>
              <a:t>2A/3B mismatch; no Circular 183 certificate?</a:t>
            </a:r>
            <a:endParaRPr lang="en-US" sz="1000" dirty="0"/>
          </a:p>
          <a:p>
            <a:pPr marL="152400" indent="-152400">
              <a:spcAft>
                <a:spcPts val="500"/>
              </a:spcAft>
              <a:buSzPct val="100000"/>
              <a:buChar char="•"/>
            </a:pPr>
            <a:r>
              <a:rPr lang="en-US" sz="1000" dirty="0">
                <a:solidFill>
                  <a:schemeClr val="tx1"/>
                </a:solidFill>
              </a:rPr>
              <a:t>Credit notes; credit under the wrong tax head</a:t>
            </a:r>
            <a:endParaRPr lang="en-US" sz="1000" dirty="0"/>
          </a:p>
          <a:p>
            <a:pPr marL="152400" indent="-152400">
              <a:spcAft>
                <a:spcPts val="500"/>
              </a:spcAft>
              <a:buSzPct val="100000"/>
              <a:buChar char="•"/>
            </a:pPr>
            <a:r>
              <a:rPr lang="en-US" sz="1000" dirty="0">
                <a:solidFill>
                  <a:schemeClr val="tx1"/>
                </a:solidFill>
              </a:rPr>
              <a:t>Rule 86A blocking</a:t>
            </a:r>
            <a:endParaRPr lang="en-US" sz="1000" dirty="0"/>
          </a:p>
          <a:p>
            <a:pPr marL="152400" indent="-152400">
              <a:spcAft>
                <a:spcPts val="500"/>
              </a:spcAft>
              <a:buSzPct val="100000"/>
              <a:buChar char="•"/>
            </a:pPr>
            <a:r>
              <a:rPr lang="en-US" sz="1000" dirty="0">
                <a:solidFill>
                  <a:schemeClr val="tx1"/>
                </a:solidFill>
              </a:rPr>
              <a:t>S.17(5)(d) after Safari Retreats</a:t>
            </a:r>
            <a:endParaRPr lang="en-US" sz="1000" dirty="0"/>
          </a:p>
        </p:txBody>
      </p:sp>
      <p:sp>
        <p:nvSpPr>
          <p:cNvPr id="9" name="card_10"/>
          <p:cNvSpPr/>
          <p:nvPr/>
        </p:nvSpPr>
        <p:spPr>
          <a:xfrm>
            <a:off x="3200400" y="1481328"/>
            <a:ext cx="2697480" cy="3200400"/>
          </a:xfrm>
          <a:prstGeom prst="roundRect">
            <a:avLst>
              <a:gd name="adj" fmla="val 2034"/>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agk_11"/>
          <p:cNvSpPr txBox="1"/>
          <p:nvPr/>
        </p:nvSpPr>
        <p:spPr>
          <a:xfrm>
            <a:off x="3401568" y="1664208"/>
            <a:ext cx="1097280" cy="201168"/>
          </a:xfrm>
          <a:prstGeom prst="rect">
            <a:avLst/>
          </a:prstGeom>
          <a:noFill/>
          <a:ln/>
        </p:spPr>
        <p:txBody>
          <a:bodyPr wrap="square" lIns="0" tIns="0" rIns="0" bIns="0" rtlCol="0" anchor="ctr"/>
          <a:lstStyle/>
          <a:p>
            <a:pPr indent="0" marL="0">
              <a:buNone/>
            </a:pPr>
            <a:r>
              <a:rPr lang="en-US" sz="900" b="1" spc="200" kern="0" dirty="0">
                <a:solidFill>
                  <a:schemeClr val="accent1"/>
                </a:solidFill>
              </a:rPr>
              <a:t>PART B</a:t>
            </a:r>
            <a:endParaRPr lang="en-US" sz="900" dirty="0"/>
          </a:p>
        </p:txBody>
      </p:sp>
      <p:sp>
        <p:nvSpPr>
          <p:cNvPr id="11" name="agc_12"/>
          <p:cNvSpPr txBox="1"/>
          <p:nvPr/>
        </p:nvSpPr>
        <p:spPr>
          <a:xfrm>
            <a:off x="4297680" y="1664208"/>
            <a:ext cx="1399032" cy="201168"/>
          </a:xfrm>
          <a:prstGeom prst="rect">
            <a:avLst/>
          </a:prstGeom>
          <a:noFill/>
          <a:ln/>
        </p:spPr>
        <p:txBody>
          <a:bodyPr wrap="square" lIns="0" tIns="0" rIns="0" bIns="0" rtlCol="0" anchor="ctr"/>
          <a:lstStyle/>
          <a:p>
            <a:pPr algn="r" indent="0" marL="0">
              <a:buNone/>
            </a:pPr>
            <a:r>
              <a:rPr lang="en-US" sz="800" dirty="0">
                <a:solidFill>
                  <a:schemeClr val="accent3"/>
                </a:solidFill>
              </a:rPr>
              <a:t>13 rulings  ·  ~16 min</a:t>
            </a:r>
            <a:endParaRPr lang="en-US" sz="800" dirty="0"/>
          </a:p>
        </p:txBody>
      </p:sp>
      <p:sp>
        <p:nvSpPr>
          <p:cNvPr id="12" name="agn_13"/>
          <p:cNvSpPr txBox="1"/>
          <p:nvPr/>
        </p:nvSpPr>
        <p:spPr>
          <a:xfrm>
            <a:off x="3401568" y="1920240"/>
            <a:ext cx="2295144" cy="502920"/>
          </a:xfrm>
          <a:prstGeom prst="rect">
            <a:avLst/>
          </a:prstGeom>
          <a:noFill/>
          <a:ln/>
        </p:spPr>
        <p:txBody>
          <a:bodyPr wrap="square" lIns="0" tIns="0" rIns="0" bIns="0" rtlCol="0" anchor="t"/>
          <a:lstStyle/>
          <a:p>
            <a:pPr indent="0" marL="0">
              <a:buNone/>
            </a:pPr>
            <a:r>
              <a:rPr lang="en-US" sz="1400" b="1" dirty="0">
                <a:solidFill>
                  <a:schemeClr val="tx2"/>
                </a:solidFill>
                <a:latin typeface="Cambria" pitchFamily="34" charset="0"/>
                <a:ea typeface="Cambria" pitchFamily="34" charset="-122"/>
                <a:cs typeface="Cambria" pitchFamily="34" charset="-120"/>
              </a:rPr>
              <a:t>Refunds</a:t>
            </a:r>
            <a:endParaRPr lang="en-US" sz="1400" dirty="0"/>
          </a:p>
        </p:txBody>
      </p:sp>
      <p:sp>
        <p:nvSpPr>
          <p:cNvPr id="13" name="agl_14"/>
          <p:cNvSpPr txBox="1"/>
          <p:nvPr/>
        </p:nvSpPr>
        <p:spPr>
          <a:xfrm>
            <a:off x="3401568" y="2487168"/>
            <a:ext cx="2331720" cy="2057400"/>
          </a:xfrm>
          <a:prstGeom prst="rect">
            <a:avLst/>
          </a:prstGeom>
          <a:noFill/>
          <a:ln/>
        </p:spPr>
        <p:txBody>
          <a:bodyPr wrap="square" lIns="0" tIns="0" rIns="0" bIns="0" rtlCol="0" anchor="t"/>
          <a:lstStyle/>
          <a:p>
            <a:pPr marL="152400" indent="-152400">
              <a:spcAft>
                <a:spcPts val="500"/>
              </a:spcAft>
              <a:buSzPct val="100000"/>
              <a:buChar char="•"/>
            </a:pPr>
            <a:r>
              <a:rPr lang="en-US" sz="1000" dirty="0">
                <a:solidFill>
                  <a:schemeClr val="tx1"/>
                </a:solidFill>
              </a:rPr>
              <a:t>Inverted duty and Circular 135</a:t>
            </a:r>
            <a:endParaRPr lang="en-US" sz="1000" dirty="0"/>
          </a:p>
          <a:p>
            <a:pPr marL="152400" indent="-152400">
              <a:spcAft>
                <a:spcPts val="500"/>
              </a:spcAft>
              <a:buSzPct val="100000"/>
              <a:buChar char="•"/>
            </a:pPr>
            <a:r>
              <a:rPr lang="en-US" sz="1000" dirty="0">
                <a:solidFill>
                  <a:schemeClr val="tx1"/>
                </a:solidFill>
              </a:rPr>
              <a:t>Rule 89(5) formula, DRC-03 deposits, wrong tax head</a:t>
            </a:r>
            <a:endParaRPr lang="en-US" sz="1000" dirty="0"/>
          </a:p>
          <a:p>
            <a:pPr marL="152400" indent="-152400">
              <a:spcAft>
                <a:spcPts val="500"/>
              </a:spcAft>
              <a:buSzPct val="100000"/>
              <a:buChar char="•"/>
            </a:pPr>
            <a:r>
              <a:rPr lang="en-US" sz="1000" dirty="0">
                <a:solidFill>
                  <a:schemeClr val="tx1"/>
                </a:solidFill>
              </a:rPr>
              <a:t>Rule 96(10) after Goodluck India</a:t>
            </a:r>
            <a:endParaRPr lang="en-US" sz="1000" dirty="0"/>
          </a:p>
          <a:p>
            <a:pPr marL="152400" indent="-152400">
              <a:spcAft>
                <a:spcPts val="500"/>
              </a:spcAft>
              <a:buSzPct val="100000"/>
              <a:buChar char="•"/>
            </a:pPr>
            <a:r>
              <a:rPr lang="en-US" sz="1000" dirty="0">
                <a:solidFill>
                  <a:schemeClr val="tx1"/>
                </a:solidFill>
              </a:rPr>
              <a:t>Export refunds: Net ITC, invoice date, bill-to-ship-to</a:t>
            </a:r>
            <a:endParaRPr lang="en-US" sz="1000" dirty="0"/>
          </a:p>
          <a:p>
            <a:pPr marL="152400" indent="-152400">
              <a:spcAft>
                <a:spcPts val="500"/>
              </a:spcAft>
              <a:buSzPct val="100000"/>
              <a:buChar char="•"/>
            </a:pPr>
            <a:r>
              <a:rPr lang="en-US" sz="1000" dirty="0">
                <a:solidFill>
                  <a:schemeClr val="tx1"/>
                </a:solidFill>
              </a:rPr>
              <a:t>Ocean freight, S.54(11), SEZ units</a:t>
            </a:r>
            <a:endParaRPr lang="en-US" sz="1000" dirty="0"/>
          </a:p>
          <a:p>
            <a:pPr marL="152400" indent="-152400">
              <a:spcAft>
                <a:spcPts val="500"/>
              </a:spcAft>
              <a:buSzPct val="100000"/>
              <a:buChar char="•"/>
            </a:pPr>
            <a:r>
              <a:rPr lang="en-US" sz="1000" dirty="0">
                <a:solidFill>
                  <a:schemeClr val="tx1"/>
                </a:solidFill>
              </a:rPr>
              <a:t>Erroneous refund and interest</a:t>
            </a:r>
            <a:endParaRPr lang="en-US" sz="1000" dirty="0"/>
          </a:p>
        </p:txBody>
      </p:sp>
      <p:sp>
        <p:nvSpPr>
          <p:cNvPr id="14" name="card_15"/>
          <p:cNvSpPr/>
          <p:nvPr/>
        </p:nvSpPr>
        <p:spPr>
          <a:xfrm>
            <a:off x="6035040" y="1481328"/>
            <a:ext cx="2697480" cy="3200400"/>
          </a:xfrm>
          <a:prstGeom prst="roundRect">
            <a:avLst>
              <a:gd name="adj" fmla="val 2034"/>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agk_16"/>
          <p:cNvSpPr txBox="1"/>
          <p:nvPr/>
        </p:nvSpPr>
        <p:spPr>
          <a:xfrm>
            <a:off x="6236208" y="1664208"/>
            <a:ext cx="1097280" cy="201168"/>
          </a:xfrm>
          <a:prstGeom prst="rect">
            <a:avLst/>
          </a:prstGeom>
          <a:noFill/>
          <a:ln/>
        </p:spPr>
        <p:txBody>
          <a:bodyPr wrap="square" lIns="0" tIns="0" rIns="0" bIns="0" rtlCol="0" anchor="ctr"/>
          <a:lstStyle/>
          <a:p>
            <a:pPr indent="0" marL="0">
              <a:buNone/>
            </a:pPr>
            <a:r>
              <a:rPr lang="en-US" sz="900" b="1" spc="200" kern="0" dirty="0">
                <a:solidFill>
                  <a:schemeClr val="accent1"/>
                </a:solidFill>
              </a:rPr>
              <a:t>PART C</a:t>
            </a:r>
            <a:endParaRPr lang="en-US" sz="900" dirty="0"/>
          </a:p>
        </p:txBody>
      </p:sp>
      <p:sp>
        <p:nvSpPr>
          <p:cNvPr id="16" name="agc_17"/>
          <p:cNvSpPr txBox="1"/>
          <p:nvPr/>
        </p:nvSpPr>
        <p:spPr>
          <a:xfrm>
            <a:off x="7132320" y="1664208"/>
            <a:ext cx="1399032" cy="201168"/>
          </a:xfrm>
          <a:prstGeom prst="rect">
            <a:avLst/>
          </a:prstGeom>
          <a:noFill/>
          <a:ln/>
        </p:spPr>
        <p:txBody>
          <a:bodyPr wrap="square" lIns="0" tIns="0" rIns="0" bIns="0" rtlCol="0" anchor="ctr"/>
          <a:lstStyle/>
          <a:p>
            <a:pPr algn="r" indent="0" marL="0">
              <a:buNone/>
            </a:pPr>
            <a:r>
              <a:rPr lang="en-US" sz="800" dirty="0">
                <a:solidFill>
                  <a:schemeClr val="accent3"/>
                </a:solidFill>
              </a:rPr>
              <a:t>4 rulings  ·  ~6 min</a:t>
            </a:r>
            <a:endParaRPr lang="en-US" sz="800" dirty="0"/>
          </a:p>
        </p:txBody>
      </p:sp>
      <p:sp>
        <p:nvSpPr>
          <p:cNvPr id="17" name="agn_18"/>
          <p:cNvSpPr txBox="1"/>
          <p:nvPr/>
        </p:nvSpPr>
        <p:spPr>
          <a:xfrm>
            <a:off x="6236208" y="1920240"/>
            <a:ext cx="2295144" cy="502920"/>
          </a:xfrm>
          <a:prstGeom prst="rect">
            <a:avLst/>
          </a:prstGeom>
          <a:noFill/>
          <a:ln/>
        </p:spPr>
        <p:txBody>
          <a:bodyPr wrap="square" lIns="0" tIns="0" rIns="0" bIns="0" rtlCol="0" anchor="t"/>
          <a:lstStyle/>
          <a:p>
            <a:pPr indent="0" marL="0">
              <a:buNone/>
            </a:pPr>
            <a:r>
              <a:rPr lang="en-US" sz="1400" b="1" dirty="0">
                <a:solidFill>
                  <a:schemeClr val="tx2"/>
                </a:solidFill>
                <a:latin typeface="Cambria" pitchFamily="34" charset="0"/>
                <a:ea typeface="Cambria" pitchFamily="34" charset="-122"/>
                <a:cs typeface="Cambria" pitchFamily="34" charset="-120"/>
              </a:rPr>
              <a:t>Valuation, levy and classification</a:t>
            </a:r>
            <a:endParaRPr lang="en-US" sz="1400" dirty="0"/>
          </a:p>
        </p:txBody>
      </p:sp>
      <p:sp>
        <p:nvSpPr>
          <p:cNvPr id="18" name="agl_19"/>
          <p:cNvSpPr txBox="1"/>
          <p:nvPr/>
        </p:nvSpPr>
        <p:spPr>
          <a:xfrm>
            <a:off x="6236208" y="2487168"/>
            <a:ext cx="2331720" cy="2057400"/>
          </a:xfrm>
          <a:prstGeom prst="rect">
            <a:avLst/>
          </a:prstGeom>
          <a:noFill/>
          <a:ln/>
        </p:spPr>
        <p:txBody>
          <a:bodyPr wrap="square" lIns="0" tIns="0" rIns="0" bIns="0" rtlCol="0" anchor="t"/>
          <a:lstStyle/>
          <a:p>
            <a:pPr marL="152400" indent="-152400">
              <a:spcAft>
                <a:spcPts val="500"/>
              </a:spcAft>
              <a:buSzPct val="100000"/>
              <a:buChar char="•"/>
            </a:pPr>
            <a:r>
              <a:rPr lang="en-US" sz="1000" dirty="0">
                <a:solidFill>
                  <a:schemeClr val="tx1"/>
                </a:solidFill>
              </a:rPr>
              <a:t>Corporate guarantees</a:t>
            </a:r>
            <a:endParaRPr lang="en-US" sz="1000" dirty="0"/>
          </a:p>
          <a:p>
            <a:pPr marL="152400" indent="-152400">
              <a:spcAft>
                <a:spcPts val="500"/>
              </a:spcAft>
              <a:buSzPct val="100000"/>
              <a:buChar char="•"/>
            </a:pPr>
            <a:r>
              <a:rPr lang="en-US" sz="1000" dirty="0">
                <a:solidFill>
                  <a:schemeClr val="tx1"/>
                </a:solidFill>
              </a:rPr>
              <a:t>Assignment of leasehold rights</a:t>
            </a:r>
            <a:endParaRPr lang="en-US" sz="1000" dirty="0"/>
          </a:p>
          <a:p>
            <a:pPr marL="152400" indent="-152400">
              <a:spcAft>
                <a:spcPts val="500"/>
              </a:spcAft>
              <a:buSzPct val="100000"/>
              <a:buChar char="•"/>
            </a:pPr>
            <a:r>
              <a:rPr lang="en-US" sz="1000" dirty="0">
                <a:solidFill>
                  <a:schemeClr val="tx1"/>
                </a:solidFill>
              </a:rPr>
              <a:t>'Brand name' exemption</a:t>
            </a:r>
            <a:endParaRPr lang="en-US" sz="1000" dirty="0"/>
          </a:p>
          <a:p>
            <a:pPr marL="152400" indent="-152400">
              <a:spcAft>
                <a:spcPts val="500"/>
              </a:spcAft>
              <a:buSzPct val="100000"/>
              <a:buChar char="•"/>
            </a:pPr>
            <a:r>
              <a:rPr lang="en-US" sz="1000" dirty="0">
                <a:solidFill>
                  <a:schemeClr val="tx1"/>
                </a:solidFill>
              </a:rPr>
              <a:t>Outsourced hospital catering</a:t>
            </a:r>
            <a:endParaRPr lang="en-US" sz="100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2"/>
          <p:cNvSpPr/>
          <p:nvPr>
            <p:ph idx="102" type="body" hasCustomPrompt="1"/>
          </p:nvPr>
        </p:nvSpPr>
        <p:spPr>
          <a:xfrm>
            <a:off x="731520" y="1874520"/>
            <a:ext cx="7315200" cy="274320"/>
          </a:xfrm>
          <a:prstGeom prst="rect">
            <a:avLst/>
          </a:prstGeom>
          <a:noFill/>
          <a:ln/>
        </p:spPr>
        <p:txBody>
          <a:bodyPr wrap="square" lIns="0" tIns="0" rIns="0" bIns="0" rtlCol="0"/>
          <a:lstStyle/>
          <a:p>
            <a:pPr indent="0" marL="0">
              <a:buNone/>
            </a:pPr>
            <a:r>
              <a:rPr lang="en-US" sz="1000" b="1" spc="300" kern="0" dirty="0">
                <a:solidFill>
                  <a:schemeClr val="accent1"/>
                </a:solidFill>
              </a:rPr>
              <a:t>PART A</a:t>
            </a:r>
            <a:endParaRPr lang="en-US" sz="1000" dirty="0"/>
          </a:p>
        </p:txBody>
      </p:sp>
      <p:sp>
        <p:nvSpPr>
          <p:cNvPr id="3" name="Text 2"/>
          <p:cNvSpPr/>
          <p:nvPr>
            <p:ph idx="103" type="title" hasCustomPrompt="1"/>
          </p:nvPr>
        </p:nvSpPr>
        <p:spPr>
          <a:xfrm>
            <a:off x="731520" y="2148840"/>
            <a:ext cx="7680960" cy="640080"/>
          </a:xfrm>
          <a:prstGeom prst="rect">
            <a:avLst/>
          </a:prstGeom>
          <a:noFill/>
          <a:ln/>
        </p:spPr>
        <p:txBody>
          <a:bodyPr wrap="square" lIns="0" tIns="0" rIns="0" bIns="0" rtlCol="0" anchor="ctr"/>
          <a:lstStyle/>
          <a:p>
            <a:pPr algn="l" indent="0" marL="0">
              <a:buNone/>
            </a:pPr>
            <a:r>
              <a:rPr lang="en-US" sz="3000" b="1" dirty="0">
                <a:solidFill>
                  <a:schemeClr val="bg1"/>
                </a:solidFill>
                <a:latin typeface="Cambria" pitchFamily="34" charset="0"/>
                <a:ea typeface="Cambria" pitchFamily="34" charset="-122"/>
                <a:cs typeface="Cambria" pitchFamily="34" charset="-120"/>
              </a:rPr>
              <a:t>Input Tax Credit</a:t>
            </a:r>
            <a:endParaRPr lang="en-US" sz="3000" dirty="0"/>
          </a:p>
        </p:txBody>
      </p:sp>
      <p:sp>
        <p:nvSpPr>
          <p:cNvPr id="4" name="Text 2"/>
          <p:cNvSpPr/>
          <p:nvPr>
            <p:ph idx="104" type="body" hasCustomPrompt="1"/>
          </p:nvPr>
        </p:nvSpPr>
        <p:spPr>
          <a:xfrm>
            <a:off x="731520" y="2834640"/>
            <a:ext cx="7680960" cy="365760"/>
          </a:xfrm>
          <a:prstGeom prst="rect">
            <a:avLst/>
          </a:prstGeom>
          <a:noFill/>
          <a:ln/>
        </p:spPr>
        <p:txBody>
          <a:bodyPr wrap="square" lIns="0" tIns="0" rIns="0" bIns="0" rtlCol="0"/>
          <a:lstStyle/>
          <a:p>
            <a:pPr indent="0" marL="0">
              <a:buNone/>
            </a:pPr>
            <a:r>
              <a:rPr lang="en-US" sz="1200" dirty="0">
                <a:solidFill>
                  <a:schemeClr val="accent6"/>
                </a:solidFill>
              </a:rPr>
              <a:t>Time limits, supplier default, mismatches, blocking and blocked credits</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ITC  ·  SECTION 16(4) AND 16(5)</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Section 16(5) saves FY 2018-19 credit; the appeal stage cannot add new grounds</a:t>
            </a:r>
            <a:endParaRPr lang="en-US" sz="1800" dirty="0"/>
          </a:p>
        </p:txBody>
      </p:sp>
      <p:sp>
        <p:nvSpPr>
          <p:cNvPr id="4" name="count_20"/>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01 / 27</a:t>
            </a:r>
            <a:endParaRPr lang="en-US" sz="900" dirty="0"/>
          </a:p>
        </p:txBody>
      </p:sp>
      <p:sp>
        <p:nvSpPr>
          <p:cNvPr id="5" name="pill_21"/>
          <p:cNvSpPr/>
          <p:nvPr/>
        </p:nvSpPr>
        <p:spPr>
          <a:xfrm>
            <a:off x="7635240" y="219456"/>
            <a:ext cx="1143000" cy="219456"/>
          </a:xfrm>
          <a:prstGeom prst="roundRect">
            <a:avLst>
              <a:gd name="adj" fmla="val 45833"/>
            </a:avLst>
          </a:prstGeom>
          <a:solidFill>
            <a:schemeClr val="tx2"/>
          </a:solidFill>
          <a:ln/>
        </p:spPr>
        <p:txBody>
          <a:bodyPr wrap="square" lIns="0" tIns="0" rIns="0" bIns="0" rtlCol="0" anchor="ctr"/>
          <a:lstStyle/>
          <a:p>
            <a:pPr algn="ctr" indent="0" marL="0">
              <a:buNone/>
            </a:pPr>
            <a:r>
              <a:rPr lang="en-US" sz="750" b="1" spc="150" kern="0" dirty="0">
                <a:solidFill>
                  <a:schemeClr val="bg1"/>
                </a:solidFill>
              </a:rPr>
              <a:t>FOR ASSESSEE</a:t>
            </a:r>
            <a:endParaRPr lang="en-US" sz="750" dirty="0"/>
          </a:p>
        </p:txBody>
      </p:sp>
      <p:sp>
        <p:nvSpPr>
          <p:cNvPr id="6" name="card_22"/>
          <p:cNvSpPr/>
          <p:nvPr/>
        </p:nvSpPr>
        <p:spPr>
          <a:xfrm>
            <a:off x="365760" y="1609344"/>
            <a:ext cx="8412480" cy="553212"/>
          </a:xfrm>
          <a:prstGeom prst="roundRect">
            <a:avLst>
              <a:gd name="adj" fmla="val 9917"/>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23"/>
          <p:cNvSpPr txBox="1"/>
          <p:nvPr/>
        </p:nvSpPr>
        <p:spPr>
          <a:xfrm>
            <a:off x="530352" y="1609344"/>
            <a:ext cx="8138160" cy="553212"/>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S.16(4) sets a deadline to claim ITC for each year. S.16(5), added in 2024 with effect from 1.7.2017, allows ITC of FY 2017-18 to 2020-21 if claimed in any GSTR-3B filed up to 30.11.2021. Notification 22/2024-CT gives a special procedure to rectify orders already passed on this ground.</a:t>
            </a:r>
            <a:endParaRPr lang="en-US" sz="750" dirty="0"/>
          </a:p>
        </p:txBody>
      </p:sp>
      <p:sp>
        <p:nvSpPr>
          <p:cNvPr id="8" name="cite_24"/>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Three Aces Global Logistics Pvt. Ltd.  |  GSTAT, Ghaziabad Bench  |  APL/6/GZB/2026  |  29.09.2026</a:t>
            </a:r>
            <a:endParaRPr lang="en-US" sz="850" dirty="0"/>
          </a:p>
        </p:txBody>
      </p:sp>
      <p:sp>
        <p:nvSpPr>
          <p:cNvPr id="9" name="card_25"/>
          <p:cNvSpPr/>
          <p:nvPr/>
        </p:nvSpPr>
        <p:spPr>
          <a:xfrm>
            <a:off x="365760" y="2253996"/>
            <a:ext cx="3429000" cy="2043684"/>
          </a:xfrm>
          <a:prstGeom prst="roundRect">
            <a:avLst>
              <a:gd name="adj" fmla="val 2685"/>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26"/>
          <p:cNvSpPr txBox="1"/>
          <p:nvPr/>
        </p:nvSpPr>
        <p:spPr>
          <a:xfrm>
            <a:off x="548640" y="2391156"/>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27"/>
          <p:cNvSpPr txBox="1"/>
          <p:nvPr/>
        </p:nvSpPr>
        <p:spPr>
          <a:xfrm>
            <a:off x="548640" y="2638044"/>
            <a:ext cx="3063240" cy="1175004"/>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ITC of Rs. 20,94,605 for FY 2018-19, taken in GSTR-3B for October 2019 to March 2020, was denied as time-barred under S.16(4). The first appellate authority upheld the demand by adding S.16(2)(b)/(c), Circular 183 and GSTR-9-based excess ITC grounds not in the SCN.</a:t>
            </a:r>
            <a:endParaRPr lang="en-US" sz="1050" dirty="0"/>
          </a:p>
        </p:txBody>
      </p:sp>
      <p:sp>
        <p:nvSpPr>
          <p:cNvPr id="12" name="rule_28"/>
          <p:cNvSpPr/>
          <p:nvPr/>
        </p:nvSpPr>
        <p:spPr>
          <a:xfrm>
            <a:off x="548640" y="3867912"/>
            <a:ext cx="3063240" cy="0"/>
          </a:xfrm>
          <a:prstGeom prst="line">
            <a:avLst/>
          </a:prstGeom>
          <a:noFill/>
          <a:ln w="6350">
            <a:solidFill>
              <a:schemeClr val="accent6"/>
            </a:solidFill>
            <a:prstDash val="solid"/>
          </a:ln>
        </p:spPr>
      </p:sp>
      <p:sp>
        <p:nvSpPr>
          <p:cNvPr id="13" name="facts_29"/>
          <p:cNvSpPr txBox="1"/>
          <p:nvPr/>
        </p:nvSpPr>
        <p:spPr>
          <a:xfrm>
            <a:off x="548640" y="3904488"/>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OIO: IGST Rs. 20,94,605 + interest Rs. 9,42,572 + penalty Rs. 2,09,461</a:t>
            </a:r>
            <a:endParaRPr lang="en-US" sz="800" dirty="0"/>
          </a:p>
        </p:txBody>
      </p:sp>
      <p:sp>
        <p:nvSpPr>
          <p:cNvPr id="14" name="card_30"/>
          <p:cNvSpPr/>
          <p:nvPr/>
        </p:nvSpPr>
        <p:spPr>
          <a:xfrm>
            <a:off x="3931920" y="2253996"/>
            <a:ext cx="4846320" cy="2043684"/>
          </a:xfrm>
          <a:prstGeom prst="roundRect">
            <a:avLst>
              <a:gd name="adj" fmla="val 2685"/>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31"/>
          <p:cNvSpPr/>
          <p:nvPr/>
        </p:nvSpPr>
        <p:spPr>
          <a:xfrm>
            <a:off x="3931920" y="2363724"/>
            <a:ext cx="45720" cy="237744"/>
          </a:xfrm>
          <a:prstGeom prst="rect">
            <a:avLst/>
          </a:prstGeom>
          <a:solidFill>
            <a:schemeClr val="accent1"/>
          </a:solidFill>
          <a:ln/>
        </p:spPr>
      </p:sp>
      <p:sp>
        <p:nvSpPr>
          <p:cNvPr id="16" name="hlab_32"/>
          <p:cNvSpPr txBox="1"/>
          <p:nvPr/>
        </p:nvSpPr>
        <p:spPr>
          <a:xfrm>
            <a:off x="4114800" y="2391156"/>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33"/>
          <p:cNvSpPr txBox="1"/>
          <p:nvPr/>
        </p:nvSpPr>
        <p:spPr>
          <a:xfrm>
            <a:off x="4114800" y="2638044"/>
            <a:ext cx="4498848" cy="1568196"/>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Grounds that were not the foundation of the S.73 SCN cannot be brought in to sustain the demand (S.75(7); SACI Allied Products, SC).</a:t>
            </a:r>
            <a:endParaRPr lang="en-US" sz="1050" dirty="0"/>
          </a:p>
          <a:p>
            <a:pPr marL="152400" indent="-152400">
              <a:spcAft>
                <a:spcPts val="500"/>
              </a:spcAft>
              <a:buSzPct val="100000"/>
              <a:buChar char="•"/>
            </a:pPr>
            <a:r>
              <a:rPr lang="en-US" sz="1050" dirty="0">
                <a:solidFill>
                  <a:schemeClr val="tx1"/>
                </a:solidFill>
              </a:rPr>
              <a:t>GSTR-3B is a return under S.39 (Bharti Airtel). Credit taken in returns filed before 30.11.2021 is protected by S.16(5), which does not depend on GSTR-9/9C disclosure.</a:t>
            </a:r>
            <a:endParaRPr lang="en-US" sz="1050" dirty="0"/>
          </a:p>
          <a:p>
            <a:pPr marL="152400" indent="-152400">
              <a:spcAft>
                <a:spcPts val="500"/>
              </a:spcAft>
              <a:buSzPct val="100000"/>
              <a:buChar char="•"/>
            </a:pPr>
            <a:r>
              <a:rPr lang="en-US" sz="1050" dirty="0">
                <a:solidFill>
                  <a:schemeClr val="tx1"/>
                </a:solidFill>
              </a:rPr>
              <a:t>Not using the Notification 22/2024 rectification route does not take away the substantive right. Interest and penalty fall with the tax.</a:t>
            </a:r>
            <a:endParaRPr lang="en-US" sz="1050" dirty="0"/>
          </a:p>
        </p:txBody>
      </p:sp>
      <p:sp>
        <p:nvSpPr>
          <p:cNvPr id="18" name="card_34"/>
          <p:cNvSpPr/>
          <p:nvPr/>
        </p:nvSpPr>
        <p:spPr>
          <a:xfrm>
            <a:off x="365760" y="4389120"/>
            <a:ext cx="8412480" cy="384048"/>
          </a:xfrm>
          <a:prstGeom prst="roundRect">
            <a:avLst>
              <a:gd name="adj" fmla="val 14286"/>
            </a:avLst>
          </a:prstGeom>
          <a:solidFill>
            <a:schemeClr val="accent5"/>
          </a:solidFill>
          <a:ln w="9525">
            <a:solidFill>
              <a:srgbClr val="F3D3D5"/>
            </a:solidFill>
            <a:prstDash val="solid"/>
          </a:ln>
          <a:effectLst>
            <a:outerShdw sx="100000" sy="100000" kx="0" ky="0" algn="bl" rotWithShape="0" blurRad="50800" dist="19050" dir="5400000">
              <a:srgbClr val="1F2A44">
                <a:alpha val="12000"/>
              </a:srgbClr>
            </a:outerShdw>
          </a:effectLst>
        </p:spPr>
      </p:sp>
      <p:sp>
        <p:nvSpPr>
          <p:cNvPr id="19" name="take_35"/>
          <p:cNvSpPr txBox="1"/>
          <p:nvPr/>
        </p:nvSpPr>
        <p:spPr>
          <a:xfrm>
            <a:off x="548640" y="4389120"/>
            <a:ext cx="8092440" cy="384048"/>
          </a:xfrm>
          <a:prstGeom prst="rect">
            <a:avLst/>
          </a:prstGeom>
          <a:noFill/>
          <a:ln/>
        </p:spPr>
        <p:txBody>
          <a:bodyPr wrap="square" lIns="0" tIns="0" rIns="0" bIns="0" rtlCol="0" anchor="ctr"/>
          <a:lstStyle/>
          <a:p>
            <a:pPr indent="0" marL="0">
              <a:buNone/>
            </a:pPr>
            <a:r>
              <a:rPr lang="en-US" sz="950" b="1" dirty="0">
                <a:solidFill>
                  <a:schemeClr val="accent1"/>
                </a:solidFill>
              </a:rPr>
              <a:t>Why it matters  </a:t>
            </a:r>
            <a:pPr indent="0" marL="0">
              <a:buNone/>
            </a:pPr>
            <a:r>
              <a:rPr lang="en-US" sz="950" dirty="0">
                <a:solidFill>
                  <a:schemeClr val="tx1"/>
                </a:solidFill>
              </a:rPr>
              <a:t>In pending appeals, plead S.16(5) directly and object to any ground that travels beyond the SCN.</a:t>
            </a:r>
            <a:endParaRPr lang="en-US" sz="95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ITC  ·  SECTION 16(5) RECTIFICATION</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The six-month window to seek S.16(5) rectification is directory, not mandatory</a:t>
            </a:r>
            <a:endParaRPr lang="en-US" sz="1800" dirty="0"/>
          </a:p>
        </p:txBody>
      </p:sp>
      <p:sp>
        <p:nvSpPr>
          <p:cNvPr id="4" name="count_36"/>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02 / 27</a:t>
            </a:r>
            <a:endParaRPr lang="en-US" sz="900" dirty="0"/>
          </a:p>
        </p:txBody>
      </p:sp>
      <p:sp>
        <p:nvSpPr>
          <p:cNvPr id="5" name="pill_37"/>
          <p:cNvSpPr/>
          <p:nvPr/>
        </p:nvSpPr>
        <p:spPr>
          <a:xfrm>
            <a:off x="7635240" y="219456"/>
            <a:ext cx="1143000" cy="219456"/>
          </a:xfrm>
          <a:prstGeom prst="roundRect">
            <a:avLst>
              <a:gd name="adj" fmla="val 45833"/>
            </a:avLst>
          </a:prstGeom>
          <a:solidFill>
            <a:schemeClr val="tx2"/>
          </a:solidFill>
          <a:ln/>
        </p:spPr>
        <p:txBody>
          <a:bodyPr wrap="square" lIns="0" tIns="0" rIns="0" bIns="0" rtlCol="0" anchor="ctr"/>
          <a:lstStyle/>
          <a:p>
            <a:pPr algn="ctr" indent="0" marL="0">
              <a:buNone/>
            </a:pPr>
            <a:r>
              <a:rPr lang="en-US" sz="750" b="1" spc="150" kern="0" dirty="0">
                <a:solidFill>
                  <a:schemeClr val="bg1"/>
                </a:solidFill>
              </a:rPr>
              <a:t>FOR ASSESSEE</a:t>
            </a:r>
            <a:endParaRPr lang="en-US" sz="750" dirty="0"/>
          </a:p>
        </p:txBody>
      </p:sp>
      <p:sp>
        <p:nvSpPr>
          <p:cNvPr id="6" name="card_38"/>
          <p:cNvSpPr/>
          <p:nvPr/>
        </p:nvSpPr>
        <p:spPr>
          <a:xfrm>
            <a:off x="365760" y="1609344"/>
            <a:ext cx="8412480" cy="411480"/>
          </a:xfrm>
          <a:prstGeom prst="roundRect">
            <a:avLst>
              <a:gd name="adj" fmla="val 13333"/>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39"/>
          <p:cNvSpPr txBox="1"/>
          <p:nvPr/>
        </p:nvSpPr>
        <p:spPr>
          <a:xfrm>
            <a:off x="530352" y="1609344"/>
            <a:ext cx="8138160" cy="411480"/>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Where orders were already passed before S.16(5) came in, Notification 22/2024-CT (08.10.2024), with Circular 237/31/2024 (15.10.2024), allows an application to rectify the order, but within six months of the notification.</a:t>
            </a:r>
            <a:endParaRPr lang="en-US" sz="750" dirty="0"/>
          </a:p>
        </p:txBody>
      </p:sp>
      <p:sp>
        <p:nvSpPr>
          <p:cNvPr id="8" name="cite_40"/>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Umen Chandra Roy v. Union of India  |  Calcutta High Court (Aniruddha Roy, J.)  |  WPA 1360 of 2026  |  17.08.2026  |  2026 (9) TMI 1086</a:t>
            </a:r>
            <a:endParaRPr lang="en-US" sz="850" dirty="0"/>
          </a:p>
        </p:txBody>
      </p:sp>
      <p:sp>
        <p:nvSpPr>
          <p:cNvPr id="9" name="card_41"/>
          <p:cNvSpPr/>
          <p:nvPr/>
        </p:nvSpPr>
        <p:spPr>
          <a:xfrm>
            <a:off x="365760" y="2112264"/>
            <a:ext cx="3429000" cy="1778508"/>
          </a:xfrm>
          <a:prstGeom prst="roundRect">
            <a:avLst>
              <a:gd name="adj" fmla="val 3085"/>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42"/>
          <p:cNvSpPr txBox="1"/>
          <p:nvPr/>
        </p:nvSpPr>
        <p:spPr>
          <a:xfrm>
            <a:off x="54864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43"/>
          <p:cNvSpPr txBox="1"/>
          <p:nvPr/>
        </p:nvSpPr>
        <p:spPr>
          <a:xfrm>
            <a:off x="548640" y="2496312"/>
            <a:ext cx="3063240" cy="909828"/>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A rectification application under S.16(5) was filed on 12.01.2026, after the six-month window in the notification and circular, and was rejected as late.</a:t>
            </a:r>
            <a:endParaRPr lang="en-US" sz="1050" dirty="0"/>
          </a:p>
        </p:txBody>
      </p:sp>
      <p:sp>
        <p:nvSpPr>
          <p:cNvPr id="12" name="rule_44"/>
          <p:cNvSpPr/>
          <p:nvPr/>
        </p:nvSpPr>
        <p:spPr>
          <a:xfrm>
            <a:off x="548640" y="3461004"/>
            <a:ext cx="3063240" cy="0"/>
          </a:xfrm>
          <a:prstGeom prst="line">
            <a:avLst/>
          </a:prstGeom>
          <a:noFill/>
          <a:ln w="6350">
            <a:solidFill>
              <a:schemeClr val="accent6"/>
            </a:solidFill>
            <a:prstDash val="solid"/>
          </a:ln>
        </p:spPr>
      </p:sp>
      <p:sp>
        <p:nvSpPr>
          <p:cNvPr id="13" name="facts_45"/>
          <p:cNvSpPr txBox="1"/>
          <p:nvPr/>
        </p:nvSpPr>
        <p:spPr>
          <a:xfrm>
            <a:off x="548640" y="3497580"/>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Rejection order dated 08.04.2026</a:t>
            </a:r>
            <a:endParaRPr lang="en-US" sz="800" dirty="0"/>
          </a:p>
        </p:txBody>
      </p:sp>
      <p:sp>
        <p:nvSpPr>
          <p:cNvPr id="14" name="card_46"/>
          <p:cNvSpPr/>
          <p:nvPr/>
        </p:nvSpPr>
        <p:spPr>
          <a:xfrm>
            <a:off x="3931920" y="2112264"/>
            <a:ext cx="4846320" cy="1778508"/>
          </a:xfrm>
          <a:prstGeom prst="roundRect">
            <a:avLst>
              <a:gd name="adj" fmla="val 3085"/>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47"/>
          <p:cNvSpPr/>
          <p:nvPr/>
        </p:nvSpPr>
        <p:spPr>
          <a:xfrm>
            <a:off x="3931920" y="2221992"/>
            <a:ext cx="45720" cy="237744"/>
          </a:xfrm>
          <a:prstGeom prst="rect">
            <a:avLst/>
          </a:prstGeom>
          <a:solidFill>
            <a:schemeClr val="accent1"/>
          </a:solidFill>
          <a:ln/>
        </p:spPr>
      </p:sp>
      <p:sp>
        <p:nvSpPr>
          <p:cNvPr id="16" name="hlab_48"/>
          <p:cNvSpPr txBox="1"/>
          <p:nvPr/>
        </p:nvSpPr>
        <p:spPr>
          <a:xfrm>
            <a:off x="411480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49"/>
          <p:cNvSpPr txBox="1"/>
          <p:nvPr/>
        </p:nvSpPr>
        <p:spPr>
          <a:xfrm>
            <a:off x="4114800" y="2496312"/>
            <a:ext cx="4498848" cy="1303020"/>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S.16(5) confers a substantive right and itself prescribes no time limit.</a:t>
            </a:r>
            <a:endParaRPr lang="en-US" sz="1050" dirty="0"/>
          </a:p>
          <a:p>
            <a:pPr marL="152400" indent="-152400">
              <a:spcAft>
                <a:spcPts val="500"/>
              </a:spcAft>
              <a:buSzPct val="100000"/>
              <a:buChar char="•"/>
            </a:pPr>
            <a:r>
              <a:rPr lang="en-US" sz="1050" dirty="0">
                <a:solidFill>
                  <a:schemeClr val="tx1"/>
                </a:solidFill>
              </a:rPr>
              <a:t>The six-month limit in an executive notification or circular cannot override the substantive provision; it is directory.</a:t>
            </a:r>
            <a:endParaRPr lang="en-US" sz="1050" dirty="0"/>
          </a:p>
          <a:p>
            <a:pPr marL="152400" indent="-152400">
              <a:spcAft>
                <a:spcPts val="500"/>
              </a:spcAft>
              <a:buSzPct val="100000"/>
              <a:buChar char="•"/>
            </a:pPr>
            <a:r>
              <a:rPr lang="en-US" sz="1050" dirty="0">
                <a:solidFill>
                  <a:schemeClr val="tx1"/>
                </a:solidFill>
              </a:rPr>
              <a:t>Under Art. 226 the Court can extend the period on facts, unless the delay is exceptional. Rejection set aside; decision on merits within eight weeks.</a:t>
            </a:r>
            <a:endParaRPr lang="en-US" sz="1050" dirty="0"/>
          </a:p>
        </p:txBody>
      </p:sp>
      <p:sp>
        <p:nvSpPr>
          <p:cNvPr id="18" name="card_50"/>
          <p:cNvSpPr/>
          <p:nvPr/>
        </p:nvSpPr>
        <p:spPr>
          <a:xfrm>
            <a:off x="365760" y="3982212"/>
            <a:ext cx="8412480" cy="790956"/>
          </a:xfrm>
          <a:prstGeom prst="roundRect">
            <a:avLst>
              <a:gd name="adj" fmla="val 6936"/>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9" name="alab_51"/>
          <p:cNvSpPr txBox="1"/>
          <p:nvPr/>
        </p:nvSpPr>
        <p:spPr>
          <a:xfrm>
            <a:off x="548640" y="4064508"/>
            <a:ext cx="914400" cy="164592"/>
          </a:xfrm>
          <a:prstGeom prst="rect">
            <a:avLst/>
          </a:prstGeom>
          <a:noFill/>
          <a:ln/>
        </p:spPr>
        <p:txBody>
          <a:bodyPr wrap="square" lIns="0" tIns="0" rIns="0" bIns="0" rtlCol="0" anchor="ctr"/>
          <a:lstStyle/>
          <a:p>
            <a:pPr indent="0" marL="0">
              <a:buNone/>
            </a:pPr>
            <a:r>
              <a:rPr lang="en-US" sz="750" b="1" spc="200" kern="0" dirty="0">
                <a:solidFill>
                  <a:schemeClr val="accent1"/>
                </a:solidFill>
              </a:rPr>
              <a:t>ALSO</a:t>
            </a:r>
            <a:endParaRPr lang="en-US" sz="750" dirty="0"/>
          </a:p>
        </p:txBody>
      </p:sp>
      <p:sp>
        <p:nvSpPr>
          <p:cNvPr id="20" name="also_52"/>
          <p:cNvSpPr txBox="1"/>
          <p:nvPr/>
        </p:nvSpPr>
        <p:spPr>
          <a:xfrm>
            <a:off x="548640" y="4229100"/>
            <a:ext cx="8092440" cy="498348"/>
          </a:xfrm>
          <a:prstGeom prst="rect">
            <a:avLst/>
          </a:prstGeom>
          <a:noFill/>
          <a:ln/>
        </p:spPr>
        <p:txBody>
          <a:bodyPr wrap="square" lIns="0" tIns="0" rIns="0" bIns="0" rtlCol="0" anchor="t"/>
          <a:lstStyle/>
          <a:p>
            <a:pPr marL="127000" indent="-127000">
              <a:spcAft>
                <a:spcPts val="200"/>
              </a:spcAft>
              <a:buSzPct val="100000"/>
              <a:buChar char="•"/>
            </a:pPr>
            <a:r>
              <a:rPr lang="en-US" sz="900" dirty="0">
                <a:solidFill>
                  <a:schemeClr val="tx1"/>
                </a:solidFill>
              </a:rPr>
              <a:t>Manash Ghosh (Cal HC, 10.09.2026): S.73 order for FY 2018-19 quashed; re-adjudicate in light of S.16(5) as returns were filed before 30.11.2021.</a:t>
            </a:r>
            <a:endParaRPr lang="en-US" sz="900" dirty="0"/>
          </a:p>
          <a:p>
            <a:pPr marL="127000" indent="-127000">
              <a:spcAft>
                <a:spcPts val="200"/>
              </a:spcAft>
              <a:buSzPct val="100000"/>
              <a:buChar char="•"/>
            </a:pPr>
            <a:r>
              <a:rPr lang="en-US" sz="900" dirty="0">
                <a:solidFill>
                  <a:schemeClr val="tx1"/>
                </a:solidFill>
              </a:rPr>
              <a:t>Hilite Realtors (Ker HC, 04.08.2026): the six-month timeline does not apply where an appeal had been filed.</a:t>
            </a:r>
            <a:endParaRPr lang="en-US" sz="900" dirty="0"/>
          </a:p>
          <a:p>
            <a:pPr marL="127000" indent="-127000">
              <a:spcAft>
                <a:spcPts val="200"/>
              </a:spcAft>
              <a:buSzPct val="100000"/>
              <a:buChar char="•"/>
            </a:pPr>
            <a:r>
              <a:rPr lang="en-US" sz="900" dirty="0">
                <a:solidFill>
                  <a:schemeClr val="tx1"/>
                </a:solidFill>
              </a:rPr>
              <a:t>Mehadia &amp; Sons (Bom HC, 14.08.2026): validity of the limit is still under consideration; no final relief yet.</a:t>
            </a:r>
            <a:endParaRPr lang="en-US" sz="90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ITC  ·  SECTION 16(2)(c)</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Section 16(2)(c): vires is settled; supplier default remains the buyer's risk</a:t>
            </a:r>
            <a:endParaRPr lang="en-US" sz="1800" dirty="0"/>
          </a:p>
        </p:txBody>
      </p:sp>
      <p:sp>
        <p:nvSpPr>
          <p:cNvPr id="4" name="count_53"/>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03 / 27</a:t>
            </a:r>
            <a:endParaRPr lang="en-US" sz="900" dirty="0"/>
          </a:p>
        </p:txBody>
      </p:sp>
      <p:sp>
        <p:nvSpPr>
          <p:cNvPr id="5" name="pill_54"/>
          <p:cNvSpPr/>
          <p:nvPr/>
        </p:nvSpPr>
        <p:spPr>
          <a:xfrm>
            <a:off x="7635240" y="219456"/>
            <a:ext cx="1143000" cy="219456"/>
          </a:xfrm>
          <a:prstGeom prst="roundRect">
            <a:avLst>
              <a:gd name="adj" fmla="val 45833"/>
            </a:avLst>
          </a:prstGeom>
          <a:solidFill>
            <a:schemeClr val="accent1"/>
          </a:solidFill>
          <a:ln/>
        </p:spPr>
        <p:txBody>
          <a:bodyPr wrap="square" lIns="0" tIns="0" rIns="0" bIns="0" rtlCol="0" anchor="ctr"/>
          <a:lstStyle/>
          <a:p>
            <a:pPr algn="ctr" indent="0" marL="0">
              <a:buNone/>
            </a:pPr>
            <a:r>
              <a:rPr lang="en-US" sz="750" b="1" spc="150" kern="0" dirty="0">
                <a:solidFill>
                  <a:schemeClr val="bg1"/>
                </a:solidFill>
              </a:rPr>
              <a:t>FOR REVENUE</a:t>
            </a:r>
            <a:endParaRPr lang="en-US" sz="750" dirty="0"/>
          </a:p>
        </p:txBody>
      </p:sp>
      <p:sp>
        <p:nvSpPr>
          <p:cNvPr id="6" name="card_55"/>
          <p:cNvSpPr/>
          <p:nvPr/>
        </p:nvSpPr>
        <p:spPr>
          <a:xfrm>
            <a:off x="365760" y="1609344"/>
            <a:ext cx="8412480" cy="411480"/>
          </a:xfrm>
          <a:prstGeom prst="roundRect">
            <a:avLst>
              <a:gd name="adj" fmla="val 13333"/>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56"/>
          <p:cNvSpPr txBox="1"/>
          <p:nvPr/>
        </p:nvSpPr>
        <p:spPr>
          <a:xfrm>
            <a:off x="530352" y="1609344"/>
            <a:ext cx="8138160" cy="411480"/>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S.16(2) lists conditions for ITC. Clause (c): the tax charged by the supplier must actually be paid to the Government. So if the supplier collects GST but does not pay it, the buyer's credit is at risk.</a:t>
            </a:r>
            <a:endParaRPr lang="en-US" sz="750" dirty="0"/>
          </a:p>
        </p:txBody>
      </p:sp>
      <p:sp>
        <p:nvSpPr>
          <p:cNvPr id="8" name="cite_57"/>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Jain Cement Udyog v. UoI  |  Delhi HC  |  W.P.(C) 13622/2026  |  17.09.2026   ·   Shree Karni Electrovision  |  Rajasthan HC  |  D.B. CWP 4266/2023  |  17.08.2026</a:t>
            </a:r>
            <a:endParaRPr lang="en-US" sz="850" dirty="0"/>
          </a:p>
        </p:txBody>
      </p:sp>
      <p:sp>
        <p:nvSpPr>
          <p:cNvPr id="9" name="card_58"/>
          <p:cNvSpPr/>
          <p:nvPr/>
        </p:nvSpPr>
        <p:spPr>
          <a:xfrm>
            <a:off x="365760" y="2112264"/>
            <a:ext cx="3429000" cy="2185416"/>
          </a:xfrm>
          <a:prstGeom prst="roundRect">
            <a:avLst>
              <a:gd name="adj" fmla="val 2510"/>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59"/>
          <p:cNvSpPr txBox="1"/>
          <p:nvPr/>
        </p:nvSpPr>
        <p:spPr>
          <a:xfrm>
            <a:off x="54864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60"/>
          <p:cNvSpPr txBox="1"/>
          <p:nvPr/>
        </p:nvSpPr>
        <p:spPr>
          <a:xfrm>
            <a:off x="548640" y="2496312"/>
            <a:ext cx="3063240" cy="1316736"/>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Challenges to the vires of S.16(2)(c) and to recovery of ITC from the recipient where the supplier had not paid the tax (in Rajasthan, the supplier was in IBC proceedings).</a:t>
            </a:r>
            <a:endParaRPr lang="en-US" sz="1050" dirty="0"/>
          </a:p>
        </p:txBody>
      </p:sp>
      <p:sp>
        <p:nvSpPr>
          <p:cNvPr id="12" name="rule_61"/>
          <p:cNvSpPr/>
          <p:nvPr/>
        </p:nvSpPr>
        <p:spPr>
          <a:xfrm>
            <a:off x="548640" y="3867912"/>
            <a:ext cx="3063240" cy="0"/>
          </a:xfrm>
          <a:prstGeom prst="line">
            <a:avLst/>
          </a:prstGeom>
          <a:noFill/>
          <a:ln w="6350">
            <a:solidFill>
              <a:schemeClr val="accent6"/>
            </a:solidFill>
            <a:prstDash val="solid"/>
          </a:ln>
        </p:spPr>
      </p:sp>
      <p:sp>
        <p:nvSpPr>
          <p:cNvPr id="13" name="facts_62"/>
          <p:cNvSpPr txBox="1"/>
          <p:nvPr/>
        </p:nvSpPr>
        <p:spPr>
          <a:xfrm>
            <a:off x="548640" y="3904488"/>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Delhi: OIO Rs. 7,26,59,252  ·  Rajasthan: ITC Rs. 13,00,000</a:t>
            </a:r>
            <a:endParaRPr lang="en-US" sz="800" dirty="0"/>
          </a:p>
        </p:txBody>
      </p:sp>
      <p:sp>
        <p:nvSpPr>
          <p:cNvPr id="14" name="card_63"/>
          <p:cNvSpPr/>
          <p:nvPr/>
        </p:nvSpPr>
        <p:spPr>
          <a:xfrm>
            <a:off x="3931920" y="2112264"/>
            <a:ext cx="4846320" cy="2185416"/>
          </a:xfrm>
          <a:prstGeom prst="roundRect">
            <a:avLst>
              <a:gd name="adj" fmla="val 2510"/>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64"/>
          <p:cNvSpPr/>
          <p:nvPr/>
        </p:nvSpPr>
        <p:spPr>
          <a:xfrm>
            <a:off x="3931920" y="2221992"/>
            <a:ext cx="45720" cy="237744"/>
          </a:xfrm>
          <a:prstGeom prst="rect">
            <a:avLst/>
          </a:prstGeom>
          <a:solidFill>
            <a:schemeClr val="accent1"/>
          </a:solidFill>
          <a:ln/>
        </p:spPr>
      </p:sp>
      <p:sp>
        <p:nvSpPr>
          <p:cNvPr id="16" name="hlab_65"/>
          <p:cNvSpPr txBox="1"/>
          <p:nvPr/>
        </p:nvSpPr>
        <p:spPr>
          <a:xfrm>
            <a:off x="411480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66"/>
          <p:cNvSpPr txBox="1"/>
          <p:nvPr/>
        </p:nvSpPr>
        <p:spPr>
          <a:xfrm>
            <a:off x="4114800" y="2496312"/>
            <a:ext cx="4498848" cy="1709928"/>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Delhi HC: S.16(2)(c) was upheld by the Supreme Court in Bhandari Scrap Traders, which rejected reading it down merely because the supplier may default. The recipient must establish, through cogent material, that the tax was actually deposited (para 13).</a:t>
            </a:r>
            <a:endParaRPr lang="en-US" sz="1050" dirty="0"/>
          </a:p>
          <a:p>
            <a:pPr marL="152400" indent="-152400">
              <a:spcAft>
                <a:spcPts val="500"/>
              </a:spcAft>
              <a:buSzPct val="100000"/>
              <a:buChar char="•"/>
            </a:pPr>
            <a:r>
              <a:rPr lang="en-US" sz="1050" dirty="0">
                <a:solidFill>
                  <a:schemeClr val="tx1"/>
                </a:solidFill>
              </a:rPr>
              <a:t>Whether that was proved (receipt of goods, payment by suppliers) is a question of fact on transport records, delivery challans and payment trails; relegated to a S.107 appeal (para 15).</a:t>
            </a:r>
            <a:endParaRPr lang="en-US" sz="1050" dirty="0"/>
          </a:p>
          <a:p>
            <a:pPr marL="152400" indent="-152400">
              <a:spcAft>
                <a:spcPts val="500"/>
              </a:spcAft>
              <a:buSzPct val="100000"/>
              <a:buChar char="•"/>
            </a:pPr>
            <a:r>
              <a:rPr lang="en-US" sz="1050" dirty="0">
                <a:solidFill>
                  <a:schemeClr val="tx1"/>
                </a:solidFill>
              </a:rPr>
              <a:t>Rajasthan HC: S.16(2)(c) is a mandatory condition, subject to S.41; the buyer should not avail ITC without ascertaining payment by the supplier. Ghanashyam Mishra (IBC) does not help.</a:t>
            </a:r>
            <a:endParaRPr lang="en-US" sz="1050" dirty="0"/>
          </a:p>
        </p:txBody>
      </p:sp>
      <p:sp>
        <p:nvSpPr>
          <p:cNvPr id="18" name="card_67"/>
          <p:cNvSpPr/>
          <p:nvPr/>
        </p:nvSpPr>
        <p:spPr>
          <a:xfrm>
            <a:off x="365760" y="4389120"/>
            <a:ext cx="8412480" cy="384048"/>
          </a:xfrm>
          <a:prstGeom prst="roundRect">
            <a:avLst>
              <a:gd name="adj" fmla="val 14286"/>
            </a:avLst>
          </a:prstGeom>
          <a:solidFill>
            <a:schemeClr val="accent5"/>
          </a:solidFill>
          <a:ln w="9525">
            <a:solidFill>
              <a:srgbClr val="F3D3D5"/>
            </a:solidFill>
            <a:prstDash val="solid"/>
          </a:ln>
          <a:effectLst>
            <a:outerShdw sx="100000" sy="100000" kx="0" ky="0" algn="bl" rotWithShape="0" blurRad="50800" dist="19050" dir="5400000">
              <a:srgbClr val="1F2A44">
                <a:alpha val="12000"/>
              </a:srgbClr>
            </a:outerShdw>
          </a:effectLst>
        </p:spPr>
      </p:sp>
      <p:sp>
        <p:nvSpPr>
          <p:cNvPr id="19" name="take_68"/>
          <p:cNvSpPr txBox="1"/>
          <p:nvPr/>
        </p:nvSpPr>
        <p:spPr>
          <a:xfrm>
            <a:off x="548640" y="4389120"/>
            <a:ext cx="8092440" cy="384048"/>
          </a:xfrm>
          <a:prstGeom prst="rect">
            <a:avLst/>
          </a:prstGeom>
          <a:noFill/>
          <a:ln/>
        </p:spPr>
        <p:txBody>
          <a:bodyPr wrap="square" lIns="0" tIns="0" rIns="0" bIns="0" rtlCol="0" anchor="ctr"/>
          <a:lstStyle/>
          <a:p>
            <a:pPr indent="0" marL="0">
              <a:buNone/>
            </a:pPr>
            <a:r>
              <a:rPr lang="en-US" sz="950" b="1" dirty="0">
                <a:solidFill>
                  <a:schemeClr val="accent1"/>
                </a:solidFill>
              </a:rPr>
              <a:t>Why it matters  </a:t>
            </a:r>
            <a:pPr indent="0" marL="0">
              <a:buNone/>
            </a:pPr>
            <a:r>
              <a:rPr lang="en-US" sz="950" dirty="0">
                <a:solidFill>
                  <a:schemeClr val="tx1"/>
                </a:solidFill>
              </a:rPr>
              <a:t>After Bhandari Scrap Traders, the fight shifts from vires to facts: proof of payment, receipt of goods and supplier follow-up.</a:t>
            </a:r>
            <a:endParaRPr lang="en-US" sz="95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ITC  ·  GSTR-2A vs GSTR-3B</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2A/3B mismatch alone is no demand: Circular 183 needs verification</a:t>
            </a:r>
            <a:endParaRPr lang="en-US" sz="1800" dirty="0"/>
          </a:p>
        </p:txBody>
      </p:sp>
      <p:sp>
        <p:nvSpPr>
          <p:cNvPr id="4" name="count_69"/>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04 / 27</a:t>
            </a:r>
            <a:endParaRPr lang="en-US" sz="900" dirty="0"/>
          </a:p>
        </p:txBody>
      </p:sp>
      <p:sp>
        <p:nvSpPr>
          <p:cNvPr id="5" name="pill_70"/>
          <p:cNvSpPr/>
          <p:nvPr/>
        </p:nvSpPr>
        <p:spPr>
          <a:xfrm>
            <a:off x="7635240" y="219456"/>
            <a:ext cx="1143000" cy="219456"/>
          </a:xfrm>
          <a:prstGeom prst="roundRect">
            <a:avLst>
              <a:gd name="adj" fmla="val 45833"/>
            </a:avLst>
          </a:prstGeom>
          <a:solidFill>
            <a:schemeClr val="accent3"/>
          </a:solidFill>
          <a:ln/>
        </p:spPr>
        <p:txBody>
          <a:bodyPr wrap="square" lIns="0" tIns="0" rIns="0" bIns="0" rtlCol="0" anchor="ctr"/>
          <a:lstStyle/>
          <a:p>
            <a:pPr algn="ctr" indent="0" marL="0">
              <a:buNone/>
            </a:pPr>
            <a:r>
              <a:rPr lang="en-US" sz="750" b="1" spc="150" kern="0" dirty="0">
                <a:solidFill>
                  <a:schemeClr val="bg1"/>
                </a:solidFill>
              </a:rPr>
              <a:t>REMAND</a:t>
            </a:r>
            <a:endParaRPr lang="en-US" sz="750" dirty="0"/>
          </a:p>
        </p:txBody>
      </p:sp>
      <p:sp>
        <p:nvSpPr>
          <p:cNvPr id="6" name="card_71"/>
          <p:cNvSpPr/>
          <p:nvPr/>
        </p:nvSpPr>
        <p:spPr>
          <a:xfrm>
            <a:off x="365760" y="1609344"/>
            <a:ext cx="8412480" cy="411480"/>
          </a:xfrm>
          <a:prstGeom prst="roundRect">
            <a:avLst>
              <a:gd name="adj" fmla="val 13333"/>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72"/>
          <p:cNvSpPr txBox="1"/>
          <p:nvPr/>
        </p:nvSpPr>
        <p:spPr>
          <a:xfrm>
            <a:off x="530352" y="1609344"/>
            <a:ext cx="8138160" cy="411480"/>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GSTR-2A shows purchases as uploaded by suppliers; GSTR-3B is where the buyer claims ITC. Circular 183/15/2022 tells officers how to handle 2A vs 3B differences for FY 2017-18 and 2018-19: verify, using supplier or CA certificates.</a:t>
            </a:r>
            <a:endParaRPr lang="en-US" sz="750" dirty="0"/>
          </a:p>
        </p:txBody>
      </p:sp>
      <p:sp>
        <p:nvSpPr>
          <p:cNvPr id="8" name="cite_73"/>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N. R. Builders  |  GSTAT, Bengaluru Bench  |  APL/2/BUR/2026  |  31.08.2026</a:t>
            </a:r>
            <a:endParaRPr lang="en-US" sz="850" dirty="0"/>
          </a:p>
        </p:txBody>
      </p:sp>
      <p:sp>
        <p:nvSpPr>
          <p:cNvPr id="9" name="card_74"/>
          <p:cNvSpPr/>
          <p:nvPr/>
        </p:nvSpPr>
        <p:spPr>
          <a:xfrm>
            <a:off x="365760" y="2112264"/>
            <a:ext cx="3429000" cy="1993392"/>
          </a:xfrm>
          <a:prstGeom prst="roundRect">
            <a:avLst>
              <a:gd name="adj" fmla="val 2752"/>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75"/>
          <p:cNvSpPr txBox="1"/>
          <p:nvPr/>
        </p:nvSpPr>
        <p:spPr>
          <a:xfrm>
            <a:off x="54864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76"/>
          <p:cNvSpPr txBox="1"/>
          <p:nvPr/>
        </p:nvSpPr>
        <p:spPr>
          <a:xfrm>
            <a:off x="548640" y="2496312"/>
            <a:ext cx="3063240" cy="1124712"/>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Excess ITC for FY 2018-19 disallowed on a GSTR-3B vs GSTR-2A difference, without examining the explanation that it related to FY 2017-18 invoices claimed within the S.16(4) window. No personal hearing was given and no ASMT-10 was issued.</a:t>
            </a:r>
            <a:endParaRPr lang="en-US" sz="1050" dirty="0"/>
          </a:p>
        </p:txBody>
      </p:sp>
      <p:sp>
        <p:nvSpPr>
          <p:cNvPr id="12" name="rule_77"/>
          <p:cNvSpPr/>
          <p:nvPr/>
        </p:nvSpPr>
        <p:spPr>
          <a:xfrm>
            <a:off x="548640" y="3675888"/>
            <a:ext cx="3063240" cy="0"/>
          </a:xfrm>
          <a:prstGeom prst="line">
            <a:avLst/>
          </a:prstGeom>
          <a:noFill/>
          <a:ln w="6350">
            <a:solidFill>
              <a:schemeClr val="accent6"/>
            </a:solidFill>
            <a:prstDash val="solid"/>
          </a:ln>
        </p:spPr>
      </p:sp>
      <p:sp>
        <p:nvSpPr>
          <p:cNvPr id="13" name="facts_78"/>
          <p:cNvSpPr txBox="1"/>
          <p:nvPr/>
        </p:nvSpPr>
        <p:spPr>
          <a:xfrm>
            <a:off x="548640" y="3712464"/>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Tax Rs. 2,33,502 + interest Rs. 2,03,730 + penalty Rs. 23,350</a:t>
            </a:r>
            <a:endParaRPr lang="en-US" sz="800" dirty="0"/>
          </a:p>
        </p:txBody>
      </p:sp>
      <p:sp>
        <p:nvSpPr>
          <p:cNvPr id="14" name="card_79"/>
          <p:cNvSpPr/>
          <p:nvPr/>
        </p:nvSpPr>
        <p:spPr>
          <a:xfrm>
            <a:off x="3931920" y="2112264"/>
            <a:ext cx="4846320" cy="1993392"/>
          </a:xfrm>
          <a:prstGeom prst="roundRect">
            <a:avLst>
              <a:gd name="adj" fmla="val 2752"/>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80"/>
          <p:cNvSpPr/>
          <p:nvPr/>
        </p:nvSpPr>
        <p:spPr>
          <a:xfrm>
            <a:off x="3931920" y="2221992"/>
            <a:ext cx="45720" cy="237744"/>
          </a:xfrm>
          <a:prstGeom prst="rect">
            <a:avLst/>
          </a:prstGeom>
          <a:solidFill>
            <a:schemeClr val="accent1"/>
          </a:solidFill>
          <a:ln/>
        </p:spPr>
      </p:sp>
      <p:sp>
        <p:nvSpPr>
          <p:cNvPr id="16" name="hlab_81"/>
          <p:cNvSpPr txBox="1"/>
          <p:nvPr/>
        </p:nvSpPr>
        <p:spPr>
          <a:xfrm>
            <a:off x="411480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82"/>
          <p:cNvSpPr txBox="1"/>
          <p:nvPr/>
        </p:nvSpPr>
        <p:spPr>
          <a:xfrm>
            <a:off x="4114800" y="2496312"/>
            <a:ext cx="4498848" cy="1517904"/>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GSTR-2A was then a facilitation tool. Circular 183/15/2022 requires verification of FY 2017-18 credit claimed in FY 2018-19; inferring non-payment by suppliers was an assumption.</a:t>
            </a:r>
            <a:endParaRPr lang="en-US" sz="1050" dirty="0"/>
          </a:p>
          <a:p>
            <a:pPr marL="152400" indent="-152400">
              <a:spcAft>
                <a:spcPts val="500"/>
              </a:spcAft>
              <a:buSzPct val="100000"/>
              <a:buChar char="•"/>
            </a:pPr>
            <a:r>
              <a:rPr lang="en-US" sz="1050" dirty="0">
                <a:solidFill>
                  <a:schemeClr val="tx1"/>
                </a:solidFill>
              </a:rPr>
              <a:t>The SCN showed hearing date, time and venue as 'NA'. Denial of hearing breaches mandatory S.75(4).</a:t>
            </a:r>
            <a:endParaRPr lang="en-US" sz="1050" dirty="0"/>
          </a:p>
          <a:p>
            <a:pPr marL="152400" indent="-152400">
              <a:spcAft>
                <a:spcPts val="500"/>
              </a:spcAft>
              <a:buSzPct val="100000"/>
              <a:buChar char="•"/>
            </a:pPr>
            <a:r>
              <a:rPr lang="en-US" sz="1050" dirty="0">
                <a:solidFill>
                  <a:schemeClr val="tx1"/>
                </a:solidFill>
              </a:rPr>
              <a:t>Against the assessee: proceedings started on an audit reference under S.73, so absence of ASMT-10 under S.61 does not by itself vitiate them.</a:t>
            </a:r>
            <a:endParaRPr lang="en-US" sz="1050" dirty="0"/>
          </a:p>
        </p:txBody>
      </p:sp>
      <p:sp>
        <p:nvSpPr>
          <p:cNvPr id="18" name="card_83"/>
          <p:cNvSpPr/>
          <p:nvPr/>
        </p:nvSpPr>
        <p:spPr>
          <a:xfrm>
            <a:off x="365760" y="4197096"/>
            <a:ext cx="8412480" cy="576072"/>
          </a:xfrm>
          <a:prstGeom prst="roundRect">
            <a:avLst>
              <a:gd name="adj" fmla="val 9524"/>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9" name="alab_84"/>
          <p:cNvSpPr txBox="1"/>
          <p:nvPr/>
        </p:nvSpPr>
        <p:spPr>
          <a:xfrm>
            <a:off x="548640" y="4279392"/>
            <a:ext cx="914400" cy="164592"/>
          </a:xfrm>
          <a:prstGeom prst="rect">
            <a:avLst/>
          </a:prstGeom>
          <a:noFill/>
          <a:ln/>
        </p:spPr>
        <p:txBody>
          <a:bodyPr wrap="square" lIns="0" tIns="0" rIns="0" bIns="0" rtlCol="0" anchor="ctr"/>
          <a:lstStyle/>
          <a:p>
            <a:pPr indent="0" marL="0">
              <a:buNone/>
            </a:pPr>
            <a:r>
              <a:rPr lang="en-US" sz="750" b="1" spc="200" kern="0" dirty="0">
                <a:solidFill>
                  <a:schemeClr val="accent1"/>
                </a:solidFill>
              </a:rPr>
              <a:t>ALSO</a:t>
            </a:r>
            <a:endParaRPr lang="en-US" sz="750" dirty="0"/>
          </a:p>
        </p:txBody>
      </p:sp>
      <p:sp>
        <p:nvSpPr>
          <p:cNvPr id="20" name="also_85"/>
          <p:cNvSpPr txBox="1"/>
          <p:nvPr/>
        </p:nvSpPr>
        <p:spPr>
          <a:xfrm>
            <a:off x="548640" y="4443984"/>
            <a:ext cx="8092440" cy="283464"/>
          </a:xfrm>
          <a:prstGeom prst="rect">
            <a:avLst/>
          </a:prstGeom>
          <a:noFill/>
          <a:ln/>
        </p:spPr>
        <p:txBody>
          <a:bodyPr wrap="square" lIns="0" tIns="0" rIns="0" bIns="0" rtlCol="0" anchor="t"/>
          <a:lstStyle/>
          <a:p>
            <a:pPr marL="127000" indent="-127000">
              <a:spcAft>
                <a:spcPts val="200"/>
              </a:spcAft>
              <a:buSzPct val="100000"/>
              <a:buChar char="•"/>
            </a:pPr>
            <a:r>
              <a:rPr lang="en-US" sz="900" dirty="0">
                <a:solidFill>
                  <a:schemeClr val="tx1"/>
                </a:solidFill>
              </a:rPr>
              <a:t>Amaresh Ghosh (Cal HC, 20.08.2026): ex parte S.73 order on a mismatch demand of Rs. 2.40 crore quashed as the Circular 183 procedure (seek details, verify S.16 conditions) was not followed.</a:t>
            </a:r>
            <a:endParaRPr lang="en-US" sz="90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ITC  ·  NO SUPPLIER OR CA CERTIFICATE?</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No Circular 183 certificate: not fatal, but the burden stays on the buyer</a:t>
            </a:r>
            <a:endParaRPr lang="en-US" sz="1800" dirty="0"/>
          </a:p>
        </p:txBody>
      </p:sp>
      <p:sp>
        <p:nvSpPr>
          <p:cNvPr id="4" name="count_86"/>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05 / 27</a:t>
            </a:r>
            <a:endParaRPr lang="en-US" sz="900" dirty="0"/>
          </a:p>
        </p:txBody>
      </p:sp>
      <p:sp>
        <p:nvSpPr>
          <p:cNvPr id="5" name="pill_87"/>
          <p:cNvSpPr/>
          <p:nvPr/>
        </p:nvSpPr>
        <p:spPr>
          <a:xfrm>
            <a:off x="7635240" y="219456"/>
            <a:ext cx="1143000" cy="219456"/>
          </a:xfrm>
          <a:prstGeom prst="roundRect">
            <a:avLst>
              <a:gd name="adj" fmla="val 45833"/>
            </a:avLst>
          </a:prstGeom>
          <a:solidFill>
            <a:schemeClr val="accent3"/>
          </a:solidFill>
          <a:ln/>
        </p:spPr>
        <p:txBody>
          <a:bodyPr wrap="square" lIns="0" tIns="0" rIns="0" bIns="0" rtlCol="0" anchor="ctr"/>
          <a:lstStyle/>
          <a:p>
            <a:pPr algn="ctr" indent="0" marL="0">
              <a:buNone/>
            </a:pPr>
            <a:r>
              <a:rPr lang="en-US" sz="750" b="1" spc="150" kern="0" dirty="0">
                <a:solidFill>
                  <a:schemeClr val="bg1"/>
                </a:solidFill>
              </a:rPr>
              <a:t>REMAND</a:t>
            </a:r>
            <a:endParaRPr lang="en-US" sz="750" dirty="0"/>
          </a:p>
        </p:txBody>
      </p:sp>
      <p:sp>
        <p:nvSpPr>
          <p:cNvPr id="6" name="card_88"/>
          <p:cNvSpPr/>
          <p:nvPr/>
        </p:nvSpPr>
        <p:spPr>
          <a:xfrm>
            <a:off x="365760" y="1609344"/>
            <a:ext cx="8412480" cy="411480"/>
          </a:xfrm>
          <a:prstGeom prst="roundRect">
            <a:avLst>
              <a:gd name="adj" fmla="val 13333"/>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89"/>
          <p:cNvSpPr txBox="1"/>
          <p:nvPr/>
        </p:nvSpPr>
        <p:spPr>
          <a:xfrm>
            <a:off x="530352" y="1609344"/>
            <a:ext cx="8138160" cy="411480"/>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S.155: the person claiming ITC must prove it. Circular 183/15/2022 (and Circular 193/05/2023 for later periods) asks for a certificate from the supplier, or its CA/CMA for larger differences, confirming supply and tax payment.</a:t>
            </a:r>
            <a:endParaRPr lang="en-US" sz="750" dirty="0"/>
          </a:p>
        </p:txBody>
      </p:sp>
      <p:sp>
        <p:nvSpPr>
          <p:cNvPr id="8" name="card_90"/>
          <p:cNvSpPr/>
          <p:nvPr/>
        </p:nvSpPr>
        <p:spPr>
          <a:xfrm>
            <a:off x="365760" y="2112264"/>
            <a:ext cx="4133088" cy="2185416"/>
          </a:xfrm>
          <a:prstGeom prst="roundRect">
            <a:avLst>
              <a:gd name="adj" fmla="val 2510"/>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9" name="chead_91"/>
          <p:cNvSpPr txBox="1"/>
          <p:nvPr/>
        </p:nvSpPr>
        <p:spPr>
          <a:xfrm>
            <a:off x="548640" y="2240280"/>
            <a:ext cx="2670048" cy="237744"/>
          </a:xfrm>
          <a:prstGeom prst="rect">
            <a:avLst/>
          </a:prstGeom>
          <a:noFill/>
          <a:ln/>
        </p:spPr>
        <p:txBody>
          <a:bodyPr wrap="square" lIns="0" tIns="0" rIns="0" bIns="0" rtlCol="0" anchor="ctr"/>
          <a:lstStyle/>
          <a:p>
            <a:pPr indent="0" marL="0">
              <a:buNone/>
            </a:pPr>
            <a:r>
              <a:rPr lang="en-US" sz="1200" b="1" dirty="0">
                <a:solidFill>
                  <a:schemeClr val="tx2"/>
                </a:solidFill>
                <a:latin typeface="Cambria" pitchFamily="34" charset="0"/>
                <a:ea typeface="Cambria" pitchFamily="34" charset="-122"/>
                <a:cs typeface="Cambria" pitchFamily="34" charset="-120"/>
              </a:rPr>
              <a:t>GSTAT Lucknow  ·  R R Infrastructure</a:t>
            </a:r>
            <a:endParaRPr lang="en-US" sz="1200" dirty="0"/>
          </a:p>
        </p:txBody>
      </p:sp>
      <p:sp>
        <p:nvSpPr>
          <p:cNvPr id="10" name="pill_92"/>
          <p:cNvSpPr/>
          <p:nvPr/>
        </p:nvSpPr>
        <p:spPr>
          <a:xfrm>
            <a:off x="3264408" y="2249424"/>
            <a:ext cx="1051560" cy="219456"/>
          </a:xfrm>
          <a:prstGeom prst="roundRect">
            <a:avLst>
              <a:gd name="adj" fmla="val 45833"/>
            </a:avLst>
          </a:prstGeom>
          <a:solidFill>
            <a:schemeClr val="accent3"/>
          </a:solidFill>
          <a:ln/>
        </p:spPr>
        <p:txBody>
          <a:bodyPr wrap="square" lIns="0" tIns="0" rIns="0" bIns="0" rtlCol="0" anchor="ctr"/>
          <a:lstStyle/>
          <a:p>
            <a:pPr algn="ctr" indent="0" marL="0">
              <a:buNone/>
            </a:pPr>
            <a:r>
              <a:rPr lang="en-US" sz="750" b="1" spc="150" kern="0" dirty="0">
                <a:solidFill>
                  <a:schemeClr val="bg1"/>
                </a:solidFill>
              </a:rPr>
              <a:t>REMAND</a:t>
            </a:r>
            <a:endParaRPr lang="en-US" sz="750" dirty="0"/>
          </a:p>
        </p:txBody>
      </p:sp>
      <p:sp>
        <p:nvSpPr>
          <p:cNvPr id="11" name="csub_93"/>
          <p:cNvSpPr txBox="1"/>
          <p:nvPr/>
        </p:nvSpPr>
        <p:spPr>
          <a:xfrm>
            <a:off x="548640" y="2496312"/>
            <a:ext cx="3767328" cy="182880"/>
          </a:xfrm>
          <a:prstGeom prst="rect">
            <a:avLst/>
          </a:prstGeom>
          <a:noFill/>
          <a:ln/>
        </p:spPr>
        <p:txBody>
          <a:bodyPr wrap="square" lIns="0" tIns="0" rIns="0" bIns="0" rtlCol="0" anchor="ctr"/>
          <a:lstStyle/>
          <a:p>
            <a:pPr indent="0" marL="0">
              <a:buNone/>
            </a:pPr>
            <a:r>
              <a:rPr lang="en-US" sz="850" dirty="0">
                <a:solidFill>
                  <a:schemeClr val="accent3"/>
                </a:solidFill>
              </a:rPr>
              <a:t>APL/7/LCK/2026  ·  18.09.2026  ·  Remand</a:t>
            </a:r>
            <a:endParaRPr lang="en-US" sz="850" dirty="0"/>
          </a:p>
        </p:txBody>
      </p:sp>
      <p:sp>
        <p:nvSpPr>
          <p:cNvPr id="12" name="cpts_94"/>
          <p:cNvSpPr txBox="1"/>
          <p:nvPr/>
        </p:nvSpPr>
        <p:spPr>
          <a:xfrm>
            <a:off x="548640" y="2770632"/>
            <a:ext cx="3785616" cy="1408176"/>
          </a:xfrm>
          <a:prstGeom prst="rect">
            <a:avLst/>
          </a:prstGeom>
          <a:noFill/>
          <a:ln/>
        </p:spPr>
        <p:txBody>
          <a:bodyPr wrap="square" lIns="0" tIns="0" rIns="0" bIns="0" rtlCol="0" anchor="t"/>
          <a:lstStyle/>
          <a:p>
            <a:pPr marL="152400" indent="-152400">
              <a:spcAft>
                <a:spcPts val="500"/>
              </a:spcAft>
              <a:buSzPct val="100000"/>
              <a:buChar char="•"/>
            </a:pPr>
            <a:r>
              <a:rPr lang="en-US" sz="1000" dirty="0">
                <a:solidFill>
                  <a:schemeClr val="tx1"/>
                </a:solidFill>
              </a:rPr>
              <a:t>Burden under S.155 remains on the buyer. ITC cannot be allowed merely on an invoice, or merely because the mismatch is the supplier's fault.</a:t>
            </a:r>
            <a:endParaRPr lang="en-US" sz="1000" dirty="0"/>
          </a:p>
          <a:p>
            <a:pPr marL="152400" indent="-152400">
              <a:spcAft>
                <a:spcPts val="500"/>
              </a:spcAft>
              <a:buSzPct val="100000"/>
              <a:buChar char="•"/>
            </a:pPr>
            <a:r>
              <a:rPr lang="en-US" sz="1000" dirty="0">
                <a:solidFill>
                  <a:schemeClr val="tx1"/>
                </a:solidFill>
              </a:rPr>
              <a:t>But the entire 3B/2A difference cannot be treated as ineligible without category-wise and invoice-wise verification of the reconciliation and evidence.</a:t>
            </a:r>
            <a:endParaRPr lang="en-US" sz="1000" dirty="0"/>
          </a:p>
          <a:p>
            <a:pPr marL="152400" indent="-152400">
              <a:spcAft>
                <a:spcPts val="500"/>
              </a:spcAft>
              <a:buSzPct val="100000"/>
              <a:buChar char="•"/>
            </a:pPr>
            <a:r>
              <a:rPr lang="en-US" sz="1000" dirty="0">
                <a:solidFill>
                  <a:schemeClr val="tx1"/>
                </a:solidFill>
              </a:rPr>
              <a:t>Supplier certificates issued in 2026, after the appellate order, are admissible documents under Circular 183, not additional grounds.</a:t>
            </a:r>
            <a:endParaRPr lang="en-US" sz="1000" dirty="0"/>
          </a:p>
        </p:txBody>
      </p:sp>
      <p:sp>
        <p:nvSpPr>
          <p:cNvPr id="13" name="card_95"/>
          <p:cNvSpPr/>
          <p:nvPr/>
        </p:nvSpPr>
        <p:spPr>
          <a:xfrm>
            <a:off x="4645152" y="2112264"/>
            <a:ext cx="4133088" cy="2185416"/>
          </a:xfrm>
          <a:prstGeom prst="roundRect">
            <a:avLst>
              <a:gd name="adj" fmla="val 2510"/>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4" name="chead_96"/>
          <p:cNvSpPr txBox="1"/>
          <p:nvPr/>
        </p:nvSpPr>
        <p:spPr>
          <a:xfrm>
            <a:off x="4828032" y="2240280"/>
            <a:ext cx="2670048" cy="237744"/>
          </a:xfrm>
          <a:prstGeom prst="rect">
            <a:avLst/>
          </a:prstGeom>
          <a:noFill/>
          <a:ln/>
        </p:spPr>
        <p:txBody>
          <a:bodyPr wrap="square" lIns="0" tIns="0" rIns="0" bIns="0" rtlCol="0" anchor="ctr"/>
          <a:lstStyle/>
          <a:p>
            <a:pPr indent="0" marL="0">
              <a:buNone/>
            </a:pPr>
            <a:r>
              <a:rPr lang="en-US" sz="1200" b="1" dirty="0">
                <a:solidFill>
                  <a:schemeClr val="tx2"/>
                </a:solidFill>
                <a:latin typeface="Cambria" pitchFamily="34" charset="0"/>
                <a:ea typeface="Cambria" pitchFamily="34" charset="-122"/>
                <a:cs typeface="Cambria" pitchFamily="34" charset="-120"/>
              </a:rPr>
              <a:t>GSTAT Bengaluru  ·  Peekay Industries</a:t>
            </a:r>
            <a:endParaRPr lang="en-US" sz="1200" dirty="0"/>
          </a:p>
        </p:txBody>
      </p:sp>
      <p:sp>
        <p:nvSpPr>
          <p:cNvPr id="15" name="pill_97"/>
          <p:cNvSpPr/>
          <p:nvPr/>
        </p:nvSpPr>
        <p:spPr>
          <a:xfrm>
            <a:off x="7543800" y="2249424"/>
            <a:ext cx="1051560" cy="219456"/>
          </a:xfrm>
          <a:prstGeom prst="roundRect">
            <a:avLst>
              <a:gd name="adj" fmla="val 45833"/>
            </a:avLst>
          </a:prstGeom>
          <a:solidFill>
            <a:schemeClr val="accent3"/>
          </a:solidFill>
          <a:ln/>
        </p:spPr>
        <p:txBody>
          <a:bodyPr wrap="square" lIns="0" tIns="0" rIns="0" bIns="0" rtlCol="0" anchor="ctr"/>
          <a:lstStyle/>
          <a:p>
            <a:pPr algn="ctr" indent="0" marL="0">
              <a:buNone/>
            </a:pPr>
            <a:r>
              <a:rPr lang="en-US" sz="750" b="1" spc="150" kern="0" dirty="0">
                <a:solidFill>
                  <a:schemeClr val="bg1"/>
                </a:solidFill>
              </a:rPr>
              <a:t>REMAND</a:t>
            </a:r>
            <a:endParaRPr lang="en-US" sz="750" dirty="0"/>
          </a:p>
        </p:txBody>
      </p:sp>
      <p:sp>
        <p:nvSpPr>
          <p:cNvPr id="16" name="csub_98"/>
          <p:cNvSpPr txBox="1"/>
          <p:nvPr/>
        </p:nvSpPr>
        <p:spPr>
          <a:xfrm>
            <a:off x="4828032" y="2496312"/>
            <a:ext cx="3767328" cy="182880"/>
          </a:xfrm>
          <a:prstGeom prst="rect">
            <a:avLst/>
          </a:prstGeom>
          <a:noFill/>
          <a:ln/>
        </p:spPr>
        <p:txBody>
          <a:bodyPr wrap="square" lIns="0" tIns="0" rIns="0" bIns="0" rtlCol="0" anchor="ctr"/>
          <a:lstStyle/>
          <a:p>
            <a:pPr indent="0" marL="0">
              <a:buNone/>
            </a:pPr>
            <a:r>
              <a:rPr lang="en-US" sz="850" dirty="0">
                <a:solidFill>
                  <a:schemeClr val="accent3"/>
                </a:solidFill>
              </a:rPr>
              <a:t>APL/34/BUR/2026  ·  03.09.2026  ·  Remand</a:t>
            </a:r>
            <a:endParaRPr lang="en-US" sz="850" dirty="0"/>
          </a:p>
        </p:txBody>
      </p:sp>
      <p:sp>
        <p:nvSpPr>
          <p:cNvPr id="17" name="cpts_99"/>
          <p:cNvSpPr txBox="1"/>
          <p:nvPr/>
        </p:nvSpPr>
        <p:spPr>
          <a:xfrm>
            <a:off x="4828032" y="2770632"/>
            <a:ext cx="3785616" cy="1408176"/>
          </a:xfrm>
          <a:prstGeom prst="rect">
            <a:avLst/>
          </a:prstGeom>
          <a:noFill/>
          <a:ln/>
        </p:spPr>
        <p:txBody>
          <a:bodyPr wrap="square" lIns="0" tIns="0" rIns="0" bIns="0" rtlCol="0" anchor="t"/>
          <a:lstStyle/>
          <a:p>
            <a:pPr marL="152400" indent="-152400">
              <a:spcAft>
                <a:spcPts val="500"/>
              </a:spcAft>
              <a:buSzPct val="100000"/>
              <a:buChar char="•"/>
            </a:pPr>
            <a:r>
              <a:rPr lang="en-US" sz="1000" dirty="0">
                <a:solidFill>
                  <a:schemeClr val="tx1"/>
                </a:solidFill>
              </a:rPr>
              <a:t>Certificates under Circulars 183 and 193 were admittedly not produced.</a:t>
            </a:r>
            <a:endParaRPr lang="en-US" sz="1000" dirty="0"/>
          </a:p>
          <a:p>
            <a:pPr marL="152400" indent="-152400">
              <a:spcAft>
                <a:spcPts val="500"/>
              </a:spcAft>
              <a:buSzPct val="100000"/>
              <a:buChar char="•"/>
            </a:pPr>
            <a:r>
              <a:rPr lang="en-US" sz="1000" dirty="0">
                <a:solidFill>
                  <a:schemeClr val="tx1"/>
                </a:solidFill>
              </a:rPr>
              <a:t>Starting proceedings on a mismatch is valid, but a 2A/3B difference is not by itself conclusive proof of wrong availment.</a:t>
            </a:r>
            <a:endParaRPr lang="en-US" sz="1000" dirty="0"/>
          </a:p>
          <a:p>
            <a:pPr marL="152400" indent="-152400">
              <a:spcAft>
                <a:spcPts val="500"/>
              </a:spcAft>
              <a:buSzPct val="100000"/>
              <a:buChar char="•"/>
            </a:pPr>
            <a:r>
              <a:rPr lang="en-US" sz="1000" dirty="0">
                <a:solidFill>
                  <a:schemeClr val="tx1"/>
                </a:solidFill>
              </a:rPr>
              <a:t>Remanded for invoice and supplier-wise verification, applying the circulars period by period (the Tribunal reading Circular 193's relaxation as covering April to 8 October 2019). The DR conceded computation errors.</a:t>
            </a:r>
            <a:endParaRPr lang="en-US" sz="1000" dirty="0"/>
          </a:p>
        </p:txBody>
      </p:sp>
      <p:sp>
        <p:nvSpPr>
          <p:cNvPr id="18" name="card_100"/>
          <p:cNvSpPr/>
          <p:nvPr/>
        </p:nvSpPr>
        <p:spPr>
          <a:xfrm>
            <a:off x="365760" y="4389120"/>
            <a:ext cx="8412480" cy="384048"/>
          </a:xfrm>
          <a:prstGeom prst="roundRect">
            <a:avLst>
              <a:gd name="adj" fmla="val 14286"/>
            </a:avLst>
          </a:prstGeom>
          <a:solidFill>
            <a:schemeClr val="accent5"/>
          </a:solidFill>
          <a:ln w="9525">
            <a:solidFill>
              <a:srgbClr val="F3D3D5"/>
            </a:solidFill>
            <a:prstDash val="solid"/>
          </a:ln>
          <a:effectLst>
            <a:outerShdw sx="100000" sy="100000" kx="0" ky="0" algn="bl" rotWithShape="0" blurRad="50800" dist="19050" dir="5400000">
              <a:srgbClr val="1F2A44">
                <a:alpha val="12000"/>
              </a:srgbClr>
            </a:outerShdw>
          </a:effectLst>
        </p:spPr>
      </p:sp>
      <p:sp>
        <p:nvSpPr>
          <p:cNvPr id="19" name="take_101"/>
          <p:cNvSpPr txBox="1"/>
          <p:nvPr/>
        </p:nvSpPr>
        <p:spPr>
          <a:xfrm>
            <a:off x="548640" y="4389120"/>
            <a:ext cx="8092440" cy="384048"/>
          </a:xfrm>
          <a:prstGeom prst="rect">
            <a:avLst/>
          </a:prstGeom>
          <a:noFill/>
          <a:ln/>
        </p:spPr>
        <p:txBody>
          <a:bodyPr wrap="square" lIns="0" tIns="0" rIns="0" bIns="0" rtlCol="0" anchor="ctr"/>
          <a:lstStyle/>
          <a:p>
            <a:pPr indent="0" marL="0">
              <a:buNone/>
            </a:pPr>
            <a:r>
              <a:rPr lang="en-US" sz="950" b="1" dirty="0">
                <a:solidFill>
                  <a:schemeClr val="accent1"/>
                </a:solidFill>
              </a:rPr>
              <a:t>Why it matters  </a:t>
            </a:r>
            <a:pPr indent="0" marL="0">
              <a:buNone/>
            </a:pPr>
            <a:r>
              <a:rPr lang="en-US" sz="950" dirty="0">
                <a:solidFill>
                  <a:schemeClr val="tx1"/>
                </a:solidFill>
              </a:rPr>
              <a:t>Obtain the certificate even late. Failing that, build the proof: supplier's GSTR-1/3B, payment trail, transport documents, reconciliation.</a:t>
            </a:r>
            <a:endParaRPr lang="en-US" sz="95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ITC  ·  SECOND PROVISO TO S.16(2)</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Commercial credit notes: no ITC reversal; Circular 251 is retrospective</a:t>
            </a:r>
            <a:endParaRPr lang="en-US" sz="1800" dirty="0"/>
          </a:p>
        </p:txBody>
      </p:sp>
      <p:sp>
        <p:nvSpPr>
          <p:cNvPr id="4" name="count_102"/>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06 / 27</a:t>
            </a:r>
            <a:endParaRPr lang="en-US" sz="900" dirty="0"/>
          </a:p>
        </p:txBody>
      </p:sp>
      <p:sp>
        <p:nvSpPr>
          <p:cNvPr id="5" name="pill_103"/>
          <p:cNvSpPr/>
          <p:nvPr/>
        </p:nvSpPr>
        <p:spPr>
          <a:xfrm>
            <a:off x="7635240" y="219456"/>
            <a:ext cx="1143000" cy="219456"/>
          </a:xfrm>
          <a:prstGeom prst="roundRect">
            <a:avLst>
              <a:gd name="adj" fmla="val 45833"/>
            </a:avLst>
          </a:prstGeom>
          <a:solidFill>
            <a:schemeClr val="accent3"/>
          </a:solidFill>
          <a:ln/>
        </p:spPr>
        <p:txBody>
          <a:bodyPr wrap="square" lIns="0" tIns="0" rIns="0" bIns="0" rtlCol="0" anchor="ctr"/>
          <a:lstStyle/>
          <a:p>
            <a:pPr algn="ctr" indent="0" marL="0">
              <a:buNone/>
            </a:pPr>
            <a:r>
              <a:rPr lang="en-US" sz="750" b="1" spc="150" kern="0" dirty="0">
                <a:solidFill>
                  <a:schemeClr val="bg1"/>
                </a:solidFill>
              </a:rPr>
              <a:t>PARTLY</a:t>
            </a:r>
            <a:endParaRPr lang="en-US" sz="750" dirty="0"/>
          </a:p>
        </p:txBody>
      </p:sp>
      <p:sp>
        <p:nvSpPr>
          <p:cNvPr id="6" name="card_104"/>
          <p:cNvSpPr/>
          <p:nvPr/>
        </p:nvSpPr>
        <p:spPr>
          <a:xfrm>
            <a:off x="365760" y="1609344"/>
            <a:ext cx="8412480" cy="553212"/>
          </a:xfrm>
          <a:prstGeom prst="roundRect">
            <a:avLst>
              <a:gd name="adj" fmla="val 9917"/>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105"/>
          <p:cNvSpPr txBox="1"/>
          <p:nvPr/>
        </p:nvSpPr>
        <p:spPr>
          <a:xfrm>
            <a:off x="530352" y="1609344"/>
            <a:ext cx="8138160" cy="553212"/>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If the buyer does not pay the supplier within 180 days, ITC on the unpaid part must be reversed with interest (S.16(2), second proviso). A 'financial' credit note is a discount where the supplier does not reduce GST. Circulars 92/11/2019 and 251/08/2025: on such post-sale discounts the recipient need not reverse ITC.</a:t>
            </a:r>
            <a:endParaRPr lang="en-US" sz="750" dirty="0"/>
          </a:p>
        </p:txBody>
      </p:sp>
      <p:sp>
        <p:nvSpPr>
          <p:cNvPr id="8" name="cite_106"/>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Maltown Electricals Pvt. Ltd.  |  GSTAT, Bengaluru Bench  |  APL/84/BUR/2026  |  30.09.2026</a:t>
            </a:r>
            <a:endParaRPr lang="en-US" sz="850" dirty="0"/>
          </a:p>
        </p:txBody>
      </p:sp>
      <p:sp>
        <p:nvSpPr>
          <p:cNvPr id="9" name="card_107"/>
          <p:cNvSpPr/>
          <p:nvPr/>
        </p:nvSpPr>
        <p:spPr>
          <a:xfrm>
            <a:off x="365760" y="2253996"/>
            <a:ext cx="3429000" cy="2043684"/>
          </a:xfrm>
          <a:prstGeom prst="roundRect">
            <a:avLst>
              <a:gd name="adj" fmla="val 2685"/>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108"/>
          <p:cNvSpPr txBox="1"/>
          <p:nvPr/>
        </p:nvSpPr>
        <p:spPr>
          <a:xfrm>
            <a:off x="548640" y="2391156"/>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109"/>
          <p:cNvSpPr txBox="1"/>
          <p:nvPr/>
        </p:nvSpPr>
        <p:spPr>
          <a:xfrm>
            <a:off x="548640" y="2638044"/>
            <a:ext cx="3063240" cy="1175004"/>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Part of a capital goods invoice remained unpaid beyond 180 days and was later waived by the supplier through a financial/commercial credit note. Must the recipient reverse proportionate ITC, and was S.74 rightly invoked?</a:t>
            </a:r>
            <a:endParaRPr lang="en-US" sz="1050" dirty="0"/>
          </a:p>
        </p:txBody>
      </p:sp>
      <p:sp>
        <p:nvSpPr>
          <p:cNvPr id="12" name="rule_110"/>
          <p:cNvSpPr/>
          <p:nvPr/>
        </p:nvSpPr>
        <p:spPr>
          <a:xfrm>
            <a:off x="548640" y="3867912"/>
            <a:ext cx="3063240" cy="0"/>
          </a:xfrm>
          <a:prstGeom prst="line">
            <a:avLst/>
          </a:prstGeom>
          <a:noFill/>
          <a:ln w="6350">
            <a:solidFill>
              <a:schemeClr val="accent6"/>
            </a:solidFill>
            <a:prstDash val="solid"/>
          </a:ln>
        </p:spPr>
      </p:sp>
      <p:sp>
        <p:nvSpPr>
          <p:cNvPr id="13" name="facts_111"/>
          <p:cNvSpPr txBox="1"/>
          <p:nvPr/>
        </p:nvSpPr>
        <p:spPr>
          <a:xfrm>
            <a:off x="548640" y="3904488"/>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IGST ITC demand Rs. 2,33,718; unpaid balance Rs. 15,28,140</a:t>
            </a:r>
            <a:endParaRPr lang="en-US" sz="800" dirty="0"/>
          </a:p>
        </p:txBody>
      </p:sp>
      <p:sp>
        <p:nvSpPr>
          <p:cNvPr id="14" name="card_112"/>
          <p:cNvSpPr/>
          <p:nvPr/>
        </p:nvSpPr>
        <p:spPr>
          <a:xfrm>
            <a:off x="3931920" y="2253996"/>
            <a:ext cx="4846320" cy="2043684"/>
          </a:xfrm>
          <a:prstGeom prst="roundRect">
            <a:avLst>
              <a:gd name="adj" fmla="val 2685"/>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113"/>
          <p:cNvSpPr/>
          <p:nvPr/>
        </p:nvSpPr>
        <p:spPr>
          <a:xfrm>
            <a:off x="3931920" y="2363724"/>
            <a:ext cx="45720" cy="237744"/>
          </a:xfrm>
          <a:prstGeom prst="rect">
            <a:avLst/>
          </a:prstGeom>
          <a:solidFill>
            <a:schemeClr val="accent1"/>
          </a:solidFill>
          <a:ln/>
        </p:spPr>
      </p:sp>
      <p:sp>
        <p:nvSpPr>
          <p:cNvPr id="16" name="hlab_114"/>
          <p:cNvSpPr txBox="1"/>
          <p:nvPr/>
        </p:nvSpPr>
        <p:spPr>
          <a:xfrm>
            <a:off x="4114800" y="2391156"/>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115"/>
          <p:cNvSpPr txBox="1"/>
          <p:nvPr/>
        </p:nvSpPr>
        <p:spPr>
          <a:xfrm>
            <a:off x="4114800" y="2638044"/>
            <a:ext cx="4498848" cy="1568196"/>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Unpaid beyond 180 days with no discount agreed within that period, so the second proviso to S.16(2) was attracted.</a:t>
            </a:r>
            <a:endParaRPr lang="en-US" sz="1050" dirty="0"/>
          </a:p>
          <a:p>
            <a:pPr marL="152400" indent="-152400">
              <a:spcAft>
                <a:spcPts val="500"/>
              </a:spcAft>
              <a:buSzPct val="100000"/>
              <a:buChar char="•"/>
            </a:pPr>
            <a:r>
              <a:rPr lang="en-US" sz="1050" dirty="0">
                <a:solidFill>
                  <a:schemeClr val="tx1"/>
                </a:solidFill>
              </a:rPr>
              <a:t>But a financial credit note does not reduce value or tax. Under Circulars 92/11/2019 and 251/08/2025 (clarificatory and beneficial, hence retrospective) the recipient need not reverse ITC on such discount. Interest only on Rs. 2,33,106 till the credit note was accounted.</a:t>
            </a:r>
            <a:endParaRPr lang="en-US" sz="1050" dirty="0"/>
          </a:p>
          <a:p>
            <a:pPr marL="152400" indent="-152400">
              <a:spcAft>
                <a:spcPts val="500"/>
              </a:spcAft>
              <a:buSzPct val="100000"/>
              <a:buChar char="•"/>
            </a:pPr>
            <a:r>
              <a:rPr lang="en-US" sz="1050" dirty="0">
                <a:solidFill>
                  <a:schemeClr val="tx1"/>
                </a:solidFill>
              </a:rPr>
              <a:t>Write-back was disclosed in audited accounts; detection in audit alone is not suppression. S.74 penalty set aside.</a:t>
            </a:r>
            <a:endParaRPr lang="en-US" sz="1050" dirty="0"/>
          </a:p>
        </p:txBody>
      </p:sp>
      <p:sp>
        <p:nvSpPr>
          <p:cNvPr id="18" name="card_116"/>
          <p:cNvSpPr/>
          <p:nvPr/>
        </p:nvSpPr>
        <p:spPr>
          <a:xfrm>
            <a:off x="365760" y="4389120"/>
            <a:ext cx="8412480" cy="384048"/>
          </a:xfrm>
          <a:prstGeom prst="roundRect">
            <a:avLst>
              <a:gd name="adj" fmla="val 14286"/>
            </a:avLst>
          </a:prstGeom>
          <a:solidFill>
            <a:schemeClr val="accent5"/>
          </a:solidFill>
          <a:ln w="9525">
            <a:solidFill>
              <a:srgbClr val="F3D3D5"/>
            </a:solidFill>
            <a:prstDash val="solid"/>
          </a:ln>
          <a:effectLst>
            <a:outerShdw sx="100000" sy="100000" kx="0" ky="0" algn="bl" rotWithShape="0" blurRad="50800" dist="19050" dir="5400000">
              <a:srgbClr val="1F2A44">
                <a:alpha val="12000"/>
              </a:srgbClr>
            </a:outerShdw>
          </a:effectLst>
        </p:spPr>
      </p:sp>
      <p:sp>
        <p:nvSpPr>
          <p:cNvPr id="19" name="take_117"/>
          <p:cNvSpPr txBox="1"/>
          <p:nvPr/>
        </p:nvSpPr>
        <p:spPr>
          <a:xfrm>
            <a:off x="548640" y="4389120"/>
            <a:ext cx="8092440" cy="384048"/>
          </a:xfrm>
          <a:prstGeom prst="rect">
            <a:avLst/>
          </a:prstGeom>
          <a:noFill/>
          <a:ln/>
        </p:spPr>
        <p:txBody>
          <a:bodyPr wrap="square" lIns="0" tIns="0" rIns="0" bIns="0" rtlCol="0" anchor="ctr"/>
          <a:lstStyle/>
          <a:p>
            <a:pPr indent="0" marL="0">
              <a:buNone/>
            </a:pPr>
            <a:r>
              <a:rPr lang="en-US" sz="950" b="1" dirty="0">
                <a:solidFill>
                  <a:schemeClr val="accent1"/>
                </a:solidFill>
              </a:rPr>
              <a:t>Why it matters  </a:t>
            </a:r>
            <a:pPr indent="0" marL="0">
              <a:buNone/>
            </a:pPr>
            <a:r>
              <a:rPr lang="en-US" sz="950" dirty="0">
                <a:solidFill>
                  <a:schemeClr val="tx1"/>
                </a:solidFill>
              </a:rPr>
              <a:t>Post-supply discounts without tax adjustment do not require ITC reversal, but non-payment within 180 days still carries interest.</a:t>
            </a:r>
            <a:endParaRPr lang="en-US" sz="95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ITC  ·  WRONG TAX HEAD</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Credit shown under the wrong tax head is not excess availment</a:t>
            </a:r>
            <a:endParaRPr lang="en-US" sz="1800" dirty="0"/>
          </a:p>
        </p:txBody>
      </p:sp>
      <p:sp>
        <p:nvSpPr>
          <p:cNvPr id="4" name="count_118"/>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07 / 27</a:t>
            </a:r>
            <a:endParaRPr lang="en-US" sz="900" dirty="0"/>
          </a:p>
        </p:txBody>
      </p:sp>
      <p:sp>
        <p:nvSpPr>
          <p:cNvPr id="5" name="pill_119"/>
          <p:cNvSpPr/>
          <p:nvPr/>
        </p:nvSpPr>
        <p:spPr>
          <a:xfrm>
            <a:off x="7635240" y="219456"/>
            <a:ext cx="1143000" cy="219456"/>
          </a:xfrm>
          <a:prstGeom prst="roundRect">
            <a:avLst>
              <a:gd name="adj" fmla="val 45833"/>
            </a:avLst>
          </a:prstGeom>
          <a:solidFill>
            <a:schemeClr val="tx2"/>
          </a:solidFill>
          <a:ln/>
        </p:spPr>
        <p:txBody>
          <a:bodyPr wrap="square" lIns="0" tIns="0" rIns="0" bIns="0" rtlCol="0" anchor="ctr"/>
          <a:lstStyle/>
          <a:p>
            <a:pPr algn="ctr" indent="0" marL="0">
              <a:buNone/>
            </a:pPr>
            <a:r>
              <a:rPr lang="en-US" sz="750" b="1" spc="150" kern="0" dirty="0">
                <a:solidFill>
                  <a:schemeClr val="bg1"/>
                </a:solidFill>
              </a:rPr>
              <a:t>FOR ASSESSEE</a:t>
            </a:r>
            <a:endParaRPr lang="en-US" sz="750" dirty="0"/>
          </a:p>
        </p:txBody>
      </p:sp>
      <p:sp>
        <p:nvSpPr>
          <p:cNvPr id="6" name="card_120"/>
          <p:cNvSpPr/>
          <p:nvPr/>
        </p:nvSpPr>
        <p:spPr>
          <a:xfrm>
            <a:off x="365760" y="1609344"/>
            <a:ext cx="8412480" cy="411480"/>
          </a:xfrm>
          <a:prstGeom prst="roundRect">
            <a:avLst>
              <a:gd name="adj" fmla="val 13333"/>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121"/>
          <p:cNvSpPr txBox="1"/>
          <p:nvPr/>
        </p:nvSpPr>
        <p:spPr>
          <a:xfrm>
            <a:off x="530352" y="1609344"/>
            <a:ext cx="8138160" cy="411480"/>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ITC sits in three heads: IGST, CGST and SGST. Circular 192/04/2023 looks at the credit ledger balance as a whole when deciding if wrongly taken IGST credit was used.</a:t>
            </a:r>
            <a:endParaRPr lang="en-US" sz="750" dirty="0"/>
          </a:p>
        </p:txBody>
      </p:sp>
      <p:sp>
        <p:nvSpPr>
          <p:cNvPr id="8" name="cite_122"/>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Lucknow Test House  |  GSTAT, Lucknow Bench  |  APL/36/LCK/2026  |  27.08.2026</a:t>
            </a:r>
            <a:endParaRPr lang="en-US" sz="850" dirty="0"/>
          </a:p>
        </p:txBody>
      </p:sp>
      <p:sp>
        <p:nvSpPr>
          <p:cNvPr id="9" name="card_123"/>
          <p:cNvSpPr/>
          <p:nvPr/>
        </p:nvSpPr>
        <p:spPr>
          <a:xfrm>
            <a:off x="365760" y="2112264"/>
            <a:ext cx="3429000" cy="2185416"/>
          </a:xfrm>
          <a:prstGeom prst="roundRect">
            <a:avLst>
              <a:gd name="adj" fmla="val 2510"/>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124"/>
          <p:cNvSpPr txBox="1"/>
          <p:nvPr/>
        </p:nvSpPr>
        <p:spPr>
          <a:xfrm>
            <a:off x="54864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125"/>
          <p:cNvSpPr txBox="1"/>
          <p:nvPr/>
        </p:nvSpPr>
        <p:spPr>
          <a:xfrm>
            <a:off x="548640" y="2496312"/>
            <a:ext cx="3063240" cy="1316736"/>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ITC was availed under CGST/SGST in GSTR-3B though it was actually available under IGST. Can this be demanded as excess availment under S.73 when aggregate eligible ITC was not exceeded?</a:t>
            </a:r>
            <a:endParaRPr lang="en-US" sz="1050" dirty="0"/>
          </a:p>
        </p:txBody>
      </p:sp>
      <p:sp>
        <p:nvSpPr>
          <p:cNvPr id="12" name="rule_126"/>
          <p:cNvSpPr/>
          <p:nvPr/>
        </p:nvSpPr>
        <p:spPr>
          <a:xfrm>
            <a:off x="548640" y="3867912"/>
            <a:ext cx="3063240" cy="0"/>
          </a:xfrm>
          <a:prstGeom prst="line">
            <a:avLst/>
          </a:prstGeom>
          <a:noFill/>
          <a:ln w="6350">
            <a:solidFill>
              <a:schemeClr val="accent6"/>
            </a:solidFill>
            <a:prstDash val="solid"/>
          </a:ln>
        </p:spPr>
      </p:sp>
      <p:sp>
        <p:nvSpPr>
          <p:cNvPr id="13" name="facts_127"/>
          <p:cNvSpPr txBox="1"/>
          <p:nvPr/>
        </p:nvSpPr>
        <p:spPr>
          <a:xfrm>
            <a:off x="548640" y="3904488"/>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April 2020 to March 2021: CGST Rs. 1,00,408 + SGST Rs. 1,00,408</a:t>
            </a:r>
            <a:endParaRPr lang="en-US" sz="800" dirty="0"/>
          </a:p>
        </p:txBody>
      </p:sp>
      <p:sp>
        <p:nvSpPr>
          <p:cNvPr id="14" name="card_128"/>
          <p:cNvSpPr/>
          <p:nvPr/>
        </p:nvSpPr>
        <p:spPr>
          <a:xfrm>
            <a:off x="3931920" y="2112264"/>
            <a:ext cx="4846320" cy="2185416"/>
          </a:xfrm>
          <a:prstGeom prst="roundRect">
            <a:avLst>
              <a:gd name="adj" fmla="val 2510"/>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129"/>
          <p:cNvSpPr/>
          <p:nvPr/>
        </p:nvSpPr>
        <p:spPr>
          <a:xfrm>
            <a:off x="3931920" y="2221992"/>
            <a:ext cx="45720" cy="237744"/>
          </a:xfrm>
          <a:prstGeom prst="rect">
            <a:avLst/>
          </a:prstGeom>
          <a:solidFill>
            <a:schemeClr val="accent1"/>
          </a:solidFill>
          <a:ln/>
        </p:spPr>
      </p:sp>
      <p:sp>
        <p:nvSpPr>
          <p:cNvPr id="16" name="hlab_130"/>
          <p:cNvSpPr txBox="1"/>
          <p:nvPr/>
        </p:nvSpPr>
        <p:spPr>
          <a:xfrm>
            <a:off x="411480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131"/>
          <p:cNvSpPr txBox="1"/>
          <p:nvPr/>
        </p:nvSpPr>
        <p:spPr>
          <a:xfrm>
            <a:off x="4114800" y="2496312"/>
            <a:ext cx="4498848" cy="1709928"/>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Following Kerala HC (DB) in Rejimon Padickapparambil Alex and Circular 192/04/2023 (electronic credit ledger as a single pool), a demand cannot rest only on credit being reflected under the wrong head.</a:t>
            </a:r>
            <a:endParaRPr lang="en-US" sz="1050" dirty="0"/>
          </a:p>
          <a:p>
            <a:pPr marL="152400" indent="-152400">
              <a:spcAft>
                <a:spcPts val="500"/>
              </a:spcAft>
              <a:buSzPct val="100000"/>
              <a:buChar char="•"/>
            </a:pPr>
            <a:r>
              <a:rPr lang="en-US" sz="1050" dirty="0">
                <a:solidFill>
                  <a:schemeClr val="tx1"/>
                </a:solidFill>
              </a:rPr>
              <a:t>The department did not show excess over aggregate entitlement or revenue loss; interest and penalty fall with the demand.</a:t>
            </a:r>
            <a:endParaRPr lang="en-US" sz="1050" dirty="0"/>
          </a:p>
          <a:p>
            <a:pPr marL="152400" indent="-152400">
              <a:spcAft>
                <a:spcPts val="500"/>
              </a:spcAft>
              <a:buSzPct val="100000"/>
              <a:buChar char="•"/>
            </a:pPr>
            <a:r>
              <a:rPr lang="en-US" sz="1050" dirty="0">
                <a:solidFill>
                  <a:schemeClr val="tx1"/>
                </a:solidFill>
              </a:rPr>
              <a:t>Proper officer to verify that matching IGST credit remained unclaimed, and then drop the demand with consequential restoration.</a:t>
            </a:r>
            <a:endParaRPr lang="en-US" sz="1050" dirty="0"/>
          </a:p>
        </p:txBody>
      </p:sp>
      <p:sp>
        <p:nvSpPr>
          <p:cNvPr id="18" name="card_132"/>
          <p:cNvSpPr/>
          <p:nvPr/>
        </p:nvSpPr>
        <p:spPr>
          <a:xfrm>
            <a:off x="365760" y="4389120"/>
            <a:ext cx="8412480" cy="384048"/>
          </a:xfrm>
          <a:prstGeom prst="roundRect">
            <a:avLst>
              <a:gd name="adj" fmla="val 14286"/>
            </a:avLst>
          </a:prstGeom>
          <a:solidFill>
            <a:schemeClr val="accent5"/>
          </a:solidFill>
          <a:ln w="9525">
            <a:solidFill>
              <a:srgbClr val="F3D3D5"/>
            </a:solidFill>
            <a:prstDash val="solid"/>
          </a:ln>
          <a:effectLst>
            <a:outerShdw sx="100000" sy="100000" kx="0" ky="0" algn="bl" rotWithShape="0" blurRad="50800" dist="19050" dir="5400000">
              <a:srgbClr val="1F2A44">
                <a:alpha val="12000"/>
              </a:srgbClr>
            </a:outerShdw>
          </a:effectLst>
        </p:spPr>
      </p:sp>
      <p:sp>
        <p:nvSpPr>
          <p:cNvPr id="19" name="take_133"/>
          <p:cNvSpPr txBox="1"/>
          <p:nvPr/>
        </p:nvSpPr>
        <p:spPr>
          <a:xfrm>
            <a:off x="548640" y="4389120"/>
            <a:ext cx="8092440" cy="384048"/>
          </a:xfrm>
          <a:prstGeom prst="rect">
            <a:avLst/>
          </a:prstGeom>
          <a:noFill/>
          <a:ln/>
        </p:spPr>
        <p:txBody>
          <a:bodyPr wrap="square" lIns="0" tIns="0" rIns="0" bIns="0" rtlCol="0" anchor="ctr"/>
          <a:lstStyle/>
          <a:p>
            <a:pPr indent="0" marL="0">
              <a:buNone/>
            </a:pPr>
            <a:r>
              <a:rPr lang="en-US" sz="950" b="1" dirty="0">
                <a:solidFill>
                  <a:schemeClr val="accent1"/>
                </a:solidFill>
              </a:rPr>
              <a:t>Why it matters  </a:t>
            </a:r>
            <a:pPr indent="0" marL="0">
              <a:buNone/>
            </a:pPr>
            <a:r>
              <a:rPr lang="en-US" sz="950" dirty="0">
                <a:solidFill>
                  <a:schemeClr val="tx1"/>
                </a:solidFill>
              </a:rPr>
              <a:t>Head-wise errors are curable if you can show the IGST credit was eligible and never claimed.</a:t>
            </a:r>
            <a:endParaRPr lang="en-US" sz="95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ITC  ·  RULE 86A BLOCKING</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Rule 86A: no 'negative blocking', and no block beyond one year</a:t>
            </a:r>
            <a:endParaRPr lang="en-US" sz="1800" dirty="0"/>
          </a:p>
        </p:txBody>
      </p:sp>
      <p:sp>
        <p:nvSpPr>
          <p:cNvPr id="4" name="count_134"/>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08 / 27</a:t>
            </a:r>
            <a:endParaRPr lang="en-US" sz="900" dirty="0"/>
          </a:p>
        </p:txBody>
      </p:sp>
      <p:sp>
        <p:nvSpPr>
          <p:cNvPr id="5" name="pill_135"/>
          <p:cNvSpPr/>
          <p:nvPr/>
        </p:nvSpPr>
        <p:spPr>
          <a:xfrm>
            <a:off x="7635240" y="219456"/>
            <a:ext cx="1143000" cy="219456"/>
          </a:xfrm>
          <a:prstGeom prst="roundRect">
            <a:avLst>
              <a:gd name="adj" fmla="val 45833"/>
            </a:avLst>
          </a:prstGeom>
          <a:solidFill>
            <a:schemeClr val="tx2"/>
          </a:solidFill>
          <a:ln/>
        </p:spPr>
        <p:txBody>
          <a:bodyPr wrap="square" lIns="0" tIns="0" rIns="0" bIns="0" rtlCol="0" anchor="ctr"/>
          <a:lstStyle/>
          <a:p>
            <a:pPr algn="ctr" indent="0" marL="0">
              <a:buNone/>
            </a:pPr>
            <a:r>
              <a:rPr lang="en-US" sz="750" b="1" spc="150" kern="0" dirty="0">
                <a:solidFill>
                  <a:schemeClr val="bg1"/>
                </a:solidFill>
              </a:rPr>
              <a:t>FOR ASSESSEE</a:t>
            </a:r>
            <a:endParaRPr lang="en-US" sz="750" dirty="0"/>
          </a:p>
        </p:txBody>
      </p:sp>
      <p:sp>
        <p:nvSpPr>
          <p:cNvPr id="6" name="card_136"/>
          <p:cNvSpPr/>
          <p:nvPr/>
        </p:nvSpPr>
        <p:spPr>
          <a:xfrm>
            <a:off x="365760" y="1609344"/>
            <a:ext cx="8412480" cy="411480"/>
          </a:xfrm>
          <a:prstGeom prst="roundRect">
            <a:avLst>
              <a:gd name="adj" fmla="val 13333"/>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137"/>
          <p:cNvSpPr txBox="1"/>
          <p:nvPr/>
        </p:nvSpPr>
        <p:spPr>
          <a:xfrm>
            <a:off x="530352" y="1609344"/>
            <a:ext cx="8138160" cy="411480"/>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Rule 86A lets an officer block ITC in the credit ledger if he has reason to believe it is fraudulent or ineligible. Under Rule 86A(3), the block lapses after one year.</a:t>
            </a:r>
            <a:endParaRPr lang="en-US" sz="750" dirty="0"/>
          </a:p>
        </p:txBody>
      </p:sp>
      <p:sp>
        <p:nvSpPr>
          <p:cNvPr id="8" name="cite_138"/>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Hitesh Metal  |  Bombay HC  |  WP (L) 2459/2026  |  15.07.2026   ·   Metal Trade Incorporation  |  Madras HC  |  WP 35866/2023  |  21.08.2026</a:t>
            </a:r>
            <a:endParaRPr lang="en-US" sz="850" dirty="0"/>
          </a:p>
        </p:txBody>
      </p:sp>
      <p:sp>
        <p:nvSpPr>
          <p:cNvPr id="9" name="card_139"/>
          <p:cNvSpPr/>
          <p:nvPr/>
        </p:nvSpPr>
        <p:spPr>
          <a:xfrm>
            <a:off x="365760" y="2112264"/>
            <a:ext cx="3429000" cy="2185416"/>
          </a:xfrm>
          <a:prstGeom prst="roundRect">
            <a:avLst>
              <a:gd name="adj" fmla="val 2510"/>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140"/>
          <p:cNvSpPr txBox="1"/>
          <p:nvPr/>
        </p:nvSpPr>
        <p:spPr>
          <a:xfrm>
            <a:off x="54864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141"/>
          <p:cNvSpPr txBox="1"/>
          <p:nvPr/>
        </p:nvSpPr>
        <p:spPr>
          <a:xfrm>
            <a:off x="548640" y="2496312"/>
            <a:ext cx="3063240" cy="1316736"/>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Can ITC be blocked beyond the balance available in the credit ledger, and can a Rule 86A block continue after one year from imposition?</a:t>
            </a:r>
            <a:endParaRPr lang="en-US" sz="1050" dirty="0"/>
          </a:p>
        </p:txBody>
      </p:sp>
      <p:sp>
        <p:nvSpPr>
          <p:cNvPr id="12" name="rule_142"/>
          <p:cNvSpPr/>
          <p:nvPr/>
        </p:nvSpPr>
        <p:spPr>
          <a:xfrm>
            <a:off x="548640" y="3867912"/>
            <a:ext cx="3063240" cy="0"/>
          </a:xfrm>
          <a:prstGeom prst="line">
            <a:avLst/>
          </a:prstGeom>
          <a:noFill/>
          <a:ln w="6350">
            <a:solidFill>
              <a:schemeClr val="accent6"/>
            </a:solidFill>
            <a:prstDash val="solid"/>
          </a:ln>
        </p:spPr>
      </p:sp>
      <p:sp>
        <p:nvSpPr>
          <p:cNvPr id="13" name="facts_143"/>
          <p:cNvSpPr txBox="1"/>
          <p:nvPr/>
        </p:nvSpPr>
        <p:spPr>
          <a:xfrm>
            <a:off x="548640" y="3904488"/>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Bombay: blocks of Rs. 8,59,136 and Rs. 2,47,55,250  ·  Madras: block imposed 27.01.2023</a:t>
            </a:r>
            <a:endParaRPr lang="en-US" sz="800" dirty="0"/>
          </a:p>
        </p:txBody>
      </p:sp>
      <p:sp>
        <p:nvSpPr>
          <p:cNvPr id="14" name="card_144"/>
          <p:cNvSpPr/>
          <p:nvPr/>
        </p:nvSpPr>
        <p:spPr>
          <a:xfrm>
            <a:off x="3931920" y="2112264"/>
            <a:ext cx="4846320" cy="2185416"/>
          </a:xfrm>
          <a:prstGeom prst="roundRect">
            <a:avLst>
              <a:gd name="adj" fmla="val 2510"/>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145"/>
          <p:cNvSpPr/>
          <p:nvPr/>
        </p:nvSpPr>
        <p:spPr>
          <a:xfrm>
            <a:off x="3931920" y="2221992"/>
            <a:ext cx="45720" cy="237744"/>
          </a:xfrm>
          <a:prstGeom prst="rect">
            <a:avLst/>
          </a:prstGeom>
          <a:solidFill>
            <a:schemeClr val="accent1"/>
          </a:solidFill>
          <a:ln/>
        </p:spPr>
      </p:sp>
      <p:sp>
        <p:nvSpPr>
          <p:cNvPr id="16" name="hlab_146"/>
          <p:cNvSpPr txBox="1"/>
          <p:nvPr/>
        </p:nvSpPr>
        <p:spPr>
          <a:xfrm>
            <a:off x="411480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147"/>
          <p:cNvSpPr txBox="1"/>
          <p:nvPr/>
        </p:nvSpPr>
        <p:spPr>
          <a:xfrm>
            <a:off x="4114800" y="2496312"/>
            <a:ext cx="4498848" cy="1709928"/>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Bombay HC: following Rawman Metal &amp; Alloys, Rule 86A as it stands does not permit blocking of future credits. Revenue conceded the point. Orders dated 27.12.2024 and 21.07.2025 quashed.</a:t>
            </a:r>
            <a:endParaRPr lang="en-US" sz="1050" dirty="0"/>
          </a:p>
          <a:p>
            <a:pPr marL="152400" indent="-152400">
              <a:spcAft>
                <a:spcPts val="500"/>
              </a:spcAft>
              <a:buSzPct val="100000"/>
              <a:buChar char="•"/>
            </a:pPr>
            <a:r>
              <a:rPr lang="en-US" sz="1050" dirty="0">
                <a:solidFill>
                  <a:schemeClr val="tx1"/>
                </a:solidFill>
              </a:rPr>
              <a:t>Madras HC: under Rule 86A(3) the restriction ceases after one year. A later internal communication cannot extend it. Unblock forthwith; recovery only through regular assessment and S.79.</a:t>
            </a:r>
            <a:endParaRPr lang="en-US" sz="1050" dirty="0"/>
          </a:p>
        </p:txBody>
      </p:sp>
      <p:sp>
        <p:nvSpPr>
          <p:cNvPr id="18" name="card_148"/>
          <p:cNvSpPr/>
          <p:nvPr/>
        </p:nvSpPr>
        <p:spPr>
          <a:xfrm>
            <a:off x="365760" y="4389120"/>
            <a:ext cx="8412480" cy="384048"/>
          </a:xfrm>
          <a:prstGeom prst="roundRect">
            <a:avLst>
              <a:gd name="adj" fmla="val 14286"/>
            </a:avLst>
          </a:prstGeom>
          <a:solidFill>
            <a:schemeClr val="accent5"/>
          </a:solidFill>
          <a:ln w="9525">
            <a:solidFill>
              <a:srgbClr val="F3D3D5"/>
            </a:solidFill>
            <a:prstDash val="solid"/>
          </a:ln>
          <a:effectLst>
            <a:outerShdw sx="100000" sy="100000" kx="0" ky="0" algn="bl" rotWithShape="0" blurRad="50800" dist="19050" dir="5400000">
              <a:srgbClr val="1F2A44">
                <a:alpha val="12000"/>
              </a:srgbClr>
            </a:outerShdw>
          </a:effectLst>
        </p:spPr>
      </p:sp>
      <p:sp>
        <p:nvSpPr>
          <p:cNvPr id="19" name="take_149"/>
          <p:cNvSpPr txBox="1"/>
          <p:nvPr/>
        </p:nvSpPr>
        <p:spPr>
          <a:xfrm>
            <a:off x="548640" y="4389120"/>
            <a:ext cx="8092440" cy="384048"/>
          </a:xfrm>
          <a:prstGeom prst="rect">
            <a:avLst/>
          </a:prstGeom>
          <a:noFill/>
          <a:ln/>
        </p:spPr>
        <p:txBody>
          <a:bodyPr wrap="square" lIns="0" tIns="0" rIns="0" bIns="0" rtlCol="0" anchor="ctr"/>
          <a:lstStyle/>
          <a:p>
            <a:pPr indent="0" marL="0">
              <a:buNone/>
            </a:pPr>
            <a:r>
              <a:rPr lang="en-US" sz="950" b="1" dirty="0">
                <a:solidFill>
                  <a:schemeClr val="accent1"/>
                </a:solidFill>
              </a:rPr>
              <a:t>Why it matters  </a:t>
            </a:r>
            <a:pPr indent="0" marL="0">
              <a:buNone/>
            </a:pPr>
            <a:r>
              <a:rPr lang="en-US" sz="950" dirty="0">
                <a:solidFill>
                  <a:schemeClr val="tx1"/>
                </a:solidFill>
              </a:rPr>
              <a:t>Check the date and the amount of every 86A block: a block beyond ledger balance or older than a year can be challenged at once.</a:t>
            </a:r>
            <a:endParaRPr lang="en-US" sz="95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BLOCKED CREDITS  ·  SECTION 17(5)(d)</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Resort building: no ITC after the retrospective Finance Act, 2025 amendment</a:t>
            </a:r>
            <a:endParaRPr lang="en-US" sz="1800" dirty="0"/>
          </a:p>
        </p:txBody>
      </p:sp>
      <p:sp>
        <p:nvSpPr>
          <p:cNvPr id="4" name="count_150"/>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09 / 27</a:t>
            </a:r>
            <a:endParaRPr lang="en-US" sz="900" dirty="0"/>
          </a:p>
        </p:txBody>
      </p:sp>
      <p:sp>
        <p:nvSpPr>
          <p:cNvPr id="5" name="pill_151"/>
          <p:cNvSpPr/>
          <p:nvPr/>
        </p:nvSpPr>
        <p:spPr>
          <a:xfrm>
            <a:off x="7635240" y="219456"/>
            <a:ext cx="1143000" cy="219456"/>
          </a:xfrm>
          <a:prstGeom prst="roundRect">
            <a:avLst>
              <a:gd name="adj" fmla="val 45833"/>
            </a:avLst>
          </a:prstGeom>
          <a:solidFill>
            <a:schemeClr val="accent1"/>
          </a:solidFill>
          <a:ln/>
        </p:spPr>
        <p:txBody>
          <a:bodyPr wrap="square" lIns="0" tIns="0" rIns="0" bIns="0" rtlCol="0" anchor="ctr"/>
          <a:lstStyle/>
          <a:p>
            <a:pPr algn="ctr" indent="0" marL="0">
              <a:buNone/>
            </a:pPr>
            <a:r>
              <a:rPr lang="en-US" sz="750" b="1" spc="150" kern="0" dirty="0">
                <a:solidFill>
                  <a:schemeClr val="bg1"/>
                </a:solidFill>
              </a:rPr>
              <a:t>FOR REVENUE</a:t>
            </a:r>
            <a:endParaRPr lang="en-US" sz="750" dirty="0"/>
          </a:p>
        </p:txBody>
      </p:sp>
      <p:sp>
        <p:nvSpPr>
          <p:cNvPr id="6" name="card_152"/>
          <p:cNvSpPr/>
          <p:nvPr/>
        </p:nvSpPr>
        <p:spPr>
          <a:xfrm>
            <a:off x="365760" y="1609344"/>
            <a:ext cx="8412480" cy="411480"/>
          </a:xfrm>
          <a:prstGeom prst="roundRect">
            <a:avLst>
              <a:gd name="adj" fmla="val 13333"/>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153"/>
          <p:cNvSpPr txBox="1"/>
          <p:nvPr/>
        </p:nvSpPr>
        <p:spPr>
          <a:xfrm>
            <a:off x="530352" y="1609344"/>
            <a:ext cx="8138160" cy="411480"/>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S.17(5)(d) blocks ITC on building an immovable property for own use, except 'plant'. Safari Retreats (SC, 2024) said a building can be a 'plant'. The Finance Act, 2025 reversed this from 1.7.2017.</a:t>
            </a:r>
            <a:endParaRPr lang="en-US" sz="750" dirty="0"/>
          </a:p>
        </p:txBody>
      </p:sp>
      <p:sp>
        <p:nvSpPr>
          <p:cNvPr id="8" name="cite_154"/>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Flora Kingdom Farm Resort  |  GSTAT, Bengaluru Bench  |  APL/5/BUR/2026  |  30.09.2026</a:t>
            </a:r>
            <a:endParaRPr lang="en-US" sz="850" dirty="0"/>
          </a:p>
        </p:txBody>
      </p:sp>
      <p:sp>
        <p:nvSpPr>
          <p:cNvPr id="9" name="card_155"/>
          <p:cNvSpPr/>
          <p:nvPr/>
        </p:nvSpPr>
        <p:spPr>
          <a:xfrm>
            <a:off x="365760" y="2112264"/>
            <a:ext cx="3429000" cy="2185416"/>
          </a:xfrm>
          <a:prstGeom prst="roundRect">
            <a:avLst>
              <a:gd name="adj" fmla="val 2510"/>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156"/>
          <p:cNvSpPr txBox="1"/>
          <p:nvPr/>
        </p:nvSpPr>
        <p:spPr>
          <a:xfrm>
            <a:off x="54864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157"/>
          <p:cNvSpPr txBox="1"/>
          <p:nvPr/>
        </p:nvSpPr>
        <p:spPr>
          <a:xfrm>
            <a:off x="548640" y="2496312"/>
            <a:ext cx="3063240" cy="1316736"/>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Can a resort take ITC on goods and services used to build its own resort for FY 2019-20, as 'plant and machinery' or as a 'plant' under the Safari Retreats functionality test?</a:t>
            </a:r>
            <a:endParaRPr lang="en-US" sz="1050" dirty="0"/>
          </a:p>
        </p:txBody>
      </p:sp>
      <p:sp>
        <p:nvSpPr>
          <p:cNvPr id="12" name="rule_158"/>
          <p:cNvSpPr/>
          <p:nvPr/>
        </p:nvSpPr>
        <p:spPr>
          <a:xfrm>
            <a:off x="548640" y="3867912"/>
            <a:ext cx="3063240" cy="0"/>
          </a:xfrm>
          <a:prstGeom prst="line">
            <a:avLst/>
          </a:prstGeom>
          <a:noFill/>
          <a:ln w="6350">
            <a:solidFill>
              <a:schemeClr val="accent6"/>
            </a:solidFill>
            <a:prstDash val="solid"/>
          </a:ln>
        </p:spPr>
      </p:sp>
      <p:sp>
        <p:nvSpPr>
          <p:cNvPr id="13" name="facts_159"/>
          <p:cNvSpPr txBox="1"/>
          <p:nvPr/>
        </p:nvSpPr>
        <p:spPr>
          <a:xfrm>
            <a:off x="548640" y="3904488"/>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Demand confirmed: Rs. 9,32,177 (tax Rs. 8,45,972)</a:t>
            </a:r>
            <a:endParaRPr lang="en-US" sz="800" dirty="0"/>
          </a:p>
        </p:txBody>
      </p:sp>
      <p:sp>
        <p:nvSpPr>
          <p:cNvPr id="14" name="card_160"/>
          <p:cNvSpPr/>
          <p:nvPr/>
        </p:nvSpPr>
        <p:spPr>
          <a:xfrm>
            <a:off x="3931920" y="2112264"/>
            <a:ext cx="4846320" cy="2185416"/>
          </a:xfrm>
          <a:prstGeom prst="roundRect">
            <a:avLst>
              <a:gd name="adj" fmla="val 2510"/>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161"/>
          <p:cNvSpPr/>
          <p:nvPr/>
        </p:nvSpPr>
        <p:spPr>
          <a:xfrm>
            <a:off x="3931920" y="2221992"/>
            <a:ext cx="45720" cy="237744"/>
          </a:xfrm>
          <a:prstGeom prst="rect">
            <a:avLst/>
          </a:prstGeom>
          <a:solidFill>
            <a:schemeClr val="accent1"/>
          </a:solidFill>
          <a:ln/>
        </p:spPr>
      </p:sp>
      <p:sp>
        <p:nvSpPr>
          <p:cNvPr id="16" name="hlab_162"/>
          <p:cNvSpPr txBox="1"/>
          <p:nvPr/>
        </p:nvSpPr>
        <p:spPr>
          <a:xfrm>
            <a:off x="411480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163"/>
          <p:cNvSpPr txBox="1"/>
          <p:nvPr/>
        </p:nvSpPr>
        <p:spPr>
          <a:xfrm>
            <a:off x="4114800" y="2496312"/>
            <a:ext cx="4498848" cy="1709928"/>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S.124 of the Finance Act, 2025 (deemed from 01.07.2017) requires clause (d) to be read with 'plant and machinery' as defined, which excludes buildings and civil structures.</a:t>
            </a:r>
            <a:endParaRPr lang="en-US" sz="1050" dirty="0"/>
          </a:p>
          <a:p>
            <a:pPr marL="152400" indent="-152400">
              <a:spcAft>
                <a:spcPts val="500"/>
              </a:spcAft>
              <a:buSzPct val="100000"/>
              <a:buChar char="•"/>
            </a:pPr>
            <a:r>
              <a:rPr lang="en-US" sz="1050" dirty="0">
                <a:solidFill>
                  <a:schemeClr val="tx1"/>
                </a:solidFill>
              </a:rPr>
              <a:t>Even on the unamended clause, Safari Retreats applied the functionality test to buildings other than a hotel or cinema; a resort building could not be a 'plant'.</a:t>
            </a:r>
            <a:endParaRPr lang="en-US" sz="1050" dirty="0"/>
          </a:p>
          <a:p>
            <a:pPr marL="152400" indent="-152400">
              <a:spcAft>
                <a:spcPts val="500"/>
              </a:spcAft>
              <a:buSzPct val="100000"/>
              <a:buChar char="•"/>
            </a:pPr>
            <a:r>
              <a:rPr lang="en-US" sz="1050" dirty="0">
                <a:solidFill>
                  <a:schemeClr val="tx1"/>
                </a:solidFill>
              </a:rPr>
              <a:t>Built 'on his own account' for the resort's own hotel, restaurant and events business; no lease or licence shown. Burden under S.155 on the appellant.</a:t>
            </a:r>
            <a:endParaRPr lang="en-US" sz="1050" dirty="0"/>
          </a:p>
        </p:txBody>
      </p:sp>
      <p:sp>
        <p:nvSpPr>
          <p:cNvPr id="18" name="card_164"/>
          <p:cNvSpPr/>
          <p:nvPr/>
        </p:nvSpPr>
        <p:spPr>
          <a:xfrm>
            <a:off x="365760" y="4389120"/>
            <a:ext cx="8412480" cy="384048"/>
          </a:xfrm>
          <a:prstGeom prst="roundRect">
            <a:avLst>
              <a:gd name="adj" fmla="val 14286"/>
            </a:avLst>
          </a:prstGeom>
          <a:solidFill>
            <a:schemeClr val="accent5"/>
          </a:solidFill>
          <a:ln w="9525">
            <a:solidFill>
              <a:srgbClr val="F3D3D5"/>
            </a:solidFill>
            <a:prstDash val="solid"/>
          </a:ln>
          <a:effectLst>
            <a:outerShdw sx="100000" sy="100000" kx="0" ky="0" algn="bl" rotWithShape="0" blurRad="50800" dist="19050" dir="5400000">
              <a:srgbClr val="1F2A44">
                <a:alpha val="12000"/>
              </a:srgbClr>
            </a:outerShdw>
          </a:effectLst>
        </p:spPr>
      </p:sp>
      <p:sp>
        <p:nvSpPr>
          <p:cNvPr id="19" name="take_165"/>
          <p:cNvSpPr txBox="1"/>
          <p:nvPr/>
        </p:nvSpPr>
        <p:spPr>
          <a:xfrm>
            <a:off x="548640" y="4389120"/>
            <a:ext cx="8092440" cy="384048"/>
          </a:xfrm>
          <a:prstGeom prst="rect">
            <a:avLst/>
          </a:prstGeom>
          <a:noFill/>
          <a:ln/>
        </p:spPr>
        <p:txBody>
          <a:bodyPr wrap="square" lIns="0" tIns="0" rIns="0" bIns="0" rtlCol="0" anchor="ctr"/>
          <a:lstStyle/>
          <a:p>
            <a:pPr indent="0" marL="0">
              <a:buNone/>
            </a:pPr>
            <a:r>
              <a:rPr lang="en-US" sz="950" b="1" dirty="0">
                <a:solidFill>
                  <a:schemeClr val="accent1"/>
                </a:solidFill>
              </a:rPr>
              <a:t>Why it matters  </a:t>
            </a:r>
            <a:pPr indent="0" marL="0">
              <a:buNone/>
            </a:pPr>
            <a:r>
              <a:rPr lang="en-US" sz="950" dirty="0">
                <a:solidFill>
                  <a:schemeClr val="tx1"/>
                </a:solidFill>
              </a:rPr>
              <a:t>For FY 2017 onwards, the 'plant' route for buildings is effectively closed. The live argument now is 'own account' (lease or licence).</a:t>
            </a:r>
            <a:endParaRPr lang="en-US" sz="95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BLOCKED CREDITS  ·  'OWN ACCOUNT' AND LEASEHOLDS</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Section 17(5)(d): built-to-lease and leasehold assignments after Safari Retreats</a:t>
            </a:r>
            <a:endParaRPr lang="en-US" sz="1800" dirty="0"/>
          </a:p>
        </p:txBody>
      </p:sp>
      <p:sp>
        <p:nvSpPr>
          <p:cNvPr id="4" name="count_166"/>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10 / 27</a:t>
            </a:r>
            <a:endParaRPr lang="en-US" sz="900" dirty="0"/>
          </a:p>
        </p:txBody>
      </p:sp>
      <p:sp>
        <p:nvSpPr>
          <p:cNvPr id="5" name="pill_167"/>
          <p:cNvSpPr/>
          <p:nvPr/>
        </p:nvSpPr>
        <p:spPr>
          <a:xfrm>
            <a:off x="7635240" y="219456"/>
            <a:ext cx="1143000" cy="219456"/>
          </a:xfrm>
          <a:prstGeom prst="roundRect">
            <a:avLst>
              <a:gd name="adj" fmla="val 45833"/>
            </a:avLst>
          </a:prstGeom>
          <a:solidFill>
            <a:schemeClr val="tx2"/>
          </a:solidFill>
          <a:ln/>
        </p:spPr>
        <p:txBody>
          <a:bodyPr wrap="square" lIns="0" tIns="0" rIns="0" bIns="0" rtlCol="0" anchor="ctr"/>
          <a:lstStyle/>
          <a:p>
            <a:pPr algn="ctr" indent="0" marL="0">
              <a:buNone/>
            </a:pPr>
            <a:r>
              <a:rPr lang="en-US" sz="750" b="1" spc="150" kern="0" dirty="0">
                <a:solidFill>
                  <a:schemeClr val="bg1"/>
                </a:solidFill>
              </a:rPr>
              <a:t>FOR ASSESSEE</a:t>
            </a:r>
            <a:endParaRPr lang="en-US" sz="750" dirty="0"/>
          </a:p>
        </p:txBody>
      </p:sp>
      <p:sp>
        <p:nvSpPr>
          <p:cNvPr id="6" name="card_168"/>
          <p:cNvSpPr/>
          <p:nvPr/>
        </p:nvSpPr>
        <p:spPr>
          <a:xfrm>
            <a:off x="365760" y="1609344"/>
            <a:ext cx="8412480" cy="411480"/>
          </a:xfrm>
          <a:prstGeom prst="roundRect">
            <a:avLst>
              <a:gd name="adj" fmla="val 13333"/>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169"/>
          <p:cNvSpPr txBox="1"/>
          <p:nvPr/>
        </p:nvSpPr>
        <p:spPr>
          <a:xfrm>
            <a:off x="530352" y="1609344"/>
            <a:ext cx="8138160" cy="411480"/>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S.17(5)(d) applies only to construction 'on own account'. Safari Retreats said building for sale, lease or licence is not on own account. Gujarat HC adds that the block presupposes a taxable inward supply.</a:t>
            </a:r>
            <a:endParaRPr lang="en-US" sz="750" dirty="0"/>
          </a:p>
        </p:txBody>
      </p:sp>
      <p:sp>
        <p:nvSpPr>
          <p:cNvPr id="8" name="cite_170"/>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ESNP Property Builder  |  Madras HC  |  28.08.2026   ·   Kor Chems  |  Gujarat HC  |  SCA 6623/2026  |  03.09.2026</a:t>
            </a:r>
            <a:endParaRPr lang="en-US" sz="850" dirty="0"/>
          </a:p>
        </p:txBody>
      </p:sp>
      <p:sp>
        <p:nvSpPr>
          <p:cNvPr id="9" name="card_171"/>
          <p:cNvSpPr/>
          <p:nvPr/>
        </p:nvSpPr>
        <p:spPr>
          <a:xfrm>
            <a:off x="365760" y="2112264"/>
            <a:ext cx="3429000" cy="2135124"/>
          </a:xfrm>
          <a:prstGeom prst="roundRect">
            <a:avLst>
              <a:gd name="adj" fmla="val 2570"/>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172"/>
          <p:cNvSpPr txBox="1"/>
          <p:nvPr/>
        </p:nvSpPr>
        <p:spPr>
          <a:xfrm>
            <a:off x="54864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173"/>
          <p:cNvSpPr txBox="1"/>
          <p:nvPr/>
        </p:nvSpPr>
        <p:spPr>
          <a:xfrm>
            <a:off x="548640" y="2496312"/>
            <a:ext cx="3063240" cy="1266444"/>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Can ITC on construction meant for leasing be denied without examining the 'own account' limb, and is GST on assignment of GIDC leasehold rights a blocked credit?</a:t>
            </a:r>
            <a:endParaRPr lang="en-US" sz="1050" dirty="0"/>
          </a:p>
        </p:txBody>
      </p:sp>
      <p:sp>
        <p:nvSpPr>
          <p:cNvPr id="12" name="rule_174"/>
          <p:cNvSpPr/>
          <p:nvPr/>
        </p:nvSpPr>
        <p:spPr>
          <a:xfrm>
            <a:off x="548640" y="3817620"/>
            <a:ext cx="3063240" cy="0"/>
          </a:xfrm>
          <a:prstGeom prst="line">
            <a:avLst/>
          </a:prstGeom>
          <a:noFill/>
          <a:ln w="6350">
            <a:solidFill>
              <a:schemeClr val="accent6"/>
            </a:solidFill>
            <a:prstDash val="solid"/>
          </a:ln>
        </p:spPr>
      </p:sp>
      <p:sp>
        <p:nvSpPr>
          <p:cNvPr id="13" name="facts_175"/>
          <p:cNvSpPr txBox="1"/>
          <p:nvPr/>
        </p:nvSpPr>
        <p:spPr>
          <a:xfrm>
            <a:off x="548640" y="3854196"/>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Kor Chems: ITC reversal Rs. 29,25,000 and interest Rs. 4,44,280 paid via DRC-03</a:t>
            </a:r>
            <a:endParaRPr lang="en-US" sz="800" dirty="0"/>
          </a:p>
        </p:txBody>
      </p:sp>
      <p:sp>
        <p:nvSpPr>
          <p:cNvPr id="14" name="card_176"/>
          <p:cNvSpPr/>
          <p:nvPr/>
        </p:nvSpPr>
        <p:spPr>
          <a:xfrm>
            <a:off x="3931920" y="2112264"/>
            <a:ext cx="4846320" cy="2135124"/>
          </a:xfrm>
          <a:prstGeom prst="roundRect">
            <a:avLst>
              <a:gd name="adj" fmla="val 2570"/>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177"/>
          <p:cNvSpPr/>
          <p:nvPr/>
        </p:nvSpPr>
        <p:spPr>
          <a:xfrm>
            <a:off x="3931920" y="2221992"/>
            <a:ext cx="45720" cy="237744"/>
          </a:xfrm>
          <a:prstGeom prst="rect">
            <a:avLst/>
          </a:prstGeom>
          <a:solidFill>
            <a:schemeClr val="accent1"/>
          </a:solidFill>
          <a:ln/>
        </p:spPr>
      </p:sp>
      <p:sp>
        <p:nvSpPr>
          <p:cNvPr id="16" name="hlab_178"/>
          <p:cNvSpPr txBox="1"/>
          <p:nvPr/>
        </p:nvSpPr>
        <p:spPr>
          <a:xfrm>
            <a:off x="411480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179"/>
          <p:cNvSpPr txBox="1"/>
          <p:nvPr/>
        </p:nvSpPr>
        <p:spPr>
          <a:xfrm>
            <a:off x="4114800" y="2496312"/>
            <a:ext cx="4498848" cy="1659636"/>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Madras HC: construction intended for sale, lease or licence is not on 'own account' (Safari Retreats). Orders that ignored this were set aside and remanded. Ledger debits made without Rule 142B(1) intimation to be re-credited.</a:t>
            </a:r>
            <a:endParaRPr lang="en-US" sz="1050" dirty="0"/>
          </a:p>
          <a:p>
            <a:pPr marL="152400" indent="-152400">
              <a:spcAft>
                <a:spcPts val="500"/>
              </a:spcAft>
              <a:buSzPct val="100000"/>
              <a:buChar char="•"/>
            </a:pPr>
            <a:r>
              <a:rPr lang="en-US" sz="1050" dirty="0">
                <a:solidFill>
                  <a:schemeClr val="tx1"/>
                </a:solidFill>
              </a:rPr>
              <a:t>Gujarat HC: assignment of GIDC leasehold rights is not a supply (Gujarat Chamber of Commerce). S.17(5)(d) presupposes a taxable inward supply, so it cannot apply. No suppression; DRC-03 amounts to be refunded.</a:t>
            </a:r>
            <a:endParaRPr lang="en-US" sz="1050" dirty="0"/>
          </a:p>
        </p:txBody>
      </p:sp>
      <p:sp>
        <p:nvSpPr>
          <p:cNvPr id="18" name="card_180"/>
          <p:cNvSpPr/>
          <p:nvPr/>
        </p:nvSpPr>
        <p:spPr>
          <a:xfrm>
            <a:off x="365760" y="4338828"/>
            <a:ext cx="8412480" cy="434340"/>
          </a:xfrm>
          <a:prstGeom prst="roundRect">
            <a:avLst>
              <a:gd name="adj" fmla="val 12632"/>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9" name="alab_181"/>
          <p:cNvSpPr txBox="1"/>
          <p:nvPr/>
        </p:nvSpPr>
        <p:spPr>
          <a:xfrm>
            <a:off x="548640" y="4421124"/>
            <a:ext cx="914400" cy="164592"/>
          </a:xfrm>
          <a:prstGeom prst="rect">
            <a:avLst/>
          </a:prstGeom>
          <a:noFill/>
          <a:ln/>
        </p:spPr>
        <p:txBody>
          <a:bodyPr wrap="square" lIns="0" tIns="0" rIns="0" bIns="0" rtlCol="0" anchor="ctr"/>
          <a:lstStyle/>
          <a:p>
            <a:pPr indent="0" marL="0">
              <a:buNone/>
            </a:pPr>
            <a:r>
              <a:rPr lang="en-US" sz="750" b="1" spc="200" kern="0" dirty="0">
                <a:solidFill>
                  <a:schemeClr val="accent1"/>
                </a:solidFill>
              </a:rPr>
              <a:t>ALSO</a:t>
            </a:r>
            <a:endParaRPr lang="en-US" sz="750" dirty="0"/>
          </a:p>
        </p:txBody>
      </p:sp>
      <p:sp>
        <p:nvSpPr>
          <p:cNvPr id="20" name="also_182"/>
          <p:cNvSpPr txBox="1"/>
          <p:nvPr/>
        </p:nvSpPr>
        <p:spPr>
          <a:xfrm>
            <a:off x="548640" y="4585716"/>
            <a:ext cx="8092440" cy="141732"/>
          </a:xfrm>
          <a:prstGeom prst="rect">
            <a:avLst/>
          </a:prstGeom>
          <a:noFill/>
          <a:ln/>
        </p:spPr>
        <p:txBody>
          <a:bodyPr wrap="square" lIns="0" tIns="0" rIns="0" bIns="0" rtlCol="0" anchor="t"/>
          <a:lstStyle/>
          <a:p>
            <a:pPr marL="127000" indent="-127000">
              <a:spcAft>
                <a:spcPts val="200"/>
              </a:spcAft>
              <a:buSzPct val="100000"/>
              <a:buChar char="•"/>
            </a:pPr>
            <a:r>
              <a:rPr lang="en-US" sz="900" dirty="0">
                <a:solidFill>
                  <a:schemeClr val="tx1"/>
                </a:solidFill>
              </a:rPr>
              <a:t>Riveria / DIAL (Del HC, 10.08.2026): vires settled by Safari Retreats; 'plant' is a factual question for the adjudicating authority.</a:t>
            </a:r>
            <a:endParaRPr lang="en-US" sz="90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2"/>
          <p:cNvSpPr/>
          <p:nvPr>
            <p:ph idx="102" type="body" hasCustomPrompt="1"/>
          </p:nvPr>
        </p:nvSpPr>
        <p:spPr>
          <a:xfrm>
            <a:off x="731520" y="1874520"/>
            <a:ext cx="7315200" cy="274320"/>
          </a:xfrm>
          <a:prstGeom prst="rect">
            <a:avLst/>
          </a:prstGeom>
          <a:noFill/>
          <a:ln/>
        </p:spPr>
        <p:txBody>
          <a:bodyPr wrap="square" lIns="0" tIns="0" rIns="0" bIns="0" rtlCol="0"/>
          <a:lstStyle/>
          <a:p>
            <a:pPr indent="0" marL="0">
              <a:buNone/>
            </a:pPr>
            <a:r>
              <a:rPr lang="en-US" sz="1000" b="1" spc="300" kern="0" dirty="0">
                <a:solidFill>
                  <a:schemeClr val="accent1"/>
                </a:solidFill>
              </a:rPr>
              <a:t>PART B</a:t>
            </a:r>
            <a:endParaRPr lang="en-US" sz="1000" dirty="0"/>
          </a:p>
        </p:txBody>
      </p:sp>
      <p:sp>
        <p:nvSpPr>
          <p:cNvPr id="3" name="Text 2"/>
          <p:cNvSpPr/>
          <p:nvPr>
            <p:ph idx="103" type="title" hasCustomPrompt="1"/>
          </p:nvPr>
        </p:nvSpPr>
        <p:spPr>
          <a:xfrm>
            <a:off x="731520" y="2148840"/>
            <a:ext cx="7680960" cy="640080"/>
          </a:xfrm>
          <a:prstGeom prst="rect">
            <a:avLst/>
          </a:prstGeom>
          <a:noFill/>
          <a:ln/>
        </p:spPr>
        <p:txBody>
          <a:bodyPr wrap="square" lIns="0" tIns="0" rIns="0" bIns="0" rtlCol="0" anchor="ctr"/>
          <a:lstStyle/>
          <a:p>
            <a:pPr algn="l" indent="0" marL="0">
              <a:buNone/>
            </a:pPr>
            <a:r>
              <a:rPr lang="en-US" sz="3000" b="1" dirty="0">
                <a:solidFill>
                  <a:schemeClr val="bg1"/>
                </a:solidFill>
                <a:latin typeface="Cambria" pitchFamily="34" charset="0"/>
                <a:ea typeface="Cambria" pitchFamily="34" charset="-122"/>
                <a:cs typeface="Cambria" pitchFamily="34" charset="-120"/>
              </a:rPr>
              <a:t>Refunds</a:t>
            </a:r>
            <a:endParaRPr lang="en-US" sz="3000" dirty="0"/>
          </a:p>
        </p:txBody>
      </p:sp>
      <p:sp>
        <p:nvSpPr>
          <p:cNvPr id="4" name="Text 2"/>
          <p:cNvSpPr/>
          <p:nvPr>
            <p:ph idx="104" type="body" hasCustomPrompt="1"/>
          </p:nvPr>
        </p:nvSpPr>
        <p:spPr>
          <a:xfrm>
            <a:off x="731520" y="2834640"/>
            <a:ext cx="7680960" cy="365760"/>
          </a:xfrm>
          <a:prstGeom prst="rect">
            <a:avLst/>
          </a:prstGeom>
          <a:noFill/>
          <a:ln/>
        </p:spPr>
        <p:txBody>
          <a:bodyPr wrap="square" lIns="0" tIns="0" rIns="0" bIns="0" rtlCol="0"/>
          <a:lstStyle/>
          <a:p>
            <a:pPr indent="0" marL="0">
              <a:buNone/>
            </a:pPr>
            <a:r>
              <a:rPr lang="en-US" sz="1200" dirty="0">
                <a:solidFill>
                  <a:schemeClr val="accent6"/>
                </a:solidFill>
              </a:rPr>
              <a:t>Inverted duty, exports, Rule 96(10), withholding and erroneous refunds</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REFUNDS  ·  INVERTED DUTY</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Inverted duty: packing materials count; Circular 135 para 3 is only for rate cuts</a:t>
            </a:r>
            <a:endParaRPr lang="en-US" sz="1800" dirty="0"/>
          </a:p>
        </p:txBody>
      </p:sp>
      <p:sp>
        <p:nvSpPr>
          <p:cNvPr id="4" name="count_183"/>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11 / 27</a:t>
            </a:r>
            <a:endParaRPr lang="en-US" sz="900" dirty="0"/>
          </a:p>
        </p:txBody>
      </p:sp>
      <p:sp>
        <p:nvSpPr>
          <p:cNvPr id="5" name="pill_184"/>
          <p:cNvSpPr/>
          <p:nvPr/>
        </p:nvSpPr>
        <p:spPr>
          <a:xfrm>
            <a:off x="7635240" y="219456"/>
            <a:ext cx="1143000" cy="219456"/>
          </a:xfrm>
          <a:prstGeom prst="roundRect">
            <a:avLst>
              <a:gd name="adj" fmla="val 45833"/>
            </a:avLst>
          </a:prstGeom>
          <a:solidFill>
            <a:schemeClr val="tx2"/>
          </a:solidFill>
          <a:ln/>
        </p:spPr>
        <p:txBody>
          <a:bodyPr wrap="square" lIns="0" tIns="0" rIns="0" bIns="0" rtlCol="0" anchor="ctr"/>
          <a:lstStyle/>
          <a:p>
            <a:pPr algn="ctr" indent="0" marL="0">
              <a:buNone/>
            </a:pPr>
            <a:r>
              <a:rPr lang="en-US" sz="750" b="1" spc="150" kern="0" dirty="0">
                <a:solidFill>
                  <a:schemeClr val="bg1"/>
                </a:solidFill>
              </a:rPr>
              <a:t>FOR ASSESSEE</a:t>
            </a:r>
            <a:endParaRPr lang="en-US" sz="750" dirty="0"/>
          </a:p>
        </p:txBody>
      </p:sp>
      <p:sp>
        <p:nvSpPr>
          <p:cNvPr id="6" name="card_185"/>
          <p:cNvSpPr/>
          <p:nvPr/>
        </p:nvSpPr>
        <p:spPr>
          <a:xfrm>
            <a:off x="365760" y="1609344"/>
            <a:ext cx="8412480" cy="411480"/>
          </a:xfrm>
          <a:prstGeom prst="roundRect">
            <a:avLst>
              <a:gd name="adj" fmla="val 13333"/>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186"/>
          <p:cNvSpPr txBox="1"/>
          <p:nvPr/>
        </p:nvSpPr>
        <p:spPr>
          <a:xfrm>
            <a:off x="530352" y="1609344"/>
            <a:ext cx="8138160" cy="411480"/>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S.54(3)(ii): refund of unused ITC when inputs carry a higher GST rate than the output ('inverted duty'). Para 3 of Circular 135/05/2020 has been used by officers to deny refund where input and output are the same goods.</a:t>
            </a:r>
            <a:endParaRPr lang="en-US" sz="750" dirty="0"/>
          </a:p>
        </p:txBody>
      </p:sp>
      <p:sp>
        <p:nvSpPr>
          <p:cNvPr id="8" name="cite_187"/>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Pr. Commissioner v. Tea Linker  |  GSTAT, Kolkata Bench  |  APL/25/KLK/2026  |  03.09.2026</a:t>
            </a:r>
            <a:endParaRPr lang="en-US" sz="850" dirty="0"/>
          </a:p>
        </p:txBody>
      </p:sp>
      <p:sp>
        <p:nvSpPr>
          <p:cNvPr id="9" name="card_188"/>
          <p:cNvSpPr/>
          <p:nvPr/>
        </p:nvSpPr>
        <p:spPr>
          <a:xfrm>
            <a:off x="365760" y="2112264"/>
            <a:ext cx="3429000" cy="1993392"/>
          </a:xfrm>
          <a:prstGeom prst="roundRect">
            <a:avLst>
              <a:gd name="adj" fmla="val 2752"/>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189"/>
          <p:cNvSpPr txBox="1"/>
          <p:nvPr/>
        </p:nvSpPr>
        <p:spPr>
          <a:xfrm>
            <a:off x="54864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190"/>
          <p:cNvSpPr txBox="1"/>
          <p:nvPr/>
        </p:nvSpPr>
        <p:spPr>
          <a:xfrm>
            <a:off x="548640" y="2496312"/>
            <a:ext cx="3063240" cy="1124712"/>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A trader buys bulk tea (5%) and packing materials (12%) and sells packaged tea (5%). Is refund under S.54(3)(ii) barred because the principal input and output are the same goods?</a:t>
            </a:r>
            <a:endParaRPr lang="en-US" sz="1050" dirty="0"/>
          </a:p>
        </p:txBody>
      </p:sp>
      <p:sp>
        <p:nvSpPr>
          <p:cNvPr id="12" name="rule_191"/>
          <p:cNvSpPr/>
          <p:nvPr/>
        </p:nvSpPr>
        <p:spPr>
          <a:xfrm>
            <a:off x="548640" y="3675888"/>
            <a:ext cx="3063240" cy="0"/>
          </a:xfrm>
          <a:prstGeom prst="line">
            <a:avLst/>
          </a:prstGeom>
          <a:noFill/>
          <a:ln w="6350">
            <a:solidFill>
              <a:schemeClr val="accent6"/>
            </a:solidFill>
            <a:prstDash val="solid"/>
          </a:ln>
        </p:spPr>
      </p:sp>
      <p:sp>
        <p:nvSpPr>
          <p:cNvPr id="13" name="facts_192"/>
          <p:cNvSpPr txBox="1"/>
          <p:nvPr/>
        </p:nvSpPr>
        <p:spPr>
          <a:xfrm>
            <a:off x="548640" y="3712464"/>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October 2021 to March 2022: refund sanctioned Rs. 59,24,669</a:t>
            </a:r>
            <a:endParaRPr lang="en-US" sz="800" dirty="0"/>
          </a:p>
        </p:txBody>
      </p:sp>
      <p:sp>
        <p:nvSpPr>
          <p:cNvPr id="14" name="card_193"/>
          <p:cNvSpPr/>
          <p:nvPr/>
        </p:nvSpPr>
        <p:spPr>
          <a:xfrm>
            <a:off x="3931920" y="2112264"/>
            <a:ext cx="4846320" cy="1993392"/>
          </a:xfrm>
          <a:prstGeom prst="roundRect">
            <a:avLst>
              <a:gd name="adj" fmla="val 2752"/>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194"/>
          <p:cNvSpPr/>
          <p:nvPr/>
        </p:nvSpPr>
        <p:spPr>
          <a:xfrm>
            <a:off x="3931920" y="2221992"/>
            <a:ext cx="45720" cy="237744"/>
          </a:xfrm>
          <a:prstGeom prst="rect">
            <a:avLst/>
          </a:prstGeom>
          <a:solidFill>
            <a:schemeClr val="accent1"/>
          </a:solidFill>
          <a:ln/>
        </p:spPr>
      </p:sp>
      <p:sp>
        <p:nvSpPr>
          <p:cNvPr id="16" name="hlab_195"/>
          <p:cNvSpPr txBox="1"/>
          <p:nvPr/>
        </p:nvSpPr>
        <p:spPr>
          <a:xfrm>
            <a:off x="411480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196"/>
          <p:cNvSpPr txBox="1"/>
          <p:nvPr/>
        </p:nvSpPr>
        <p:spPr>
          <a:xfrm>
            <a:off x="4114800" y="2496312"/>
            <a:ext cx="4498848" cy="1517904"/>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S.54(3)(ii) uses 'inputs' in the plural and does not distinguish principal and ancillary inputs. Packing materials are inputs under S.2(59).</a:t>
            </a:r>
            <a:endParaRPr lang="en-US" sz="1050" dirty="0"/>
          </a:p>
          <a:p>
            <a:pPr marL="152400" indent="-152400">
              <a:spcAft>
                <a:spcPts val="500"/>
              </a:spcAft>
              <a:buSzPct val="100000"/>
              <a:buChar char="•"/>
            </a:pPr>
            <a:r>
              <a:rPr lang="en-US" sz="1050" dirty="0">
                <a:solidFill>
                  <a:schemeClr val="tx1"/>
                </a:solidFill>
              </a:rPr>
              <a:t>Para 3 of Circular 135/5/2020, by its heading and wording, covers only goods whose rate changed over time. Bulk and packaged tea are both 5%.</a:t>
            </a:r>
            <a:endParaRPr lang="en-US" sz="1050" dirty="0"/>
          </a:p>
          <a:p>
            <a:pPr marL="152400" indent="-152400">
              <a:spcAft>
                <a:spcPts val="500"/>
              </a:spcAft>
              <a:buSzPct val="100000"/>
              <a:buChar char="•"/>
            </a:pPr>
            <a:r>
              <a:rPr lang="en-US" sz="1050" dirty="0">
                <a:solidFill>
                  <a:schemeClr val="tx1"/>
                </a:solidFill>
              </a:rPr>
              <a:t>A circular under S.168(1) cannot curtail a refund that the Act allows (Indian Oil Corporation, Delhi HC).</a:t>
            </a:r>
            <a:endParaRPr lang="en-US" sz="1050" dirty="0"/>
          </a:p>
        </p:txBody>
      </p:sp>
      <p:sp>
        <p:nvSpPr>
          <p:cNvPr id="18" name="card_197"/>
          <p:cNvSpPr/>
          <p:nvPr/>
        </p:nvSpPr>
        <p:spPr>
          <a:xfrm>
            <a:off x="365760" y="4197096"/>
            <a:ext cx="8412480" cy="576072"/>
          </a:xfrm>
          <a:prstGeom prst="roundRect">
            <a:avLst>
              <a:gd name="adj" fmla="val 9524"/>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9" name="alab_198"/>
          <p:cNvSpPr txBox="1"/>
          <p:nvPr/>
        </p:nvSpPr>
        <p:spPr>
          <a:xfrm>
            <a:off x="548640" y="4279392"/>
            <a:ext cx="914400" cy="164592"/>
          </a:xfrm>
          <a:prstGeom prst="rect">
            <a:avLst/>
          </a:prstGeom>
          <a:noFill/>
          <a:ln/>
        </p:spPr>
        <p:txBody>
          <a:bodyPr wrap="square" lIns="0" tIns="0" rIns="0" bIns="0" rtlCol="0" anchor="ctr"/>
          <a:lstStyle/>
          <a:p>
            <a:pPr indent="0" marL="0">
              <a:buNone/>
            </a:pPr>
            <a:r>
              <a:rPr lang="en-US" sz="750" b="1" spc="200" kern="0" dirty="0">
                <a:solidFill>
                  <a:schemeClr val="accent1"/>
                </a:solidFill>
              </a:rPr>
              <a:t>ALSO</a:t>
            </a:r>
            <a:endParaRPr lang="en-US" sz="750" dirty="0"/>
          </a:p>
        </p:txBody>
      </p:sp>
      <p:sp>
        <p:nvSpPr>
          <p:cNvPr id="20" name="also_199"/>
          <p:cNvSpPr txBox="1"/>
          <p:nvPr/>
        </p:nvSpPr>
        <p:spPr>
          <a:xfrm>
            <a:off x="548640" y="4443984"/>
            <a:ext cx="8092440" cy="283464"/>
          </a:xfrm>
          <a:prstGeom prst="rect">
            <a:avLst/>
          </a:prstGeom>
          <a:noFill/>
          <a:ln/>
        </p:spPr>
        <p:txBody>
          <a:bodyPr wrap="square" lIns="0" tIns="0" rIns="0" bIns="0" rtlCol="0" anchor="t"/>
          <a:lstStyle/>
          <a:p>
            <a:pPr marL="127000" indent="-127000">
              <a:spcAft>
                <a:spcPts val="200"/>
              </a:spcAft>
              <a:buSzPct val="100000"/>
              <a:buChar char="•"/>
            </a:pPr>
            <a:r>
              <a:rPr lang="en-US" sz="900" dirty="0">
                <a:solidFill>
                  <a:schemeClr val="tx1"/>
                </a:solidFill>
              </a:rPr>
              <a:t>Same result by the Kolkata Bench in HP Cotton Casuals (10.09.2026, apparel) and Amrit Crafts (18.09.2026, job-work dyeing), relying on Vindhya Spinning (Mad HC). Tea Linker expressly followed in Teesta Agro (30.09.2026, sulphur repacking).</a:t>
            </a:r>
            <a:endParaRPr lang="en-US" sz="90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REFUNDS  ·  INVERTED DUTY</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No 'major versus minor input' test in Section 54(3)(ii)</a:t>
            </a:r>
            <a:endParaRPr lang="en-US" sz="1800" dirty="0"/>
          </a:p>
        </p:txBody>
      </p:sp>
      <p:sp>
        <p:nvSpPr>
          <p:cNvPr id="4" name="count_200"/>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12 / 27</a:t>
            </a:r>
            <a:endParaRPr lang="en-US" sz="900" dirty="0"/>
          </a:p>
        </p:txBody>
      </p:sp>
      <p:sp>
        <p:nvSpPr>
          <p:cNvPr id="5" name="pill_201"/>
          <p:cNvSpPr/>
          <p:nvPr/>
        </p:nvSpPr>
        <p:spPr>
          <a:xfrm>
            <a:off x="7635240" y="219456"/>
            <a:ext cx="1143000" cy="219456"/>
          </a:xfrm>
          <a:prstGeom prst="roundRect">
            <a:avLst>
              <a:gd name="adj" fmla="val 45833"/>
            </a:avLst>
          </a:prstGeom>
          <a:solidFill>
            <a:schemeClr val="tx2"/>
          </a:solidFill>
          <a:ln/>
        </p:spPr>
        <p:txBody>
          <a:bodyPr wrap="square" lIns="0" tIns="0" rIns="0" bIns="0" rtlCol="0" anchor="ctr"/>
          <a:lstStyle/>
          <a:p>
            <a:pPr algn="ctr" indent="0" marL="0">
              <a:buNone/>
            </a:pPr>
            <a:r>
              <a:rPr lang="en-US" sz="750" b="1" spc="150" kern="0" dirty="0">
                <a:solidFill>
                  <a:schemeClr val="bg1"/>
                </a:solidFill>
              </a:rPr>
              <a:t>FOR ASSESSEE</a:t>
            </a:r>
            <a:endParaRPr lang="en-US" sz="750" dirty="0"/>
          </a:p>
        </p:txBody>
      </p:sp>
      <p:sp>
        <p:nvSpPr>
          <p:cNvPr id="6" name="card_202"/>
          <p:cNvSpPr/>
          <p:nvPr/>
        </p:nvSpPr>
        <p:spPr>
          <a:xfrm>
            <a:off x="365760" y="1609344"/>
            <a:ext cx="8412480" cy="411480"/>
          </a:xfrm>
          <a:prstGeom prst="roundRect">
            <a:avLst>
              <a:gd name="adj" fmla="val 13333"/>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203"/>
          <p:cNvSpPr txBox="1"/>
          <p:nvPr/>
        </p:nvSpPr>
        <p:spPr>
          <a:xfrm>
            <a:off x="530352" y="1609344"/>
            <a:ext cx="8138160" cy="411480"/>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Same provision as the previous slide, S.54(3)(ii). The question is whether minor inputs like chemicals and packing, taxed at a higher rate, can create a refundable inverted duty.</a:t>
            </a:r>
            <a:endParaRPr lang="en-US" sz="750" dirty="0"/>
          </a:p>
        </p:txBody>
      </p:sp>
      <p:sp>
        <p:nvSpPr>
          <p:cNvPr id="8" name="cite_204"/>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Vindhya Spinning Mills Pvt. Ltd. v. AC, CGST  |  Madras HC (D. Bharatha Chakravarthy, J.)  |  W.P.(MD) 16757-16758/2025  |  14.07.2026  |  2026 (7) TMI 1337</a:t>
            </a:r>
            <a:endParaRPr lang="en-US" sz="850" dirty="0"/>
          </a:p>
        </p:txBody>
      </p:sp>
      <p:sp>
        <p:nvSpPr>
          <p:cNvPr id="9" name="card_205"/>
          <p:cNvSpPr/>
          <p:nvPr/>
        </p:nvSpPr>
        <p:spPr>
          <a:xfrm>
            <a:off x="365760" y="2112264"/>
            <a:ext cx="3429000" cy="2185416"/>
          </a:xfrm>
          <a:prstGeom prst="roundRect">
            <a:avLst>
              <a:gd name="adj" fmla="val 2510"/>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206"/>
          <p:cNvSpPr txBox="1"/>
          <p:nvPr/>
        </p:nvSpPr>
        <p:spPr>
          <a:xfrm>
            <a:off x="54864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207"/>
          <p:cNvSpPr txBox="1"/>
          <p:nvPr/>
        </p:nvSpPr>
        <p:spPr>
          <a:xfrm>
            <a:off x="548640" y="2496312"/>
            <a:ext cx="3063240" cy="1316736"/>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Raw cotton yarn and combed cotton yarn both attract 5%, but chemicals, consumables and packing attract 12% or 18%. Is refund of the accumulated credit available?</a:t>
            </a:r>
            <a:endParaRPr lang="en-US" sz="1050" dirty="0"/>
          </a:p>
        </p:txBody>
      </p:sp>
      <p:sp>
        <p:nvSpPr>
          <p:cNvPr id="12" name="rule_208"/>
          <p:cNvSpPr/>
          <p:nvPr/>
        </p:nvSpPr>
        <p:spPr>
          <a:xfrm>
            <a:off x="548640" y="3867912"/>
            <a:ext cx="3063240" cy="0"/>
          </a:xfrm>
          <a:prstGeom prst="line">
            <a:avLst/>
          </a:prstGeom>
          <a:noFill/>
          <a:ln w="6350">
            <a:solidFill>
              <a:schemeClr val="accent6"/>
            </a:solidFill>
            <a:prstDash val="solid"/>
          </a:ln>
        </p:spPr>
      </p:sp>
      <p:sp>
        <p:nvSpPr>
          <p:cNvPr id="13" name="facts_209"/>
          <p:cNvSpPr txBox="1"/>
          <p:nvPr/>
        </p:nvSpPr>
        <p:spPr>
          <a:xfrm>
            <a:off x="548640" y="3904488"/>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Refunds of Rs. 10,88,231 and Rs. 15,50,228</a:t>
            </a:r>
            <a:endParaRPr lang="en-US" sz="800" dirty="0"/>
          </a:p>
        </p:txBody>
      </p:sp>
      <p:sp>
        <p:nvSpPr>
          <p:cNvPr id="14" name="card_210"/>
          <p:cNvSpPr/>
          <p:nvPr/>
        </p:nvSpPr>
        <p:spPr>
          <a:xfrm>
            <a:off x="3931920" y="2112264"/>
            <a:ext cx="4846320" cy="2185416"/>
          </a:xfrm>
          <a:prstGeom prst="roundRect">
            <a:avLst>
              <a:gd name="adj" fmla="val 2510"/>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211"/>
          <p:cNvSpPr/>
          <p:nvPr/>
        </p:nvSpPr>
        <p:spPr>
          <a:xfrm>
            <a:off x="3931920" y="2221992"/>
            <a:ext cx="45720" cy="237744"/>
          </a:xfrm>
          <a:prstGeom prst="rect">
            <a:avLst/>
          </a:prstGeom>
          <a:solidFill>
            <a:schemeClr val="accent1"/>
          </a:solidFill>
          <a:ln/>
        </p:spPr>
      </p:sp>
      <p:sp>
        <p:nvSpPr>
          <p:cNvPr id="16" name="hlab_212"/>
          <p:cNvSpPr txBox="1"/>
          <p:nvPr/>
        </p:nvSpPr>
        <p:spPr>
          <a:xfrm>
            <a:off x="411480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213"/>
          <p:cNvSpPr txBox="1"/>
          <p:nvPr/>
        </p:nvSpPr>
        <p:spPr>
          <a:xfrm>
            <a:off x="4114800" y="2496312"/>
            <a:ext cx="4498848" cy="1709928"/>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S.54(3) makes no distinction between major and minor components. Where credit accumulates because chemicals, packing and other materials bear a higher rate, refund is available under the Rule 89(5) formula.</a:t>
            </a:r>
            <a:endParaRPr lang="en-US" sz="1050" dirty="0"/>
          </a:p>
          <a:p>
            <a:pPr marL="152400" indent="-152400">
              <a:spcAft>
                <a:spcPts val="500"/>
              </a:spcAft>
              <a:buSzPct val="100000"/>
              <a:buChar char="•"/>
            </a:pPr>
            <a:r>
              <a:rPr lang="en-US" sz="1050" dirty="0">
                <a:solidFill>
                  <a:schemeClr val="tx1"/>
                </a:solidFill>
              </a:rPr>
              <a:t>Revenue's reliance on Circular 135/05/2020 was not accepted.</a:t>
            </a:r>
            <a:endParaRPr lang="en-US" sz="1050" dirty="0"/>
          </a:p>
          <a:p>
            <a:pPr marL="152400" indent="-152400">
              <a:spcAft>
                <a:spcPts val="500"/>
              </a:spcAft>
              <a:buSzPct val="100000"/>
              <a:buChar char="•"/>
            </a:pPr>
            <a:r>
              <a:rPr lang="en-US" sz="1050" dirty="0">
                <a:solidFill>
                  <a:schemeClr val="tx1"/>
                </a:solidFill>
              </a:rPr>
              <a:t>Rejection orders quashed; refunds to be sanctioned with interest after hearing, within three months.</a:t>
            </a:r>
            <a:endParaRPr lang="en-US" sz="1050" dirty="0"/>
          </a:p>
        </p:txBody>
      </p:sp>
      <p:sp>
        <p:nvSpPr>
          <p:cNvPr id="18" name="card_214"/>
          <p:cNvSpPr/>
          <p:nvPr/>
        </p:nvSpPr>
        <p:spPr>
          <a:xfrm>
            <a:off x="365760" y="4389120"/>
            <a:ext cx="8412480" cy="384048"/>
          </a:xfrm>
          <a:prstGeom prst="roundRect">
            <a:avLst>
              <a:gd name="adj" fmla="val 14286"/>
            </a:avLst>
          </a:prstGeom>
          <a:solidFill>
            <a:schemeClr val="accent5"/>
          </a:solidFill>
          <a:ln w="9525">
            <a:solidFill>
              <a:srgbClr val="F3D3D5"/>
            </a:solidFill>
            <a:prstDash val="solid"/>
          </a:ln>
          <a:effectLst>
            <a:outerShdw sx="100000" sy="100000" kx="0" ky="0" algn="bl" rotWithShape="0" blurRad="50800" dist="19050" dir="5400000">
              <a:srgbClr val="1F2A44">
                <a:alpha val="12000"/>
              </a:srgbClr>
            </a:outerShdw>
          </a:effectLst>
        </p:spPr>
      </p:sp>
      <p:sp>
        <p:nvSpPr>
          <p:cNvPr id="19" name="take_215"/>
          <p:cNvSpPr txBox="1"/>
          <p:nvPr/>
        </p:nvSpPr>
        <p:spPr>
          <a:xfrm>
            <a:off x="548640" y="4389120"/>
            <a:ext cx="8092440" cy="384048"/>
          </a:xfrm>
          <a:prstGeom prst="rect">
            <a:avLst/>
          </a:prstGeom>
          <a:noFill/>
          <a:ln/>
        </p:spPr>
        <p:txBody>
          <a:bodyPr wrap="square" lIns="0" tIns="0" rIns="0" bIns="0" rtlCol="0" anchor="ctr"/>
          <a:lstStyle/>
          <a:p>
            <a:pPr indent="0" marL="0">
              <a:buNone/>
            </a:pPr>
            <a:r>
              <a:rPr lang="en-US" sz="950" b="1" dirty="0">
                <a:solidFill>
                  <a:schemeClr val="accent1"/>
                </a:solidFill>
              </a:rPr>
              <a:t>Why it matters  </a:t>
            </a:r>
            <a:pPr indent="0" marL="0">
              <a:buNone/>
            </a:pPr>
            <a:r>
              <a:rPr lang="en-US" sz="950" dirty="0">
                <a:solidFill>
                  <a:schemeClr val="tx1"/>
                </a:solidFill>
              </a:rPr>
              <a:t>This is the High Court authority the GSTAT Kolkata Bench itself relied on in HP Cotton and Amrit Crafts. Cite both together.</a:t>
            </a:r>
            <a:endParaRPr lang="en-US" sz="95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REFUNDS  ·  RULE 89(5) FORMULA</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Amended Rule 89(5) formula applies to every claim filed after 05.07.2022</a:t>
            </a:r>
            <a:endParaRPr lang="en-US" sz="1800" dirty="0"/>
          </a:p>
        </p:txBody>
      </p:sp>
      <p:sp>
        <p:nvSpPr>
          <p:cNvPr id="4" name="count_216"/>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13 / 27</a:t>
            </a:r>
            <a:endParaRPr lang="en-US" sz="900" dirty="0"/>
          </a:p>
        </p:txBody>
      </p:sp>
      <p:sp>
        <p:nvSpPr>
          <p:cNvPr id="5" name="pill_217"/>
          <p:cNvSpPr/>
          <p:nvPr/>
        </p:nvSpPr>
        <p:spPr>
          <a:xfrm>
            <a:off x="7635240" y="219456"/>
            <a:ext cx="1143000" cy="219456"/>
          </a:xfrm>
          <a:prstGeom prst="roundRect">
            <a:avLst>
              <a:gd name="adj" fmla="val 45833"/>
            </a:avLst>
          </a:prstGeom>
          <a:solidFill>
            <a:schemeClr val="tx2"/>
          </a:solidFill>
          <a:ln/>
        </p:spPr>
        <p:txBody>
          <a:bodyPr wrap="square" lIns="0" tIns="0" rIns="0" bIns="0" rtlCol="0" anchor="ctr"/>
          <a:lstStyle/>
          <a:p>
            <a:pPr algn="ctr" indent="0" marL="0">
              <a:buNone/>
            </a:pPr>
            <a:r>
              <a:rPr lang="en-US" sz="750" b="1" spc="150" kern="0" dirty="0">
                <a:solidFill>
                  <a:schemeClr val="bg1"/>
                </a:solidFill>
              </a:rPr>
              <a:t>FOR ASSESSEE</a:t>
            </a:r>
            <a:endParaRPr lang="en-US" sz="750" dirty="0"/>
          </a:p>
        </p:txBody>
      </p:sp>
      <p:sp>
        <p:nvSpPr>
          <p:cNvPr id="6" name="card_218"/>
          <p:cNvSpPr/>
          <p:nvPr/>
        </p:nvSpPr>
        <p:spPr>
          <a:xfrm>
            <a:off x="365760" y="1609344"/>
            <a:ext cx="8412480" cy="411480"/>
          </a:xfrm>
          <a:prstGeom prst="roundRect">
            <a:avLst>
              <a:gd name="adj" fmla="val 13333"/>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219"/>
          <p:cNvSpPr txBox="1"/>
          <p:nvPr/>
        </p:nvSpPr>
        <p:spPr>
          <a:xfrm>
            <a:off x="530352" y="1609344"/>
            <a:ext cx="8138160" cy="411480"/>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Rule 89(5) gives the formula for inverted duty refund. Notification 14/2022-CT (05.07.2022) amended it. Circular 181/13/2022 said the new formula applies only to claims filed on or after 05.07.2022.</a:t>
            </a:r>
            <a:endParaRPr lang="en-US" sz="750" dirty="0"/>
          </a:p>
        </p:txBody>
      </p:sp>
      <p:sp>
        <p:nvSpPr>
          <p:cNvPr id="8" name="cite_220"/>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B.L. Agro Industries Ltd.  |  GSTAT, Lucknow Bench  |  APL/9/LCK/2026 batch (17.09.2026) and APL/26/LCK/2026 batch (18.09.2026)</a:t>
            </a:r>
            <a:endParaRPr lang="en-US" sz="850" dirty="0"/>
          </a:p>
        </p:txBody>
      </p:sp>
      <p:sp>
        <p:nvSpPr>
          <p:cNvPr id="9" name="card_221"/>
          <p:cNvSpPr/>
          <p:nvPr/>
        </p:nvSpPr>
        <p:spPr>
          <a:xfrm>
            <a:off x="365760" y="2112264"/>
            <a:ext cx="3429000" cy="1993392"/>
          </a:xfrm>
          <a:prstGeom prst="roundRect">
            <a:avLst>
              <a:gd name="adj" fmla="val 2752"/>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222"/>
          <p:cNvSpPr txBox="1"/>
          <p:nvPr/>
        </p:nvSpPr>
        <p:spPr>
          <a:xfrm>
            <a:off x="54864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223"/>
          <p:cNvSpPr txBox="1"/>
          <p:nvPr/>
        </p:nvSpPr>
        <p:spPr>
          <a:xfrm>
            <a:off x="548640" y="2496312"/>
            <a:ext cx="3063240" cy="1124712"/>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Does the substituted Rule 89(5) formula (Notification 14/2022-CT) apply to inverted duty claims filed after 05.07.2022 for earlier periods, despite Circular 181/13/2022? Are supplementary claims for the same period barred?</a:t>
            </a:r>
            <a:endParaRPr lang="en-US" sz="1050" dirty="0"/>
          </a:p>
        </p:txBody>
      </p:sp>
      <p:sp>
        <p:nvSpPr>
          <p:cNvPr id="12" name="rule_224"/>
          <p:cNvSpPr/>
          <p:nvPr/>
        </p:nvSpPr>
        <p:spPr>
          <a:xfrm>
            <a:off x="548640" y="3675888"/>
            <a:ext cx="3063240" cy="0"/>
          </a:xfrm>
          <a:prstGeom prst="line">
            <a:avLst/>
          </a:prstGeom>
          <a:noFill/>
          <a:ln w="6350">
            <a:solidFill>
              <a:schemeClr val="accent6"/>
            </a:solidFill>
            <a:prstDash val="solid"/>
          </a:ln>
        </p:spPr>
      </p:sp>
      <p:sp>
        <p:nvSpPr>
          <p:cNvPr id="13" name="facts_225"/>
          <p:cNvSpPr txBox="1"/>
          <p:nvPr/>
        </p:nvSpPr>
        <p:spPr>
          <a:xfrm>
            <a:off x="548640" y="3712464"/>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Claims for Sept 2018 to Sept 2020 (two batches of five); ten departmental appeals</a:t>
            </a:r>
            <a:endParaRPr lang="en-US" sz="800" dirty="0"/>
          </a:p>
        </p:txBody>
      </p:sp>
      <p:sp>
        <p:nvSpPr>
          <p:cNvPr id="14" name="card_226"/>
          <p:cNvSpPr/>
          <p:nvPr/>
        </p:nvSpPr>
        <p:spPr>
          <a:xfrm>
            <a:off x="3931920" y="2112264"/>
            <a:ext cx="4846320" cy="1993392"/>
          </a:xfrm>
          <a:prstGeom prst="roundRect">
            <a:avLst>
              <a:gd name="adj" fmla="val 2752"/>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227"/>
          <p:cNvSpPr/>
          <p:nvPr/>
        </p:nvSpPr>
        <p:spPr>
          <a:xfrm>
            <a:off x="3931920" y="2221992"/>
            <a:ext cx="45720" cy="237744"/>
          </a:xfrm>
          <a:prstGeom prst="rect">
            <a:avLst/>
          </a:prstGeom>
          <a:solidFill>
            <a:schemeClr val="accent1"/>
          </a:solidFill>
          <a:ln/>
        </p:spPr>
      </p:sp>
      <p:sp>
        <p:nvSpPr>
          <p:cNvPr id="16" name="hlab_228"/>
          <p:cNvSpPr txBox="1"/>
          <p:nvPr/>
        </p:nvSpPr>
        <p:spPr>
          <a:xfrm>
            <a:off x="411480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229"/>
          <p:cNvSpPr txBox="1"/>
          <p:nvPr/>
        </p:nvSpPr>
        <p:spPr>
          <a:xfrm>
            <a:off x="4114800" y="2496312"/>
            <a:ext cx="4498848" cy="1517904"/>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All applications were filed after 05.07.2022, so the amended formula applies. Ascent Meditech (Guj HC) held the amendment curative and retrospective; SLP dismissed on 28.03.2025.</a:t>
            </a:r>
            <a:endParaRPr lang="en-US" sz="1050" dirty="0"/>
          </a:p>
          <a:p>
            <a:pPr marL="152400" indent="-152400">
              <a:spcAft>
                <a:spcPts val="500"/>
              </a:spcAft>
              <a:buSzPct val="100000"/>
              <a:buChar char="•"/>
            </a:pPr>
            <a:r>
              <a:rPr lang="en-US" sz="1050" dirty="0">
                <a:solidFill>
                  <a:schemeClr val="tx1"/>
                </a:solidFill>
              </a:rPr>
              <a:t>A circular cannot override the statute (Ratan Melting). No bar on supplementary refund claims (Renuka Sugar, Guj HC).</a:t>
            </a:r>
            <a:endParaRPr lang="en-US" sz="1050" dirty="0"/>
          </a:p>
          <a:p>
            <a:pPr marL="152400" indent="-152400">
              <a:spcAft>
                <a:spcPts val="500"/>
              </a:spcAft>
              <a:buSzPct val="100000"/>
              <a:buChar char="•"/>
            </a:pPr>
            <a:r>
              <a:rPr lang="en-US" sz="1050" dirty="0">
                <a:solidFill>
                  <a:schemeClr val="tx1"/>
                </a:solidFill>
              </a:rPr>
              <a:t>Limitation met with the COVID-period exclusion (01.03.2020 to 28.02.2022) under Notification 13/2022-CT. Misclassified annexure entries are no ground for outright rejection.</a:t>
            </a:r>
            <a:endParaRPr lang="en-US" sz="1050" dirty="0"/>
          </a:p>
        </p:txBody>
      </p:sp>
      <p:sp>
        <p:nvSpPr>
          <p:cNvPr id="18" name="card_230"/>
          <p:cNvSpPr/>
          <p:nvPr/>
        </p:nvSpPr>
        <p:spPr>
          <a:xfrm>
            <a:off x="365760" y="4197096"/>
            <a:ext cx="8412480" cy="576072"/>
          </a:xfrm>
          <a:prstGeom prst="roundRect">
            <a:avLst>
              <a:gd name="adj" fmla="val 9524"/>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9" name="alab_231"/>
          <p:cNvSpPr txBox="1"/>
          <p:nvPr/>
        </p:nvSpPr>
        <p:spPr>
          <a:xfrm>
            <a:off x="548640" y="4279392"/>
            <a:ext cx="914400" cy="164592"/>
          </a:xfrm>
          <a:prstGeom prst="rect">
            <a:avLst/>
          </a:prstGeom>
          <a:noFill/>
          <a:ln/>
        </p:spPr>
        <p:txBody>
          <a:bodyPr wrap="square" lIns="0" tIns="0" rIns="0" bIns="0" rtlCol="0" anchor="ctr"/>
          <a:lstStyle/>
          <a:p>
            <a:pPr indent="0" marL="0">
              <a:buNone/>
            </a:pPr>
            <a:r>
              <a:rPr lang="en-US" sz="750" b="1" spc="200" kern="0" dirty="0">
                <a:solidFill>
                  <a:schemeClr val="accent1"/>
                </a:solidFill>
              </a:rPr>
              <a:t>ALSO</a:t>
            </a:r>
            <a:endParaRPr lang="en-US" sz="750" dirty="0"/>
          </a:p>
        </p:txBody>
      </p:sp>
      <p:sp>
        <p:nvSpPr>
          <p:cNvPr id="20" name="also_232"/>
          <p:cNvSpPr txBox="1"/>
          <p:nvPr/>
        </p:nvSpPr>
        <p:spPr>
          <a:xfrm>
            <a:off x="548640" y="4443984"/>
            <a:ext cx="8092440" cy="283464"/>
          </a:xfrm>
          <a:prstGeom prst="rect">
            <a:avLst/>
          </a:prstGeom>
          <a:noFill/>
          <a:ln/>
        </p:spPr>
        <p:txBody>
          <a:bodyPr wrap="square" lIns="0" tIns="0" rIns="0" bIns="0" rtlCol="0" anchor="t"/>
          <a:lstStyle/>
          <a:p>
            <a:pPr marL="127000" indent="-127000">
              <a:spcAft>
                <a:spcPts val="200"/>
              </a:spcAft>
              <a:buSzPct val="100000"/>
              <a:buChar char="•"/>
            </a:pPr>
            <a:r>
              <a:rPr lang="en-US" sz="900" dirty="0">
                <a:solidFill>
                  <a:schemeClr val="tx1"/>
                </a:solidFill>
              </a:rPr>
              <a:t>Pranav Overseas (Guj HC, 02.07.2026): RFD-03 deficiency memo for 2017-18 and 2018-19 quashed; process as per VKC Footsteps, Ascent Meditech and the 05.07.2022 notification.</a:t>
            </a:r>
            <a:endParaRPr lang="en-US" sz="90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REFUNDS  ·  DRC-03 DEPOSITS</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DRC-03 paid after an inspection, with no demand, is not voluntary</a:t>
            </a:r>
            <a:endParaRPr lang="en-US" sz="1800" dirty="0"/>
          </a:p>
        </p:txBody>
      </p:sp>
      <p:sp>
        <p:nvSpPr>
          <p:cNvPr id="4" name="count_233"/>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14 / 27</a:t>
            </a:r>
            <a:endParaRPr lang="en-US" sz="900" dirty="0"/>
          </a:p>
        </p:txBody>
      </p:sp>
      <p:sp>
        <p:nvSpPr>
          <p:cNvPr id="5" name="pill_234"/>
          <p:cNvSpPr/>
          <p:nvPr/>
        </p:nvSpPr>
        <p:spPr>
          <a:xfrm>
            <a:off x="7635240" y="219456"/>
            <a:ext cx="1143000" cy="219456"/>
          </a:xfrm>
          <a:prstGeom prst="roundRect">
            <a:avLst>
              <a:gd name="adj" fmla="val 45833"/>
            </a:avLst>
          </a:prstGeom>
          <a:solidFill>
            <a:schemeClr val="tx2"/>
          </a:solidFill>
          <a:ln/>
        </p:spPr>
        <p:txBody>
          <a:bodyPr wrap="square" lIns="0" tIns="0" rIns="0" bIns="0" rtlCol="0" anchor="ctr"/>
          <a:lstStyle/>
          <a:p>
            <a:pPr algn="ctr" indent="0" marL="0">
              <a:buNone/>
            </a:pPr>
            <a:r>
              <a:rPr lang="en-US" sz="750" b="1" spc="150" kern="0" dirty="0">
                <a:solidFill>
                  <a:schemeClr val="bg1"/>
                </a:solidFill>
              </a:rPr>
              <a:t>FOR ASSESSEE</a:t>
            </a:r>
            <a:endParaRPr lang="en-US" sz="750" dirty="0"/>
          </a:p>
        </p:txBody>
      </p:sp>
      <p:sp>
        <p:nvSpPr>
          <p:cNvPr id="6" name="card_235"/>
          <p:cNvSpPr/>
          <p:nvPr/>
        </p:nvSpPr>
        <p:spPr>
          <a:xfrm>
            <a:off x="365760" y="1609344"/>
            <a:ext cx="8412480" cy="411480"/>
          </a:xfrm>
          <a:prstGeom prst="roundRect">
            <a:avLst>
              <a:gd name="adj" fmla="val 13333"/>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236"/>
          <p:cNvSpPr txBox="1"/>
          <p:nvPr/>
        </p:nvSpPr>
        <p:spPr>
          <a:xfrm>
            <a:off x="530352" y="1609344"/>
            <a:ext cx="8138160" cy="411480"/>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During investigations, tax is often paid through Form DRC-03 as 'voluntary' payment under S.73(5)/74(5). The officer acknowledges it in Form DRC-04. If it was not voluntary, it can be refunded.</a:t>
            </a:r>
            <a:endParaRPr lang="en-US" sz="750" dirty="0"/>
          </a:p>
        </p:txBody>
      </p:sp>
      <p:sp>
        <p:nvSpPr>
          <p:cNvPr id="8" name="cite_237"/>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Hukkeri Taluka Samagra Grameen Abhivraddi Sangh  |  Karnataka HC (C.M. Poonacha, J.)  |  WP 108177/2025  |  31.08.2026  |  2026 (9) TMI 728</a:t>
            </a:r>
            <a:endParaRPr lang="en-US" sz="850" dirty="0"/>
          </a:p>
        </p:txBody>
      </p:sp>
      <p:sp>
        <p:nvSpPr>
          <p:cNvPr id="9" name="card_238"/>
          <p:cNvSpPr/>
          <p:nvPr/>
        </p:nvSpPr>
        <p:spPr>
          <a:xfrm>
            <a:off x="365760" y="2112264"/>
            <a:ext cx="3429000" cy="2185416"/>
          </a:xfrm>
          <a:prstGeom prst="roundRect">
            <a:avLst>
              <a:gd name="adj" fmla="val 2510"/>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239"/>
          <p:cNvSpPr txBox="1"/>
          <p:nvPr/>
        </p:nvSpPr>
        <p:spPr>
          <a:xfrm>
            <a:off x="54864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240"/>
          <p:cNvSpPr txBox="1"/>
          <p:nvPr/>
        </p:nvSpPr>
        <p:spPr>
          <a:xfrm>
            <a:off x="548640" y="2496312"/>
            <a:ext cx="3063240" cy="1316736"/>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Amounts paid through DRC-03 after an inspection were refused as refund on the footing that they were voluntary payments under S.73(5)/74(5).</a:t>
            </a:r>
            <a:endParaRPr lang="en-US" sz="1050" dirty="0"/>
          </a:p>
        </p:txBody>
      </p:sp>
      <p:sp>
        <p:nvSpPr>
          <p:cNvPr id="12" name="rule_241"/>
          <p:cNvSpPr/>
          <p:nvPr/>
        </p:nvSpPr>
        <p:spPr>
          <a:xfrm>
            <a:off x="548640" y="3867912"/>
            <a:ext cx="3063240" cy="0"/>
          </a:xfrm>
          <a:prstGeom prst="line">
            <a:avLst/>
          </a:prstGeom>
          <a:noFill/>
          <a:ln w="6350">
            <a:solidFill>
              <a:schemeClr val="accent6"/>
            </a:solidFill>
            <a:prstDash val="solid"/>
          </a:ln>
        </p:spPr>
      </p:sp>
      <p:sp>
        <p:nvSpPr>
          <p:cNvPr id="13" name="facts_242"/>
          <p:cNvSpPr txBox="1"/>
          <p:nvPr/>
        </p:nvSpPr>
        <p:spPr>
          <a:xfrm>
            <a:off x="548640" y="3904488"/>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Refund of Rs. 53,97,352</a:t>
            </a:r>
            <a:endParaRPr lang="en-US" sz="800" dirty="0"/>
          </a:p>
        </p:txBody>
      </p:sp>
      <p:sp>
        <p:nvSpPr>
          <p:cNvPr id="14" name="card_243"/>
          <p:cNvSpPr/>
          <p:nvPr/>
        </p:nvSpPr>
        <p:spPr>
          <a:xfrm>
            <a:off x="3931920" y="2112264"/>
            <a:ext cx="4846320" cy="2185416"/>
          </a:xfrm>
          <a:prstGeom prst="roundRect">
            <a:avLst>
              <a:gd name="adj" fmla="val 2510"/>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244"/>
          <p:cNvSpPr/>
          <p:nvPr/>
        </p:nvSpPr>
        <p:spPr>
          <a:xfrm>
            <a:off x="3931920" y="2221992"/>
            <a:ext cx="45720" cy="237744"/>
          </a:xfrm>
          <a:prstGeom prst="rect">
            <a:avLst/>
          </a:prstGeom>
          <a:solidFill>
            <a:schemeClr val="accent1"/>
          </a:solidFill>
          <a:ln/>
        </p:spPr>
      </p:sp>
      <p:sp>
        <p:nvSpPr>
          <p:cNvPr id="16" name="hlab_245"/>
          <p:cNvSpPr txBox="1"/>
          <p:nvPr/>
        </p:nvSpPr>
        <p:spPr>
          <a:xfrm>
            <a:off x="411480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246"/>
          <p:cNvSpPr txBox="1"/>
          <p:nvPr/>
        </p:nvSpPr>
        <p:spPr>
          <a:xfrm>
            <a:off x="4114800" y="2496312"/>
            <a:ext cx="4498848" cy="1709928"/>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Payment was said to be under S.74(5), which needs tax with interest and penalty, but DRC-03 showed nil interest and penalty. No DRC-04 acknowledgement was issued (Rule 142(2)).</a:t>
            </a:r>
            <a:endParaRPr lang="en-US" sz="1050" dirty="0"/>
          </a:p>
          <a:p>
            <a:pPr marL="152400" indent="-152400">
              <a:spcAft>
                <a:spcPts val="500"/>
              </a:spcAft>
              <a:buSzPct val="100000"/>
              <a:buChar char="•"/>
            </a:pPr>
            <a:r>
              <a:rPr lang="en-US" sz="1050" dirty="0">
                <a:solidFill>
                  <a:schemeClr val="tx1"/>
                </a:solidFill>
              </a:rPr>
              <a:t>No demand preceded the payments; one payment followed a notice issued under no provision of law.</a:t>
            </a:r>
            <a:endParaRPr lang="en-US" sz="1050" dirty="0"/>
          </a:p>
          <a:p>
            <a:pPr marL="152400" indent="-152400">
              <a:spcAft>
                <a:spcPts val="500"/>
              </a:spcAft>
              <a:buSzPct val="100000"/>
              <a:buChar char="•"/>
            </a:pPr>
            <a:r>
              <a:rPr lang="en-US" sz="1050" dirty="0">
                <a:solidFill>
                  <a:schemeClr val="tx1"/>
                </a:solidFill>
              </a:rPr>
              <a:t>Following Bundl Technologies (DB), the payments were not voluntary. Pendency of adjudication does not change that. Refund with 6% interest from the date of payment.</a:t>
            </a:r>
            <a:endParaRPr lang="en-US" sz="1050" dirty="0"/>
          </a:p>
        </p:txBody>
      </p:sp>
      <p:sp>
        <p:nvSpPr>
          <p:cNvPr id="18" name="card_247"/>
          <p:cNvSpPr/>
          <p:nvPr/>
        </p:nvSpPr>
        <p:spPr>
          <a:xfrm>
            <a:off x="365760" y="4389120"/>
            <a:ext cx="8412480" cy="384048"/>
          </a:xfrm>
          <a:prstGeom prst="roundRect">
            <a:avLst>
              <a:gd name="adj" fmla="val 14286"/>
            </a:avLst>
          </a:prstGeom>
          <a:solidFill>
            <a:schemeClr val="accent5"/>
          </a:solidFill>
          <a:ln w="9525">
            <a:solidFill>
              <a:srgbClr val="F3D3D5"/>
            </a:solidFill>
            <a:prstDash val="solid"/>
          </a:ln>
          <a:effectLst>
            <a:outerShdw sx="100000" sy="100000" kx="0" ky="0" algn="bl" rotWithShape="0" blurRad="50800" dist="19050" dir="5400000">
              <a:srgbClr val="1F2A44">
                <a:alpha val="12000"/>
              </a:srgbClr>
            </a:outerShdw>
          </a:effectLst>
        </p:spPr>
      </p:sp>
      <p:sp>
        <p:nvSpPr>
          <p:cNvPr id="19" name="take_248"/>
          <p:cNvSpPr txBox="1"/>
          <p:nvPr/>
        </p:nvSpPr>
        <p:spPr>
          <a:xfrm>
            <a:off x="548640" y="4389120"/>
            <a:ext cx="8092440" cy="384048"/>
          </a:xfrm>
          <a:prstGeom prst="rect">
            <a:avLst/>
          </a:prstGeom>
          <a:noFill/>
          <a:ln/>
        </p:spPr>
        <p:txBody>
          <a:bodyPr wrap="square" lIns="0" tIns="0" rIns="0" bIns="0" rtlCol="0" anchor="ctr"/>
          <a:lstStyle/>
          <a:p>
            <a:pPr indent="0" marL="0">
              <a:buNone/>
            </a:pPr>
            <a:r>
              <a:rPr lang="en-US" sz="950" b="1" dirty="0">
                <a:solidFill>
                  <a:schemeClr val="accent1"/>
                </a:solidFill>
              </a:rPr>
              <a:t>Why it matters  </a:t>
            </a:r>
            <a:pPr indent="0" marL="0">
              <a:buNone/>
            </a:pPr>
            <a:r>
              <a:rPr lang="en-US" sz="950" dirty="0">
                <a:solidFill>
                  <a:schemeClr val="tx1"/>
                </a:solidFill>
              </a:rPr>
              <a:t>Every DRC-03 paid at the investigation stage should be reviewed for a refund claim; record protest and keep the paper trail.</a:t>
            </a:r>
            <a:endParaRPr lang="en-US" sz="95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REFUNDS  ·  TAX PAID UNDER THE WRONG HEAD</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IGST paid as CGST/SGST (or vice versa): no 'pay again, then claim refund'</a:t>
            </a:r>
            <a:endParaRPr lang="en-US" sz="1800" dirty="0"/>
          </a:p>
        </p:txBody>
      </p:sp>
      <p:sp>
        <p:nvSpPr>
          <p:cNvPr id="4" name="count_249"/>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15 / 27</a:t>
            </a:r>
            <a:endParaRPr lang="en-US" sz="900" dirty="0"/>
          </a:p>
        </p:txBody>
      </p:sp>
      <p:sp>
        <p:nvSpPr>
          <p:cNvPr id="5" name="pill_250"/>
          <p:cNvSpPr/>
          <p:nvPr/>
        </p:nvSpPr>
        <p:spPr>
          <a:xfrm>
            <a:off x="7635240" y="219456"/>
            <a:ext cx="1143000" cy="219456"/>
          </a:xfrm>
          <a:prstGeom prst="roundRect">
            <a:avLst>
              <a:gd name="adj" fmla="val 45833"/>
            </a:avLst>
          </a:prstGeom>
          <a:solidFill>
            <a:schemeClr val="tx2"/>
          </a:solidFill>
          <a:ln/>
        </p:spPr>
        <p:txBody>
          <a:bodyPr wrap="square" lIns="0" tIns="0" rIns="0" bIns="0" rtlCol="0" anchor="ctr"/>
          <a:lstStyle/>
          <a:p>
            <a:pPr algn="ctr" indent="0" marL="0">
              <a:buNone/>
            </a:pPr>
            <a:r>
              <a:rPr lang="en-US" sz="750" b="1" spc="150" kern="0" dirty="0">
                <a:solidFill>
                  <a:schemeClr val="bg1"/>
                </a:solidFill>
              </a:rPr>
              <a:t>FOR ASSESSEE</a:t>
            </a:r>
            <a:endParaRPr lang="en-US" sz="750" dirty="0"/>
          </a:p>
        </p:txBody>
      </p:sp>
      <p:sp>
        <p:nvSpPr>
          <p:cNvPr id="6" name="card_251"/>
          <p:cNvSpPr/>
          <p:nvPr/>
        </p:nvSpPr>
        <p:spPr>
          <a:xfrm>
            <a:off x="365760" y="1609344"/>
            <a:ext cx="8412480" cy="411480"/>
          </a:xfrm>
          <a:prstGeom prst="roundRect">
            <a:avLst>
              <a:gd name="adj" fmla="val 13333"/>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252"/>
          <p:cNvSpPr txBox="1"/>
          <p:nvPr/>
        </p:nvSpPr>
        <p:spPr>
          <a:xfrm>
            <a:off x="530352" y="1609344"/>
            <a:ext cx="8138160" cy="411480"/>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IGST applies to inter-State supplies, CGST + SGST to intra-State. S.77 CGST / S.19 IGST: tax paid under the wrong head is to be paid under the right head, and the wrong one refunded.</a:t>
            </a:r>
            <a:endParaRPr lang="en-US" sz="750" dirty="0"/>
          </a:p>
        </p:txBody>
      </p:sp>
      <p:sp>
        <p:nvSpPr>
          <p:cNvPr id="8" name="cite_253"/>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SYA Homes  |  Madras HC  |  WP 23463/2026  |  07.07.2026   ·   Ind Tech Lifts  |  Madras HC  |  WP 27570/2026  |  31.08.2026</a:t>
            </a:r>
            <a:endParaRPr lang="en-US" sz="850" dirty="0"/>
          </a:p>
        </p:txBody>
      </p:sp>
      <p:sp>
        <p:nvSpPr>
          <p:cNvPr id="9" name="card_254"/>
          <p:cNvSpPr/>
          <p:nvPr/>
        </p:nvSpPr>
        <p:spPr>
          <a:xfrm>
            <a:off x="365760" y="2112264"/>
            <a:ext cx="3429000" cy="2135124"/>
          </a:xfrm>
          <a:prstGeom prst="roundRect">
            <a:avLst>
              <a:gd name="adj" fmla="val 2570"/>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255"/>
          <p:cNvSpPr txBox="1"/>
          <p:nvPr/>
        </p:nvSpPr>
        <p:spPr>
          <a:xfrm>
            <a:off x="54864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256"/>
          <p:cNvSpPr txBox="1"/>
          <p:nvPr/>
        </p:nvSpPr>
        <p:spPr>
          <a:xfrm>
            <a:off x="548640" y="2496312"/>
            <a:ext cx="3063240" cy="1266444"/>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Tax was paid within time but under the wrong head: IGST instead of CGST/SGST (SYA Homes), and CGST/SGST instead of IGST (Ind Tech Lifts). Must the dealer pay again under the correct head and then seek refund, with interest?</a:t>
            </a:r>
            <a:endParaRPr lang="en-US" sz="1050" dirty="0"/>
          </a:p>
        </p:txBody>
      </p:sp>
      <p:sp>
        <p:nvSpPr>
          <p:cNvPr id="12" name="rule_257"/>
          <p:cNvSpPr/>
          <p:nvPr/>
        </p:nvSpPr>
        <p:spPr>
          <a:xfrm>
            <a:off x="548640" y="3817620"/>
            <a:ext cx="3063240" cy="0"/>
          </a:xfrm>
          <a:prstGeom prst="line">
            <a:avLst/>
          </a:prstGeom>
          <a:noFill/>
          <a:ln w="6350">
            <a:solidFill>
              <a:schemeClr val="accent6"/>
            </a:solidFill>
            <a:prstDash val="solid"/>
          </a:ln>
        </p:spPr>
      </p:sp>
      <p:sp>
        <p:nvSpPr>
          <p:cNvPr id="13" name="facts_258"/>
          <p:cNvSpPr txBox="1"/>
          <p:nvPr/>
        </p:nvSpPr>
        <p:spPr>
          <a:xfrm>
            <a:off x="548640" y="3854196"/>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Rs. 5,84,832.70 (Sept 2021) and Rs. 8,90,892 (Oct 2019)</a:t>
            </a:r>
            <a:endParaRPr lang="en-US" sz="800" dirty="0"/>
          </a:p>
        </p:txBody>
      </p:sp>
      <p:sp>
        <p:nvSpPr>
          <p:cNvPr id="14" name="card_259"/>
          <p:cNvSpPr/>
          <p:nvPr/>
        </p:nvSpPr>
        <p:spPr>
          <a:xfrm>
            <a:off x="3931920" y="2112264"/>
            <a:ext cx="4846320" cy="2135124"/>
          </a:xfrm>
          <a:prstGeom prst="roundRect">
            <a:avLst>
              <a:gd name="adj" fmla="val 2570"/>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260"/>
          <p:cNvSpPr/>
          <p:nvPr/>
        </p:nvSpPr>
        <p:spPr>
          <a:xfrm>
            <a:off x="3931920" y="2221992"/>
            <a:ext cx="45720" cy="237744"/>
          </a:xfrm>
          <a:prstGeom prst="rect">
            <a:avLst/>
          </a:prstGeom>
          <a:solidFill>
            <a:schemeClr val="accent1"/>
          </a:solidFill>
          <a:ln/>
        </p:spPr>
      </p:sp>
      <p:sp>
        <p:nvSpPr>
          <p:cNvPr id="16" name="hlab_261"/>
          <p:cNvSpPr txBox="1"/>
          <p:nvPr/>
        </p:nvSpPr>
        <p:spPr>
          <a:xfrm>
            <a:off x="411480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262"/>
          <p:cNvSpPr txBox="1"/>
          <p:nvPr/>
        </p:nvSpPr>
        <p:spPr>
          <a:xfrm>
            <a:off x="4114800" y="2496312"/>
            <a:ext cx="4498848" cy="1659636"/>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SYA Homes: S.19 IGST Act, S.77 CGST Act and Rule 89(1A) do not apply to tax paid inadvertently under a wrong head. As the liability was discharged within time, the dealer cannot be made to pay first and claim refund later.</a:t>
            </a:r>
            <a:endParaRPr lang="en-US" sz="1050" dirty="0"/>
          </a:p>
          <a:p>
            <a:pPr marL="152400" indent="-152400">
              <a:spcAft>
                <a:spcPts val="500"/>
              </a:spcAft>
              <a:buSzPct val="100000"/>
              <a:buChar char="•"/>
            </a:pPr>
            <a:r>
              <a:rPr lang="en-US" sz="1050" dirty="0">
                <a:solidFill>
                  <a:schemeClr val="tx1"/>
                </a:solidFill>
              </a:rPr>
              <a:t>Ind Tech Lifts: S.77 does not cover a clerical error in heads, but its principle applies, so interest should not be charged as the tax was remitted.</a:t>
            </a:r>
            <a:endParaRPr lang="en-US" sz="1050" dirty="0"/>
          </a:p>
          <a:p>
            <a:pPr marL="152400" indent="-152400">
              <a:spcAft>
                <a:spcPts val="500"/>
              </a:spcAft>
              <a:buSzPct val="100000"/>
              <a:buChar char="•"/>
            </a:pPr>
            <a:r>
              <a:rPr lang="en-US" sz="1050" dirty="0">
                <a:solidFill>
                  <a:schemeClr val="tx1"/>
                </a:solidFill>
              </a:rPr>
              <a:t>Relief in both: on application, the department is to appropriate the amount paid towards the correct head within 30 days.</a:t>
            </a:r>
            <a:endParaRPr lang="en-US" sz="1050" dirty="0"/>
          </a:p>
        </p:txBody>
      </p:sp>
      <p:sp>
        <p:nvSpPr>
          <p:cNvPr id="18" name="card_263"/>
          <p:cNvSpPr/>
          <p:nvPr/>
        </p:nvSpPr>
        <p:spPr>
          <a:xfrm>
            <a:off x="365760" y="4338828"/>
            <a:ext cx="8412480" cy="434340"/>
          </a:xfrm>
          <a:prstGeom prst="roundRect">
            <a:avLst>
              <a:gd name="adj" fmla="val 12632"/>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9" name="alab_264"/>
          <p:cNvSpPr txBox="1"/>
          <p:nvPr/>
        </p:nvSpPr>
        <p:spPr>
          <a:xfrm>
            <a:off x="548640" y="4421124"/>
            <a:ext cx="914400" cy="164592"/>
          </a:xfrm>
          <a:prstGeom prst="rect">
            <a:avLst/>
          </a:prstGeom>
          <a:noFill/>
          <a:ln/>
        </p:spPr>
        <p:txBody>
          <a:bodyPr wrap="square" lIns="0" tIns="0" rIns="0" bIns="0" rtlCol="0" anchor="ctr"/>
          <a:lstStyle/>
          <a:p>
            <a:pPr indent="0" marL="0">
              <a:buNone/>
            </a:pPr>
            <a:r>
              <a:rPr lang="en-US" sz="750" b="1" spc="200" kern="0" dirty="0">
                <a:solidFill>
                  <a:schemeClr val="accent1"/>
                </a:solidFill>
              </a:rPr>
              <a:t>ALSO</a:t>
            </a:r>
            <a:endParaRPr lang="en-US" sz="750" dirty="0"/>
          </a:p>
        </p:txBody>
      </p:sp>
      <p:sp>
        <p:nvSpPr>
          <p:cNvPr id="20" name="also_265"/>
          <p:cNvSpPr txBox="1"/>
          <p:nvPr/>
        </p:nvSpPr>
        <p:spPr>
          <a:xfrm>
            <a:off x="548640" y="4585716"/>
            <a:ext cx="8092440" cy="141732"/>
          </a:xfrm>
          <a:prstGeom prst="rect">
            <a:avLst/>
          </a:prstGeom>
          <a:noFill/>
          <a:ln/>
        </p:spPr>
        <p:txBody>
          <a:bodyPr wrap="square" lIns="0" tIns="0" rIns="0" bIns="0" rtlCol="0" anchor="t"/>
          <a:lstStyle/>
          <a:p>
            <a:pPr marL="127000" indent="-127000">
              <a:spcAft>
                <a:spcPts val="200"/>
              </a:spcAft>
              <a:buSzPct val="100000"/>
              <a:buChar char="•"/>
            </a:pPr>
            <a:r>
              <a:rPr lang="en-US" sz="900" dirty="0">
                <a:solidFill>
                  <a:schemeClr val="tx1"/>
                </a:solidFill>
              </a:rPr>
              <a:t>Kuehne Nagel (Guj HC, 02.07.2026): where the first refusal to process a refund was held illegal, S.56 interest runs from the original application, not the fresh one.</a:t>
            </a:r>
            <a:endParaRPr lang="en-US" sz="90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REFUNDS  ·  RULE 96(10)</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Rule 96(10) omitted without a saving clause: pending matters fall with it</a:t>
            </a:r>
            <a:endParaRPr lang="en-US" sz="1800" dirty="0"/>
          </a:p>
        </p:txBody>
      </p:sp>
      <p:sp>
        <p:nvSpPr>
          <p:cNvPr id="4" name="count_266"/>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16 / 27</a:t>
            </a:r>
            <a:endParaRPr lang="en-US" sz="900" dirty="0"/>
          </a:p>
        </p:txBody>
      </p:sp>
      <p:sp>
        <p:nvSpPr>
          <p:cNvPr id="5" name="pill_267"/>
          <p:cNvSpPr/>
          <p:nvPr/>
        </p:nvSpPr>
        <p:spPr>
          <a:xfrm>
            <a:off x="7635240" y="219456"/>
            <a:ext cx="1143000" cy="219456"/>
          </a:xfrm>
          <a:prstGeom prst="roundRect">
            <a:avLst>
              <a:gd name="adj" fmla="val 45833"/>
            </a:avLst>
          </a:prstGeom>
          <a:solidFill>
            <a:schemeClr val="tx2"/>
          </a:solidFill>
          <a:ln/>
        </p:spPr>
        <p:txBody>
          <a:bodyPr wrap="square" lIns="0" tIns="0" rIns="0" bIns="0" rtlCol="0" anchor="ctr"/>
          <a:lstStyle/>
          <a:p>
            <a:pPr algn="ctr" indent="0" marL="0">
              <a:buNone/>
            </a:pPr>
            <a:r>
              <a:rPr lang="en-US" sz="750" b="1" spc="150" kern="0" dirty="0">
                <a:solidFill>
                  <a:schemeClr val="bg1"/>
                </a:solidFill>
              </a:rPr>
              <a:t>FOR ASSESSEE</a:t>
            </a:r>
            <a:endParaRPr lang="en-US" sz="750" dirty="0"/>
          </a:p>
        </p:txBody>
      </p:sp>
      <p:sp>
        <p:nvSpPr>
          <p:cNvPr id="6" name="card_268"/>
          <p:cNvSpPr/>
          <p:nvPr/>
        </p:nvSpPr>
        <p:spPr>
          <a:xfrm>
            <a:off x="365760" y="1609344"/>
            <a:ext cx="8412480" cy="411480"/>
          </a:xfrm>
          <a:prstGeom prst="roundRect">
            <a:avLst>
              <a:gd name="adj" fmla="val 13333"/>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269"/>
          <p:cNvSpPr txBox="1"/>
          <p:nvPr/>
        </p:nvSpPr>
        <p:spPr>
          <a:xfrm>
            <a:off x="530352" y="1609344"/>
            <a:ext cx="8138160" cy="411480"/>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Rule 96(10) denied refund of IGST paid on exports if the exporter had used certain duty-free import benefits (e.g. Advance Authorisation, EOU). It was omitted from 08.10.2024 by Notification 20/2024-CT.</a:t>
            </a:r>
            <a:endParaRPr lang="en-US" sz="750" dirty="0"/>
          </a:p>
        </p:txBody>
      </p:sp>
      <p:sp>
        <p:nvSpPr>
          <p:cNvPr id="8" name="cite_270"/>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Karnataka HC (DB, Vibhu Bakhru CJ)  |  W.A. 1261/2026 (24.09.2026) and W.A. 1524/2026 (15.09.2026)   ·   Madras HC (DB)  |  31.08.2026 batch</a:t>
            </a:r>
            <a:endParaRPr lang="en-US" sz="850" dirty="0"/>
          </a:p>
        </p:txBody>
      </p:sp>
      <p:sp>
        <p:nvSpPr>
          <p:cNvPr id="9" name="card_271"/>
          <p:cNvSpPr/>
          <p:nvPr/>
        </p:nvSpPr>
        <p:spPr>
          <a:xfrm>
            <a:off x="365760" y="2112264"/>
            <a:ext cx="3429000" cy="2185416"/>
          </a:xfrm>
          <a:prstGeom prst="roundRect">
            <a:avLst>
              <a:gd name="adj" fmla="val 2510"/>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272"/>
          <p:cNvSpPr txBox="1"/>
          <p:nvPr/>
        </p:nvSpPr>
        <p:spPr>
          <a:xfrm>
            <a:off x="54864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273"/>
          <p:cNvSpPr txBox="1"/>
          <p:nvPr/>
        </p:nvSpPr>
        <p:spPr>
          <a:xfrm>
            <a:off x="548640" y="2496312"/>
            <a:ext cx="3063240" cy="1316736"/>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After omission of Rule 96(10) by Notification 20/2024 w.e.f. 08.10.2024, can refund denials, SCNs and orders founded on it continue?</a:t>
            </a:r>
            <a:endParaRPr lang="en-US" sz="1050" dirty="0"/>
          </a:p>
        </p:txBody>
      </p:sp>
      <p:sp>
        <p:nvSpPr>
          <p:cNvPr id="12" name="rule_274"/>
          <p:cNvSpPr/>
          <p:nvPr/>
        </p:nvSpPr>
        <p:spPr>
          <a:xfrm>
            <a:off x="548640" y="3867912"/>
            <a:ext cx="3063240" cy="0"/>
          </a:xfrm>
          <a:prstGeom prst="line">
            <a:avLst/>
          </a:prstGeom>
          <a:noFill/>
          <a:ln w="6350">
            <a:solidFill>
              <a:schemeClr val="accent6"/>
            </a:solidFill>
            <a:prstDash val="solid"/>
          </a:ln>
        </p:spPr>
      </p:sp>
      <p:sp>
        <p:nvSpPr>
          <p:cNvPr id="13" name="facts_275"/>
          <p:cNvSpPr txBox="1"/>
          <p:nvPr/>
        </p:nvSpPr>
        <p:spPr>
          <a:xfrm>
            <a:off x="548640" y="3904488"/>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Karnataka: refunds of Rs. 57,39,201 and Rs. 29,57,43,039</a:t>
            </a:r>
            <a:endParaRPr lang="en-US" sz="800" dirty="0"/>
          </a:p>
        </p:txBody>
      </p:sp>
      <p:sp>
        <p:nvSpPr>
          <p:cNvPr id="14" name="card_276"/>
          <p:cNvSpPr/>
          <p:nvPr/>
        </p:nvSpPr>
        <p:spPr>
          <a:xfrm>
            <a:off x="3931920" y="2112264"/>
            <a:ext cx="4846320" cy="2185416"/>
          </a:xfrm>
          <a:prstGeom prst="roundRect">
            <a:avLst>
              <a:gd name="adj" fmla="val 2510"/>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277"/>
          <p:cNvSpPr/>
          <p:nvPr/>
        </p:nvSpPr>
        <p:spPr>
          <a:xfrm>
            <a:off x="3931920" y="2221992"/>
            <a:ext cx="45720" cy="237744"/>
          </a:xfrm>
          <a:prstGeom prst="rect">
            <a:avLst/>
          </a:prstGeom>
          <a:solidFill>
            <a:schemeClr val="accent1"/>
          </a:solidFill>
          <a:ln/>
        </p:spPr>
      </p:sp>
      <p:sp>
        <p:nvSpPr>
          <p:cNvPr id="16" name="hlab_278"/>
          <p:cNvSpPr txBox="1"/>
          <p:nvPr/>
        </p:nvSpPr>
        <p:spPr>
          <a:xfrm>
            <a:off x="411480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279"/>
          <p:cNvSpPr txBox="1"/>
          <p:nvPr/>
        </p:nvSpPr>
        <p:spPr>
          <a:xfrm>
            <a:off x="4114800" y="2496312"/>
            <a:ext cx="4498848" cy="1709928"/>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Supreme Court in Goodluck India Ltd. (06.08.2026), applying Kolhapur Canesugar Works: proceedings under an omitted rule cannot continue without a saving or sunset clause.</a:t>
            </a:r>
            <a:endParaRPr lang="en-US" sz="1050" dirty="0"/>
          </a:p>
          <a:p>
            <a:pPr marL="152400" indent="-152400">
              <a:spcAft>
                <a:spcPts val="500"/>
              </a:spcAft>
              <a:buSzPct val="100000"/>
              <a:buChar char="•"/>
            </a:pPr>
            <a:r>
              <a:rPr lang="en-US" sz="1050" dirty="0">
                <a:solidFill>
                  <a:schemeClr val="tx1"/>
                </a:solidFill>
              </a:rPr>
              <a:t>Karnataka HC DB dismissed Revenue's writ appeals; refunds stand. Madras HC DB: the omission applies to all assessees in pending proceedings, including vires challenges, SCNs, OIOs and refund claims.</a:t>
            </a:r>
            <a:endParaRPr lang="en-US" sz="1050" dirty="0"/>
          </a:p>
          <a:p>
            <a:pPr marL="152400" indent="-152400">
              <a:spcAft>
                <a:spcPts val="500"/>
              </a:spcAft>
              <a:buSzPct val="100000"/>
              <a:buChar char="•"/>
            </a:pPr>
            <a:r>
              <a:rPr lang="en-US" sz="1050" dirty="0">
                <a:solidFill>
                  <a:schemeClr val="tx1"/>
                </a:solidFill>
              </a:rPr>
              <a:t>Calcutta HC (Glen Industries, 15.09.2026) quashed a S.74 SCN founded only on Rule 96(10). Gujarat HC quashed an SCN issued after the omission.</a:t>
            </a:r>
            <a:endParaRPr lang="en-US" sz="1050" dirty="0"/>
          </a:p>
        </p:txBody>
      </p:sp>
      <p:sp>
        <p:nvSpPr>
          <p:cNvPr id="18" name="card_280"/>
          <p:cNvSpPr/>
          <p:nvPr/>
        </p:nvSpPr>
        <p:spPr>
          <a:xfrm>
            <a:off x="365760" y="4389120"/>
            <a:ext cx="8412480" cy="384048"/>
          </a:xfrm>
          <a:prstGeom prst="roundRect">
            <a:avLst>
              <a:gd name="adj" fmla="val 14286"/>
            </a:avLst>
          </a:prstGeom>
          <a:solidFill>
            <a:schemeClr val="accent5"/>
          </a:solidFill>
          <a:ln w="9525">
            <a:solidFill>
              <a:srgbClr val="F3D3D5"/>
            </a:solidFill>
            <a:prstDash val="solid"/>
          </a:ln>
          <a:effectLst>
            <a:outerShdw sx="100000" sy="100000" kx="0" ky="0" algn="bl" rotWithShape="0" blurRad="50800" dist="19050" dir="5400000">
              <a:srgbClr val="1F2A44">
                <a:alpha val="12000"/>
              </a:srgbClr>
            </a:outerShdw>
          </a:effectLst>
        </p:spPr>
      </p:sp>
      <p:sp>
        <p:nvSpPr>
          <p:cNvPr id="19" name="take_281"/>
          <p:cNvSpPr txBox="1"/>
          <p:nvPr/>
        </p:nvSpPr>
        <p:spPr>
          <a:xfrm>
            <a:off x="548640" y="4389120"/>
            <a:ext cx="8092440" cy="384048"/>
          </a:xfrm>
          <a:prstGeom prst="rect">
            <a:avLst/>
          </a:prstGeom>
          <a:noFill/>
          <a:ln/>
        </p:spPr>
        <p:txBody>
          <a:bodyPr wrap="square" lIns="0" tIns="0" rIns="0" bIns="0" rtlCol="0" anchor="ctr"/>
          <a:lstStyle/>
          <a:p>
            <a:pPr indent="0" marL="0">
              <a:buNone/>
            </a:pPr>
            <a:r>
              <a:rPr lang="en-US" sz="950" b="1" dirty="0">
                <a:solidFill>
                  <a:schemeClr val="accent1"/>
                </a:solidFill>
              </a:rPr>
              <a:t>Why it matters  </a:t>
            </a:r>
            <a:pPr indent="0" marL="0">
              <a:buNone/>
            </a:pPr>
            <a:r>
              <a:rPr lang="en-US" sz="950" dirty="0">
                <a:solidFill>
                  <a:schemeClr val="tx1"/>
                </a:solidFill>
              </a:rPr>
              <a:t>Any open Rule 96(10) matter, at any stage, should now be closed in the assessee's favour. Ask for pre-deposit refunds too.</a:t>
            </a:r>
            <a:endParaRPr lang="en-US" sz="95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REFUNDS  ·  EXPORTS UNDER LUT</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'Net ITC' means credit availed in the period; old-period reversals are not deducted</a:t>
            </a:r>
            <a:endParaRPr lang="en-US" sz="1800" dirty="0"/>
          </a:p>
        </p:txBody>
      </p:sp>
      <p:sp>
        <p:nvSpPr>
          <p:cNvPr id="4" name="count_282"/>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17 / 27</a:t>
            </a:r>
            <a:endParaRPr lang="en-US" sz="900" dirty="0"/>
          </a:p>
        </p:txBody>
      </p:sp>
      <p:sp>
        <p:nvSpPr>
          <p:cNvPr id="5" name="pill_283"/>
          <p:cNvSpPr/>
          <p:nvPr/>
        </p:nvSpPr>
        <p:spPr>
          <a:xfrm>
            <a:off x="7635240" y="219456"/>
            <a:ext cx="1143000" cy="219456"/>
          </a:xfrm>
          <a:prstGeom prst="roundRect">
            <a:avLst>
              <a:gd name="adj" fmla="val 45833"/>
            </a:avLst>
          </a:prstGeom>
          <a:solidFill>
            <a:schemeClr val="tx2"/>
          </a:solidFill>
          <a:ln/>
        </p:spPr>
        <p:txBody>
          <a:bodyPr wrap="square" lIns="0" tIns="0" rIns="0" bIns="0" rtlCol="0" anchor="ctr"/>
          <a:lstStyle/>
          <a:p>
            <a:pPr algn="ctr" indent="0" marL="0">
              <a:buNone/>
            </a:pPr>
            <a:r>
              <a:rPr lang="en-US" sz="750" b="1" spc="150" kern="0" dirty="0">
                <a:solidFill>
                  <a:schemeClr val="bg1"/>
                </a:solidFill>
              </a:rPr>
              <a:t>FOR ASSESSEE</a:t>
            </a:r>
            <a:endParaRPr lang="en-US" sz="750" dirty="0"/>
          </a:p>
        </p:txBody>
      </p:sp>
      <p:sp>
        <p:nvSpPr>
          <p:cNvPr id="6" name="card_284"/>
          <p:cNvSpPr/>
          <p:nvPr/>
        </p:nvSpPr>
        <p:spPr>
          <a:xfrm>
            <a:off x="365760" y="1609344"/>
            <a:ext cx="8412480" cy="411480"/>
          </a:xfrm>
          <a:prstGeom prst="roundRect">
            <a:avLst>
              <a:gd name="adj" fmla="val 13333"/>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285"/>
          <p:cNvSpPr txBox="1"/>
          <p:nvPr/>
        </p:nvSpPr>
        <p:spPr>
          <a:xfrm>
            <a:off x="530352" y="1609344"/>
            <a:ext cx="8138160" cy="411480"/>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Refund on exports without paying tax (under LUT) uses the Rule 89(4) formula: Refund = Export turnover × Net ITC ÷ Adjusted total turnover. 'Net ITC' is credit availed in the period. Circular 125/44/2019 is CBIC's master refund circular; Revenue relied on its para 43(c).</a:t>
            </a:r>
            <a:endParaRPr lang="en-US" sz="750" dirty="0"/>
          </a:p>
        </p:txBody>
      </p:sp>
      <p:sp>
        <p:nvSpPr>
          <p:cNvPr id="8" name="cite_286"/>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Pr. Commissioner v. Shivam Iron &amp; Steel Co. Ltd.  |  GSTAT, Ranchi Bench  |  APL/1/RNC/2026 and connected  |  23.09.2026</a:t>
            </a:r>
            <a:endParaRPr lang="en-US" sz="850" dirty="0"/>
          </a:p>
        </p:txBody>
      </p:sp>
      <p:sp>
        <p:nvSpPr>
          <p:cNvPr id="9" name="card_287"/>
          <p:cNvSpPr/>
          <p:nvPr/>
        </p:nvSpPr>
        <p:spPr>
          <a:xfrm>
            <a:off x="365760" y="2112264"/>
            <a:ext cx="3429000" cy="2185416"/>
          </a:xfrm>
          <a:prstGeom prst="roundRect">
            <a:avLst>
              <a:gd name="adj" fmla="val 2510"/>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288"/>
          <p:cNvSpPr txBox="1"/>
          <p:nvPr/>
        </p:nvSpPr>
        <p:spPr>
          <a:xfrm>
            <a:off x="54864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289"/>
          <p:cNvSpPr txBox="1"/>
          <p:nvPr/>
        </p:nvSpPr>
        <p:spPr>
          <a:xfrm>
            <a:off x="548640" y="2496312"/>
            <a:ext cx="3063240" cy="1316736"/>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For refund of unutilised compensation cess ITC on LUT exports under Rule 89(4), must a reversal made in GSTR-3B during the refund period, but relating to earlier periods, be deducted from 'Net ITC' under para 43(c) of Circular 125/44/2019?</a:t>
            </a:r>
            <a:endParaRPr lang="en-US" sz="1050" dirty="0"/>
          </a:p>
        </p:txBody>
      </p:sp>
      <p:sp>
        <p:nvSpPr>
          <p:cNvPr id="12" name="rule_290"/>
          <p:cNvSpPr/>
          <p:nvPr/>
        </p:nvSpPr>
        <p:spPr>
          <a:xfrm>
            <a:off x="548640" y="3867912"/>
            <a:ext cx="3063240" cy="0"/>
          </a:xfrm>
          <a:prstGeom prst="line">
            <a:avLst/>
          </a:prstGeom>
          <a:noFill/>
          <a:ln w="6350">
            <a:solidFill>
              <a:schemeClr val="accent6"/>
            </a:solidFill>
            <a:prstDash val="solid"/>
          </a:ln>
        </p:spPr>
      </p:sp>
      <p:sp>
        <p:nvSpPr>
          <p:cNvPr id="13" name="facts_291"/>
          <p:cNvSpPr txBox="1"/>
          <p:nvPr/>
        </p:nvSpPr>
        <p:spPr>
          <a:xfrm>
            <a:off x="548640" y="3904488"/>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October 2023 to March 2024: refund Rs. 43,72,608; disputed reversal Rs. 2,24,87,235</a:t>
            </a:r>
            <a:endParaRPr lang="en-US" sz="800" dirty="0"/>
          </a:p>
        </p:txBody>
      </p:sp>
      <p:sp>
        <p:nvSpPr>
          <p:cNvPr id="14" name="card_292"/>
          <p:cNvSpPr/>
          <p:nvPr/>
        </p:nvSpPr>
        <p:spPr>
          <a:xfrm>
            <a:off x="3931920" y="2112264"/>
            <a:ext cx="4846320" cy="2185416"/>
          </a:xfrm>
          <a:prstGeom prst="roundRect">
            <a:avLst>
              <a:gd name="adj" fmla="val 2510"/>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293"/>
          <p:cNvSpPr/>
          <p:nvPr/>
        </p:nvSpPr>
        <p:spPr>
          <a:xfrm>
            <a:off x="3931920" y="2221992"/>
            <a:ext cx="45720" cy="237744"/>
          </a:xfrm>
          <a:prstGeom prst="rect">
            <a:avLst/>
          </a:prstGeom>
          <a:solidFill>
            <a:schemeClr val="accent1"/>
          </a:solidFill>
          <a:ln/>
        </p:spPr>
      </p:sp>
      <p:sp>
        <p:nvSpPr>
          <p:cNvPr id="16" name="hlab_294"/>
          <p:cNvSpPr txBox="1"/>
          <p:nvPr/>
        </p:nvSpPr>
        <p:spPr>
          <a:xfrm>
            <a:off x="411480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295"/>
          <p:cNvSpPr txBox="1"/>
          <p:nvPr/>
        </p:nvSpPr>
        <p:spPr>
          <a:xfrm>
            <a:off x="4114800" y="2496312"/>
            <a:ext cx="4498848" cy="1709928"/>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'Net ITC' under Rule 89(4) means ITC availed during the relevant period.</a:t>
            </a:r>
            <a:endParaRPr lang="en-US" sz="1050" dirty="0"/>
          </a:p>
          <a:p>
            <a:pPr marL="152400" indent="-152400">
              <a:spcAft>
                <a:spcPts val="500"/>
              </a:spcAft>
              <a:buSzPct val="100000"/>
              <a:buChar char="•"/>
            </a:pPr>
            <a:r>
              <a:rPr lang="en-US" sz="1050" dirty="0">
                <a:solidFill>
                  <a:schemeClr val="tx1"/>
                </a:solidFill>
              </a:rPr>
              <a:t>The reversal related to unutilised credit of earlier periods, left after earlier refunds; cess ITC availed from October 2023 to February 2024 was only Rs. 1,94,07,164, so it could not relate to the refund period.</a:t>
            </a:r>
            <a:endParaRPr lang="en-US" sz="1050" dirty="0"/>
          </a:p>
          <a:p>
            <a:pPr marL="152400" indent="-152400">
              <a:spcAft>
                <a:spcPts val="500"/>
              </a:spcAft>
              <a:buSzPct val="100000"/>
              <a:buChar char="•"/>
            </a:pPr>
            <a:r>
              <a:rPr lang="en-US" sz="1050" dirty="0">
                <a:solidFill>
                  <a:schemeClr val="tx1"/>
                </a:solidFill>
              </a:rPr>
              <a:t>Para 43(c) cannot be read to deduct every reversal irrespective of period; that would add words to Rule 89(4). Circulars cannot override rules (Ratan Melting).</a:t>
            </a:r>
            <a:endParaRPr lang="en-US" sz="1050" dirty="0"/>
          </a:p>
        </p:txBody>
      </p:sp>
      <p:sp>
        <p:nvSpPr>
          <p:cNvPr id="18" name="card_296"/>
          <p:cNvSpPr/>
          <p:nvPr/>
        </p:nvSpPr>
        <p:spPr>
          <a:xfrm>
            <a:off x="365760" y="4389120"/>
            <a:ext cx="8412480" cy="384048"/>
          </a:xfrm>
          <a:prstGeom prst="roundRect">
            <a:avLst>
              <a:gd name="adj" fmla="val 14286"/>
            </a:avLst>
          </a:prstGeom>
          <a:solidFill>
            <a:schemeClr val="accent5"/>
          </a:solidFill>
          <a:ln w="9525">
            <a:solidFill>
              <a:srgbClr val="F3D3D5"/>
            </a:solidFill>
            <a:prstDash val="solid"/>
          </a:ln>
          <a:effectLst>
            <a:outerShdw sx="100000" sy="100000" kx="0" ky="0" algn="bl" rotWithShape="0" blurRad="50800" dist="19050" dir="5400000">
              <a:srgbClr val="1F2A44">
                <a:alpha val="12000"/>
              </a:srgbClr>
            </a:outerShdw>
          </a:effectLst>
        </p:spPr>
      </p:sp>
      <p:sp>
        <p:nvSpPr>
          <p:cNvPr id="19" name="take_297"/>
          <p:cNvSpPr txBox="1"/>
          <p:nvPr/>
        </p:nvSpPr>
        <p:spPr>
          <a:xfrm>
            <a:off x="548640" y="4389120"/>
            <a:ext cx="8092440" cy="384048"/>
          </a:xfrm>
          <a:prstGeom prst="rect">
            <a:avLst/>
          </a:prstGeom>
          <a:noFill/>
          <a:ln/>
        </p:spPr>
        <p:txBody>
          <a:bodyPr wrap="square" lIns="0" tIns="0" rIns="0" bIns="0" rtlCol="0" anchor="ctr"/>
          <a:lstStyle/>
          <a:p>
            <a:pPr indent="0" marL="0">
              <a:buNone/>
            </a:pPr>
            <a:r>
              <a:rPr lang="en-US" sz="950" b="1" dirty="0">
                <a:solidFill>
                  <a:schemeClr val="accent1"/>
                </a:solidFill>
              </a:rPr>
              <a:t>Why it matters  </a:t>
            </a:r>
            <a:pPr indent="0" marL="0">
              <a:buNone/>
            </a:pPr>
            <a:r>
              <a:rPr lang="en-US" sz="950" dirty="0">
                <a:solidFill>
                  <a:schemeClr val="tx1"/>
                </a:solidFill>
              </a:rPr>
              <a:t>Map each reversal to the period of the underlying credit before it is netted off in a refund claim.</a:t>
            </a:r>
            <a:endParaRPr lang="en-US" sz="95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REFUNDS  ·  EXPORT TURNOVER</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Export turnover follows the invoice date, not the date the goods left India</a:t>
            </a:r>
            <a:endParaRPr lang="en-US" sz="1800" dirty="0"/>
          </a:p>
        </p:txBody>
      </p:sp>
      <p:sp>
        <p:nvSpPr>
          <p:cNvPr id="4" name="count_298"/>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18 / 27</a:t>
            </a:r>
            <a:endParaRPr lang="en-US" sz="900" dirty="0"/>
          </a:p>
        </p:txBody>
      </p:sp>
      <p:sp>
        <p:nvSpPr>
          <p:cNvPr id="5" name="pill_299"/>
          <p:cNvSpPr/>
          <p:nvPr/>
        </p:nvSpPr>
        <p:spPr>
          <a:xfrm>
            <a:off x="7635240" y="219456"/>
            <a:ext cx="1143000" cy="219456"/>
          </a:xfrm>
          <a:prstGeom prst="roundRect">
            <a:avLst>
              <a:gd name="adj" fmla="val 45833"/>
            </a:avLst>
          </a:prstGeom>
          <a:solidFill>
            <a:schemeClr val="tx2"/>
          </a:solidFill>
          <a:ln/>
        </p:spPr>
        <p:txBody>
          <a:bodyPr wrap="square" lIns="0" tIns="0" rIns="0" bIns="0" rtlCol="0" anchor="ctr"/>
          <a:lstStyle/>
          <a:p>
            <a:pPr algn="ctr" indent="0" marL="0">
              <a:buNone/>
            </a:pPr>
            <a:r>
              <a:rPr lang="en-US" sz="750" b="1" spc="150" kern="0" dirty="0">
                <a:solidFill>
                  <a:schemeClr val="bg1"/>
                </a:solidFill>
              </a:rPr>
              <a:t>FOR ASSESSEE</a:t>
            </a:r>
            <a:endParaRPr lang="en-US" sz="750" dirty="0"/>
          </a:p>
        </p:txBody>
      </p:sp>
      <p:sp>
        <p:nvSpPr>
          <p:cNvPr id="6" name="card_300"/>
          <p:cNvSpPr/>
          <p:nvPr/>
        </p:nvSpPr>
        <p:spPr>
          <a:xfrm>
            <a:off x="365760" y="1609344"/>
            <a:ext cx="8412480" cy="411480"/>
          </a:xfrm>
          <a:prstGeom prst="roundRect">
            <a:avLst>
              <a:gd name="adj" fmla="val 13333"/>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301"/>
          <p:cNvSpPr txBox="1"/>
          <p:nvPr/>
        </p:nvSpPr>
        <p:spPr>
          <a:xfrm>
            <a:off x="530352" y="1609344"/>
            <a:ext cx="8138160" cy="411480"/>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Same Rule 89(4) formula. 'Turnover of zero-rated supply' is the export turnover for the period. S.12 and S.31: supply of goods occurs on removal and issue of the invoice.</a:t>
            </a:r>
            <a:endParaRPr lang="en-US" sz="750" dirty="0"/>
          </a:p>
        </p:txBody>
      </p:sp>
      <p:sp>
        <p:nvSpPr>
          <p:cNvPr id="8" name="cite_302"/>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CGST Department v. Solitaire Pharmacia Pvt. Ltd.  |  GSTAT, Chandigarh Bench  |  APL/1/CHD/2026  |  24.09.2026</a:t>
            </a:r>
            <a:endParaRPr lang="en-US" sz="850" dirty="0"/>
          </a:p>
        </p:txBody>
      </p:sp>
      <p:sp>
        <p:nvSpPr>
          <p:cNvPr id="9" name="card_303"/>
          <p:cNvSpPr/>
          <p:nvPr/>
        </p:nvSpPr>
        <p:spPr>
          <a:xfrm>
            <a:off x="365760" y="2112264"/>
            <a:ext cx="3429000" cy="2185416"/>
          </a:xfrm>
          <a:prstGeom prst="roundRect">
            <a:avLst>
              <a:gd name="adj" fmla="val 2510"/>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304"/>
          <p:cNvSpPr txBox="1"/>
          <p:nvPr/>
        </p:nvSpPr>
        <p:spPr>
          <a:xfrm>
            <a:off x="54864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305"/>
          <p:cNvSpPr txBox="1"/>
          <p:nvPr/>
        </p:nvSpPr>
        <p:spPr>
          <a:xfrm>
            <a:off x="548640" y="2496312"/>
            <a:ext cx="3063240" cy="1316736"/>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For Rule 89(4) refund on LUT exports, does turnover of zero-rated supply include invoices issued in the period where the goods were shipped after the period ended?</a:t>
            </a:r>
            <a:endParaRPr lang="en-US" sz="1050" dirty="0"/>
          </a:p>
        </p:txBody>
      </p:sp>
      <p:sp>
        <p:nvSpPr>
          <p:cNvPr id="12" name="rule_306"/>
          <p:cNvSpPr/>
          <p:nvPr/>
        </p:nvSpPr>
        <p:spPr>
          <a:xfrm>
            <a:off x="548640" y="3867912"/>
            <a:ext cx="3063240" cy="0"/>
          </a:xfrm>
          <a:prstGeom prst="line">
            <a:avLst/>
          </a:prstGeom>
          <a:noFill/>
          <a:ln w="6350">
            <a:solidFill>
              <a:schemeClr val="accent6"/>
            </a:solidFill>
            <a:prstDash val="solid"/>
          </a:ln>
        </p:spPr>
      </p:sp>
      <p:sp>
        <p:nvSpPr>
          <p:cNvPr id="13" name="facts_307"/>
          <p:cNvSpPr txBox="1"/>
          <p:nvPr/>
        </p:nvSpPr>
        <p:spPr>
          <a:xfrm>
            <a:off x="548640" y="3904488"/>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October to December 2021: refund Rs. 18,28,146; Revenue alleged excess Rs. 5,69,958</a:t>
            </a:r>
            <a:endParaRPr lang="en-US" sz="800" dirty="0"/>
          </a:p>
        </p:txBody>
      </p:sp>
      <p:sp>
        <p:nvSpPr>
          <p:cNvPr id="14" name="card_308"/>
          <p:cNvSpPr/>
          <p:nvPr/>
        </p:nvSpPr>
        <p:spPr>
          <a:xfrm>
            <a:off x="3931920" y="2112264"/>
            <a:ext cx="4846320" cy="2185416"/>
          </a:xfrm>
          <a:prstGeom prst="roundRect">
            <a:avLst>
              <a:gd name="adj" fmla="val 2510"/>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309"/>
          <p:cNvSpPr/>
          <p:nvPr/>
        </p:nvSpPr>
        <p:spPr>
          <a:xfrm>
            <a:off x="3931920" y="2221992"/>
            <a:ext cx="45720" cy="237744"/>
          </a:xfrm>
          <a:prstGeom prst="rect">
            <a:avLst/>
          </a:prstGeom>
          <a:solidFill>
            <a:schemeClr val="accent1"/>
          </a:solidFill>
          <a:ln/>
        </p:spPr>
      </p:sp>
      <p:sp>
        <p:nvSpPr>
          <p:cNvPr id="16" name="hlab_310"/>
          <p:cNvSpPr txBox="1"/>
          <p:nvPr/>
        </p:nvSpPr>
        <p:spPr>
          <a:xfrm>
            <a:off x="411480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311"/>
          <p:cNvSpPr txBox="1"/>
          <p:nvPr/>
        </p:nvSpPr>
        <p:spPr>
          <a:xfrm>
            <a:off x="4114800" y="2496312"/>
            <a:ext cx="4498848" cy="1709928"/>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Under S.12 and S.31(1), supply of export goods takes place on removal and issue of the tax invoice.</a:t>
            </a:r>
            <a:endParaRPr lang="en-US" sz="1050" dirty="0"/>
          </a:p>
          <a:p>
            <a:pPr marL="152400" indent="-152400">
              <a:spcAft>
                <a:spcPts val="500"/>
              </a:spcAft>
              <a:buSzPct val="100000"/>
              <a:buChar char="•"/>
            </a:pPr>
            <a:r>
              <a:rPr lang="en-US" sz="1050" dirty="0">
                <a:solidFill>
                  <a:schemeClr val="tx1"/>
                </a:solidFill>
              </a:rPr>
              <a:t>Turnover is computed from invoices issued in the period, whether or not goods left India within it, provided actual export is established. RFD-01 itself calls for invoice and shipping bill details.</a:t>
            </a:r>
            <a:endParaRPr lang="en-US" sz="1050" dirty="0"/>
          </a:p>
          <a:p>
            <a:pPr marL="152400" indent="-152400">
              <a:spcAft>
                <a:spcPts val="500"/>
              </a:spcAft>
              <a:buSzPct val="100000"/>
              <a:buChar char="•"/>
            </a:pPr>
            <a:r>
              <a:rPr lang="en-US" sz="1050" dirty="0">
                <a:solidFill>
                  <a:schemeClr val="tx1"/>
                </a:solidFill>
              </a:rPr>
              <a:t>Alleged inadmissible ITC of Rs. 23,560 would make no significant difference, as the formula maximum was far higher than the claim.</a:t>
            </a:r>
            <a:endParaRPr lang="en-US" sz="1050" dirty="0"/>
          </a:p>
        </p:txBody>
      </p:sp>
      <p:sp>
        <p:nvSpPr>
          <p:cNvPr id="18" name="card_312"/>
          <p:cNvSpPr/>
          <p:nvPr/>
        </p:nvSpPr>
        <p:spPr>
          <a:xfrm>
            <a:off x="365760" y="4389120"/>
            <a:ext cx="8412480" cy="384048"/>
          </a:xfrm>
          <a:prstGeom prst="roundRect">
            <a:avLst>
              <a:gd name="adj" fmla="val 14286"/>
            </a:avLst>
          </a:prstGeom>
          <a:solidFill>
            <a:schemeClr val="accent5"/>
          </a:solidFill>
          <a:ln w="9525">
            <a:solidFill>
              <a:srgbClr val="F3D3D5"/>
            </a:solidFill>
            <a:prstDash val="solid"/>
          </a:ln>
          <a:effectLst>
            <a:outerShdw sx="100000" sy="100000" kx="0" ky="0" algn="bl" rotWithShape="0" blurRad="50800" dist="19050" dir="5400000">
              <a:srgbClr val="1F2A44">
                <a:alpha val="12000"/>
              </a:srgbClr>
            </a:outerShdw>
          </a:effectLst>
        </p:spPr>
      </p:sp>
      <p:sp>
        <p:nvSpPr>
          <p:cNvPr id="19" name="take_313"/>
          <p:cNvSpPr txBox="1"/>
          <p:nvPr/>
        </p:nvSpPr>
        <p:spPr>
          <a:xfrm>
            <a:off x="548640" y="4389120"/>
            <a:ext cx="8092440" cy="384048"/>
          </a:xfrm>
          <a:prstGeom prst="rect">
            <a:avLst/>
          </a:prstGeom>
          <a:noFill/>
          <a:ln/>
        </p:spPr>
        <p:txBody>
          <a:bodyPr wrap="square" lIns="0" tIns="0" rIns="0" bIns="0" rtlCol="0" anchor="ctr"/>
          <a:lstStyle/>
          <a:p>
            <a:pPr indent="0" marL="0">
              <a:buNone/>
            </a:pPr>
            <a:r>
              <a:rPr lang="en-US" sz="950" b="1" dirty="0">
                <a:solidFill>
                  <a:schemeClr val="accent1"/>
                </a:solidFill>
              </a:rPr>
              <a:t>Why it matters  </a:t>
            </a:r>
            <a:pPr indent="0" marL="0">
              <a:buNone/>
            </a:pPr>
            <a:r>
              <a:rPr lang="en-US" sz="950" dirty="0">
                <a:solidFill>
                  <a:schemeClr val="tx1"/>
                </a:solidFill>
              </a:rPr>
              <a:t>Year-end and quarter-end shipments: the invoice period governs the refund, so reconcile invoices with later shipping bills.</a:t>
            </a:r>
            <a:endParaRPr lang="en-US" sz="95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REFUNDS  ·  BILL-TO-SHIP-TO EXPORTS</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Toll data and second-tier suppliers are no ground to deny an export refund</a:t>
            </a:r>
            <a:endParaRPr lang="en-US" sz="1800" dirty="0"/>
          </a:p>
        </p:txBody>
      </p:sp>
      <p:sp>
        <p:nvSpPr>
          <p:cNvPr id="4" name="count_314"/>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19 / 27</a:t>
            </a:r>
            <a:endParaRPr lang="en-US" sz="900" dirty="0"/>
          </a:p>
        </p:txBody>
      </p:sp>
      <p:sp>
        <p:nvSpPr>
          <p:cNvPr id="5" name="pill_315"/>
          <p:cNvSpPr/>
          <p:nvPr/>
        </p:nvSpPr>
        <p:spPr>
          <a:xfrm>
            <a:off x="7635240" y="219456"/>
            <a:ext cx="1143000" cy="219456"/>
          </a:xfrm>
          <a:prstGeom prst="roundRect">
            <a:avLst>
              <a:gd name="adj" fmla="val 45833"/>
            </a:avLst>
          </a:prstGeom>
          <a:solidFill>
            <a:schemeClr val="tx2"/>
          </a:solidFill>
          <a:ln/>
        </p:spPr>
        <p:txBody>
          <a:bodyPr wrap="square" lIns="0" tIns="0" rIns="0" bIns="0" rtlCol="0" anchor="ctr"/>
          <a:lstStyle/>
          <a:p>
            <a:pPr algn="ctr" indent="0" marL="0">
              <a:buNone/>
            </a:pPr>
            <a:r>
              <a:rPr lang="en-US" sz="750" b="1" spc="150" kern="0" dirty="0">
                <a:solidFill>
                  <a:schemeClr val="bg1"/>
                </a:solidFill>
              </a:rPr>
              <a:t>FOR ASSESSEE</a:t>
            </a:r>
            <a:endParaRPr lang="en-US" sz="750" dirty="0"/>
          </a:p>
        </p:txBody>
      </p:sp>
      <p:sp>
        <p:nvSpPr>
          <p:cNvPr id="6" name="card_316"/>
          <p:cNvSpPr/>
          <p:nvPr/>
        </p:nvSpPr>
        <p:spPr>
          <a:xfrm>
            <a:off x="365760" y="1609344"/>
            <a:ext cx="8412480" cy="411480"/>
          </a:xfrm>
          <a:prstGeom prst="roundRect">
            <a:avLst>
              <a:gd name="adj" fmla="val 13333"/>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317"/>
          <p:cNvSpPr txBox="1"/>
          <p:nvPr/>
        </p:nvSpPr>
        <p:spPr>
          <a:xfrm>
            <a:off x="530352" y="1609344"/>
            <a:ext cx="8138160" cy="411480"/>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'Bill-to-ship-to': the seller bills one party but ships goods directly to another place. Exporters claim refund of accumulated ITC under S.54(3).</a:t>
            </a:r>
            <a:endParaRPr lang="en-US" sz="750" dirty="0"/>
          </a:p>
        </p:txBody>
      </p:sp>
      <p:sp>
        <p:nvSpPr>
          <p:cNvPr id="8" name="cite_318"/>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Pr. Commissioner v. Agarwala's Bitumex Pvt. Ltd.  |  GSTAT, Kolkata Bench  |  APL/10 and 14/KLK/2026  |  20.08.2026</a:t>
            </a:r>
            <a:endParaRPr lang="en-US" sz="850" dirty="0"/>
          </a:p>
        </p:txBody>
      </p:sp>
      <p:sp>
        <p:nvSpPr>
          <p:cNvPr id="9" name="card_319"/>
          <p:cNvSpPr/>
          <p:nvPr/>
        </p:nvSpPr>
        <p:spPr>
          <a:xfrm>
            <a:off x="365760" y="2112264"/>
            <a:ext cx="3429000" cy="2185416"/>
          </a:xfrm>
          <a:prstGeom prst="roundRect">
            <a:avLst>
              <a:gd name="adj" fmla="val 2510"/>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320"/>
          <p:cNvSpPr txBox="1"/>
          <p:nvPr/>
        </p:nvSpPr>
        <p:spPr>
          <a:xfrm>
            <a:off x="54864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321"/>
          <p:cNvSpPr txBox="1"/>
          <p:nvPr/>
        </p:nvSpPr>
        <p:spPr>
          <a:xfrm>
            <a:off x="548640" y="2496312"/>
            <a:ext cx="3063240" cy="1316736"/>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Refund of accumulated ITC on exports was challenged because toll plaza data showed no movement from the supplier's dispatch point and the supplier's own suppliers had their registrations cancelled ab initio.</a:t>
            </a:r>
            <a:endParaRPr lang="en-US" sz="1050" dirty="0"/>
          </a:p>
        </p:txBody>
      </p:sp>
      <p:sp>
        <p:nvSpPr>
          <p:cNvPr id="12" name="rule_322"/>
          <p:cNvSpPr/>
          <p:nvPr/>
        </p:nvSpPr>
        <p:spPr>
          <a:xfrm>
            <a:off x="548640" y="3867912"/>
            <a:ext cx="3063240" cy="0"/>
          </a:xfrm>
          <a:prstGeom prst="line">
            <a:avLst/>
          </a:prstGeom>
          <a:noFill/>
          <a:ln w="6350">
            <a:solidFill>
              <a:schemeClr val="accent6"/>
            </a:solidFill>
            <a:prstDash val="solid"/>
          </a:ln>
        </p:spPr>
      </p:sp>
      <p:sp>
        <p:nvSpPr>
          <p:cNvPr id="13" name="facts_323"/>
          <p:cNvSpPr txBox="1"/>
          <p:nvPr/>
        </p:nvSpPr>
        <p:spPr>
          <a:xfrm>
            <a:off x="548640" y="3904488"/>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Refunds of Rs. 11,41,828 (Jan 2025) and Rs. 27,65,697 (Feb 2025)</a:t>
            </a:r>
            <a:endParaRPr lang="en-US" sz="800" dirty="0"/>
          </a:p>
        </p:txBody>
      </p:sp>
      <p:sp>
        <p:nvSpPr>
          <p:cNvPr id="14" name="card_324"/>
          <p:cNvSpPr/>
          <p:nvPr/>
        </p:nvSpPr>
        <p:spPr>
          <a:xfrm>
            <a:off x="3931920" y="2112264"/>
            <a:ext cx="4846320" cy="2185416"/>
          </a:xfrm>
          <a:prstGeom prst="roundRect">
            <a:avLst>
              <a:gd name="adj" fmla="val 2510"/>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325"/>
          <p:cNvSpPr/>
          <p:nvPr/>
        </p:nvSpPr>
        <p:spPr>
          <a:xfrm>
            <a:off x="3931920" y="2221992"/>
            <a:ext cx="45720" cy="237744"/>
          </a:xfrm>
          <a:prstGeom prst="rect">
            <a:avLst/>
          </a:prstGeom>
          <a:solidFill>
            <a:schemeClr val="accent1"/>
          </a:solidFill>
          <a:ln/>
        </p:spPr>
      </p:sp>
      <p:sp>
        <p:nvSpPr>
          <p:cNvPr id="16" name="hlab_326"/>
          <p:cNvSpPr txBox="1"/>
          <p:nvPr/>
        </p:nvSpPr>
        <p:spPr>
          <a:xfrm>
            <a:off x="411480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327"/>
          <p:cNvSpPr txBox="1"/>
          <p:nvPr/>
        </p:nvSpPr>
        <p:spPr>
          <a:xfrm>
            <a:off x="4114800" y="2496312"/>
            <a:ext cx="4498848" cy="1709928"/>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Export, receipt at the ship-to point and realisation were not disputed. E-way bills showed a bill-to-ship-to model; goods need not start from the supplier's registered place.</a:t>
            </a:r>
            <a:endParaRPr lang="en-US" sz="1050" dirty="0"/>
          </a:p>
          <a:p>
            <a:pPr marL="152400" indent="-152400">
              <a:spcAft>
                <a:spcPts val="500"/>
              </a:spcAft>
              <a:buSzPct val="100000"/>
              <a:buChar char="•"/>
            </a:pPr>
            <a:r>
              <a:rPr lang="en-US" sz="1050" dirty="0">
                <a:solidFill>
                  <a:schemeClr val="tx1"/>
                </a:solidFill>
              </a:rPr>
              <a:t>Toll receipts are not mandatory to prove movement (Raghuvansh Agro Farms, All HC). The direct supplier was validly registered; the exporter is not liable for second-line suppliers.</a:t>
            </a:r>
            <a:endParaRPr lang="en-US" sz="1050" dirty="0"/>
          </a:p>
          <a:p>
            <a:pPr marL="152400" indent="-152400">
              <a:spcAft>
                <a:spcPts val="500"/>
              </a:spcAft>
              <a:buSzPct val="100000"/>
              <a:buChar char="•"/>
            </a:pPr>
            <a:r>
              <a:rPr lang="en-US" sz="1050" dirty="0">
                <a:solidFill>
                  <a:schemeClr val="tx1"/>
                </a:solidFill>
              </a:rPr>
              <a:t>New grounds not in the SCN and unsupported by documents are barred by Rule 45(1) GSTAT Procedure Rules and Rule 112(1).</a:t>
            </a:r>
            <a:endParaRPr lang="en-US" sz="1050" dirty="0"/>
          </a:p>
        </p:txBody>
      </p:sp>
      <p:sp>
        <p:nvSpPr>
          <p:cNvPr id="18" name="card_328"/>
          <p:cNvSpPr/>
          <p:nvPr/>
        </p:nvSpPr>
        <p:spPr>
          <a:xfrm>
            <a:off x="365760" y="4389120"/>
            <a:ext cx="8412480" cy="384048"/>
          </a:xfrm>
          <a:prstGeom prst="roundRect">
            <a:avLst>
              <a:gd name="adj" fmla="val 14286"/>
            </a:avLst>
          </a:prstGeom>
          <a:solidFill>
            <a:schemeClr val="accent5"/>
          </a:solidFill>
          <a:ln w="9525">
            <a:solidFill>
              <a:srgbClr val="F3D3D5"/>
            </a:solidFill>
            <a:prstDash val="solid"/>
          </a:ln>
          <a:effectLst>
            <a:outerShdw sx="100000" sy="100000" kx="0" ky="0" algn="bl" rotWithShape="0" blurRad="50800" dist="19050" dir="5400000">
              <a:srgbClr val="1F2A44">
                <a:alpha val="12000"/>
              </a:srgbClr>
            </a:outerShdw>
          </a:effectLst>
        </p:spPr>
      </p:sp>
      <p:sp>
        <p:nvSpPr>
          <p:cNvPr id="19" name="take_329"/>
          <p:cNvSpPr txBox="1"/>
          <p:nvPr/>
        </p:nvSpPr>
        <p:spPr>
          <a:xfrm>
            <a:off x="548640" y="4389120"/>
            <a:ext cx="8092440" cy="384048"/>
          </a:xfrm>
          <a:prstGeom prst="rect">
            <a:avLst/>
          </a:prstGeom>
          <a:noFill/>
          <a:ln/>
        </p:spPr>
        <p:txBody>
          <a:bodyPr wrap="square" lIns="0" tIns="0" rIns="0" bIns="0" rtlCol="0" anchor="ctr"/>
          <a:lstStyle/>
          <a:p>
            <a:pPr indent="0" marL="0">
              <a:buNone/>
            </a:pPr>
            <a:r>
              <a:rPr lang="en-US" sz="950" b="1" dirty="0">
                <a:solidFill>
                  <a:schemeClr val="accent1"/>
                </a:solidFill>
              </a:rPr>
              <a:t>Why it matters  </a:t>
            </a:r>
            <a:pPr indent="0" marL="0">
              <a:buNone/>
            </a:pPr>
            <a:r>
              <a:rPr lang="en-US" sz="950" dirty="0">
                <a:solidFill>
                  <a:schemeClr val="tx1"/>
                </a:solidFill>
              </a:rPr>
              <a:t>The Tribunal will hold Revenue to its SCN. Keep e-way bills, bilty, EGM, transporter certificates and bank trail ready.</a:t>
            </a:r>
            <a:endParaRPr lang="en-US" sz="95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REFUNDS  ·  OCEAN FREIGHT IGST</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IGST on ocean freight: refund to non-parties too, with interest</a:t>
            </a:r>
            <a:endParaRPr lang="en-US" sz="1800" dirty="0"/>
          </a:p>
        </p:txBody>
      </p:sp>
      <p:sp>
        <p:nvSpPr>
          <p:cNvPr id="4" name="count_330"/>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20 / 27</a:t>
            </a:r>
            <a:endParaRPr lang="en-US" sz="900" dirty="0"/>
          </a:p>
        </p:txBody>
      </p:sp>
      <p:sp>
        <p:nvSpPr>
          <p:cNvPr id="5" name="pill_331"/>
          <p:cNvSpPr/>
          <p:nvPr/>
        </p:nvSpPr>
        <p:spPr>
          <a:xfrm>
            <a:off x="7635240" y="219456"/>
            <a:ext cx="1143000" cy="219456"/>
          </a:xfrm>
          <a:prstGeom prst="roundRect">
            <a:avLst>
              <a:gd name="adj" fmla="val 45833"/>
            </a:avLst>
          </a:prstGeom>
          <a:solidFill>
            <a:schemeClr val="tx2"/>
          </a:solidFill>
          <a:ln/>
        </p:spPr>
        <p:txBody>
          <a:bodyPr wrap="square" lIns="0" tIns="0" rIns="0" bIns="0" rtlCol="0" anchor="ctr"/>
          <a:lstStyle/>
          <a:p>
            <a:pPr algn="ctr" indent="0" marL="0">
              <a:buNone/>
            </a:pPr>
            <a:r>
              <a:rPr lang="en-US" sz="750" b="1" spc="150" kern="0" dirty="0">
                <a:solidFill>
                  <a:schemeClr val="bg1"/>
                </a:solidFill>
              </a:rPr>
              <a:t>FOR ASSESSEE</a:t>
            </a:r>
            <a:endParaRPr lang="en-US" sz="750" dirty="0"/>
          </a:p>
        </p:txBody>
      </p:sp>
      <p:sp>
        <p:nvSpPr>
          <p:cNvPr id="6" name="card_332"/>
          <p:cNvSpPr/>
          <p:nvPr/>
        </p:nvSpPr>
        <p:spPr>
          <a:xfrm>
            <a:off x="365760" y="1609344"/>
            <a:ext cx="8412480" cy="411480"/>
          </a:xfrm>
          <a:prstGeom prst="roundRect">
            <a:avLst>
              <a:gd name="adj" fmla="val 13333"/>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333"/>
          <p:cNvSpPr txBox="1"/>
          <p:nvPr/>
        </p:nvSpPr>
        <p:spPr>
          <a:xfrm>
            <a:off x="530352" y="1609344"/>
            <a:ext cx="8138160" cy="411480"/>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Importers on CIF basis paid IGST under reverse charge on ocean freight. In Mohit Minerals (2022) the Supreme Court struck this down. Mafatlal (SC, 1997) governs refund of a levy held invalid.</a:t>
            </a:r>
            <a:endParaRPr lang="en-US" sz="750" dirty="0"/>
          </a:p>
        </p:txBody>
      </p:sp>
      <p:sp>
        <p:nvSpPr>
          <p:cNvPr id="8" name="cite_334"/>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AC, CGST v. Filatex India Ltd.  |  GSTAT, Surat Bench  |  APL/11 to 56/SRT/2026 (46 appeals)  |  30.09.2026</a:t>
            </a:r>
            <a:endParaRPr lang="en-US" sz="850" dirty="0"/>
          </a:p>
        </p:txBody>
      </p:sp>
      <p:sp>
        <p:nvSpPr>
          <p:cNvPr id="9" name="card_335"/>
          <p:cNvSpPr/>
          <p:nvPr/>
        </p:nvSpPr>
        <p:spPr>
          <a:xfrm>
            <a:off x="365760" y="2112264"/>
            <a:ext cx="3429000" cy="1993392"/>
          </a:xfrm>
          <a:prstGeom prst="roundRect">
            <a:avLst>
              <a:gd name="adj" fmla="val 2752"/>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336"/>
          <p:cNvSpPr txBox="1"/>
          <p:nvPr/>
        </p:nvSpPr>
        <p:spPr>
          <a:xfrm>
            <a:off x="54864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337"/>
          <p:cNvSpPr txBox="1"/>
          <p:nvPr/>
        </p:nvSpPr>
        <p:spPr>
          <a:xfrm>
            <a:off x="548640" y="2496312"/>
            <a:ext cx="3063240" cy="1124712"/>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Does the Mohit Minerals declaration operate retrospectively so that a taxpayer who was not a party can claim refund of IGST paid on ocean freight under RCM? Is refund barred because the IGST credit was utilised?</a:t>
            </a:r>
            <a:endParaRPr lang="en-US" sz="1050" dirty="0"/>
          </a:p>
        </p:txBody>
      </p:sp>
      <p:sp>
        <p:nvSpPr>
          <p:cNvPr id="12" name="rule_338"/>
          <p:cNvSpPr/>
          <p:nvPr/>
        </p:nvSpPr>
        <p:spPr>
          <a:xfrm>
            <a:off x="548640" y="3675888"/>
            <a:ext cx="3063240" cy="0"/>
          </a:xfrm>
          <a:prstGeom prst="line">
            <a:avLst/>
          </a:prstGeom>
          <a:noFill/>
          <a:ln w="6350">
            <a:solidFill>
              <a:schemeClr val="accent6"/>
            </a:solidFill>
            <a:prstDash val="solid"/>
          </a:ln>
        </p:spPr>
      </p:sp>
      <p:sp>
        <p:nvSpPr>
          <p:cNvPr id="13" name="facts_339"/>
          <p:cNvSpPr txBox="1"/>
          <p:nvPr/>
        </p:nvSpPr>
        <p:spPr>
          <a:xfrm>
            <a:off x="548640" y="3712464"/>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46 refund claims filed in April 2023</a:t>
            </a:r>
            <a:endParaRPr lang="en-US" sz="800" dirty="0"/>
          </a:p>
        </p:txBody>
      </p:sp>
      <p:sp>
        <p:nvSpPr>
          <p:cNvPr id="14" name="card_340"/>
          <p:cNvSpPr/>
          <p:nvPr/>
        </p:nvSpPr>
        <p:spPr>
          <a:xfrm>
            <a:off x="3931920" y="2112264"/>
            <a:ext cx="4846320" cy="1993392"/>
          </a:xfrm>
          <a:prstGeom prst="roundRect">
            <a:avLst>
              <a:gd name="adj" fmla="val 2752"/>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341"/>
          <p:cNvSpPr/>
          <p:nvPr/>
        </p:nvSpPr>
        <p:spPr>
          <a:xfrm>
            <a:off x="3931920" y="2221992"/>
            <a:ext cx="45720" cy="237744"/>
          </a:xfrm>
          <a:prstGeom prst="rect">
            <a:avLst/>
          </a:prstGeom>
          <a:solidFill>
            <a:schemeClr val="accent1"/>
          </a:solidFill>
          <a:ln/>
        </p:spPr>
      </p:sp>
      <p:sp>
        <p:nvSpPr>
          <p:cNvPr id="16" name="hlab_342"/>
          <p:cNvSpPr txBox="1"/>
          <p:nvPr/>
        </p:nvSpPr>
        <p:spPr>
          <a:xfrm>
            <a:off x="411480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343"/>
          <p:cNvSpPr txBox="1"/>
          <p:nvPr/>
        </p:nvSpPr>
        <p:spPr>
          <a:xfrm>
            <a:off x="4114800" y="2496312"/>
            <a:ext cx="4498848" cy="1517904"/>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Judgments are retrospective unless the court says otherwise (Kanishk Sinha; prospective overruling per Golak Nath is the exception). Under Mafatlal, a person who did not lose the issue in his own litigation may claim refund; the declaration satisfies Rule 89(2).</a:t>
            </a:r>
            <a:endParaRPr lang="en-US" sz="1050" dirty="0"/>
          </a:p>
          <a:p>
            <a:pPr marL="152400" indent="-152400">
              <a:spcAft>
                <a:spcPts val="500"/>
              </a:spcAft>
              <a:buSzPct val="100000"/>
              <a:buChar char="•"/>
            </a:pPr>
            <a:r>
              <a:rPr lang="en-US" sz="1050" dirty="0">
                <a:solidFill>
                  <a:schemeClr val="tx1"/>
                </a:solidFill>
              </a:rPr>
              <a:t>Utilisation was not in the Commissioner's S.112(3) review order, so the officer could not raise it. In any case SN Tradelink permits reversal via CGST/SGST balance.</a:t>
            </a:r>
            <a:endParaRPr lang="en-US" sz="1050" dirty="0"/>
          </a:p>
          <a:p>
            <a:pPr marL="152400" indent="-152400">
              <a:spcAft>
                <a:spcPts val="500"/>
              </a:spcAft>
              <a:buSzPct val="100000"/>
              <a:buChar char="•"/>
            </a:pPr>
            <a:r>
              <a:rPr lang="en-US" sz="1050" dirty="0">
                <a:solidFill>
                  <a:schemeClr val="tx1"/>
                </a:solidFill>
              </a:rPr>
              <a:t>Refund with S.56 interest from 60 days after the original application.</a:t>
            </a:r>
            <a:endParaRPr lang="en-US" sz="1050" dirty="0"/>
          </a:p>
        </p:txBody>
      </p:sp>
      <p:sp>
        <p:nvSpPr>
          <p:cNvPr id="18" name="card_344"/>
          <p:cNvSpPr/>
          <p:nvPr/>
        </p:nvSpPr>
        <p:spPr>
          <a:xfrm>
            <a:off x="365760" y="4197096"/>
            <a:ext cx="8412480" cy="576072"/>
          </a:xfrm>
          <a:prstGeom prst="roundRect">
            <a:avLst>
              <a:gd name="adj" fmla="val 9524"/>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9" name="alab_345"/>
          <p:cNvSpPr txBox="1"/>
          <p:nvPr/>
        </p:nvSpPr>
        <p:spPr>
          <a:xfrm>
            <a:off x="548640" y="4279392"/>
            <a:ext cx="914400" cy="164592"/>
          </a:xfrm>
          <a:prstGeom prst="rect">
            <a:avLst/>
          </a:prstGeom>
          <a:noFill/>
          <a:ln/>
        </p:spPr>
        <p:txBody>
          <a:bodyPr wrap="square" lIns="0" tIns="0" rIns="0" bIns="0" rtlCol="0" anchor="ctr"/>
          <a:lstStyle/>
          <a:p>
            <a:pPr indent="0" marL="0">
              <a:buNone/>
            </a:pPr>
            <a:r>
              <a:rPr lang="en-US" sz="750" b="1" spc="200" kern="0" dirty="0">
                <a:solidFill>
                  <a:schemeClr val="accent1"/>
                </a:solidFill>
              </a:rPr>
              <a:t>ALSO</a:t>
            </a:r>
            <a:endParaRPr lang="en-US" sz="750" dirty="0"/>
          </a:p>
        </p:txBody>
      </p:sp>
      <p:sp>
        <p:nvSpPr>
          <p:cNvPr id="20" name="also_346"/>
          <p:cNvSpPr txBox="1"/>
          <p:nvPr/>
        </p:nvSpPr>
        <p:spPr>
          <a:xfrm>
            <a:off x="548640" y="4443984"/>
            <a:ext cx="8092440" cy="283464"/>
          </a:xfrm>
          <a:prstGeom prst="rect">
            <a:avLst/>
          </a:prstGeom>
          <a:noFill/>
          <a:ln/>
        </p:spPr>
        <p:txBody>
          <a:bodyPr wrap="square" lIns="0" tIns="0" rIns="0" bIns="0" rtlCol="0" anchor="t"/>
          <a:lstStyle/>
          <a:p>
            <a:pPr marL="127000" indent="-127000">
              <a:spcAft>
                <a:spcPts val="200"/>
              </a:spcAft>
              <a:buSzPct val="100000"/>
              <a:buChar char="•"/>
            </a:pPr>
            <a:r>
              <a:rPr lang="en-US" sz="900" dirty="0">
                <a:solidFill>
                  <a:schemeClr val="tx1"/>
                </a:solidFill>
              </a:rPr>
              <a:t>Rawmet Resources (Orissa HC, 14.08.2026): interest on ocean freight IGST refund of Rs. 17.59 crore at 6% from date of deposit, per Paradeep Phosphates; Revenue conceded.</a:t>
            </a:r>
            <a:endParaRPr lang="en-US" sz="90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REFUNDS  ·  WITHHOLDING UNDER S.54(11)</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Section 54(11): when can a refund be withheld? Two High Courts, two outcomes</a:t>
            </a:r>
            <a:endParaRPr lang="en-US" sz="1800" dirty="0"/>
          </a:p>
        </p:txBody>
      </p:sp>
      <p:sp>
        <p:nvSpPr>
          <p:cNvPr id="4" name="count_347"/>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21 / 27</a:t>
            </a:r>
            <a:endParaRPr lang="en-US" sz="900" dirty="0"/>
          </a:p>
        </p:txBody>
      </p:sp>
      <p:sp>
        <p:nvSpPr>
          <p:cNvPr id="5" name="pill_348"/>
          <p:cNvSpPr/>
          <p:nvPr/>
        </p:nvSpPr>
        <p:spPr>
          <a:xfrm>
            <a:off x="7635240" y="219456"/>
            <a:ext cx="1143000" cy="219456"/>
          </a:xfrm>
          <a:prstGeom prst="roundRect">
            <a:avLst>
              <a:gd name="adj" fmla="val 45833"/>
            </a:avLst>
          </a:prstGeom>
          <a:solidFill>
            <a:schemeClr val="accent3"/>
          </a:solidFill>
          <a:ln/>
        </p:spPr>
        <p:txBody>
          <a:bodyPr wrap="square" lIns="0" tIns="0" rIns="0" bIns="0" rtlCol="0" anchor="ctr"/>
          <a:lstStyle/>
          <a:p>
            <a:pPr algn="ctr" indent="0" marL="0">
              <a:buNone/>
            </a:pPr>
            <a:r>
              <a:rPr lang="en-US" sz="750" b="1" spc="150" kern="0" dirty="0">
                <a:solidFill>
                  <a:schemeClr val="bg1"/>
                </a:solidFill>
              </a:rPr>
              <a:t>SPLIT VIEW</a:t>
            </a:r>
            <a:endParaRPr lang="en-US" sz="750" dirty="0"/>
          </a:p>
        </p:txBody>
      </p:sp>
      <p:sp>
        <p:nvSpPr>
          <p:cNvPr id="6" name="card_349"/>
          <p:cNvSpPr/>
          <p:nvPr/>
        </p:nvSpPr>
        <p:spPr>
          <a:xfrm>
            <a:off x="365760" y="1609344"/>
            <a:ext cx="8412480" cy="411480"/>
          </a:xfrm>
          <a:prstGeom prst="roundRect">
            <a:avLst>
              <a:gd name="adj" fmla="val 13333"/>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350"/>
          <p:cNvSpPr txBox="1"/>
          <p:nvPr/>
        </p:nvSpPr>
        <p:spPr>
          <a:xfrm>
            <a:off x="530352" y="1609344"/>
            <a:ext cx="8138160" cy="411480"/>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S.54(11): where the refund order is under appeal, or other proceedings under the Act are pending, the Commissioner may, after hearing, withhold the refund if paying it would hurt revenue due to malfeasance or fraud.</a:t>
            </a:r>
            <a:endParaRPr lang="en-US" sz="750" dirty="0"/>
          </a:p>
        </p:txBody>
      </p:sp>
      <p:sp>
        <p:nvSpPr>
          <p:cNvPr id="8" name="card_351"/>
          <p:cNvSpPr/>
          <p:nvPr/>
        </p:nvSpPr>
        <p:spPr>
          <a:xfrm>
            <a:off x="365760" y="2112264"/>
            <a:ext cx="4133088" cy="2185416"/>
          </a:xfrm>
          <a:prstGeom prst="roundRect">
            <a:avLst>
              <a:gd name="adj" fmla="val 2510"/>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9" name="chead_352"/>
          <p:cNvSpPr txBox="1"/>
          <p:nvPr/>
        </p:nvSpPr>
        <p:spPr>
          <a:xfrm>
            <a:off x="548640" y="2240280"/>
            <a:ext cx="2670048" cy="237744"/>
          </a:xfrm>
          <a:prstGeom prst="rect">
            <a:avLst/>
          </a:prstGeom>
          <a:noFill/>
          <a:ln/>
        </p:spPr>
        <p:txBody>
          <a:bodyPr wrap="square" lIns="0" tIns="0" rIns="0" bIns="0" rtlCol="0" anchor="ctr"/>
          <a:lstStyle/>
          <a:p>
            <a:pPr indent="0" marL="0">
              <a:buNone/>
            </a:pPr>
            <a:r>
              <a:rPr lang="en-US" sz="1200" b="1" dirty="0">
                <a:solidFill>
                  <a:schemeClr val="tx2"/>
                </a:solidFill>
                <a:latin typeface="Cambria" pitchFamily="34" charset="0"/>
                <a:ea typeface="Cambria" pitchFamily="34" charset="-122"/>
                <a:cs typeface="Cambria" pitchFamily="34" charset="-120"/>
              </a:rPr>
              <a:t>Telangana HC  ·  ADV Industrial Services</a:t>
            </a:r>
            <a:endParaRPr lang="en-US" sz="1200" dirty="0"/>
          </a:p>
        </p:txBody>
      </p:sp>
      <p:sp>
        <p:nvSpPr>
          <p:cNvPr id="10" name="pill_353"/>
          <p:cNvSpPr/>
          <p:nvPr/>
        </p:nvSpPr>
        <p:spPr>
          <a:xfrm>
            <a:off x="3264408" y="2249424"/>
            <a:ext cx="1051560" cy="219456"/>
          </a:xfrm>
          <a:prstGeom prst="roundRect">
            <a:avLst>
              <a:gd name="adj" fmla="val 45833"/>
            </a:avLst>
          </a:prstGeom>
          <a:solidFill>
            <a:schemeClr val="tx2"/>
          </a:solidFill>
          <a:ln/>
        </p:spPr>
        <p:txBody>
          <a:bodyPr wrap="square" lIns="0" tIns="0" rIns="0" bIns="0" rtlCol="0" anchor="ctr"/>
          <a:lstStyle/>
          <a:p>
            <a:pPr algn="ctr" indent="0" marL="0">
              <a:buNone/>
            </a:pPr>
            <a:r>
              <a:rPr lang="en-US" sz="750" b="1" spc="150" kern="0" dirty="0">
                <a:solidFill>
                  <a:schemeClr val="bg1"/>
                </a:solidFill>
              </a:rPr>
              <a:t>FOR ASSESSEE</a:t>
            </a:r>
            <a:endParaRPr lang="en-US" sz="750" dirty="0"/>
          </a:p>
        </p:txBody>
      </p:sp>
      <p:sp>
        <p:nvSpPr>
          <p:cNvPr id="11" name="csub_354"/>
          <p:cNvSpPr txBox="1"/>
          <p:nvPr/>
        </p:nvSpPr>
        <p:spPr>
          <a:xfrm>
            <a:off x="548640" y="2496312"/>
            <a:ext cx="3767328" cy="182880"/>
          </a:xfrm>
          <a:prstGeom prst="rect">
            <a:avLst/>
          </a:prstGeom>
          <a:noFill/>
          <a:ln/>
        </p:spPr>
        <p:txBody>
          <a:bodyPr wrap="square" lIns="0" tIns="0" rIns="0" bIns="0" rtlCol="0" anchor="ctr"/>
          <a:lstStyle/>
          <a:p>
            <a:pPr indent="0" marL="0">
              <a:buNone/>
            </a:pPr>
            <a:r>
              <a:rPr lang="en-US" sz="850" dirty="0">
                <a:solidFill>
                  <a:schemeClr val="accent3"/>
                </a:solidFill>
              </a:rPr>
              <a:t>W.P. 3663/2026  ·  08.09.2026  ·  For assessee</a:t>
            </a:r>
            <a:endParaRPr lang="en-US" sz="850" dirty="0"/>
          </a:p>
        </p:txBody>
      </p:sp>
      <p:sp>
        <p:nvSpPr>
          <p:cNvPr id="12" name="cpts_355"/>
          <p:cNvSpPr txBox="1"/>
          <p:nvPr/>
        </p:nvSpPr>
        <p:spPr>
          <a:xfrm>
            <a:off x="548640" y="2770632"/>
            <a:ext cx="3785616" cy="1408176"/>
          </a:xfrm>
          <a:prstGeom prst="rect">
            <a:avLst/>
          </a:prstGeom>
          <a:noFill/>
          <a:ln/>
        </p:spPr>
        <p:txBody>
          <a:bodyPr wrap="square" lIns="0" tIns="0" rIns="0" bIns="0" rtlCol="0" anchor="t"/>
          <a:lstStyle/>
          <a:p>
            <a:pPr marL="152400" indent="-152400">
              <a:spcAft>
                <a:spcPts val="500"/>
              </a:spcAft>
              <a:buSzPct val="100000"/>
              <a:buChar char="•"/>
            </a:pPr>
            <a:r>
              <a:rPr lang="en-US" sz="1000" dirty="0">
                <a:solidFill>
                  <a:schemeClr val="tx1"/>
                </a:solidFill>
              </a:rPr>
              <a:t>Consequential refund of Rs. 19,33,34,320 after the OIA set aside the demand.</a:t>
            </a:r>
            <a:endParaRPr lang="en-US" sz="1000" dirty="0"/>
          </a:p>
          <a:p>
            <a:pPr marL="152400" indent="-152400">
              <a:spcAft>
                <a:spcPts val="500"/>
              </a:spcAft>
              <a:buSzPct val="100000"/>
              <a:buChar char="•"/>
            </a:pPr>
            <a:r>
              <a:rPr lang="en-US" sz="1000" dirty="0">
                <a:solidFill>
                  <a:schemeClr val="tx1"/>
                </a:solidFill>
              </a:rPr>
              <a:t>Under S.107(16) the OIA stays binding unless stayed or set aside. An internal decision to appeal does not suspend it.</a:t>
            </a:r>
            <a:endParaRPr lang="en-US" sz="1000" dirty="0"/>
          </a:p>
          <a:p>
            <a:pPr marL="152400" indent="-152400">
              <a:spcAft>
                <a:spcPts val="500"/>
              </a:spcAft>
              <a:buSzPct val="100000"/>
              <a:buChar char="•"/>
            </a:pPr>
            <a:r>
              <a:rPr lang="en-US" sz="1000" dirty="0">
                <a:solidFill>
                  <a:schemeClr val="tx1"/>
                </a:solidFill>
              </a:rPr>
              <a:t>No express refund direction is needed for a consequential refund. Withholding requires S.54(11): pending appeal, Commissioner's opinion of fraud, and hearing.</a:t>
            </a:r>
            <a:endParaRPr lang="en-US" sz="1000" dirty="0"/>
          </a:p>
        </p:txBody>
      </p:sp>
      <p:sp>
        <p:nvSpPr>
          <p:cNvPr id="13" name="card_356"/>
          <p:cNvSpPr/>
          <p:nvPr/>
        </p:nvSpPr>
        <p:spPr>
          <a:xfrm>
            <a:off x="4645152" y="2112264"/>
            <a:ext cx="4133088" cy="2185416"/>
          </a:xfrm>
          <a:prstGeom prst="roundRect">
            <a:avLst>
              <a:gd name="adj" fmla="val 2510"/>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4" name="chead_357"/>
          <p:cNvSpPr txBox="1"/>
          <p:nvPr/>
        </p:nvSpPr>
        <p:spPr>
          <a:xfrm>
            <a:off x="4828032" y="2240280"/>
            <a:ext cx="2670048" cy="237744"/>
          </a:xfrm>
          <a:prstGeom prst="rect">
            <a:avLst/>
          </a:prstGeom>
          <a:noFill/>
          <a:ln/>
        </p:spPr>
        <p:txBody>
          <a:bodyPr wrap="square" lIns="0" tIns="0" rIns="0" bIns="0" rtlCol="0" anchor="ctr"/>
          <a:lstStyle/>
          <a:p>
            <a:pPr indent="0" marL="0">
              <a:buNone/>
            </a:pPr>
            <a:r>
              <a:rPr lang="en-US" sz="1200" b="1" dirty="0">
                <a:solidFill>
                  <a:schemeClr val="tx2"/>
                </a:solidFill>
                <a:latin typeface="Cambria" pitchFamily="34" charset="0"/>
                <a:ea typeface="Cambria" pitchFamily="34" charset="-122"/>
                <a:cs typeface="Cambria" pitchFamily="34" charset="-120"/>
              </a:rPr>
              <a:t>Delhi HC  ·  Devi Electronics</a:t>
            </a:r>
            <a:endParaRPr lang="en-US" sz="1200" dirty="0"/>
          </a:p>
        </p:txBody>
      </p:sp>
      <p:sp>
        <p:nvSpPr>
          <p:cNvPr id="15" name="pill_358"/>
          <p:cNvSpPr/>
          <p:nvPr/>
        </p:nvSpPr>
        <p:spPr>
          <a:xfrm>
            <a:off x="7543800" y="2249424"/>
            <a:ext cx="1051560" cy="219456"/>
          </a:xfrm>
          <a:prstGeom prst="roundRect">
            <a:avLst>
              <a:gd name="adj" fmla="val 45833"/>
            </a:avLst>
          </a:prstGeom>
          <a:solidFill>
            <a:schemeClr val="accent1"/>
          </a:solidFill>
          <a:ln/>
        </p:spPr>
        <p:txBody>
          <a:bodyPr wrap="square" lIns="0" tIns="0" rIns="0" bIns="0" rtlCol="0" anchor="ctr"/>
          <a:lstStyle/>
          <a:p>
            <a:pPr algn="ctr" indent="0" marL="0">
              <a:buNone/>
            </a:pPr>
            <a:r>
              <a:rPr lang="en-US" sz="750" b="1" spc="150" kern="0" dirty="0">
                <a:solidFill>
                  <a:schemeClr val="bg1"/>
                </a:solidFill>
              </a:rPr>
              <a:t>FOR REVENUE</a:t>
            </a:r>
            <a:endParaRPr lang="en-US" sz="750" dirty="0"/>
          </a:p>
        </p:txBody>
      </p:sp>
      <p:sp>
        <p:nvSpPr>
          <p:cNvPr id="16" name="csub_359"/>
          <p:cNvSpPr txBox="1"/>
          <p:nvPr/>
        </p:nvSpPr>
        <p:spPr>
          <a:xfrm>
            <a:off x="4828032" y="2496312"/>
            <a:ext cx="3767328" cy="182880"/>
          </a:xfrm>
          <a:prstGeom prst="rect">
            <a:avLst/>
          </a:prstGeom>
          <a:noFill/>
          <a:ln/>
        </p:spPr>
        <p:txBody>
          <a:bodyPr wrap="square" lIns="0" tIns="0" rIns="0" bIns="0" rtlCol="0" anchor="ctr"/>
          <a:lstStyle/>
          <a:p>
            <a:pPr indent="0" marL="0">
              <a:buNone/>
            </a:pPr>
            <a:r>
              <a:rPr lang="en-US" sz="850" dirty="0">
                <a:solidFill>
                  <a:schemeClr val="accent3"/>
                </a:solidFill>
              </a:rPr>
              <a:t>W.P.(C) 15557/2024  ·  01.10.2026  ·  For revenue</a:t>
            </a:r>
            <a:endParaRPr lang="en-US" sz="850" dirty="0"/>
          </a:p>
        </p:txBody>
      </p:sp>
      <p:sp>
        <p:nvSpPr>
          <p:cNvPr id="17" name="cpts_360"/>
          <p:cNvSpPr txBox="1"/>
          <p:nvPr/>
        </p:nvSpPr>
        <p:spPr>
          <a:xfrm>
            <a:off x="4828032" y="2770632"/>
            <a:ext cx="3785616" cy="1408176"/>
          </a:xfrm>
          <a:prstGeom prst="rect">
            <a:avLst/>
          </a:prstGeom>
          <a:noFill/>
          <a:ln/>
        </p:spPr>
        <p:txBody>
          <a:bodyPr wrap="square" lIns="0" tIns="0" rIns="0" bIns="0" rtlCol="0" anchor="t"/>
          <a:lstStyle/>
          <a:p>
            <a:pPr marL="152400" indent="-152400">
              <a:spcAft>
                <a:spcPts val="500"/>
              </a:spcAft>
              <a:buSzPct val="100000"/>
              <a:buChar char="•"/>
            </a:pPr>
            <a:r>
              <a:rPr lang="en-US" sz="1000" dirty="0">
                <a:solidFill>
                  <a:schemeClr val="tx1"/>
                </a:solidFill>
              </a:rPr>
              <a:t>Refund of Rs. 3,15,30,605 flowing from an OIA was withheld though no GSTAT appeal was pending.</a:t>
            </a:r>
            <a:endParaRPr lang="en-US" sz="1000" dirty="0"/>
          </a:p>
          <a:p>
            <a:pPr marL="152400" indent="-152400">
              <a:spcAft>
                <a:spcPts val="500"/>
              </a:spcAft>
              <a:buSzPct val="100000"/>
              <a:buChar char="•"/>
            </a:pPr>
            <a:r>
              <a:rPr lang="en-US" sz="1000" dirty="0">
                <a:solidFill>
                  <a:schemeClr val="tx1"/>
                </a:solidFill>
              </a:rPr>
              <a:t>'Any other proceedings under this Act' is wide. A pending anti-evasion investigation into fake ITC qualified, though the SCN came later.</a:t>
            </a:r>
            <a:endParaRPr lang="en-US" sz="1000" dirty="0"/>
          </a:p>
          <a:p>
            <a:pPr marL="152400" indent="-152400">
              <a:spcAft>
                <a:spcPts val="500"/>
              </a:spcAft>
              <a:buSzPct val="100000"/>
              <a:buChar char="•"/>
            </a:pPr>
            <a:r>
              <a:rPr lang="en-US" sz="1000" dirty="0">
                <a:solidFill>
                  <a:schemeClr val="tx1"/>
                </a:solidFill>
              </a:rPr>
              <a:t>Mandy Enterprises and similar cases distinguished: they rested only on a proposed appeal with no material of fraud.</a:t>
            </a:r>
            <a:endParaRPr lang="en-US" sz="1000" dirty="0"/>
          </a:p>
        </p:txBody>
      </p:sp>
      <p:sp>
        <p:nvSpPr>
          <p:cNvPr id="18" name="card_361"/>
          <p:cNvSpPr/>
          <p:nvPr/>
        </p:nvSpPr>
        <p:spPr>
          <a:xfrm>
            <a:off x="365760" y="4389120"/>
            <a:ext cx="8412480" cy="384048"/>
          </a:xfrm>
          <a:prstGeom prst="roundRect">
            <a:avLst>
              <a:gd name="adj" fmla="val 14286"/>
            </a:avLst>
          </a:prstGeom>
          <a:solidFill>
            <a:schemeClr val="accent5"/>
          </a:solidFill>
          <a:ln w="9525">
            <a:solidFill>
              <a:srgbClr val="F3D3D5"/>
            </a:solidFill>
            <a:prstDash val="solid"/>
          </a:ln>
          <a:effectLst>
            <a:outerShdw sx="100000" sy="100000" kx="0" ky="0" algn="bl" rotWithShape="0" blurRad="50800" dist="19050" dir="5400000">
              <a:srgbClr val="1F2A44">
                <a:alpha val="12000"/>
              </a:srgbClr>
            </a:outerShdw>
          </a:effectLst>
        </p:spPr>
      </p:sp>
      <p:sp>
        <p:nvSpPr>
          <p:cNvPr id="19" name="take_362"/>
          <p:cNvSpPr txBox="1"/>
          <p:nvPr/>
        </p:nvSpPr>
        <p:spPr>
          <a:xfrm>
            <a:off x="548640" y="4389120"/>
            <a:ext cx="8092440" cy="384048"/>
          </a:xfrm>
          <a:prstGeom prst="rect">
            <a:avLst/>
          </a:prstGeom>
          <a:noFill/>
          <a:ln/>
        </p:spPr>
        <p:txBody>
          <a:bodyPr wrap="square" lIns="0" tIns="0" rIns="0" bIns="0" rtlCol="0" anchor="ctr"/>
          <a:lstStyle/>
          <a:p>
            <a:pPr indent="0" marL="0">
              <a:buNone/>
            </a:pPr>
            <a:r>
              <a:rPr lang="en-US" sz="950" b="1" dirty="0">
                <a:solidFill>
                  <a:schemeClr val="accent1"/>
                </a:solidFill>
              </a:rPr>
              <a:t>Why it matters  </a:t>
            </a:r>
            <a:pPr indent="0" marL="0">
              <a:buNone/>
            </a:pPr>
            <a:r>
              <a:rPr lang="en-US" sz="950" dirty="0">
                <a:solidFill>
                  <a:schemeClr val="tx1"/>
                </a:solidFill>
              </a:rPr>
              <a:t>Mere intent to appeal will not do; contemporaneous material of fraud or malfeasance may. Patna HC (13.08.2026) likewise directed a reasoned S.54(11) order.</a:t>
            </a:r>
            <a:endParaRPr lang="en-US" sz="95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REFUNDS  ·  SEZ UNITS</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An SEZ unit can claim refund of unutilised ITC itself</a:t>
            </a:r>
            <a:endParaRPr lang="en-US" sz="1800" dirty="0"/>
          </a:p>
        </p:txBody>
      </p:sp>
      <p:sp>
        <p:nvSpPr>
          <p:cNvPr id="4" name="count_363"/>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22 / 27</a:t>
            </a:r>
            <a:endParaRPr lang="en-US" sz="900" dirty="0"/>
          </a:p>
        </p:txBody>
      </p:sp>
      <p:sp>
        <p:nvSpPr>
          <p:cNvPr id="5" name="pill_364"/>
          <p:cNvSpPr/>
          <p:nvPr/>
        </p:nvSpPr>
        <p:spPr>
          <a:xfrm>
            <a:off x="7635240" y="219456"/>
            <a:ext cx="1143000" cy="219456"/>
          </a:xfrm>
          <a:prstGeom prst="roundRect">
            <a:avLst>
              <a:gd name="adj" fmla="val 45833"/>
            </a:avLst>
          </a:prstGeom>
          <a:solidFill>
            <a:schemeClr val="tx2"/>
          </a:solidFill>
          <a:ln/>
        </p:spPr>
        <p:txBody>
          <a:bodyPr wrap="square" lIns="0" tIns="0" rIns="0" bIns="0" rtlCol="0" anchor="ctr"/>
          <a:lstStyle/>
          <a:p>
            <a:pPr algn="ctr" indent="0" marL="0">
              <a:buNone/>
            </a:pPr>
            <a:r>
              <a:rPr lang="en-US" sz="750" b="1" spc="150" kern="0" dirty="0">
                <a:solidFill>
                  <a:schemeClr val="bg1"/>
                </a:solidFill>
              </a:rPr>
              <a:t>FOR ASSESSEE</a:t>
            </a:r>
            <a:endParaRPr lang="en-US" sz="750" dirty="0"/>
          </a:p>
        </p:txBody>
      </p:sp>
      <p:sp>
        <p:nvSpPr>
          <p:cNvPr id="6" name="card_365"/>
          <p:cNvSpPr/>
          <p:nvPr/>
        </p:nvSpPr>
        <p:spPr>
          <a:xfrm>
            <a:off x="365760" y="1609344"/>
            <a:ext cx="8412480" cy="411480"/>
          </a:xfrm>
          <a:prstGeom prst="roundRect">
            <a:avLst>
              <a:gd name="adj" fmla="val 13333"/>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366"/>
          <p:cNvSpPr txBox="1"/>
          <p:nvPr/>
        </p:nvSpPr>
        <p:spPr>
          <a:xfrm>
            <a:off x="530352" y="1609344"/>
            <a:ext cx="8138160" cy="411480"/>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Supplies to SEZ units are zero-rated. The Rule 89(1) proviso lets the supplier claim refund on supplies to an SEZ unit. An ISD (Input Service Distributor) passes head-office credits to branches.</a:t>
            </a:r>
            <a:endParaRPr lang="en-US" sz="750" dirty="0"/>
          </a:p>
        </p:txBody>
      </p:sp>
      <p:sp>
        <p:nvSpPr>
          <p:cNvPr id="8" name="cite_367"/>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McKinsey Global Services  |  Madras HC  |  WP 26469/2026  |  18.09.2026   ·   Wipro Ltd.  |  Madras HC  |  11.08.2026</a:t>
            </a:r>
            <a:endParaRPr lang="en-US" sz="850" dirty="0"/>
          </a:p>
        </p:txBody>
      </p:sp>
      <p:sp>
        <p:nvSpPr>
          <p:cNvPr id="9" name="card_368"/>
          <p:cNvSpPr/>
          <p:nvPr/>
        </p:nvSpPr>
        <p:spPr>
          <a:xfrm>
            <a:off x="365760" y="2112264"/>
            <a:ext cx="3429000" cy="2185416"/>
          </a:xfrm>
          <a:prstGeom prst="roundRect">
            <a:avLst>
              <a:gd name="adj" fmla="val 2510"/>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369"/>
          <p:cNvSpPr txBox="1"/>
          <p:nvPr/>
        </p:nvSpPr>
        <p:spPr>
          <a:xfrm>
            <a:off x="54864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370"/>
          <p:cNvSpPr txBox="1"/>
          <p:nvPr/>
        </p:nvSpPr>
        <p:spPr>
          <a:xfrm>
            <a:off x="548640" y="2496312"/>
            <a:ext cx="3063240" cy="1316736"/>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Is refund of unutilised ITC available only to suppliers to SEZ units, or can the SEZ unit claim it? What if credit came through an ISD?</a:t>
            </a:r>
            <a:endParaRPr lang="en-US" sz="1050" dirty="0"/>
          </a:p>
        </p:txBody>
      </p:sp>
      <p:sp>
        <p:nvSpPr>
          <p:cNvPr id="12" name="rule_371"/>
          <p:cNvSpPr/>
          <p:nvPr/>
        </p:nvSpPr>
        <p:spPr>
          <a:xfrm>
            <a:off x="548640" y="3867912"/>
            <a:ext cx="3063240" cy="0"/>
          </a:xfrm>
          <a:prstGeom prst="line">
            <a:avLst/>
          </a:prstGeom>
          <a:noFill/>
          <a:ln w="6350">
            <a:solidFill>
              <a:schemeClr val="accent6"/>
            </a:solidFill>
            <a:prstDash val="solid"/>
          </a:ln>
        </p:spPr>
      </p:sp>
      <p:sp>
        <p:nvSpPr>
          <p:cNvPr id="13" name="facts_372"/>
          <p:cNvSpPr txBox="1"/>
          <p:nvPr/>
        </p:nvSpPr>
        <p:spPr>
          <a:xfrm>
            <a:off x="548640" y="3904488"/>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Senthilkumar Ramamoorthy, J. in both</a:t>
            </a:r>
            <a:endParaRPr lang="en-US" sz="800" dirty="0"/>
          </a:p>
        </p:txBody>
      </p:sp>
      <p:sp>
        <p:nvSpPr>
          <p:cNvPr id="14" name="card_373"/>
          <p:cNvSpPr/>
          <p:nvPr/>
        </p:nvSpPr>
        <p:spPr>
          <a:xfrm>
            <a:off x="3931920" y="2112264"/>
            <a:ext cx="4846320" cy="2185416"/>
          </a:xfrm>
          <a:prstGeom prst="roundRect">
            <a:avLst>
              <a:gd name="adj" fmla="val 2510"/>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374"/>
          <p:cNvSpPr/>
          <p:nvPr/>
        </p:nvSpPr>
        <p:spPr>
          <a:xfrm>
            <a:off x="3931920" y="2221992"/>
            <a:ext cx="45720" cy="237744"/>
          </a:xfrm>
          <a:prstGeom prst="rect">
            <a:avLst/>
          </a:prstGeom>
          <a:solidFill>
            <a:schemeClr val="accent1"/>
          </a:solidFill>
          <a:ln/>
        </p:spPr>
      </p:sp>
      <p:sp>
        <p:nvSpPr>
          <p:cNvPr id="16" name="hlab_375"/>
          <p:cNvSpPr txBox="1"/>
          <p:nvPr/>
        </p:nvSpPr>
        <p:spPr>
          <a:xfrm>
            <a:off x="411480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376"/>
          <p:cNvSpPr txBox="1"/>
          <p:nvPr/>
        </p:nvSpPr>
        <p:spPr>
          <a:xfrm>
            <a:off x="4114800" y="2496312"/>
            <a:ext cx="4498848" cy="1709928"/>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Following Platinum Holdings, Rule 89(1) is not restricted to suppliers; the word 'only' cannot be read in. Orders rejecting the SEZ unit's refund set aside.</a:t>
            </a:r>
            <a:endParaRPr lang="en-US" sz="1050" dirty="0"/>
          </a:p>
          <a:p>
            <a:pPr marL="152400" indent="-152400">
              <a:spcAft>
                <a:spcPts val="500"/>
              </a:spcAft>
              <a:buSzPct val="100000"/>
              <a:buChar char="•"/>
            </a:pPr>
            <a:r>
              <a:rPr lang="en-US" sz="1050" dirty="0">
                <a:solidFill>
                  <a:schemeClr val="tx1"/>
                </a:solidFill>
              </a:rPr>
              <a:t>Wipro: where credit is distributed by an ISD, the supplier cannot claim refund. The Rule 89(1) proviso only prevents dual claims on direct supplies to SEZ units.</a:t>
            </a:r>
            <a:endParaRPr lang="en-US" sz="1050" dirty="0"/>
          </a:p>
          <a:p>
            <a:pPr marL="152400" indent="-152400">
              <a:spcAft>
                <a:spcPts val="500"/>
              </a:spcAft>
              <a:buSzPct val="100000"/>
              <a:buChar char="•"/>
            </a:pPr>
            <a:r>
              <a:rPr lang="en-US" sz="1050" dirty="0">
                <a:solidFill>
                  <a:schemeClr val="tx1"/>
                </a:solidFill>
              </a:rPr>
              <a:t>The Rule 89(2)(f) declaration does not apply where supplies were not made directly to the SEZ unit.</a:t>
            </a:r>
            <a:endParaRPr lang="en-US" sz="1050" dirty="0"/>
          </a:p>
        </p:txBody>
      </p:sp>
      <p:sp>
        <p:nvSpPr>
          <p:cNvPr id="18" name="card_377"/>
          <p:cNvSpPr/>
          <p:nvPr/>
        </p:nvSpPr>
        <p:spPr>
          <a:xfrm>
            <a:off x="365760" y="4389120"/>
            <a:ext cx="8412480" cy="384048"/>
          </a:xfrm>
          <a:prstGeom prst="roundRect">
            <a:avLst>
              <a:gd name="adj" fmla="val 14286"/>
            </a:avLst>
          </a:prstGeom>
          <a:solidFill>
            <a:schemeClr val="accent5"/>
          </a:solidFill>
          <a:ln w="9525">
            <a:solidFill>
              <a:srgbClr val="F3D3D5"/>
            </a:solidFill>
            <a:prstDash val="solid"/>
          </a:ln>
          <a:effectLst>
            <a:outerShdw sx="100000" sy="100000" kx="0" ky="0" algn="bl" rotWithShape="0" blurRad="50800" dist="19050" dir="5400000">
              <a:srgbClr val="1F2A44">
                <a:alpha val="12000"/>
              </a:srgbClr>
            </a:outerShdw>
          </a:effectLst>
        </p:spPr>
      </p:sp>
      <p:sp>
        <p:nvSpPr>
          <p:cNvPr id="19" name="take_378"/>
          <p:cNvSpPr txBox="1"/>
          <p:nvPr/>
        </p:nvSpPr>
        <p:spPr>
          <a:xfrm>
            <a:off x="548640" y="4389120"/>
            <a:ext cx="8092440" cy="384048"/>
          </a:xfrm>
          <a:prstGeom prst="rect">
            <a:avLst/>
          </a:prstGeom>
          <a:noFill/>
          <a:ln/>
        </p:spPr>
        <p:txBody>
          <a:bodyPr wrap="square" lIns="0" tIns="0" rIns="0" bIns="0" rtlCol="0" anchor="ctr"/>
          <a:lstStyle/>
          <a:p>
            <a:pPr indent="0" marL="0">
              <a:buNone/>
            </a:pPr>
            <a:r>
              <a:rPr lang="en-US" sz="950" b="1" dirty="0">
                <a:solidFill>
                  <a:schemeClr val="accent1"/>
                </a:solidFill>
              </a:rPr>
              <a:t>Why it matters  </a:t>
            </a:r>
            <a:pPr indent="0" marL="0">
              <a:buNone/>
            </a:pPr>
            <a:r>
              <a:rPr lang="en-US" sz="950" dirty="0">
                <a:solidFill>
                  <a:schemeClr val="tx1"/>
                </a:solidFill>
              </a:rPr>
              <a:t>SEZ units with accumulated credit (especially ISD-distributed) have a live refund route. Writ appeal against Platinum Holdings is pending without stay.</a:t>
            </a:r>
            <a:endParaRPr lang="en-US" sz="95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REFUNDS  ·  ERRONEOUS REFUND</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Excess inverted duty refund is 'erroneous': interest under S.73 and S.50</a:t>
            </a:r>
            <a:endParaRPr lang="en-US" sz="1800" dirty="0"/>
          </a:p>
        </p:txBody>
      </p:sp>
      <p:sp>
        <p:nvSpPr>
          <p:cNvPr id="4" name="count_379"/>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23 / 27</a:t>
            </a:r>
            <a:endParaRPr lang="en-US" sz="900" dirty="0"/>
          </a:p>
        </p:txBody>
      </p:sp>
      <p:sp>
        <p:nvSpPr>
          <p:cNvPr id="5" name="pill_380"/>
          <p:cNvSpPr/>
          <p:nvPr/>
        </p:nvSpPr>
        <p:spPr>
          <a:xfrm>
            <a:off x="7635240" y="219456"/>
            <a:ext cx="1143000" cy="219456"/>
          </a:xfrm>
          <a:prstGeom prst="roundRect">
            <a:avLst>
              <a:gd name="adj" fmla="val 45833"/>
            </a:avLst>
          </a:prstGeom>
          <a:solidFill>
            <a:schemeClr val="accent1"/>
          </a:solidFill>
          <a:ln/>
        </p:spPr>
        <p:txBody>
          <a:bodyPr wrap="square" lIns="0" tIns="0" rIns="0" bIns="0" rtlCol="0" anchor="ctr"/>
          <a:lstStyle/>
          <a:p>
            <a:pPr algn="ctr" indent="0" marL="0">
              <a:buNone/>
            </a:pPr>
            <a:r>
              <a:rPr lang="en-US" sz="750" b="1" spc="150" kern="0" dirty="0">
                <a:solidFill>
                  <a:schemeClr val="bg1"/>
                </a:solidFill>
              </a:rPr>
              <a:t>FOR REVENUE</a:t>
            </a:r>
            <a:endParaRPr lang="en-US" sz="750" dirty="0"/>
          </a:p>
        </p:txBody>
      </p:sp>
      <p:sp>
        <p:nvSpPr>
          <p:cNvPr id="6" name="card_381"/>
          <p:cNvSpPr/>
          <p:nvPr/>
        </p:nvSpPr>
        <p:spPr>
          <a:xfrm>
            <a:off x="365760" y="1609344"/>
            <a:ext cx="8412480" cy="269748"/>
          </a:xfrm>
          <a:prstGeom prst="roundRect">
            <a:avLst>
              <a:gd name="adj" fmla="val 20339"/>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382"/>
          <p:cNvSpPr txBox="1"/>
          <p:nvPr/>
        </p:nvSpPr>
        <p:spPr>
          <a:xfrm>
            <a:off x="530352" y="1609344"/>
            <a:ext cx="8138160" cy="269748"/>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S.73 covers tax not paid and also tax 'erroneously refunded'. S.50 charges interest on such amounts.</a:t>
            </a:r>
            <a:endParaRPr lang="en-US" sz="750" dirty="0"/>
          </a:p>
        </p:txBody>
      </p:sp>
      <p:sp>
        <p:nvSpPr>
          <p:cNvPr id="8" name="cite_383"/>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Hindalco Industries Ltd.  |  GSTAT, Raipur Bench  |  APL/15/RPR/2026  |  24.09.2026</a:t>
            </a:r>
            <a:endParaRPr lang="en-US" sz="850" dirty="0"/>
          </a:p>
        </p:txBody>
      </p:sp>
      <p:sp>
        <p:nvSpPr>
          <p:cNvPr id="9" name="card_384"/>
          <p:cNvSpPr/>
          <p:nvPr/>
        </p:nvSpPr>
        <p:spPr>
          <a:xfrm>
            <a:off x="365760" y="1970532"/>
            <a:ext cx="3429000" cy="2327148"/>
          </a:xfrm>
          <a:prstGeom prst="roundRect">
            <a:avLst>
              <a:gd name="adj" fmla="val 2358"/>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385"/>
          <p:cNvSpPr txBox="1"/>
          <p:nvPr/>
        </p:nvSpPr>
        <p:spPr>
          <a:xfrm>
            <a:off x="548640" y="2107692"/>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386"/>
          <p:cNvSpPr txBox="1"/>
          <p:nvPr/>
        </p:nvSpPr>
        <p:spPr>
          <a:xfrm>
            <a:off x="548640" y="2354580"/>
            <a:ext cx="3063240" cy="1458468"/>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Can a cash refund of accumulated ITC under S.54(3) be 'tax erroneously refunded' under S.73 without first reversing the RFD-06 under S.107(2) or S.108, and is interest payable?</a:t>
            </a:r>
            <a:endParaRPr lang="en-US" sz="1050" dirty="0"/>
          </a:p>
        </p:txBody>
      </p:sp>
      <p:sp>
        <p:nvSpPr>
          <p:cNvPr id="12" name="rule_387"/>
          <p:cNvSpPr/>
          <p:nvPr/>
        </p:nvSpPr>
        <p:spPr>
          <a:xfrm>
            <a:off x="548640" y="3867912"/>
            <a:ext cx="3063240" cy="0"/>
          </a:xfrm>
          <a:prstGeom prst="line">
            <a:avLst/>
          </a:prstGeom>
          <a:noFill/>
          <a:ln w="6350">
            <a:solidFill>
              <a:schemeClr val="accent6"/>
            </a:solidFill>
            <a:prstDash val="solid"/>
          </a:ln>
        </p:spPr>
      </p:sp>
      <p:sp>
        <p:nvSpPr>
          <p:cNvPr id="13" name="facts_388"/>
          <p:cNvSpPr txBox="1"/>
          <p:nvPr/>
        </p:nvSpPr>
        <p:spPr>
          <a:xfrm>
            <a:off x="548640" y="3904488"/>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Sanctioned Rs. 90,35,671 (2019); principal repaid 08.11.2021; interest Rs. 44,51,491</a:t>
            </a:r>
            <a:endParaRPr lang="en-US" sz="800" dirty="0"/>
          </a:p>
        </p:txBody>
      </p:sp>
      <p:sp>
        <p:nvSpPr>
          <p:cNvPr id="14" name="card_389"/>
          <p:cNvSpPr/>
          <p:nvPr/>
        </p:nvSpPr>
        <p:spPr>
          <a:xfrm>
            <a:off x="3931920" y="1970532"/>
            <a:ext cx="4846320" cy="2327148"/>
          </a:xfrm>
          <a:prstGeom prst="roundRect">
            <a:avLst>
              <a:gd name="adj" fmla="val 2358"/>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390"/>
          <p:cNvSpPr/>
          <p:nvPr/>
        </p:nvSpPr>
        <p:spPr>
          <a:xfrm>
            <a:off x="3931920" y="2080260"/>
            <a:ext cx="45720" cy="237744"/>
          </a:xfrm>
          <a:prstGeom prst="rect">
            <a:avLst/>
          </a:prstGeom>
          <a:solidFill>
            <a:schemeClr val="accent1"/>
          </a:solidFill>
          <a:ln/>
        </p:spPr>
      </p:sp>
      <p:sp>
        <p:nvSpPr>
          <p:cNvPr id="16" name="hlab_391"/>
          <p:cNvSpPr txBox="1"/>
          <p:nvPr/>
        </p:nvSpPr>
        <p:spPr>
          <a:xfrm>
            <a:off x="4114800" y="2107692"/>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392"/>
          <p:cNvSpPr txBox="1"/>
          <p:nvPr/>
        </p:nvSpPr>
        <p:spPr>
          <a:xfrm>
            <a:off x="4114800" y="2354580"/>
            <a:ext cx="4498848" cy="1851660"/>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A refund beyond the Rule 89(5) entitlement can be an erroneous refund under S.73. Not invoking S.107(2)/S.108 did not oust jurisdiction on these facts.</a:t>
            </a:r>
            <a:endParaRPr lang="en-US" sz="1050" dirty="0"/>
          </a:p>
          <a:p>
            <a:pPr marL="152400" indent="-152400">
              <a:spcAft>
                <a:spcPts val="500"/>
              </a:spcAft>
              <a:buSzPct val="100000"/>
              <a:buChar char="•"/>
            </a:pPr>
            <a:r>
              <a:rPr lang="en-US" sz="1050" dirty="0">
                <a:solidFill>
                  <a:schemeClr val="tx1"/>
                </a:solidFill>
              </a:rPr>
              <a:t>S.73 is not a general power to reopen concluded refund adjudications or ignore a subsisting appellate order.</a:t>
            </a:r>
            <a:endParaRPr lang="en-US" sz="1050" dirty="0"/>
          </a:p>
          <a:p>
            <a:pPr marL="152400" indent="-152400">
              <a:spcAft>
                <a:spcPts val="500"/>
              </a:spcAft>
              <a:buSzPct val="100000"/>
              <a:buChar char="•"/>
            </a:pPr>
            <a:r>
              <a:rPr lang="en-US" sz="1050" dirty="0">
                <a:solidFill>
                  <a:schemeClr val="tx1"/>
                </a:solidFill>
              </a:rPr>
              <a:t>S.73 and S.50 together give substantive authority for interest, not dependent on fraud or fault. 18% for 999 days upheld.</a:t>
            </a:r>
            <a:endParaRPr lang="en-US" sz="1050" dirty="0"/>
          </a:p>
        </p:txBody>
      </p:sp>
      <p:sp>
        <p:nvSpPr>
          <p:cNvPr id="18" name="card_393"/>
          <p:cNvSpPr/>
          <p:nvPr/>
        </p:nvSpPr>
        <p:spPr>
          <a:xfrm>
            <a:off x="365760" y="4389120"/>
            <a:ext cx="8412480" cy="384048"/>
          </a:xfrm>
          <a:prstGeom prst="roundRect">
            <a:avLst>
              <a:gd name="adj" fmla="val 14286"/>
            </a:avLst>
          </a:prstGeom>
          <a:solidFill>
            <a:schemeClr val="accent5"/>
          </a:solidFill>
          <a:ln w="9525">
            <a:solidFill>
              <a:srgbClr val="F3D3D5"/>
            </a:solidFill>
            <a:prstDash val="solid"/>
          </a:ln>
          <a:effectLst>
            <a:outerShdw sx="100000" sy="100000" kx="0" ky="0" algn="bl" rotWithShape="0" blurRad="50800" dist="19050" dir="5400000">
              <a:srgbClr val="1F2A44">
                <a:alpha val="12000"/>
              </a:srgbClr>
            </a:outerShdw>
          </a:effectLst>
        </p:spPr>
      </p:sp>
      <p:sp>
        <p:nvSpPr>
          <p:cNvPr id="19" name="take_394"/>
          <p:cNvSpPr txBox="1"/>
          <p:nvPr/>
        </p:nvSpPr>
        <p:spPr>
          <a:xfrm>
            <a:off x="548640" y="4389120"/>
            <a:ext cx="8092440" cy="384048"/>
          </a:xfrm>
          <a:prstGeom prst="rect">
            <a:avLst/>
          </a:prstGeom>
          <a:noFill/>
          <a:ln/>
        </p:spPr>
        <p:txBody>
          <a:bodyPr wrap="square" lIns="0" tIns="0" rIns="0" bIns="0" rtlCol="0" anchor="ctr"/>
          <a:lstStyle/>
          <a:p>
            <a:pPr indent="0" marL="0">
              <a:buNone/>
            </a:pPr>
            <a:r>
              <a:rPr lang="en-US" sz="950" b="1" dirty="0">
                <a:solidFill>
                  <a:schemeClr val="accent1"/>
                </a:solidFill>
              </a:rPr>
              <a:t>Why it matters  </a:t>
            </a:r>
            <a:pPr indent="0" marL="0">
              <a:buNone/>
            </a:pPr>
            <a:r>
              <a:rPr lang="en-US" sz="950" dirty="0">
                <a:solidFill>
                  <a:schemeClr val="tx1"/>
                </a:solidFill>
              </a:rPr>
              <a:t>Repaying the principal does not end the matter. Where the formula yields a negative maximum refund, interest will follow.</a:t>
            </a:r>
            <a:endParaRPr lang="en-US" sz="95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2"/>
          <p:cNvSpPr/>
          <p:nvPr>
            <p:ph idx="102" type="body" hasCustomPrompt="1"/>
          </p:nvPr>
        </p:nvSpPr>
        <p:spPr>
          <a:xfrm>
            <a:off x="731520" y="1874520"/>
            <a:ext cx="7315200" cy="274320"/>
          </a:xfrm>
          <a:prstGeom prst="rect">
            <a:avLst/>
          </a:prstGeom>
          <a:noFill/>
          <a:ln/>
        </p:spPr>
        <p:txBody>
          <a:bodyPr wrap="square" lIns="0" tIns="0" rIns="0" bIns="0" rtlCol="0"/>
          <a:lstStyle/>
          <a:p>
            <a:pPr indent="0" marL="0">
              <a:buNone/>
            </a:pPr>
            <a:r>
              <a:rPr lang="en-US" sz="1000" b="1" spc="300" kern="0" dirty="0">
                <a:solidFill>
                  <a:schemeClr val="accent1"/>
                </a:solidFill>
              </a:rPr>
              <a:t>PART C</a:t>
            </a:r>
            <a:endParaRPr lang="en-US" sz="1000" dirty="0"/>
          </a:p>
        </p:txBody>
      </p:sp>
      <p:sp>
        <p:nvSpPr>
          <p:cNvPr id="3" name="Text 2"/>
          <p:cNvSpPr/>
          <p:nvPr>
            <p:ph idx="103" type="title" hasCustomPrompt="1"/>
          </p:nvPr>
        </p:nvSpPr>
        <p:spPr>
          <a:xfrm>
            <a:off x="731520" y="2148840"/>
            <a:ext cx="7680960" cy="640080"/>
          </a:xfrm>
          <a:prstGeom prst="rect">
            <a:avLst/>
          </a:prstGeom>
          <a:noFill/>
          <a:ln/>
        </p:spPr>
        <p:txBody>
          <a:bodyPr wrap="square" lIns="0" tIns="0" rIns="0" bIns="0" rtlCol="0" anchor="ctr"/>
          <a:lstStyle/>
          <a:p>
            <a:pPr algn="l" indent="0" marL="0">
              <a:buNone/>
            </a:pPr>
            <a:r>
              <a:rPr lang="en-US" sz="3000" b="1" dirty="0">
                <a:solidFill>
                  <a:schemeClr val="bg1"/>
                </a:solidFill>
                <a:latin typeface="Cambria" pitchFamily="34" charset="0"/>
                <a:ea typeface="Cambria" pitchFamily="34" charset="-122"/>
                <a:cs typeface="Cambria" pitchFamily="34" charset="-120"/>
              </a:rPr>
              <a:t>Valuation, Levy and Classification</a:t>
            </a:r>
            <a:endParaRPr lang="en-US" sz="3000" dirty="0"/>
          </a:p>
        </p:txBody>
      </p:sp>
      <p:sp>
        <p:nvSpPr>
          <p:cNvPr id="4" name="Text 2"/>
          <p:cNvSpPr/>
          <p:nvPr>
            <p:ph idx="104" type="body" hasCustomPrompt="1"/>
          </p:nvPr>
        </p:nvSpPr>
        <p:spPr>
          <a:xfrm>
            <a:off x="731520" y="2834640"/>
            <a:ext cx="7680960" cy="365760"/>
          </a:xfrm>
          <a:prstGeom prst="rect">
            <a:avLst/>
          </a:prstGeom>
          <a:noFill/>
          <a:ln/>
        </p:spPr>
        <p:txBody>
          <a:bodyPr wrap="square" lIns="0" tIns="0" rIns="0" bIns="0" rtlCol="0"/>
          <a:lstStyle/>
          <a:p>
            <a:pPr indent="0" marL="0">
              <a:buNone/>
            </a:pPr>
            <a:r>
              <a:rPr lang="en-US" sz="1200" dirty="0">
                <a:solidFill>
                  <a:schemeClr val="accent6"/>
                </a:solidFill>
              </a:rPr>
              <a:t>Corporate guarantees, leasehold transfers and exemptions</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VALUATION  ·  CORPORATE GUARANTEES</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Corporate guarantee is a supply, but Rule 28(2) is read down and not retrospective</a:t>
            </a:r>
            <a:endParaRPr lang="en-US" sz="1800" dirty="0"/>
          </a:p>
        </p:txBody>
      </p:sp>
      <p:sp>
        <p:nvSpPr>
          <p:cNvPr id="4" name="count_395"/>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24 / 27</a:t>
            </a:r>
            <a:endParaRPr lang="en-US" sz="900" dirty="0"/>
          </a:p>
        </p:txBody>
      </p:sp>
      <p:sp>
        <p:nvSpPr>
          <p:cNvPr id="5" name="pill_396"/>
          <p:cNvSpPr/>
          <p:nvPr/>
        </p:nvSpPr>
        <p:spPr>
          <a:xfrm>
            <a:off x="7635240" y="219456"/>
            <a:ext cx="1143000" cy="219456"/>
          </a:xfrm>
          <a:prstGeom prst="roundRect">
            <a:avLst>
              <a:gd name="adj" fmla="val 45833"/>
            </a:avLst>
          </a:prstGeom>
          <a:solidFill>
            <a:schemeClr val="accent3"/>
          </a:solidFill>
          <a:ln/>
        </p:spPr>
        <p:txBody>
          <a:bodyPr wrap="square" lIns="0" tIns="0" rIns="0" bIns="0" rtlCol="0" anchor="ctr"/>
          <a:lstStyle/>
          <a:p>
            <a:pPr algn="ctr" indent="0" marL="0">
              <a:buNone/>
            </a:pPr>
            <a:r>
              <a:rPr lang="en-US" sz="750" b="1" spc="150" kern="0" dirty="0">
                <a:solidFill>
                  <a:schemeClr val="bg1"/>
                </a:solidFill>
              </a:rPr>
              <a:t>PARTLY</a:t>
            </a:r>
            <a:endParaRPr lang="en-US" sz="750" dirty="0"/>
          </a:p>
        </p:txBody>
      </p:sp>
      <p:sp>
        <p:nvSpPr>
          <p:cNvPr id="6" name="card_397"/>
          <p:cNvSpPr/>
          <p:nvPr/>
        </p:nvSpPr>
        <p:spPr>
          <a:xfrm>
            <a:off x="365760" y="1609344"/>
            <a:ext cx="8412480" cy="411480"/>
          </a:xfrm>
          <a:prstGeom prst="roundRect">
            <a:avLst>
              <a:gd name="adj" fmla="val 13333"/>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398"/>
          <p:cNvSpPr txBox="1"/>
          <p:nvPr/>
        </p:nvSpPr>
        <p:spPr>
          <a:xfrm>
            <a:off x="530352" y="1609344"/>
            <a:ext cx="8138160" cy="411480"/>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A corporate guarantee is a parent's promise to a bank to repay the subsidiary's loan. Rule 28(2), from 26.10.2023, values it at 1% of the guaranteed amount a year, or actual consideration if higher. Circulars 204/16/2023 and 225/19/2024 explain how CBIC applies it.</a:t>
            </a:r>
            <a:endParaRPr lang="en-US" sz="750" dirty="0"/>
          </a:p>
        </p:txBody>
      </p:sp>
      <p:sp>
        <p:nvSpPr>
          <p:cNvPr id="8" name="cite_399"/>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Torrent Power Ltd. and others v. Union of India  |  Gujarat HC (DB, A.S. Supehia, J.)  |  SCA 12175/2024 and connected  |  14.08.2026  |  2026 (8) TMI 990</a:t>
            </a:r>
            <a:endParaRPr lang="en-US" sz="850" dirty="0"/>
          </a:p>
        </p:txBody>
      </p:sp>
      <p:sp>
        <p:nvSpPr>
          <p:cNvPr id="9" name="card_400"/>
          <p:cNvSpPr/>
          <p:nvPr/>
        </p:nvSpPr>
        <p:spPr>
          <a:xfrm>
            <a:off x="365760" y="2112264"/>
            <a:ext cx="3429000" cy="1993392"/>
          </a:xfrm>
          <a:prstGeom prst="roundRect">
            <a:avLst>
              <a:gd name="adj" fmla="val 2752"/>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401"/>
          <p:cNvSpPr txBox="1"/>
          <p:nvPr/>
        </p:nvSpPr>
        <p:spPr>
          <a:xfrm>
            <a:off x="54864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402"/>
          <p:cNvSpPr txBox="1"/>
          <p:nvPr/>
        </p:nvSpPr>
        <p:spPr>
          <a:xfrm>
            <a:off x="548640" y="2496312"/>
            <a:ext cx="3063240" cy="1124712"/>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Is a corporate guarantee given by a holding company for its subsidiary without consideration a taxable supply? Validity of Rule 28(2) (1% deemed value), S.15(4), the circulars, levy on old guarantees and S.74 action.</a:t>
            </a:r>
            <a:endParaRPr lang="en-US" sz="1050" dirty="0"/>
          </a:p>
        </p:txBody>
      </p:sp>
      <p:sp>
        <p:nvSpPr>
          <p:cNvPr id="12" name="rule_403"/>
          <p:cNvSpPr/>
          <p:nvPr/>
        </p:nvSpPr>
        <p:spPr>
          <a:xfrm>
            <a:off x="548640" y="3675888"/>
            <a:ext cx="3063240" cy="0"/>
          </a:xfrm>
          <a:prstGeom prst="line">
            <a:avLst/>
          </a:prstGeom>
          <a:noFill/>
          <a:ln w="6350">
            <a:solidFill>
              <a:schemeClr val="accent6"/>
            </a:solidFill>
            <a:prstDash val="solid"/>
          </a:ln>
        </p:spPr>
      </p:sp>
      <p:sp>
        <p:nvSpPr>
          <p:cNvPr id="13" name="facts_404"/>
          <p:cNvSpPr txBox="1"/>
          <p:nvPr/>
        </p:nvSpPr>
        <p:spPr>
          <a:xfrm>
            <a:off x="548640" y="3712464"/>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Batch of 11 writ petitions</a:t>
            </a:r>
            <a:endParaRPr lang="en-US" sz="800" dirty="0"/>
          </a:p>
        </p:txBody>
      </p:sp>
      <p:sp>
        <p:nvSpPr>
          <p:cNvPr id="14" name="card_405"/>
          <p:cNvSpPr/>
          <p:nvPr/>
        </p:nvSpPr>
        <p:spPr>
          <a:xfrm>
            <a:off x="3931920" y="2112264"/>
            <a:ext cx="4846320" cy="1993392"/>
          </a:xfrm>
          <a:prstGeom prst="roundRect">
            <a:avLst>
              <a:gd name="adj" fmla="val 2752"/>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406"/>
          <p:cNvSpPr/>
          <p:nvPr/>
        </p:nvSpPr>
        <p:spPr>
          <a:xfrm>
            <a:off x="3931920" y="2221992"/>
            <a:ext cx="45720" cy="237744"/>
          </a:xfrm>
          <a:prstGeom prst="rect">
            <a:avLst/>
          </a:prstGeom>
          <a:solidFill>
            <a:schemeClr val="accent1"/>
          </a:solidFill>
          <a:ln/>
        </p:spPr>
      </p:sp>
      <p:sp>
        <p:nvSpPr>
          <p:cNvPr id="16" name="hlab_407"/>
          <p:cNvSpPr txBox="1"/>
          <p:nvPr/>
        </p:nvSpPr>
        <p:spPr>
          <a:xfrm>
            <a:off x="411480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408"/>
          <p:cNvSpPr txBox="1"/>
          <p:nvPr/>
        </p:nvSpPr>
        <p:spPr>
          <a:xfrm>
            <a:off x="4114800" y="2496312"/>
            <a:ext cx="4498848" cy="1517904"/>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A supply of service under S.7(1)(c) with Schedule I para 2; the subsidiary is the recipient; not an actionable claim. Not a 'continuous supply'.</a:t>
            </a:r>
            <a:endParaRPr lang="en-US" sz="1050" dirty="0"/>
          </a:p>
          <a:p>
            <a:pPr marL="152400" indent="-152400">
              <a:spcAft>
                <a:spcPts val="500"/>
              </a:spcAft>
              <a:buSzPct val="100000"/>
              <a:buChar char="•"/>
            </a:pPr>
            <a:r>
              <a:rPr lang="en-US" sz="1050" dirty="0">
                <a:solidFill>
                  <a:schemeClr val="tx1"/>
                </a:solidFill>
              </a:rPr>
              <a:t>Rule 28(2) and S.15(4) are intra vires, but 'whichever is higher' is read down, as forcing 1% where actual consideration is lower violates Arts. 14 and 19(1)(g).</a:t>
            </a:r>
            <a:endParaRPr lang="en-US" sz="1050" dirty="0"/>
          </a:p>
          <a:p>
            <a:pPr marL="152400" indent="-152400">
              <a:spcAft>
                <a:spcPts val="500"/>
              </a:spcAft>
              <a:buSzPct val="100000"/>
              <a:buChar char="•"/>
            </a:pPr>
            <a:r>
              <a:rPr lang="en-US" sz="1050" dirty="0">
                <a:solidFill>
                  <a:schemeClr val="tx1"/>
                </a:solidFill>
              </a:rPr>
              <a:t>Levy on guarantees given before 26.10.2023 is unconstitutional (levy attaches from that date where they continue). S.74 action quashed; excess GST to be refunded or adjusted.</a:t>
            </a:r>
            <a:endParaRPr lang="en-US" sz="1050" dirty="0"/>
          </a:p>
        </p:txBody>
      </p:sp>
      <p:sp>
        <p:nvSpPr>
          <p:cNvPr id="18" name="card_409"/>
          <p:cNvSpPr/>
          <p:nvPr/>
        </p:nvSpPr>
        <p:spPr>
          <a:xfrm>
            <a:off x="365760" y="4197096"/>
            <a:ext cx="8412480" cy="576072"/>
          </a:xfrm>
          <a:prstGeom prst="roundRect">
            <a:avLst>
              <a:gd name="adj" fmla="val 9524"/>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9" name="alab_410"/>
          <p:cNvSpPr txBox="1"/>
          <p:nvPr/>
        </p:nvSpPr>
        <p:spPr>
          <a:xfrm>
            <a:off x="548640" y="4279392"/>
            <a:ext cx="914400" cy="164592"/>
          </a:xfrm>
          <a:prstGeom prst="rect">
            <a:avLst/>
          </a:prstGeom>
          <a:noFill/>
          <a:ln/>
        </p:spPr>
        <p:txBody>
          <a:bodyPr wrap="square" lIns="0" tIns="0" rIns="0" bIns="0" rtlCol="0" anchor="ctr"/>
          <a:lstStyle/>
          <a:p>
            <a:pPr indent="0" marL="0">
              <a:buNone/>
            </a:pPr>
            <a:r>
              <a:rPr lang="en-US" sz="750" b="1" spc="200" kern="0" dirty="0">
                <a:solidFill>
                  <a:schemeClr val="accent1"/>
                </a:solidFill>
              </a:rPr>
              <a:t>ALSO</a:t>
            </a:r>
            <a:endParaRPr lang="en-US" sz="750" dirty="0"/>
          </a:p>
        </p:txBody>
      </p:sp>
      <p:sp>
        <p:nvSpPr>
          <p:cNvPr id="20" name="also_411"/>
          <p:cNvSpPr txBox="1"/>
          <p:nvPr/>
        </p:nvSpPr>
        <p:spPr>
          <a:xfrm>
            <a:off x="548640" y="4443984"/>
            <a:ext cx="8092440" cy="283464"/>
          </a:xfrm>
          <a:prstGeom prst="rect">
            <a:avLst/>
          </a:prstGeom>
          <a:noFill/>
          <a:ln/>
        </p:spPr>
        <p:txBody>
          <a:bodyPr wrap="square" lIns="0" tIns="0" rIns="0" bIns="0" rtlCol="0" anchor="t"/>
          <a:lstStyle/>
          <a:p>
            <a:pPr marL="127000" indent="-127000">
              <a:spcAft>
                <a:spcPts val="200"/>
              </a:spcAft>
              <a:buSzPct val="100000"/>
              <a:buChar char="•"/>
            </a:pPr>
            <a:r>
              <a:rPr lang="en-US" sz="900" dirty="0">
                <a:solidFill>
                  <a:schemeClr val="tx1"/>
                </a:solidFill>
              </a:rPr>
              <a:t>City Union Bank (Mad HC, 28.07.2026): S.73 demand treating a bank's guarantees as corporate guarantees quashed as raised without scrutiny or finding of revenue leakage; remitted for S.67 inspection.</a:t>
            </a:r>
            <a:endParaRPr lang="en-US" sz="90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LEVY  ·  LEASEHOLD ASSIGNMENT</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Assignment of leasehold rights in GIDC land is not a supply</a:t>
            </a:r>
            <a:endParaRPr lang="en-US" sz="1800" dirty="0"/>
          </a:p>
        </p:txBody>
      </p:sp>
      <p:sp>
        <p:nvSpPr>
          <p:cNvPr id="4" name="count_412"/>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25 / 27</a:t>
            </a:r>
            <a:endParaRPr lang="en-US" sz="900" dirty="0"/>
          </a:p>
        </p:txBody>
      </p:sp>
      <p:sp>
        <p:nvSpPr>
          <p:cNvPr id="5" name="pill_413"/>
          <p:cNvSpPr/>
          <p:nvPr/>
        </p:nvSpPr>
        <p:spPr>
          <a:xfrm>
            <a:off x="7635240" y="219456"/>
            <a:ext cx="1143000" cy="219456"/>
          </a:xfrm>
          <a:prstGeom prst="roundRect">
            <a:avLst>
              <a:gd name="adj" fmla="val 45833"/>
            </a:avLst>
          </a:prstGeom>
          <a:solidFill>
            <a:schemeClr val="tx2"/>
          </a:solidFill>
          <a:ln/>
        </p:spPr>
        <p:txBody>
          <a:bodyPr wrap="square" lIns="0" tIns="0" rIns="0" bIns="0" rtlCol="0" anchor="ctr"/>
          <a:lstStyle/>
          <a:p>
            <a:pPr algn="ctr" indent="0" marL="0">
              <a:buNone/>
            </a:pPr>
            <a:r>
              <a:rPr lang="en-US" sz="750" b="1" spc="150" kern="0" dirty="0">
                <a:solidFill>
                  <a:schemeClr val="bg1"/>
                </a:solidFill>
              </a:rPr>
              <a:t>FOR ASSESSEE</a:t>
            </a:r>
            <a:endParaRPr lang="en-US" sz="750" dirty="0"/>
          </a:p>
        </p:txBody>
      </p:sp>
      <p:sp>
        <p:nvSpPr>
          <p:cNvPr id="6" name="card_414"/>
          <p:cNvSpPr/>
          <p:nvPr/>
        </p:nvSpPr>
        <p:spPr>
          <a:xfrm>
            <a:off x="365760" y="1609344"/>
            <a:ext cx="8412480" cy="411480"/>
          </a:xfrm>
          <a:prstGeom prst="roundRect">
            <a:avLst>
              <a:gd name="adj" fmla="val 13333"/>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415"/>
          <p:cNvSpPr txBox="1"/>
          <p:nvPr/>
        </p:nvSpPr>
        <p:spPr>
          <a:xfrm>
            <a:off x="530352" y="1609344"/>
            <a:ext cx="8138160" cy="411480"/>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Industrial development corporations allot plots on long leases. The question is whether transferring ('assigning') that lease to a buyer is a taxable supply of service.</a:t>
            </a:r>
            <a:endParaRPr lang="en-US" sz="750" dirty="0"/>
          </a:p>
        </p:txBody>
      </p:sp>
      <p:sp>
        <p:nvSpPr>
          <p:cNvPr id="8" name="cite_416"/>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Harshad Haribhai Patel v. Union of India  |  Gujarat HC (DB)  |  SCA 11395/2026  |  14.08.2026  |  2026 (8) TMI 1494</a:t>
            </a:r>
            <a:endParaRPr lang="en-US" sz="850" dirty="0"/>
          </a:p>
        </p:txBody>
      </p:sp>
      <p:sp>
        <p:nvSpPr>
          <p:cNvPr id="9" name="card_417"/>
          <p:cNvSpPr/>
          <p:nvPr/>
        </p:nvSpPr>
        <p:spPr>
          <a:xfrm>
            <a:off x="365760" y="2112264"/>
            <a:ext cx="3429000" cy="2185416"/>
          </a:xfrm>
          <a:prstGeom prst="roundRect">
            <a:avLst>
              <a:gd name="adj" fmla="val 2510"/>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418"/>
          <p:cNvSpPr txBox="1"/>
          <p:nvPr/>
        </p:nvSpPr>
        <p:spPr>
          <a:xfrm>
            <a:off x="54864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419"/>
          <p:cNvSpPr txBox="1"/>
          <p:nvPr/>
        </p:nvSpPr>
        <p:spPr>
          <a:xfrm>
            <a:off x="548640" y="2496312"/>
            <a:ext cx="3063240" cy="1316736"/>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Is GST leviable on assignment of long-term leasehold rights in land and building allotted by GIDC, and can the S.74 SCN and DRC-07 order stand?</a:t>
            </a:r>
            <a:endParaRPr lang="en-US" sz="1050" dirty="0"/>
          </a:p>
        </p:txBody>
      </p:sp>
      <p:sp>
        <p:nvSpPr>
          <p:cNvPr id="12" name="rule_420"/>
          <p:cNvSpPr/>
          <p:nvPr/>
        </p:nvSpPr>
        <p:spPr>
          <a:xfrm>
            <a:off x="548640" y="3867912"/>
            <a:ext cx="3063240" cy="0"/>
          </a:xfrm>
          <a:prstGeom prst="line">
            <a:avLst/>
          </a:prstGeom>
          <a:noFill/>
          <a:ln w="6350">
            <a:solidFill>
              <a:schemeClr val="accent6"/>
            </a:solidFill>
            <a:prstDash val="solid"/>
          </a:ln>
        </p:spPr>
      </p:sp>
      <p:sp>
        <p:nvSpPr>
          <p:cNvPr id="13" name="facts_421"/>
          <p:cNvSpPr txBox="1"/>
          <p:nvPr/>
        </p:nvSpPr>
        <p:spPr>
          <a:xfrm>
            <a:off x="548640" y="3904488"/>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SCN dated 29.09.2025; order dated 24.03.2026</a:t>
            </a:r>
            <a:endParaRPr lang="en-US" sz="800" dirty="0"/>
          </a:p>
        </p:txBody>
      </p:sp>
      <p:sp>
        <p:nvSpPr>
          <p:cNvPr id="14" name="card_422"/>
          <p:cNvSpPr/>
          <p:nvPr/>
        </p:nvSpPr>
        <p:spPr>
          <a:xfrm>
            <a:off x="3931920" y="2112264"/>
            <a:ext cx="4846320" cy="2185416"/>
          </a:xfrm>
          <a:prstGeom prst="roundRect">
            <a:avLst>
              <a:gd name="adj" fmla="val 2510"/>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423"/>
          <p:cNvSpPr/>
          <p:nvPr/>
        </p:nvSpPr>
        <p:spPr>
          <a:xfrm>
            <a:off x="3931920" y="2221992"/>
            <a:ext cx="45720" cy="237744"/>
          </a:xfrm>
          <a:prstGeom prst="rect">
            <a:avLst/>
          </a:prstGeom>
          <a:solidFill>
            <a:schemeClr val="accent1"/>
          </a:solidFill>
          <a:ln/>
        </p:spPr>
      </p:sp>
      <p:sp>
        <p:nvSpPr>
          <p:cNvPr id="16" name="hlab_424"/>
          <p:cNvSpPr txBox="1"/>
          <p:nvPr/>
        </p:nvSpPr>
        <p:spPr>
          <a:xfrm>
            <a:off x="411480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425"/>
          <p:cNvSpPr txBox="1"/>
          <p:nvPr/>
        </p:nvSpPr>
        <p:spPr>
          <a:xfrm>
            <a:off x="4114800" y="2496312"/>
            <a:ext cx="4498848" cy="1709928"/>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Covered by the Coordinate Bench in Gujarat Chamber of Commerce (SCA 11345/2023, 03.01.2025); the Union's SLP against it was dismissed on 21.07.2026, and the respondents could not controvert this.</a:t>
            </a:r>
            <a:endParaRPr lang="en-US" sz="1050" dirty="0"/>
          </a:p>
          <a:p>
            <a:pPr marL="152400" indent="-152400">
              <a:spcAft>
                <a:spcPts val="500"/>
              </a:spcAft>
              <a:buSzPct val="100000"/>
              <a:buChar char="•"/>
            </a:pPr>
            <a:r>
              <a:rPr lang="en-US" sz="1050" dirty="0">
                <a:solidFill>
                  <a:schemeClr val="tx1"/>
                </a:solidFill>
              </a:rPr>
              <a:t>Following paras 83 to 85 of that decision, assignment by sale or transfer of leasehold rights in GIDC-allotted land to a third party is a transfer of benefits arising out of immovable property, not taxable under S.9.</a:t>
            </a:r>
            <a:endParaRPr lang="en-US" sz="1050" dirty="0"/>
          </a:p>
          <a:p>
            <a:pPr marL="152400" indent="-152400">
              <a:spcAft>
                <a:spcPts val="500"/>
              </a:spcAft>
              <a:buSzPct val="100000"/>
              <a:buChar char="•"/>
            </a:pPr>
            <a:r>
              <a:rPr lang="en-US" sz="1050" dirty="0">
                <a:solidFill>
                  <a:schemeClr val="tx1"/>
                </a:solidFill>
              </a:rPr>
              <a:t>SCN and order quashed.</a:t>
            </a:r>
            <a:endParaRPr lang="en-US" sz="1050" dirty="0"/>
          </a:p>
        </p:txBody>
      </p:sp>
      <p:sp>
        <p:nvSpPr>
          <p:cNvPr id="18" name="card_426"/>
          <p:cNvSpPr/>
          <p:nvPr/>
        </p:nvSpPr>
        <p:spPr>
          <a:xfrm>
            <a:off x="365760" y="4389120"/>
            <a:ext cx="8412480" cy="384048"/>
          </a:xfrm>
          <a:prstGeom prst="roundRect">
            <a:avLst>
              <a:gd name="adj" fmla="val 14286"/>
            </a:avLst>
          </a:prstGeom>
          <a:solidFill>
            <a:schemeClr val="accent5"/>
          </a:solidFill>
          <a:ln w="9525">
            <a:solidFill>
              <a:srgbClr val="F3D3D5"/>
            </a:solidFill>
            <a:prstDash val="solid"/>
          </a:ln>
          <a:effectLst>
            <a:outerShdw sx="100000" sy="100000" kx="0" ky="0" algn="bl" rotWithShape="0" blurRad="50800" dist="19050" dir="5400000">
              <a:srgbClr val="1F2A44">
                <a:alpha val="12000"/>
              </a:srgbClr>
            </a:outerShdw>
          </a:effectLst>
        </p:spPr>
      </p:sp>
      <p:sp>
        <p:nvSpPr>
          <p:cNvPr id="19" name="take_427"/>
          <p:cNvSpPr txBox="1"/>
          <p:nvPr/>
        </p:nvSpPr>
        <p:spPr>
          <a:xfrm>
            <a:off x="548640" y="4389120"/>
            <a:ext cx="8092440" cy="384048"/>
          </a:xfrm>
          <a:prstGeom prst="rect">
            <a:avLst/>
          </a:prstGeom>
          <a:noFill/>
          <a:ln/>
        </p:spPr>
        <p:txBody>
          <a:bodyPr wrap="square" lIns="0" tIns="0" rIns="0" bIns="0" rtlCol="0" anchor="ctr"/>
          <a:lstStyle/>
          <a:p>
            <a:pPr indent="0" marL="0">
              <a:buNone/>
            </a:pPr>
            <a:r>
              <a:rPr lang="en-US" sz="950" b="1" dirty="0">
                <a:solidFill>
                  <a:schemeClr val="accent1"/>
                </a:solidFill>
              </a:rPr>
              <a:t>Why it matters  </a:t>
            </a:r>
            <a:pPr indent="0" marL="0">
              <a:buNone/>
            </a:pPr>
            <a:r>
              <a:rPr lang="en-US" sz="950" dirty="0">
                <a:solidFill>
                  <a:schemeClr val="tx1"/>
                </a:solidFill>
              </a:rPr>
              <a:t>Relevant to every industrial plot transfer. Gujarat HC applied the same ruling on the buyer's side in Kor Chems (blocked credits slide).</a:t>
            </a:r>
            <a:endParaRPr lang="en-US" sz="95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EXEMPTION  ·  'BRAND NAME'</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Maker's name printed under FSSAI rules is not a 'brand name'</a:t>
            </a:r>
            <a:endParaRPr lang="en-US" sz="1800" dirty="0"/>
          </a:p>
        </p:txBody>
      </p:sp>
      <p:sp>
        <p:nvSpPr>
          <p:cNvPr id="4" name="count_428"/>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26 / 27</a:t>
            </a:r>
            <a:endParaRPr lang="en-US" sz="900" dirty="0"/>
          </a:p>
        </p:txBody>
      </p:sp>
      <p:sp>
        <p:nvSpPr>
          <p:cNvPr id="5" name="pill_429"/>
          <p:cNvSpPr/>
          <p:nvPr/>
        </p:nvSpPr>
        <p:spPr>
          <a:xfrm>
            <a:off x="7635240" y="219456"/>
            <a:ext cx="1143000" cy="219456"/>
          </a:xfrm>
          <a:prstGeom prst="roundRect">
            <a:avLst>
              <a:gd name="adj" fmla="val 45833"/>
            </a:avLst>
          </a:prstGeom>
          <a:solidFill>
            <a:schemeClr val="tx2"/>
          </a:solidFill>
          <a:ln/>
        </p:spPr>
        <p:txBody>
          <a:bodyPr wrap="square" lIns="0" tIns="0" rIns="0" bIns="0" rtlCol="0" anchor="ctr"/>
          <a:lstStyle/>
          <a:p>
            <a:pPr algn="ctr" indent="0" marL="0">
              <a:buNone/>
            </a:pPr>
            <a:r>
              <a:rPr lang="en-US" sz="750" b="1" spc="150" kern="0" dirty="0">
                <a:solidFill>
                  <a:schemeClr val="bg1"/>
                </a:solidFill>
              </a:rPr>
              <a:t>FOR ASSESSEE</a:t>
            </a:r>
            <a:endParaRPr lang="en-US" sz="750" dirty="0"/>
          </a:p>
        </p:txBody>
      </p:sp>
      <p:sp>
        <p:nvSpPr>
          <p:cNvPr id="6" name="card_430"/>
          <p:cNvSpPr/>
          <p:nvPr/>
        </p:nvSpPr>
        <p:spPr>
          <a:xfrm>
            <a:off x="365760" y="1609344"/>
            <a:ext cx="8412480" cy="411480"/>
          </a:xfrm>
          <a:prstGeom prst="roundRect">
            <a:avLst>
              <a:gd name="adj" fmla="val 13333"/>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431"/>
          <p:cNvSpPr txBox="1"/>
          <p:nvPr/>
        </p:nvSpPr>
        <p:spPr>
          <a:xfrm>
            <a:off x="530352" y="1609344"/>
            <a:ext cx="8138160" cy="411480"/>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Notification 02/2017-CT(R) exempts certain foods. Until 18.07.2022 the exemption was lost if sold under a brand name; from then, if 'pre-packaged and labelled' under Legal Metrology law.</a:t>
            </a:r>
            <a:endParaRPr lang="en-US" sz="750" dirty="0"/>
          </a:p>
        </p:txBody>
      </p:sp>
      <p:sp>
        <p:nvSpPr>
          <p:cNvPr id="8" name="cite_432"/>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Commissioner v. Godrej Tyson Foods Ltd.  |  GSTAT, Thane Bench  |  APL/4 to 6/THN/2026  |  22.07.2026</a:t>
            </a:r>
            <a:endParaRPr lang="en-US" sz="850" dirty="0"/>
          </a:p>
        </p:txBody>
      </p:sp>
      <p:sp>
        <p:nvSpPr>
          <p:cNvPr id="9" name="card_433"/>
          <p:cNvSpPr/>
          <p:nvPr/>
        </p:nvSpPr>
        <p:spPr>
          <a:xfrm>
            <a:off x="365760" y="2112264"/>
            <a:ext cx="3429000" cy="2185416"/>
          </a:xfrm>
          <a:prstGeom prst="roundRect">
            <a:avLst>
              <a:gd name="adj" fmla="val 2510"/>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434"/>
          <p:cNvSpPr txBox="1"/>
          <p:nvPr/>
        </p:nvSpPr>
        <p:spPr>
          <a:xfrm>
            <a:off x="54864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435"/>
          <p:cNvSpPr txBox="1"/>
          <p:nvPr/>
        </p:nvSpPr>
        <p:spPr>
          <a:xfrm>
            <a:off x="548640" y="2496312"/>
            <a:ext cx="3063240" cy="1316736"/>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Does printing the manufacturer's corporate name and address on frozen chicken containers, to meet FSSAI and Legal Metrology rules, forfeit the Sl. No. 9 exemption under Notification 02/2017-CT(R)? Are bulk institutional packs 'pre-packaged and labelled' after 18.07.2022?</a:t>
            </a:r>
            <a:endParaRPr lang="en-US" sz="1050" dirty="0"/>
          </a:p>
        </p:txBody>
      </p:sp>
      <p:sp>
        <p:nvSpPr>
          <p:cNvPr id="12" name="rule_436"/>
          <p:cNvSpPr/>
          <p:nvPr/>
        </p:nvSpPr>
        <p:spPr>
          <a:xfrm>
            <a:off x="548640" y="3867912"/>
            <a:ext cx="3063240" cy="0"/>
          </a:xfrm>
          <a:prstGeom prst="line">
            <a:avLst/>
          </a:prstGeom>
          <a:noFill/>
          <a:ln w="6350">
            <a:solidFill>
              <a:schemeClr val="accent6"/>
            </a:solidFill>
            <a:prstDash val="solid"/>
          </a:ln>
        </p:spPr>
      </p:sp>
      <p:sp>
        <p:nvSpPr>
          <p:cNvPr id="13" name="facts_437"/>
          <p:cNvSpPr txBox="1"/>
          <p:nvPr/>
        </p:nvSpPr>
        <p:spPr>
          <a:xfrm>
            <a:off x="548640" y="3904488"/>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FY 2020-21 to 2022-23: demand Rs. 2,26,77,883 with equal penalty</a:t>
            </a:r>
            <a:endParaRPr lang="en-US" sz="800" dirty="0"/>
          </a:p>
        </p:txBody>
      </p:sp>
      <p:sp>
        <p:nvSpPr>
          <p:cNvPr id="14" name="card_438"/>
          <p:cNvSpPr/>
          <p:nvPr/>
        </p:nvSpPr>
        <p:spPr>
          <a:xfrm>
            <a:off x="3931920" y="2112264"/>
            <a:ext cx="4846320" cy="2185416"/>
          </a:xfrm>
          <a:prstGeom prst="roundRect">
            <a:avLst>
              <a:gd name="adj" fmla="val 2510"/>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439"/>
          <p:cNvSpPr/>
          <p:nvPr/>
        </p:nvSpPr>
        <p:spPr>
          <a:xfrm>
            <a:off x="3931920" y="2221992"/>
            <a:ext cx="45720" cy="237744"/>
          </a:xfrm>
          <a:prstGeom prst="rect">
            <a:avLst/>
          </a:prstGeom>
          <a:solidFill>
            <a:schemeClr val="accent1"/>
          </a:solidFill>
          <a:ln/>
        </p:spPr>
      </p:sp>
      <p:sp>
        <p:nvSpPr>
          <p:cNvPr id="16" name="hlab_440"/>
          <p:cNvSpPr txBox="1"/>
          <p:nvPr/>
        </p:nvSpPr>
        <p:spPr>
          <a:xfrm>
            <a:off x="411480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441"/>
          <p:cNvSpPr txBox="1"/>
          <p:nvPr/>
        </p:nvSpPr>
        <p:spPr>
          <a:xfrm>
            <a:off x="4114800" y="2496312"/>
            <a:ext cx="4498848" cy="1709928"/>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A statutory declaration of name and address for traceability is not use of a brand name. Brand logos had been removed from 05.01.2021.</a:t>
            </a:r>
            <a:endParaRPr lang="en-US" sz="1050" dirty="0"/>
          </a:p>
          <a:p>
            <a:pPr marL="152400" indent="-152400">
              <a:spcAft>
                <a:spcPts val="500"/>
              </a:spcAft>
              <a:buSzPct val="100000"/>
              <a:buChar char="•"/>
            </a:pPr>
            <a:r>
              <a:rPr lang="en-US" sz="1050" dirty="0">
                <a:solidFill>
                  <a:schemeClr val="tx1"/>
                </a:solidFill>
              </a:rPr>
              <a:t>Exemption conditions apply to the goods, not the invoice, so a name on invoices is irrelevant.</a:t>
            </a:r>
            <a:endParaRPr lang="en-US" sz="1050" dirty="0"/>
          </a:p>
          <a:p>
            <a:pPr marL="152400" indent="-152400">
              <a:spcAft>
                <a:spcPts val="500"/>
              </a:spcAft>
              <a:buSzPct val="100000"/>
              <a:buChar char="•"/>
            </a:pPr>
            <a:r>
              <a:rPr lang="en-US" sz="1050" dirty="0">
                <a:solidFill>
                  <a:schemeClr val="tx1"/>
                </a:solidFill>
              </a:rPr>
              <a:t>Packages for institutional consumers are not pre-packaged commodities for retail sale under Rule 3 of the Packaged Commodities Rules.</a:t>
            </a:r>
            <a:endParaRPr lang="en-US" sz="1050" dirty="0"/>
          </a:p>
        </p:txBody>
      </p:sp>
      <p:sp>
        <p:nvSpPr>
          <p:cNvPr id="18" name="card_442"/>
          <p:cNvSpPr/>
          <p:nvPr/>
        </p:nvSpPr>
        <p:spPr>
          <a:xfrm>
            <a:off x="365760" y="4389120"/>
            <a:ext cx="8412480" cy="384048"/>
          </a:xfrm>
          <a:prstGeom prst="roundRect">
            <a:avLst>
              <a:gd name="adj" fmla="val 14286"/>
            </a:avLst>
          </a:prstGeom>
          <a:solidFill>
            <a:schemeClr val="accent5"/>
          </a:solidFill>
          <a:ln w="9525">
            <a:solidFill>
              <a:srgbClr val="F3D3D5"/>
            </a:solidFill>
            <a:prstDash val="solid"/>
          </a:ln>
          <a:effectLst>
            <a:outerShdw sx="100000" sy="100000" kx="0" ky="0" algn="bl" rotWithShape="0" blurRad="50800" dist="19050" dir="5400000">
              <a:srgbClr val="1F2A44">
                <a:alpha val="12000"/>
              </a:srgbClr>
            </a:outerShdw>
          </a:effectLst>
        </p:spPr>
      </p:sp>
      <p:sp>
        <p:nvSpPr>
          <p:cNvPr id="19" name="take_443"/>
          <p:cNvSpPr txBox="1"/>
          <p:nvPr/>
        </p:nvSpPr>
        <p:spPr>
          <a:xfrm>
            <a:off x="548640" y="4389120"/>
            <a:ext cx="8092440" cy="384048"/>
          </a:xfrm>
          <a:prstGeom prst="rect">
            <a:avLst/>
          </a:prstGeom>
          <a:noFill/>
          <a:ln/>
        </p:spPr>
        <p:txBody>
          <a:bodyPr wrap="square" lIns="0" tIns="0" rIns="0" bIns="0" rtlCol="0" anchor="ctr"/>
          <a:lstStyle/>
          <a:p>
            <a:pPr indent="0" marL="0">
              <a:buNone/>
            </a:pPr>
            <a:r>
              <a:rPr lang="en-US" sz="950" b="1" dirty="0">
                <a:solidFill>
                  <a:schemeClr val="accent1"/>
                </a:solidFill>
              </a:rPr>
              <a:t>Why it matters  </a:t>
            </a:r>
            <a:pPr indent="0" marL="0">
              <a:buNone/>
            </a:pPr>
            <a:r>
              <a:rPr lang="en-US" sz="950" dirty="0">
                <a:solidFill>
                  <a:schemeClr val="tx1"/>
                </a:solidFill>
              </a:rPr>
              <a:t>Relevant for all food businesses relying on the unbranded or non-retail pack exemption.</a:t>
            </a:r>
            <a:endParaRPr lang="en-US" sz="95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3"/>
          <p:cNvSpPr/>
          <p:nvPr>
            <p:ph idx="103" type="body" hasCustomPrompt="1"/>
          </p:nvPr>
        </p:nvSpPr>
        <p:spPr>
          <a:xfrm>
            <a:off x="365760" y="640080"/>
            <a:ext cx="6035040" cy="201168"/>
          </a:xfrm>
          <a:prstGeom prst="rect">
            <a:avLst/>
          </a:prstGeom>
          <a:noFill/>
          <a:ln/>
        </p:spPr>
        <p:txBody>
          <a:bodyPr wrap="square" lIns="0" tIns="0" rIns="0" bIns="0" rtlCol="0"/>
          <a:lstStyle/>
          <a:p>
            <a:pPr indent="0" marL="0">
              <a:buNone/>
            </a:pPr>
            <a:r>
              <a:rPr lang="en-US" sz="850" b="1" spc="200" kern="0" dirty="0">
                <a:solidFill>
                  <a:schemeClr val="accent1"/>
                </a:solidFill>
              </a:rPr>
              <a:t>COMPOSITE SUPPLY  ·  HEALTHCARE</a:t>
            </a:r>
            <a:endParaRPr lang="en-US" sz="850" dirty="0"/>
          </a:p>
        </p:txBody>
      </p:sp>
      <p:sp>
        <p:nvSpPr>
          <p:cNvPr id="3" name="Text 3"/>
          <p:cNvSpPr/>
          <p:nvPr>
            <p:ph idx="104" type="title" hasCustomPrompt="1"/>
          </p:nvPr>
        </p:nvSpPr>
        <p:spPr>
          <a:xfrm>
            <a:off x="365760" y="841248"/>
            <a:ext cx="8412480" cy="457200"/>
          </a:xfrm>
          <a:prstGeom prst="rect">
            <a:avLst/>
          </a:prstGeom>
          <a:noFill/>
          <a:ln/>
        </p:spPr>
        <p:txBody>
          <a:bodyPr wrap="square" lIns="0" tIns="0" rIns="0" bIns="0" rtlCol="0" anchor="ctr"/>
          <a:lstStyle/>
          <a:p>
            <a:pPr algn="l" indent="0" marL="0">
              <a:buNone/>
            </a:pPr>
            <a:r>
              <a:rPr lang="en-US" sz="1800" b="1" dirty="0">
                <a:solidFill>
                  <a:schemeClr val="tx2"/>
                </a:solidFill>
                <a:latin typeface="Cambria" pitchFamily="34" charset="0"/>
                <a:ea typeface="Cambria" pitchFamily="34" charset="-122"/>
                <a:cs typeface="Cambria" pitchFamily="34" charset="-120"/>
              </a:rPr>
              <a:t>Hospital catering: the healthcare exemption sits with the hospital, not the caterer</a:t>
            </a:r>
            <a:endParaRPr lang="en-US" sz="1800" dirty="0"/>
          </a:p>
        </p:txBody>
      </p:sp>
      <p:sp>
        <p:nvSpPr>
          <p:cNvPr id="4" name="count_444"/>
          <p:cNvSpPr txBox="1"/>
          <p:nvPr/>
        </p:nvSpPr>
        <p:spPr>
          <a:xfrm>
            <a:off x="6309360" y="219456"/>
            <a:ext cx="1143000" cy="219456"/>
          </a:xfrm>
          <a:prstGeom prst="rect">
            <a:avLst/>
          </a:prstGeom>
          <a:noFill/>
          <a:ln/>
        </p:spPr>
        <p:txBody>
          <a:bodyPr wrap="square" lIns="0" tIns="0" rIns="0" bIns="0" rtlCol="0" anchor="ctr"/>
          <a:lstStyle/>
          <a:p>
            <a:pPr algn="r" indent="0" marL="0">
              <a:buNone/>
            </a:pPr>
            <a:r>
              <a:rPr lang="en-US" sz="900" b="1" dirty="0">
                <a:solidFill>
                  <a:schemeClr val="accent3"/>
                </a:solidFill>
              </a:rPr>
              <a:t>27 / 27</a:t>
            </a:r>
            <a:endParaRPr lang="en-US" sz="900" dirty="0"/>
          </a:p>
        </p:txBody>
      </p:sp>
      <p:sp>
        <p:nvSpPr>
          <p:cNvPr id="5" name="pill_445"/>
          <p:cNvSpPr/>
          <p:nvPr/>
        </p:nvSpPr>
        <p:spPr>
          <a:xfrm>
            <a:off x="7635240" y="219456"/>
            <a:ext cx="1143000" cy="219456"/>
          </a:xfrm>
          <a:prstGeom prst="roundRect">
            <a:avLst>
              <a:gd name="adj" fmla="val 45833"/>
            </a:avLst>
          </a:prstGeom>
          <a:solidFill>
            <a:schemeClr val="accent1"/>
          </a:solidFill>
          <a:ln/>
        </p:spPr>
        <p:txBody>
          <a:bodyPr wrap="square" lIns="0" tIns="0" rIns="0" bIns="0" rtlCol="0" anchor="ctr"/>
          <a:lstStyle/>
          <a:p>
            <a:pPr algn="ctr" indent="0" marL="0">
              <a:buNone/>
            </a:pPr>
            <a:r>
              <a:rPr lang="en-US" sz="750" b="1" spc="150" kern="0" dirty="0">
                <a:solidFill>
                  <a:schemeClr val="bg1"/>
                </a:solidFill>
              </a:rPr>
              <a:t>FOR REVENUE</a:t>
            </a:r>
            <a:endParaRPr lang="en-US" sz="750" dirty="0"/>
          </a:p>
        </p:txBody>
      </p:sp>
      <p:sp>
        <p:nvSpPr>
          <p:cNvPr id="6" name="card_446"/>
          <p:cNvSpPr/>
          <p:nvPr/>
        </p:nvSpPr>
        <p:spPr>
          <a:xfrm>
            <a:off x="365760" y="1609344"/>
            <a:ext cx="8412480" cy="411480"/>
          </a:xfrm>
          <a:prstGeom prst="roundRect">
            <a:avLst>
              <a:gd name="adj" fmla="val 13333"/>
            </a:avLst>
          </a:prstGeom>
          <a:solidFill>
            <a:srgbClr val="FFF8E7"/>
          </a:solidFill>
          <a:ln w="9525">
            <a:solidFill>
              <a:srgbClr val="EED9A6"/>
            </a:solidFill>
            <a:prstDash val="solid"/>
          </a:ln>
          <a:effectLst>
            <a:outerShdw sx="100000" sy="100000" kx="0" ky="0" algn="bl" rotWithShape="0" blurRad="50800" dist="19050" dir="5400000">
              <a:srgbClr val="1F2A44">
                <a:alpha val="12000"/>
              </a:srgbClr>
            </a:outerShdw>
          </a:effectLst>
        </p:spPr>
      </p:sp>
      <p:sp>
        <p:nvSpPr>
          <p:cNvPr id="7" name="law_447"/>
          <p:cNvSpPr txBox="1"/>
          <p:nvPr/>
        </p:nvSpPr>
        <p:spPr>
          <a:xfrm>
            <a:off x="530352" y="1609344"/>
            <a:ext cx="8138160" cy="411480"/>
          </a:xfrm>
          <a:prstGeom prst="rect">
            <a:avLst/>
          </a:prstGeom>
          <a:noFill/>
          <a:ln/>
        </p:spPr>
        <p:txBody>
          <a:bodyPr wrap="square" lIns="0" tIns="0" rIns="0" bIns="0" rtlCol="0" anchor="ctr"/>
          <a:lstStyle/>
          <a:p>
            <a:pPr indent="0" marL="0">
              <a:buNone/>
            </a:pPr>
            <a:r>
              <a:rPr lang="en-US" sz="750" b="1" spc="150" kern="0" dirty="0">
                <a:solidFill>
                  <a:schemeClr val="accent1"/>
                </a:solidFill>
              </a:rPr>
              <a:t>THE LAW IN BRIEF   </a:t>
            </a:r>
            <a:pPr indent="0" marL="0">
              <a:buNone/>
            </a:pPr>
            <a:r>
              <a:rPr lang="en-US" sz="950" dirty="0">
                <a:solidFill>
                  <a:schemeClr val="tx1"/>
                </a:solidFill>
              </a:rPr>
              <a:t>Healthcare services by hospitals are exempt. Circular 32/06/2018: food given by a hospital to in-patients is part of exempt healthcare. A 'composite supply' (S.2(30)) is taxed as its main supply.</a:t>
            </a:r>
            <a:endParaRPr lang="en-US" sz="750" dirty="0"/>
          </a:p>
        </p:txBody>
      </p:sp>
      <p:sp>
        <p:nvSpPr>
          <p:cNvPr id="8" name="cite_448"/>
          <p:cNvSpPr txBox="1"/>
          <p:nvPr/>
        </p:nvSpPr>
        <p:spPr>
          <a:xfrm>
            <a:off x="365760" y="1316736"/>
            <a:ext cx="8412480" cy="256032"/>
          </a:xfrm>
          <a:prstGeom prst="rect">
            <a:avLst/>
          </a:prstGeom>
          <a:noFill/>
          <a:ln/>
        </p:spPr>
        <p:txBody>
          <a:bodyPr wrap="square" lIns="0" tIns="0" rIns="0" bIns="0" rtlCol="0" anchor="ctr"/>
          <a:lstStyle/>
          <a:p>
            <a:pPr indent="0" marL="0">
              <a:buNone/>
            </a:pPr>
            <a:r>
              <a:rPr lang="en-US" sz="850" i="1" dirty="0">
                <a:solidFill>
                  <a:schemeClr val="accent3"/>
                </a:solidFill>
              </a:rPr>
              <a:t>Department v. Shivenari Canteen Services  |  GSTAT, Hyderabad Bench  |  APL/149/HYD/2026  |  18.09.2026</a:t>
            </a:r>
            <a:endParaRPr lang="en-US" sz="850" dirty="0"/>
          </a:p>
        </p:txBody>
      </p:sp>
      <p:sp>
        <p:nvSpPr>
          <p:cNvPr id="9" name="card_449"/>
          <p:cNvSpPr/>
          <p:nvPr/>
        </p:nvSpPr>
        <p:spPr>
          <a:xfrm>
            <a:off x="365760" y="2112264"/>
            <a:ext cx="3429000" cy="2185416"/>
          </a:xfrm>
          <a:prstGeom prst="roundRect">
            <a:avLst>
              <a:gd name="adj" fmla="val 2510"/>
            </a:avLst>
          </a:prstGeom>
          <a:solidFill>
            <a:schemeClr val="bg2"/>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0" name="ilab_450"/>
          <p:cNvSpPr txBox="1"/>
          <p:nvPr/>
        </p:nvSpPr>
        <p:spPr>
          <a:xfrm>
            <a:off x="54864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THE ISSUE</a:t>
            </a:r>
            <a:endParaRPr lang="en-US" sz="800" dirty="0"/>
          </a:p>
        </p:txBody>
      </p:sp>
      <p:sp>
        <p:nvSpPr>
          <p:cNvPr id="11" name="issue_451"/>
          <p:cNvSpPr txBox="1"/>
          <p:nvPr/>
        </p:nvSpPr>
        <p:spPr>
          <a:xfrm>
            <a:off x="548640" y="2496312"/>
            <a:ext cx="3063240" cy="1316736"/>
          </a:xfrm>
          <a:prstGeom prst="rect">
            <a:avLst/>
          </a:prstGeom>
          <a:noFill/>
          <a:ln/>
        </p:spPr>
        <p:txBody>
          <a:bodyPr wrap="square" lIns="0" tIns="0" rIns="0" bIns="0" rtlCol="0" anchor="t"/>
          <a:lstStyle/>
          <a:p>
            <a:pPr indent="0" marL="0">
              <a:spcAft>
                <a:spcPts val="200"/>
              </a:spcAft>
              <a:buNone/>
            </a:pPr>
            <a:r>
              <a:rPr lang="en-US" sz="1050" dirty="0">
                <a:solidFill>
                  <a:schemeClr val="tx1"/>
                </a:solidFill>
              </a:rPr>
              <a:t>Is food supplied by an outsourced caterer to a hospital for in-patients a composite supply of exempt healthcare under Circular 32/06/2018, or taxable in the caterer's hands? Was S.74 rightly invoked?</a:t>
            </a:r>
            <a:endParaRPr lang="en-US" sz="1050" dirty="0"/>
          </a:p>
        </p:txBody>
      </p:sp>
      <p:sp>
        <p:nvSpPr>
          <p:cNvPr id="12" name="rule_452"/>
          <p:cNvSpPr/>
          <p:nvPr/>
        </p:nvSpPr>
        <p:spPr>
          <a:xfrm>
            <a:off x="548640" y="3867912"/>
            <a:ext cx="3063240" cy="0"/>
          </a:xfrm>
          <a:prstGeom prst="line">
            <a:avLst/>
          </a:prstGeom>
          <a:noFill/>
          <a:ln w="6350">
            <a:solidFill>
              <a:schemeClr val="accent6"/>
            </a:solidFill>
            <a:prstDash val="solid"/>
          </a:ln>
        </p:spPr>
      </p:sp>
      <p:sp>
        <p:nvSpPr>
          <p:cNvPr id="13" name="facts_453"/>
          <p:cNvSpPr txBox="1"/>
          <p:nvPr/>
        </p:nvSpPr>
        <p:spPr>
          <a:xfrm>
            <a:off x="548640" y="3904488"/>
            <a:ext cx="3063240" cy="310896"/>
          </a:xfrm>
          <a:prstGeom prst="rect">
            <a:avLst/>
          </a:prstGeom>
          <a:noFill/>
          <a:ln/>
        </p:spPr>
        <p:txBody>
          <a:bodyPr wrap="square" lIns="0" tIns="0" rIns="0" bIns="0" rtlCol="0" anchor="ctr"/>
          <a:lstStyle/>
          <a:p>
            <a:pPr indent="0" marL="0">
              <a:buNone/>
            </a:pPr>
            <a:r>
              <a:rPr lang="en-US" sz="800" b="1" dirty="0">
                <a:solidFill>
                  <a:schemeClr val="accent3"/>
                </a:solidFill>
              </a:rPr>
              <a:t>Jan 2018 to Nov 2021: tax about Rs. 23 lakh; S.74 dropped, cum-tax relief</a:t>
            </a:r>
            <a:endParaRPr lang="en-US" sz="800" dirty="0"/>
          </a:p>
        </p:txBody>
      </p:sp>
      <p:sp>
        <p:nvSpPr>
          <p:cNvPr id="14" name="card_454"/>
          <p:cNvSpPr/>
          <p:nvPr/>
        </p:nvSpPr>
        <p:spPr>
          <a:xfrm>
            <a:off x="3931920" y="2112264"/>
            <a:ext cx="4846320" cy="2185416"/>
          </a:xfrm>
          <a:prstGeom prst="roundRect">
            <a:avLst>
              <a:gd name="adj" fmla="val 2510"/>
            </a:avLst>
          </a:prstGeom>
          <a:solidFill>
            <a:schemeClr val="bg1"/>
          </a:solidFill>
          <a:ln w="9525">
            <a:solidFill>
              <a:schemeClr val="accent4"/>
            </a:solidFill>
            <a:prstDash val="solid"/>
          </a:ln>
          <a:effectLst>
            <a:outerShdw sx="100000" sy="100000" kx="0" ky="0" algn="bl" rotWithShape="0" blurRad="50800" dist="19050" dir="5400000">
              <a:srgbClr val="1F2A44">
                <a:alpha val="12000"/>
              </a:srgbClr>
            </a:outerShdw>
          </a:effectLst>
        </p:spPr>
      </p:sp>
      <p:sp>
        <p:nvSpPr>
          <p:cNvPr id="15" name="tick_455"/>
          <p:cNvSpPr/>
          <p:nvPr/>
        </p:nvSpPr>
        <p:spPr>
          <a:xfrm>
            <a:off x="3931920" y="2221992"/>
            <a:ext cx="45720" cy="237744"/>
          </a:xfrm>
          <a:prstGeom prst="rect">
            <a:avLst/>
          </a:prstGeom>
          <a:solidFill>
            <a:schemeClr val="accent1"/>
          </a:solidFill>
          <a:ln/>
        </p:spPr>
      </p:sp>
      <p:sp>
        <p:nvSpPr>
          <p:cNvPr id="16" name="hlab_456"/>
          <p:cNvSpPr txBox="1"/>
          <p:nvPr/>
        </p:nvSpPr>
        <p:spPr>
          <a:xfrm>
            <a:off x="4114800" y="2249424"/>
            <a:ext cx="1828800" cy="182880"/>
          </a:xfrm>
          <a:prstGeom prst="rect">
            <a:avLst/>
          </a:prstGeom>
          <a:noFill/>
          <a:ln/>
        </p:spPr>
        <p:txBody>
          <a:bodyPr wrap="square" lIns="0" tIns="0" rIns="0" bIns="0" rtlCol="0" anchor="ctr"/>
          <a:lstStyle/>
          <a:p>
            <a:pPr indent="0" marL="0">
              <a:buNone/>
            </a:pPr>
            <a:r>
              <a:rPr lang="en-US" sz="800" b="1" spc="200" kern="0" dirty="0">
                <a:solidFill>
                  <a:schemeClr val="accent1"/>
                </a:solidFill>
              </a:rPr>
              <a:t>HELD</a:t>
            </a:r>
            <a:endParaRPr lang="en-US" sz="800" dirty="0"/>
          </a:p>
        </p:txBody>
      </p:sp>
      <p:sp>
        <p:nvSpPr>
          <p:cNvPr id="17" name="held_457"/>
          <p:cNvSpPr txBox="1"/>
          <p:nvPr/>
        </p:nvSpPr>
        <p:spPr>
          <a:xfrm>
            <a:off x="4114800" y="2496312"/>
            <a:ext cx="4498848" cy="1709928"/>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rPr>
              <a:t>In the caterer's hands there is only one supply: food to the hospital under an agreement. The S.2(30) composite supply test fails.</a:t>
            </a:r>
            <a:endParaRPr lang="en-US" sz="1050" dirty="0"/>
          </a:p>
          <a:p>
            <a:pPr marL="152400" indent="-152400">
              <a:spcAft>
                <a:spcPts val="500"/>
              </a:spcAft>
              <a:buSzPct val="100000"/>
              <a:buChar char="•"/>
            </a:pPr>
            <a:r>
              <a:rPr lang="en-US" sz="1050" dirty="0">
                <a:solidFill>
                  <a:schemeClr val="tx1"/>
                </a:solidFill>
              </a:rPr>
              <a:t>The Circular applies only to the hospital supplying food to in-patients as part of healthcare. Letters of the PAG and the hospital are not clarifications.</a:t>
            </a:r>
            <a:endParaRPr lang="en-US" sz="1050" dirty="0"/>
          </a:p>
          <a:p>
            <a:pPr marL="152400" indent="-152400">
              <a:spcAft>
                <a:spcPts val="500"/>
              </a:spcAft>
              <a:buSzPct val="100000"/>
              <a:buChar char="•"/>
            </a:pPr>
            <a:r>
              <a:rPr lang="en-US" sz="1050" dirty="0">
                <a:solidFill>
                  <a:schemeClr val="tx1"/>
                </a:solidFill>
              </a:rPr>
              <a:t>No suppression: S.74 not made out; SCN treated as under S.73(1) (S.75(2)). Value treated as cum-tax under Rule 35.</a:t>
            </a:r>
            <a:endParaRPr lang="en-US" sz="1050" dirty="0"/>
          </a:p>
        </p:txBody>
      </p:sp>
      <p:sp>
        <p:nvSpPr>
          <p:cNvPr id="18" name="card_458"/>
          <p:cNvSpPr/>
          <p:nvPr/>
        </p:nvSpPr>
        <p:spPr>
          <a:xfrm>
            <a:off x="365760" y="4389120"/>
            <a:ext cx="8412480" cy="384048"/>
          </a:xfrm>
          <a:prstGeom prst="roundRect">
            <a:avLst>
              <a:gd name="adj" fmla="val 14286"/>
            </a:avLst>
          </a:prstGeom>
          <a:solidFill>
            <a:schemeClr val="accent5"/>
          </a:solidFill>
          <a:ln w="9525">
            <a:solidFill>
              <a:srgbClr val="F3D3D5"/>
            </a:solidFill>
            <a:prstDash val="solid"/>
          </a:ln>
          <a:effectLst>
            <a:outerShdw sx="100000" sy="100000" kx="0" ky="0" algn="bl" rotWithShape="0" blurRad="50800" dist="19050" dir="5400000">
              <a:srgbClr val="1F2A44">
                <a:alpha val="12000"/>
              </a:srgbClr>
            </a:outerShdw>
          </a:effectLst>
        </p:spPr>
      </p:sp>
      <p:sp>
        <p:nvSpPr>
          <p:cNvPr id="19" name="take_459"/>
          <p:cNvSpPr txBox="1"/>
          <p:nvPr/>
        </p:nvSpPr>
        <p:spPr>
          <a:xfrm>
            <a:off x="548640" y="4389120"/>
            <a:ext cx="8092440" cy="384048"/>
          </a:xfrm>
          <a:prstGeom prst="rect">
            <a:avLst/>
          </a:prstGeom>
          <a:noFill/>
          <a:ln/>
        </p:spPr>
        <p:txBody>
          <a:bodyPr wrap="square" lIns="0" tIns="0" rIns="0" bIns="0" rtlCol="0" anchor="ctr"/>
          <a:lstStyle/>
          <a:p>
            <a:pPr indent="0" marL="0">
              <a:buNone/>
            </a:pPr>
            <a:r>
              <a:rPr lang="en-US" sz="950" b="1" dirty="0">
                <a:solidFill>
                  <a:schemeClr val="accent1"/>
                </a:solidFill>
              </a:rPr>
              <a:t>Why it matters  </a:t>
            </a:r>
            <a:pPr indent="0" marL="0">
              <a:buNone/>
            </a:pPr>
            <a:r>
              <a:rPr lang="en-US" sz="950" dirty="0">
                <a:solidFill>
                  <a:schemeClr val="tx1"/>
                </a:solidFill>
              </a:rPr>
              <a:t>Exemptions follow the supply and the supplier. Outsourced vendors cannot borrow the principal's exemption.</a:t>
            </a:r>
            <a:endParaRPr lang="en-US" sz="950" dirty="0"/>
          </a:p>
        </p:txBody>
      </p:sp>
      <p:sp>
        <p:nvSpPr>
          <p:cNvPr id="25" name="Slide Number Placeholder 0"/>
          <p:cNvSpPr>
            <a:spLocks noGrp="1"/>
          </p:cNvSpPr>
          <p:nvPr>
            <p:ph type="sldNum" sz="quarter" idx="4294967295"/>
          </p:nvPr>
        </p:nvSpPr>
        <p:spPr>
          <a:xfrm>
            <a:off x="8321040" y="4873752"/>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chemeClr val="accent3"/>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hanks"/>
          <p:cNvSpPr txBox="1"/>
          <p:nvPr/>
        </p:nvSpPr>
        <p:spPr>
          <a:xfrm>
            <a:off x="365760" y="1554480"/>
            <a:ext cx="7315200" cy="731520"/>
          </a:xfrm>
          <a:prstGeom prst="rect">
            <a:avLst/>
          </a:prstGeom>
          <a:noFill/>
          <a:ln/>
        </p:spPr>
        <p:txBody>
          <a:bodyPr wrap="square" lIns="0" tIns="0" rIns="0" bIns="0" rtlCol="0" anchor="ctr"/>
          <a:lstStyle/>
          <a:p>
            <a:pPr indent="0" marL="0">
              <a:buNone/>
            </a:pPr>
            <a:r>
              <a:rPr lang="en-US" sz="3600" b="1" dirty="0">
                <a:solidFill>
                  <a:schemeClr val="bg1"/>
                </a:solidFill>
                <a:latin typeface="Cambria" pitchFamily="34" charset="0"/>
                <a:ea typeface="Cambria" pitchFamily="34" charset="-122"/>
                <a:cs typeface="Cambria" pitchFamily="34" charset="-120"/>
              </a:rPr>
              <a:t>Thank you</a:t>
            </a:r>
            <a:endParaRPr lang="en-US" sz="3600" dirty="0"/>
          </a:p>
        </p:txBody>
      </p:sp>
      <p:sp>
        <p:nvSpPr>
          <p:cNvPr id="3" name="qa"/>
          <p:cNvSpPr txBox="1"/>
          <p:nvPr/>
        </p:nvSpPr>
        <p:spPr>
          <a:xfrm>
            <a:off x="365760" y="2286000"/>
            <a:ext cx="7315200" cy="320040"/>
          </a:xfrm>
          <a:prstGeom prst="rect">
            <a:avLst/>
          </a:prstGeom>
          <a:noFill/>
          <a:ln/>
        </p:spPr>
        <p:txBody>
          <a:bodyPr wrap="square" lIns="0" tIns="0" rIns="0" bIns="0" rtlCol="0" anchor="ctr"/>
          <a:lstStyle/>
          <a:p>
            <a:pPr indent="0" marL="0">
              <a:buNone/>
            </a:pPr>
            <a:r>
              <a:rPr lang="en-US" sz="1400" i="1" dirty="0">
                <a:solidFill>
                  <a:schemeClr val="bg2"/>
                </a:solidFill>
              </a:rPr>
              <a:t>Questions and discussion</a:t>
            </a:r>
            <a:endParaRPr lang="en-US" sz="1400" dirty="0"/>
          </a:p>
        </p:txBody>
      </p:sp>
      <p:sp>
        <p:nvSpPr>
          <p:cNvPr id="4" name="contact"/>
          <p:cNvSpPr txBox="1"/>
          <p:nvPr/>
        </p:nvSpPr>
        <p:spPr>
          <a:xfrm>
            <a:off x="365760" y="2880360"/>
            <a:ext cx="8046720" cy="1097280"/>
          </a:xfrm>
          <a:prstGeom prst="rect">
            <a:avLst/>
          </a:prstGeom>
          <a:noFill/>
          <a:ln/>
        </p:spPr>
        <p:txBody>
          <a:bodyPr wrap="square" lIns="0" tIns="0" rIns="0" bIns="0" rtlCol="0" anchor="t"/>
          <a:lstStyle/>
          <a:p>
            <a:pPr indent="0" marL="0">
              <a:spcAft>
                <a:spcPts val="300"/>
              </a:spcAft>
              <a:buNone/>
            </a:pPr>
            <a:r>
              <a:rPr lang="en-US" sz="1100" b="1" dirty="0">
                <a:solidFill>
                  <a:schemeClr val="bg1"/>
                </a:solidFill>
              </a:rPr>
              <a:t>CA (Adv.) Shreya Mundhra</a:t>
            </a:r>
            <a:endParaRPr lang="en-US" sz="1100" dirty="0"/>
          </a:p>
          <a:p>
            <a:pPr indent="0" marL="0">
              <a:spcAft>
                <a:spcPts val="300"/>
              </a:spcAft>
              <a:buNone/>
            </a:pPr>
            <a:r>
              <a:rPr lang="en-US" sz="1100" dirty="0">
                <a:solidFill>
                  <a:schemeClr val="bg2"/>
                </a:solidFill>
              </a:rPr>
              <a:t>Founder, SM Legal</a:t>
            </a:r>
            <a:endParaRPr lang="en-US" sz="1100" dirty="0"/>
          </a:p>
          <a:p>
            <a:pPr indent="0" marL="0">
              <a:spcAft>
                <a:spcPts val="300"/>
              </a:spcAft>
              <a:buNone/>
            </a:pPr>
            <a:r>
              <a:rPr lang="en-US" sz="1100" dirty="0">
                <a:solidFill>
                  <a:schemeClr val="bg2"/>
                </a:solidFill>
              </a:rPr>
              <a:t>Nicco House, Room 40, 1st Floor, 2 Hare Street, Kolkata 700001</a:t>
            </a:r>
            <a:endParaRPr lang="en-US" sz="1100" dirty="0"/>
          </a:p>
          <a:p>
            <a:pPr indent="0" marL="0">
              <a:spcAft>
                <a:spcPts val="300"/>
              </a:spcAft>
              <a:buNone/>
            </a:pPr>
            <a:r>
              <a:rPr lang="en-US" sz="1100" dirty="0">
                <a:solidFill>
                  <a:schemeClr val="bg2"/>
                </a:solidFill>
              </a:rPr>
              <a:t>T: +91-9903160144   ·   E: smlegaladvocates@gmail.com   ·   W: smlegaladvocates.com</a:t>
            </a:r>
            <a:endParaRPr lang="en-US" sz="1100" dirty="0"/>
          </a:p>
        </p:txBody>
      </p:sp>
      <p:sp>
        <p:nvSpPr>
          <p:cNvPr id="5" name="disclaimer"/>
          <p:cNvSpPr txBox="1"/>
          <p:nvPr/>
        </p:nvSpPr>
        <p:spPr>
          <a:xfrm>
            <a:off x="365760" y="4160520"/>
            <a:ext cx="8412480" cy="502920"/>
          </a:xfrm>
          <a:prstGeom prst="rect">
            <a:avLst/>
          </a:prstGeom>
          <a:noFill/>
          <a:ln/>
        </p:spPr>
        <p:txBody>
          <a:bodyPr wrap="square" lIns="0" tIns="0" rIns="0" bIns="0" rtlCol="0" anchor="ctr"/>
          <a:lstStyle/>
          <a:p>
            <a:pPr indent="0" marL="0">
              <a:buNone/>
            </a:pPr>
            <a:r>
              <a:rPr lang="en-US" sz="800" i="1" dirty="0">
                <a:solidFill>
                  <a:schemeClr val="accent6"/>
                </a:solidFill>
              </a:rPr>
              <a:t>Disclaimer: This presentation is for academic and general information purposes only. It does not constitute a legal opinion or professional advice of SM Legal or the speaker, and shall not be construed as such. Summaries are drawn from the orders on the GSTAT portal and High Court judgments as reported; the full text should be read before relying on any ruling.</a:t>
            </a:r>
            <a:endParaRPr lang="en-US" sz="800" dirty="0"/>
          </a:p>
        </p:txBody>
      </p:sp>
    </p:spTree>
  </p:cSld>
  <p:clrMapOvr>
    <a:masterClrMapping/>
  </p:clrMapOvr>
</p:sld>
</file>

<file path=ppt/theme/theme1.xml><?xml version="1.0" encoding="utf-8"?>
<a:theme xmlns:a="http://schemas.openxmlformats.org/drawingml/2006/main" name="SM Legal">
  <a:themeElements>
    <a:clrScheme name="SM Legal">
      <a:dk1>
        <a:srgbClr val="1F2A44"/>
      </a:dk1>
      <a:lt1>
        <a:srgbClr val="FFFFFF"/>
      </a:lt1>
      <a:dk2>
        <a:srgbClr val="14284B"/>
      </a:dk2>
      <a:lt2>
        <a:srgbClr val="EEF2F8"/>
      </a:lt2>
      <a:accent1>
        <a:srgbClr val="C1121F"/>
      </a:accent1>
      <a:accent2>
        <a:srgbClr val="14284B"/>
      </a:accent2>
      <a:accent3>
        <a:srgbClr val="6B7280"/>
      </a:accent3>
      <a:accent4>
        <a:srgbClr val="DCE4F0"/>
      </a:accent4>
      <a:accent5>
        <a:srgbClr val="FBECEC"/>
      </a:accent5>
      <a:accent6>
        <a:srgbClr val="AEB8CC"/>
      </a:accent6>
      <a:hlink>
        <a:srgbClr val="14284B"/>
      </a:hlink>
      <a:folHlink>
        <a:srgbClr val="6B7280"/>
      </a:folHlink>
    </a:clrScheme>
    <a:fontScheme name="SM Legal">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33</Slides>
  <Notes>33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Company>SM Legal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Recent GST Rulings: GSTAT and High Courts</dc:title>
  <dc:subject>PptxGenJS Presentation</dc:subject>
  <dc:creator>SM Legal</dc:creator>
  <cp:lastModifiedBy>SM Legal</cp:lastModifiedBy>
  <cp:revision>1</cp:revision>
  <dcterms:created xsi:type="dcterms:W3CDTF">2026-10-09T10:35:02Z</dcterms:created>
  <dcterms:modified xsi:type="dcterms:W3CDTF">2026-10-09T10:35:02Z</dcterms:modified>
</cp:coreProperties>
</file>