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38940EA5-3AD7-A4C8-8C69-C3F70C4F87A3}">
          <p14:sldIdLst>
            <p14:sldId id="256"/>
            <p14:sldId id="257"/>
          </p14:sldIdLst>
        </p14:section>
        <p14:section name="Section 74" id="{1D3460DF-0A7F-1B84-6B4D-0D048580EC54}">
          <p14:sldIdLst>
            <p14:sldId id="258"/>
            <p14:sldId id="259"/>
            <p14:sldId id="260"/>
          </p14:sldIdLst>
        </p14:section>
        <p14:section name="Jurisdiction" id="{5EC86B5C-2518-DE2D-806B-EBE586E3406B}">
          <p14:sldIdLst>
            <p14:sldId id="261"/>
          </p14:sldIdLst>
        </p14:section>
        <p14:section name="Parallel Proceedings" id="{A8A5E838-3541-8C29-106E-A8558AD15E8B}">
          <p14:sldIdLst>
            <p14:sldId id="262"/>
            <p14:sldId id="263"/>
          </p14:sldIdLst>
        </p14:section>
        <p14:section name="GSTAT" id="{500C276C-0262-DED9-7EB5-0B79E7215A0A}">
          <p14:sldIdLst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1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Session: GST Litigation — latest judgments on ITC/jurisdiction/refund and best practices for GSTAT drafting and hearing. Approx. 60–75 minutes. Four themes: (1) Section 74 after the two August 2026 Supreme Court judgments; (2) jurisdiction — Bureau of Investigation officers and cross-empowerment; (3) parallel proceedings after Armour Security; (4) GSTAT — procedure, emerging rulings and best practices.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frame: the department's reflex of invoking s.74 to save limitation, BOI officers adjudicating, Centre and State acting on the same ITC, and a Tribunal that is finally sitting. Each of these got a judicial answer in the last 14 months. Count of GSTAT orders is from Taxsutra-reported rulings tracked in chambers (81 as on 8 Oct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limitation arithmetic: for FY 2018-19 the s.73 order limit was 28.02.2025 (after the Covid exclusion, as the Supreme Court computed in G.R. Infra). A s.74 SCN issued in 2025 for FY 2018-19 survives only on the fraud allegation. Section 74A applies to FY 2024-25 onwards — note the uniform 42-month limitation, so the 'limitation-saving' incentive to allege fraud disappears prospectively, but the legacy years remain the battleground.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Tata Steel Ltd v. Union of India, 2026 INSC 920, SLP(C) No. 16859 of 2026, decided 25.08.2026 (J.B. Pardiwala and K. Vinod Chandran, JJ.). Source: Supreme Court judgment PDF (api.sci.gov.in, diary 28063/2026); LiveLaw 26.08.2026; SC Observer. Emphasise that the Court went into the SCN at the threshold — the alternative-remedy objection did not save a notice bad on its face. Pair this with Calcutta HC's earlier line: Tara Marine (2025) 30 Centax 212, Speedways Logistics (2025) 30 Centax 73, Mapex Infrastructure (2024) 24 Centax 151 — all on s.74 invoked without ingredients.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G.R. Infra Projects Ltd, Ratlam v. State of Madhya Pradesh, Civil Appeal No. 11277 of 2026, order dated 19.08.2026 (Pardiwala and Vinod Chandran, JJ.), arising from MP HC W.P. 40749/2025 dated 29.10.2025. Note the contrast with Tata Steel on relief — in G.R. Infra the Court simply set aside the SCN; it did not direct a s.75(2) re-determination. On the GSTAT side: Principal Bench TS-73-GSTAT(DEL)-2026 (first merits order, Feb 2026) held that once s.74 is found inapplicable the Tribunal/FAA cannot itself re-determine — the matter goes back to the proper officer under s.75(2) (Circular 254/11/2025). Kolkata Bench TS-568 (Aug 2026) converted s.74 to s.73 for fresh determination; Bengaluru TS-730 (Sep 2026) — audit detection of portal data is not suppression, penalties set aside. Also tie in Shaurya Alloys (P&amp;H DB, 01.10.2026, 424 petitions) — s.16(2)(c) valid but the s.74 SCN in supplier-default cases must itself contain foundational facts per G.R. Infra/Tata Steel; retrospective cancellation of the supplier is only a starting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Sagar Ghosh v. Deputy Commissioner of State GST &amp; Ors., Calcutta HC (Circuit Bench at Jalpaiguri), Hiranmay Bhattacharyya, J., judgment dated 31.07.2026 (reported TaxGuru 2026 taxguru.in 10613; Taxsutra digest 06.08.2026). The Court did not itself decide the BOI officer's adjudication power — it quashed and directed that question to be decided first. Our own matters: Hahnemann's Jac Olivol MAT 1425-1426/2023 (DB) and WPA 770-771/2026 (Om Narayan Rai, J.) are live on the same issue. Note the counter-current: the Supreme Court in Armour Security read s.6(1) as conferring cross-empowerment by the statute itself, with the notified conditions only carving out exceptions — the argument therefore has to be run on (a) the terms of the Commissioner's own jurisdiction order under s.4(2) (investigation vs adjudication), and (b) the proper-officer assignment under s.2(91), not on cross-empowerment alone. Verify before citing: Madras HC position on Tvl. Vardhan Infrastructure (2024) 160 taxmann.com 771 and the Division Bench appeal; Kerala HC (2025) SCC OnLine Ker 231; J&amp;K HC 2025 SCC OnLine J&amp;K 982 — all as listed in Sagar Ghosh. Keep for discussion: Rule 86A one-year cap (Basanta Kumar Shaw (2024) 15 Centax 166; Anjita Dokania (2026) 38 Centax 261).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Armour Security (India) Ltd v. Commissioner, CGST, Delhi East Commissionerate &amp; Anr., 2025 INSC 982 (also AIR 2025 SC 3854), W.P.(C) 6092/2025 decided 14.08.2025 — J.B. Pardiwala &amp; R. Mahadevan, JJ. Conclusions at para 96; coordination guidelines at paras 97–99. The decision cuts both ways: it narrows s.6(2)(b) (summons/search are not proceedings, so two investigations may run), but once an SCN is out on a subject matter, a second SCN by the other administration is barred. Practical: the moment a summons comes from the second authority, write to both with the first authority's DIN/ARN and ask that the second be dropped or the matter transferred — this letter becomes Annexure 1 of the writ.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Citations from Battles in GST, Chapter 9 (Parallel Proceedings). Surya Business: single-judge order of 05.03.2026 in WP(C) 6322/2023 held audit closure bars a later SCN; the Division Bench in WA 64/2026 (15.09.2026) reversed; SLP is before the Supreme Court — flag as sub judice. Message for the hall: after Armour Security the summons-stage s.6(2)(b) writ is largely gone; the strategy now is to document the first-in-time proceeding and to attack the second SCN, not the summons.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GSTAT commissioned 24.09.2025; Procedure Rules notified 24.04.2025; e-filing portal live. Backlog window: Notification S.O. 4220(E) dt 17.09.2025 — appeals against orders communicated before 01.04.2026 by 30.06.2026; GSTAT order dt 14.05.2026 extends relaxed scrutiny (not the filing deadline) to 31.12.2026. Pre-deposit for penalty-only appeals: Finance Act 2025 proviso to s.112(8) effective 01.10.2025; Hyderabad Bench interim order (03.08.2026) treated it as prospective following Barjinder Singh Kohli (Cal HC); the Supreme Court on 09.09.2026 issued notice in an SLP on the point, permitting filing without pre-deposit subject to outcome (tagged with M.M. Traders and Varun Enterprises). Division Bench on question of law: s.109(8) — TS-691-GSTAT-2026 (Chennai, Atria Convergence followed) and TS-837-GSTAT(CMT)-2026 (07.10.2026 — s.74 invocation and s.107(13) limitation treated as questions of law). HC relegation: TS-354-HC(CAL)-2026 (19.05.2026), TS-42-HC(GUJ)-2026, TS-38-HC(ORI)-2026, TS-142-HC(TEL)-2026. Source for GSTAT rulings: Taxsutra reports, as tracked in chambers.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citations are Taxsutra (TS-…-GSTAT-2026-GST) as reported; verify against the order copy before citing in a pleading. TS-769-GSTAT(KLK)-2026 (Kolkata, 23.09.2026); TS-73-GSTAT(DEL)-2026 (Principal Bench, 12.02.2026); TS-730-GSTAT-2026 (Bengaluru, 16.09.2026); TS-668-GSTAT-2026 (Kolkata, 02.09.2026) — the caution slide: where movement of goods cannot be shown, s.155 sinks the case regardless of Tata Steel; TS-693/694-GSTAT-2026 (Ernakulam, 09.09.2026); TS-707 (Kolkata), TS-706 (Hyderabad), TS-764 (Agra). Also TS-568-GSTAT-2026 (Kolkata, 07.08.2026): Rule 43 amendment prospective, s.74 converted to s.73 — but note tension with TS-73 on who converts. TS-628 (Thiruvananthapuram): taking ITC without verifying eligibility or not replying to audit is not suppression.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on the office template: Form heading, statutory table, Statement of Facts with lettered sub-heads and numbered paragraphs, Grounds each opening 'FOR THAT', prayer-ground, verification. Pre-deposit: s.112(8) — 10% of the tax in dispute (Finance Act 2024 reduced it from 20%), cap Rs 20 crore under each Act; in addition to the s.107(6) deposit; Cuttack Bench interim (13.07.2026, Ashirwad Food Industries, Jhar HC) — no further deposit where FAA-stage deposit already exceeds the requirement on the reduced demand. Registry scrutiny relaxation: GSTAT order dt 14.05.2026 (till 31.12.2026). Service on Revenue: TS-472-GSTAT(DEL)-2026 permitted additional service by registered/speed post under s.169.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Close: invite questions. Interim protection: s.112(9) — filing with pre-deposit stays recovery of the balance; s.78 — no recovery before the appeal period expires unless reasons recorded (TS-354-HC(CAL)-2026). Refund of amounts already recovered where appeal lies: Calcutta HC TS-403-HC(CAL)-2025 (re-credit directed); refund cannot be withheld merely because Revenue proposes a GSTAT appeal — Telangana HC TS-709 and Patna HC TS-718 (s.54(11) order needed).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4A1C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920240"/>
            <a:ext cx="1069848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94760"/>
            <a:ext cx="1069848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640080" y="64190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accent5"/>
                </a:solidFill>
              </a:rPr>
              <a:t>Seminar on GST  ·  ICAI EIRC  ·  9 October 2026  ·  CA (Adv.) Ankit Kanodia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nkit@advocateak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vel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94360"/>
            <a:ext cx="822960" cy="822960"/>
          </a:xfrm>
          <a:prstGeom prst="rect">
            <a:avLst/>
          </a:prstGeom>
        </p:spPr>
      </p:pic>
      <p:sp>
        <p:nvSpPr>
          <p:cNvPr id="3" name="kicker"/>
          <p:cNvSpPr txBox="1"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kern="0" spc="200" dirty="0">
                <a:solidFill>
                  <a:schemeClr val="accent4"/>
                </a:solidFill>
              </a:rPr>
              <a:t>GST Litigation in 2026</a:t>
            </a:r>
            <a:endParaRPr lang="en-US" sz="16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920240"/>
            <a:ext cx="10698480" cy="1737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Section 74, Jurisdiction, Parallel Proceedings &amp; Best Practices before GSTAT</a:t>
            </a:r>
            <a:endParaRPr lang="en-US" sz="3400" dirty="0"/>
          </a:p>
        </p:txBody>
      </p:sp>
      <p:sp>
        <p:nvSpPr>
          <p:cNvPr id="5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794760"/>
            <a:ext cx="10698480" cy="1554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1800" dirty="0">
                <a:solidFill>
                  <a:schemeClr val="accent4"/>
                </a:solidFill>
              </a:rPr>
              <a:t>Recent Supreme Court and High Court judgments — and what they mean for drafting, hearing and appeal strategy</a:t>
            </a:r>
            <a:endParaRPr lang="en-US" sz="1800" dirty="0"/>
          </a:p>
          <a:p>
            <a:pPr marL="0" indent="0" algn="l">
              <a:buNone/>
            </a:pPr>
            <a:r>
              <a:rPr lang="en-US" sz="800" dirty="0">
                <a:solidFill>
                  <a:schemeClr val="accent4"/>
                </a:solidFill>
              </a:rPr>
              <a:t> 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chemeClr val="bg1"/>
                </a:solidFill>
              </a:rPr>
              <a:t>Adv (CA) Ankit Kanodia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1400" dirty="0">
                <a:solidFill>
                  <a:schemeClr val="accent4"/>
                </a:solidFill>
              </a:rPr>
              <a:t>Seminar on GST  ·  ICAI Eastern India Regional Council  ·  R. Singhi Hall, ICAI Bhawan, Kolkata  ·  9 October 2026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Why 2026 is a turning point for GST litigation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stat card 1"/>
          <p:cNvSpPr/>
          <p:nvPr/>
        </p:nvSpPr>
        <p:spPr>
          <a:xfrm>
            <a:off x="640080" y="155448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tat number 1"/>
          <p:cNvSpPr txBox="1"/>
          <p:nvPr/>
        </p:nvSpPr>
        <p:spPr>
          <a:xfrm>
            <a:off x="822960" y="169164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stat label 1"/>
          <p:cNvSpPr txBox="1"/>
          <p:nvPr/>
        </p:nvSpPr>
        <p:spPr>
          <a:xfrm>
            <a:off x="822960" y="2606040"/>
            <a:ext cx="2240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Supreme Court judgments on s.74 in one week (19 &amp; 25 Aug 2026)</a:t>
            </a:r>
            <a:endParaRPr lang="en-US" sz="1350" dirty="0"/>
          </a:p>
        </p:txBody>
      </p:sp>
      <p:sp>
        <p:nvSpPr>
          <p:cNvPr id="7" name="stat sub 1"/>
          <p:cNvSpPr txBox="1"/>
          <p:nvPr/>
        </p:nvSpPr>
        <p:spPr>
          <a:xfrm>
            <a:off x="822960" y="356616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G.R. Infra Projects · Tata Steel</a:t>
            </a:r>
            <a:endParaRPr lang="en-US" sz="1100" dirty="0"/>
          </a:p>
        </p:txBody>
      </p:sp>
      <p:sp>
        <p:nvSpPr>
          <p:cNvPr id="8" name="stat card 2"/>
          <p:cNvSpPr/>
          <p:nvPr/>
        </p:nvSpPr>
        <p:spPr>
          <a:xfrm>
            <a:off x="3429000" y="155448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tat number 2"/>
          <p:cNvSpPr txBox="1"/>
          <p:nvPr/>
        </p:nvSpPr>
        <p:spPr>
          <a:xfrm>
            <a:off x="3611880" y="169164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§6(2)(b)</a:t>
            </a:r>
            <a:endParaRPr lang="en-US" sz="3400" dirty="0"/>
          </a:p>
        </p:txBody>
      </p:sp>
      <p:sp>
        <p:nvSpPr>
          <p:cNvPr id="10" name="stat label 2"/>
          <p:cNvSpPr txBox="1"/>
          <p:nvPr/>
        </p:nvSpPr>
        <p:spPr>
          <a:xfrm>
            <a:off x="3611880" y="2606040"/>
            <a:ext cx="2240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finally construed by the Supreme Court</a:t>
            </a:r>
            <a:endParaRPr lang="en-US" sz="1350" dirty="0"/>
          </a:p>
        </p:txBody>
      </p:sp>
      <p:sp>
        <p:nvSpPr>
          <p:cNvPr id="11" name="stat sub 2"/>
          <p:cNvSpPr txBox="1"/>
          <p:nvPr/>
        </p:nvSpPr>
        <p:spPr>
          <a:xfrm>
            <a:off x="3611880" y="356616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Armour Security (14 Aug 2025) — now being applied by High Courts</a:t>
            </a:r>
            <a:endParaRPr lang="en-US" sz="1100" dirty="0"/>
          </a:p>
        </p:txBody>
      </p:sp>
      <p:sp>
        <p:nvSpPr>
          <p:cNvPr id="12" name="stat card 3"/>
          <p:cNvSpPr/>
          <p:nvPr/>
        </p:nvSpPr>
        <p:spPr>
          <a:xfrm>
            <a:off x="6217920" y="155448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tat number 3"/>
          <p:cNvSpPr txBox="1"/>
          <p:nvPr/>
        </p:nvSpPr>
        <p:spPr>
          <a:xfrm>
            <a:off x="6400800" y="169164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1st</a:t>
            </a:r>
            <a:endParaRPr lang="en-US" sz="4800" dirty="0"/>
          </a:p>
        </p:txBody>
      </p:sp>
      <p:sp>
        <p:nvSpPr>
          <p:cNvPr id="14" name="stat label 3"/>
          <p:cNvSpPr txBox="1"/>
          <p:nvPr/>
        </p:nvSpPr>
        <p:spPr>
          <a:xfrm>
            <a:off x="6400800" y="2606040"/>
            <a:ext cx="2240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Calcutta HC writ succeeding on a BOI officer's power to adjudicate</a:t>
            </a:r>
            <a:endParaRPr lang="en-US" sz="1350" dirty="0"/>
          </a:p>
        </p:txBody>
      </p:sp>
      <p:sp>
        <p:nvSpPr>
          <p:cNvPr id="15" name="stat sub 3"/>
          <p:cNvSpPr txBox="1"/>
          <p:nvPr/>
        </p:nvSpPr>
        <p:spPr>
          <a:xfrm>
            <a:off x="6400800" y="356616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Sagar Ghosh (31 Jul 2026) — issue kept open for first decision</a:t>
            </a:r>
            <a:endParaRPr lang="en-US" sz="1100" dirty="0"/>
          </a:p>
        </p:txBody>
      </p:sp>
      <p:sp>
        <p:nvSpPr>
          <p:cNvPr id="16" name="stat card 4"/>
          <p:cNvSpPr/>
          <p:nvPr/>
        </p:nvSpPr>
        <p:spPr>
          <a:xfrm>
            <a:off x="9006840" y="155448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tat number 4"/>
          <p:cNvSpPr txBox="1"/>
          <p:nvPr/>
        </p:nvSpPr>
        <p:spPr>
          <a:xfrm>
            <a:off x="9189720" y="169164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80+</a:t>
            </a:r>
            <a:endParaRPr lang="en-US" sz="4800" dirty="0"/>
          </a:p>
        </p:txBody>
      </p:sp>
      <p:sp>
        <p:nvSpPr>
          <p:cNvPr id="18" name="stat label 4"/>
          <p:cNvSpPr txBox="1"/>
          <p:nvPr/>
        </p:nvSpPr>
        <p:spPr>
          <a:xfrm>
            <a:off x="9189720" y="2606040"/>
            <a:ext cx="2240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reported GSTAT orders since the first merits order (Feb 2026)</a:t>
            </a:r>
            <a:endParaRPr lang="en-US" sz="1350" dirty="0"/>
          </a:p>
        </p:txBody>
      </p:sp>
      <p:sp>
        <p:nvSpPr>
          <p:cNvPr id="19" name="stat sub 4"/>
          <p:cNvSpPr txBox="1"/>
          <p:nvPr/>
        </p:nvSpPr>
        <p:spPr>
          <a:xfrm>
            <a:off x="9189720" y="356616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Kolkata Bench actively deciding s.74, pre-deposit and remand issues</a:t>
            </a:r>
            <a:endParaRPr lang="en-US" sz="1100" dirty="0"/>
          </a:p>
        </p:txBody>
      </p:sp>
      <p:sp>
        <p:nvSpPr>
          <p:cNvPr id="20" name="roadmap head"/>
          <p:cNvSpPr txBox="1"/>
          <p:nvPr/>
        </p:nvSpPr>
        <p:spPr>
          <a:xfrm>
            <a:off x="640080" y="45720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Today's roadmap</a:t>
            </a:r>
            <a:endParaRPr lang="en-US" sz="1300" dirty="0"/>
          </a:p>
        </p:txBody>
      </p:sp>
      <p:sp>
        <p:nvSpPr>
          <p:cNvPr id="21" name="road num bg 1"/>
          <p:cNvSpPr/>
          <p:nvPr/>
        </p:nvSpPr>
        <p:spPr>
          <a:xfrm>
            <a:off x="640080" y="4983480"/>
            <a:ext cx="384048" cy="384048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oad num 1"/>
          <p:cNvSpPr txBox="1"/>
          <p:nvPr/>
        </p:nvSpPr>
        <p:spPr>
          <a:xfrm>
            <a:off x="640080" y="4983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23" name="road text 1"/>
          <p:cNvSpPr txBox="1"/>
          <p:nvPr/>
        </p:nvSpPr>
        <p:spPr>
          <a:xfrm>
            <a:off x="1143000" y="493776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Section 74 — the ingredients, after Tata Steel and G.R. Infra</a:t>
            </a:r>
            <a:endParaRPr lang="en-US" sz="1200" dirty="0"/>
          </a:p>
        </p:txBody>
      </p:sp>
      <p:sp>
        <p:nvSpPr>
          <p:cNvPr id="24" name="road num bg 2"/>
          <p:cNvSpPr/>
          <p:nvPr/>
        </p:nvSpPr>
        <p:spPr>
          <a:xfrm>
            <a:off x="3429000" y="4983480"/>
            <a:ext cx="384048" cy="384048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oad num 2"/>
          <p:cNvSpPr txBox="1"/>
          <p:nvPr/>
        </p:nvSpPr>
        <p:spPr>
          <a:xfrm>
            <a:off x="3429000" y="4983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26" name="road text 2"/>
          <p:cNvSpPr txBox="1"/>
          <p:nvPr/>
        </p:nvSpPr>
        <p:spPr>
          <a:xfrm>
            <a:off x="3931920" y="493776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Jurisdiction — Bureau of Investigation &amp; cross-empowerment</a:t>
            </a:r>
            <a:endParaRPr lang="en-US" sz="1200" dirty="0"/>
          </a:p>
        </p:txBody>
      </p:sp>
      <p:sp>
        <p:nvSpPr>
          <p:cNvPr id="27" name="road num bg 3"/>
          <p:cNvSpPr/>
          <p:nvPr/>
        </p:nvSpPr>
        <p:spPr>
          <a:xfrm>
            <a:off x="6217920" y="4983480"/>
            <a:ext cx="384048" cy="384048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oad num 3"/>
          <p:cNvSpPr txBox="1"/>
          <p:nvPr/>
        </p:nvSpPr>
        <p:spPr>
          <a:xfrm>
            <a:off x="6217920" y="4983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29" name="road text 3"/>
          <p:cNvSpPr txBox="1"/>
          <p:nvPr/>
        </p:nvSpPr>
        <p:spPr>
          <a:xfrm>
            <a:off x="6720840" y="493776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Parallel proceedings — Armour Security and the Calcutta line</a:t>
            </a:r>
            <a:endParaRPr lang="en-US" sz="1200" dirty="0"/>
          </a:p>
        </p:txBody>
      </p:sp>
      <p:sp>
        <p:nvSpPr>
          <p:cNvPr id="30" name="road num bg 4"/>
          <p:cNvSpPr/>
          <p:nvPr/>
        </p:nvSpPr>
        <p:spPr>
          <a:xfrm>
            <a:off x="9006840" y="4983480"/>
            <a:ext cx="384048" cy="384048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road num 4"/>
          <p:cNvSpPr txBox="1"/>
          <p:nvPr/>
        </p:nvSpPr>
        <p:spPr>
          <a:xfrm>
            <a:off x="9006840" y="4983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32" name="road text 4"/>
          <p:cNvSpPr txBox="1"/>
          <p:nvPr/>
        </p:nvSpPr>
        <p:spPr>
          <a:xfrm>
            <a:off x="9509760" y="493776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GSTAT — landscape, emerging rulings, drafting &amp; hearing practice</a:t>
            </a:r>
            <a:endParaRPr lang="en-US" sz="12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Sections 73, 74 and 74A — what is at stake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graphicFrame>
        <p:nvGraphicFramePr>
          <p:cNvPr id="4" name="s73 s74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63040"/>
          <a:ext cx="10927080" cy="3236976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C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Section 73 (up to FY 2023-24)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C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Section 74 (up to FY 2023-24)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C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Section 74A (FY 2024-25 onwards)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C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4A1C2A"/>
                          </a:solidFill>
                        </a:rPr>
                        <a:t>Trigger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Any reason other than fraud / wilful misstatement / suppression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Tax not paid or ITC wrongly availed "by reason of" fraud, wilful misstatement or suppression to evade tax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Single section; the fraud finding only changes penalty &amp; time to pay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4A1C2A"/>
                          </a:solidFill>
                        </a:rPr>
                        <a:t>SCN limitation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3 months before 3 years from due date of annual return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6 months before 5 years from due date of annual return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42 months from due date of annual return (uniform)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4A1C2A"/>
                          </a:solidFill>
                        </a:rPr>
                        <a:t>Order limitation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3 years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5 years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12 months from SCN (extendable by 6)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4A1C2A"/>
                          </a:solidFill>
                        </a:rPr>
                        <a:t>Penalty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10% / Rs 10,000 — nil if paid before SCN or within 30 days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15% / 25% / 50% / 100%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10% (non-fraud) or 100% (fraud), with graded relief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4A1C2A"/>
                          </a:solidFill>
                        </a:rPr>
                        <a:t>Fall-back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s.75(2): if charge of fraud fails, re-determine under s.73 within s.73 time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1A1C"/>
                          </a:solidFill>
                        </a:rPr>
                        <a:t>s.75(2A): penalty re-determined at non-fraud rate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akeaway"/>
          <p:cNvSpPr txBox="1"/>
          <p:nvPr/>
        </p:nvSpPr>
        <p:spPr>
          <a:xfrm>
            <a:off x="640080" y="4983480"/>
            <a:ext cx="10927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The practical consequence: </a:t>
            </a:r>
            <a:r>
              <a:rPr lang="en-US" sz="1350" dirty="0">
                <a:solidFill>
                  <a:schemeClr val="tx1"/>
                </a:solidFill>
              </a:rPr>
              <a:t>almost every s.74 notice for FY 2017-18 to 2020-21 is issued after the s.73 window has closed. If the fraud allegation fails, the demand does not merely lose penalty — it dies on limitation. That is why the two August 2026 Supreme Court judgments matter.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Tata Steel Ltd v. Union of India — the SCN must carry its own foundation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citation"/>
          <p:cNvSpPr txBox="1"/>
          <p:nvPr/>
        </p:nvSpPr>
        <p:spPr>
          <a:xfrm>
            <a:off x="640080" y="1280160"/>
            <a:ext cx="10927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1"/>
                </a:solidFill>
              </a:rPr>
              <a:t>Supreme Court · 2026 INSC 920 · SLP(C) 16859/2026 · 25 August 2026 · Pardiwala &amp; Vinod Chandran, JJ.</a:t>
            </a:r>
            <a:endParaRPr lang="en-US" sz="1200" dirty="0"/>
          </a:p>
        </p:txBody>
      </p:sp>
      <p:sp>
        <p:nvSpPr>
          <p:cNvPr id="5" name="What happened"/>
          <p:cNvSpPr/>
          <p:nvPr/>
        </p:nvSpPr>
        <p:spPr>
          <a:xfrm>
            <a:off x="640080" y="1783080"/>
            <a:ext cx="5303520" cy="4343400"/>
          </a:xfrm>
          <a:prstGeom prst="roundRect">
            <a:avLst>
              <a:gd name="adj" fmla="val 1684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What happened heading"/>
          <p:cNvSpPr txBox="1"/>
          <p:nvPr/>
        </p:nvSpPr>
        <p:spPr>
          <a:xfrm>
            <a:off x="822960" y="189280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What happened</a:t>
            </a:r>
            <a:endParaRPr lang="en-US" sz="1500" dirty="0"/>
          </a:p>
        </p:txBody>
      </p:sp>
      <p:sp>
        <p:nvSpPr>
          <p:cNvPr id="7" name="What happened text"/>
          <p:cNvSpPr txBox="1"/>
          <p:nvPr/>
        </p:nvSpPr>
        <p:spPr>
          <a:xfrm>
            <a:off x="822960" y="228600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Audit objection: ITC mismatch and short payment for FY 2017-18 to 2019-20</a:t>
            </a:r>
            <a:endParaRPr lang="en-US" sz="13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s.73 limitation had expired; SCN issued under s.74 reciting "suppression of facts"</a:t>
            </a:r>
            <a:endParaRPr lang="en-US" sz="13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Department relied on Explanation 2 to s.74 (failure to declare = suppression) and on the counter-affidavit</a:t>
            </a:r>
            <a:endParaRPr lang="en-US" sz="13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High Court declined to interfere at the SCN stage; Supreme Court quashed the SCN outright</a:t>
            </a:r>
            <a:endParaRPr lang="en-US" sz="1300" dirty="0"/>
          </a:p>
        </p:txBody>
      </p:sp>
      <p:sp>
        <p:nvSpPr>
          <p:cNvPr id="8" name="What the Court held"/>
          <p:cNvSpPr/>
          <p:nvPr/>
        </p:nvSpPr>
        <p:spPr>
          <a:xfrm>
            <a:off x="6263640" y="1783080"/>
            <a:ext cx="5303520" cy="4343400"/>
          </a:xfrm>
          <a:prstGeom prst="roundRect">
            <a:avLst>
              <a:gd name="adj" fmla="val 1684"/>
            </a:avLst>
          </a:prstGeom>
          <a:solidFill>
            <a:srgbClr val="F7EEF0"/>
          </a:solidFill>
          <a:ln w="12700">
            <a:solidFill>
              <a:srgbClr val="F7EE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What the Court held heading"/>
          <p:cNvSpPr txBox="1"/>
          <p:nvPr/>
        </p:nvSpPr>
        <p:spPr>
          <a:xfrm>
            <a:off x="6446520" y="189280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What the Court held</a:t>
            </a:r>
            <a:endParaRPr lang="en-US" sz="1500" dirty="0"/>
          </a:p>
        </p:txBody>
      </p:sp>
      <p:sp>
        <p:nvSpPr>
          <p:cNvPr id="10" name="What the Court held text"/>
          <p:cNvSpPr txBox="1"/>
          <p:nvPr/>
        </p:nvSpPr>
        <p:spPr>
          <a:xfrm>
            <a:off x="6446520" y="228600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Officer's satisfaction must be of two things: the mismatch/short payment and that it was caused by fraud, wilful misstatement or suppression</a:t>
            </a:r>
            <a:endParaRPr lang="en-US" sz="13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"Bland statement … of suppression of facts, merely to avail the extended period of limitation would barely suffice and puts to peril the notice under Section 74"</a:t>
            </a:r>
            <a:endParaRPr lang="en-US" sz="13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Foundational facts leading to the inference must be evident from the notice itself</a:t>
            </a:r>
            <a:endParaRPr lang="en-US" sz="13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Section 74 is not a limitation-saving device; a time-barred s.73 case cannot be re-labelled</a:t>
            </a:r>
            <a:endParaRPr lang="en-US" sz="13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Data lying on the portal / in returns cannot be "suppressed"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G.R. Infra Projects — and the post-August 2026 checklist for a s.74 notice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G.R. Infra Projects Ltd, Ratlam v. State of MP"/>
          <p:cNvSpPr/>
          <p:nvPr/>
        </p:nvSpPr>
        <p:spPr>
          <a:xfrm>
            <a:off x="640080" y="1371600"/>
            <a:ext cx="5029200" cy="4754880"/>
          </a:xfrm>
          <a:prstGeom prst="roundRect">
            <a:avLst>
              <a:gd name="adj" fmla="val 1538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G.R. Infra Projects Ltd, Ratlam v. State of MP head"/>
          <p:cNvSpPr txBox="1"/>
          <p:nvPr/>
        </p:nvSpPr>
        <p:spPr>
          <a:xfrm>
            <a:off x="822960" y="1481328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G.R. Infra Projects Ltd, Ratlam v. State of MP</a:t>
            </a:r>
            <a:endParaRPr lang="en-US" sz="1400" dirty="0"/>
          </a:p>
          <a:p>
            <a:pPr marL="0" indent="0">
              <a:buNone/>
            </a:pPr>
            <a:r>
              <a:rPr lang="en-US" sz="1050" i="1" dirty="0">
                <a:solidFill>
                  <a:schemeClr val="accent1"/>
                </a:solidFill>
              </a:rPr>
              <a:t>Supreme Court · C.A. 11277/2026 · 19 August 2026 · Pardiwala &amp; Vinod Chandran, JJ.</a:t>
            </a:r>
            <a:endParaRPr lang="en-US" sz="1400" dirty="0"/>
          </a:p>
        </p:txBody>
      </p:sp>
      <p:sp>
        <p:nvSpPr>
          <p:cNvPr id="6" name="G.R. Infra Projects Ltd, Ratlam v. State of MP text"/>
          <p:cNvSpPr txBox="1"/>
          <p:nvPr/>
        </p:nvSpPr>
        <p:spPr>
          <a:xfrm>
            <a:off x="822960" y="2103120"/>
            <a:ext cx="466344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Search u/s 67 in Aug 2022; s.74 SCN dated 13.06.2025 for FY 2018-19 (Rs 1.52 cr, ~70% ITC from suppliers whose registration was cancelled)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Court first computed s.73 limitation (28.02.2025, after Covid exclusion) — notice time-barred under s.73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Notice recited only "fraud or concealment of facts" — the disjunctive "or" showed the officer himself did not know which case he was making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"Mechanical use of the statutory expressions without listing out the aspects" that led to the conclusion is impermissible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Counter-affidavit cannot supply what the notice lacks — validity is tested on the notice alone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SCN and HC order set aside; no liberty for fresh notice, no s.75(2) remand</a:t>
            </a:r>
            <a:endParaRPr lang="en-US" sz="1200" dirty="0"/>
          </a:p>
        </p:txBody>
      </p:sp>
      <p:sp>
        <p:nvSpPr>
          <p:cNvPr id="7" name="checklist head"/>
          <p:cNvSpPr txBox="1"/>
          <p:nvPr/>
        </p:nvSpPr>
        <p:spPr>
          <a:xfrm>
            <a:off x="5989320" y="1371600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Test every s.74 SCN against six questions</a:t>
            </a:r>
            <a:endParaRPr lang="en-US" sz="1500" dirty="0"/>
          </a:p>
        </p:txBody>
      </p:sp>
      <p:sp>
        <p:nvSpPr>
          <p:cNvPr id="8" name="chk bg 1"/>
          <p:cNvSpPr/>
          <p:nvPr/>
        </p:nvSpPr>
        <p:spPr>
          <a:xfrm>
            <a:off x="5989320" y="1874520"/>
            <a:ext cx="329184" cy="329184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chk num 1"/>
          <p:cNvSpPr txBox="1"/>
          <p:nvPr/>
        </p:nvSpPr>
        <p:spPr>
          <a:xfrm>
            <a:off x="5989320" y="18745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1</a:t>
            </a:r>
            <a:endParaRPr lang="en-US" sz="1100" dirty="0"/>
          </a:p>
        </p:txBody>
      </p:sp>
      <p:sp>
        <p:nvSpPr>
          <p:cNvPr id="10" name="chk text 1"/>
          <p:cNvSpPr txBox="1"/>
          <p:nvPr/>
        </p:nvSpPr>
        <p:spPr>
          <a:xfrm>
            <a:off x="6446520" y="182880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Was s.73 already time-barred when the SCN issued?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chemeClr val="accent5"/>
                </a:solidFill>
              </a:rPr>
              <a:t>If yes, the entire demand turns on the fraud allegation</a:t>
            </a:r>
            <a:endParaRPr lang="en-US" sz="1200" dirty="0"/>
          </a:p>
        </p:txBody>
      </p:sp>
      <p:sp>
        <p:nvSpPr>
          <p:cNvPr id="11" name="chk bg 2"/>
          <p:cNvSpPr/>
          <p:nvPr/>
        </p:nvSpPr>
        <p:spPr>
          <a:xfrm>
            <a:off x="5989320" y="2587752"/>
            <a:ext cx="329184" cy="329184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chk num 2"/>
          <p:cNvSpPr txBox="1"/>
          <p:nvPr/>
        </p:nvSpPr>
        <p:spPr>
          <a:xfrm>
            <a:off x="5989320" y="25877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2</a:t>
            </a:r>
            <a:endParaRPr lang="en-US" sz="1100" dirty="0"/>
          </a:p>
        </p:txBody>
      </p:sp>
      <p:sp>
        <p:nvSpPr>
          <p:cNvPr id="13" name="chk text 2"/>
          <p:cNvSpPr txBox="1"/>
          <p:nvPr/>
        </p:nvSpPr>
        <p:spPr>
          <a:xfrm>
            <a:off x="6446520" y="2542032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Does the SCN name which limb — fraud, wilful misstatement or suppression?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chemeClr val="accent5"/>
                </a:solidFill>
              </a:rPr>
              <a:t>"Fraud or concealment" / "and/or" recitals are condemned</a:t>
            </a:r>
            <a:endParaRPr lang="en-US" sz="1200" dirty="0"/>
          </a:p>
        </p:txBody>
      </p:sp>
      <p:sp>
        <p:nvSpPr>
          <p:cNvPr id="14" name="chk bg 3"/>
          <p:cNvSpPr/>
          <p:nvPr/>
        </p:nvSpPr>
        <p:spPr>
          <a:xfrm>
            <a:off x="5989320" y="3300984"/>
            <a:ext cx="329184" cy="329184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chk num 3"/>
          <p:cNvSpPr txBox="1"/>
          <p:nvPr/>
        </p:nvSpPr>
        <p:spPr>
          <a:xfrm>
            <a:off x="5989320" y="33009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3</a:t>
            </a:r>
            <a:endParaRPr lang="en-US" sz="1100" dirty="0"/>
          </a:p>
        </p:txBody>
      </p:sp>
      <p:sp>
        <p:nvSpPr>
          <p:cNvPr id="16" name="chk text 3"/>
          <p:cNvSpPr txBox="1"/>
          <p:nvPr/>
        </p:nvSpPr>
        <p:spPr>
          <a:xfrm>
            <a:off x="6446520" y="3255264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Does the SCN set out the foundational facts for that limb?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chemeClr val="accent5"/>
                </a:solidFill>
              </a:rPr>
              <a:t>Statements, documents, conduct — not conclusions</a:t>
            </a:r>
            <a:endParaRPr lang="en-US" sz="1200" dirty="0"/>
          </a:p>
        </p:txBody>
      </p:sp>
      <p:sp>
        <p:nvSpPr>
          <p:cNvPr id="17" name="chk bg 4"/>
          <p:cNvSpPr/>
          <p:nvPr/>
        </p:nvSpPr>
        <p:spPr>
          <a:xfrm>
            <a:off x="5989320" y="4014216"/>
            <a:ext cx="329184" cy="329184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chk num 4"/>
          <p:cNvSpPr txBox="1"/>
          <p:nvPr/>
        </p:nvSpPr>
        <p:spPr>
          <a:xfrm>
            <a:off x="598932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4</a:t>
            </a:r>
            <a:endParaRPr lang="en-US" sz="1100" dirty="0"/>
          </a:p>
        </p:txBody>
      </p:sp>
      <p:sp>
        <p:nvSpPr>
          <p:cNvPr id="19" name="chk text 4"/>
          <p:cNvSpPr txBox="1"/>
          <p:nvPr/>
        </p:nvSpPr>
        <p:spPr>
          <a:xfrm>
            <a:off x="6446520" y="3968496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Was the information already with the department?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chemeClr val="accent5"/>
                </a:solidFill>
              </a:rPr>
              <a:t>Returns, GSTR-2A, audit records: no suppression (Tata Steel; TS-730 GSTAT Bengaluru)</a:t>
            </a:r>
            <a:endParaRPr lang="en-US" sz="1200" dirty="0"/>
          </a:p>
        </p:txBody>
      </p:sp>
      <p:sp>
        <p:nvSpPr>
          <p:cNvPr id="20" name="chk bg 5"/>
          <p:cNvSpPr/>
          <p:nvPr/>
        </p:nvSpPr>
        <p:spPr>
          <a:xfrm>
            <a:off x="5989320" y="4727448"/>
            <a:ext cx="329184" cy="329184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chk num 5"/>
          <p:cNvSpPr txBox="1"/>
          <p:nvPr/>
        </p:nvSpPr>
        <p:spPr>
          <a:xfrm>
            <a:off x="5989320" y="47274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5</a:t>
            </a:r>
            <a:endParaRPr lang="en-US" sz="1100" dirty="0"/>
          </a:p>
        </p:txBody>
      </p:sp>
      <p:sp>
        <p:nvSpPr>
          <p:cNvPr id="22" name="chk text 5"/>
          <p:cNvSpPr txBox="1"/>
          <p:nvPr/>
        </p:nvSpPr>
        <p:spPr>
          <a:xfrm>
            <a:off x="6446520" y="4681728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Was the officer's satisfaction recorded before issuing the notice?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chemeClr val="accent5"/>
                </a:solidFill>
              </a:rPr>
              <a:t>DRC-01A / file noting / search report — ask for it under RTI or in reply</a:t>
            </a:r>
            <a:endParaRPr lang="en-US" sz="1200" dirty="0"/>
          </a:p>
        </p:txBody>
      </p:sp>
      <p:sp>
        <p:nvSpPr>
          <p:cNvPr id="23" name="chk bg 6"/>
          <p:cNvSpPr/>
          <p:nvPr/>
        </p:nvSpPr>
        <p:spPr>
          <a:xfrm>
            <a:off x="5989320" y="5440680"/>
            <a:ext cx="329184" cy="329184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chk num 6"/>
          <p:cNvSpPr txBox="1"/>
          <p:nvPr/>
        </p:nvSpPr>
        <p:spPr>
          <a:xfrm>
            <a:off x="5989320" y="54406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6</a:t>
            </a:r>
            <a:endParaRPr lang="en-US" sz="1100" dirty="0"/>
          </a:p>
        </p:txBody>
      </p:sp>
      <p:sp>
        <p:nvSpPr>
          <p:cNvPr id="25" name="chk text 6"/>
          <p:cNvSpPr txBox="1"/>
          <p:nvPr/>
        </p:nvSpPr>
        <p:spPr>
          <a:xfrm>
            <a:off x="6446520" y="539496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Is the department filling the gaps later?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chemeClr val="accent5"/>
                </a:solidFill>
              </a:rPr>
              <a:t>Counter-affidavit, OIO or appellate order cannot cure the SCN</a:t>
            </a:r>
            <a:endParaRPr lang="en-US" sz="12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Jurisdiction — can a Bureau of Investigation officer adjudicate?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The statutory frame"/>
          <p:cNvSpPr/>
          <p:nvPr/>
        </p:nvSpPr>
        <p:spPr>
          <a:xfrm>
            <a:off x="640080" y="1371600"/>
            <a:ext cx="3657600" cy="4754880"/>
          </a:xfrm>
          <a:prstGeom prst="roundRect">
            <a:avLst>
              <a:gd name="adj" fmla="val 2000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he statutory frame heading"/>
          <p:cNvSpPr txBox="1"/>
          <p:nvPr/>
        </p:nvSpPr>
        <p:spPr>
          <a:xfrm>
            <a:off x="822960" y="148132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The statutory frame</a:t>
            </a:r>
            <a:endParaRPr lang="en-US" sz="1500" dirty="0"/>
          </a:p>
        </p:txBody>
      </p:sp>
      <p:sp>
        <p:nvSpPr>
          <p:cNvPr id="6" name="The statutory frame text"/>
          <p:cNvSpPr txBox="1"/>
          <p:nvPr/>
        </p:nvSpPr>
        <p:spPr>
          <a:xfrm>
            <a:off x="822960" y="1874520"/>
            <a:ext cx="329184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s.4(2) WBGST Act — Commissioner assigns jurisdiction; Order No. 09/WBGST/PRO/2019 dt 20.11.2019 confers State-wide jurisdiction on BOI officers "in connection with or incidental to investigation"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s.6 — cross-empowerment: Central/State officers are proper officers for each other's Act, "subject to conditions" notified by the Government on Council recommendation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Circular 1/2017 (CBEC) &amp; State orders — taxpayer administratively assigned to Centre or State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s.70, 67 — summons, search: enforcement powers; ss.73/74 — adjudication by the "proper officer"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The question: does an enforcement posting carry the power to issue the SCN and pass the DRC-07?</a:t>
            </a:r>
            <a:endParaRPr lang="en-US" sz="1200" dirty="0"/>
          </a:p>
        </p:txBody>
      </p:sp>
      <p:sp>
        <p:nvSpPr>
          <p:cNvPr id="7" name="Sagar Ghosh v. Dy. Commr., State GST (BOI, North Bengal)"/>
          <p:cNvSpPr/>
          <p:nvPr/>
        </p:nvSpPr>
        <p:spPr>
          <a:xfrm>
            <a:off x="4526280" y="1371600"/>
            <a:ext cx="3520440" cy="4754880"/>
          </a:xfrm>
          <a:prstGeom prst="roundRect">
            <a:avLst>
              <a:gd name="adj" fmla="val 2078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agar Ghosh v. Dy. Commr., State GST (BOI, North Bengal) head"/>
          <p:cNvSpPr txBox="1"/>
          <p:nvPr/>
        </p:nvSpPr>
        <p:spPr>
          <a:xfrm>
            <a:off x="4709160" y="148132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Sagar Ghosh v. Dy. Commr., State GST (BOI, North Bengal)</a:t>
            </a:r>
            <a:endParaRPr lang="en-US" sz="1400" dirty="0"/>
          </a:p>
          <a:p>
            <a:pPr marL="0" indent="0">
              <a:buNone/>
            </a:pPr>
            <a:r>
              <a:rPr lang="en-US" sz="1050" i="1" dirty="0">
                <a:solidFill>
                  <a:schemeClr val="accent1"/>
                </a:solidFill>
              </a:rPr>
              <a:t>Calcutta HC, Circuit Bench Jalpaiguri · Hiranmay Bhattacharyya, J. · 31 July 2026</a:t>
            </a:r>
            <a:endParaRPr lang="en-US" sz="1400" dirty="0"/>
          </a:p>
        </p:txBody>
      </p:sp>
      <p:sp>
        <p:nvSpPr>
          <p:cNvPr id="9" name="Sagar Ghosh v. Dy. Commr., State GST (BOI, North Bengal) text"/>
          <p:cNvSpPr txBox="1"/>
          <p:nvPr/>
        </p:nvSpPr>
        <p:spPr>
          <a:xfrm>
            <a:off x="4709160" y="2587752"/>
            <a:ext cx="3154680" cy="3447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Taxpayer assigned to Centre; enforcement case by State BOI (Jan 2021); s.74 OIO by Dy. Commr. BOI (13.03.2024); appeal dismissed as time-barred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Revenue: GSTAT remedy under s.112; cross-empowerment is automatic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Held: writ maintainable — pure jurisdictional question of law; High Courts divided on cross-empowerment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OIO, appellate order and recovery set aside; adjudicating authority to decide the BOI officer's power to adjudicate as the first issue, before the ITC merits</a:t>
            </a:r>
            <a:endParaRPr lang="en-US" sz="1200" dirty="0"/>
          </a:p>
        </p:txBody>
      </p:sp>
      <p:sp>
        <p:nvSpPr>
          <p:cNvPr id="10" name="The Calcutta line on jurisdiction"/>
          <p:cNvSpPr/>
          <p:nvPr/>
        </p:nvSpPr>
        <p:spPr>
          <a:xfrm>
            <a:off x="8275320" y="1371600"/>
            <a:ext cx="3291840" cy="4754880"/>
          </a:xfrm>
          <a:prstGeom prst="roundRect">
            <a:avLst>
              <a:gd name="adj" fmla="val 2222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he Calcutta line on jurisdiction head"/>
          <p:cNvSpPr txBox="1"/>
          <p:nvPr/>
        </p:nvSpPr>
        <p:spPr>
          <a:xfrm>
            <a:off x="8458200" y="148132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The Calcutta line on jurisdiction</a:t>
            </a:r>
            <a:endParaRPr lang="en-US" sz="1400" dirty="0"/>
          </a:p>
          <a:p>
            <a:pPr marL="0" indent="0">
              <a:buNone/>
            </a:pPr>
            <a:r>
              <a:rPr lang="en-US" sz="1050" i="1" dirty="0">
                <a:solidFill>
                  <a:schemeClr val="accent1"/>
                </a:solidFill>
              </a:rPr>
              <a:t>What to cite alongside</a:t>
            </a:r>
            <a:endParaRPr lang="en-US" sz="1400" dirty="0"/>
          </a:p>
        </p:txBody>
      </p:sp>
      <p:sp>
        <p:nvSpPr>
          <p:cNvPr id="12" name="The Calcutta line on jurisdiction text"/>
          <p:cNvSpPr txBox="1"/>
          <p:nvPr/>
        </p:nvSpPr>
        <p:spPr>
          <a:xfrm>
            <a:off x="8458200" y="2103120"/>
            <a:ext cx="292608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Hahnemann's Jac Olivol — MAT 1425-1426/2023 (DB, 29.09.2023): BOI jurisdiction challenge; (2025) 28 Centax 353 on SCN limitation; WPA 770-771/2026 pending on Rs 4.70 cr BOI s.73 order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Anjita Dokania — 2026 TAXSCAN (HC) 189: HC has framed whether a BOI officer can search u/s 67 and adjudicate u/s 74; Rule 86A blocking lifted after one year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Kunjal Synergies — (2025) 28 Centax 198 (Cal.): TRAN-1 credit recovered via s.73 — without jurisdiction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Cross-empowerment split: Tvl. Vardhan Infrastructure (Mad., 2024 — notification needed; since revisited by a Madras Division Bench) vs Kerala, J&amp;K and Orissa HCs (automatic) — Sagar Ghosh records the divergence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Parallel proceedings — Armour Security settles the meaning of s.6(2)(b)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citation"/>
          <p:cNvSpPr txBox="1"/>
          <p:nvPr/>
        </p:nvSpPr>
        <p:spPr>
          <a:xfrm>
            <a:off x="640080" y="1280160"/>
            <a:ext cx="10927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1"/>
                </a:solidFill>
              </a:rPr>
              <a:t>Armour Security (India) Ltd v. Commissioner, CGST Delhi East · Supreme Court · 2025 INSC 982 · 14 August 2025</a:t>
            </a:r>
            <a:endParaRPr lang="en-US" sz="1200" dirty="0"/>
          </a:p>
        </p:txBody>
      </p:sp>
      <p:sp>
        <p:nvSpPr>
          <p:cNvPr id="5" name="prop bg 1"/>
          <p:cNvSpPr/>
          <p:nvPr/>
        </p:nvSpPr>
        <p:spPr>
          <a:xfrm>
            <a:off x="640080" y="1810512"/>
            <a:ext cx="420624" cy="420624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prop num 1"/>
          <p:cNvSpPr txBox="1"/>
          <p:nvPr/>
        </p:nvSpPr>
        <p:spPr>
          <a:xfrm>
            <a:off x="640080" y="18105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prop head 1"/>
          <p:cNvSpPr txBox="1"/>
          <p:nvPr/>
        </p:nvSpPr>
        <p:spPr>
          <a:xfrm>
            <a:off x="1234440" y="17373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Proceedings begin with the SCN</a:t>
            </a:r>
            <a:endParaRPr lang="en-US" sz="1350" dirty="0"/>
          </a:p>
        </p:txBody>
      </p:sp>
      <p:sp>
        <p:nvSpPr>
          <p:cNvPr id="8" name="prop text 1"/>
          <p:cNvSpPr txBox="1"/>
          <p:nvPr/>
        </p:nvSpPr>
        <p:spPr>
          <a:xfrm>
            <a:off x="4251960" y="17373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Summons u/s 70, search u/s 67, seizure and intelligence-based enquiry are not "initiation of proceedings" — the bar bites only once a show cause notice issues</a:t>
            </a:r>
            <a:endParaRPr lang="en-US" sz="1250" dirty="0"/>
          </a:p>
        </p:txBody>
      </p:sp>
      <p:sp>
        <p:nvSpPr>
          <p:cNvPr id="9" name="prop bg 2"/>
          <p:cNvSpPr/>
          <p:nvPr/>
        </p:nvSpPr>
        <p:spPr>
          <a:xfrm>
            <a:off x="640080" y="2596896"/>
            <a:ext cx="420624" cy="420624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prop num 2"/>
          <p:cNvSpPr txBox="1"/>
          <p:nvPr/>
        </p:nvSpPr>
        <p:spPr>
          <a:xfrm>
            <a:off x="640080" y="25968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prop head 2"/>
          <p:cNvSpPr txBox="1"/>
          <p:nvPr/>
        </p:nvSpPr>
        <p:spPr>
          <a:xfrm>
            <a:off x="1234440" y="2523744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"Same subject matter" = same liability</a:t>
            </a:r>
            <a:endParaRPr lang="en-US" sz="1350" dirty="0"/>
          </a:p>
        </p:txBody>
      </p:sp>
      <p:sp>
        <p:nvSpPr>
          <p:cNvPr id="12" name="prop text 2"/>
          <p:cNvSpPr txBox="1"/>
          <p:nvPr/>
        </p:nvSpPr>
        <p:spPr>
          <a:xfrm>
            <a:off x="4251960" y="2523744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Identical or partially overlapping tax liability arising from the same contravention; distinct contraventions may proceed in parallel even if the figure is the same</a:t>
            </a:r>
            <a:endParaRPr lang="en-US" sz="1250" dirty="0"/>
          </a:p>
        </p:txBody>
      </p:sp>
      <p:sp>
        <p:nvSpPr>
          <p:cNvPr id="13" name="prop bg 3"/>
          <p:cNvSpPr/>
          <p:nvPr/>
        </p:nvSpPr>
        <p:spPr>
          <a:xfrm>
            <a:off x="640080" y="3383280"/>
            <a:ext cx="420624" cy="420624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prop num 3"/>
          <p:cNvSpPr txBox="1"/>
          <p:nvPr/>
        </p:nvSpPr>
        <p:spPr>
          <a:xfrm>
            <a:off x="640080" y="33832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5" name="prop head 3"/>
          <p:cNvSpPr txBox="1"/>
          <p:nvPr/>
        </p:nvSpPr>
        <p:spPr>
          <a:xfrm>
            <a:off x="1234440" y="3310128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The bar is substantive, not territorial</a:t>
            </a:r>
            <a:endParaRPr lang="en-US" sz="1350" dirty="0"/>
          </a:p>
        </p:txBody>
      </p:sp>
      <p:sp>
        <p:nvSpPr>
          <p:cNvPr id="16" name="prop text 3"/>
          <p:cNvSpPr txBox="1"/>
          <p:nvPr/>
        </p:nvSpPr>
        <p:spPr>
          <a:xfrm>
            <a:off x="4251960" y="331012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Once one administration has issued an SCN on a subject, the other cannot — the later notice is without jurisdiction</a:t>
            </a:r>
            <a:endParaRPr lang="en-US" sz="1250" dirty="0"/>
          </a:p>
        </p:txBody>
      </p:sp>
      <p:sp>
        <p:nvSpPr>
          <p:cNvPr id="17" name="prop bg 4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prop num 4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19" name="prop head 4"/>
          <p:cNvSpPr txBox="1"/>
          <p:nvPr/>
        </p:nvSpPr>
        <p:spPr>
          <a:xfrm>
            <a:off x="1234440" y="4096512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Enforcement first-in-time</a:t>
            </a:r>
            <a:endParaRPr lang="en-US" sz="1350" dirty="0"/>
          </a:p>
        </p:txBody>
      </p:sp>
      <p:sp>
        <p:nvSpPr>
          <p:cNvPr id="20" name="prop text 4"/>
          <p:cNvSpPr txBox="1"/>
          <p:nvPr/>
        </p:nvSpPr>
        <p:spPr>
          <a:xfrm>
            <a:off x="4251960" y="4096512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Where one authority has begun intelligence-based action, the other should not initiate on the same matter; the authorities must decide inter se who proceeds</a:t>
            </a:r>
            <a:endParaRPr lang="en-US" sz="1250" dirty="0"/>
          </a:p>
        </p:txBody>
      </p:sp>
      <p:sp>
        <p:nvSpPr>
          <p:cNvPr id="21" name="prop bg 5"/>
          <p:cNvSpPr/>
          <p:nvPr/>
        </p:nvSpPr>
        <p:spPr>
          <a:xfrm>
            <a:off x="640080" y="4956048"/>
            <a:ext cx="420624" cy="420624"/>
          </a:xfrm>
          <a:prstGeom prst="ellipse">
            <a:avLst/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prop num 5"/>
          <p:cNvSpPr txBox="1"/>
          <p:nvPr/>
        </p:nvSpPr>
        <p:spPr>
          <a:xfrm>
            <a:off x="640080" y="4956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23" name="prop head 5"/>
          <p:cNvSpPr txBox="1"/>
          <p:nvPr/>
        </p:nvSpPr>
        <p:spPr>
          <a:xfrm>
            <a:off x="1234440" y="4882896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Taxpayer's duty — and remedy</a:t>
            </a:r>
            <a:endParaRPr lang="en-US" sz="1350" dirty="0"/>
          </a:p>
        </p:txBody>
      </p:sp>
      <p:sp>
        <p:nvSpPr>
          <p:cNvPr id="24" name="prop text 5"/>
          <p:cNvSpPr txBox="1"/>
          <p:nvPr/>
        </p:nvSpPr>
        <p:spPr>
          <a:xfrm>
            <a:off x="4251960" y="4882896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Inform both authorities in writing with the ARN/DIN of the first proceeding; object immediately; seek transfer; writ lies if the second SCN is pressed</a:t>
            </a:r>
            <a:endParaRPr lang="en-US" sz="1250" dirty="0"/>
          </a:p>
        </p:txBody>
      </p:sp>
      <p:sp>
        <p:nvSpPr>
          <p:cNvPr id="25" name="applied note"/>
          <p:cNvSpPr txBox="1"/>
          <p:nvPr/>
        </p:nvSpPr>
        <p:spPr>
          <a:xfrm>
            <a:off x="640080" y="5715000"/>
            <a:ext cx="10927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Already applied: </a:t>
            </a:r>
            <a:r>
              <a:rPr lang="en-US" sz="1200" dirty="0">
                <a:solidFill>
                  <a:schemeClr val="tx1"/>
                </a:solidFill>
              </a:rPr>
              <a:t>Himachal Pradesh HC (CWP 6070/2024, 16.07.2026) directed Central and State authorities to decide inter se within four weeks which of them continues, per paras 96–97 of Armour Security.</a:t>
            </a:r>
            <a:endParaRPr lang="en-US" sz="12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Parallel proceedings — the Calcutta line and a working matrix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Calcutta High Court precedents"/>
          <p:cNvSpPr/>
          <p:nvPr/>
        </p:nvSpPr>
        <p:spPr>
          <a:xfrm>
            <a:off x="640080" y="1371600"/>
            <a:ext cx="4846320" cy="4754880"/>
          </a:xfrm>
          <a:prstGeom prst="roundRect">
            <a:avLst>
              <a:gd name="adj" fmla="val 1538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alcutta High Court precedents head"/>
          <p:cNvSpPr txBox="1"/>
          <p:nvPr/>
        </p:nvSpPr>
        <p:spPr>
          <a:xfrm>
            <a:off x="822960" y="1481328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Calcutta High Court precedents</a:t>
            </a:r>
            <a:endParaRPr lang="en-US" sz="1400" dirty="0"/>
          </a:p>
          <a:p>
            <a:pPr marL="0" indent="0">
              <a:buNone/>
            </a:pPr>
            <a:r>
              <a:rPr lang="en-US" sz="1050" i="1" dirty="0">
                <a:solidFill>
                  <a:schemeClr val="accent1"/>
                </a:solidFill>
              </a:rPr>
              <a:t>Chapter 9, Battles in GST — all argued from these chambers</a:t>
            </a:r>
            <a:endParaRPr lang="en-US" sz="1400" dirty="0"/>
          </a:p>
        </p:txBody>
      </p:sp>
      <p:sp>
        <p:nvSpPr>
          <p:cNvPr id="6" name="Calcutta High Court precedents text"/>
          <p:cNvSpPr txBox="1"/>
          <p:nvPr/>
        </p:nvSpPr>
        <p:spPr>
          <a:xfrm>
            <a:off x="822960" y="2103120"/>
            <a:ext cx="44805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R.P. Buildcon — (2022) 1 Centax 284: audit, anti-evasion and range officer on the same period — only one to proceed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Baazar Style Retail — (2024) 22 Centax 99: State proceedings stayed where Central audit on the same subject was under way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Jai Venktesh Concast — (2023) 7 Centax 173; Gopeshwar Iron — (2023) 77 GSTL 195; J.K. Chemicals — (2024) 22 Centax 334; Mahabir Prasad Kedia — (2024) 84 GSTL 91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Truvolt Engineering v. DGGI — WPA 2606/2025, (2025) 32 Centax 128: DGGI summons after State adjudication on the same invoices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Kanco Tea — (2024) 23 Centax 37 (Gau.); Surya Business — WP(C) 6322/2023 (Gau., 05.03.2026): closed audit bars later SCN — reversed by DB (WA 64/2026, 15.09.2026); SLP before the Supreme Court</a:t>
            </a:r>
            <a:endParaRPr lang="en-US" sz="1150" dirty="0"/>
          </a:p>
        </p:txBody>
      </p:sp>
      <p:graphicFrame>
        <p:nvGraphicFramePr>
          <p:cNvPr id="9" name="parallel matrix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60720" y="1371600"/>
          <a:ext cx="5806440" cy="4191000"/>
        </p:xfrm>
        <a:graphic>
          <a:graphicData uri="http://schemas.openxmlformats.org/drawingml/2006/table">
            <a:tbl>
              <a:tblPr/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Situation</a:t>
                      </a:r>
                      <a:endParaRPr lang="en-US" sz="11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C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Position after Armour Security</a:t>
                      </a:r>
                      <a:endParaRPr lang="en-US" sz="11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C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What to do</a:t>
                      </a:r>
                      <a:endParaRPr lang="en-US" sz="11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C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State summons while Central SCN already issued (same ITC)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Second administration barred — s.6(2)(b)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Reply with DIN of Central SCN; ask for withdrawal; writ if pressed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DGGI summons while State audit (s.65) is running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Both are pre-SCN — not "proceedings"; bar not yet attracted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Respond; put both on notice; insist the first to issue SCN proceeds alone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Two SCNs — one on ITC from X, other on classification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Distinct contraventions — permitted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Fight on merits; watch for overlap in the figures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E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Audit closed (ADT-02), then s.74 SCN on the same point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Not covered by Armour; Surya Business line under SLP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F1A1C"/>
                          </a:solidFill>
                        </a:rPr>
                        <a:t>Take the point; also attack the s.74 ingredients</a:t>
                      </a:r>
                      <a:endParaRPr lang="en-US" sz="1050" dirty="0"/>
                    </a:p>
                  </a:txBody>
                  <a:tcPr marL="45720" marR="45720" anchor="ctr">
                    <a:lnL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GSTAT — the landscape one year in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tile Limitation &amp; windows"/>
          <p:cNvSpPr/>
          <p:nvPr/>
        </p:nvSpPr>
        <p:spPr>
          <a:xfrm>
            <a:off x="640080" y="1371600"/>
            <a:ext cx="5394960" cy="2286000"/>
          </a:xfrm>
          <a:prstGeom prst="roundRect">
            <a:avLst>
              <a:gd name="adj" fmla="val 3200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ile icon bg Limitation &amp; windows"/>
          <p:cNvSpPr/>
          <p:nvPr/>
        </p:nvSpPr>
        <p:spPr>
          <a:xfrm>
            <a:off x="822960" y="153619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tile icon Limitation &amp; windows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1655064"/>
            <a:ext cx="265176" cy="265176"/>
          </a:xfrm>
          <a:prstGeom prst="rect">
            <a:avLst/>
          </a:prstGeom>
        </p:spPr>
      </p:pic>
      <p:sp>
        <p:nvSpPr>
          <p:cNvPr id="7" name="tile head Limitation &amp;amp; windows"/>
          <p:cNvSpPr txBox="1"/>
          <p:nvPr/>
        </p:nvSpPr>
        <p:spPr>
          <a:xfrm>
            <a:off x="1463040" y="15544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Limitation &amp; windows</a:t>
            </a:r>
            <a:endParaRPr lang="en-US" sz="1500" dirty="0"/>
          </a:p>
        </p:txBody>
      </p:sp>
      <p:sp>
        <p:nvSpPr>
          <p:cNvPr id="8" name="tile text Limitation &amp; windows"/>
          <p:cNvSpPr txBox="1"/>
          <p:nvPr/>
        </p:nvSpPr>
        <p:spPr>
          <a:xfrm>
            <a:off x="822960" y="2148840"/>
            <a:ext cx="50292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Backlog window for orders communicated before 01.04.2026 closed 30.06.2026 (S.O. 4220(E))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Normal: 3 months from communication (s.112(1)); Revenue 6 months; condonation up to 3 months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Registry's relaxed scrutiny extended to 31.12.2026 (order dt 14.05.2026)</a:t>
            </a:r>
            <a:endParaRPr lang="en-US" sz="1150" dirty="0"/>
          </a:p>
        </p:txBody>
      </p:sp>
      <p:sp>
        <p:nvSpPr>
          <p:cNvPr id="9" name="tile Procedure Rules, 2025"/>
          <p:cNvSpPr/>
          <p:nvPr/>
        </p:nvSpPr>
        <p:spPr>
          <a:xfrm>
            <a:off x="6172200" y="1371600"/>
            <a:ext cx="5394960" cy="2286000"/>
          </a:xfrm>
          <a:prstGeom prst="roundRect">
            <a:avLst>
              <a:gd name="adj" fmla="val 3200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ile icon bg Procedure Rules, 2025"/>
          <p:cNvSpPr/>
          <p:nvPr/>
        </p:nvSpPr>
        <p:spPr>
          <a:xfrm>
            <a:off x="6355080" y="153619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tile icon Procedure Rules, 202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3952" y="1655064"/>
            <a:ext cx="265176" cy="265176"/>
          </a:xfrm>
          <a:prstGeom prst="rect">
            <a:avLst/>
          </a:prstGeom>
        </p:spPr>
      </p:pic>
      <p:sp>
        <p:nvSpPr>
          <p:cNvPr id="12" name="tile head Procedure Rules, 2025"/>
          <p:cNvSpPr txBox="1"/>
          <p:nvPr/>
        </p:nvSpPr>
        <p:spPr>
          <a:xfrm>
            <a:off x="6995160" y="15544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Procedure Rules, 2025</a:t>
            </a:r>
            <a:endParaRPr lang="en-US" sz="1500" dirty="0"/>
          </a:p>
        </p:txBody>
      </p:sp>
      <p:sp>
        <p:nvSpPr>
          <p:cNvPr id="13" name="tile text Procedure Rules, 2025"/>
          <p:cNvSpPr txBox="1"/>
          <p:nvPr/>
        </p:nvSpPr>
        <p:spPr>
          <a:xfrm>
            <a:off x="6355080" y="2148840"/>
            <a:ext cx="50292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G.S.R. 256(E) dt 24.04.2025 — 124 rules, 15 chapters; e-filing only (efiling.gstat.gov.in)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APL-05 + paginated, indexed, bookmarked paper-book; certified copy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Rule 10 inherent powers / Rule 13 — urgent listing allowed (TS-697 Ghaziabad); defect-cure timelines</a:t>
            </a:r>
            <a:endParaRPr lang="en-US" sz="1150" dirty="0"/>
          </a:p>
        </p:txBody>
      </p:sp>
      <p:sp>
        <p:nvSpPr>
          <p:cNvPr id="14" name="tile Pre-deposit (s.112(8))"/>
          <p:cNvSpPr/>
          <p:nvPr/>
        </p:nvSpPr>
        <p:spPr>
          <a:xfrm>
            <a:off x="640080" y="3794760"/>
            <a:ext cx="5394960" cy="2286000"/>
          </a:xfrm>
          <a:prstGeom prst="roundRect">
            <a:avLst>
              <a:gd name="adj" fmla="val 3200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ile icon bg Pre-deposit (s.112(8))"/>
          <p:cNvSpPr/>
          <p:nvPr/>
        </p:nvSpPr>
        <p:spPr>
          <a:xfrm>
            <a:off x="822960" y="395935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tile icon Pre-deposit (s.112(8))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832" y="4078224"/>
            <a:ext cx="265176" cy="265176"/>
          </a:xfrm>
          <a:prstGeom prst="rect">
            <a:avLst/>
          </a:prstGeom>
        </p:spPr>
      </p:pic>
      <p:sp>
        <p:nvSpPr>
          <p:cNvPr id="17" name="tile head Pre-deposit (s.112(8))"/>
          <p:cNvSpPr txBox="1"/>
          <p:nvPr/>
        </p:nvSpPr>
        <p:spPr>
          <a:xfrm>
            <a:off x="1463040" y="39776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Pre-deposit (s.112(8))</a:t>
            </a:r>
            <a:endParaRPr lang="en-US" sz="1500" dirty="0"/>
          </a:p>
        </p:txBody>
      </p:sp>
      <p:sp>
        <p:nvSpPr>
          <p:cNvPr id="18" name="tile text Pre-deposit (s.112(8))"/>
          <p:cNvSpPr txBox="1"/>
          <p:nvPr/>
        </p:nvSpPr>
        <p:spPr>
          <a:xfrm>
            <a:off x="822960" y="4572000"/>
            <a:ext cx="50292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10% of disputed tax (cap Rs 20 cr each Act), in addition to s.107 deposit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Penalty-only appeals: 10% proviso w.e.f. 01.10.2025 held prospective (Hyderabad Bench, following Barjinder Singh Kohli, Cal HC); SC issued notice 09.09.2026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Tax paid during audit/investigation is not pre-deposit (TS-706 Hyderabad; Telangana HC)</a:t>
            </a:r>
            <a:endParaRPr lang="en-US" sz="1150" dirty="0"/>
          </a:p>
        </p:txBody>
      </p:sp>
      <p:sp>
        <p:nvSpPr>
          <p:cNvPr id="19" name="tile Bench &amp; forum"/>
          <p:cNvSpPr/>
          <p:nvPr/>
        </p:nvSpPr>
        <p:spPr>
          <a:xfrm>
            <a:off x="6172200" y="3794760"/>
            <a:ext cx="5394960" cy="2286000"/>
          </a:xfrm>
          <a:prstGeom prst="roundRect">
            <a:avLst>
              <a:gd name="adj" fmla="val 3200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ile icon bg Bench &amp; forum"/>
          <p:cNvSpPr/>
          <p:nvPr/>
        </p:nvSpPr>
        <p:spPr>
          <a:xfrm>
            <a:off x="6355080" y="395935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tile icon Bench &amp; forum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3952" y="4078224"/>
            <a:ext cx="265176" cy="265176"/>
          </a:xfrm>
          <a:prstGeom prst="rect">
            <a:avLst/>
          </a:prstGeom>
        </p:spPr>
      </p:pic>
      <p:sp>
        <p:nvSpPr>
          <p:cNvPr id="22" name="tile head Bench &amp;amp; forum"/>
          <p:cNvSpPr txBox="1"/>
          <p:nvPr/>
        </p:nvSpPr>
        <p:spPr>
          <a:xfrm>
            <a:off x="6995160" y="39776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Bench &amp; forum</a:t>
            </a:r>
            <a:endParaRPr lang="en-US" sz="1500" dirty="0"/>
          </a:p>
        </p:txBody>
      </p:sp>
      <p:sp>
        <p:nvSpPr>
          <p:cNvPr id="23" name="tile text Bench &amp; forum"/>
          <p:cNvSpPr txBox="1"/>
          <p:nvPr/>
        </p:nvSpPr>
        <p:spPr>
          <a:xfrm>
            <a:off x="6355080" y="4572000"/>
            <a:ext cx="50292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Question of law → Division Bench, even below Rs 50 lakh (s.109(8); TS-691 Chennai, TS-837 Coimbatore)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Principal Bench exclusive: OIDAR, ISD, place-of-supply matters (TS-605; Kolkata interim 03.08.2026)</a:t>
            </a:r>
            <a:endParaRPr lang="en-US" sz="11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High Courts now relegate to GSTAT: Cal (TS-354), Guj, Orissa, Telangana — recovery stayed till appeal period (s.78)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the Tribunal is already saying — rulings to carry into every hearing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ruling 1"/>
          <p:cNvSpPr/>
          <p:nvPr/>
        </p:nvSpPr>
        <p:spPr>
          <a:xfrm>
            <a:off x="640080" y="1463040"/>
            <a:ext cx="5394960" cy="1444752"/>
          </a:xfrm>
          <a:prstGeom prst="roundRect">
            <a:avLst>
              <a:gd name="adj" fmla="val 5063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uling head 1"/>
          <p:cNvSpPr txBox="1"/>
          <p:nvPr/>
        </p:nvSpPr>
        <p:spPr>
          <a:xfrm>
            <a:off x="822960" y="155448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No SCN, no demand</a:t>
            </a:r>
            <a:endParaRPr lang="en-US" sz="1350" dirty="0"/>
          </a:p>
          <a:p>
            <a:pPr marL="0" indent="0">
              <a:buNone/>
            </a:pPr>
            <a:r>
              <a:rPr lang="en-US" sz="1000" i="1" dirty="0">
                <a:solidFill>
                  <a:schemeClr val="accent1"/>
                </a:solidFill>
              </a:rPr>
              <a:t>Kolkata · TS-769 (Sep 2026)</a:t>
            </a:r>
            <a:endParaRPr lang="en-US" sz="1350" dirty="0"/>
          </a:p>
        </p:txBody>
      </p:sp>
      <p:sp>
        <p:nvSpPr>
          <p:cNvPr id="6" name="ruling text 1"/>
          <p:cNvSpPr txBox="1"/>
          <p:nvPr/>
        </p:nvSpPr>
        <p:spPr>
          <a:xfrm>
            <a:off x="822960" y="2084832"/>
            <a:ext cx="50292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s.74 demand confirmed in DRC-07 after search without a statutory SCN — DRC-01/DRC-02 cannot substitute the notice (Metal Forgings, Tata Steel); entire proceedings quashed</a:t>
            </a:r>
            <a:endParaRPr lang="en-US" sz="1100" dirty="0"/>
          </a:p>
        </p:txBody>
      </p:sp>
      <p:sp>
        <p:nvSpPr>
          <p:cNvPr id="7" name="ruling 2"/>
          <p:cNvSpPr/>
          <p:nvPr/>
        </p:nvSpPr>
        <p:spPr>
          <a:xfrm>
            <a:off x="6172200" y="1463040"/>
            <a:ext cx="5394960" cy="1444752"/>
          </a:xfrm>
          <a:prstGeom prst="roundRect">
            <a:avLst>
              <a:gd name="adj" fmla="val 5063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uling head 2"/>
          <p:cNvSpPr txBox="1"/>
          <p:nvPr/>
        </p:nvSpPr>
        <p:spPr>
          <a:xfrm>
            <a:off x="6355080" y="155448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s.74 fails → back to the proper officer</a:t>
            </a:r>
            <a:endParaRPr lang="en-US" sz="1350" dirty="0"/>
          </a:p>
          <a:p>
            <a:pPr marL="0" indent="0">
              <a:buNone/>
            </a:pPr>
            <a:r>
              <a:rPr lang="en-US" sz="1000" i="1" dirty="0">
                <a:solidFill>
                  <a:schemeClr val="accent1"/>
                </a:solidFill>
              </a:rPr>
              <a:t>Principal Bench · TS-73 (Feb 2026)</a:t>
            </a:r>
            <a:endParaRPr lang="en-US" sz="1350" dirty="0"/>
          </a:p>
        </p:txBody>
      </p:sp>
      <p:sp>
        <p:nvSpPr>
          <p:cNvPr id="9" name="ruling text 2"/>
          <p:cNvSpPr txBox="1"/>
          <p:nvPr/>
        </p:nvSpPr>
        <p:spPr>
          <a:xfrm>
            <a:off x="6355080" y="2084832"/>
            <a:ext cx="50292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First merits order: once s.74 is inapplicable, neither FAA nor Tribunal can re-determine — remand under s.75(2) (Circular 254/11/2025)</a:t>
            </a:r>
            <a:endParaRPr lang="en-US" sz="1100" dirty="0"/>
          </a:p>
        </p:txBody>
      </p:sp>
      <p:sp>
        <p:nvSpPr>
          <p:cNvPr id="10" name="ruling 3"/>
          <p:cNvSpPr/>
          <p:nvPr/>
        </p:nvSpPr>
        <p:spPr>
          <a:xfrm>
            <a:off x="640080" y="3035808"/>
            <a:ext cx="5394960" cy="1444752"/>
          </a:xfrm>
          <a:prstGeom prst="roundRect">
            <a:avLst>
              <a:gd name="adj" fmla="val 5063"/>
            </a:avLst>
          </a:prstGeom>
          <a:solidFill>
            <a:srgbClr val="F7EEF0"/>
          </a:solidFill>
          <a:ln w="12700">
            <a:solidFill>
              <a:srgbClr val="F7EE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uling head 3"/>
          <p:cNvSpPr txBox="1"/>
          <p:nvPr/>
        </p:nvSpPr>
        <p:spPr>
          <a:xfrm>
            <a:off x="822960" y="3127248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Audit detection is not suppression</a:t>
            </a:r>
            <a:endParaRPr lang="en-US" sz="1350" dirty="0"/>
          </a:p>
          <a:p>
            <a:pPr marL="0" indent="0">
              <a:buNone/>
            </a:pPr>
            <a:r>
              <a:rPr lang="en-US" sz="1000" i="1" dirty="0">
                <a:solidFill>
                  <a:schemeClr val="accent1"/>
                </a:solidFill>
              </a:rPr>
              <a:t>Bengaluru · TS-730 (Sep 2026)</a:t>
            </a:r>
            <a:endParaRPr lang="en-US" sz="1350" dirty="0"/>
          </a:p>
        </p:txBody>
      </p:sp>
      <p:sp>
        <p:nvSpPr>
          <p:cNvPr id="12" name="ruling text 3"/>
          <p:cNvSpPr txBox="1"/>
          <p:nvPr/>
        </p:nvSpPr>
        <p:spPr>
          <a:xfrm>
            <a:off x="822960" y="3657600"/>
            <a:ext cx="50292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Discrepancies found in audit from portal data — s.74 cannot be invoked mechanically (Tata Steel); tax paid before SCN → s.73(5)/(8); penalties set aside</a:t>
            </a:r>
            <a:endParaRPr lang="en-US" sz="1100" dirty="0"/>
          </a:p>
        </p:txBody>
      </p:sp>
      <p:sp>
        <p:nvSpPr>
          <p:cNvPr id="13" name="ruling 4"/>
          <p:cNvSpPr/>
          <p:nvPr/>
        </p:nvSpPr>
        <p:spPr>
          <a:xfrm>
            <a:off x="6172200" y="3035808"/>
            <a:ext cx="5394960" cy="1444752"/>
          </a:xfrm>
          <a:prstGeom prst="roundRect">
            <a:avLst>
              <a:gd name="adj" fmla="val 5063"/>
            </a:avLst>
          </a:prstGeom>
          <a:solidFill>
            <a:srgbClr val="F7EEF0"/>
          </a:solidFill>
          <a:ln w="12700">
            <a:solidFill>
              <a:srgbClr val="F7EE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uling head 4"/>
          <p:cNvSpPr txBox="1"/>
          <p:nvPr/>
        </p:nvSpPr>
        <p:spPr>
          <a:xfrm>
            <a:off x="6355080" y="3127248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Fake-invoice cases cut the other way</a:t>
            </a:r>
            <a:endParaRPr lang="en-US" sz="1350" dirty="0"/>
          </a:p>
          <a:p>
            <a:pPr marL="0" indent="0">
              <a:buNone/>
            </a:pPr>
            <a:r>
              <a:rPr lang="en-US" sz="1000" i="1" dirty="0">
                <a:solidFill>
                  <a:schemeClr val="accent1"/>
                </a:solidFill>
              </a:rPr>
              <a:t>Kolkata · TS-668 (Sep 2026)</a:t>
            </a:r>
            <a:endParaRPr lang="en-US" sz="1350" dirty="0"/>
          </a:p>
        </p:txBody>
      </p:sp>
      <p:sp>
        <p:nvSpPr>
          <p:cNvPr id="15" name="ruling text 4"/>
          <p:cNvSpPr txBox="1"/>
          <p:nvPr/>
        </p:nvSpPr>
        <p:spPr>
          <a:xfrm>
            <a:off x="6355080" y="3657600"/>
            <a:ext cx="50292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Invoices and bank payments without proof of movement do not discharge the s.155 burden (Ecom Gill); deliberate fraud justifies s.74; consolidated multi-year SCN permissible</a:t>
            </a:r>
            <a:endParaRPr lang="en-US" sz="1100" dirty="0"/>
          </a:p>
        </p:txBody>
      </p:sp>
      <p:sp>
        <p:nvSpPr>
          <p:cNvPr id="16" name="ruling 5"/>
          <p:cNvSpPr/>
          <p:nvPr/>
        </p:nvSpPr>
        <p:spPr>
          <a:xfrm>
            <a:off x="640080" y="4608576"/>
            <a:ext cx="5394960" cy="1444752"/>
          </a:xfrm>
          <a:prstGeom prst="roundRect">
            <a:avLst>
              <a:gd name="adj" fmla="val 5063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uling head 5"/>
          <p:cNvSpPr txBox="1"/>
          <p:nvPr/>
        </p:nvSpPr>
        <p:spPr>
          <a:xfrm>
            <a:off x="822960" y="4700016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FAA cannot remand</a:t>
            </a:r>
            <a:endParaRPr lang="en-US" sz="1350" dirty="0"/>
          </a:p>
          <a:p>
            <a:pPr marL="0" indent="0">
              <a:buNone/>
            </a:pPr>
            <a:r>
              <a:rPr lang="en-US" sz="1000" i="1" dirty="0">
                <a:solidFill>
                  <a:schemeClr val="accent1"/>
                </a:solidFill>
              </a:rPr>
              <a:t>Ernakulam · TS-693, TS-694 (Sep 2026)</a:t>
            </a:r>
            <a:endParaRPr lang="en-US" sz="1350" dirty="0"/>
          </a:p>
        </p:txBody>
      </p:sp>
      <p:sp>
        <p:nvSpPr>
          <p:cNvPr id="18" name="ruling text 5"/>
          <p:cNvSpPr txBox="1"/>
          <p:nvPr/>
        </p:nvSpPr>
        <p:spPr>
          <a:xfrm>
            <a:off x="822960" y="5230368"/>
            <a:ext cx="50292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s.107(11): confirm, modify or annul only; a remand direction is void — the FAA must verify at its own level (Shyam Traders, Cal HC)</a:t>
            </a:r>
            <a:endParaRPr lang="en-US" sz="1100" dirty="0"/>
          </a:p>
        </p:txBody>
      </p:sp>
      <p:sp>
        <p:nvSpPr>
          <p:cNvPr id="19" name="ruling 6"/>
          <p:cNvSpPr/>
          <p:nvPr/>
        </p:nvSpPr>
        <p:spPr>
          <a:xfrm>
            <a:off x="6172200" y="4608576"/>
            <a:ext cx="5394960" cy="1444752"/>
          </a:xfrm>
          <a:prstGeom prst="roundRect">
            <a:avLst>
              <a:gd name="adj" fmla="val 5063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uling head 6"/>
          <p:cNvSpPr txBox="1"/>
          <p:nvPr/>
        </p:nvSpPr>
        <p:spPr>
          <a:xfrm>
            <a:off x="6355080" y="4700016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tx2"/>
                </a:solidFill>
              </a:rPr>
              <a:t>Procedure is being enforced strictly</a:t>
            </a:r>
            <a:endParaRPr lang="en-US" sz="1350" dirty="0"/>
          </a:p>
          <a:p>
            <a:pPr marL="0" indent="0">
              <a:buNone/>
            </a:pPr>
            <a:r>
              <a:rPr lang="en-US" sz="1000" i="1" dirty="0">
                <a:solidFill>
                  <a:schemeClr val="accent1"/>
                </a:solidFill>
              </a:rPr>
              <a:t>Kolkata TS-707 · Hyderabad TS-706 · Agra TS-764</a:t>
            </a:r>
            <a:endParaRPr lang="en-US" sz="1350" dirty="0"/>
          </a:p>
        </p:txBody>
      </p:sp>
      <p:sp>
        <p:nvSpPr>
          <p:cNvPr id="21" name="ruling text 6"/>
          <p:cNvSpPr txBox="1"/>
          <p:nvPr/>
        </p:nvSpPr>
        <p:spPr>
          <a:xfrm>
            <a:off x="6355080" y="5230368"/>
            <a:ext cx="50292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Non-speaking FAA order remanded; audit-stage payment is not pre-deposit; Revenue appeals below monetary limit dismissed (Circular 207/1/2024)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Best practices — drafting the GSTAT appeal (APL-05)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Before you draft"/>
          <p:cNvSpPr/>
          <p:nvPr/>
        </p:nvSpPr>
        <p:spPr>
          <a:xfrm>
            <a:off x="640080" y="1371600"/>
            <a:ext cx="3520440" cy="4754880"/>
          </a:xfrm>
          <a:prstGeom prst="roundRect">
            <a:avLst>
              <a:gd name="adj" fmla="val 2078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Before you draft heading"/>
          <p:cNvSpPr txBox="1"/>
          <p:nvPr/>
        </p:nvSpPr>
        <p:spPr>
          <a:xfrm>
            <a:off x="822960" y="148132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Before you draft</a:t>
            </a:r>
            <a:endParaRPr lang="en-US" sz="1500" dirty="0"/>
          </a:p>
        </p:txBody>
      </p:sp>
      <p:sp>
        <p:nvSpPr>
          <p:cNvPr id="6" name="Before you draft text"/>
          <p:cNvSpPr txBox="1"/>
          <p:nvPr/>
        </p:nvSpPr>
        <p:spPr>
          <a:xfrm>
            <a:off x="822960" y="1874520"/>
            <a:ext cx="315468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Diarise limitation from the date of communication, not the order date; keep the portal download log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Decide the forum first: State Bench vs Principal Bench (OIDAR, ISD, place of supply); check s.109(5) and the 17.09.2025 notification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Compute pre-deposit on the disputed tax only — never on interest or penalty; set off the s.107 deposit; for penalty-only orders, take the prospectivity point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Obtain the certified copy and the complete DRC-01 / RUDs — gaps in the SCN are your best ground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Check Revenue appeals against Circular 207/1/2024 monetary limits</a:t>
            </a:r>
            <a:endParaRPr lang="en-US" sz="1250" dirty="0"/>
          </a:p>
        </p:txBody>
      </p:sp>
      <p:sp>
        <p:nvSpPr>
          <p:cNvPr id="7" name="Statement of facts &amp; grounds"/>
          <p:cNvSpPr/>
          <p:nvPr/>
        </p:nvSpPr>
        <p:spPr>
          <a:xfrm>
            <a:off x="4343400" y="1371600"/>
            <a:ext cx="3520440" cy="4754880"/>
          </a:xfrm>
          <a:prstGeom prst="roundRect">
            <a:avLst>
              <a:gd name="adj" fmla="val 2078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tatement of facts &amp;amp; grounds heading"/>
          <p:cNvSpPr txBox="1"/>
          <p:nvPr/>
        </p:nvSpPr>
        <p:spPr>
          <a:xfrm>
            <a:off x="4526280" y="148132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Statement of facts &amp; grounds</a:t>
            </a:r>
            <a:endParaRPr lang="en-US" sz="1500" dirty="0"/>
          </a:p>
        </p:txBody>
      </p:sp>
      <p:sp>
        <p:nvSpPr>
          <p:cNvPr id="9" name="Statement of facts &amp; grounds text"/>
          <p:cNvSpPr txBox="1"/>
          <p:nvPr/>
        </p:nvSpPr>
        <p:spPr>
          <a:xfrm>
            <a:off x="4526280" y="1874520"/>
            <a:ext cx="315468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Statement of facts in lettered sub-heads (A–F), chronological, every document annexed and cross-referred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Lead ground = jurisdiction / limitation / s.74 ingredients; merits follow — the Tribunal reads grounds in order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One legal proposition per ground, each opening "FOR THAT"; case law in the statement of facts, only "(supra)" in grounds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Flag "question of law" expressly in Row 7 / grounds so the Registry lists before a Division Bench (s.109(8))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Alternative prayer: re-determination under s.75(2) if s.74 fails; re-credit to ECL; refund of pre-deposit with interest</a:t>
            </a:r>
            <a:endParaRPr lang="en-US" sz="1250" dirty="0"/>
          </a:p>
        </p:txBody>
      </p:sp>
      <p:sp>
        <p:nvSpPr>
          <p:cNvPr id="10" name="The paper-book"/>
          <p:cNvSpPr/>
          <p:nvPr/>
        </p:nvSpPr>
        <p:spPr>
          <a:xfrm>
            <a:off x="8046720" y="1371600"/>
            <a:ext cx="3520440" cy="4754880"/>
          </a:xfrm>
          <a:prstGeom prst="roundRect">
            <a:avLst>
              <a:gd name="adj" fmla="val 2078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he paper-book heading"/>
          <p:cNvSpPr txBox="1"/>
          <p:nvPr/>
        </p:nvSpPr>
        <p:spPr>
          <a:xfrm>
            <a:off x="8229600" y="148132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The paper-book</a:t>
            </a:r>
            <a:endParaRPr lang="en-US" sz="1500" dirty="0"/>
          </a:p>
        </p:txBody>
      </p:sp>
      <p:sp>
        <p:nvSpPr>
          <p:cNvPr id="12" name="The paper-book text"/>
          <p:cNvSpPr txBox="1"/>
          <p:nvPr/>
        </p:nvSpPr>
        <p:spPr>
          <a:xfrm>
            <a:off x="8229600" y="1874520"/>
            <a:ext cx="315468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Paginated, indexed, bookmarked PDF — Registry scrutiny is lenient till 31.12.2026, not after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Verification in the form the Rules require; vakalatnama / authorisation; affidavit under Order XIX Rule 3 CPC where facts are asserted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Compilation of judgments: Tata Steel, G.R. Infra, Armour Security, Suncraft Energy, Shaurya Alloys, plus the bench's own earlier orders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Chart of demand: SCN figure → OIO → OIA → amount in appeal → pre-deposit — one page, every hearing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Serve Revenue by portal and by speed post (TS-472 Delhi) — keep proof on file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Best practices — the hearing, and five things to take home</a:t>
            </a:r>
            <a:endParaRPr lang="en-US" sz="3000" dirty="0"/>
          </a:p>
        </p:txBody>
      </p:sp>
      <p:pic>
        <p:nvPicPr>
          <p:cNvPr id="3" name="slide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57200"/>
            <a:ext cx="731520" cy="731520"/>
          </a:xfrm>
          <a:prstGeom prst="rect">
            <a:avLst/>
          </a:prstGeom>
        </p:spPr>
      </p:pic>
      <p:sp>
        <p:nvSpPr>
          <p:cNvPr id="4" name="At the hearing"/>
          <p:cNvSpPr/>
          <p:nvPr/>
        </p:nvSpPr>
        <p:spPr>
          <a:xfrm>
            <a:off x="640080" y="1371600"/>
            <a:ext cx="5394960" cy="4754880"/>
          </a:xfrm>
          <a:prstGeom prst="roundRect">
            <a:avLst>
              <a:gd name="adj" fmla="val 1538"/>
            </a:avLst>
          </a:prstGeom>
          <a:solidFill>
            <a:srgbClr val="F3EDE7"/>
          </a:solidFill>
          <a:ln w="12700">
            <a:solidFill>
              <a:srgbClr val="F3ED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t the hearing heading"/>
          <p:cNvSpPr txBox="1"/>
          <p:nvPr/>
        </p:nvSpPr>
        <p:spPr>
          <a:xfrm>
            <a:off x="822960" y="148132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At the hearing</a:t>
            </a:r>
            <a:endParaRPr lang="en-US" sz="1500" dirty="0"/>
          </a:p>
        </p:txBody>
      </p:sp>
      <p:sp>
        <p:nvSpPr>
          <p:cNvPr id="6" name="At the hearing text"/>
          <p:cNvSpPr txBox="1"/>
          <p:nvPr/>
        </p:nvSpPr>
        <p:spPr>
          <a:xfrm>
            <a:off x="822960" y="1874520"/>
            <a:ext cx="502920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Open with the threshold point — jurisdiction, limitation or the missing s.74 ingredient — and the single page that proves it (the SCN paragraph, the date arithmetic)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Hand up a one-page synopsis + demand chart; the Members are the final fact-finders (s.112) — give them findings to record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Facts on ITC: invoice, e-way bill, transport receipt, weighbridge slip, stock register, bank trail — s.155 burden is yours (Shaurya Alloys guidelines; TS-668)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Never argue a point not in the grounds; seek leave to amend before the hearing, not during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Ask for interim protection in terms: stay of recovery, no coercive steps, no Rule 86A blocking pending appeal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Close with the precise order sought — set aside / s.75(2) remand / re-credit — and the consequential direction</a:t>
            </a:r>
            <a:endParaRPr lang="en-US" sz="1200" dirty="0"/>
          </a:p>
        </p:txBody>
      </p:sp>
      <p:sp>
        <p:nvSpPr>
          <p:cNvPr id="7" name="takeaways head"/>
          <p:cNvSpPr txBox="1"/>
          <p:nvPr/>
        </p:nvSpPr>
        <p:spPr>
          <a:xfrm>
            <a:off x="6263640" y="137160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Five things to take home</a:t>
            </a:r>
            <a:endParaRPr lang="en-US" sz="1500" dirty="0"/>
          </a:p>
        </p:txBody>
      </p:sp>
      <p:sp>
        <p:nvSpPr>
          <p:cNvPr id="8" name="take bg 1"/>
          <p:cNvSpPr/>
          <p:nvPr/>
        </p:nvSpPr>
        <p:spPr>
          <a:xfrm>
            <a:off x="6263640" y="1883664"/>
            <a:ext cx="365760" cy="365760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ake num 1"/>
          <p:cNvSpPr txBox="1"/>
          <p:nvPr/>
        </p:nvSpPr>
        <p:spPr>
          <a:xfrm>
            <a:off x="6263640" y="1883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0" name="take text 1"/>
          <p:cNvSpPr txBox="1"/>
          <p:nvPr/>
        </p:nvSpPr>
        <p:spPr>
          <a:xfrm>
            <a:off x="6766560" y="182880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A s.74 SCN now stands or falls on its own text — read it before the facts</a:t>
            </a:r>
            <a:endParaRPr lang="en-US" sz="1250" dirty="0"/>
          </a:p>
        </p:txBody>
      </p:sp>
      <p:sp>
        <p:nvSpPr>
          <p:cNvPr id="11" name="take bg 2"/>
          <p:cNvSpPr/>
          <p:nvPr/>
        </p:nvSpPr>
        <p:spPr>
          <a:xfrm>
            <a:off x="6263640" y="2578608"/>
            <a:ext cx="365760" cy="365760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ake num 2"/>
          <p:cNvSpPr txBox="1"/>
          <p:nvPr/>
        </p:nvSpPr>
        <p:spPr>
          <a:xfrm>
            <a:off x="6263640" y="2578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ake text 2"/>
          <p:cNvSpPr txBox="1"/>
          <p:nvPr/>
        </p:nvSpPr>
        <p:spPr>
          <a:xfrm>
            <a:off x="6766560" y="2523744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BOI adjudication: the writ is maintainable, and the question is open before the Calcutta HC</a:t>
            </a:r>
            <a:endParaRPr lang="en-US" sz="1250" dirty="0"/>
          </a:p>
        </p:txBody>
      </p:sp>
      <p:sp>
        <p:nvSpPr>
          <p:cNvPr id="14" name="take bg 3"/>
          <p:cNvSpPr/>
          <p:nvPr/>
        </p:nvSpPr>
        <p:spPr>
          <a:xfrm>
            <a:off x="6263640" y="3273552"/>
            <a:ext cx="365760" cy="365760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ake num 3"/>
          <p:cNvSpPr txBox="1"/>
          <p:nvPr/>
        </p:nvSpPr>
        <p:spPr>
          <a:xfrm>
            <a:off x="6263640" y="32735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take text 3"/>
          <p:cNvSpPr txBox="1"/>
          <p:nvPr/>
        </p:nvSpPr>
        <p:spPr>
          <a:xfrm>
            <a:off x="6766560" y="3218688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After Armour Security, document the first-in-time proceeding; attack the second SCN, not the summons</a:t>
            </a:r>
            <a:endParaRPr lang="en-US" sz="1250" dirty="0"/>
          </a:p>
        </p:txBody>
      </p:sp>
      <p:sp>
        <p:nvSpPr>
          <p:cNvPr id="17" name="take bg 4"/>
          <p:cNvSpPr/>
          <p:nvPr/>
        </p:nvSpPr>
        <p:spPr>
          <a:xfrm>
            <a:off x="6263640" y="3968496"/>
            <a:ext cx="365760" cy="365760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ake num 4"/>
          <p:cNvSpPr txBox="1"/>
          <p:nvPr/>
        </p:nvSpPr>
        <p:spPr>
          <a:xfrm>
            <a:off x="6263640" y="39684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9" name="take text 4"/>
          <p:cNvSpPr txBox="1"/>
          <p:nvPr/>
        </p:nvSpPr>
        <p:spPr>
          <a:xfrm>
            <a:off x="6766560" y="3913632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GSTAT is strict on procedure and receptive on s.74 — draft to its rulings</a:t>
            </a:r>
            <a:endParaRPr lang="en-US" sz="1250" dirty="0"/>
          </a:p>
        </p:txBody>
      </p:sp>
      <p:sp>
        <p:nvSpPr>
          <p:cNvPr id="20" name="take bg 5"/>
          <p:cNvSpPr/>
          <p:nvPr/>
        </p:nvSpPr>
        <p:spPr>
          <a:xfrm>
            <a:off x="6263640" y="4663440"/>
            <a:ext cx="365760" cy="365760"/>
          </a:xfrm>
          <a:prstGeom prst="ellipse">
            <a:avLst/>
          </a:prstGeom>
          <a:solidFill>
            <a:srgbClr val="A67C2E"/>
          </a:solidFill>
          <a:ln w="12700">
            <a:solidFill>
              <a:srgbClr val="A67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ake num 5"/>
          <p:cNvSpPr txBox="1"/>
          <p:nvPr/>
        </p:nvSpPr>
        <p:spPr>
          <a:xfrm>
            <a:off x="626364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take text 5"/>
          <p:cNvSpPr txBox="1"/>
          <p:nvPr/>
        </p:nvSpPr>
        <p:spPr>
          <a:xfrm>
            <a:off x="6766560" y="4608576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Verify every citation against the order copy before you file</a:t>
            </a:r>
            <a:endParaRPr lang="en-US" sz="1250" dirty="0"/>
          </a:p>
        </p:txBody>
      </p:sp>
      <p:sp>
        <p:nvSpPr>
          <p:cNvPr id="23" name="contact bg"/>
          <p:cNvSpPr/>
          <p:nvPr/>
        </p:nvSpPr>
        <p:spPr>
          <a:xfrm>
            <a:off x="6263640" y="5394960"/>
            <a:ext cx="5303520" cy="731520"/>
          </a:xfrm>
          <a:prstGeom prst="roundRect">
            <a:avLst>
              <a:gd name="adj" fmla="val 10000"/>
            </a:avLst>
          </a:prstGeom>
          <a:solidFill>
            <a:srgbClr val="4A1C2A"/>
          </a:solidFill>
          <a:ln w="12700">
            <a:solidFill>
              <a:srgbClr val="4A1C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contact"/>
          <p:cNvSpPr txBox="1"/>
          <p:nvPr/>
        </p:nvSpPr>
        <p:spPr>
          <a:xfrm>
            <a:off x="6446520" y="544068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</a:rPr>
              <a:t>CA (Adv.) Ankit Kanodia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accent4"/>
                </a:solidFill>
              </a:rPr>
              <a:t>Ankit Kanodia &amp; Co., Advocates  ·  ankit@advocateak.com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1C9E5-F7D7-B5A8-67B3-9076C726D482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r>
              <a:rPr lang="en-US"/>
              <a:t>THANK YOU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50348-BCF9-74F6-94D2-2F65318A4F25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ADV ANKIT KANODIA</a:t>
            </a:r>
          </a:p>
          <a:p>
            <a:r>
              <a:rPr lang="en-US" b="1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ankit@advocateak.com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09831543580 </a:t>
            </a:r>
          </a:p>
        </p:txBody>
      </p:sp>
    </p:spTree>
    <p:extLst>
      <p:ext uri="{BB962C8B-B14F-4D97-AF65-F5344CB8AC3E}">
        <p14:creationId xmlns:p14="http://schemas.microsoft.com/office/powerpoint/2010/main" val="3319097613"/>
      </p:ext>
    </p:extLst>
  </p:cSld>
  <p:clrMapOvr>
    <a:masterClrMapping/>
  </p:clrMapOvr>
</p:sld>
</file>

<file path=ppt/theme/theme1.xml><?xml version="1.0" encoding="utf-8"?>
<a:theme xmlns:a="http://schemas.openxmlformats.org/drawingml/2006/main" name="Oxblood Brass">
  <a:themeElements>
    <a:clrScheme name="Oxblood Brass">
      <a:dk1>
        <a:srgbClr val="1F1A1C"/>
      </a:dk1>
      <a:lt1>
        <a:srgbClr val="FFFFFF"/>
      </a:lt1>
      <a:dk2>
        <a:srgbClr val="4A1C2A"/>
      </a:dk2>
      <a:lt2>
        <a:srgbClr val="F3EDE7"/>
      </a:lt2>
      <a:accent1>
        <a:srgbClr val="A67C2E"/>
      </a:accent1>
      <a:accent2>
        <a:srgbClr val="7A2E3F"/>
      </a:accent2>
      <a:accent3>
        <a:srgbClr val="2E5A4A"/>
      </a:accent3>
      <a:accent4>
        <a:srgbClr val="C9A96A"/>
      </a:accent4>
      <a:accent5>
        <a:srgbClr val="6B6B6B"/>
      </a:accent5>
      <a:accent6>
        <a:srgbClr val="E8D9CF"/>
      </a:accent6>
      <a:hlink>
        <a:srgbClr val="7A2E3F"/>
      </a:hlink>
      <a:folHlink>
        <a:srgbClr val="A67C2E"/>
      </a:folHlink>
    </a:clrScheme>
    <a:fontScheme name="Oxblood Brass">
      <a:majorFont>
        <a:latin typeface="Bookman Old Sty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4890</Words>
  <Application>Microsoft Macintosh PowerPoint</Application>
  <PresentationFormat>Widescreen</PresentationFormat>
  <Paragraphs>270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Bookman Old Style</vt:lpstr>
      <vt:lpstr>Calibri</vt:lpstr>
      <vt:lpstr>Oxblood Brass</vt:lpstr>
      <vt:lpstr>Section 74, Jurisdiction, Parallel Proceedings &amp; Best Practices before GSTAT</vt:lpstr>
      <vt:lpstr>Why 2026 is a turning point for GST litigation</vt:lpstr>
      <vt:lpstr>Sections 73, 74 and 74A — what is at stake</vt:lpstr>
      <vt:lpstr>Tata Steel Ltd v. Union of India — the SCN must carry its own foundation</vt:lpstr>
      <vt:lpstr>G.R. Infra Projects — and the post-August 2026 checklist for a s.74 notice</vt:lpstr>
      <vt:lpstr>Jurisdiction — can a Bureau of Investigation officer adjudicate?</vt:lpstr>
      <vt:lpstr>Parallel proceedings — Armour Security settles the meaning of s.6(2)(b)</vt:lpstr>
      <vt:lpstr>Parallel proceedings — the Calcutta line and a working matrix</vt:lpstr>
      <vt:lpstr>GSTAT — the landscape one year in</vt:lpstr>
      <vt:lpstr>What the Tribunal is already saying — rulings to carry into every hearing</vt:lpstr>
      <vt:lpstr>Best practices — drafting the GSTAT appeal (APL-05)</vt:lpstr>
      <vt:lpstr>Best practices — the hearing, and five things to take home</vt:lpstr>
      <vt:lpstr>THANK YOU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GST Litigation: Section 74, Jurisdiction, Parallel Proceedings &amp; GSTAT</dc:title>
  <dc:subject>PptxGenJS Presentation</dc:subject>
  <dc:creator>Adv. Ankit Kanodia</dc:creator>
  <cp:lastModifiedBy>Ankit Kanodia</cp:lastModifiedBy>
  <cp:revision>3</cp:revision>
  <dcterms:created xsi:type="dcterms:W3CDTF">2026-10-09T02:54:52Z</dcterms:created>
  <dcterms:modified xsi:type="dcterms:W3CDTF">2026-10-09T04:24:13Z</dcterms:modified>
</cp:coreProperties>
</file>