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BC2146E5-6023-1B02-A228-FCFA71225239}">
          <p14:sldIdLst>
            <p14:sldId id="256"/>
            <p14:sldId id="258"/>
          </p14:sldIdLst>
        </p14:section>
        <p14:section name="The frame" id="{40C122A8-EF58-EC92-F75E-2040A54131B0}">
          <p14:sldIdLst>
            <p14:sldId id="259"/>
            <p14:sldId id="260"/>
            <p14:sldId id="261"/>
            <p14:sldId id="262"/>
          </p14:sldIdLst>
        </p14:section>
        <p14:section name="Live demonstration" id="{B22D86D5-E4D5-2A64-6653-78D4DEEA2158}">
          <p14:sldIdLst>
            <p14:sldId id="263"/>
            <p14:sldId id="264"/>
            <p14:sldId id="265"/>
            <p14:sldId id="266"/>
            <p14:sldId id="267"/>
            <p14:sldId id="268"/>
            <p14:sldId id="269"/>
            <p14:sldId id="270"/>
          </p14:sldIdLst>
        </p14:section>
        <p14:section name="Guardrails" id="{E252BDA9-8BB6-616B-CB49-BD262E960F31}">
          <p14:sldIdLst>
            <p14:sldId id="271"/>
            <p14:sldId id="272"/>
            <p14:sldId id="273"/>
            <p14:sldId id="274"/>
            <p14:sldId id="275"/>
          </p14:sldIdLst>
        </p14:section>
        <p14:section name="Your system" id="{743FEE36-0063-0112-2E16-842CEACF45C4}">
          <p14:sldIdLst>
            <p14:sldId id="276"/>
          </p14:sldIdLst>
        </p14:section>
        <p14:section name="Close" id="{E29E252D-82B2-5AC5-E665-08B0EA1E91F4}">
          <p14:sldIdLst>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 Rajendra Rampuria" userId="2ad01e68f36a9e06" providerId="LiveId" clId="{F7D62917-2709-4EC3-ACCD-BD9E7A3B44C7}"/>
    <pc:docChg chg="custSel delSld modSld modSection">
      <pc:chgData name="CA Rajendra Rampuria" userId="2ad01e68f36a9e06" providerId="LiveId" clId="{F7D62917-2709-4EC3-ACCD-BD9E7A3B44C7}" dt="2026-10-06T06:44:10.086" v="64" actId="2696"/>
      <pc:docMkLst>
        <pc:docMk/>
      </pc:docMkLst>
      <pc:sldChg chg="modSp mod">
        <pc:chgData name="CA Rajendra Rampuria" userId="2ad01e68f36a9e06" providerId="LiveId" clId="{F7D62917-2709-4EC3-ACCD-BD9E7A3B44C7}" dt="2026-10-06T06:43:48.603" v="63" actId="20577"/>
        <pc:sldMkLst>
          <pc:docMk/>
          <pc:sldMk cId="0" sldId="256"/>
        </pc:sldMkLst>
        <pc:spChg chg="mod">
          <ac:chgData name="CA Rajendra Rampuria" userId="2ad01e68f36a9e06" providerId="LiveId" clId="{F7D62917-2709-4EC3-ACCD-BD9E7A3B44C7}" dt="2026-10-06T06:43:48.603" v="63" actId="20577"/>
          <ac:spMkLst>
            <pc:docMk/>
            <pc:sldMk cId="0" sldId="256"/>
            <ac:spMk id="4" creationId="{00000000-0000-0000-0000-000000000000}"/>
          </ac:spMkLst>
        </pc:spChg>
      </pc:sldChg>
      <pc:sldChg chg="del">
        <pc:chgData name="CA Rajendra Rampuria" userId="2ad01e68f36a9e06" providerId="LiveId" clId="{F7D62917-2709-4EC3-ACCD-BD9E7A3B44C7}" dt="2026-10-06T06:44:10.086" v="64" actId="2696"/>
        <pc:sldMkLst>
          <pc:docMk/>
          <pc:sldMk cId="0" sldId="257"/>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500" b="0" i="0" u="none" strike="noStrike">
                <a:solidFill>
                  <a:srgbClr val="5B1A24"/>
                </a:solidFill>
                <a:latin typeface="+mn-lt"/>
              </a:defRPr>
            </a:pPr>
            <a:r>
              <a:rPr sz="1500" b="0" i="0" u="none" strike="noStrike">
                <a:solidFill>
                  <a:srgbClr val="5B1A24"/>
                </a:solidFill>
                <a:latin typeface="+mn-lt"/>
              </a:rPr>
              <a:t>Excess ITC of ₹4,50,900 — by category</a:t>
            </a:r>
          </a:p>
        </c:rich>
      </c:tx>
      <c:overlay val="0"/>
    </c:title>
    <c:autoTitleDeleted val="0"/>
    <c:plotArea>
      <c:layout/>
      <c:barChart>
        <c:barDir val="bar"/>
        <c:grouping val="clustered"/>
        <c:varyColors val="0"/>
        <c:ser>
          <c:idx val="0"/>
          <c:order val="0"/>
          <c:tx>
            <c:strRef>
              <c:f>Sheet1!$B$1</c:f>
              <c:strCache>
                <c:ptCount val="1"/>
                <c:pt idx="0">
                  <c:v>ITC (₹)</c:v>
                </c:pt>
              </c:strCache>
            </c:strRef>
          </c:tx>
          <c:spPr>
            <a:solidFill>
              <a:srgbClr val="5B1A24"/>
            </a:solidFill>
            <a:effectLst/>
          </c:spPr>
          <c:invertIfNegative val="0"/>
          <c:dLbls>
            <c:numFmt formatCode="#,##0" sourceLinked="0"/>
            <c:spPr>
              <a:noFill/>
              <a:ln>
                <a:noFill/>
              </a:ln>
              <a:effectLst/>
            </c:spPr>
            <c:txPr>
              <a:bodyPr/>
              <a:lstStyle/>
              <a:p>
                <a:pPr>
                  <a:defRPr sz="1300" b="0" i="0" u="none" strike="noStrike">
                    <a:solidFill>
                      <a:srgbClr val="1C1C1C"/>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  Reflected in later 2B</c:v>
                </c:pt>
                <c:pt idx="1">
                  <c:v>B  Supplier reported B2C</c:v>
                </c:pt>
                <c:pt idx="2">
                  <c:v>C  Not traceable</c:v>
                </c:pt>
              </c:strCache>
            </c:strRef>
          </c:cat>
          <c:val>
            <c:numRef>
              <c:f>Sheet1!$B$2:$B$4</c:f>
              <c:numCache>
                <c:formatCode>General</c:formatCode>
                <c:ptCount val="3"/>
                <c:pt idx="0">
                  <c:v>344700</c:v>
                </c:pt>
                <c:pt idx="1">
                  <c:v>70560</c:v>
                </c:pt>
                <c:pt idx="2">
                  <c:v>35640</c:v>
                </c:pt>
              </c:numCache>
            </c:numRef>
          </c:val>
          <c:extLst>
            <c:ext xmlns:c16="http://schemas.microsoft.com/office/drawing/2014/chart" uri="{C3380CC4-5D6E-409C-BE32-E72D297353CC}">
              <c16:uniqueId val="{00000000-7F6F-4A55-8EC9-505889169A6D}"/>
            </c:ext>
          </c:extLst>
        </c:ser>
        <c:dLbls>
          <c:showLegendKey val="0"/>
          <c:showVal val="1"/>
          <c:showCatName val="0"/>
          <c:showSerName val="0"/>
          <c:showPercent val="0"/>
          <c:showBubbleSize val="0"/>
        </c:dLbls>
        <c:gapWidth val="15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300" b="0" i="0" u="none" strike="noStrike">
                <a:solidFill>
                  <a:srgbClr val="1C1C1C"/>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3049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(2 minutes). Thank the organisers. Set the tone: this is not a session about replacing professionals with software. It is about how a practitioner who drafts GST appeals can do the same work faster and, if disciplined, better. Promise the audience three things: (1) a working method they can use on Monday morning, (2) a live walk-through on one fictitious order using the sample files they have received, and (3) an honest account of where AI goes wrong in tax litigation, with real instances. Mention that all sample files relate to a fictitious company, Shyam Polymers Pvt Ltd, so that nothing confidential is on screen.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Walk through the agenda. Emphasise that half the session is a live demonstration on one order. Ask participants to keep the four sample files open: the fictitious order (PDF), the ITC reconciliation workbook (Excel), the prompt library (Word), and the sample AI draft with the reviewer's verification log (Word). If presenting live with an AI tool, keep a backup: screenshots of each step, in case the internet fails.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This slide is the thesis of the session. Think of the AI tool as a very fast, very well-read junior who has never appeared before an authority and has no stake in the outcome. It will read the order in seconds, organise facts, draft fluent paragraphs and suggest arguments. But it does not know which arguments are worth making, it does not know your client, and it will sometimes state things with complete confidence that are simply false. Left column: tasks where AI saves real time. Right column: tasks that cannot be delegated. Notice that "every figure" is on the right. AI is poor at arithmetic over long tables and will sometimes give a different total each time you ask. Numbers must come from a spreadsheet you can audit. Palkhivala's great strength was preparation — he knew the record better than anyone in the room. AI can help us know the record faster; it cannot know it for us.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Eight stages of any GST appeal. The label on each card is how much AI helps at that stage. Order intake, facts and hearing rehearsal are where AI gives the highest return: reading and organising. Limitation and pre-deposit are marked "verify by hand" — not because AI cannot calculate, but because an error here is fatal and cannot be cured by a good argument. Reconciliation is high leverage only in a specific way: AI designs the matching logic and writes the formulas; the spreadsheet does the arithmetic. Issue spotting and grounds are medium: AI produces a useful list, but ranking and choosing grounds is professional judgement. We will now see each stage on one order.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Do not ask one tool to do every job. General assistants are excellent with documents you give them, and weak when asked to recall law from memory. Legal databases are where authority comes from; many now have AI-assisted search that answers from their own collection of judgments, which is far safer than a general chatbot's memory — but even there, open the judgment and read it. The third category is often ignored: your own tools. A reconciliation template or a pre-deposit calculator that you have audited once is more reliable than asking a chatbot to add numbers every time. Data protection note: prefer paid business plans where your inputs are not used for training, and check the settings yourself.</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Most bad AI output comes from a bad prompt. A good appeal prompt has six parts. Role sets the standard of work. Record is the most important: it confines the tool to the documents, which sharply reduces invention. Task should be one job at a time. Constraints are where we stop hallucination: "if it is not in the record, say NOT IN RECORD", and "do not cite any judgment unless I supply it". Output tells it the form you need. The verification hook — "for every figure, tell me the document and paragraph" — makes checking quick, because you can go straight to the source. Items 4 to 6, in maroon, are the ones most practitioners leave out, and they matter most. The full master instruction is in Part B of the Prompt Library; paste it at the start of every appeal project.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Open the sample order PDF and the reconciliation workbook. If doing it live, open your AI tool in a new project, upload the order, and paste the master instruction from Part B of the Prompt Library.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Introduce the case. A manufacturer in Kolkata; scrutiny for FY 2023-24; two issues. First, credit in GSTR-3B exceeds GSTR-2B by Rs 4,50,900. Second, Rs 3,85,200 of credit from a supplier, Rupali Traders, whose registration was cancelled in July 2025 with retrospective effect from 1 April 2023. Interest and 10% penalty follow. Ask the room: before reading a single paragraph of the order, what do these dates already tell you? The answer: the notice marked hearing "NA", and no hearing is recorded — a Section 75(4) point. And the confirmed amount equals the proposed amount. All of this is fictitious, built for this session.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Live: upload the order and run prompt P1. Show the case card and issue table. Then point to the contradictions section — this is where AI earns its keep. A tired reader may miss that paragraph 8 says no reply was filed on the Rupali issue, while paragraph 6 acknowledges a reply of 10 June 2026. The tool reads every paragraph with equal attention. Caution: check that the tool has not adopted the officer's description of your reply. Orders often summarise replies inaccurately; the AI will repeat that summary as fact unless you also upload your actual reply. Always upload your own reply, not just the order.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Both errors on this slide came from a real-style AI first draft, and both are typical. "Three months" is not "ninety days" — calendar months are counted, and under Section 9 of the General Clauses Act the first day is excluded. On these facts the last day is 18 December 2026. The difference of a day rarely matters if you fix an internal deadline well in advance — which is the real lesson. On pre-deposit, the tool took 10% of the entire demand including interest and penalty. Section 107(6) requires the admitted amount in full, plus 10% of the remaining tax in dispute. The reconciliation shows Rs 35,640 is genuinely untraceable, so we admit it, pay it with interest, and compute 10% on the balance Rs 8,00,460 — Rs 80,046. Note the penalty-only proviso inserted by the Finance Act 2025, and the monetary caps, which have changed. Always read the current text.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Open the reconciliation workbook. Explain: I did not ask the AI to reconcile 54 invoices in chat. I asked it (prompt P3) to propose the matching key and rules and to write the Excel formulas — COUNTIF and INDEX-MATCH, which any reviewer can audit. Show the Recon sheet and the Summary sheet. The tie-out cell proves that categories A + B + C equal the Rs 4,50,900 in the order. Then the professional decision, which no tool should make: Category A, Rs 3,44,700, all appeared in GSTR-2B by October 2024, inside the Section 16(4) window — a strong argument that this is timing, not ineligibility. Category B, Rs 70,560, is weak after 1 January 2022 because Section 16(2)(aa) is a substantive condition; flag it to the client. Category C, Rs 35,640, is untraceable — concede. A concession on a small item makes the rest of your case more credible.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Prompt P4 asks the tool to rank grounds with jurisdiction and natural justice first, and — this is important — to give the department's best counter-argument for each. Discuss the ladder. Natural justice points come first because, if they succeed, the matter goes back or falls without the authority needing to decide the merits. Section 75(4) requires a hearing where an adverse decision is contemplated, whether or not the taxpayer asks for one. The contradiction in paragraph 8 is a powerful second point. On Discrepancy 2, the Calcutta High Court's decision in Suncraft Energy — affirmed when the Supreme Court dismissed the department's SLP on 14 December 2023 — supports the principle that the department should proceed against the supplier first. The strength dots are my judgement, not the tool's. Ask the audience whether they would rank them differently.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Palkhivala was persuasive because he was clear. He put the decisive point first, supported it with facts the bench could verify, and did not waste the court's time. The left box is the ground we have all read a thousand times: it says nothing that the authority can act on. The right box names the provision, states the breach, and points to the document that proves it. Prompt P6 asks the tool for exactly this style. AI drafts are naturally verbose; you will get a better first draft if you ask for "one sentence stating the legal error, followed by two to four sentences of fact". Open the sample AI draft file and show Part II. For the Statement of Facts (P5), insist on a source tag in brackets after every fact — it makes your own check fast and it shows the authority that every fact is on record.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For the written submission, P7 asks for a fixed five-part structure: a short prefatory note saying what the case is really about; a synopsis table; the chronology; numbered submissions; and a prayer with a main, an alternative remand, and a residuary prayer. Then the most under-used AI technique in litigation: ask the tool to play the sceptical authority. These three questions are the kind it produces. The first is the department's best point on Category A, and your answer is that the condition was satisfied within the statutory window and the issue is, at most, interest. The second is the honest weakness of relying on Suncraft for a post-2022 year — which is why we use it only for the "proceed against the supplier first" principle on Rupali. The third is answered by e-way bills, lorry receipts and bank payments. Rehearse aloud; ask the tool how to say each answer in fewer words. Finish with a two-minute opening.</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Now that we have seen what AI can do, let us be equally clear about what it can do to us.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This happened in our own field. In Buckeye Trust, the Bengaluru Bench of the ITAT passed an order on 30 December 2024 that cited judgments of the Supreme Court and the Madras High Court which did not exist. The order was recalled under Section 254(2) within about a week, on 7 January 2025, and the matter was later placed before a different bench. The order itself did not say AI was used, but the pattern is exactly what these tools produce: plausible names, plausible citations, no underlying judgment. In the United States, in Mata v. Avianca in 2023, lawyers who filed a brief with ChatGPT-invented cases were sanctioned. In our sample draft, the AI produced a Calcutta High Court citation that does not exist — see item 4 of the reviewer's log. It also over-relied on a real case, Suncraft Energy, without noticing that it concerned FY 2017-18. Both kinds of error — the invented and the misapplied — are caught only by reading.</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Every AI model is trained up to a date, and GST law changes several times a year. The first row is the most dangerous one in our sample case. Circular 193/05/2023-GST deals with differences between GSTR-3B and GSTR-2A for 1 April 2019 to 31 December 2021; it specifically says that from 1 January 2022 credit is available only where the supply is communicated in GSTR-2B. Citing it for FY 2023-24 does not help the appellant — it helps the department. Section 16(5), inserted by the Finance (No. 2) Act 2024, applies only to FY 2017-18 to 2020-21. Section 74A replaces the 73/74 split from FY 2024-25. Pre-deposit caps and the GSTAT rate were changed in 2024, and a penalty-only proviso was added in 2025. Rule: before you rely on any provision, circular or notification, read the current text and note the period it covers.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Disclosing information acquired in the course of a professional engagement to anyone other than the client, without consent, is misconduct under Clause (1) of Part I of the Second Schedule to the Chartered Accountants Act. Uploading a client's order, ledgers and bank statements to a consumer chatbot is a disclosure to a third party. The Digital Personal Data Protection Act, 2023 adds obligations where personal data of individuals is involved — directors, proprietors, employees. Four practical habits: mask before upload; use business plans with training turned off; get consent in the engagement letter; and keep a simple log in the file of what was asked, what came back and who reviewed it. The masking table is in Part E of the Prompt Library.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This is Part D of the Prompt Library. Print it and keep it in every appeal file. Check 6, in red, is non-negotiable. Check 7 deserves special attention: AI drafts often concede a fact in passing — in our sample the first draft described Rs 3,44,700 as "ineligible", which would have given away the strongest merits point. Check 10 sounds old-fashioned and is the most effective of all: reading a draft aloud exposes errors and padding that silent reading misses.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The real productivity gain comes not from clever prompts on one matter but from a system you build once. One project per appeal holding the record and the master instruction. A saved prompt library — the one you have received is a starting point; adapt it to your own style. Most AI tools now let you save reusable instructions or "skills" — for example, a house style for written submissions that always produces a prefatory note, synopsis, chronology, numbered submissions and a prayer, in black-and-white formatting. Audited Excel templates for reconciliation and pre-deposit. And a review log in every file. The first appeal you run this way will take longer than usual. By the tenth, you will be faster and your files will be better checked than they were before.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then 5 minutes of questions.) Close with the idea that has guided great advocates, Palkhivala above all: the Appellate Authority is a busy reader. Clarity is a courtesy to that reader, and it is also our best weapon. AI can help us get to clarity faster — by reading, organising and drafting — but the decision about what matters, and the responsibility for every word, remain ours. Invite questions. Likely questions: (1) Which tool is best? Answer: the one your firm can use under a business plan with training off, plus a proper legal database for authority. (2) Can AI file the appeal? No — filing, pre-deposit and the final check stay with the professional. (3) Is it safe to upload client data? Only after masking, with consent, on an appropriate plan.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rgbClr val="5B1A24"/>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698480" cy="1371600"/>
          </a:xfrm>
          <a:prstGeom prst="rect">
            <a:avLst/>
          </a:prstGeom>
          <a:noFill/>
          <a:ln/>
        </p:spPr>
        <p:txBody>
          <a:bodyPr wrap="square" rtlCol="0"/>
          <a:lstStyle>
            <a:lvl1pPr marL="0" indent="0" algn="l">
              <a:buNone/>
              <a:defRPr lang="en-US" sz="4800" b="1" dirty="0">
                <a:solidFill>
                  <a:schemeClr val="bg1"/>
                </a:solidFill>
                <a:latin typeface="Cambria" pitchFamily="34" charset="0"/>
                <a:ea typeface="Cambria" pitchFamily="34" charset="-122"/>
                <a:cs typeface="Cambria" pitchFamily="34" charset="-120"/>
              </a:defRPr>
            </a:lvl1pPr>
          </a:lstStyle>
          <a:p>
            <a:pPr marL="0" indent="0" algn="l">
              <a:buNone/>
            </a:pPr>
            <a:endParaRPr lang="en-US" sz="4800" dirty="0"/>
          </a:p>
        </p:txBody>
      </p:sp>
      <p:sp>
        <p:nvSpPr>
          <p:cNvPr id="3" name="Text 0"/>
          <p:cNvSpPr>
            <a:spLocks noGrp="1"/>
          </p:cNvSpPr>
          <p:nvPr>
            <p:ph type="body" idx="101" hasCustomPrompt="1"/>
          </p:nvPr>
        </p:nvSpPr>
        <p:spPr>
          <a:xfrm>
            <a:off x="731520" y="3291840"/>
            <a:ext cx="10698480" cy="914400"/>
          </a:xfrm>
          <a:prstGeom prst="rect">
            <a:avLst/>
          </a:prstGeom>
          <a:noFill/>
          <a:ln/>
        </p:spPr>
        <p:txBody>
          <a:bodyPr wrap="square" rtlCol="0"/>
          <a:lstStyle>
            <a:lvl1pPr marL="0" indent="0">
              <a:buNone/>
              <a:defRPr lang="en-US" sz="2200" dirty="0">
                <a:solidFill>
                  <a:schemeClr val="accent2"/>
                </a:solidFill>
                <a:latin typeface="Calibri" pitchFamily="34" charset="0"/>
                <a:ea typeface="Calibri" pitchFamily="34" charset="-122"/>
                <a:cs typeface="Calibri" pitchFamily="34" charset="-120"/>
              </a:defRPr>
            </a:lvl1pPr>
          </a:lstStyle>
          <a:p>
            <a:pPr marL="0" indent="0">
              <a:buNone/>
            </a:pPr>
            <a:endParaRPr lang="en-US" sz="2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DARK">
    <p:bg>
      <p:bgPr>
        <a:solidFill>
          <a:srgbClr val="5B1A24"/>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2194560" y="2377440"/>
            <a:ext cx="9326880" cy="1097280"/>
          </a:xfrm>
          <a:prstGeom prst="rect">
            <a:avLst/>
          </a:prstGeom>
          <a:noFill/>
          <a:ln/>
        </p:spPr>
        <p:txBody>
          <a:bodyPr wrap="square" rtlCol="0"/>
          <a:lstStyle>
            <a:lvl1pPr marL="0" indent="0" algn="l">
              <a:buNone/>
              <a:defRPr lang="en-US" sz="4000" b="1" dirty="0">
                <a:solidFill>
                  <a:schemeClr val="bg1"/>
                </a:solidFill>
                <a:latin typeface="Cambria" pitchFamily="34" charset="0"/>
                <a:ea typeface="Cambria" pitchFamily="34" charset="-122"/>
                <a:cs typeface="Cambria" pitchFamily="34" charset="-120"/>
              </a:defRPr>
            </a:lvl1pPr>
          </a:lstStyle>
          <a:p>
            <a:pPr marL="0" indent="0" algn="l">
              <a:buNone/>
            </a:pPr>
            <a:endParaRPr lang="en-US" sz="4000" dirty="0"/>
          </a:p>
        </p:txBody>
      </p:sp>
      <p:sp>
        <p:nvSpPr>
          <p:cNvPr id="3" name="Text 0"/>
          <p:cNvSpPr>
            <a:spLocks noGrp="1"/>
          </p:cNvSpPr>
          <p:nvPr>
            <p:ph type="body" idx="101" hasCustomPrompt="1"/>
          </p:nvPr>
        </p:nvSpPr>
        <p:spPr>
          <a:xfrm>
            <a:off x="2194560" y="3474720"/>
            <a:ext cx="9326880" cy="914400"/>
          </a:xfrm>
          <a:prstGeom prst="rect">
            <a:avLst/>
          </a:prstGeom>
          <a:noFill/>
          <a:ln/>
        </p:spPr>
        <p:txBody>
          <a:bodyPr wrap="square" rtlCol="0"/>
          <a:lstStyle>
            <a:lvl1pPr marL="0" indent="0">
              <a:buNone/>
              <a:defRPr lang="en-US" sz="2000" dirty="0">
                <a:solidFill>
                  <a:schemeClr val="accent2"/>
                </a:solidFill>
                <a:latin typeface="Calibri" pitchFamily="34" charset="0"/>
                <a:ea typeface="Calibri" pitchFamily="34" charset="-122"/>
                <a:cs typeface="Calibri" pitchFamily="34" charset="-120"/>
              </a:defRPr>
            </a:lvl1pPr>
          </a:lstStyle>
          <a:p>
            <a:pPr marL="0" indent="0">
              <a:buNone/>
            </a:pPr>
            <a:endParaRPr lang="en-US" sz="2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lstStyle>
            <a:lvl1pPr marL="0" indent="0" algn="l">
              <a:buNone/>
              <a:defRPr lang="en-US" sz="30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3000" dirty="0"/>
          </a:p>
        </p:txBody>
      </p:sp>
      <p:sp>
        <p:nvSpPr>
          <p:cNvPr id="3" name="Text 0"/>
          <p:cNvSpPr/>
          <p:nvPr/>
        </p:nvSpPr>
        <p:spPr>
          <a:xfrm>
            <a:off x="548640" y="6355080"/>
            <a:ext cx="5486400" cy="320040"/>
          </a:xfrm>
          <a:prstGeom prst="rect">
            <a:avLst/>
          </a:prstGeom>
          <a:noFill/>
          <a:ln/>
        </p:spPr>
        <p:txBody>
          <a:bodyPr wrap="square" lIns="0" tIns="0" rIns="0" bIns="0" rtlCol="0" anchor="ctr"/>
          <a:lstStyle/>
          <a:p>
            <a:pPr marL="0" indent="0">
              <a:buNone/>
            </a:pPr>
            <a:r>
              <a:rPr lang="en-US" sz="1000" dirty="0">
                <a:solidFill>
                  <a:srgbClr val="8A8A8A"/>
                </a:solidFill>
                <a:latin typeface="Calibri" pitchFamily="34" charset="0"/>
                <a:ea typeface="Calibri" pitchFamily="34" charset="-122"/>
                <a:cs typeface="Calibri" pitchFamily="34" charset="-120"/>
              </a:rPr>
              <a:t>AI in GST Appeals  |  CA Rajendra Rampuria</a:t>
            </a:r>
            <a:endParaRPr lang="en-US" sz="10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698480" cy="1371600"/>
          </a:xfrm>
          <a:prstGeom prst="rect">
            <a:avLst/>
          </a:prstGeom>
          <a:noFill/>
          <a:ln/>
        </p:spPr>
        <p:txBody>
          <a:bodyPr wrap="square" rtlCol="0" anchor="b"/>
          <a:lstStyle/>
          <a:p>
            <a:pPr marL="0" indent="0" algn="l">
              <a:buNone/>
            </a:pPr>
            <a:r>
              <a:rPr lang="en-US" sz="4800" b="1" dirty="0">
                <a:solidFill>
                  <a:schemeClr val="bg1"/>
                </a:solidFill>
                <a:latin typeface="Cambria" pitchFamily="34" charset="0"/>
                <a:ea typeface="Cambria" pitchFamily="34" charset="-122"/>
                <a:cs typeface="Cambria" pitchFamily="34" charset="-120"/>
              </a:rPr>
              <a:t>AI in GST Appeals</a:t>
            </a:r>
            <a:endParaRPr lang="en-US" sz="4800" dirty="0"/>
          </a:p>
        </p:txBody>
      </p:sp>
      <p:sp>
        <p:nvSpPr>
          <p:cNvPr id="3" name="Text 0"/>
          <p:cNvSpPr>
            <a:spLocks noGrp="1"/>
          </p:cNvSpPr>
          <p:nvPr>
            <p:ph type="body" idx="101" hasCustomPrompt="1"/>
          </p:nvPr>
        </p:nvSpPr>
        <p:spPr>
          <a:xfrm>
            <a:off x="731520" y="3291840"/>
            <a:ext cx="10698480" cy="914400"/>
          </a:xfrm>
          <a:prstGeom prst="rect">
            <a:avLst/>
          </a:prstGeom>
          <a:noFill/>
          <a:ln/>
        </p:spPr>
        <p:txBody>
          <a:bodyPr wrap="square" rtlCol="0" anchor="t"/>
          <a:lstStyle/>
          <a:p>
            <a:pPr marL="0" indent="0">
              <a:buNone/>
            </a:pPr>
            <a:r>
              <a:rPr lang="en-US" sz="2200" dirty="0">
                <a:solidFill>
                  <a:schemeClr val="accent2"/>
                </a:solidFill>
                <a:latin typeface="Calibri" pitchFamily="34" charset="0"/>
                <a:ea typeface="Calibri" pitchFamily="34" charset="-122"/>
                <a:cs typeface="Calibri" pitchFamily="34" charset="-120"/>
              </a:rPr>
              <a:t>From the order to the hearing — with the CA/AR still in charge</a:t>
            </a:r>
            <a:endParaRPr lang="en-US" sz="2200" dirty="0"/>
          </a:p>
        </p:txBody>
      </p:sp>
      <p:sp>
        <p:nvSpPr>
          <p:cNvPr id="4" name="Text 2"/>
          <p:cNvSpPr txBox="1"/>
          <p:nvPr/>
        </p:nvSpPr>
        <p:spPr>
          <a:xfrm>
            <a:off x="731520" y="4937760"/>
            <a:ext cx="10698480" cy="731520"/>
          </a:xfrm>
          <a:prstGeom prst="rect">
            <a:avLst/>
          </a:prstGeom>
          <a:noFill/>
          <a:ln/>
        </p:spPr>
        <p:txBody>
          <a:bodyPr wrap="square" lIns="635" tIns="635" rIns="635" bIns="635" rtlCol="0" anchor="t"/>
          <a:lstStyle/>
          <a:p>
            <a:pPr marL="0" indent="0">
              <a:buNone/>
            </a:pPr>
            <a:r>
              <a:rPr lang="en-US" sz="1600" b="1" dirty="0">
                <a:solidFill>
                  <a:schemeClr val="bg1"/>
                </a:solidFill>
                <a:latin typeface="Calibri" pitchFamily="34" charset="0"/>
                <a:ea typeface="Calibri" pitchFamily="34" charset="-122"/>
                <a:cs typeface="Calibri" pitchFamily="34" charset="-120"/>
              </a:rPr>
              <a:t>CA Rajendra Rampuria</a:t>
            </a:r>
            <a:endParaRPr lang="en-US" sz="1600" dirty="0"/>
          </a:p>
          <a:p>
            <a:pPr marL="0" indent="0">
              <a:buNone/>
            </a:pPr>
            <a:r>
              <a:rPr lang="en-US" sz="1600" dirty="0">
                <a:solidFill>
                  <a:schemeClr val="bg1"/>
                </a:solidFill>
                <a:latin typeface="Calibri" pitchFamily="34" charset="0"/>
                <a:ea typeface="Calibri" pitchFamily="34" charset="-122"/>
                <a:cs typeface="Calibri" pitchFamily="34" charset="-120"/>
              </a:rPr>
              <a:t>FCA, CS, RV (SFA), FAFD  |  Managing Partner, R Rampuria &amp; Company, Chartered Accountants, Kolkata</a:t>
            </a:r>
          </a:p>
          <a:p>
            <a:pPr marL="0" indent="0">
              <a:buNone/>
            </a:pPr>
            <a:r>
              <a:rPr lang="en-US" sz="1600" dirty="0">
                <a:solidFill>
                  <a:schemeClr val="bg1"/>
                </a:solidFill>
                <a:latin typeface="Calibri" pitchFamily="34" charset="0"/>
                <a:ea typeface="Calibri" pitchFamily="34" charset="-122"/>
                <a:cs typeface="Calibri" pitchFamily="34" charset="-120"/>
              </a:rPr>
              <a:t>Email: rajendra@rrampuria.com,  Mobile:98314001999</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Our sixty minutes</a:t>
            </a:r>
            <a:endParaRPr lang="en-US" sz="3000" dirty="0"/>
          </a:p>
        </p:txBody>
      </p:sp>
      <p:sp>
        <p:nvSpPr>
          <p:cNvPr id="3" name="Shape 1"/>
          <p:cNvSpPr/>
          <p:nvPr/>
        </p:nvSpPr>
        <p:spPr>
          <a:xfrm>
            <a:off x="548640" y="1645920"/>
            <a:ext cx="1737360" cy="2926080"/>
          </a:xfrm>
          <a:prstGeom prst="roundRect">
            <a:avLst>
              <a:gd name="adj" fmla="val 4211"/>
            </a:avLst>
          </a:prstGeom>
          <a:solidFill>
            <a:schemeClr val="bg2"/>
          </a:solidFill>
          <a:ln w="12700">
            <a:solidFill>
              <a:schemeClr val="bg2"/>
            </a:solidFill>
            <a:prstDash val="solid"/>
          </a:ln>
        </p:spPr>
        <p:txBody>
          <a:bodyPr/>
          <a:lstStyle/>
          <a:p>
            <a:endParaRPr lang="en-IN"/>
          </a:p>
        </p:txBody>
      </p:sp>
      <p:sp>
        <p:nvSpPr>
          <p:cNvPr id="4" name="Text 2"/>
          <p:cNvSpPr txBox="1"/>
          <p:nvPr/>
        </p:nvSpPr>
        <p:spPr>
          <a:xfrm>
            <a:off x="685800" y="1828800"/>
            <a:ext cx="1463040" cy="457200"/>
          </a:xfrm>
          <a:prstGeom prst="rect">
            <a:avLst/>
          </a:prstGeom>
          <a:noFill/>
          <a:ln/>
        </p:spPr>
        <p:txBody>
          <a:bodyPr wrap="square" lIns="635" tIns="635" rIns="635" bIns="635"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0–5 min</a:t>
            </a:r>
            <a:endParaRPr lang="en-US" sz="1400" dirty="0"/>
          </a:p>
        </p:txBody>
      </p:sp>
      <p:sp>
        <p:nvSpPr>
          <p:cNvPr id="5" name="Text 3"/>
          <p:cNvSpPr txBox="1"/>
          <p:nvPr/>
        </p:nvSpPr>
        <p:spPr>
          <a:xfrm>
            <a:off x="685800" y="2377440"/>
            <a:ext cx="1463040" cy="822960"/>
          </a:xfrm>
          <a:prstGeom prst="rect">
            <a:avLst/>
          </a:prstGeom>
          <a:noFill/>
          <a:ln/>
        </p:spPr>
        <p:txBody>
          <a:bodyPr wrap="square" lIns="635" tIns="635" rIns="635" bIns="635" rtlCol="0" anchor="t"/>
          <a:lstStyle/>
          <a:p>
            <a:pPr marL="0" indent="0">
              <a:buNone/>
            </a:pPr>
            <a:r>
              <a:rPr lang="en-US" sz="2000" b="1" dirty="0">
                <a:solidFill>
                  <a:schemeClr val="tx2"/>
                </a:solidFill>
                <a:latin typeface="Cambria" pitchFamily="34" charset="0"/>
                <a:ea typeface="Cambria" pitchFamily="34" charset="-122"/>
                <a:cs typeface="Cambria" pitchFamily="34" charset="-120"/>
              </a:rPr>
              <a:t>The frame</a:t>
            </a:r>
            <a:endParaRPr lang="en-US" sz="2000" dirty="0"/>
          </a:p>
        </p:txBody>
      </p:sp>
      <p:sp>
        <p:nvSpPr>
          <p:cNvPr id="6" name="Text 4"/>
          <p:cNvSpPr txBox="1"/>
          <p:nvPr/>
        </p:nvSpPr>
        <p:spPr>
          <a:xfrm>
            <a:off x="685800" y="3291840"/>
            <a:ext cx="1463040" cy="1463040"/>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What to give AI, what to keep</a:t>
            </a:r>
            <a:endParaRPr lang="en-US" sz="1400" dirty="0"/>
          </a:p>
        </p:txBody>
      </p:sp>
      <p:sp>
        <p:nvSpPr>
          <p:cNvPr id="7" name="Shape 5"/>
          <p:cNvSpPr/>
          <p:nvPr/>
        </p:nvSpPr>
        <p:spPr>
          <a:xfrm>
            <a:off x="2414016" y="1645920"/>
            <a:ext cx="1737360" cy="2926080"/>
          </a:xfrm>
          <a:prstGeom prst="roundRect">
            <a:avLst>
              <a:gd name="adj" fmla="val 4211"/>
            </a:avLst>
          </a:prstGeom>
          <a:solidFill>
            <a:schemeClr val="bg2"/>
          </a:solidFill>
          <a:ln w="12700">
            <a:solidFill>
              <a:schemeClr val="bg2"/>
            </a:solidFill>
            <a:prstDash val="solid"/>
          </a:ln>
        </p:spPr>
        <p:txBody>
          <a:bodyPr/>
          <a:lstStyle/>
          <a:p>
            <a:endParaRPr lang="en-IN"/>
          </a:p>
        </p:txBody>
      </p:sp>
      <p:sp>
        <p:nvSpPr>
          <p:cNvPr id="8" name="Text 6"/>
          <p:cNvSpPr txBox="1"/>
          <p:nvPr/>
        </p:nvSpPr>
        <p:spPr>
          <a:xfrm>
            <a:off x="2551176" y="1828800"/>
            <a:ext cx="1463040" cy="457200"/>
          </a:xfrm>
          <a:prstGeom prst="rect">
            <a:avLst/>
          </a:prstGeom>
          <a:noFill/>
          <a:ln/>
        </p:spPr>
        <p:txBody>
          <a:bodyPr wrap="square" lIns="635" tIns="635" rIns="635" bIns="635"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5–12 min</a:t>
            </a:r>
            <a:endParaRPr lang="en-US" sz="1400" dirty="0"/>
          </a:p>
        </p:txBody>
      </p:sp>
      <p:sp>
        <p:nvSpPr>
          <p:cNvPr id="9" name="Text 7"/>
          <p:cNvSpPr txBox="1"/>
          <p:nvPr/>
        </p:nvSpPr>
        <p:spPr>
          <a:xfrm>
            <a:off x="2551176" y="2377440"/>
            <a:ext cx="1463040" cy="822960"/>
          </a:xfrm>
          <a:prstGeom prst="rect">
            <a:avLst/>
          </a:prstGeom>
          <a:noFill/>
          <a:ln/>
        </p:spPr>
        <p:txBody>
          <a:bodyPr wrap="square" lIns="635" tIns="635" rIns="635" bIns="635" rtlCol="0" anchor="t"/>
          <a:lstStyle/>
          <a:p>
            <a:pPr marL="0" indent="0">
              <a:buNone/>
            </a:pPr>
            <a:r>
              <a:rPr lang="en-US" sz="2000" b="1" dirty="0">
                <a:solidFill>
                  <a:schemeClr val="tx2"/>
                </a:solidFill>
                <a:latin typeface="Cambria" pitchFamily="34" charset="0"/>
                <a:ea typeface="Cambria" pitchFamily="34" charset="-122"/>
                <a:cs typeface="Cambria" pitchFamily="34" charset="-120"/>
              </a:rPr>
              <a:t>The lifecycle</a:t>
            </a:r>
            <a:endParaRPr lang="en-US" sz="2000" dirty="0"/>
          </a:p>
        </p:txBody>
      </p:sp>
      <p:sp>
        <p:nvSpPr>
          <p:cNvPr id="10" name="Text 8"/>
          <p:cNvSpPr txBox="1"/>
          <p:nvPr/>
        </p:nvSpPr>
        <p:spPr>
          <a:xfrm>
            <a:off x="2551176" y="3291840"/>
            <a:ext cx="1463040" cy="1463040"/>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Where AI fits from order to hearing</a:t>
            </a:r>
            <a:endParaRPr lang="en-US" sz="1400" dirty="0"/>
          </a:p>
        </p:txBody>
      </p:sp>
      <p:sp>
        <p:nvSpPr>
          <p:cNvPr id="11" name="Shape 9"/>
          <p:cNvSpPr/>
          <p:nvPr/>
        </p:nvSpPr>
        <p:spPr>
          <a:xfrm>
            <a:off x="4279392" y="1645920"/>
            <a:ext cx="1737360" cy="2926080"/>
          </a:xfrm>
          <a:prstGeom prst="roundRect">
            <a:avLst>
              <a:gd name="adj" fmla="val 4211"/>
            </a:avLst>
          </a:prstGeom>
          <a:solidFill>
            <a:schemeClr val="accent1"/>
          </a:solidFill>
          <a:ln w="12700">
            <a:solidFill>
              <a:schemeClr val="accent1"/>
            </a:solidFill>
            <a:prstDash val="solid"/>
          </a:ln>
        </p:spPr>
        <p:txBody>
          <a:bodyPr/>
          <a:lstStyle/>
          <a:p>
            <a:endParaRPr lang="en-IN"/>
          </a:p>
        </p:txBody>
      </p:sp>
      <p:sp>
        <p:nvSpPr>
          <p:cNvPr id="12" name="Text 10"/>
          <p:cNvSpPr txBox="1"/>
          <p:nvPr/>
        </p:nvSpPr>
        <p:spPr>
          <a:xfrm>
            <a:off x="4416552" y="1828800"/>
            <a:ext cx="1463040" cy="457200"/>
          </a:xfrm>
          <a:prstGeom prst="rect">
            <a:avLst/>
          </a:prstGeom>
          <a:noFill/>
          <a:ln/>
        </p:spPr>
        <p:txBody>
          <a:bodyPr wrap="square" lIns="635" tIns="635" rIns="635" bIns="635" rtlCol="0" anchor="t"/>
          <a:lstStyle/>
          <a:p>
            <a:pPr marL="0" indent="0">
              <a:buNone/>
            </a:pPr>
            <a:r>
              <a:rPr lang="en-US" sz="1400" b="1" dirty="0">
                <a:solidFill>
                  <a:schemeClr val="accent2"/>
                </a:solidFill>
                <a:latin typeface="Calibri" pitchFamily="34" charset="0"/>
                <a:ea typeface="Calibri" pitchFamily="34" charset="-122"/>
                <a:cs typeface="Calibri" pitchFamily="34" charset="-120"/>
              </a:rPr>
              <a:t>12–40 min</a:t>
            </a:r>
            <a:endParaRPr lang="en-US" sz="1400" dirty="0"/>
          </a:p>
        </p:txBody>
      </p:sp>
      <p:sp>
        <p:nvSpPr>
          <p:cNvPr id="13" name="Text 11"/>
          <p:cNvSpPr txBox="1"/>
          <p:nvPr/>
        </p:nvSpPr>
        <p:spPr>
          <a:xfrm>
            <a:off x="4416552" y="2377440"/>
            <a:ext cx="1463040" cy="822960"/>
          </a:xfrm>
          <a:prstGeom prst="rect">
            <a:avLst/>
          </a:prstGeom>
          <a:noFill/>
          <a:ln/>
        </p:spPr>
        <p:txBody>
          <a:bodyPr wrap="square" lIns="635" tIns="635" rIns="635" bIns="635" rtlCol="0" anchor="t"/>
          <a:lstStyle/>
          <a:p>
            <a:pPr marL="0" indent="0">
              <a:buNone/>
            </a:pPr>
            <a:r>
              <a:rPr lang="en-US" sz="2000" b="1" dirty="0">
                <a:solidFill>
                  <a:schemeClr val="bg1"/>
                </a:solidFill>
                <a:latin typeface="Cambria" pitchFamily="34" charset="0"/>
                <a:ea typeface="Cambria" pitchFamily="34" charset="-122"/>
                <a:cs typeface="Cambria" pitchFamily="34" charset="-120"/>
              </a:rPr>
              <a:t>Live demo</a:t>
            </a:r>
            <a:endParaRPr lang="en-US" sz="2000" dirty="0"/>
          </a:p>
        </p:txBody>
      </p:sp>
      <p:sp>
        <p:nvSpPr>
          <p:cNvPr id="14" name="Text 12"/>
          <p:cNvSpPr txBox="1"/>
          <p:nvPr/>
        </p:nvSpPr>
        <p:spPr>
          <a:xfrm>
            <a:off x="4416552" y="3291840"/>
            <a:ext cx="1463040" cy="1463040"/>
          </a:xfrm>
          <a:prstGeom prst="rect">
            <a:avLst/>
          </a:prstGeom>
          <a:noFill/>
          <a:ln/>
        </p:spPr>
        <p:txBody>
          <a:bodyPr wrap="square" lIns="635" tIns="635" rIns="635" bIns="635" rtlCol="0" anchor="t"/>
          <a:lstStyle/>
          <a:p>
            <a:pPr marL="0" indent="0">
              <a:buNone/>
            </a:pPr>
            <a:r>
              <a:rPr lang="en-US" sz="1400" dirty="0">
                <a:solidFill>
                  <a:schemeClr val="bg1"/>
                </a:solidFill>
                <a:latin typeface="Calibri" pitchFamily="34" charset="0"/>
                <a:ea typeface="Calibri" pitchFamily="34" charset="-122"/>
                <a:cs typeface="Calibri" pitchFamily="34" charset="-120"/>
              </a:rPr>
              <a:t>One order, seven steps, four sample files</a:t>
            </a:r>
            <a:endParaRPr lang="en-US" sz="1400" dirty="0"/>
          </a:p>
        </p:txBody>
      </p:sp>
      <p:sp>
        <p:nvSpPr>
          <p:cNvPr id="15" name="Shape 13"/>
          <p:cNvSpPr/>
          <p:nvPr/>
        </p:nvSpPr>
        <p:spPr>
          <a:xfrm>
            <a:off x="6144768" y="1645920"/>
            <a:ext cx="1737360" cy="2926080"/>
          </a:xfrm>
          <a:prstGeom prst="roundRect">
            <a:avLst>
              <a:gd name="adj" fmla="val 4211"/>
            </a:avLst>
          </a:prstGeom>
          <a:solidFill>
            <a:schemeClr val="bg2"/>
          </a:solidFill>
          <a:ln w="12700">
            <a:solidFill>
              <a:schemeClr val="bg2"/>
            </a:solidFill>
            <a:prstDash val="solid"/>
          </a:ln>
        </p:spPr>
        <p:txBody>
          <a:bodyPr/>
          <a:lstStyle/>
          <a:p>
            <a:endParaRPr lang="en-IN"/>
          </a:p>
        </p:txBody>
      </p:sp>
      <p:sp>
        <p:nvSpPr>
          <p:cNvPr id="16" name="Text 14"/>
          <p:cNvSpPr txBox="1"/>
          <p:nvPr/>
        </p:nvSpPr>
        <p:spPr>
          <a:xfrm>
            <a:off x="6281928" y="1828800"/>
            <a:ext cx="1463040" cy="457200"/>
          </a:xfrm>
          <a:prstGeom prst="rect">
            <a:avLst/>
          </a:prstGeom>
          <a:noFill/>
          <a:ln/>
        </p:spPr>
        <p:txBody>
          <a:bodyPr wrap="square" lIns="635" tIns="635" rIns="635" bIns="635"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40–50 min</a:t>
            </a:r>
            <a:endParaRPr lang="en-US" sz="1400" dirty="0"/>
          </a:p>
        </p:txBody>
      </p:sp>
      <p:sp>
        <p:nvSpPr>
          <p:cNvPr id="17" name="Text 15"/>
          <p:cNvSpPr txBox="1"/>
          <p:nvPr/>
        </p:nvSpPr>
        <p:spPr>
          <a:xfrm>
            <a:off x="6281928" y="2377440"/>
            <a:ext cx="1463040" cy="822960"/>
          </a:xfrm>
          <a:prstGeom prst="rect">
            <a:avLst/>
          </a:prstGeom>
          <a:noFill/>
          <a:ln/>
        </p:spPr>
        <p:txBody>
          <a:bodyPr wrap="square" lIns="635" tIns="635" rIns="635" bIns="635" rtlCol="0" anchor="t"/>
          <a:lstStyle/>
          <a:p>
            <a:pPr marL="0" indent="0">
              <a:buNone/>
            </a:pPr>
            <a:r>
              <a:rPr lang="en-US" sz="2000" b="1" dirty="0">
                <a:solidFill>
                  <a:schemeClr val="tx2"/>
                </a:solidFill>
                <a:latin typeface="Cambria" pitchFamily="34" charset="0"/>
                <a:ea typeface="Cambria" pitchFamily="34" charset="-122"/>
                <a:cs typeface="Cambria" pitchFamily="34" charset="-120"/>
              </a:rPr>
              <a:t>Guardrails</a:t>
            </a:r>
            <a:endParaRPr lang="en-US" sz="2000" dirty="0"/>
          </a:p>
        </p:txBody>
      </p:sp>
      <p:sp>
        <p:nvSpPr>
          <p:cNvPr id="18" name="Text 16"/>
          <p:cNvSpPr txBox="1"/>
          <p:nvPr/>
        </p:nvSpPr>
        <p:spPr>
          <a:xfrm>
            <a:off x="6281928" y="3291840"/>
            <a:ext cx="1463040" cy="1463040"/>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Hallucination, stale law, confidentiality</a:t>
            </a:r>
            <a:endParaRPr lang="en-US" sz="1400" dirty="0"/>
          </a:p>
        </p:txBody>
      </p:sp>
      <p:sp>
        <p:nvSpPr>
          <p:cNvPr id="19" name="Shape 17"/>
          <p:cNvSpPr/>
          <p:nvPr/>
        </p:nvSpPr>
        <p:spPr>
          <a:xfrm>
            <a:off x="8010144" y="1645920"/>
            <a:ext cx="1737360" cy="2926080"/>
          </a:xfrm>
          <a:prstGeom prst="roundRect">
            <a:avLst>
              <a:gd name="adj" fmla="val 4211"/>
            </a:avLst>
          </a:prstGeom>
          <a:solidFill>
            <a:schemeClr val="bg2"/>
          </a:solidFill>
          <a:ln w="12700">
            <a:solidFill>
              <a:schemeClr val="bg2"/>
            </a:solidFill>
            <a:prstDash val="solid"/>
          </a:ln>
        </p:spPr>
        <p:txBody>
          <a:bodyPr/>
          <a:lstStyle/>
          <a:p>
            <a:endParaRPr lang="en-IN"/>
          </a:p>
        </p:txBody>
      </p:sp>
      <p:sp>
        <p:nvSpPr>
          <p:cNvPr id="20" name="Text 18"/>
          <p:cNvSpPr txBox="1"/>
          <p:nvPr/>
        </p:nvSpPr>
        <p:spPr>
          <a:xfrm>
            <a:off x="8147304" y="1828800"/>
            <a:ext cx="1463040" cy="457200"/>
          </a:xfrm>
          <a:prstGeom prst="rect">
            <a:avLst/>
          </a:prstGeom>
          <a:noFill/>
          <a:ln/>
        </p:spPr>
        <p:txBody>
          <a:bodyPr wrap="square" lIns="635" tIns="635" rIns="635" bIns="635"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50–55 min</a:t>
            </a:r>
            <a:endParaRPr lang="en-US" sz="1400" dirty="0"/>
          </a:p>
        </p:txBody>
      </p:sp>
      <p:sp>
        <p:nvSpPr>
          <p:cNvPr id="21" name="Text 19"/>
          <p:cNvSpPr txBox="1"/>
          <p:nvPr/>
        </p:nvSpPr>
        <p:spPr>
          <a:xfrm>
            <a:off x="8147304" y="2377440"/>
            <a:ext cx="1463040" cy="822960"/>
          </a:xfrm>
          <a:prstGeom prst="rect">
            <a:avLst/>
          </a:prstGeom>
          <a:noFill/>
          <a:ln/>
        </p:spPr>
        <p:txBody>
          <a:bodyPr wrap="square" lIns="635" tIns="635" rIns="635" bIns="635" rtlCol="0" anchor="t"/>
          <a:lstStyle/>
          <a:p>
            <a:pPr marL="0" indent="0">
              <a:buNone/>
            </a:pPr>
            <a:r>
              <a:rPr lang="en-US" sz="2000" b="1" dirty="0">
                <a:solidFill>
                  <a:schemeClr val="tx2"/>
                </a:solidFill>
                <a:latin typeface="Cambria" pitchFamily="34" charset="0"/>
                <a:ea typeface="Cambria" pitchFamily="34" charset="-122"/>
                <a:cs typeface="Cambria" pitchFamily="34" charset="-120"/>
              </a:rPr>
              <a:t>Your system</a:t>
            </a:r>
            <a:endParaRPr lang="en-US" sz="2000" dirty="0"/>
          </a:p>
        </p:txBody>
      </p:sp>
      <p:sp>
        <p:nvSpPr>
          <p:cNvPr id="22" name="Text 20"/>
          <p:cNvSpPr txBox="1"/>
          <p:nvPr/>
        </p:nvSpPr>
        <p:spPr>
          <a:xfrm>
            <a:off x="8147304" y="3291840"/>
            <a:ext cx="1463040" cy="1463040"/>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Projects, prompts, templates, review log</a:t>
            </a:r>
            <a:endParaRPr lang="en-US" sz="1400" dirty="0"/>
          </a:p>
        </p:txBody>
      </p:sp>
      <p:sp>
        <p:nvSpPr>
          <p:cNvPr id="23" name="Shape 21"/>
          <p:cNvSpPr/>
          <p:nvPr/>
        </p:nvSpPr>
        <p:spPr>
          <a:xfrm>
            <a:off x="9875520" y="1645920"/>
            <a:ext cx="1737360" cy="2926080"/>
          </a:xfrm>
          <a:prstGeom prst="roundRect">
            <a:avLst>
              <a:gd name="adj" fmla="val 4211"/>
            </a:avLst>
          </a:prstGeom>
          <a:solidFill>
            <a:schemeClr val="bg2"/>
          </a:solidFill>
          <a:ln w="12700">
            <a:solidFill>
              <a:schemeClr val="bg2"/>
            </a:solidFill>
            <a:prstDash val="solid"/>
          </a:ln>
        </p:spPr>
        <p:txBody>
          <a:bodyPr/>
          <a:lstStyle/>
          <a:p>
            <a:endParaRPr lang="en-IN"/>
          </a:p>
        </p:txBody>
      </p:sp>
      <p:sp>
        <p:nvSpPr>
          <p:cNvPr id="24" name="Text 22"/>
          <p:cNvSpPr txBox="1"/>
          <p:nvPr/>
        </p:nvSpPr>
        <p:spPr>
          <a:xfrm>
            <a:off x="10012680" y="1828800"/>
            <a:ext cx="1463040" cy="457200"/>
          </a:xfrm>
          <a:prstGeom prst="rect">
            <a:avLst/>
          </a:prstGeom>
          <a:noFill/>
          <a:ln/>
        </p:spPr>
        <p:txBody>
          <a:bodyPr wrap="square" lIns="635" tIns="635" rIns="635" bIns="635"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55–60 min</a:t>
            </a:r>
            <a:endParaRPr lang="en-US" sz="1400" dirty="0"/>
          </a:p>
        </p:txBody>
      </p:sp>
      <p:sp>
        <p:nvSpPr>
          <p:cNvPr id="25" name="Text 23"/>
          <p:cNvSpPr txBox="1"/>
          <p:nvPr/>
        </p:nvSpPr>
        <p:spPr>
          <a:xfrm>
            <a:off x="10012680" y="2377440"/>
            <a:ext cx="1463040" cy="822960"/>
          </a:xfrm>
          <a:prstGeom prst="rect">
            <a:avLst/>
          </a:prstGeom>
          <a:noFill/>
          <a:ln/>
        </p:spPr>
        <p:txBody>
          <a:bodyPr wrap="square" lIns="635" tIns="635" rIns="635" bIns="635" rtlCol="0" anchor="t"/>
          <a:lstStyle/>
          <a:p>
            <a:pPr marL="0" indent="0">
              <a:buNone/>
            </a:pPr>
            <a:r>
              <a:rPr lang="en-US" sz="2000" b="1" dirty="0">
                <a:solidFill>
                  <a:schemeClr val="tx2"/>
                </a:solidFill>
                <a:latin typeface="Cambria" pitchFamily="34" charset="0"/>
                <a:ea typeface="Cambria" pitchFamily="34" charset="-122"/>
                <a:cs typeface="Cambria" pitchFamily="34" charset="-120"/>
              </a:rPr>
              <a:t>Questions</a:t>
            </a:r>
            <a:endParaRPr lang="en-US" sz="2000" dirty="0"/>
          </a:p>
        </p:txBody>
      </p:sp>
      <p:sp>
        <p:nvSpPr>
          <p:cNvPr id="26" name="Text 24"/>
          <p:cNvSpPr txBox="1"/>
          <p:nvPr/>
        </p:nvSpPr>
        <p:spPr>
          <a:xfrm>
            <a:off x="10012680" y="3291840"/>
            <a:ext cx="1463040" cy="1463040"/>
          </a:xfrm>
          <a:prstGeom prst="rect">
            <a:avLst/>
          </a:prstGeom>
          <a:noFill/>
          <a:ln/>
        </p:spPr>
        <p:txBody>
          <a:bodyPr wrap="square" lIns="635" tIns="635" rIns="635" bIns="635" rtlCol="0" anchor="t"/>
          <a:lstStyle/>
          <a:p>
            <a:pPr marL="0" indent="0">
              <a:buNone/>
            </a:pPr>
            <a:r>
              <a:rPr lang="en-US" sz="1400" dirty="0">
                <a:solidFill>
                  <a:schemeClr val="tx1"/>
                </a:solidFill>
                <a:latin typeface="Calibri" pitchFamily="34" charset="0"/>
                <a:ea typeface="Calibri" pitchFamily="34" charset="-122"/>
                <a:cs typeface="Calibri" pitchFamily="34" charset="-120"/>
              </a:rPr>
              <a:t>Open floor</a:t>
            </a:r>
            <a:endParaRPr lang="en-US" sz="1400" dirty="0"/>
          </a:p>
        </p:txBody>
      </p:sp>
      <p:sp>
        <p:nvSpPr>
          <p:cNvPr id="27" name="Text 25"/>
          <p:cNvSpPr txBox="1"/>
          <p:nvPr/>
        </p:nvSpPr>
        <p:spPr>
          <a:xfrm>
            <a:off x="548640" y="4937760"/>
            <a:ext cx="11064240" cy="548640"/>
          </a:xfrm>
          <a:prstGeom prst="rect">
            <a:avLst/>
          </a:prstGeom>
          <a:noFill/>
          <a:ln/>
        </p:spPr>
        <p:txBody>
          <a:bodyPr wrap="square" lIns="635" tIns="635" rIns="635" bIns="635" rtlCol="0" anchor="t"/>
          <a:lstStyle/>
          <a:p>
            <a:pPr marL="0" indent="0">
              <a:buNone/>
            </a:pPr>
            <a:r>
              <a:rPr lang="en-US" sz="1600" dirty="0">
                <a:solidFill>
                  <a:schemeClr val="accent3"/>
                </a:solidFill>
                <a:latin typeface="Calibri" pitchFamily="34" charset="0"/>
                <a:ea typeface="Calibri" pitchFamily="34" charset="-122"/>
                <a:cs typeface="Calibri" pitchFamily="34" charset="-120"/>
              </a:rPr>
              <a:t>Sample files: (1) the order, (2) the ITC reconciliation workbook, (3) the prompt library, (4) an AI draft with the reviewer's log</a:t>
            </a:r>
            <a:endParaRPr lang="en-US" sz="1600" dirty="0"/>
          </a:p>
        </p:txBody>
      </p:sp>
      <p:sp>
        <p:nvSpPr>
          <p:cNvPr id="28"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AI is the junior who reads fast; you remain the senior who signs</a:t>
            </a:r>
            <a:endParaRPr lang="en-US" sz="3000" dirty="0"/>
          </a:p>
        </p:txBody>
      </p:sp>
      <p:sp>
        <p:nvSpPr>
          <p:cNvPr id="3" name="Shape 1"/>
          <p:cNvSpPr/>
          <p:nvPr/>
        </p:nvSpPr>
        <p:spPr>
          <a:xfrm>
            <a:off x="548640" y="1463040"/>
            <a:ext cx="5394960" cy="4480560"/>
          </a:xfrm>
          <a:prstGeom prst="roundRect">
            <a:avLst>
              <a:gd name="adj" fmla="val 1633"/>
            </a:avLst>
          </a:prstGeom>
          <a:solidFill>
            <a:schemeClr val="bg2"/>
          </a:solidFill>
          <a:ln w="12700">
            <a:solidFill>
              <a:schemeClr val="bg2"/>
            </a:solidFill>
            <a:prstDash val="solid"/>
          </a:ln>
        </p:spPr>
        <p:txBody>
          <a:bodyPr/>
          <a:lstStyle/>
          <a:p>
            <a:endParaRPr lang="en-IN"/>
          </a:p>
        </p:txBody>
      </p:sp>
      <p:sp>
        <p:nvSpPr>
          <p:cNvPr id="4" name="Shape 2"/>
          <p:cNvSpPr/>
          <p:nvPr/>
        </p:nvSpPr>
        <p:spPr>
          <a:xfrm>
            <a:off x="6217920" y="1463040"/>
            <a:ext cx="5394960" cy="4480560"/>
          </a:xfrm>
          <a:prstGeom prst="roundRect">
            <a:avLst>
              <a:gd name="adj" fmla="val 1633"/>
            </a:avLst>
          </a:prstGeom>
          <a:solidFill>
            <a:schemeClr val="accent1"/>
          </a:solidFill>
          <a:ln w="12700">
            <a:solidFill>
              <a:schemeClr val="accent1"/>
            </a:solidFill>
            <a:prstDash val="solid"/>
          </a:ln>
        </p:spPr>
        <p:txBody>
          <a:bodyPr/>
          <a:lstStyle/>
          <a:p>
            <a:endParaRPr lang="en-IN"/>
          </a:p>
        </p:txBody>
      </p:sp>
      <p:sp>
        <p:nvSpPr>
          <p:cNvPr id="5" name="Shape 3"/>
          <p:cNvSpPr/>
          <p:nvPr/>
        </p:nvSpPr>
        <p:spPr>
          <a:xfrm>
            <a:off x="822960" y="1691640"/>
            <a:ext cx="640080" cy="640080"/>
          </a:xfrm>
          <a:prstGeom prst="ellipse">
            <a:avLst/>
          </a:prstGeom>
          <a:solidFill>
            <a:schemeClr val="accent1"/>
          </a:solidFill>
          <a:ln w="12700">
            <a:solidFill>
              <a:schemeClr val="accent1"/>
            </a:solidFill>
            <a:prstDash val="solid"/>
          </a:ln>
        </p:spPr>
        <p:txBody>
          <a:bodyPr/>
          <a:lstStyle/>
          <a:p>
            <a:endParaRPr lang="en-IN"/>
          </a:p>
        </p:txBody>
      </p:sp>
      <p:pic>
        <p:nvPicPr>
          <p:cNvPr id="6" name="Image 0" descr="preencoded.png"/>
          <p:cNvPicPr>
            <a:picLocks noChangeAspect="1"/>
          </p:cNvPicPr>
          <p:nvPr/>
        </p:nvPicPr>
        <p:blipFill>
          <a:blip r:embed="rId3"/>
          <a:stretch>
            <a:fillRect/>
          </a:stretch>
        </p:blipFill>
        <p:spPr>
          <a:xfrm>
            <a:off x="963778" y="1832458"/>
            <a:ext cx="358445" cy="358445"/>
          </a:xfrm>
          <a:prstGeom prst="rect">
            <a:avLst/>
          </a:prstGeom>
        </p:spPr>
      </p:pic>
      <p:sp>
        <p:nvSpPr>
          <p:cNvPr id="7" name="Shape 4"/>
          <p:cNvSpPr/>
          <p:nvPr/>
        </p:nvSpPr>
        <p:spPr>
          <a:xfrm>
            <a:off x="6492240" y="1691640"/>
            <a:ext cx="640080" cy="640080"/>
          </a:xfrm>
          <a:prstGeom prst="ellipse">
            <a:avLst/>
          </a:prstGeom>
          <a:solidFill>
            <a:schemeClr val="accent2"/>
          </a:solidFill>
          <a:ln w="12700">
            <a:solidFill>
              <a:schemeClr val="accent2"/>
            </a:solidFill>
            <a:prstDash val="solid"/>
          </a:ln>
        </p:spPr>
        <p:txBody>
          <a:bodyPr/>
          <a:lstStyle/>
          <a:p>
            <a:endParaRPr lang="en-IN"/>
          </a:p>
        </p:txBody>
      </p:sp>
      <p:pic>
        <p:nvPicPr>
          <p:cNvPr id="8" name="Image 1" descr="preencoded.png"/>
          <p:cNvPicPr>
            <a:picLocks noChangeAspect="1"/>
          </p:cNvPicPr>
          <p:nvPr/>
        </p:nvPicPr>
        <p:blipFill>
          <a:blip r:embed="rId4"/>
          <a:stretch>
            <a:fillRect/>
          </a:stretch>
        </p:blipFill>
        <p:spPr>
          <a:xfrm>
            <a:off x="6633058" y="1832458"/>
            <a:ext cx="358445" cy="358445"/>
          </a:xfrm>
          <a:prstGeom prst="rect">
            <a:avLst/>
          </a:prstGeom>
        </p:spPr>
      </p:pic>
      <p:sp>
        <p:nvSpPr>
          <p:cNvPr id="9" name="Text 5"/>
          <p:cNvSpPr txBox="1"/>
          <p:nvPr/>
        </p:nvSpPr>
        <p:spPr>
          <a:xfrm>
            <a:off x="1645920" y="1783080"/>
            <a:ext cx="4023360" cy="457200"/>
          </a:xfrm>
          <a:prstGeom prst="rect">
            <a:avLst/>
          </a:prstGeom>
          <a:noFill/>
          <a:ln/>
        </p:spPr>
        <p:txBody>
          <a:bodyPr wrap="square" lIns="635" tIns="635" rIns="635" bIns="635" rtlCol="0" anchor="t"/>
          <a:lstStyle/>
          <a:p>
            <a:pPr marL="0" indent="0">
              <a:buNone/>
            </a:pPr>
            <a:r>
              <a:rPr lang="en-US" sz="2200" b="1" dirty="0">
                <a:solidFill>
                  <a:schemeClr val="tx2"/>
                </a:solidFill>
                <a:latin typeface="Cambria" pitchFamily="34" charset="0"/>
                <a:ea typeface="Cambria" pitchFamily="34" charset="-122"/>
                <a:cs typeface="Cambria" pitchFamily="34" charset="-120"/>
              </a:rPr>
              <a:t>Give to AI</a:t>
            </a:r>
            <a:endParaRPr lang="en-US" sz="2200" dirty="0"/>
          </a:p>
        </p:txBody>
      </p:sp>
      <p:sp>
        <p:nvSpPr>
          <p:cNvPr id="10" name="Text 6"/>
          <p:cNvSpPr txBox="1"/>
          <p:nvPr/>
        </p:nvSpPr>
        <p:spPr>
          <a:xfrm>
            <a:off x="7315200" y="1783080"/>
            <a:ext cx="4023360" cy="457200"/>
          </a:xfrm>
          <a:prstGeom prst="rect">
            <a:avLst/>
          </a:prstGeom>
          <a:noFill/>
          <a:ln/>
        </p:spPr>
        <p:txBody>
          <a:bodyPr wrap="square" lIns="635" tIns="635" rIns="635" bIns="635" rtlCol="0" anchor="t"/>
          <a:lstStyle/>
          <a:p>
            <a:pPr marL="0" indent="0">
              <a:buNone/>
            </a:pPr>
            <a:r>
              <a:rPr lang="en-US" sz="2200" b="1" dirty="0">
                <a:solidFill>
                  <a:schemeClr val="bg1"/>
                </a:solidFill>
                <a:latin typeface="Cambria" pitchFamily="34" charset="0"/>
                <a:ea typeface="Cambria" pitchFamily="34" charset="-122"/>
                <a:cs typeface="Cambria" pitchFamily="34" charset="-120"/>
              </a:rPr>
              <a:t>Keep for yourself</a:t>
            </a:r>
            <a:endParaRPr lang="en-US" sz="2200" dirty="0"/>
          </a:p>
        </p:txBody>
      </p:sp>
      <p:sp>
        <p:nvSpPr>
          <p:cNvPr id="11" name="Text 7"/>
          <p:cNvSpPr txBox="1"/>
          <p:nvPr/>
        </p:nvSpPr>
        <p:spPr>
          <a:xfrm>
            <a:off x="822960" y="2606040"/>
            <a:ext cx="4846320" cy="3200400"/>
          </a:xfrm>
          <a:prstGeom prst="rect">
            <a:avLst/>
          </a:prstGeom>
          <a:noFill/>
          <a:ln/>
        </p:spPr>
        <p:txBody>
          <a:bodyPr wrap="square" lIns="635" tIns="635" rIns="635" bIns="635" rtlCol="0" anchor="t"/>
          <a:lstStyle/>
          <a:p>
            <a:pPr marL="342900" indent="-342900">
              <a:spcAft>
                <a:spcPts val="1400"/>
              </a:spcAft>
              <a:buSzPct val="100000"/>
              <a:buChar char="•"/>
            </a:pPr>
            <a:r>
              <a:rPr lang="en-US" sz="1800" dirty="0">
                <a:solidFill>
                  <a:schemeClr val="tx1"/>
                </a:solidFill>
                <a:latin typeface="Calibri" pitchFamily="34" charset="0"/>
                <a:ea typeface="Calibri" pitchFamily="34" charset="-122"/>
                <a:cs typeface="Calibri" pitchFamily="34" charset="-120"/>
              </a:rPr>
              <a:t>Reading a 40-page order and building a case card</a:t>
            </a:r>
            <a:endParaRPr lang="en-US" sz="1800" dirty="0"/>
          </a:p>
          <a:p>
            <a:pPr marL="342900" indent="-342900">
              <a:spcAft>
                <a:spcPts val="1400"/>
              </a:spcAft>
              <a:buSzPct val="100000"/>
              <a:buChar char="•"/>
            </a:pPr>
            <a:r>
              <a:rPr lang="en-US" sz="1800" dirty="0">
                <a:solidFill>
                  <a:schemeClr val="tx1"/>
                </a:solidFill>
                <a:latin typeface="Calibri" pitchFamily="34" charset="0"/>
                <a:ea typeface="Calibri" pitchFamily="34" charset="-122"/>
                <a:cs typeface="Calibri" pitchFamily="34" charset="-120"/>
              </a:rPr>
              <a:t>Chronologies, issue tables, document indexes</a:t>
            </a:r>
            <a:endParaRPr lang="en-US" sz="1800" dirty="0"/>
          </a:p>
          <a:p>
            <a:pPr marL="342900" indent="-342900">
              <a:spcAft>
                <a:spcPts val="1400"/>
              </a:spcAft>
              <a:buSzPct val="100000"/>
              <a:buChar char="•"/>
            </a:pPr>
            <a:r>
              <a:rPr lang="en-US" sz="1800" dirty="0">
                <a:solidFill>
                  <a:schemeClr val="tx1"/>
                </a:solidFill>
                <a:latin typeface="Calibri" pitchFamily="34" charset="0"/>
                <a:ea typeface="Calibri" pitchFamily="34" charset="-122"/>
                <a:cs typeface="Calibri" pitchFamily="34" charset="-120"/>
              </a:rPr>
              <a:t>Designing reconciliation logic and Excel formulas</a:t>
            </a:r>
            <a:endParaRPr lang="en-US" sz="1800" dirty="0"/>
          </a:p>
          <a:p>
            <a:pPr marL="342900" indent="-342900">
              <a:spcAft>
                <a:spcPts val="1400"/>
              </a:spcAft>
              <a:buSzPct val="100000"/>
              <a:buChar char="•"/>
            </a:pPr>
            <a:r>
              <a:rPr lang="en-US" sz="1800" dirty="0">
                <a:solidFill>
                  <a:schemeClr val="tx1"/>
                </a:solidFill>
                <a:latin typeface="Calibri" pitchFamily="34" charset="0"/>
                <a:ea typeface="Calibri" pitchFamily="34" charset="-122"/>
                <a:cs typeface="Calibri" pitchFamily="34" charset="-120"/>
              </a:rPr>
              <a:t>First drafts: facts, grounds, written submissions</a:t>
            </a:r>
            <a:endParaRPr lang="en-US" sz="1800" dirty="0"/>
          </a:p>
          <a:p>
            <a:pPr marL="342900" indent="-342900">
              <a:spcAft>
                <a:spcPts val="1400"/>
              </a:spcAft>
              <a:buSzPct val="100000"/>
              <a:buChar char="•"/>
            </a:pPr>
            <a:r>
              <a:rPr lang="en-US" sz="1800" dirty="0">
                <a:solidFill>
                  <a:schemeClr val="tx1"/>
                </a:solidFill>
                <a:latin typeface="Calibri" pitchFamily="34" charset="0"/>
                <a:ea typeface="Calibri" pitchFamily="34" charset="-122"/>
                <a:cs typeface="Calibri" pitchFamily="34" charset="-120"/>
              </a:rPr>
              <a:t>Rehearsing the hard questions before the hearing</a:t>
            </a:r>
            <a:endParaRPr lang="en-US" sz="1800" dirty="0"/>
          </a:p>
        </p:txBody>
      </p:sp>
      <p:sp>
        <p:nvSpPr>
          <p:cNvPr id="12" name="Text 8"/>
          <p:cNvSpPr txBox="1"/>
          <p:nvPr/>
        </p:nvSpPr>
        <p:spPr>
          <a:xfrm>
            <a:off x="6492240" y="2606040"/>
            <a:ext cx="4846320" cy="3200400"/>
          </a:xfrm>
          <a:prstGeom prst="rect">
            <a:avLst/>
          </a:prstGeom>
          <a:noFill/>
          <a:ln/>
        </p:spPr>
        <p:txBody>
          <a:bodyPr wrap="square" lIns="635" tIns="635" rIns="635" bIns="635" rtlCol="0" anchor="t"/>
          <a:lstStyle/>
          <a:p>
            <a:pPr marL="342900" indent="-342900">
              <a:spcAft>
                <a:spcPts val="1400"/>
              </a:spcAft>
              <a:buSzPct val="100000"/>
              <a:buChar char="•"/>
            </a:pPr>
            <a:r>
              <a:rPr lang="en-US" sz="1800" dirty="0">
                <a:solidFill>
                  <a:schemeClr val="bg1"/>
                </a:solidFill>
                <a:latin typeface="Calibri" pitchFamily="34" charset="0"/>
                <a:ea typeface="Calibri" pitchFamily="34" charset="-122"/>
                <a:cs typeface="Calibri" pitchFamily="34" charset="-120"/>
              </a:rPr>
              <a:t>Judgement: what to contest, what to concede</a:t>
            </a:r>
            <a:endParaRPr lang="en-US" sz="1800" dirty="0"/>
          </a:p>
          <a:p>
            <a:pPr marL="342900" indent="-342900">
              <a:spcAft>
                <a:spcPts val="1400"/>
              </a:spcAft>
              <a:buSzPct val="100000"/>
              <a:buChar char="•"/>
            </a:pPr>
            <a:r>
              <a:rPr lang="en-US" sz="1800" dirty="0">
                <a:solidFill>
                  <a:schemeClr val="bg1"/>
                </a:solidFill>
                <a:latin typeface="Calibri" pitchFamily="34" charset="0"/>
                <a:ea typeface="Calibri" pitchFamily="34" charset="-122"/>
                <a:cs typeface="Calibri" pitchFamily="34" charset="-120"/>
              </a:rPr>
              <a:t>Every citation — read in full, at source</a:t>
            </a:r>
            <a:endParaRPr lang="en-US" sz="1800" dirty="0"/>
          </a:p>
          <a:p>
            <a:pPr marL="342900" indent="-342900">
              <a:spcAft>
                <a:spcPts val="1400"/>
              </a:spcAft>
              <a:buSzPct val="100000"/>
              <a:buChar char="•"/>
            </a:pPr>
            <a:r>
              <a:rPr lang="en-US" sz="1800" dirty="0">
                <a:solidFill>
                  <a:schemeClr val="bg1"/>
                </a:solidFill>
                <a:latin typeface="Calibri" pitchFamily="34" charset="0"/>
                <a:ea typeface="Calibri" pitchFamily="34" charset="-122"/>
                <a:cs typeface="Calibri" pitchFamily="34" charset="-120"/>
              </a:rPr>
              <a:t>Every figure — from a formula, tied to the order</a:t>
            </a:r>
            <a:endParaRPr lang="en-US" sz="1800" dirty="0"/>
          </a:p>
          <a:p>
            <a:pPr marL="342900" indent="-342900">
              <a:spcAft>
                <a:spcPts val="1400"/>
              </a:spcAft>
              <a:buSzPct val="100000"/>
              <a:buChar char="•"/>
            </a:pPr>
            <a:r>
              <a:rPr lang="en-US" sz="1800" dirty="0">
                <a:solidFill>
                  <a:schemeClr val="bg1"/>
                </a:solidFill>
                <a:latin typeface="Calibri" pitchFamily="34" charset="0"/>
                <a:ea typeface="Calibri" pitchFamily="34" charset="-122"/>
                <a:cs typeface="Calibri" pitchFamily="34" charset="-120"/>
              </a:rPr>
              <a:t>Tone and strategy before the authority</a:t>
            </a:r>
            <a:endParaRPr lang="en-US" sz="1800" dirty="0"/>
          </a:p>
          <a:p>
            <a:pPr marL="342900" indent="-342900">
              <a:spcAft>
                <a:spcPts val="1400"/>
              </a:spcAft>
              <a:buSzPct val="100000"/>
              <a:buChar char="•"/>
            </a:pPr>
            <a:r>
              <a:rPr lang="en-US" sz="1800" dirty="0">
                <a:solidFill>
                  <a:schemeClr val="bg1"/>
                </a:solidFill>
                <a:latin typeface="Calibri" pitchFamily="34" charset="0"/>
                <a:ea typeface="Calibri" pitchFamily="34" charset="-122"/>
                <a:cs typeface="Calibri" pitchFamily="34" charset="-120"/>
              </a:rPr>
              <a:t>The signature, and the responsibility behind it</a:t>
            </a:r>
            <a:endParaRPr lang="en-US" sz="18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Where AI fits in the appeal lifecycle</a:t>
            </a:r>
            <a:endParaRPr lang="en-US" sz="3000" dirty="0"/>
          </a:p>
        </p:txBody>
      </p:sp>
      <p:sp>
        <p:nvSpPr>
          <p:cNvPr id="3" name="Shape 1"/>
          <p:cNvSpPr/>
          <p:nvPr/>
        </p:nvSpPr>
        <p:spPr>
          <a:xfrm>
            <a:off x="548640" y="1417320"/>
            <a:ext cx="2651760" cy="2148840"/>
          </a:xfrm>
          <a:prstGeom prst="roundRect">
            <a:avLst>
              <a:gd name="adj" fmla="val 3404"/>
            </a:avLst>
          </a:prstGeom>
          <a:solidFill>
            <a:schemeClr val="bg2"/>
          </a:solidFill>
          <a:ln w="12700">
            <a:solidFill>
              <a:schemeClr val="bg2"/>
            </a:solidFill>
            <a:prstDash val="solid"/>
          </a:ln>
        </p:spPr>
        <p:txBody>
          <a:bodyPr/>
          <a:lstStyle/>
          <a:p>
            <a:endParaRPr lang="en-IN"/>
          </a:p>
        </p:txBody>
      </p:sp>
      <p:sp>
        <p:nvSpPr>
          <p:cNvPr id="4" name="Shape 2"/>
          <p:cNvSpPr/>
          <p:nvPr/>
        </p:nvSpPr>
        <p:spPr>
          <a:xfrm>
            <a:off x="731520" y="1600200"/>
            <a:ext cx="502920" cy="502920"/>
          </a:xfrm>
          <a:prstGeom prst="ellipse">
            <a:avLst/>
          </a:prstGeom>
          <a:solidFill>
            <a:schemeClr val="accent2"/>
          </a:solidFill>
          <a:ln w="12700">
            <a:solidFill>
              <a:schemeClr val="accent2"/>
            </a:solidFill>
            <a:prstDash val="solid"/>
          </a:ln>
        </p:spPr>
        <p:txBody>
          <a:bodyPr/>
          <a:lstStyle/>
          <a:p>
            <a:endParaRPr lang="en-IN"/>
          </a:p>
        </p:txBody>
      </p:sp>
      <p:sp>
        <p:nvSpPr>
          <p:cNvPr id="5" name="Text 3"/>
          <p:cNvSpPr txBox="1"/>
          <p:nvPr/>
        </p:nvSpPr>
        <p:spPr>
          <a:xfrm>
            <a:off x="731520" y="160020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1</a:t>
            </a:r>
            <a:endParaRPr lang="en-US" sz="1430" dirty="0"/>
          </a:p>
        </p:txBody>
      </p:sp>
      <p:sp>
        <p:nvSpPr>
          <p:cNvPr id="6" name="Text 4"/>
          <p:cNvSpPr txBox="1"/>
          <p:nvPr/>
        </p:nvSpPr>
        <p:spPr>
          <a:xfrm>
            <a:off x="1371600" y="1664208"/>
            <a:ext cx="1737360" cy="365760"/>
          </a:xfrm>
          <a:prstGeom prst="rect">
            <a:avLst/>
          </a:prstGeom>
          <a:noFill/>
          <a:ln/>
        </p:spPr>
        <p:txBody>
          <a:bodyPr wrap="square" lIns="635" tIns="635" rIns="635" bIns="635" rtlCol="0" anchor="t"/>
          <a:lstStyle/>
          <a:p>
            <a:pPr marL="0" indent="0">
              <a:buNone/>
            </a:pPr>
            <a:r>
              <a:rPr lang="en-US" sz="1200" b="1" dirty="0">
                <a:solidFill>
                  <a:schemeClr val="accent6"/>
                </a:solidFill>
                <a:latin typeface="Calibri" pitchFamily="34" charset="0"/>
                <a:ea typeface="Calibri" pitchFamily="34" charset="-122"/>
                <a:cs typeface="Calibri" pitchFamily="34" charset="-120"/>
              </a:rPr>
              <a:t>AI leverage: High</a:t>
            </a:r>
            <a:endParaRPr lang="en-US" sz="1200" dirty="0"/>
          </a:p>
        </p:txBody>
      </p:sp>
      <p:sp>
        <p:nvSpPr>
          <p:cNvPr id="7" name="Text 5"/>
          <p:cNvSpPr txBox="1"/>
          <p:nvPr/>
        </p:nvSpPr>
        <p:spPr>
          <a:xfrm>
            <a:off x="731520" y="2240280"/>
            <a:ext cx="228600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Order intake</a:t>
            </a:r>
            <a:endParaRPr lang="en-US" sz="1700" dirty="0"/>
          </a:p>
        </p:txBody>
      </p:sp>
      <p:sp>
        <p:nvSpPr>
          <p:cNvPr id="8" name="Text 6"/>
          <p:cNvSpPr txBox="1"/>
          <p:nvPr/>
        </p:nvSpPr>
        <p:spPr>
          <a:xfrm>
            <a:off x="731520" y="2697480"/>
            <a:ext cx="2286000" cy="77724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Case card, issue table, contradictions</a:t>
            </a:r>
            <a:endParaRPr lang="en-US" sz="1500" dirty="0"/>
          </a:p>
        </p:txBody>
      </p:sp>
      <p:sp>
        <p:nvSpPr>
          <p:cNvPr id="9" name="Shape 7"/>
          <p:cNvSpPr/>
          <p:nvPr/>
        </p:nvSpPr>
        <p:spPr>
          <a:xfrm>
            <a:off x="3383280" y="1417320"/>
            <a:ext cx="2651760" cy="2148840"/>
          </a:xfrm>
          <a:prstGeom prst="roundRect">
            <a:avLst>
              <a:gd name="adj" fmla="val 3404"/>
            </a:avLst>
          </a:prstGeom>
          <a:solidFill>
            <a:schemeClr val="bg2"/>
          </a:solidFill>
          <a:ln w="12700">
            <a:solidFill>
              <a:schemeClr val="bg2"/>
            </a:solidFill>
            <a:prstDash val="solid"/>
          </a:ln>
        </p:spPr>
        <p:txBody>
          <a:bodyPr/>
          <a:lstStyle/>
          <a:p>
            <a:endParaRPr lang="en-IN"/>
          </a:p>
        </p:txBody>
      </p:sp>
      <p:sp>
        <p:nvSpPr>
          <p:cNvPr id="10" name="Shape 8"/>
          <p:cNvSpPr/>
          <p:nvPr/>
        </p:nvSpPr>
        <p:spPr>
          <a:xfrm>
            <a:off x="3566160" y="1600200"/>
            <a:ext cx="502920" cy="502920"/>
          </a:xfrm>
          <a:prstGeom prst="ellipse">
            <a:avLst/>
          </a:prstGeom>
          <a:solidFill>
            <a:schemeClr val="accent2"/>
          </a:solidFill>
          <a:ln w="12700">
            <a:solidFill>
              <a:schemeClr val="accent2"/>
            </a:solidFill>
            <a:prstDash val="solid"/>
          </a:ln>
        </p:spPr>
        <p:txBody>
          <a:bodyPr/>
          <a:lstStyle/>
          <a:p>
            <a:endParaRPr lang="en-IN"/>
          </a:p>
        </p:txBody>
      </p:sp>
      <p:sp>
        <p:nvSpPr>
          <p:cNvPr id="11" name="Text 9"/>
          <p:cNvSpPr txBox="1"/>
          <p:nvPr/>
        </p:nvSpPr>
        <p:spPr>
          <a:xfrm>
            <a:off x="3566160" y="160020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2</a:t>
            </a:r>
            <a:endParaRPr lang="en-US" sz="1430" dirty="0"/>
          </a:p>
        </p:txBody>
      </p:sp>
      <p:sp>
        <p:nvSpPr>
          <p:cNvPr id="12" name="Text 10"/>
          <p:cNvSpPr txBox="1"/>
          <p:nvPr/>
        </p:nvSpPr>
        <p:spPr>
          <a:xfrm>
            <a:off x="4206240" y="1664208"/>
            <a:ext cx="1737360" cy="365760"/>
          </a:xfrm>
          <a:prstGeom prst="rect">
            <a:avLst/>
          </a:prstGeom>
          <a:noFill/>
          <a:ln/>
        </p:spPr>
        <p:txBody>
          <a:bodyPr wrap="square" lIns="635" tIns="635" rIns="635" bIns="635" rtlCol="0" anchor="t"/>
          <a:lstStyle/>
          <a:p>
            <a:pPr marL="0" indent="0">
              <a:buNone/>
            </a:pPr>
            <a:r>
              <a:rPr lang="en-US" sz="1200" b="1" dirty="0">
                <a:solidFill>
                  <a:schemeClr val="accent5"/>
                </a:solidFill>
                <a:latin typeface="Calibri" pitchFamily="34" charset="0"/>
                <a:ea typeface="Calibri" pitchFamily="34" charset="-122"/>
                <a:cs typeface="Calibri" pitchFamily="34" charset="-120"/>
              </a:rPr>
              <a:t>Verify by hand</a:t>
            </a:r>
            <a:endParaRPr lang="en-US" sz="1200" dirty="0"/>
          </a:p>
        </p:txBody>
      </p:sp>
      <p:sp>
        <p:nvSpPr>
          <p:cNvPr id="13" name="Text 11"/>
          <p:cNvSpPr txBox="1"/>
          <p:nvPr/>
        </p:nvSpPr>
        <p:spPr>
          <a:xfrm>
            <a:off x="3566160" y="2240280"/>
            <a:ext cx="228600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Limitation</a:t>
            </a:r>
            <a:endParaRPr lang="en-US" sz="1700" dirty="0"/>
          </a:p>
        </p:txBody>
      </p:sp>
      <p:sp>
        <p:nvSpPr>
          <p:cNvPr id="14" name="Text 12"/>
          <p:cNvSpPr txBox="1"/>
          <p:nvPr/>
        </p:nvSpPr>
        <p:spPr>
          <a:xfrm>
            <a:off x="3566160" y="2697480"/>
            <a:ext cx="2286000" cy="77724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And pre-deposit: AI drafts the working; you compute</a:t>
            </a:r>
            <a:endParaRPr lang="en-US" sz="1500" dirty="0"/>
          </a:p>
        </p:txBody>
      </p:sp>
      <p:sp>
        <p:nvSpPr>
          <p:cNvPr id="15" name="Shape 13"/>
          <p:cNvSpPr/>
          <p:nvPr/>
        </p:nvSpPr>
        <p:spPr>
          <a:xfrm>
            <a:off x="6217920" y="1417320"/>
            <a:ext cx="2651760" cy="2148840"/>
          </a:xfrm>
          <a:prstGeom prst="roundRect">
            <a:avLst>
              <a:gd name="adj" fmla="val 3404"/>
            </a:avLst>
          </a:prstGeom>
          <a:solidFill>
            <a:schemeClr val="bg2"/>
          </a:solidFill>
          <a:ln w="12700">
            <a:solidFill>
              <a:schemeClr val="bg2"/>
            </a:solidFill>
            <a:prstDash val="solid"/>
          </a:ln>
        </p:spPr>
        <p:txBody>
          <a:bodyPr/>
          <a:lstStyle/>
          <a:p>
            <a:endParaRPr lang="en-IN"/>
          </a:p>
        </p:txBody>
      </p:sp>
      <p:sp>
        <p:nvSpPr>
          <p:cNvPr id="16" name="Shape 14"/>
          <p:cNvSpPr/>
          <p:nvPr/>
        </p:nvSpPr>
        <p:spPr>
          <a:xfrm>
            <a:off x="6400800" y="1600200"/>
            <a:ext cx="502920" cy="502920"/>
          </a:xfrm>
          <a:prstGeom prst="ellipse">
            <a:avLst/>
          </a:prstGeom>
          <a:solidFill>
            <a:schemeClr val="accent2"/>
          </a:solidFill>
          <a:ln w="12700">
            <a:solidFill>
              <a:schemeClr val="accent2"/>
            </a:solidFill>
            <a:prstDash val="solid"/>
          </a:ln>
        </p:spPr>
        <p:txBody>
          <a:bodyPr/>
          <a:lstStyle/>
          <a:p>
            <a:endParaRPr lang="en-IN"/>
          </a:p>
        </p:txBody>
      </p:sp>
      <p:sp>
        <p:nvSpPr>
          <p:cNvPr id="17" name="Text 15"/>
          <p:cNvSpPr txBox="1"/>
          <p:nvPr/>
        </p:nvSpPr>
        <p:spPr>
          <a:xfrm>
            <a:off x="6400800" y="160020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3</a:t>
            </a:r>
            <a:endParaRPr lang="en-US" sz="1430" dirty="0"/>
          </a:p>
        </p:txBody>
      </p:sp>
      <p:sp>
        <p:nvSpPr>
          <p:cNvPr id="18" name="Text 16"/>
          <p:cNvSpPr txBox="1"/>
          <p:nvPr/>
        </p:nvSpPr>
        <p:spPr>
          <a:xfrm>
            <a:off x="7040880" y="1664208"/>
            <a:ext cx="1737360" cy="365760"/>
          </a:xfrm>
          <a:prstGeom prst="rect">
            <a:avLst/>
          </a:prstGeom>
          <a:noFill/>
          <a:ln/>
        </p:spPr>
        <p:txBody>
          <a:bodyPr wrap="square" lIns="635" tIns="635" rIns="635" bIns="635" rtlCol="0" anchor="t"/>
          <a:lstStyle/>
          <a:p>
            <a:pPr marL="0" indent="0">
              <a:buNone/>
            </a:pPr>
            <a:r>
              <a:rPr lang="en-US" sz="1200" b="1" dirty="0">
                <a:solidFill>
                  <a:schemeClr val="accent6"/>
                </a:solidFill>
                <a:latin typeface="Calibri" pitchFamily="34" charset="0"/>
                <a:ea typeface="Calibri" pitchFamily="34" charset="-122"/>
                <a:cs typeface="Calibri" pitchFamily="34" charset="-120"/>
              </a:rPr>
              <a:t>AI leverage: High</a:t>
            </a:r>
            <a:endParaRPr lang="en-US" sz="1200" dirty="0"/>
          </a:p>
        </p:txBody>
      </p:sp>
      <p:sp>
        <p:nvSpPr>
          <p:cNvPr id="19" name="Text 17"/>
          <p:cNvSpPr txBox="1"/>
          <p:nvPr/>
        </p:nvSpPr>
        <p:spPr>
          <a:xfrm>
            <a:off x="6400800" y="2240280"/>
            <a:ext cx="228600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Reconciliation</a:t>
            </a:r>
            <a:endParaRPr lang="en-US" sz="1700" dirty="0"/>
          </a:p>
        </p:txBody>
      </p:sp>
      <p:sp>
        <p:nvSpPr>
          <p:cNvPr id="20" name="Text 18"/>
          <p:cNvSpPr txBox="1"/>
          <p:nvPr/>
        </p:nvSpPr>
        <p:spPr>
          <a:xfrm>
            <a:off x="6400800" y="2697480"/>
            <a:ext cx="2286000" cy="77724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Designs the logic; Excel computes</a:t>
            </a:r>
            <a:endParaRPr lang="en-US" sz="1500" dirty="0"/>
          </a:p>
        </p:txBody>
      </p:sp>
      <p:sp>
        <p:nvSpPr>
          <p:cNvPr id="21" name="Shape 19"/>
          <p:cNvSpPr/>
          <p:nvPr/>
        </p:nvSpPr>
        <p:spPr>
          <a:xfrm>
            <a:off x="9052560" y="1417320"/>
            <a:ext cx="2651760" cy="2148840"/>
          </a:xfrm>
          <a:prstGeom prst="roundRect">
            <a:avLst>
              <a:gd name="adj" fmla="val 3404"/>
            </a:avLst>
          </a:prstGeom>
          <a:solidFill>
            <a:schemeClr val="bg2"/>
          </a:solidFill>
          <a:ln w="12700">
            <a:solidFill>
              <a:schemeClr val="bg2"/>
            </a:solidFill>
            <a:prstDash val="solid"/>
          </a:ln>
        </p:spPr>
        <p:txBody>
          <a:bodyPr/>
          <a:lstStyle/>
          <a:p>
            <a:endParaRPr lang="en-IN"/>
          </a:p>
        </p:txBody>
      </p:sp>
      <p:sp>
        <p:nvSpPr>
          <p:cNvPr id="22" name="Shape 20"/>
          <p:cNvSpPr/>
          <p:nvPr/>
        </p:nvSpPr>
        <p:spPr>
          <a:xfrm>
            <a:off x="9235440" y="1600200"/>
            <a:ext cx="502920" cy="502920"/>
          </a:xfrm>
          <a:prstGeom prst="ellipse">
            <a:avLst/>
          </a:prstGeom>
          <a:solidFill>
            <a:schemeClr val="accent2"/>
          </a:solidFill>
          <a:ln w="12700">
            <a:solidFill>
              <a:schemeClr val="accent2"/>
            </a:solidFill>
            <a:prstDash val="solid"/>
          </a:ln>
        </p:spPr>
        <p:txBody>
          <a:bodyPr/>
          <a:lstStyle/>
          <a:p>
            <a:endParaRPr lang="en-IN"/>
          </a:p>
        </p:txBody>
      </p:sp>
      <p:sp>
        <p:nvSpPr>
          <p:cNvPr id="23" name="Text 21"/>
          <p:cNvSpPr txBox="1"/>
          <p:nvPr/>
        </p:nvSpPr>
        <p:spPr>
          <a:xfrm>
            <a:off x="9235440" y="160020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4</a:t>
            </a:r>
            <a:endParaRPr lang="en-US" sz="1430" dirty="0"/>
          </a:p>
        </p:txBody>
      </p:sp>
      <p:sp>
        <p:nvSpPr>
          <p:cNvPr id="24" name="Text 22"/>
          <p:cNvSpPr txBox="1"/>
          <p:nvPr/>
        </p:nvSpPr>
        <p:spPr>
          <a:xfrm>
            <a:off x="9875520" y="1664208"/>
            <a:ext cx="1737360" cy="365760"/>
          </a:xfrm>
          <a:prstGeom prst="rect">
            <a:avLst/>
          </a:prstGeom>
          <a:noFill/>
          <a:ln/>
        </p:spPr>
        <p:txBody>
          <a:bodyPr wrap="square" lIns="635" tIns="635" rIns="635" bIns="635" rtlCol="0" anchor="t"/>
          <a:lstStyle/>
          <a:p>
            <a:pPr marL="0" indent="0">
              <a:buNone/>
            </a:pPr>
            <a:r>
              <a:rPr lang="en-US" sz="1200" b="1" dirty="0">
                <a:solidFill>
                  <a:schemeClr val="accent2"/>
                </a:solidFill>
                <a:latin typeface="Calibri" pitchFamily="34" charset="0"/>
                <a:ea typeface="Calibri" pitchFamily="34" charset="-122"/>
                <a:cs typeface="Calibri" pitchFamily="34" charset="-120"/>
              </a:rPr>
              <a:t>AI leverage: Medium</a:t>
            </a:r>
            <a:endParaRPr lang="en-US" sz="1200" dirty="0"/>
          </a:p>
        </p:txBody>
      </p:sp>
      <p:sp>
        <p:nvSpPr>
          <p:cNvPr id="25" name="Text 23"/>
          <p:cNvSpPr txBox="1"/>
          <p:nvPr/>
        </p:nvSpPr>
        <p:spPr>
          <a:xfrm>
            <a:off x="9235440" y="2240280"/>
            <a:ext cx="228600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Issue spotting</a:t>
            </a:r>
            <a:endParaRPr lang="en-US" sz="1700" dirty="0"/>
          </a:p>
        </p:txBody>
      </p:sp>
      <p:sp>
        <p:nvSpPr>
          <p:cNvPr id="26" name="Text 24"/>
          <p:cNvSpPr txBox="1"/>
          <p:nvPr/>
        </p:nvSpPr>
        <p:spPr>
          <a:xfrm>
            <a:off x="9235440" y="2697480"/>
            <a:ext cx="2286000" cy="77724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Ranks grounds; you decide</a:t>
            </a:r>
            <a:endParaRPr lang="en-US" sz="1500" dirty="0"/>
          </a:p>
        </p:txBody>
      </p:sp>
      <p:sp>
        <p:nvSpPr>
          <p:cNvPr id="27" name="Shape 25"/>
          <p:cNvSpPr/>
          <p:nvPr/>
        </p:nvSpPr>
        <p:spPr>
          <a:xfrm>
            <a:off x="548640" y="3794760"/>
            <a:ext cx="2651760" cy="2148840"/>
          </a:xfrm>
          <a:prstGeom prst="roundRect">
            <a:avLst>
              <a:gd name="adj" fmla="val 3404"/>
            </a:avLst>
          </a:prstGeom>
          <a:solidFill>
            <a:schemeClr val="bg2"/>
          </a:solidFill>
          <a:ln w="12700">
            <a:solidFill>
              <a:schemeClr val="bg2"/>
            </a:solidFill>
            <a:prstDash val="solid"/>
          </a:ln>
        </p:spPr>
        <p:txBody>
          <a:bodyPr/>
          <a:lstStyle/>
          <a:p>
            <a:endParaRPr lang="en-IN"/>
          </a:p>
        </p:txBody>
      </p:sp>
      <p:sp>
        <p:nvSpPr>
          <p:cNvPr id="28" name="Shape 26"/>
          <p:cNvSpPr/>
          <p:nvPr/>
        </p:nvSpPr>
        <p:spPr>
          <a:xfrm>
            <a:off x="731520" y="3977640"/>
            <a:ext cx="502920" cy="502920"/>
          </a:xfrm>
          <a:prstGeom prst="ellipse">
            <a:avLst/>
          </a:prstGeom>
          <a:solidFill>
            <a:schemeClr val="accent2"/>
          </a:solidFill>
          <a:ln w="12700">
            <a:solidFill>
              <a:schemeClr val="accent2"/>
            </a:solidFill>
            <a:prstDash val="solid"/>
          </a:ln>
        </p:spPr>
        <p:txBody>
          <a:bodyPr/>
          <a:lstStyle/>
          <a:p>
            <a:endParaRPr lang="en-IN"/>
          </a:p>
        </p:txBody>
      </p:sp>
      <p:sp>
        <p:nvSpPr>
          <p:cNvPr id="29" name="Text 27"/>
          <p:cNvSpPr txBox="1"/>
          <p:nvPr/>
        </p:nvSpPr>
        <p:spPr>
          <a:xfrm>
            <a:off x="731520" y="397764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5</a:t>
            </a:r>
            <a:endParaRPr lang="en-US" sz="1430" dirty="0"/>
          </a:p>
        </p:txBody>
      </p:sp>
      <p:sp>
        <p:nvSpPr>
          <p:cNvPr id="30" name="Text 28"/>
          <p:cNvSpPr txBox="1"/>
          <p:nvPr/>
        </p:nvSpPr>
        <p:spPr>
          <a:xfrm>
            <a:off x="1371600" y="4041648"/>
            <a:ext cx="1737360" cy="365760"/>
          </a:xfrm>
          <a:prstGeom prst="rect">
            <a:avLst/>
          </a:prstGeom>
          <a:noFill/>
          <a:ln/>
        </p:spPr>
        <p:txBody>
          <a:bodyPr wrap="square" lIns="635" tIns="635" rIns="635" bIns="635" rtlCol="0" anchor="t"/>
          <a:lstStyle/>
          <a:p>
            <a:pPr marL="0" indent="0">
              <a:buNone/>
            </a:pPr>
            <a:r>
              <a:rPr lang="en-US" sz="1200" b="1" dirty="0">
                <a:solidFill>
                  <a:schemeClr val="accent6"/>
                </a:solidFill>
                <a:latin typeface="Calibri" pitchFamily="34" charset="0"/>
                <a:ea typeface="Calibri" pitchFamily="34" charset="-122"/>
                <a:cs typeface="Calibri" pitchFamily="34" charset="-120"/>
              </a:rPr>
              <a:t>AI leverage: High</a:t>
            </a:r>
            <a:endParaRPr lang="en-US" sz="1200" dirty="0"/>
          </a:p>
        </p:txBody>
      </p:sp>
      <p:sp>
        <p:nvSpPr>
          <p:cNvPr id="31" name="Text 29"/>
          <p:cNvSpPr txBox="1"/>
          <p:nvPr/>
        </p:nvSpPr>
        <p:spPr>
          <a:xfrm>
            <a:off x="731520" y="4617720"/>
            <a:ext cx="228600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Statement of facts</a:t>
            </a:r>
            <a:endParaRPr lang="en-US" sz="1700" dirty="0"/>
          </a:p>
        </p:txBody>
      </p:sp>
      <p:sp>
        <p:nvSpPr>
          <p:cNvPr id="32" name="Text 30"/>
          <p:cNvSpPr txBox="1"/>
          <p:nvPr/>
        </p:nvSpPr>
        <p:spPr>
          <a:xfrm>
            <a:off x="731520" y="5074920"/>
            <a:ext cx="2286000" cy="77724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Chronology with source tags</a:t>
            </a:r>
            <a:endParaRPr lang="en-US" sz="1500" dirty="0"/>
          </a:p>
        </p:txBody>
      </p:sp>
      <p:sp>
        <p:nvSpPr>
          <p:cNvPr id="33" name="Shape 31"/>
          <p:cNvSpPr/>
          <p:nvPr/>
        </p:nvSpPr>
        <p:spPr>
          <a:xfrm>
            <a:off x="3383280" y="3794760"/>
            <a:ext cx="2651760" cy="2148840"/>
          </a:xfrm>
          <a:prstGeom prst="roundRect">
            <a:avLst>
              <a:gd name="adj" fmla="val 3404"/>
            </a:avLst>
          </a:prstGeom>
          <a:solidFill>
            <a:schemeClr val="bg2"/>
          </a:solidFill>
          <a:ln w="12700">
            <a:solidFill>
              <a:schemeClr val="bg2"/>
            </a:solidFill>
            <a:prstDash val="solid"/>
          </a:ln>
        </p:spPr>
        <p:txBody>
          <a:bodyPr/>
          <a:lstStyle/>
          <a:p>
            <a:endParaRPr lang="en-IN"/>
          </a:p>
        </p:txBody>
      </p:sp>
      <p:sp>
        <p:nvSpPr>
          <p:cNvPr id="34" name="Shape 32"/>
          <p:cNvSpPr/>
          <p:nvPr/>
        </p:nvSpPr>
        <p:spPr>
          <a:xfrm>
            <a:off x="3566160" y="3977640"/>
            <a:ext cx="502920" cy="502920"/>
          </a:xfrm>
          <a:prstGeom prst="ellipse">
            <a:avLst/>
          </a:prstGeom>
          <a:solidFill>
            <a:schemeClr val="accent2"/>
          </a:solidFill>
          <a:ln w="12700">
            <a:solidFill>
              <a:schemeClr val="accent2"/>
            </a:solidFill>
            <a:prstDash val="solid"/>
          </a:ln>
        </p:spPr>
        <p:txBody>
          <a:bodyPr/>
          <a:lstStyle/>
          <a:p>
            <a:endParaRPr lang="en-IN"/>
          </a:p>
        </p:txBody>
      </p:sp>
      <p:sp>
        <p:nvSpPr>
          <p:cNvPr id="35" name="Text 33"/>
          <p:cNvSpPr txBox="1"/>
          <p:nvPr/>
        </p:nvSpPr>
        <p:spPr>
          <a:xfrm>
            <a:off x="3566160" y="397764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6</a:t>
            </a:r>
            <a:endParaRPr lang="en-US" sz="1430" dirty="0"/>
          </a:p>
        </p:txBody>
      </p:sp>
      <p:sp>
        <p:nvSpPr>
          <p:cNvPr id="36" name="Text 34"/>
          <p:cNvSpPr txBox="1"/>
          <p:nvPr/>
        </p:nvSpPr>
        <p:spPr>
          <a:xfrm>
            <a:off x="4206240" y="4041648"/>
            <a:ext cx="1737360" cy="365760"/>
          </a:xfrm>
          <a:prstGeom prst="rect">
            <a:avLst/>
          </a:prstGeom>
          <a:noFill/>
          <a:ln/>
        </p:spPr>
        <p:txBody>
          <a:bodyPr wrap="square" lIns="635" tIns="635" rIns="635" bIns="635" rtlCol="0" anchor="t"/>
          <a:lstStyle/>
          <a:p>
            <a:pPr marL="0" indent="0">
              <a:buNone/>
            </a:pPr>
            <a:r>
              <a:rPr lang="en-US" sz="1200" b="1" dirty="0">
                <a:solidFill>
                  <a:schemeClr val="accent2"/>
                </a:solidFill>
                <a:latin typeface="Calibri" pitchFamily="34" charset="0"/>
                <a:ea typeface="Calibri" pitchFamily="34" charset="-122"/>
                <a:cs typeface="Calibri" pitchFamily="34" charset="-120"/>
              </a:rPr>
              <a:t>AI leverage: Medium</a:t>
            </a:r>
            <a:endParaRPr lang="en-US" sz="1200" dirty="0"/>
          </a:p>
        </p:txBody>
      </p:sp>
      <p:sp>
        <p:nvSpPr>
          <p:cNvPr id="37" name="Text 35"/>
          <p:cNvSpPr txBox="1"/>
          <p:nvPr/>
        </p:nvSpPr>
        <p:spPr>
          <a:xfrm>
            <a:off x="3566160" y="4617720"/>
            <a:ext cx="228600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Grounds of appeal</a:t>
            </a:r>
            <a:endParaRPr lang="en-US" sz="1700" dirty="0"/>
          </a:p>
        </p:txBody>
      </p:sp>
      <p:sp>
        <p:nvSpPr>
          <p:cNvPr id="38" name="Text 36"/>
          <p:cNvSpPr txBox="1"/>
          <p:nvPr/>
        </p:nvSpPr>
        <p:spPr>
          <a:xfrm>
            <a:off x="3566160" y="5074920"/>
            <a:ext cx="2286000" cy="77724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First draft in house style</a:t>
            </a:r>
            <a:endParaRPr lang="en-US" sz="1500" dirty="0"/>
          </a:p>
        </p:txBody>
      </p:sp>
      <p:sp>
        <p:nvSpPr>
          <p:cNvPr id="39" name="Shape 37"/>
          <p:cNvSpPr/>
          <p:nvPr/>
        </p:nvSpPr>
        <p:spPr>
          <a:xfrm>
            <a:off x="6217920" y="3794760"/>
            <a:ext cx="2651760" cy="2148840"/>
          </a:xfrm>
          <a:prstGeom prst="roundRect">
            <a:avLst>
              <a:gd name="adj" fmla="val 3404"/>
            </a:avLst>
          </a:prstGeom>
          <a:solidFill>
            <a:schemeClr val="bg2"/>
          </a:solidFill>
          <a:ln w="12700">
            <a:solidFill>
              <a:schemeClr val="bg2"/>
            </a:solidFill>
            <a:prstDash val="solid"/>
          </a:ln>
        </p:spPr>
        <p:txBody>
          <a:bodyPr/>
          <a:lstStyle/>
          <a:p>
            <a:endParaRPr lang="en-IN"/>
          </a:p>
        </p:txBody>
      </p:sp>
      <p:sp>
        <p:nvSpPr>
          <p:cNvPr id="40" name="Shape 38"/>
          <p:cNvSpPr/>
          <p:nvPr/>
        </p:nvSpPr>
        <p:spPr>
          <a:xfrm>
            <a:off x="6400800" y="3977640"/>
            <a:ext cx="502920" cy="502920"/>
          </a:xfrm>
          <a:prstGeom prst="ellipse">
            <a:avLst/>
          </a:prstGeom>
          <a:solidFill>
            <a:schemeClr val="accent2"/>
          </a:solidFill>
          <a:ln w="12700">
            <a:solidFill>
              <a:schemeClr val="accent2"/>
            </a:solidFill>
            <a:prstDash val="solid"/>
          </a:ln>
        </p:spPr>
        <p:txBody>
          <a:bodyPr/>
          <a:lstStyle/>
          <a:p>
            <a:endParaRPr lang="en-IN"/>
          </a:p>
        </p:txBody>
      </p:sp>
      <p:sp>
        <p:nvSpPr>
          <p:cNvPr id="41" name="Text 39"/>
          <p:cNvSpPr txBox="1"/>
          <p:nvPr/>
        </p:nvSpPr>
        <p:spPr>
          <a:xfrm>
            <a:off x="6400800" y="397764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7</a:t>
            </a:r>
            <a:endParaRPr lang="en-US" sz="1430" dirty="0"/>
          </a:p>
        </p:txBody>
      </p:sp>
      <p:sp>
        <p:nvSpPr>
          <p:cNvPr id="42" name="Text 40"/>
          <p:cNvSpPr txBox="1"/>
          <p:nvPr/>
        </p:nvSpPr>
        <p:spPr>
          <a:xfrm>
            <a:off x="7040880" y="4041648"/>
            <a:ext cx="1737360" cy="365760"/>
          </a:xfrm>
          <a:prstGeom prst="rect">
            <a:avLst/>
          </a:prstGeom>
          <a:noFill/>
          <a:ln/>
        </p:spPr>
        <p:txBody>
          <a:bodyPr wrap="square" lIns="635" tIns="635" rIns="635" bIns="635" rtlCol="0" anchor="t"/>
          <a:lstStyle/>
          <a:p>
            <a:pPr marL="0" indent="0">
              <a:buNone/>
            </a:pPr>
            <a:r>
              <a:rPr lang="en-US" sz="1200" b="1" dirty="0">
                <a:solidFill>
                  <a:schemeClr val="accent2"/>
                </a:solidFill>
                <a:latin typeface="Calibri" pitchFamily="34" charset="0"/>
                <a:ea typeface="Calibri" pitchFamily="34" charset="-122"/>
                <a:cs typeface="Calibri" pitchFamily="34" charset="-120"/>
              </a:rPr>
              <a:t>AI leverage: Medium</a:t>
            </a:r>
            <a:endParaRPr lang="en-US" sz="1200" dirty="0"/>
          </a:p>
        </p:txBody>
      </p:sp>
      <p:sp>
        <p:nvSpPr>
          <p:cNvPr id="43" name="Text 41"/>
          <p:cNvSpPr txBox="1"/>
          <p:nvPr/>
        </p:nvSpPr>
        <p:spPr>
          <a:xfrm>
            <a:off x="6400800" y="4617720"/>
            <a:ext cx="228600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Written submission</a:t>
            </a:r>
            <a:endParaRPr lang="en-US" sz="1700" dirty="0"/>
          </a:p>
        </p:txBody>
      </p:sp>
      <p:sp>
        <p:nvSpPr>
          <p:cNvPr id="44" name="Text 42"/>
          <p:cNvSpPr txBox="1"/>
          <p:nvPr/>
        </p:nvSpPr>
        <p:spPr>
          <a:xfrm>
            <a:off x="6400800" y="5074920"/>
            <a:ext cx="2286000" cy="77724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Structure, synopsis, paper-book index</a:t>
            </a:r>
            <a:endParaRPr lang="en-US" sz="1500" dirty="0"/>
          </a:p>
        </p:txBody>
      </p:sp>
      <p:sp>
        <p:nvSpPr>
          <p:cNvPr id="45" name="Shape 43"/>
          <p:cNvSpPr/>
          <p:nvPr/>
        </p:nvSpPr>
        <p:spPr>
          <a:xfrm>
            <a:off x="9052560" y="3794760"/>
            <a:ext cx="2651760" cy="2148840"/>
          </a:xfrm>
          <a:prstGeom prst="roundRect">
            <a:avLst>
              <a:gd name="adj" fmla="val 3404"/>
            </a:avLst>
          </a:prstGeom>
          <a:solidFill>
            <a:schemeClr val="bg2"/>
          </a:solidFill>
          <a:ln w="12700">
            <a:solidFill>
              <a:schemeClr val="bg2"/>
            </a:solidFill>
            <a:prstDash val="solid"/>
          </a:ln>
        </p:spPr>
        <p:txBody>
          <a:bodyPr/>
          <a:lstStyle/>
          <a:p>
            <a:endParaRPr lang="en-IN"/>
          </a:p>
        </p:txBody>
      </p:sp>
      <p:sp>
        <p:nvSpPr>
          <p:cNvPr id="46" name="Shape 44"/>
          <p:cNvSpPr/>
          <p:nvPr/>
        </p:nvSpPr>
        <p:spPr>
          <a:xfrm>
            <a:off x="9235440" y="3977640"/>
            <a:ext cx="502920" cy="502920"/>
          </a:xfrm>
          <a:prstGeom prst="ellipse">
            <a:avLst/>
          </a:prstGeom>
          <a:solidFill>
            <a:schemeClr val="accent2"/>
          </a:solidFill>
          <a:ln w="12700">
            <a:solidFill>
              <a:schemeClr val="accent2"/>
            </a:solidFill>
            <a:prstDash val="solid"/>
          </a:ln>
        </p:spPr>
        <p:txBody>
          <a:bodyPr/>
          <a:lstStyle/>
          <a:p>
            <a:endParaRPr lang="en-IN"/>
          </a:p>
        </p:txBody>
      </p:sp>
      <p:sp>
        <p:nvSpPr>
          <p:cNvPr id="47" name="Text 45"/>
          <p:cNvSpPr txBox="1"/>
          <p:nvPr/>
        </p:nvSpPr>
        <p:spPr>
          <a:xfrm>
            <a:off x="9235440" y="397764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8</a:t>
            </a:r>
            <a:endParaRPr lang="en-US" sz="1430" dirty="0"/>
          </a:p>
        </p:txBody>
      </p:sp>
      <p:sp>
        <p:nvSpPr>
          <p:cNvPr id="48" name="Text 46"/>
          <p:cNvSpPr txBox="1"/>
          <p:nvPr/>
        </p:nvSpPr>
        <p:spPr>
          <a:xfrm>
            <a:off x="9875520" y="4041648"/>
            <a:ext cx="1737360" cy="365760"/>
          </a:xfrm>
          <a:prstGeom prst="rect">
            <a:avLst/>
          </a:prstGeom>
          <a:noFill/>
          <a:ln/>
        </p:spPr>
        <p:txBody>
          <a:bodyPr wrap="square" lIns="635" tIns="635" rIns="635" bIns="635" rtlCol="0" anchor="t"/>
          <a:lstStyle/>
          <a:p>
            <a:pPr marL="0" indent="0">
              <a:buNone/>
            </a:pPr>
            <a:r>
              <a:rPr lang="en-US" sz="1200" b="1" dirty="0">
                <a:solidFill>
                  <a:schemeClr val="accent6"/>
                </a:solidFill>
                <a:latin typeface="Calibri" pitchFamily="34" charset="0"/>
                <a:ea typeface="Calibri" pitchFamily="34" charset="-122"/>
                <a:cs typeface="Calibri" pitchFamily="34" charset="-120"/>
              </a:rPr>
              <a:t>AI leverage: High</a:t>
            </a:r>
            <a:endParaRPr lang="en-US" sz="1200" dirty="0"/>
          </a:p>
        </p:txBody>
      </p:sp>
      <p:sp>
        <p:nvSpPr>
          <p:cNvPr id="49" name="Text 47"/>
          <p:cNvSpPr txBox="1"/>
          <p:nvPr/>
        </p:nvSpPr>
        <p:spPr>
          <a:xfrm>
            <a:off x="9235440" y="4617720"/>
            <a:ext cx="228600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Hearing rehearsal</a:t>
            </a:r>
            <a:endParaRPr lang="en-US" sz="1700" dirty="0"/>
          </a:p>
        </p:txBody>
      </p:sp>
      <p:sp>
        <p:nvSpPr>
          <p:cNvPr id="50" name="Text 48"/>
          <p:cNvSpPr txBox="1"/>
          <p:nvPr/>
        </p:nvSpPr>
        <p:spPr>
          <a:xfrm>
            <a:off x="9235440" y="5074920"/>
            <a:ext cx="2286000" cy="77724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Plays the sceptical authority</a:t>
            </a:r>
            <a:endParaRPr lang="en-US" sz="1500" dirty="0"/>
          </a:p>
        </p:txBody>
      </p:sp>
      <p:sp>
        <p:nvSpPr>
          <p:cNvPr id="51"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The toolkit: three kinds of tools, three different jobs</a:t>
            </a:r>
            <a:endParaRPr lang="en-US" sz="3000" dirty="0"/>
          </a:p>
        </p:txBody>
      </p:sp>
      <p:sp>
        <p:nvSpPr>
          <p:cNvPr id="3" name="Shape 1"/>
          <p:cNvSpPr/>
          <p:nvPr/>
        </p:nvSpPr>
        <p:spPr>
          <a:xfrm>
            <a:off x="548640" y="1463040"/>
            <a:ext cx="3474720" cy="4480560"/>
          </a:xfrm>
          <a:prstGeom prst="roundRect">
            <a:avLst>
              <a:gd name="adj" fmla="val 2105"/>
            </a:avLst>
          </a:prstGeom>
          <a:solidFill>
            <a:schemeClr val="bg2"/>
          </a:solidFill>
          <a:ln w="12700">
            <a:solidFill>
              <a:schemeClr val="bg2"/>
            </a:solidFill>
            <a:prstDash val="solid"/>
          </a:ln>
        </p:spPr>
        <p:txBody>
          <a:bodyPr/>
          <a:lstStyle/>
          <a:p>
            <a:endParaRPr lang="en-IN"/>
          </a:p>
        </p:txBody>
      </p:sp>
      <p:sp>
        <p:nvSpPr>
          <p:cNvPr id="4" name="Shape 2"/>
          <p:cNvSpPr/>
          <p:nvPr/>
        </p:nvSpPr>
        <p:spPr>
          <a:xfrm>
            <a:off x="822960" y="1691640"/>
            <a:ext cx="731520" cy="731520"/>
          </a:xfrm>
          <a:prstGeom prst="ellipse">
            <a:avLst/>
          </a:prstGeom>
          <a:solidFill>
            <a:schemeClr val="accent1"/>
          </a:solidFill>
          <a:ln w="12700">
            <a:solidFill>
              <a:schemeClr val="accent1"/>
            </a:solidFill>
            <a:prstDash val="solid"/>
          </a:ln>
        </p:spPr>
        <p:txBody>
          <a:bodyPr/>
          <a:lstStyle/>
          <a:p>
            <a:endParaRPr lang="en-IN"/>
          </a:p>
        </p:txBody>
      </p:sp>
      <p:pic>
        <p:nvPicPr>
          <p:cNvPr id="5" name="Image 0" descr="preencoded.png"/>
          <p:cNvPicPr>
            <a:picLocks noChangeAspect="1"/>
          </p:cNvPicPr>
          <p:nvPr/>
        </p:nvPicPr>
        <p:blipFill>
          <a:blip r:embed="rId3"/>
          <a:stretch>
            <a:fillRect/>
          </a:stretch>
        </p:blipFill>
        <p:spPr>
          <a:xfrm>
            <a:off x="983894" y="1852574"/>
            <a:ext cx="409651" cy="409651"/>
          </a:xfrm>
          <a:prstGeom prst="rect">
            <a:avLst/>
          </a:prstGeom>
        </p:spPr>
      </p:pic>
      <p:sp>
        <p:nvSpPr>
          <p:cNvPr id="6" name="Text 3"/>
          <p:cNvSpPr txBox="1"/>
          <p:nvPr/>
        </p:nvSpPr>
        <p:spPr>
          <a:xfrm>
            <a:off x="822960" y="2606040"/>
            <a:ext cx="2926080" cy="457200"/>
          </a:xfrm>
          <a:prstGeom prst="rect">
            <a:avLst/>
          </a:prstGeom>
          <a:noFill/>
          <a:ln/>
        </p:spPr>
        <p:txBody>
          <a:bodyPr wrap="square" lIns="635" tIns="635" rIns="635" bIns="635" rtlCol="0" anchor="t"/>
          <a:lstStyle/>
          <a:p>
            <a:pPr marL="0" indent="0">
              <a:buNone/>
            </a:pPr>
            <a:r>
              <a:rPr lang="en-US" sz="1900" b="1" dirty="0">
                <a:solidFill>
                  <a:schemeClr val="tx2"/>
                </a:solidFill>
                <a:latin typeface="Cambria" pitchFamily="34" charset="0"/>
                <a:ea typeface="Cambria" pitchFamily="34" charset="-122"/>
                <a:cs typeface="Cambria" pitchFamily="34" charset="-120"/>
              </a:rPr>
              <a:t>General AI assistants</a:t>
            </a:r>
            <a:endParaRPr lang="en-US" sz="1900" dirty="0"/>
          </a:p>
        </p:txBody>
      </p:sp>
      <p:sp>
        <p:nvSpPr>
          <p:cNvPr id="7" name="Text 4"/>
          <p:cNvSpPr txBox="1"/>
          <p:nvPr/>
        </p:nvSpPr>
        <p:spPr>
          <a:xfrm>
            <a:off x="822960" y="3108960"/>
            <a:ext cx="2926080" cy="640080"/>
          </a:xfrm>
          <a:prstGeom prst="rect">
            <a:avLst/>
          </a:prstGeom>
          <a:noFill/>
          <a:ln/>
        </p:spPr>
        <p:txBody>
          <a:bodyPr wrap="square" lIns="635" tIns="635" rIns="635" bIns="635" rtlCol="0" anchor="t"/>
          <a:lstStyle/>
          <a:p>
            <a:pPr marL="0" indent="0">
              <a:buNone/>
            </a:pPr>
            <a:r>
              <a:rPr lang="en-US" sz="1400" dirty="0">
                <a:solidFill>
                  <a:schemeClr val="accent3"/>
                </a:solidFill>
                <a:latin typeface="Calibri" pitchFamily="34" charset="0"/>
                <a:ea typeface="Calibri" pitchFamily="34" charset="-122"/>
                <a:cs typeface="Calibri" pitchFamily="34" charset="-120"/>
              </a:rPr>
              <a:t>Claude, ChatGPT, Gemini</a:t>
            </a:r>
            <a:endParaRPr lang="en-US" sz="1400" dirty="0"/>
          </a:p>
        </p:txBody>
      </p:sp>
      <p:sp>
        <p:nvSpPr>
          <p:cNvPr id="8" name="Text 5"/>
          <p:cNvSpPr txBox="1"/>
          <p:nvPr/>
        </p:nvSpPr>
        <p:spPr>
          <a:xfrm>
            <a:off x="822960" y="3794760"/>
            <a:ext cx="2926080" cy="201168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Reading the record, organising, drafting, rehearsing. Use a project or workspace per appeal, with the record uploaded and a standing instruction.</a:t>
            </a:r>
            <a:endParaRPr lang="en-US" sz="1500" dirty="0"/>
          </a:p>
        </p:txBody>
      </p:sp>
      <p:sp>
        <p:nvSpPr>
          <p:cNvPr id="9" name="Shape 6"/>
          <p:cNvSpPr/>
          <p:nvPr/>
        </p:nvSpPr>
        <p:spPr>
          <a:xfrm>
            <a:off x="4297680" y="1463040"/>
            <a:ext cx="3474720" cy="4480560"/>
          </a:xfrm>
          <a:prstGeom prst="roundRect">
            <a:avLst>
              <a:gd name="adj" fmla="val 2105"/>
            </a:avLst>
          </a:prstGeom>
          <a:solidFill>
            <a:schemeClr val="bg2"/>
          </a:solidFill>
          <a:ln w="12700">
            <a:solidFill>
              <a:schemeClr val="bg2"/>
            </a:solidFill>
            <a:prstDash val="solid"/>
          </a:ln>
        </p:spPr>
        <p:txBody>
          <a:bodyPr/>
          <a:lstStyle/>
          <a:p>
            <a:endParaRPr lang="en-IN"/>
          </a:p>
        </p:txBody>
      </p:sp>
      <p:sp>
        <p:nvSpPr>
          <p:cNvPr id="10" name="Shape 7"/>
          <p:cNvSpPr/>
          <p:nvPr/>
        </p:nvSpPr>
        <p:spPr>
          <a:xfrm>
            <a:off x="4572000" y="1691640"/>
            <a:ext cx="731520" cy="731520"/>
          </a:xfrm>
          <a:prstGeom prst="ellipse">
            <a:avLst/>
          </a:prstGeom>
          <a:solidFill>
            <a:schemeClr val="accent1"/>
          </a:solidFill>
          <a:ln w="12700">
            <a:solidFill>
              <a:schemeClr val="accent1"/>
            </a:solidFill>
            <a:prstDash val="solid"/>
          </a:ln>
        </p:spPr>
        <p:txBody>
          <a:bodyPr/>
          <a:lstStyle/>
          <a:p>
            <a:endParaRPr lang="en-IN"/>
          </a:p>
        </p:txBody>
      </p:sp>
      <p:pic>
        <p:nvPicPr>
          <p:cNvPr id="11" name="Image 1" descr="preencoded.png"/>
          <p:cNvPicPr>
            <a:picLocks noChangeAspect="1"/>
          </p:cNvPicPr>
          <p:nvPr/>
        </p:nvPicPr>
        <p:blipFill>
          <a:blip r:embed="rId4"/>
          <a:stretch>
            <a:fillRect/>
          </a:stretch>
        </p:blipFill>
        <p:spPr>
          <a:xfrm>
            <a:off x="4732934" y="1852574"/>
            <a:ext cx="409651" cy="409651"/>
          </a:xfrm>
          <a:prstGeom prst="rect">
            <a:avLst/>
          </a:prstGeom>
        </p:spPr>
      </p:pic>
      <p:sp>
        <p:nvSpPr>
          <p:cNvPr id="12" name="Text 8"/>
          <p:cNvSpPr txBox="1"/>
          <p:nvPr/>
        </p:nvSpPr>
        <p:spPr>
          <a:xfrm>
            <a:off x="4572000" y="2606040"/>
            <a:ext cx="2926080" cy="457200"/>
          </a:xfrm>
          <a:prstGeom prst="rect">
            <a:avLst/>
          </a:prstGeom>
          <a:noFill/>
          <a:ln/>
        </p:spPr>
        <p:txBody>
          <a:bodyPr wrap="square" lIns="635" tIns="635" rIns="635" bIns="635" rtlCol="0" anchor="t"/>
          <a:lstStyle/>
          <a:p>
            <a:pPr marL="0" indent="0">
              <a:buNone/>
            </a:pPr>
            <a:r>
              <a:rPr lang="en-US" sz="1900" b="1" dirty="0">
                <a:solidFill>
                  <a:schemeClr val="tx2"/>
                </a:solidFill>
                <a:latin typeface="Cambria" pitchFamily="34" charset="0"/>
                <a:ea typeface="Cambria" pitchFamily="34" charset="-122"/>
                <a:cs typeface="Cambria" pitchFamily="34" charset="-120"/>
              </a:rPr>
              <a:t>Legal research databases</a:t>
            </a:r>
            <a:endParaRPr lang="en-US" sz="1900" dirty="0"/>
          </a:p>
        </p:txBody>
      </p:sp>
      <p:sp>
        <p:nvSpPr>
          <p:cNvPr id="13" name="Text 9"/>
          <p:cNvSpPr txBox="1"/>
          <p:nvPr/>
        </p:nvSpPr>
        <p:spPr>
          <a:xfrm>
            <a:off x="4572000" y="3108960"/>
            <a:ext cx="2926080" cy="640080"/>
          </a:xfrm>
          <a:prstGeom prst="rect">
            <a:avLst/>
          </a:prstGeom>
          <a:noFill/>
          <a:ln/>
        </p:spPr>
        <p:txBody>
          <a:bodyPr wrap="square" lIns="635" tIns="635" rIns="635" bIns="635" rtlCol="0" anchor="t"/>
          <a:lstStyle/>
          <a:p>
            <a:pPr marL="0" indent="0">
              <a:buNone/>
            </a:pPr>
            <a:r>
              <a:rPr lang="en-US" sz="1400" dirty="0">
                <a:solidFill>
                  <a:schemeClr val="accent3"/>
                </a:solidFill>
                <a:latin typeface="Calibri" pitchFamily="34" charset="0"/>
                <a:ea typeface="Calibri" pitchFamily="34" charset="-122"/>
                <a:cs typeface="Calibri" pitchFamily="34" charset="-120"/>
              </a:rPr>
              <a:t>SCC Online, Manupatra, Taxmann, TaxTMI and similar</a:t>
            </a:r>
            <a:endParaRPr lang="en-US" sz="1400" dirty="0"/>
          </a:p>
        </p:txBody>
      </p:sp>
      <p:sp>
        <p:nvSpPr>
          <p:cNvPr id="14" name="Text 10"/>
          <p:cNvSpPr txBox="1"/>
          <p:nvPr/>
        </p:nvSpPr>
        <p:spPr>
          <a:xfrm>
            <a:off x="4572000" y="3794760"/>
            <a:ext cx="2926080" cy="201168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Finding authority. Their AI search retrieves from real judgments — still open and read the full text before you cite.</a:t>
            </a:r>
            <a:endParaRPr lang="en-US" sz="1500" dirty="0"/>
          </a:p>
        </p:txBody>
      </p:sp>
      <p:sp>
        <p:nvSpPr>
          <p:cNvPr id="15" name="Shape 11"/>
          <p:cNvSpPr/>
          <p:nvPr/>
        </p:nvSpPr>
        <p:spPr>
          <a:xfrm>
            <a:off x="8046720" y="1463040"/>
            <a:ext cx="3474720" cy="4480560"/>
          </a:xfrm>
          <a:prstGeom prst="roundRect">
            <a:avLst>
              <a:gd name="adj" fmla="val 2105"/>
            </a:avLst>
          </a:prstGeom>
          <a:solidFill>
            <a:schemeClr val="bg2"/>
          </a:solidFill>
          <a:ln w="12700">
            <a:solidFill>
              <a:schemeClr val="bg2"/>
            </a:solidFill>
            <a:prstDash val="solid"/>
          </a:ln>
        </p:spPr>
        <p:txBody>
          <a:bodyPr/>
          <a:lstStyle/>
          <a:p>
            <a:endParaRPr lang="en-IN"/>
          </a:p>
        </p:txBody>
      </p:sp>
      <p:sp>
        <p:nvSpPr>
          <p:cNvPr id="16" name="Shape 12"/>
          <p:cNvSpPr/>
          <p:nvPr/>
        </p:nvSpPr>
        <p:spPr>
          <a:xfrm>
            <a:off x="8321040" y="1691640"/>
            <a:ext cx="731520" cy="731520"/>
          </a:xfrm>
          <a:prstGeom prst="ellipse">
            <a:avLst/>
          </a:prstGeom>
          <a:solidFill>
            <a:schemeClr val="accent1"/>
          </a:solidFill>
          <a:ln w="12700">
            <a:solidFill>
              <a:schemeClr val="accent1"/>
            </a:solidFill>
            <a:prstDash val="solid"/>
          </a:ln>
        </p:spPr>
        <p:txBody>
          <a:bodyPr/>
          <a:lstStyle/>
          <a:p>
            <a:endParaRPr lang="en-IN"/>
          </a:p>
        </p:txBody>
      </p:sp>
      <p:pic>
        <p:nvPicPr>
          <p:cNvPr id="17" name="Image 2" descr="preencoded.png"/>
          <p:cNvPicPr>
            <a:picLocks noChangeAspect="1"/>
          </p:cNvPicPr>
          <p:nvPr/>
        </p:nvPicPr>
        <p:blipFill>
          <a:blip r:embed="rId5"/>
          <a:stretch>
            <a:fillRect/>
          </a:stretch>
        </p:blipFill>
        <p:spPr>
          <a:xfrm>
            <a:off x="8481974" y="1852574"/>
            <a:ext cx="409651" cy="409651"/>
          </a:xfrm>
          <a:prstGeom prst="rect">
            <a:avLst/>
          </a:prstGeom>
        </p:spPr>
      </p:pic>
      <p:sp>
        <p:nvSpPr>
          <p:cNvPr id="18" name="Text 13"/>
          <p:cNvSpPr txBox="1"/>
          <p:nvPr/>
        </p:nvSpPr>
        <p:spPr>
          <a:xfrm>
            <a:off x="8321040" y="2606040"/>
            <a:ext cx="2926080" cy="457200"/>
          </a:xfrm>
          <a:prstGeom prst="rect">
            <a:avLst/>
          </a:prstGeom>
          <a:noFill/>
          <a:ln/>
        </p:spPr>
        <p:txBody>
          <a:bodyPr wrap="square" lIns="635" tIns="635" rIns="635" bIns="635" rtlCol="0" anchor="t"/>
          <a:lstStyle/>
          <a:p>
            <a:pPr marL="0" indent="0">
              <a:buNone/>
            </a:pPr>
            <a:r>
              <a:rPr lang="en-US" sz="1900" b="1" dirty="0">
                <a:solidFill>
                  <a:schemeClr val="tx2"/>
                </a:solidFill>
                <a:latin typeface="Cambria" pitchFamily="34" charset="0"/>
                <a:ea typeface="Cambria" pitchFamily="34" charset="-122"/>
                <a:cs typeface="Cambria" pitchFamily="34" charset="-120"/>
              </a:rPr>
              <a:t>Your own tools</a:t>
            </a:r>
            <a:endParaRPr lang="en-US" sz="1900" dirty="0"/>
          </a:p>
        </p:txBody>
      </p:sp>
      <p:sp>
        <p:nvSpPr>
          <p:cNvPr id="19" name="Text 14"/>
          <p:cNvSpPr txBox="1"/>
          <p:nvPr/>
        </p:nvSpPr>
        <p:spPr>
          <a:xfrm>
            <a:off x="8321040" y="3108960"/>
            <a:ext cx="2926080" cy="640080"/>
          </a:xfrm>
          <a:prstGeom prst="rect">
            <a:avLst/>
          </a:prstGeom>
          <a:noFill/>
          <a:ln/>
        </p:spPr>
        <p:txBody>
          <a:bodyPr wrap="square" lIns="635" tIns="635" rIns="635" bIns="635" rtlCol="0" anchor="t"/>
          <a:lstStyle/>
          <a:p>
            <a:pPr marL="0" indent="0">
              <a:buNone/>
            </a:pPr>
            <a:r>
              <a:rPr lang="en-US" sz="1400" dirty="0">
                <a:solidFill>
                  <a:schemeClr val="accent3"/>
                </a:solidFill>
                <a:latin typeface="Calibri" pitchFamily="34" charset="0"/>
                <a:ea typeface="Calibri" pitchFamily="34" charset="-122"/>
                <a:cs typeface="Calibri" pitchFamily="34" charset="-120"/>
              </a:rPr>
              <a:t>Excel models, small Python or HTML utilities, saved prompts</a:t>
            </a:r>
            <a:endParaRPr lang="en-US" sz="1400" dirty="0"/>
          </a:p>
        </p:txBody>
      </p:sp>
      <p:sp>
        <p:nvSpPr>
          <p:cNvPr id="20" name="Text 15"/>
          <p:cNvSpPr txBox="1"/>
          <p:nvPr/>
        </p:nvSpPr>
        <p:spPr>
          <a:xfrm>
            <a:off x="8321040" y="3794760"/>
            <a:ext cx="2926080" cy="201168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Repeatable work: reconciliations, pre-deposit working, document indexes. Audit once, reuse every time.</a:t>
            </a:r>
            <a:endParaRPr lang="en-US" sz="15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Anatomy of a record-anchored prompt</a:t>
            </a:r>
            <a:endParaRPr lang="en-US" sz="3000" dirty="0"/>
          </a:p>
        </p:txBody>
      </p:sp>
      <p:sp>
        <p:nvSpPr>
          <p:cNvPr id="3" name="Shape 1"/>
          <p:cNvSpPr/>
          <p:nvPr/>
        </p:nvSpPr>
        <p:spPr>
          <a:xfrm>
            <a:off x="548640" y="1417320"/>
            <a:ext cx="5440680" cy="1417320"/>
          </a:xfrm>
          <a:prstGeom prst="roundRect">
            <a:avLst>
              <a:gd name="adj" fmla="val 5161"/>
            </a:avLst>
          </a:prstGeom>
          <a:solidFill>
            <a:schemeClr val="bg2"/>
          </a:solidFill>
          <a:ln w="12700">
            <a:solidFill>
              <a:schemeClr val="bg2"/>
            </a:solidFill>
            <a:prstDash val="solid"/>
          </a:ln>
        </p:spPr>
        <p:txBody>
          <a:bodyPr/>
          <a:lstStyle/>
          <a:p>
            <a:endParaRPr lang="en-IN"/>
          </a:p>
        </p:txBody>
      </p:sp>
      <p:sp>
        <p:nvSpPr>
          <p:cNvPr id="4" name="Shape 2"/>
          <p:cNvSpPr/>
          <p:nvPr/>
        </p:nvSpPr>
        <p:spPr>
          <a:xfrm>
            <a:off x="777240" y="1847088"/>
            <a:ext cx="548640" cy="548640"/>
          </a:xfrm>
          <a:prstGeom prst="ellipse">
            <a:avLst/>
          </a:prstGeom>
          <a:solidFill>
            <a:schemeClr val="accent2"/>
          </a:solidFill>
          <a:ln w="12700">
            <a:solidFill>
              <a:schemeClr val="accent2"/>
            </a:solidFill>
            <a:prstDash val="solid"/>
          </a:ln>
        </p:spPr>
        <p:txBody>
          <a:bodyPr/>
          <a:lstStyle/>
          <a:p>
            <a:endParaRPr lang="en-IN"/>
          </a:p>
        </p:txBody>
      </p:sp>
      <p:sp>
        <p:nvSpPr>
          <p:cNvPr id="5" name="Text 3"/>
          <p:cNvSpPr txBox="1"/>
          <p:nvPr/>
        </p:nvSpPr>
        <p:spPr>
          <a:xfrm>
            <a:off x="777240" y="1847088"/>
            <a:ext cx="548640" cy="548640"/>
          </a:xfrm>
          <a:prstGeom prst="rect">
            <a:avLst/>
          </a:prstGeom>
          <a:noFill/>
          <a:ln/>
        </p:spPr>
        <p:txBody>
          <a:bodyPr wrap="square" lIns="0" tIns="0" rIns="0" bIns="0" rtlCol="0" anchor="ctr"/>
          <a:lstStyle/>
          <a:p>
            <a:pPr marL="0" indent="0" algn="ctr">
              <a:buNone/>
            </a:pPr>
            <a:r>
              <a:rPr lang="en-US" sz="1560" b="1" dirty="0">
                <a:solidFill>
                  <a:schemeClr val="bg1"/>
                </a:solidFill>
                <a:latin typeface="Cambria" pitchFamily="34" charset="0"/>
                <a:ea typeface="Cambria" pitchFamily="34" charset="-122"/>
                <a:cs typeface="Cambria" pitchFamily="34" charset="-120"/>
              </a:rPr>
              <a:t>1</a:t>
            </a:r>
            <a:endParaRPr lang="en-US" sz="1560" dirty="0"/>
          </a:p>
        </p:txBody>
      </p:sp>
      <p:sp>
        <p:nvSpPr>
          <p:cNvPr id="6" name="Text 4"/>
          <p:cNvSpPr txBox="1"/>
          <p:nvPr/>
        </p:nvSpPr>
        <p:spPr>
          <a:xfrm>
            <a:off x="1554480" y="1581912"/>
            <a:ext cx="4206240" cy="411480"/>
          </a:xfrm>
          <a:prstGeom prst="rect">
            <a:avLst/>
          </a:prstGeom>
          <a:noFill/>
          <a:ln/>
        </p:spPr>
        <p:txBody>
          <a:bodyPr wrap="square" lIns="635" tIns="635" rIns="635" bIns="635" rtlCol="0" anchor="t"/>
          <a:lstStyle/>
          <a:p>
            <a:pPr marL="0" indent="0">
              <a:buNone/>
            </a:pPr>
            <a:r>
              <a:rPr lang="en-US" sz="1800" b="1" dirty="0">
                <a:solidFill>
                  <a:schemeClr val="tx2"/>
                </a:solidFill>
                <a:latin typeface="Cambria" pitchFamily="34" charset="0"/>
                <a:ea typeface="Cambria" pitchFamily="34" charset="-122"/>
                <a:cs typeface="Cambria" pitchFamily="34" charset="-120"/>
              </a:rPr>
              <a:t>Role</a:t>
            </a:r>
            <a:endParaRPr lang="en-US" sz="1800" dirty="0"/>
          </a:p>
        </p:txBody>
      </p:sp>
      <p:sp>
        <p:nvSpPr>
          <p:cNvPr id="7" name="Text 5"/>
          <p:cNvSpPr txBox="1"/>
          <p:nvPr/>
        </p:nvSpPr>
        <p:spPr>
          <a:xfrm>
            <a:off x="1554480" y="2011680"/>
            <a:ext cx="4206240" cy="731520"/>
          </a:xfrm>
          <a:prstGeom prst="rect">
            <a:avLst/>
          </a:prstGeom>
          <a:noFill/>
          <a:ln/>
        </p:spPr>
        <p:txBody>
          <a:bodyPr wrap="square" lIns="635" tIns="635" rIns="635" bIns="635" rtlCol="0" anchor="t"/>
          <a:lstStyle/>
          <a:p>
            <a:pPr marL="0" indent="0">
              <a:buNone/>
            </a:pPr>
            <a:r>
              <a:rPr lang="en-US" sz="1600" dirty="0">
                <a:solidFill>
                  <a:schemeClr val="tx1"/>
                </a:solidFill>
                <a:latin typeface="Calibri" pitchFamily="34" charset="0"/>
                <a:ea typeface="Calibri" pitchFamily="34" charset="-122"/>
                <a:cs typeface="Calibri" pitchFamily="34" charset="-120"/>
              </a:rPr>
              <a:t>You are assisting a CA appearing before the GST Appellate Authority.</a:t>
            </a:r>
            <a:endParaRPr lang="en-US" sz="1600" dirty="0"/>
          </a:p>
        </p:txBody>
      </p:sp>
      <p:sp>
        <p:nvSpPr>
          <p:cNvPr id="8" name="Shape 6"/>
          <p:cNvSpPr/>
          <p:nvPr/>
        </p:nvSpPr>
        <p:spPr>
          <a:xfrm>
            <a:off x="6172200" y="1417320"/>
            <a:ext cx="5440680" cy="1417320"/>
          </a:xfrm>
          <a:prstGeom prst="roundRect">
            <a:avLst>
              <a:gd name="adj" fmla="val 5161"/>
            </a:avLst>
          </a:prstGeom>
          <a:solidFill>
            <a:schemeClr val="bg2"/>
          </a:solidFill>
          <a:ln w="12700">
            <a:solidFill>
              <a:schemeClr val="bg2"/>
            </a:solidFill>
            <a:prstDash val="solid"/>
          </a:ln>
        </p:spPr>
        <p:txBody>
          <a:bodyPr/>
          <a:lstStyle/>
          <a:p>
            <a:endParaRPr lang="en-IN"/>
          </a:p>
        </p:txBody>
      </p:sp>
      <p:sp>
        <p:nvSpPr>
          <p:cNvPr id="9" name="Shape 7"/>
          <p:cNvSpPr/>
          <p:nvPr/>
        </p:nvSpPr>
        <p:spPr>
          <a:xfrm>
            <a:off x="6400800" y="1847088"/>
            <a:ext cx="548640" cy="548640"/>
          </a:xfrm>
          <a:prstGeom prst="ellipse">
            <a:avLst/>
          </a:prstGeom>
          <a:solidFill>
            <a:schemeClr val="accent2"/>
          </a:solidFill>
          <a:ln w="12700">
            <a:solidFill>
              <a:schemeClr val="accent2"/>
            </a:solidFill>
            <a:prstDash val="solid"/>
          </a:ln>
        </p:spPr>
        <p:txBody>
          <a:bodyPr/>
          <a:lstStyle/>
          <a:p>
            <a:endParaRPr lang="en-IN"/>
          </a:p>
        </p:txBody>
      </p:sp>
      <p:sp>
        <p:nvSpPr>
          <p:cNvPr id="10" name="Text 8"/>
          <p:cNvSpPr txBox="1"/>
          <p:nvPr/>
        </p:nvSpPr>
        <p:spPr>
          <a:xfrm>
            <a:off x="6400800" y="1847088"/>
            <a:ext cx="548640" cy="548640"/>
          </a:xfrm>
          <a:prstGeom prst="rect">
            <a:avLst/>
          </a:prstGeom>
          <a:noFill/>
          <a:ln/>
        </p:spPr>
        <p:txBody>
          <a:bodyPr wrap="square" lIns="0" tIns="0" rIns="0" bIns="0" rtlCol="0" anchor="ctr"/>
          <a:lstStyle/>
          <a:p>
            <a:pPr marL="0" indent="0" algn="ctr">
              <a:buNone/>
            </a:pPr>
            <a:r>
              <a:rPr lang="en-US" sz="1560" b="1" dirty="0">
                <a:solidFill>
                  <a:schemeClr val="bg1"/>
                </a:solidFill>
                <a:latin typeface="Cambria" pitchFamily="34" charset="0"/>
                <a:ea typeface="Cambria" pitchFamily="34" charset="-122"/>
                <a:cs typeface="Cambria" pitchFamily="34" charset="-120"/>
              </a:rPr>
              <a:t>2</a:t>
            </a:r>
            <a:endParaRPr lang="en-US" sz="1560" dirty="0"/>
          </a:p>
        </p:txBody>
      </p:sp>
      <p:sp>
        <p:nvSpPr>
          <p:cNvPr id="11" name="Text 9"/>
          <p:cNvSpPr txBox="1"/>
          <p:nvPr/>
        </p:nvSpPr>
        <p:spPr>
          <a:xfrm>
            <a:off x="7178040" y="1581912"/>
            <a:ext cx="4206240" cy="411480"/>
          </a:xfrm>
          <a:prstGeom prst="rect">
            <a:avLst/>
          </a:prstGeom>
          <a:noFill/>
          <a:ln/>
        </p:spPr>
        <p:txBody>
          <a:bodyPr wrap="square" lIns="635" tIns="635" rIns="635" bIns="635" rtlCol="0" anchor="t"/>
          <a:lstStyle/>
          <a:p>
            <a:pPr marL="0" indent="0">
              <a:buNone/>
            </a:pPr>
            <a:r>
              <a:rPr lang="en-US" sz="1800" b="1" dirty="0">
                <a:solidFill>
                  <a:schemeClr val="tx2"/>
                </a:solidFill>
                <a:latin typeface="Cambria" pitchFamily="34" charset="0"/>
                <a:ea typeface="Cambria" pitchFamily="34" charset="-122"/>
                <a:cs typeface="Cambria" pitchFamily="34" charset="-120"/>
              </a:rPr>
              <a:t>Record</a:t>
            </a:r>
            <a:endParaRPr lang="en-US" sz="1800" dirty="0"/>
          </a:p>
        </p:txBody>
      </p:sp>
      <p:sp>
        <p:nvSpPr>
          <p:cNvPr id="12" name="Text 10"/>
          <p:cNvSpPr txBox="1"/>
          <p:nvPr/>
        </p:nvSpPr>
        <p:spPr>
          <a:xfrm>
            <a:off x="7178040" y="2011680"/>
            <a:ext cx="4206240" cy="731520"/>
          </a:xfrm>
          <a:prstGeom prst="rect">
            <a:avLst/>
          </a:prstGeom>
          <a:noFill/>
          <a:ln/>
        </p:spPr>
        <p:txBody>
          <a:bodyPr wrap="square" lIns="635" tIns="635" rIns="635" bIns="635" rtlCol="0" anchor="t"/>
          <a:lstStyle/>
          <a:p>
            <a:pPr marL="0" indent="0">
              <a:buNone/>
            </a:pPr>
            <a:r>
              <a:rPr lang="en-US" sz="1600" dirty="0">
                <a:solidFill>
                  <a:schemeClr val="tx1"/>
                </a:solidFill>
                <a:latin typeface="Calibri" pitchFamily="34" charset="0"/>
                <a:ea typeface="Calibri" pitchFamily="34" charset="-122"/>
                <a:cs typeface="Calibri" pitchFamily="34" charset="-120"/>
              </a:rPr>
              <a:t>Work only from the order, SCN, reply and DRC-07 uploaded.</a:t>
            </a:r>
            <a:endParaRPr lang="en-US" sz="1600" dirty="0"/>
          </a:p>
        </p:txBody>
      </p:sp>
      <p:sp>
        <p:nvSpPr>
          <p:cNvPr id="13" name="Shape 11"/>
          <p:cNvSpPr/>
          <p:nvPr/>
        </p:nvSpPr>
        <p:spPr>
          <a:xfrm>
            <a:off x="548640" y="3017520"/>
            <a:ext cx="5440680" cy="1417320"/>
          </a:xfrm>
          <a:prstGeom prst="roundRect">
            <a:avLst>
              <a:gd name="adj" fmla="val 5161"/>
            </a:avLst>
          </a:prstGeom>
          <a:solidFill>
            <a:schemeClr val="bg2"/>
          </a:solidFill>
          <a:ln w="12700">
            <a:solidFill>
              <a:schemeClr val="bg2"/>
            </a:solidFill>
            <a:prstDash val="solid"/>
          </a:ln>
        </p:spPr>
        <p:txBody>
          <a:bodyPr/>
          <a:lstStyle/>
          <a:p>
            <a:endParaRPr lang="en-IN"/>
          </a:p>
        </p:txBody>
      </p:sp>
      <p:sp>
        <p:nvSpPr>
          <p:cNvPr id="14" name="Shape 12"/>
          <p:cNvSpPr/>
          <p:nvPr/>
        </p:nvSpPr>
        <p:spPr>
          <a:xfrm>
            <a:off x="777240" y="3447288"/>
            <a:ext cx="548640" cy="548640"/>
          </a:xfrm>
          <a:prstGeom prst="ellipse">
            <a:avLst/>
          </a:prstGeom>
          <a:solidFill>
            <a:schemeClr val="accent2"/>
          </a:solidFill>
          <a:ln w="12700">
            <a:solidFill>
              <a:schemeClr val="accent2"/>
            </a:solidFill>
            <a:prstDash val="solid"/>
          </a:ln>
        </p:spPr>
        <p:txBody>
          <a:bodyPr/>
          <a:lstStyle/>
          <a:p>
            <a:endParaRPr lang="en-IN"/>
          </a:p>
        </p:txBody>
      </p:sp>
      <p:sp>
        <p:nvSpPr>
          <p:cNvPr id="15" name="Text 13"/>
          <p:cNvSpPr txBox="1"/>
          <p:nvPr/>
        </p:nvSpPr>
        <p:spPr>
          <a:xfrm>
            <a:off x="777240" y="3447288"/>
            <a:ext cx="548640" cy="548640"/>
          </a:xfrm>
          <a:prstGeom prst="rect">
            <a:avLst/>
          </a:prstGeom>
          <a:noFill/>
          <a:ln/>
        </p:spPr>
        <p:txBody>
          <a:bodyPr wrap="square" lIns="0" tIns="0" rIns="0" bIns="0" rtlCol="0" anchor="ctr"/>
          <a:lstStyle/>
          <a:p>
            <a:pPr marL="0" indent="0" algn="ctr">
              <a:buNone/>
            </a:pPr>
            <a:r>
              <a:rPr lang="en-US" sz="1560" b="1" dirty="0">
                <a:solidFill>
                  <a:schemeClr val="bg1"/>
                </a:solidFill>
                <a:latin typeface="Cambria" pitchFamily="34" charset="0"/>
                <a:ea typeface="Cambria" pitchFamily="34" charset="-122"/>
                <a:cs typeface="Cambria" pitchFamily="34" charset="-120"/>
              </a:rPr>
              <a:t>3</a:t>
            </a:r>
            <a:endParaRPr lang="en-US" sz="1560" dirty="0"/>
          </a:p>
        </p:txBody>
      </p:sp>
      <p:sp>
        <p:nvSpPr>
          <p:cNvPr id="16" name="Text 14"/>
          <p:cNvSpPr txBox="1"/>
          <p:nvPr/>
        </p:nvSpPr>
        <p:spPr>
          <a:xfrm>
            <a:off x="1554480" y="3182112"/>
            <a:ext cx="4206240" cy="411480"/>
          </a:xfrm>
          <a:prstGeom prst="rect">
            <a:avLst/>
          </a:prstGeom>
          <a:noFill/>
          <a:ln/>
        </p:spPr>
        <p:txBody>
          <a:bodyPr wrap="square" lIns="635" tIns="635" rIns="635" bIns="635" rtlCol="0" anchor="t"/>
          <a:lstStyle/>
          <a:p>
            <a:pPr marL="0" indent="0">
              <a:buNone/>
            </a:pPr>
            <a:r>
              <a:rPr lang="en-US" sz="1800" b="1" dirty="0">
                <a:solidFill>
                  <a:schemeClr val="tx2"/>
                </a:solidFill>
                <a:latin typeface="Cambria" pitchFamily="34" charset="0"/>
                <a:ea typeface="Cambria" pitchFamily="34" charset="-122"/>
                <a:cs typeface="Cambria" pitchFamily="34" charset="-120"/>
              </a:rPr>
              <a:t>Task</a:t>
            </a:r>
            <a:endParaRPr lang="en-US" sz="1800" dirty="0"/>
          </a:p>
        </p:txBody>
      </p:sp>
      <p:sp>
        <p:nvSpPr>
          <p:cNvPr id="17" name="Text 15"/>
          <p:cNvSpPr txBox="1"/>
          <p:nvPr/>
        </p:nvSpPr>
        <p:spPr>
          <a:xfrm>
            <a:off x="1554480" y="3611880"/>
            <a:ext cx="4206240" cy="731520"/>
          </a:xfrm>
          <a:prstGeom prst="rect">
            <a:avLst/>
          </a:prstGeom>
          <a:noFill/>
          <a:ln/>
        </p:spPr>
        <p:txBody>
          <a:bodyPr wrap="square" lIns="635" tIns="635" rIns="635" bIns="635" rtlCol="0" anchor="t"/>
          <a:lstStyle/>
          <a:p>
            <a:pPr marL="0" indent="0">
              <a:buNone/>
            </a:pPr>
            <a:r>
              <a:rPr lang="en-US" sz="1600" dirty="0">
                <a:solidFill>
                  <a:schemeClr val="tx1"/>
                </a:solidFill>
                <a:latin typeface="Calibri" pitchFamily="34" charset="0"/>
                <a:ea typeface="Calibri" pitchFamily="34" charset="-122"/>
                <a:cs typeface="Calibri" pitchFamily="34" charset="-120"/>
              </a:rPr>
              <a:t>Prepare a case card and an issue table.</a:t>
            </a:r>
            <a:endParaRPr lang="en-US" sz="1600" dirty="0"/>
          </a:p>
        </p:txBody>
      </p:sp>
      <p:sp>
        <p:nvSpPr>
          <p:cNvPr id="18" name="Shape 16"/>
          <p:cNvSpPr/>
          <p:nvPr/>
        </p:nvSpPr>
        <p:spPr>
          <a:xfrm>
            <a:off x="6172200" y="3017520"/>
            <a:ext cx="5440680" cy="1417320"/>
          </a:xfrm>
          <a:prstGeom prst="roundRect">
            <a:avLst>
              <a:gd name="adj" fmla="val 5161"/>
            </a:avLst>
          </a:prstGeom>
          <a:solidFill>
            <a:schemeClr val="bg2"/>
          </a:solidFill>
          <a:ln w="12700">
            <a:solidFill>
              <a:schemeClr val="bg2"/>
            </a:solidFill>
            <a:prstDash val="solid"/>
          </a:ln>
        </p:spPr>
        <p:txBody>
          <a:bodyPr/>
          <a:lstStyle/>
          <a:p>
            <a:endParaRPr lang="en-IN"/>
          </a:p>
        </p:txBody>
      </p:sp>
      <p:sp>
        <p:nvSpPr>
          <p:cNvPr id="19" name="Shape 17"/>
          <p:cNvSpPr/>
          <p:nvPr/>
        </p:nvSpPr>
        <p:spPr>
          <a:xfrm>
            <a:off x="6400800" y="3447288"/>
            <a:ext cx="548640" cy="548640"/>
          </a:xfrm>
          <a:prstGeom prst="ellipse">
            <a:avLst/>
          </a:prstGeom>
          <a:solidFill>
            <a:schemeClr val="accent1"/>
          </a:solidFill>
          <a:ln w="12700">
            <a:solidFill>
              <a:schemeClr val="accent1"/>
            </a:solidFill>
            <a:prstDash val="solid"/>
          </a:ln>
        </p:spPr>
        <p:txBody>
          <a:bodyPr/>
          <a:lstStyle/>
          <a:p>
            <a:endParaRPr lang="en-IN"/>
          </a:p>
        </p:txBody>
      </p:sp>
      <p:sp>
        <p:nvSpPr>
          <p:cNvPr id="20" name="Text 18"/>
          <p:cNvSpPr txBox="1"/>
          <p:nvPr/>
        </p:nvSpPr>
        <p:spPr>
          <a:xfrm>
            <a:off x="6400800" y="3447288"/>
            <a:ext cx="548640" cy="548640"/>
          </a:xfrm>
          <a:prstGeom prst="rect">
            <a:avLst/>
          </a:prstGeom>
          <a:noFill/>
          <a:ln/>
        </p:spPr>
        <p:txBody>
          <a:bodyPr wrap="square" lIns="0" tIns="0" rIns="0" bIns="0" rtlCol="0" anchor="ctr"/>
          <a:lstStyle/>
          <a:p>
            <a:pPr marL="0" indent="0" algn="ctr">
              <a:buNone/>
            </a:pPr>
            <a:r>
              <a:rPr lang="en-US" sz="1560" b="1" dirty="0">
                <a:solidFill>
                  <a:schemeClr val="bg1"/>
                </a:solidFill>
                <a:latin typeface="Cambria" pitchFamily="34" charset="0"/>
                <a:ea typeface="Cambria" pitchFamily="34" charset="-122"/>
                <a:cs typeface="Cambria" pitchFamily="34" charset="-120"/>
              </a:rPr>
              <a:t>4</a:t>
            </a:r>
            <a:endParaRPr lang="en-US" sz="1560" dirty="0"/>
          </a:p>
        </p:txBody>
      </p:sp>
      <p:sp>
        <p:nvSpPr>
          <p:cNvPr id="21" name="Text 19"/>
          <p:cNvSpPr txBox="1"/>
          <p:nvPr/>
        </p:nvSpPr>
        <p:spPr>
          <a:xfrm>
            <a:off x="7178040" y="3182112"/>
            <a:ext cx="4206240" cy="411480"/>
          </a:xfrm>
          <a:prstGeom prst="rect">
            <a:avLst/>
          </a:prstGeom>
          <a:noFill/>
          <a:ln/>
        </p:spPr>
        <p:txBody>
          <a:bodyPr wrap="square" lIns="635" tIns="635" rIns="635" bIns="635" rtlCol="0" anchor="t"/>
          <a:lstStyle/>
          <a:p>
            <a:pPr marL="0" indent="0">
              <a:buNone/>
            </a:pPr>
            <a:r>
              <a:rPr lang="en-US" sz="1800" b="1" dirty="0">
                <a:solidFill>
                  <a:schemeClr val="tx2"/>
                </a:solidFill>
                <a:latin typeface="Cambria" pitchFamily="34" charset="0"/>
                <a:ea typeface="Cambria" pitchFamily="34" charset="-122"/>
                <a:cs typeface="Cambria" pitchFamily="34" charset="-120"/>
              </a:rPr>
              <a:t>Constraints</a:t>
            </a:r>
            <a:endParaRPr lang="en-US" sz="1800" dirty="0"/>
          </a:p>
        </p:txBody>
      </p:sp>
      <p:sp>
        <p:nvSpPr>
          <p:cNvPr id="22" name="Text 20"/>
          <p:cNvSpPr txBox="1"/>
          <p:nvPr/>
        </p:nvSpPr>
        <p:spPr>
          <a:xfrm>
            <a:off x="7178040" y="3611880"/>
            <a:ext cx="4206240" cy="731520"/>
          </a:xfrm>
          <a:prstGeom prst="rect">
            <a:avLst/>
          </a:prstGeom>
          <a:noFill/>
          <a:ln/>
        </p:spPr>
        <p:txBody>
          <a:bodyPr wrap="square" lIns="635" tIns="635" rIns="635" bIns="635" rtlCol="0" anchor="t"/>
          <a:lstStyle/>
          <a:p>
            <a:pPr marL="0" indent="0">
              <a:buNone/>
            </a:pPr>
            <a:r>
              <a:rPr lang="en-US" sz="1600" dirty="0">
                <a:solidFill>
                  <a:schemeClr val="tx1"/>
                </a:solidFill>
                <a:latin typeface="Calibri" pitchFamily="34" charset="0"/>
                <a:ea typeface="Calibri" pitchFamily="34" charset="-122"/>
                <a:cs typeface="Calibri" pitchFamily="34" charset="-120"/>
              </a:rPr>
              <a:t>If not in the record, write NOT IN RECORD. No case law unless supplied.</a:t>
            </a:r>
            <a:endParaRPr lang="en-US" sz="1600" dirty="0"/>
          </a:p>
        </p:txBody>
      </p:sp>
      <p:sp>
        <p:nvSpPr>
          <p:cNvPr id="23" name="Shape 21"/>
          <p:cNvSpPr/>
          <p:nvPr/>
        </p:nvSpPr>
        <p:spPr>
          <a:xfrm>
            <a:off x="548640" y="4617720"/>
            <a:ext cx="5440680" cy="1417320"/>
          </a:xfrm>
          <a:prstGeom prst="roundRect">
            <a:avLst>
              <a:gd name="adj" fmla="val 5161"/>
            </a:avLst>
          </a:prstGeom>
          <a:solidFill>
            <a:schemeClr val="bg2"/>
          </a:solidFill>
          <a:ln w="12700">
            <a:solidFill>
              <a:schemeClr val="bg2"/>
            </a:solidFill>
            <a:prstDash val="solid"/>
          </a:ln>
        </p:spPr>
        <p:txBody>
          <a:bodyPr/>
          <a:lstStyle/>
          <a:p>
            <a:endParaRPr lang="en-IN"/>
          </a:p>
        </p:txBody>
      </p:sp>
      <p:sp>
        <p:nvSpPr>
          <p:cNvPr id="24" name="Shape 22"/>
          <p:cNvSpPr/>
          <p:nvPr/>
        </p:nvSpPr>
        <p:spPr>
          <a:xfrm>
            <a:off x="777240" y="5047488"/>
            <a:ext cx="548640" cy="548640"/>
          </a:xfrm>
          <a:prstGeom prst="ellipse">
            <a:avLst/>
          </a:prstGeom>
          <a:solidFill>
            <a:schemeClr val="accent1"/>
          </a:solidFill>
          <a:ln w="12700">
            <a:solidFill>
              <a:schemeClr val="accent1"/>
            </a:solidFill>
            <a:prstDash val="solid"/>
          </a:ln>
        </p:spPr>
        <p:txBody>
          <a:bodyPr/>
          <a:lstStyle/>
          <a:p>
            <a:endParaRPr lang="en-IN"/>
          </a:p>
        </p:txBody>
      </p:sp>
      <p:sp>
        <p:nvSpPr>
          <p:cNvPr id="25" name="Text 23"/>
          <p:cNvSpPr txBox="1"/>
          <p:nvPr/>
        </p:nvSpPr>
        <p:spPr>
          <a:xfrm>
            <a:off x="777240" y="5047488"/>
            <a:ext cx="548640" cy="548640"/>
          </a:xfrm>
          <a:prstGeom prst="rect">
            <a:avLst/>
          </a:prstGeom>
          <a:noFill/>
          <a:ln/>
        </p:spPr>
        <p:txBody>
          <a:bodyPr wrap="square" lIns="0" tIns="0" rIns="0" bIns="0" rtlCol="0" anchor="ctr"/>
          <a:lstStyle/>
          <a:p>
            <a:pPr marL="0" indent="0" algn="ctr">
              <a:buNone/>
            </a:pPr>
            <a:r>
              <a:rPr lang="en-US" sz="1560" b="1" dirty="0">
                <a:solidFill>
                  <a:schemeClr val="bg1"/>
                </a:solidFill>
                <a:latin typeface="Cambria" pitchFamily="34" charset="0"/>
                <a:ea typeface="Cambria" pitchFamily="34" charset="-122"/>
                <a:cs typeface="Cambria" pitchFamily="34" charset="-120"/>
              </a:rPr>
              <a:t>5</a:t>
            </a:r>
            <a:endParaRPr lang="en-US" sz="1560" dirty="0"/>
          </a:p>
        </p:txBody>
      </p:sp>
      <p:sp>
        <p:nvSpPr>
          <p:cNvPr id="26" name="Text 24"/>
          <p:cNvSpPr txBox="1"/>
          <p:nvPr/>
        </p:nvSpPr>
        <p:spPr>
          <a:xfrm>
            <a:off x="1554480" y="4782312"/>
            <a:ext cx="4206240" cy="411480"/>
          </a:xfrm>
          <a:prstGeom prst="rect">
            <a:avLst/>
          </a:prstGeom>
          <a:noFill/>
          <a:ln/>
        </p:spPr>
        <p:txBody>
          <a:bodyPr wrap="square" lIns="635" tIns="635" rIns="635" bIns="635" rtlCol="0" anchor="t"/>
          <a:lstStyle/>
          <a:p>
            <a:pPr marL="0" indent="0">
              <a:buNone/>
            </a:pPr>
            <a:r>
              <a:rPr lang="en-US" sz="1800" b="1" dirty="0">
                <a:solidFill>
                  <a:schemeClr val="tx2"/>
                </a:solidFill>
                <a:latin typeface="Cambria" pitchFamily="34" charset="0"/>
                <a:ea typeface="Cambria" pitchFamily="34" charset="-122"/>
                <a:cs typeface="Cambria" pitchFamily="34" charset="-120"/>
              </a:rPr>
              <a:t>Output</a:t>
            </a:r>
            <a:endParaRPr lang="en-US" sz="1800" dirty="0"/>
          </a:p>
        </p:txBody>
      </p:sp>
      <p:sp>
        <p:nvSpPr>
          <p:cNvPr id="27" name="Text 25"/>
          <p:cNvSpPr txBox="1"/>
          <p:nvPr/>
        </p:nvSpPr>
        <p:spPr>
          <a:xfrm>
            <a:off x="1554480" y="5212080"/>
            <a:ext cx="4206240" cy="731520"/>
          </a:xfrm>
          <a:prstGeom prst="rect">
            <a:avLst/>
          </a:prstGeom>
          <a:noFill/>
          <a:ln/>
        </p:spPr>
        <p:txBody>
          <a:bodyPr wrap="square" lIns="635" tIns="635" rIns="635" bIns="635" rtlCol="0" anchor="t"/>
          <a:lstStyle/>
          <a:p>
            <a:pPr marL="0" indent="0">
              <a:buNone/>
            </a:pPr>
            <a:r>
              <a:rPr lang="en-US" sz="1600" dirty="0">
                <a:solidFill>
                  <a:schemeClr val="tx1"/>
                </a:solidFill>
                <a:latin typeface="Calibri" pitchFamily="34" charset="0"/>
                <a:ea typeface="Calibri" pitchFamily="34" charset="-122"/>
                <a:cs typeface="Calibri" pitchFamily="34" charset="-120"/>
              </a:rPr>
              <a:t>Two tables; paragraph references for every fact.</a:t>
            </a:r>
            <a:endParaRPr lang="en-US" sz="1600" dirty="0"/>
          </a:p>
        </p:txBody>
      </p:sp>
      <p:sp>
        <p:nvSpPr>
          <p:cNvPr id="28" name="Shape 26"/>
          <p:cNvSpPr/>
          <p:nvPr/>
        </p:nvSpPr>
        <p:spPr>
          <a:xfrm>
            <a:off x="6172200" y="4617720"/>
            <a:ext cx="5440680" cy="1417320"/>
          </a:xfrm>
          <a:prstGeom prst="roundRect">
            <a:avLst>
              <a:gd name="adj" fmla="val 5161"/>
            </a:avLst>
          </a:prstGeom>
          <a:solidFill>
            <a:schemeClr val="bg2"/>
          </a:solidFill>
          <a:ln w="12700">
            <a:solidFill>
              <a:schemeClr val="bg2"/>
            </a:solidFill>
            <a:prstDash val="solid"/>
          </a:ln>
        </p:spPr>
        <p:txBody>
          <a:bodyPr/>
          <a:lstStyle/>
          <a:p>
            <a:endParaRPr lang="en-IN"/>
          </a:p>
        </p:txBody>
      </p:sp>
      <p:sp>
        <p:nvSpPr>
          <p:cNvPr id="29" name="Shape 27"/>
          <p:cNvSpPr/>
          <p:nvPr/>
        </p:nvSpPr>
        <p:spPr>
          <a:xfrm>
            <a:off x="6400800" y="5047488"/>
            <a:ext cx="548640" cy="548640"/>
          </a:xfrm>
          <a:prstGeom prst="ellipse">
            <a:avLst/>
          </a:prstGeom>
          <a:solidFill>
            <a:schemeClr val="accent1"/>
          </a:solidFill>
          <a:ln w="12700">
            <a:solidFill>
              <a:schemeClr val="accent1"/>
            </a:solidFill>
            <a:prstDash val="solid"/>
          </a:ln>
        </p:spPr>
        <p:txBody>
          <a:bodyPr/>
          <a:lstStyle/>
          <a:p>
            <a:endParaRPr lang="en-IN"/>
          </a:p>
        </p:txBody>
      </p:sp>
      <p:sp>
        <p:nvSpPr>
          <p:cNvPr id="30" name="Text 28"/>
          <p:cNvSpPr txBox="1"/>
          <p:nvPr/>
        </p:nvSpPr>
        <p:spPr>
          <a:xfrm>
            <a:off x="6400800" y="5047488"/>
            <a:ext cx="548640" cy="548640"/>
          </a:xfrm>
          <a:prstGeom prst="rect">
            <a:avLst/>
          </a:prstGeom>
          <a:noFill/>
          <a:ln/>
        </p:spPr>
        <p:txBody>
          <a:bodyPr wrap="square" lIns="0" tIns="0" rIns="0" bIns="0" rtlCol="0" anchor="ctr"/>
          <a:lstStyle/>
          <a:p>
            <a:pPr marL="0" indent="0" algn="ctr">
              <a:buNone/>
            </a:pPr>
            <a:r>
              <a:rPr lang="en-US" sz="1560" b="1" dirty="0">
                <a:solidFill>
                  <a:schemeClr val="bg1"/>
                </a:solidFill>
                <a:latin typeface="Cambria" pitchFamily="34" charset="0"/>
                <a:ea typeface="Cambria" pitchFamily="34" charset="-122"/>
                <a:cs typeface="Cambria" pitchFamily="34" charset="-120"/>
              </a:rPr>
              <a:t>6</a:t>
            </a:r>
            <a:endParaRPr lang="en-US" sz="1560" dirty="0"/>
          </a:p>
        </p:txBody>
      </p:sp>
      <p:sp>
        <p:nvSpPr>
          <p:cNvPr id="31" name="Text 29"/>
          <p:cNvSpPr txBox="1"/>
          <p:nvPr/>
        </p:nvSpPr>
        <p:spPr>
          <a:xfrm>
            <a:off x="7178040" y="4782312"/>
            <a:ext cx="4206240" cy="411480"/>
          </a:xfrm>
          <a:prstGeom prst="rect">
            <a:avLst/>
          </a:prstGeom>
          <a:noFill/>
          <a:ln/>
        </p:spPr>
        <p:txBody>
          <a:bodyPr wrap="square" lIns="635" tIns="635" rIns="635" bIns="635" rtlCol="0" anchor="t"/>
          <a:lstStyle/>
          <a:p>
            <a:pPr marL="0" indent="0">
              <a:buNone/>
            </a:pPr>
            <a:r>
              <a:rPr lang="en-US" sz="1800" b="1" dirty="0">
                <a:solidFill>
                  <a:schemeClr val="tx2"/>
                </a:solidFill>
                <a:latin typeface="Cambria" pitchFamily="34" charset="0"/>
                <a:ea typeface="Cambria" pitchFamily="34" charset="-122"/>
                <a:cs typeface="Cambria" pitchFamily="34" charset="-120"/>
              </a:rPr>
              <a:t>Verification hook</a:t>
            </a:r>
            <a:endParaRPr lang="en-US" sz="1800" dirty="0"/>
          </a:p>
        </p:txBody>
      </p:sp>
      <p:sp>
        <p:nvSpPr>
          <p:cNvPr id="32" name="Text 30"/>
          <p:cNvSpPr txBox="1"/>
          <p:nvPr/>
        </p:nvSpPr>
        <p:spPr>
          <a:xfrm>
            <a:off x="7178040" y="5212080"/>
            <a:ext cx="4206240" cy="731520"/>
          </a:xfrm>
          <a:prstGeom prst="rect">
            <a:avLst/>
          </a:prstGeom>
          <a:noFill/>
          <a:ln/>
        </p:spPr>
        <p:txBody>
          <a:bodyPr wrap="square" lIns="635" tIns="635" rIns="635" bIns="635" rtlCol="0" anchor="t"/>
          <a:lstStyle/>
          <a:p>
            <a:pPr marL="0" indent="0">
              <a:buNone/>
            </a:pPr>
            <a:r>
              <a:rPr lang="en-US" sz="1600" dirty="0">
                <a:solidFill>
                  <a:schemeClr val="tx1"/>
                </a:solidFill>
                <a:latin typeface="Calibri" pitchFamily="34" charset="0"/>
                <a:ea typeface="Calibri" pitchFamily="34" charset="-122"/>
                <a:cs typeface="Calibri" pitchFamily="34" charset="-120"/>
              </a:rPr>
              <a:t>For every figure, name the document and paragraph.</a:t>
            </a:r>
            <a:endParaRPr lang="en-US" sz="1600" dirty="0"/>
          </a:p>
        </p:txBody>
      </p:sp>
      <p:sp>
        <p:nvSpPr>
          <p:cNvPr id="33"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2194560" y="2377440"/>
            <a:ext cx="9326880" cy="1097280"/>
          </a:xfrm>
          <a:prstGeom prst="rect">
            <a:avLst/>
          </a:prstGeom>
          <a:noFill/>
          <a:ln/>
        </p:spPr>
        <p:txBody>
          <a:bodyPr wrap="square" rtlCol="0" anchor="ctr"/>
          <a:lstStyle/>
          <a:p>
            <a:pPr marL="0" indent="0" algn="l">
              <a:buNone/>
            </a:pPr>
            <a:r>
              <a:rPr lang="en-US" sz="4000" b="1" dirty="0">
                <a:solidFill>
                  <a:schemeClr val="bg1"/>
                </a:solidFill>
                <a:latin typeface="Cambria" pitchFamily="34" charset="0"/>
                <a:ea typeface="Cambria" pitchFamily="34" charset="-122"/>
                <a:cs typeface="Cambria" pitchFamily="34" charset="-120"/>
              </a:rPr>
              <a:t>Live demonstration</a:t>
            </a:r>
            <a:endParaRPr lang="en-US" sz="4000" dirty="0"/>
          </a:p>
        </p:txBody>
      </p:sp>
      <p:sp>
        <p:nvSpPr>
          <p:cNvPr id="3" name="Text 0"/>
          <p:cNvSpPr>
            <a:spLocks noGrp="1"/>
          </p:cNvSpPr>
          <p:nvPr>
            <p:ph type="body" idx="101" hasCustomPrompt="1"/>
          </p:nvPr>
        </p:nvSpPr>
        <p:spPr>
          <a:xfrm>
            <a:off x="2194560" y="3474720"/>
            <a:ext cx="9326880" cy="914400"/>
          </a:xfrm>
          <a:prstGeom prst="rect">
            <a:avLst/>
          </a:prstGeom>
          <a:noFill/>
          <a:ln/>
        </p:spPr>
        <p:txBody>
          <a:bodyPr wrap="square" rtlCol="0" anchor="t"/>
          <a:lstStyle/>
          <a:p>
            <a:pPr marL="0" indent="0">
              <a:buNone/>
            </a:pPr>
            <a:r>
              <a:rPr lang="en-US" sz="2000" dirty="0">
                <a:solidFill>
                  <a:schemeClr val="accent2"/>
                </a:solidFill>
                <a:latin typeface="Calibri" pitchFamily="34" charset="0"/>
                <a:ea typeface="Calibri" pitchFamily="34" charset="-122"/>
                <a:cs typeface="Calibri" pitchFamily="34" charset="-120"/>
              </a:rPr>
              <a:t>One order, seven steps — M/s Shyam Polymers Pvt Ltd (fictitious)</a:t>
            </a:r>
            <a:endParaRPr lang="en-US" sz="2000" dirty="0"/>
          </a:p>
        </p:txBody>
      </p:sp>
      <p:sp>
        <p:nvSpPr>
          <p:cNvPr id="4" name="Shape 2"/>
          <p:cNvSpPr/>
          <p:nvPr/>
        </p:nvSpPr>
        <p:spPr>
          <a:xfrm>
            <a:off x="822960" y="2514600"/>
            <a:ext cx="914400" cy="914400"/>
          </a:xfrm>
          <a:prstGeom prst="ellipse">
            <a:avLst/>
          </a:prstGeom>
          <a:solidFill>
            <a:schemeClr val="accent2"/>
          </a:solidFill>
          <a:ln w="12700">
            <a:solidFill>
              <a:schemeClr val="accent2"/>
            </a:solidFill>
            <a:prstDash val="solid"/>
          </a:ln>
        </p:spPr>
        <p:txBody>
          <a:bodyPr/>
          <a:lstStyle/>
          <a:p>
            <a:endParaRPr lang="en-IN"/>
          </a:p>
        </p:txBody>
      </p:sp>
      <p:sp>
        <p:nvSpPr>
          <p:cNvPr id="5" name="Text 3"/>
          <p:cNvSpPr txBox="1"/>
          <p:nvPr/>
        </p:nvSpPr>
        <p:spPr>
          <a:xfrm>
            <a:off x="822960" y="2514600"/>
            <a:ext cx="914400" cy="914400"/>
          </a:xfrm>
          <a:prstGeom prst="rect">
            <a:avLst/>
          </a:prstGeom>
          <a:noFill/>
          <a:ln/>
        </p:spPr>
        <p:txBody>
          <a:bodyPr wrap="square" lIns="0" tIns="0" rIns="0" bIns="0" rtlCol="0" anchor="ctr"/>
          <a:lstStyle/>
          <a:p>
            <a:pPr marL="0" indent="0" algn="ctr">
              <a:buNone/>
            </a:pPr>
            <a:r>
              <a:rPr lang="en-US" sz="2600" b="1" dirty="0">
                <a:solidFill>
                  <a:schemeClr val="bg1"/>
                </a:solidFill>
                <a:latin typeface="Cambria" pitchFamily="34" charset="0"/>
                <a:ea typeface="Cambria" pitchFamily="34" charset="-122"/>
                <a:cs typeface="Cambria" pitchFamily="34" charset="-120"/>
              </a:rPr>
              <a:t>2</a:t>
            </a:r>
            <a:endParaRPr lang="en-US" sz="2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The case: an ordinary Section 73 order for FY 2023-24</a:t>
            </a:r>
            <a:endParaRPr lang="en-US" sz="3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6766560" cy="3017520"/>
        </p:xfrm>
        <a:graphic>
          <a:graphicData uri="http://schemas.openxmlformats.org/drawingml/2006/table">
            <a:tbl>
              <a:tblPr/>
              <a:tblGrid>
                <a:gridCol w="512064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tblGrid>
              <a:tr h="502920">
                <a:tc>
                  <a:txBody>
                    <a:bodyPr/>
                    <a:lstStyle/>
                    <a:p>
                      <a:pPr marL="0" indent="0" algn="l">
                        <a:buNone/>
                      </a:pPr>
                      <a:r>
                        <a:rPr lang="en-US" sz="1500" b="1" dirty="0">
                          <a:solidFill>
                            <a:schemeClr val="bg1"/>
                          </a:solidFill>
                          <a:latin typeface="Calibri" pitchFamily="34" charset="0"/>
                          <a:ea typeface="Calibri" pitchFamily="34" charset="-122"/>
                          <a:cs typeface="Calibri" pitchFamily="34" charset="-120"/>
                        </a:rPr>
                        <a:t>Issue</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accent1"/>
                    </a:solidFill>
                  </a:tcPr>
                </a:tc>
                <a:tc>
                  <a:txBody>
                    <a:bodyPr/>
                    <a:lstStyle/>
                    <a:p>
                      <a:pPr marL="0" indent="0" algn="r">
                        <a:buNone/>
                      </a:pPr>
                      <a:r>
                        <a:rPr lang="en-US" sz="1500" b="1" dirty="0">
                          <a:solidFill>
                            <a:schemeClr val="bg1"/>
                          </a:solidFill>
                          <a:latin typeface="Calibri" pitchFamily="34" charset="0"/>
                          <a:ea typeface="Calibri" pitchFamily="34" charset="-122"/>
                          <a:cs typeface="Calibri" pitchFamily="34" charset="-120"/>
                        </a:rPr>
                        <a:t>Amount (₹)</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02920">
                <a:tc>
                  <a:txBody>
                    <a:bodyPr/>
                    <a:lstStyle/>
                    <a:p>
                      <a:pPr marL="0" indent="0" algn="l">
                        <a:buNone/>
                      </a:pPr>
                      <a:r>
                        <a:rPr lang="en-US" sz="1500" dirty="0">
                          <a:solidFill>
                            <a:schemeClr val="tx1"/>
                          </a:solidFill>
                          <a:latin typeface="Calibri" pitchFamily="34" charset="0"/>
                          <a:ea typeface="Calibri" pitchFamily="34" charset="-122"/>
                          <a:cs typeface="Calibri" pitchFamily="34" charset="-120"/>
                        </a:rPr>
                        <a:t>Disc. 1 — ITC in GSTR-3B exceeds GSTR-2B (Sec 16(2)(aa))</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tc>
                  <a:txBody>
                    <a:bodyPr/>
                    <a:lstStyle/>
                    <a:p>
                      <a:pPr marL="0" indent="0" algn="r">
                        <a:buNone/>
                      </a:pPr>
                      <a:r>
                        <a:rPr lang="en-US" sz="1500" dirty="0">
                          <a:solidFill>
                            <a:schemeClr val="tx1"/>
                          </a:solidFill>
                          <a:latin typeface="Calibri" pitchFamily="34" charset="0"/>
                          <a:ea typeface="Calibri" pitchFamily="34" charset="-122"/>
                          <a:cs typeface="Calibri" pitchFamily="34" charset="-120"/>
                        </a:rPr>
                        <a:t>4,50,900</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02920">
                <a:tc>
                  <a:txBody>
                    <a:bodyPr/>
                    <a:lstStyle/>
                    <a:p>
                      <a:pPr marL="0" indent="0" algn="l">
                        <a:buNone/>
                      </a:pPr>
                      <a:r>
                        <a:rPr lang="en-US" sz="1500" dirty="0">
                          <a:solidFill>
                            <a:schemeClr val="tx1"/>
                          </a:solidFill>
                          <a:latin typeface="Calibri" pitchFamily="34" charset="0"/>
                          <a:ea typeface="Calibri" pitchFamily="34" charset="-122"/>
                          <a:cs typeface="Calibri" pitchFamily="34" charset="-120"/>
                        </a:rPr>
                        <a:t>Disc. 2 — ITC from supplier cancelled retrospectively</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2"/>
                    </a:solidFill>
                  </a:tcPr>
                </a:tc>
                <a:tc>
                  <a:txBody>
                    <a:bodyPr/>
                    <a:lstStyle/>
                    <a:p>
                      <a:pPr marL="0" indent="0" algn="r">
                        <a:buNone/>
                      </a:pPr>
                      <a:r>
                        <a:rPr lang="en-US" sz="1500" dirty="0">
                          <a:solidFill>
                            <a:schemeClr val="tx1"/>
                          </a:solidFill>
                          <a:latin typeface="Calibri" pitchFamily="34" charset="0"/>
                          <a:ea typeface="Calibri" pitchFamily="34" charset="-122"/>
                          <a:cs typeface="Calibri" pitchFamily="34" charset="-120"/>
                        </a:rPr>
                        <a:t>3,85,200</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502920">
                <a:tc>
                  <a:txBody>
                    <a:bodyPr/>
                    <a:lstStyle/>
                    <a:p>
                      <a:pPr marL="0" indent="0" algn="l">
                        <a:buNone/>
                      </a:pPr>
                      <a:r>
                        <a:rPr lang="en-US" sz="1500" dirty="0">
                          <a:solidFill>
                            <a:schemeClr val="tx1"/>
                          </a:solidFill>
                          <a:latin typeface="Calibri" pitchFamily="34" charset="0"/>
                          <a:ea typeface="Calibri" pitchFamily="34" charset="-122"/>
                          <a:cs typeface="Calibri" pitchFamily="34" charset="-120"/>
                        </a:rPr>
                        <a:t>Interest under Section 50</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tc>
                  <a:txBody>
                    <a:bodyPr/>
                    <a:lstStyle/>
                    <a:p>
                      <a:pPr marL="0" indent="0" algn="r">
                        <a:buNone/>
                      </a:pPr>
                      <a:r>
                        <a:rPr lang="en-US" sz="1500" dirty="0">
                          <a:solidFill>
                            <a:schemeClr val="tx1"/>
                          </a:solidFill>
                          <a:latin typeface="Calibri" pitchFamily="34" charset="0"/>
                          <a:ea typeface="Calibri" pitchFamily="34" charset="-122"/>
                          <a:cs typeface="Calibri" pitchFamily="34" charset="-120"/>
                        </a:rPr>
                        <a:t>2,07,436</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02920">
                <a:tc>
                  <a:txBody>
                    <a:bodyPr/>
                    <a:lstStyle/>
                    <a:p>
                      <a:pPr marL="0" indent="0" algn="l">
                        <a:buNone/>
                      </a:pPr>
                      <a:r>
                        <a:rPr lang="en-US" sz="1500" dirty="0">
                          <a:solidFill>
                            <a:schemeClr val="tx1"/>
                          </a:solidFill>
                          <a:latin typeface="Calibri" pitchFamily="34" charset="0"/>
                          <a:ea typeface="Calibri" pitchFamily="34" charset="-122"/>
                          <a:cs typeface="Calibri" pitchFamily="34" charset="-120"/>
                        </a:rPr>
                        <a:t>Penalty under Section 73(9)</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2"/>
                    </a:solidFill>
                  </a:tcPr>
                </a:tc>
                <a:tc>
                  <a:txBody>
                    <a:bodyPr/>
                    <a:lstStyle/>
                    <a:p>
                      <a:pPr marL="0" indent="0" algn="r">
                        <a:buNone/>
                      </a:pPr>
                      <a:r>
                        <a:rPr lang="en-US" sz="1500" dirty="0">
                          <a:solidFill>
                            <a:schemeClr val="tx1"/>
                          </a:solidFill>
                          <a:latin typeface="Calibri" pitchFamily="34" charset="0"/>
                          <a:ea typeface="Calibri" pitchFamily="34" charset="-122"/>
                          <a:cs typeface="Calibri" pitchFamily="34" charset="-120"/>
                        </a:rPr>
                        <a:t>83,610</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502920">
                <a:tc>
                  <a:txBody>
                    <a:bodyPr/>
                    <a:lstStyle/>
                    <a:p>
                      <a:pPr marL="0" indent="0" algn="l">
                        <a:buNone/>
                      </a:pPr>
                      <a:r>
                        <a:rPr lang="en-US" sz="1500" b="1" dirty="0">
                          <a:solidFill>
                            <a:schemeClr val="tx1"/>
                          </a:solidFill>
                          <a:latin typeface="Calibri" pitchFamily="34" charset="0"/>
                          <a:ea typeface="Calibri" pitchFamily="34" charset="-122"/>
                          <a:cs typeface="Calibri" pitchFamily="34" charset="-120"/>
                        </a:rPr>
                        <a:t>Total demand confirmed</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tc>
                  <a:txBody>
                    <a:bodyPr/>
                    <a:lstStyle/>
                    <a:p>
                      <a:pPr marL="0" indent="0" algn="r">
                        <a:buNone/>
                      </a:pPr>
                      <a:r>
                        <a:rPr lang="en-US" sz="1500" b="1" dirty="0">
                          <a:solidFill>
                            <a:schemeClr val="tx1"/>
                          </a:solidFill>
                          <a:latin typeface="Calibri" pitchFamily="34" charset="0"/>
                          <a:ea typeface="Calibri" pitchFamily="34" charset="-122"/>
                          <a:cs typeface="Calibri" pitchFamily="34" charset="-120"/>
                        </a:rPr>
                        <a:t>11,27,146</a:t>
                      </a:r>
                      <a:endParaRPr lang="en-US" sz="15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4" name="Shape 1"/>
          <p:cNvSpPr/>
          <p:nvPr/>
        </p:nvSpPr>
        <p:spPr>
          <a:xfrm>
            <a:off x="7680960" y="1463040"/>
            <a:ext cx="3931920" cy="4480560"/>
          </a:xfrm>
          <a:prstGeom prst="roundRect">
            <a:avLst>
              <a:gd name="adj" fmla="val 1860"/>
            </a:avLst>
          </a:prstGeom>
          <a:solidFill>
            <a:schemeClr val="bg2"/>
          </a:solidFill>
          <a:ln w="12700">
            <a:solidFill>
              <a:schemeClr val="bg2"/>
            </a:solidFill>
            <a:prstDash val="solid"/>
          </a:ln>
        </p:spPr>
        <p:txBody>
          <a:bodyPr/>
          <a:lstStyle/>
          <a:p>
            <a:endParaRPr lang="en-IN"/>
          </a:p>
        </p:txBody>
      </p:sp>
      <p:sp>
        <p:nvSpPr>
          <p:cNvPr id="5" name="Text 2"/>
          <p:cNvSpPr txBox="1"/>
          <p:nvPr/>
        </p:nvSpPr>
        <p:spPr>
          <a:xfrm>
            <a:off x="7955280" y="1645920"/>
            <a:ext cx="3474720" cy="411480"/>
          </a:xfrm>
          <a:prstGeom prst="rect">
            <a:avLst/>
          </a:prstGeom>
          <a:noFill/>
          <a:ln/>
        </p:spPr>
        <p:txBody>
          <a:bodyPr wrap="square" lIns="635" tIns="635" rIns="635" bIns="635" rtlCol="0" anchor="t"/>
          <a:lstStyle/>
          <a:p>
            <a:pPr marL="0" indent="0">
              <a:buNone/>
            </a:pPr>
            <a:r>
              <a:rPr lang="en-US" sz="1900" b="1" dirty="0">
                <a:solidFill>
                  <a:schemeClr val="tx2"/>
                </a:solidFill>
                <a:latin typeface="Cambria" pitchFamily="34" charset="0"/>
                <a:ea typeface="Cambria" pitchFamily="34" charset="-122"/>
                <a:cs typeface="Cambria" pitchFamily="34" charset="-120"/>
              </a:rPr>
              <a:t>Key dates</a:t>
            </a:r>
            <a:endParaRPr lang="en-US" sz="1900" dirty="0"/>
          </a:p>
        </p:txBody>
      </p:sp>
      <p:sp>
        <p:nvSpPr>
          <p:cNvPr id="6" name="Text 3"/>
          <p:cNvSpPr txBox="1"/>
          <p:nvPr/>
        </p:nvSpPr>
        <p:spPr>
          <a:xfrm>
            <a:off x="7955280" y="2148840"/>
            <a:ext cx="3474720" cy="685800"/>
          </a:xfrm>
          <a:prstGeom prst="rect">
            <a:avLst/>
          </a:prstGeom>
          <a:noFill/>
          <a:ln/>
        </p:spPr>
        <p:txBody>
          <a:bodyPr wrap="square" lIns="635" tIns="635" rIns="635" bIns="635"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14.01.2026  </a:t>
            </a:r>
            <a:r>
              <a:rPr lang="en-US" sz="1400" dirty="0">
                <a:solidFill>
                  <a:schemeClr val="tx1"/>
                </a:solidFill>
                <a:latin typeface="Calibri" pitchFamily="34" charset="0"/>
                <a:ea typeface="Calibri" pitchFamily="34" charset="-122"/>
                <a:cs typeface="Calibri" pitchFamily="34" charset="-120"/>
              </a:rPr>
              <a:t>ASMT-10</a:t>
            </a:r>
            <a:endParaRPr lang="en-US" sz="1400" dirty="0"/>
          </a:p>
        </p:txBody>
      </p:sp>
      <p:sp>
        <p:nvSpPr>
          <p:cNvPr id="7" name="Text 4"/>
          <p:cNvSpPr txBox="1"/>
          <p:nvPr/>
        </p:nvSpPr>
        <p:spPr>
          <a:xfrm>
            <a:off x="7955280" y="2880360"/>
            <a:ext cx="3474720" cy="685800"/>
          </a:xfrm>
          <a:prstGeom prst="rect">
            <a:avLst/>
          </a:prstGeom>
          <a:noFill/>
          <a:ln/>
        </p:spPr>
        <p:txBody>
          <a:bodyPr wrap="square" lIns="635" tIns="635" rIns="635" bIns="635"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12.05.2026  </a:t>
            </a:r>
            <a:r>
              <a:rPr lang="en-US" sz="1400" dirty="0">
                <a:solidFill>
                  <a:schemeClr val="tx1"/>
                </a:solidFill>
                <a:latin typeface="Calibri" pitchFamily="34" charset="0"/>
                <a:ea typeface="Calibri" pitchFamily="34" charset="-122"/>
                <a:cs typeface="Calibri" pitchFamily="34" charset="-120"/>
              </a:rPr>
              <a:t>SCN (DRC-01) — hearing: "NA"</a:t>
            </a:r>
            <a:endParaRPr lang="en-US" sz="1400" dirty="0"/>
          </a:p>
        </p:txBody>
      </p:sp>
      <p:sp>
        <p:nvSpPr>
          <p:cNvPr id="8" name="Text 5"/>
          <p:cNvSpPr txBox="1"/>
          <p:nvPr/>
        </p:nvSpPr>
        <p:spPr>
          <a:xfrm>
            <a:off x="7955280" y="3611880"/>
            <a:ext cx="3474720" cy="685800"/>
          </a:xfrm>
          <a:prstGeom prst="rect">
            <a:avLst/>
          </a:prstGeom>
          <a:noFill/>
          <a:ln/>
        </p:spPr>
        <p:txBody>
          <a:bodyPr wrap="square" lIns="635" tIns="635" rIns="635" bIns="635"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10.06.2026  </a:t>
            </a:r>
            <a:r>
              <a:rPr lang="en-US" sz="1400" dirty="0">
                <a:solidFill>
                  <a:schemeClr val="tx1"/>
                </a:solidFill>
                <a:latin typeface="Calibri" pitchFamily="34" charset="0"/>
                <a:ea typeface="Calibri" pitchFamily="34" charset="-122"/>
                <a:cs typeface="Calibri" pitchFamily="34" charset="-120"/>
              </a:rPr>
              <a:t>Reply (DRC-06) with reconciliation and evidence</a:t>
            </a:r>
            <a:endParaRPr lang="en-US" sz="1400" dirty="0"/>
          </a:p>
        </p:txBody>
      </p:sp>
      <p:sp>
        <p:nvSpPr>
          <p:cNvPr id="9" name="Text 6"/>
          <p:cNvSpPr txBox="1"/>
          <p:nvPr/>
        </p:nvSpPr>
        <p:spPr>
          <a:xfrm>
            <a:off x="7955280" y="4343400"/>
            <a:ext cx="3474720" cy="685800"/>
          </a:xfrm>
          <a:prstGeom prst="rect">
            <a:avLst/>
          </a:prstGeom>
          <a:noFill/>
          <a:ln/>
        </p:spPr>
        <p:txBody>
          <a:bodyPr wrap="square" lIns="635" tIns="635" rIns="635" bIns="635"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18.09.2026  </a:t>
            </a:r>
            <a:r>
              <a:rPr lang="en-US" sz="1400" dirty="0">
                <a:solidFill>
                  <a:schemeClr val="tx1"/>
                </a:solidFill>
                <a:latin typeface="Calibri" pitchFamily="34" charset="0"/>
                <a:ea typeface="Calibri" pitchFamily="34" charset="-122"/>
                <a:cs typeface="Calibri" pitchFamily="34" charset="-120"/>
              </a:rPr>
              <a:t>Order and DRC-07</a:t>
            </a:r>
            <a:endParaRPr lang="en-US" sz="1400" dirty="0"/>
          </a:p>
        </p:txBody>
      </p:sp>
      <p:sp>
        <p:nvSpPr>
          <p:cNvPr id="3" name="Text 7"/>
          <p:cNvSpPr txBox="1"/>
          <p:nvPr/>
        </p:nvSpPr>
        <p:spPr>
          <a:xfrm>
            <a:off x="7955280" y="5074920"/>
            <a:ext cx="3474720" cy="685800"/>
          </a:xfrm>
          <a:prstGeom prst="rect">
            <a:avLst/>
          </a:prstGeom>
          <a:noFill/>
          <a:ln/>
        </p:spPr>
        <p:txBody>
          <a:bodyPr wrap="square" lIns="635" tIns="635" rIns="635" bIns="635"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  </a:t>
            </a:r>
            <a:r>
              <a:rPr lang="en-US" sz="1400" dirty="0">
                <a:solidFill>
                  <a:schemeClr val="tx1"/>
                </a:solidFill>
                <a:latin typeface="Calibri" pitchFamily="34" charset="0"/>
                <a:ea typeface="Calibri" pitchFamily="34" charset="-122"/>
                <a:cs typeface="Calibri" pitchFamily="34" charset="-120"/>
              </a:rPr>
              <a:t>No personal hearing held</a:t>
            </a:r>
            <a:endParaRPr lang="en-US" sz="1400" dirty="0"/>
          </a:p>
        </p:txBody>
      </p:sp>
      <p:sp>
        <p:nvSpPr>
          <p:cNvPr id="11" name="Text 8"/>
          <p:cNvSpPr txBox="1"/>
          <p:nvPr/>
        </p:nvSpPr>
        <p:spPr>
          <a:xfrm>
            <a:off x="548640" y="4754880"/>
            <a:ext cx="6766560" cy="548640"/>
          </a:xfrm>
          <a:prstGeom prst="rect">
            <a:avLst/>
          </a:prstGeom>
          <a:noFill/>
          <a:ln/>
        </p:spPr>
        <p:txBody>
          <a:bodyPr wrap="square" lIns="635" tIns="635" rIns="635" bIns="635" rtlCol="0" anchor="t"/>
          <a:lstStyle/>
          <a:p>
            <a:pPr marL="0" indent="0">
              <a:buNone/>
            </a:pPr>
            <a:r>
              <a:rPr lang="en-US" sz="1800" dirty="0">
                <a:solidFill>
                  <a:schemeClr val="accent3"/>
                </a:solidFill>
                <a:latin typeface="Cambria" pitchFamily="34" charset="0"/>
                <a:ea typeface="Cambria" pitchFamily="34" charset="-122"/>
                <a:cs typeface="Cambria" pitchFamily="34" charset="-120"/>
              </a:rPr>
              <a:t>The order confirms the notice to the last rupee.</a:t>
            </a:r>
            <a:endParaRPr lang="en-US" sz="18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Step 1  Dissect the order — case card in minutes</a:t>
            </a:r>
            <a:endParaRPr lang="en-US" sz="3000" dirty="0"/>
          </a:p>
        </p:txBody>
      </p:sp>
      <p:sp>
        <p:nvSpPr>
          <p:cNvPr id="3" name="Shape 1"/>
          <p:cNvSpPr/>
          <p:nvPr/>
        </p:nvSpPr>
        <p:spPr>
          <a:xfrm>
            <a:off x="548640" y="1463040"/>
            <a:ext cx="5120640" cy="4480560"/>
          </a:xfrm>
          <a:prstGeom prst="roundRect">
            <a:avLst>
              <a:gd name="adj" fmla="val 1633"/>
            </a:avLst>
          </a:prstGeom>
          <a:solidFill>
            <a:schemeClr val="accent3"/>
          </a:solidFill>
          <a:ln w="12700">
            <a:solidFill>
              <a:schemeClr val="accent3"/>
            </a:solidFill>
            <a:prstDash val="solid"/>
          </a:ln>
        </p:spPr>
        <p:txBody>
          <a:bodyPr/>
          <a:lstStyle/>
          <a:p>
            <a:endParaRPr lang="en-IN"/>
          </a:p>
        </p:txBody>
      </p:sp>
      <p:sp>
        <p:nvSpPr>
          <p:cNvPr id="4" name="Text 2"/>
          <p:cNvSpPr txBox="1"/>
          <p:nvPr/>
        </p:nvSpPr>
        <p:spPr>
          <a:xfrm>
            <a:off x="822960" y="1645920"/>
            <a:ext cx="4572000" cy="411480"/>
          </a:xfrm>
          <a:prstGeom prst="rect">
            <a:avLst/>
          </a:prstGeom>
          <a:noFill/>
          <a:ln/>
        </p:spPr>
        <p:txBody>
          <a:bodyPr wrap="square" lIns="635" tIns="635" rIns="635" bIns="635" rtlCol="0" anchor="t"/>
          <a:lstStyle/>
          <a:p>
            <a:pPr marL="0" indent="0">
              <a:buNone/>
            </a:pPr>
            <a:r>
              <a:rPr lang="en-US" sz="1400" b="1" dirty="0">
                <a:solidFill>
                  <a:schemeClr val="accent2"/>
                </a:solidFill>
                <a:latin typeface="Calibri" pitchFamily="34" charset="0"/>
                <a:ea typeface="Calibri" pitchFamily="34" charset="-122"/>
                <a:cs typeface="Calibri" pitchFamily="34" charset="-120"/>
              </a:rPr>
              <a:t>Prompt P1 (extract)</a:t>
            </a:r>
            <a:endParaRPr lang="en-US" sz="1400" dirty="0"/>
          </a:p>
        </p:txBody>
      </p:sp>
      <p:sp>
        <p:nvSpPr>
          <p:cNvPr id="5" name="Text 3"/>
          <p:cNvSpPr txBox="1"/>
          <p:nvPr/>
        </p:nvSpPr>
        <p:spPr>
          <a:xfrm>
            <a:off x="822960" y="2194560"/>
            <a:ext cx="4572000" cy="3566160"/>
          </a:xfrm>
          <a:prstGeom prst="rect">
            <a:avLst/>
          </a:prstGeom>
          <a:noFill/>
          <a:ln/>
        </p:spPr>
        <p:txBody>
          <a:bodyPr wrap="square" lIns="635" tIns="635" rIns="635" bIns="635" rtlCol="0" anchor="t"/>
          <a:lstStyle/>
          <a:p>
            <a:pPr marL="0" indent="0">
              <a:buNone/>
            </a:pPr>
            <a:r>
              <a:rPr lang="en-US" sz="2000" dirty="0">
                <a:solidFill>
                  <a:schemeClr val="bg1"/>
                </a:solidFill>
                <a:latin typeface="Cambria" pitchFamily="34" charset="0"/>
                <a:ea typeface="Cambria" pitchFamily="34" charset="-122"/>
                <a:cs typeface="Cambria" pitchFamily="34" charset="-120"/>
              </a:rPr>
              <a:t>"Read the attached order and DRC-07. Prepare a case card; an issue table with the paragraph of the order for each finding; every statement that is internally inconsistent or contradicted by another document I have uploaded; and every date relevant to limitation. Do not argue the case yet."</a:t>
            </a:r>
            <a:endParaRPr lang="en-US" sz="2000" dirty="0"/>
          </a:p>
        </p:txBody>
      </p:sp>
      <p:sp>
        <p:nvSpPr>
          <p:cNvPr id="6" name="Text 4"/>
          <p:cNvSpPr txBox="1"/>
          <p:nvPr/>
        </p:nvSpPr>
        <p:spPr>
          <a:xfrm>
            <a:off x="6035040" y="1463040"/>
            <a:ext cx="5577840" cy="457200"/>
          </a:xfrm>
          <a:prstGeom prst="rect">
            <a:avLst/>
          </a:prstGeom>
          <a:noFill/>
          <a:ln/>
        </p:spPr>
        <p:txBody>
          <a:bodyPr wrap="square" lIns="635" tIns="635" rIns="635" bIns="635" rtlCol="0" anchor="t"/>
          <a:lstStyle/>
          <a:p>
            <a:pPr marL="0" indent="0">
              <a:buNone/>
            </a:pPr>
            <a:r>
              <a:rPr lang="en-US" sz="2000" b="1" dirty="0">
                <a:solidFill>
                  <a:schemeClr val="tx2"/>
                </a:solidFill>
                <a:latin typeface="Cambria" pitchFamily="34" charset="0"/>
                <a:ea typeface="Cambria" pitchFamily="34" charset="-122"/>
                <a:cs typeface="Cambria" pitchFamily="34" charset="-120"/>
              </a:rPr>
              <a:t>What the tool surfaced</a:t>
            </a:r>
            <a:endParaRPr lang="en-US" sz="2000" dirty="0"/>
          </a:p>
        </p:txBody>
      </p:sp>
      <p:sp>
        <p:nvSpPr>
          <p:cNvPr id="7" name="Shape 5"/>
          <p:cNvSpPr/>
          <p:nvPr/>
        </p:nvSpPr>
        <p:spPr>
          <a:xfrm>
            <a:off x="6035040" y="2103120"/>
            <a:ext cx="594360" cy="594360"/>
          </a:xfrm>
          <a:prstGeom prst="ellipse">
            <a:avLst/>
          </a:prstGeom>
          <a:solidFill>
            <a:schemeClr val="accent1"/>
          </a:solidFill>
          <a:ln w="12700">
            <a:solidFill>
              <a:schemeClr val="accent1"/>
            </a:solidFill>
            <a:prstDash val="solid"/>
          </a:ln>
        </p:spPr>
        <p:txBody>
          <a:bodyPr/>
          <a:lstStyle/>
          <a:p>
            <a:endParaRPr lang="en-IN"/>
          </a:p>
        </p:txBody>
      </p:sp>
      <p:pic>
        <p:nvPicPr>
          <p:cNvPr id="8" name="Image 0" descr="preencoded.png"/>
          <p:cNvPicPr>
            <a:picLocks noChangeAspect="1"/>
          </p:cNvPicPr>
          <p:nvPr/>
        </p:nvPicPr>
        <p:blipFill>
          <a:blip r:embed="rId3"/>
          <a:stretch>
            <a:fillRect/>
          </a:stretch>
        </p:blipFill>
        <p:spPr>
          <a:xfrm>
            <a:off x="6165799" y="2233879"/>
            <a:ext cx="332842" cy="332842"/>
          </a:xfrm>
          <a:prstGeom prst="rect">
            <a:avLst/>
          </a:prstGeom>
        </p:spPr>
      </p:pic>
      <p:sp>
        <p:nvSpPr>
          <p:cNvPr id="9" name="Text 6"/>
          <p:cNvSpPr txBox="1"/>
          <p:nvPr/>
        </p:nvSpPr>
        <p:spPr>
          <a:xfrm>
            <a:off x="6812280" y="2057400"/>
            <a:ext cx="4754880" cy="1097280"/>
          </a:xfrm>
          <a:prstGeom prst="rect">
            <a:avLst/>
          </a:prstGeom>
          <a:noFill/>
          <a:ln/>
        </p:spPr>
        <p:txBody>
          <a:bodyPr wrap="square" lIns="635" tIns="635" rIns="635" bIns="635" rtlCol="0" anchor="t"/>
          <a:lstStyle/>
          <a:p>
            <a:pPr marL="0" indent="0">
              <a:buNone/>
            </a:pPr>
            <a:r>
              <a:rPr lang="en-US" sz="1800" dirty="0">
                <a:solidFill>
                  <a:schemeClr val="tx1"/>
                </a:solidFill>
                <a:latin typeface="Calibri" pitchFamily="34" charset="0"/>
                <a:ea typeface="Calibri" pitchFamily="34" charset="-122"/>
                <a:cs typeface="Calibri" pitchFamily="34" charset="-120"/>
              </a:rPr>
              <a:t>Para 8 says no reply was filed on Rupali Traders — but para 6 records a reply of 10.06.2026.</a:t>
            </a:r>
            <a:endParaRPr lang="en-US" sz="1800" dirty="0"/>
          </a:p>
        </p:txBody>
      </p:sp>
      <p:sp>
        <p:nvSpPr>
          <p:cNvPr id="10" name="Shape 7"/>
          <p:cNvSpPr/>
          <p:nvPr/>
        </p:nvSpPr>
        <p:spPr>
          <a:xfrm>
            <a:off x="6035040" y="3337560"/>
            <a:ext cx="594360" cy="594360"/>
          </a:xfrm>
          <a:prstGeom prst="ellipse">
            <a:avLst/>
          </a:prstGeom>
          <a:solidFill>
            <a:schemeClr val="accent1"/>
          </a:solidFill>
          <a:ln w="12700">
            <a:solidFill>
              <a:schemeClr val="accent1"/>
            </a:solidFill>
            <a:prstDash val="solid"/>
          </a:ln>
        </p:spPr>
        <p:txBody>
          <a:bodyPr/>
          <a:lstStyle/>
          <a:p>
            <a:endParaRPr lang="en-IN"/>
          </a:p>
        </p:txBody>
      </p:sp>
      <p:pic>
        <p:nvPicPr>
          <p:cNvPr id="11" name="Image 1" descr="preencoded.png"/>
          <p:cNvPicPr>
            <a:picLocks noChangeAspect="1"/>
          </p:cNvPicPr>
          <p:nvPr/>
        </p:nvPicPr>
        <p:blipFill>
          <a:blip r:embed="rId4"/>
          <a:stretch>
            <a:fillRect/>
          </a:stretch>
        </p:blipFill>
        <p:spPr>
          <a:xfrm>
            <a:off x="6165799" y="3468319"/>
            <a:ext cx="332842" cy="332842"/>
          </a:xfrm>
          <a:prstGeom prst="rect">
            <a:avLst/>
          </a:prstGeom>
        </p:spPr>
      </p:pic>
      <p:sp>
        <p:nvSpPr>
          <p:cNvPr id="12" name="Text 8"/>
          <p:cNvSpPr txBox="1"/>
          <p:nvPr/>
        </p:nvSpPr>
        <p:spPr>
          <a:xfrm>
            <a:off x="6812280" y="3291840"/>
            <a:ext cx="4754880" cy="1097280"/>
          </a:xfrm>
          <a:prstGeom prst="rect">
            <a:avLst/>
          </a:prstGeom>
          <a:noFill/>
          <a:ln/>
        </p:spPr>
        <p:txBody>
          <a:bodyPr wrap="square" lIns="635" tIns="635" rIns="635" bIns="635" rtlCol="0" anchor="t"/>
          <a:lstStyle/>
          <a:p>
            <a:pPr marL="0" indent="0">
              <a:buNone/>
            </a:pPr>
            <a:r>
              <a:rPr lang="en-US" sz="1800" dirty="0">
                <a:solidFill>
                  <a:schemeClr val="tx1"/>
                </a:solidFill>
                <a:latin typeface="Calibri" pitchFamily="34" charset="0"/>
                <a:ea typeface="Calibri" pitchFamily="34" charset="-122"/>
                <a:cs typeface="Calibri" pitchFamily="34" charset="-120"/>
              </a:rPr>
              <a:t>DRC-01 marked hearing "NA"; the order records no hearing date. Section 75(4).</a:t>
            </a:r>
            <a:endParaRPr lang="en-US" sz="1800" dirty="0"/>
          </a:p>
        </p:txBody>
      </p:sp>
      <p:sp>
        <p:nvSpPr>
          <p:cNvPr id="13" name="Shape 9"/>
          <p:cNvSpPr/>
          <p:nvPr/>
        </p:nvSpPr>
        <p:spPr>
          <a:xfrm>
            <a:off x="6035040" y="4572000"/>
            <a:ext cx="594360" cy="594360"/>
          </a:xfrm>
          <a:prstGeom prst="ellipse">
            <a:avLst/>
          </a:prstGeom>
          <a:solidFill>
            <a:schemeClr val="accent1"/>
          </a:solidFill>
          <a:ln w="12700">
            <a:solidFill>
              <a:schemeClr val="accent1"/>
            </a:solidFill>
            <a:prstDash val="solid"/>
          </a:ln>
        </p:spPr>
        <p:txBody>
          <a:bodyPr/>
          <a:lstStyle/>
          <a:p>
            <a:endParaRPr lang="en-IN"/>
          </a:p>
        </p:txBody>
      </p:sp>
      <p:pic>
        <p:nvPicPr>
          <p:cNvPr id="14" name="Image 2" descr="preencoded.png"/>
          <p:cNvPicPr>
            <a:picLocks noChangeAspect="1"/>
          </p:cNvPicPr>
          <p:nvPr/>
        </p:nvPicPr>
        <p:blipFill>
          <a:blip r:embed="rId5"/>
          <a:stretch>
            <a:fillRect/>
          </a:stretch>
        </p:blipFill>
        <p:spPr>
          <a:xfrm>
            <a:off x="6165799" y="4702759"/>
            <a:ext cx="332842" cy="332842"/>
          </a:xfrm>
          <a:prstGeom prst="rect">
            <a:avLst/>
          </a:prstGeom>
        </p:spPr>
      </p:pic>
      <p:sp>
        <p:nvSpPr>
          <p:cNvPr id="15" name="Text 10"/>
          <p:cNvSpPr txBox="1"/>
          <p:nvPr/>
        </p:nvSpPr>
        <p:spPr>
          <a:xfrm>
            <a:off x="6812280" y="4526280"/>
            <a:ext cx="4754880" cy="1097280"/>
          </a:xfrm>
          <a:prstGeom prst="rect">
            <a:avLst/>
          </a:prstGeom>
          <a:noFill/>
          <a:ln/>
        </p:spPr>
        <p:txBody>
          <a:bodyPr wrap="square" lIns="635" tIns="635" rIns="635" bIns="635" rtlCol="0" anchor="t"/>
          <a:lstStyle/>
          <a:p>
            <a:pPr marL="0" indent="0">
              <a:buNone/>
            </a:pPr>
            <a:r>
              <a:rPr lang="en-US" sz="1800" dirty="0">
                <a:solidFill>
                  <a:schemeClr val="tx1"/>
                </a:solidFill>
                <a:latin typeface="Calibri" pitchFamily="34" charset="0"/>
                <a:ea typeface="Calibri" pitchFamily="34" charset="-122"/>
                <a:cs typeface="Calibri" pitchFamily="34" charset="-120"/>
              </a:rPr>
              <a:t>Tax, interest and penalty confirmed exactly as proposed.</a:t>
            </a:r>
            <a:endParaRPr lang="en-US" sz="18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Step 2  Limitation and pre-deposit — verify by hand</a:t>
            </a:r>
            <a:endParaRPr lang="en-US" sz="3000" dirty="0"/>
          </a:p>
        </p:txBody>
      </p:sp>
      <p:sp>
        <p:nvSpPr>
          <p:cNvPr id="3" name="Shape 1"/>
          <p:cNvSpPr/>
          <p:nvPr/>
        </p:nvSpPr>
        <p:spPr>
          <a:xfrm>
            <a:off x="548640" y="1463040"/>
            <a:ext cx="5440680" cy="4480560"/>
          </a:xfrm>
          <a:prstGeom prst="roundRect">
            <a:avLst>
              <a:gd name="adj" fmla="val 1633"/>
            </a:avLst>
          </a:prstGeom>
          <a:solidFill>
            <a:schemeClr val="bg2"/>
          </a:solidFill>
          <a:ln w="12700">
            <a:solidFill>
              <a:schemeClr val="bg2"/>
            </a:solidFill>
            <a:prstDash val="solid"/>
          </a:ln>
        </p:spPr>
        <p:txBody>
          <a:bodyPr/>
          <a:lstStyle/>
          <a:p>
            <a:endParaRPr lang="en-IN"/>
          </a:p>
        </p:txBody>
      </p:sp>
      <p:sp>
        <p:nvSpPr>
          <p:cNvPr id="4" name="Text 2"/>
          <p:cNvSpPr txBox="1"/>
          <p:nvPr/>
        </p:nvSpPr>
        <p:spPr>
          <a:xfrm>
            <a:off x="822960" y="1645920"/>
            <a:ext cx="4846320" cy="457200"/>
          </a:xfrm>
          <a:prstGeom prst="rect">
            <a:avLst/>
          </a:prstGeom>
          <a:noFill/>
          <a:ln/>
        </p:spPr>
        <p:txBody>
          <a:bodyPr wrap="square" lIns="635" tIns="635" rIns="635" bIns="635" rtlCol="0" anchor="t"/>
          <a:lstStyle/>
          <a:p>
            <a:pPr marL="0" indent="0">
              <a:buNone/>
            </a:pPr>
            <a:r>
              <a:rPr lang="en-US" sz="2200" b="1" dirty="0">
                <a:solidFill>
                  <a:schemeClr val="tx2"/>
                </a:solidFill>
                <a:latin typeface="Cambria" pitchFamily="34" charset="0"/>
                <a:ea typeface="Cambria" pitchFamily="34" charset="-122"/>
                <a:cs typeface="Cambria" pitchFamily="34" charset="-120"/>
              </a:rPr>
              <a:t>Limitation</a:t>
            </a:r>
            <a:endParaRPr lang="en-US" sz="2200" dirty="0"/>
          </a:p>
        </p:txBody>
      </p:sp>
      <p:sp>
        <p:nvSpPr>
          <p:cNvPr id="5" name="Text 3"/>
          <p:cNvSpPr txBox="1"/>
          <p:nvPr/>
        </p:nvSpPr>
        <p:spPr>
          <a:xfrm>
            <a:off x="822960" y="2240280"/>
            <a:ext cx="4846320" cy="320040"/>
          </a:xfrm>
          <a:prstGeom prst="rect">
            <a:avLst/>
          </a:prstGeom>
          <a:noFill/>
          <a:ln/>
        </p:spPr>
        <p:txBody>
          <a:bodyPr wrap="square" lIns="635" tIns="635" rIns="635" bIns="635" rtlCol="0" anchor="t"/>
          <a:lstStyle/>
          <a:p>
            <a:pPr marL="0" indent="0">
              <a:buNone/>
            </a:pPr>
            <a:r>
              <a:rPr lang="en-US" sz="1200" b="1" dirty="0">
                <a:solidFill>
                  <a:schemeClr val="accent5"/>
                </a:solidFill>
                <a:latin typeface="Calibri" pitchFamily="34" charset="0"/>
                <a:ea typeface="Calibri" pitchFamily="34" charset="-122"/>
                <a:cs typeface="Calibri" pitchFamily="34" charset="-120"/>
              </a:rPr>
              <a:t>AI FIRST DRAFT</a:t>
            </a:r>
            <a:endParaRPr lang="en-US" sz="1200" dirty="0"/>
          </a:p>
        </p:txBody>
      </p:sp>
      <p:sp>
        <p:nvSpPr>
          <p:cNvPr id="6" name="Text 4"/>
          <p:cNvSpPr txBox="1"/>
          <p:nvPr/>
        </p:nvSpPr>
        <p:spPr>
          <a:xfrm>
            <a:off x="822960" y="2560320"/>
            <a:ext cx="4846320" cy="548640"/>
          </a:xfrm>
          <a:prstGeom prst="rect">
            <a:avLst/>
          </a:prstGeom>
          <a:noFill/>
          <a:ln/>
        </p:spPr>
        <p:txBody>
          <a:bodyPr wrap="square" lIns="635" tIns="635" rIns="635" bIns="635" rtlCol="0" anchor="t"/>
          <a:lstStyle/>
          <a:p>
            <a:pPr marL="0" indent="0">
              <a:buNone/>
            </a:pPr>
            <a:r>
              <a:rPr lang="en-US" sz="2000" dirty="0">
                <a:solidFill>
                  <a:schemeClr val="accent5"/>
                </a:solidFill>
                <a:latin typeface="Calibri" pitchFamily="34" charset="0"/>
                <a:ea typeface="Calibri" pitchFamily="34" charset="-122"/>
                <a:cs typeface="Calibri" pitchFamily="34" charset="-120"/>
              </a:rPr>
              <a:t>"90 days — by 17.12.2026"</a:t>
            </a:r>
            <a:endParaRPr lang="en-US" sz="2000" dirty="0"/>
          </a:p>
        </p:txBody>
      </p:sp>
      <p:sp>
        <p:nvSpPr>
          <p:cNvPr id="7" name="Text 5"/>
          <p:cNvSpPr txBox="1"/>
          <p:nvPr/>
        </p:nvSpPr>
        <p:spPr>
          <a:xfrm>
            <a:off x="822960" y="3246120"/>
            <a:ext cx="4846320" cy="320040"/>
          </a:xfrm>
          <a:prstGeom prst="rect">
            <a:avLst/>
          </a:prstGeom>
          <a:noFill/>
          <a:ln/>
        </p:spPr>
        <p:txBody>
          <a:bodyPr wrap="square" lIns="635" tIns="635" rIns="635" bIns="635" rtlCol="0" anchor="t"/>
          <a:lstStyle/>
          <a:p>
            <a:pPr marL="0" indent="0">
              <a:buNone/>
            </a:pPr>
            <a:r>
              <a:rPr lang="en-US" sz="1200" b="1" dirty="0">
                <a:solidFill>
                  <a:schemeClr val="accent6"/>
                </a:solidFill>
                <a:latin typeface="Calibri" pitchFamily="34" charset="0"/>
                <a:ea typeface="Calibri" pitchFamily="34" charset="-122"/>
                <a:cs typeface="Calibri" pitchFamily="34" charset="-120"/>
              </a:rPr>
              <a:t>THE LAW</a:t>
            </a:r>
            <a:endParaRPr lang="en-US" sz="1200" dirty="0"/>
          </a:p>
        </p:txBody>
      </p:sp>
      <p:sp>
        <p:nvSpPr>
          <p:cNvPr id="8" name="Text 6"/>
          <p:cNvSpPr txBox="1"/>
          <p:nvPr/>
        </p:nvSpPr>
        <p:spPr>
          <a:xfrm>
            <a:off x="822960" y="3611880"/>
            <a:ext cx="4846320" cy="2194560"/>
          </a:xfrm>
          <a:prstGeom prst="rect">
            <a:avLst/>
          </a:prstGeom>
          <a:noFill/>
          <a:ln/>
        </p:spPr>
        <p:txBody>
          <a:bodyPr wrap="square" lIns="635" tIns="635" rIns="635" bIns="635" rtlCol="0" anchor="t"/>
          <a:lstStyle/>
          <a:p>
            <a:pPr marL="0" indent="0">
              <a:buNone/>
            </a:pPr>
            <a:r>
              <a:rPr lang="en-US" sz="1900" dirty="0">
                <a:solidFill>
                  <a:schemeClr val="tx1"/>
                </a:solidFill>
                <a:latin typeface="Calibri" pitchFamily="34" charset="0"/>
                <a:ea typeface="Calibri" pitchFamily="34" charset="-122"/>
                <a:cs typeface="Calibri" pitchFamily="34" charset="-120"/>
              </a:rPr>
              <a:t>Section 107(1): three months from communication (18.09.2026), first day excluded → 18.12.2026; Section 107(4): one more month on sufficient cause. Internal deadline: 10.12.2026.</a:t>
            </a:r>
            <a:endParaRPr lang="en-US" sz="1900" dirty="0"/>
          </a:p>
        </p:txBody>
      </p:sp>
      <p:sp>
        <p:nvSpPr>
          <p:cNvPr id="9" name="Shape 7"/>
          <p:cNvSpPr/>
          <p:nvPr/>
        </p:nvSpPr>
        <p:spPr>
          <a:xfrm>
            <a:off x="6172200" y="1463040"/>
            <a:ext cx="5440680" cy="4480560"/>
          </a:xfrm>
          <a:prstGeom prst="roundRect">
            <a:avLst>
              <a:gd name="adj" fmla="val 1633"/>
            </a:avLst>
          </a:prstGeom>
          <a:solidFill>
            <a:schemeClr val="bg2"/>
          </a:solidFill>
          <a:ln w="12700">
            <a:solidFill>
              <a:schemeClr val="bg2"/>
            </a:solidFill>
            <a:prstDash val="solid"/>
          </a:ln>
        </p:spPr>
        <p:txBody>
          <a:bodyPr/>
          <a:lstStyle/>
          <a:p>
            <a:endParaRPr lang="en-IN"/>
          </a:p>
        </p:txBody>
      </p:sp>
      <p:sp>
        <p:nvSpPr>
          <p:cNvPr id="10" name="Text 8"/>
          <p:cNvSpPr txBox="1"/>
          <p:nvPr/>
        </p:nvSpPr>
        <p:spPr>
          <a:xfrm>
            <a:off x="6446520" y="1645920"/>
            <a:ext cx="4846320" cy="457200"/>
          </a:xfrm>
          <a:prstGeom prst="rect">
            <a:avLst/>
          </a:prstGeom>
          <a:noFill/>
          <a:ln/>
        </p:spPr>
        <p:txBody>
          <a:bodyPr wrap="square" lIns="635" tIns="635" rIns="635" bIns="635" rtlCol="0" anchor="t"/>
          <a:lstStyle/>
          <a:p>
            <a:pPr marL="0" indent="0">
              <a:buNone/>
            </a:pPr>
            <a:r>
              <a:rPr lang="en-US" sz="2200" b="1" dirty="0">
                <a:solidFill>
                  <a:schemeClr val="tx2"/>
                </a:solidFill>
                <a:latin typeface="Cambria" pitchFamily="34" charset="0"/>
                <a:ea typeface="Cambria" pitchFamily="34" charset="-122"/>
                <a:cs typeface="Cambria" pitchFamily="34" charset="-120"/>
              </a:rPr>
              <a:t>Pre-deposit</a:t>
            </a:r>
            <a:endParaRPr lang="en-US" sz="2200" dirty="0"/>
          </a:p>
        </p:txBody>
      </p:sp>
      <p:sp>
        <p:nvSpPr>
          <p:cNvPr id="11" name="Text 9"/>
          <p:cNvSpPr txBox="1"/>
          <p:nvPr/>
        </p:nvSpPr>
        <p:spPr>
          <a:xfrm>
            <a:off x="6446520" y="2240280"/>
            <a:ext cx="4846320" cy="320040"/>
          </a:xfrm>
          <a:prstGeom prst="rect">
            <a:avLst/>
          </a:prstGeom>
          <a:noFill/>
          <a:ln/>
        </p:spPr>
        <p:txBody>
          <a:bodyPr wrap="square" lIns="635" tIns="635" rIns="635" bIns="635" rtlCol="0" anchor="t"/>
          <a:lstStyle/>
          <a:p>
            <a:pPr marL="0" indent="0">
              <a:buNone/>
            </a:pPr>
            <a:r>
              <a:rPr lang="en-US" sz="1200" b="1" dirty="0">
                <a:solidFill>
                  <a:schemeClr val="accent5"/>
                </a:solidFill>
                <a:latin typeface="Calibri" pitchFamily="34" charset="0"/>
                <a:ea typeface="Calibri" pitchFamily="34" charset="-122"/>
                <a:cs typeface="Calibri" pitchFamily="34" charset="-120"/>
              </a:rPr>
              <a:t>AI FIRST DRAFT</a:t>
            </a:r>
            <a:endParaRPr lang="en-US" sz="1200" dirty="0"/>
          </a:p>
        </p:txBody>
      </p:sp>
      <p:sp>
        <p:nvSpPr>
          <p:cNvPr id="12" name="Text 10"/>
          <p:cNvSpPr txBox="1"/>
          <p:nvPr/>
        </p:nvSpPr>
        <p:spPr>
          <a:xfrm>
            <a:off x="6446520" y="2560320"/>
            <a:ext cx="4846320" cy="548640"/>
          </a:xfrm>
          <a:prstGeom prst="rect">
            <a:avLst/>
          </a:prstGeom>
          <a:noFill/>
          <a:ln/>
        </p:spPr>
        <p:txBody>
          <a:bodyPr wrap="square" lIns="635" tIns="635" rIns="635" bIns="635" rtlCol="0" anchor="t"/>
          <a:lstStyle/>
          <a:p>
            <a:pPr marL="0" indent="0">
              <a:buNone/>
            </a:pPr>
            <a:r>
              <a:rPr lang="en-US" sz="2000" dirty="0">
                <a:solidFill>
                  <a:schemeClr val="accent5"/>
                </a:solidFill>
                <a:latin typeface="Calibri" pitchFamily="34" charset="0"/>
                <a:ea typeface="Calibri" pitchFamily="34" charset="-122"/>
                <a:cs typeface="Calibri" pitchFamily="34" charset="-120"/>
              </a:rPr>
              <a:t>"10% of ₹11,27,146 = ₹1,12,715"</a:t>
            </a:r>
            <a:endParaRPr lang="en-US" sz="2000" dirty="0"/>
          </a:p>
        </p:txBody>
      </p:sp>
      <p:sp>
        <p:nvSpPr>
          <p:cNvPr id="13" name="Text 11"/>
          <p:cNvSpPr txBox="1"/>
          <p:nvPr/>
        </p:nvSpPr>
        <p:spPr>
          <a:xfrm>
            <a:off x="6446520" y="3246120"/>
            <a:ext cx="4846320" cy="320040"/>
          </a:xfrm>
          <a:prstGeom prst="rect">
            <a:avLst/>
          </a:prstGeom>
          <a:noFill/>
          <a:ln/>
        </p:spPr>
        <p:txBody>
          <a:bodyPr wrap="square" lIns="635" tIns="635" rIns="635" bIns="635" rtlCol="0" anchor="t"/>
          <a:lstStyle/>
          <a:p>
            <a:pPr marL="0" indent="0">
              <a:buNone/>
            </a:pPr>
            <a:r>
              <a:rPr lang="en-US" sz="1200" b="1" dirty="0">
                <a:solidFill>
                  <a:schemeClr val="accent6"/>
                </a:solidFill>
                <a:latin typeface="Calibri" pitchFamily="34" charset="0"/>
                <a:ea typeface="Calibri" pitchFamily="34" charset="-122"/>
                <a:cs typeface="Calibri" pitchFamily="34" charset="-120"/>
              </a:rPr>
              <a:t>THE LAW</a:t>
            </a:r>
            <a:endParaRPr lang="en-US" sz="1200" dirty="0"/>
          </a:p>
        </p:txBody>
      </p:sp>
      <p:sp>
        <p:nvSpPr>
          <p:cNvPr id="14" name="Text 12"/>
          <p:cNvSpPr txBox="1"/>
          <p:nvPr/>
        </p:nvSpPr>
        <p:spPr>
          <a:xfrm>
            <a:off x="6446520" y="3611880"/>
            <a:ext cx="4846320" cy="2194560"/>
          </a:xfrm>
          <a:prstGeom prst="rect">
            <a:avLst/>
          </a:prstGeom>
          <a:noFill/>
          <a:ln/>
        </p:spPr>
        <p:txBody>
          <a:bodyPr wrap="square" lIns="635" tIns="635" rIns="635" bIns="635" rtlCol="0" anchor="t"/>
          <a:lstStyle/>
          <a:p>
            <a:pPr marL="0" indent="0">
              <a:buNone/>
            </a:pPr>
            <a:r>
              <a:rPr lang="en-US" sz="1900" dirty="0">
                <a:solidFill>
                  <a:schemeClr val="tx1"/>
                </a:solidFill>
                <a:latin typeface="Calibri" pitchFamily="34" charset="0"/>
                <a:ea typeface="Calibri" pitchFamily="34" charset="-122"/>
                <a:cs typeface="Calibri" pitchFamily="34" charset="-120"/>
              </a:rPr>
              <a:t>Section 107(6): admitted amount in full (₹35,640) plus 10% of the remaining tax in dispute (₹8,00,460) = ₹80,046. Interest and penalty are not in the base.</a:t>
            </a:r>
            <a:endParaRPr lang="en-US" sz="19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Step 3  Reconciliation — AI designs, Excel computes</a:t>
            </a:r>
            <a:endParaRPr lang="en-US" sz="3000" dirty="0"/>
          </a:p>
        </p:txBody>
      </p:sp>
      <p:graphicFrame>
        <p:nvGraphicFramePr>
          <p:cNvPr id="3" name="Chart 0"/>
          <p:cNvGraphicFramePr/>
          <p:nvPr/>
        </p:nvGraphicFramePr>
        <p:xfrm>
          <a:off x="548640" y="1463040"/>
          <a:ext cx="6400800" cy="4023360"/>
        </p:xfrm>
        <a:graphic>
          <a:graphicData uri="http://schemas.openxmlformats.org/drawingml/2006/chart">
            <c:chart xmlns:c="http://schemas.openxmlformats.org/drawingml/2006/chart" xmlns:r="http://schemas.openxmlformats.org/officeDocument/2006/relationships" r:id="rId3"/>
          </a:graphicData>
        </a:graphic>
      </p:graphicFrame>
      <p:sp>
        <p:nvSpPr>
          <p:cNvPr id="4" name="Shape 1"/>
          <p:cNvSpPr/>
          <p:nvPr/>
        </p:nvSpPr>
        <p:spPr>
          <a:xfrm>
            <a:off x="7315200" y="1463040"/>
            <a:ext cx="4297680" cy="1188720"/>
          </a:xfrm>
          <a:prstGeom prst="roundRect">
            <a:avLst>
              <a:gd name="adj" fmla="val 6154"/>
            </a:avLst>
          </a:prstGeom>
          <a:solidFill>
            <a:schemeClr val="bg2"/>
          </a:solidFill>
          <a:ln w="12700">
            <a:solidFill>
              <a:schemeClr val="bg2"/>
            </a:solidFill>
            <a:prstDash val="solid"/>
          </a:ln>
        </p:spPr>
        <p:txBody>
          <a:bodyPr/>
          <a:lstStyle/>
          <a:p>
            <a:endParaRPr lang="en-IN"/>
          </a:p>
        </p:txBody>
      </p:sp>
      <p:sp>
        <p:nvSpPr>
          <p:cNvPr id="5" name="Shape 2"/>
          <p:cNvSpPr/>
          <p:nvPr/>
        </p:nvSpPr>
        <p:spPr>
          <a:xfrm>
            <a:off x="7498080" y="1764792"/>
            <a:ext cx="548640" cy="548640"/>
          </a:xfrm>
          <a:prstGeom prst="ellipse">
            <a:avLst/>
          </a:prstGeom>
          <a:solidFill>
            <a:schemeClr val="accent1"/>
          </a:solidFill>
          <a:ln w="12700">
            <a:solidFill>
              <a:schemeClr val="accent1"/>
            </a:solidFill>
            <a:prstDash val="solid"/>
          </a:ln>
        </p:spPr>
        <p:txBody>
          <a:bodyPr/>
          <a:lstStyle/>
          <a:p>
            <a:endParaRPr lang="en-IN"/>
          </a:p>
        </p:txBody>
      </p:sp>
      <p:sp>
        <p:nvSpPr>
          <p:cNvPr id="6" name="Text 3"/>
          <p:cNvSpPr txBox="1"/>
          <p:nvPr/>
        </p:nvSpPr>
        <p:spPr>
          <a:xfrm>
            <a:off x="7498080" y="1764792"/>
            <a:ext cx="548640" cy="548640"/>
          </a:xfrm>
          <a:prstGeom prst="rect">
            <a:avLst/>
          </a:prstGeom>
          <a:noFill/>
          <a:ln/>
        </p:spPr>
        <p:txBody>
          <a:bodyPr wrap="square" lIns="0" tIns="0" rIns="0" bIns="0" rtlCol="0" anchor="ctr"/>
          <a:lstStyle/>
          <a:p>
            <a:pPr marL="0" indent="0" algn="ctr">
              <a:buNone/>
            </a:pPr>
            <a:r>
              <a:rPr lang="en-US" sz="1560" b="1" dirty="0">
                <a:solidFill>
                  <a:schemeClr val="bg1"/>
                </a:solidFill>
                <a:latin typeface="Cambria" pitchFamily="34" charset="0"/>
                <a:ea typeface="Cambria" pitchFamily="34" charset="-122"/>
                <a:cs typeface="Cambria" pitchFamily="34" charset="-120"/>
              </a:rPr>
              <a:t>A</a:t>
            </a:r>
            <a:endParaRPr lang="en-US" sz="1560" dirty="0"/>
          </a:p>
        </p:txBody>
      </p:sp>
      <p:sp>
        <p:nvSpPr>
          <p:cNvPr id="7" name="Text 4"/>
          <p:cNvSpPr txBox="1"/>
          <p:nvPr/>
        </p:nvSpPr>
        <p:spPr>
          <a:xfrm>
            <a:off x="8229600" y="1554480"/>
            <a:ext cx="3200400" cy="365760"/>
          </a:xfrm>
          <a:prstGeom prst="rect">
            <a:avLst/>
          </a:prstGeom>
          <a:noFill/>
          <a:ln/>
        </p:spPr>
        <p:txBody>
          <a:bodyPr wrap="square" lIns="635" tIns="635" rIns="635" bIns="635" rtlCol="0" anchor="t"/>
          <a:lstStyle/>
          <a:p>
            <a:pPr marL="0" indent="0">
              <a:buNone/>
            </a:pPr>
            <a:r>
              <a:rPr lang="en-US" sz="1600" b="1" dirty="0">
                <a:solidFill>
                  <a:schemeClr val="tx2"/>
                </a:solidFill>
                <a:latin typeface="Calibri" pitchFamily="34" charset="0"/>
                <a:ea typeface="Calibri" pitchFamily="34" charset="-122"/>
                <a:cs typeface="Calibri" pitchFamily="34" charset="-120"/>
              </a:rPr>
              <a:t>Contest</a:t>
            </a:r>
            <a:endParaRPr lang="en-US" sz="1600" dirty="0"/>
          </a:p>
        </p:txBody>
      </p:sp>
      <p:sp>
        <p:nvSpPr>
          <p:cNvPr id="8" name="Text 5"/>
          <p:cNvSpPr txBox="1"/>
          <p:nvPr/>
        </p:nvSpPr>
        <p:spPr>
          <a:xfrm>
            <a:off x="8229600" y="1920240"/>
            <a:ext cx="3200400" cy="685800"/>
          </a:xfrm>
          <a:prstGeom prst="rect">
            <a:avLst/>
          </a:prstGeom>
          <a:noFill/>
          <a:ln/>
        </p:spPr>
        <p:txBody>
          <a:bodyPr wrap="square" lIns="635" tIns="635" rIns="635" bIns="635" rtlCol="0" anchor="t"/>
          <a:lstStyle/>
          <a:p>
            <a:pPr marL="0" indent="0">
              <a:buNone/>
            </a:pPr>
            <a:r>
              <a:rPr lang="en-US" sz="1300" dirty="0">
                <a:solidFill>
                  <a:schemeClr val="tx1"/>
                </a:solidFill>
                <a:latin typeface="Calibri" pitchFamily="34" charset="0"/>
                <a:ea typeface="Calibri" pitchFamily="34" charset="-122"/>
                <a:cs typeface="Calibri" pitchFamily="34" charset="-120"/>
              </a:rPr>
              <a:t>Within the Section 16(4) window — a timing difference, at most interest.</a:t>
            </a:r>
            <a:endParaRPr lang="en-US" sz="1300" dirty="0"/>
          </a:p>
        </p:txBody>
      </p:sp>
      <p:sp>
        <p:nvSpPr>
          <p:cNvPr id="9" name="Shape 6"/>
          <p:cNvSpPr/>
          <p:nvPr/>
        </p:nvSpPr>
        <p:spPr>
          <a:xfrm>
            <a:off x="7315200" y="2834640"/>
            <a:ext cx="4297680" cy="1188720"/>
          </a:xfrm>
          <a:prstGeom prst="roundRect">
            <a:avLst>
              <a:gd name="adj" fmla="val 6154"/>
            </a:avLst>
          </a:prstGeom>
          <a:solidFill>
            <a:schemeClr val="bg2"/>
          </a:solidFill>
          <a:ln w="12700">
            <a:solidFill>
              <a:schemeClr val="bg2"/>
            </a:solidFill>
            <a:prstDash val="solid"/>
          </a:ln>
        </p:spPr>
        <p:txBody>
          <a:bodyPr/>
          <a:lstStyle/>
          <a:p>
            <a:endParaRPr lang="en-IN"/>
          </a:p>
        </p:txBody>
      </p:sp>
      <p:sp>
        <p:nvSpPr>
          <p:cNvPr id="10" name="Shape 7"/>
          <p:cNvSpPr/>
          <p:nvPr/>
        </p:nvSpPr>
        <p:spPr>
          <a:xfrm>
            <a:off x="7498080" y="3136392"/>
            <a:ext cx="548640" cy="548640"/>
          </a:xfrm>
          <a:prstGeom prst="ellipse">
            <a:avLst/>
          </a:prstGeom>
          <a:solidFill>
            <a:schemeClr val="accent1"/>
          </a:solidFill>
          <a:ln w="12700">
            <a:solidFill>
              <a:schemeClr val="accent1"/>
            </a:solidFill>
            <a:prstDash val="solid"/>
          </a:ln>
        </p:spPr>
        <p:txBody>
          <a:bodyPr/>
          <a:lstStyle/>
          <a:p>
            <a:endParaRPr lang="en-IN"/>
          </a:p>
        </p:txBody>
      </p:sp>
      <p:sp>
        <p:nvSpPr>
          <p:cNvPr id="11" name="Text 8"/>
          <p:cNvSpPr txBox="1"/>
          <p:nvPr/>
        </p:nvSpPr>
        <p:spPr>
          <a:xfrm>
            <a:off x="7498080" y="3136392"/>
            <a:ext cx="548640" cy="548640"/>
          </a:xfrm>
          <a:prstGeom prst="rect">
            <a:avLst/>
          </a:prstGeom>
          <a:noFill/>
          <a:ln/>
        </p:spPr>
        <p:txBody>
          <a:bodyPr wrap="square" lIns="0" tIns="0" rIns="0" bIns="0" rtlCol="0" anchor="ctr"/>
          <a:lstStyle/>
          <a:p>
            <a:pPr marL="0" indent="0" algn="ctr">
              <a:buNone/>
            </a:pPr>
            <a:r>
              <a:rPr lang="en-US" sz="1560" b="1" dirty="0">
                <a:solidFill>
                  <a:schemeClr val="bg1"/>
                </a:solidFill>
                <a:latin typeface="Cambria" pitchFamily="34" charset="0"/>
                <a:ea typeface="Cambria" pitchFamily="34" charset="-122"/>
                <a:cs typeface="Cambria" pitchFamily="34" charset="-120"/>
              </a:rPr>
              <a:t>B</a:t>
            </a:r>
            <a:endParaRPr lang="en-US" sz="1560" dirty="0"/>
          </a:p>
        </p:txBody>
      </p:sp>
      <p:sp>
        <p:nvSpPr>
          <p:cNvPr id="12" name="Text 9"/>
          <p:cNvSpPr txBox="1"/>
          <p:nvPr/>
        </p:nvSpPr>
        <p:spPr>
          <a:xfrm>
            <a:off x="8229600" y="2926080"/>
            <a:ext cx="3200400" cy="365760"/>
          </a:xfrm>
          <a:prstGeom prst="rect">
            <a:avLst/>
          </a:prstGeom>
          <a:noFill/>
          <a:ln/>
        </p:spPr>
        <p:txBody>
          <a:bodyPr wrap="square" lIns="635" tIns="635" rIns="635" bIns="635" rtlCol="0" anchor="t"/>
          <a:lstStyle/>
          <a:p>
            <a:pPr marL="0" indent="0">
              <a:buNone/>
            </a:pPr>
            <a:r>
              <a:rPr lang="en-US" sz="1600" b="1" dirty="0">
                <a:solidFill>
                  <a:schemeClr val="tx2"/>
                </a:solidFill>
                <a:latin typeface="Calibri" pitchFamily="34" charset="0"/>
                <a:ea typeface="Calibri" pitchFamily="34" charset="-122"/>
                <a:cs typeface="Calibri" pitchFamily="34" charset="-120"/>
              </a:rPr>
              <a:t>Contest, weakly</a:t>
            </a:r>
            <a:endParaRPr lang="en-US" sz="1600" dirty="0"/>
          </a:p>
        </p:txBody>
      </p:sp>
      <p:sp>
        <p:nvSpPr>
          <p:cNvPr id="13" name="Text 10"/>
          <p:cNvSpPr txBox="1"/>
          <p:nvPr/>
        </p:nvSpPr>
        <p:spPr>
          <a:xfrm>
            <a:off x="8229600" y="3291840"/>
            <a:ext cx="3200400" cy="685800"/>
          </a:xfrm>
          <a:prstGeom prst="rect">
            <a:avLst/>
          </a:prstGeom>
          <a:noFill/>
          <a:ln/>
        </p:spPr>
        <p:txBody>
          <a:bodyPr wrap="square" lIns="635" tIns="635" rIns="635" bIns="635" rtlCol="0" anchor="t"/>
          <a:lstStyle/>
          <a:p>
            <a:pPr marL="0" indent="0">
              <a:buNone/>
            </a:pPr>
            <a:r>
              <a:rPr lang="en-US" sz="1300" dirty="0">
                <a:solidFill>
                  <a:schemeClr val="tx1"/>
                </a:solidFill>
                <a:latin typeface="Calibri" pitchFamily="34" charset="0"/>
                <a:ea typeface="Calibri" pitchFamily="34" charset="-122"/>
                <a:cs typeface="Calibri" pitchFamily="34" charset="-120"/>
              </a:rPr>
              <a:t>Supplier paid tax; but 16(2)(aa) bites after 01.01.2022. Candidate for concession.</a:t>
            </a:r>
            <a:endParaRPr lang="en-US" sz="1300" dirty="0"/>
          </a:p>
        </p:txBody>
      </p:sp>
      <p:sp>
        <p:nvSpPr>
          <p:cNvPr id="14" name="Shape 11"/>
          <p:cNvSpPr/>
          <p:nvPr/>
        </p:nvSpPr>
        <p:spPr>
          <a:xfrm>
            <a:off x="7315200" y="4206240"/>
            <a:ext cx="4297680" cy="1188720"/>
          </a:xfrm>
          <a:prstGeom prst="roundRect">
            <a:avLst>
              <a:gd name="adj" fmla="val 6154"/>
            </a:avLst>
          </a:prstGeom>
          <a:solidFill>
            <a:schemeClr val="bg2"/>
          </a:solidFill>
          <a:ln w="12700">
            <a:solidFill>
              <a:schemeClr val="bg2"/>
            </a:solidFill>
            <a:prstDash val="solid"/>
          </a:ln>
        </p:spPr>
        <p:txBody>
          <a:bodyPr/>
          <a:lstStyle/>
          <a:p>
            <a:endParaRPr lang="en-IN"/>
          </a:p>
        </p:txBody>
      </p:sp>
      <p:sp>
        <p:nvSpPr>
          <p:cNvPr id="15" name="Shape 12"/>
          <p:cNvSpPr/>
          <p:nvPr/>
        </p:nvSpPr>
        <p:spPr>
          <a:xfrm>
            <a:off x="7498080" y="4507992"/>
            <a:ext cx="548640" cy="548640"/>
          </a:xfrm>
          <a:prstGeom prst="ellipse">
            <a:avLst/>
          </a:prstGeom>
          <a:solidFill>
            <a:schemeClr val="accent4"/>
          </a:solidFill>
          <a:ln w="12700">
            <a:solidFill>
              <a:schemeClr val="accent4"/>
            </a:solidFill>
            <a:prstDash val="solid"/>
          </a:ln>
        </p:spPr>
        <p:txBody>
          <a:bodyPr/>
          <a:lstStyle/>
          <a:p>
            <a:endParaRPr lang="en-IN"/>
          </a:p>
        </p:txBody>
      </p:sp>
      <p:sp>
        <p:nvSpPr>
          <p:cNvPr id="16" name="Text 13"/>
          <p:cNvSpPr txBox="1"/>
          <p:nvPr/>
        </p:nvSpPr>
        <p:spPr>
          <a:xfrm>
            <a:off x="7498080" y="4507992"/>
            <a:ext cx="548640" cy="548640"/>
          </a:xfrm>
          <a:prstGeom prst="rect">
            <a:avLst/>
          </a:prstGeom>
          <a:noFill/>
          <a:ln/>
        </p:spPr>
        <p:txBody>
          <a:bodyPr wrap="square" lIns="0" tIns="0" rIns="0" bIns="0" rtlCol="0" anchor="ctr"/>
          <a:lstStyle/>
          <a:p>
            <a:pPr marL="0" indent="0" algn="ctr">
              <a:buNone/>
            </a:pPr>
            <a:r>
              <a:rPr lang="en-US" sz="1560" b="1" dirty="0">
                <a:solidFill>
                  <a:schemeClr val="bg1"/>
                </a:solidFill>
                <a:latin typeface="Cambria" pitchFamily="34" charset="0"/>
                <a:ea typeface="Cambria" pitchFamily="34" charset="-122"/>
                <a:cs typeface="Cambria" pitchFamily="34" charset="-120"/>
              </a:rPr>
              <a:t>C</a:t>
            </a:r>
            <a:endParaRPr lang="en-US" sz="1560" dirty="0"/>
          </a:p>
        </p:txBody>
      </p:sp>
      <p:sp>
        <p:nvSpPr>
          <p:cNvPr id="17" name="Text 14"/>
          <p:cNvSpPr txBox="1"/>
          <p:nvPr/>
        </p:nvSpPr>
        <p:spPr>
          <a:xfrm>
            <a:off x="8229600" y="4297680"/>
            <a:ext cx="3200400" cy="365760"/>
          </a:xfrm>
          <a:prstGeom prst="rect">
            <a:avLst/>
          </a:prstGeom>
          <a:noFill/>
          <a:ln/>
        </p:spPr>
        <p:txBody>
          <a:bodyPr wrap="square" lIns="635" tIns="635" rIns="635" bIns="635" rtlCol="0" anchor="t"/>
          <a:lstStyle/>
          <a:p>
            <a:pPr marL="0" indent="0">
              <a:buNone/>
            </a:pPr>
            <a:r>
              <a:rPr lang="en-US" sz="1600" b="1" dirty="0">
                <a:solidFill>
                  <a:schemeClr val="tx2"/>
                </a:solidFill>
                <a:latin typeface="Calibri" pitchFamily="34" charset="0"/>
                <a:ea typeface="Calibri" pitchFamily="34" charset="-122"/>
                <a:cs typeface="Calibri" pitchFamily="34" charset="-120"/>
              </a:rPr>
              <a:t>Concede</a:t>
            </a:r>
            <a:endParaRPr lang="en-US" sz="1600" dirty="0"/>
          </a:p>
        </p:txBody>
      </p:sp>
      <p:sp>
        <p:nvSpPr>
          <p:cNvPr id="18" name="Text 15"/>
          <p:cNvSpPr txBox="1"/>
          <p:nvPr/>
        </p:nvSpPr>
        <p:spPr>
          <a:xfrm>
            <a:off x="8229600" y="4663440"/>
            <a:ext cx="3200400" cy="685800"/>
          </a:xfrm>
          <a:prstGeom prst="rect">
            <a:avLst/>
          </a:prstGeom>
          <a:noFill/>
          <a:ln/>
        </p:spPr>
        <p:txBody>
          <a:bodyPr wrap="square" lIns="635" tIns="635" rIns="635" bIns="635" rtlCol="0" anchor="t"/>
          <a:lstStyle/>
          <a:p>
            <a:pPr marL="0" indent="0">
              <a:buNone/>
            </a:pPr>
            <a:r>
              <a:rPr lang="en-US" sz="1300" dirty="0">
                <a:solidFill>
                  <a:schemeClr val="tx1"/>
                </a:solidFill>
                <a:latin typeface="Calibri" pitchFamily="34" charset="0"/>
                <a:ea typeface="Calibri" pitchFamily="34" charset="-122"/>
                <a:cs typeface="Calibri" pitchFamily="34" charset="-120"/>
              </a:rPr>
              <a:t>Pay with interest. Concession strengthens the rest.</a:t>
            </a:r>
            <a:endParaRPr lang="en-US" sz="1300" dirty="0"/>
          </a:p>
        </p:txBody>
      </p:sp>
      <p:sp>
        <p:nvSpPr>
          <p:cNvPr id="19" name="Text 16"/>
          <p:cNvSpPr txBox="1"/>
          <p:nvPr/>
        </p:nvSpPr>
        <p:spPr>
          <a:xfrm>
            <a:off x="548640" y="5623560"/>
            <a:ext cx="11064240" cy="457200"/>
          </a:xfrm>
          <a:prstGeom prst="rect">
            <a:avLst/>
          </a:prstGeom>
          <a:noFill/>
          <a:ln/>
        </p:spPr>
        <p:txBody>
          <a:bodyPr wrap="square" lIns="635" tIns="635" rIns="635" bIns="635" rtlCol="0" anchor="t"/>
          <a:lstStyle/>
          <a:p>
            <a:pPr marL="0" indent="0">
              <a:buNone/>
            </a:pPr>
            <a:r>
              <a:rPr lang="en-US" sz="1500" b="1" dirty="0">
                <a:solidFill>
                  <a:schemeClr val="accent6"/>
                </a:solidFill>
                <a:latin typeface="Calibri" pitchFamily="34" charset="0"/>
                <a:ea typeface="Calibri" pitchFamily="34" charset="-122"/>
                <a:cs typeface="Calibri" pitchFamily="34" charset="-120"/>
              </a:rPr>
              <a:t>Tie-out cell in the workbook: computed difference − order figure = 0</a:t>
            </a:r>
            <a:endParaRPr lang="en-US" sz="15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Step 4  Spot the issues — jurisdiction and natural justice first</a:t>
            </a:r>
            <a:endParaRPr lang="en-US" sz="3000" dirty="0"/>
          </a:p>
        </p:txBody>
      </p:sp>
      <p:sp>
        <p:nvSpPr>
          <p:cNvPr id="3" name="Shape 1"/>
          <p:cNvSpPr/>
          <p:nvPr/>
        </p:nvSpPr>
        <p:spPr>
          <a:xfrm>
            <a:off x="548640" y="1417320"/>
            <a:ext cx="11064240" cy="804672"/>
          </a:xfrm>
          <a:prstGeom prst="roundRect">
            <a:avLst>
              <a:gd name="adj" fmla="val 9091"/>
            </a:avLst>
          </a:prstGeom>
          <a:solidFill>
            <a:schemeClr val="bg2"/>
          </a:solidFill>
          <a:ln w="12700">
            <a:solidFill>
              <a:schemeClr val="bg2"/>
            </a:solidFill>
            <a:prstDash val="solid"/>
          </a:ln>
        </p:spPr>
        <p:txBody>
          <a:bodyPr/>
          <a:lstStyle/>
          <a:p>
            <a:endParaRPr lang="en-IN"/>
          </a:p>
        </p:txBody>
      </p:sp>
      <p:sp>
        <p:nvSpPr>
          <p:cNvPr id="4" name="Shape 2"/>
          <p:cNvSpPr/>
          <p:nvPr/>
        </p:nvSpPr>
        <p:spPr>
          <a:xfrm>
            <a:off x="713232" y="1572768"/>
            <a:ext cx="493776" cy="493776"/>
          </a:xfrm>
          <a:prstGeom prst="ellipse">
            <a:avLst/>
          </a:prstGeom>
          <a:solidFill>
            <a:schemeClr val="accent2"/>
          </a:solidFill>
          <a:ln w="12700">
            <a:solidFill>
              <a:schemeClr val="accent2"/>
            </a:solidFill>
            <a:prstDash val="solid"/>
          </a:ln>
        </p:spPr>
        <p:txBody>
          <a:bodyPr/>
          <a:lstStyle/>
          <a:p>
            <a:endParaRPr lang="en-IN"/>
          </a:p>
        </p:txBody>
      </p:sp>
      <p:sp>
        <p:nvSpPr>
          <p:cNvPr id="5" name="Text 3"/>
          <p:cNvSpPr txBox="1"/>
          <p:nvPr/>
        </p:nvSpPr>
        <p:spPr>
          <a:xfrm>
            <a:off x="713232" y="1572768"/>
            <a:ext cx="493776" cy="493776"/>
          </a:xfrm>
          <a:prstGeom prst="rect">
            <a:avLst/>
          </a:prstGeom>
          <a:noFill/>
          <a:ln/>
        </p:spPr>
        <p:txBody>
          <a:bodyPr wrap="square" lIns="0" tIns="0" rIns="0" bIns="0" rtlCol="0" anchor="ctr"/>
          <a:lstStyle/>
          <a:p>
            <a:pPr marL="0" indent="0" algn="ctr">
              <a:buNone/>
            </a:pPr>
            <a:r>
              <a:rPr lang="en-US" sz="1404" b="1" dirty="0">
                <a:solidFill>
                  <a:schemeClr val="bg1"/>
                </a:solidFill>
                <a:latin typeface="Cambria" pitchFamily="34" charset="0"/>
                <a:ea typeface="Cambria" pitchFamily="34" charset="-122"/>
                <a:cs typeface="Cambria" pitchFamily="34" charset="-120"/>
              </a:rPr>
              <a:t>1</a:t>
            </a:r>
            <a:endParaRPr lang="en-US" sz="1404" dirty="0"/>
          </a:p>
        </p:txBody>
      </p:sp>
      <p:sp>
        <p:nvSpPr>
          <p:cNvPr id="6" name="Text 4"/>
          <p:cNvSpPr txBox="1"/>
          <p:nvPr/>
        </p:nvSpPr>
        <p:spPr>
          <a:xfrm>
            <a:off x="1417320" y="1453896"/>
            <a:ext cx="2651760" cy="731520"/>
          </a:xfrm>
          <a:prstGeom prst="rect">
            <a:avLst/>
          </a:prstGeom>
          <a:noFill/>
          <a:ln/>
        </p:spPr>
        <p:txBody>
          <a:bodyPr wrap="square" lIns="635" tIns="635" rIns="635" bIns="635"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Natural justice</a:t>
            </a:r>
            <a:endParaRPr lang="en-US" sz="1700" dirty="0"/>
          </a:p>
        </p:txBody>
      </p:sp>
      <p:sp>
        <p:nvSpPr>
          <p:cNvPr id="7" name="Text 5"/>
          <p:cNvSpPr txBox="1"/>
          <p:nvPr/>
        </p:nvSpPr>
        <p:spPr>
          <a:xfrm>
            <a:off x="4114800" y="1453896"/>
            <a:ext cx="5486400" cy="731520"/>
          </a:xfrm>
          <a:prstGeom prst="rect">
            <a:avLst/>
          </a:prstGeom>
          <a:noFill/>
          <a:ln/>
        </p:spPr>
        <p:txBody>
          <a:bodyPr wrap="square" lIns="635" tIns="635" rIns="635" bIns="635" rtlCol="0" anchor="ctr"/>
          <a:lstStyle/>
          <a:p>
            <a:pPr marL="0" indent="0">
              <a:buNone/>
            </a:pPr>
            <a:r>
              <a:rPr lang="en-US" sz="1500" dirty="0">
                <a:solidFill>
                  <a:schemeClr val="tx1"/>
                </a:solidFill>
                <a:latin typeface="Calibri" pitchFamily="34" charset="0"/>
                <a:ea typeface="Calibri" pitchFamily="34" charset="-122"/>
                <a:cs typeface="Calibri" pitchFamily="34" charset="-120"/>
              </a:rPr>
              <a:t>No hearing despite adverse decision — Section 75(4); unreasoned — Section 75(6)</a:t>
            </a:r>
            <a:endParaRPr lang="en-US" sz="1500" dirty="0"/>
          </a:p>
        </p:txBody>
      </p:sp>
      <p:sp>
        <p:nvSpPr>
          <p:cNvPr id="8" name="Shape 6"/>
          <p:cNvSpPr/>
          <p:nvPr/>
        </p:nvSpPr>
        <p:spPr>
          <a:xfrm>
            <a:off x="9921240" y="1709928"/>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9" name="Shape 7"/>
          <p:cNvSpPr/>
          <p:nvPr/>
        </p:nvSpPr>
        <p:spPr>
          <a:xfrm>
            <a:off x="10232136" y="1709928"/>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10" name="Shape 8"/>
          <p:cNvSpPr/>
          <p:nvPr/>
        </p:nvSpPr>
        <p:spPr>
          <a:xfrm>
            <a:off x="10543032" y="1709928"/>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11" name="Shape 9"/>
          <p:cNvSpPr/>
          <p:nvPr/>
        </p:nvSpPr>
        <p:spPr>
          <a:xfrm>
            <a:off x="10853928" y="1709928"/>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12" name="Shape 10"/>
          <p:cNvSpPr/>
          <p:nvPr/>
        </p:nvSpPr>
        <p:spPr>
          <a:xfrm>
            <a:off x="11164824" y="1709928"/>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13" name="Shape 11"/>
          <p:cNvSpPr/>
          <p:nvPr/>
        </p:nvSpPr>
        <p:spPr>
          <a:xfrm>
            <a:off x="548640" y="2350008"/>
            <a:ext cx="11064240" cy="804672"/>
          </a:xfrm>
          <a:prstGeom prst="roundRect">
            <a:avLst>
              <a:gd name="adj" fmla="val 9091"/>
            </a:avLst>
          </a:prstGeom>
          <a:solidFill>
            <a:schemeClr val="bg2"/>
          </a:solidFill>
          <a:ln w="12700">
            <a:solidFill>
              <a:schemeClr val="bg2"/>
            </a:solidFill>
            <a:prstDash val="solid"/>
          </a:ln>
        </p:spPr>
        <p:txBody>
          <a:bodyPr/>
          <a:lstStyle/>
          <a:p>
            <a:endParaRPr lang="en-IN"/>
          </a:p>
        </p:txBody>
      </p:sp>
      <p:sp>
        <p:nvSpPr>
          <p:cNvPr id="14" name="Shape 12"/>
          <p:cNvSpPr/>
          <p:nvPr/>
        </p:nvSpPr>
        <p:spPr>
          <a:xfrm>
            <a:off x="713232" y="2505456"/>
            <a:ext cx="493776" cy="493776"/>
          </a:xfrm>
          <a:prstGeom prst="ellipse">
            <a:avLst/>
          </a:prstGeom>
          <a:solidFill>
            <a:schemeClr val="accent2"/>
          </a:solidFill>
          <a:ln w="12700">
            <a:solidFill>
              <a:schemeClr val="accent2"/>
            </a:solidFill>
            <a:prstDash val="solid"/>
          </a:ln>
        </p:spPr>
        <p:txBody>
          <a:bodyPr/>
          <a:lstStyle/>
          <a:p>
            <a:endParaRPr lang="en-IN"/>
          </a:p>
        </p:txBody>
      </p:sp>
      <p:sp>
        <p:nvSpPr>
          <p:cNvPr id="15" name="Text 13"/>
          <p:cNvSpPr txBox="1"/>
          <p:nvPr/>
        </p:nvSpPr>
        <p:spPr>
          <a:xfrm>
            <a:off x="713232" y="2505456"/>
            <a:ext cx="493776" cy="493776"/>
          </a:xfrm>
          <a:prstGeom prst="rect">
            <a:avLst/>
          </a:prstGeom>
          <a:noFill/>
          <a:ln/>
        </p:spPr>
        <p:txBody>
          <a:bodyPr wrap="square" lIns="0" tIns="0" rIns="0" bIns="0" rtlCol="0" anchor="ctr"/>
          <a:lstStyle/>
          <a:p>
            <a:pPr marL="0" indent="0" algn="ctr">
              <a:buNone/>
            </a:pPr>
            <a:r>
              <a:rPr lang="en-US" sz="1404" b="1" dirty="0">
                <a:solidFill>
                  <a:schemeClr val="bg1"/>
                </a:solidFill>
                <a:latin typeface="Cambria" pitchFamily="34" charset="0"/>
                <a:ea typeface="Cambria" pitchFamily="34" charset="-122"/>
                <a:cs typeface="Cambria" pitchFamily="34" charset="-120"/>
              </a:rPr>
              <a:t>2</a:t>
            </a:r>
            <a:endParaRPr lang="en-US" sz="1404" dirty="0"/>
          </a:p>
        </p:txBody>
      </p:sp>
      <p:sp>
        <p:nvSpPr>
          <p:cNvPr id="16" name="Text 14"/>
          <p:cNvSpPr txBox="1"/>
          <p:nvPr/>
        </p:nvSpPr>
        <p:spPr>
          <a:xfrm>
            <a:off x="1417320" y="2386584"/>
            <a:ext cx="2651760" cy="731520"/>
          </a:xfrm>
          <a:prstGeom prst="rect">
            <a:avLst/>
          </a:prstGeom>
          <a:noFill/>
          <a:ln/>
        </p:spPr>
        <p:txBody>
          <a:bodyPr wrap="square" lIns="635" tIns="635" rIns="635" bIns="635"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Order contrary to record</a:t>
            </a:r>
            <a:endParaRPr lang="en-US" sz="1700" dirty="0"/>
          </a:p>
        </p:txBody>
      </p:sp>
      <p:sp>
        <p:nvSpPr>
          <p:cNvPr id="17" name="Text 15"/>
          <p:cNvSpPr txBox="1"/>
          <p:nvPr/>
        </p:nvSpPr>
        <p:spPr>
          <a:xfrm>
            <a:off x="4114800" y="2386584"/>
            <a:ext cx="5486400" cy="731520"/>
          </a:xfrm>
          <a:prstGeom prst="rect">
            <a:avLst/>
          </a:prstGeom>
          <a:noFill/>
          <a:ln/>
        </p:spPr>
        <p:txBody>
          <a:bodyPr wrap="square" lIns="635" tIns="635" rIns="635" bIns="635" rtlCol="0" anchor="ctr"/>
          <a:lstStyle/>
          <a:p>
            <a:pPr marL="0" indent="0">
              <a:buNone/>
            </a:pPr>
            <a:r>
              <a:rPr lang="en-US" sz="1500" dirty="0">
                <a:solidFill>
                  <a:schemeClr val="tx1"/>
                </a:solidFill>
                <a:latin typeface="Calibri" pitchFamily="34" charset="0"/>
                <a:ea typeface="Calibri" pitchFamily="34" charset="-122"/>
                <a:cs typeface="Calibri" pitchFamily="34" charset="-120"/>
              </a:rPr>
              <a:t>Para 8 ignores the reply of 10.06.2026 on Rupali Traders</a:t>
            </a:r>
            <a:endParaRPr lang="en-US" sz="1500" dirty="0"/>
          </a:p>
        </p:txBody>
      </p:sp>
      <p:sp>
        <p:nvSpPr>
          <p:cNvPr id="18" name="Shape 16"/>
          <p:cNvSpPr/>
          <p:nvPr/>
        </p:nvSpPr>
        <p:spPr>
          <a:xfrm>
            <a:off x="9921240" y="2642616"/>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19" name="Shape 17"/>
          <p:cNvSpPr/>
          <p:nvPr/>
        </p:nvSpPr>
        <p:spPr>
          <a:xfrm>
            <a:off x="10232136" y="2642616"/>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20" name="Shape 18"/>
          <p:cNvSpPr/>
          <p:nvPr/>
        </p:nvSpPr>
        <p:spPr>
          <a:xfrm>
            <a:off x="10543032" y="2642616"/>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21" name="Shape 19"/>
          <p:cNvSpPr/>
          <p:nvPr/>
        </p:nvSpPr>
        <p:spPr>
          <a:xfrm>
            <a:off x="10853928" y="2642616"/>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22" name="Shape 20"/>
          <p:cNvSpPr/>
          <p:nvPr/>
        </p:nvSpPr>
        <p:spPr>
          <a:xfrm>
            <a:off x="11164824" y="2642616"/>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23" name="Shape 21"/>
          <p:cNvSpPr/>
          <p:nvPr/>
        </p:nvSpPr>
        <p:spPr>
          <a:xfrm>
            <a:off x="548640" y="3282696"/>
            <a:ext cx="11064240" cy="804672"/>
          </a:xfrm>
          <a:prstGeom prst="roundRect">
            <a:avLst>
              <a:gd name="adj" fmla="val 9091"/>
            </a:avLst>
          </a:prstGeom>
          <a:solidFill>
            <a:schemeClr val="bg2"/>
          </a:solidFill>
          <a:ln w="12700">
            <a:solidFill>
              <a:schemeClr val="bg2"/>
            </a:solidFill>
            <a:prstDash val="solid"/>
          </a:ln>
        </p:spPr>
        <p:txBody>
          <a:bodyPr/>
          <a:lstStyle/>
          <a:p>
            <a:endParaRPr lang="en-IN"/>
          </a:p>
        </p:txBody>
      </p:sp>
      <p:sp>
        <p:nvSpPr>
          <p:cNvPr id="24" name="Shape 22"/>
          <p:cNvSpPr/>
          <p:nvPr/>
        </p:nvSpPr>
        <p:spPr>
          <a:xfrm>
            <a:off x="713232" y="3438144"/>
            <a:ext cx="493776" cy="493776"/>
          </a:xfrm>
          <a:prstGeom prst="ellipse">
            <a:avLst/>
          </a:prstGeom>
          <a:solidFill>
            <a:schemeClr val="accent2"/>
          </a:solidFill>
          <a:ln w="12700">
            <a:solidFill>
              <a:schemeClr val="accent2"/>
            </a:solidFill>
            <a:prstDash val="solid"/>
          </a:ln>
        </p:spPr>
        <p:txBody>
          <a:bodyPr/>
          <a:lstStyle/>
          <a:p>
            <a:endParaRPr lang="en-IN"/>
          </a:p>
        </p:txBody>
      </p:sp>
      <p:sp>
        <p:nvSpPr>
          <p:cNvPr id="25" name="Text 23"/>
          <p:cNvSpPr txBox="1"/>
          <p:nvPr/>
        </p:nvSpPr>
        <p:spPr>
          <a:xfrm>
            <a:off x="713232" y="3438144"/>
            <a:ext cx="493776" cy="493776"/>
          </a:xfrm>
          <a:prstGeom prst="rect">
            <a:avLst/>
          </a:prstGeom>
          <a:noFill/>
          <a:ln/>
        </p:spPr>
        <p:txBody>
          <a:bodyPr wrap="square" lIns="0" tIns="0" rIns="0" bIns="0" rtlCol="0" anchor="ctr"/>
          <a:lstStyle/>
          <a:p>
            <a:pPr marL="0" indent="0" algn="ctr">
              <a:buNone/>
            </a:pPr>
            <a:r>
              <a:rPr lang="en-US" sz="1404" b="1" dirty="0">
                <a:solidFill>
                  <a:schemeClr val="bg1"/>
                </a:solidFill>
                <a:latin typeface="Cambria" pitchFamily="34" charset="0"/>
                <a:ea typeface="Cambria" pitchFamily="34" charset="-122"/>
                <a:cs typeface="Cambria" pitchFamily="34" charset="-120"/>
              </a:rPr>
              <a:t>3</a:t>
            </a:r>
            <a:endParaRPr lang="en-US" sz="1404" dirty="0"/>
          </a:p>
        </p:txBody>
      </p:sp>
      <p:sp>
        <p:nvSpPr>
          <p:cNvPr id="26" name="Text 24"/>
          <p:cNvSpPr txBox="1"/>
          <p:nvPr/>
        </p:nvSpPr>
        <p:spPr>
          <a:xfrm>
            <a:off x="1417320" y="3319272"/>
            <a:ext cx="2651760" cy="731520"/>
          </a:xfrm>
          <a:prstGeom prst="rect">
            <a:avLst/>
          </a:prstGeom>
          <a:noFill/>
          <a:ln/>
        </p:spPr>
        <p:txBody>
          <a:bodyPr wrap="square" lIns="635" tIns="635" rIns="635" bIns="635"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Merits — Disc. 2</a:t>
            </a:r>
            <a:endParaRPr lang="en-US" sz="1700" dirty="0"/>
          </a:p>
        </p:txBody>
      </p:sp>
      <p:sp>
        <p:nvSpPr>
          <p:cNvPr id="27" name="Text 25"/>
          <p:cNvSpPr txBox="1"/>
          <p:nvPr/>
        </p:nvSpPr>
        <p:spPr>
          <a:xfrm>
            <a:off x="4114800" y="3319272"/>
            <a:ext cx="5486400" cy="731520"/>
          </a:xfrm>
          <a:prstGeom prst="rect">
            <a:avLst/>
          </a:prstGeom>
          <a:noFill/>
          <a:ln/>
        </p:spPr>
        <p:txBody>
          <a:bodyPr wrap="square" lIns="635" tIns="635" rIns="635" bIns="635" rtlCol="0" anchor="ctr"/>
          <a:lstStyle/>
          <a:p>
            <a:pPr marL="0" indent="0">
              <a:buNone/>
            </a:pPr>
            <a:r>
              <a:rPr lang="en-US" sz="1500" dirty="0">
                <a:solidFill>
                  <a:schemeClr val="tx1"/>
                </a:solidFill>
                <a:latin typeface="Calibri" pitchFamily="34" charset="0"/>
                <a:ea typeface="Calibri" pitchFamily="34" charset="-122"/>
                <a:cs typeface="Calibri" pitchFamily="34" charset="-120"/>
              </a:rPr>
              <a:t>Retrospective cancellation; no finding of non-payment or collusion; proceed against supplier first (Suncraft Energy)</a:t>
            </a:r>
            <a:endParaRPr lang="en-US" sz="1500" dirty="0"/>
          </a:p>
        </p:txBody>
      </p:sp>
      <p:sp>
        <p:nvSpPr>
          <p:cNvPr id="28" name="Shape 26"/>
          <p:cNvSpPr/>
          <p:nvPr/>
        </p:nvSpPr>
        <p:spPr>
          <a:xfrm>
            <a:off x="9921240" y="3575304"/>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29" name="Shape 27"/>
          <p:cNvSpPr/>
          <p:nvPr/>
        </p:nvSpPr>
        <p:spPr>
          <a:xfrm>
            <a:off x="10232136" y="3575304"/>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30" name="Shape 28"/>
          <p:cNvSpPr/>
          <p:nvPr/>
        </p:nvSpPr>
        <p:spPr>
          <a:xfrm>
            <a:off x="10543032" y="3575304"/>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31" name="Shape 29"/>
          <p:cNvSpPr/>
          <p:nvPr/>
        </p:nvSpPr>
        <p:spPr>
          <a:xfrm>
            <a:off x="10853928" y="3575304"/>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32" name="Shape 30"/>
          <p:cNvSpPr/>
          <p:nvPr/>
        </p:nvSpPr>
        <p:spPr>
          <a:xfrm>
            <a:off x="11164824" y="3575304"/>
            <a:ext cx="219456" cy="219456"/>
          </a:xfrm>
          <a:prstGeom prst="ellipse">
            <a:avLst/>
          </a:prstGeom>
          <a:solidFill>
            <a:schemeClr val="bg1"/>
          </a:solidFill>
          <a:ln w="12700">
            <a:solidFill>
              <a:schemeClr val="accent1"/>
            </a:solidFill>
            <a:prstDash val="solid"/>
          </a:ln>
        </p:spPr>
        <p:txBody>
          <a:bodyPr/>
          <a:lstStyle/>
          <a:p>
            <a:endParaRPr lang="en-IN"/>
          </a:p>
        </p:txBody>
      </p:sp>
      <p:sp>
        <p:nvSpPr>
          <p:cNvPr id="33" name="Shape 31"/>
          <p:cNvSpPr/>
          <p:nvPr/>
        </p:nvSpPr>
        <p:spPr>
          <a:xfrm>
            <a:off x="548640" y="4215384"/>
            <a:ext cx="11064240" cy="804672"/>
          </a:xfrm>
          <a:prstGeom prst="roundRect">
            <a:avLst>
              <a:gd name="adj" fmla="val 9091"/>
            </a:avLst>
          </a:prstGeom>
          <a:solidFill>
            <a:schemeClr val="bg2"/>
          </a:solidFill>
          <a:ln w="12700">
            <a:solidFill>
              <a:schemeClr val="bg2"/>
            </a:solidFill>
            <a:prstDash val="solid"/>
          </a:ln>
        </p:spPr>
        <p:txBody>
          <a:bodyPr/>
          <a:lstStyle/>
          <a:p>
            <a:endParaRPr lang="en-IN"/>
          </a:p>
        </p:txBody>
      </p:sp>
      <p:sp>
        <p:nvSpPr>
          <p:cNvPr id="34" name="Shape 32"/>
          <p:cNvSpPr/>
          <p:nvPr/>
        </p:nvSpPr>
        <p:spPr>
          <a:xfrm>
            <a:off x="713232" y="4370832"/>
            <a:ext cx="493776" cy="493776"/>
          </a:xfrm>
          <a:prstGeom prst="ellipse">
            <a:avLst/>
          </a:prstGeom>
          <a:solidFill>
            <a:schemeClr val="accent2"/>
          </a:solidFill>
          <a:ln w="12700">
            <a:solidFill>
              <a:schemeClr val="accent2"/>
            </a:solidFill>
            <a:prstDash val="solid"/>
          </a:ln>
        </p:spPr>
        <p:txBody>
          <a:bodyPr/>
          <a:lstStyle/>
          <a:p>
            <a:endParaRPr lang="en-IN"/>
          </a:p>
        </p:txBody>
      </p:sp>
      <p:sp>
        <p:nvSpPr>
          <p:cNvPr id="35" name="Text 33"/>
          <p:cNvSpPr txBox="1"/>
          <p:nvPr/>
        </p:nvSpPr>
        <p:spPr>
          <a:xfrm>
            <a:off x="713232" y="4370832"/>
            <a:ext cx="493776" cy="493776"/>
          </a:xfrm>
          <a:prstGeom prst="rect">
            <a:avLst/>
          </a:prstGeom>
          <a:noFill/>
          <a:ln/>
        </p:spPr>
        <p:txBody>
          <a:bodyPr wrap="square" lIns="0" tIns="0" rIns="0" bIns="0" rtlCol="0" anchor="ctr"/>
          <a:lstStyle/>
          <a:p>
            <a:pPr marL="0" indent="0" algn="ctr">
              <a:buNone/>
            </a:pPr>
            <a:r>
              <a:rPr lang="en-US" sz="1404" b="1" dirty="0">
                <a:solidFill>
                  <a:schemeClr val="bg1"/>
                </a:solidFill>
                <a:latin typeface="Cambria" pitchFamily="34" charset="0"/>
                <a:ea typeface="Cambria" pitchFamily="34" charset="-122"/>
                <a:cs typeface="Cambria" pitchFamily="34" charset="-120"/>
              </a:rPr>
              <a:t>4</a:t>
            </a:r>
            <a:endParaRPr lang="en-US" sz="1404" dirty="0"/>
          </a:p>
        </p:txBody>
      </p:sp>
      <p:sp>
        <p:nvSpPr>
          <p:cNvPr id="36" name="Text 34"/>
          <p:cNvSpPr txBox="1"/>
          <p:nvPr/>
        </p:nvSpPr>
        <p:spPr>
          <a:xfrm>
            <a:off x="1417320" y="4251960"/>
            <a:ext cx="2651760" cy="731520"/>
          </a:xfrm>
          <a:prstGeom prst="rect">
            <a:avLst/>
          </a:prstGeom>
          <a:noFill/>
          <a:ln/>
        </p:spPr>
        <p:txBody>
          <a:bodyPr wrap="square" lIns="635" tIns="635" rIns="635" bIns="635"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Merits — Disc. 1</a:t>
            </a:r>
            <a:endParaRPr lang="en-US" sz="1700" dirty="0"/>
          </a:p>
        </p:txBody>
      </p:sp>
      <p:sp>
        <p:nvSpPr>
          <p:cNvPr id="37" name="Text 35"/>
          <p:cNvSpPr txBox="1"/>
          <p:nvPr/>
        </p:nvSpPr>
        <p:spPr>
          <a:xfrm>
            <a:off x="4114800" y="4251960"/>
            <a:ext cx="5486400" cy="731520"/>
          </a:xfrm>
          <a:prstGeom prst="rect">
            <a:avLst/>
          </a:prstGeom>
          <a:noFill/>
          <a:ln/>
        </p:spPr>
        <p:txBody>
          <a:bodyPr wrap="square" lIns="635" tIns="635" rIns="635" bIns="635" rtlCol="0" anchor="ctr"/>
          <a:lstStyle/>
          <a:p>
            <a:pPr marL="0" indent="0">
              <a:buNone/>
            </a:pPr>
            <a:r>
              <a:rPr lang="en-US" sz="1500" dirty="0">
                <a:solidFill>
                  <a:schemeClr val="tx1"/>
                </a:solidFill>
                <a:latin typeface="Calibri" pitchFamily="34" charset="0"/>
                <a:ea typeface="Calibri" pitchFamily="34" charset="-122"/>
                <a:cs typeface="Calibri" pitchFamily="34" charset="-120"/>
              </a:rPr>
              <a:t>Category A timing difference strong; Category B weak; Category C conceded</a:t>
            </a:r>
            <a:endParaRPr lang="en-US" sz="1500" dirty="0"/>
          </a:p>
        </p:txBody>
      </p:sp>
      <p:sp>
        <p:nvSpPr>
          <p:cNvPr id="38" name="Shape 36"/>
          <p:cNvSpPr/>
          <p:nvPr/>
        </p:nvSpPr>
        <p:spPr>
          <a:xfrm>
            <a:off x="9921240" y="4507992"/>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39" name="Shape 37"/>
          <p:cNvSpPr/>
          <p:nvPr/>
        </p:nvSpPr>
        <p:spPr>
          <a:xfrm>
            <a:off x="10232136" y="4507992"/>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40" name="Shape 38"/>
          <p:cNvSpPr/>
          <p:nvPr/>
        </p:nvSpPr>
        <p:spPr>
          <a:xfrm>
            <a:off x="10543032" y="4507992"/>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41" name="Shape 39"/>
          <p:cNvSpPr/>
          <p:nvPr/>
        </p:nvSpPr>
        <p:spPr>
          <a:xfrm>
            <a:off x="10853928" y="4507992"/>
            <a:ext cx="219456" cy="219456"/>
          </a:xfrm>
          <a:prstGeom prst="ellipse">
            <a:avLst/>
          </a:prstGeom>
          <a:solidFill>
            <a:schemeClr val="bg1"/>
          </a:solidFill>
          <a:ln w="12700">
            <a:solidFill>
              <a:schemeClr val="accent1"/>
            </a:solidFill>
            <a:prstDash val="solid"/>
          </a:ln>
        </p:spPr>
        <p:txBody>
          <a:bodyPr/>
          <a:lstStyle/>
          <a:p>
            <a:endParaRPr lang="en-IN"/>
          </a:p>
        </p:txBody>
      </p:sp>
      <p:sp>
        <p:nvSpPr>
          <p:cNvPr id="42" name="Shape 40"/>
          <p:cNvSpPr/>
          <p:nvPr/>
        </p:nvSpPr>
        <p:spPr>
          <a:xfrm>
            <a:off x="11164824" y="4507992"/>
            <a:ext cx="219456" cy="219456"/>
          </a:xfrm>
          <a:prstGeom prst="ellipse">
            <a:avLst/>
          </a:prstGeom>
          <a:solidFill>
            <a:schemeClr val="bg1"/>
          </a:solidFill>
          <a:ln w="12700">
            <a:solidFill>
              <a:schemeClr val="accent1"/>
            </a:solidFill>
            <a:prstDash val="solid"/>
          </a:ln>
        </p:spPr>
        <p:txBody>
          <a:bodyPr/>
          <a:lstStyle/>
          <a:p>
            <a:endParaRPr lang="en-IN"/>
          </a:p>
        </p:txBody>
      </p:sp>
      <p:sp>
        <p:nvSpPr>
          <p:cNvPr id="43" name="Shape 41"/>
          <p:cNvSpPr/>
          <p:nvPr/>
        </p:nvSpPr>
        <p:spPr>
          <a:xfrm>
            <a:off x="548640" y="5148072"/>
            <a:ext cx="11064240" cy="804672"/>
          </a:xfrm>
          <a:prstGeom prst="roundRect">
            <a:avLst>
              <a:gd name="adj" fmla="val 9091"/>
            </a:avLst>
          </a:prstGeom>
          <a:solidFill>
            <a:schemeClr val="bg2"/>
          </a:solidFill>
          <a:ln w="12700">
            <a:solidFill>
              <a:schemeClr val="bg2"/>
            </a:solidFill>
            <a:prstDash val="solid"/>
          </a:ln>
        </p:spPr>
        <p:txBody>
          <a:bodyPr/>
          <a:lstStyle/>
          <a:p>
            <a:endParaRPr lang="en-IN"/>
          </a:p>
        </p:txBody>
      </p:sp>
      <p:sp>
        <p:nvSpPr>
          <p:cNvPr id="44" name="Shape 42"/>
          <p:cNvSpPr/>
          <p:nvPr/>
        </p:nvSpPr>
        <p:spPr>
          <a:xfrm>
            <a:off x="713232" y="5303520"/>
            <a:ext cx="493776" cy="493776"/>
          </a:xfrm>
          <a:prstGeom prst="ellipse">
            <a:avLst/>
          </a:prstGeom>
          <a:solidFill>
            <a:schemeClr val="accent2"/>
          </a:solidFill>
          <a:ln w="12700">
            <a:solidFill>
              <a:schemeClr val="accent2"/>
            </a:solidFill>
            <a:prstDash val="solid"/>
          </a:ln>
        </p:spPr>
        <p:txBody>
          <a:bodyPr/>
          <a:lstStyle/>
          <a:p>
            <a:endParaRPr lang="en-IN"/>
          </a:p>
        </p:txBody>
      </p:sp>
      <p:sp>
        <p:nvSpPr>
          <p:cNvPr id="45" name="Text 43"/>
          <p:cNvSpPr txBox="1"/>
          <p:nvPr/>
        </p:nvSpPr>
        <p:spPr>
          <a:xfrm>
            <a:off x="713232" y="5303520"/>
            <a:ext cx="493776" cy="493776"/>
          </a:xfrm>
          <a:prstGeom prst="rect">
            <a:avLst/>
          </a:prstGeom>
          <a:noFill/>
          <a:ln/>
        </p:spPr>
        <p:txBody>
          <a:bodyPr wrap="square" lIns="0" tIns="0" rIns="0" bIns="0" rtlCol="0" anchor="ctr"/>
          <a:lstStyle/>
          <a:p>
            <a:pPr marL="0" indent="0" algn="ctr">
              <a:buNone/>
            </a:pPr>
            <a:r>
              <a:rPr lang="en-US" sz="1404" b="1" dirty="0">
                <a:solidFill>
                  <a:schemeClr val="bg1"/>
                </a:solidFill>
                <a:latin typeface="Cambria" pitchFamily="34" charset="0"/>
                <a:ea typeface="Cambria" pitchFamily="34" charset="-122"/>
                <a:cs typeface="Cambria" pitchFamily="34" charset="-120"/>
              </a:rPr>
              <a:t>5</a:t>
            </a:r>
            <a:endParaRPr lang="en-US" sz="1404" dirty="0"/>
          </a:p>
        </p:txBody>
      </p:sp>
      <p:sp>
        <p:nvSpPr>
          <p:cNvPr id="46" name="Text 44"/>
          <p:cNvSpPr txBox="1"/>
          <p:nvPr/>
        </p:nvSpPr>
        <p:spPr>
          <a:xfrm>
            <a:off x="1417320" y="5184648"/>
            <a:ext cx="2651760" cy="731520"/>
          </a:xfrm>
          <a:prstGeom prst="rect">
            <a:avLst/>
          </a:prstGeom>
          <a:noFill/>
          <a:ln/>
        </p:spPr>
        <p:txBody>
          <a:bodyPr wrap="square" lIns="635" tIns="635" rIns="635" bIns="635" rtlCol="0" anchor="ctr"/>
          <a:lstStyle/>
          <a:p>
            <a:pPr marL="0" indent="0">
              <a:buNone/>
            </a:pPr>
            <a:r>
              <a:rPr lang="en-US" sz="1700" b="1" dirty="0">
                <a:solidFill>
                  <a:schemeClr val="tx2"/>
                </a:solidFill>
                <a:latin typeface="Cambria" pitchFamily="34" charset="0"/>
                <a:ea typeface="Cambria" pitchFamily="34" charset="-122"/>
                <a:cs typeface="Cambria" pitchFamily="34" charset="-120"/>
              </a:rPr>
              <a:t>Interest and penalty</a:t>
            </a:r>
            <a:endParaRPr lang="en-US" sz="1700" dirty="0"/>
          </a:p>
        </p:txBody>
      </p:sp>
      <p:sp>
        <p:nvSpPr>
          <p:cNvPr id="47" name="Text 45"/>
          <p:cNvSpPr txBox="1"/>
          <p:nvPr/>
        </p:nvSpPr>
        <p:spPr>
          <a:xfrm>
            <a:off x="4114800" y="5184648"/>
            <a:ext cx="5486400" cy="731520"/>
          </a:xfrm>
          <a:prstGeom prst="rect">
            <a:avLst/>
          </a:prstGeom>
          <a:noFill/>
          <a:ln/>
        </p:spPr>
        <p:txBody>
          <a:bodyPr wrap="square" lIns="635" tIns="635" rIns="635" bIns="635" rtlCol="0" anchor="ctr"/>
          <a:lstStyle/>
          <a:p>
            <a:pPr marL="0" indent="0">
              <a:buNone/>
            </a:pPr>
            <a:r>
              <a:rPr lang="en-US" sz="1500" dirty="0">
                <a:solidFill>
                  <a:schemeClr val="tx1"/>
                </a:solidFill>
                <a:latin typeface="Calibri" pitchFamily="34" charset="0"/>
                <a:ea typeface="Calibri" pitchFamily="34" charset="-122"/>
                <a:cs typeface="Calibri" pitchFamily="34" charset="-120"/>
              </a:rPr>
              <a:t>Fall with tax; no finding on utilisation for Section 50(3)</a:t>
            </a:r>
            <a:endParaRPr lang="en-US" sz="1500" dirty="0"/>
          </a:p>
        </p:txBody>
      </p:sp>
      <p:sp>
        <p:nvSpPr>
          <p:cNvPr id="48" name="Shape 46"/>
          <p:cNvSpPr/>
          <p:nvPr/>
        </p:nvSpPr>
        <p:spPr>
          <a:xfrm>
            <a:off x="9921240" y="5440680"/>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49" name="Shape 47"/>
          <p:cNvSpPr/>
          <p:nvPr/>
        </p:nvSpPr>
        <p:spPr>
          <a:xfrm>
            <a:off x="10232136" y="5440680"/>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50" name="Shape 48"/>
          <p:cNvSpPr/>
          <p:nvPr/>
        </p:nvSpPr>
        <p:spPr>
          <a:xfrm>
            <a:off x="10543032" y="5440680"/>
            <a:ext cx="219456" cy="219456"/>
          </a:xfrm>
          <a:prstGeom prst="ellipse">
            <a:avLst/>
          </a:prstGeom>
          <a:solidFill>
            <a:schemeClr val="accent1"/>
          </a:solidFill>
          <a:ln w="12700">
            <a:solidFill>
              <a:schemeClr val="accent1"/>
            </a:solidFill>
            <a:prstDash val="solid"/>
          </a:ln>
        </p:spPr>
        <p:txBody>
          <a:bodyPr/>
          <a:lstStyle/>
          <a:p>
            <a:endParaRPr lang="en-IN"/>
          </a:p>
        </p:txBody>
      </p:sp>
      <p:sp>
        <p:nvSpPr>
          <p:cNvPr id="51" name="Shape 49"/>
          <p:cNvSpPr/>
          <p:nvPr/>
        </p:nvSpPr>
        <p:spPr>
          <a:xfrm>
            <a:off x="10853928" y="5440680"/>
            <a:ext cx="219456" cy="219456"/>
          </a:xfrm>
          <a:prstGeom prst="ellipse">
            <a:avLst/>
          </a:prstGeom>
          <a:solidFill>
            <a:schemeClr val="bg1"/>
          </a:solidFill>
          <a:ln w="12700">
            <a:solidFill>
              <a:schemeClr val="accent1"/>
            </a:solidFill>
            <a:prstDash val="solid"/>
          </a:ln>
        </p:spPr>
        <p:txBody>
          <a:bodyPr/>
          <a:lstStyle/>
          <a:p>
            <a:endParaRPr lang="en-IN"/>
          </a:p>
        </p:txBody>
      </p:sp>
      <p:sp>
        <p:nvSpPr>
          <p:cNvPr id="52" name="Shape 50"/>
          <p:cNvSpPr/>
          <p:nvPr/>
        </p:nvSpPr>
        <p:spPr>
          <a:xfrm>
            <a:off x="11164824" y="5440680"/>
            <a:ext cx="219456" cy="219456"/>
          </a:xfrm>
          <a:prstGeom prst="ellipse">
            <a:avLst/>
          </a:prstGeom>
          <a:solidFill>
            <a:schemeClr val="bg1"/>
          </a:solidFill>
          <a:ln w="12700">
            <a:solidFill>
              <a:schemeClr val="accent1"/>
            </a:solidFill>
            <a:prstDash val="solid"/>
          </a:ln>
        </p:spPr>
        <p:txBody>
          <a:bodyPr/>
          <a:lstStyle/>
          <a:p>
            <a:endParaRPr lang="en-IN"/>
          </a:p>
        </p:txBody>
      </p:sp>
      <p:sp>
        <p:nvSpPr>
          <p:cNvPr id="53" name="Text 51"/>
          <p:cNvSpPr txBox="1"/>
          <p:nvPr/>
        </p:nvSpPr>
        <p:spPr>
          <a:xfrm>
            <a:off x="9921240" y="6108192"/>
            <a:ext cx="1554480" cy="274320"/>
          </a:xfrm>
          <a:prstGeom prst="rect">
            <a:avLst/>
          </a:prstGeom>
          <a:noFill/>
          <a:ln/>
        </p:spPr>
        <p:txBody>
          <a:bodyPr wrap="square" lIns="635" tIns="635" rIns="635" bIns="635" rtlCol="0" anchor="t"/>
          <a:lstStyle/>
          <a:p>
            <a:pPr marL="0" indent="0" algn="ctr">
              <a:buNone/>
            </a:pPr>
            <a:r>
              <a:rPr lang="en-US" sz="1100" dirty="0">
                <a:solidFill>
                  <a:schemeClr val="accent4"/>
                </a:solidFill>
                <a:latin typeface="Calibri" pitchFamily="34" charset="0"/>
                <a:ea typeface="Calibri" pitchFamily="34" charset="-122"/>
                <a:cs typeface="Calibri" pitchFamily="34" charset="-120"/>
              </a:rPr>
              <a:t>Strength</a:t>
            </a:r>
            <a:endParaRPr lang="en-US" sz="1100" dirty="0"/>
          </a:p>
        </p:txBody>
      </p:sp>
      <p:sp>
        <p:nvSpPr>
          <p:cNvPr id="54"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Steps 5–6  Facts and grounds — in the Palkhivala manner</a:t>
            </a:r>
            <a:endParaRPr lang="en-US" sz="3000" dirty="0"/>
          </a:p>
        </p:txBody>
      </p:sp>
      <p:sp>
        <p:nvSpPr>
          <p:cNvPr id="3" name="Shape 1"/>
          <p:cNvSpPr/>
          <p:nvPr/>
        </p:nvSpPr>
        <p:spPr>
          <a:xfrm>
            <a:off x="548640" y="1463040"/>
            <a:ext cx="5440680" cy="3291840"/>
          </a:xfrm>
          <a:prstGeom prst="roundRect">
            <a:avLst>
              <a:gd name="adj" fmla="val 2222"/>
            </a:avLst>
          </a:prstGeom>
          <a:solidFill>
            <a:schemeClr val="bg2"/>
          </a:solidFill>
          <a:ln w="12700">
            <a:solidFill>
              <a:schemeClr val="bg2"/>
            </a:solidFill>
            <a:prstDash val="solid"/>
          </a:ln>
        </p:spPr>
        <p:txBody>
          <a:bodyPr/>
          <a:lstStyle/>
          <a:p>
            <a:endParaRPr lang="en-IN"/>
          </a:p>
        </p:txBody>
      </p:sp>
      <p:sp>
        <p:nvSpPr>
          <p:cNvPr id="4" name="Shape 2"/>
          <p:cNvSpPr/>
          <p:nvPr/>
        </p:nvSpPr>
        <p:spPr>
          <a:xfrm>
            <a:off x="6172200" y="1463040"/>
            <a:ext cx="5440680" cy="3291840"/>
          </a:xfrm>
          <a:prstGeom prst="roundRect">
            <a:avLst>
              <a:gd name="adj" fmla="val 2222"/>
            </a:avLst>
          </a:prstGeom>
          <a:solidFill>
            <a:schemeClr val="accent1"/>
          </a:solidFill>
          <a:ln w="12700">
            <a:solidFill>
              <a:schemeClr val="accent1"/>
            </a:solidFill>
            <a:prstDash val="solid"/>
          </a:ln>
        </p:spPr>
        <p:txBody>
          <a:bodyPr/>
          <a:lstStyle/>
          <a:p>
            <a:endParaRPr lang="en-IN"/>
          </a:p>
        </p:txBody>
      </p:sp>
      <p:sp>
        <p:nvSpPr>
          <p:cNvPr id="5" name="Text 3"/>
          <p:cNvSpPr txBox="1"/>
          <p:nvPr/>
        </p:nvSpPr>
        <p:spPr>
          <a:xfrm>
            <a:off x="822960" y="1645920"/>
            <a:ext cx="4937760" cy="320040"/>
          </a:xfrm>
          <a:prstGeom prst="rect">
            <a:avLst/>
          </a:prstGeom>
          <a:noFill/>
          <a:ln/>
        </p:spPr>
        <p:txBody>
          <a:bodyPr wrap="square" lIns="635" tIns="635" rIns="635" bIns="635" rtlCol="0" anchor="t"/>
          <a:lstStyle/>
          <a:p>
            <a:pPr marL="0" indent="0">
              <a:buNone/>
            </a:pPr>
            <a:r>
              <a:rPr lang="en-US" sz="1200" b="1" dirty="0">
                <a:solidFill>
                  <a:schemeClr val="accent5"/>
                </a:solidFill>
                <a:latin typeface="Calibri" pitchFamily="34" charset="0"/>
                <a:ea typeface="Calibri" pitchFamily="34" charset="-122"/>
                <a:cs typeface="Calibri" pitchFamily="34" charset="-120"/>
              </a:rPr>
              <a:t>TYPICAL GROUND</a:t>
            </a:r>
            <a:endParaRPr lang="en-US" sz="1200" dirty="0"/>
          </a:p>
        </p:txBody>
      </p:sp>
      <p:sp>
        <p:nvSpPr>
          <p:cNvPr id="6" name="Text 4"/>
          <p:cNvSpPr txBox="1"/>
          <p:nvPr/>
        </p:nvSpPr>
        <p:spPr>
          <a:xfrm>
            <a:off x="822960" y="2057400"/>
            <a:ext cx="4937760" cy="2560320"/>
          </a:xfrm>
          <a:prstGeom prst="rect">
            <a:avLst/>
          </a:prstGeom>
          <a:noFill/>
          <a:ln/>
        </p:spPr>
        <p:txBody>
          <a:bodyPr wrap="square" lIns="635" tIns="635" rIns="635" bIns="635" rtlCol="0" anchor="t"/>
          <a:lstStyle/>
          <a:p>
            <a:pPr marL="0" indent="0">
              <a:buNone/>
            </a:pPr>
            <a:r>
              <a:rPr lang="en-US" sz="1900" dirty="0">
                <a:solidFill>
                  <a:schemeClr val="tx1"/>
                </a:solidFill>
                <a:latin typeface="Calibri" pitchFamily="34" charset="0"/>
                <a:ea typeface="Calibri" pitchFamily="34" charset="-122"/>
                <a:cs typeface="Calibri" pitchFamily="34" charset="-120"/>
              </a:rPr>
              <a:t>"That the Ld. Adjudicating Authority has erred in law and on facts in confirming the demand without appreciating the submissions of the appellant and without granting proper opportunity, which is bad in law and liable to be quashed."</a:t>
            </a:r>
            <a:endParaRPr lang="en-US" sz="1900" dirty="0"/>
          </a:p>
        </p:txBody>
      </p:sp>
      <p:sp>
        <p:nvSpPr>
          <p:cNvPr id="7" name="Text 5"/>
          <p:cNvSpPr txBox="1"/>
          <p:nvPr/>
        </p:nvSpPr>
        <p:spPr>
          <a:xfrm>
            <a:off x="6446520" y="1645920"/>
            <a:ext cx="4937760" cy="320040"/>
          </a:xfrm>
          <a:prstGeom prst="rect">
            <a:avLst/>
          </a:prstGeom>
          <a:noFill/>
          <a:ln/>
        </p:spPr>
        <p:txBody>
          <a:bodyPr wrap="square" lIns="635" tIns="635" rIns="635" bIns="635" rtlCol="0" anchor="t"/>
          <a:lstStyle/>
          <a:p>
            <a:pPr marL="0" indent="0">
              <a:buNone/>
            </a:pPr>
            <a:r>
              <a:rPr lang="en-US" sz="1200" b="1" dirty="0">
                <a:solidFill>
                  <a:schemeClr val="accent2"/>
                </a:solidFill>
                <a:latin typeface="Calibri" pitchFamily="34" charset="0"/>
                <a:ea typeface="Calibri" pitchFamily="34" charset="-122"/>
                <a:cs typeface="Calibri" pitchFamily="34" charset="-120"/>
              </a:rPr>
              <a:t>AFTER REVIEW</a:t>
            </a:r>
            <a:endParaRPr lang="en-US" sz="1200" dirty="0"/>
          </a:p>
        </p:txBody>
      </p:sp>
      <p:sp>
        <p:nvSpPr>
          <p:cNvPr id="8" name="Text 6"/>
          <p:cNvSpPr txBox="1"/>
          <p:nvPr/>
        </p:nvSpPr>
        <p:spPr>
          <a:xfrm>
            <a:off x="6446520" y="2057400"/>
            <a:ext cx="4937760" cy="2560320"/>
          </a:xfrm>
          <a:prstGeom prst="rect">
            <a:avLst/>
          </a:prstGeom>
          <a:noFill/>
          <a:ln/>
        </p:spPr>
        <p:txBody>
          <a:bodyPr wrap="square" lIns="635" tIns="635" rIns="635" bIns="635" rtlCol="0" anchor="t"/>
          <a:lstStyle/>
          <a:p>
            <a:pPr marL="0" indent="0">
              <a:buNone/>
            </a:pPr>
            <a:r>
              <a:rPr lang="en-US" sz="2200" dirty="0">
                <a:solidFill>
                  <a:schemeClr val="bg1"/>
                </a:solidFill>
                <a:latin typeface="Cambria" pitchFamily="34" charset="0"/>
                <a:ea typeface="Cambria" pitchFamily="34" charset="-122"/>
                <a:cs typeface="Cambria" pitchFamily="34" charset="-120"/>
              </a:rPr>
              <a:t>"The order was passed without a personal hearing, in breach of Section 75(4). The notice itself marked the hearing 'NA', and the order records no date of hearing."</a:t>
            </a:r>
            <a:endParaRPr lang="en-US" sz="2200" dirty="0"/>
          </a:p>
        </p:txBody>
      </p:sp>
      <p:sp>
        <p:nvSpPr>
          <p:cNvPr id="9" name="Shape 7"/>
          <p:cNvSpPr/>
          <p:nvPr/>
        </p:nvSpPr>
        <p:spPr>
          <a:xfrm>
            <a:off x="548640" y="5074920"/>
            <a:ext cx="640080" cy="640080"/>
          </a:xfrm>
          <a:prstGeom prst="ellipse">
            <a:avLst/>
          </a:prstGeom>
          <a:solidFill>
            <a:schemeClr val="accent2"/>
          </a:solidFill>
          <a:ln w="12700">
            <a:solidFill>
              <a:schemeClr val="accent2"/>
            </a:solidFill>
            <a:prstDash val="solid"/>
          </a:ln>
        </p:spPr>
        <p:txBody>
          <a:bodyPr/>
          <a:lstStyle/>
          <a:p>
            <a:endParaRPr lang="en-IN"/>
          </a:p>
        </p:txBody>
      </p:sp>
      <p:pic>
        <p:nvPicPr>
          <p:cNvPr id="10" name="Image 0" descr="preencoded.png"/>
          <p:cNvPicPr>
            <a:picLocks noChangeAspect="1"/>
          </p:cNvPicPr>
          <p:nvPr/>
        </p:nvPicPr>
        <p:blipFill>
          <a:blip r:embed="rId3"/>
          <a:stretch>
            <a:fillRect/>
          </a:stretch>
        </p:blipFill>
        <p:spPr>
          <a:xfrm>
            <a:off x="689458" y="5215738"/>
            <a:ext cx="358445" cy="358445"/>
          </a:xfrm>
          <a:prstGeom prst="rect">
            <a:avLst/>
          </a:prstGeom>
        </p:spPr>
      </p:pic>
      <p:sp>
        <p:nvSpPr>
          <p:cNvPr id="11" name="Text 8"/>
          <p:cNvSpPr txBox="1"/>
          <p:nvPr/>
        </p:nvSpPr>
        <p:spPr>
          <a:xfrm>
            <a:off x="1325880" y="5166360"/>
            <a:ext cx="2834640" cy="50292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Strongest point first</a:t>
            </a:r>
            <a:endParaRPr lang="en-US" sz="1700" dirty="0"/>
          </a:p>
        </p:txBody>
      </p:sp>
      <p:sp>
        <p:nvSpPr>
          <p:cNvPr id="12" name="Shape 9"/>
          <p:cNvSpPr/>
          <p:nvPr/>
        </p:nvSpPr>
        <p:spPr>
          <a:xfrm>
            <a:off x="4297680" y="5074920"/>
            <a:ext cx="640080" cy="640080"/>
          </a:xfrm>
          <a:prstGeom prst="ellipse">
            <a:avLst/>
          </a:prstGeom>
          <a:solidFill>
            <a:schemeClr val="accent2"/>
          </a:solidFill>
          <a:ln w="12700">
            <a:solidFill>
              <a:schemeClr val="accent2"/>
            </a:solidFill>
            <a:prstDash val="solid"/>
          </a:ln>
        </p:spPr>
        <p:txBody>
          <a:bodyPr/>
          <a:lstStyle/>
          <a:p>
            <a:endParaRPr lang="en-IN"/>
          </a:p>
        </p:txBody>
      </p:sp>
      <p:pic>
        <p:nvPicPr>
          <p:cNvPr id="13" name="Image 1" descr="preencoded.png"/>
          <p:cNvPicPr>
            <a:picLocks noChangeAspect="1"/>
          </p:cNvPicPr>
          <p:nvPr/>
        </p:nvPicPr>
        <p:blipFill>
          <a:blip r:embed="rId4"/>
          <a:stretch>
            <a:fillRect/>
          </a:stretch>
        </p:blipFill>
        <p:spPr>
          <a:xfrm>
            <a:off x="4438498" y="5215738"/>
            <a:ext cx="358445" cy="358445"/>
          </a:xfrm>
          <a:prstGeom prst="rect">
            <a:avLst/>
          </a:prstGeom>
        </p:spPr>
      </p:pic>
      <p:sp>
        <p:nvSpPr>
          <p:cNvPr id="14" name="Text 10"/>
          <p:cNvSpPr txBox="1"/>
          <p:nvPr/>
        </p:nvSpPr>
        <p:spPr>
          <a:xfrm>
            <a:off x="5074920" y="5166360"/>
            <a:ext cx="2834640" cy="50292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A fact, not an adjective</a:t>
            </a:r>
            <a:endParaRPr lang="en-US" sz="1700" dirty="0"/>
          </a:p>
        </p:txBody>
      </p:sp>
      <p:sp>
        <p:nvSpPr>
          <p:cNvPr id="15" name="Shape 11"/>
          <p:cNvSpPr/>
          <p:nvPr/>
        </p:nvSpPr>
        <p:spPr>
          <a:xfrm>
            <a:off x="8046720" y="5074920"/>
            <a:ext cx="640080" cy="640080"/>
          </a:xfrm>
          <a:prstGeom prst="ellipse">
            <a:avLst/>
          </a:prstGeom>
          <a:solidFill>
            <a:schemeClr val="accent2"/>
          </a:solidFill>
          <a:ln w="12700">
            <a:solidFill>
              <a:schemeClr val="accent2"/>
            </a:solidFill>
            <a:prstDash val="solid"/>
          </a:ln>
        </p:spPr>
        <p:txBody>
          <a:bodyPr/>
          <a:lstStyle/>
          <a:p>
            <a:endParaRPr lang="en-IN"/>
          </a:p>
        </p:txBody>
      </p:sp>
      <p:pic>
        <p:nvPicPr>
          <p:cNvPr id="16" name="Image 2" descr="preencoded.png"/>
          <p:cNvPicPr>
            <a:picLocks noChangeAspect="1"/>
          </p:cNvPicPr>
          <p:nvPr/>
        </p:nvPicPr>
        <p:blipFill>
          <a:blip r:embed="rId5"/>
          <a:stretch>
            <a:fillRect/>
          </a:stretch>
        </p:blipFill>
        <p:spPr>
          <a:xfrm>
            <a:off x="8187538" y="5215738"/>
            <a:ext cx="358445" cy="358445"/>
          </a:xfrm>
          <a:prstGeom prst="rect">
            <a:avLst/>
          </a:prstGeom>
        </p:spPr>
      </p:pic>
      <p:sp>
        <p:nvSpPr>
          <p:cNvPr id="17" name="Text 12"/>
          <p:cNvSpPr txBox="1"/>
          <p:nvPr/>
        </p:nvSpPr>
        <p:spPr>
          <a:xfrm>
            <a:off x="8823960" y="5166360"/>
            <a:ext cx="2834640" cy="50292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Each ground stands alone</a:t>
            </a:r>
            <a:endParaRPr lang="en-US" sz="17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Step 7  Written submission and the hearing rehearsal</a:t>
            </a:r>
            <a:endParaRPr lang="en-US" sz="3000" dirty="0"/>
          </a:p>
        </p:txBody>
      </p:sp>
      <p:sp>
        <p:nvSpPr>
          <p:cNvPr id="3" name="Shape 1"/>
          <p:cNvSpPr/>
          <p:nvPr/>
        </p:nvSpPr>
        <p:spPr>
          <a:xfrm>
            <a:off x="548640" y="1463040"/>
            <a:ext cx="3840480" cy="731520"/>
          </a:xfrm>
          <a:prstGeom prst="roundRect">
            <a:avLst>
              <a:gd name="adj" fmla="val 10000"/>
            </a:avLst>
          </a:prstGeom>
          <a:solidFill>
            <a:schemeClr val="bg2"/>
          </a:solidFill>
          <a:ln w="12700">
            <a:solidFill>
              <a:schemeClr val="bg2"/>
            </a:solidFill>
            <a:prstDash val="solid"/>
          </a:ln>
        </p:spPr>
        <p:txBody>
          <a:bodyPr/>
          <a:lstStyle/>
          <a:p>
            <a:endParaRPr lang="en-IN"/>
          </a:p>
        </p:txBody>
      </p:sp>
      <p:sp>
        <p:nvSpPr>
          <p:cNvPr id="4" name="Shape 2"/>
          <p:cNvSpPr/>
          <p:nvPr/>
        </p:nvSpPr>
        <p:spPr>
          <a:xfrm>
            <a:off x="685800" y="1581912"/>
            <a:ext cx="493776" cy="493776"/>
          </a:xfrm>
          <a:prstGeom prst="ellipse">
            <a:avLst/>
          </a:prstGeom>
          <a:solidFill>
            <a:schemeClr val="accent1"/>
          </a:solidFill>
          <a:ln w="12700">
            <a:solidFill>
              <a:schemeClr val="accent1"/>
            </a:solidFill>
            <a:prstDash val="solid"/>
          </a:ln>
        </p:spPr>
        <p:txBody>
          <a:bodyPr/>
          <a:lstStyle/>
          <a:p>
            <a:endParaRPr lang="en-IN"/>
          </a:p>
        </p:txBody>
      </p:sp>
      <p:sp>
        <p:nvSpPr>
          <p:cNvPr id="5" name="Text 3"/>
          <p:cNvSpPr txBox="1"/>
          <p:nvPr/>
        </p:nvSpPr>
        <p:spPr>
          <a:xfrm>
            <a:off x="685800" y="1581912"/>
            <a:ext cx="493776" cy="493776"/>
          </a:xfrm>
          <a:prstGeom prst="rect">
            <a:avLst/>
          </a:prstGeom>
          <a:noFill/>
          <a:ln/>
        </p:spPr>
        <p:txBody>
          <a:bodyPr wrap="square" lIns="0" tIns="0" rIns="0" bIns="0" rtlCol="0" anchor="ctr"/>
          <a:lstStyle/>
          <a:p>
            <a:pPr marL="0" indent="0" algn="ctr">
              <a:buNone/>
            </a:pPr>
            <a:r>
              <a:rPr lang="en-US" sz="1404" b="1" dirty="0">
                <a:solidFill>
                  <a:schemeClr val="bg1"/>
                </a:solidFill>
                <a:latin typeface="Cambria" pitchFamily="34" charset="0"/>
                <a:ea typeface="Cambria" pitchFamily="34" charset="-122"/>
                <a:cs typeface="Cambria" pitchFamily="34" charset="-120"/>
              </a:rPr>
              <a:t>A</a:t>
            </a:r>
            <a:endParaRPr lang="en-US" sz="1404" dirty="0"/>
          </a:p>
        </p:txBody>
      </p:sp>
      <p:sp>
        <p:nvSpPr>
          <p:cNvPr id="6" name="Text 4"/>
          <p:cNvSpPr txBox="1"/>
          <p:nvPr/>
        </p:nvSpPr>
        <p:spPr>
          <a:xfrm>
            <a:off x="1371600" y="1627632"/>
            <a:ext cx="292608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Prefatory note</a:t>
            </a:r>
            <a:endParaRPr lang="en-US" sz="1700" dirty="0"/>
          </a:p>
        </p:txBody>
      </p:sp>
      <p:sp>
        <p:nvSpPr>
          <p:cNvPr id="7" name="Shape 5"/>
          <p:cNvSpPr/>
          <p:nvPr/>
        </p:nvSpPr>
        <p:spPr>
          <a:xfrm>
            <a:off x="548640" y="2331720"/>
            <a:ext cx="3840480" cy="731520"/>
          </a:xfrm>
          <a:prstGeom prst="roundRect">
            <a:avLst>
              <a:gd name="adj" fmla="val 10000"/>
            </a:avLst>
          </a:prstGeom>
          <a:solidFill>
            <a:schemeClr val="bg2"/>
          </a:solidFill>
          <a:ln w="12700">
            <a:solidFill>
              <a:schemeClr val="bg2"/>
            </a:solidFill>
            <a:prstDash val="solid"/>
          </a:ln>
        </p:spPr>
        <p:txBody>
          <a:bodyPr/>
          <a:lstStyle/>
          <a:p>
            <a:endParaRPr lang="en-IN"/>
          </a:p>
        </p:txBody>
      </p:sp>
      <p:sp>
        <p:nvSpPr>
          <p:cNvPr id="8" name="Shape 6"/>
          <p:cNvSpPr/>
          <p:nvPr/>
        </p:nvSpPr>
        <p:spPr>
          <a:xfrm>
            <a:off x="685800" y="2450592"/>
            <a:ext cx="493776" cy="493776"/>
          </a:xfrm>
          <a:prstGeom prst="ellipse">
            <a:avLst/>
          </a:prstGeom>
          <a:solidFill>
            <a:schemeClr val="accent1"/>
          </a:solidFill>
          <a:ln w="12700">
            <a:solidFill>
              <a:schemeClr val="accent1"/>
            </a:solidFill>
            <a:prstDash val="solid"/>
          </a:ln>
        </p:spPr>
        <p:txBody>
          <a:bodyPr/>
          <a:lstStyle/>
          <a:p>
            <a:endParaRPr lang="en-IN"/>
          </a:p>
        </p:txBody>
      </p:sp>
      <p:sp>
        <p:nvSpPr>
          <p:cNvPr id="9" name="Text 7"/>
          <p:cNvSpPr txBox="1"/>
          <p:nvPr/>
        </p:nvSpPr>
        <p:spPr>
          <a:xfrm>
            <a:off x="685800" y="2450592"/>
            <a:ext cx="493776" cy="493776"/>
          </a:xfrm>
          <a:prstGeom prst="rect">
            <a:avLst/>
          </a:prstGeom>
          <a:noFill/>
          <a:ln/>
        </p:spPr>
        <p:txBody>
          <a:bodyPr wrap="square" lIns="0" tIns="0" rIns="0" bIns="0" rtlCol="0" anchor="ctr"/>
          <a:lstStyle/>
          <a:p>
            <a:pPr marL="0" indent="0" algn="ctr">
              <a:buNone/>
            </a:pPr>
            <a:r>
              <a:rPr lang="en-US" sz="1404" b="1" dirty="0">
                <a:solidFill>
                  <a:schemeClr val="bg1"/>
                </a:solidFill>
                <a:latin typeface="Cambria" pitchFamily="34" charset="0"/>
                <a:ea typeface="Cambria" pitchFamily="34" charset="-122"/>
                <a:cs typeface="Cambria" pitchFamily="34" charset="-120"/>
              </a:rPr>
              <a:t>B</a:t>
            </a:r>
            <a:endParaRPr lang="en-US" sz="1404" dirty="0"/>
          </a:p>
        </p:txBody>
      </p:sp>
      <p:sp>
        <p:nvSpPr>
          <p:cNvPr id="10" name="Text 8"/>
          <p:cNvSpPr txBox="1"/>
          <p:nvPr/>
        </p:nvSpPr>
        <p:spPr>
          <a:xfrm>
            <a:off x="1371600" y="2496312"/>
            <a:ext cx="292608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Synopsis table</a:t>
            </a:r>
            <a:endParaRPr lang="en-US" sz="1700" dirty="0"/>
          </a:p>
        </p:txBody>
      </p:sp>
      <p:sp>
        <p:nvSpPr>
          <p:cNvPr id="11" name="Shape 9"/>
          <p:cNvSpPr/>
          <p:nvPr/>
        </p:nvSpPr>
        <p:spPr>
          <a:xfrm>
            <a:off x="548640" y="3200400"/>
            <a:ext cx="3840480" cy="731520"/>
          </a:xfrm>
          <a:prstGeom prst="roundRect">
            <a:avLst>
              <a:gd name="adj" fmla="val 10000"/>
            </a:avLst>
          </a:prstGeom>
          <a:solidFill>
            <a:schemeClr val="bg2"/>
          </a:solidFill>
          <a:ln w="12700">
            <a:solidFill>
              <a:schemeClr val="bg2"/>
            </a:solidFill>
            <a:prstDash val="solid"/>
          </a:ln>
        </p:spPr>
        <p:txBody>
          <a:bodyPr/>
          <a:lstStyle/>
          <a:p>
            <a:endParaRPr lang="en-IN"/>
          </a:p>
        </p:txBody>
      </p:sp>
      <p:sp>
        <p:nvSpPr>
          <p:cNvPr id="12" name="Shape 10"/>
          <p:cNvSpPr/>
          <p:nvPr/>
        </p:nvSpPr>
        <p:spPr>
          <a:xfrm>
            <a:off x="685800" y="3319272"/>
            <a:ext cx="493776" cy="493776"/>
          </a:xfrm>
          <a:prstGeom prst="ellipse">
            <a:avLst/>
          </a:prstGeom>
          <a:solidFill>
            <a:schemeClr val="accent1"/>
          </a:solidFill>
          <a:ln w="12700">
            <a:solidFill>
              <a:schemeClr val="accent1"/>
            </a:solidFill>
            <a:prstDash val="solid"/>
          </a:ln>
        </p:spPr>
        <p:txBody>
          <a:bodyPr/>
          <a:lstStyle/>
          <a:p>
            <a:endParaRPr lang="en-IN"/>
          </a:p>
        </p:txBody>
      </p:sp>
      <p:sp>
        <p:nvSpPr>
          <p:cNvPr id="13" name="Text 11"/>
          <p:cNvSpPr txBox="1"/>
          <p:nvPr/>
        </p:nvSpPr>
        <p:spPr>
          <a:xfrm>
            <a:off x="685800" y="3319272"/>
            <a:ext cx="493776" cy="493776"/>
          </a:xfrm>
          <a:prstGeom prst="rect">
            <a:avLst/>
          </a:prstGeom>
          <a:noFill/>
          <a:ln/>
        </p:spPr>
        <p:txBody>
          <a:bodyPr wrap="square" lIns="0" tIns="0" rIns="0" bIns="0" rtlCol="0" anchor="ctr"/>
          <a:lstStyle/>
          <a:p>
            <a:pPr marL="0" indent="0" algn="ctr">
              <a:buNone/>
            </a:pPr>
            <a:r>
              <a:rPr lang="en-US" sz="1404" b="1" dirty="0">
                <a:solidFill>
                  <a:schemeClr val="bg1"/>
                </a:solidFill>
                <a:latin typeface="Cambria" pitchFamily="34" charset="0"/>
                <a:ea typeface="Cambria" pitchFamily="34" charset="-122"/>
                <a:cs typeface="Cambria" pitchFamily="34" charset="-120"/>
              </a:rPr>
              <a:t>C</a:t>
            </a:r>
            <a:endParaRPr lang="en-US" sz="1404" dirty="0"/>
          </a:p>
        </p:txBody>
      </p:sp>
      <p:sp>
        <p:nvSpPr>
          <p:cNvPr id="14" name="Text 12"/>
          <p:cNvSpPr txBox="1"/>
          <p:nvPr/>
        </p:nvSpPr>
        <p:spPr>
          <a:xfrm>
            <a:off x="1371600" y="3364992"/>
            <a:ext cx="292608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Chronology</a:t>
            </a:r>
            <a:endParaRPr lang="en-US" sz="1700" dirty="0"/>
          </a:p>
        </p:txBody>
      </p:sp>
      <p:sp>
        <p:nvSpPr>
          <p:cNvPr id="15" name="Shape 13"/>
          <p:cNvSpPr/>
          <p:nvPr/>
        </p:nvSpPr>
        <p:spPr>
          <a:xfrm>
            <a:off x="548640" y="4069080"/>
            <a:ext cx="3840480" cy="731520"/>
          </a:xfrm>
          <a:prstGeom prst="roundRect">
            <a:avLst>
              <a:gd name="adj" fmla="val 10000"/>
            </a:avLst>
          </a:prstGeom>
          <a:solidFill>
            <a:schemeClr val="bg2"/>
          </a:solidFill>
          <a:ln w="12700">
            <a:solidFill>
              <a:schemeClr val="bg2"/>
            </a:solidFill>
            <a:prstDash val="solid"/>
          </a:ln>
        </p:spPr>
        <p:txBody>
          <a:bodyPr/>
          <a:lstStyle/>
          <a:p>
            <a:endParaRPr lang="en-IN"/>
          </a:p>
        </p:txBody>
      </p:sp>
      <p:sp>
        <p:nvSpPr>
          <p:cNvPr id="16" name="Shape 14"/>
          <p:cNvSpPr/>
          <p:nvPr/>
        </p:nvSpPr>
        <p:spPr>
          <a:xfrm>
            <a:off x="685800" y="4187952"/>
            <a:ext cx="493776" cy="493776"/>
          </a:xfrm>
          <a:prstGeom prst="ellipse">
            <a:avLst/>
          </a:prstGeom>
          <a:solidFill>
            <a:schemeClr val="accent1"/>
          </a:solidFill>
          <a:ln w="12700">
            <a:solidFill>
              <a:schemeClr val="accent1"/>
            </a:solidFill>
            <a:prstDash val="solid"/>
          </a:ln>
        </p:spPr>
        <p:txBody>
          <a:bodyPr/>
          <a:lstStyle/>
          <a:p>
            <a:endParaRPr lang="en-IN"/>
          </a:p>
        </p:txBody>
      </p:sp>
      <p:sp>
        <p:nvSpPr>
          <p:cNvPr id="17" name="Text 15"/>
          <p:cNvSpPr txBox="1"/>
          <p:nvPr/>
        </p:nvSpPr>
        <p:spPr>
          <a:xfrm>
            <a:off x="685800" y="4187952"/>
            <a:ext cx="493776" cy="493776"/>
          </a:xfrm>
          <a:prstGeom prst="rect">
            <a:avLst/>
          </a:prstGeom>
          <a:noFill/>
          <a:ln/>
        </p:spPr>
        <p:txBody>
          <a:bodyPr wrap="square" lIns="0" tIns="0" rIns="0" bIns="0" rtlCol="0" anchor="ctr"/>
          <a:lstStyle/>
          <a:p>
            <a:pPr marL="0" indent="0" algn="ctr">
              <a:buNone/>
            </a:pPr>
            <a:r>
              <a:rPr lang="en-US" sz="1404" b="1" dirty="0">
                <a:solidFill>
                  <a:schemeClr val="bg1"/>
                </a:solidFill>
                <a:latin typeface="Cambria" pitchFamily="34" charset="0"/>
                <a:ea typeface="Cambria" pitchFamily="34" charset="-122"/>
                <a:cs typeface="Cambria" pitchFamily="34" charset="-120"/>
              </a:rPr>
              <a:t>D</a:t>
            </a:r>
            <a:endParaRPr lang="en-US" sz="1404" dirty="0"/>
          </a:p>
        </p:txBody>
      </p:sp>
      <p:sp>
        <p:nvSpPr>
          <p:cNvPr id="18" name="Text 16"/>
          <p:cNvSpPr txBox="1"/>
          <p:nvPr/>
        </p:nvSpPr>
        <p:spPr>
          <a:xfrm>
            <a:off x="1371600" y="4233672"/>
            <a:ext cx="292608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Submissions</a:t>
            </a:r>
            <a:endParaRPr lang="en-US" sz="1700" dirty="0"/>
          </a:p>
        </p:txBody>
      </p:sp>
      <p:sp>
        <p:nvSpPr>
          <p:cNvPr id="19" name="Shape 17"/>
          <p:cNvSpPr/>
          <p:nvPr/>
        </p:nvSpPr>
        <p:spPr>
          <a:xfrm>
            <a:off x="548640" y="4937760"/>
            <a:ext cx="3840480" cy="731520"/>
          </a:xfrm>
          <a:prstGeom prst="roundRect">
            <a:avLst>
              <a:gd name="adj" fmla="val 10000"/>
            </a:avLst>
          </a:prstGeom>
          <a:solidFill>
            <a:schemeClr val="bg2"/>
          </a:solidFill>
          <a:ln w="12700">
            <a:solidFill>
              <a:schemeClr val="bg2"/>
            </a:solidFill>
            <a:prstDash val="solid"/>
          </a:ln>
        </p:spPr>
        <p:txBody>
          <a:bodyPr/>
          <a:lstStyle/>
          <a:p>
            <a:endParaRPr lang="en-IN"/>
          </a:p>
        </p:txBody>
      </p:sp>
      <p:sp>
        <p:nvSpPr>
          <p:cNvPr id="20" name="Shape 18"/>
          <p:cNvSpPr/>
          <p:nvPr/>
        </p:nvSpPr>
        <p:spPr>
          <a:xfrm>
            <a:off x="685800" y="5056632"/>
            <a:ext cx="493776" cy="493776"/>
          </a:xfrm>
          <a:prstGeom prst="ellipse">
            <a:avLst/>
          </a:prstGeom>
          <a:solidFill>
            <a:schemeClr val="accent1"/>
          </a:solidFill>
          <a:ln w="12700">
            <a:solidFill>
              <a:schemeClr val="accent1"/>
            </a:solidFill>
            <a:prstDash val="solid"/>
          </a:ln>
        </p:spPr>
        <p:txBody>
          <a:bodyPr/>
          <a:lstStyle/>
          <a:p>
            <a:endParaRPr lang="en-IN"/>
          </a:p>
        </p:txBody>
      </p:sp>
      <p:sp>
        <p:nvSpPr>
          <p:cNvPr id="21" name="Text 19"/>
          <p:cNvSpPr txBox="1"/>
          <p:nvPr/>
        </p:nvSpPr>
        <p:spPr>
          <a:xfrm>
            <a:off x="685800" y="5056632"/>
            <a:ext cx="493776" cy="493776"/>
          </a:xfrm>
          <a:prstGeom prst="rect">
            <a:avLst/>
          </a:prstGeom>
          <a:noFill/>
          <a:ln/>
        </p:spPr>
        <p:txBody>
          <a:bodyPr wrap="square" lIns="0" tIns="0" rIns="0" bIns="0" rtlCol="0" anchor="ctr"/>
          <a:lstStyle/>
          <a:p>
            <a:pPr marL="0" indent="0" algn="ctr">
              <a:buNone/>
            </a:pPr>
            <a:r>
              <a:rPr lang="en-US" sz="1404" b="1" dirty="0">
                <a:solidFill>
                  <a:schemeClr val="bg1"/>
                </a:solidFill>
                <a:latin typeface="Cambria" pitchFamily="34" charset="0"/>
                <a:ea typeface="Cambria" pitchFamily="34" charset="-122"/>
                <a:cs typeface="Cambria" pitchFamily="34" charset="-120"/>
              </a:rPr>
              <a:t>E</a:t>
            </a:r>
            <a:endParaRPr lang="en-US" sz="1404" dirty="0"/>
          </a:p>
        </p:txBody>
      </p:sp>
      <p:sp>
        <p:nvSpPr>
          <p:cNvPr id="22" name="Text 20"/>
          <p:cNvSpPr txBox="1"/>
          <p:nvPr/>
        </p:nvSpPr>
        <p:spPr>
          <a:xfrm>
            <a:off x="1371600" y="5102352"/>
            <a:ext cx="292608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Prayer</a:t>
            </a:r>
            <a:endParaRPr lang="en-US" sz="1700" dirty="0"/>
          </a:p>
        </p:txBody>
      </p:sp>
      <p:sp>
        <p:nvSpPr>
          <p:cNvPr id="23" name="Shape 21"/>
          <p:cNvSpPr/>
          <p:nvPr/>
        </p:nvSpPr>
        <p:spPr>
          <a:xfrm>
            <a:off x="4754880" y="1463040"/>
            <a:ext cx="6858000" cy="4343400"/>
          </a:xfrm>
          <a:prstGeom prst="roundRect">
            <a:avLst>
              <a:gd name="adj" fmla="val 1684"/>
            </a:avLst>
          </a:prstGeom>
          <a:solidFill>
            <a:schemeClr val="accent3"/>
          </a:solidFill>
          <a:ln w="12700">
            <a:solidFill>
              <a:schemeClr val="accent3"/>
            </a:solidFill>
            <a:prstDash val="solid"/>
          </a:ln>
        </p:spPr>
        <p:txBody>
          <a:bodyPr/>
          <a:lstStyle/>
          <a:p>
            <a:endParaRPr lang="en-IN"/>
          </a:p>
        </p:txBody>
      </p:sp>
      <p:sp>
        <p:nvSpPr>
          <p:cNvPr id="24" name="Text 22"/>
          <p:cNvSpPr txBox="1"/>
          <p:nvPr/>
        </p:nvSpPr>
        <p:spPr>
          <a:xfrm>
            <a:off x="5029200" y="1645920"/>
            <a:ext cx="6309360" cy="731520"/>
          </a:xfrm>
          <a:prstGeom prst="rect">
            <a:avLst/>
          </a:prstGeom>
          <a:noFill/>
          <a:ln/>
        </p:spPr>
        <p:txBody>
          <a:bodyPr wrap="square" lIns="635" tIns="635" rIns="635" bIns="635" rtlCol="0" anchor="t"/>
          <a:lstStyle/>
          <a:p>
            <a:pPr marL="0" indent="0">
              <a:buNone/>
            </a:pPr>
            <a:r>
              <a:rPr lang="en-US" sz="1500" b="1" dirty="0">
                <a:solidFill>
                  <a:schemeClr val="accent2"/>
                </a:solidFill>
                <a:latin typeface="Calibri" pitchFamily="34" charset="0"/>
                <a:ea typeface="Calibri" pitchFamily="34" charset="-122"/>
                <a:cs typeface="Calibri" pitchFamily="34" charset="-120"/>
              </a:rPr>
              <a:t>Prompt P8: "You are the Appellate Authority and inclined to dismiss. Ask me the ten hardest questions."</a:t>
            </a:r>
            <a:endParaRPr lang="en-US" sz="1500" dirty="0"/>
          </a:p>
        </p:txBody>
      </p:sp>
      <p:sp>
        <p:nvSpPr>
          <p:cNvPr id="25" name="Text 23"/>
          <p:cNvSpPr txBox="1"/>
          <p:nvPr/>
        </p:nvSpPr>
        <p:spPr>
          <a:xfrm>
            <a:off x="5029200" y="2514600"/>
            <a:ext cx="6309360" cy="3200400"/>
          </a:xfrm>
          <a:prstGeom prst="rect">
            <a:avLst/>
          </a:prstGeom>
          <a:noFill/>
          <a:ln/>
        </p:spPr>
        <p:txBody>
          <a:bodyPr wrap="square" lIns="635" tIns="635" rIns="635" bIns="635" rtlCol="0" anchor="t"/>
          <a:lstStyle/>
          <a:p>
            <a:pPr marL="342900" indent="-342900">
              <a:spcAft>
                <a:spcPts val="1600"/>
              </a:spcAft>
              <a:buSzPct val="100000"/>
              <a:buChar char="•"/>
            </a:pPr>
            <a:r>
              <a:rPr lang="en-US" sz="1900" dirty="0">
                <a:solidFill>
                  <a:schemeClr val="bg1"/>
                </a:solidFill>
                <a:latin typeface="Cambria" pitchFamily="34" charset="0"/>
                <a:ea typeface="Cambria" pitchFamily="34" charset="-122"/>
                <a:cs typeface="Cambria" pitchFamily="34" charset="-120"/>
              </a:rPr>
              <a:t>"The credit was taken in 2023-24 but reached GSTR-2B only in 2024-25. Was Section 16(2)(aa) satisfied on the day of availment?"</a:t>
            </a:r>
            <a:endParaRPr lang="en-US" sz="1900" dirty="0"/>
          </a:p>
          <a:p>
            <a:pPr marL="342900" indent="-342900">
              <a:spcAft>
                <a:spcPts val="1600"/>
              </a:spcAft>
              <a:buSzPct val="100000"/>
              <a:buChar char="•"/>
            </a:pPr>
            <a:r>
              <a:rPr lang="en-US" sz="1900" dirty="0">
                <a:solidFill>
                  <a:schemeClr val="bg1"/>
                </a:solidFill>
                <a:latin typeface="Cambria" pitchFamily="34" charset="0"/>
                <a:ea typeface="Cambria" pitchFamily="34" charset="-122"/>
                <a:cs typeface="Cambria" pitchFamily="34" charset="-120"/>
              </a:rPr>
              <a:t>"Suncraft dealt with 2017-18. Why should it govern a year after 01.01.2022?"</a:t>
            </a:r>
            <a:endParaRPr lang="en-US" sz="1900" dirty="0"/>
          </a:p>
          <a:p>
            <a:pPr marL="342900" indent="-342900">
              <a:spcAft>
                <a:spcPts val="1600"/>
              </a:spcAft>
              <a:buSzPct val="100000"/>
              <a:buChar char="•"/>
            </a:pPr>
            <a:r>
              <a:rPr lang="en-US" sz="1900" dirty="0">
                <a:solidFill>
                  <a:schemeClr val="bg1"/>
                </a:solidFill>
                <a:latin typeface="Cambria" pitchFamily="34" charset="0"/>
                <a:ea typeface="Cambria" pitchFamily="34" charset="-122"/>
                <a:cs typeface="Cambria" pitchFamily="34" charset="-120"/>
              </a:rPr>
              <a:t>"If the supplier was non-existent, how did the goods move?"</a:t>
            </a:r>
            <a:endParaRPr lang="en-US" sz="1900" dirty="0"/>
          </a:p>
        </p:txBody>
      </p:sp>
      <p:sp>
        <p:nvSpPr>
          <p:cNvPr id="26"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2194560" y="2377440"/>
            <a:ext cx="9326880" cy="1097280"/>
          </a:xfrm>
          <a:prstGeom prst="rect">
            <a:avLst/>
          </a:prstGeom>
          <a:noFill/>
          <a:ln/>
        </p:spPr>
        <p:txBody>
          <a:bodyPr wrap="square" rtlCol="0" anchor="ctr"/>
          <a:lstStyle/>
          <a:p>
            <a:pPr marL="0" indent="0" algn="l">
              <a:buNone/>
            </a:pPr>
            <a:r>
              <a:rPr lang="en-US" sz="4000" b="1" dirty="0">
                <a:solidFill>
                  <a:schemeClr val="bg1"/>
                </a:solidFill>
                <a:latin typeface="Cambria" pitchFamily="34" charset="0"/>
                <a:ea typeface="Cambria" pitchFamily="34" charset="-122"/>
                <a:cs typeface="Cambria" pitchFamily="34" charset="-120"/>
              </a:rPr>
              <a:t>Guardrails</a:t>
            </a:r>
            <a:endParaRPr lang="en-US" sz="4000" dirty="0"/>
          </a:p>
        </p:txBody>
      </p:sp>
      <p:sp>
        <p:nvSpPr>
          <p:cNvPr id="3" name="Text 0"/>
          <p:cNvSpPr>
            <a:spLocks noGrp="1"/>
          </p:cNvSpPr>
          <p:nvPr>
            <p:ph type="body" idx="101" hasCustomPrompt="1"/>
          </p:nvPr>
        </p:nvSpPr>
        <p:spPr>
          <a:xfrm>
            <a:off x="2194560" y="3474720"/>
            <a:ext cx="9326880" cy="914400"/>
          </a:xfrm>
          <a:prstGeom prst="rect">
            <a:avLst/>
          </a:prstGeom>
          <a:noFill/>
          <a:ln/>
        </p:spPr>
        <p:txBody>
          <a:bodyPr wrap="square" rtlCol="0" anchor="t"/>
          <a:lstStyle/>
          <a:p>
            <a:pPr marL="0" indent="0">
              <a:buNone/>
            </a:pPr>
            <a:r>
              <a:rPr lang="en-US" sz="2000" dirty="0">
                <a:solidFill>
                  <a:schemeClr val="accent2"/>
                </a:solidFill>
                <a:latin typeface="Calibri" pitchFamily="34" charset="0"/>
                <a:ea typeface="Calibri" pitchFamily="34" charset="-122"/>
                <a:cs typeface="Calibri" pitchFamily="34" charset="-120"/>
              </a:rPr>
              <a:t>Hallucination, stale law, confidentiality — and the checklist that catches them</a:t>
            </a:r>
            <a:endParaRPr lang="en-US" sz="2000" dirty="0"/>
          </a:p>
        </p:txBody>
      </p:sp>
      <p:sp>
        <p:nvSpPr>
          <p:cNvPr id="4" name="Shape 2"/>
          <p:cNvSpPr/>
          <p:nvPr/>
        </p:nvSpPr>
        <p:spPr>
          <a:xfrm>
            <a:off x="822960" y="2514600"/>
            <a:ext cx="914400" cy="914400"/>
          </a:xfrm>
          <a:prstGeom prst="ellipse">
            <a:avLst/>
          </a:prstGeom>
          <a:solidFill>
            <a:schemeClr val="accent2"/>
          </a:solidFill>
          <a:ln w="12700">
            <a:solidFill>
              <a:schemeClr val="accent2"/>
            </a:solidFill>
            <a:prstDash val="solid"/>
          </a:ln>
        </p:spPr>
        <p:txBody>
          <a:bodyPr/>
          <a:lstStyle/>
          <a:p>
            <a:endParaRPr lang="en-IN"/>
          </a:p>
        </p:txBody>
      </p:sp>
      <p:sp>
        <p:nvSpPr>
          <p:cNvPr id="5" name="Text 3"/>
          <p:cNvSpPr txBox="1"/>
          <p:nvPr/>
        </p:nvSpPr>
        <p:spPr>
          <a:xfrm>
            <a:off x="822960" y="2514600"/>
            <a:ext cx="914400" cy="914400"/>
          </a:xfrm>
          <a:prstGeom prst="rect">
            <a:avLst/>
          </a:prstGeom>
          <a:noFill/>
          <a:ln/>
        </p:spPr>
        <p:txBody>
          <a:bodyPr wrap="square" lIns="0" tIns="0" rIns="0" bIns="0" rtlCol="0" anchor="ctr"/>
          <a:lstStyle/>
          <a:p>
            <a:pPr marL="0" indent="0" algn="ctr">
              <a:buNone/>
            </a:pPr>
            <a:r>
              <a:rPr lang="en-US" sz="2600" b="1" dirty="0">
                <a:solidFill>
                  <a:schemeClr val="bg1"/>
                </a:solidFill>
                <a:latin typeface="Cambria" pitchFamily="34" charset="0"/>
                <a:ea typeface="Cambria" pitchFamily="34" charset="-122"/>
                <a:cs typeface="Cambria" pitchFamily="34" charset="-120"/>
              </a:rPr>
              <a:t>3</a:t>
            </a:r>
            <a:endParaRPr lang="en-US" sz="2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A citation you have not read is a citation you cannot defend</a:t>
            </a:r>
            <a:endParaRPr lang="en-US" sz="3000" dirty="0"/>
          </a:p>
        </p:txBody>
      </p:sp>
      <p:sp>
        <p:nvSpPr>
          <p:cNvPr id="3" name="Shape 1"/>
          <p:cNvSpPr/>
          <p:nvPr/>
        </p:nvSpPr>
        <p:spPr>
          <a:xfrm>
            <a:off x="548640" y="1463040"/>
            <a:ext cx="6675120" cy="4480560"/>
          </a:xfrm>
          <a:prstGeom prst="roundRect">
            <a:avLst>
              <a:gd name="adj" fmla="val 1633"/>
            </a:avLst>
          </a:prstGeom>
          <a:solidFill>
            <a:schemeClr val="accent1"/>
          </a:solidFill>
          <a:ln w="12700">
            <a:solidFill>
              <a:schemeClr val="accent1"/>
            </a:solidFill>
            <a:prstDash val="solid"/>
          </a:ln>
        </p:spPr>
        <p:txBody>
          <a:bodyPr/>
          <a:lstStyle/>
          <a:p>
            <a:endParaRPr lang="en-IN"/>
          </a:p>
        </p:txBody>
      </p:sp>
      <p:sp>
        <p:nvSpPr>
          <p:cNvPr id="4" name="Shape 2"/>
          <p:cNvSpPr/>
          <p:nvPr/>
        </p:nvSpPr>
        <p:spPr>
          <a:xfrm>
            <a:off x="822960" y="1737360"/>
            <a:ext cx="685800" cy="685800"/>
          </a:xfrm>
          <a:prstGeom prst="ellipse">
            <a:avLst/>
          </a:prstGeom>
          <a:solidFill>
            <a:schemeClr val="accent2"/>
          </a:solidFill>
          <a:ln w="12700">
            <a:solidFill>
              <a:schemeClr val="accent2"/>
            </a:solidFill>
            <a:prstDash val="solid"/>
          </a:ln>
        </p:spPr>
        <p:txBody>
          <a:bodyPr/>
          <a:lstStyle/>
          <a:p>
            <a:endParaRPr lang="en-IN"/>
          </a:p>
        </p:txBody>
      </p:sp>
      <p:pic>
        <p:nvPicPr>
          <p:cNvPr id="5" name="Image 0" descr="preencoded.png"/>
          <p:cNvPicPr>
            <a:picLocks noChangeAspect="1"/>
          </p:cNvPicPr>
          <p:nvPr/>
        </p:nvPicPr>
        <p:blipFill>
          <a:blip r:embed="rId3"/>
          <a:stretch>
            <a:fillRect/>
          </a:stretch>
        </p:blipFill>
        <p:spPr>
          <a:xfrm>
            <a:off x="973836" y="1888236"/>
            <a:ext cx="384048" cy="384048"/>
          </a:xfrm>
          <a:prstGeom prst="rect">
            <a:avLst/>
          </a:prstGeom>
        </p:spPr>
      </p:pic>
      <p:sp>
        <p:nvSpPr>
          <p:cNvPr id="6" name="Text 3"/>
          <p:cNvSpPr txBox="1"/>
          <p:nvPr/>
        </p:nvSpPr>
        <p:spPr>
          <a:xfrm>
            <a:off x="1691640" y="1783080"/>
            <a:ext cx="5303520" cy="548640"/>
          </a:xfrm>
          <a:prstGeom prst="rect">
            <a:avLst/>
          </a:prstGeom>
          <a:noFill/>
          <a:ln/>
        </p:spPr>
        <p:txBody>
          <a:bodyPr wrap="square" lIns="635" tIns="635" rIns="635" bIns="635" rtlCol="0" anchor="t"/>
          <a:lstStyle/>
          <a:p>
            <a:pPr marL="0" indent="0">
              <a:buNone/>
            </a:pPr>
            <a:r>
              <a:rPr lang="en-US" sz="2100" b="1" dirty="0">
                <a:solidFill>
                  <a:schemeClr val="bg1"/>
                </a:solidFill>
                <a:latin typeface="Cambria" pitchFamily="34" charset="0"/>
                <a:ea typeface="Cambria" pitchFamily="34" charset="-122"/>
                <a:cs typeface="Cambria" pitchFamily="34" charset="-120"/>
              </a:rPr>
              <a:t>Buckeye Trust v. PCIT — ITAT Bengaluru</a:t>
            </a:r>
            <a:endParaRPr lang="en-US" sz="2100" dirty="0"/>
          </a:p>
        </p:txBody>
      </p:sp>
      <p:sp>
        <p:nvSpPr>
          <p:cNvPr id="7" name="Text 4"/>
          <p:cNvSpPr txBox="1"/>
          <p:nvPr/>
        </p:nvSpPr>
        <p:spPr>
          <a:xfrm>
            <a:off x="822960" y="2651760"/>
            <a:ext cx="6126480" cy="3108960"/>
          </a:xfrm>
          <a:prstGeom prst="rect">
            <a:avLst/>
          </a:prstGeom>
          <a:noFill/>
          <a:ln/>
        </p:spPr>
        <p:txBody>
          <a:bodyPr wrap="square" lIns="635" tIns="635" rIns="635" bIns="635" rtlCol="0" anchor="t"/>
          <a:lstStyle/>
          <a:p>
            <a:pPr marL="0" indent="0">
              <a:buNone/>
            </a:pPr>
            <a:r>
              <a:rPr lang="en-US" sz="2000" dirty="0">
                <a:solidFill>
                  <a:schemeClr val="bg1"/>
                </a:solidFill>
                <a:latin typeface="Calibri" pitchFamily="34" charset="0"/>
                <a:ea typeface="Calibri" pitchFamily="34" charset="-122"/>
                <a:cs typeface="Calibri" pitchFamily="34" charset="-120"/>
              </a:rPr>
              <a:t>ITA No. 1051/Bang/2024. The order dated 30.12.2024 relied on Supreme Court and Madras High Court judgments that could not be found.</a:t>
            </a:r>
            <a:endParaRPr lang="en-US" sz="2000" dirty="0"/>
          </a:p>
          <a:p>
            <a:pPr marL="0" indent="0">
              <a:buNone/>
            </a:pPr>
            <a:r>
              <a:rPr lang="en-US" sz="2000" dirty="0">
                <a:solidFill>
                  <a:schemeClr val="bg1"/>
                </a:solidFill>
                <a:latin typeface="Calibri" pitchFamily="34" charset="0"/>
                <a:ea typeface="Calibri" pitchFamily="34" charset="-122"/>
                <a:cs typeface="Calibri" pitchFamily="34" charset="-120"/>
              </a:rPr>
              <a:t> </a:t>
            </a:r>
            <a:endParaRPr lang="en-US" sz="2000" dirty="0"/>
          </a:p>
          <a:p>
            <a:pPr marL="0" indent="0">
              <a:buNone/>
            </a:pPr>
            <a:r>
              <a:rPr lang="en-US" sz="2000" dirty="0">
                <a:solidFill>
                  <a:schemeClr val="bg1"/>
                </a:solidFill>
                <a:latin typeface="Calibri" pitchFamily="34" charset="0"/>
                <a:ea typeface="Calibri" pitchFamily="34" charset="-122"/>
                <a:cs typeface="Calibri" pitchFamily="34" charset="-120"/>
              </a:rPr>
              <a:t>The Tribunal recalled the order under Section 254(2) on 07.01.2025, and the matter was later assigned to another bench.</a:t>
            </a:r>
            <a:endParaRPr lang="en-US" sz="2000" dirty="0"/>
          </a:p>
        </p:txBody>
      </p:sp>
      <p:sp>
        <p:nvSpPr>
          <p:cNvPr id="8" name="Shape 5"/>
          <p:cNvSpPr/>
          <p:nvPr/>
        </p:nvSpPr>
        <p:spPr>
          <a:xfrm>
            <a:off x="7498080" y="1463040"/>
            <a:ext cx="4114800" cy="2103120"/>
          </a:xfrm>
          <a:prstGeom prst="roundRect">
            <a:avLst>
              <a:gd name="adj" fmla="val 3478"/>
            </a:avLst>
          </a:prstGeom>
          <a:solidFill>
            <a:schemeClr val="bg2"/>
          </a:solidFill>
          <a:ln w="12700">
            <a:solidFill>
              <a:schemeClr val="bg2"/>
            </a:solidFill>
            <a:prstDash val="solid"/>
          </a:ln>
        </p:spPr>
        <p:txBody>
          <a:bodyPr/>
          <a:lstStyle/>
          <a:p>
            <a:endParaRPr lang="en-IN"/>
          </a:p>
        </p:txBody>
      </p:sp>
      <p:sp>
        <p:nvSpPr>
          <p:cNvPr id="9" name="Text 6"/>
          <p:cNvSpPr txBox="1"/>
          <p:nvPr/>
        </p:nvSpPr>
        <p:spPr>
          <a:xfrm>
            <a:off x="7726680" y="1645920"/>
            <a:ext cx="365760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Mata v. Avianca (S.D.N.Y., 2023)</a:t>
            </a:r>
            <a:endParaRPr lang="en-US" sz="1700" dirty="0"/>
          </a:p>
        </p:txBody>
      </p:sp>
      <p:sp>
        <p:nvSpPr>
          <p:cNvPr id="10" name="Text 7"/>
          <p:cNvSpPr txBox="1"/>
          <p:nvPr/>
        </p:nvSpPr>
        <p:spPr>
          <a:xfrm>
            <a:off x="7726680" y="2148840"/>
            <a:ext cx="3657600" cy="128016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Counsel filed a brief citing cases invented by ChatGPT and were sanctioned by the court.</a:t>
            </a:r>
            <a:endParaRPr lang="en-US" sz="1500" dirty="0"/>
          </a:p>
        </p:txBody>
      </p:sp>
      <p:sp>
        <p:nvSpPr>
          <p:cNvPr id="11" name="Shape 8"/>
          <p:cNvSpPr/>
          <p:nvPr/>
        </p:nvSpPr>
        <p:spPr>
          <a:xfrm>
            <a:off x="7498080" y="3840480"/>
            <a:ext cx="4114800" cy="2103120"/>
          </a:xfrm>
          <a:prstGeom prst="roundRect">
            <a:avLst>
              <a:gd name="adj" fmla="val 3478"/>
            </a:avLst>
          </a:prstGeom>
          <a:solidFill>
            <a:schemeClr val="bg2"/>
          </a:solidFill>
          <a:ln w="12700">
            <a:solidFill>
              <a:schemeClr val="bg2"/>
            </a:solidFill>
            <a:prstDash val="solid"/>
          </a:ln>
        </p:spPr>
        <p:txBody>
          <a:bodyPr/>
          <a:lstStyle/>
          <a:p>
            <a:endParaRPr lang="en-IN"/>
          </a:p>
        </p:txBody>
      </p:sp>
      <p:sp>
        <p:nvSpPr>
          <p:cNvPr id="12" name="Text 9"/>
          <p:cNvSpPr txBox="1"/>
          <p:nvPr/>
        </p:nvSpPr>
        <p:spPr>
          <a:xfrm>
            <a:off x="7726680" y="4023360"/>
            <a:ext cx="3657600" cy="457200"/>
          </a:xfrm>
          <a:prstGeom prst="rect">
            <a:avLst/>
          </a:prstGeom>
          <a:noFill/>
          <a:ln/>
        </p:spPr>
        <p:txBody>
          <a:bodyPr wrap="square" lIns="635" tIns="635" rIns="635" bIns="635" rtlCol="0" anchor="t"/>
          <a:lstStyle/>
          <a:p>
            <a:pPr marL="0" indent="0">
              <a:buNone/>
            </a:pPr>
            <a:r>
              <a:rPr lang="en-US" sz="1700" b="1" dirty="0">
                <a:solidFill>
                  <a:schemeClr val="tx2"/>
                </a:solidFill>
                <a:latin typeface="Cambria" pitchFamily="34" charset="0"/>
                <a:ea typeface="Cambria" pitchFamily="34" charset="-122"/>
                <a:cs typeface="Cambria" pitchFamily="34" charset="-120"/>
              </a:rPr>
              <a:t>The rule</a:t>
            </a:r>
            <a:endParaRPr lang="en-US" sz="1700" dirty="0"/>
          </a:p>
        </p:txBody>
      </p:sp>
      <p:sp>
        <p:nvSpPr>
          <p:cNvPr id="13" name="Text 10"/>
          <p:cNvSpPr txBox="1"/>
          <p:nvPr/>
        </p:nvSpPr>
        <p:spPr>
          <a:xfrm>
            <a:off x="7726680" y="4526280"/>
            <a:ext cx="3657600" cy="1280160"/>
          </a:xfrm>
          <a:prstGeom prst="rect">
            <a:avLst/>
          </a:prstGeom>
          <a:noFill/>
          <a:ln/>
        </p:spPr>
        <p:txBody>
          <a:bodyPr wrap="square" lIns="635" tIns="635" rIns="635" bIns="635" rtlCol="0" anchor="t"/>
          <a:lstStyle/>
          <a:p>
            <a:pPr marL="0" indent="0">
              <a:buNone/>
            </a:pPr>
            <a:r>
              <a:rPr lang="en-US" sz="1500" dirty="0">
                <a:solidFill>
                  <a:schemeClr val="tx1"/>
                </a:solidFill>
                <a:latin typeface="Calibri" pitchFamily="34" charset="0"/>
                <a:ea typeface="Calibri" pitchFamily="34" charset="-122"/>
                <a:cs typeface="Calibri" pitchFamily="34" charset="-120"/>
              </a:rPr>
              <a:t>Open the full text on the court website or a reputed database. Confirm the holding, the period and the facts. Then cite.</a:t>
            </a:r>
            <a:endParaRPr lang="en-US" sz="15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The stale-law trap: AI's knowledge has a date</a:t>
            </a:r>
            <a:endParaRPr lang="en-US" sz="30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914400"/>
        </p:xfrm>
        <a:graphic>
          <a:graphicData uri="http://schemas.openxmlformats.org/drawingml/2006/table">
            <a:tbl>
              <a:tblPr/>
              <a:tblGrid>
                <a:gridCol w="2743200">
                  <a:extLst>
                    <a:ext uri="{9D8B030D-6E8A-4147-A177-3AD203B41FA5}">
                      <a16:colId xmlns:a16="http://schemas.microsoft.com/office/drawing/2014/main" val="20000"/>
                    </a:ext>
                  </a:extLst>
                </a:gridCol>
                <a:gridCol w="4937760">
                  <a:extLst>
                    <a:ext uri="{9D8B030D-6E8A-4147-A177-3AD203B41FA5}">
                      <a16:colId xmlns:a16="http://schemas.microsoft.com/office/drawing/2014/main" val="20001"/>
                    </a:ext>
                  </a:extLst>
                </a:gridCol>
                <a:gridCol w="3383280">
                  <a:extLst>
                    <a:ext uri="{9D8B030D-6E8A-4147-A177-3AD203B41FA5}">
                      <a16:colId xmlns:a16="http://schemas.microsoft.com/office/drawing/2014/main" val="20002"/>
                    </a:ext>
                  </a:extLst>
                </a:gridCol>
              </a:tblGrid>
              <a:tr h="457200">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Provision</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accent1"/>
                    </a:solidFill>
                  </a:tcPr>
                </a:tc>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What the current law says</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accent1"/>
                    </a:solidFill>
                  </a:tcPr>
                </a:tc>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What AI tends to do</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777240">
                <a:tc>
                  <a:txBody>
                    <a:bodyPr/>
                    <a:lstStyle/>
                    <a:p>
                      <a:pPr marL="0" indent="0">
                        <a:buNone/>
                      </a:pPr>
                      <a:r>
                        <a:rPr lang="en-US" sz="1400" b="1" dirty="0">
                          <a:solidFill>
                            <a:schemeClr val="tx1"/>
                          </a:solidFill>
                          <a:latin typeface="Calibri" pitchFamily="34" charset="0"/>
                          <a:ea typeface="Calibri" pitchFamily="34" charset="-122"/>
                          <a:cs typeface="Calibri" pitchFamily="34" charset="-120"/>
                        </a:rPr>
                        <a:t>Circular 193/05/2023-GST</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Covers 01.04.2019 to 31.12.2021 only, and itself says 2B reflection is required from 01.01.2022</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tc>
                  <a:txBody>
                    <a:bodyPr/>
                    <a:lstStyle/>
                    <a:p>
                      <a:pPr marL="0" indent="0">
                        <a:buNone/>
                      </a:pPr>
                      <a:r>
                        <a:rPr lang="en-US" sz="1400" dirty="0">
                          <a:solidFill>
                            <a:schemeClr val="accent5"/>
                          </a:solidFill>
                          <a:latin typeface="Calibri" pitchFamily="34" charset="0"/>
                          <a:ea typeface="Calibri" pitchFamily="34" charset="-122"/>
                          <a:cs typeface="Calibri" pitchFamily="34" charset="-120"/>
                        </a:rPr>
                        <a:t>AI said it "squarely covers" FY 2023-24</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85800">
                <a:tc>
                  <a:txBody>
                    <a:bodyPr/>
                    <a:lstStyle/>
                    <a:p>
                      <a:pPr marL="0" indent="0">
                        <a:buNone/>
                      </a:pPr>
                      <a:r>
                        <a:rPr lang="en-US" sz="1400" b="1" dirty="0">
                          <a:solidFill>
                            <a:schemeClr val="tx1"/>
                          </a:solidFill>
                          <a:latin typeface="Calibri" pitchFamily="34" charset="0"/>
                          <a:ea typeface="Calibri" pitchFamily="34" charset="-122"/>
                          <a:cs typeface="Calibri" pitchFamily="34" charset="-120"/>
                        </a:rPr>
                        <a:t>Section 16(5)</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Inserted in 2024 for FY 2017-18 to 2020-21 only</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2"/>
                    </a:solidFill>
                  </a:tcPr>
                </a:tc>
                <a:tc>
                  <a:txBody>
                    <a:bodyPr/>
                    <a:lstStyle/>
                    <a:p>
                      <a:pPr marL="0" indent="0">
                        <a:buNone/>
                      </a:pPr>
                      <a:r>
                        <a:rPr lang="en-US" sz="1400" dirty="0">
                          <a:solidFill>
                            <a:schemeClr val="accent5"/>
                          </a:solidFill>
                          <a:latin typeface="Calibri" pitchFamily="34" charset="0"/>
                          <a:ea typeface="Calibri" pitchFamily="34" charset="-122"/>
                          <a:cs typeface="Calibri" pitchFamily="34" charset="-120"/>
                        </a:rPr>
                        <a:t>AI offered it as relief for FY 2023-24</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685800">
                <a:tc>
                  <a:txBody>
                    <a:bodyPr/>
                    <a:lstStyle/>
                    <a:p>
                      <a:pPr marL="0" indent="0">
                        <a:buNone/>
                      </a:pPr>
                      <a:r>
                        <a:rPr lang="en-US" sz="1400" b="1" dirty="0">
                          <a:solidFill>
                            <a:schemeClr val="tx1"/>
                          </a:solidFill>
                          <a:latin typeface="Calibri" pitchFamily="34" charset="0"/>
                          <a:ea typeface="Calibri" pitchFamily="34" charset="-122"/>
                          <a:cs typeface="Calibri" pitchFamily="34" charset="-120"/>
                        </a:rPr>
                        <a:t>Section 74A</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Applies from FY 2024-25; Sections 73 and 74 for earlier years</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tc>
                  <a:txBody>
                    <a:bodyPr/>
                    <a:lstStyle/>
                    <a:p>
                      <a:pPr marL="0" indent="0">
                        <a:buNone/>
                      </a:pPr>
                      <a:r>
                        <a:rPr lang="en-US" sz="1400" dirty="0">
                          <a:solidFill>
                            <a:schemeClr val="accent5"/>
                          </a:solidFill>
                          <a:latin typeface="Calibri" pitchFamily="34" charset="0"/>
                          <a:ea typeface="Calibri" pitchFamily="34" charset="-122"/>
                          <a:cs typeface="Calibri" pitchFamily="34" charset="-120"/>
                        </a:rPr>
                        <a:t>Tools trained earlier may not know it</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77240">
                <a:tc>
                  <a:txBody>
                    <a:bodyPr/>
                    <a:lstStyle/>
                    <a:p>
                      <a:pPr marL="0" indent="0">
                        <a:buNone/>
                      </a:pPr>
                      <a:r>
                        <a:rPr lang="en-US" sz="1400" b="1" dirty="0">
                          <a:solidFill>
                            <a:schemeClr val="tx1"/>
                          </a:solidFill>
                          <a:latin typeface="Calibri" pitchFamily="34" charset="0"/>
                          <a:ea typeface="Calibri" pitchFamily="34" charset="-122"/>
                          <a:cs typeface="Calibri" pitchFamily="34" charset="-120"/>
                        </a:rPr>
                        <a:t>Pre-deposit (107(6), 112(8))</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Caps and GSTAT rate changed in 2024; penalty-only proviso in 2025</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2"/>
                    </a:solidFill>
                  </a:tcPr>
                </a:tc>
                <a:tc>
                  <a:txBody>
                    <a:bodyPr/>
                    <a:lstStyle/>
                    <a:p>
                      <a:pPr marL="0" indent="0">
                        <a:buNone/>
                      </a:pPr>
                      <a:r>
                        <a:rPr lang="en-US" sz="1400" dirty="0">
                          <a:solidFill>
                            <a:schemeClr val="accent5"/>
                          </a:solidFill>
                          <a:latin typeface="Calibri" pitchFamily="34" charset="0"/>
                          <a:ea typeface="Calibri" pitchFamily="34" charset="-122"/>
                          <a:cs typeface="Calibri" pitchFamily="34" charset="-120"/>
                        </a:rPr>
                        <a:t>Older figures still appear in AI answers</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685800">
                <a:tc>
                  <a:txBody>
                    <a:bodyPr/>
                    <a:lstStyle/>
                    <a:p>
                      <a:pPr marL="0" indent="0">
                        <a:buNone/>
                      </a:pPr>
                      <a:r>
                        <a:rPr lang="en-US" sz="1400" b="1" dirty="0">
                          <a:solidFill>
                            <a:schemeClr val="tx1"/>
                          </a:solidFill>
                          <a:latin typeface="Calibri" pitchFamily="34" charset="0"/>
                          <a:ea typeface="Calibri" pitchFamily="34" charset="-122"/>
                          <a:cs typeface="Calibri" pitchFamily="34" charset="-120"/>
                        </a:rPr>
                        <a:t>GSTAT timelines</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Legacy deadline notified and then extended</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tc>
                  <a:txBody>
                    <a:bodyPr/>
                    <a:lstStyle/>
                    <a:p>
                      <a:pPr marL="0" indent="0">
                        <a:buNone/>
                      </a:pPr>
                      <a:r>
                        <a:rPr lang="en-US" sz="1400" dirty="0">
                          <a:solidFill>
                            <a:schemeClr val="accent5"/>
                          </a:solidFill>
                          <a:latin typeface="Calibri" pitchFamily="34" charset="0"/>
                          <a:ea typeface="Calibri" pitchFamily="34" charset="-122"/>
                          <a:cs typeface="Calibri" pitchFamily="34" charset="-120"/>
                        </a:rPr>
                        <a:t>Always check the current notification</a:t>
                      </a:r>
                      <a:endParaRPr lang="en-US" sz="1400" dirty="0">
                        <a:latin typeface="Calibri" charset="0"/>
                        <a:ea typeface="Calibri" charset="0"/>
                        <a:cs typeface="Calibri" charset="0"/>
                      </a:endParaRPr>
                    </a:p>
                  </a:txBody>
                  <a:tcPr anchor="ctr">
                    <a:lnL w="6350" cap="flat" cmpd="sng" algn="ctr">
                      <a:solidFill>
                        <a:srgbClr val="D9D4D4"/>
                      </a:solidFill>
                      <a:prstDash val="solid"/>
                      <a:round/>
                      <a:headEnd type="none" w="med" len="med"/>
                      <a:tailEnd type="none" w="med" len="med"/>
                    </a:lnL>
                    <a:lnR w="6350" cap="flat" cmpd="sng" algn="ctr">
                      <a:solidFill>
                        <a:srgbClr val="D9D4D4"/>
                      </a:solidFill>
                      <a:prstDash val="solid"/>
                      <a:round/>
                      <a:headEnd type="none" w="med" len="med"/>
                      <a:tailEnd type="none" w="med" len="med"/>
                    </a:lnR>
                    <a:lnT w="6350" cap="flat" cmpd="sng" algn="ctr">
                      <a:solidFill>
                        <a:srgbClr val="D9D4D4"/>
                      </a:solidFill>
                      <a:prstDash val="solid"/>
                      <a:round/>
                      <a:headEnd type="none" w="med" len="med"/>
                      <a:tailEnd type="none" w="med" len="med"/>
                    </a:lnT>
                    <a:lnB w="6350" cap="flat" cmpd="sng" algn="ctr">
                      <a:solidFill>
                        <a:srgbClr val="D9D4D4"/>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Client confidentiality does not pause for convenience</a:t>
            </a:r>
            <a:endParaRPr lang="en-US" sz="3000" dirty="0"/>
          </a:p>
        </p:txBody>
      </p:sp>
      <p:sp>
        <p:nvSpPr>
          <p:cNvPr id="3" name="Shape 1"/>
          <p:cNvSpPr/>
          <p:nvPr/>
        </p:nvSpPr>
        <p:spPr>
          <a:xfrm>
            <a:off x="548640" y="1463040"/>
            <a:ext cx="5440680" cy="1645920"/>
          </a:xfrm>
          <a:prstGeom prst="roundRect">
            <a:avLst>
              <a:gd name="adj" fmla="val 4444"/>
            </a:avLst>
          </a:prstGeom>
          <a:solidFill>
            <a:schemeClr val="bg2"/>
          </a:solidFill>
          <a:ln w="12700">
            <a:solidFill>
              <a:schemeClr val="bg2"/>
            </a:solidFill>
            <a:prstDash val="solid"/>
          </a:ln>
        </p:spPr>
        <p:txBody>
          <a:bodyPr/>
          <a:lstStyle/>
          <a:p>
            <a:endParaRPr lang="en-IN"/>
          </a:p>
        </p:txBody>
      </p:sp>
      <p:sp>
        <p:nvSpPr>
          <p:cNvPr id="4" name="Shape 2"/>
          <p:cNvSpPr/>
          <p:nvPr/>
        </p:nvSpPr>
        <p:spPr>
          <a:xfrm>
            <a:off x="777240" y="1920240"/>
            <a:ext cx="731520" cy="731520"/>
          </a:xfrm>
          <a:prstGeom prst="ellipse">
            <a:avLst/>
          </a:prstGeom>
          <a:solidFill>
            <a:schemeClr val="accent1"/>
          </a:solidFill>
          <a:ln w="12700">
            <a:solidFill>
              <a:schemeClr val="accent1"/>
            </a:solidFill>
            <a:prstDash val="solid"/>
          </a:ln>
        </p:spPr>
        <p:txBody>
          <a:bodyPr/>
          <a:lstStyle/>
          <a:p>
            <a:endParaRPr lang="en-IN"/>
          </a:p>
        </p:txBody>
      </p:sp>
      <p:pic>
        <p:nvPicPr>
          <p:cNvPr id="5" name="Image 0" descr="preencoded.png"/>
          <p:cNvPicPr>
            <a:picLocks noChangeAspect="1"/>
          </p:cNvPicPr>
          <p:nvPr/>
        </p:nvPicPr>
        <p:blipFill>
          <a:blip r:embed="rId3"/>
          <a:stretch>
            <a:fillRect/>
          </a:stretch>
        </p:blipFill>
        <p:spPr>
          <a:xfrm>
            <a:off x="938174" y="2081174"/>
            <a:ext cx="409651" cy="409651"/>
          </a:xfrm>
          <a:prstGeom prst="rect">
            <a:avLst/>
          </a:prstGeom>
        </p:spPr>
      </p:pic>
      <p:sp>
        <p:nvSpPr>
          <p:cNvPr id="6" name="Text 3"/>
          <p:cNvSpPr txBox="1"/>
          <p:nvPr/>
        </p:nvSpPr>
        <p:spPr>
          <a:xfrm>
            <a:off x="1737360" y="1645920"/>
            <a:ext cx="4023360" cy="411480"/>
          </a:xfrm>
          <a:prstGeom prst="rect">
            <a:avLst/>
          </a:prstGeom>
          <a:noFill/>
          <a:ln/>
        </p:spPr>
        <p:txBody>
          <a:bodyPr wrap="square" lIns="635" tIns="635" rIns="635" bIns="635" rtlCol="0" anchor="t"/>
          <a:lstStyle/>
          <a:p>
            <a:pPr marL="0" indent="0">
              <a:buNone/>
            </a:pPr>
            <a:r>
              <a:rPr lang="en-US" sz="1800" b="1" dirty="0">
                <a:solidFill>
                  <a:schemeClr val="tx2"/>
                </a:solidFill>
                <a:latin typeface="Cambria" pitchFamily="34" charset="0"/>
                <a:ea typeface="Cambria" pitchFamily="34" charset="-122"/>
                <a:cs typeface="Cambria" pitchFamily="34" charset="-120"/>
              </a:rPr>
              <a:t>Mask before upload</a:t>
            </a:r>
            <a:endParaRPr lang="en-US" sz="1800" dirty="0"/>
          </a:p>
        </p:txBody>
      </p:sp>
      <p:sp>
        <p:nvSpPr>
          <p:cNvPr id="7" name="Text 4"/>
          <p:cNvSpPr txBox="1"/>
          <p:nvPr/>
        </p:nvSpPr>
        <p:spPr>
          <a:xfrm>
            <a:off x="1737360" y="2103120"/>
            <a:ext cx="4023360" cy="914400"/>
          </a:xfrm>
          <a:prstGeom prst="rect">
            <a:avLst/>
          </a:prstGeom>
          <a:noFill/>
          <a:ln/>
        </p:spPr>
        <p:txBody>
          <a:bodyPr wrap="square" lIns="635" tIns="635" rIns="635" bIns="635" rtlCol="0" anchor="t"/>
          <a:lstStyle/>
          <a:p>
            <a:pPr marL="0" indent="0">
              <a:buNone/>
            </a:pPr>
            <a:r>
              <a:rPr lang="en-US" sz="1600" dirty="0">
                <a:solidFill>
                  <a:schemeClr val="tx1"/>
                </a:solidFill>
                <a:latin typeface="Calibri" pitchFamily="34" charset="0"/>
                <a:ea typeface="Calibri" pitchFamily="34" charset="-122"/>
                <a:cs typeface="Calibri" pitchFamily="34" charset="-120"/>
              </a:rPr>
              <a:t>Names, GSTIN, PAN, bank details, individuals — replaced before the file leaves your system.</a:t>
            </a:r>
            <a:endParaRPr lang="en-US" sz="1600" dirty="0"/>
          </a:p>
        </p:txBody>
      </p:sp>
      <p:sp>
        <p:nvSpPr>
          <p:cNvPr id="8" name="Shape 5"/>
          <p:cNvSpPr/>
          <p:nvPr/>
        </p:nvSpPr>
        <p:spPr>
          <a:xfrm>
            <a:off x="6172200" y="1463040"/>
            <a:ext cx="5440680" cy="1645920"/>
          </a:xfrm>
          <a:prstGeom prst="roundRect">
            <a:avLst>
              <a:gd name="adj" fmla="val 4444"/>
            </a:avLst>
          </a:prstGeom>
          <a:solidFill>
            <a:schemeClr val="bg2"/>
          </a:solidFill>
          <a:ln w="12700">
            <a:solidFill>
              <a:schemeClr val="bg2"/>
            </a:solidFill>
            <a:prstDash val="solid"/>
          </a:ln>
        </p:spPr>
        <p:txBody>
          <a:bodyPr/>
          <a:lstStyle/>
          <a:p>
            <a:endParaRPr lang="en-IN"/>
          </a:p>
        </p:txBody>
      </p:sp>
      <p:sp>
        <p:nvSpPr>
          <p:cNvPr id="9" name="Shape 6"/>
          <p:cNvSpPr/>
          <p:nvPr/>
        </p:nvSpPr>
        <p:spPr>
          <a:xfrm>
            <a:off x="6400800" y="1920240"/>
            <a:ext cx="731520" cy="731520"/>
          </a:xfrm>
          <a:prstGeom prst="ellipse">
            <a:avLst/>
          </a:prstGeom>
          <a:solidFill>
            <a:schemeClr val="accent1"/>
          </a:solidFill>
          <a:ln w="12700">
            <a:solidFill>
              <a:schemeClr val="accent1"/>
            </a:solidFill>
            <a:prstDash val="solid"/>
          </a:ln>
        </p:spPr>
        <p:txBody>
          <a:bodyPr/>
          <a:lstStyle/>
          <a:p>
            <a:endParaRPr lang="en-IN"/>
          </a:p>
        </p:txBody>
      </p:sp>
      <p:pic>
        <p:nvPicPr>
          <p:cNvPr id="10" name="Image 1" descr="preencoded.png"/>
          <p:cNvPicPr>
            <a:picLocks noChangeAspect="1"/>
          </p:cNvPicPr>
          <p:nvPr/>
        </p:nvPicPr>
        <p:blipFill>
          <a:blip r:embed="rId4"/>
          <a:stretch>
            <a:fillRect/>
          </a:stretch>
        </p:blipFill>
        <p:spPr>
          <a:xfrm>
            <a:off x="6561734" y="2081174"/>
            <a:ext cx="409651" cy="409651"/>
          </a:xfrm>
          <a:prstGeom prst="rect">
            <a:avLst/>
          </a:prstGeom>
        </p:spPr>
      </p:pic>
      <p:sp>
        <p:nvSpPr>
          <p:cNvPr id="11" name="Text 7"/>
          <p:cNvSpPr txBox="1"/>
          <p:nvPr/>
        </p:nvSpPr>
        <p:spPr>
          <a:xfrm>
            <a:off x="7360920" y="1645920"/>
            <a:ext cx="4023360" cy="411480"/>
          </a:xfrm>
          <a:prstGeom prst="rect">
            <a:avLst/>
          </a:prstGeom>
          <a:noFill/>
          <a:ln/>
        </p:spPr>
        <p:txBody>
          <a:bodyPr wrap="square" lIns="635" tIns="635" rIns="635" bIns="635" rtlCol="0" anchor="t"/>
          <a:lstStyle/>
          <a:p>
            <a:pPr marL="0" indent="0">
              <a:buNone/>
            </a:pPr>
            <a:r>
              <a:rPr lang="en-US" sz="1800" b="1" dirty="0">
                <a:solidFill>
                  <a:schemeClr val="tx2"/>
                </a:solidFill>
                <a:latin typeface="Cambria" pitchFamily="34" charset="0"/>
                <a:ea typeface="Cambria" pitchFamily="34" charset="-122"/>
                <a:cs typeface="Cambria" pitchFamily="34" charset="-120"/>
              </a:rPr>
              <a:t>Choose the right plan</a:t>
            </a:r>
            <a:endParaRPr lang="en-US" sz="1800" dirty="0"/>
          </a:p>
        </p:txBody>
      </p:sp>
      <p:sp>
        <p:nvSpPr>
          <p:cNvPr id="12" name="Text 8"/>
          <p:cNvSpPr txBox="1"/>
          <p:nvPr/>
        </p:nvSpPr>
        <p:spPr>
          <a:xfrm>
            <a:off x="7360920" y="2103120"/>
            <a:ext cx="4023360" cy="914400"/>
          </a:xfrm>
          <a:prstGeom prst="rect">
            <a:avLst/>
          </a:prstGeom>
          <a:noFill/>
          <a:ln/>
        </p:spPr>
        <p:txBody>
          <a:bodyPr wrap="square" lIns="635" tIns="635" rIns="635" bIns="635" rtlCol="0" anchor="t"/>
          <a:lstStyle/>
          <a:p>
            <a:pPr marL="0" indent="0">
              <a:buNone/>
            </a:pPr>
            <a:r>
              <a:rPr lang="en-US" sz="1600" dirty="0">
                <a:solidFill>
                  <a:schemeClr val="tx1"/>
                </a:solidFill>
                <a:latin typeface="Calibri" pitchFamily="34" charset="0"/>
                <a:ea typeface="Calibri" pitchFamily="34" charset="-122"/>
                <a:cs typeface="Calibri" pitchFamily="34" charset="-120"/>
              </a:rPr>
              <a:t>Business or enterprise plans where inputs are not used for training. Check the setting yourself.</a:t>
            </a:r>
            <a:endParaRPr lang="en-US" sz="1600" dirty="0"/>
          </a:p>
        </p:txBody>
      </p:sp>
      <p:sp>
        <p:nvSpPr>
          <p:cNvPr id="13" name="Shape 9"/>
          <p:cNvSpPr/>
          <p:nvPr/>
        </p:nvSpPr>
        <p:spPr>
          <a:xfrm>
            <a:off x="548640" y="3291840"/>
            <a:ext cx="5440680" cy="1645920"/>
          </a:xfrm>
          <a:prstGeom prst="roundRect">
            <a:avLst>
              <a:gd name="adj" fmla="val 4444"/>
            </a:avLst>
          </a:prstGeom>
          <a:solidFill>
            <a:schemeClr val="bg2"/>
          </a:solidFill>
          <a:ln w="12700">
            <a:solidFill>
              <a:schemeClr val="bg2"/>
            </a:solidFill>
            <a:prstDash val="solid"/>
          </a:ln>
        </p:spPr>
        <p:txBody>
          <a:bodyPr/>
          <a:lstStyle/>
          <a:p>
            <a:endParaRPr lang="en-IN"/>
          </a:p>
        </p:txBody>
      </p:sp>
      <p:sp>
        <p:nvSpPr>
          <p:cNvPr id="14" name="Shape 10"/>
          <p:cNvSpPr/>
          <p:nvPr/>
        </p:nvSpPr>
        <p:spPr>
          <a:xfrm>
            <a:off x="777240" y="3749040"/>
            <a:ext cx="731520" cy="731520"/>
          </a:xfrm>
          <a:prstGeom prst="ellipse">
            <a:avLst/>
          </a:prstGeom>
          <a:solidFill>
            <a:schemeClr val="accent1"/>
          </a:solidFill>
          <a:ln w="12700">
            <a:solidFill>
              <a:schemeClr val="accent1"/>
            </a:solidFill>
            <a:prstDash val="solid"/>
          </a:ln>
        </p:spPr>
        <p:txBody>
          <a:bodyPr/>
          <a:lstStyle/>
          <a:p>
            <a:endParaRPr lang="en-IN"/>
          </a:p>
        </p:txBody>
      </p:sp>
      <p:pic>
        <p:nvPicPr>
          <p:cNvPr id="15" name="Image 2" descr="preencoded.png"/>
          <p:cNvPicPr>
            <a:picLocks noChangeAspect="1"/>
          </p:cNvPicPr>
          <p:nvPr/>
        </p:nvPicPr>
        <p:blipFill>
          <a:blip r:embed="rId5"/>
          <a:stretch>
            <a:fillRect/>
          </a:stretch>
        </p:blipFill>
        <p:spPr>
          <a:xfrm>
            <a:off x="938174" y="3909974"/>
            <a:ext cx="409651" cy="409651"/>
          </a:xfrm>
          <a:prstGeom prst="rect">
            <a:avLst/>
          </a:prstGeom>
        </p:spPr>
      </p:pic>
      <p:sp>
        <p:nvSpPr>
          <p:cNvPr id="16" name="Text 11"/>
          <p:cNvSpPr txBox="1"/>
          <p:nvPr/>
        </p:nvSpPr>
        <p:spPr>
          <a:xfrm>
            <a:off x="1737360" y="3474720"/>
            <a:ext cx="4023360" cy="411480"/>
          </a:xfrm>
          <a:prstGeom prst="rect">
            <a:avLst/>
          </a:prstGeom>
          <a:noFill/>
          <a:ln/>
        </p:spPr>
        <p:txBody>
          <a:bodyPr wrap="square" lIns="635" tIns="635" rIns="635" bIns="635" rtlCol="0" anchor="t"/>
          <a:lstStyle/>
          <a:p>
            <a:pPr marL="0" indent="0">
              <a:buNone/>
            </a:pPr>
            <a:r>
              <a:rPr lang="en-US" sz="1800" b="1" dirty="0">
                <a:solidFill>
                  <a:schemeClr val="tx2"/>
                </a:solidFill>
                <a:latin typeface="Cambria" pitchFamily="34" charset="0"/>
                <a:ea typeface="Cambria" pitchFamily="34" charset="-122"/>
                <a:cs typeface="Cambria" pitchFamily="34" charset="-120"/>
              </a:rPr>
              <a:t>Tell the client</a:t>
            </a:r>
            <a:endParaRPr lang="en-US" sz="1800" dirty="0"/>
          </a:p>
        </p:txBody>
      </p:sp>
      <p:sp>
        <p:nvSpPr>
          <p:cNvPr id="17" name="Text 12"/>
          <p:cNvSpPr txBox="1"/>
          <p:nvPr/>
        </p:nvSpPr>
        <p:spPr>
          <a:xfrm>
            <a:off x="1737360" y="3931920"/>
            <a:ext cx="4023360" cy="914400"/>
          </a:xfrm>
          <a:prstGeom prst="rect">
            <a:avLst/>
          </a:prstGeom>
          <a:noFill/>
          <a:ln/>
        </p:spPr>
        <p:txBody>
          <a:bodyPr wrap="square" lIns="635" tIns="635" rIns="635" bIns="635" rtlCol="0" anchor="t"/>
          <a:lstStyle/>
          <a:p>
            <a:pPr marL="0" indent="0">
              <a:buNone/>
            </a:pPr>
            <a:r>
              <a:rPr lang="en-US" sz="1600" dirty="0">
                <a:solidFill>
                  <a:schemeClr val="tx1"/>
                </a:solidFill>
                <a:latin typeface="Calibri" pitchFamily="34" charset="0"/>
                <a:ea typeface="Calibri" pitchFamily="34" charset="-122"/>
                <a:cs typeface="Calibri" pitchFamily="34" charset="-120"/>
              </a:rPr>
              <a:t>A line in the engagement letter on the use of AI tools, with consent.</a:t>
            </a:r>
            <a:endParaRPr lang="en-US" sz="1600" dirty="0"/>
          </a:p>
        </p:txBody>
      </p:sp>
      <p:sp>
        <p:nvSpPr>
          <p:cNvPr id="18" name="Shape 13"/>
          <p:cNvSpPr/>
          <p:nvPr/>
        </p:nvSpPr>
        <p:spPr>
          <a:xfrm>
            <a:off x="6172200" y="3291840"/>
            <a:ext cx="5440680" cy="1645920"/>
          </a:xfrm>
          <a:prstGeom prst="roundRect">
            <a:avLst>
              <a:gd name="adj" fmla="val 4444"/>
            </a:avLst>
          </a:prstGeom>
          <a:solidFill>
            <a:schemeClr val="bg2"/>
          </a:solidFill>
          <a:ln w="12700">
            <a:solidFill>
              <a:schemeClr val="bg2"/>
            </a:solidFill>
            <a:prstDash val="solid"/>
          </a:ln>
        </p:spPr>
        <p:txBody>
          <a:bodyPr/>
          <a:lstStyle/>
          <a:p>
            <a:endParaRPr lang="en-IN"/>
          </a:p>
        </p:txBody>
      </p:sp>
      <p:sp>
        <p:nvSpPr>
          <p:cNvPr id="19" name="Shape 14"/>
          <p:cNvSpPr/>
          <p:nvPr/>
        </p:nvSpPr>
        <p:spPr>
          <a:xfrm>
            <a:off x="6400800" y="3749040"/>
            <a:ext cx="731520" cy="731520"/>
          </a:xfrm>
          <a:prstGeom prst="ellipse">
            <a:avLst/>
          </a:prstGeom>
          <a:solidFill>
            <a:schemeClr val="accent1"/>
          </a:solidFill>
          <a:ln w="12700">
            <a:solidFill>
              <a:schemeClr val="accent1"/>
            </a:solidFill>
            <a:prstDash val="solid"/>
          </a:ln>
        </p:spPr>
        <p:txBody>
          <a:bodyPr/>
          <a:lstStyle/>
          <a:p>
            <a:endParaRPr lang="en-IN"/>
          </a:p>
        </p:txBody>
      </p:sp>
      <p:pic>
        <p:nvPicPr>
          <p:cNvPr id="20" name="Image 3" descr="preencoded.png"/>
          <p:cNvPicPr>
            <a:picLocks noChangeAspect="1"/>
          </p:cNvPicPr>
          <p:nvPr/>
        </p:nvPicPr>
        <p:blipFill>
          <a:blip r:embed="rId6"/>
          <a:stretch>
            <a:fillRect/>
          </a:stretch>
        </p:blipFill>
        <p:spPr>
          <a:xfrm>
            <a:off x="6561734" y="3909974"/>
            <a:ext cx="409651" cy="409651"/>
          </a:xfrm>
          <a:prstGeom prst="rect">
            <a:avLst/>
          </a:prstGeom>
        </p:spPr>
      </p:pic>
      <p:sp>
        <p:nvSpPr>
          <p:cNvPr id="21" name="Text 15"/>
          <p:cNvSpPr txBox="1"/>
          <p:nvPr/>
        </p:nvSpPr>
        <p:spPr>
          <a:xfrm>
            <a:off x="7360920" y="3474720"/>
            <a:ext cx="4023360" cy="411480"/>
          </a:xfrm>
          <a:prstGeom prst="rect">
            <a:avLst/>
          </a:prstGeom>
          <a:noFill/>
          <a:ln/>
        </p:spPr>
        <p:txBody>
          <a:bodyPr wrap="square" lIns="635" tIns="635" rIns="635" bIns="635" rtlCol="0" anchor="t"/>
          <a:lstStyle/>
          <a:p>
            <a:pPr marL="0" indent="0">
              <a:buNone/>
            </a:pPr>
            <a:r>
              <a:rPr lang="en-US" sz="1800" b="1" dirty="0">
                <a:solidFill>
                  <a:schemeClr val="tx2"/>
                </a:solidFill>
                <a:latin typeface="Cambria" pitchFamily="34" charset="0"/>
                <a:ea typeface="Cambria" pitchFamily="34" charset="-122"/>
                <a:cs typeface="Cambria" pitchFamily="34" charset="-120"/>
              </a:rPr>
              <a:t>Keep an AI-use log</a:t>
            </a:r>
            <a:endParaRPr lang="en-US" sz="1800" dirty="0"/>
          </a:p>
        </p:txBody>
      </p:sp>
      <p:sp>
        <p:nvSpPr>
          <p:cNvPr id="22" name="Text 16"/>
          <p:cNvSpPr txBox="1"/>
          <p:nvPr/>
        </p:nvSpPr>
        <p:spPr>
          <a:xfrm>
            <a:off x="7360920" y="3931920"/>
            <a:ext cx="4023360" cy="914400"/>
          </a:xfrm>
          <a:prstGeom prst="rect">
            <a:avLst/>
          </a:prstGeom>
          <a:noFill/>
          <a:ln/>
        </p:spPr>
        <p:txBody>
          <a:bodyPr wrap="square" lIns="635" tIns="635" rIns="635" bIns="635" rtlCol="0" anchor="t"/>
          <a:lstStyle/>
          <a:p>
            <a:pPr marL="0" indent="0">
              <a:buNone/>
            </a:pPr>
            <a:r>
              <a:rPr lang="en-US" sz="1600" dirty="0">
                <a:solidFill>
                  <a:schemeClr val="tx1"/>
                </a:solidFill>
                <a:latin typeface="Calibri" pitchFamily="34" charset="0"/>
                <a:ea typeface="Calibri" pitchFamily="34" charset="-122"/>
                <a:cs typeface="Calibri" pitchFamily="34" charset="-120"/>
              </a:rPr>
              <a:t>Prompt, output and reviewer — kept in the appeal file.</a:t>
            </a:r>
            <a:endParaRPr lang="en-US" sz="1600" dirty="0"/>
          </a:p>
        </p:txBody>
      </p:sp>
      <p:sp>
        <p:nvSpPr>
          <p:cNvPr id="23" name="Text 17"/>
          <p:cNvSpPr txBox="1"/>
          <p:nvPr/>
        </p:nvSpPr>
        <p:spPr>
          <a:xfrm>
            <a:off x="548640" y="5303520"/>
            <a:ext cx="11064240" cy="731520"/>
          </a:xfrm>
          <a:prstGeom prst="rect">
            <a:avLst/>
          </a:prstGeom>
          <a:noFill/>
          <a:ln/>
        </p:spPr>
        <p:txBody>
          <a:bodyPr wrap="square" lIns="635" tIns="635" rIns="635" bIns="635" rtlCol="0" anchor="t"/>
          <a:lstStyle/>
          <a:p>
            <a:pPr marL="0" indent="0">
              <a:buNone/>
            </a:pPr>
            <a:r>
              <a:rPr lang="en-US" sz="1400" dirty="0">
                <a:solidFill>
                  <a:schemeClr val="accent3"/>
                </a:solidFill>
                <a:latin typeface="Calibri" pitchFamily="34" charset="0"/>
                <a:ea typeface="Calibri" pitchFamily="34" charset="-122"/>
                <a:cs typeface="Calibri" pitchFamily="34" charset="-120"/>
              </a:rPr>
              <a:t>Chartered Accountants Act, 1949 — Second Schedule, Part I, Clause (1): disclosure of client information without consent.   Digital Personal Data Protection Act, 2023.</a:t>
            </a:r>
            <a:endParaRPr lang="en-US" sz="1400" dirty="0"/>
          </a:p>
        </p:txBody>
      </p:sp>
      <p:sp>
        <p:nvSpPr>
          <p:cNvPr id="25"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The ten checks before you sign</a:t>
            </a:r>
            <a:endParaRPr lang="en-US" sz="3000" dirty="0"/>
          </a:p>
        </p:txBody>
      </p:sp>
      <p:sp>
        <p:nvSpPr>
          <p:cNvPr id="3" name="Shape 1"/>
          <p:cNvSpPr/>
          <p:nvPr/>
        </p:nvSpPr>
        <p:spPr>
          <a:xfrm>
            <a:off x="548640" y="1417320"/>
            <a:ext cx="5440680" cy="777240"/>
          </a:xfrm>
          <a:prstGeom prst="roundRect">
            <a:avLst>
              <a:gd name="adj" fmla="val 9412"/>
            </a:avLst>
          </a:prstGeom>
          <a:solidFill>
            <a:schemeClr val="bg2"/>
          </a:solidFill>
          <a:ln w="12700">
            <a:solidFill>
              <a:schemeClr val="bg2"/>
            </a:solidFill>
            <a:prstDash val="solid"/>
          </a:ln>
        </p:spPr>
        <p:txBody>
          <a:bodyPr/>
          <a:lstStyle/>
          <a:p>
            <a:endParaRPr lang="en-IN"/>
          </a:p>
        </p:txBody>
      </p:sp>
      <p:sp>
        <p:nvSpPr>
          <p:cNvPr id="4" name="Shape 2"/>
          <p:cNvSpPr/>
          <p:nvPr/>
        </p:nvSpPr>
        <p:spPr>
          <a:xfrm>
            <a:off x="713232" y="1554480"/>
            <a:ext cx="502920" cy="502920"/>
          </a:xfrm>
          <a:prstGeom prst="ellipse">
            <a:avLst/>
          </a:prstGeom>
          <a:solidFill>
            <a:schemeClr val="accent1"/>
          </a:solidFill>
          <a:ln w="12700">
            <a:solidFill>
              <a:schemeClr val="accent1"/>
            </a:solidFill>
            <a:prstDash val="solid"/>
          </a:ln>
        </p:spPr>
        <p:txBody>
          <a:bodyPr/>
          <a:lstStyle/>
          <a:p>
            <a:endParaRPr lang="en-IN"/>
          </a:p>
        </p:txBody>
      </p:sp>
      <p:sp>
        <p:nvSpPr>
          <p:cNvPr id="5" name="Text 3"/>
          <p:cNvSpPr txBox="1"/>
          <p:nvPr/>
        </p:nvSpPr>
        <p:spPr>
          <a:xfrm>
            <a:off x="713232" y="155448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1</a:t>
            </a:r>
            <a:endParaRPr lang="en-US" sz="1430" dirty="0"/>
          </a:p>
        </p:txBody>
      </p:sp>
      <p:sp>
        <p:nvSpPr>
          <p:cNvPr id="6" name="Text 4"/>
          <p:cNvSpPr txBox="1"/>
          <p:nvPr/>
        </p:nvSpPr>
        <p:spPr>
          <a:xfrm>
            <a:off x="1417320" y="1417320"/>
            <a:ext cx="4389120" cy="77724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Every date — against the portal</a:t>
            </a:r>
            <a:endParaRPr lang="en-US" sz="1800" dirty="0"/>
          </a:p>
        </p:txBody>
      </p:sp>
      <p:sp>
        <p:nvSpPr>
          <p:cNvPr id="7" name="Shape 5"/>
          <p:cNvSpPr/>
          <p:nvPr/>
        </p:nvSpPr>
        <p:spPr>
          <a:xfrm>
            <a:off x="548640" y="2331720"/>
            <a:ext cx="5440680" cy="777240"/>
          </a:xfrm>
          <a:prstGeom prst="roundRect">
            <a:avLst>
              <a:gd name="adj" fmla="val 9412"/>
            </a:avLst>
          </a:prstGeom>
          <a:solidFill>
            <a:schemeClr val="bg2"/>
          </a:solidFill>
          <a:ln w="12700">
            <a:solidFill>
              <a:schemeClr val="bg2"/>
            </a:solidFill>
            <a:prstDash val="solid"/>
          </a:ln>
        </p:spPr>
        <p:txBody>
          <a:bodyPr/>
          <a:lstStyle/>
          <a:p>
            <a:endParaRPr lang="en-IN"/>
          </a:p>
        </p:txBody>
      </p:sp>
      <p:sp>
        <p:nvSpPr>
          <p:cNvPr id="8" name="Shape 6"/>
          <p:cNvSpPr/>
          <p:nvPr/>
        </p:nvSpPr>
        <p:spPr>
          <a:xfrm>
            <a:off x="713232" y="2468880"/>
            <a:ext cx="502920" cy="502920"/>
          </a:xfrm>
          <a:prstGeom prst="ellipse">
            <a:avLst/>
          </a:prstGeom>
          <a:solidFill>
            <a:schemeClr val="accent1"/>
          </a:solidFill>
          <a:ln w="12700">
            <a:solidFill>
              <a:schemeClr val="accent1"/>
            </a:solidFill>
            <a:prstDash val="solid"/>
          </a:ln>
        </p:spPr>
        <p:txBody>
          <a:bodyPr/>
          <a:lstStyle/>
          <a:p>
            <a:endParaRPr lang="en-IN"/>
          </a:p>
        </p:txBody>
      </p:sp>
      <p:sp>
        <p:nvSpPr>
          <p:cNvPr id="9" name="Text 7"/>
          <p:cNvSpPr txBox="1"/>
          <p:nvPr/>
        </p:nvSpPr>
        <p:spPr>
          <a:xfrm>
            <a:off x="713232" y="246888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2</a:t>
            </a:r>
            <a:endParaRPr lang="en-US" sz="1430" dirty="0"/>
          </a:p>
        </p:txBody>
      </p:sp>
      <p:sp>
        <p:nvSpPr>
          <p:cNvPr id="10" name="Text 8"/>
          <p:cNvSpPr txBox="1"/>
          <p:nvPr/>
        </p:nvSpPr>
        <p:spPr>
          <a:xfrm>
            <a:off x="1417320" y="2331720"/>
            <a:ext cx="4389120" cy="77724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Limitation — computed by hand</a:t>
            </a:r>
            <a:endParaRPr lang="en-US" sz="1800" dirty="0"/>
          </a:p>
        </p:txBody>
      </p:sp>
      <p:sp>
        <p:nvSpPr>
          <p:cNvPr id="11" name="Shape 9"/>
          <p:cNvSpPr/>
          <p:nvPr/>
        </p:nvSpPr>
        <p:spPr>
          <a:xfrm>
            <a:off x="548640" y="3246120"/>
            <a:ext cx="5440680" cy="777240"/>
          </a:xfrm>
          <a:prstGeom prst="roundRect">
            <a:avLst>
              <a:gd name="adj" fmla="val 9412"/>
            </a:avLst>
          </a:prstGeom>
          <a:solidFill>
            <a:schemeClr val="bg2"/>
          </a:solidFill>
          <a:ln w="12700">
            <a:solidFill>
              <a:schemeClr val="bg2"/>
            </a:solidFill>
            <a:prstDash val="solid"/>
          </a:ln>
        </p:spPr>
        <p:txBody>
          <a:bodyPr/>
          <a:lstStyle/>
          <a:p>
            <a:endParaRPr lang="en-IN"/>
          </a:p>
        </p:txBody>
      </p:sp>
      <p:sp>
        <p:nvSpPr>
          <p:cNvPr id="12" name="Shape 10"/>
          <p:cNvSpPr/>
          <p:nvPr/>
        </p:nvSpPr>
        <p:spPr>
          <a:xfrm>
            <a:off x="713232" y="3383280"/>
            <a:ext cx="502920" cy="502920"/>
          </a:xfrm>
          <a:prstGeom prst="ellipse">
            <a:avLst/>
          </a:prstGeom>
          <a:solidFill>
            <a:schemeClr val="accent1"/>
          </a:solidFill>
          <a:ln w="12700">
            <a:solidFill>
              <a:schemeClr val="accent1"/>
            </a:solidFill>
            <a:prstDash val="solid"/>
          </a:ln>
        </p:spPr>
        <p:txBody>
          <a:bodyPr/>
          <a:lstStyle/>
          <a:p>
            <a:endParaRPr lang="en-IN"/>
          </a:p>
        </p:txBody>
      </p:sp>
      <p:sp>
        <p:nvSpPr>
          <p:cNvPr id="13" name="Text 11"/>
          <p:cNvSpPr txBox="1"/>
          <p:nvPr/>
        </p:nvSpPr>
        <p:spPr>
          <a:xfrm>
            <a:off x="713232" y="338328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3</a:t>
            </a:r>
            <a:endParaRPr lang="en-US" sz="1430" dirty="0"/>
          </a:p>
        </p:txBody>
      </p:sp>
      <p:sp>
        <p:nvSpPr>
          <p:cNvPr id="14" name="Text 12"/>
          <p:cNvSpPr txBox="1"/>
          <p:nvPr/>
        </p:nvSpPr>
        <p:spPr>
          <a:xfrm>
            <a:off x="1417320" y="3246120"/>
            <a:ext cx="4389120" cy="77724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Every figure — from a formula</a:t>
            </a:r>
            <a:endParaRPr lang="en-US" sz="1800" dirty="0"/>
          </a:p>
        </p:txBody>
      </p:sp>
      <p:sp>
        <p:nvSpPr>
          <p:cNvPr id="15" name="Shape 13"/>
          <p:cNvSpPr/>
          <p:nvPr/>
        </p:nvSpPr>
        <p:spPr>
          <a:xfrm>
            <a:off x="548640" y="4160520"/>
            <a:ext cx="5440680" cy="777240"/>
          </a:xfrm>
          <a:prstGeom prst="roundRect">
            <a:avLst>
              <a:gd name="adj" fmla="val 9412"/>
            </a:avLst>
          </a:prstGeom>
          <a:solidFill>
            <a:schemeClr val="bg2"/>
          </a:solidFill>
          <a:ln w="12700">
            <a:solidFill>
              <a:schemeClr val="bg2"/>
            </a:solidFill>
            <a:prstDash val="solid"/>
          </a:ln>
        </p:spPr>
        <p:txBody>
          <a:bodyPr/>
          <a:lstStyle/>
          <a:p>
            <a:endParaRPr lang="en-IN"/>
          </a:p>
        </p:txBody>
      </p:sp>
      <p:sp>
        <p:nvSpPr>
          <p:cNvPr id="16" name="Shape 14"/>
          <p:cNvSpPr/>
          <p:nvPr/>
        </p:nvSpPr>
        <p:spPr>
          <a:xfrm>
            <a:off x="713232" y="4297680"/>
            <a:ext cx="502920" cy="502920"/>
          </a:xfrm>
          <a:prstGeom prst="ellipse">
            <a:avLst/>
          </a:prstGeom>
          <a:solidFill>
            <a:schemeClr val="accent1"/>
          </a:solidFill>
          <a:ln w="12700">
            <a:solidFill>
              <a:schemeClr val="accent1"/>
            </a:solidFill>
            <a:prstDash val="solid"/>
          </a:ln>
        </p:spPr>
        <p:txBody>
          <a:bodyPr/>
          <a:lstStyle/>
          <a:p>
            <a:endParaRPr lang="en-IN"/>
          </a:p>
        </p:txBody>
      </p:sp>
      <p:sp>
        <p:nvSpPr>
          <p:cNvPr id="17" name="Text 15"/>
          <p:cNvSpPr txBox="1"/>
          <p:nvPr/>
        </p:nvSpPr>
        <p:spPr>
          <a:xfrm>
            <a:off x="713232" y="429768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4</a:t>
            </a:r>
            <a:endParaRPr lang="en-US" sz="1430" dirty="0"/>
          </a:p>
        </p:txBody>
      </p:sp>
      <p:sp>
        <p:nvSpPr>
          <p:cNvPr id="18" name="Text 16"/>
          <p:cNvSpPr txBox="1"/>
          <p:nvPr/>
        </p:nvSpPr>
        <p:spPr>
          <a:xfrm>
            <a:off x="1417320" y="4160520"/>
            <a:ext cx="4389120" cy="77724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Every section — current text</a:t>
            </a:r>
            <a:endParaRPr lang="en-US" sz="1800" dirty="0"/>
          </a:p>
        </p:txBody>
      </p:sp>
      <p:sp>
        <p:nvSpPr>
          <p:cNvPr id="19" name="Shape 17"/>
          <p:cNvSpPr/>
          <p:nvPr/>
        </p:nvSpPr>
        <p:spPr>
          <a:xfrm>
            <a:off x="548640" y="5074920"/>
            <a:ext cx="5440680" cy="777240"/>
          </a:xfrm>
          <a:prstGeom prst="roundRect">
            <a:avLst>
              <a:gd name="adj" fmla="val 9412"/>
            </a:avLst>
          </a:prstGeom>
          <a:solidFill>
            <a:schemeClr val="bg2"/>
          </a:solidFill>
          <a:ln w="12700">
            <a:solidFill>
              <a:schemeClr val="bg2"/>
            </a:solidFill>
            <a:prstDash val="solid"/>
          </a:ln>
        </p:spPr>
        <p:txBody>
          <a:bodyPr/>
          <a:lstStyle/>
          <a:p>
            <a:endParaRPr lang="en-IN"/>
          </a:p>
        </p:txBody>
      </p:sp>
      <p:sp>
        <p:nvSpPr>
          <p:cNvPr id="20" name="Shape 18"/>
          <p:cNvSpPr/>
          <p:nvPr/>
        </p:nvSpPr>
        <p:spPr>
          <a:xfrm>
            <a:off x="713232" y="5212080"/>
            <a:ext cx="502920" cy="502920"/>
          </a:xfrm>
          <a:prstGeom prst="ellipse">
            <a:avLst/>
          </a:prstGeom>
          <a:solidFill>
            <a:schemeClr val="accent1"/>
          </a:solidFill>
          <a:ln w="12700">
            <a:solidFill>
              <a:schemeClr val="accent1"/>
            </a:solidFill>
            <a:prstDash val="solid"/>
          </a:ln>
        </p:spPr>
        <p:txBody>
          <a:bodyPr/>
          <a:lstStyle/>
          <a:p>
            <a:endParaRPr lang="en-IN"/>
          </a:p>
        </p:txBody>
      </p:sp>
      <p:sp>
        <p:nvSpPr>
          <p:cNvPr id="21" name="Text 19"/>
          <p:cNvSpPr txBox="1"/>
          <p:nvPr/>
        </p:nvSpPr>
        <p:spPr>
          <a:xfrm>
            <a:off x="713232" y="521208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5</a:t>
            </a:r>
            <a:endParaRPr lang="en-US" sz="1430" dirty="0"/>
          </a:p>
        </p:txBody>
      </p:sp>
      <p:sp>
        <p:nvSpPr>
          <p:cNvPr id="22" name="Text 20"/>
          <p:cNvSpPr txBox="1"/>
          <p:nvPr/>
        </p:nvSpPr>
        <p:spPr>
          <a:xfrm>
            <a:off x="1417320" y="5074920"/>
            <a:ext cx="4389120" cy="77724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Every circular — its period</a:t>
            </a:r>
            <a:endParaRPr lang="en-US" sz="1800" dirty="0"/>
          </a:p>
        </p:txBody>
      </p:sp>
      <p:sp>
        <p:nvSpPr>
          <p:cNvPr id="23" name="Shape 21"/>
          <p:cNvSpPr/>
          <p:nvPr/>
        </p:nvSpPr>
        <p:spPr>
          <a:xfrm>
            <a:off x="6172200" y="1417320"/>
            <a:ext cx="5440680" cy="777240"/>
          </a:xfrm>
          <a:prstGeom prst="roundRect">
            <a:avLst>
              <a:gd name="adj" fmla="val 9412"/>
            </a:avLst>
          </a:prstGeom>
          <a:solidFill>
            <a:schemeClr val="bg2"/>
          </a:solidFill>
          <a:ln w="12700">
            <a:solidFill>
              <a:schemeClr val="bg2"/>
            </a:solidFill>
            <a:prstDash val="solid"/>
          </a:ln>
        </p:spPr>
        <p:txBody>
          <a:bodyPr/>
          <a:lstStyle/>
          <a:p>
            <a:endParaRPr lang="en-IN"/>
          </a:p>
        </p:txBody>
      </p:sp>
      <p:sp>
        <p:nvSpPr>
          <p:cNvPr id="24" name="Shape 22"/>
          <p:cNvSpPr/>
          <p:nvPr/>
        </p:nvSpPr>
        <p:spPr>
          <a:xfrm>
            <a:off x="6336792" y="1554480"/>
            <a:ext cx="502920" cy="502920"/>
          </a:xfrm>
          <a:prstGeom prst="ellipse">
            <a:avLst/>
          </a:prstGeom>
          <a:solidFill>
            <a:schemeClr val="accent5"/>
          </a:solidFill>
          <a:ln w="12700">
            <a:solidFill>
              <a:schemeClr val="accent5"/>
            </a:solidFill>
            <a:prstDash val="solid"/>
          </a:ln>
        </p:spPr>
        <p:txBody>
          <a:bodyPr/>
          <a:lstStyle/>
          <a:p>
            <a:endParaRPr lang="en-IN"/>
          </a:p>
        </p:txBody>
      </p:sp>
      <p:sp>
        <p:nvSpPr>
          <p:cNvPr id="25" name="Text 23"/>
          <p:cNvSpPr txBox="1"/>
          <p:nvPr/>
        </p:nvSpPr>
        <p:spPr>
          <a:xfrm>
            <a:off x="6336792" y="155448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6</a:t>
            </a:r>
            <a:endParaRPr lang="en-US" sz="1430" dirty="0"/>
          </a:p>
        </p:txBody>
      </p:sp>
      <p:sp>
        <p:nvSpPr>
          <p:cNvPr id="26" name="Text 24"/>
          <p:cNvSpPr txBox="1"/>
          <p:nvPr/>
        </p:nvSpPr>
        <p:spPr>
          <a:xfrm>
            <a:off x="7040880" y="1417320"/>
            <a:ext cx="4389120" cy="77724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Every judgment — full text read</a:t>
            </a:r>
            <a:endParaRPr lang="en-US" sz="1800" dirty="0"/>
          </a:p>
        </p:txBody>
      </p:sp>
      <p:sp>
        <p:nvSpPr>
          <p:cNvPr id="27" name="Shape 25"/>
          <p:cNvSpPr/>
          <p:nvPr/>
        </p:nvSpPr>
        <p:spPr>
          <a:xfrm>
            <a:off x="6172200" y="2331720"/>
            <a:ext cx="5440680" cy="777240"/>
          </a:xfrm>
          <a:prstGeom prst="roundRect">
            <a:avLst>
              <a:gd name="adj" fmla="val 9412"/>
            </a:avLst>
          </a:prstGeom>
          <a:solidFill>
            <a:schemeClr val="bg2"/>
          </a:solidFill>
          <a:ln w="12700">
            <a:solidFill>
              <a:schemeClr val="bg2"/>
            </a:solidFill>
            <a:prstDash val="solid"/>
          </a:ln>
        </p:spPr>
        <p:txBody>
          <a:bodyPr/>
          <a:lstStyle/>
          <a:p>
            <a:endParaRPr lang="en-IN"/>
          </a:p>
        </p:txBody>
      </p:sp>
      <p:sp>
        <p:nvSpPr>
          <p:cNvPr id="28" name="Shape 26"/>
          <p:cNvSpPr/>
          <p:nvPr/>
        </p:nvSpPr>
        <p:spPr>
          <a:xfrm>
            <a:off x="6336792" y="2468880"/>
            <a:ext cx="502920" cy="502920"/>
          </a:xfrm>
          <a:prstGeom prst="ellipse">
            <a:avLst/>
          </a:prstGeom>
          <a:solidFill>
            <a:schemeClr val="accent1"/>
          </a:solidFill>
          <a:ln w="12700">
            <a:solidFill>
              <a:schemeClr val="accent1"/>
            </a:solidFill>
            <a:prstDash val="solid"/>
          </a:ln>
        </p:spPr>
        <p:txBody>
          <a:bodyPr/>
          <a:lstStyle/>
          <a:p>
            <a:endParaRPr lang="en-IN"/>
          </a:p>
        </p:txBody>
      </p:sp>
      <p:sp>
        <p:nvSpPr>
          <p:cNvPr id="29" name="Text 27"/>
          <p:cNvSpPr txBox="1"/>
          <p:nvPr/>
        </p:nvSpPr>
        <p:spPr>
          <a:xfrm>
            <a:off x="6336792" y="246888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7</a:t>
            </a:r>
            <a:endParaRPr lang="en-US" sz="1430" dirty="0"/>
          </a:p>
        </p:txBody>
      </p:sp>
      <p:sp>
        <p:nvSpPr>
          <p:cNvPr id="30" name="Text 28"/>
          <p:cNvSpPr txBox="1"/>
          <p:nvPr/>
        </p:nvSpPr>
        <p:spPr>
          <a:xfrm>
            <a:off x="7040880" y="2331720"/>
            <a:ext cx="4389120" cy="77724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No accidental admission</a:t>
            </a:r>
            <a:endParaRPr lang="en-US" sz="1800" dirty="0"/>
          </a:p>
        </p:txBody>
      </p:sp>
      <p:sp>
        <p:nvSpPr>
          <p:cNvPr id="31" name="Shape 29"/>
          <p:cNvSpPr/>
          <p:nvPr/>
        </p:nvSpPr>
        <p:spPr>
          <a:xfrm>
            <a:off x="6172200" y="3246120"/>
            <a:ext cx="5440680" cy="777240"/>
          </a:xfrm>
          <a:prstGeom prst="roundRect">
            <a:avLst>
              <a:gd name="adj" fmla="val 9412"/>
            </a:avLst>
          </a:prstGeom>
          <a:solidFill>
            <a:schemeClr val="bg2"/>
          </a:solidFill>
          <a:ln w="12700">
            <a:solidFill>
              <a:schemeClr val="bg2"/>
            </a:solidFill>
            <a:prstDash val="solid"/>
          </a:ln>
        </p:spPr>
        <p:txBody>
          <a:bodyPr/>
          <a:lstStyle/>
          <a:p>
            <a:endParaRPr lang="en-IN"/>
          </a:p>
        </p:txBody>
      </p:sp>
      <p:sp>
        <p:nvSpPr>
          <p:cNvPr id="32" name="Shape 30"/>
          <p:cNvSpPr/>
          <p:nvPr/>
        </p:nvSpPr>
        <p:spPr>
          <a:xfrm>
            <a:off x="6336792" y="3383280"/>
            <a:ext cx="502920" cy="502920"/>
          </a:xfrm>
          <a:prstGeom prst="ellipse">
            <a:avLst/>
          </a:prstGeom>
          <a:solidFill>
            <a:schemeClr val="accent1"/>
          </a:solidFill>
          <a:ln w="12700">
            <a:solidFill>
              <a:schemeClr val="accent1"/>
            </a:solidFill>
            <a:prstDash val="solid"/>
          </a:ln>
        </p:spPr>
        <p:txBody>
          <a:bodyPr/>
          <a:lstStyle/>
          <a:p>
            <a:endParaRPr lang="en-IN"/>
          </a:p>
        </p:txBody>
      </p:sp>
      <p:sp>
        <p:nvSpPr>
          <p:cNvPr id="33" name="Text 31"/>
          <p:cNvSpPr txBox="1"/>
          <p:nvPr/>
        </p:nvSpPr>
        <p:spPr>
          <a:xfrm>
            <a:off x="6336792" y="338328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8</a:t>
            </a:r>
            <a:endParaRPr lang="en-US" sz="1430" dirty="0"/>
          </a:p>
        </p:txBody>
      </p:sp>
      <p:sp>
        <p:nvSpPr>
          <p:cNvPr id="34" name="Text 32"/>
          <p:cNvSpPr txBox="1"/>
          <p:nvPr/>
        </p:nvSpPr>
        <p:spPr>
          <a:xfrm>
            <a:off x="7040880" y="3246120"/>
            <a:ext cx="4389120" cy="77724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Tone — legal error, not personal</a:t>
            </a:r>
            <a:endParaRPr lang="en-US" sz="1800" dirty="0"/>
          </a:p>
        </p:txBody>
      </p:sp>
      <p:sp>
        <p:nvSpPr>
          <p:cNvPr id="35" name="Shape 33"/>
          <p:cNvSpPr/>
          <p:nvPr/>
        </p:nvSpPr>
        <p:spPr>
          <a:xfrm>
            <a:off x="6172200" y="4160520"/>
            <a:ext cx="5440680" cy="777240"/>
          </a:xfrm>
          <a:prstGeom prst="roundRect">
            <a:avLst>
              <a:gd name="adj" fmla="val 9412"/>
            </a:avLst>
          </a:prstGeom>
          <a:solidFill>
            <a:schemeClr val="bg2"/>
          </a:solidFill>
          <a:ln w="12700">
            <a:solidFill>
              <a:schemeClr val="bg2"/>
            </a:solidFill>
            <a:prstDash val="solid"/>
          </a:ln>
        </p:spPr>
        <p:txBody>
          <a:bodyPr/>
          <a:lstStyle/>
          <a:p>
            <a:endParaRPr lang="en-IN"/>
          </a:p>
        </p:txBody>
      </p:sp>
      <p:sp>
        <p:nvSpPr>
          <p:cNvPr id="36" name="Shape 34"/>
          <p:cNvSpPr/>
          <p:nvPr/>
        </p:nvSpPr>
        <p:spPr>
          <a:xfrm>
            <a:off x="6336792" y="4297680"/>
            <a:ext cx="502920" cy="502920"/>
          </a:xfrm>
          <a:prstGeom prst="ellipse">
            <a:avLst/>
          </a:prstGeom>
          <a:solidFill>
            <a:schemeClr val="accent1"/>
          </a:solidFill>
          <a:ln w="12700">
            <a:solidFill>
              <a:schemeClr val="accent1"/>
            </a:solidFill>
            <a:prstDash val="solid"/>
          </a:ln>
        </p:spPr>
        <p:txBody>
          <a:bodyPr/>
          <a:lstStyle/>
          <a:p>
            <a:endParaRPr lang="en-IN"/>
          </a:p>
        </p:txBody>
      </p:sp>
      <p:sp>
        <p:nvSpPr>
          <p:cNvPr id="37" name="Text 35"/>
          <p:cNvSpPr txBox="1"/>
          <p:nvPr/>
        </p:nvSpPr>
        <p:spPr>
          <a:xfrm>
            <a:off x="6336792" y="429768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9</a:t>
            </a:r>
            <a:endParaRPr lang="en-US" sz="1430" dirty="0"/>
          </a:p>
        </p:txBody>
      </p:sp>
      <p:sp>
        <p:nvSpPr>
          <p:cNvPr id="38" name="Text 36"/>
          <p:cNvSpPr txBox="1"/>
          <p:nvPr/>
        </p:nvSpPr>
        <p:spPr>
          <a:xfrm>
            <a:off x="7040880" y="4160520"/>
            <a:ext cx="4389120" cy="77724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Confidentiality — masked, consented</a:t>
            </a:r>
            <a:endParaRPr lang="en-US" sz="1800" dirty="0"/>
          </a:p>
        </p:txBody>
      </p:sp>
      <p:sp>
        <p:nvSpPr>
          <p:cNvPr id="39" name="Shape 37"/>
          <p:cNvSpPr/>
          <p:nvPr/>
        </p:nvSpPr>
        <p:spPr>
          <a:xfrm>
            <a:off x="6172200" y="5074920"/>
            <a:ext cx="5440680" cy="777240"/>
          </a:xfrm>
          <a:prstGeom prst="roundRect">
            <a:avLst>
              <a:gd name="adj" fmla="val 9412"/>
            </a:avLst>
          </a:prstGeom>
          <a:solidFill>
            <a:schemeClr val="bg2"/>
          </a:solidFill>
          <a:ln w="12700">
            <a:solidFill>
              <a:schemeClr val="bg2"/>
            </a:solidFill>
            <a:prstDash val="solid"/>
          </a:ln>
        </p:spPr>
        <p:txBody>
          <a:bodyPr/>
          <a:lstStyle/>
          <a:p>
            <a:endParaRPr lang="en-IN"/>
          </a:p>
        </p:txBody>
      </p:sp>
      <p:sp>
        <p:nvSpPr>
          <p:cNvPr id="40" name="Shape 38"/>
          <p:cNvSpPr/>
          <p:nvPr/>
        </p:nvSpPr>
        <p:spPr>
          <a:xfrm>
            <a:off x="6336792" y="5212080"/>
            <a:ext cx="502920" cy="502920"/>
          </a:xfrm>
          <a:prstGeom prst="ellipse">
            <a:avLst/>
          </a:prstGeom>
          <a:solidFill>
            <a:schemeClr val="accent1"/>
          </a:solidFill>
          <a:ln w="12700">
            <a:solidFill>
              <a:schemeClr val="accent1"/>
            </a:solidFill>
            <a:prstDash val="solid"/>
          </a:ln>
        </p:spPr>
        <p:txBody>
          <a:bodyPr/>
          <a:lstStyle/>
          <a:p>
            <a:endParaRPr lang="en-IN"/>
          </a:p>
        </p:txBody>
      </p:sp>
      <p:sp>
        <p:nvSpPr>
          <p:cNvPr id="41" name="Text 39"/>
          <p:cNvSpPr txBox="1"/>
          <p:nvPr/>
        </p:nvSpPr>
        <p:spPr>
          <a:xfrm>
            <a:off x="6336792" y="5212080"/>
            <a:ext cx="502920" cy="502920"/>
          </a:xfrm>
          <a:prstGeom prst="rect">
            <a:avLst/>
          </a:prstGeom>
          <a:noFill/>
          <a:ln/>
        </p:spPr>
        <p:txBody>
          <a:bodyPr wrap="square" lIns="0" tIns="0" rIns="0" bIns="0" rtlCol="0" anchor="ctr"/>
          <a:lstStyle/>
          <a:p>
            <a:pPr marL="0" indent="0" algn="ctr">
              <a:buNone/>
            </a:pPr>
            <a:r>
              <a:rPr lang="en-US" sz="1430" b="1" dirty="0">
                <a:solidFill>
                  <a:schemeClr val="bg1"/>
                </a:solidFill>
                <a:latin typeface="Cambria" pitchFamily="34" charset="0"/>
                <a:ea typeface="Cambria" pitchFamily="34" charset="-122"/>
                <a:cs typeface="Cambria" pitchFamily="34" charset="-120"/>
              </a:rPr>
              <a:t>10</a:t>
            </a:r>
            <a:endParaRPr lang="en-US" sz="1430" dirty="0"/>
          </a:p>
        </p:txBody>
      </p:sp>
      <p:sp>
        <p:nvSpPr>
          <p:cNvPr id="42" name="Text 40"/>
          <p:cNvSpPr txBox="1"/>
          <p:nvPr/>
        </p:nvSpPr>
        <p:spPr>
          <a:xfrm>
            <a:off x="7040880" y="5074920"/>
            <a:ext cx="4389120" cy="777240"/>
          </a:xfrm>
          <a:prstGeom prst="rect">
            <a:avLst/>
          </a:prstGeom>
          <a:noFill/>
          <a:ln/>
        </p:spPr>
        <p:txBody>
          <a:bodyPr wrap="square" lIns="635" tIns="635" rIns="635" bIns="635" rtlCol="0" anchor="ctr"/>
          <a:lstStyle/>
          <a:p>
            <a:pPr marL="0" indent="0">
              <a:buNone/>
            </a:pPr>
            <a:r>
              <a:rPr lang="en-US" sz="1800" dirty="0">
                <a:solidFill>
                  <a:schemeClr val="tx1"/>
                </a:solidFill>
                <a:latin typeface="Calibri" pitchFamily="34" charset="0"/>
                <a:ea typeface="Calibri" pitchFamily="34" charset="-122"/>
                <a:cs typeface="Calibri" pitchFamily="34" charset="-120"/>
              </a:rPr>
              <a:t>Final read — by the signatory, aloud</a:t>
            </a:r>
            <a:endParaRPr lang="en-US" sz="1800" dirty="0"/>
          </a:p>
        </p:txBody>
      </p:sp>
      <p:sp>
        <p:nvSpPr>
          <p:cNvPr id="43"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lIns="0" tIns="0" rIns="0" bIns="0" rtlCol="0" anchor="ctr"/>
          <a:lstStyle/>
          <a:p>
            <a:pPr marL="0" indent="0" algn="l">
              <a:buNone/>
            </a:pPr>
            <a:r>
              <a:rPr lang="en-US" sz="3000" b="1" dirty="0">
                <a:solidFill>
                  <a:schemeClr val="tx2"/>
                </a:solidFill>
                <a:latin typeface="Cambria" pitchFamily="34" charset="0"/>
                <a:ea typeface="Cambria" pitchFamily="34" charset="-122"/>
                <a:cs typeface="Cambria" pitchFamily="34" charset="-120"/>
              </a:rPr>
              <a:t>Build your own system — once</a:t>
            </a:r>
            <a:endParaRPr lang="en-US" sz="3000" dirty="0"/>
          </a:p>
        </p:txBody>
      </p:sp>
      <p:sp>
        <p:nvSpPr>
          <p:cNvPr id="3" name="Shape 1"/>
          <p:cNvSpPr/>
          <p:nvPr/>
        </p:nvSpPr>
        <p:spPr>
          <a:xfrm>
            <a:off x="548640" y="1645920"/>
            <a:ext cx="2057400" cy="3108960"/>
          </a:xfrm>
          <a:prstGeom prst="roundRect">
            <a:avLst>
              <a:gd name="adj" fmla="val 3556"/>
            </a:avLst>
          </a:prstGeom>
          <a:solidFill>
            <a:schemeClr val="bg2"/>
          </a:solidFill>
          <a:ln w="12700">
            <a:solidFill>
              <a:schemeClr val="bg2"/>
            </a:solidFill>
            <a:prstDash val="solid"/>
          </a:ln>
        </p:spPr>
        <p:txBody>
          <a:bodyPr/>
          <a:lstStyle/>
          <a:p>
            <a:endParaRPr lang="en-IN"/>
          </a:p>
        </p:txBody>
      </p:sp>
      <p:sp>
        <p:nvSpPr>
          <p:cNvPr id="4" name="Shape 2"/>
          <p:cNvSpPr/>
          <p:nvPr/>
        </p:nvSpPr>
        <p:spPr>
          <a:xfrm>
            <a:off x="1207008" y="1874520"/>
            <a:ext cx="731520" cy="731520"/>
          </a:xfrm>
          <a:prstGeom prst="ellipse">
            <a:avLst/>
          </a:prstGeom>
          <a:solidFill>
            <a:schemeClr val="accent1"/>
          </a:solidFill>
          <a:ln w="12700">
            <a:solidFill>
              <a:schemeClr val="accent1"/>
            </a:solidFill>
            <a:prstDash val="solid"/>
          </a:ln>
        </p:spPr>
        <p:txBody>
          <a:bodyPr/>
          <a:lstStyle/>
          <a:p>
            <a:endParaRPr lang="en-IN"/>
          </a:p>
        </p:txBody>
      </p:sp>
      <p:pic>
        <p:nvPicPr>
          <p:cNvPr id="5" name="Image 0" descr="preencoded.png"/>
          <p:cNvPicPr>
            <a:picLocks noChangeAspect="1"/>
          </p:cNvPicPr>
          <p:nvPr/>
        </p:nvPicPr>
        <p:blipFill>
          <a:blip r:embed="rId3"/>
          <a:stretch>
            <a:fillRect/>
          </a:stretch>
        </p:blipFill>
        <p:spPr>
          <a:xfrm>
            <a:off x="1367942" y="2035454"/>
            <a:ext cx="409651" cy="409651"/>
          </a:xfrm>
          <a:prstGeom prst="rect">
            <a:avLst/>
          </a:prstGeom>
        </p:spPr>
      </p:pic>
      <p:sp>
        <p:nvSpPr>
          <p:cNvPr id="6" name="Text 3"/>
          <p:cNvSpPr txBox="1"/>
          <p:nvPr/>
        </p:nvSpPr>
        <p:spPr>
          <a:xfrm>
            <a:off x="685800" y="2788920"/>
            <a:ext cx="1783080" cy="457200"/>
          </a:xfrm>
          <a:prstGeom prst="rect">
            <a:avLst/>
          </a:prstGeom>
          <a:noFill/>
          <a:ln/>
        </p:spPr>
        <p:txBody>
          <a:bodyPr wrap="square" lIns="635" tIns="635" rIns="635" bIns="635" rtlCol="0" anchor="t"/>
          <a:lstStyle/>
          <a:p>
            <a:pPr marL="0" indent="0" algn="ctr">
              <a:buNone/>
            </a:pPr>
            <a:r>
              <a:rPr lang="en-US" sz="1900" b="1" dirty="0">
                <a:solidFill>
                  <a:schemeClr val="tx2"/>
                </a:solidFill>
                <a:latin typeface="Cambria" pitchFamily="34" charset="0"/>
                <a:ea typeface="Cambria" pitchFamily="34" charset="-122"/>
                <a:cs typeface="Cambria" pitchFamily="34" charset="-120"/>
              </a:rPr>
              <a:t>Record</a:t>
            </a:r>
            <a:endParaRPr lang="en-US" sz="1900" dirty="0"/>
          </a:p>
        </p:txBody>
      </p:sp>
      <p:sp>
        <p:nvSpPr>
          <p:cNvPr id="7" name="Text 4"/>
          <p:cNvSpPr txBox="1"/>
          <p:nvPr/>
        </p:nvSpPr>
        <p:spPr>
          <a:xfrm>
            <a:off x="685800" y="3337560"/>
            <a:ext cx="1783080" cy="1280160"/>
          </a:xfrm>
          <a:prstGeom prst="rect">
            <a:avLst/>
          </a:prstGeom>
          <a:noFill/>
          <a:ln/>
        </p:spPr>
        <p:txBody>
          <a:bodyPr wrap="square" lIns="635" tIns="635" rIns="635" bIns="635" rtlCol="0" anchor="t"/>
          <a:lstStyle/>
          <a:p>
            <a:pPr marL="0" indent="0" algn="ctr">
              <a:buNone/>
            </a:pPr>
            <a:r>
              <a:rPr lang="en-US" sz="1500" dirty="0">
                <a:solidFill>
                  <a:schemeClr val="tx1"/>
                </a:solidFill>
                <a:latin typeface="Calibri" pitchFamily="34" charset="0"/>
                <a:ea typeface="Calibri" pitchFamily="34" charset="-122"/>
                <a:cs typeface="Calibri" pitchFamily="34" charset="-120"/>
              </a:rPr>
              <a:t>One project per appeal: order, SCN, reply, DRC-07, master instruction</a:t>
            </a:r>
            <a:endParaRPr lang="en-US" sz="1500" dirty="0"/>
          </a:p>
        </p:txBody>
      </p:sp>
      <p:sp>
        <p:nvSpPr>
          <p:cNvPr id="8" name="Shape 5"/>
          <p:cNvSpPr/>
          <p:nvPr/>
        </p:nvSpPr>
        <p:spPr>
          <a:xfrm>
            <a:off x="2624328" y="3291840"/>
            <a:ext cx="173736" cy="274320"/>
          </a:xfrm>
          <a:prstGeom prst="rightArrow">
            <a:avLst/>
          </a:prstGeom>
          <a:solidFill>
            <a:schemeClr val="accent2"/>
          </a:solidFill>
          <a:ln w="12700">
            <a:solidFill>
              <a:schemeClr val="accent2"/>
            </a:solidFill>
            <a:prstDash val="solid"/>
          </a:ln>
        </p:spPr>
        <p:txBody>
          <a:bodyPr/>
          <a:lstStyle/>
          <a:p>
            <a:endParaRPr lang="en-IN"/>
          </a:p>
        </p:txBody>
      </p:sp>
      <p:sp>
        <p:nvSpPr>
          <p:cNvPr id="9" name="Shape 6"/>
          <p:cNvSpPr/>
          <p:nvPr/>
        </p:nvSpPr>
        <p:spPr>
          <a:xfrm>
            <a:off x="2816352" y="1645920"/>
            <a:ext cx="2057400" cy="3108960"/>
          </a:xfrm>
          <a:prstGeom prst="roundRect">
            <a:avLst>
              <a:gd name="adj" fmla="val 3556"/>
            </a:avLst>
          </a:prstGeom>
          <a:solidFill>
            <a:schemeClr val="bg2"/>
          </a:solidFill>
          <a:ln w="12700">
            <a:solidFill>
              <a:schemeClr val="bg2"/>
            </a:solidFill>
            <a:prstDash val="solid"/>
          </a:ln>
        </p:spPr>
        <p:txBody>
          <a:bodyPr/>
          <a:lstStyle/>
          <a:p>
            <a:endParaRPr lang="en-IN"/>
          </a:p>
        </p:txBody>
      </p:sp>
      <p:sp>
        <p:nvSpPr>
          <p:cNvPr id="10" name="Shape 7"/>
          <p:cNvSpPr/>
          <p:nvPr/>
        </p:nvSpPr>
        <p:spPr>
          <a:xfrm>
            <a:off x="3474720" y="1874520"/>
            <a:ext cx="731520" cy="731520"/>
          </a:xfrm>
          <a:prstGeom prst="ellipse">
            <a:avLst/>
          </a:prstGeom>
          <a:solidFill>
            <a:schemeClr val="accent1"/>
          </a:solidFill>
          <a:ln w="12700">
            <a:solidFill>
              <a:schemeClr val="accent1"/>
            </a:solidFill>
            <a:prstDash val="solid"/>
          </a:ln>
        </p:spPr>
        <p:txBody>
          <a:bodyPr/>
          <a:lstStyle/>
          <a:p>
            <a:endParaRPr lang="en-IN"/>
          </a:p>
        </p:txBody>
      </p:sp>
      <p:pic>
        <p:nvPicPr>
          <p:cNvPr id="11" name="Image 1" descr="preencoded.png"/>
          <p:cNvPicPr>
            <a:picLocks noChangeAspect="1"/>
          </p:cNvPicPr>
          <p:nvPr/>
        </p:nvPicPr>
        <p:blipFill>
          <a:blip r:embed="rId4"/>
          <a:stretch>
            <a:fillRect/>
          </a:stretch>
        </p:blipFill>
        <p:spPr>
          <a:xfrm>
            <a:off x="3635654" y="2035454"/>
            <a:ext cx="409651" cy="409651"/>
          </a:xfrm>
          <a:prstGeom prst="rect">
            <a:avLst/>
          </a:prstGeom>
        </p:spPr>
      </p:pic>
      <p:sp>
        <p:nvSpPr>
          <p:cNvPr id="12" name="Text 8"/>
          <p:cNvSpPr txBox="1"/>
          <p:nvPr/>
        </p:nvSpPr>
        <p:spPr>
          <a:xfrm>
            <a:off x="2953512" y="2788920"/>
            <a:ext cx="1783080" cy="457200"/>
          </a:xfrm>
          <a:prstGeom prst="rect">
            <a:avLst/>
          </a:prstGeom>
          <a:noFill/>
          <a:ln/>
        </p:spPr>
        <p:txBody>
          <a:bodyPr wrap="square" lIns="635" tIns="635" rIns="635" bIns="635" rtlCol="0" anchor="t"/>
          <a:lstStyle/>
          <a:p>
            <a:pPr marL="0" indent="0" algn="ctr">
              <a:buNone/>
            </a:pPr>
            <a:r>
              <a:rPr lang="en-US" sz="1900" b="1" dirty="0">
                <a:solidFill>
                  <a:schemeClr val="tx2"/>
                </a:solidFill>
                <a:latin typeface="Cambria" pitchFamily="34" charset="0"/>
                <a:ea typeface="Cambria" pitchFamily="34" charset="-122"/>
                <a:cs typeface="Cambria" pitchFamily="34" charset="-120"/>
              </a:rPr>
              <a:t>AI draft</a:t>
            </a:r>
            <a:endParaRPr lang="en-US" sz="1900" dirty="0"/>
          </a:p>
        </p:txBody>
      </p:sp>
      <p:sp>
        <p:nvSpPr>
          <p:cNvPr id="13" name="Text 9"/>
          <p:cNvSpPr txBox="1"/>
          <p:nvPr/>
        </p:nvSpPr>
        <p:spPr>
          <a:xfrm>
            <a:off x="2953512" y="3337560"/>
            <a:ext cx="1783080" cy="1280160"/>
          </a:xfrm>
          <a:prstGeom prst="rect">
            <a:avLst/>
          </a:prstGeom>
          <a:noFill/>
          <a:ln/>
        </p:spPr>
        <p:txBody>
          <a:bodyPr wrap="square" lIns="635" tIns="635" rIns="635" bIns="635" rtlCol="0" anchor="t"/>
          <a:lstStyle/>
          <a:p>
            <a:pPr marL="0" indent="0" algn="ctr">
              <a:buNone/>
            </a:pPr>
            <a:r>
              <a:rPr lang="en-US" sz="1500" dirty="0">
                <a:solidFill>
                  <a:schemeClr val="tx1"/>
                </a:solidFill>
                <a:latin typeface="Calibri" pitchFamily="34" charset="0"/>
                <a:ea typeface="Calibri" pitchFamily="34" charset="-122"/>
                <a:cs typeface="Calibri" pitchFamily="34" charset="-120"/>
              </a:rPr>
              <a:t>Saved prompts P1–P10; house style for grounds and submissions</a:t>
            </a:r>
            <a:endParaRPr lang="en-US" sz="1500" dirty="0"/>
          </a:p>
        </p:txBody>
      </p:sp>
      <p:sp>
        <p:nvSpPr>
          <p:cNvPr id="14" name="Shape 10"/>
          <p:cNvSpPr/>
          <p:nvPr/>
        </p:nvSpPr>
        <p:spPr>
          <a:xfrm>
            <a:off x="4892040" y="3291840"/>
            <a:ext cx="173736" cy="274320"/>
          </a:xfrm>
          <a:prstGeom prst="rightArrow">
            <a:avLst/>
          </a:prstGeom>
          <a:solidFill>
            <a:schemeClr val="accent2"/>
          </a:solidFill>
          <a:ln w="12700">
            <a:solidFill>
              <a:schemeClr val="accent2"/>
            </a:solidFill>
            <a:prstDash val="solid"/>
          </a:ln>
        </p:spPr>
        <p:txBody>
          <a:bodyPr/>
          <a:lstStyle/>
          <a:p>
            <a:endParaRPr lang="en-IN"/>
          </a:p>
        </p:txBody>
      </p:sp>
      <p:sp>
        <p:nvSpPr>
          <p:cNvPr id="15" name="Shape 11"/>
          <p:cNvSpPr/>
          <p:nvPr/>
        </p:nvSpPr>
        <p:spPr>
          <a:xfrm>
            <a:off x="5084064" y="1645920"/>
            <a:ext cx="2057400" cy="3108960"/>
          </a:xfrm>
          <a:prstGeom prst="roundRect">
            <a:avLst>
              <a:gd name="adj" fmla="val 3556"/>
            </a:avLst>
          </a:prstGeom>
          <a:solidFill>
            <a:schemeClr val="bg2"/>
          </a:solidFill>
          <a:ln w="12700">
            <a:solidFill>
              <a:schemeClr val="bg2"/>
            </a:solidFill>
            <a:prstDash val="solid"/>
          </a:ln>
        </p:spPr>
        <p:txBody>
          <a:bodyPr/>
          <a:lstStyle/>
          <a:p>
            <a:endParaRPr lang="en-IN"/>
          </a:p>
        </p:txBody>
      </p:sp>
      <p:sp>
        <p:nvSpPr>
          <p:cNvPr id="16" name="Shape 12"/>
          <p:cNvSpPr/>
          <p:nvPr/>
        </p:nvSpPr>
        <p:spPr>
          <a:xfrm>
            <a:off x="5742432" y="1874520"/>
            <a:ext cx="731520" cy="731520"/>
          </a:xfrm>
          <a:prstGeom prst="ellipse">
            <a:avLst/>
          </a:prstGeom>
          <a:solidFill>
            <a:schemeClr val="accent1"/>
          </a:solidFill>
          <a:ln w="12700">
            <a:solidFill>
              <a:schemeClr val="accent1"/>
            </a:solidFill>
            <a:prstDash val="solid"/>
          </a:ln>
        </p:spPr>
        <p:txBody>
          <a:bodyPr/>
          <a:lstStyle/>
          <a:p>
            <a:endParaRPr lang="en-IN"/>
          </a:p>
        </p:txBody>
      </p:sp>
      <p:pic>
        <p:nvPicPr>
          <p:cNvPr id="17" name="Image 2" descr="preencoded.png"/>
          <p:cNvPicPr>
            <a:picLocks noChangeAspect="1"/>
          </p:cNvPicPr>
          <p:nvPr/>
        </p:nvPicPr>
        <p:blipFill>
          <a:blip r:embed="rId5"/>
          <a:stretch>
            <a:fillRect/>
          </a:stretch>
        </p:blipFill>
        <p:spPr>
          <a:xfrm>
            <a:off x="5903366" y="2035454"/>
            <a:ext cx="409651" cy="409651"/>
          </a:xfrm>
          <a:prstGeom prst="rect">
            <a:avLst/>
          </a:prstGeom>
        </p:spPr>
      </p:pic>
      <p:sp>
        <p:nvSpPr>
          <p:cNvPr id="18" name="Text 13"/>
          <p:cNvSpPr txBox="1"/>
          <p:nvPr/>
        </p:nvSpPr>
        <p:spPr>
          <a:xfrm>
            <a:off x="5221224" y="2788920"/>
            <a:ext cx="1783080" cy="457200"/>
          </a:xfrm>
          <a:prstGeom prst="rect">
            <a:avLst/>
          </a:prstGeom>
          <a:noFill/>
          <a:ln/>
        </p:spPr>
        <p:txBody>
          <a:bodyPr wrap="square" lIns="635" tIns="635" rIns="635" bIns="635" rtlCol="0" anchor="t"/>
          <a:lstStyle/>
          <a:p>
            <a:pPr marL="0" indent="0" algn="ctr">
              <a:buNone/>
            </a:pPr>
            <a:r>
              <a:rPr lang="en-US" sz="1900" b="1" dirty="0">
                <a:solidFill>
                  <a:schemeClr val="tx2"/>
                </a:solidFill>
                <a:latin typeface="Cambria" pitchFamily="34" charset="0"/>
                <a:ea typeface="Cambria" pitchFamily="34" charset="-122"/>
                <a:cs typeface="Cambria" pitchFamily="34" charset="-120"/>
              </a:rPr>
              <a:t>Reconcile</a:t>
            </a:r>
            <a:endParaRPr lang="en-US" sz="1900" dirty="0"/>
          </a:p>
        </p:txBody>
      </p:sp>
      <p:sp>
        <p:nvSpPr>
          <p:cNvPr id="19" name="Text 14"/>
          <p:cNvSpPr txBox="1"/>
          <p:nvPr/>
        </p:nvSpPr>
        <p:spPr>
          <a:xfrm>
            <a:off x="5221224" y="3337560"/>
            <a:ext cx="1783080" cy="1280160"/>
          </a:xfrm>
          <a:prstGeom prst="rect">
            <a:avLst/>
          </a:prstGeom>
          <a:noFill/>
          <a:ln/>
        </p:spPr>
        <p:txBody>
          <a:bodyPr wrap="square" lIns="635" tIns="635" rIns="635" bIns="635" rtlCol="0" anchor="t"/>
          <a:lstStyle/>
          <a:p>
            <a:pPr marL="0" indent="0" algn="ctr">
              <a:buNone/>
            </a:pPr>
            <a:r>
              <a:rPr lang="en-US" sz="1500" dirty="0">
                <a:solidFill>
                  <a:schemeClr val="tx1"/>
                </a:solidFill>
                <a:latin typeface="Calibri" pitchFamily="34" charset="0"/>
                <a:ea typeface="Calibri" pitchFamily="34" charset="-122"/>
                <a:cs typeface="Calibri" pitchFamily="34" charset="-120"/>
              </a:rPr>
              <a:t>Audited Excel templates; tie-out to the order</a:t>
            </a:r>
            <a:endParaRPr lang="en-US" sz="1500" dirty="0"/>
          </a:p>
        </p:txBody>
      </p:sp>
      <p:sp>
        <p:nvSpPr>
          <p:cNvPr id="20" name="Shape 15"/>
          <p:cNvSpPr/>
          <p:nvPr/>
        </p:nvSpPr>
        <p:spPr>
          <a:xfrm>
            <a:off x="7159752" y="3291840"/>
            <a:ext cx="173736" cy="274320"/>
          </a:xfrm>
          <a:prstGeom prst="rightArrow">
            <a:avLst/>
          </a:prstGeom>
          <a:solidFill>
            <a:schemeClr val="accent2"/>
          </a:solidFill>
          <a:ln w="12700">
            <a:solidFill>
              <a:schemeClr val="accent2"/>
            </a:solidFill>
            <a:prstDash val="solid"/>
          </a:ln>
        </p:spPr>
        <p:txBody>
          <a:bodyPr/>
          <a:lstStyle/>
          <a:p>
            <a:endParaRPr lang="en-IN"/>
          </a:p>
        </p:txBody>
      </p:sp>
      <p:sp>
        <p:nvSpPr>
          <p:cNvPr id="21" name="Shape 16"/>
          <p:cNvSpPr/>
          <p:nvPr/>
        </p:nvSpPr>
        <p:spPr>
          <a:xfrm>
            <a:off x="7351776" y="1645920"/>
            <a:ext cx="2057400" cy="3108960"/>
          </a:xfrm>
          <a:prstGeom prst="roundRect">
            <a:avLst>
              <a:gd name="adj" fmla="val 3556"/>
            </a:avLst>
          </a:prstGeom>
          <a:solidFill>
            <a:schemeClr val="bg2"/>
          </a:solidFill>
          <a:ln w="12700">
            <a:solidFill>
              <a:schemeClr val="bg2"/>
            </a:solidFill>
            <a:prstDash val="solid"/>
          </a:ln>
        </p:spPr>
        <p:txBody>
          <a:bodyPr/>
          <a:lstStyle/>
          <a:p>
            <a:endParaRPr lang="en-IN"/>
          </a:p>
        </p:txBody>
      </p:sp>
      <p:sp>
        <p:nvSpPr>
          <p:cNvPr id="22" name="Shape 17"/>
          <p:cNvSpPr/>
          <p:nvPr/>
        </p:nvSpPr>
        <p:spPr>
          <a:xfrm>
            <a:off x="8010144" y="1874520"/>
            <a:ext cx="731520" cy="731520"/>
          </a:xfrm>
          <a:prstGeom prst="ellipse">
            <a:avLst/>
          </a:prstGeom>
          <a:solidFill>
            <a:schemeClr val="accent1"/>
          </a:solidFill>
          <a:ln w="12700">
            <a:solidFill>
              <a:schemeClr val="accent1"/>
            </a:solidFill>
            <a:prstDash val="solid"/>
          </a:ln>
        </p:spPr>
        <p:txBody>
          <a:bodyPr/>
          <a:lstStyle/>
          <a:p>
            <a:endParaRPr lang="en-IN"/>
          </a:p>
        </p:txBody>
      </p:sp>
      <p:pic>
        <p:nvPicPr>
          <p:cNvPr id="23" name="Image 3" descr="preencoded.png"/>
          <p:cNvPicPr>
            <a:picLocks noChangeAspect="1"/>
          </p:cNvPicPr>
          <p:nvPr/>
        </p:nvPicPr>
        <p:blipFill>
          <a:blip r:embed="rId6"/>
          <a:stretch>
            <a:fillRect/>
          </a:stretch>
        </p:blipFill>
        <p:spPr>
          <a:xfrm>
            <a:off x="8171078" y="2035454"/>
            <a:ext cx="409651" cy="409651"/>
          </a:xfrm>
          <a:prstGeom prst="rect">
            <a:avLst/>
          </a:prstGeom>
        </p:spPr>
      </p:pic>
      <p:sp>
        <p:nvSpPr>
          <p:cNvPr id="24" name="Text 18"/>
          <p:cNvSpPr txBox="1"/>
          <p:nvPr/>
        </p:nvSpPr>
        <p:spPr>
          <a:xfrm>
            <a:off x="7488936" y="2788920"/>
            <a:ext cx="1783080" cy="457200"/>
          </a:xfrm>
          <a:prstGeom prst="rect">
            <a:avLst/>
          </a:prstGeom>
          <a:noFill/>
          <a:ln/>
        </p:spPr>
        <p:txBody>
          <a:bodyPr wrap="square" lIns="635" tIns="635" rIns="635" bIns="635" rtlCol="0" anchor="t"/>
          <a:lstStyle/>
          <a:p>
            <a:pPr marL="0" indent="0" algn="ctr">
              <a:buNone/>
            </a:pPr>
            <a:r>
              <a:rPr lang="en-US" sz="1900" b="1" dirty="0">
                <a:solidFill>
                  <a:schemeClr val="tx2"/>
                </a:solidFill>
                <a:latin typeface="Cambria" pitchFamily="34" charset="0"/>
                <a:ea typeface="Cambria" pitchFamily="34" charset="-122"/>
                <a:cs typeface="Cambria" pitchFamily="34" charset="-120"/>
              </a:rPr>
              <a:t>Verify</a:t>
            </a:r>
            <a:endParaRPr lang="en-US" sz="1900" dirty="0"/>
          </a:p>
        </p:txBody>
      </p:sp>
      <p:sp>
        <p:nvSpPr>
          <p:cNvPr id="25" name="Text 19"/>
          <p:cNvSpPr txBox="1"/>
          <p:nvPr/>
        </p:nvSpPr>
        <p:spPr>
          <a:xfrm>
            <a:off x="7488936" y="3337560"/>
            <a:ext cx="1783080" cy="1280160"/>
          </a:xfrm>
          <a:prstGeom prst="rect">
            <a:avLst/>
          </a:prstGeom>
          <a:noFill/>
          <a:ln/>
        </p:spPr>
        <p:txBody>
          <a:bodyPr wrap="square" lIns="635" tIns="635" rIns="635" bIns="635" rtlCol="0" anchor="t"/>
          <a:lstStyle/>
          <a:p>
            <a:pPr marL="0" indent="0" algn="ctr">
              <a:buNone/>
            </a:pPr>
            <a:r>
              <a:rPr lang="en-US" sz="1500" dirty="0">
                <a:solidFill>
                  <a:schemeClr val="tx1"/>
                </a:solidFill>
                <a:latin typeface="Calibri" pitchFamily="34" charset="0"/>
                <a:ea typeface="Calibri" pitchFamily="34" charset="-122"/>
                <a:cs typeface="Calibri" pitchFamily="34" charset="-120"/>
              </a:rPr>
              <a:t>Ten checks; review log in the file</a:t>
            </a:r>
            <a:endParaRPr lang="en-US" sz="1500" dirty="0"/>
          </a:p>
        </p:txBody>
      </p:sp>
      <p:sp>
        <p:nvSpPr>
          <p:cNvPr id="26" name="Shape 20"/>
          <p:cNvSpPr/>
          <p:nvPr/>
        </p:nvSpPr>
        <p:spPr>
          <a:xfrm>
            <a:off x="9427464" y="3291840"/>
            <a:ext cx="173736" cy="274320"/>
          </a:xfrm>
          <a:prstGeom prst="rightArrow">
            <a:avLst/>
          </a:prstGeom>
          <a:solidFill>
            <a:schemeClr val="accent2"/>
          </a:solidFill>
          <a:ln w="12700">
            <a:solidFill>
              <a:schemeClr val="accent2"/>
            </a:solidFill>
            <a:prstDash val="solid"/>
          </a:ln>
        </p:spPr>
        <p:txBody>
          <a:bodyPr/>
          <a:lstStyle/>
          <a:p>
            <a:endParaRPr lang="en-IN"/>
          </a:p>
        </p:txBody>
      </p:sp>
      <p:sp>
        <p:nvSpPr>
          <p:cNvPr id="27" name="Shape 21"/>
          <p:cNvSpPr/>
          <p:nvPr/>
        </p:nvSpPr>
        <p:spPr>
          <a:xfrm>
            <a:off x="9619488" y="1645920"/>
            <a:ext cx="2057400" cy="3108960"/>
          </a:xfrm>
          <a:prstGeom prst="roundRect">
            <a:avLst>
              <a:gd name="adj" fmla="val 3556"/>
            </a:avLst>
          </a:prstGeom>
          <a:solidFill>
            <a:schemeClr val="accent1"/>
          </a:solidFill>
          <a:ln w="12700">
            <a:solidFill>
              <a:schemeClr val="accent1"/>
            </a:solidFill>
            <a:prstDash val="solid"/>
          </a:ln>
        </p:spPr>
        <p:txBody>
          <a:bodyPr/>
          <a:lstStyle/>
          <a:p>
            <a:endParaRPr lang="en-IN"/>
          </a:p>
        </p:txBody>
      </p:sp>
      <p:sp>
        <p:nvSpPr>
          <p:cNvPr id="28" name="Shape 22"/>
          <p:cNvSpPr/>
          <p:nvPr/>
        </p:nvSpPr>
        <p:spPr>
          <a:xfrm>
            <a:off x="10277856" y="1874520"/>
            <a:ext cx="731520" cy="731520"/>
          </a:xfrm>
          <a:prstGeom prst="ellipse">
            <a:avLst/>
          </a:prstGeom>
          <a:solidFill>
            <a:schemeClr val="accent2"/>
          </a:solidFill>
          <a:ln w="12700">
            <a:solidFill>
              <a:schemeClr val="accent2"/>
            </a:solidFill>
            <a:prstDash val="solid"/>
          </a:ln>
        </p:spPr>
        <p:txBody>
          <a:bodyPr/>
          <a:lstStyle/>
          <a:p>
            <a:endParaRPr lang="en-IN"/>
          </a:p>
        </p:txBody>
      </p:sp>
      <p:pic>
        <p:nvPicPr>
          <p:cNvPr id="29" name="Image 4" descr="preencoded.png"/>
          <p:cNvPicPr>
            <a:picLocks noChangeAspect="1"/>
          </p:cNvPicPr>
          <p:nvPr/>
        </p:nvPicPr>
        <p:blipFill>
          <a:blip r:embed="rId7"/>
          <a:stretch>
            <a:fillRect/>
          </a:stretch>
        </p:blipFill>
        <p:spPr>
          <a:xfrm>
            <a:off x="10438790" y="2035454"/>
            <a:ext cx="409651" cy="409651"/>
          </a:xfrm>
          <a:prstGeom prst="rect">
            <a:avLst/>
          </a:prstGeom>
        </p:spPr>
      </p:pic>
      <p:sp>
        <p:nvSpPr>
          <p:cNvPr id="30" name="Text 23"/>
          <p:cNvSpPr txBox="1"/>
          <p:nvPr/>
        </p:nvSpPr>
        <p:spPr>
          <a:xfrm>
            <a:off x="9756648" y="2788920"/>
            <a:ext cx="1783080" cy="457200"/>
          </a:xfrm>
          <a:prstGeom prst="rect">
            <a:avLst/>
          </a:prstGeom>
          <a:noFill/>
          <a:ln/>
        </p:spPr>
        <p:txBody>
          <a:bodyPr wrap="square" lIns="635" tIns="635" rIns="635" bIns="635" rtlCol="0" anchor="t"/>
          <a:lstStyle/>
          <a:p>
            <a:pPr marL="0" indent="0" algn="ctr">
              <a:buNone/>
            </a:pPr>
            <a:r>
              <a:rPr lang="en-US" sz="1900" b="1" dirty="0">
                <a:solidFill>
                  <a:schemeClr val="bg1"/>
                </a:solidFill>
                <a:latin typeface="Cambria" pitchFamily="34" charset="0"/>
                <a:ea typeface="Cambria" pitchFamily="34" charset="-122"/>
                <a:cs typeface="Cambria" pitchFamily="34" charset="-120"/>
              </a:rPr>
              <a:t>Sign</a:t>
            </a:r>
            <a:endParaRPr lang="en-US" sz="1900" dirty="0"/>
          </a:p>
        </p:txBody>
      </p:sp>
      <p:sp>
        <p:nvSpPr>
          <p:cNvPr id="31" name="Text 24"/>
          <p:cNvSpPr txBox="1"/>
          <p:nvPr/>
        </p:nvSpPr>
        <p:spPr>
          <a:xfrm>
            <a:off x="9756648" y="3337560"/>
            <a:ext cx="1783080" cy="1280160"/>
          </a:xfrm>
          <a:prstGeom prst="rect">
            <a:avLst/>
          </a:prstGeom>
          <a:noFill/>
          <a:ln/>
        </p:spPr>
        <p:txBody>
          <a:bodyPr wrap="square" lIns="635" tIns="635" rIns="635" bIns="635" rtlCol="0" anchor="t"/>
          <a:lstStyle/>
          <a:p>
            <a:pPr marL="0" indent="0" algn="ctr">
              <a:buNone/>
            </a:pPr>
            <a:r>
              <a:rPr lang="en-US" sz="1500" dirty="0">
                <a:solidFill>
                  <a:schemeClr val="bg1"/>
                </a:solidFill>
                <a:latin typeface="Calibri" pitchFamily="34" charset="0"/>
                <a:ea typeface="Calibri" pitchFamily="34" charset="-122"/>
                <a:cs typeface="Calibri" pitchFamily="34" charset="-120"/>
              </a:rPr>
              <a:t>Your judgement, your name</a:t>
            </a:r>
            <a:endParaRPr lang="en-US" sz="1500" dirty="0"/>
          </a:p>
        </p:txBody>
      </p:sp>
      <p:sp>
        <p:nvSpPr>
          <p:cNvPr id="32" name="Text 25"/>
          <p:cNvSpPr txBox="1"/>
          <p:nvPr/>
        </p:nvSpPr>
        <p:spPr>
          <a:xfrm>
            <a:off x="548640" y="5120640"/>
            <a:ext cx="11064240" cy="548640"/>
          </a:xfrm>
          <a:prstGeom prst="rect">
            <a:avLst/>
          </a:prstGeom>
          <a:noFill/>
          <a:ln/>
        </p:spPr>
        <p:txBody>
          <a:bodyPr wrap="square" lIns="635" tIns="635" rIns="635" bIns="635" rtlCol="0" anchor="t"/>
          <a:lstStyle/>
          <a:p>
            <a:pPr marL="0" indent="0">
              <a:buNone/>
            </a:pPr>
            <a:r>
              <a:rPr lang="en-US" sz="1900" dirty="0">
                <a:solidFill>
                  <a:schemeClr val="accent3"/>
                </a:solidFill>
                <a:latin typeface="Cambria" pitchFamily="34" charset="0"/>
                <a:ea typeface="Cambria" pitchFamily="34" charset="-122"/>
                <a:cs typeface="Cambria" pitchFamily="34" charset="-120"/>
              </a:rPr>
              <a:t>The first appeal takes longer. The tenth takes half the time — and is better checked than the first.</a:t>
            </a:r>
            <a:endParaRPr lang="en-US" sz="1900" dirty="0"/>
          </a:p>
        </p:txBody>
      </p:sp>
      <p:sp>
        <p:nvSpPr>
          <p:cNvPr id="33" name="Slide Number Placeholder 0"/>
          <p:cNvSpPr>
            <a:spLocks noGrp="1"/>
          </p:cNvSpPr>
          <p:nvPr>
            <p:ph type="sldNum" sz="quarter" idx="4294967295"/>
          </p:nvPr>
        </p:nvSpPr>
        <p:spPr>
          <a:xfrm>
            <a:off x="11155680" y="6355080"/>
            <a:ext cx="54864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8A8A8A"/>
                </a:solidFill>
                <a:latin typeface="Calibri"/>
                <a:ea typeface="Calibri"/>
                <a:cs typeface="Calibri"/>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698480" cy="1371600"/>
          </a:xfrm>
          <a:prstGeom prst="rect">
            <a:avLst/>
          </a:prstGeom>
          <a:noFill/>
          <a:ln/>
        </p:spPr>
        <p:txBody>
          <a:bodyPr wrap="square" rtlCol="0" anchor="b"/>
          <a:lstStyle/>
          <a:p>
            <a:pPr marL="0" indent="0" algn="l">
              <a:buNone/>
            </a:pPr>
            <a:r>
              <a:rPr lang="en-US" sz="4800" b="1" dirty="0">
                <a:solidFill>
                  <a:schemeClr val="bg1"/>
                </a:solidFill>
                <a:latin typeface="Cambria" pitchFamily="34" charset="0"/>
                <a:ea typeface="Cambria" pitchFamily="34" charset="-122"/>
                <a:cs typeface="Cambria" pitchFamily="34" charset="-120"/>
              </a:rPr>
              <a:t>Write for a reader with forty files — and ten minutes for yours</a:t>
            </a:r>
            <a:endParaRPr lang="en-US" sz="4800" dirty="0"/>
          </a:p>
        </p:txBody>
      </p:sp>
      <p:sp>
        <p:nvSpPr>
          <p:cNvPr id="3" name="Text 0"/>
          <p:cNvSpPr>
            <a:spLocks noGrp="1"/>
          </p:cNvSpPr>
          <p:nvPr>
            <p:ph type="body" idx="101" hasCustomPrompt="1"/>
          </p:nvPr>
        </p:nvSpPr>
        <p:spPr>
          <a:xfrm>
            <a:off x="731520" y="3291840"/>
            <a:ext cx="10698480" cy="914400"/>
          </a:xfrm>
          <a:prstGeom prst="rect">
            <a:avLst/>
          </a:prstGeom>
          <a:noFill/>
          <a:ln/>
        </p:spPr>
        <p:txBody>
          <a:bodyPr wrap="square" rtlCol="0" anchor="t"/>
          <a:lstStyle/>
          <a:p>
            <a:pPr marL="0" indent="0">
              <a:buNone/>
            </a:pPr>
            <a:r>
              <a:rPr lang="en-US" sz="2200" dirty="0">
                <a:solidFill>
                  <a:schemeClr val="accent2"/>
                </a:solidFill>
                <a:latin typeface="Calibri" pitchFamily="34" charset="0"/>
                <a:ea typeface="Calibri" pitchFamily="34" charset="-122"/>
                <a:cs typeface="Calibri" pitchFamily="34" charset="-120"/>
              </a:rPr>
              <a:t>Thank you  |  Questions</a:t>
            </a:r>
            <a:endParaRPr lang="en-US" sz="2200" dirty="0"/>
          </a:p>
        </p:txBody>
      </p:sp>
      <p:sp>
        <p:nvSpPr>
          <p:cNvPr id="4" name="Text 2"/>
          <p:cNvSpPr txBox="1"/>
          <p:nvPr/>
        </p:nvSpPr>
        <p:spPr>
          <a:xfrm>
            <a:off x="731520" y="5120640"/>
            <a:ext cx="10698480" cy="457200"/>
          </a:xfrm>
          <a:prstGeom prst="rect">
            <a:avLst/>
          </a:prstGeom>
          <a:noFill/>
          <a:ln/>
        </p:spPr>
        <p:txBody>
          <a:bodyPr wrap="square" lIns="635" tIns="635" rIns="635" bIns="635" rtlCol="0" anchor="t"/>
          <a:lstStyle/>
          <a:p>
            <a:pPr marL="0" indent="0">
              <a:buNone/>
            </a:pPr>
            <a:r>
              <a:rPr lang="en-US" sz="1500" dirty="0">
                <a:solidFill>
                  <a:schemeClr val="bg1"/>
                </a:solidFill>
                <a:latin typeface="Calibri" pitchFamily="34" charset="0"/>
                <a:ea typeface="Calibri" pitchFamily="34" charset="-122"/>
                <a:cs typeface="Calibri" pitchFamily="34" charset="-120"/>
              </a:rPr>
              <a:t>CA Rajendra Rampuria  |  R Rampuria &amp; Company, Chartered Accountants, Kolkata  |  rajendra@rrampuria.com</a:t>
            </a:r>
            <a:endParaRPr lang="en-US" sz="1500" dirty="0"/>
          </a:p>
        </p:txBody>
      </p:sp>
    </p:spTree>
  </p:cSld>
  <p:clrMapOvr>
    <a:masterClrMapping/>
  </p:clrMapOvr>
</p:sld>
</file>

<file path=ppt/theme/theme1.xml><?xml version="1.0" encoding="utf-8"?>
<a:theme xmlns:a="http://schemas.openxmlformats.org/drawingml/2006/main" name="Appellate">
  <a:themeElements>
    <a:clrScheme name="Appellate">
      <a:dk1>
        <a:srgbClr val="1C1C1C"/>
      </a:dk1>
      <a:lt1>
        <a:srgbClr val="FFFFFF"/>
      </a:lt1>
      <a:dk2>
        <a:srgbClr val="5B1A24"/>
      </a:dk2>
      <a:lt2>
        <a:srgbClr val="F4F2F2"/>
      </a:lt2>
      <a:accent1>
        <a:srgbClr val="5B1A24"/>
      </a:accent1>
      <a:accent2>
        <a:srgbClr val="B8862F"/>
      </a:accent2>
      <a:accent3>
        <a:srgbClr val="2F4A4F"/>
      </a:accent3>
      <a:accent4>
        <a:srgbClr val="8A8A8A"/>
      </a:accent4>
      <a:accent5>
        <a:srgbClr val="A33B3B"/>
      </a:accent5>
      <a:accent6>
        <a:srgbClr val="3E6B5A"/>
      </a:accent6>
      <a:hlink>
        <a:srgbClr val="5B1A24"/>
      </a:hlink>
      <a:folHlink>
        <a:srgbClr val="2F4A4F"/>
      </a:folHlink>
    </a:clrScheme>
    <a:fontScheme name="Appellat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TotalTime>
  <Words>4858</Words>
  <Application>Microsoft Office PowerPoint</Application>
  <PresentationFormat>Widescreen</PresentationFormat>
  <Paragraphs>329</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Cambria</vt:lpstr>
      <vt:lpstr>Appellate</vt:lpstr>
      <vt:lpstr>AI in GST Appeals</vt:lpstr>
      <vt:lpstr>Our sixty minutes</vt:lpstr>
      <vt:lpstr>AI is the junior who reads fast; you remain the senior who signs</vt:lpstr>
      <vt:lpstr>Where AI fits in the appeal lifecycle</vt:lpstr>
      <vt:lpstr>The toolkit: three kinds of tools, three different jobs</vt:lpstr>
      <vt:lpstr>Anatomy of a record-anchored prompt</vt:lpstr>
      <vt:lpstr>Live demonstration</vt:lpstr>
      <vt:lpstr>The case: an ordinary Section 73 order for FY 2023-24</vt:lpstr>
      <vt:lpstr>Step 1  Dissect the order — case card in minutes</vt:lpstr>
      <vt:lpstr>Step 2  Limitation and pre-deposit — verify by hand</vt:lpstr>
      <vt:lpstr>Step 3  Reconciliation — AI designs, Excel computes</vt:lpstr>
      <vt:lpstr>Step 4  Spot the issues — jurisdiction and natural justice first</vt:lpstr>
      <vt:lpstr>Steps 5–6  Facts and grounds — in the Palkhivala manner</vt:lpstr>
      <vt:lpstr>Step 7  Written submission and the hearing rehearsal</vt:lpstr>
      <vt:lpstr>Guardrails</vt:lpstr>
      <vt:lpstr>A citation you have not read is a citation you cannot defend</vt:lpstr>
      <vt:lpstr>The stale-law trap: AI's knowledge has a date</vt:lpstr>
      <vt:lpstr>Client confidentiality does not pause for convenience</vt:lpstr>
      <vt:lpstr>The ten checks before you sign</vt:lpstr>
      <vt:lpstr>Build your own system — once</vt:lpstr>
      <vt:lpstr>Write for a reader with forty files — and ten minutes for yours</vt:lpstr>
    </vt:vector>
  </TitlesOfParts>
  <Company>R Rampuria &amp;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in GST Appeals</dc:title>
  <dc:subject>PptxGenJS Presentation</dc:subject>
  <dc:creator>CA Rajendra Rampuria</dc:creator>
  <cp:lastModifiedBy>CA Rajendra Rampuria</cp:lastModifiedBy>
  <cp:revision>2</cp:revision>
  <dcterms:created xsi:type="dcterms:W3CDTF">2026-10-03T10:34:50Z</dcterms:created>
  <dcterms:modified xsi:type="dcterms:W3CDTF">2026-10-06T10:54:34Z</dcterms:modified>
</cp:coreProperties>
</file>