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a5727115544a93" /><Relationship Type="http://schemas.openxmlformats.org/officeDocument/2006/relationships/extended-properties" Target="/docProps/app.xml" Id="R4cee07be5eb84852" /><Relationship Type="http://schemas.openxmlformats.org/officeDocument/2006/relationships/officeDocument" Target="/ppt/presentation.xml" Id="R0c4e81708862492d" /></Relationships>
</file>

<file path=ppt/presentation.xml><?xml version="1.0" encoding="utf-8"?>
<p:presentation xmlns:p="http://schemas.openxmlformats.org/presentationml/2006/main">
  <p:sldMasterIdLst>
    <p:sldMasterId xmlns:r="http://schemas.openxmlformats.org/officeDocument/2006/relationships" id="2147483648" r:id="R5377d68b52844d27"/>
  </p:sldMasterIdLst>
  <p:notesMasterIdLst>
    <p:notesMasterId xmlns:r="http://schemas.openxmlformats.org/officeDocument/2006/relationships" r:id="R935a724cfc54447a"/>
  </p:notesMasterIdLst>
  <p:sldIdLst>
    <p:sldId xmlns:r="http://schemas.openxmlformats.org/officeDocument/2006/relationships" id="256" r:id="R13fb01154687468d"/>
    <p:sldId xmlns:r="http://schemas.openxmlformats.org/officeDocument/2006/relationships" id="257" r:id="Rfb8a1ade85be49e4"/>
    <p:sldId xmlns:r="http://schemas.openxmlformats.org/officeDocument/2006/relationships" id="258" r:id="R3bb901e84dd44ce5"/>
    <p:sldId xmlns:r="http://schemas.openxmlformats.org/officeDocument/2006/relationships" id="259" r:id="R580c74f623f24aba"/>
    <p:sldId xmlns:r="http://schemas.openxmlformats.org/officeDocument/2006/relationships" id="260" r:id="R04e9a567c46b4a97"/>
    <p:sldId xmlns:r="http://schemas.openxmlformats.org/officeDocument/2006/relationships" id="261" r:id="R098e6d8306084c93"/>
    <p:sldId xmlns:r="http://schemas.openxmlformats.org/officeDocument/2006/relationships" id="262" r:id="R04b463417f554482"/>
    <p:sldId xmlns:r="http://schemas.openxmlformats.org/officeDocument/2006/relationships" id="263" r:id="R1ae6e20231564f1c"/>
    <p:sldId xmlns:r="http://schemas.openxmlformats.org/officeDocument/2006/relationships" id="264" r:id="R51ef92a597ba417c"/>
    <p:sldId xmlns:r="http://schemas.openxmlformats.org/officeDocument/2006/relationships" id="265" r:id="Re334ad5a827a459e"/>
    <p:sldId xmlns:r="http://schemas.openxmlformats.org/officeDocument/2006/relationships" id="266" r:id="Re229dfb8dbac4a6e"/>
    <p:sldId xmlns:r="http://schemas.openxmlformats.org/officeDocument/2006/relationships" id="267" r:id="R960e365daca24c15"/>
    <p:sldId xmlns:r="http://schemas.openxmlformats.org/officeDocument/2006/relationships" id="268" r:id="Ra378d8cf5d7049d5"/>
    <p:sldId xmlns:r="http://schemas.openxmlformats.org/officeDocument/2006/relationships" id="269" r:id="R35624e60987046d8"/>
    <p:sldId xmlns:r="http://schemas.openxmlformats.org/officeDocument/2006/relationships" id="270" r:id="R934e03de43064f92"/>
    <p:sldId xmlns:r="http://schemas.openxmlformats.org/officeDocument/2006/relationships" id="271" r:id="R005ced19ceea4e00"/>
    <p:sldId xmlns:r="http://schemas.openxmlformats.org/officeDocument/2006/relationships" id="272" r:id="R903913292b554cc1"/>
    <p:sldId xmlns:r="http://schemas.openxmlformats.org/officeDocument/2006/relationships" id="273" r:id="R1e584a40761c43b2"/>
    <p:sldId xmlns:r="http://schemas.openxmlformats.org/officeDocument/2006/relationships" id="274" r:id="Raee8f662a58844af"/>
    <p:sldId xmlns:r="http://schemas.openxmlformats.org/officeDocument/2006/relationships" id="275" r:id="R1fe115b764504e62"/>
    <p:sldId xmlns:r="http://schemas.openxmlformats.org/officeDocument/2006/relationships" id="276" r:id="R61a88f13068446c4"/>
    <p:sldId xmlns:r="http://schemas.openxmlformats.org/officeDocument/2006/relationships" id="277" r:id="R9e540838ec6d4f42"/>
    <p:sldId xmlns:r="http://schemas.openxmlformats.org/officeDocument/2006/relationships" id="278" r:id="R3fd2bf8f20944424"/>
    <p:sldId xmlns:r="http://schemas.openxmlformats.org/officeDocument/2006/relationships" id="279" r:id="Rcfeaefa84c7c4a50"/>
    <p:sldId xmlns:r="http://schemas.openxmlformats.org/officeDocument/2006/relationships" id="280" r:id="Rd2c9bf8035784abf"/>
    <p:sldId xmlns:r="http://schemas.openxmlformats.org/officeDocument/2006/relationships" id="281" r:id="R15d732a597a246a7"/>
    <p:sldId xmlns:r="http://schemas.openxmlformats.org/officeDocument/2006/relationships" id="282" r:id="R2f65158e7ff64d85"/>
    <p:sldId xmlns:r="http://schemas.openxmlformats.org/officeDocument/2006/relationships" id="283" r:id="R73803ae33b8e41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0b62b8d6aa4ce9" /><Relationship Type="http://schemas.openxmlformats.org/officeDocument/2006/relationships/slideMaster" Target="/ppt/slideMasters/slideMaster1.xml" Id="R5377d68b52844d27" /><Relationship Type="http://schemas.openxmlformats.org/officeDocument/2006/relationships/notesMaster" Target="/ppt/notesMasters/notesMaster1.xml" Id="R935a724cfc54447a" /><Relationship Type="http://schemas.openxmlformats.org/officeDocument/2006/relationships/presProps" Target="/ppt/presProps.xml" Id="R2f8aa8187a6344d4" /><Relationship Type="http://schemas.openxmlformats.org/officeDocument/2006/relationships/tableStyles" Target="/ppt/tableStyles.xml" Id="Rd0d2744443a443f8" /><Relationship Type="http://schemas.openxmlformats.org/officeDocument/2006/relationships/slide" Target="/ppt/slides/slide1.xml" Id="R13fb01154687468d" /><Relationship Type="http://schemas.openxmlformats.org/officeDocument/2006/relationships/slide" Target="/ppt/slides/slide2.xml" Id="Rfb8a1ade85be49e4" /><Relationship Type="http://schemas.openxmlformats.org/officeDocument/2006/relationships/slide" Target="/ppt/slides/slide3.xml" Id="R3bb901e84dd44ce5" /><Relationship Type="http://schemas.openxmlformats.org/officeDocument/2006/relationships/slide" Target="/ppt/slides/slide4.xml" Id="R580c74f623f24aba" /><Relationship Type="http://schemas.openxmlformats.org/officeDocument/2006/relationships/slide" Target="/ppt/slides/slide5.xml" Id="R04e9a567c46b4a97" /><Relationship Type="http://schemas.openxmlformats.org/officeDocument/2006/relationships/slide" Target="/ppt/slides/slide6.xml" Id="R098e6d8306084c93" /><Relationship Type="http://schemas.openxmlformats.org/officeDocument/2006/relationships/slide" Target="/ppt/slides/slide7.xml" Id="R04b463417f554482" /><Relationship Type="http://schemas.openxmlformats.org/officeDocument/2006/relationships/slide" Target="/ppt/slides/slide8.xml" Id="R1ae6e20231564f1c" /><Relationship Type="http://schemas.openxmlformats.org/officeDocument/2006/relationships/slide" Target="/ppt/slides/slide9.xml" Id="R51ef92a597ba417c" /><Relationship Type="http://schemas.openxmlformats.org/officeDocument/2006/relationships/slide" Target="/ppt/slides/slide10.xml" Id="Re334ad5a827a459e" /><Relationship Type="http://schemas.openxmlformats.org/officeDocument/2006/relationships/slide" Target="/ppt/slides/slide11.xml" Id="Re229dfb8dbac4a6e" /><Relationship Type="http://schemas.openxmlformats.org/officeDocument/2006/relationships/slide" Target="/ppt/slides/slide12.xml" Id="R960e365daca24c15" /><Relationship Type="http://schemas.openxmlformats.org/officeDocument/2006/relationships/slide" Target="/ppt/slides/slide13.xml" Id="Ra378d8cf5d7049d5" /><Relationship Type="http://schemas.openxmlformats.org/officeDocument/2006/relationships/slide" Target="/ppt/slides/slide14.xml" Id="R35624e60987046d8" /><Relationship Type="http://schemas.openxmlformats.org/officeDocument/2006/relationships/slide" Target="/ppt/slides/slide15.xml" Id="R934e03de43064f92" /><Relationship Type="http://schemas.openxmlformats.org/officeDocument/2006/relationships/slide" Target="/ppt/slides/slide16.xml" Id="R005ced19ceea4e00" /><Relationship Type="http://schemas.openxmlformats.org/officeDocument/2006/relationships/slide" Target="/ppt/slides/slide17.xml" Id="R903913292b554cc1" /><Relationship Type="http://schemas.openxmlformats.org/officeDocument/2006/relationships/slide" Target="/ppt/slides/slide18.xml" Id="R1e584a40761c43b2" /><Relationship Type="http://schemas.openxmlformats.org/officeDocument/2006/relationships/slide" Target="/ppt/slides/slide19.xml" Id="Raee8f662a58844af" /><Relationship Type="http://schemas.openxmlformats.org/officeDocument/2006/relationships/slide" Target="/ppt/slides/slide20.xml" Id="R1fe115b764504e62" /><Relationship Type="http://schemas.openxmlformats.org/officeDocument/2006/relationships/slide" Target="/ppt/slides/slide21.xml" Id="R61a88f13068446c4" /><Relationship Type="http://schemas.openxmlformats.org/officeDocument/2006/relationships/slide" Target="/ppt/slides/slide22.xml" Id="R9e540838ec6d4f42" /><Relationship Type="http://schemas.openxmlformats.org/officeDocument/2006/relationships/slide" Target="/ppt/slides/slide23.xml" Id="R3fd2bf8f20944424" /><Relationship Type="http://schemas.openxmlformats.org/officeDocument/2006/relationships/slide" Target="/ppt/slides/slide24.xml" Id="Rcfeaefa84c7c4a50" /><Relationship Type="http://schemas.openxmlformats.org/officeDocument/2006/relationships/slide" Target="/ppt/slides/slide25.xml" Id="Rd2c9bf8035784abf" /><Relationship Type="http://schemas.openxmlformats.org/officeDocument/2006/relationships/slide" Target="/ppt/slides/slide26.xml" Id="R15d732a597a246a7" /><Relationship Type="http://schemas.openxmlformats.org/officeDocument/2006/relationships/slide" Target="/ppt/slides/slide27.xml" Id="R2f65158e7ff64d85" /><Relationship Type="http://schemas.openxmlformats.org/officeDocument/2006/relationships/slide" Target="/ppt/slides/slide28.xml" Id="R73803ae33b8e415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04a9e5987d40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7a0b01e16c24fa8" /><Relationship Type="http://schemas.openxmlformats.org/officeDocument/2006/relationships/notesMaster" Target="/ppt/notesMasters/notesMaster1.xml" Id="Rd6059348cda448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1ae379acf8444a" /><Relationship Type="http://schemas.openxmlformats.org/officeDocument/2006/relationships/notesMaster" Target="/ppt/notesMasters/notesMaster1.xml" Id="Re4ddcb1588e743d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98c54ff9484f10" /><Relationship Type="http://schemas.openxmlformats.org/officeDocument/2006/relationships/notesMaster" Target="/ppt/notesMasters/notesMaster1.xml" Id="R3f55998f4dc142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6b1a98a3a74446b" /><Relationship Type="http://schemas.openxmlformats.org/officeDocument/2006/relationships/notesMaster" Target="/ppt/notesMasters/notesMaster1.xml" Id="Re912e1690c384666"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39130afbc24554" /><Relationship Type="http://schemas.openxmlformats.org/officeDocument/2006/relationships/notesMaster" Target="/ppt/notesMasters/notesMaster1.xml" Id="Rd7d24111365642ee" /></Relationships>
</file>

<file path=ppt/notesSlides/_rels/notesSlide6.xml.rels>&#65279;<?xml version="1.0" encoding="utf-8"?><Relationships xmlns="http://schemas.openxmlformats.org/package/2006/relationships"><Relationship Type="http://schemas.openxmlformats.org/officeDocument/2006/relationships/slide" Target="/ppt/slides/slide6.xml" Id="R36b3382f7e0243cd" /><Relationship Type="http://schemas.openxmlformats.org/officeDocument/2006/relationships/notesMaster" Target="/ppt/notesMasters/notesMaster1.xml" Id="R6f0d8b0f54ef44e3" /></Relationships>
</file>

<file path=ppt/notesSlides/_rels/notesSlide7.xml.rels>&#65279;<?xml version="1.0" encoding="utf-8"?><Relationships xmlns="http://schemas.openxmlformats.org/package/2006/relationships"><Relationship Type="http://schemas.openxmlformats.org/officeDocument/2006/relationships/slide" Target="/ppt/slides/slide7.xml" Id="R3c54f7a5b1b940f4" /><Relationship Type="http://schemas.openxmlformats.org/officeDocument/2006/relationships/notesMaster" Target="/ppt/notesMasters/notesMaster1.xml" Id="R67dde3baab654eb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e0f0b1179cd45a4" /><Relationship Type="http://schemas.openxmlformats.org/officeDocument/2006/relationships/notesMaster" Target="/ppt/notesMasters/notesMaster1.xml" Id="R345f00be1afb417b" /></Relationships>
</file>

<file path=ppt/notesSlides/_rels/notesSlide9.xml.rels>&#65279;<?xml version="1.0" encoding="utf-8"?><Relationships xmlns="http://schemas.openxmlformats.org/package/2006/relationships"><Relationship Type="http://schemas.openxmlformats.org/officeDocument/2006/relationships/slide" Target="/ppt/slides/slide9.xml" Id="R5404fdc889af42c5" /><Relationship Type="http://schemas.openxmlformats.org/officeDocument/2006/relationships/notesMaster" Target="/ppt/notesMasters/notesMaster1.xml" Id="R9c92e6d68ada4ce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000d7906d94fed" /><Relationship Type="http://schemas.openxmlformats.org/officeDocument/2006/relationships/notesMaster" Target="/ppt/notesMasters/notesMaster1.xml" Id="Ra2bc2d7dd7ea4fb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9345d8b776c4230" /><Relationship Type="http://schemas.openxmlformats.org/officeDocument/2006/relationships/notesMaster" Target="/ppt/notesMasters/notesMaster1.xml" Id="Rdf746b1ff52f472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864aad80a454f5e" /><Relationship Type="http://schemas.openxmlformats.org/officeDocument/2006/relationships/notesMaster" Target="/ppt/notesMasters/notesMaster1.xml" Id="Rf1844a2a5d2d42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de7de790e8d4013" /><Relationship Type="http://schemas.openxmlformats.org/officeDocument/2006/relationships/notesMaster" Target="/ppt/notesMasters/notesMaster1.xml" Id="Rd35d3fe8da9147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81dbdc48d0e4513" /><Relationship Type="http://schemas.openxmlformats.org/officeDocument/2006/relationships/notesMaster" Target="/ppt/notesMasters/notesMaster1.xml" Id="R187b344144974f5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9a8d16ac4094fdc" /><Relationship Type="http://schemas.openxmlformats.org/officeDocument/2006/relationships/notesMaster" Target="/ppt/notesMasters/notesMaster1.xml" Id="R729166179e904a8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cf3a35591404fec" /><Relationship Type="http://schemas.openxmlformats.org/officeDocument/2006/relationships/notesMaster" Target="/ppt/notesMasters/notesMaster1.xml" Id="R1aec13fe83274c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7a51af704824340" /><Relationship Type="http://schemas.openxmlformats.org/officeDocument/2006/relationships/notesMaster" Target="/ppt/notesMasters/notesMaster1.xml" Id="R1180c4b3a6694a8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aaa4c3af93422d" /><Relationship Type="http://schemas.openxmlformats.org/officeDocument/2006/relationships/notesMaster" Target="/ppt/notesMasters/notesMaster1.xml" Id="Re7572a48fa434f9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5953f17f06f4cac" /><Relationship Type="http://schemas.openxmlformats.org/officeDocument/2006/relationships/notesMaster" Target="/ppt/notesMasters/notesMaster1.xml" Id="R48d6d5d0a349471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d9061d421be42ef" /><Relationship Type="http://schemas.openxmlformats.org/officeDocument/2006/relationships/notesMaster" Target="/ppt/notesMasters/notesMaster1.xml" Id="Rd3405e44fa81433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4a07567830f41ea" /><Relationship Type="http://schemas.openxmlformats.org/officeDocument/2006/relationships/notesMaster" Target="/ppt/notesMasters/notesMaster1.xml" Id="Rc886a637ed0449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3958c07633442a9" /><Relationship Type="http://schemas.openxmlformats.org/officeDocument/2006/relationships/notesMaster" Target="/ppt/notesMasters/notesMaster1.xml" Id="R119ee18b4271404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e38de43670d484d" /><Relationship Type="http://schemas.openxmlformats.org/officeDocument/2006/relationships/notesMaster" Target="/ppt/notesMasters/notesMaster1.xml" Id="R1a04b5607156434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86667c9960a4834" /><Relationship Type="http://schemas.openxmlformats.org/officeDocument/2006/relationships/notesMaster" Target="/ppt/notesMasters/notesMaster1.xml" Id="R0d3671be5f334f6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84fb812ca474b17" /><Relationship Type="http://schemas.openxmlformats.org/officeDocument/2006/relationships/notesMaster" Target="/ppt/notesMasters/notesMaster1.xml" Id="Rebf8d530934445c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8c36722981141f1" /><Relationship Type="http://schemas.openxmlformats.org/officeDocument/2006/relationships/notesMaster" Target="/ppt/notesMasters/notesMaster1.xml" Id="R7670b7222437431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9252e5b8400429c" /><Relationship Type="http://schemas.openxmlformats.org/officeDocument/2006/relationships/notesMaster" Target="/ppt/notesMasters/notesMaster1.xml" Id="R9914616545304d1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78b82446a63404c" /><Relationship Type="http://schemas.openxmlformats.org/officeDocument/2006/relationships/notesMaster" Target="/ppt/notesMasters/notesMaster1.xml" Id="R5c573d6839724f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00–02 minutes. Say: Most filing work happens before we click Submit. We collect records, check facts, prepare attachments and resolve differences. Today we will use AI for those jobs. You will see three fictional examples, so you can repeat the method in your office. This is a practical preparation session. We do not submit a live MCA form.</a:t>
            </a:r>
          </a:p>
          <a:p xmlns:a="http://schemas.openxmlformats.org/drawingml/2006/main">
            <a:r>
              <a:t/>
            </a:r>
          </a:p>
          <a:p xmlns:a="http://schemas.openxmlformats.org/drawingml/2006/main">
            <a:r>
              <a:t>Teaching examples use fictional company records. Verify applicable law and current form instructions before actual filing.</a:t>
            </a:r>
          </a:p>
          <a:p xmlns:a="http://schemas.openxmlformats.org/drawingml/2006/main">
            <a:r>
              <a:t/>
            </a:r>
          </a:p>
          <a:p xmlns:a="http://schemas.openxmlformats.org/drawingml/2006/main">
            <a:r>
              <a:t>Cover background: AI-generated abstract illustration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timings. 00–10 introduction. 10–25 inputs and provisional filing checklist. 25–45 annual example. 45–60 director appointment example. 60–70 review. 70–80 query response. 80–90 Q&amp;A. Timing is cumulative, not the time to spend on each slide. If introductions run long, shorten audience discussion by five minutes while retaining the core examples.</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the audience which of these takes the most time. Take two responses. Ask who has already tried AI for any one task. Explain that the session will deal with specific outputs that a CA can inspect. Avoid general product claims and client information in audience responses.</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Think of AI as a drafting and comparison assistant. It can read text, organise facts and compare documents. It can misread scans or invent an answer. A spreadsheet can check calculations once the inputs are verified. You decide whether the output is supported and usable. ICAI commentary emphasises retained responsibility and independent review: https://cajournal.icai.org/article-details/values-codified-from-rules-to-ethical-judgement-in-a-changing-profession .</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the record set depends on the task. Annual filing needs financial and governance records. Event filing needs the actual event and approval records. Use authorised, necessary data. For demonstrations use fictional data. Do not send passwords, OTPs or DSC information. A prepared form is different from evidence of a submitted filing.</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Prompt: Read the supplied records and prepare a company details sheet. For each item show the document and page. Mark missing or conflicting information. Do not assume small-company or OPC status merely because it is a private company. Establish current thresholds and exclusions using the applicable law. Ask: What would you do if two records show different paid-up capital? Answer: keep both references and ask for evidence.</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common form names and a starting map, not a complete applicability checklist. AOC-4 variants and annual return variant depend on actual classification and requirements. A registered office move can require more than INC-22. Check the Companies Act, Rules, notifications and current instruction kit. MCA DIR-12 instruction kit located 6 October 2026: https://www.mca.gov.in/content/dam/mca/mca-forms-instruction-kit/Instruction%20Kit_Form%20No%20DIR%2012.pdf . Direct retrieval returned 403. MCA https://www.mca.gov.in/ . No current deadlines, threshold amounts or temporary relaxations are asserted here.</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 prompt as an instruction you type. You do not need technical language. Name the company task, give the relevant records and request a format. Ask for sources and missing information. Mark unverified requirements for checking. Show the prompt on screen and explain each sentence in plain words. A complete prompt is in appendix slide27.</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AI for a draft checklist. The professional must verify the legal route. Give an example: a missing meeting date should appear as missing rather than guessed. A due-date calculation needs a verified trigger, rule and any applicable extension. Payment of additional fees and other legal consequences are separate matters. Do not quote unverified deadlines. Transition to annual filing by minute25.</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pack. Let the audience look for twenty seconds. This is a review exercise, not complete AOC-4 or annual return preparation. FULL DATA TO COPY: Fictional company: Sample Components Private Limited. FY ended 31 March 2026. Company classification is not confirmed. A: signed balance sheet page1 paid-up equity capital Rs10,00,000. B: annual return working sheet row12 capital Rs12,00,000. C: signed AGM minutes page2 AGM 30 September 2026. D: FS filing worksheet row8 AGM 29 September 2026. E: register of members page3 60,000 shares held by Member A and 40,000 by Member B, face value Rs10. F: directors register lists P and Q at 31 March 2026. G: draft annual return lists P, Q and R at that date. Appointment records for R and capital change records are missing. Signed approved Board report and prior filing evidence have not been supplied. Amounts are rupees.</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the prompt after pasting the pack from slide10. FULL PROMPT: Compare these fictional records before annual filing. List each difference, both source references, the evidence needed and the next action. Show simple numerical checks separately. Leave disputed fields unresolved. Ask for missing facts before choosing a form. Do not change signed records or calculate a due date from a disputed AGM date. Allow one short observation from the room. If the tool fails, use slide12 as the prepared expected output. The task is to show conflicts, not decide which record is true.</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each finding. Show that the output identifies work to do. The member register shows 60,000+40,000 shares at Rs10: Rs10,00,000. Verify the arithmetic independently, then reconcile to capital history. It supports a check but does not establish every capital assertion. Do not silently alter a signed balance sheet. Maintain the source references.</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this sheet can help organise data entry. It is not a replica of current MCA fields. It shows only supported or unresolved values. Actual fields and attachments depend on current form instructions. The preparer records the resolution and the reviewer approves it. Ask why the model should not fill every blank: filling an unsupported value can hide the problem.</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reconciliation set rather than a universal mandatory attachment list. Identify which actual documents the applicable form requires. Check whether the correct signed versions exist, dates agree, units are rupees/lakhs consistently and names match. AI can flag differences but the reviewer chooses corrections from evidence. Request a source document reference for each correction.</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Take two brief answers. Explain that an unresolved fact cannot simply become a convenient entry. Meeting records, registers, actual appointment evidence and capital records support the conclusion. End the case by minute45. Say: We will now apply the same method to a single event.</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a fictional director appointment. FULL DATA: Fictional company: Sample Services Private Limited. Appointment papers describe Mr A as an additional director. Signed Board resolution states appointment on 5 October 2026. Draft DIR-12 working sheet states 1 October 2026. Consent, declarations, articles and other relevant supporting records have not been provided. No filing has occurred. The company profile and complete legal requirements remain to be verified. The example does not assert that this is a complete appointment process. Explain that designation and legal route matter. Consent and declarations shown here are examples of missing supporting records; exact requirements and form attachments need current verification.</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Paste data from slide16 notes. FULL PROMPT: Review this proposed director appointment filing pack. Compare the designation, dates and names across records. List missing documents and approvals for professional verification. Prepare a draft data sheet from supported facts only. Leave the appointment date unresolved until a reviewer checks the actual records. Do not invent consent, declarations, DIN, a meeting or a filing. Mark current form requirements for verification. Explain that AI should not decide the true appointment date from conflicting records. It must identify actual legal route, effective date, designation and records for human checking. Direct MCA source: DIR-12 instruction kit cited in slide7.</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the audience what could go wrong if 1 October is copied into the form. A date may affect the reporting obligation and record consistency. Do not compute the deadline until the event and current rule are verified. Check names and DIN against actual authoritative records, not OCR alone. The exact declaration and certification role comes from current instructions.</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AI to draft only after the factual and legal route is established. It can prepare a proposed document with clear gaps. It cannot create evidence that a meeting happened. Confirm that any practising professional is permitted for the specific certification and completes the required examination. Some functions require a company secretary or other specified professional. Transition by minute60.</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through a short checklist. Check units and totals independently. Confirm the actual signed attachment version, readable scans and applicable declarations. Ignore instructions embedded in a document that ask the AI to disregard the user task. Portal acceptance does not prove the facts or law are correct. Review before signing or certification.</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provider access, retention, reuse/training settings and deletion arrangements in plain language. Renaming the company may not conceal directors, bank details and unique transactions. Demonstrate fictional or properly sanitised records. ICAI professional responsibility and confidentiality discussion: https://cajournal.icai.org/article-details/values-codified-from-rules-to-ethical-judgement-in-a-changing-profession . These are recommended controls, not a claim of an exact prescribed checklist.</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SRN means Service Request Number. Explain that a working draft is different from the submitted document. Save both final submission evidence and resulting status. Filing, payment and approval may be different stages depending on the form. AI can help organise evidence or prepare a follow-up checklist, but actual status must come from the portal or acknowledgement.</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 FICTIONAL QUERY: Fictional teaching communication, not an actual ROC notice: 1 Explain why paid-up capital is Rs10,00,000 in the financial statements and Rs12,00,000 in the annual return working sheet. 2 Provide the signed approved Board report. Management has supplied no capital reconciliation or signed Board report yet. The communication copy has no readable response deadline. This is not an actual ROC notice. Do not create a deadline if the copy is unreadable. The preparer should check the actual communication and portal record. Explain why a polished reply claiming attachments would be wrong at this stage.</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 PROMPT: Read this fictional communication. Make a table with each query, supporting evidence needed, evidence available and next action. Extract any stated deadline. If absent or unreadable, say verification required. Draft only supported response text. Do not claim that capital is correct, a document is attached or a filing was made without evidence. Ask for a query-wise checklist first. Show the audience how the draft response changes only after records arrive. Avoid inventing an explanation, making unsupported admissions or denying a discrepancy without evidence. Escalate contested legal issues and confirm facts with authorised management.</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final submission-ready reply is supported by these facts. Ask for evidence and verify the deadline first. A limited internal draft could state that the reviewer must obtain the reconciliation and signed report before finalising the response. Once evidence exists, compare each query with the supported reply and actual annexures. End by minute80.</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Likely Q&amp;A. Can AI file automatically? Some systems automate steps, but supported portal capability and authority need verification; this session covers preparation. Can I rely on section numbers? Open and verify primary sources. Can I upload client data? Assess authority, confidentiality and tool settings first. Can it calculate penalties? Only with verified facts, current rules and separate treatment of fees and other consequences. Can it invent missing minutes? No, investigate actual events and lawful remediation. Can a CA certify every form? Check the prescribed role for each form. Closing: AI helps us prepare and compare. We verify the evidence and approve the work.</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reference slide outside the main 90-minute flow. The full case data and prompts are in notes to slides10–11,16–17,23–24. Additional prompt: Prepare a proposed draft only from supported facts. Put TO BE CONFIRMED where facts are missing. Keep approvals as proposed unless the records prove they occurred.</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 locations: https://www.mca.gov.in/ ; https://www.indiacode.nic.in/ . DIR-12 instruction kit located 6 October2026: https://www.mca.gov.in/content/dam/mca/mca-forms-instruction-kit/Instruction%20Kit_Form%20No%20DIR%2012.pdf (direct opening returned403). ICAI journal article opened 6 October2026: https://cajournal.icai.org/article-details/values-codified-from-rules-to-ethical-judgement-in-a-changing-profession . ICAI resources https://ai.icai.org/publications.php . The form examples are a starting map, not a complete checklist. No current threshold amounts, temporary extensions, fees or portal screens are asserted. Confirm exact eligibility, declarations and complete filing route using current official documents.</a:t>
            </a:r>
          </a:p>
          <a:p xmlns:a="http://schemas.openxmlformats.org/drawingml/2006/main">
            <a:r>
              <a:t/>
            </a:r>
          </a:p>
          <a:p xmlns:a="http://schemas.openxmlformats.org/drawingml/2006/main">
            <a:r>
              <a:t>Teaching examples use fictional company records. Verify applicable law and current form instructions before actual filing.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fe597db31a146f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1adfabf36b0447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2ca6f94663b4d1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6e3384ff4124c6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a55a061ba394f3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1f76eead1ae4b2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C308D4E8-F60C-4950-93D6-483B3A247269}"/>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C9716E3-693F-40F4-8304-639373FA112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6F86E9CB-1A30-46DB-BA45-4B6663D70A3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1EAECB36-6C8F-46A1-B00F-55B593FCCEE3}"/>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9E3EE041-C621-4D27-9F46-82687DD7A03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6608878A-1052-47F0-91A6-B36EF215E488}"/>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8F1507EA-3141-49AE-98B9-48C63D51369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28FD55D4-C59F-43A8-85CA-3765DF8C2A7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AEB3078D-9111-4647-881B-3BA1342837A8}"/>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A9D1FF2-A77D-4375-B28D-C5B9F56AB8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F8BDD9C8-2A58-4DB9-8A6B-138106D8625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623C3DD6-BFBB-4E55-BD4B-725D87A89FD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1B1311C-1D44-4B0C-B447-723EA26A9DC7}"/>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E83DDE5-863C-4D03-8A22-D4A6E1C6361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1548445C-F90E-4E55-A23D-5624D02A1A2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337f750e243415c" /><Relationship Type="http://schemas.openxmlformats.org/officeDocument/2006/relationships/slideLayout" Target="/ppt/slideLayouts/slideLayout1.xml" Id="Rfa434459d9354739" /><Relationship Type="http://schemas.openxmlformats.org/officeDocument/2006/relationships/slideLayout" Target="/ppt/slideLayouts/slideLayout2.xml" Id="Re09fdc963f5546b7" /><Relationship Type="http://schemas.openxmlformats.org/officeDocument/2006/relationships/slideLayout" Target="/ppt/slideLayouts/slideLayout3.xml" Id="R4be0c0d856b945ca" /><Relationship Type="http://schemas.openxmlformats.org/officeDocument/2006/relationships/slideLayout" Target="/ppt/slideLayouts/slideLayout4.xml" Id="Rda78269ff00d4706" /><Relationship Type="http://schemas.openxmlformats.org/officeDocument/2006/relationships/slideLayout" Target="/ppt/slideLayouts/slideLayout5.xml" Id="Rdeb548e5bf2641ae" /><Relationship Type="http://schemas.openxmlformats.org/officeDocument/2006/relationships/slideLayout" Target="/ppt/slideLayouts/slideLayout6.xml" Id="Rbf64fcf14f9744e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434459d9354739"/>
    <p:sldLayoutId xmlns:r="http://schemas.openxmlformats.org/officeDocument/2006/relationships" id="2147483650" r:id="Re09fdc963f5546b7"/>
    <p:sldLayoutId xmlns:r="http://schemas.openxmlformats.org/officeDocument/2006/relationships" id="2147483651" r:id="R4be0c0d856b945ca"/>
    <p:sldLayoutId xmlns:r="http://schemas.openxmlformats.org/officeDocument/2006/relationships" id="2147483652" r:id="Rda78269ff00d4706"/>
    <p:sldLayoutId xmlns:r="http://schemas.openxmlformats.org/officeDocument/2006/relationships" id="2147483653" r:id="Rdeb548e5bf2641ae"/>
    <p:sldLayoutId xmlns:r="http://schemas.openxmlformats.org/officeDocument/2006/relationships" id="2147483654" r:id="Rbf64fcf14f9744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1d281cf570341b0" /><Relationship Type="http://schemas.openxmlformats.org/officeDocument/2006/relationships/image" Target="/ppt/media/image.png" Id="R6cd952113c8545e9" /><Relationship Type="http://schemas.openxmlformats.org/officeDocument/2006/relationships/notesSlide" Target="/ppt/notesSlides/notesSlide1.xml" Id="Rd00f1b2627c249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4b57f5085d24ab5" /><Relationship Type="http://schemas.openxmlformats.org/officeDocument/2006/relationships/notesSlide" Target="/ppt/notesSlides/notesSlide2.xml" Id="Rc2f5afe650414e3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6f2228b797b46a6" /><Relationship Type="http://schemas.openxmlformats.org/officeDocument/2006/relationships/notesSlide" Target="/ppt/notesSlides/notesSlide3.xml" Id="R61cbc9104cab4b3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0cf600de18e4ea9" /><Relationship Type="http://schemas.openxmlformats.org/officeDocument/2006/relationships/notesSlide" Target="/ppt/notesSlides/notesSlide4.xml" Id="R1329047649424f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68a59c2bbfb45d6" /><Relationship Type="http://schemas.openxmlformats.org/officeDocument/2006/relationships/notesSlide" Target="/ppt/notesSlides/notesSlide5.xml" Id="Ra63e881ef71644a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c74114ed277485b" /><Relationship Type="http://schemas.openxmlformats.org/officeDocument/2006/relationships/notesSlide" Target="/ppt/notesSlides/notesSlide6.xml" Id="Rfbf7674a000346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fdf38d68e9049af" /><Relationship Type="http://schemas.openxmlformats.org/officeDocument/2006/relationships/notesSlide" Target="/ppt/notesSlides/notesSlide7.xml" Id="R7e5030a901234f8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23717c3fac043a7" /><Relationship Type="http://schemas.openxmlformats.org/officeDocument/2006/relationships/notesSlide" Target="/ppt/notesSlides/notesSlide8.xml" Id="Race84d5ffb9343f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6e664e825da4a94" /><Relationship Type="http://schemas.openxmlformats.org/officeDocument/2006/relationships/notesSlide" Target="/ppt/notesSlides/notesSlide9.xml" Id="R57a190ef4fc2446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1f7173d9dc74414" /><Relationship Type="http://schemas.openxmlformats.org/officeDocument/2006/relationships/notesSlide" Target="/ppt/notesSlides/notesSlide10.xml" Id="R989d67662470456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976569df4874de4" /><Relationship Type="http://schemas.openxmlformats.org/officeDocument/2006/relationships/notesSlide" Target="/ppt/notesSlides/notesSlide11.xml" Id="R0a683d0a08e04bf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e01693e78a24781" /><Relationship Type="http://schemas.openxmlformats.org/officeDocument/2006/relationships/notesSlide" Target="/ppt/notesSlides/notesSlide12.xml" Id="R72993585093b475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55d837f53c94a49" /><Relationship Type="http://schemas.openxmlformats.org/officeDocument/2006/relationships/notesSlide" Target="/ppt/notesSlides/notesSlide13.xml" Id="Re343bd539166438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d3c461787b84495" /><Relationship Type="http://schemas.openxmlformats.org/officeDocument/2006/relationships/notesSlide" Target="/ppt/notesSlides/notesSlide14.xml" Id="R6a7167d1cddc46c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ab557b546ad4b57" /><Relationship Type="http://schemas.openxmlformats.org/officeDocument/2006/relationships/notesSlide" Target="/ppt/notesSlides/notesSlide15.xml" Id="R9e4ae464145e4fa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053042cf69d488c" /><Relationship Type="http://schemas.openxmlformats.org/officeDocument/2006/relationships/notesSlide" Target="/ppt/notesSlides/notesSlide16.xml" Id="Ra5e0402e947b41f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f81164f0bc84f8d" /><Relationship Type="http://schemas.openxmlformats.org/officeDocument/2006/relationships/notesSlide" Target="/ppt/notesSlides/notesSlide17.xml" Id="R24964a8d5a7b498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3cc5c5c6a7843b3" /><Relationship Type="http://schemas.openxmlformats.org/officeDocument/2006/relationships/notesSlide" Target="/ppt/notesSlides/notesSlide18.xml" Id="Re200a367fd0e424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79dca00f97a04016" /><Relationship Type="http://schemas.openxmlformats.org/officeDocument/2006/relationships/notesSlide" Target="/ppt/notesSlides/notesSlide19.xml" Id="R63d0925ee5904be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2ce28082170d4074" /><Relationship Type="http://schemas.openxmlformats.org/officeDocument/2006/relationships/notesSlide" Target="/ppt/notesSlides/notesSlide20.xml" Id="R6d310b0d2a7c4d2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ec74a3aee004f6c" /><Relationship Type="http://schemas.openxmlformats.org/officeDocument/2006/relationships/notesSlide" Target="/ppt/notesSlides/notesSlide21.xml" Id="R518529efccca4eb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ac6e54a0fc024dd8" /><Relationship Type="http://schemas.openxmlformats.org/officeDocument/2006/relationships/notesSlide" Target="/ppt/notesSlides/notesSlide22.xml" Id="R0844ba524f70400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2e9f6d14154741d4" /><Relationship Type="http://schemas.openxmlformats.org/officeDocument/2006/relationships/notesSlide" Target="/ppt/notesSlides/notesSlide23.xml" Id="R3a146e317afd42d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306eec37cc8746c9" /><Relationship Type="http://schemas.openxmlformats.org/officeDocument/2006/relationships/notesSlide" Target="/ppt/notesSlides/notesSlide24.xml" Id="Recffc37ad77c4e8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1b54c0e0ddbb48a3" /><Relationship Type="http://schemas.openxmlformats.org/officeDocument/2006/relationships/notesSlide" Target="/ppt/notesSlides/notesSlide25.xml" Id="R050583e585ee4fc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25a4f8bca2bb4ad8" /><Relationship Type="http://schemas.openxmlformats.org/officeDocument/2006/relationships/image" Target="/ppt/media/image2.png" Id="Rdf97b273f7224794" /><Relationship Type="http://schemas.openxmlformats.org/officeDocument/2006/relationships/notesSlide" Target="/ppt/notesSlides/notesSlide26.xml" Id="Rfe2334099e244d2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c7e4172ffeb74dbe" /><Relationship Type="http://schemas.openxmlformats.org/officeDocument/2006/relationships/notesSlide" Target="/ppt/notesSlides/notesSlide27.xml" Id="Rabf279f1639c431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939eb24bd4fa44bc" /><Relationship Type="http://schemas.openxmlformats.org/officeDocument/2006/relationships/notesSlide" Target="/ppt/notesSlides/notesSlide28.xml" Id="R9e724fb0b3e74328"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6cd952113c8545e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A79DC59-38C1-442C-940A-1F8379350355}"/>
              </a:ext>
            </a:extLst>
          </p:cNvPr>
          <p:cNvSpPr>
            <a:spLocks xmlns:a="http://schemas.openxmlformats.org/drawingml/2006/main" noGrp="1"/>
          </p:cNvSpPr>
          <p:nvPr/>
        </p:nvSpPr>
        <p:spPr>
          <a:xfrm xmlns:a="http://schemas.openxmlformats.org/drawingml/2006/main">
            <a:off x="647700" y="1238250"/>
            <a:ext cx="65722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550" b="1">
                <a:solidFill>
                  <a:srgbClr val="FFFFFF"/>
                </a:solidFill>
                <a:latin typeface="Aptos"/>
                <a:ea typeface="Aptos"/>
                <a:cs typeface="Aptos"/>
              </a:defRPr>
            </a:pPr>
            <a:r>
              <a:rPr sz="5550" b="1">
                <a:solidFill>
                  <a:srgbClr val="FFFFFF"/>
                </a:solidFill>
                <a:latin typeface="Aptos"/>
                <a:ea typeface="Aptos"/>
                <a:cs typeface="Aptos"/>
              </a:rPr>
              <a:t>ROC filings</a:t>
            </a:r>
          </a:p>
          <a:p xmlns:a="http://schemas.openxmlformats.org/drawingml/2006/main">
            <a:pPr>
              <a:defRPr sz="5550" b="1">
                <a:solidFill>
                  <a:srgbClr val="FFFFFF"/>
                </a:solidFill>
                <a:latin typeface="Aptos"/>
                <a:ea typeface="Aptos"/>
                <a:cs typeface="Aptos"/>
              </a:defRPr>
            </a:pPr>
            <a:r>
              <a:rPr sz="5550" b="1">
                <a:solidFill>
                  <a:srgbClr val="FFFFFF"/>
                </a:solidFill>
                <a:latin typeface="Aptos"/>
                <a:ea typeface="Aptos"/>
                <a:cs typeface="Aptos"/>
              </a:rPr>
              <a:t>using AI</a:t>
            </a:r>
          </a:p>
        </p:txBody>
      </p:sp>
      <p:sp>
        <p:nvSpPr>
          <p:cNvPr id="3" name="">
            <a:extLst xmlns:a="http://schemas.openxmlformats.org/drawingml/2006/main">
              <a:ext uri="{FF2B5EF4-FFF2-40B4-BE49-F238E27FC236}">
                <a16:creationId xmlns:a16="http://schemas.microsoft.com/office/drawing/2014/main" id="{019958A5-8335-4FFC-A845-D8DF4C0ED025}"/>
              </a:ext>
            </a:extLst>
          </p:cNvPr>
          <p:cNvSpPr>
            <a:spLocks xmlns:a="http://schemas.openxmlformats.org/drawingml/2006/main" noGrp="1"/>
          </p:cNvSpPr>
          <p:nvPr/>
        </p:nvSpPr>
        <p:spPr>
          <a:xfrm xmlns:a="http://schemas.openxmlformats.org/drawingml/2006/main">
            <a:off x="685800" y="3571875"/>
            <a:ext cx="6191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81D6C9"/>
                </a:solidFill>
                <a:latin typeface="Aptos"/>
                <a:ea typeface="Aptos"/>
                <a:cs typeface="Aptos"/>
              </a:defRPr>
            </a:pPr>
            <a:r>
              <a:rPr sz="2550" b="1">
                <a:solidFill>
                  <a:srgbClr val="81D6C9"/>
                </a:solidFill>
                <a:latin typeface="Aptos"/>
                <a:ea typeface="Aptos"/>
                <a:cs typeface="Aptos"/>
              </a:rPr>
              <a:t>A practical session for CAs</a:t>
            </a:r>
          </a:p>
        </p:txBody>
      </p:sp>
      <p:sp>
        <p:nvSpPr>
          <p:cNvPr id="4" name="">
            <a:extLst xmlns:a="http://schemas.openxmlformats.org/drawingml/2006/main">
              <a:ext uri="{FF2B5EF4-FFF2-40B4-BE49-F238E27FC236}">
                <a16:creationId xmlns:a16="http://schemas.microsoft.com/office/drawing/2014/main" id="{2D359A69-04A1-413F-863C-CA92EF559369}"/>
              </a:ext>
            </a:extLst>
          </p:cNvPr>
          <p:cNvSpPr>
            <a:spLocks xmlns:a="http://schemas.openxmlformats.org/drawingml/2006/main" noGrp="1"/>
          </p:cNvSpPr>
          <p:nvPr/>
        </p:nvSpPr>
        <p:spPr>
          <a:xfrm xmlns:a="http://schemas.openxmlformats.org/drawingml/2006/main">
            <a:off x="685800" y="4333875"/>
            <a:ext cx="5905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D6E2E8"/>
                </a:solidFill>
                <a:latin typeface="Aptos"/>
                <a:ea typeface="Aptos"/>
                <a:cs typeface="Aptos"/>
              </a:defRPr>
            </a:pPr>
            <a:r>
              <a:rPr sz="2175" b="0">
                <a:solidFill>
                  <a:srgbClr val="D6E2E8"/>
                </a:solidFill>
                <a:latin typeface="Aptos"/>
                <a:ea typeface="Aptos"/>
                <a:cs typeface="Aptos"/>
              </a:rPr>
              <a:t>Preparing records, checking data</a:t>
            </a:r>
          </a:p>
          <a:p xmlns:a="http://schemas.openxmlformats.org/drawingml/2006/main">
            <a:pPr>
              <a:defRPr sz="2175" b="0">
                <a:solidFill>
                  <a:srgbClr val="D6E2E8"/>
                </a:solidFill>
                <a:latin typeface="Aptos"/>
                <a:ea typeface="Aptos"/>
                <a:cs typeface="Aptos"/>
              </a:defRPr>
            </a:pPr>
            <a:r>
              <a:rPr sz="2175" b="0">
                <a:solidFill>
                  <a:srgbClr val="D6E2E8"/>
                </a:solidFill>
                <a:latin typeface="Aptos"/>
                <a:ea typeface="Aptos"/>
                <a:cs typeface="Aptos"/>
              </a:rPr>
              <a:t>and drafting responses</a:t>
            </a:r>
          </a:p>
        </p:txBody>
      </p:sp>
      <p:sp>
        <p:nvSpPr>
          <p:cNvPr id="5" name="">
            <a:extLst xmlns:a="http://schemas.openxmlformats.org/drawingml/2006/main">
              <a:ext uri="{FF2B5EF4-FFF2-40B4-BE49-F238E27FC236}">
                <a16:creationId xmlns:a16="http://schemas.microsoft.com/office/drawing/2014/main" id="{5569E245-F6A1-4140-9318-D3405AA57C75}"/>
              </a:ext>
            </a:extLst>
          </p:cNvPr>
          <p:cNvSpPr>
            <a:spLocks xmlns:a="http://schemas.openxmlformats.org/drawingml/2006/main" noGrp="1"/>
          </p:cNvSpPr>
          <p:nvPr/>
        </p:nvSpPr>
        <p:spPr>
          <a:xfrm xmlns:a="http://schemas.openxmlformats.org/drawingml/2006/main">
            <a:off x="685800" y="5857875"/>
            <a:ext cx="6000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FFFFFF"/>
                </a:solidFill>
                <a:latin typeface="Aptos"/>
                <a:ea typeface="Aptos"/>
                <a:cs typeface="Aptos"/>
              </a:defRPr>
            </a:pPr>
            <a:r>
              <a:rPr sz="1875" b="0">
                <a:solidFill>
                  <a:srgbClr val="FFFFFF"/>
                </a:solidFill>
                <a:latin typeface="Aptos"/>
                <a:ea typeface="Aptos"/>
                <a:cs typeface="Aptos"/>
              </a:rPr>
              <a:t>CA Moushikha Sarkar</a:t>
            </a:r>
          </a:p>
          <a:p xmlns:a="http://schemas.openxmlformats.org/drawingml/2006/main">
            <a:pPr>
              <a:defRPr sz="1875" b="0">
                <a:solidFill>
                  <a:srgbClr val="FFFFFF"/>
                </a:solidFill>
                <a:latin typeface="Aptos"/>
                <a:ea typeface="Aptos"/>
                <a:cs typeface="Aptos"/>
              </a:defRPr>
            </a:pPr>
            <a:r>
              <a:rPr sz="1875" b="0">
                <a:solidFill>
                  <a:srgbClr val="FFFFFF"/>
                </a:solidFill>
                <a:latin typeface="Aptos"/>
                <a:ea typeface="Aptos"/>
                <a:cs typeface="Aptos"/>
              </a:rPr>
              <a:t>ICAI</a:t>
            </a:r>
          </a:p>
        </p:txBody>
      </p:sp>
    </p:spTree>
    <p:extLst>
      <p:ext uri="{BB962C8B-B14F-4D97-AF65-F5344CB8AC3E}">
        <p14:creationId xmlns:p14="http://schemas.microsoft.com/office/powerpoint/2010/main" val="1778554309"/>
      </p:ext>
    </p:extLst>
  </p:cSld>
</p:sld>
</file>

<file path=ppt/slides/slide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5FCB5E1-37D3-49DD-9C7C-FE7F64745B22}"/>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What we will cover</a:t>
            </a:r>
          </a:p>
        </p:txBody>
      </p:sp>
      <p:sp>
        <p:nvSpPr>
          <p:cNvPr id="2" name="">
            <a:extLst xmlns:a="http://schemas.openxmlformats.org/drawingml/2006/main">
              <a:ext uri="{FF2B5EF4-FFF2-40B4-BE49-F238E27FC236}">
                <a16:creationId xmlns:a16="http://schemas.microsoft.com/office/drawing/2014/main" id="{376BD7F0-15B0-4664-A0E7-04E349BFE44F}"/>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02</a:t>
            </a:r>
          </a:p>
        </p:txBody>
      </p:sp>
      <p:sp>
        <p:nvSpPr>
          <p:cNvPr id="3" name="">
            <a:extLst xmlns:a="http://schemas.openxmlformats.org/drawingml/2006/main">
              <a:ext uri="{FF2B5EF4-FFF2-40B4-BE49-F238E27FC236}">
                <a16:creationId xmlns:a16="http://schemas.microsoft.com/office/drawing/2014/main" id="{A5C8169A-D3E0-47F3-B587-C09C7BCABD4A}"/>
              </a:ext>
            </a:extLst>
          </p:cNvPr>
          <p:cNvSpPr>
            <a:spLocks xmlns:a="http://schemas.openxmlformats.org/drawingml/2006/main" noGrp="1"/>
          </p:cNvSpPr>
          <p:nvPr/>
        </p:nvSpPr>
        <p:spPr>
          <a:xfrm xmlns:a="http://schemas.openxmlformats.org/drawingml/2006/main">
            <a:off x="666750" y="1685925"/>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B4FC711D-5A06-478E-A75E-53E4CB154E0C}"/>
              </a:ext>
            </a:extLst>
          </p:cNvPr>
          <p:cNvSpPr>
            <a:spLocks xmlns:a="http://schemas.openxmlformats.org/drawingml/2006/main" noGrp="1"/>
          </p:cNvSpPr>
          <p:nvPr/>
        </p:nvSpPr>
        <p:spPr>
          <a:xfrm xmlns:a="http://schemas.openxmlformats.org/drawingml/2006/main">
            <a:off x="1485900" y="1685925"/>
            <a:ext cx="96583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83345"/>
                </a:solidFill>
                <a:latin typeface="Aptos"/>
                <a:ea typeface="Aptos"/>
                <a:cs typeface="Aptos"/>
              </a:defRPr>
            </a:pPr>
            <a:r>
              <a:rPr sz="2325" b="0">
                <a:solidFill>
                  <a:srgbClr val="183345"/>
                </a:solidFill>
                <a:latin typeface="Aptos"/>
                <a:ea typeface="Aptos"/>
                <a:cs typeface="Aptos"/>
              </a:rPr>
              <a:t>Where AI helps in ROC filing work</a:t>
            </a:r>
          </a:p>
        </p:txBody>
      </p:sp>
      <p:sp>
        <p:nvSpPr>
          <p:cNvPr id="5" name="">
            <a:extLst xmlns:a="http://schemas.openxmlformats.org/drawingml/2006/main">
              <a:ext uri="{FF2B5EF4-FFF2-40B4-BE49-F238E27FC236}">
                <a16:creationId xmlns:a16="http://schemas.microsoft.com/office/drawing/2014/main" id="{7E17C82B-3933-4BDD-AC93-CFA545A96BA1}"/>
              </a:ext>
            </a:extLst>
          </p:cNvPr>
          <p:cNvSpPr>
            <a:spLocks xmlns:a="http://schemas.openxmlformats.org/drawingml/2006/main" noGrp="1"/>
          </p:cNvSpPr>
          <p:nvPr/>
        </p:nvSpPr>
        <p:spPr>
          <a:xfrm xmlns:a="http://schemas.openxmlformats.org/drawingml/2006/main">
            <a:off x="666750" y="24193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E5B74E60-CFFC-43C1-B7AF-E09AF56C7847}"/>
              </a:ext>
            </a:extLst>
          </p:cNvPr>
          <p:cNvSpPr>
            <a:spLocks xmlns:a="http://schemas.openxmlformats.org/drawingml/2006/main" noGrp="1"/>
          </p:cNvSpPr>
          <p:nvPr/>
        </p:nvSpPr>
        <p:spPr>
          <a:xfrm xmlns:a="http://schemas.openxmlformats.org/drawingml/2006/main">
            <a:off x="1485900" y="2419350"/>
            <a:ext cx="96583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83345"/>
                </a:solidFill>
                <a:latin typeface="Aptos"/>
                <a:ea typeface="Aptos"/>
                <a:cs typeface="Aptos"/>
              </a:defRPr>
            </a:pPr>
            <a:r>
              <a:rPr sz="2325" b="0">
                <a:solidFill>
                  <a:srgbClr val="183345"/>
                </a:solidFill>
                <a:latin typeface="Aptos"/>
                <a:ea typeface="Aptos"/>
                <a:cs typeface="Aptos"/>
              </a:rPr>
              <a:t>Company records and filing checklists</a:t>
            </a:r>
          </a:p>
        </p:txBody>
      </p:sp>
      <p:sp>
        <p:nvSpPr>
          <p:cNvPr id="7" name="">
            <a:extLst xmlns:a="http://schemas.openxmlformats.org/drawingml/2006/main">
              <a:ext uri="{FF2B5EF4-FFF2-40B4-BE49-F238E27FC236}">
                <a16:creationId xmlns:a16="http://schemas.microsoft.com/office/drawing/2014/main" id="{F01441D1-437E-4AC5-9A2A-80A50D385256}"/>
              </a:ext>
            </a:extLst>
          </p:cNvPr>
          <p:cNvSpPr>
            <a:spLocks xmlns:a="http://schemas.openxmlformats.org/drawingml/2006/main" noGrp="1"/>
          </p:cNvSpPr>
          <p:nvPr/>
        </p:nvSpPr>
        <p:spPr>
          <a:xfrm xmlns:a="http://schemas.openxmlformats.org/drawingml/2006/main">
            <a:off x="666750" y="3152775"/>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440D4262-26BA-40F6-B3C3-E8DFDE0691D9}"/>
              </a:ext>
            </a:extLst>
          </p:cNvPr>
          <p:cNvSpPr>
            <a:spLocks xmlns:a="http://schemas.openxmlformats.org/drawingml/2006/main" noGrp="1"/>
          </p:cNvSpPr>
          <p:nvPr/>
        </p:nvSpPr>
        <p:spPr>
          <a:xfrm xmlns:a="http://schemas.openxmlformats.org/drawingml/2006/main">
            <a:off x="1485900" y="3152775"/>
            <a:ext cx="96583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83345"/>
                </a:solidFill>
                <a:latin typeface="Aptos"/>
                <a:ea typeface="Aptos"/>
                <a:cs typeface="Aptos"/>
              </a:defRPr>
            </a:pPr>
            <a:r>
              <a:rPr sz="2325" b="0">
                <a:solidFill>
                  <a:srgbClr val="183345"/>
                </a:solidFill>
                <a:latin typeface="Aptos"/>
                <a:ea typeface="Aptos"/>
                <a:cs typeface="Aptos"/>
              </a:rPr>
              <a:t>Annual filing: find differences</a:t>
            </a:r>
          </a:p>
        </p:txBody>
      </p:sp>
      <p:sp>
        <p:nvSpPr>
          <p:cNvPr id="9" name="">
            <a:extLst xmlns:a="http://schemas.openxmlformats.org/drawingml/2006/main">
              <a:ext uri="{FF2B5EF4-FFF2-40B4-BE49-F238E27FC236}">
                <a16:creationId xmlns:a16="http://schemas.microsoft.com/office/drawing/2014/main" id="{0B5EAC3A-6B78-4570-89C5-BA21E4023C52}"/>
              </a:ext>
            </a:extLst>
          </p:cNvPr>
          <p:cNvSpPr>
            <a:spLocks xmlns:a="http://schemas.openxmlformats.org/drawingml/2006/main" noGrp="1"/>
          </p:cNvSpPr>
          <p:nvPr/>
        </p:nvSpPr>
        <p:spPr>
          <a:xfrm xmlns:a="http://schemas.openxmlformats.org/drawingml/2006/main">
            <a:off x="666750" y="388620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2E04CF37-069D-4C7F-9EC9-B8F4A0448D9A}"/>
              </a:ext>
            </a:extLst>
          </p:cNvPr>
          <p:cNvSpPr>
            <a:spLocks xmlns:a="http://schemas.openxmlformats.org/drawingml/2006/main" noGrp="1"/>
          </p:cNvSpPr>
          <p:nvPr/>
        </p:nvSpPr>
        <p:spPr>
          <a:xfrm xmlns:a="http://schemas.openxmlformats.org/drawingml/2006/main">
            <a:off x="1485900" y="3886200"/>
            <a:ext cx="96583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83345"/>
                </a:solidFill>
                <a:latin typeface="Aptos"/>
                <a:ea typeface="Aptos"/>
                <a:cs typeface="Aptos"/>
              </a:defRPr>
            </a:pPr>
            <a:r>
              <a:rPr sz="2325" b="0">
                <a:solidFill>
                  <a:srgbClr val="183345"/>
                </a:solidFill>
                <a:latin typeface="Aptos"/>
                <a:ea typeface="Aptos"/>
                <a:cs typeface="Aptos"/>
              </a:rPr>
              <a:t>Director appointment: check missing records</a:t>
            </a:r>
          </a:p>
        </p:txBody>
      </p:sp>
      <p:sp>
        <p:nvSpPr>
          <p:cNvPr id="11" name="">
            <a:extLst xmlns:a="http://schemas.openxmlformats.org/drawingml/2006/main">
              <a:ext uri="{FF2B5EF4-FFF2-40B4-BE49-F238E27FC236}">
                <a16:creationId xmlns:a16="http://schemas.microsoft.com/office/drawing/2014/main" id="{68FCA0AF-E90C-4CFC-A914-E0A7E2B2ED93}"/>
              </a:ext>
            </a:extLst>
          </p:cNvPr>
          <p:cNvSpPr>
            <a:spLocks xmlns:a="http://schemas.openxmlformats.org/drawingml/2006/main" noGrp="1"/>
          </p:cNvSpPr>
          <p:nvPr/>
        </p:nvSpPr>
        <p:spPr>
          <a:xfrm xmlns:a="http://schemas.openxmlformats.org/drawingml/2006/main">
            <a:off x="666750" y="4619625"/>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05</a:t>
            </a:r>
          </a:p>
        </p:txBody>
      </p:sp>
      <p:sp>
        <p:nvSpPr>
          <p:cNvPr id="12" name="">
            <a:extLst xmlns:a="http://schemas.openxmlformats.org/drawingml/2006/main">
              <a:ext uri="{FF2B5EF4-FFF2-40B4-BE49-F238E27FC236}">
                <a16:creationId xmlns:a16="http://schemas.microsoft.com/office/drawing/2014/main" id="{B137A7AD-E51A-4E75-9AFD-65B36FD8FBE7}"/>
              </a:ext>
            </a:extLst>
          </p:cNvPr>
          <p:cNvSpPr>
            <a:spLocks xmlns:a="http://schemas.openxmlformats.org/drawingml/2006/main" noGrp="1"/>
          </p:cNvSpPr>
          <p:nvPr/>
        </p:nvSpPr>
        <p:spPr>
          <a:xfrm xmlns:a="http://schemas.openxmlformats.org/drawingml/2006/main">
            <a:off x="1485900" y="4619625"/>
            <a:ext cx="96583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83345"/>
                </a:solidFill>
                <a:latin typeface="Aptos"/>
                <a:ea typeface="Aptos"/>
                <a:cs typeface="Aptos"/>
              </a:defRPr>
            </a:pPr>
            <a:r>
              <a:rPr sz="2325" b="0">
                <a:solidFill>
                  <a:srgbClr val="183345"/>
                </a:solidFill>
                <a:latin typeface="Aptos"/>
                <a:ea typeface="Aptos"/>
                <a:cs typeface="Aptos"/>
              </a:rPr>
              <a:t>Final review and ROC query replies</a:t>
            </a:r>
          </a:p>
        </p:txBody>
      </p:sp>
      <p:sp>
        <p:nvSpPr>
          <p:cNvPr id="13" name="">
            <a:extLst xmlns:a="http://schemas.openxmlformats.org/drawingml/2006/main">
              <a:ext uri="{FF2B5EF4-FFF2-40B4-BE49-F238E27FC236}">
                <a16:creationId xmlns:a16="http://schemas.microsoft.com/office/drawing/2014/main" id="{B4437610-54A2-4270-B636-C7B53DDA5253}"/>
              </a:ext>
            </a:extLst>
          </p:cNvPr>
          <p:cNvSpPr>
            <a:spLocks xmlns:a="http://schemas.openxmlformats.org/drawingml/2006/main" noGrp="1"/>
          </p:cNvSpPr>
          <p:nvPr/>
        </p:nvSpPr>
        <p:spPr>
          <a:xfrm xmlns:a="http://schemas.openxmlformats.org/drawingml/2006/main">
            <a:off x="666750" y="53530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06</a:t>
            </a:r>
          </a:p>
        </p:txBody>
      </p:sp>
      <p:sp>
        <p:nvSpPr>
          <p:cNvPr id="14" name="">
            <a:extLst xmlns:a="http://schemas.openxmlformats.org/drawingml/2006/main">
              <a:ext uri="{FF2B5EF4-FFF2-40B4-BE49-F238E27FC236}">
                <a16:creationId xmlns:a16="http://schemas.microsoft.com/office/drawing/2014/main" id="{A499BFF3-32D9-410D-81B6-0B6FD8D3130B}"/>
              </a:ext>
            </a:extLst>
          </p:cNvPr>
          <p:cNvSpPr>
            <a:spLocks xmlns:a="http://schemas.openxmlformats.org/drawingml/2006/main" noGrp="1"/>
          </p:cNvSpPr>
          <p:nvPr/>
        </p:nvSpPr>
        <p:spPr>
          <a:xfrm xmlns:a="http://schemas.openxmlformats.org/drawingml/2006/main">
            <a:off x="1485900" y="5353050"/>
            <a:ext cx="96583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83345"/>
                </a:solidFill>
                <a:latin typeface="Aptos"/>
                <a:ea typeface="Aptos"/>
                <a:cs typeface="Aptos"/>
              </a:defRPr>
            </a:pPr>
            <a:r>
              <a:rPr sz="2325" b="0">
                <a:solidFill>
                  <a:srgbClr val="183345"/>
                </a:solidFill>
                <a:latin typeface="Aptos"/>
                <a:ea typeface="Aptos"/>
                <a:cs typeface="Aptos"/>
              </a:rPr>
              <a:t>Questions and discussion</a:t>
            </a:r>
          </a:p>
        </p:txBody>
      </p:sp>
    </p:spTree>
    <p:extLst>
      <p:ext uri="{BB962C8B-B14F-4D97-AF65-F5344CB8AC3E}">
        <p14:creationId xmlns:p14="http://schemas.microsoft.com/office/powerpoint/2010/main" val="149909098"/>
      </p:ext>
    </p:extLst>
  </p:cSld>
</p:sld>
</file>

<file path=ppt/slides/slide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B1532A7-A6D2-4DA8-9A1A-A82EAC91140B}"/>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Where does your filing time go?</a:t>
            </a:r>
          </a:p>
        </p:txBody>
      </p:sp>
      <p:sp>
        <p:nvSpPr>
          <p:cNvPr id="2" name="">
            <a:extLst xmlns:a="http://schemas.openxmlformats.org/drawingml/2006/main">
              <a:ext uri="{FF2B5EF4-FFF2-40B4-BE49-F238E27FC236}">
                <a16:creationId xmlns:a16="http://schemas.microsoft.com/office/drawing/2014/main" id="{B93B7192-8F2B-4535-B3E3-CC8E03933964}"/>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03</a:t>
            </a:r>
          </a:p>
        </p:txBody>
      </p:sp>
      <p:sp>
        <p:nvSpPr>
          <p:cNvPr id="3" name="">
            <a:extLst xmlns:a="http://schemas.openxmlformats.org/drawingml/2006/main">
              <a:ext uri="{FF2B5EF4-FFF2-40B4-BE49-F238E27FC236}">
                <a16:creationId xmlns:a16="http://schemas.microsoft.com/office/drawing/2014/main" id="{5B66B5C5-A7AB-4AE2-BA44-03FFFDCDAC83}"/>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D3F5B66D-60CE-4D3F-B041-73A8E67FAF2E}"/>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Collecting missing documents</a:t>
            </a:r>
          </a:p>
        </p:txBody>
      </p:sp>
      <p:sp>
        <p:nvSpPr>
          <p:cNvPr id="5" name="">
            <a:extLst xmlns:a="http://schemas.openxmlformats.org/drawingml/2006/main">
              <a:ext uri="{FF2B5EF4-FFF2-40B4-BE49-F238E27FC236}">
                <a16:creationId xmlns:a16="http://schemas.microsoft.com/office/drawing/2014/main" id="{D1D1BB02-9A07-43CA-BBCA-9C1361AF3829}"/>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DE7CD47D-448B-430F-8F5C-3AD8FA5A82E1}"/>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Checking names, dates and amounts</a:t>
            </a:r>
          </a:p>
        </p:txBody>
      </p:sp>
      <p:sp>
        <p:nvSpPr>
          <p:cNvPr id="7" name="">
            <a:extLst xmlns:a="http://schemas.openxmlformats.org/drawingml/2006/main">
              <a:ext uri="{FF2B5EF4-FFF2-40B4-BE49-F238E27FC236}">
                <a16:creationId xmlns:a16="http://schemas.microsoft.com/office/drawing/2014/main" id="{8E9FF06E-7244-40F0-B98F-F77A10083A48}"/>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240167E5-2408-4A30-BE8C-021A983AF0BC}"/>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Preparing attachments</a:t>
            </a:r>
          </a:p>
        </p:txBody>
      </p:sp>
      <p:sp>
        <p:nvSpPr>
          <p:cNvPr id="9" name="">
            <a:extLst xmlns:a="http://schemas.openxmlformats.org/drawingml/2006/main">
              <a:ext uri="{FF2B5EF4-FFF2-40B4-BE49-F238E27FC236}">
                <a16:creationId xmlns:a16="http://schemas.microsoft.com/office/drawing/2014/main" id="{DE4AEC0C-84A5-426F-83F6-80DC71D2A983}"/>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C828C50C-3EDB-4654-A812-84B12982689D}"/>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Correcting differences and answering queries</a:t>
            </a:r>
          </a:p>
        </p:txBody>
      </p:sp>
    </p:spTree>
    <p:extLst>
      <p:ext uri="{BB962C8B-B14F-4D97-AF65-F5344CB8AC3E}">
        <p14:creationId xmlns:p14="http://schemas.microsoft.com/office/powerpoint/2010/main" val="28833478"/>
      </p:ext>
    </p:extLst>
  </p:cSld>
</p:sld>
</file>

<file path=ppt/slides/slide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4F456DB-EEEA-41FF-B451-1C2A63D5DFAF}"/>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AI can help with preparation</a:t>
            </a:r>
          </a:p>
        </p:txBody>
      </p:sp>
      <p:sp>
        <p:nvSpPr>
          <p:cNvPr id="2" name="">
            <a:extLst xmlns:a="http://schemas.openxmlformats.org/drawingml/2006/main">
              <a:ext uri="{FF2B5EF4-FFF2-40B4-BE49-F238E27FC236}">
                <a16:creationId xmlns:a16="http://schemas.microsoft.com/office/drawing/2014/main" id="{61A88DFB-46B8-44BE-B7D6-DEB4EC002CEF}"/>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04</a:t>
            </a:r>
          </a:p>
        </p:txBody>
      </p:sp>
      <p:graphicFrame>
        <p:nvGraphicFramePr>
          <p:cNvPr id="7" name=""/>
          <p:cNvGraphicFramePr/>
          <p:nvPr/>
        </p:nvGraphicFramePr>
        <p:xfrm>
          <a:off xmlns:a="http://schemas.openxmlformats.org/drawingml/2006/main" x="628650" y="1752600"/>
          <a:ext xmlns:a="http://schemas.openxmlformats.org/drawingml/2006/main" cx="10934700" cy="3762375"/>
        </p:xfrm>
        <a:graphic xmlns:a="http://schemas.openxmlformats.org/drawingml/2006/main">
          <a:graphicData uri="http://schemas.openxmlformats.org/drawingml/2006/table">
            <a:tbl>
              <a:tblPr/>
              <a:tblGrid>
                <a:gridCol w="4953000"/>
                <a:gridCol w="5981700"/>
              </a:tblGrid>
              <a:tr h="752475">
                <a:tc>
                  <a:txBody>
                    <a:bodyPr/>
                    <a:lstStyle/>
                    <a:p>
                      <a:r>
                        <a:rPr sz="2175" b="1">
                          <a:solidFill>
                            <a:srgbClr val="FFFFFF"/>
                          </a:solidFill>
                          <a:latin typeface="Aptos"/>
                          <a:ea typeface="Aptos"/>
                          <a:cs typeface="Aptos"/>
                        </a:rPr>
                        <a:t>You give AI</a:t>
                      </a:r>
                    </a:p>
                  </a:txBody>
                  <a:tcPr marL="91440" marR="91440" marT="45720" marB="45720">
                    <a:solidFill>
                      <a:srgbClr val="0A2438"/>
                    </a:solidFill>
                  </a:tcPr>
                </a:tc>
                <a:tc>
                  <a:txBody>
                    <a:bodyPr/>
                    <a:lstStyle/>
                    <a:p>
                      <a:r>
                        <a:rPr sz="2175" b="1">
                          <a:solidFill>
                            <a:srgbClr val="FFFFFF"/>
                          </a:solidFill>
                          <a:latin typeface="Aptos"/>
                          <a:ea typeface="Aptos"/>
                          <a:cs typeface="Aptos"/>
                        </a:rPr>
                        <a:t>AI prepares</a:t>
                      </a:r>
                    </a:p>
                  </a:txBody>
                  <a:tcPr marL="91440" marR="91440" marT="45720" marB="45720">
                    <a:solidFill>
                      <a:srgbClr val="0A2438"/>
                    </a:solidFill>
                  </a:tcPr>
                </a:tc>
              </a:tr>
              <a:tr h="752475">
                <a:tc>
                  <a:txBody>
                    <a:bodyPr/>
                    <a:lstStyle/>
                    <a:p>
                      <a:r>
                        <a:rPr sz="2175" b="0">
                          <a:solidFill>
                            <a:srgbClr val="183345"/>
                          </a:solidFill>
                          <a:latin typeface="Aptos"/>
                          <a:ea typeface="Aptos"/>
                          <a:cs typeface="Aptos"/>
                        </a:rPr>
                        <a:t>Company documents</a:t>
                      </a:r>
                    </a:p>
                  </a:txBody>
                  <a:tcPr marL="91440" marR="91440" marT="45720" marB="45720">
                    <a:solidFill>
                      <a:srgbClr val="FFFFFF"/>
                    </a:solidFill>
                  </a:tcPr>
                </a:tc>
                <a:tc>
                  <a:txBody>
                    <a:bodyPr/>
                    <a:lstStyle/>
                    <a:p>
                      <a:r>
                        <a:rPr sz="2175" b="0">
                          <a:solidFill>
                            <a:srgbClr val="183345"/>
                          </a:solidFill>
                          <a:latin typeface="Aptos"/>
                          <a:ea typeface="Aptos"/>
                          <a:cs typeface="Aptos"/>
                        </a:rPr>
                        <a:t>A company details sheet</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Two sets of records</a:t>
                      </a:r>
                    </a:p>
                  </a:txBody>
                  <a:tcPr marL="91440" marR="91440" marT="45720" marB="45720">
                    <a:solidFill>
                      <a:srgbClr val="EAF1EC"/>
                    </a:solidFill>
                  </a:tcPr>
                </a:tc>
                <a:tc>
                  <a:txBody>
                    <a:bodyPr/>
                    <a:lstStyle/>
                    <a:p>
                      <a:r>
                        <a:rPr sz="2175" b="0">
                          <a:solidFill>
                            <a:srgbClr val="183345"/>
                          </a:solidFill>
                          <a:latin typeface="Aptos"/>
                          <a:ea typeface="Aptos"/>
                          <a:cs typeface="Aptos"/>
                        </a:rPr>
                        <a:t>A list of differences</a:t>
                      </a:r>
                    </a:p>
                  </a:txBody>
                  <a:tcPr marL="91440" marR="91440" marT="45720" marB="45720">
                    <a:solidFill>
                      <a:srgbClr val="EAF1EC"/>
                    </a:solidFill>
                  </a:tcPr>
                </a:tc>
              </a:tr>
              <a:tr h="752475">
                <a:tc>
                  <a:txBody>
                    <a:bodyPr/>
                    <a:lstStyle/>
                    <a:p>
                      <a:r>
                        <a:rPr sz="2175" b="0">
                          <a:solidFill>
                            <a:srgbClr val="183345"/>
                          </a:solidFill>
                          <a:latin typeface="Aptos"/>
                          <a:ea typeface="Aptos"/>
                          <a:cs typeface="Aptos"/>
                        </a:rPr>
                        <a:t>Verified facts</a:t>
                      </a:r>
                    </a:p>
                  </a:txBody>
                  <a:tcPr marL="91440" marR="91440" marT="45720" marB="45720">
                    <a:solidFill>
                      <a:srgbClr val="FFFFFF"/>
                    </a:solidFill>
                  </a:tcPr>
                </a:tc>
                <a:tc>
                  <a:txBody>
                    <a:bodyPr/>
                    <a:lstStyle/>
                    <a:p>
                      <a:r>
                        <a:rPr sz="2175" b="0">
                          <a:solidFill>
                            <a:srgbClr val="183345"/>
                          </a:solidFill>
                          <a:latin typeface="Aptos"/>
                          <a:ea typeface="Aptos"/>
                          <a:cs typeface="Aptos"/>
                        </a:rPr>
                        <a:t>A first draft</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A query from ROC</a:t>
                      </a:r>
                    </a:p>
                  </a:txBody>
                  <a:tcPr marL="91440" marR="91440" marT="45720" marB="45720">
                    <a:solidFill>
                      <a:srgbClr val="EAF1EC"/>
                    </a:solidFill>
                  </a:tcPr>
                </a:tc>
                <a:tc>
                  <a:txBody>
                    <a:bodyPr/>
                    <a:lstStyle/>
                    <a:p>
                      <a:r>
                        <a:rPr sz="2175" b="0">
                          <a:solidFill>
                            <a:srgbClr val="183345"/>
                          </a:solidFill>
                          <a:latin typeface="Aptos"/>
                          <a:ea typeface="Aptos"/>
                          <a:cs typeface="Aptos"/>
                        </a:rPr>
                        <a:t>A response checklist</a:t>
                      </a:r>
                    </a:p>
                  </a:txBody>
                  <a:tcPr marL="91440" marR="91440" marT="45720" marB="45720">
                    <a:solidFill>
                      <a:srgbClr val="EAF1EC"/>
                    </a:solidFill>
                  </a:tcPr>
                </a:tc>
              </a:tr>
            </a:tbl>
          </a:graphicData>
        </a:graphic>
      </p:graphicFrame>
      <p:sp>
        <p:nvSpPr>
          <p:cNvPr id="4" name="">
            <a:extLst xmlns:a="http://schemas.openxmlformats.org/drawingml/2006/main">
              <a:ext uri="{FF2B5EF4-FFF2-40B4-BE49-F238E27FC236}">
                <a16:creationId xmlns:a16="http://schemas.microsoft.com/office/drawing/2014/main" id="{D17FB053-A72F-42F4-9EBA-5086CE5BC5D0}"/>
              </a:ext>
            </a:extLst>
          </p:cNvPr>
          <p:cNvSpPr>
            <a:spLocks xmlns:a="http://schemas.openxmlformats.org/drawingml/2006/main" noGrp="1"/>
          </p:cNvSpPr>
          <p:nvPr/>
        </p:nvSpPr>
        <p:spPr>
          <a:xfrm xmlns:a="http://schemas.openxmlformats.org/drawingml/2006/main">
            <a:off x="704850" y="5705475"/>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87F83"/>
                </a:solidFill>
                <a:latin typeface="Aptos"/>
                <a:ea typeface="Aptos"/>
                <a:cs typeface="Aptos"/>
              </a:defRPr>
            </a:pPr>
            <a:r>
              <a:rPr sz="1950" b="1">
                <a:solidFill>
                  <a:srgbClr val="087F83"/>
                </a:solidFill>
                <a:latin typeface="Aptos"/>
                <a:ea typeface="Aptos"/>
                <a:cs typeface="Aptos"/>
              </a:rPr>
              <a:t>You check the facts and approve the final work.</a:t>
            </a:r>
          </a:p>
        </p:txBody>
      </p:sp>
    </p:spTree>
    <p:extLst>
      <p:ext uri="{BB962C8B-B14F-4D97-AF65-F5344CB8AC3E}">
        <p14:creationId xmlns:p14="http://schemas.microsoft.com/office/powerpoint/2010/main" val="1121743766"/>
      </p:ext>
    </p:extLst>
  </p:cSld>
</p:sld>
</file>

<file path=ppt/slides/slide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CAF590F-BB76-4246-BC04-01D53C4CAA8D}"/>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Company records first</a:t>
            </a:r>
          </a:p>
        </p:txBody>
      </p:sp>
      <p:sp>
        <p:nvSpPr>
          <p:cNvPr id="2" name="">
            <a:extLst xmlns:a="http://schemas.openxmlformats.org/drawingml/2006/main">
              <a:ext uri="{FF2B5EF4-FFF2-40B4-BE49-F238E27FC236}">
                <a16:creationId xmlns:a16="http://schemas.microsoft.com/office/drawing/2014/main" id="{1386D3E8-E8E6-4D7D-8885-A86E844B8157}"/>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05</a:t>
            </a:r>
          </a:p>
        </p:txBody>
      </p:sp>
      <p:sp>
        <p:nvSpPr>
          <p:cNvPr id="3" name="">
            <a:extLst xmlns:a="http://schemas.openxmlformats.org/drawingml/2006/main">
              <a:ext uri="{FF2B5EF4-FFF2-40B4-BE49-F238E27FC236}">
                <a16:creationId xmlns:a16="http://schemas.microsoft.com/office/drawing/2014/main" id="{DDBE9EE2-3558-456F-9ACD-3305B4E52638}"/>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016E0B1B-E3A6-44D6-BE16-49AFD504D928}"/>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Basic company details and relevant dates</a:t>
            </a:r>
          </a:p>
        </p:txBody>
      </p:sp>
      <p:sp>
        <p:nvSpPr>
          <p:cNvPr id="5" name="">
            <a:extLst xmlns:a="http://schemas.openxmlformats.org/drawingml/2006/main">
              <a:ext uri="{FF2B5EF4-FFF2-40B4-BE49-F238E27FC236}">
                <a16:creationId xmlns:a16="http://schemas.microsoft.com/office/drawing/2014/main" id="{9C5A350E-B5EB-47B4-AC37-334EF52442A7}"/>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807892AB-ECDA-410E-83A8-30AD68FB8077}"/>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Signed financial statements and reports</a:t>
            </a:r>
          </a:p>
        </p:txBody>
      </p:sp>
      <p:sp>
        <p:nvSpPr>
          <p:cNvPr id="7" name="">
            <a:extLst xmlns:a="http://schemas.openxmlformats.org/drawingml/2006/main">
              <a:ext uri="{FF2B5EF4-FFF2-40B4-BE49-F238E27FC236}">
                <a16:creationId xmlns:a16="http://schemas.microsoft.com/office/drawing/2014/main" id="{5785FAAD-C2AB-4D56-B9A4-2878E00E40E7}"/>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5489A621-F494-471B-8D98-85222991665C}"/>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Registers and actual meeting records</a:t>
            </a:r>
          </a:p>
        </p:txBody>
      </p:sp>
      <p:sp>
        <p:nvSpPr>
          <p:cNvPr id="9" name="">
            <a:extLst xmlns:a="http://schemas.openxmlformats.org/drawingml/2006/main">
              <a:ext uri="{FF2B5EF4-FFF2-40B4-BE49-F238E27FC236}">
                <a16:creationId xmlns:a16="http://schemas.microsoft.com/office/drawing/2014/main" id="{2462F7A9-5BB5-4877-8CAA-242B64B52045}"/>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9292DCE6-AE5F-414E-B372-8549407B8B95}"/>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Relevant earlier filings and acknowledgements</a:t>
            </a:r>
          </a:p>
        </p:txBody>
      </p:sp>
    </p:spTree>
    <p:extLst>
      <p:ext uri="{BB962C8B-B14F-4D97-AF65-F5344CB8AC3E}">
        <p14:creationId xmlns:p14="http://schemas.microsoft.com/office/powerpoint/2010/main" val="1603961913"/>
      </p:ext>
    </p:extLst>
  </p:cSld>
</p:sld>
</file>

<file path=ppt/slides/slide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3ADC4C44-4A71-4960-993F-721D8C5704DB}"/>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The company details sheet</a:t>
            </a:r>
          </a:p>
        </p:txBody>
      </p:sp>
      <p:sp>
        <p:nvSpPr>
          <p:cNvPr id="2" name="">
            <a:extLst xmlns:a="http://schemas.openxmlformats.org/drawingml/2006/main">
              <a:ext uri="{FF2B5EF4-FFF2-40B4-BE49-F238E27FC236}">
                <a16:creationId xmlns:a16="http://schemas.microsoft.com/office/drawing/2014/main" id="{3238D01C-935C-432C-B3CC-9338DD505B21}"/>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06</a:t>
            </a:r>
          </a:p>
        </p:txBody>
      </p:sp>
      <p:graphicFrame>
        <p:nvGraphicFramePr>
          <p:cNvPr id="6" name=""/>
          <p:cNvGraphicFramePr/>
          <p:nvPr/>
        </p:nvGraphicFramePr>
        <p:xfrm>
          <a:off xmlns:a="http://schemas.openxmlformats.org/drawingml/2006/main" x="628650" y="1752600"/>
          <a:ext xmlns:a="http://schemas.openxmlformats.org/drawingml/2006/main" cx="10934700" cy="3762375"/>
        </p:xfrm>
        <a:graphic xmlns:a="http://schemas.openxmlformats.org/drawingml/2006/main">
          <a:graphicData uri="http://schemas.openxmlformats.org/drawingml/2006/table">
            <a:tbl>
              <a:tblPr/>
              <a:tblGrid>
                <a:gridCol w="4953000"/>
                <a:gridCol w="5981700"/>
              </a:tblGrid>
              <a:tr h="752475">
                <a:tc>
                  <a:txBody>
                    <a:bodyPr/>
                    <a:lstStyle/>
                    <a:p>
                      <a:r>
                        <a:rPr sz="2175" b="1">
                          <a:solidFill>
                            <a:srgbClr val="FFFFFF"/>
                          </a:solidFill>
                          <a:latin typeface="Aptos"/>
                          <a:ea typeface="Aptos"/>
                          <a:cs typeface="Aptos"/>
                        </a:rPr>
                        <a:t>Detail</a:t>
                      </a:r>
                    </a:p>
                  </a:txBody>
                  <a:tcPr marL="91440" marR="91440" marT="45720" marB="45720">
                    <a:solidFill>
                      <a:srgbClr val="0A2438"/>
                    </a:solidFill>
                  </a:tcPr>
                </a:tc>
                <a:tc>
                  <a:txBody>
                    <a:bodyPr/>
                    <a:lstStyle/>
                    <a:p>
                      <a:r>
                        <a:rPr sz="2175" b="1">
                          <a:solidFill>
                            <a:srgbClr val="FFFFFF"/>
                          </a:solidFill>
                          <a:latin typeface="Aptos"/>
                          <a:ea typeface="Aptos"/>
                          <a:cs typeface="Aptos"/>
                        </a:rPr>
                        <a:t>Why you need it</a:t>
                      </a:r>
                    </a:p>
                  </a:txBody>
                  <a:tcPr marL="91440" marR="91440" marT="45720" marB="45720">
                    <a:solidFill>
                      <a:srgbClr val="0A2438"/>
                    </a:solidFill>
                  </a:tcPr>
                </a:tc>
              </a:tr>
              <a:tr h="752475">
                <a:tc>
                  <a:txBody>
                    <a:bodyPr/>
                    <a:lstStyle/>
                    <a:p>
                      <a:r>
                        <a:rPr sz="2175" b="0">
                          <a:solidFill>
                            <a:srgbClr val="183345"/>
                          </a:solidFill>
                          <a:latin typeface="Aptos"/>
                          <a:ea typeface="Aptos"/>
                          <a:cs typeface="Aptos"/>
                        </a:rPr>
                        <a:t>Company type and status</a:t>
                      </a:r>
                    </a:p>
                  </a:txBody>
                  <a:tcPr marL="91440" marR="91440" marT="45720" marB="45720">
                    <a:solidFill>
                      <a:srgbClr val="FFFFFF"/>
                    </a:solidFill>
                  </a:tcPr>
                </a:tc>
                <a:tc>
                  <a:txBody>
                    <a:bodyPr/>
                    <a:lstStyle/>
                    <a:p>
                      <a:r>
                        <a:rPr sz="2175" b="0">
                          <a:solidFill>
                            <a:srgbClr val="183345"/>
                          </a:solidFill>
                          <a:latin typeface="Aptos"/>
                          <a:ea typeface="Aptos"/>
                          <a:cs typeface="Aptos"/>
                        </a:rPr>
                        <a:t>To check which requirements apply</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Financial year or event date</a:t>
                      </a:r>
                    </a:p>
                  </a:txBody>
                  <a:tcPr marL="91440" marR="91440" marT="45720" marB="45720">
                    <a:solidFill>
                      <a:srgbClr val="EAF1EC"/>
                    </a:solidFill>
                  </a:tcPr>
                </a:tc>
                <a:tc>
                  <a:txBody>
                    <a:bodyPr/>
                    <a:lstStyle/>
                    <a:p>
                      <a:r>
                        <a:rPr sz="2175" b="0">
                          <a:solidFill>
                            <a:srgbClr val="183345"/>
                          </a:solidFill>
                          <a:latin typeface="Aptos"/>
                          <a:ea typeface="Aptos"/>
                          <a:cs typeface="Aptos"/>
                        </a:rPr>
                        <a:t>To choose the reporting period</a:t>
                      </a:r>
                    </a:p>
                  </a:txBody>
                  <a:tcPr marL="91440" marR="91440" marT="45720" marB="45720">
                    <a:solidFill>
                      <a:srgbClr val="EAF1EC"/>
                    </a:solidFill>
                  </a:tcPr>
                </a:tc>
              </a:tr>
              <a:tr h="752475">
                <a:tc>
                  <a:txBody>
                    <a:bodyPr/>
                    <a:lstStyle/>
                    <a:p>
                      <a:r>
                        <a:rPr sz="2175" b="0">
                          <a:solidFill>
                            <a:srgbClr val="183345"/>
                          </a:solidFill>
                          <a:latin typeface="Aptos"/>
                          <a:ea typeface="Aptos"/>
                          <a:cs typeface="Aptos"/>
                        </a:rPr>
                        <a:t>Directors and share capital</a:t>
                      </a:r>
                    </a:p>
                  </a:txBody>
                  <a:tcPr marL="91440" marR="91440" marT="45720" marB="45720">
                    <a:solidFill>
                      <a:srgbClr val="FFFFFF"/>
                    </a:solidFill>
                  </a:tcPr>
                </a:tc>
                <a:tc>
                  <a:txBody>
                    <a:bodyPr/>
                    <a:lstStyle/>
                    <a:p>
                      <a:r>
                        <a:rPr sz="2175" b="0">
                          <a:solidFill>
                            <a:srgbClr val="183345"/>
                          </a:solidFill>
                          <a:latin typeface="Aptos"/>
                          <a:ea typeface="Aptos"/>
                          <a:cs typeface="Aptos"/>
                        </a:rPr>
                        <a:t>To compare against registers</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Missing facts</a:t>
                      </a:r>
                    </a:p>
                  </a:txBody>
                  <a:tcPr marL="91440" marR="91440" marT="45720" marB="45720">
                    <a:solidFill>
                      <a:srgbClr val="EAF1EC"/>
                    </a:solidFill>
                  </a:tcPr>
                </a:tc>
                <a:tc>
                  <a:txBody>
                    <a:bodyPr/>
                    <a:lstStyle/>
                    <a:p>
                      <a:r>
                        <a:rPr sz="2175" b="0">
                          <a:solidFill>
                            <a:srgbClr val="183345"/>
                          </a:solidFill>
                          <a:latin typeface="Aptos"/>
                          <a:ea typeface="Aptos"/>
                          <a:cs typeface="Aptos"/>
                        </a:rPr>
                        <a:t>To keep assumptions visible</a:t>
                      </a:r>
                    </a:p>
                  </a:txBody>
                  <a:tcPr marL="91440" marR="91440" marT="45720" marB="45720">
                    <a:solidFill>
                      <a:srgbClr val="EAF1EC"/>
                    </a:solidFill>
                  </a:tcPr>
                </a:tc>
              </a:tr>
            </a:tbl>
          </a:graphicData>
        </a:graphic>
      </p:graphicFrame>
    </p:spTree>
    <p:extLst>
      <p:ext uri="{BB962C8B-B14F-4D97-AF65-F5344CB8AC3E}">
        <p14:creationId xmlns:p14="http://schemas.microsoft.com/office/powerpoint/2010/main" val="819339354"/>
      </p:ext>
    </p:extLst>
  </p:cSld>
</p:sld>
</file>

<file path=ppt/slides/slide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44E1B17-2AB2-4E2A-A783-5E7744C0250B}"/>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Common filing examples</a:t>
            </a:r>
          </a:p>
        </p:txBody>
      </p:sp>
      <p:sp>
        <p:nvSpPr>
          <p:cNvPr id="2" name="">
            <a:extLst xmlns:a="http://schemas.openxmlformats.org/drawingml/2006/main">
              <a:ext uri="{FF2B5EF4-FFF2-40B4-BE49-F238E27FC236}">
                <a16:creationId xmlns:a16="http://schemas.microsoft.com/office/drawing/2014/main" id="{2C1A9A28-888D-4F01-AB1B-B6AC0D766722}"/>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07</a:t>
            </a:r>
          </a:p>
        </p:txBody>
      </p:sp>
      <p:graphicFrame>
        <p:nvGraphicFramePr>
          <p:cNvPr id="7" name=""/>
          <p:cNvGraphicFramePr/>
          <p:nvPr/>
        </p:nvGraphicFramePr>
        <p:xfrm>
          <a:off xmlns:a="http://schemas.openxmlformats.org/drawingml/2006/main" x="628650" y="1752600"/>
          <a:ext xmlns:a="http://schemas.openxmlformats.org/drawingml/2006/main" cx="10934700" cy="3762375"/>
        </p:xfrm>
        <a:graphic xmlns:a="http://schemas.openxmlformats.org/drawingml/2006/main">
          <a:graphicData uri="http://schemas.openxmlformats.org/drawingml/2006/table">
            <a:tbl>
              <a:tblPr/>
              <a:tblGrid>
                <a:gridCol w="4953000"/>
                <a:gridCol w="5981700"/>
              </a:tblGrid>
              <a:tr h="752475">
                <a:tc>
                  <a:txBody>
                    <a:bodyPr/>
                    <a:lstStyle/>
                    <a:p>
                      <a:r>
                        <a:rPr sz="2175" b="1">
                          <a:solidFill>
                            <a:srgbClr val="FFFFFF"/>
                          </a:solidFill>
                          <a:latin typeface="Aptos"/>
                          <a:ea typeface="Aptos"/>
                          <a:cs typeface="Aptos"/>
                        </a:rPr>
                        <a:t>Purpose</a:t>
                      </a:r>
                    </a:p>
                  </a:txBody>
                  <a:tcPr marL="91440" marR="91440" marT="45720" marB="45720">
                    <a:solidFill>
                      <a:srgbClr val="0A2438"/>
                    </a:solidFill>
                  </a:tcPr>
                </a:tc>
                <a:tc>
                  <a:txBody>
                    <a:bodyPr/>
                    <a:lstStyle/>
                    <a:p>
                      <a:r>
                        <a:rPr sz="2175" b="1">
                          <a:solidFill>
                            <a:srgbClr val="FFFFFF"/>
                          </a:solidFill>
                          <a:latin typeface="Aptos"/>
                          <a:ea typeface="Aptos"/>
                          <a:cs typeface="Aptos"/>
                        </a:rPr>
                        <a:t>Form examples to verify</a:t>
                      </a:r>
                    </a:p>
                  </a:txBody>
                  <a:tcPr marL="91440" marR="91440" marT="45720" marB="45720">
                    <a:solidFill>
                      <a:srgbClr val="0A2438"/>
                    </a:solidFill>
                  </a:tcPr>
                </a:tc>
              </a:tr>
              <a:tr h="752475">
                <a:tc>
                  <a:txBody>
                    <a:bodyPr/>
                    <a:lstStyle/>
                    <a:p>
                      <a:r>
                        <a:rPr sz="2175" b="0">
                          <a:solidFill>
                            <a:srgbClr val="183345"/>
                          </a:solidFill>
                          <a:latin typeface="Aptos"/>
                          <a:ea typeface="Aptos"/>
                          <a:cs typeface="Aptos"/>
                        </a:rPr>
                        <a:t>Financial statement filing</a:t>
                      </a:r>
                    </a:p>
                  </a:txBody>
                  <a:tcPr marL="91440" marR="91440" marT="45720" marB="45720">
                    <a:solidFill>
                      <a:srgbClr val="FFFFFF"/>
                    </a:solidFill>
                  </a:tcPr>
                </a:tc>
                <a:tc>
                  <a:txBody>
                    <a:bodyPr/>
                    <a:lstStyle/>
                    <a:p>
                      <a:r>
                        <a:rPr sz="2175" b="0">
                          <a:solidFill>
                            <a:srgbClr val="183345"/>
                          </a:solidFill>
                          <a:latin typeface="Aptos"/>
                          <a:ea typeface="Aptos"/>
                          <a:cs typeface="Aptos"/>
                        </a:rPr>
                        <a:t>AOC-4 family</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Annual return</a:t>
                      </a:r>
                    </a:p>
                  </a:txBody>
                  <a:tcPr marL="91440" marR="91440" marT="45720" marB="45720">
                    <a:solidFill>
                      <a:srgbClr val="EAF1EC"/>
                    </a:solidFill>
                  </a:tcPr>
                </a:tc>
                <a:tc>
                  <a:txBody>
                    <a:bodyPr/>
                    <a:lstStyle/>
                    <a:p>
                      <a:r>
                        <a:rPr sz="2175" b="0">
                          <a:solidFill>
                            <a:srgbClr val="183345"/>
                          </a:solidFill>
                          <a:latin typeface="Aptos"/>
                          <a:ea typeface="Aptos"/>
                          <a:cs typeface="Aptos"/>
                        </a:rPr>
                        <a:t>MGT-7 or MGT-7A, as applicable</a:t>
                      </a:r>
                    </a:p>
                  </a:txBody>
                  <a:tcPr marL="91440" marR="91440" marT="45720" marB="45720">
                    <a:solidFill>
                      <a:srgbClr val="EAF1EC"/>
                    </a:solidFill>
                  </a:tcPr>
                </a:tc>
              </a:tr>
              <a:tr h="752475">
                <a:tc>
                  <a:txBody>
                    <a:bodyPr/>
                    <a:lstStyle/>
                    <a:p>
                      <a:r>
                        <a:rPr sz="2175" b="0">
                          <a:solidFill>
                            <a:srgbClr val="183345"/>
                          </a:solidFill>
                          <a:latin typeface="Aptos"/>
                          <a:ea typeface="Aptos"/>
                          <a:cs typeface="Aptos"/>
                        </a:rPr>
                        <a:t>Director changes</a:t>
                      </a:r>
                    </a:p>
                  </a:txBody>
                  <a:tcPr marL="91440" marR="91440" marT="45720" marB="45720">
                    <a:solidFill>
                      <a:srgbClr val="FFFFFF"/>
                    </a:solidFill>
                  </a:tcPr>
                </a:tc>
                <a:tc>
                  <a:txBody>
                    <a:bodyPr/>
                    <a:lstStyle/>
                    <a:p>
                      <a:r>
                        <a:rPr sz="2175" b="0">
                          <a:solidFill>
                            <a:srgbClr val="183345"/>
                          </a:solidFill>
                          <a:latin typeface="Aptos"/>
                          <a:ea typeface="Aptos"/>
                          <a:cs typeface="Aptos"/>
                        </a:rPr>
                        <a:t>DIR-12</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Registered office change</a:t>
                      </a:r>
                    </a:p>
                  </a:txBody>
                  <a:tcPr marL="91440" marR="91440" marT="45720" marB="45720">
                    <a:solidFill>
                      <a:srgbClr val="EAF1EC"/>
                    </a:solidFill>
                  </a:tcPr>
                </a:tc>
                <a:tc>
                  <a:txBody>
                    <a:bodyPr/>
                    <a:lstStyle/>
                    <a:p>
                      <a:r>
                        <a:rPr sz="2175" b="0">
                          <a:solidFill>
                            <a:srgbClr val="183345"/>
                          </a:solidFill>
                          <a:latin typeface="Aptos"/>
                          <a:ea typeface="Aptos"/>
                          <a:cs typeface="Aptos"/>
                        </a:rPr>
                        <a:t>INC-22, with other steps as applicable</a:t>
                      </a:r>
                    </a:p>
                  </a:txBody>
                  <a:tcPr marL="91440" marR="91440" marT="45720" marB="45720">
                    <a:solidFill>
                      <a:srgbClr val="EAF1EC"/>
                    </a:solidFill>
                  </a:tcPr>
                </a:tc>
              </a:tr>
            </a:tbl>
          </a:graphicData>
        </a:graphic>
      </p:graphicFrame>
      <p:sp>
        <p:nvSpPr>
          <p:cNvPr id="4" name="">
            <a:extLst xmlns:a="http://schemas.openxmlformats.org/drawingml/2006/main">
              <a:ext uri="{FF2B5EF4-FFF2-40B4-BE49-F238E27FC236}">
                <a16:creationId xmlns:a16="http://schemas.microsoft.com/office/drawing/2014/main" id="{704BC670-5898-4AEF-8C2B-6250B84C5357}"/>
              </a:ext>
            </a:extLst>
          </p:cNvPr>
          <p:cNvSpPr>
            <a:spLocks xmlns:a="http://schemas.openxmlformats.org/drawingml/2006/main" noGrp="1"/>
          </p:cNvSpPr>
          <p:nvPr/>
        </p:nvSpPr>
        <p:spPr>
          <a:xfrm xmlns:a="http://schemas.openxmlformats.org/drawingml/2006/main">
            <a:off x="704850" y="5705475"/>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87F83"/>
                </a:solidFill>
                <a:latin typeface="Aptos"/>
                <a:ea typeface="Aptos"/>
                <a:cs typeface="Aptos"/>
              </a:defRPr>
            </a:pPr>
            <a:r>
              <a:rPr sz="1950" b="1">
                <a:solidFill>
                  <a:srgbClr val="087F83"/>
                </a:solidFill>
                <a:latin typeface="Aptos"/>
                <a:ea typeface="Aptos"/>
                <a:cs typeface="Aptos"/>
              </a:rPr>
              <a:t>The event and company facts determine the complete filing route.</a:t>
            </a:r>
          </a:p>
        </p:txBody>
      </p:sp>
    </p:spTree>
    <p:extLst>
      <p:ext uri="{BB962C8B-B14F-4D97-AF65-F5344CB8AC3E}">
        <p14:creationId xmlns:p14="http://schemas.microsoft.com/office/powerpoint/2010/main" val="1600650335"/>
      </p:ext>
    </p:extLst>
  </p:cSld>
</p:sld>
</file>

<file path=ppt/slides/slide8.xml><?xml version="1.0" encoding="utf-8"?>
<p:sld xmlns:p="http://schemas.openxmlformats.org/presentationml/2006/main">
  <p:cSld>
    <p:bg>
      <p:bgPr>
        <a:solidFill xmlns:a="http://schemas.openxmlformats.org/drawingml/2006/main">
          <a:srgbClr val="0A243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8D09151-216E-48AA-8AFB-29516CFFE2FD}"/>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A simple prompt for a filing checklist</a:t>
            </a:r>
          </a:p>
        </p:txBody>
      </p:sp>
      <p:sp>
        <p:nvSpPr>
          <p:cNvPr id="2" name="">
            <a:extLst xmlns:a="http://schemas.openxmlformats.org/drawingml/2006/main">
              <a:ext uri="{FF2B5EF4-FFF2-40B4-BE49-F238E27FC236}">
                <a16:creationId xmlns:a16="http://schemas.microsoft.com/office/drawing/2014/main" id="{42E32DFB-E77D-408B-9EA1-8F89FF3F9EB3}"/>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81D6C9"/>
                </a:solidFill>
                <a:latin typeface="Aptos"/>
                <a:ea typeface="Aptos"/>
                <a:cs typeface="Aptos"/>
              </a:defRPr>
            </a:pPr>
            <a:r>
              <a:rPr sz="1275" b="0">
                <a:solidFill>
                  <a:srgbClr val="81D6C9"/>
                </a:solidFill>
                <a:latin typeface="Aptos"/>
                <a:ea typeface="Aptos"/>
                <a:cs typeface="Aptos"/>
              </a:rPr>
              <a:t>08</a:t>
            </a:r>
          </a:p>
        </p:txBody>
      </p:sp>
      <p:sp>
        <p:nvSpPr>
          <p:cNvPr id="3" name="">
            <a:extLst xmlns:a="http://schemas.openxmlformats.org/drawingml/2006/main">
              <a:ext uri="{FF2B5EF4-FFF2-40B4-BE49-F238E27FC236}">
                <a16:creationId xmlns:a16="http://schemas.microsoft.com/office/drawing/2014/main" id="{6BC50D3E-6337-4742-BE05-A85FF502D4FD}"/>
              </a:ext>
            </a:extLst>
          </p:cNvPr>
          <p:cNvSpPr>
            <a:spLocks xmlns:a="http://schemas.openxmlformats.org/drawingml/2006/main" noGrp="1"/>
          </p:cNvSpPr>
          <p:nvPr/>
        </p:nvSpPr>
        <p:spPr>
          <a:xfrm xmlns:a="http://schemas.openxmlformats.org/drawingml/2006/main">
            <a:off x="666750" y="1809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7D1E63C1-8383-48F2-97B5-383E4009E9D3}"/>
              </a:ext>
            </a:extLst>
          </p:cNvPr>
          <p:cNvSpPr>
            <a:spLocks xmlns:a="http://schemas.openxmlformats.org/drawingml/2006/main" noGrp="1"/>
          </p:cNvSpPr>
          <p:nvPr/>
        </p:nvSpPr>
        <p:spPr>
          <a:xfrm xmlns:a="http://schemas.openxmlformats.org/drawingml/2006/main">
            <a:off x="1485900" y="1809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Prepare a filing checklist from these records.</a:t>
            </a:r>
          </a:p>
        </p:txBody>
      </p:sp>
      <p:sp>
        <p:nvSpPr>
          <p:cNvPr id="5" name="">
            <a:extLst xmlns:a="http://schemas.openxmlformats.org/drawingml/2006/main">
              <a:ext uri="{FF2B5EF4-FFF2-40B4-BE49-F238E27FC236}">
                <a16:creationId xmlns:a16="http://schemas.microsoft.com/office/drawing/2014/main" id="{6A177D58-C64A-4C33-BCE5-2E43019DCCE1}"/>
              </a:ext>
            </a:extLst>
          </p:cNvPr>
          <p:cNvSpPr>
            <a:spLocks xmlns:a="http://schemas.openxmlformats.org/drawingml/2006/main" noGrp="1"/>
          </p:cNvSpPr>
          <p:nvPr/>
        </p:nvSpPr>
        <p:spPr>
          <a:xfrm xmlns:a="http://schemas.openxmlformats.org/drawingml/2006/main">
            <a:off x="666750" y="2571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E61A05E5-B6D9-4DA2-A823-BC8F3AC43D09}"/>
              </a:ext>
            </a:extLst>
          </p:cNvPr>
          <p:cNvSpPr>
            <a:spLocks xmlns:a="http://schemas.openxmlformats.org/drawingml/2006/main" noGrp="1"/>
          </p:cNvSpPr>
          <p:nvPr/>
        </p:nvSpPr>
        <p:spPr>
          <a:xfrm xmlns:a="http://schemas.openxmlformats.org/drawingml/2006/main">
            <a:off x="1485900" y="2571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Show the source for each fact.</a:t>
            </a:r>
          </a:p>
        </p:txBody>
      </p:sp>
      <p:sp>
        <p:nvSpPr>
          <p:cNvPr id="7" name="">
            <a:extLst xmlns:a="http://schemas.openxmlformats.org/drawingml/2006/main">
              <a:ext uri="{FF2B5EF4-FFF2-40B4-BE49-F238E27FC236}">
                <a16:creationId xmlns:a16="http://schemas.microsoft.com/office/drawing/2014/main" id="{15CDDC1A-2515-4395-8C35-F910D10098F0}"/>
              </a:ext>
            </a:extLst>
          </p:cNvPr>
          <p:cNvSpPr>
            <a:spLocks xmlns:a="http://schemas.openxmlformats.org/drawingml/2006/main" noGrp="1"/>
          </p:cNvSpPr>
          <p:nvPr/>
        </p:nvSpPr>
        <p:spPr>
          <a:xfrm xmlns:a="http://schemas.openxmlformats.org/drawingml/2006/main">
            <a:off x="666750" y="3333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1582E564-989A-4BAE-8381-A3ABCBCC8EAE}"/>
              </a:ext>
            </a:extLst>
          </p:cNvPr>
          <p:cNvSpPr>
            <a:spLocks xmlns:a="http://schemas.openxmlformats.org/drawingml/2006/main" noGrp="1"/>
          </p:cNvSpPr>
          <p:nvPr/>
        </p:nvSpPr>
        <p:spPr>
          <a:xfrm xmlns:a="http://schemas.openxmlformats.org/drawingml/2006/main">
            <a:off x="1485900" y="3333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List missing documents and differences.</a:t>
            </a:r>
          </a:p>
        </p:txBody>
      </p:sp>
      <p:sp>
        <p:nvSpPr>
          <p:cNvPr id="9" name="">
            <a:extLst xmlns:a="http://schemas.openxmlformats.org/drawingml/2006/main">
              <a:ext uri="{FF2B5EF4-FFF2-40B4-BE49-F238E27FC236}">
                <a16:creationId xmlns:a16="http://schemas.microsoft.com/office/drawing/2014/main" id="{A2A469AB-25E0-4C75-A20B-67AC66C1B190}"/>
              </a:ext>
            </a:extLst>
          </p:cNvPr>
          <p:cNvSpPr>
            <a:spLocks xmlns:a="http://schemas.openxmlformats.org/drawingml/2006/main" noGrp="1"/>
          </p:cNvSpPr>
          <p:nvPr/>
        </p:nvSpPr>
        <p:spPr>
          <a:xfrm xmlns:a="http://schemas.openxmlformats.org/drawingml/2006/main">
            <a:off x="666750" y="4095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28564BC6-C4E5-4703-9D36-21649BBF7DFB}"/>
              </a:ext>
            </a:extLst>
          </p:cNvPr>
          <p:cNvSpPr>
            <a:spLocks xmlns:a="http://schemas.openxmlformats.org/drawingml/2006/main" noGrp="1"/>
          </p:cNvSpPr>
          <p:nvPr/>
        </p:nvSpPr>
        <p:spPr>
          <a:xfrm xmlns:a="http://schemas.openxmlformats.org/drawingml/2006/main">
            <a:off x="1485900" y="4095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Flag legal requirements for verification.</a:t>
            </a:r>
          </a:p>
        </p:txBody>
      </p:sp>
      <p:sp>
        <p:nvSpPr>
          <p:cNvPr id="11" name="">
            <a:extLst xmlns:a="http://schemas.openxmlformats.org/drawingml/2006/main">
              <a:ext uri="{FF2B5EF4-FFF2-40B4-BE49-F238E27FC236}">
                <a16:creationId xmlns:a16="http://schemas.microsoft.com/office/drawing/2014/main" id="{4B629BB5-7FC2-41E4-8C68-7E97040B1D4F}"/>
              </a:ext>
            </a:extLst>
          </p:cNvPr>
          <p:cNvSpPr>
            <a:spLocks xmlns:a="http://schemas.openxmlformats.org/drawingml/2006/main" noGrp="1"/>
          </p:cNvSpPr>
          <p:nvPr/>
        </p:nvSpPr>
        <p:spPr>
          <a:xfrm xmlns:a="http://schemas.openxmlformats.org/drawingml/2006/main">
            <a:off x="666750" y="4857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05</a:t>
            </a:r>
          </a:p>
        </p:txBody>
      </p:sp>
      <p:sp>
        <p:nvSpPr>
          <p:cNvPr id="12" name="">
            <a:extLst xmlns:a="http://schemas.openxmlformats.org/drawingml/2006/main">
              <a:ext uri="{FF2B5EF4-FFF2-40B4-BE49-F238E27FC236}">
                <a16:creationId xmlns:a16="http://schemas.microsoft.com/office/drawing/2014/main" id="{5C9B1CF6-BAB0-4243-9771-BC899A9F8852}"/>
              </a:ext>
            </a:extLst>
          </p:cNvPr>
          <p:cNvSpPr>
            <a:spLocks xmlns:a="http://schemas.openxmlformats.org/drawingml/2006/main" noGrp="1"/>
          </p:cNvSpPr>
          <p:nvPr/>
        </p:nvSpPr>
        <p:spPr>
          <a:xfrm xmlns:a="http://schemas.openxmlformats.org/drawingml/2006/main">
            <a:off x="1485900" y="4857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Do not invent dates, approvals or documents.</a:t>
            </a:r>
          </a:p>
        </p:txBody>
      </p:sp>
      <p:sp>
        <p:nvSpPr>
          <p:cNvPr id="13" name="">
            <a:extLst xmlns:a="http://schemas.openxmlformats.org/drawingml/2006/main">
              <a:ext uri="{FF2B5EF4-FFF2-40B4-BE49-F238E27FC236}">
                <a16:creationId xmlns:a16="http://schemas.microsoft.com/office/drawing/2014/main" id="{CF7F478E-693F-44A0-8E87-417EA715A9A2}"/>
              </a:ext>
            </a:extLst>
          </p:cNvPr>
          <p:cNvSpPr>
            <a:spLocks xmlns:a="http://schemas.openxmlformats.org/drawingml/2006/main" noGrp="1"/>
          </p:cNvSpPr>
          <p:nvPr/>
        </p:nvSpPr>
        <p:spPr>
          <a:xfrm xmlns:a="http://schemas.openxmlformats.org/drawingml/2006/main">
            <a:off x="1485900" y="5762625"/>
            <a:ext cx="9906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81D6C9"/>
                </a:solidFill>
                <a:latin typeface="Aptos"/>
                <a:ea typeface="Aptos"/>
                <a:cs typeface="Aptos"/>
              </a:defRPr>
            </a:pPr>
            <a:r>
              <a:rPr sz="1950" b="1">
                <a:solidFill>
                  <a:srgbClr val="81D6C9"/>
                </a:solidFill>
                <a:latin typeface="Aptos"/>
                <a:ea typeface="Aptos"/>
                <a:cs typeface="Aptos"/>
              </a:rPr>
              <a:t>Clear task. Clear records. Clear output.</a:t>
            </a:r>
          </a:p>
        </p:txBody>
      </p:sp>
    </p:spTree>
    <p:extLst>
      <p:ext uri="{BB962C8B-B14F-4D97-AF65-F5344CB8AC3E}">
        <p14:creationId xmlns:p14="http://schemas.microsoft.com/office/powerpoint/2010/main" val="740859782"/>
      </p:ext>
    </p:extLst>
  </p:cSld>
</p:sld>
</file>

<file path=ppt/slides/slide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685FF67-7164-4270-ACFA-04D6B95EB46B}"/>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What the filing checklist should show</a:t>
            </a:r>
          </a:p>
        </p:txBody>
      </p:sp>
      <p:sp>
        <p:nvSpPr>
          <p:cNvPr id="2" name="">
            <a:extLst xmlns:a="http://schemas.openxmlformats.org/drawingml/2006/main">
              <a:ext uri="{FF2B5EF4-FFF2-40B4-BE49-F238E27FC236}">
                <a16:creationId xmlns:a16="http://schemas.microsoft.com/office/drawing/2014/main" id="{02867200-82D2-4B70-A23A-03CE129A8843}"/>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09</a:t>
            </a:r>
          </a:p>
        </p:txBody>
      </p:sp>
      <p:graphicFrame>
        <p:nvGraphicFramePr>
          <p:cNvPr id="6" name=""/>
          <p:cNvGraphicFramePr/>
          <p:nvPr/>
        </p:nvGraphicFramePr>
        <p:xfrm>
          <a:off xmlns:a="http://schemas.openxmlformats.org/drawingml/2006/main" x="628650" y="1752600"/>
          <a:ext xmlns:a="http://schemas.openxmlformats.org/drawingml/2006/main" cx="10934700" cy="4191000"/>
        </p:xfrm>
        <a:graphic xmlns:a="http://schemas.openxmlformats.org/drawingml/2006/main">
          <a:graphicData uri="http://schemas.openxmlformats.org/drawingml/2006/table">
            <a:tbl>
              <a:tblPr/>
              <a:tblGrid>
                <a:gridCol w="4953000"/>
                <a:gridCol w="5981700"/>
              </a:tblGrid>
              <a:tr h="698500">
                <a:tc>
                  <a:txBody>
                    <a:bodyPr/>
                    <a:lstStyle/>
                    <a:p>
                      <a:r>
                        <a:rPr sz="2175" b="1">
                          <a:solidFill>
                            <a:srgbClr val="FFFFFF"/>
                          </a:solidFill>
                          <a:latin typeface="Aptos"/>
                          <a:ea typeface="Aptos"/>
                          <a:cs typeface="Aptos"/>
                        </a:rPr>
                        <a:t>Item</a:t>
                      </a:r>
                    </a:p>
                  </a:txBody>
                  <a:tcPr marL="91440" marR="91440" marT="45720" marB="45720">
                    <a:solidFill>
                      <a:srgbClr val="0A2438"/>
                    </a:solidFill>
                  </a:tcPr>
                </a:tc>
                <a:tc>
                  <a:txBody>
                    <a:bodyPr/>
                    <a:lstStyle/>
                    <a:p>
                      <a:r>
                        <a:rPr sz="2175" b="1">
                          <a:solidFill>
                            <a:srgbClr val="FFFFFF"/>
                          </a:solidFill>
                          <a:latin typeface="Aptos"/>
                          <a:ea typeface="Aptos"/>
                          <a:cs typeface="Aptos"/>
                        </a:rPr>
                        <a:t>Output</a:t>
                      </a:r>
                    </a:p>
                  </a:txBody>
                  <a:tcPr marL="91440" marR="91440" marT="45720" marB="45720">
                    <a:solidFill>
                      <a:srgbClr val="0A2438"/>
                    </a:solidFill>
                  </a:tcPr>
                </a:tc>
              </a:tr>
              <a:tr h="698500">
                <a:tc>
                  <a:txBody>
                    <a:bodyPr/>
                    <a:lstStyle/>
                    <a:p>
                      <a:r>
                        <a:rPr sz="2175" b="0">
                          <a:solidFill>
                            <a:srgbClr val="183345"/>
                          </a:solidFill>
                          <a:latin typeface="Aptos"/>
                          <a:ea typeface="Aptos"/>
                          <a:cs typeface="Aptos"/>
                        </a:rPr>
                        <a:t>Purpose and event</a:t>
                      </a:r>
                    </a:p>
                  </a:txBody>
                  <a:tcPr marL="91440" marR="91440" marT="45720" marB="45720">
                    <a:solidFill>
                      <a:srgbClr val="FFFFFF"/>
                    </a:solidFill>
                  </a:tcPr>
                </a:tc>
                <a:tc>
                  <a:txBody>
                    <a:bodyPr/>
                    <a:lstStyle/>
                    <a:p>
                      <a:r>
                        <a:rPr sz="2175" b="0">
                          <a:solidFill>
                            <a:srgbClr val="183345"/>
                          </a:solidFill>
                          <a:latin typeface="Aptos"/>
                          <a:ea typeface="Aptos"/>
                          <a:cs typeface="Aptos"/>
                        </a:rPr>
                        <a:t>What the filing is for</a:t>
                      </a:r>
                    </a:p>
                  </a:txBody>
                  <a:tcPr marL="91440" marR="91440" marT="45720" marB="45720">
                    <a:solidFill>
                      <a:srgbClr val="FFFFFF"/>
                    </a:solidFill>
                  </a:tcPr>
                </a:tc>
              </a:tr>
              <a:tr h="698500">
                <a:tc>
                  <a:txBody>
                    <a:bodyPr/>
                    <a:lstStyle/>
                    <a:p>
                      <a:r>
                        <a:rPr sz="2175" b="0">
                          <a:solidFill>
                            <a:srgbClr val="183345"/>
                          </a:solidFill>
                          <a:latin typeface="Aptos"/>
                          <a:ea typeface="Aptos"/>
                          <a:cs typeface="Aptos"/>
                        </a:rPr>
                        <a:t>Applicable form</a:t>
                      </a:r>
                    </a:p>
                  </a:txBody>
                  <a:tcPr marL="91440" marR="91440" marT="45720" marB="45720">
                    <a:solidFill>
                      <a:srgbClr val="EAF1EC"/>
                    </a:solidFill>
                  </a:tcPr>
                </a:tc>
                <a:tc>
                  <a:txBody>
                    <a:bodyPr/>
                    <a:lstStyle/>
                    <a:p>
                      <a:r>
                        <a:rPr sz="2175" b="0">
                          <a:solidFill>
                            <a:srgbClr val="183345"/>
                          </a:solidFill>
                          <a:latin typeface="Aptos"/>
                          <a:ea typeface="Aptos"/>
                          <a:cs typeface="Aptos"/>
                        </a:rPr>
                        <a:t>Provisional choice with reasons</a:t>
                      </a:r>
                    </a:p>
                  </a:txBody>
                  <a:tcPr marL="91440" marR="91440" marT="45720" marB="45720">
                    <a:solidFill>
                      <a:srgbClr val="EAF1EC"/>
                    </a:solidFill>
                  </a:tcPr>
                </a:tc>
              </a:tr>
              <a:tr h="698500">
                <a:tc>
                  <a:txBody>
                    <a:bodyPr/>
                    <a:lstStyle/>
                    <a:p>
                      <a:r>
                        <a:rPr sz="2175" b="0">
                          <a:solidFill>
                            <a:srgbClr val="183345"/>
                          </a:solidFill>
                          <a:latin typeface="Aptos"/>
                          <a:ea typeface="Aptos"/>
                          <a:cs typeface="Aptos"/>
                        </a:rPr>
                        <a:t>Documents required</a:t>
                      </a:r>
                    </a:p>
                  </a:txBody>
                  <a:tcPr marL="91440" marR="91440" marT="45720" marB="45720">
                    <a:solidFill>
                      <a:srgbClr val="FFFFFF"/>
                    </a:solidFill>
                  </a:tcPr>
                </a:tc>
                <a:tc>
                  <a:txBody>
                    <a:bodyPr/>
                    <a:lstStyle/>
                    <a:p>
                      <a:r>
                        <a:rPr sz="2175" b="0">
                          <a:solidFill>
                            <a:srgbClr val="183345"/>
                          </a:solidFill>
                          <a:latin typeface="Aptos"/>
                          <a:ea typeface="Aptos"/>
                          <a:cs typeface="Aptos"/>
                        </a:rPr>
                        <a:t>Available and missing records</a:t>
                      </a:r>
                    </a:p>
                  </a:txBody>
                  <a:tcPr marL="91440" marR="91440" marT="45720" marB="45720">
                    <a:solidFill>
                      <a:srgbClr val="FFFFFF"/>
                    </a:solidFill>
                  </a:tcPr>
                </a:tc>
              </a:tr>
              <a:tr h="698500">
                <a:tc>
                  <a:txBody>
                    <a:bodyPr/>
                    <a:lstStyle/>
                    <a:p>
                      <a:r>
                        <a:rPr sz="2175" b="0">
                          <a:solidFill>
                            <a:srgbClr val="183345"/>
                          </a:solidFill>
                          <a:latin typeface="Aptos"/>
                          <a:ea typeface="Aptos"/>
                          <a:cs typeface="Aptos"/>
                        </a:rPr>
                        <a:t>Date and approval checks</a:t>
                      </a:r>
                    </a:p>
                  </a:txBody>
                  <a:tcPr marL="91440" marR="91440" marT="45720" marB="45720">
                    <a:solidFill>
                      <a:srgbClr val="EAF1EC"/>
                    </a:solidFill>
                  </a:tcPr>
                </a:tc>
                <a:tc>
                  <a:txBody>
                    <a:bodyPr/>
                    <a:lstStyle/>
                    <a:p>
                      <a:r>
                        <a:rPr sz="2175" b="0">
                          <a:solidFill>
                            <a:srgbClr val="183345"/>
                          </a:solidFill>
                          <a:latin typeface="Aptos"/>
                          <a:ea typeface="Aptos"/>
                          <a:cs typeface="Aptos"/>
                        </a:rPr>
                        <a:t>Conflicts requiring review</a:t>
                      </a:r>
                    </a:p>
                  </a:txBody>
                  <a:tcPr marL="91440" marR="91440" marT="45720" marB="45720">
                    <a:solidFill>
                      <a:srgbClr val="EAF1EC"/>
                    </a:solidFill>
                  </a:tcPr>
                </a:tc>
              </a:tr>
              <a:tr h="698500">
                <a:tc>
                  <a:txBody>
                    <a:bodyPr/>
                    <a:lstStyle/>
                    <a:p>
                      <a:r>
                        <a:rPr sz="2175" b="0">
                          <a:solidFill>
                            <a:srgbClr val="183345"/>
                          </a:solidFill>
                          <a:latin typeface="Aptos"/>
                          <a:ea typeface="Aptos"/>
                          <a:cs typeface="Aptos"/>
                        </a:rPr>
                        <a:t>Responsibility</a:t>
                      </a:r>
                    </a:p>
                  </a:txBody>
                  <a:tcPr marL="91440" marR="91440" marT="45720" marB="45720">
                    <a:solidFill>
                      <a:srgbClr val="FFFFFF"/>
                    </a:solidFill>
                  </a:tcPr>
                </a:tc>
                <a:tc>
                  <a:txBody>
                    <a:bodyPr/>
                    <a:lstStyle/>
                    <a:p>
                      <a:r>
                        <a:rPr sz="2175" b="0">
                          <a:solidFill>
                            <a:srgbClr val="183345"/>
                          </a:solidFill>
                          <a:latin typeface="Aptos"/>
                          <a:ea typeface="Aptos"/>
                          <a:cs typeface="Aptos"/>
                        </a:rPr>
                        <a:t>Who prepares and who reviews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997925007"/>
      </p:ext>
    </p:extLst>
  </p:cSld>
</p:sld>
</file>

<file path=ppt/slides/slide1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F35815C-71A7-487E-9281-4D8241DA2DA1}"/>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Case 1: Annual filing</a:t>
            </a:r>
          </a:p>
        </p:txBody>
      </p:sp>
      <p:sp>
        <p:nvSpPr>
          <p:cNvPr id="2" name="">
            <a:extLst xmlns:a="http://schemas.openxmlformats.org/drawingml/2006/main">
              <a:ext uri="{FF2B5EF4-FFF2-40B4-BE49-F238E27FC236}">
                <a16:creationId xmlns:a16="http://schemas.microsoft.com/office/drawing/2014/main" id="{4EAAE154-ADAF-4D8F-926B-426D30B441C6}"/>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10</a:t>
            </a:r>
          </a:p>
        </p:txBody>
      </p:sp>
      <p:graphicFrame>
        <p:nvGraphicFramePr>
          <p:cNvPr id="7" name=""/>
          <p:cNvGraphicFramePr/>
          <p:nvPr/>
        </p:nvGraphicFramePr>
        <p:xfrm>
          <a:off xmlns:a="http://schemas.openxmlformats.org/drawingml/2006/main" x="628650" y="1752600"/>
          <a:ext xmlns:a="http://schemas.openxmlformats.org/drawingml/2006/main" cx="10934700" cy="3333750"/>
        </p:xfrm>
        <a:graphic xmlns:a="http://schemas.openxmlformats.org/drawingml/2006/main">
          <a:graphicData uri="http://schemas.openxmlformats.org/drawingml/2006/table">
            <a:tbl>
              <a:tblPr/>
              <a:tblGrid>
                <a:gridCol w="2952750"/>
                <a:gridCol w="4143375"/>
                <a:gridCol w="3838575"/>
              </a:tblGrid>
              <a:tr h="833438">
                <a:tc>
                  <a:txBody>
                    <a:bodyPr/>
                    <a:lstStyle/>
                    <a:p>
                      <a:r>
                        <a:rPr sz="2175" b="1">
                          <a:solidFill>
                            <a:srgbClr val="FFFFFF"/>
                          </a:solidFill>
                          <a:latin typeface="Aptos"/>
                          <a:ea typeface="Aptos"/>
                          <a:cs typeface="Aptos"/>
                        </a:rPr>
                        <a:t>Field</a:t>
                      </a:r>
                    </a:p>
                  </a:txBody>
                  <a:tcPr marL="91440" marR="91440" marT="45720" marB="45720">
                    <a:solidFill>
                      <a:srgbClr val="0A2438"/>
                    </a:solidFill>
                  </a:tcPr>
                </a:tc>
                <a:tc>
                  <a:txBody>
                    <a:bodyPr/>
                    <a:lstStyle/>
                    <a:p>
                      <a:r>
                        <a:rPr sz="2175" b="1">
                          <a:solidFill>
                            <a:srgbClr val="FFFFFF"/>
                          </a:solidFill>
                          <a:latin typeface="Aptos"/>
                          <a:ea typeface="Aptos"/>
                          <a:cs typeface="Aptos"/>
                        </a:rPr>
                        <a:t>Record</a:t>
                      </a:r>
                    </a:p>
                  </a:txBody>
                  <a:tcPr marL="91440" marR="91440" marT="45720" marB="45720">
                    <a:solidFill>
                      <a:srgbClr val="0A2438"/>
                    </a:solidFill>
                  </a:tcPr>
                </a:tc>
                <a:tc>
                  <a:txBody>
                    <a:bodyPr/>
                    <a:lstStyle/>
                    <a:p>
                      <a:r>
                        <a:rPr sz="2175" b="1">
                          <a:solidFill>
                            <a:srgbClr val="FFFFFF"/>
                          </a:solidFill>
                          <a:latin typeface="Aptos"/>
                          <a:ea typeface="Aptos"/>
                          <a:cs typeface="Aptos"/>
                        </a:rPr>
                        <a:t>Working sheet</a:t>
                      </a:r>
                    </a:p>
                  </a:txBody>
                  <a:tcPr marL="91440" marR="91440" marT="45720" marB="45720">
                    <a:solidFill>
                      <a:srgbClr val="0A2438"/>
                    </a:solidFill>
                  </a:tcPr>
                </a:tc>
              </a:tr>
              <a:tr h="833438">
                <a:tc>
                  <a:txBody>
                    <a:bodyPr/>
                    <a:lstStyle/>
                    <a:p>
                      <a:r>
                        <a:rPr sz="2175" b="0">
                          <a:solidFill>
                            <a:srgbClr val="183345"/>
                          </a:solidFill>
                          <a:latin typeface="Aptos"/>
                          <a:ea typeface="Aptos"/>
                          <a:cs typeface="Aptos"/>
                        </a:rPr>
                        <a:t>Paid-up capital</a:t>
                      </a:r>
                    </a:p>
                  </a:txBody>
                  <a:tcPr marL="91440" marR="91440" marT="45720" marB="45720">
                    <a:solidFill>
                      <a:srgbClr val="FFFFFF"/>
                    </a:solidFill>
                  </a:tcPr>
                </a:tc>
                <a:tc>
                  <a:txBody>
                    <a:bodyPr/>
                    <a:lstStyle/>
                    <a:p>
                      <a:r>
                        <a:rPr sz="2175" b="0">
                          <a:solidFill>
                            <a:srgbClr val="183345"/>
                          </a:solidFill>
                          <a:latin typeface="Aptos"/>
                          <a:ea typeface="Aptos"/>
                          <a:cs typeface="Aptos"/>
                        </a:rPr>
                        <a:t>Rs. 10,00,000</a:t>
                      </a:r>
                    </a:p>
                  </a:txBody>
                  <a:tcPr marL="91440" marR="91440" marT="45720" marB="45720">
                    <a:solidFill>
                      <a:srgbClr val="FFFFFF"/>
                    </a:solidFill>
                  </a:tcPr>
                </a:tc>
                <a:tc>
                  <a:txBody>
                    <a:bodyPr/>
                    <a:lstStyle/>
                    <a:p>
                      <a:r>
                        <a:rPr sz="2175" b="1">
                          <a:solidFill>
                            <a:srgbClr val="A45130"/>
                          </a:solidFill>
                          <a:latin typeface="Aptos"/>
                          <a:ea typeface="Aptos"/>
                          <a:cs typeface="Aptos"/>
                        </a:rPr>
                        <a:t>Rs. 12,00,000</a:t>
                      </a:r>
                    </a:p>
                  </a:txBody>
                  <a:tcPr marL="91440" marR="91440" marT="45720" marB="45720">
                    <a:solidFill>
                      <a:srgbClr val="FFFFFF"/>
                    </a:solidFill>
                  </a:tcPr>
                </a:tc>
              </a:tr>
              <a:tr h="833438">
                <a:tc>
                  <a:txBody>
                    <a:bodyPr/>
                    <a:lstStyle/>
                    <a:p>
                      <a:r>
                        <a:rPr sz="2175" b="0">
                          <a:solidFill>
                            <a:srgbClr val="183345"/>
                          </a:solidFill>
                          <a:latin typeface="Aptos"/>
                          <a:ea typeface="Aptos"/>
                          <a:cs typeface="Aptos"/>
                        </a:rPr>
                        <a:t>AGM date</a:t>
                      </a:r>
                    </a:p>
                  </a:txBody>
                  <a:tcPr marL="91440" marR="91440" marT="45720" marB="45720">
                    <a:solidFill>
                      <a:srgbClr val="EAF1EC"/>
                    </a:solidFill>
                  </a:tcPr>
                </a:tc>
                <a:tc>
                  <a:txBody>
                    <a:bodyPr/>
                    <a:lstStyle/>
                    <a:p>
                      <a:r>
                        <a:rPr sz="2175" b="0">
                          <a:solidFill>
                            <a:srgbClr val="183345"/>
                          </a:solidFill>
                          <a:latin typeface="Aptos"/>
                          <a:ea typeface="Aptos"/>
                          <a:cs typeface="Aptos"/>
                        </a:rPr>
                        <a:t>30 September 2026</a:t>
                      </a:r>
                    </a:p>
                  </a:txBody>
                  <a:tcPr marL="91440" marR="91440" marT="45720" marB="45720">
                    <a:solidFill>
                      <a:srgbClr val="EAF1EC"/>
                    </a:solidFill>
                  </a:tcPr>
                </a:tc>
                <a:tc>
                  <a:txBody>
                    <a:bodyPr/>
                    <a:lstStyle/>
                    <a:p>
                      <a:r>
                        <a:rPr sz="2175" b="1">
                          <a:solidFill>
                            <a:srgbClr val="A45130"/>
                          </a:solidFill>
                          <a:latin typeface="Aptos"/>
                          <a:ea typeface="Aptos"/>
                          <a:cs typeface="Aptos"/>
                        </a:rPr>
                        <a:t>29 September 2026</a:t>
                      </a:r>
                    </a:p>
                  </a:txBody>
                  <a:tcPr marL="91440" marR="91440" marT="45720" marB="45720">
                    <a:solidFill>
                      <a:srgbClr val="EAF1EC"/>
                    </a:solidFill>
                  </a:tcPr>
                </a:tc>
              </a:tr>
              <a:tr h="833438">
                <a:tc>
                  <a:txBody>
                    <a:bodyPr/>
                    <a:lstStyle/>
                    <a:p>
                      <a:r>
                        <a:rPr sz="2175" b="0">
                          <a:solidFill>
                            <a:srgbClr val="183345"/>
                          </a:solidFill>
                          <a:latin typeface="Aptos"/>
                          <a:ea typeface="Aptos"/>
                          <a:cs typeface="Aptos"/>
                        </a:rPr>
                        <a:t>Directors at year end</a:t>
                      </a:r>
                    </a:p>
                  </a:txBody>
                  <a:tcPr marL="91440" marR="91440" marT="45720" marB="45720">
                    <a:solidFill>
                      <a:srgbClr val="FFFFFF"/>
                    </a:solidFill>
                  </a:tcPr>
                </a:tc>
                <a:tc>
                  <a:txBody>
                    <a:bodyPr/>
                    <a:lstStyle/>
                    <a:p>
                      <a:r>
                        <a:rPr sz="2175" b="0">
                          <a:solidFill>
                            <a:srgbClr val="183345"/>
                          </a:solidFill>
                          <a:latin typeface="Aptos"/>
                          <a:ea typeface="Aptos"/>
                          <a:cs typeface="Aptos"/>
                        </a:rPr>
                        <a:t>P and Q</a:t>
                      </a:r>
                    </a:p>
                  </a:txBody>
                  <a:tcPr marL="91440" marR="91440" marT="45720" marB="45720">
                    <a:solidFill>
                      <a:srgbClr val="FFFFFF"/>
                    </a:solidFill>
                  </a:tcPr>
                </a:tc>
                <a:tc>
                  <a:txBody>
                    <a:bodyPr/>
                    <a:lstStyle/>
                    <a:p>
                      <a:r>
                        <a:rPr sz="2175" b="1">
                          <a:solidFill>
                            <a:srgbClr val="A45130"/>
                          </a:solidFill>
                          <a:latin typeface="Aptos"/>
                          <a:ea typeface="Aptos"/>
                          <a:cs typeface="Aptos"/>
                        </a:rPr>
                        <a:t>P, Q and R</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6A47A531-4908-4F2A-9D64-546C53B7208C}"/>
              </a:ext>
            </a:extLst>
          </p:cNvPr>
          <p:cNvSpPr>
            <a:spLocks xmlns:a="http://schemas.openxmlformats.org/drawingml/2006/main" noGrp="1"/>
          </p:cNvSpPr>
          <p:nvPr/>
        </p:nvSpPr>
        <p:spPr>
          <a:xfrm xmlns:a="http://schemas.openxmlformats.org/drawingml/2006/main">
            <a:off x="704850" y="5619750"/>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87F83"/>
                </a:solidFill>
                <a:latin typeface="Aptos"/>
                <a:ea typeface="Aptos"/>
                <a:cs typeface="Aptos"/>
              </a:defRPr>
            </a:pPr>
            <a:r>
              <a:rPr sz="1950" b="1">
                <a:solidFill>
                  <a:srgbClr val="087F83"/>
                </a:solidFill>
                <a:latin typeface="Aptos"/>
                <a:ea typeface="Aptos"/>
                <a:cs typeface="Aptos"/>
              </a:rPr>
              <a:t>Fictional data. What would you check first?</a:t>
            </a:r>
          </a:p>
        </p:txBody>
      </p:sp>
    </p:spTree>
    <p:extLst>
      <p:ext uri="{BB962C8B-B14F-4D97-AF65-F5344CB8AC3E}">
        <p14:creationId xmlns:p14="http://schemas.microsoft.com/office/powerpoint/2010/main" val="432730652"/>
      </p:ext>
    </p:extLst>
  </p:cSld>
</p:sld>
</file>

<file path=ppt/slides/slide11.xml><?xml version="1.0" encoding="utf-8"?>
<p:sld xmlns:p="http://schemas.openxmlformats.org/presentationml/2006/main">
  <p:cSld>
    <p:bg>
      <p:bgPr>
        <a:solidFill xmlns:a="http://schemas.openxmlformats.org/drawingml/2006/main">
          <a:srgbClr val="0A243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E4EE2D5-1447-4E90-B04D-B792B1531AEC}"/>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Annual filing comparison prompt</a:t>
            </a:r>
          </a:p>
        </p:txBody>
      </p:sp>
      <p:sp>
        <p:nvSpPr>
          <p:cNvPr id="2" name="">
            <a:extLst xmlns:a="http://schemas.openxmlformats.org/drawingml/2006/main">
              <a:ext uri="{FF2B5EF4-FFF2-40B4-BE49-F238E27FC236}">
                <a16:creationId xmlns:a16="http://schemas.microsoft.com/office/drawing/2014/main" id="{C1E43F1B-5E2B-453D-9452-421415E0A22E}"/>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81D6C9"/>
                </a:solidFill>
                <a:latin typeface="Aptos"/>
                <a:ea typeface="Aptos"/>
                <a:cs typeface="Aptos"/>
              </a:defRPr>
            </a:pPr>
            <a:r>
              <a:rPr sz="1275" b="0">
                <a:solidFill>
                  <a:srgbClr val="81D6C9"/>
                </a:solidFill>
                <a:latin typeface="Aptos"/>
                <a:ea typeface="Aptos"/>
                <a:cs typeface="Aptos"/>
              </a:rPr>
              <a:t>11</a:t>
            </a:r>
          </a:p>
        </p:txBody>
      </p:sp>
      <p:sp>
        <p:nvSpPr>
          <p:cNvPr id="3" name="">
            <a:extLst xmlns:a="http://schemas.openxmlformats.org/drawingml/2006/main">
              <a:ext uri="{FF2B5EF4-FFF2-40B4-BE49-F238E27FC236}">
                <a16:creationId xmlns:a16="http://schemas.microsoft.com/office/drawing/2014/main" id="{EF561086-E1AC-47F8-99C4-D942828F7E3D}"/>
              </a:ext>
            </a:extLst>
          </p:cNvPr>
          <p:cNvSpPr>
            <a:spLocks xmlns:a="http://schemas.openxmlformats.org/drawingml/2006/main" noGrp="1"/>
          </p:cNvSpPr>
          <p:nvPr/>
        </p:nvSpPr>
        <p:spPr>
          <a:xfrm xmlns:a="http://schemas.openxmlformats.org/drawingml/2006/main">
            <a:off x="666750" y="1809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1CB19CB7-6335-4B5C-AEBE-7B1DD31B9572}"/>
              </a:ext>
            </a:extLst>
          </p:cNvPr>
          <p:cNvSpPr>
            <a:spLocks xmlns:a="http://schemas.openxmlformats.org/drawingml/2006/main" noGrp="1"/>
          </p:cNvSpPr>
          <p:nvPr/>
        </p:nvSpPr>
        <p:spPr>
          <a:xfrm xmlns:a="http://schemas.openxmlformats.org/drawingml/2006/main">
            <a:off x="1485900" y="1809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Compare the records and show each difference.</a:t>
            </a:r>
          </a:p>
        </p:txBody>
      </p:sp>
      <p:sp>
        <p:nvSpPr>
          <p:cNvPr id="5" name="">
            <a:extLst xmlns:a="http://schemas.openxmlformats.org/drawingml/2006/main">
              <a:ext uri="{FF2B5EF4-FFF2-40B4-BE49-F238E27FC236}">
                <a16:creationId xmlns:a16="http://schemas.microsoft.com/office/drawing/2014/main" id="{4FA7E75E-A96B-4A5D-9D83-1E59380B3446}"/>
              </a:ext>
            </a:extLst>
          </p:cNvPr>
          <p:cNvSpPr>
            <a:spLocks xmlns:a="http://schemas.openxmlformats.org/drawingml/2006/main" noGrp="1"/>
          </p:cNvSpPr>
          <p:nvPr/>
        </p:nvSpPr>
        <p:spPr>
          <a:xfrm xmlns:a="http://schemas.openxmlformats.org/drawingml/2006/main">
            <a:off x="666750" y="2571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1A02FD2C-5156-41BC-A669-BD4BC9EC5D4D}"/>
              </a:ext>
            </a:extLst>
          </p:cNvPr>
          <p:cNvSpPr>
            <a:spLocks xmlns:a="http://schemas.openxmlformats.org/drawingml/2006/main" noGrp="1"/>
          </p:cNvSpPr>
          <p:nvPr/>
        </p:nvSpPr>
        <p:spPr>
          <a:xfrm xmlns:a="http://schemas.openxmlformats.org/drawingml/2006/main">
            <a:off x="1485900" y="2571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Identify the source documents.</a:t>
            </a:r>
          </a:p>
        </p:txBody>
      </p:sp>
      <p:sp>
        <p:nvSpPr>
          <p:cNvPr id="7" name="">
            <a:extLst xmlns:a="http://schemas.openxmlformats.org/drawingml/2006/main">
              <a:ext uri="{FF2B5EF4-FFF2-40B4-BE49-F238E27FC236}">
                <a16:creationId xmlns:a16="http://schemas.microsoft.com/office/drawing/2014/main" id="{15380EFE-41E3-4DD1-8021-C415F2BF8A3F}"/>
              </a:ext>
            </a:extLst>
          </p:cNvPr>
          <p:cNvSpPr>
            <a:spLocks xmlns:a="http://schemas.openxmlformats.org/drawingml/2006/main" noGrp="1"/>
          </p:cNvSpPr>
          <p:nvPr/>
        </p:nvSpPr>
        <p:spPr>
          <a:xfrm xmlns:a="http://schemas.openxmlformats.org/drawingml/2006/main">
            <a:off x="666750" y="3333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DEE098D9-37AD-4409-9EAD-DF0E52ED3393}"/>
              </a:ext>
            </a:extLst>
          </p:cNvPr>
          <p:cNvSpPr>
            <a:spLocks xmlns:a="http://schemas.openxmlformats.org/drawingml/2006/main" noGrp="1"/>
          </p:cNvSpPr>
          <p:nvPr/>
        </p:nvSpPr>
        <p:spPr>
          <a:xfrm xmlns:a="http://schemas.openxmlformats.org/drawingml/2006/main">
            <a:off x="1485900" y="3333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List the evidence needed to resolve each issue.</a:t>
            </a:r>
          </a:p>
        </p:txBody>
      </p:sp>
      <p:sp>
        <p:nvSpPr>
          <p:cNvPr id="9" name="">
            <a:extLst xmlns:a="http://schemas.openxmlformats.org/drawingml/2006/main">
              <a:ext uri="{FF2B5EF4-FFF2-40B4-BE49-F238E27FC236}">
                <a16:creationId xmlns:a16="http://schemas.microsoft.com/office/drawing/2014/main" id="{C4F28945-CCDA-4E56-AEB4-559D252FFF80}"/>
              </a:ext>
            </a:extLst>
          </p:cNvPr>
          <p:cNvSpPr>
            <a:spLocks xmlns:a="http://schemas.openxmlformats.org/drawingml/2006/main" noGrp="1"/>
          </p:cNvSpPr>
          <p:nvPr/>
        </p:nvSpPr>
        <p:spPr>
          <a:xfrm xmlns:a="http://schemas.openxmlformats.org/drawingml/2006/main">
            <a:off x="666750" y="4095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8A866232-C104-4068-90FF-75E1C83149AA}"/>
              </a:ext>
            </a:extLst>
          </p:cNvPr>
          <p:cNvSpPr>
            <a:spLocks xmlns:a="http://schemas.openxmlformats.org/drawingml/2006/main" noGrp="1"/>
          </p:cNvSpPr>
          <p:nvPr/>
        </p:nvSpPr>
        <p:spPr>
          <a:xfrm xmlns:a="http://schemas.openxmlformats.org/drawingml/2006/main">
            <a:off x="1485900" y="4095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Keep disputed fields unresolved.</a:t>
            </a:r>
          </a:p>
        </p:txBody>
      </p:sp>
      <p:sp>
        <p:nvSpPr>
          <p:cNvPr id="11" name="">
            <a:extLst xmlns:a="http://schemas.openxmlformats.org/drawingml/2006/main">
              <a:ext uri="{FF2B5EF4-FFF2-40B4-BE49-F238E27FC236}">
                <a16:creationId xmlns:a16="http://schemas.microsoft.com/office/drawing/2014/main" id="{90E55D5B-D7BD-48BA-B9CA-9120EC38EA7F}"/>
              </a:ext>
            </a:extLst>
          </p:cNvPr>
          <p:cNvSpPr>
            <a:spLocks xmlns:a="http://schemas.openxmlformats.org/drawingml/2006/main" noGrp="1"/>
          </p:cNvSpPr>
          <p:nvPr/>
        </p:nvSpPr>
        <p:spPr>
          <a:xfrm xmlns:a="http://schemas.openxmlformats.org/drawingml/2006/main">
            <a:off x="1485900" y="5762625"/>
            <a:ext cx="9906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81D6C9"/>
                </a:solidFill>
                <a:latin typeface="Aptos"/>
                <a:ea typeface="Aptos"/>
                <a:cs typeface="Aptos"/>
              </a:defRPr>
            </a:pPr>
            <a:r>
              <a:rPr sz="1950" b="1">
                <a:solidFill>
                  <a:srgbClr val="81D6C9"/>
                </a:solidFill>
                <a:latin typeface="Aptos"/>
                <a:ea typeface="Aptos"/>
                <a:cs typeface="Aptos"/>
              </a:rPr>
              <a:t>The AI output is a list for review.</a:t>
            </a:r>
          </a:p>
        </p:txBody>
      </p:sp>
    </p:spTree>
    <p:extLst>
      <p:ext uri="{BB962C8B-B14F-4D97-AF65-F5344CB8AC3E}">
        <p14:creationId xmlns:p14="http://schemas.microsoft.com/office/powerpoint/2010/main" val="683685140"/>
      </p:ext>
    </p:extLst>
  </p:cSld>
</p:sld>
</file>

<file path=ppt/slides/slide1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53AB958-FC76-4278-B063-072B3E4035BA}"/>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Differences that need evidence</a:t>
            </a:r>
          </a:p>
        </p:txBody>
      </p:sp>
      <p:sp>
        <p:nvSpPr>
          <p:cNvPr id="2" name="">
            <a:extLst xmlns:a="http://schemas.openxmlformats.org/drawingml/2006/main">
              <a:ext uri="{FF2B5EF4-FFF2-40B4-BE49-F238E27FC236}">
                <a16:creationId xmlns:a16="http://schemas.microsoft.com/office/drawing/2014/main" id="{626155A8-C014-4635-9C8E-E8669B43ECE1}"/>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12</a:t>
            </a:r>
          </a:p>
        </p:txBody>
      </p:sp>
      <p:graphicFrame>
        <p:nvGraphicFramePr>
          <p:cNvPr id="7" name=""/>
          <p:cNvGraphicFramePr/>
          <p:nvPr/>
        </p:nvGraphicFramePr>
        <p:xfrm>
          <a:off xmlns:a="http://schemas.openxmlformats.org/drawingml/2006/main" x="628650" y="1752600"/>
          <a:ext xmlns:a="http://schemas.openxmlformats.org/drawingml/2006/main" cx="10934700" cy="3762375"/>
        </p:xfrm>
        <a:graphic xmlns:a="http://schemas.openxmlformats.org/drawingml/2006/main">
          <a:graphicData uri="http://schemas.openxmlformats.org/drawingml/2006/table">
            <a:tbl>
              <a:tblPr/>
              <a:tblGrid>
                <a:gridCol w="4953000"/>
                <a:gridCol w="5981700"/>
              </a:tblGrid>
              <a:tr h="752475">
                <a:tc>
                  <a:txBody>
                    <a:bodyPr/>
                    <a:lstStyle/>
                    <a:p>
                      <a:r>
                        <a:rPr sz="2175" b="1">
                          <a:solidFill>
                            <a:srgbClr val="FFFFFF"/>
                          </a:solidFill>
                          <a:latin typeface="Aptos"/>
                          <a:ea typeface="Aptos"/>
                          <a:cs typeface="Aptos"/>
                        </a:rPr>
                        <a:t>Finding</a:t>
                      </a:r>
                    </a:p>
                  </a:txBody>
                  <a:tcPr marL="91440" marR="91440" marT="45720" marB="45720">
                    <a:solidFill>
                      <a:srgbClr val="0A2438"/>
                    </a:solidFill>
                  </a:tcPr>
                </a:tc>
                <a:tc>
                  <a:txBody>
                    <a:bodyPr/>
                    <a:lstStyle/>
                    <a:p>
                      <a:r>
                        <a:rPr sz="2175" b="1">
                          <a:solidFill>
                            <a:srgbClr val="FFFFFF"/>
                          </a:solidFill>
                          <a:latin typeface="Aptos"/>
                          <a:ea typeface="Aptos"/>
                          <a:cs typeface="Aptos"/>
                        </a:rPr>
                        <a:t>Next check</a:t>
                      </a:r>
                    </a:p>
                  </a:txBody>
                  <a:tcPr marL="91440" marR="91440" marT="45720" marB="45720">
                    <a:solidFill>
                      <a:srgbClr val="0A2438"/>
                    </a:solidFill>
                  </a:tcPr>
                </a:tc>
              </a:tr>
              <a:tr h="752475">
                <a:tc>
                  <a:txBody>
                    <a:bodyPr/>
                    <a:lstStyle/>
                    <a:p>
                      <a:r>
                        <a:rPr sz="2175" b="0">
                          <a:solidFill>
                            <a:srgbClr val="183345"/>
                          </a:solidFill>
                          <a:latin typeface="Aptos"/>
                          <a:ea typeface="Aptos"/>
                          <a:cs typeface="Aptos"/>
                        </a:rPr>
                        <a:t>Capital differs by Rs. 2,00,000</a:t>
                      </a:r>
                    </a:p>
                  </a:txBody>
                  <a:tcPr marL="91440" marR="91440" marT="45720" marB="45720">
                    <a:solidFill>
                      <a:srgbClr val="FFFFFF"/>
                    </a:solidFill>
                  </a:tcPr>
                </a:tc>
                <a:tc>
                  <a:txBody>
                    <a:bodyPr/>
                    <a:lstStyle/>
                    <a:p>
                      <a:r>
                        <a:rPr sz="2175" b="0">
                          <a:solidFill>
                            <a:srgbClr val="183345"/>
                          </a:solidFill>
                          <a:latin typeface="Aptos"/>
                          <a:ea typeface="Aptos"/>
                          <a:cs typeface="Aptos"/>
                        </a:rPr>
                        <a:t>Ledger, register and capital change records</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AGM dates disagree</a:t>
                      </a:r>
                    </a:p>
                  </a:txBody>
                  <a:tcPr marL="91440" marR="91440" marT="45720" marB="45720">
                    <a:solidFill>
                      <a:srgbClr val="EAF1EC"/>
                    </a:solidFill>
                  </a:tcPr>
                </a:tc>
                <a:tc>
                  <a:txBody>
                    <a:bodyPr/>
                    <a:lstStyle/>
                    <a:p>
                      <a:r>
                        <a:rPr sz="2175" b="0">
                          <a:solidFill>
                            <a:srgbClr val="183345"/>
                          </a:solidFill>
                          <a:latin typeface="Aptos"/>
                          <a:ea typeface="Aptos"/>
                          <a:cs typeface="Aptos"/>
                        </a:rPr>
                        <a:t>Signed minutes and meeting records</a:t>
                      </a:r>
                    </a:p>
                  </a:txBody>
                  <a:tcPr marL="91440" marR="91440" marT="45720" marB="45720">
                    <a:solidFill>
                      <a:srgbClr val="EAF1EC"/>
                    </a:solidFill>
                  </a:tcPr>
                </a:tc>
              </a:tr>
              <a:tr h="752475">
                <a:tc>
                  <a:txBody>
                    <a:bodyPr/>
                    <a:lstStyle/>
                    <a:p>
                      <a:r>
                        <a:rPr sz="2175" b="0">
                          <a:solidFill>
                            <a:srgbClr val="183345"/>
                          </a:solidFill>
                          <a:latin typeface="Aptos"/>
                          <a:ea typeface="Aptos"/>
                          <a:cs typeface="Aptos"/>
                        </a:rPr>
                        <a:t>Director R appears only in draft</a:t>
                      </a:r>
                    </a:p>
                  </a:txBody>
                  <a:tcPr marL="91440" marR="91440" marT="45720" marB="45720">
                    <a:solidFill>
                      <a:srgbClr val="FFFFFF"/>
                    </a:solidFill>
                  </a:tcPr>
                </a:tc>
                <a:tc>
                  <a:txBody>
                    <a:bodyPr/>
                    <a:lstStyle/>
                    <a:p>
                      <a:r>
                        <a:rPr sz="2175" b="0">
                          <a:solidFill>
                            <a:srgbClr val="183345"/>
                          </a:solidFill>
                          <a:latin typeface="Aptos"/>
                          <a:ea typeface="Aptos"/>
                          <a:cs typeface="Aptos"/>
                        </a:rPr>
                        <a:t>Appointment date and supporting records</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Signed Board report is missing</a:t>
                      </a:r>
                    </a:p>
                  </a:txBody>
                  <a:tcPr marL="91440" marR="91440" marT="45720" marB="45720">
                    <a:solidFill>
                      <a:srgbClr val="EAF1EC"/>
                    </a:solidFill>
                  </a:tcPr>
                </a:tc>
                <a:tc>
                  <a:txBody>
                    <a:bodyPr/>
                    <a:lstStyle/>
                    <a:p>
                      <a:r>
                        <a:rPr sz="2175" b="0">
                          <a:solidFill>
                            <a:srgbClr val="183345"/>
                          </a:solidFill>
                          <a:latin typeface="Aptos"/>
                          <a:ea typeface="Aptos"/>
                          <a:cs typeface="Aptos"/>
                        </a:rPr>
                        <a:t>Approved signed report</a:t>
                      </a:r>
                    </a:p>
                  </a:txBody>
                  <a:tcPr marL="91440" marR="91440" marT="45720" marB="45720">
                    <a:solidFill>
                      <a:srgbClr val="EAF1EC"/>
                    </a:solidFill>
                  </a:tcPr>
                </a:tc>
              </a:tr>
            </a:tbl>
          </a:graphicData>
        </a:graphic>
      </p:graphicFrame>
      <p:sp>
        <p:nvSpPr>
          <p:cNvPr id="4" name="">
            <a:extLst xmlns:a="http://schemas.openxmlformats.org/drawingml/2006/main">
              <a:ext uri="{FF2B5EF4-FFF2-40B4-BE49-F238E27FC236}">
                <a16:creationId xmlns:a16="http://schemas.microsoft.com/office/drawing/2014/main" id="{E1A4CD9E-5CEA-4A21-8FC2-90047BAE3061}"/>
              </a:ext>
            </a:extLst>
          </p:cNvPr>
          <p:cNvSpPr>
            <a:spLocks xmlns:a="http://schemas.openxmlformats.org/drawingml/2006/main" noGrp="1"/>
          </p:cNvSpPr>
          <p:nvPr/>
        </p:nvSpPr>
        <p:spPr>
          <a:xfrm xmlns:a="http://schemas.openxmlformats.org/drawingml/2006/main">
            <a:off x="704850" y="5705475"/>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87F83"/>
                </a:solidFill>
                <a:latin typeface="Aptos"/>
                <a:ea typeface="Aptos"/>
                <a:cs typeface="Aptos"/>
              </a:defRPr>
            </a:pPr>
            <a:r>
              <a:rPr sz="1950" b="1">
                <a:solidFill>
                  <a:srgbClr val="087F83"/>
                </a:solidFill>
                <a:latin typeface="Aptos"/>
                <a:ea typeface="Aptos"/>
                <a:cs typeface="Aptos"/>
              </a:rPr>
              <a:t>Each item needs an owner and evidence before closure.</a:t>
            </a:r>
          </a:p>
        </p:txBody>
      </p:sp>
    </p:spTree>
    <p:extLst>
      <p:ext uri="{BB962C8B-B14F-4D97-AF65-F5344CB8AC3E}">
        <p14:creationId xmlns:p14="http://schemas.microsoft.com/office/powerpoint/2010/main" val="1207240941"/>
      </p:ext>
    </p:extLst>
  </p:cSld>
</p:sld>
</file>

<file path=ppt/slides/slide1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66319E2-4F4E-4309-A265-EDC106F6EFFF}"/>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The filing data working sheet</a:t>
            </a:r>
          </a:p>
        </p:txBody>
      </p:sp>
      <p:sp>
        <p:nvSpPr>
          <p:cNvPr id="2" name="">
            <a:extLst xmlns:a="http://schemas.openxmlformats.org/drawingml/2006/main">
              <a:ext uri="{FF2B5EF4-FFF2-40B4-BE49-F238E27FC236}">
                <a16:creationId xmlns:a16="http://schemas.microsoft.com/office/drawing/2014/main" id="{E512CAB6-B70E-4ED7-8FED-E0D36CBEE02A}"/>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13</a:t>
            </a:r>
          </a:p>
        </p:txBody>
      </p:sp>
      <p:graphicFrame>
        <p:nvGraphicFramePr>
          <p:cNvPr id="6" name=""/>
          <p:cNvGraphicFramePr/>
          <p:nvPr/>
        </p:nvGraphicFramePr>
        <p:xfrm>
          <a:off xmlns:a="http://schemas.openxmlformats.org/drawingml/2006/main" x="628650" y="1752600"/>
          <a:ext xmlns:a="http://schemas.openxmlformats.org/drawingml/2006/main" cx="10934700" cy="4191000"/>
        </p:xfrm>
        <a:graphic xmlns:a="http://schemas.openxmlformats.org/drawingml/2006/main">
          <a:graphicData uri="http://schemas.openxmlformats.org/drawingml/2006/table">
            <a:tbl>
              <a:tblPr/>
              <a:tblGrid>
                <a:gridCol w="3143250"/>
                <a:gridCol w="3190875"/>
                <a:gridCol w="4600575"/>
              </a:tblGrid>
              <a:tr h="698500">
                <a:tc>
                  <a:txBody>
                    <a:bodyPr/>
                    <a:lstStyle/>
                    <a:p>
                      <a:r>
                        <a:rPr sz="2100" b="1">
                          <a:solidFill>
                            <a:srgbClr val="FFFFFF"/>
                          </a:solidFill>
                          <a:latin typeface="Aptos"/>
                          <a:ea typeface="Aptos"/>
                          <a:cs typeface="Aptos"/>
                        </a:rPr>
                        <a:t>Field</a:t>
                      </a:r>
                    </a:p>
                  </a:txBody>
                  <a:tcPr marL="91440" marR="91440" marT="45720" marB="45720">
                    <a:solidFill>
                      <a:srgbClr val="0A2438"/>
                    </a:solidFill>
                  </a:tcPr>
                </a:tc>
                <a:tc>
                  <a:txBody>
                    <a:bodyPr/>
                    <a:lstStyle/>
                    <a:p>
                      <a:r>
                        <a:rPr sz="2100" b="1">
                          <a:solidFill>
                            <a:srgbClr val="FFFFFF"/>
                          </a:solidFill>
                          <a:latin typeface="Aptos"/>
                          <a:ea typeface="Aptos"/>
                          <a:cs typeface="Aptos"/>
                        </a:rPr>
                        <a:t>Current result</a:t>
                      </a:r>
                    </a:p>
                  </a:txBody>
                  <a:tcPr marL="91440" marR="91440" marT="45720" marB="45720">
                    <a:solidFill>
                      <a:srgbClr val="0A2438"/>
                    </a:solidFill>
                  </a:tcPr>
                </a:tc>
                <a:tc>
                  <a:txBody>
                    <a:bodyPr/>
                    <a:lstStyle/>
                    <a:p>
                      <a:r>
                        <a:rPr sz="2100" b="1">
                          <a:solidFill>
                            <a:srgbClr val="FFFFFF"/>
                          </a:solidFill>
                          <a:latin typeface="Aptos"/>
                          <a:ea typeface="Aptos"/>
                          <a:cs typeface="Aptos"/>
                        </a:rPr>
                        <a:t>Source or action</a:t>
                      </a:r>
                    </a:p>
                  </a:txBody>
                  <a:tcPr marL="91440" marR="91440" marT="45720" marB="45720">
                    <a:solidFill>
                      <a:srgbClr val="0A2438"/>
                    </a:solidFill>
                  </a:tcPr>
                </a:tc>
              </a:tr>
              <a:tr h="698500">
                <a:tc>
                  <a:txBody>
                    <a:bodyPr/>
                    <a:lstStyle/>
                    <a:p>
                      <a:r>
                        <a:rPr sz="2100" b="0">
                          <a:solidFill>
                            <a:srgbClr val="183345"/>
                          </a:solidFill>
                          <a:latin typeface="Aptos"/>
                          <a:ea typeface="Aptos"/>
                          <a:cs typeface="Aptos"/>
                        </a:rPr>
                        <a:t>Year end</a:t>
                      </a:r>
                    </a:p>
                  </a:txBody>
                  <a:tcPr marL="91440" marR="91440" marT="45720" marB="45720">
                    <a:solidFill>
                      <a:srgbClr val="FFFFFF"/>
                    </a:solidFill>
                  </a:tcPr>
                </a:tc>
                <a:tc>
                  <a:txBody>
                    <a:bodyPr/>
                    <a:lstStyle/>
                    <a:p>
                      <a:r>
                        <a:rPr sz="2100" b="0">
                          <a:solidFill>
                            <a:srgbClr val="183345"/>
                          </a:solidFill>
                          <a:latin typeface="Aptos"/>
                          <a:ea typeface="Aptos"/>
                          <a:cs typeface="Aptos"/>
                        </a:rPr>
                        <a:t>31 March 2026</a:t>
                      </a:r>
                    </a:p>
                  </a:txBody>
                  <a:tcPr marL="91440" marR="91440" marT="45720" marB="45720">
                    <a:solidFill>
                      <a:srgbClr val="FFFFFF"/>
                    </a:solidFill>
                  </a:tcPr>
                </a:tc>
                <a:tc>
                  <a:txBody>
                    <a:bodyPr/>
                    <a:lstStyle/>
                    <a:p>
                      <a:r>
                        <a:rPr sz="2100" b="0">
                          <a:solidFill>
                            <a:srgbClr val="183345"/>
                          </a:solidFill>
                          <a:latin typeface="Aptos"/>
                          <a:ea typeface="Aptos"/>
                          <a:cs typeface="Aptos"/>
                        </a:rPr>
                        <a:t>Company records</a:t>
                      </a:r>
                    </a:p>
                  </a:txBody>
                  <a:tcPr marL="91440" marR="91440" marT="45720" marB="45720">
                    <a:solidFill>
                      <a:srgbClr val="FFFFFF"/>
                    </a:solidFill>
                  </a:tcPr>
                </a:tc>
              </a:tr>
              <a:tr h="698500">
                <a:tc>
                  <a:txBody>
                    <a:bodyPr/>
                    <a:lstStyle/>
                    <a:p>
                      <a:r>
                        <a:rPr sz="2100" b="0">
                          <a:solidFill>
                            <a:srgbClr val="183345"/>
                          </a:solidFill>
                          <a:latin typeface="Aptos"/>
                          <a:ea typeface="Aptos"/>
                          <a:cs typeface="Aptos"/>
                        </a:rPr>
                        <a:t>Paid-up capital</a:t>
                      </a:r>
                    </a:p>
                  </a:txBody>
                  <a:tcPr marL="91440" marR="91440" marT="45720" marB="45720">
                    <a:solidFill>
                      <a:srgbClr val="EAF1EC"/>
                    </a:solidFill>
                  </a:tcPr>
                </a:tc>
                <a:tc>
                  <a:txBody>
                    <a:bodyPr/>
                    <a:lstStyle/>
                    <a:p>
                      <a:r>
                        <a:rPr sz="2100" b="0">
                          <a:solidFill>
                            <a:srgbClr val="A45130"/>
                          </a:solidFill>
                          <a:latin typeface="Aptos"/>
                          <a:ea typeface="Aptos"/>
                          <a:cs typeface="Aptos"/>
                        </a:rPr>
                        <a:t>Unresolved</a:t>
                      </a:r>
                    </a:p>
                  </a:txBody>
                  <a:tcPr marL="91440" marR="91440" marT="45720" marB="45720">
                    <a:solidFill>
                      <a:srgbClr val="EAF1EC"/>
                    </a:solidFill>
                  </a:tcPr>
                </a:tc>
                <a:tc>
                  <a:txBody>
                    <a:bodyPr/>
                    <a:lstStyle/>
                    <a:p>
                      <a:r>
                        <a:rPr sz="2100" b="0">
                          <a:solidFill>
                            <a:srgbClr val="183345"/>
                          </a:solidFill>
                          <a:latin typeface="Aptos"/>
                          <a:ea typeface="Aptos"/>
                          <a:cs typeface="Aptos"/>
                        </a:rPr>
                        <a:t>Reconcile conflicting records</a:t>
                      </a:r>
                    </a:p>
                  </a:txBody>
                  <a:tcPr marL="91440" marR="91440" marT="45720" marB="45720">
                    <a:solidFill>
                      <a:srgbClr val="EAF1EC"/>
                    </a:solidFill>
                  </a:tcPr>
                </a:tc>
              </a:tr>
              <a:tr h="698500">
                <a:tc>
                  <a:txBody>
                    <a:bodyPr/>
                    <a:lstStyle/>
                    <a:p>
                      <a:r>
                        <a:rPr sz="2100" b="0">
                          <a:solidFill>
                            <a:srgbClr val="183345"/>
                          </a:solidFill>
                          <a:latin typeface="Aptos"/>
                          <a:ea typeface="Aptos"/>
                          <a:cs typeface="Aptos"/>
                        </a:rPr>
                        <a:t>AGM date</a:t>
                      </a:r>
                    </a:p>
                  </a:txBody>
                  <a:tcPr marL="91440" marR="91440" marT="45720" marB="45720">
                    <a:solidFill>
                      <a:srgbClr val="FFFFFF"/>
                    </a:solidFill>
                  </a:tcPr>
                </a:tc>
                <a:tc>
                  <a:txBody>
                    <a:bodyPr/>
                    <a:lstStyle/>
                    <a:p>
                      <a:r>
                        <a:rPr sz="2100" b="0">
                          <a:solidFill>
                            <a:srgbClr val="A45130"/>
                          </a:solidFill>
                          <a:latin typeface="Aptos"/>
                          <a:ea typeface="Aptos"/>
                          <a:cs typeface="Aptos"/>
                        </a:rPr>
                        <a:t>Unresolved</a:t>
                      </a:r>
                    </a:p>
                  </a:txBody>
                  <a:tcPr marL="91440" marR="91440" marT="45720" marB="45720">
                    <a:solidFill>
                      <a:srgbClr val="FFFFFF"/>
                    </a:solidFill>
                  </a:tcPr>
                </a:tc>
                <a:tc>
                  <a:txBody>
                    <a:bodyPr/>
                    <a:lstStyle/>
                    <a:p>
                      <a:r>
                        <a:rPr sz="2100" b="0">
                          <a:solidFill>
                            <a:srgbClr val="183345"/>
                          </a:solidFill>
                          <a:latin typeface="Aptos"/>
                          <a:ea typeface="Aptos"/>
                          <a:cs typeface="Aptos"/>
                        </a:rPr>
                        <a:t>Check meeting evidence</a:t>
                      </a:r>
                    </a:p>
                  </a:txBody>
                  <a:tcPr marL="91440" marR="91440" marT="45720" marB="45720">
                    <a:solidFill>
                      <a:srgbClr val="FFFFFF"/>
                    </a:solidFill>
                  </a:tcPr>
                </a:tc>
              </a:tr>
              <a:tr h="698500">
                <a:tc>
                  <a:txBody>
                    <a:bodyPr/>
                    <a:lstStyle/>
                    <a:p>
                      <a:r>
                        <a:rPr sz="2100" b="0">
                          <a:solidFill>
                            <a:srgbClr val="183345"/>
                          </a:solidFill>
                          <a:latin typeface="Aptos"/>
                          <a:ea typeface="Aptos"/>
                          <a:cs typeface="Aptos"/>
                        </a:rPr>
                        <a:t>Director list</a:t>
                      </a:r>
                    </a:p>
                  </a:txBody>
                  <a:tcPr marL="91440" marR="91440" marT="45720" marB="45720">
                    <a:solidFill>
                      <a:srgbClr val="EAF1EC"/>
                    </a:solidFill>
                  </a:tcPr>
                </a:tc>
                <a:tc>
                  <a:txBody>
                    <a:bodyPr/>
                    <a:lstStyle/>
                    <a:p>
                      <a:r>
                        <a:rPr sz="2100" b="0">
                          <a:solidFill>
                            <a:srgbClr val="A45130"/>
                          </a:solidFill>
                          <a:latin typeface="Aptos"/>
                          <a:ea typeface="Aptos"/>
                          <a:cs typeface="Aptos"/>
                        </a:rPr>
                        <a:t>Unresolved</a:t>
                      </a:r>
                    </a:p>
                  </a:txBody>
                  <a:tcPr marL="91440" marR="91440" marT="45720" marB="45720">
                    <a:solidFill>
                      <a:srgbClr val="EAF1EC"/>
                    </a:solidFill>
                  </a:tcPr>
                </a:tc>
                <a:tc>
                  <a:txBody>
                    <a:bodyPr/>
                    <a:lstStyle/>
                    <a:p>
                      <a:r>
                        <a:rPr sz="2100" b="0">
                          <a:solidFill>
                            <a:srgbClr val="183345"/>
                          </a:solidFill>
                          <a:latin typeface="Aptos"/>
                          <a:ea typeface="Aptos"/>
                          <a:cs typeface="Aptos"/>
                        </a:rPr>
                        <a:t>Check Director R</a:t>
                      </a:r>
                    </a:p>
                  </a:txBody>
                  <a:tcPr marL="91440" marR="91440" marT="45720" marB="45720">
                    <a:solidFill>
                      <a:srgbClr val="EAF1EC"/>
                    </a:solidFill>
                  </a:tcPr>
                </a:tc>
              </a:tr>
              <a:tr h="698500">
                <a:tc>
                  <a:txBody>
                    <a:bodyPr/>
                    <a:lstStyle/>
                    <a:p>
                      <a:r>
                        <a:rPr sz="2100" b="0">
                          <a:solidFill>
                            <a:srgbClr val="183345"/>
                          </a:solidFill>
                          <a:latin typeface="Aptos"/>
                          <a:ea typeface="Aptos"/>
                          <a:cs typeface="Aptos"/>
                        </a:rPr>
                        <a:t>Form variant</a:t>
                      </a:r>
                    </a:p>
                  </a:txBody>
                  <a:tcPr marL="91440" marR="91440" marT="45720" marB="45720">
                    <a:solidFill>
                      <a:srgbClr val="FFFFFF"/>
                    </a:solidFill>
                  </a:tcPr>
                </a:tc>
                <a:tc>
                  <a:txBody>
                    <a:bodyPr/>
                    <a:lstStyle/>
                    <a:p>
                      <a:r>
                        <a:rPr sz="2100" b="0">
                          <a:solidFill>
                            <a:srgbClr val="A45130"/>
                          </a:solidFill>
                          <a:latin typeface="Aptos"/>
                          <a:ea typeface="Aptos"/>
                          <a:cs typeface="Aptos"/>
                        </a:rPr>
                        <a:t>Verify</a:t>
                      </a:r>
                    </a:p>
                  </a:txBody>
                  <a:tcPr marL="91440" marR="91440" marT="45720" marB="45720">
                    <a:solidFill>
                      <a:srgbClr val="FFFFFF"/>
                    </a:solidFill>
                  </a:tcPr>
                </a:tc>
                <a:tc>
                  <a:txBody>
                    <a:bodyPr/>
                    <a:lstStyle/>
                    <a:p>
                      <a:r>
                        <a:rPr sz="2100" b="0">
                          <a:solidFill>
                            <a:srgbClr val="183345"/>
                          </a:solidFill>
                          <a:latin typeface="Aptos"/>
                          <a:ea typeface="Aptos"/>
                          <a:cs typeface="Aptos"/>
                        </a:rPr>
                        <a:t>Check company classification</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114773082"/>
      </p:ext>
    </p:extLst>
  </p:cSld>
</p:sld>
</file>

<file path=ppt/slides/slide1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152C13A-4419-4AE4-863B-2C7EE131911A}"/>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Annual filing documents to reconcile</a:t>
            </a:r>
          </a:p>
        </p:txBody>
      </p:sp>
      <p:sp>
        <p:nvSpPr>
          <p:cNvPr id="2" name="">
            <a:extLst xmlns:a="http://schemas.openxmlformats.org/drawingml/2006/main">
              <a:ext uri="{FF2B5EF4-FFF2-40B4-BE49-F238E27FC236}">
                <a16:creationId xmlns:a16="http://schemas.microsoft.com/office/drawing/2014/main" id="{D043F76B-4977-4195-9E8B-70B792A1469F}"/>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14</a:t>
            </a:r>
          </a:p>
        </p:txBody>
      </p:sp>
      <p:sp>
        <p:nvSpPr>
          <p:cNvPr id="3" name="">
            <a:extLst xmlns:a="http://schemas.openxmlformats.org/drawingml/2006/main">
              <a:ext uri="{FF2B5EF4-FFF2-40B4-BE49-F238E27FC236}">
                <a16:creationId xmlns:a16="http://schemas.microsoft.com/office/drawing/2014/main" id="{D70271D9-03D1-4481-AA18-FB721A3548AA}"/>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69A87B51-EA65-402A-8BFC-63B7301CFDB7}"/>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Financial statements and the form working sheet</a:t>
            </a:r>
          </a:p>
        </p:txBody>
      </p:sp>
      <p:sp>
        <p:nvSpPr>
          <p:cNvPr id="5" name="">
            <a:extLst xmlns:a="http://schemas.openxmlformats.org/drawingml/2006/main">
              <a:ext uri="{FF2B5EF4-FFF2-40B4-BE49-F238E27FC236}">
                <a16:creationId xmlns:a16="http://schemas.microsoft.com/office/drawing/2014/main" id="{07DD9885-A799-4000-B83E-69A6E1B1A17C}"/>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96944635-8C47-4498-AC31-FD391AA83590}"/>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Annual return and statutory registers</a:t>
            </a:r>
          </a:p>
        </p:txBody>
      </p:sp>
      <p:sp>
        <p:nvSpPr>
          <p:cNvPr id="7" name="">
            <a:extLst xmlns:a="http://schemas.openxmlformats.org/drawingml/2006/main">
              <a:ext uri="{FF2B5EF4-FFF2-40B4-BE49-F238E27FC236}">
                <a16:creationId xmlns:a16="http://schemas.microsoft.com/office/drawing/2014/main" id="{B641C70A-2BB0-496E-A99A-38EE26378919}"/>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A9148F98-62A1-4B7B-A1B4-7149DB639B3C}"/>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AGM records and filing dates</a:t>
            </a:r>
          </a:p>
        </p:txBody>
      </p:sp>
      <p:sp>
        <p:nvSpPr>
          <p:cNvPr id="9" name="">
            <a:extLst xmlns:a="http://schemas.openxmlformats.org/drawingml/2006/main">
              <a:ext uri="{FF2B5EF4-FFF2-40B4-BE49-F238E27FC236}">
                <a16:creationId xmlns:a16="http://schemas.microsoft.com/office/drawing/2014/main" id="{87E78706-8758-4ADC-8B3E-2F530BDEA78E}"/>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703DF3F8-660A-4663-8938-6A6CD07BDDD7}"/>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Reports, approvals and attachment versions</a:t>
            </a:r>
          </a:p>
        </p:txBody>
      </p:sp>
    </p:spTree>
    <p:extLst>
      <p:ext uri="{BB962C8B-B14F-4D97-AF65-F5344CB8AC3E}">
        <p14:creationId xmlns:p14="http://schemas.microsoft.com/office/powerpoint/2010/main" val="2142751987"/>
      </p:ext>
    </p:extLst>
  </p:cSld>
</p:sld>
</file>

<file path=ppt/slides/slide15.xml><?xml version="1.0" encoding="utf-8"?>
<p:sld xmlns:p="http://schemas.openxmlformats.org/presentationml/2006/main">
  <p:cSld>
    <p:bg>
      <p:bgPr>
        <a:solidFill xmlns:a="http://schemas.openxmlformats.org/drawingml/2006/main">
          <a:srgbClr val="0A2438"/>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4AA5B25-3A80-4095-9924-E5CC689088AC}"/>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What would you do?</a:t>
            </a:r>
          </a:p>
        </p:txBody>
      </p:sp>
      <p:sp>
        <p:nvSpPr>
          <p:cNvPr id="2" name="">
            <a:extLst xmlns:a="http://schemas.openxmlformats.org/drawingml/2006/main">
              <a:ext uri="{FF2B5EF4-FFF2-40B4-BE49-F238E27FC236}">
                <a16:creationId xmlns:a16="http://schemas.microsoft.com/office/drawing/2014/main" id="{23072079-24CF-4BA7-8E56-0B1954B2AF8C}"/>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81D6C9"/>
                </a:solidFill>
                <a:latin typeface="Aptos"/>
                <a:ea typeface="Aptos"/>
                <a:cs typeface="Aptos"/>
              </a:defRPr>
            </a:pPr>
            <a:r>
              <a:rPr sz="1275" b="0">
                <a:solidFill>
                  <a:srgbClr val="81D6C9"/>
                </a:solidFill>
                <a:latin typeface="Aptos"/>
                <a:ea typeface="Aptos"/>
                <a:cs typeface="Aptos"/>
              </a:rPr>
              <a:t>15</a:t>
            </a:r>
          </a:p>
        </p:txBody>
      </p:sp>
      <p:sp>
        <p:nvSpPr>
          <p:cNvPr id="3" name="">
            <a:extLst xmlns:a="http://schemas.openxmlformats.org/drawingml/2006/main">
              <a:ext uri="{FF2B5EF4-FFF2-40B4-BE49-F238E27FC236}">
                <a16:creationId xmlns:a16="http://schemas.microsoft.com/office/drawing/2014/main" id="{B1D8D9FB-D21D-46EA-A13F-684B8D65A05F}"/>
              </a:ext>
            </a:extLst>
          </p:cNvPr>
          <p:cNvSpPr>
            <a:spLocks xmlns:a="http://schemas.openxmlformats.org/drawingml/2006/main" noGrp="1"/>
          </p:cNvSpPr>
          <p:nvPr/>
        </p:nvSpPr>
        <p:spPr>
          <a:xfrm xmlns:a="http://schemas.openxmlformats.org/drawingml/2006/main">
            <a:off x="666750" y="2047875"/>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ECEB6536-62B0-41A3-AACA-0CC83D1CDA9E}"/>
              </a:ext>
            </a:extLst>
          </p:cNvPr>
          <p:cNvSpPr>
            <a:spLocks xmlns:a="http://schemas.openxmlformats.org/drawingml/2006/main" noGrp="1"/>
          </p:cNvSpPr>
          <p:nvPr/>
        </p:nvSpPr>
        <p:spPr>
          <a:xfrm xmlns:a="http://schemas.openxmlformats.org/drawingml/2006/main">
            <a:off x="1485900" y="2047875"/>
            <a:ext cx="965835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FFFFFF"/>
                </a:solidFill>
                <a:latin typeface="Aptos"/>
                <a:ea typeface="Aptos"/>
                <a:cs typeface="Aptos"/>
              </a:defRPr>
            </a:pPr>
            <a:r>
              <a:rPr sz="2775" b="0">
                <a:solidFill>
                  <a:srgbClr val="FFFFFF"/>
                </a:solidFill>
                <a:latin typeface="Aptos"/>
                <a:ea typeface="Aptos"/>
                <a:cs typeface="Aptos"/>
              </a:rPr>
              <a:t>Would you file with a disputed capital figure?</a:t>
            </a:r>
          </a:p>
        </p:txBody>
      </p:sp>
      <p:sp>
        <p:nvSpPr>
          <p:cNvPr id="5" name="">
            <a:extLst xmlns:a="http://schemas.openxmlformats.org/drawingml/2006/main">
              <a:ext uri="{FF2B5EF4-FFF2-40B4-BE49-F238E27FC236}">
                <a16:creationId xmlns:a16="http://schemas.microsoft.com/office/drawing/2014/main" id="{04793096-04B7-4579-A7CB-B277410AC2B8}"/>
              </a:ext>
            </a:extLst>
          </p:cNvPr>
          <p:cNvSpPr>
            <a:spLocks xmlns:a="http://schemas.openxmlformats.org/drawingml/2006/main" noGrp="1"/>
          </p:cNvSpPr>
          <p:nvPr/>
        </p:nvSpPr>
        <p:spPr>
          <a:xfrm xmlns:a="http://schemas.openxmlformats.org/drawingml/2006/main">
            <a:off x="666750" y="3267075"/>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6F53E593-103A-4977-86F8-5918D2848393}"/>
              </a:ext>
            </a:extLst>
          </p:cNvPr>
          <p:cNvSpPr>
            <a:spLocks xmlns:a="http://schemas.openxmlformats.org/drawingml/2006/main" noGrp="1"/>
          </p:cNvSpPr>
          <p:nvPr/>
        </p:nvSpPr>
        <p:spPr>
          <a:xfrm xmlns:a="http://schemas.openxmlformats.org/drawingml/2006/main">
            <a:off x="1485900" y="3267075"/>
            <a:ext cx="965835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FFFFFF"/>
                </a:solidFill>
                <a:latin typeface="Aptos"/>
                <a:ea typeface="Aptos"/>
                <a:cs typeface="Aptos"/>
              </a:defRPr>
            </a:pPr>
            <a:r>
              <a:rPr sz="2775" b="0">
                <a:solidFill>
                  <a:srgbClr val="FFFFFF"/>
                </a:solidFill>
                <a:latin typeface="Aptos"/>
                <a:ea typeface="Aptos"/>
                <a:cs typeface="Aptos"/>
              </a:rPr>
              <a:t>Which evidence would resolve the AGM date?</a:t>
            </a:r>
          </a:p>
        </p:txBody>
      </p:sp>
      <p:sp>
        <p:nvSpPr>
          <p:cNvPr id="7" name="">
            <a:extLst xmlns:a="http://schemas.openxmlformats.org/drawingml/2006/main">
              <a:ext uri="{FF2B5EF4-FFF2-40B4-BE49-F238E27FC236}">
                <a16:creationId xmlns:a16="http://schemas.microsoft.com/office/drawing/2014/main" id="{940F2C29-0599-4209-8546-E2941F95A992}"/>
              </a:ext>
            </a:extLst>
          </p:cNvPr>
          <p:cNvSpPr>
            <a:spLocks xmlns:a="http://schemas.openxmlformats.org/drawingml/2006/main" noGrp="1"/>
          </p:cNvSpPr>
          <p:nvPr/>
        </p:nvSpPr>
        <p:spPr>
          <a:xfrm xmlns:a="http://schemas.openxmlformats.org/drawingml/2006/main">
            <a:off x="666750" y="4486275"/>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6D5D59EA-9B09-459A-A911-FEED70DE6613}"/>
              </a:ext>
            </a:extLst>
          </p:cNvPr>
          <p:cNvSpPr>
            <a:spLocks xmlns:a="http://schemas.openxmlformats.org/drawingml/2006/main" noGrp="1"/>
          </p:cNvSpPr>
          <p:nvPr/>
        </p:nvSpPr>
        <p:spPr>
          <a:xfrm xmlns:a="http://schemas.openxmlformats.org/drawingml/2006/main">
            <a:off x="1485900" y="4486275"/>
            <a:ext cx="965835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FFFFFF"/>
                </a:solidFill>
                <a:latin typeface="Aptos"/>
                <a:ea typeface="Aptos"/>
                <a:cs typeface="Aptos"/>
              </a:defRPr>
            </a:pPr>
            <a:r>
              <a:rPr sz="2775" b="0">
                <a:solidFill>
                  <a:srgbClr val="FFFFFF"/>
                </a:solidFill>
                <a:latin typeface="Aptos"/>
                <a:ea typeface="Aptos"/>
                <a:cs typeface="Aptos"/>
              </a:rPr>
              <a:t>What proves Director R’s position at year end?</a:t>
            </a:r>
          </a:p>
        </p:txBody>
      </p:sp>
    </p:spTree>
    <p:extLst>
      <p:ext uri="{BB962C8B-B14F-4D97-AF65-F5344CB8AC3E}">
        <p14:creationId xmlns:p14="http://schemas.microsoft.com/office/powerpoint/2010/main" val="2064631180"/>
      </p:ext>
    </p:extLst>
  </p:cSld>
</p:sld>
</file>

<file path=ppt/slides/slide1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E76286A-CAD7-4AAC-B026-BF2E47BCC23C}"/>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Case 2: Director appointment</a:t>
            </a:r>
          </a:p>
        </p:txBody>
      </p:sp>
      <p:sp>
        <p:nvSpPr>
          <p:cNvPr id="2" name="">
            <a:extLst xmlns:a="http://schemas.openxmlformats.org/drawingml/2006/main">
              <a:ext uri="{FF2B5EF4-FFF2-40B4-BE49-F238E27FC236}">
                <a16:creationId xmlns:a16="http://schemas.microsoft.com/office/drawing/2014/main" id="{839D019B-58F7-453A-83D8-E92126A04B13}"/>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16</a:t>
            </a:r>
          </a:p>
        </p:txBody>
      </p:sp>
      <p:graphicFrame>
        <p:nvGraphicFramePr>
          <p:cNvPr id="7" name=""/>
          <p:cNvGraphicFramePr/>
          <p:nvPr/>
        </p:nvGraphicFramePr>
        <p:xfrm>
          <a:off xmlns:a="http://schemas.openxmlformats.org/drawingml/2006/main" x="628650" y="1752600"/>
          <a:ext xmlns:a="http://schemas.openxmlformats.org/drawingml/2006/main" cx="10934700" cy="2571750"/>
        </p:xfrm>
        <a:graphic xmlns:a="http://schemas.openxmlformats.org/drawingml/2006/main">
          <a:graphicData uri="http://schemas.openxmlformats.org/drawingml/2006/table">
            <a:tbl>
              <a:tblPr/>
              <a:tblGrid>
                <a:gridCol w="6858000"/>
                <a:gridCol w="4076700"/>
              </a:tblGrid>
              <a:tr h="857250">
                <a:tc>
                  <a:txBody>
                    <a:bodyPr/>
                    <a:lstStyle/>
                    <a:p>
                      <a:r>
                        <a:rPr sz="2175" b="1">
                          <a:solidFill>
                            <a:srgbClr val="FFFFFF"/>
                          </a:solidFill>
                          <a:latin typeface="Aptos"/>
                          <a:ea typeface="Aptos"/>
                          <a:cs typeface="Aptos"/>
                        </a:rPr>
                        <a:t>Record</a:t>
                      </a:r>
                    </a:p>
                  </a:txBody>
                  <a:tcPr marL="91440" marR="91440" marT="45720" marB="45720">
                    <a:solidFill>
                      <a:srgbClr val="0A2438"/>
                    </a:solidFill>
                  </a:tcPr>
                </a:tc>
                <a:tc>
                  <a:txBody>
                    <a:bodyPr/>
                    <a:lstStyle/>
                    <a:p>
                      <a:r>
                        <a:rPr sz="2175" b="1">
                          <a:solidFill>
                            <a:srgbClr val="FFFFFF"/>
                          </a:solidFill>
                          <a:latin typeface="Aptos"/>
                          <a:ea typeface="Aptos"/>
                          <a:cs typeface="Aptos"/>
                        </a:rPr>
                        <a:t>Appointment date</a:t>
                      </a:r>
                    </a:p>
                  </a:txBody>
                  <a:tcPr marL="91440" marR="91440" marT="45720" marB="45720">
                    <a:solidFill>
                      <a:srgbClr val="0A2438"/>
                    </a:solidFill>
                  </a:tcPr>
                </a:tc>
              </a:tr>
              <a:tr h="857250">
                <a:tc>
                  <a:txBody>
                    <a:bodyPr/>
                    <a:lstStyle/>
                    <a:p>
                      <a:r>
                        <a:rPr sz="2175" b="0">
                          <a:solidFill>
                            <a:srgbClr val="183345"/>
                          </a:solidFill>
                          <a:latin typeface="Aptos"/>
                          <a:ea typeface="Aptos"/>
                          <a:cs typeface="Aptos"/>
                        </a:rPr>
                        <a:t>Signed Board resolution</a:t>
                      </a:r>
                    </a:p>
                  </a:txBody>
                  <a:tcPr marL="91440" marR="91440" marT="45720" marB="45720">
                    <a:solidFill>
                      <a:srgbClr val="FFFFFF"/>
                    </a:solidFill>
                  </a:tcPr>
                </a:tc>
                <a:tc>
                  <a:txBody>
                    <a:bodyPr/>
                    <a:lstStyle/>
                    <a:p>
                      <a:r>
                        <a:rPr sz="2175" b="1">
                          <a:solidFill>
                            <a:srgbClr val="A45130"/>
                          </a:solidFill>
                          <a:latin typeface="Aptos"/>
                          <a:ea typeface="Aptos"/>
                          <a:cs typeface="Aptos"/>
                        </a:rPr>
                        <a:t>5 October 2026</a:t>
                      </a:r>
                    </a:p>
                  </a:txBody>
                  <a:tcPr marL="91440" marR="91440" marT="45720" marB="45720">
                    <a:solidFill>
                      <a:srgbClr val="FFFFFF"/>
                    </a:solidFill>
                  </a:tcPr>
                </a:tc>
              </a:tr>
              <a:tr h="857250">
                <a:tc>
                  <a:txBody>
                    <a:bodyPr/>
                    <a:lstStyle/>
                    <a:p>
                      <a:r>
                        <a:rPr sz="2175" b="0">
                          <a:solidFill>
                            <a:srgbClr val="183345"/>
                          </a:solidFill>
                          <a:latin typeface="Aptos"/>
                          <a:ea typeface="Aptos"/>
                          <a:cs typeface="Aptos"/>
                        </a:rPr>
                        <a:t>Draft DIR-12 working sheet</a:t>
                      </a:r>
                    </a:p>
                  </a:txBody>
                  <a:tcPr marL="91440" marR="91440" marT="45720" marB="45720">
                    <a:solidFill>
                      <a:srgbClr val="EAF1EC"/>
                    </a:solidFill>
                  </a:tcPr>
                </a:tc>
                <a:tc>
                  <a:txBody>
                    <a:bodyPr/>
                    <a:lstStyle/>
                    <a:p>
                      <a:r>
                        <a:rPr sz="2175" b="1">
                          <a:solidFill>
                            <a:srgbClr val="A45130"/>
                          </a:solidFill>
                          <a:latin typeface="Aptos"/>
                          <a:ea typeface="Aptos"/>
                          <a:cs typeface="Aptos"/>
                        </a:rPr>
                        <a:t>1 October 2026</a:t>
                      </a:r>
                    </a:p>
                  </a:txBody>
                  <a:tcPr marL="91440" marR="91440" marT="45720" marB="45720">
                    <a:solidFill>
                      <a:srgbClr val="EAF1EC"/>
                    </a:solidFill>
                  </a:tcPr>
                </a:tc>
              </a:tr>
            </a:tbl>
          </a:graphicData>
        </a:graphic>
      </p:graphicFrame>
      <p:sp>
        <p:nvSpPr>
          <p:cNvPr id="4" name="">
            <a:extLst xmlns:a="http://schemas.openxmlformats.org/drawingml/2006/main">
              <a:ext uri="{FF2B5EF4-FFF2-40B4-BE49-F238E27FC236}">
                <a16:creationId xmlns:a16="http://schemas.microsoft.com/office/drawing/2014/main" id="{177C3CEA-05DB-4708-A542-015C38D01577}"/>
              </a:ext>
            </a:extLst>
          </p:cNvPr>
          <p:cNvSpPr>
            <a:spLocks xmlns:a="http://schemas.openxmlformats.org/drawingml/2006/main" noGrp="1"/>
          </p:cNvSpPr>
          <p:nvPr/>
        </p:nvSpPr>
        <p:spPr>
          <a:xfrm xmlns:a="http://schemas.openxmlformats.org/drawingml/2006/main">
            <a:off x="704850" y="5619750"/>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87F83"/>
                </a:solidFill>
                <a:latin typeface="Aptos"/>
                <a:ea typeface="Aptos"/>
                <a:cs typeface="Aptos"/>
              </a:defRPr>
            </a:pPr>
            <a:r>
              <a:rPr sz="1950" b="1">
                <a:solidFill>
                  <a:srgbClr val="087F83"/>
                </a:solidFill>
                <a:latin typeface="Aptos"/>
                <a:ea typeface="Aptos"/>
                <a:cs typeface="Aptos"/>
              </a:rPr>
              <a:t>Consent, declarations and other supporting records are missing.</a:t>
            </a:r>
          </a:p>
        </p:txBody>
      </p:sp>
    </p:spTree>
    <p:extLst>
      <p:ext uri="{BB962C8B-B14F-4D97-AF65-F5344CB8AC3E}">
        <p14:creationId xmlns:p14="http://schemas.microsoft.com/office/powerpoint/2010/main" val="755561106"/>
      </p:ext>
    </p:extLst>
  </p:cSld>
</p:sld>
</file>

<file path=ppt/slides/slide17.xml><?xml version="1.0" encoding="utf-8"?>
<p:sld xmlns:p="http://schemas.openxmlformats.org/presentationml/2006/main">
  <p:cSld>
    <p:bg>
      <p:bgPr>
        <a:solidFill xmlns:a="http://schemas.openxmlformats.org/drawingml/2006/main">
          <a:srgbClr val="0A243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EC5A8E6-DF86-4EAD-A527-D1DBD535E9C3}"/>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Director appointment review prompt</a:t>
            </a:r>
          </a:p>
        </p:txBody>
      </p:sp>
      <p:sp>
        <p:nvSpPr>
          <p:cNvPr id="2" name="">
            <a:extLst xmlns:a="http://schemas.openxmlformats.org/drawingml/2006/main">
              <a:ext uri="{FF2B5EF4-FFF2-40B4-BE49-F238E27FC236}">
                <a16:creationId xmlns:a16="http://schemas.microsoft.com/office/drawing/2014/main" id="{65ED4835-57FC-4E3F-82CE-539AAEC724C7}"/>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81D6C9"/>
                </a:solidFill>
                <a:latin typeface="Aptos"/>
                <a:ea typeface="Aptos"/>
                <a:cs typeface="Aptos"/>
              </a:defRPr>
            </a:pPr>
            <a:r>
              <a:rPr sz="1275" b="0">
                <a:solidFill>
                  <a:srgbClr val="81D6C9"/>
                </a:solidFill>
                <a:latin typeface="Aptos"/>
                <a:ea typeface="Aptos"/>
                <a:cs typeface="Aptos"/>
              </a:rPr>
              <a:t>17</a:t>
            </a:r>
          </a:p>
        </p:txBody>
      </p:sp>
      <p:sp>
        <p:nvSpPr>
          <p:cNvPr id="3" name="">
            <a:extLst xmlns:a="http://schemas.openxmlformats.org/drawingml/2006/main">
              <a:ext uri="{FF2B5EF4-FFF2-40B4-BE49-F238E27FC236}">
                <a16:creationId xmlns:a16="http://schemas.microsoft.com/office/drawing/2014/main" id="{E8C4B869-66D4-43A1-827F-96B47F8164BC}"/>
              </a:ext>
            </a:extLst>
          </p:cNvPr>
          <p:cNvSpPr>
            <a:spLocks xmlns:a="http://schemas.openxmlformats.org/drawingml/2006/main" noGrp="1"/>
          </p:cNvSpPr>
          <p:nvPr/>
        </p:nvSpPr>
        <p:spPr>
          <a:xfrm xmlns:a="http://schemas.openxmlformats.org/drawingml/2006/main">
            <a:off x="666750" y="1809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954D541F-27EA-4E48-B37D-03E2A9FFDCD5}"/>
              </a:ext>
            </a:extLst>
          </p:cNvPr>
          <p:cNvSpPr>
            <a:spLocks xmlns:a="http://schemas.openxmlformats.org/drawingml/2006/main" noGrp="1"/>
          </p:cNvSpPr>
          <p:nvPr/>
        </p:nvSpPr>
        <p:spPr>
          <a:xfrm xmlns:a="http://schemas.openxmlformats.org/drawingml/2006/main">
            <a:off x="1485900" y="1809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Compare appointment papers with the draft.</a:t>
            </a:r>
          </a:p>
        </p:txBody>
      </p:sp>
      <p:sp>
        <p:nvSpPr>
          <p:cNvPr id="5" name="">
            <a:extLst xmlns:a="http://schemas.openxmlformats.org/drawingml/2006/main">
              <a:ext uri="{FF2B5EF4-FFF2-40B4-BE49-F238E27FC236}">
                <a16:creationId xmlns:a16="http://schemas.microsoft.com/office/drawing/2014/main" id="{58443046-4FBD-4DA9-9643-2C07868FF2F5}"/>
              </a:ext>
            </a:extLst>
          </p:cNvPr>
          <p:cNvSpPr>
            <a:spLocks xmlns:a="http://schemas.openxmlformats.org/drawingml/2006/main" noGrp="1"/>
          </p:cNvSpPr>
          <p:nvPr/>
        </p:nvSpPr>
        <p:spPr>
          <a:xfrm xmlns:a="http://schemas.openxmlformats.org/drawingml/2006/main">
            <a:off x="666750" y="2571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BDD1E1CD-47E5-4DAB-BBC4-2E9415689CE2}"/>
              </a:ext>
            </a:extLst>
          </p:cNvPr>
          <p:cNvSpPr>
            <a:spLocks xmlns:a="http://schemas.openxmlformats.org/drawingml/2006/main" noGrp="1"/>
          </p:cNvSpPr>
          <p:nvPr/>
        </p:nvSpPr>
        <p:spPr>
          <a:xfrm xmlns:a="http://schemas.openxmlformats.org/drawingml/2006/main">
            <a:off x="1485900" y="2571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Flag conflicting dates and missing records.</a:t>
            </a:r>
          </a:p>
        </p:txBody>
      </p:sp>
      <p:sp>
        <p:nvSpPr>
          <p:cNvPr id="7" name="">
            <a:extLst xmlns:a="http://schemas.openxmlformats.org/drawingml/2006/main">
              <a:ext uri="{FF2B5EF4-FFF2-40B4-BE49-F238E27FC236}">
                <a16:creationId xmlns:a16="http://schemas.microsoft.com/office/drawing/2014/main" id="{B5CCDD95-6581-41BA-9518-09611132DB82}"/>
              </a:ext>
            </a:extLst>
          </p:cNvPr>
          <p:cNvSpPr>
            <a:spLocks xmlns:a="http://schemas.openxmlformats.org/drawingml/2006/main" noGrp="1"/>
          </p:cNvSpPr>
          <p:nvPr/>
        </p:nvSpPr>
        <p:spPr>
          <a:xfrm xmlns:a="http://schemas.openxmlformats.org/drawingml/2006/main">
            <a:off x="666750" y="3333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AC8FABE9-3235-462E-B692-582E02D7853A}"/>
              </a:ext>
            </a:extLst>
          </p:cNvPr>
          <p:cNvSpPr>
            <a:spLocks xmlns:a="http://schemas.openxmlformats.org/drawingml/2006/main" noGrp="1"/>
          </p:cNvSpPr>
          <p:nvPr/>
        </p:nvSpPr>
        <p:spPr>
          <a:xfrm xmlns:a="http://schemas.openxmlformats.org/drawingml/2006/main">
            <a:off x="1485900" y="3333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Use supported facts in the data sheet.</a:t>
            </a:r>
          </a:p>
        </p:txBody>
      </p:sp>
      <p:sp>
        <p:nvSpPr>
          <p:cNvPr id="9" name="">
            <a:extLst xmlns:a="http://schemas.openxmlformats.org/drawingml/2006/main">
              <a:ext uri="{FF2B5EF4-FFF2-40B4-BE49-F238E27FC236}">
                <a16:creationId xmlns:a16="http://schemas.microsoft.com/office/drawing/2014/main" id="{2EA36A27-AA19-45D3-B61C-6158931E6C21}"/>
              </a:ext>
            </a:extLst>
          </p:cNvPr>
          <p:cNvSpPr>
            <a:spLocks xmlns:a="http://schemas.openxmlformats.org/drawingml/2006/main" noGrp="1"/>
          </p:cNvSpPr>
          <p:nvPr/>
        </p:nvSpPr>
        <p:spPr>
          <a:xfrm xmlns:a="http://schemas.openxmlformats.org/drawingml/2006/main">
            <a:off x="666750" y="4095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3201B23F-2E78-4511-BD5F-1D9EE69A1769}"/>
              </a:ext>
            </a:extLst>
          </p:cNvPr>
          <p:cNvSpPr>
            <a:spLocks xmlns:a="http://schemas.openxmlformats.org/drawingml/2006/main" noGrp="1"/>
          </p:cNvSpPr>
          <p:nvPr/>
        </p:nvSpPr>
        <p:spPr>
          <a:xfrm xmlns:a="http://schemas.openxmlformats.org/drawingml/2006/main">
            <a:off x="1485900" y="4095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Do not invent consent, DIN or approvals.</a:t>
            </a:r>
          </a:p>
        </p:txBody>
      </p:sp>
      <p:sp>
        <p:nvSpPr>
          <p:cNvPr id="11" name="">
            <a:extLst xmlns:a="http://schemas.openxmlformats.org/drawingml/2006/main">
              <a:ext uri="{FF2B5EF4-FFF2-40B4-BE49-F238E27FC236}">
                <a16:creationId xmlns:a16="http://schemas.microsoft.com/office/drawing/2014/main" id="{5DDB53FA-9676-4AE4-B69F-AE34AB2F3CD5}"/>
              </a:ext>
            </a:extLst>
          </p:cNvPr>
          <p:cNvSpPr>
            <a:spLocks xmlns:a="http://schemas.openxmlformats.org/drawingml/2006/main" noGrp="1"/>
          </p:cNvSpPr>
          <p:nvPr/>
        </p:nvSpPr>
        <p:spPr>
          <a:xfrm xmlns:a="http://schemas.openxmlformats.org/drawingml/2006/main">
            <a:off x="1485900" y="5762625"/>
            <a:ext cx="9906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81D6C9"/>
                </a:solidFill>
                <a:latin typeface="Aptos"/>
                <a:ea typeface="Aptos"/>
                <a:cs typeface="Aptos"/>
              </a:defRPr>
            </a:pPr>
            <a:r>
              <a:rPr sz="1950" b="1">
                <a:solidFill>
                  <a:srgbClr val="81D6C9"/>
                </a:solidFill>
                <a:latin typeface="Aptos"/>
                <a:ea typeface="Aptos"/>
                <a:cs typeface="Aptos"/>
              </a:rPr>
              <a:t>A draft can show a gap without filling it.</a:t>
            </a:r>
          </a:p>
        </p:txBody>
      </p:sp>
    </p:spTree>
    <p:extLst>
      <p:ext uri="{BB962C8B-B14F-4D97-AF65-F5344CB8AC3E}">
        <p14:creationId xmlns:p14="http://schemas.microsoft.com/office/powerpoint/2010/main" val="1471716973"/>
      </p:ext>
    </p:extLst>
  </p:cSld>
</p:sld>
</file>

<file path=ppt/slides/slide1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3785D97-8479-47E2-A171-F57E7D1B53EB}"/>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Director filing review</a:t>
            </a:r>
          </a:p>
        </p:txBody>
      </p:sp>
      <p:sp>
        <p:nvSpPr>
          <p:cNvPr id="2" name="">
            <a:extLst xmlns:a="http://schemas.openxmlformats.org/drawingml/2006/main">
              <a:ext uri="{FF2B5EF4-FFF2-40B4-BE49-F238E27FC236}">
                <a16:creationId xmlns:a16="http://schemas.microsoft.com/office/drawing/2014/main" id="{C179F330-EE3D-4E6A-9A7C-6FDC9759BE49}"/>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18</a:t>
            </a:r>
          </a:p>
        </p:txBody>
      </p:sp>
      <p:graphicFrame>
        <p:nvGraphicFramePr>
          <p:cNvPr id="6" name=""/>
          <p:cNvGraphicFramePr/>
          <p:nvPr/>
        </p:nvGraphicFramePr>
        <p:xfrm>
          <a:off xmlns:a="http://schemas.openxmlformats.org/drawingml/2006/main" x="628650" y="1752600"/>
          <a:ext xmlns:a="http://schemas.openxmlformats.org/drawingml/2006/main" cx="10934700" cy="3762375"/>
        </p:xfrm>
        <a:graphic xmlns:a="http://schemas.openxmlformats.org/drawingml/2006/main">
          <a:graphicData uri="http://schemas.openxmlformats.org/drawingml/2006/table">
            <a:tbl>
              <a:tblPr/>
              <a:tblGrid>
                <a:gridCol w="4953000"/>
                <a:gridCol w="5981700"/>
              </a:tblGrid>
              <a:tr h="752475">
                <a:tc>
                  <a:txBody>
                    <a:bodyPr/>
                    <a:lstStyle/>
                    <a:p>
                      <a:r>
                        <a:rPr sz="2175" b="1">
                          <a:solidFill>
                            <a:srgbClr val="FFFFFF"/>
                          </a:solidFill>
                          <a:latin typeface="Aptos"/>
                          <a:ea typeface="Aptos"/>
                          <a:cs typeface="Aptos"/>
                        </a:rPr>
                        <a:t>Issue</a:t>
                      </a:r>
                    </a:p>
                  </a:txBody>
                  <a:tcPr marL="91440" marR="91440" marT="45720" marB="45720">
                    <a:solidFill>
                      <a:srgbClr val="0A2438"/>
                    </a:solidFill>
                  </a:tcPr>
                </a:tc>
                <a:tc>
                  <a:txBody>
                    <a:bodyPr/>
                    <a:lstStyle/>
                    <a:p>
                      <a:r>
                        <a:rPr sz="2175" b="1">
                          <a:solidFill>
                            <a:srgbClr val="FFFFFF"/>
                          </a:solidFill>
                          <a:latin typeface="Aptos"/>
                          <a:ea typeface="Aptos"/>
                          <a:cs typeface="Aptos"/>
                        </a:rPr>
                        <a:t>Action</a:t>
                      </a:r>
                    </a:p>
                  </a:txBody>
                  <a:tcPr marL="91440" marR="91440" marT="45720" marB="45720">
                    <a:solidFill>
                      <a:srgbClr val="0A2438"/>
                    </a:solidFill>
                  </a:tcPr>
                </a:tc>
              </a:tr>
              <a:tr h="752475">
                <a:tc>
                  <a:txBody>
                    <a:bodyPr/>
                    <a:lstStyle/>
                    <a:p>
                      <a:r>
                        <a:rPr sz="2175" b="0">
                          <a:solidFill>
                            <a:srgbClr val="183345"/>
                          </a:solidFill>
                          <a:latin typeface="Aptos"/>
                          <a:ea typeface="Aptos"/>
                          <a:cs typeface="Aptos"/>
                        </a:rPr>
                        <a:t>Dates disagree</a:t>
                      </a:r>
                    </a:p>
                  </a:txBody>
                  <a:tcPr marL="91440" marR="91440" marT="45720" marB="45720">
                    <a:solidFill>
                      <a:srgbClr val="FFFFFF"/>
                    </a:solidFill>
                  </a:tcPr>
                </a:tc>
                <a:tc>
                  <a:txBody>
                    <a:bodyPr/>
                    <a:lstStyle/>
                    <a:p>
                      <a:r>
                        <a:rPr sz="2175" b="0">
                          <a:solidFill>
                            <a:srgbClr val="183345"/>
                          </a:solidFill>
                          <a:latin typeface="Aptos"/>
                          <a:ea typeface="Aptos"/>
                          <a:cs typeface="Aptos"/>
                        </a:rPr>
                        <a:t>Check actual appointment and meeting records</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Designation needs confirmation</a:t>
                      </a:r>
                    </a:p>
                  </a:txBody>
                  <a:tcPr marL="91440" marR="91440" marT="45720" marB="45720">
                    <a:solidFill>
                      <a:srgbClr val="EAF1EC"/>
                    </a:solidFill>
                  </a:tcPr>
                </a:tc>
                <a:tc>
                  <a:txBody>
                    <a:bodyPr/>
                    <a:lstStyle/>
                    <a:p>
                      <a:r>
                        <a:rPr sz="2175" b="0">
                          <a:solidFill>
                            <a:srgbClr val="183345"/>
                          </a:solidFill>
                          <a:latin typeface="Aptos"/>
                          <a:ea typeface="Aptos"/>
                          <a:cs typeface="Aptos"/>
                        </a:rPr>
                        <a:t>Compare approval, articles and working sheet</a:t>
                      </a:r>
                    </a:p>
                  </a:txBody>
                  <a:tcPr marL="91440" marR="91440" marT="45720" marB="45720">
                    <a:solidFill>
                      <a:srgbClr val="EAF1EC"/>
                    </a:solidFill>
                  </a:tcPr>
                </a:tc>
              </a:tr>
              <a:tr h="752475">
                <a:tc>
                  <a:txBody>
                    <a:bodyPr/>
                    <a:lstStyle/>
                    <a:p>
                      <a:r>
                        <a:rPr sz="2175" b="0">
                          <a:solidFill>
                            <a:srgbClr val="183345"/>
                          </a:solidFill>
                          <a:latin typeface="Aptos"/>
                          <a:ea typeface="Aptos"/>
                          <a:cs typeface="Aptos"/>
                        </a:rPr>
                        <a:t>Supporting records missing</a:t>
                      </a:r>
                    </a:p>
                  </a:txBody>
                  <a:tcPr marL="91440" marR="91440" marT="45720" marB="45720">
                    <a:solidFill>
                      <a:srgbClr val="FFFFFF"/>
                    </a:solidFill>
                  </a:tcPr>
                </a:tc>
                <a:tc>
                  <a:txBody>
                    <a:bodyPr/>
                    <a:lstStyle/>
                    <a:p>
                      <a:r>
                        <a:rPr sz="2175" b="0">
                          <a:solidFill>
                            <a:srgbClr val="183345"/>
                          </a:solidFill>
                          <a:latin typeface="Aptos"/>
                          <a:ea typeface="Aptos"/>
                          <a:cs typeface="Aptos"/>
                        </a:rPr>
                        <a:t>Obtain and review applicable documents</a:t>
                      </a:r>
                    </a:p>
                  </a:txBody>
                  <a:tcPr marL="91440" marR="91440" marT="45720" marB="45720">
                    <a:solidFill>
                      <a:srgbClr val="FFFFFF"/>
                    </a:solidFill>
                  </a:tcPr>
                </a:tc>
              </a:tr>
              <a:tr h="752475">
                <a:tc>
                  <a:txBody>
                    <a:bodyPr/>
                    <a:lstStyle/>
                    <a:p>
                      <a:r>
                        <a:rPr sz="2175" b="0">
                          <a:solidFill>
                            <a:srgbClr val="183345"/>
                          </a:solidFill>
                          <a:latin typeface="Aptos"/>
                          <a:ea typeface="Aptos"/>
                          <a:cs typeface="Aptos"/>
                        </a:rPr>
                        <a:t>Draft data sheet incomplete</a:t>
                      </a:r>
                    </a:p>
                  </a:txBody>
                  <a:tcPr marL="91440" marR="91440" marT="45720" marB="45720">
                    <a:solidFill>
                      <a:srgbClr val="EAF1EC"/>
                    </a:solidFill>
                  </a:tcPr>
                </a:tc>
                <a:tc>
                  <a:txBody>
                    <a:bodyPr/>
                    <a:lstStyle/>
                    <a:p>
                      <a:r>
                        <a:rPr sz="2175" b="0">
                          <a:solidFill>
                            <a:srgbClr val="183345"/>
                          </a:solidFill>
                          <a:latin typeface="Aptos"/>
                          <a:ea typeface="Aptos"/>
                          <a:cs typeface="Aptos"/>
                        </a:rPr>
                        <a:t>Keep unresolved fields visible</a:t>
                      </a:r>
                    </a:p>
                  </a:txBody>
                  <a:tcPr marL="91440" marR="91440" marT="45720" marB="45720">
                    <a:solidFill>
                      <a:srgbClr val="EAF1EC"/>
                    </a:solidFill>
                  </a:tcPr>
                </a:tc>
              </a:tr>
            </a:tbl>
          </a:graphicData>
        </a:graphic>
      </p:graphicFrame>
    </p:spTree>
    <p:extLst>
      <p:ext uri="{BB962C8B-B14F-4D97-AF65-F5344CB8AC3E}">
        <p14:creationId xmlns:p14="http://schemas.microsoft.com/office/powerpoint/2010/main" val="31663862"/>
      </p:ext>
    </p:extLst>
  </p:cSld>
</p:sld>
</file>

<file path=ppt/slides/slide1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F7FA646-4929-4A4A-926B-D9A3CCE93185}"/>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Draft documents still need approval</a:t>
            </a:r>
          </a:p>
        </p:txBody>
      </p:sp>
      <p:sp>
        <p:nvSpPr>
          <p:cNvPr id="2" name="">
            <a:extLst xmlns:a="http://schemas.openxmlformats.org/drawingml/2006/main">
              <a:ext uri="{FF2B5EF4-FFF2-40B4-BE49-F238E27FC236}">
                <a16:creationId xmlns:a16="http://schemas.microsoft.com/office/drawing/2014/main" id="{AC57CD64-C19A-4EA5-A938-98ABEE8D2648}"/>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19</a:t>
            </a:r>
          </a:p>
        </p:txBody>
      </p:sp>
      <p:sp>
        <p:nvSpPr>
          <p:cNvPr id="3" name="">
            <a:extLst xmlns:a="http://schemas.openxmlformats.org/drawingml/2006/main">
              <a:ext uri="{FF2B5EF4-FFF2-40B4-BE49-F238E27FC236}">
                <a16:creationId xmlns:a16="http://schemas.microsoft.com/office/drawing/2014/main" id="{B6B985B0-C053-495E-A9B7-8229053FFDCA}"/>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9B511C79-DA4B-4CC8-9C8C-9E81C8ECFE65}"/>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Use actual facts in the draft.</a:t>
            </a:r>
          </a:p>
        </p:txBody>
      </p:sp>
      <p:sp>
        <p:nvSpPr>
          <p:cNvPr id="5" name="">
            <a:extLst xmlns:a="http://schemas.openxmlformats.org/drawingml/2006/main">
              <a:ext uri="{FF2B5EF4-FFF2-40B4-BE49-F238E27FC236}">
                <a16:creationId xmlns:a16="http://schemas.microsoft.com/office/drawing/2014/main" id="{8304C51D-091B-4B06-BA22-474F3BA617F3}"/>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41C43A22-60F2-4B4F-BCBC-66F28A8F493F}"/>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Check the resolution against the approval records.</a:t>
            </a:r>
          </a:p>
        </p:txBody>
      </p:sp>
      <p:sp>
        <p:nvSpPr>
          <p:cNvPr id="7" name="">
            <a:extLst xmlns:a="http://schemas.openxmlformats.org/drawingml/2006/main">
              <a:ext uri="{FF2B5EF4-FFF2-40B4-BE49-F238E27FC236}">
                <a16:creationId xmlns:a16="http://schemas.microsoft.com/office/drawing/2014/main" id="{6F64A350-04B0-4A40-974E-A7631E4993BF}"/>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58D935B5-D478-4F7E-89E1-992371BA9374}"/>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Confirm the signatory and any certification requirement.</a:t>
            </a:r>
          </a:p>
        </p:txBody>
      </p:sp>
      <p:sp>
        <p:nvSpPr>
          <p:cNvPr id="9" name="">
            <a:extLst xmlns:a="http://schemas.openxmlformats.org/drawingml/2006/main">
              <a:ext uri="{FF2B5EF4-FFF2-40B4-BE49-F238E27FC236}">
                <a16:creationId xmlns:a16="http://schemas.microsoft.com/office/drawing/2014/main" id="{388932F0-35A5-4CB1-B2BD-BF41C8A11B04}"/>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94341624-85B2-4F2B-AC2C-D44D0CE5DC91}"/>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Submit only after the authorised review.</a:t>
            </a:r>
          </a:p>
        </p:txBody>
      </p:sp>
    </p:spTree>
    <p:extLst>
      <p:ext uri="{BB962C8B-B14F-4D97-AF65-F5344CB8AC3E}">
        <p14:creationId xmlns:p14="http://schemas.microsoft.com/office/powerpoint/2010/main" val="1587861777"/>
      </p:ext>
    </p:extLst>
  </p:cSld>
</p:sld>
</file>

<file path=ppt/slides/slide2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F876489-B312-420B-B847-428CD86FB6C6}"/>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Review before submission</a:t>
            </a:r>
          </a:p>
        </p:txBody>
      </p:sp>
      <p:sp>
        <p:nvSpPr>
          <p:cNvPr id="2" name="">
            <a:extLst xmlns:a="http://schemas.openxmlformats.org/drawingml/2006/main">
              <a:ext uri="{FF2B5EF4-FFF2-40B4-BE49-F238E27FC236}">
                <a16:creationId xmlns:a16="http://schemas.microsoft.com/office/drawing/2014/main" id="{1F48AA8E-822B-46DD-B1F2-412B2B16C303}"/>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20</a:t>
            </a:r>
          </a:p>
        </p:txBody>
      </p:sp>
      <p:sp>
        <p:nvSpPr>
          <p:cNvPr id="3" name="">
            <a:extLst xmlns:a="http://schemas.openxmlformats.org/drawingml/2006/main">
              <a:ext uri="{FF2B5EF4-FFF2-40B4-BE49-F238E27FC236}">
                <a16:creationId xmlns:a16="http://schemas.microsoft.com/office/drawing/2014/main" id="{26213CD9-C942-4583-A226-7D790243ACC5}"/>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55A3CA69-A01B-416A-BFCF-FDE24FEA6DB7}"/>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Names, identifiers, dates and amounts agree.</a:t>
            </a:r>
          </a:p>
        </p:txBody>
      </p:sp>
      <p:sp>
        <p:nvSpPr>
          <p:cNvPr id="5" name="">
            <a:extLst xmlns:a="http://schemas.openxmlformats.org/drawingml/2006/main">
              <a:ext uri="{FF2B5EF4-FFF2-40B4-BE49-F238E27FC236}">
                <a16:creationId xmlns:a16="http://schemas.microsoft.com/office/drawing/2014/main" id="{605437E5-5082-4AE8-B410-58B00DCFE181}"/>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8F46554B-F6AC-4BAC-8AD6-1132511AA66E}"/>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Approvals and required documents exist.</a:t>
            </a:r>
          </a:p>
        </p:txBody>
      </p:sp>
      <p:sp>
        <p:nvSpPr>
          <p:cNvPr id="7" name="">
            <a:extLst xmlns:a="http://schemas.openxmlformats.org/drawingml/2006/main">
              <a:ext uri="{FF2B5EF4-FFF2-40B4-BE49-F238E27FC236}">
                <a16:creationId xmlns:a16="http://schemas.microsoft.com/office/drawing/2014/main" id="{839EA534-469E-4EA9-BDEF-45C0A6F87023}"/>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A65A844A-017C-4D22-AD16-84CFF5BBE785}"/>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Current instructions support the form and attachments.</a:t>
            </a:r>
          </a:p>
        </p:txBody>
      </p:sp>
      <p:sp>
        <p:nvSpPr>
          <p:cNvPr id="9" name="">
            <a:extLst xmlns:a="http://schemas.openxmlformats.org/drawingml/2006/main">
              <a:ext uri="{FF2B5EF4-FFF2-40B4-BE49-F238E27FC236}">
                <a16:creationId xmlns:a16="http://schemas.microsoft.com/office/drawing/2014/main" id="{189F0598-91DF-4A2F-9CFE-A447912629D4}"/>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B3F9E5C6-9AAC-455F-A70F-C07F3F33C101}"/>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The authorised person approves the final version.</a:t>
            </a:r>
          </a:p>
        </p:txBody>
      </p:sp>
    </p:spTree>
    <p:extLst>
      <p:ext uri="{BB962C8B-B14F-4D97-AF65-F5344CB8AC3E}">
        <p14:creationId xmlns:p14="http://schemas.microsoft.com/office/powerpoint/2010/main" val="1972798036"/>
      </p:ext>
    </p:extLst>
  </p:cSld>
</p:sld>
</file>

<file path=ppt/slides/slide2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5537EFB-0CFA-4493-B2B3-9B1E7E250164}"/>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Client data and submission controls</a:t>
            </a:r>
          </a:p>
        </p:txBody>
      </p:sp>
      <p:sp>
        <p:nvSpPr>
          <p:cNvPr id="2" name="">
            <a:extLst xmlns:a="http://schemas.openxmlformats.org/drawingml/2006/main">
              <a:ext uri="{FF2B5EF4-FFF2-40B4-BE49-F238E27FC236}">
                <a16:creationId xmlns:a16="http://schemas.microsoft.com/office/drawing/2014/main" id="{5256C30A-9500-40FC-A3E5-56669A5B87B6}"/>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21</a:t>
            </a:r>
          </a:p>
        </p:txBody>
      </p:sp>
      <p:sp>
        <p:nvSpPr>
          <p:cNvPr id="3" name="">
            <a:extLst xmlns:a="http://schemas.openxmlformats.org/drawingml/2006/main">
              <a:ext uri="{FF2B5EF4-FFF2-40B4-BE49-F238E27FC236}">
                <a16:creationId xmlns:a16="http://schemas.microsoft.com/office/drawing/2014/main" id="{406995C1-BEB6-4750-86D5-D592936F59D7}"/>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F0C5AC17-150C-49B3-9DC2-6078AA13C0B4}"/>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Use only the client data needed for the task.</a:t>
            </a:r>
          </a:p>
        </p:txBody>
      </p:sp>
      <p:sp>
        <p:nvSpPr>
          <p:cNvPr id="5" name="">
            <a:extLst xmlns:a="http://schemas.openxmlformats.org/drawingml/2006/main">
              <a:ext uri="{FF2B5EF4-FFF2-40B4-BE49-F238E27FC236}">
                <a16:creationId xmlns:a16="http://schemas.microsoft.com/office/drawing/2014/main" id="{1FAE3937-DE52-4AB8-B1CF-84F66202B0DC}"/>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1A3EE1A4-993E-4173-9589-1E80BB149284}"/>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Check authority and the tool’s data settings.</a:t>
            </a:r>
          </a:p>
        </p:txBody>
      </p:sp>
      <p:sp>
        <p:nvSpPr>
          <p:cNvPr id="7" name="">
            <a:extLst xmlns:a="http://schemas.openxmlformats.org/drawingml/2006/main">
              <a:ext uri="{FF2B5EF4-FFF2-40B4-BE49-F238E27FC236}">
                <a16:creationId xmlns:a16="http://schemas.microsoft.com/office/drawing/2014/main" id="{2D7CEBDE-74B7-4ECD-A160-D6983A1898F9}"/>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7544D815-2281-42B3-A77C-F95318D2454D}"/>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Keep passwords, OTPs and DSC details out of prompts.</a:t>
            </a:r>
          </a:p>
        </p:txBody>
      </p:sp>
      <p:sp>
        <p:nvSpPr>
          <p:cNvPr id="9" name="">
            <a:extLst xmlns:a="http://schemas.openxmlformats.org/drawingml/2006/main">
              <a:ext uri="{FF2B5EF4-FFF2-40B4-BE49-F238E27FC236}">
                <a16:creationId xmlns:a16="http://schemas.microsoft.com/office/drawing/2014/main" id="{5C208C71-C531-4639-A476-68DCA5F53539}"/>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7917F7A3-D737-4BFC-8B37-B1D7B6B6EBC8}"/>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Keep the final submission under authorised control.</a:t>
            </a:r>
          </a:p>
        </p:txBody>
      </p:sp>
    </p:spTree>
    <p:extLst>
      <p:ext uri="{BB962C8B-B14F-4D97-AF65-F5344CB8AC3E}">
        <p14:creationId xmlns:p14="http://schemas.microsoft.com/office/powerpoint/2010/main" val="1020384815"/>
      </p:ext>
    </p:extLst>
  </p:cSld>
</p:sld>
</file>

<file path=ppt/slides/slide2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1761450-00B6-4885-A378-DA0FCAD50A5F}"/>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After filing</a:t>
            </a:r>
          </a:p>
        </p:txBody>
      </p:sp>
      <p:sp>
        <p:nvSpPr>
          <p:cNvPr id="2" name="">
            <a:extLst xmlns:a="http://schemas.openxmlformats.org/drawingml/2006/main">
              <a:ext uri="{FF2B5EF4-FFF2-40B4-BE49-F238E27FC236}">
                <a16:creationId xmlns:a16="http://schemas.microsoft.com/office/drawing/2014/main" id="{4CFD2CB3-E75E-4221-8931-1FCE3FEE653B}"/>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22</a:t>
            </a:r>
          </a:p>
        </p:txBody>
      </p:sp>
      <p:sp>
        <p:nvSpPr>
          <p:cNvPr id="3" name="">
            <a:extLst xmlns:a="http://schemas.openxmlformats.org/drawingml/2006/main">
              <a:ext uri="{FF2B5EF4-FFF2-40B4-BE49-F238E27FC236}">
                <a16:creationId xmlns:a16="http://schemas.microsoft.com/office/drawing/2014/main" id="{145E7613-7CC8-444F-8995-0EA0F55A15A5}"/>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46C5570C-D0D1-40EB-B988-A152C86253E5}"/>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Save the actual submitted form and attachments.</a:t>
            </a:r>
          </a:p>
        </p:txBody>
      </p:sp>
      <p:sp>
        <p:nvSpPr>
          <p:cNvPr id="5" name="">
            <a:extLst xmlns:a="http://schemas.openxmlformats.org/drawingml/2006/main">
              <a:ext uri="{FF2B5EF4-FFF2-40B4-BE49-F238E27FC236}">
                <a16:creationId xmlns:a16="http://schemas.microsoft.com/office/drawing/2014/main" id="{DFC564E4-AC0D-4F48-827D-68E317FF727C}"/>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0AC5B9CF-1CBD-48BB-964C-BD01B32C77E9}"/>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Keep the SRN and payment acknowledgement.</a:t>
            </a:r>
          </a:p>
        </p:txBody>
      </p:sp>
      <p:sp>
        <p:nvSpPr>
          <p:cNvPr id="7" name="">
            <a:extLst xmlns:a="http://schemas.openxmlformats.org/drawingml/2006/main">
              <a:ext uri="{FF2B5EF4-FFF2-40B4-BE49-F238E27FC236}">
                <a16:creationId xmlns:a16="http://schemas.microsoft.com/office/drawing/2014/main" id="{A919D5CA-3BEF-4900-858B-E21AE2D406C8}"/>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18FA2F3B-DD24-41A4-A2E1-FB622D8776F3}"/>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Check the resulting status and any resubmission request.</a:t>
            </a:r>
          </a:p>
        </p:txBody>
      </p:sp>
      <p:sp>
        <p:nvSpPr>
          <p:cNvPr id="9" name="">
            <a:extLst xmlns:a="http://schemas.openxmlformats.org/drawingml/2006/main">
              <a:ext uri="{FF2B5EF4-FFF2-40B4-BE49-F238E27FC236}">
                <a16:creationId xmlns:a16="http://schemas.microsoft.com/office/drawing/2014/main" id="{B086F5CE-9287-4771-86D8-6B0D2759CA67}"/>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518D18DC-784A-47A6-949A-5716C0BFBFAF}"/>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Retain the reviewer’s approval and resolved issues.</a:t>
            </a:r>
          </a:p>
        </p:txBody>
      </p:sp>
    </p:spTree>
    <p:extLst>
      <p:ext uri="{BB962C8B-B14F-4D97-AF65-F5344CB8AC3E}">
        <p14:creationId xmlns:p14="http://schemas.microsoft.com/office/powerpoint/2010/main" val="1766831423"/>
      </p:ext>
    </p:extLst>
  </p:cSld>
</p:sld>
</file>

<file path=ppt/slides/slide2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F1655DD-BF61-420B-9695-FB5269DCA6D3}"/>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Case 3: ROC query response</a:t>
            </a:r>
          </a:p>
        </p:txBody>
      </p:sp>
      <p:sp>
        <p:nvSpPr>
          <p:cNvPr id="2" name="">
            <a:extLst xmlns:a="http://schemas.openxmlformats.org/drawingml/2006/main">
              <a:ext uri="{FF2B5EF4-FFF2-40B4-BE49-F238E27FC236}">
                <a16:creationId xmlns:a16="http://schemas.microsoft.com/office/drawing/2014/main" id="{8F4EAD76-CCEB-4A6F-A288-98C6B5ECA676}"/>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23</a:t>
            </a:r>
          </a:p>
        </p:txBody>
      </p:sp>
      <p:sp>
        <p:nvSpPr>
          <p:cNvPr id="3" name="">
            <a:extLst xmlns:a="http://schemas.openxmlformats.org/drawingml/2006/main">
              <a:ext uri="{FF2B5EF4-FFF2-40B4-BE49-F238E27FC236}">
                <a16:creationId xmlns:a16="http://schemas.microsoft.com/office/drawing/2014/main" id="{63CF344B-22B8-4A45-A2B9-CC2FB9108DAF}"/>
              </a:ext>
            </a:extLst>
          </p:cNvPr>
          <p:cNvSpPr>
            <a:spLocks xmlns:a="http://schemas.openxmlformats.org/drawingml/2006/main" noGrp="1"/>
          </p:cNvSpPr>
          <p:nvPr/>
        </p:nvSpPr>
        <p:spPr>
          <a:xfrm xmlns:a="http://schemas.openxmlformats.org/drawingml/2006/main">
            <a:off x="704850" y="1714500"/>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087F83"/>
                </a:solidFill>
                <a:latin typeface="Aptos"/>
                <a:ea typeface="Aptos"/>
                <a:cs typeface="Aptos"/>
              </a:defRPr>
            </a:pPr>
            <a:r>
              <a:rPr sz="1650" b="1">
                <a:solidFill>
                  <a:srgbClr val="087F83"/>
                </a:solidFill>
                <a:latin typeface="Aptos"/>
                <a:ea typeface="Aptos"/>
                <a:cs typeface="Aptos"/>
              </a:rPr>
              <a:t>ILLUSTRATIVE QUERY</a:t>
            </a:r>
          </a:p>
        </p:txBody>
      </p:sp>
      <p:sp>
        <p:nvSpPr>
          <p:cNvPr id="4" name="">
            <a:extLst xmlns:a="http://schemas.openxmlformats.org/drawingml/2006/main">
              <a:ext uri="{FF2B5EF4-FFF2-40B4-BE49-F238E27FC236}">
                <a16:creationId xmlns:a16="http://schemas.microsoft.com/office/drawing/2014/main" id="{898C709D-A0F5-494B-AFB6-7288A9DAA6CE}"/>
              </a:ext>
            </a:extLst>
          </p:cNvPr>
          <p:cNvSpPr>
            <a:spLocks xmlns:a="http://schemas.openxmlformats.org/drawingml/2006/main" noGrp="1"/>
          </p:cNvSpPr>
          <p:nvPr/>
        </p:nvSpPr>
        <p:spPr>
          <a:xfrm xmlns:a="http://schemas.openxmlformats.org/drawingml/2006/main">
            <a:off x="666750" y="247650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01</a:t>
            </a:r>
          </a:p>
        </p:txBody>
      </p:sp>
      <p:sp>
        <p:nvSpPr>
          <p:cNvPr id="5" name="">
            <a:extLst xmlns:a="http://schemas.openxmlformats.org/drawingml/2006/main">
              <a:ext uri="{FF2B5EF4-FFF2-40B4-BE49-F238E27FC236}">
                <a16:creationId xmlns:a16="http://schemas.microsoft.com/office/drawing/2014/main" id="{0B44DC27-B602-4E84-B847-F443DE7289F0}"/>
              </a:ext>
            </a:extLst>
          </p:cNvPr>
          <p:cNvSpPr>
            <a:spLocks xmlns:a="http://schemas.openxmlformats.org/drawingml/2006/main" noGrp="1"/>
          </p:cNvSpPr>
          <p:nvPr/>
        </p:nvSpPr>
        <p:spPr>
          <a:xfrm xmlns:a="http://schemas.openxmlformats.org/drawingml/2006/main">
            <a:off x="1485900" y="2476500"/>
            <a:ext cx="96583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83345"/>
                </a:solidFill>
                <a:latin typeface="Aptos"/>
                <a:ea typeface="Aptos"/>
                <a:cs typeface="Aptos"/>
              </a:defRPr>
            </a:pPr>
            <a:r>
              <a:rPr sz="2625" b="0">
                <a:solidFill>
                  <a:srgbClr val="183345"/>
                </a:solidFill>
                <a:latin typeface="Aptos"/>
                <a:ea typeface="Aptos"/>
                <a:cs typeface="Aptos"/>
              </a:rPr>
              <a:t>Explain the capital difference.</a:t>
            </a:r>
          </a:p>
        </p:txBody>
      </p:sp>
      <p:sp>
        <p:nvSpPr>
          <p:cNvPr id="6" name="">
            <a:extLst xmlns:a="http://schemas.openxmlformats.org/drawingml/2006/main">
              <a:ext uri="{FF2B5EF4-FFF2-40B4-BE49-F238E27FC236}">
                <a16:creationId xmlns:a16="http://schemas.microsoft.com/office/drawing/2014/main" id="{BBC09BB8-D823-4F03-B96A-A01F79E413F6}"/>
              </a:ext>
            </a:extLst>
          </p:cNvPr>
          <p:cNvSpPr>
            <a:spLocks xmlns:a="http://schemas.openxmlformats.org/drawingml/2006/main" noGrp="1"/>
          </p:cNvSpPr>
          <p:nvPr/>
        </p:nvSpPr>
        <p:spPr>
          <a:xfrm xmlns:a="http://schemas.openxmlformats.org/drawingml/2006/main">
            <a:off x="666750" y="350520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02</a:t>
            </a:r>
          </a:p>
        </p:txBody>
      </p:sp>
      <p:sp>
        <p:nvSpPr>
          <p:cNvPr id="7" name="">
            <a:extLst xmlns:a="http://schemas.openxmlformats.org/drawingml/2006/main">
              <a:ext uri="{FF2B5EF4-FFF2-40B4-BE49-F238E27FC236}">
                <a16:creationId xmlns:a16="http://schemas.microsoft.com/office/drawing/2014/main" id="{1796CAA0-5BC9-4B56-B5AF-5E185BDF3BB0}"/>
              </a:ext>
            </a:extLst>
          </p:cNvPr>
          <p:cNvSpPr>
            <a:spLocks xmlns:a="http://schemas.openxmlformats.org/drawingml/2006/main" noGrp="1"/>
          </p:cNvSpPr>
          <p:nvPr/>
        </p:nvSpPr>
        <p:spPr>
          <a:xfrm xmlns:a="http://schemas.openxmlformats.org/drawingml/2006/main">
            <a:off x="1485900" y="3505200"/>
            <a:ext cx="96583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83345"/>
                </a:solidFill>
                <a:latin typeface="Aptos"/>
                <a:ea typeface="Aptos"/>
                <a:cs typeface="Aptos"/>
              </a:defRPr>
            </a:pPr>
            <a:r>
              <a:rPr sz="2625" b="0">
                <a:solidFill>
                  <a:srgbClr val="183345"/>
                </a:solidFill>
                <a:latin typeface="Aptos"/>
                <a:ea typeface="Aptos"/>
                <a:cs typeface="Aptos"/>
              </a:rPr>
              <a:t>Provide the signed approved Board report.</a:t>
            </a:r>
          </a:p>
        </p:txBody>
      </p:sp>
      <p:sp>
        <p:nvSpPr>
          <p:cNvPr id="8" name="">
            <a:extLst xmlns:a="http://schemas.openxmlformats.org/drawingml/2006/main">
              <a:ext uri="{FF2B5EF4-FFF2-40B4-BE49-F238E27FC236}">
                <a16:creationId xmlns:a16="http://schemas.microsoft.com/office/drawing/2014/main" id="{25AD8CAC-C11A-4436-974B-9158AF365140}"/>
              </a:ext>
            </a:extLst>
          </p:cNvPr>
          <p:cNvSpPr>
            <a:spLocks xmlns:a="http://schemas.openxmlformats.org/drawingml/2006/main" noGrp="1"/>
          </p:cNvSpPr>
          <p:nvPr/>
        </p:nvSpPr>
        <p:spPr>
          <a:xfrm xmlns:a="http://schemas.openxmlformats.org/drawingml/2006/main">
            <a:off x="666750" y="453390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87F83"/>
                </a:solidFill>
                <a:latin typeface="Aptos"/>
                <a:ea typeface="Aptos"/>
                <a:cs typeface="Aptos"/>
              </a:defRPr>
            </a:pPr>
            <a:r>
              <a:rPr sz="2400" b="1">
                <a:solidFill>
                  <a:srgbClr val="087F83"/>
                </a:solidFill>
                <a:latin typeface="Aptos"/>
                <a:ea typeface="Aptos"/>
                <a:cs typeface="Aptos"/>
              </a:rPr>
              <a:t>03</a:t>
            </a:r>
          </a:p>
        </p:txBody>
      </p:sp>
      <p:sp>
        <p:nvSpPr>
          <p:cNvPr id="9" name="">
            <a:extLst xmlns:a="http://schemas.openxmlformats.org/drawingml/2006/main">
              <a:ext uri="{FF2B5EF4-FFF2-40B4-BE49-F238E27FC236}">
                <a16:creationId xmlns:a16="http://schemas.microsoft.com/office/drawing/2014/main" id="{4D65A381-4EBE-48A4-A95C-13650BC73CD9}"/>
              </a:ext>
            </a:extLst>
          </p:cNvPr>
          <p:cNvSpPr>
            <a:spLocks xmlns:a="http://schemas.openxmlformats.org/drawingml/2006/main" noGrp="1"/>
          </p:cNvSpPr>
          <p:nvPr/>
        </p:nvSpPr>
        <p:spPr>
          <a:xfrm xmlns:a="http://schemas.openxmlformats.org/drawingml/2006/main">
            <a:off x="1485900" y="4533900"/>
            <a:ext cx="96583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83345"/>
                </a:solidFill>
                <a:latin typeface="Aptos"/>
                <a:ea typeface="Aptos"/>
                <a:cs typeface="Aptos"/>
              </a:defRPr>
            </a:pPr>
            <a:r>
              <a:rPr sz="2625" b="0">
                <a:solidFill>
                  <a:srgbClr val="183345"/>
                </a:solidFill>
                <a:latin typeface="Aptos"/>
                <a:ea typeface="Aptos"/>
                <a:cs typeface="Aptos"/>
              </a:rPr>
              <a:t>Supporting evidence has not yet been supplied.</a:t>
            </a:r>
          </a:p>
        </p:txBody>
      </p:sp>
      <p:sp>
        <p:nvSpPr>
          <p:cNvPr id="10" name="">
            <a:extLst xmlns:a="http://schemas.openxmlformats.org/drawingml/2006/main">
              <a:ext uri="{FF2B5EF4-FFF2-40B4-BE49-F238E27FC236}">
                <a16:creationId xmlns:a16="http://schemas.microsoft.com/office/drawing/2014/main" id="{3C8784B0-CEFE-4FB0-AA07-C81C1E4B8E4B}"/>
              </a:ext>
            </a:extLst>
          </p:cNvPr>
          <p:cNvSpPr>
            <a:spLocks xmlns:a="http://schemas.openxmlformats.org/drawingml/2006/main" noGrp="1"/>
          </p:cNvSpPr>
          <p:nvPr/>
        </p:nvSpPr>
        <p:spPr>
          <a:xfrm xmlns:a="http://schemas.openxmlformats.org/drawingml/2006/main">
            <a:off x="1485900" y="5667375"/>
            <a:ext cx="9525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45130"/>
                </a:solidFill>
                <a:latin typeface="Aptos"/>
                <a:ea typeface="Aptos"/>
                <a:cs typeface="Aptos"/>
              </a:defRPr>
            </a:pPr>
            <a:r>
              <a:rPr sz="1875" b="1">
                <a:solidFill>
                  <a:srgbClr val="A45130"/>
                </a:solidFill>
                <a:latin typeface="Aptos"/>
                <a:ea typeface="Aptos"/>
                <a:cs typeface="Aptos"/>
              </a:rPr>
              <a:t>Illustrative case: the response deadline is unreadable.</a:t>
            </a:r>
          </a:p>
        </p:txBody>
      </p:sp>
    </p:spTree>
    <p:extLst>
      <p:ext uri="{BB962C8B-B14F-4D97-AF65-F5344CB8AC3E}">
        <p14:creationId xmlns:p14="http://schemas.microsoft.com/office/powerpoint/2010/main" val="879635651"/>
      </p:ext>
    </p:extLst>
  </p:cSld>
</p:sld>
</file>

<file path=ppt/slides/slide24.xml><?xml version="1.0" encoding="utf-8"?>
<p:sld xmlns:p="http://schemas.openxmlformats.org/presentationml/2006/main">
  <p:cSld>
    <p:bg>
      <p:bgPr>
        <a:solidFill xmlns:a="http://schemas.openxmlformats.org/drawingml/2006/main">
          <a:srgbClr val="0A243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137E866-D3ED-4A07-B5F0-E3F1B5A42DFE}"/>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ROC response prompt</a:t>
            </a:r>
          </a:p>
        </p:txBody>
      </p:sp>
      <p:sp>
        <p:nvSpPr>
          <p:cNvPr id="2" name="">
            <a:extLst xmlns:a="http://schemas.openxmlformats.org/drawingml/2006/main">
              <a:ext uri="{FF2B5EF4-FFF2-40B4-BE49-F238E27FC236}">
                <a16:creationId xmlns:a16="http://schemas.microsoft.com/office/drawing/2014/main" id="{46E01F89-233B-4D11-B092-44198ED76778}"/>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81D6C9"/>
                </a:solidFill>
                <a:latin typeface="Aptos"/>
                <a:ea typeface="Aptos"/>
                <a:cs typeface="Aptos"/>
              </a:defRPr>
            </a:pPr>
            <a:r>
              <a:rPr sz="1275" b="0">
                <a:solidFill>
                  <a:srgbClr val="81D6C9"/>
                </a:solidFill>
                <a:latin typeface="Aptos"/>
                <a:ea typeface="Aptos"/>
                <a:cs typeface="Aptos"/>
              </a:rPr>
              <a:t>24</a:t>
            </a:r>
          </a:p>
        </p:txBody>
      </p:sp>
      <p:sp>
        <p:nvSpPr>
          <p:cNvPr id="3" name="">
            <a:extLst xmlns:a="http://schemas.openxmlformats.org/drawingml/2006/main">
              <a:ext uri="{FF2B5EF4-FFF2-40B4-BE49-F238E27FC236}">
                <a16:creationId xmlns:a16="http://schemas.microsoft.com/office/drawing/2014/main" id="{C12CC2FC-4E4B-4F6A-ADE2-223F11D9CBBE}"/>
              </a:ext>
            </a:extLst>
          </p:cNvPr>
          <p:cNvSpPr>
            <a:spLocks xmlns:a="http://schemas.openxmlformats.org/drawingml/2006/main" noGrp="1"/>
          </p:cNvSpPr>
          <p:nvPr/>
        </p:nvSpPr>
        <p:spPr>
          <a:xfrm xmlns:a="http://schemas.openxmlformats.org/drawingml/2006/main">
            <a:off x="666750" y="1809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76CC98B3-728B-4DEF-BCEB-7E835DE5E275}"/>
              </a:ext>
            </a:extLst>
          </p:cNvPr>
          <p:cNvSpPr>
            <a:spLocks xmlns:a="http://schemas.openxmlformats.org/drawingml/2006/main" noGrp="1"/>
          </p:cNvSpPr>
          <p:nvPr/>
        </p:nvSpPr>
        <p:spPr>
          <a:xfrm xmlns:a="http://schemas.openxmlformats.org/drawingml/2006/main">
            <a:off x="1485900" y="1809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List each query and the evidence needed.</a:t>
            </a:r>
          </a:p>
        </p:txBody>
      </p:sp>
      <p:sp>
        <p:nvSpPr>
          <p:cNvPr id="5" name="">
            <a:extLst xmlns:a="http://schemas.openxmlformats.org/drawingml/2006/main">
              <a:ext uri="{FF2B5EF4-FFF2-40B4-BE49-F238E27FC236}">
                <a16:creationId xmlns:a16="http://schemas.microsoft.com/office/drawing/2014/main" id="{1B27342F-BBED-456A-8386-1A858D53FE86}"/>
              </a:ext>
            </a:extLst>
          </p:cNvPr>
          <p:cNvSpPr>
            <a:spLocks xmlns:a="http://schemas.openxmlformats.org/drawingml/2006/main" noGrp="1"/>
          </p:cNvSpPr>
          <p:nvPr/>
        </p:nvSpPr>
        <p:spPr>
          <a:xfrm xmlns:a="http://schemas.openxmlformats.org/drawingml/2006/main">
            <a:off x="666750" y="2571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D15F7A12-9E14-430F-8E95-E507BD13964C}"/>
              </a:ext>
            </a:extLst>
          </p:cNvPr>
          <p:cNvSpPr>
            <a:spLocks xmlns:a="http://schemas.openxmlformats.org/drawingml/2006/main" noGrp="1"/>
          </p:cNvSpPr>
          <p:nvPr/>
        </p:nvSpPr>
        <p:spPr>
          <a:xfrm xmlns:a="http://schemas.openxmlformats.org/drawingml/2006/main">
            <a:off x="1485900" y="2571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Show what is available and what is missing.</a:t>
            </a:r>
          </a:p>
        </p:txBody>
      </p:sp>
      <p:sp>
        <p:nvSpPr>
          <p:cNvPr id="7" name="">
            <a:extLst xmlns:a="http://schemas.openxmlformats.org/drawingml/2006/main">
              <a:ext uri="{FF2B5EF4-FFF2-40B4-BE49-F238E27FC236}">
                <a16:creationId xmlns:a16="http://schemas.microsoft.com/office/drawing/2014/main" id="{83D340B1-FDC8-4359-A6F0-78706A49EC6C}"/>
              </a:ext>
            </a:extLst>
          </p:cNvPr>
          <p:cNvSpPr>
            <a:spLocks xmlns:a="http://schemas.openxmlformats.org/drawingml/2006/main" noGrp="1"/>
          </p:cNvSpPr>
          <p:nvPr/>
        </p:nvSpPr>
        <p:spPr>
          <a:xfrm xmlns:a="http://schemas.openxmlformats.org/drawingml/2006/main">
            <a:off x="666750" y="3333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465889E1-5C78-49C6-8705-9A4548B3A65F}"/>
              </a:ext>
            </a:extLst>
          </p:cNvPr>
          <p:cNvSpPr>
            <a:spLocks xmlns:a="http://schemas.openxmlformats.org/drawingml/2006/main" noGrp="1"/>
          </p:cNvSpPr>
          <p:nvPr/>
        </p:nvSpPr>
        <p:spPr>
          <a:xfrm xmlns:a="http://schemas.openxmlformats.org/drawingml/2006/main">
            <a:off x="1485900" y="3333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Extract the deadline; flag it if unreadable.</a:t>
            </a:r>
          </a:p>
        </p:txBody>
      </p:sp>
      <p:sp>
        <p:nvSpPr>
          <p:cNvPr id="9" name="">
            <a:extLst xmlns:a="http://schemas.openxmlformats.org/drawingml/2006/main">
              <a:ext uri="{FF2B5EF4-FFF2-40B4-BE49-F238E27FC236}">
                <a16:creationId xmlns:a16="http://schemas.microsoft.com/office/drawing/2014/main" id="{11F4AAD0-BCFB-4C09-9FDB-70FBBD54673A}"/>
              </a:ext>
            </a:extLst>
          </p:cNvPr>
          <p:cNvSpPr>
            <a:spLocks xmlns:a="http://schemas.openxmlformats.org/drawingml/2006/main" noGrp="1"/>
          </p:cNvSpPr>
          <p:nvPr/>
        </p:nvSpPr>
        <p:spPr>
          <a:xfrm xmlns:a="http://schemas.openxmlformats.org/drawingml/2006/main">
            <a:off x="666750" y="4095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EC9BECE3-4FC7-48F0-8E6B-1595918EF544}"/>
              </a:ext>
            </a:extLst>
          </p:cNvPr>
          <p:cNvSpPr>
            <a:spLocks xmlns:a="http://schemas.openxmlformats.org/drawingml/2006/main" noGrp="1"/>
          </p:cNvSpPr>
          <p:nvPr/>
        </p:nvSpPr>
        <p:spPr>
          <a:xfrm xmlns:a="http://schemas.openxmlformats.org/drawingml/2006/main">
            <a:off x="1485900" y="4095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Draft only statements supported by records.</a:t>
            </a:r>
          </a:p>
        </p:txBody>
      </p:sp>
      <p:sp>
        <p:nvSpPr>
          <p:cNvPr id="11" name="">
            <a:extLst xmlns:a="http://schemas.openxmlformats.org/drawingml/2006/main">
              <a:ext uri="{FF2B5EF4-FFF2-40B4-BE49-F238E27FC236}">
                <a16:creationId xmlns:a16="http://schemas.microsoft.com/office/drawing/2014/main" id="{CE6F3A8B-0F85-488D-892A-110D7093BB69}"/>
              </a:ext>
            </a:extLst>
          </p:cNvPr>
          <p:cNvSpPr>
            <a:spLocks xmlns:a="http://schemas.openxmlformats.org/drawingml/2006/main" noGrp="1"/>
          </p:cNvSpPr>
          <p:nvPr/>
        </p:nvSpPr>
        <p:spPr>
          <a:xfrm xmlns:a="http://schemas.openxmlformats.org/drawingml/2006/main">
            <a:off x="666750" y="4857750"/>
            <a:ext cx="647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81D6C9"/>
                </a:solidFill>
                <a:latin typeface="Aptos"/>
                <a:ea typeface="Aptos"/>
                <a:cs typeface="Aptos"/>
              </a:defRPr>
            </a:pPr>
            <a:r>
              <a:rPr sz="2400" b="1">
                <a:solidFill>
                  <a:srgbClr val="81D6C9"/>
                </a:solidFill>
                <a:latin typeface="Aptos"/>
                <a:ea typeface="Aptos"/>
                <a:cs typeface="Aptos"/>
              </a:rPr>
              <a:t>05</a:t>
            </a:r>
          </a:p>
        </p:txBody>
      </p:sp>
      <p:sp>
        <p:nvSpPr>
          <p:cNvPr id="12" name="">
            <a:extLst xmlns:a="http://schemas.openxmlformats.org/drawingml/2006/main">
              <a:ext uri="{FF2B5EF4-FFF2-40B4-BE49-F238E27FC236}">
                <a16:creationId xmlns:a16="http://schemas.microsoft.com/office/drawing/2014/main" id="{A0B37C08-4EDD-4494-A4E4-DD93414A0D5A}"/>
              </a:ext>
            </a:extLst>
          </p:cNvPr>
          <p:cNvSpPr>
            <a:spLocks xmlns:a="http://schemas.openxmlformats.org/drawingml/2006/main" noGrp="1"/>
          </p:cNvSpPr>
          <p:nvPr/>
        </p:nvSpPr>
        <p:spPr>
          <a:xfrm xmlns:a="http://schemas.openxmlformats.org/drawingml/2006/main">
            <a:off x="1485900" y="4857750"/>
            <a:ext cx="96583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Check every attachment mentioned in the reply.</a:t>
            </a:r>
          </a:p>
        </p:txBody>
      </p:sp>
    </p:spTree>
    <p:extLst>
      <p:ext uri="{BB962C8B-B14F-4D97-AF65-F5344CB8AC3E}">
        <p14:creationId xmlns:p14="http://schemas.microsoft.com/office/powerpoint/2010/main" val="804460005"/>
      </p:ext>
    </p:extLst>
  </p:cSld>
</p:sld>
</file>

<file path=ppt/slides/slide2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C5AE7FE-A59C-446E-B3B7-8C6CD88E34DF}"/>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Evidence needed for the ROC reply</a:t>
            </a:r>
          </a:p>
        </p:txBody>
      </p:sp>
      <p:sp>
        <p:nvSpPr>
          <p:cNvPr id="2" name="">
            <a:extLst xmlns:a="http://schemas.openxmlformats.org/drawingml/2006/main">
              <a:ext uri="{FF2B5EF4-FFF2-40B4-BE49-F238E27FC236}">
                <a16:creationId xmlns:a16="http://schemas.microsoft.com/office/drawing/2014/main" id="{1D129C2E-53BD-4DE7-BA0E-6A4E6245E35D}"/>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25</a:t>
            </a:r>
          </a:p>
        </p:txBody>
      </p:sp>
      <p:graphicFrame>
        <p:nvGraphicFramePr>
          <p:cNvPr id="7" name=""/>
          <p:cNvGraphicFramePr/>
          <p:nvPr/>
        </p:nvGraphicFramePr>
        <p:xfrm>
          <a:off xmlns:a="http://schemas.openxmlformats.org/drawingml/2006/main" x="628650" y="1752600"/>
          <a:ext xmlns:a="http://schemas.openxmlformats.org/drawingml/2006/main" cx="10934700" cy="3333750"/>
        </p:xfrm>
        <a:graphic xmlns:a="http://schemas.openxmlformats.org/drawingml/2006/main">
          <a:graphicData uri="http://schemas.openxmlformats.org/drawingml/2006/table">
            <a:tbl>
              <a:tblPr/>
              <a:tblGrid>
                <a:gridCol w="2857500"/>
                <a:gridCol w="5667375"/>
                <a:gridCol w="2409825"/>
              </a:tblGrid>
              <a:tr h="833438">
                <a:tc>
                  <a:txBody>
                    <a:bodyPr/>
                    <a:lstStyle/>
                    <a:p>
                      <a:r>
                        <a:rPr sz="2100" b="1">
                          <a:solidFill>
                            <a:srgbClr val="FFFFFF"/>
                          </a:solidFill>
                          <a:latin typeface="Aptos"/>
                          <a:ea typeface="Aptos"/>
                          <a:cs typeface="Aptos"/>
                        </a:rPr>
                        <a:t>Query</a:t>
                      </a:r>
                    </a:p>
                  </a:txBody>
                  <a:tcPr marL="91440" marR="91440" marT="45720" marB="45720">
                    <a:solidFill>
                      <a:srgbClr val="0A2438"/>
                    </a:solidFill>
                  </a:tcPr>
                </a:tc>
                <a:tc>
                  <a:txBody>
                    <a:bodyPr/>
                    <a:lstStyle/>
                    <a:p>
                      <a:r>
                        <a:rPr sz="2100" b="1">
                          <a:solidFill>
                            <a:srgbClr val="FFFFFF"/>
                          </a:solidFill>
                          <a:latin typeface="Aptos"/>
                          <a:ea typeface="Aptos"/>
                          <a:cs typeface="Aptos"/>
                        </a:rPr>
                        <a:t>Evidence needed</a:t>
                      </a:r>
                    </a:p>
                  </a:txBody>
                  <a:tcPr marL="91440" marR="91440" marT="45720" marB="45720">
                    <a:solidFill>
                      <a:srgbClr val="0A2438"/>
                    </a:solidFill>
                  </a:tcPr>
                </a:tc>
                <a:tc>
                  <a:txBody>
                    <a:bodyPr/>
                    <a:lstStyle/>
                    <a:p>
                      <a:r>
                        <a:rPr sz="2100" b="1">
                          <a:solidFill>
                            <a:srgbClr val="FFFFFF"/>
                          </a:solidFill>
                          <a:latin typeface="Aptos"/>
                          <a:ea typeface="Aptos"/>
                          <a:cs typeface="Aptos"/>
                        </a:rPr>
                        <a:t>Current status</a:t>
                      </a:r>
                    </a:p>
                  </a:txBody>
                  <a:tcPr marL="91440" marR="91440" marT="45720" marB="45720">
                    <a:solidFill>
                      <a:srgbClr val="0A2438"/>
                    </a:solidFill>
                  </a:tcPr>
                </a:tc>
              </a:tr>
              <a:tr h="833438">
                <a:tc>
                  <a:txBody>
                    <a:bodyPr/>
                    <a:lstStyle/>
                    <a:p>
                      <a:r>
                        <a:rPr sz="2100" b="0">
                          <a:solidFill>
                            <a:srgbClr val="183345"/>
                          </a:solidFill>
                          <a:latin typeface="Aptos"/>
                          <a:ea typeface="Aptos"/>
                          <a:cs typeface="Aptos"/>
                        </a:rPr>
                        <a:t>Capital difference</a:t>
                      </a:r>
                    </a:p>
                  </a:txBody>
                  <a:tcPr marL="91440" marR="91440" marT="45720" marB="45720">
                    <a:solidFill>
                      <a:srgbClr val="FFFFFF"/>
                    </a:solidFill>
                  </a:tcPr>
                </a:tc>
                <a:tc>
                  <a:txBody>
                    <a:bodyPr/>
                    <a:lstStyle/>
                    <a:p>
                      <a:r>
                        <a:rPr sz="2100" b="0">
                          <a:solidFill>
                            <a:srgbClr val="183345"/>
                          </a:solidFill>
                          <a:latin typeface="Aptos"/>
                          <a:ea typeface="Aptos"/>
                          <a:cs typeface="Aptos"/>
                        </a:rPr>
                        <a:t>Capital reconciliation and source records</a:t>
                      </a:r>
                    </a:p>
                  </a:txBody>
                  <a:tcPr marL="91440" marR="91440" marT="45720" marB="45720">
                    <a:solidFill>
                      <a:srgbClr val="FFFFFF"/>
                    </a:solidFill>
                  </a:tcPr>
                </a:tc>
                <a:tc>
                  <a:txBody>
                    <a:bodyPr/>
                    <a:lstStyle/>
                    <a:p>
                      <a:r>
                        <a:rPr sz="2100" b="0">
                          <a:solidFill>
                            <a:srgbClr val="A45130"/>
                          </a:solidFill>
                          <a:latin typeface="Aptos"/>
                          <a:ea typeface="Aptos"/>
                          <a:cs typeface="Aptos"/>
                        </a:rPr>
                        <a:t>Missing</a:t>
                      </a:r>
                    </a:p>
                  </a:txBody>
                  <a:tcPr marL="91440" marR="91440" marT="45720" marB="45720">
                    <a:solidFill>
                      <a:srgbClr val="FFFFFF"/>
                    </a:solidFill>
                  </a:tcPr>
                </a:tc>
              </a:tr>
              <a:tr h="833438">
                <a:tc>
                  <a:txBody>
                    <a:bodyPr/>
                    <a:lstStyle/>
                    <a:p>
                      <a:r>
                        <a:rPr sz="2100" b="0">
                          <a:solidFill>
                            <a:srgbClr val="183345"/>
                          </a:solidFill>
                          <a:latin typeface="Aptos"/>
                          <a:ea typeface="Aptos"/>
                          <a:cs typeface="Aptos"/>
                        </a:rPr>
                        <a:t>Board report</a:t>
                      </a:r>
                    </a:p>
                  </a:txBody>
                  <a:tcPr marL="91440" marR="91440" marT="45720" marB="45720">
                    <a:solidFill>
                      <a:srgbClr val="EAF1EC"/>
                    </a:solidFill>
                  </a:tcPr>
                </a:tc>
                <a:tc>
                  <a:txBody>
                    <a:bodyPr/>
                    <a:lstStyle/>
                    <a:p>
                      <a:r>
                        <a:rPr sz="2100" b="0">
                          <a:solidFill>
                            <a:srgbClr val="183345"/>
                          </a:solidFill>
                          <a:latin typeface="Aptos"/>
                          <a:ea typeface="Aptos"/>
                          <a:cs typeface="Aptos"/>
                        </a:rPr>
                        <a:t>Signed approved report</a:t>
                      </a:r>
                    </a:p>
                  </a:txBody>
                  <a:tcPr marL="91440" marR="91440" marT="45720" marB="45720">
                    <a:solidFill>
                      <a:srgbClr val="EAF1EC"/>
                    </a:solidFill>
                  </a:tcPr>
                </a:tc>
                <a:tc>
                  <a:txBody>
                    <a:bodyPr/>
                    <a:lstStyle/>
                    <a:p>
                      <a:r>
                        <a:rPr sz="2100" b="0">
                          <a:solidFill>
                            <a:srgbClr val="A45130"/>
                          </a:solidFill>
                          <a:latin typeface="Aptos"/>
                          <a:ea typeface="Aptos"/>
                          <a:cs typeface="Aptos"/>
                        </a:rPr>
                        <a:t>Missing</a:t>
                      </a:r>
                    </a:p>
                  </a:txBody>
                  <a:tcPr marL="91440" marR="91440" marT="45720" marB="45720">
                    <a:solidFill>
                      <a:srgbClr val="EAF1EC"/>
                    </a:solidFill>
                  </a:tcPr>
                </a:tc>
              </a:tr>
              <a:tr h="833438">
                <a:tc>
                  <a:txBody>
                    <a:bodyPr/>
                    <a:lstStyle/>
                    <a:p>
                      <a:r>
                        <a:rPr sz="2100" b="0">
                          <a:solidFill>
                            <a:srgbClr val="183345"/>
                          </a:solidFill>
                          <a:latin typeface="Aptos"/>
                          <a:ea typeface="Aptos"/>
                          <a:cs typeface="Aptos"/>
                        </a:rPr>
                        <a:t>Response deadline</a:t>
                      </a:r>
                    </a:p>
                  </a:txBody>
                  <a:tcPr marL="91440" marR="91440" marT="45720" marB="45720">
                    <a:solidFill>
                      <a:srgbClr val="FFFFFF"/>
                    </a:solidFill>
                  </a:tcPr>
                </a:tc>
                <a:tc>
                  <a:txBody>
                    <a:bodyPr/>
                    <a:lstStyle/>
                    <a:p>
                      <a:r>
                        <a:rPr sz="2100" b="0">
                          <a:solidFill>
                            <a:srgbClr val="183345"/>
                          </a:solidFill>
                          <a:latin typeface="Aptos"/>
                          <a:ea typeface="Aptos"/>
                          <a:cs typeface="Aptos"/>
                        </a:rPr>
                        <a:t>Readable communication or portal record</a:t>
                      </a:r>
                    </a:p>
                  </a:txBody>
                  <a:tcPr marL="91440" marR="91440" marT="45720" marB="45720">
                    <a:solidFill>
                      <a:srgbClr val="FFFFFF"/>
                    </a:solidFill>
                  </a:tcPr>
                </a:tc>
                <a:tc>
                  <a:txBody>
                    <a:bodyPr/>
                    <a:lstStyle/>
                    <a:p>
                      <a:r>
                        <a:rPr sz="2100" b="0">
                          <a:solidFill>
                            <a:srgbClr val="A45130"/>
                          </a:solidFill>
                          <a:latin typeface="Aptos"/>
                          <a:ea typeface="Aptos"/>
                          <a:cs typeface="Aptos"/>
                        </a:rPr>
                        <a:t>Verify</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D19684EB-80FA-439D-BC3F-D14C04449E68}"/>
              </a:ext>
            </a:extLst>
          </p:cNvPr>
          <p:cNvSpPr>
            <a:spLocks xmlns:a="http://schemas.openxmlformats.org/drawingml/2006/main" noGrp="1"/>
          </p:cNvSpPr>
          <p:nvPr/>
        </p:nvSpPr>
        <p:spPr>
          <a:xfrm xmlns:a="http://schemas.openxmlformats.org/drawingml/2006/main">
            <a:off x="704850" y="5619750"/>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87F83"/>
                </a:solidFill>
                <a:latin typeface="Aptos"/>
                <a:ea typeface="Aptos"/>
                <a:cs typeface="Aptos"/>
              </a:defRPr>
            </a:pPr>
            <a:r>
              <a:rPr sz="1950" b="1">
                <a:solidFill>
                  <a:srgbClr val="087F83"/>
                </a:solidFill>
                <a:latin typeface="Aptos"/>
                <a:ea typeface="Aptos"/>
                <a:cs typeface="Aptos"/>
              </a:rPr>
              <a:t>The final reply follows evidence collection and review.</a:t>
            </a:r>
          </a:p>
        </p:txBody>
      </p:sp>
    </p:spTree>
    <p:extLst>
      <p:ext uri="{BB962C8B-B14F-4D97-AF65-F5344CB8AC3E}">
        <p14:creationId xmlns:p14="http://schemas.microsoft.com/office/powerpoint/2010/main" val="291186965"/>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f97b273f722479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64FCC73-837E-4D3F-92AA-0146008C6598}"/>
              </a:ext>
            </a:extLst>
          </p:cNvPr>
          <p:cNvSpPr>
            <a:spLocks xmlns:a="http://schemas.openxmlformats.org/drawingml/2006/main" noGrp="1"/>
          </p:cNvSpPr>
          <p:nvPr/>
        </p:nvSpPr>
        <p:spPr>
          <a:xfrm xmlns:a="http://schemas.openxmlformats.org/drawingml/2006/main">
            <a:off x="666750" y="857250"/>
            <a:ext cx="695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1">
                <a:solidFill>
                  <a:srgbClr val="FFFFFF"/>
                </a:solidFill>
                <a:latin typeface="Aptos"/>
                <a:ea typeface="Aptos"/>
                <a:cs typeface="Aptos"/>
              </a:defRPr>
            </a:pPr>
            <a:r>
              <a:rPr sz="5100" b="1">
                <a:solidFill>
                  <a:srgbClr val="FFFFFF"/>
                </a:solidFill>
                <a:latin typeface="Aptos"/>
                <a:ea typeface="Aptos"/>
                <a:cs typeface="Aptos"/>
              </a:rPr>
              <a:t>Questions</a:t>
            </a:r>
          </a:p>
        </p:txBody>
      </p:sp>
      <p:sp>
        <p:nvSpPr>
          <p:cNvPr id="3" name="">
            <a:extLst xmlns:a="http://schemas.openxmlformats.org/drawingml/2006/main">
              <a:ext uri="{FF2B5EF4-FFF2-40B4-BE49-F238E27FC236}">
                <a16:creationId xmlns:a16="http://schemas.microsoft.com/office/drawing/2014/main" id="{CBEDA572-62AB-4680-A792-7C4E9BD5D751}"/>
              </a:ext>
            </a:extLst>
          </p:cNvPr>
          <p:cNvSpPr>
            <a:spLocks xmlns:a="http://schemas.openxmlformats.org/drawingml/2006/main" noGrp="1"/>
          </p:cNvSpPr>
          <p:nvPr/>
        </p:nvSpPr>
        <p:spPr>
          <a:xfrm xmlns:a="http://schemas.openxmlformats.org/drawingml/2006/main">
            <a:off x="666750" y="2428875"/>
            <a:ext cx="6381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FFFFF"/>
                </a:solidFill>
                <a:latin typeface="Aptos"/>
                <a:ea typeface="Aptos"/>
                <a:cs typeface="Aptos"/>
              </a:defRPr>
            </a:pPr>
            <a:r>
              <a:rPr sz="3150" b="1">
                <a:solidFill>
                  <a:srgbClr val="FFFFFF"/>
                </a:solidFill>
                <a:latin typeface="Aptos"/>
                <a:ea typeface="Aptos"/>
                <a:cs typeface="Aptos"/>
              </a:rPr>
              <a:t>Which filing task would you try first?</a:t>
            </a:r>
          </a:p>
        </p:txBody>
      </p:sp>
      <p:sp>
        <p:nvSpPr>
          <p:cNvPr id="4" name="">
            <a:extLst xmlns:a="http://schemas.openxmlformats.org/drawingml/2006/main">
              <a:ext uri="{FF2B5EF4-FFF2-40B4-BE49-F238E27FC236}">
                <a16:creationId xmlns:a16="http://schemas.microsoft.com/office/drawing/2014/main" id="{DF2140F3-7A59-4048-955D-AF0238E94A71}"/>
              </a:ext>
            </a:extLst>
          </p:cNvPr>
          <p:cNvSpPr>
            <a:spLocks xmlns:a="http://schemas.openxmlformats.org/drawingml/2006/main" noGrp="1"/>
          </p:cNvSpPr>
          <p:nvPr/>
        </p:nvSpPr>
        <p:spPr>
          <a:xfrm xmlns:a="http://schemas.openxmlformats.org/drawingml/2006/main">
            <a:off x="685800" y="4048125"/>
            <a:ext cx="6191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6E2E8"/>
                </a:solidFill>
                <a:latin typeface="Aptos"/>
                <a:ea typeface="Aptos"/>
                <a:cs typeface="Aptos"/>
              </a:defRPr>
            </a:pPr>
            <a:r>
              <a:rPr sz="2025" b="0">
                <a:solidFill>
                  <a:srgbClr val="D6E2E8"/>
                </a:solidFill>
                <a:latin typeface="Aptos"/>
                <a:ea typeface="Aptos"/>
                <a:cs typeface="Aptos"/>
              </a:rPr>
              <a:t>Start with one completed, authorised example.</a:t>
            </a:r>
          </a:p>
        </p:txBody>
      </p:sp>
      <p:sp>
        <p:nvSpPr>
          <p:cNvPr id="5" name="">
            <a:extLst xmlns:a="http://schemas.openxmlformats.org/drawingml/2006/main">
              <a:ext uri="{FF2B5EF4-FFF2-40B4-BE49-F238E27FC236}">
                <a16:creationId xmlns:a16="http://schemas.microsoft.com/office/drawing/2014/main" id="{8D287044-D714-471E-A8CB-CDBAE074323E}"/>
              </a:ext>
            </a:extLst>
          </p:cNvPr>
          <p:cNvSpPr>
            <a:spLocks xmlns:a="http://schemas.openxmlformats.org/drawingml/2006/main" noGrp="1"/>
          </p:cNvSpPr>
          <p:nvPr/>
        </p:nvSpPr>
        <p:spPr>
          <a:xfrm xmlns:a="http://schemas.openxmlformats.org/drawingml/2006/main">
            <a:off x="685800" y="4733925"/>
            <a:ext cx="6191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6E2E8"/>
                </a:solidFill>
                <a:latin typeface="Aptos"/>
                <a:ea typeface="Aptos"/>
                <a:cs typeface="Aptos"/>
              </a:defRPr>
            </a:pPr>
            <a:r>
              <a:rPr sz="2025" b="0">
                <a:solidFill>
                  <a:srgbClr val="D6E2E8"/>
                </a:solidFill>
                <a:latin typeface="Aptos"/>
                <a:ea typeface="Aptos"/>
                <a:cs typeface="Aptos"/>
              </a:rPr>
              <a:t>Compare AI’s findings with your working papers.</a:t>
            </a:r>
          </a:p>
        </p:txBody>
      </p:sp>
      <p:sp>
        <p:nvSpPr>
          <p:cNvPr id="6" name="">
            <a:extLst xmlns:a="http://schemas.openxmlformats.org/drawingml/2006/main">
              <a:ext uri="{FF2B5EF4-FFF2-40B4-BE49-F238E27FC236}">
                <a16:creationId xmlns:a16="http://schemas.microsoft.com/office/drawing/2014/main" id="{993EC619-C7FE-4A89-92B5-86A462E863DC}"/>
              </a:ext>
            </a:extLst>
          </p:cNvPr>
          <p:cNvSpPr>
            <a:spLocks xmlns:a="http://schemas.openxmlformats.org/drawingml/2006/main" noGrp="1"/>
          </p:cNvSpPr>
          <p:nvPr/>
        </p:nvSpPr>
        <p:spPr>
          <a:xfrm xmlns:a="http://schemas.openxmlformats.org/drawingml/2006/main">
            <a:off x="685800" y="5419725"/>
            <a:ext cx="6191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6E2E8"/>
                </a:solidFill>
                <a:latin typeface="Aptos"/>
                <a:ea typeface="Aptos"/>
                <a:cs typeface="Aptos"/>
              </a:defRPr>
            </a:pPr>
            <a:r>
              <a:rPr sz="2025" b="0">
                <a:solidFill>
                  <a:srgbClr val="D6E2E8"/>
                </a:solidFill>
                <a:latin typeface="Aptos"/>
                <a:ea typeface="Aptos"/>
                <a:cs typeface="Aptos"/>
              </a:rPr>
              <a:t>Measure the time spent, including review.</a:t>
            </a:r>
          </a:p>
        </p:txBody>
      </p:sp>
    </p:spTree>
    <p:extLst>
      <p:ext uri="{BB962C8B-B14F-4D97-AF65-F5344CB8AC3E}">
        <p14:creationId xmlns:p14="http://schemas.microsoft.com/office/powerpoint/2010/main" val="1956041107"/>
      </p:ext>
    </p:extLst>
  </p:cSld>
</p:sld>
</file>

<file path=ppt/slides/slide2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35D32C1-5459-4A87-939C-0038254BE148}"/>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Two prompts for your next filing</a:t>
            </a:r>
          </a:p>
        </p:txBody>
      </p:sp>
      <p:sp>
        <p:nvSpPr>
          <p:cNvPr id="2" name="">
            <a:extLst xmlns:a="http://schemas.openxmlformats.org/drawingml/2006/main">
              <a:ext uri="{FF2B5EF4-FFF2-40B4-BE49-F238E27FC236}">
                <a16:creationId xmlns:a16="http://schemas.microsoft.com/office/drawing/2014/main" id="{ECDD6551-A13B-4AD8-B227-EE75E374EBC7}"/>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27</a:t>
            </a:r>
          </a:p>
        </p:txBody>
      </p:sp>
      <p:sp>
        <p:nvSpPr>
          <p:cNvPr id="3" name="">
            <a:extLst xmlns:a="http://schemas.openxmlformats.org/drawingml/2006/main">
              <a:ext uri="{FF2B5EF4-FFF2-40B4-BE49-F238E27FC236}">
                <a16:creationId xmlns:a16="http://schemas.microsoft.com/office/drawing/2014/main" id="{463D62F2-4BA4-49C4-83BF-A869333EF8BD}"/>
              </a:ext>
            </a:extLst>
          </p:cNvPr>
          <p:cNvSpPr>
            <a:spLocks xmlns:a="http://schemas.openxmlformats.org/drawingml/2006/main" noGrp="1"/>
          </p:cNvSpPr>
          <p:nvPr/>
        </p:nvSpPr>
        <p:spPr>
          <a:xfrm xmlns:a="http://schemas.openxmlformats.org/drawingml/2006/main">
            <a:off x="685800" y="1809750"/>
            <a:ext cx="5095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087F83"/>
                </a:solidFill>
                <a:latin typeface="Aptos"/>
                <a:ea typeface="Aptos"/>
                <a:cs typeface="Aptos"/>
              </a:defRPr>
            </a:pPr>
            <a:r>
              <a:rPr sz="2775" b="1">
                <a:solidFill>
                  <a:srgbClr val="087F83"/>
                </a:solidFill>
                <a:latin typeface="Aptos"/>
                <a:ea typeface="Aptos"/>
                <a:cs typeface="Aptos"/>
              </a:rPr>
              <a:t>1  Prepare a checklist</a:t>
            </a:r>
          </a:p>
        </p:txBody>
      </p:sp>
      <p:sp>
        <p:nvSpPr>
          <p:cNvPr id="4" name="">
            <a:extLst xmlns:a="http://schemas.openxmlformats.org/drawingml/2006/main">
              <a:ext uri="{FF2B5EF4-FFF2-40B4-BE49-F238E27FC236}">
                <a16:creationId xmlns:a16="http://schemas.microsoft.com/office/drawing/2014/main" id="{C799DEE4-6BFE-4410-BB81-76ECA24FCC2F}"/>
              </a:ext>
            </a:extLst>
          </p:cNvPr>
          <p:cNvSpPr>
            <a:spLocks xmlns:a="http://schemas.openxmlformats.org/drawingml/2006/main" noGrp="1"/>
          </p:cNvSpPr>
          <p:nvPr/>
        </p:nvSpPr>
        <p:spPr>
          <a:xfrm xmlns:a="http://schemas.openxmlformats.org/drawingml/2006/main">
            <a:off x="685800" y="2762250"/>
            <a:ext cx="504825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Use these records. List possible filings, missing documents and facts to verify. Show the source for each fact.</a:t>
            </a:r>
          </a:p>
        </p:txBody>
      </p:sp>
      <p:sp>
        <p:nvSpPr>
          <p:cNvPr id="5" name="">
            <a:extLst xmlns:a="http://schemas.openxmlformats.org/drawingml/2006/main">
              <a:ext uri="{FF2B5EF4-FFF2-40B4-BE49-F238E27FC236}">
                <a16:creationId xmlns:a16="http://schemas.microsoft.com/office/drawing/2014/main" id="{87C41BAD-B41F-44ED-90F2-5ACF202161DF}"/>
              </a:ext>
            </a:extLst>
          </p:cNvPr>
          <p:cNvSpPr>
            <a:spLocks xmlns:a="http://schemas.openxmlformats.org/drawingml/2006/main" noGrp="1"/>
          </p:cNvSpPr>
          <p:nvPr/>
        </p:nvSpPr>
        <p:spPr>
          <a:xfrm xmlns:a="http://schemas.openxmlformats.org/drawingml/2006/main">
            <a:off x="6667500" y="1809750"/>
            <a:ext cx="4857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087F83"/>
                </a:solidFill>
                <a:latin typeface="Aptos"/>
                <a:ea typeface="Aptos"/>
                <a:cs typeface="Aptos"/>
              </a:defRPr>
            </a:pPr>
            <a:r>
              <a:rPr sz="2775" b="1">
                <a:solidFill>
                  <a:srgbClr val="087F83"/>
                </a:solidFill>
                <a:latin typeface="Aptos"/>
                <a:ea typeface="Aptos"/>
                <a:cs typeface="Aptos"/>
              </a:rPr>
              <a:t>2  Review a draft</a:t>
            </a:r>
          </a:p>
        </p:txBody>
      </p:sp>
      <p:sp>
        <p:nvSpPr>
          <p:cNvPr id="6" name="">
            <a:extLst xmlns:a="http://schemas.openxmlformats.org/drawingml/2006/main">
              <a:ext uri="{FF2B5EF4-FFF2-40B4-BE49-F238E27FC236}">
                <a16:creationId xmlns:a16="http://schemas.microsoft.com/office/drawing/2014/main" id="{3C3C550E-2B56-4EB8-8C27-D0BAB48B0929}"/>
              </a:ext>
            </a:extLst>
          </p:cNvPr>
          <p:cNvSpPr>
            <a:spLocks xmlns:a="http://schemas.openxmlformats.org/drawingml/2006/main" noGrp="1"/>
          </p:cNvSpPr>
          <p:nvPr/>
        </p:nvSpPr>
        <p:spPr>
          <a:xfrm xmlns:a="http://schemas.openxmlformats.org/drawingml/2006/main">
            <a:off x="6667500" y="2762250"/>
            <a:ext cx="485775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Compare the draft with the records. Flag differences, unsupported statements and missing approvals.</a:t>
            </a:r>
          </a:p>
        </p:txBody>
      </p:sp>
    </p:spTree>
    <p:extLst>
      <p:ext uri="{BB962C8B-B14F-4D97-AF65-F5344CB8AC3E}">
        <p14:creationId xmlns:p14="http://schemas.microsoft.com/office/powerpoint/2010/main" val="1726357765"/>
      </p:ext>
    </p:extLst>
  </p:cSld>
</p:sld>
</file>

<file path=ppt/slides/slide2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58A517A-4D4D-425D-AC9F-5ABDB55A0CA7}"/>
              </a:ext>
            </a:extLst>
          </p:cNvPr>
          <p:cNvSpPr>
            <a:spLocks xmlns:a="http://schemas.openxmlformats.org/drawingml/2006/main" noGrp="1"/>
          </p:cNvSpPr>
          <p:nvPr/>
        </p:nvSpPr>
        <p:spPr>
          <a:xfrm xmlns:a="http://schemas.openxmlformats.org/drawingml/2006/main">
            <a:off x="628650" y="523875"/>
            <a:ext cx="109347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345"/>
                </a:solidFill>
                <a:latin typeface="Aptos"/>
                <a:ea typeface="Aptos"/>
                <a:cs typeface="Aptos"/>
              </a:defRPr>
            </a:pPr>
            <a:r>
              <a:rPr sz="3225" b="1">
                <a:solidFill>
                  <a:srgbClr val="183345"/>
                </a:solidFill>
                <a:latin typeface="Aptos"/>
                <a:ea typeface="Aptos"/>
                <a:cs typeface="Aptos"/>
              </a:rPr>
              <a:t>Sources for professional verification</a:t>
            </a:r>
          </a:p>
        </p:txBody>
      </p:sp>
      <p:sp>
        <p:nvSpPr>
          <p:cNvPr id="2" name="">
            <a:extLst xmlns:a="http://schemas.openxmlformats.org/drawingml/2006/main">
              <a:ext uri="{FF2B5EF4-FFF2-40B4-BE49-F238E27FC236}">
                <a16:creationId xmlns:a16="http://schemas.microsoft.com/office/drawing/2014/main" id="{101C38DB-1F7E-4083-820E-8C2E9838566D}"/>
              </a:ext>
            </a:extLst>
          </p:cNvPr>
          <p:cNvSpPr>
            <a:spLocks xmlns:a="http://schemas.openxmlformats.org/drawingml/2006/main" noGrp="1"/>
          </p:cNvSpPr>
          <p:nvPr/>
        </p:nvSpPr>
        <p:spPr>
          <a:xfrm xmlns:a="http://schemas.openxmlformats.org/drawingml/2006/main">
            <a:off x="11239500" y="6334125"/>
            <a:ext cx="4000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36775"/>
                </a:solidFill>
                <a:latin typeface="Aptos"/>
                <a:ea typeface="Aptos"/>
                <a:cs typeface="Aptos"/>
              </a:defRPr>
            </a:pPr>
            <a:r>
              <a:rPr sz="1275" b="0">
                <a:solidFill>
                  <a:srgbClr val="536775"/>
                </a:solidFill>
                <a:latin typeface="Aptos"/>
                <a:ea typeface="Aptos"/>
                <a:cs typeface="Aptos"/>
              </a:rPr>
              <a:t>28</a:t>
            </a:r>
          </a:p>
        </p:txBody>
      </p:sp>
      <p:sp>
        <p:nvSpPr>
          <p:cNvPr id="3" name="">
            <a:extLst xmlns:a="http://schemas.openxmlformats.org/drawingml/2006/main">
              <a:ext uri="{FF2B5EF4-FFF2-40B4-BE49-F238E27FC236}">
                <a16:creationId xmlns:a16="http://schemas.microsoft.com/office/drawing/2014/main" id="{0773DF83-5F7A-4C5F-B792-5396E631C6AC}"/>
              </a:ext>
            </a:extLst>
          </p:cNvPr>
          <p:cNvSpPr>
            <a:spLocks xmlns:a="http://schemas.openxmlformats.org/drawingml/2006/main" noGrp="1"/>
          </p:cNvSpPr>
          <p:nvPr/>
        </p:nvSpPr>
        <p:spPr>
          <a:xfrm xmlns:a="http://schemas.openxmlformats.org/drawingml/2006/main">
            <a:off x="66675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4B835383-1613-4232-A58F-914A97BA7047}"/>
              </a:ext>
            </a:extLst>
          </p:cNvPr>
          <p:cNvSpPr>
            <a:spLocks xmlns:a="http://schemas.openxmlformats.org/drawingml/2006/main" noGrp="1"/>
          </p:cNvSpPr>
          <p:nvPr/>
        </p:nvSpPr>
        <p:spPr>
          <a:xfrm xmlns:a="http://schemas.openxmlformats.org/drawingml/2006/main">
            <a:off x="66675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MCA: current form instructions and notifications</a:t>
            </a:r>
          </a:p>
        </p:txBody>
      </p:sp>
      <p:sp>
        <p:nvSpPr>
          <p:cNvPr id="5" name="">
            <a:extLst xmlns:a="http://schemas.openxmlformats.org/drawingml/2006/main">
              <a:ext uri="{FF2B5EF4-FFF2-40B4-BE49-F238E27FC236}">
                <a16:creationId xmlns:a16="http://schemas.microsoft.com/office/drawing/2014/main" id="{F2BE552B-A7CB-4B77-9FAE-828B56BAD2CC}"/>
              </a:ext>
            </a:extLst>
          </p:cNvPr>
          <p:cNvSpPr>
            <a:spLocks xmlns:a="http://schemas.openxmlformats.org/drawingml/2006/main" noGrp="1"/>
          </p:cNvSpPr>
          <p:nvPr/>
        </p:nvSpPr>
        <p:spPr>
          <a:xfrm xmlns:a="http://schemas.openxmlformats.org/drawingml/2006/main">
            <a:off x="6553200" y="1952625"/>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02</a:t>
            </a:r>
          </a:p>
        </p:txBody>
      </p:sp>
      <p:sp>
        <p:nvSpPr>
          <p:cNvPr id="6" name="">
            <a:extLst xmlns:a="http://schemas.openxmlformats.org/drawingml/2006/main">
              <a:ext uri="{FF2B5EF4-FFF2-40B4-BE49-F238E27FC236}">
                <a16:creationId xmlns:a16="http://schemas.microsoft.com/office/drawing/2014/main" id="{0AC77CD0-E3B6-4598-B5F3-204697A8CAAC}"/>
              </a:ext>
            </a:extLst>
          </p:cNvPr>
          <p:cNvSpPr>
            <a:spLocks xmlns:a="http://schemas.openxmlformats.org/drawingml/2006/main" noGrp="1"/>
          </p:cNvSpPr>
          <p:nvPr/>
        </p:nvSpPr>
        <p:spPr>
          <a:xfrm xmlns:a="http://schemas.openxmlformats.org/drawingml/2006/main">
            <a:off x="6553200" y="2619375"/>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Companies Act and applicable Rules</a:t>
            </a:r>
          </a:p>
        </p:txBody>
      </p:sp>
      <p:sp>
        <p:nvSpPr>
          <p:cNvPr id="7" name="">
            <a:extLst xmlns:a="http://schemas.openxmlformats.org/drawingml/2006/main">
              <a:ext uri="{FF2B5EF4-FFF2-40B4-BE49-F238E27FC236}">
                <a16:creationId xmlns:a16="http://schemas.microsoft.com/office/drawing/2014/main" id="{90BBB8BD-F244-4586-95F7-B33ED6535801}"/>
              </a:ext>
            </a:extLst>
          </p:cNvPr>
          <p:cNvSpPr>
            <a:spLocks xmlns:a="http://schemas.openxmlformats.org/drawingml/2006/main" noGrp="1"/>
          </p:cNvSpPr>
          <p:nvPr/>
        </p:nvSpPr>
        <p:spPr>
          <a:xfrm xmlns:a="http://schemas.openxmlformats.org/drawingml/2006/main">
            <a:off x="66675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267A52FB-2867-4DC9-BB79-35B65B805094}"/>
              </a:ext>
            </a:extLst>
          </p:cNvPr>
          <p:cNvSpPr>
            <a:spLocks xmlns:a="http://schemas.openxmlformats.org/drawingml/2006/main" noGrp="1"/>
          </p:cNvSpPr>
          <p:nvPr/>
        </p:nvSpPr>
        <p:spPr>
          <a:xfrm xmlns:a="http://schemas.openxmlformats.org/drawingml/2006/main">
            <a:off x="66675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Actual company records and approved documents</a:t>
            </a:r>
          </a:p>
        </p:txBody>
      </p:sp>
      <p:sp>
        <p:nvSpPr>
          <p:cNvPr id="9" name="">
            <a:extLst xmlns:a="http://schemas.openxmlformats.org/drawingml/2006/main">
              <a:ext uri="{FF2B5EF4-FFF2-40B4-BE49-F238E27FC236}">
                <a16:creationId xmlns:a16="http://schemas.microsoft.com/office/drawing/2014/main" id="{293BA438-37DD-4E81-A75A-55DDD08F087E}"/>
              </a:ext>
            </a:extLst>
          </p:cNvPr>
          <p:cNvSpPr>
            <a:spLocks xmlns:a="http://schemas.openxmlformats.org/drawingml/2006/main" noGrp="1"/>
          </p:cNvSpPr>
          <p:nvPr/>
        </p:nvSpPr>
        <p:spPr>
          <a:xfrm xmlns:a="http://schemas.openxmlformats.org/drawingml/2006/main">
            <a:off x="6553200" y="4000500"/>
            <a:ext cx="857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87F83"/>
                </a:solidFill>
                <a:latin typeface="Aptos"/>
                <a:ea typeface="Aptos"/>
                <a:cs typeface="Aptos"/>
              </a:defRPr>
            </a:pPr>
            <a:r>
              <a:rPr sz="3450" b="1">
                <a:solidFill>
                  <a:srgbClr val="087F83"/>
                </a:solidFill>
                <a:latin typeface="Aptos"/>
                <a:ea typeface="Aptos"/>
                <a:cs typeface="Aptos"/>
              </a:rPr>
              <a:t>04</a:t>
            </a:r>
          </a:p>
        </p:txBody>
      </p:sp>
      <p:sp>
        <p:nvSpPr>
          <p:cNvPr id="10" name="">
            <a:extLst xmlns:a="http://schemas.openxmlformats.org/drawingml/2006/main">
              <a:ext uri="{FF2B5EF4-FFF2-40B4-BE49-F238E27FC236}">
                <a16:creationId xmlns:a16="http://schemas.microsoft.com/office/drawing/2014/main" id="{44732FB4-1F04-478C-B85F-683AAFB2BE83}"/>
              </a:ext>
            </a:extLst>
          </p:cNvPr>
          <p:cNvSpPr>
            <a:spLocks xmlns:a="http://schemas.openxmlformats.org/drawingml/2006/main" noGrp="1"/>
          </p:cNvSpPr>
          <p:nvPr/>
        </p:nvSpPr>
        <p:spPr>
          <a:xfrm xmlns:a="http://schemas.openxmlformats.org/drawingml/2006/main">
            <a:off x="6553200" y="4667250"/>
            <a:ext cx="4762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3345"/>
                </a:solidFill>
                <a:latin typeface="Aptos"/>
                <a:ea typeface="Aptos"/>
                <a:cs typeface="Aptos"/>
              </a:defRPr>
            </a:pPr>
            <a:r>
              <a:rPr sz="2550" b="0">
                <a:solidFill>
                  <a:srgbClr val="183345"/>
                </a:solidFill>
                <a:latin typeface="Aptos"/>
                <a:ea typeface="Aptos"/>
                <a:cs typeface="Aptos"/>
              </a:rPr>
              <a:t>ICAI resources on AI and professional responsibility</a:t>
            </a:r>
          </a:p>
        </p:txBody>
      </p:sp>
      <p:sp>
        <p:nvSpPr>
          <p:cNvPr id="11" name="">
            <a:extLst xmlns:a="http://schemas.openxmlformats.org/drawingml/2006/main">
              <a:ext uri="{FF2B5EF4-FFF2-40B4-BE49-F238E27FC236}">
                <a16:creationId xmlns:a16="http://schemas.microsoft.com/office/drawing/2014/main" id="{C84E8ACD-E5EB-4788-8463-59C70ED058E5}"/>
              </a:ext>
            </a:extLst>
          </p:cNvPr>
          <p:cNvSpPr>
            <a:spLocks xmlns:a="http://schemas.openxmlformats.org/drawingml/2006/main" noGrp="1"/>
          </p:cNvSpPr>
          <p:nvPr/>
        </p:nvSpPr>
        <p:spPr>
          <a:xfrm xmlns:a="http://schemas.openxmlformats.org/drawingml/2006/main">
            <a:off x="704850" y="6048375"/>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087F83"/>
                </a:solidFill>
                <a:latin typeface="Aptos"/>
                <a:ea typeface="Aptos"/>
                <a:cs typeface="Aptos"/>
              </a:defRPr>
            </a:pPr>
            <a:r>
              <a:rPr sz="1800" b="1">
                <a:solidFill>
                  <a:srgbClr val="087F83"/>
                </a:solidFill>
                <a:latin typeface="Aptos"/>
                <a:ea typeface="Aptos"/>
                <a:cs typeface="Aptos"/>
              </a:rPr>
              <a:t>Verify the applicable filing route, rules and deadlines for each assignment.</a:t>
            </a:r>
          </a:p>
        </p:txBody>
      </p:sp>
    </p:spTree>
    <p:extLst>
      <p:ext uri="{BB962C8B-B14F-4D97-AF65-F5344CB8AC3E}">
        <p14:creationId xmlns:p14="http://schemas.microsoft.com/office/powerpoint/2010/main" val="370135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2026-10-06T07:39:26.9420000Z</dcterms:created>
  <dcterms:modified xsi:type="dcterms:W3CDTF">2026-10-06T07:39:26.9420000Z</dcterms:modified>
</coreProperties>
</file>