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5.xml" ContentType="application/vnd.openxmlformats-officedocument.presentationml.notesSlide+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81" r:id="rId7"/>
    <p:sldId id="262" r:id="rId8"/>
    <p:sldId id="263" r:id="rId9"/>
    <p:sldId id="261" r:id="rId10"/>
    <p:sldId id="282" r:id="rId11"/>
    <p:sldId id="28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7" r:id="rId25"/>
    <p:sldId id="278" r:id="rId26"/>
    <p:sldId id="284" r:id="rId27"/>
    <p:sldId id="285" r:id="rId28"/>
    <p:sldId id="279" r:id="rId29"/>
    <p:sldId id="280" r:id="rId30"/>
    <p:sldId id="28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1E1B16-FA58-4C24-A0FE-2A0C33A09E45}" v="21" dt="2026-10-09T07:42:43.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572" autoAdjust="0"/>
  </p:normalViewPr>
  <p:slideViewPr>
    <p:cSldViewPr snapToGrid="0" snapToObjects="1">
      <p:cViewPr varScale="1">
        <p:scale>
          <a:sx n="48" d="100"/>
          <a:sy n="48" d="100"/>
        </p:scale>
        <p:origin x="1340"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rabhi Bohra" userId="c60faaa3b76ab217" providerId="LiveId" clId="{4D112B72-8398-4727-B388-78F2A3599839}"/>
    <pc:docChg chg="custSel addSld delSld modSld modMainMaster">
      <pc:chgData name="Surabhi Bohra" userId="c60faaa3b76ab217" providerId="LiveId" clId="{4D112B72-8398-4727-B388-78F2A3599839}" dt="2026-10-09T07:43:05.862" v="121" actId="1076"/>
      <pc:docMkLst>
        <pc:docMk/>
      </pc:docMkLst>
      <pc:sldChg chg="setBg modNotesTx">
        <pc:chgData name="Surabhi Bohra" userId="c60faaa3b76ab217" providerId="LiveId" clId="{4D112B72-8398-4727-B388-78F2A3599839}" dt="2026-10-09T07:42:21.146" v="91"/>
        <pc:sldMkLst>
          <pc:docMk/>
          <pc:sldMk cId="0" sldId="256"/>
        </pc:sldMkLst>
      </pc:sldChg>
      <pc:sldChg chg="setBg modNotesTx">
        <pc:chgData name="Surabhi Bohra" userId="c60faaa3b76ab217" providerId="LiveId" clId="{4D112B72-8398-4727-B388-78F2A3599839}" dt="2026-10-09T07:42:21.146" v="91"/>
        <pc:sldMkLst>
          <pc:docMk/>
          <pc:sldMk cId="0" sldId="257"/>
        </pc:sldMkLst>
      </pc:sldChg>
      <pc:sldChg chg="modSp mod setBg modNotesTx">
        <pc:chgData name="Surabhi Bohra" userId="c60faaa3b76ab217" providerId="LiveId" clId="{4D112B72-8398-4727-B388-78F2A3599839}" dt="2026-10-09T07:42:21.146" v="91"/>
        <pc:sldMkLst>
          <pc:docMk/>
          <pc:sldMk cId="0" sldId="258"/>
        </pc:sldMkLst>
        <pc:spChg chg="mod">
          <ac:chgData name="Surabhi Bohra" userId="c60faaa3b76ab217" providerId="LiveId" clId="{4D112B72-8398-4727-B388-78F2A3599839}" dt="2026-10-09T07:31:25.287" v="37" actId="20577"/>
          <ac:spMkLst>
            <pc:docMk/>
            <pc:sldMk cId="0" sldId="258"/>
            <ac:spMk id="6" creationId="{00000000-0000-0000-0000-000000000000}"/>
          </ac:spMkLst>
        </pc:spChg>
      </pc:sldChg>
      <pc:sldChg chg="setBg modNotesTx">
        <pc:chgData name="Surabhi Bohra" userId="c60faaa3b76ab217" providerId="LiveId" clId="{4D112B72-8398-4727-B388-78F2A3599839}" dt="2026-10-09T07:42:21.146" v="91"/>
        <pc:sldMkLst>
          <pc:docMk/>
          <pc:sldMk cId="0" sldId="259"/>
        </pc:sldMkLst>
      </pc:sldChg>
      <pc:sldChg chg="setBg">
        <pc:chgData name="Surabhi Bohra" userId="c60faaa3b76ab217" providerId="LiveId" clId="{4D112B72-8398-4727-B388-78F2A3599839}" dt="2026-10-09T07:42:21.146" v="91"/>
        <pc:sldMkLst>
          <pc:docMk/>
          <pc:sldMk cId="0" sldId="260"/>
        </pc:sldMkLst>
      </pc:sldChg>
      <pc:sldChg chg="setBg modAnim">
        <pc:chgData name="Surabhi Bohra" userId="c60faaa3b76ab217" providerId="LiveId" clId="{4D112B72-8398-4727-B388-78F2A3599839}" dt="2026-10-09T07:42:21.146" v="91"/>
        <pc:sldMkLst>
          <pc:docMk/>
          <pc:sldMk cId="0" sldId="261"/>
        </pc:sldMkLst>
      </pc:sldChg>
      <pc:sldChg chg="setBg">
        <pc:chgData name="Surabhi Bohra" userId="c60faaa3b76ab217" providerId="LiveId" clId="{4D112B72-8398-4727-B388-78F2A3599839}" dt="2026-10-09T07:42:21.146" v="91"/>
        <pc:sldMkLst>
          <pc:docMk/>
          <pc:sldMk cId="0" sldId="262"/>
        </pc:sldMkLst>
      </pc:sldChg>
      <pc:sldChg chg="setBg">
        <pc:chgData name="Surabhi Bohra" userId="c60faaa3b76ab217" providerId="LiveId" clId="{4D112B72-8398-4727-B388-78F2A3599839}" dt="2026-10-09T07:42:21.146" v="91"/>
        <pc:sldMkLst>
          <pc:docMk/>
          <pc:sldMk cId="0" sldId="263"/>
        </pc:sldMkLst>
      </pc:sldChg>
      <pc:sldChg chg="setBg">
        <pc:chgData name="Surabhi Bohra" userId="c60faaa3b76ab217" providerId="LiveId" clId="{4D112B72-8398-4727-B388-78F2A3599839}" dt="2026-10-09T07:42:21.146" v="91"/>
        <pc:sldMkLst>
          <pc:docMk/>
          <pc:sldMk cId="0" sldId="264"/>
        </pc:sldMkLst>
      </pc:sldChg>
      <pc:sldChg chg="setBg">
        <pc:chgData name="Surabhi Bohra" userId="c60faaa3b76ab217" providerId="LiveId" clId="{4D112B72-8398-4727-B388-78F2A3599839}" dt="2026-10-09T07:42:21.146" v="91"/>
        <pc:sldMkLst>
          <pc:docMk/>
          <pc:sldMk cId="0" sldId="265"/>
        </pc:sldMkLst>
      </pc:sldChg>
      <pc:sldChg chg="setBg modNotesTx">
        <pc:chgData name="Surabhi Bohra" userId="c60faaa3b76ab217" providerId="LiveId" clId="{4D112B72-8398-4727-B388-78F2A3599839}" dt="2026-10-09T07:42:21.146" v="91"/>
        <pc:sldMkLst>
          <pc:docMk/>
          <pc:sldMk cId="0" sldId="266"/>
        </pc:sldMkLst>
      </pc:sldChg>
      <pc:sldChg chg="setBg">
        <pc:chgData name="Surabhi Bohra" userId="c60faaa3b76ab217" providerId="LiveId" clId="{4D112B72-8398-4727-B388-78F2A3599839}" dt="2026-10-09T07:42:21.146" v="91"/>
        <pc:sldMkLst>
          <pc:docMk/>
          <pc:sldMk cId="0" sldId="267"/>
        </pc:sldMkLst>
      </pc:sldChg>
      <pc:sldChg chg="setBg modNotesTx">
        <pc:chgData name="Surabhi Bohra" userId="c60faaa3b76ab217" providerId="LiveId" clId="{4D112B72-8398-4727-B388-78F2A3599839}" dt="2026-10-09T07:42:21.146" v="91"/>
        <pc:sldMkLst>
          <pc:docMk/>
          <pc:sldMk cId="0" sldId="268"/>
        </pc:sldMkLst>
      </pc:sldChg>
      <pc:sldChg chg="setBg">
        <pc:chgData name="Surabhi Bohra" userId="c60faaa3b76ab217" providerId="LiveId" clId="{4D112B72-8398-4727-B388-78F2A3599839}" dt="2026-10-09T07:42:21.146" v="91"/>
        <pc:sldMkLst>
          <pc:docMk/>
          <pc:sldMk cId="0" sldId="269"/>
        </pc:sldMkLst>
      </pc:sldChg>
      <pc:sldChg chg="setBg">
        <pc:chgData name="Surabhi Bohra" userId="c60faaa3b76ab217" providerId="LiveId" clId="{4D112B72-8398-4727-B388-78F2A3599839}" dt="2026-10-09T07:42:21.146" v="91"/>
        <pc:sldMkLst>
          <pc:docMk/>
          <pc:sldMk cId="0" sldId="270"/>
        </pc:sldMkLst>
      </pc:sldChg>
      <pc:sldChg chg="setBg modNotesTx">
        <pc:chgData name="Surabhi Bohra" userId="c60faaa3b76ab217" providerId="LiveId" clId="{4D112B72-8398-4727-B388-78F2A3599839}" dt="2026-10-09T07:42:21.146" v="91"/>
        <pc:sldMkLst>
          <pc:docMk/>
          <pc:sldMk cId="0" sldId="271"/>
        </pc:sldMkLst>
      </pc:sldChg>
      <pc:sldChg chg="addSp modSp mod setBg">
        <pc:chgData name="Surabhi Bohra" userId="c60faaa3b76ab217" providerId="LiveId" clId="{4D112B72-8398-4727-B388-78F2A3599839}" dt="2026-10-09T07:42:21.146" v="91"/>
        <pc:sldMkLst>
          <pc:docMk/>
          <pc:sldMk cId="0" sldId="272"/>
        </pc:sldMkLst>
        <pc:spChg chg="mod">
          <ac:chgData name="Surabhi Bohra" userId="c60faaa3b76ab217" providerId="LiveId" clId="{4D112B72-8398-4727-B388-78F2A3599839}" dt="2026-10-09T07:12:05.387" v="2" actId="14100"/>
          <ac:spMkLst>
            <pc:docMk/>
            <pc:sldMk cId="0" sldId="272"/>
            <ac:spMk id="4" creationId="{00000000-0000-0000-0000-000000000000}"/>
          </ac:spMkLst>
        </pc:spChg>
        <pc:picChg chg="add mod">
          <ac:chgData name="Surabhi Bohra" userId="c60faaa3b76ab217" providerId="LiveId" clId="{4D112B72-8398-4727-B388-78F2A3599839}" dt="2026-10-09T07:12:40.116" v="12" actId="14100"/>
          <ac:picMkLst>
            <pc:docMk/>
            <pc:sldMk cId="0" sldId="272"/>
            <ac:picMk id="7" creationId="{634DBF7F-EF36-F34A-F030-EF2B6986C2AF}"/>
          </ac:picMkLst>
        </pc:picChg>
        <pc:picChg chg="add mod">
          <ac:chgData name="Surabhi Bohra" userId="c60faaa3b76ab217" providerId="LiveId" clId="{4D112B72-8398-4727-B388-78F2A3599839}" dt="2026-10-09T07:12:31.365" v="9"/>
          <ac:picMkLst>
            <pc:docMk/>
            <pc:sldMk cId="0" sldId="272"/>
            <ac:picMk id="8" creationId="{BA21106A-E8ED-1796-41B7-300F5D1B0F43}"/>
          </ac:picMkLst>
        </pc:picChg>
      </pc:sldChg>
      <pc:sldChg chg="setBg">
        <pc:chgData name="Surabhi Bohra" userId="c60faaa3b76ab217" providerId="LiveId" clId="{4D112B72-8398-4727-B388-78F2A3599839}" dt="2026-10-09T07:42:21.146" v="91"/>
        <pc:sldMkLst>
          <pc:docMk/>
          <pc:sldMk cId="0" sldId="273"/>
        </pc:sldMkLst>
      </pc:sldChg>
      <pc:sldChg chg="setBg">
        <pc:chgData name="Surabhi Bohra" userId="c60faaa3b76ab217" providerId="LiveId" clId="{4D112B72-8398-4727-B388-78F2A3599839}" dt="2026-10-09T07:42:21.146" v="91"/>
        <pc:sldMkLst>
          <pc:docMk/>
          <pc:sldMk cId="0" sldId="274"/>
        </pc:sldMkLst>
      </pc:sldChg>
      <pc:sldChg chg="setBg">
        <pc:chgData name="Surabhi Bohra" userId="c60faaa3b76ab217" providerId="LiveId" clId="{4D112B72-8398-4727-B388-78F2A3599839}" dt="2026-10-09T07:42:21.146" v="91"/>
        <pc:sldMkLst>
          <pc:docMk/>
          <pc:sldMk cId="0" sldId="275"/>
        </pc:sldMkLst>
      </pc:sldChg>
      <pc:sldChg chg="del">
        <pc:chgData name="Surabhi Bohra" userId="c60faaa3b76ab217" providerId="LiveId" clId="{4D112B72-8398-4727-B388-78F2A3599839}" dt="2026-10-09T07:40:56.952" v="58" actId="47"/>
        <pc:sldMkLst>
          <pc:docMk/>
          <pc:sldMk cId="0" sldId="276"/>
        </pc:sldMkLst>
      </pc:sldChg>
      <pc:sldChg chg="modSp mod setBg">
        <pc:chgData name="Surabhi Bohra" userId="c60faaa3b76ab217" providerId="LiveId" clId="{4D112B72-8398-4727-B388-78F2A3599839}" dt="2026-10-09T07:42:21.146" v="91"/>
        <pc:sldMkLst>
          <pc:docMk/>
          <pc:sldMk cId="0" sldId="277"/>
        </pc:sldMkLst>
        <pc:spChg chg="mod">
          <ac:chgData name="Surabhi Bohra" userId="c60faaa3b76ab217" providerId="LiveId" clId="{4D112B72-8398-4727-B388-78F2A3599839}" dt="2026-10-09T07:41:06.586" v="64" actId="20577"/>
          <ac:spMkLst>
            <pc:docMk/>
            <pc:sldMk cId="0" sldId="277"/>
            <ac:spMk id="2" creationId="{00000000-0000-0000-0000-000000000000}"/>
          </ac:spMkLst>
        </pc:spChg>
      </pc:sldChg>
      <pc:sldChg chg="setBg">
        <pc:chgData name="Surabhi Bohra" userId="c60faaa3b76ab217" providerId="LiveId" clId="{4D112B72-8398-4727-B388-78F2A3599839}" dt="2026-10-09T07:42:21.146" v="91"/>
        <pc:sldMkLst>
          <pc:docMk/>
          <pc:sldMk cId="0" sldId="278"/>
        </pc:sldMkLst>
      </pc:sldChg>
      <pc:sldChg chg="setBg">
        <pc:chgData name="Surabhi Bohra" userId="c60faaa3b76ab217" providerId="LiveId" clId="{4D112B72-8398-4727-B388-78F2A3599839}" dt="2026-10-09T07:42:21.146" v="91"/>
        <pc:sldMkLst>
          <pc:docMk/>
          <pc:sldMk cId="0" sldId="279"/>
        </pc:sldMkLst>
      </pc:sldChg>
      <pc:sldChg chg="setBg">
        <pc:chgData name="Surabhi Bohra" userId="c60faaa3b76ab217" providerId="LiveId" clId="{4D112B72-8398-4727-B388-78F2A3599839}" dt="2026-10-09T07:42:21.146" v="91"/>
        <pc:sldMkLst>
          <pc:docMk/>
          <pc:sldMk cId="0" sldId="280"/>
        </pc:sldMkLst>
      </pc:sldChg>
      <pc:sldChg chg="modNotesTx">
        <pc:chgData name="Surabhi Bohra" userId="c60faaa3b76ab217" providerId="LiveId" clId="{4D112B72-8398-4727-B388-78F2A3599839}" dt="2026-10-09T07:35:10.038" v="52" actId="20577"/>
        <pc:sldMkLst>
          <pc:docMk/>
          <pc:sldMk cId="3123261648" sldId="281"/>
        </pc:sldMkLst>
      </pc:sldChg>
      <pc:sldChg chg="addSp modSp new mod">
        <pc:chgData name="Surabhi Bohra" userId="c60faaa3b76ab217" providerId="LiveId" clId="{4D112B72-8398-4727-B388-78F2A3599839}" dt="2026-10-09T07:43:05.862" v="121" actId="1076"/>
        <pc:sldMkLst>
          <pc:docMk/>
          <pc:sldMk cId="2928967541" sldId="286"/>
        </pc:sldMkLst>
        <pc:spChg chg="add mod">
          <ac:chgData name="Surabhi Bohra" userId="c60faaa3b76ab217" providerId="LiveId" clId="{4D112B72-8398-4727-B388-78F2A3599839}" dt="2026-10-09T07:42:01.952" v="90" actId="1076"/>
          <ac:spMkLst>
            <pc:docMk/>
            <pc:sldMk cId="2928967541" sldId="286"/>
            <ac:spMk id="2" creationId="{21561311-F406-F747-8453-5A33E83D6F41}"/>
          </ac:spMkLst>
        </pc:spChg>
        <pc:spChg chg="add mod">
          <ac:chgData name="Surabhi Bohra" userId="c60faaa3b76ab217" providerId="LiveId" clId="{4D112B72-8398-4727-B388-78F2A3599839}" dt="2026-10-09T07:43:05.862" v="121" actId="1076"/>
          <ac:spMkLst>
            <pc:docMk/>
            <pc:sldMk cId="2928967541" sldId="286"/>
            <ac:spMk id="3" creationId="{160E3768-5D5E-6ACB-9CE9-BA581CDA6BB3}"/>
          </ac:spMkLst>
        </pc:spChg>
      </pc:sldChg>
      <pc:sldMasterChg chg="setBg">
        <pc:chgData name="Surabhi Bohra" userId="c60faaa3b76ab217" providerId="LiveId" clId="{4D112B72-8398-4727-B388-78F2A3599839}" dt="2026-10-09T07:42:21.146" v="91"/>
        <pc:sldMasterMkLst>
          <pc:docMk/>
          <pc:sldMasterMk cId="2209977519" sldId="2147483648"/>
        </pc:sldMasterMkLst>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6:17:23.36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1,'693'14,"-388"-5,-2 2,146 2,-369-9,88 16,60 3,313-22,-253-3,-268 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6:17:23.79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6:18:11.09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0,'20813'0'0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6:18:20.20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46 0,'17201'0'0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6:18:26.98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24 0,'18012'-23'0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6:18:30.1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0,'5359'0'0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6:18:32.9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25,'5042'0,"-4997"-2,45-8,-46 4,51 0,251 18,17 1,425-14,-756 2,51 10,4 0,-66-10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6:18:35.83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1 235,'548'0,"-432"-6,140-23,18-3,219-20,-386 39,10 4,153 8,-119 3,331-2,-439-3,-1-1,1-2,43-13,65-9,345-4,-116 30,-213 3,-166-1,15 1,-16-1,0 0,0 0,0 0,1 0,-1 0,0 0,0 0,1 0,-1 0,0 0,0 0,1 0,-1 0,0 0,0 0,0 0,1 1,-1-1,0 0,0 0,0 0,1 0,-1 1,0-1,0 0,0 0,0 0,0 0,0 1,1-1,-1 0,0 0,0 1,0-1,0 0,0 0,0 1,0-1,0 0,0 0,0 0,0 1,0-1,0 0,0 0,0 1,0-1,0 0,0 0,-1 1,-3 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6:18:39.17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0 398,'425'-15,"454"-18,-241 34,-499 11,-4 0,1316-11,-668-3,-699 3,52-1,170-19,-128-7,212-26,3 30,-250 23,179-23,107-48,-410 67,228-43,-170 35,95-1,-151 11,1-1,20-5,-18 2,31-1,-47 5,65-1,0-3,142-30,-168 25,0 2,1 2,-1 3,66 2,-67 1,-26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6:18:41.67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0,'2530'0,"-2518"0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6:18:44.07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1,'318'11,"-72"-1,160 14,-11 0,491-21,-454-5,-247-10,3-1,2513 14,-2681-1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6:20:22.3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23 0,'9694'-23'0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6:20:26.86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1 190,'2214'0,"-1989"12,-7 0,-89-1,-19 0,36-8,130 8,219 1,-312-15,-117 4,3 0,103-12,25-1,-6 0,81-16,9 20,-74 7,-116-10,-57 5,37 0,38-6,-73 7,46-2,11 9,70-4,-79-8,-46 4,50-1,-63 5,46-8,-45 6,38-3,-35 5,35-7,25-3,35 1,37-2,-143 12,-1-1,31-7,-28 5,-1 1,21-1,77-8,13 0,-51 11,132 4,-184 1,51 13,-50-9,38 4,140 8,-130-13,107-5,-102-3,-79 1,0 0,0 0,0 0,1 0,-1 1,0-1,0 0,0 1,0 0,0 0,0-1,0 1,0 0,0 0,0 1,-1-1,1 0,0 1,2 2,11 16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6:20:32.36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8436 93 0,'-8436'-93'0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8:14:15.72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 0,'18898'0'0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8:15:12.44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79,'668'0,"-615"3,0 2,58 13,-56-7,98 4,-122-13,42 8,22 2,354-10,-230-4,-203 3,0 1,0 0,16 5,31 4,234-6,-175-7,-7 2,461-16,-479 8,1 5,173 14,136 5,-397-16,24 2,56 9,-53-5,42 1,614-6,-333-3,-328 4,50 8,3 1,36 3,35 1,-1-15,158 9,282 7,-447-17,-82-1,123-20,61-30,-84 16,419-66,5 38,-480 61,-89 3</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8:15:23.92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0,'8865'127'0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8:15:30.69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0 282,'55'0,"79"1,172-22,-166 5,216 1,-271 16,103 14,-134-9,-39-5,0 0,-1 1,1 0,-1 2,1-1,-1 2,0 0,20 10,-5 1,0-2,2-1,0-2,0-1,45 9,-48-15,58 3,-55-6,48 8,-10 1,1-4,138-6,-98-1,-53 0,-12-1,0 3,76 10,78 29,-153-30,-26-5,43 5,-10-9,-1-3,56-9,59-2,418 14,-560 1,1 0,27 7,-23-4,32 2,341-5,-208-3,-94 0,251 12,-25 8,2-21,-120 0,-173 2,0 2,69 11,-45-2,-37-8,0 1,-1 1,1 2,38 15,-52-18,9 6,0-2,1 0,-1-1,2-1,-1 0,36 4,217-7,-225-4,426-36,-4-33,-370 53,246-36,-287 48,72 5,36-1,-155 0,326-40,333-117,-423 97,-191 47,185-36,-235 49,1 0,0 1,0-1,0 1,0 1,0 0,0 0,0 0,0 1,-1 0,1 0,-1 0,1 1,-1 0,0 0,0 1,0 0,0 0,-1 0,0 1,0 0,8 8,-3-3,1 0,0-2,1 1,0-1,1-1,13 6,-3-1,-9-5,0-1,1 0,0-1,0-1,1 0,26 2,98 0,-104-5,724-18,-511 3,387-8,497 23,-598-2,-458 2,1 3,78 15,-143-16,0 1,0 0,13 6,27 10,-4-9,0 3,76 32,-78-29,-34-13,1 1,15 7,-18-7,0 0,1-1,-1 0,1-1,0 0,21 1,77-1,-73-3,56-3,0-3,93-20,181-51,-335 70,458-117,285-58,-712 169,-32 6,1 1,0 1,57 0,-84 5,-1 1,1 0,0 0,0 0,-1 1,1 0,-1 0,0 0,1 0,-1 1,0-1,0 1,4 4,6 6,-1 1,13 17,-2-3,-9-11,2 2,32 29,-41-42,0 0,0-1,1 0,-1 0,1-1,0 0,18 5,20 2,1-2,72 5,100-9,-166-4,470-16,-237 4,-9 9,-145 3,-99 0,-1 2,0 1,40 10,97 35,-32-9,-126-37,62 17,0-3,113 10,-57-11,-71-6,0-1,-32-3,1-2,-1-1,1-1,-1-1,47-5,63-17,184-35,318-83,-502 111,63-20,46-8,-209 49</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8:15:33.0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1,'94'-1,"263"12,-56 3,-151-11,4 9,30 1,116 6,-235-13,26 6,120 33,-144-29,-23-2,-27-7</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8:15:36.10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1 232,'296'16,"-11"15,-116-13,271-4,-135 1,-188-6,8 3,70 3,-58-3,-17 0,-80-11,115 9,34 8,-42-5,-20-3,137-9,-132-2,442-47,-499 38,-16 1,100-3,-152 12,321-2,-232-3,134-24,312-38,-314 41,-16 1,25 3,58-4,-151 23,75-6,96-6,-49 4,416-5,-499 17,-27-14,-26 1,-86 11,115-9,140-22,-226 23,26-4,117-1,-120 15,299 10,331 5,-560-17,-140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8:15:38.4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0 412,'542'26,"-24"0,-414-25,279 8,349 6,-603-15,344-28,-348 17,438-68,115-7,-109 82,-296 7,76-13,0-4,-204 10,68-7,48-2,83-2,-20 6,-97 7,8-17,338-28,448-38,-717 66,245 9,-396 11,9-14,-24 0,-115 12,0 1,0 2,46 8,106 39,-150-41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8:15:43.47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54,'583'1,"604"-3,-534-24,99-1,139 29,-710 12,5-1,527-14,-672 3,0 2,65 15,-58-9,61 5,12-13,-74-3,1 2,53 9,-24-1,0-3,86-5,-136-2,-20 2,-6-1,0 0,0 0,0 0,0 0,0 0,0 0,1 0,-1 0,0 0,0 0,0-1,0 1,0 0,0-1,0 1,0-1,0 1,0-1,1 0,-1-5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8:16:01.2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1 157,'999'0,"-914"-4,0-3,0-3,-1-4,119-37,-145 36,1 3,84-7,-79 13,226-11,-176 16,182 3,-140 11,36 0,-121-8,1 3,128 33,-24 10,-112-36,95 9,-151-23,381 35,-292-25,31 2,-94-11,41 9,25 1,363-10,-237-4,-67 3,179-3,-300-1,1-1,-1-2,66-21,-85 23,-12 3,-1 0,0-1,0 1,0-2,7-2,-12 4,0 1,0-1,0 1,0-1,0 0,0 0,0 0,0 0,0 0,-1 1,1-2,0 1,-1 0,1 0,0 0,-1 0,0 0,1 0,-1 0,0-1,1 1,-1 0,0 0,0-1,0 1,0 0,0 0,0 0,0-1,-1 1,1 0,-1-2,-6-13,-2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8:16:19.14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17 0,'12521'0'0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8:16:26.90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0,'16887'0'0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8T18:16:37.90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0 362,'704'25,"-317"14,-166-14,330 15,-207-28,167 2,-341-15,185 2,-177 11,24 0,450-10,-337-3,-15-13,-15 1,-214 12,92-13,-69 6,161 5,-138 4,488-48,-502 35,175-13,-154 15,432 0,-340 12,-5-1,240-4,-62-34,24-1,41 17,-345 15,101-16,-30 9,113-3,-170 16,197-9,340-9,-445 20,1242-2,-1034-25,-90 0,232-14,-456 29,216-42,-100 12,-164 32,108 0,206 10,-264-2,-84 2,0 0,0 2,46 13,-39-8,52 6,-9-3,97 26,-18-3,22-5,139 29,-296-53,50 12,76 9,413 9,-324-11,5 0,-72-13,34 2,6-5,17 14,48 5,-142-11,109 16,-171-24,-1-2,91-4,-126-2,0 2,62 15,-10-2,76 4,248-2,609-19,-986-2,-1-1,0-1,0-2,0-1,33-14,-62 21,14-4,0-1,-1 0,1-2,-2 0,1 0,-1-2,15-11,-16 11,1 0,1 1,-1 1,1 0,1 1,20-5,-2 1,53-8,26-7,-95 19</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8:17:02.42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30 0,'20998'0'0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8824D9-7FFA-43B2-9C7A-CC72F0558B83}"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C94160-B342-46B5-ABFB-565245EC2927}" type="slidenum">
              <a:rPr lang="en-US" smtClean="0"/>
              <a:t>‹#›</a:t>
            </a:fld>
            <a:endParaRPr lang="en-US"/>
          </a:p>
        </p:txBody>
      </p:sp>
    </p:spTree>
    <p:extLst>
      <p:ext uri="{BB962C8B-B14F-4D97-AF65-F5344CB8AC3E}">
        <p14:creationId xmlns:p14="http://schemas.microsoft.com/office/powerpoint/2010/main" val="313705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Respected dignitaries on the dais, esteemed senior members, fellow Chartered Accountants, and dear professional </a:t>
            </a:r>
            <a:r>
              <a:rPr lang="en-US" dirty="0" err="1"/>
              <a:t>colleagues,A</a:t>
            </a:r>
            <a:r>
              <a:rPr lang="en-US" dirty="0"/>
              <a:t> very good afternoon to all of you. First of all, I would like to express my sincere gratitude to the </a:t>
            </a:r>
            <a:r>
              <a:rPr lang="en-US" dirty="0" err="1"/>
              <a:t>organisers</a:t>
            </a:r>
            <a:r>
              <a:rPr lang="en-US" dirty="0"/>
              <a:t> for giving me this opportunity to be a part of today’s GST workshop and to share my thoughts on a subject that continues to be one of the most challenging and discussion-worthy areas of GST compliance — Input Tax Credit and its reporting in GSTR-9 and GSTR-9C.Friends, GST has now evolved considerably since its introduction. Over the years, we have witnessed significant changes in statutory provisions, rules, departmental interpretations, judicial pronouncements, and the GST return filing </a:t>
            </a:r>
            <a:r>
              <a:rPr lang="en-US" dirty="0" err="1"/>
              <a:t>system.Yet</a:t>
            </a:r>
            <a:r>
              <a:rPr lang="en-US" dirty="0"/>
              <a:t>, despite this evolution, Input Tax Credit continues to remain an area where the law, accounting records, return disclosures, and departmental expectations do not always appear to align </a:t>
            </a:r>
            <a:r>
              <a:rPr lang="en-US" dirty="0" err="1"/>
              <a:t>seamlessly.As</a:t>
            </a:r>
            <a:r>
              <a:rPr lang="en-US" dirty="0"/>
              <a:t> Chartered Accountants, we know that the challenge is not merely to determine whether an ITC claim is legally admissible. The real challenge often lies in ensuring that the credit is correctly availed, appropriately reversed wherever required, accurately reconciled with the books of account and GSTR-2B, and properly disclosed in the annual return and reconciliation statement. GSTR-9 and GSTR-9C are not merely annual compliance forms; they are important instruments for examining the consistency of an </a:t>
            </a:r>
            <a:r>
              <a:rPr lang="en-US" dirty="0" err="1"/>
              <a:t>organisation’s</a:t>
            </a:r>
            <a:r>
              <a:rPr lang="en-US" dirty="0"/>
              <a:t> entire GST reporting </a:t>
            </a:r>
            <a:r>
              <a:rPr lang="en-US" dirty="0" err="1"/>
              <a:t>framework.A</a:t>
            </a:r>
            <a:r>
              <a:rPr lang="en-US" dirty="0"/>
              <a:t> difference between the books of account, GSTR-3B, GSTR-2B, and GSTR-9 may appear to be a simple reconciliation issue. However, depending on the underlying facts, it may have implications for eligibility of credit, interest liability, tax exposure, refund claims, or even departmental </a:t>
            </a:r>
            <a:r>
              <a:rPr lang="en-US" dirty="0" err="1"/>
              <a:t>scrutiny.Our</a:t>
            </a:r>
            <a:r>
              <a:rPr lang="en-US" dirty="0"/>
              <a:t> responsibility, therefore, extends beyond matching figures. We must understand the nature of each difference, identify its legal implications, determine the appropriate corrective action, and ensure that the disclosures are supported by proper documentation.</a:t>
            </a:r>
          </a:p>
          <a:p>
            <a:r>
              <a:rPr lang="en-US" dirty="0"/>
              <a:t>In today’s session, my </a:t>
            </a:r>
            <a:r>
              <a:rPr lang="en-US" dirty="0" err="1"/>
              <a:t>endeavour</a:t>
            </a:r>
            <a:r>
              <a:rPr lang="en-US" dirty="0"/>
              <a:t> will be to focus not only on the statutory provisions but also on the practical issues that we encounter while preparing, reviewing, GSTR-9 and GSTR-9C, particularly in relation to Input Tax Credit. I hope we will be able to approach these issues from both perspectives — the perspective of statutory compliance and the perspective of practical professional judgement. I also look forward to an interactive discussion, because in a dynamic law like GST, professional deliberation and the sharing of practical experiences are among our most valuable learning tools. With these words, let us begin our discussion. Thank you, and I wish all of us a fruitful and enriching session.</a:t>
            </a:r>
          </a:p>
        </p:txBody>
      </p:sp>
      <p:sp>
        <p:nvSpPr>
          <p:cNvPr id="4" name="Slide Number Placeholder 3"/>
          <p:cNvSpPr>
            <a:spLocks noGrp="1"/>
          </p:cNvSpPr>
          <p:nvPr>
            <p:ph type="sldNum" sz="quarter" idx="5"/>
          </p:nvPr>
        </p:nvSpPr>
        <p:spPr/>
        <p:txBody>
          <a:bodyPr/>
          <a:lstStyle/>
          <a:p>
            <a:fld id="{A3C94160-B342-46B5-ABFB-565245EC2927}" type="slidenum">
              <a:rPr lang="en-US" smtClean="0"/>
              <a:t>1</a:t>
            </a:fld>
            <a:endParaRPr lang="en-US"/>
          </a:p>
        </p:txBody>
      </p:sp>
    </p:spTree>
    <p:extLst>
      <p:ext uri="{BB962C8B-B14F-4D97-AF65-F5344CB8AC3E}">
        <p14:creationId xmlns:p14="http://schemas.microsoft.com/office/powerpoint/2010/main" val="1827056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 be discussing Input Tax Credit issues in GSTR-9 and GSTR-9C.Friends, in my view, the real challenge in annual GST compliance is not merely filing the return or ensuring that the figures match. The real challenge is understanding why the figures do not match, whether the difference has a legal implication, and what corrective action is required.</a:t>
            </a:r>
          </a:p>
          <a:p>
            <a:r>
              <a:rPr lang="en-US" dirty="0"/>
              <a:t>We frequently encounter situations where the ITC as per books differs from GSTR-3B, the credit appearing in GSTR-2B differs from the credit availed, or the annual return reflects figures that do not reconcile with the financial statements.</a:t>
            </a:r>
          </a:p>
          <a:p>
            <a:r>
              <a:rPr lang="en-US" dirty="0"/>
              <a:t>The important question is: Does every difference indicate an excess claim of ITC? And conversely, does a perfect numerical reconciliation necessarily establish that the ITC is legally </a:t>
            </a:r>
            <a:r>
              <a:rPr lang="en-US" dirty="0" err="1"/>
              <a:t>admissible?The</a:t>
            </a:r>
            <a:r>
              <a:rPr lang="en-US" dirty="0"/>
              <a:t> answer to both questions is no.</a:t>
            </a:r>
          </a:p>
          <a:p>
            <a:r>
              <a:rPr lang="en-US" dirty="0"/>
              <a:t>Therefore, today, I would like to approach the subject from three perspectives: the statutory entitlement to ITC, the reconciliation of ITC across returns and books, and the professional responsibility of identifying and documenting discrepancies.</a:t>
            </a:r>
          </a:p>
          <a:p>
            <a:r>
              <a:rPr lang="en-US" dirty="0"/>
              <a:t>My </a:t>
            </a:r>
            <a:r>
              <a:rPr lang="en-US" dirty="0" err="1"/>
              <a:t>endeavour</a:t>
            </a:r>
            <a:r>
              <a:rPr lang="en-US" dirty="0"/>
              <a:t> will be to focus on the practical issues, the areas of litigation and interpretational difficulty, and some case studies that we encounter in our professional </a:t>
            </a:r>
            <a:r>
              <a:rPr lang="en-US" dirty="0" err="1"/>
              <a:t>assignments.With</a:t>
            </a:r>
            <a:r>
              <a:rPr lang="en-US" dirty="0"/>
              <a:t> that, let us begin.</a:t>
            </a:r>
          </a:p>
        </p:txBody>
      </p:sp>
      <p:sp>
        <p:nvSpPr>
          <p:cNvPr id="4" name="Slide Number Placeholder 3"/>
          <p:cNvSpPr>
            <a:spLocks noGrp="1"/>
          </p:cNvSpPr>
          <p:nvPr>
            <p:ph type="sldNum" sz="quarter" idx="5"/>
          </p:nvPr>
        </p:nvSpPr>
        <p:spPr/>
        <p:txBody>
          <a:bodyPr/>
          <a:lstStyle/>
          <a:p>
            <a:fld id="{A3C94160-B342-46B5-ABFB-565245EC2927}" type="slidenum">
              <a:rPr lang="en-US" smtClean="0"/>
              <a:t>2</a:t>
            </a:fld>
            <a:endParaRPr lang="en-US"/>
          </a:p>
        </p:txBody>
      </p:sp>
    </p:spTree>
    <p:extLst>
      <p:ext uri="{BB962C8B-B14F-4D97-AF65-F5344CB8AC3E}">
        <p14:creationId xmlns:p14="http://schemas.microsoft.com/office/powerpoint/2010/main" val="2121835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start discussing individual tables, I would like to draw your attention to one fundamental principle. ITC eligibility and ITC reporting are two different questions. </a:t>
            </a:r>
          </a:p>
          <a:p>
            <a:r>
              <a:rPr lang="en-US" dirty="0"/>
              <a:t>Section 16 determines the basic conditions for entitlement to credit. Section 17 deals with apportionment and blocked credits. Section 16(4) prescribes the applicable time limit, while Rules 37, 37A, 42 and 43 deal with specific reversal and re-availment situations.GSTR-3B captures the periodic availment and reversal of credit. GSTR-9 consolidates the annual position, while GSTR-9C seeks to reconcile the return with the relevant financial records. The mistake we sometimes make is to start with the return table and then try to adjust the numbers until everything matches.</a:t>
            </a:r>
          </a:p>
          <a:p>
            <a:r>
              <a:rPr lang="en-US" dirty="0"/>
              <a:t>I would suggest the reverse approach: first identify the underlying transaction, then determine its legal treatment, establish when the credit was availed or reversed, and finally decide where it belongs in the annual return.</a:t>
            </a:r>
          </a:p>
          <a:p>
            <a:r>
              <a:rPr lang="en-US" dirty="0"/>
              <a:t>Tables 6, 7 and 8 must therefore be read together, but they should not be treated as interchangeable figures. Table 6 addresses ITC availed, Table 7 deals with reversals and ineligible credit, and Table 8 presents other ITC-related information and reconciliation data. The reporting requirements and table instructions applicable to the relevant financial year must always be checked before </a:t>
            </a:r>
            <a:r>
              <a:rPr lang="en-US" dirty="0" err="1"/>
              <a:t>finalisation</a:t>
            </a:r>
            <a:r>
              <a:rPr lang="en-US" dirty="0"/>
              <a:t>. This distinction between the legal position and the reporting position will be the thread running through our entire discussion.</a:t>
            </a:r>
          </a:p>
        </p:txBody>
      </p:sp>
      <p:sp>
        <p:nvSpPr>
          <p:cNvPr id="4" name="Slide Number Placeholder 3"/>
          <p:cNvSpPr>
            <a:spLocks noGrp="1"/>
          </p:cNvSpPr>
          <p:nvPr>
            <p:ph type="sldNum" sz="quarter" idx="5"/>
          </p:nvPr>
        </p:nvSpPr>
        <p:spPr/>
        <p:txBody>
          <a:bodyPr/>
          <a:lstStyle/>
          <a:p>
            <a:fld id="{A3C94160-B342-46B5-ABFB-565245EC2927}" type="slidenum">
              <a:rPr lang="en-US" smtClean="0"/>
              <a:t>3</a:t>
            </a:fld>
            <a:endParaRPr lang="en-US"/>
          </a:p>
        </p:txBody>
      </p:sp>
    </p:spTree>
    <p:extLst>
      <p:ext uri="{BB962C8B-B14F-4D97-AF65-F5344CB8AC3E}">
        <p14:creationId xmlns:p14="http://schemas.microsoft.com/office/powerpoint/2010/main" val="1764160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now move to Table 6, which is often the starting point of our annual ITC reconciliation. At first glance, Table 6 may appear to be a simple classification of ITC. However, the real difficulty arises when the credit availed during the year includes preceding-year invoices, reclaims of previously reversed credit, and credits relating to different categories of inward supplies. We must distinguish between four concepts: ITC that is legally available, ITC reflected in the relevant portal data, ITC actually availed in GSTR-3B, and ITC reported in the annual return. These four figures need not always be identical. For FY 2024-25, particular attention is required to the Table 6A1 and 6A2 reporting logic explained in the applicable GSTN guidance. A credit that was originally claimed and subsequently reversed cannot automatically be treated as though the original claim never occurred. Equally, a reclaim should not be casually merged with fresh ITC without examining the applicable reporting instructions. Our working paper should establish the complete trail: original invoice, original claim, reversal, subsequent fulfilment of the relevant condition, and reclaim. The objective is not merely to arrive at the correct total. It is to ensure that the composition of that total is also correct.</a:t>
            </a:r>
          </a:p>
        </p:txBody>
      </p:sp>
      <p:sp>
        <p:nvSpPr>
          <p:cNvPr id="4" name="Slide Number Placeholder 3"/>
          <p:cNvSpPr>
            <a:spLocks noGrp="1"/>
          </p:cNvSpPr>
          <p:nvPr>
            <p:ph type="sldNum" sz="quarter" idx="5"/>
          </p:nvPr>
        </p:nvSpPr>
        <p:spPr/>
        <p:txBody>
          <a:bodyPr/>
          <a:lstStyle/>
          <a:p>
            <a:fld id="{A3C94160-B342-46B5-ABFB-565245EC2927}" type="slidenum">
              <a:rPr lang="en-US" smtClean="0"/>
              <a:t>4</a:t>
            </a:fld>
            <a:endParaRPr lang="en-US"/>
          </a:p>
        </p:txBody>
      </p:sp>
    </p:spTree>
    <p:extLst>
      <p:ext uri="{BB962C8B-B14F-4D97-AF65-F5344CB8AC3E}">
        <p14:creationId xmlns:p14="http://schemas.microsoft.com/office/powerpoint/2010/main" val="3256733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us to one of the most important areas of annual ITC reporting: reversals and reclaims. Let us consider Rule 37 first. Where the prescribed payment condition relating to the value of supply and tax is not fulfilled within 180 days, the applicable proportionate ITC reversal and subsequent re-availment provisions need to be examined. The professional question is not limited to whether a reversal has been made. We must also establish the amount requiring reversal, the period in which it was made, and whether the conditions for subsequent re-availment have been </a:t>
            </a:r>
            <a:r>
              <a:rPr lang="en-US" dirty="0" err="1"/>
              <a:t>fulfilled.Rule</a:t>
            </a:r>
            <a:r>
              <a:rPr lang="en-US" dirty="0"/>
              <a:t> 37A requires a separate analysis. It concerns the specified situation where the supplier has reported the invoice or debit note but has not furnished the corresponding return in GSTR-3B within the prescribed framework. Although both provisions can result in reversal and subsequent reclaim, their triggering conditions are different. They should not be combined into a single undifferentiated reconciliation bucket. For every material item, I would recommend maintaining an invoice-wise record of the original ITC, the reason for reversal, the month of reversal, the event restoring eligibility, and the month of </a:t>
            </a:r>
            <a:r>
              <a:rPr lang="en-US" dirty="0" err="1"/>
              <a:t>reclaim.There</a:t>
            </a:r>
            <a:r>
              <a:rPr lang="en-US" dirty="0"/>
              <a:t> is also an important annual-return consideration. The applicable GSTN guidance for FY 2024-25 specifically addresses certain Rule 37 and Rule 37A reclaims and their reporting in Table 6H of the subsequent year’s GSTR-9.Therefore, the annual return must reflect the prescribed reporting treatment rather than merely the net balance appearing in the ITC ledger.</a:t>
            </a:r>
          </a:p>
        </p:txBody>
      </p:sp>
      <p:sp>
        <p:nvSpPr>
          <p:cNvPr id="4" name="Slide Number Placeholder 3"/>
          <p:cNvSpPr>
            <a:spLocks noGrp="1"/>
          </p:cNvSpPr>
          <p:nvPr>
            <p:ph type="sldNum" sz="quarter" idx="5"/>
          </p:nvPr>
        </p:nvSpPr>
        <p:spPr/>
        <p:txBody>
          <a:bodyPr/>
          <a:lstStyle/>
          <a:p>
            <a:fld id="{A3C94160-B342-46B5-ABFB-565245EC2927}" type="slidenum">
              <a:rPr lang="en-US" smtClean="0"/>
              <a:t>6</a:t>
            </a:fld>
            <a:endParaRPr lang="en-US"/>
          </a:p>
        </p:txBody>
      </p:sp>
    </p:spTree>
    <p:extLst>
      <p:ext uri="{BB962C8B-B14F-4D97-AF65-F5344CB8AC3E}">
        <p14:creationId xmlns:p14="http://schemas.microsoft.com/office/powerpoint/2010/main" val="4113667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C94160-B342-46B5-ABFB-565245EC2927}" type="slidenum">
              <a:rPr lang="en-US" smtClean="0"/>
              <a:t>7</a:t>
            </a:fld>
            <a:endParaRPr lang="en-US"/>
          </a:p>
        </p:txBody>
      </p:sp>
    </p:spTree>
    <p:extLst>
      <p:ext uri="{BB962C8B-B14F-4D97-AF65-F5344CB8AC3E}">
        <p14:creationId xmlns:p14="http://schemas.microsoft.com/office/powerpoint/2010/main" val="2245343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now come to an area that generates considerable practical difficulty: the reconciliation of GSTR-2B with Table 8A of GSTR-9.A common approach is to compare the ITC claimed with the amount appearing in Table 8A and treat the difference as excess </a:t>
            </a:r>
            <a:r>
              <a:rPr lang="en-US" dirty="0" err="1"/>
              <a:t>ITC.In</a:t>
            </a:r>
            <a:r>
              <a:rPr lang="en-US" dirty="0"/>
              <a:t> my view, that approach is </a:t>
            </a:r>
            <a:r>
              <a:rPr lang="en-US" dirty="0" err="1"/>
              <a:t>incomplete.Table</a:t>
            </a:r>
            <a:r>
              <a:rPr lang="en-US" dirty="0"/>
              <a:t> 8A is a portal-derived population. It must be </a:t>
            </a:r>
            <a:r>
              <a:rPr lang="en-US" dirty="0" err="1"/>
              <a:t>analysed</a:t>
            </a:r>
            <a:r>
              <a:rPr lang="en-US" dirty="0"/>
              <a:t> with reference to the applicable year’s form instructions and the underlying invoice-level </a:t>
            </a:r>
            <a:r>
              <a:rPr lang="en-US" dirty="0" err="1"/>
              <a:t>data.Differences</a:t>
            </a:r>
            <a:r>
              <a:rPr lang="en-US" dirty="0"/>
              <a:t> may arise because of late supplier reporting, amendments, credit notes, differences in reporting periods, or the distinct data sources applicable to imports and reverse-charge </a:t>
            </a:r>
            <a:r>
              <a:rPr lang="en-US" dirty="0" err="1"/>
              <a:t>transactions.Therefore</a:t>
            </a:r>
            <a:r>
              <a:rPr lang="en-US" dirty="0"/>
              <a:t>, a positive or negative difference is a starting point for investigation; it is not, by itself, a final conclusion on </a:t>
            </a:r>
            <a:r>
              <a:rPr lang="en-US" dirty="0" err="1"/>
              <a:t>eligibility.I</a:t>
            </a:r>
            <a:r>
              <a:rPr lang="en-US" dirty="0"/>
              <a:t> would recommend preparing an invoice-level reconciliation with separate reason codes for timing differences, amendments, credit notes, imports, reverse-charge supplies, ISD credits, and other relevant </a:t>
            </a:r>
            <a:r>
              <a:rPr lang="en-US" dirty="0" err="1"/>
              <a:t>categories.For</a:t>
            </a:r>
            <a:r>
              <a:rPr lang="en-US" dirty="0"/>
              <a:t> imports, the Bill of Entry and relevant customs data must be examined. For reverse-charge transactions, we need to trace the liability, payment of tax and corresponding </a:t>
            </a:r>
            <a:r>
              <a:rPr lang="en-US" dirty="0" err="1"/>
              <a:t>credit.The</a:t>
            </a:r>
            <a:r>
              <a:rPr lang="en-US" dirty="0"/>
              <a:t> most important principle is that we should not force the numbers to match by making an unsupported </a:t>
            </a:r>
            <a:r>
              <a:rPr lang="en-US" dirty="0" err="1"/>
              <a:t>adjustment.Every</a:t>
            </a:r>
            <a:r>
              <a:rPr lang="en-US" dirty="0"/>
              <a:t> material difference should either be satisfactorily explained with evidence or escalated for a substantive eligibility and tax-risk assessment.</a:t>
            </a:r>
          </a:p>
        </p:txBody>
      </p:sp>
      <p:sp>
        <p:nvSpPr>
          <p:cNvPr id="4" name="Slide Number Placeholder 3"/>
          <p:cNvSpPr>
            <a:spLocks noGrp="1"/>
          </p:cNvSpPr>
          <p:nvPr>
            <p:ph type="sldNum" sz="quarter" idx="5"/>
          </p:nvPr>
        </p:nvSpPr>
        <p:spPr/>
        <p:txBody>
          <a:bodyPr/>
          <a:lstStyle/>
          <a:p>
            <a:fld id="{A3C94160-B342-46B5-ABFB-565245EC2927}" type="slidenum">
              <a:rPr lang="en-US" smtClean="0"/>
              <a:t>12</a:t>
            </a:fld>
            <a:endParaRPr lang="en-US"/>
          </a:p>
        </p:txBody>
      </p:sp>
    </p:spTree>
    <p:extLst>
      <p:ext uri="{BB962C8B-B14F-4D97-AF65-F5344CB8AC3E}">
        <p14:creationId xmlns:p14="http://schemas.microsoft.com/office/powerpoint/2010/main" val="22399504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set of issues relates to the year to which the ITC </a:t>
            </a:r>
            <a:r>
              <a:rPr lang="en-US" dirty="0" err="1"/>
              <a:t>belongs.Where</a:t>
            </a:r>
            <a:r>
              <a:rPr lang="en-US" dirty="0"/>
              <a:t> an invoice pertains to an earlier financial year but the credit is availed in a subsequent year, we need to examine the applicable statutory time limit, the actual period of availment, and the reporting requirements for both </a:t>
            </a:r>
            <a:r>
              <a:rPr lang="en-US" dirty="0" err="1"/>
              <a:t>years.We</a:t>
            </a:r>
            <a:r>
              <a:rPr lang="en-US" dirty="0"/>
              <a:t> must also distinguish a fresh claim from a reclaim of credit that had previously been </a:t>
            </a:r>
            <a:r>
              <a:rPr lang="en-US" dirty="0" err="1"/>
              <a:t>reversed.Credit</a:t>
            </a:r>
            <a:r>
              <a:rPr lang="en-US" dirty="0"/>
              <a:t> notes require similar care. A GST credit note and a commercial credit note without a corresponding GST adjustment may have different implications for the recipient’s ITC. We should therefore trace the original invoice, the credit note, its legal nature, its accounting treatment, the </a:t>
            </a:r>
            <a:r>
              <a:rPr lang="en-US" dirty="0" err="1"/>
              <a:t>the</a:t>
            </a:r>
            <a:r>
              <a:rPr lang="en-US" dirty="0"/>
              <a:t> portal impact and any corresponding </a:t>
            </a:r>
            <a:r>
              <a:rPr lang="en-US" dirty="0" err="1"/>
              <a:t>reversal.Imports</a:t>
            </a:r>
            <a:r>
              <a:rPr lang="en-US" dirty="0"/>
              <a:t> and reverse-charge transactions should be reconciled separately from ordinary domestic purchases. In the case of imported goods, the Bill of Entry and IGST paid through customs are central to the verification. In reverse-charge cases, the tax liability and corresponding ITC must be traced </a:t>
            </a:r>
            <a:r>
              <a:rPr lang="en-US" dirty="0" err="1"/>
              <a:t>independently.The</a:t>
            </a:r>
            <a:r>
              <a:rPr lang="en-US" dirty="0"/>
              <a:t> broader message is this: a single purchase-register reconciliation cannot adequately address every category of ITC. The underlying transaction and the applicable statutory mechanism must determine the reconciliation method.</a:t>
            </a:r>
          </a:p>
        </p:txBody>
      </p:sp>
      <p:sp>
        <p:nvSpPr>
          <p:cNvPr id="4" name="Slide Number Placeholder 3"/>
          <p:cNvSpPr>
            <a:spLocks noGrp="1"/>
          </p:cNvSpPr>
          <p:nvPr>
            <p:ph type="sldNum" sz="quarter" idx="5"/>
          </p:nvPr>
        </p:nvSpPr>
        <p:spPr/>
        <p:txBody>
          <a:bodyPr/>
          <a:lstStyle/>
          <a:p>
            <a:fld id="{A3C94160-B342-46B5-ABFB-565245EC2927}" type="slidenum">
              <a:rPr lang="en-US" smtClean="0"/>
              <a:t>14</a:t>
            </a:fld>
            <a:endParaRPr lang="en-US"/>
          </a:p>
        </p:txBody>
      </p:sp>
    </p:spTree>
    <p:extLst>
      <p:ext uri="{BB962C8B-B14F-4D97-AF65-F5344CB8AC3E}">
        <p14:creationId xmlns:p14="http://schemas.microsoft.com/office/powerpoint/2010/main" val="820348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move to GSTR-9C, where the nature of the reconciliation </a:t>
            </a:r>
            <a:r>
              <a:rPr lang="en-US" dirty="0" err="1"/>
              <a:t>changes.In</a:t>
            </a:r>
            <a:r>
              <a:rPr lang="en-US" dirty="0"/>
              <a:t> GSTR-9, our primary concern is the annual reporting of ITC availed, reversed and other relevant information. In GSTR-9C, we must examine whether the reported position can be reconciled with the books of account and the relevant financial statements. Consider a situation where GST is recorded in the purchase ledger, but the corresponding amount does not appear in the ITC claimed through GSTR-3B.There could be several reasons. The credit may not yet have been availed; it may relate to a </a:t>
            </a:r>
            <a:r>
              <a:rPr lang="en-US" dirty="0" err="1"/>
              <a:t>capitalised</a:t>
            </a:r>
            <a:r>
              <a:rPr lang="en-US" dirty="0"/>
              <a:t> asset; it may be ineligible; it may relate to reverse-charge supplies; or it may have been reversed through an accounting </a:t>
            </a:r>
            <a:r>
              <a:rPr lang="en-US" dirty="0" err="1"/>
              <a:t>entry.Each</a:t>
            </a:r>
            <a:r>
              <a:rPr lang="en-US" dirty="0"/>
              <a:t> possibility requires a different </a:t>
            </a:r>
            <a:r>
              <a:rPr lang="en-US" dirty="0" err="1"/>
              <a:t>treatment.For</a:t>
            </a:r>
            <a:r>
              <a:rPr lang="en-US" dirty="0"/>
              <a:t> Table 12, I would recommend beginning with a clear definition of the ITC population contained in the books and then preparing a bridge to the amount reported in GSTR-9.Gross ITC, reversals and reclaims should be separately mapped before arriving at the net </a:t>
            </a:r>
            <a:r>
              <a:rPr lang="en-US" dirty="0" err="1"/>
              <a:t>position.Table</a:t>
            </a:r>
            <a:r>
              <a:rPr lang="en-US" dirty="0"/>
              <a:t> 14 presents another important consideration. Even where reporting has been relaxed for the applicable financial year, the underlying reconciliation between expense heads and ITC should not be ignored where relevant to the </a:t>
            </a:r>
            <a:r>
              <a:rPr lang="en-US" dirty="0" err="1"/>
              <a:t>engagement.The</a:t>
            </a:r>
            <a:r>
              <a:rPr lang="en-US" dirty="0"/>
              <a:t> fact that a table is optional for a particular year does not necessarily eliminate the need for supporting working </a:t>
            </a:r>
            <a:r>
              <a:rPr lang="en-US" dirty="0" err="1"/>
              <a:t>papers.Ultimately</a:t>
            </a:r>
            <a:r>
              <a:rPr lang="en-US" dirty="0"/>
              <a:t>, GSTR-9C reconciliation should explain the difference, not merely disclose it.</a:t>
            </a:r>
          </a:p>
        </p:txBody>
      </p:sp>
      <p:sp>
        <p:nvSpPr>
          <p:cNvPr id="4" name="Slide Number Placeholder 3"/>
          <p:cNvSpPr>
            <a:spLocks noGrp="1"/>
          </p:cNvSpPr>
          <p:nvPr>
            <p:ph type="sldNum" sz="quarter" idx="5"/>
          </p:nvPr>
        </p:nvSpPr>
        <p:spPr/>
        <p:txBody>
          <a:bodyPr/>
          <a:lstStyle/>
          <a:p>
            <a:fld id="{A3C94160-B342-46B5-ABFB-565245EC2927}" type="slidenum">
              <a:rPr lang="en-US" smtClean="0"/>
              <a:t>16</a:t>
            </a:fld>
            <a:endParaRPr lang="en-US"/>
          </a:p>
        </p:txBody>
      </p:sp>
    </p:spTree>
    <p:extLst>
      <p:ext uri="{BB962C8B-B14F-4D97-AF65-F5344CB8AC3E}">
        <p14:creationId xmlns:p14="http://schemas.microsoft.com/office/powerpoint/2010/main" val="3303990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now test these principles through the case studies in the </a:t>
            </a:r>
            <a:r>
              <a:rPr lang="en-US" dirty="0" err="1"/>
              <a:t>presentation.In</a:t>
            </a:r>
            <a:r>
              <a:rPr lang="en-US" dirty="0"/>
              <a:t> the first case, ITC of ₹10 lakh is claimed and reversed in FY 2024-25 under Rule 37, and the credit is reclaimed in FY 2025-26 after the relevant condition is </a:t>
            </a:r>
            <a:r>
              <a:rPr lang="en-US" dirty="0" err="1"/>
              <a:t>fulfilled.The</a:t>
            </a:r>
            <a:r>
              <a:rPr lang="en-US" dirty="0"/>
              <a:t> question is whether we should look only at the net credit or separately trace the claim, reversal and </a:t>
            </a:r>
            <a:r>
              <a:rPr lang="en-US" dirty="0" err="1"/>
              <a:t>reclaim.The</a:t>
            </a:r>
            <a:r>
              <a:rPr lang="en-US" dirty="0"/>
              <a:t> answer is that the events must be independently traceable, with the prescribed annual-return treatment applied to each relevant financial </a:t>
            </a:r>
            <a:r>
              <a:rPr lang="en-US" dirty="0" err="1"/>
              <a:t>year.In</a:t>
            </a:r>
            <a:r>
              <a:rPr lang="en-US" dirty="0"/>
              <a:t> the second case, the books reflect ITC of ₹1.20 crore, whereas GSTR-9 reflects ₹1.10 </a:t>
            </a:r>
            <a:r>
              <a:rPr lang="en-US" dirty="0" err="1"/>
              <a:t>crore.The</a:t>
            </a:r>
            <a:r>
              <a:rPr lang="en-US" dirty="0"/>
              <a:t> difference is ₹10 lakh. But does this automatically mean that ITC of ₹10 lakh has been wrongly claimed or that tax of that amount is payable? Certainly not. The case study identifies possible components, including ITC booked but not claimed, </a:t>
            </a:r>
            <a:r>
              <a:rPr lang="en-US" dirty="0" err="1"/>
              <a:t>capitalised</a:t>
            </a:r>
            <a:r>
              <a:rPr lang="en-US" dirty="0"/>
              <a:t> assets, blocked credit, reverse-charge timing differences, and reversals already reflected in the </a:t>
            </a:r>
            <a:r>
              <a:rPr lang="en-US" dirty="0" err="1"/>
              <a:t>books.Our</a:t>
            </a:r>
            <a:r>
              <a:rPr lang="en-US" dirty="0"/>
              <a:t> task is to quantify each component, establish documentary support, and identify the residual amount that remains unexplained. The third case involves Table 8A being ₹50 lakh lower than ITC </a:t>
            </a:r>
            <a:r>
              <a:rPr lang="en-US" dirty="0" err="1"/>
              <a:t>availed.Here</a:t>
            </a:r>
            <a:r>
              <a:rPr lang="en-US" dirty="0"/>
              <a:t>, the correct approach is to split the difference into relevant categories, perform invoice-level matching, examine supplier reporting and amendments, and independently test legal </a:t>
            </a:r>
            <a:r>
              <a:rPr lang="en-US" dirty="0" err="1"/>
              <a:t>eligibility.Only</a:t>
            </a:r>
            <a:r>
              <a:rPr lang="en-US" dirty="0"/>
              <a:t> after this exercise can we determine whether any residual difference represents a genuine tax </a:t>
            </a:r>
            <a:r>
              <a:rPr lang="en-US" dirty="0" err="1"/>
              <a:t>risk.These</a:t>
            </a:r>
            <a:r>
              <a:rPr lang="en-US" dirty="0"/>
              <a:t> examples demonstrate why a reconciliation difference should be treated as an investigative finding, rather than an automatic conclusion.</a:t>
            </a:r>
          </a:p>
        </p:txBody>
      </p:sp>
      <p:sp>
        <p:nvSpPr>
          <p:cNvPr id="4" name="Slide Number Placeholder 3"/>
          <p:cNvSpPr>
            <a:spLocks noGrp="1"/>
          </p:cNvSpPr>
          <p:nvPr>
            <p:ph type="sldNum" sz="quarter" idx="5"/>
          </p:nvPr>
        </p:nvSpPr>
        <p:spPr/>
        <p:txBody>
          <a:bodyPr/>
          <a:lstStyle/>
          <a:p>
            <a:fld id="{A3C94160-B342-46B5-ABFB-565245EC2927}" type="slidenum">
              <a:rPr lang="en-US" smtClean="0"/>
              <a:t>19</a:t>
            </a:fld>
            <a:endParaRPr lang="en-US"/>
          </a:p>
        </p:txBody>
      </p:sp>
    </p:spTree>
    <p:extLst>
      <p:ext uri="{BB962C8B-B14F-4D97-AF65-F5344CB8AC3E}">
        <p14:creationId xmlns:p14="http://schemas.microsoft.com/office/powerpoint/2010/main" val="3601299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7.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2.png"/><Relationship Id="rId21" Type="http://schemas.openxmlformats.org/officeDocument/2006/relationships/image" Target="../media/image11.png"/><Relationship Id="rId7" Type="http://schemas.openxmlformats.org/officeDocument/2006/relationships/image" Target="../media/image4.png"/><Relationship Id="rId12" Type="http://schemas.openxmlformats.org/officeDocument/2006/relationships/customXml" Target="../ink/ink5.xml"/><Relationship Id="rId17" Type="http://schemas.openxmlformats.org/officeDocument/2006/relationships/image" Target="../media/image9.png"/><Relationship Id="rId25" Type="http://schemas.openxmlformats.org/officeDocument/2006/relationships/image" Target="../media/image13.png"/><Relationship Id="rId2" Type="http://schemas.openxmlformats.org/officeDocument/2006/relationships/image" Target="../media/image1.png"/><Relationship Id="rId16" Type="http://schemas.openxmlformats.org/officeDocument/2006/relationships/customXml" Target="../ink/ink7.xml"/><Relationship Id="rId20" Type="http://schemas.openxmlformats.org/officeDocument/2006/relationships/customXml" Target="../ink/ink9.xml"/><Relationship Id="rId29"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customXml" Target="../ink/ink2.xml"/><Relationship Id="rId11" Type="http://schemas.openxmlformats.org/officeDocument/2006/relationships/image" Target="../media/image6.png"/><Relationship Id="rId24" Type="http://schemas.openxmlformats.org/officeDocument/2006/relationships/customXml" Target="../ink/ink11.xml"/><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12.png"/><Relationship Id="rId28" Type="http://schemas.openxmlformats.org/officeDocument/2006/relationships/customXml" Target="../ink/ink13.xml"/><Relationship Id="rId10" Type="http://schemas.openxmlformats.org/officeDocument/2006/relationships/customXml" Target="../ink/ink4.xml"/><Relationship Id="rId19" Type="http://schemas.openxmlformats.org/officeDocument/2006/relationships/image" Target="../media/image10.png"/><Relationship Id="rId31" Type="http://schemas.openxmlformats.org/officeDocument/2006/relationships/image" Target="../media/image16.png"/><Relationship Id="rId4" Type="http://schemas.openxmlformats.org/officeDocument/2006/relationships/customXml" Target="../ink/ink1.xml"/><Relationship Id="rId9" Type="http://schemas.openxmlformats.org/officeDocument/2006/relationships/image" Target="../media/image5.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14.png"/><Relationship Id="rId30" Type="http://schemas.openxmlformats.org/officeDocument/2006/relationships/customXml" Target="../ink/ink14.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customXml" Target="../ink/ink19.xml"/><Relationship Id="rId18" Type="http://schemas.openxmlformats.org/officeDocument/2006/relationships/image" Target="../media/image25.png"/><Relationship Id="rId26" Type="http://schemas.openxmlformats.org/officeDocument/2006/relationships/image" Target="../media/image29.png"/><Relationship Id="rId3" Type="http://schemas.openxmlformats.org/officeDocument/2006/relationships/image" Target="../media/image17.png"/><Relationship Id="rId21" Type="http://schemas.openxmlformats.org/officeDocument/2006/relationships/customXml" Target="../ink/ink23.xml"/><Relationship Id="rId7" Type="http://schemas.openxmlformats.org/officeDocument/2006/relationships/customXml" Target="../ink/ink16.xml"/><Relationship Id="rId12" Type="http://schemas.openxmlformats.org/officeDocument/2006/relationships/image" Target="../media/image22.png"/><Relationship Id="rId17" Type="http://schemas.openxmlformats.org/officeDocument/2006/relationships/customXml" Target="../ink/ink21.xml"/><Relationship Id="rId25" Type="http://schemas.openxmlformats.org/officeDocument/2006/relationships/customXml" Target="../ink/ink25.xml"/><Relationship Id="rId2" Type="http://schemas.openxmlformats.org/officeDocument/2006/relationships/notesSlide" Target="../notesSlides/notesSlide5.xml"/><Relationship Id="rId16" Type="http://schemas.openxmlformats.org/officeDocument/2006/relationships/image" Target="../media/image24.png"/><Relationship Id="rId20" Type="http://schemas.openxmlformats.org/officeDocument/2006/relationships/image" Target="../media/image26.png"/><Relationship Id="rId29" Type="http://schemas.openxmlformats.org/officeDocument/2006/relationships/customXml" Target="../ink/ink27.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customXml" Target="../ink/ink18.xml"/><Relationship Id="rId24" Type="http://schemas.openxmlformats.org/officeDocument/2006/relationships/image" Target="../media/image28.png"/><Relationship Id="rId5" Type="http://schemas.openxmlformats.org/officeDocument/2006/relationships/customXml" Target="../ink/ink15.xml"/><Relationship Id="rId15" Type="http://schemas.openxmlformats.org/officeDocument/2006/relationships/customXml" Target="../ink/ink20.xml"/><Relationship Id="rId23" Type="http://schemas.openxmlformats.org/officeDocument/2006/relationships/customXml" Target="../ink/ink24.xml"/><Relationship Id="rId28" Type="http://schemas.openxmlformats.org/officeDocument/2006/relationships/image" Target="../media/image30.png"/><Relationship Id="rId10" Type="http://schemas.openxmlformats.org/officeDocument/2006/relationships/image" Target="../media/image21.png"/><Relationship Id="rId19" Type="http://schemas.openxmlformats.org/officeDocument/2006/relationships/customXml" Target="../ink/ink22.xml"/><Relationship Id="rId4" Type="http://schemas.openxmlformats.org/officeDocument/2006/relationships/image" Target="../media/image18.png"/><Relationship Id="rId9" Type="http://schemas.openxmlformats.org/officeDocument/2006/relationships/customXml" Target="../ink/ink17.xml"/><Relationship Id="rId14" Type="http://schemas.openxmlformats.org/officeDocument/2006/relationships/image" Target="../media/image23.png"/><Relationship Id="rId22" Type="http://schemas.openxmlformats.org/officeDocument/2006/relationships/image" Target="../media/image27.png"/><Relationship Id="rId27" Type="http://schemas.openxmlformats.org/officeDocument/2006/relationships/customXml" Target="../ink/ink26.xml"/><Relationship Id="rId30" Type="http://schemas.openxmlformats.org/officeDocument/2006/relationships/image" Target="../media/image3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31520" y="1143000"/>
            <a:ext cx="10789920" cy="1463040"/>
          </a:xfrm>
          <a:prstGeom prst="rect">
            <a:avLst/>
          </a:prstGeom>
          <a:noFill/>
        </p:spPr>
        <p:txBody>
          <a:bodyPr wrap="none">
            <a:spAutoFit/>
          </a:bodyPr>
          <a:lstStyle/>
          <a:p>
            <a:pPr>
              <a:defRPr sz="4200" b="1">
                <a:solidFill>
                  <a:srgbClr val="FFFFFF"/>
                </a:solidFill>
                <a:latin typeface="Aptos Display"/>
              </a:defRPr>
            </a:pPr>
            <a:r>
              <a:t>GSTR-9 &amp; GSTR-9C</a:t>
            </a:r>
          </a:p>
          <a:p>
            <a:pPr>
              <a:defRPr sz="2800">
                <a:solidFill>
                  <a:srgbClr val="E6EBF2"/>
                </a:solidFill>
                <a:latin typeface="Aptos"/>
              </a:defRPr>
            </a:pPr>
            <a:r>
              <a:t>Complexities &amp; Issues Relating to Input Tax Credit</a:t>
            </a:r>
          </a:p>
        </p:txBody>
      </p:sp>
      <p:sp>
        <p:nvSpPr>
          <p:cNvPr id="3" name="TextBox 2"/>
          <p:cNvSpPr txBox="1"/>
          <p:nvPr/>
        </p:nvSpPr>
        <p:spPr>
          <a:xfrm>
            <a:off x="749808" y="3886200"/>
            <a:ext cx="6407267" cy="630942"/>
          </a:xfrm>
          <a:prstGeom prst="rect">
            <a:avLst/>
          </a:prstGeom>
          <a:noFill/>
        </p:spPr>
        <p:txBody>
          <a:bodyPr wrap="none">
            <a:spAutoFit/>
          </a:bodyPr>
          <a:lstStyle/>
          <a:p>
            <a:pPr>
              <a:defRPr sz="2000">
                <a:solidFill>
                  <a:srgbClr val="BE912D"/>
                </a:solidFill>
              </a:defRPr>
            </a:pPr>
            <a:r>
              <a:rPr dirty="0"/>
              <a:t>Technical Session</a:t>
            </a:r>
          </a:p>
          <a:p>
            <a:pPr>
              <a:defRPr sz="1500">
                <a:solidFill>
                  <a:srgbClr val="FFFFFF"/>
                </a:solidFill>
              </a:defRPr>
            </a:pPr>
            <a:r>
              <a:rPr dirty="0"/>
              <a:t>Statutory framework • Reconciliation • GSTN validations • Practical case studies</a:t>
            </a:r>
          </a:p>
        </p:txBody>
      </p:sp>
      <p:sp>
        <p:nvSpPr>
          <p:cNvPr id="4" name="TextBox 3"/>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1</a:t>
            </a:r>
          </a:p>
        </p:txBody>
      </p:sp>
      <p:sp>
        <p:nvSpPr>
          <p:cNvPr id="5" name="Rectangle 4">
            <a:extLst>
              <a:ext uri="{FF2B5EF4-FFF2-40B4-BE49-F238E27FC236}">
                <a16:creationId xmlns:a16="http://schemas.microsoft.com/office/drawing/2014/main" id="{94440611-302C-437C-D20C-CB3197A771FF}"/>
              </a:ext>
            </a:extLst>
          </p:cNvPr>
          <p:cNvSpPr/>
          <p:nvPr/>
        </p:nvSpPr>
        <p:spPr>
          <a:xfrm>
            <a:off x="7582619" y="5115464"/>
            <a:ext cx="4075981" cy="1268083"/>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r"/>
            <a:r>
              <a:rPr lang="en-US" sz="2800" b="1" dirty="0"/>
              <a:t>CA Surabhi Bohra</a:t>
            </a:r>
          </a:p>
          <a:p>
            <a:pPr algn="r"/>
            <a:r>
              <a:rPr lang="en-US" sz="2800" b="1" dirty="0"/>
              <a:t>EIRC, 9</a:t>
            </a:r>
            <a:r>
              <a:rPr lang="en-US" sz="2800" b="1" baseline="30000" dirty="0"/>
              <a:t>th</a:t>
            </a:r>
            <a:r>
              <a:rPr lang="en-US" sz="2800" b="1" dirty="0"/>
              <a:t> October,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Session Objectives</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234440"/>
            <a:ext cx="10789920" cy="3939540"/>
          </a:xfrm>
          <a:prstGeom prst="rect">
            <a:avLst/>
          </a:prstGeom>
          <a:noFill/>
        </p:spPr>
        <p:txBody>
          <a:bodyPr wrap="square" lIns="27432" rIns="27432">
            <a:spAutoFit/>
          </a:bodyPr>
          <a:lstStyle/>
          <a:p>
            <a:pPr marL="342900" indent="-342900">
              <a:spcAft>
                <a:spcPts val="900"/>
              </a:spcAft>
              <a:buFont typeface="Wingdings" panose="05000000000000000000" pitchFamily="2" charset="2"/>
              <a:buChar char="Ø"/>
              <a:defRPr sz="1900" b="0">
                <a:solidFill>
                  <a:srgbClr val="232830"/>
                </a:solidFill>
                <a:latin typeface="Aptos"/>
              </a:defRPr>
            </a:pPr>
            <a:r>
              <a:rPr dirty="0"/>
              <a:t>Understand the legal architecture governing ITC </a:t>
            </a:r>
            <a:r>
              <a:rPr lang="en-US" dirty="0"/>
              <a:t>- A</a:t>
            </a:r>
            <a:r>
              <a:rPr dirty="0"/>
              <a:t>nnual-</a:t>
            </a:r>
            <a:r>
              <a:rPr lang="en-US" dirty="0"/>
              <a:t>R</a:t>
            </a:r>
            <a:r>
              <a:rPr dirty="0"/>
              <a:t>eturn reporting</a:t>
            </a:r>
            <a:r>
              <a:rPr lang="en-US" dirty="0"/>
              <a:t> &amp; Reconciliation</a:t>
            </a:r>
            <a:endParaRPr dirty="0"/>
          </a:p>
          <a:p>
            <a:pPr marL="342900" indent="-342900">
              <a:spcAft>
                <a:spcPts val="900"/>
              </a:spcAft>
              <a:buFont typeface="Wingdings" panose="05000000000000000000" pitchFamily="2" charset="2"/>
              <a:buChar char="Ø"/>
              <a:defRPr sz="1900" b="0">
                <a:solidFill>
                  <a:srgbClr val="232830"/>
                </a:solidFill>
                <a:latin typeface="Aptos"/>
              </a:defRPr>
            </a:pPr>
            <a:r>
              <a:rPr dirty="0"/>
              <a:t>Distinguish ITC claimed, reversed, reclaimed, available and carried into a subsequent financial year.</a:t>
            </a:r>
          </a:p>
          <a:p>
            <a:pPr marL="342900" indent="-342900">
              <a:spcAft>
                <a:spcPts val="900"/>
              </a:spcAft>
              <a:buFont typeface="Wingdings" panose="05000000000000000000" pitchFamily="2" charset="2"/>
              <a:buChar char="Ø"/>
              <a:defRPr sz="1900" b="0">
                <a:solidFill>
                  <a:srgbClr val="232830"/>
                </a:solidFill>
                <a:latin typeface="Aptos"/>
              </a:defRPr>
            </a:pPr>
            <a:r>
              <a:rPr dirty="0"/>
              <a:t>Decode the interaction between </a:t>
            </a:r>
            <a:endParaRPr lang="en-US" dirty="0"/>
          </a:p>
          <a:p>
            <a:pPr marL="457200" indent="-457200">
              <a:spcAft>
                <a:spcPts val="900"/>
              </a:spcAft>
              <a:buAutoNum type="arabicPeriod"/>
              <a:defRPr sz="1900" b="0">
                <a:solidFill>
                  <a:srgbClr val="232830"/>
                </a:solidFill>
                <a:latin typeface="Aptos"/>
              </a:defRPr>
            </a:pPr>
            <a:r>
              <a:rPr dirty="0"/>
              <a:t>GSTR-3B,GSTR-2B, books, </a:t>
            </a:r>
            <a:endParaRPr lang="en-US" dirty="0"/>
          </a:p>
          <a:p>
            <a:pPr marL="457200" indent="-457200">
              <a:spcAft>
                <a:spcPts val="900"/>
              </a:spcAft>
              <a:buAutoNum type="arabicPeriod"/>
              <a:defRPr sz="1900" b="0">
                <a:solidFill>
                  <a:srgbClr val="232830"/>
                </a:solidFill>
                <a:latin typeface="Aptos"/>
              </a:defRPr>
            </a:pPr>
            <a:r>
              <a:rPr dirty="0"/>
              <a:t>GSTR-9 Table 6/7/8 and</a:t>
            </a:r>
            <a:endParaRPr lang="en-US" dirty="0"/>
          </a:p>
          <a:p>
            <a:pPr marL="457200" indent="-457200">
              <a:spcAft>
                <a:spcPts val="900"/>
              </a:spcAft>
              <a:buAutoNum type="arabicPeriod"/>
              <a:defRPr sz="1900" b="0">
                <a:solidFill>
                  <a:srgbClr val="232830"/>
                </a:solidFill>
                <a:latin typeface="Aptos"/>
              </a:defRPr>
            </a:pPr>
            <a:r>
              <a:rPr dirty="0"/>
              <a:t> GSTR-9C Tables 12/13/14.</a:t>
            </a:r>
          </a:p>
          <a:p>
            <a:pPr marL="342900" indent="-342900">
              <a:spcAft>
                <a:spcPts val="900"/>
              </a:spcAft>
              <a:buFont typeface="Wingdings" panose="05000000000000000000" pitchFamily="2" charset="2"/>
              <a:buChar char="Ø"/>
              <a:defRPr sz="1900" b="0">
                <a:solidFill>
                  <a:srgbClr val="232830"/>
                </a:solidFill>
                <a:latin typeface="Aptos"/>
              </a:defRPr>
            </a:pPr>
            <a:r>
              <a:rPr dirty="0"/>
              <a:t>Identify reconciliation differences that are merely timing / classification differences versus differences that may indicate tax exposure.</a:t>
            </a:r>
          </a:p>
          <a:p>
            <a:pPr marL="342900" indent="-342900">
              <a:spcAft>
                <a:spcPts val="900"/>
              </a:spcAft>
              <a:buFont typeface="Wingdings" panose="05000000000000000000" pitchFamily="2" charset="2"/>
              <a:buChar char="Ø"/>
              <a:defRPr sz="1900" b="0">
                <a:solidFill>
                  <a:srgbClr val="232830"/>
                </a:solidFill>
                <a:latin typeface="Aptos"/>
              </a:defRPr>
            </a:pPr>
            <a:r>
              <a:rPr dirty="0"/>
              <a:t>Develop a defensible working-paper approach for professional review and client sign-off.</a:t>
            </a:r>
            <a:endParaRPr lang="en-US" dirty="0"/>
          </a:p>
          <a:p>
            <a:pPr marL="342900" indent="-342900">
              <a:spcAft>
                <a:spcPts val="900"/>
              </a:spcAft>
              <a:buFont typeface="Wingdings" panose="05000000000000000000" pitchFamily="2" charset="2"/>
              <a:buChar char="Ø"/>
              <a:defRPr sz="1900" b="0">
                <a:solidFill>
                  <a:srgbClr val="232830"/>
                </a:solidFill>
                <a:latin typeface="Aptos"/>
              </a:defRPr>
            </a:pPr>
            <a:r>
              <a:rPr lang="en-US" dirty="0"/>
              <a:t>Notices related to 9 &amp; 9C reporting</a:t>
            </a:r>
            <a:endParaRPr dirty="0"/>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Primary sources: CGST Act/Rules; CBIC Circular 170/02/2022-GST; GSTN FY 2024-25 FAQ.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6816546" cy="492443"/>
          </a:xfrm>
          <a:prstGeom prst="rect">
            <a:avLst/>
          </a:prstGeom>
          <a:noFill/>
        </p:spPr>
        <p:txBody>
          <a:bodyPr wrap="none">
            <a:spAutoFit/>
          </a:bodyPr>
          <a:lstStyle/>
          <a:p>
            <a:pPr>
              <a:defRPr sz="2600" b="1">
                <a:solidFill>
                  <a:srgbClr val="182B49"/>
                </a:solidFill>
                <a:latin typeface="Aptos Display"/>
              </a:defRPr>
            </a:pPr>
            <a:r>
              <a:rPr dirty="0"/>
              <a:t>1. ITC Reporting Architecture — Legal </a:t>
            </a:r>
            <a:r>
              <a:rPr lang="en-US" dirty="0"/>
              <a:t>Provision</a:t>
            </a:r>
            <a:endParaRPr dirty="0"/>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594360" y="1234440"/>
            <a:ext cx="5303520" cy="3013364"/>
          </a:xfrm>
          <a:prstGeom prst="roundRect">
            <a:avLst/>
          </a:prstGeom>
          <a:solidFill>
            <a:srgbClr val="F4F7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878677" y="1353313"/>
            <a:ext cx="2421047" cy="461665"/>
          </a:xfrm>
          <a:prstGeom prst="rect">
            <a:avLst/>
          </a:prstGeom>
          <a:noFill/>
        </p:spPr>
        <p:txBody>
          <a:bodyPr wrap="none">
            <a:spAutoFit/>
          </a:bodyPr>
          <a:lstStyle/>
          <a:p>
            <a:pPr>
              <a:defRPr sz="1800" b="1">
                <a:solidFill>
                  <a:srgbClr val="2A5B91"/>
                </a:solidFill>
              </a:defRPr>
            </a:pPr>
            <a:r>
              <a:rPr sz="2400" dirty="0"/>
              <a:t>Legal entitlement</a:t>
            </a:r>
          </a:p>
        </p:txBody>
      </p:sp>
      <p:sp>
        <p:nvSpPr>
          <p:cNvPr id="6" name="TextBox 5"/>
          <p:cNvSpPr txBox="1"/>
          <p:nvPr/>
        </p:nvSpPr>
        <p:spPr>
          <a:xfrm>
            <a:off x="822960" y="1874519"/>
            <a:ext cx="5029200" cy="2277547"/>
          </a:xfrm>
          <a:prstGeom prst="rect">
            <a:avLst/>
          </a:prstGeom>
          <a:noFill/>
        </p:spPr>
        <p:txBody>
          <a:bodyPr wrap="square" lIns="27432" rIns="27432">
            <a:spAutoFit/>
          </a:bodyPr>
          <a:lstStyle/>
          <a:p>
            <a:pPr algn="just">
              <a:spcAft>
                <a:spcPts val="900"/>
              </a:spcAft>
              <a:defRPr sz="1500" b="0">
                <a:solidFill>
                  <a:srgbClr val="232830"/>
                </a:solidFill>
                <a:latin typeface="Aptos"/>
              </a:defRPr>
            </a:pPr>
            <a:r>
              <a:rPr sz="1600" b="1" dirty="0"/>
              <a:t>Section 16:</a:t>
            </a:r>
            <a:r>
              <a:rPr lang="en-US" sz="1600" b="1" dirty="0"/>
              <a:t> E</a:t>
            </a:r>
            <a:r>
              <a:rPr sz="1600" b="1" dirty="0"/>
              <a:t>ligibility and conditions</a:t>
            </a:r>
            <a:r>
              <a:rPr lang="en-US" sz="1600" b="1" dirty="0"/>
              <a:t> for ITC availment</a:t>
            </a:r>
          </a:p>
          <a:p>
            <a:pPr algn="just">
              <a:spcAft>
                <a:spcPts val="900"/>
              </a:spcAft>
              <a:defRPr sz="1500" b="0">
                <a:solidFill>
                  <a:srgbClr val="232830"/>
                </a:solidFill>
                <a:latin typeface="Aptos"/>
              </a:defRPr>
            </a:pPr>
            <a:r>
              <a:rPr lang="en-US" sz="1600" b="1" dirty="0"/>
              <a:t>Section 16(4): Statutory time limit</a:t>
            </a:r>
          </a:p>
          <a:p>
            <a:pPr algn="just">
              <a:spcAft>
                <a:spcPts val="900"/>
              </a:spcAft>
              <a:defRPr sz="1500" b="0">
                <a:solidFill>
                  <a:srgbClr val="232830"/>
                </a:solidFill>
                <a:latin typeface="Aptos"/>
              </a:defRPr>
            </a:pPr>
            <a:r>
              <a:rPr sz="1600" b="1" dirty="0"/>
              <a:t>Section 17</a:t>
            </a:r>
            <a:r>
              <a:rPr lang="en-US" sz="1600" b="1" dirty="0"/>
              <a:t> </a:t>
            </a:r>
            <a:r>
              <a:rPr sz="1600" b="1" dirty="0"/>
              <a:t>: </a:t>
            </a:r>
            <a:r>
              <a:rPr lang="en-US" sz="1600" b="1" dirty="0"/>
              <a:t>A</a:t>
            </a:r>
            <a:r>
              <a:rPr sz="1600" b="1" dirty="0"/>
              <a:t>pportionment and </a:t>
            </a:r>
            <a:r>
              <a:rPr lang="en-US" sz="1600" b="1" dirty="0"/>
              <a:t>B</a:t>
            </a:r>
            <a:r>
              <a:rPr sz="1600" b="1" dirty="0"/>
              <a:t>locked credits</a:t>
            </a:r>
          </a:p>
          <a:p>
            <a:pPr algn="just">
              <a:spcAft>
                <a:spcPts val="900"/>
              </a:spcAft>
              <a:defRPr sz="1500" b="0">
                <a:solidFill>
                  <a:srgbClr val="232830"/>
                </a:solidFill>
                <a:latin typeface="Aptos"/>
              </a:defRPr>
            </a:pPr>
            <a:r>
              <a:rPr sz="1600" b="1" dirty="0"/>
              <a:t>Section 34: </a:t>
            </a:r>
            <a:r>
              <a:rPr lang="en-US" sz="1600" b="1" dirty="0"/>
              <a:t>S</a:t>
            </a:r>
            <a:r>
              <a:rPr sz="1600" b="1" dirty="0"/>
              <a:t>upplier </a:t>
            </a:r>
            <a:r>
              <a:rPr lang="en-US" sz="1600" b="1" dirty="0"/>
              <a:t> Invoices, </a:t>
            </a:r>
            <a:r>
              <a:rPr sz="1600" b="1" dirty="0"/>
              <a:t>credit/debit notes and corresponding ITC consequences</a:t>
            </a:r>
          </a:p>
          <a:p>
            <a:pPr algn="just">
              <a:spcAft>
                <a:spcPts val="900"/>
              </a:spcAft>
              <a:defRPr sz="1500" b="0">
                <a:solidFill>
                  <a:srgbClr val="232830"/>
                </a:solidFill>
                <a:latin typeface="Aptos"/>
              </a:defRPr>
            </a:pPr>
            <a:r>
              <a:rPr sz="1600" b="1" dirty="0"/>
              <a:t>Rules 37, 37A,</a:t>
            </a:r>
            <a:r>
              <a:rPr lang="en-US" sz="1600" b="1" dirty="0"/>
              <a:t> 38, 39,</a:t>
            </a:r>
            <a:r>
              <a:rPr sz="1600" b="1" dirty="0"/>
              <a:t> 42 &amp; 43: </a:t>
            </a:r>
            <a:r>
              <a:rPr lang="en-US" sz="1600" b="1" dirty="0"/>
              <a:t>R</a:t>
            </a:r>
            <a:r>
              <a:rPr sz="1600" b="1" dirty="0"/>
              <a:t>eversal / </a:t>
            </a:r>
            <a:r>
              <a:rPr lang="en-US" sz="1600" b="1" dirty="0"/>
              <a:t>R</a:t>
            </a:r>
            <a:r>
              <a:rPr sz="1600" b="1" dirty="0"/>
              <a:t>e-availment mechanics</a:t>
            </a:r>
          </a:p>
        </p:txBody>
      </p:sp>
      <p:sp>
        <p:nvSpPr>
          <p:cNvPr id="7" name="Rounded Rectangle 6"/>
          <p:cNvSpPr/>
          <p:nvPr/>
        </p:nvSpPr>
        <p:spPr>
          <a:xfrm>
            <a:off x="6172200" y="1234440"/>
            <a:ext cx="5349240" cy="3013364"/>
          </a:xfrm>
          <a:prstGeom prst="roundRect">
            <a:avLst/>
          </a:prstGeom>
          <a:solidFill>
            <a:srgbClr val="F4F7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065818" y="1286805"/>
            <a:ext cx="2746586" cy="461665"/>
          </a:xfrm>
          <a:prstGeom prst="rect">
            <a:avLst/>
          </a:prstGeom>
          <a:noFill/>
        </p:spPr>
        <p:txBody>
          <a:bodyPr wrap="none">
            <a:spAutoFit/>
          </a:bodyPr>
          <a:lstStyle/>
          <a:p>
            <a:pPr>
              <a:defRPr sz="1800" b="1">
                <a:solidFill>
                  <a:srgbClr val="2A5B91"/>
                </a:solidFill>
              </a:defRPr>
            </a:pPr>
            <a:r>
              <a:rPr sz="2400" dirty="0"/>
              <a:t>Reporting </a:t>
            </a:r>
            <a:r>
              <a:rPr lang="en-US" sz="2400" dirty="0"/>
              <a:t>S</a:t>
            </a:r>
            <a:r>
              <a:rPr sz="2400" dirty="0"/>
              <a:t>eq</a:t>
            </a:r>
            <a:r>
              <a:rPr lang="en-US" sz="2400" dirty="0"/>
              <a:t>u</a:t>
            </a:r>
            <a:r>
              <a:rPr sz="2400" dirty="0"/>
              <a:t>ence</a:t>
            </a:r>
          </a:p>
        </p:txBody>
      </p:sp>
      <p:sp>
        <p:nvSpPr>
          <p:cNvPr id="9" name="TextBox 8"/>
          <p:cNvSpPr txBox="1"/>
          <p:nvPr/>
        </p:nvSpPr>
        <p:spPr>
          <a:xfrm>
            <a:off x="6400800" y="1683320"/>
            <a:ext cx="4968240" cy="2400657"/>
          </a:xfrm>
          <a:prstGeom prst="rect">
            <a:avLst/>
          </a:prstGeom>
          <a:noFill/>
        </p:spPr>
        <p:txBody>
          <a:bodyPr wrap="square" lIns="27432" rIns="27432">
            <a:spAutoFit/>
          </a:bodyPr>
          <a:lstStyle/>
          <a:p>
            <a:pPr algn="just">
              <a:spcAft>
                <a:spcPts val="900"/>
              </a:spcAft>
              <a:defRPr sz="1500" b="0">
                <a:solidFill>
                  <a:srgbClr val="232830"/>
                </a:solidFill>
                <a:latin typeface="Aptos"/>
              </a:defRPr>
            </a:pPr>
            <a:r>
              <a:rPr b="1" dirty="0"/>
              <a:t>GSTR-3B: </a:t>
            </a:r>
            <a:r>
              <a:rPr lang="en-US" b="1" dirty="0"/>
              <a:t>A</a:t>
            </a:r>
            <a:r>
              <a:rPr b="1" dirty="0"/>
              <a:t>vailment</a:t>
            </a:r>
            <a:r>
              <a:rPr lang="en-US" b="1" dirty="0"/>
              <a:t>, R</a:t>
            </a:r>
            <a:r>
              <a:rPr b="1" dirty="0"/>
              <a:t>eversal</a:t>
            </a:r>
            <a:r>
              <a:rPr lang="en-US" b="1" dirty="0"/>
              <a:t> and reclaim</a:t>
            </a:r>
            <a:endParaRPr b="1" dirty="0"/>
          </a:p>
          <a:p>
            <a:pPr algn="just">
              <a:spcAft>
                <a:spcPts val="900"/>
              </a:spcAft>
              <a:defRPr sz="1500" b="0">
                <a:solidFill>
                  <a:srgbClr val="232830"/>
                </a:solidFill>
                <a:latin typeface="Aptos"/>
              </a:defRPr>
            </a:pPr>
            <a:r>
              <a:rPr b="1" dirty="0"/>
              <a:t>GSTR-9: </a:t>
            </a:r>
            <a:r>
              <a:rPr lang="en-US" b="1" dirty="0"/>
              <a:t>A</a:t>
            </a:r>
            <a:r>
              <a:rPr b="1" dirty="0"/>
              <a:t>nnual consolidation and year-wise ITC mapping</a:t>
            </a:r>
            <a:endParaRPr lang="en-US" b="1" dirty="0"/>
          </a:p>
          <a:p>
            <a:pPr algn="just">
              <a:spcAft>
                <a:spcPts val="900"/>
              </a:spcAft>
              <a:defRPr sz="1500" b="0">
                <a:solidFill>
                  <a:srgbClr val="232830"/>
                </a:solidFill>
                <a:latin typeface="Aptos"/>
              </a:defRPr>
            </a:pPr>
            <a:r>
              <a:rPr lang="en-US" b="1" dirty="0"/>
              <a:t>Annual return is a reporting/reconciliation exercise—No option of Availment, Reversal or Reclaim</a:t>
            </a:r>
          </a:p>
          <a:p>
            <a:pPr algn="just">
              <a:spcAft>
                <a:spcPts val="900"/>
              </a:spcAft>
              <a:defRPr sz="1500" b="0">
                <a:solidFill>
                  <a:srgbClr val="232830"/>
                </a:solidFill>
                <a:latin typeface="Aptos"/>
              </a:defRPr>
            </a:pPr>
            <a:r>
              <a:rPr b="1" dirty="0"/>
              <a:t>GSTR-9C: </a:t>
            </a:r>
            <a:r>
              <a:rPr lang="en-US" b="1" dirty="0"/>
              <a:t>R</a:t>
            </a:r>
            <a:r>
              <a:rPr b="1" dirty="0"/>
              <a:t>econciliation of GSTR-9 with </a:t>
            </a:r>
            <a:r>
              <a:rPr lang="en-US" b="1" dirty="0"/>
              <a:t>AAFS</a:t>
            </a:r>
            <a:endParaRPr b="1" dirty="0"/>
          </a:p>
          <a:p>
            <a:pPr algn="just">
              <a:spcAft>
                <a:spcPts val="900"/>
              </a:spcAft>
              <a:defRPr sz="1500" b="0">
                <a:solidFill>
                  <a:srgbClr val="232830"/>
                </a:solidFill>
                <a:latin typeface="Aptos"/>
              </a:defRPr>
            </a:pPr>
            <a:r>
              <a:rPr b="1" dirty="0"/>
              <a:t>Every unexplained difference should be classified </a:t>
            </a:r>
            <a:r>
              <a:rPr lang="en-US" b="1" dirty="0"/>
              <a:t>with reasons thereof.</a:t>
            </a:r>
            <a:endParaRPr b="1" dirty="0"/>
          </a:p>
        </p:txBody>
      </p:sp>
      <p:sp>
        <p:nvSpPr>
          <p:cNvPr id="10" name="TextBox 9"/>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Sources: CGST Act, 2017; CGST Rules; CBIC Circular 170/02/2022-GST.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5633530" cy="492443"/>
          </a:xfrm>
          <a:prstGeom prst="rect">
            <a:avLst/>
          </a:prstGeom>
          <a:noFill/>
        </p:spPr>
        <p:txBody>
          <a:bodyPr wrap="none">
            <a:spAutoFit/>
          </a:bodyPr>
          <a:lstStyle/>
          <a:p>
            <a:pPr>
              <a:defRPr sz="2600" b="1">
                <a:solidFill>
                  <a:srgbClr val="182B49"/>
                </a:solidFill>
                <a:latin typeface="Aptos Display"/>
              </a:defRPr>
            </a:pPr>
            <a:r>
              <a:rPr dirty="0"/>
              <a:t>2. GSTR-9: ITC Tables — </a:t>
            </a:r>
            <a:r>
              <a:rPr lang="en-US" dirty="0"/>
              <a:t> 6,7,8, 12 &amp; 13</a:t>
            </a:r>
            <a:endParaRPr dirty="0"/>
          </a:p>
        </p:txBody>
      </p:sp>
      <p:sp>
        <p:nvSpPr>
          <p:cNvPr id="3" name="Rectangle 2"/>
          <p:cNvSpPr/>
          <p:nvPr/>
        </p:nvSpPr>
        <p:spPr>
          <a:xfrm>
            <a:off x="502920" y="799685"/>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extLst>
              <p:ext uri="{D42A27DB-BD31-4B8C-83A1-F6EECF244321}">
                <p14:modId xmlns:p14="http://schemas.microsoft.com/office/powerpoint/2010/main" val="2274878553"/>
              </p:ext>
            </p:extLst>
          </p:nvPr>
        </p:nvGraphicFramePr>
        <p:xfrm>
          <a:off x="685800" y="885311"/>
          <a:ext cx="9976105" cy="2878615"/>
        </p:xfrm>
        <a:graphic>
          <a:graphicData uri="http://schemas.openxmlformats.org/drawingml/2006/table">
            <a:tbl>
              <a:tblPr firstRow="1" bandRow="1">
                <a:tableStyleId>{5C22544A-7EE6-4342-B048-85BDC9FD1C3A}</a:tableStyleId>
              </a:tblPr>
              <a:tblGrid>
                <a:gridCol w="752302">
                  <a:extLst>
                    <a:ext uri="{9D8B030D-6E8A-4147-A177-3AD203B41FA5}">
                      <a16:colId xmlns:a16="http://schemas.microsoft.com/office/drawing/2014/main" val="20000"/>
                    </a:ext>
                  </a:extLst>
                </a:gridCol>
                <a:gridCol w="3499658">
                  <a:extLst>
                    <a:ext uri="{9D8B030D-6E8A-4147-A177-3AD203B41FA5}">
                      <a16:colId xmlns:a16="http://schemas.microsoft.com/office/drawing/2014/main" val="20001"/>
                    </a:ext>
                  </a:extLst>
                </a:gridCol>
                <a:gridCol w="5724145">
                  <a:extLst>
                    <a:ext uri="{9D8B030D-6E8A-4147-A177-3AD203B41FA5}">
                      <a16:colId xmlns:a16="http://schemas.microsoft.com/office/drawing/2014/main" val="20002"/>
                    </a:ext>
                  </a:extLst>
                </a:gridCol>
              </a:tblGrid>
              <a:tr h="351620">
                <a:tc>
                  <a:txBody>
                    <a:bodyPr/>
                    <a:lstStyle/>
                    <a:p>
                      <a:pPr algn="ctr">
                        <a:defRPr sz="1200" b="1">
                          <a:solidFill>
                            <a:srgbClr val="FFFFFF"/>
                          </a:solidFill>
                          <a:latin typeface="Aptos"/>
                        </a:defRPr>
                      </a:pPr>
                      <a:r>
                        <a:rPr sz="2000" b="1" dirty="0"/>
                        <a:t>Table</a:t>
                      </a:r>
                    </a:p>
                  </a:txBody>
                  <a:tcPr marL="54864" marR="54864" marT="36576" marB="36576">
                    <a:solidFill>
                      <a:srgbClr val="182B49"/>
                    </a:solidFill>
                  </a:tcPr>
                </a:tc>
                <a:tc>
                  <a:txBody>
                    <a:bodyPr/>
                    <a:lstStyle/>
                    <a:p>
                      <a:pPr algn="ctr">
                        <a:defRPr sz="1200" b="1">
                          <a:solidFill>
                            <a:srgbClr val="FFFFFF"/>
                          </a:solidFill>
                          <a:latin typeface="Aptos"/>
                        </a:defRPr>
                      </a:pPr>
                      <a:r>
                        <a:rPr sz="2000" b="1" dirty="0"/>
                        <a:t>Core purpose</a:t>
                      </a:r>
                    </a:p>
                  </a:txBody>
                  <a:tcPr marL="54864" marR="54864" marT="36576" marB="36576">
                    <a:solidFill>
                      <a:srgbClr val="182B49"/>
                    </a:solidFill>
                  </a:tcPr>
                </a:tc>
                <a:tc>
                  <a:txBody>
                    <a:bodyPr/>
                    <a:lstStyle/>
                    <a:p>
                      <a:pPr algn="ctr">
                        <a:defRPr sz="1200" b="1">
                          <a:solidFill>
                            <a:srgbClr val="FFFFFF"/>
                          </a:solidFill>
                          <a:latin typeface="Aptos"/>
                        </a:defRPr>
                      </a:pPr>
                      <a:r>
                        <a:rPr sz="2000" b="1" dirty="0"/>
                        <a:t>Professional focus</a:t>
                      </a:r>
                    </a:p>
                  </a:txBody>
                  <a:tcPr marL="54864" marR="54864" marT="36576" marB="36576">
                    <a:solidFill>
                      <a:srgbClr val="182B49"/>
                    </a:solidFill>
                  </a:tcPr>
                </a:tc>
                <a:extLst>
                  <a:ext uri="{0D108BD9-81ED-4DB2-BD59-A6C34878D82A}">
                    <a16:rowId xmlns:a16="http://schemas.microsoft.com/office/drawing/2014/main" val="10000"/>
                  </a:ext>
                </a:extLst>
              </a:tr>
              <a:tr h="386936">
                <a:tc>
                  <a:txBody>
                    <a:bodyPr/>
                    <a:lstStyle/>
                    <a:p>
                      <a:pPr>
                        <a:defRPr sz="1200">
                          <a:solidFill>
                            <a:srgbClr val="232830"/>
                          </a:solidFill>
                          <a:latin typeface="Aptos"/>
                        </a:defRPr>
                      </a:pPr>
                      <a:r>
                        <a:rPr sz="1800" b="1" dirty="0"/>
                        <a:t>6</a:t>
                      </a:r>
                    </a:p>
                  </a:txBody>
                  <a:tcPr marL="54864" marR="54864" marT="36576" marB="36576"/>
                </a:tc>
                <a:tc>
                  <a:txBody>
                    <a:bodyPr/>
                    <a:lstStyle/>
                    <a:p>
                      <a:pPr>
                        <a:defRPr sz="1200">
                          <a:solidFill>
                            <a:srgbClr val="232830"/>
                          </a:solidFill>
                          <a:latin typeface="Aptos"/>
                        </a:defRPr>
                      </a:pPr>
                      <a:r>
                        <a:rPr sz="1800" b="1" dirty="0"/>
                        <a:t>ITC availed</a:t>
                      </a:r>
                      <a:r>
                        <a:rPr lang="en-US" sz="1800" b="1" dirty="0"/>
                        <a:t> in GSTR-3B </a:t>
                      </a:r>
                      <a:r>
                        <a:rPr sz="1800" b="1" dirty="0"/>
                        <a:t>during  FY</a:t>
                      </a:r>
                    </a:p>
                  </a:txBody>
                  <a:tcPr marL="54864" marR="54864" marT="36576" marB="36576"/>
                </a:tc>
                <a:tc>
                  <a:txBody>
                    <a:bodyPr/>
                    <a:lstStyle/>
                    <a:p>
                      <a:pPr>
                        <a:defRPr sz="1200">
                          <a:solidFill>
                            <a:srgbClr val="232830"/>
                          </a:solidFill>
                          <a:latin typeface="Aptos"/>
                        </a:defRPr>
                      </a:pPr>
                      <a:r>
                        <a:rPr sz="1800" b="1" dirty="0"/>
                        <a:t>Nature of claim</a:t>
                      </a:r>
                      <a:r>
                        <a:rPr lang="en-US" sz="1800" b="1" dirty="0"/>
                        <a:t> -</a:t>
                      </a:r>
                      <a:r>
                        <a:rPr sz="1800" b="1" dirty="0"/>
                        <a:t> </a:t>
                      </a:r>
                      <a:r>
                        <a:rPr lang="en-US" sz="1800" b="1" dirty="0"/>
                        <a:t>C</a:t>
                      </a:r>
                      <a:r>
                        <a:rPr sz="1800" b="1" dirty="0"/>
                        <a:t>urrent FY vs </a:t>
                      </a:r>
                      <a:r>
                        <a:rPr lang="en-US" sz="1800" b="1" dirty="0"/>
                        <a:t>P</a:t>
                      </a:r>
                      <a:r>
                        <a:rPr sz="1800" b="1" dirty="0"/>
                        <a:t>receding FY; reclaims</a:t>
                      </a:r>
                    </a:p>
                  </a:txBody>
                  <a:tcPr marL="54864" marR="54864" marT="36576" marB="36576"/>
                </a:tc>
                <a:extLst>
                  <a:ext uri="{0D108BD9-81ED-4DB2-BD59-A6C34878D82A}">
                    <a16:rowId xmlns:a16="http://schemas.microsoft.com/office/drawing/2014/main" val="10001"/>
                  </a:ext>
                </a:extLst>
              </a:tr>
              <a:tr h="833679">
                <a:tc>
                  <a:txBody>
                    <a:bodyPr/>
                    <a:lstStyle/>
                    <a:p>
                      <a:pPr>
                        <a:defRPr sz="1200">
                          <a:solidFill>
                            <a:srgbClr val="232830"/>
                          </a:solidFill>
                          <a:latin typeface="Aptos"/>
                        </a:defRPr>
                      </a:pPr>
                      <a:r>
                        <a:rPr sz="1800" b="1"/>
                        <a:t>7</a:t>
                      </a:r>
                    </a:p>
                  </a:txBody>
                  <a:tcPr marL="54864" marR="54864" marT="36576" marB="36576">
                    <a:solidFill>
                      <a:srgbClr val="F4F7FA"/>
                    </a:solidFill>
                  </a:tcPr>
                </a:tc>
                <a:tc>
                  <a:txBody>
                    <a:bodyPr/>
                    <a:lstStyle/>
                    <a:p>
                      <a:pPr>
                        <a:defRPr sz="1200">
                          <a:solidFill>
                            <a:srgbClr val="232830"/>
                          </a:solidFill>
                          <a:latin typeface="Aptos"/>
                        </a:defRPr>
                      </a:pPr>
                      <a:r>
                        <a:rPr sz="1800" b="1" dirty="0"/>
                        <a:t>ITC reversed / ineligible</a:t>
                      </a:r>
                    </a:p>
                  </a:txBody>
                  <a:tcPr marL="54864" marR="54864" marT="36576" marB="36576">
                    <a:solidFill>
                      <a:srgbClr val="F4F7FA"/>
                    </a:solidFill>
                  </a:tcPr>
                </a:tc>
                <a:tc>
                  <a:txBody>
                    <a:bodyPr/>
                    <a:lstStyle/>
                    <a:p>
                      <a:pPr>
                        <a:defRPr sz="1200">
                          <a:solidFill>
                            <a:srgbClr val="232830"/>
                          </a:solidFill>
                          <a:latin typeface="Aptos"/>
                        </a:defRPr>
                      </a:pPr>
                      <a:r>
                        <a:rPr lang="en-US" sz="1800" b="1" dirty="0"/>
                        <a:t>R</a:t>
                      </a:r>
                      <a:r>
                        <a:rPr sz="1800" b="1" dirty="0"/>
                        <a:t>eversals</a:t>
                      </a:r>
                      <a:r>
                        <a:rPr lang="en-US" sz="1800" b="1" dirty="0"/>
                        <a:t>-</a:t>
                      </a:r>
                      <a:r>
                        <a:rPr sz="1800" b="1" dirty="0"/>
                        <a:t> Rule 37/37A</a:t>
                      </a:r>
                      <a:r>
                        <a:rPr lang="en-US" sz="1800" b="1" dirty="0"/>
                        <a:t>, 38, 39,</a:t>
                      </a:r>
                      <a:r>
                        <a:rPr sz="1800" b="1" dirty="0"/>
                        <a:t> 42</a:t>
                      </a:r>
                      <a:r>
                        <a:rPr lang="en-US" sz="1800" b="1" dirty="0"/>
                        <a:t> &amp; </a:t>
                      </a:r>
                      <a:r>
                        <a:rPr sz="1800" b="1" dirty="0"/>
                        <a:t>43</a:t>
                      </a:r>
                      <a:r>
                        <a:rPr lang="en-US" sz="1800" b="1" dirty="0"/>
                        <a:t>, Tran-I and Tran-II, Any Other</a:t>
                      </a:r>
                      <a:r>
                        <a:rPr sz="1800" b="1" dirty="0"/>
                        <a:t>; </a:t>
                      </a:r>
                      <a:endParaRPr lang="en-US" sz="1800" b="1" dirty="0"/>
                    </a:p>
                    <a:p>
                      <a:pPr>
                        <a:defRPr sz="1200">
                          <a:solidFill>
                            <a:srgbClr val="232830"/>
                          </a:solidFill>
                          <a:latin typeface="Aptos"/>
                        </a:defRPr>
                      </a:pPr>
                      <a:r>
                        <a:rPr lang="en-US" sz="1800" b="1" dirty="0"/>
                        <a:t>Ineligible- </a:t>
                      </a:r>
                      <a:r>
                        <a:rPr sz="1800" b="1" dirty="0"/>
                        <a:t>Sec.17(5)</a:t>
                      </a:r>
                    </a:p>
                  </a:txBody>
                  <a:tcPr marL="54864" marR="54864" marT="36576" marB="36576">
                    <a:solidFill>
                      <a:srgbClr val="F4F7FA"/>
                    </a:solidFill>
                  </a:tcPr>
                </a:tc>
                <a:extLst>
                  <a:ext uri="{0D108BD9-81ED-4DB2-BD59-A6C34878D82A}">
                    <a16:rowId xmlns:a16="http://schemas.microsoft.com/office/drawing/2014/main" val="10002"/>
                  </a:ext>
                </a:extLst>
              </a:tr>
              <a:tr h="425343">
                <a:tc>
                  <a:txBody>
                    <a:bodyPr/>
                    <a:lstStyle/>
                    <a:p>
                      <a:pPr>
                        <a:defRPr sz="1200">
                          <a:solidFill>
                            <a:srgbClr val="232830"/>
                          </a:solidFill>
                          <a:latin typeface="Aptos"/>
                        </a:defRPr>
                      </a:pPr>
                      <a:r>
                        <a:rPr sz="1800" b="1"/>
                        <a:t>8</a:t>
                      </a:r>
                    </a:p>
                  </a:txBody>
                  <a:tcPr marL="54864" marR="54864" marT="36576" marB="36576"/>
                </a:tc>
                <a:tc>
                  <a:txBody>
                    <a:bodyPr/>
                    <a:lstStyle/>
                    <a:p>
                      <a:pPr>
                        <a:defRPr sz="1200">
                          <a:solidFill>
                            <a:srgbClr val="232830"/>
                          </a:solidFill>
                          <a:latin typeface="Aptos"/>
                        </a:defRPr>
                      </a:pPr>
                      <a:r>
                        <a:rPr sz="1800" b="1" dirty="0"/>
                        <a:t>Other ITC information</a:t>
                      </a:r>
                    </a:p>
                  </a:txBody>
                  <a:tcPr marL="54864" marR="54864" marT="36576" marB="36576"/>
                </a:tc>
                <a:tc>
                  <a:txBody>
                    <a:bodyPr/>
                    <a:lstStyle/>
                    <a:p>
                      <a:pPr>
                        <a:defRPr sz="1200">
                          <a:solidFill>
                            <a:srgbClr val="232830"/>
                          </a:solidFill>
                          <a:latin typeface="Aptos"/>
                        </a:defRPr>
                      </a:pPr>
                      <a:r>
                        <a:rPr lang="en-US" sz="1800" b="1" dirty="0"/>
                        <a:t>GSTR-2A/2B</a:t>
                      </a:r>
                      <a:r>
                        <a:rPr sz="1800" b="1" dirty="0"/>
                        <a:t> </a:t>
                      </a:r>
                      <a:r>
                        <a:rPr lang="en-US" sz="1800" b="1" dirty="0"/>
                        <a:t>Vs ITC availed in 3B (Table 6B of GSTR-9)</a:t>
                      </a:r>
                      <a:endParaRPr sz="1800" b="1" dirty="0"/>
                    </a:p>
                  </a:txBody>
                  <a:tcPr marL="54864" marR="54864" marT="36576" marB="36576"/>
                </a:tc>
                <a:extLst>
                  <a:ext uri="{0D108BD9-81ED-4DB2-BD59-A6C34878D82A}">
                    <a16:rowId xmlns:a16="http://schemas.microsoft.com/office/drawing/2014/main" val="10003"/>
                  </a:ext>
                </a:extLst>
              </a:tr>
              <a:tr h="353438">
                <a:tc>
                  <a:txBody>
                    <a:bodyPr/>
                    <a:lstStyle/>
                    <a:p>
                      <a:pPr>
                        <a:defRPr sz="1200">
                          <a:solidFill>
                            <a:srgbClr val="232830"/>
                          </a:solidFill>
                          <a:latin typeface="Aptos"/>
                        </a:defRPr>
                      </a:pPr>
                      <a:r>
                        <a:rPr sz="1800" b="1"/>
                        <a:t>12</a:t>
                      </a:r>
                    </a:p>
                  </a:txBody>
                  <a:tcPr marL="54864" marR="54864" marT="36576" marB="36576">
                    <a:solidFill>
                      <a:srgbClr val="F4F7FA"/>
                    </a:solidFill>
                  </a:tcPr>
                </a:tc>
                <a:tc>
                  <a:txBody>
                    <a:bodyPr/>
                    <a:lstStyle/>
                    <a:p>
                      <a:pPr>
                        <a:defRPr sz="1200">
                          <a:solidFill>
                            <a:srgbClr val="232830"/>
                          </a:solidFill>
                          <a:latin typeface="Aptos"/>
                        </a:defRPr>
                      </a:pPr>
                      <a:r>
                        <a:rPr sz="1800" b="1" dirty="0"/>
                        <a:t>ITC of FY reversed in next FY</a:t>
                      </a:r>
                    </a:p>
                  </a:txBody>
                  <a:tcPr marL="54864" marR="54864" marT="36576" marB="36576">
                    <a:solidFill>
                      <a:srgbClr val="F4F7FA"/>
                    </a:solidFill>
                  </a:tcPr>
                </a:tc>
                <a:tc>
                  <a:txBody>
                    <a:bodyPr/>
                    <a:lstStyle/>
                    <a:p>
                      <a:pPr>
                        <a:defRPr sz="1200">
                          <a:solidFill>
                            <a:srgbClr val="232830"/>
                          </a:solidFill>
                          <a:latin typeface="Aptos"/>
                        </a:defRPr>
                      </a:pPr>
                      <a:r>
                        <a:rPr lang="en-US" sz="1800" b="1" dirty="0"/>
                        <a:t>Reversal of current year ITC in subsequent year</a:t>
                      </a:r>
                      <a:endParaRPr sz="1800" b="1" dirty="0"/>
                    </a:p>
                  </a:txBody>
                  <a:tcPr marL="54864" marR="54864" marT="36576" marB="36576">
                    <a:solidFill>
                      <a:srgbClr val="F4F7FA"/>
                    </a:solidFill>
                  </a:tcPr>
                </a:tc>
                <a:extLst>
                  <a:ext uri="{0D108BD9-81ED-4DB2-BD59-A6C34878D82A}">
                    <a16:rowId xmlns:a16="http://schemas.microsoft.com/office/drawing/2014/main" val="10004"/>
                  </a:ext>
                </a:extLst>
              </a:tr>
              <a:tr h="438834">
                <a:tc>
                  <a:txBody>
                    <a:bodyPr/>
                    <a:lstStyle/>
                    <a:p>
                      <a:pPr>
                        <a:defRPr sz="1200">
                          <a:solidFill>
                            <a:srgbClr val="232830"/>
                          </a:solidFill>
                          <a:latin typeface="Aptos"/>
                        </a:defRPr>
                      </a:pPr>
                      <a:r>
                        <a:rPr sz="1800" b="1"/>
                        <a:t>13</a:t>
                      </a:r>
                    </a:p>
                  </a:txBody>
                  <a:tcPr marL="54864" marR="54864" marT="36576" marB="36576"/>
                </a:tc>
                <a:tc>
                  <a:txBody>
                    <a:bodyPr/>
                    <a:lstStyle/>
                    <a:p>
                      <a:pPr>
                        <a:defRPr sz="1200">
                          <a:solidFill>
                            <a:srgbClr val="232830"/>
                          </a:solidFill>
                          <a:latin typeface="Aptos"/>
                        </a:defRPr>
                      </a:pPr>
                      <a:r>
                        <a:rPr sz="1800" b="1"/>
                        <a:t>ITC of FY availed in next FY</a:t>
                      </a:r>
                    </a:p>
                  </a:txBody>
                  <a:tcPr marL="54864" marR="54864" marT="36576" marB="36576"/>
                </a:tc>
                <a:tc>
                  <a:txBody>
                    <a:bodyPr/>
                    <a:lstStyle/>
                    <a:p>
                      <a:pPr>
                        <a:defRPr sz="1200">
                          <a:solidFill>
                            <a:srgbClr val="232830"/>
                          </a:solidFill>
                          <a:latin typeface="Aptos"/>
                        </a:defRPr>
                      </a:pPr>
                      <a:r>
                        <a:rPr lang="en-US" sz="1800" b="1" dirty="0"/>
                        <a:t>ITC availed in </a:t>
                      </a:r>
                      <a:r>
                        <a:rPr sz="1800" b="1" dirty="0"/>
                        <a:t>Subsequent-year </a:t>
                      </a:r>
                      <a:r>
                        <a:rPr lang="en-US" sz="1800" b="1" dirty="0"/>
                        <a:t>for current FY</a:t>
                      </a:r>
                      <a:endParaRPr sz="1800" b="1" dirty="0"/>
                    </a:p>
                  </a:txBody>
                  <a:tcPr marL="54864" marR="54864" marT="36576" marB="36576"/>
                </a:tc>
                <a:extLst>
                  <a:ext uri="{0D108BD9-81ED-4DB2-BD59-A6C34878D82A}">
                    <a16:rowId xmlns:a16="http://schemas.microsoft.com/office/drawing/2014/main" val="10005"/>
                  </a:ext>
                </a:extLst>
              </a:tr>
            </a:tbl>
          </a:graphicData>
        </a:graphic>
      </p:graphicFrame>
      <p:sp>
        <p:nvSpPr>
          <p:cNvPr id="5" name="TextBox 4"/>
          <p:cNvSpPr txBox="1"/>
          <p:nvPr/>
        </p:nvSpPr>
        <p:spPr>
          <a:xfrm>
            <a:off x="583549" y="3894514"/>
            <a:ext cx="10347687" cy="2508379"/>
          </a:xfrm>
          <a:prstGeom prst="rect">
            <a:avLst/>
          </a:prstGeom>
          <a:noFill/>
        </p:spPr>
        <p:txBody>
          <a:bodyPr wrap="square" lIns="27432" rIns="27432">
            <a:spAutoFit/>
          </a:bodyPr>
          <a:lstStyle/>
          <a:p>
            <a:pPr>
              <a:spcAft>
                <a:spcPts val="900"/>
              </a:spcAft>
              <a:defRPr sz="1200" b="0">
                <a:solidFill>
                  <a:srgbClr val="232830"/>
                </a:solidFill>
                <a:latin typeface="Aptos"/>
              </a:defRPr>
            </a:pPr>
            <a:r>
              <a:rPr lang="en-US" sz="1600" b="1" dirty="0"/>
              <a:t>Caution Points-</a:t>
            </a:r>
          </a:p>
          <a:p>
            <a:pPr marL="342900" indent="-342900">
              <a:spcAft>
                <a:spcPts val="900"/>
              </a:spcAft>
              <a:buAutoNum type="arabicPeriod"/>
              <a:defRPr sz="1200" b="0">
                <a:solidFill>
                  <a:srgbClr val="232830"/>
                </a:solidFill>
                <a:latin typeface="Aptos"/>
              </a:defRPr>
            </a:pPr>
            <a:r>
              <a:rPr lang="en-US" sz="1600" b="1" dirty="0"/>
              <a:t>D</a:t>
            </a:r>
            <a:r>
              <a:rPr sz="1600" b="1" dirty="0"/>
              <a:t>o not attempt to make every table </a:t>
            </a:r>
            <a:r>
              <a:rPr sz="1600" b="1" u="sng" dirty="0">
                <a:highlight>
                  <a:srgbClr val="FFFF00"/>
                </a:highlight>
              </a:rPr>
              <a:t>mathematically equal to another table</a:t>
            </a:r>
            <a:endParaRPr lang="en-US" sz="1600" b="1" u="sng" dirty="0">
              <a:highlight>
                <a:srgbClr val="FFFF00"/>
              </a:highlight>
            </a:endParaRPr>
          </a:p>
          <a:p>
            <a:pPr marL="342900" indent="-342900">
              <a:spcAft>
                <a:spcPts val="900"/>
              </a:spcAft>
              <a:buAutoNum type="arabicPeriod"/>
              <a:defRPr sz="1200" b="0">
                <a:solidFill>
                  <a:srgbClr val="232830"/>
                </a:solidFill>
                <a:latin typeface="Aptos"/>
              </a:defRPr>
            </a:pPr>
            <a:r>
              <a:rPr lang="en-US" sz="1600" b="1" dirty="0"/>
              <a:t>No availment, reversal or reclaim</a:t>
            </a:r>
          </a:p>
          <a:p>
            <a:pPr marL="342900" indent="-342900">
              <a:spcAft>
                <a:spcPts val="900"/>
              </a:spcAft>
              <a:buAutoNum type="arabicPeriod"/>
              <a:defRPr sz="1200" b="0">
                <a:solidFill>
                  <a:srgbClr val="232830"/>
                </a:solidFill>
                <a:latin typeface="Aptos"/>
              </a:defRPr>
            </a:pPr>
            <a:r>
              <a:rPr lang="en-US" sz="1600" b="1" dirty="0"/>
              <a:t>Just reporting </a:t>
            </a:r>
            <a:r>
              <a:rPr lang="en-US" sz="1600" b="1" u="sng" dirty="0">
                <a:highlight>
                  <a:srgbClr val="FFFF00"/>
                </a:highlight>
              </a:rPr>
              <a:t>no adjustment</a:t>
            </a:r>
          </a:p>
          <a:p>
            <a:pPr marL="342900" indent="-342900">
              <a:spcAft>
                <a:spcPts val="900"/>
              </a:spcAft>
              <a:buAutoNum type="arabicPeriod"/>
              <a:defRPr sz="1200" b="0">
                <a:solidFill>
                  <a:srgbClr val="232830"/>
                </a:solidFill>
                <a:latin typeface="Aptos"/>
              </a:defRPr>
            </a:pPr>
            <a:r>
              <a:rPr lang="en-US" sz="1600" b="1" u="sng" dirty="0">
                <a:highlight>
                  <a:srgbClr val="FFFF00"/>
                </a:highlight>
              </a:rPr>
              <a:t>Proper working paper </a:t>
            </a:r>
            <a:r>
              <a:rPr lang="en-US" sz="1600" b="1" dirty="0"/>
              <a:t>with Invoice wise matching (Useful for scrutiny/assessment/audit/notices)</a:t>
            </a:r>
          </a:p>
          <a:p>
            <a:pPr marL="342900" indent="-342900">
              <a:spcAft>
                <a:spcPts val="900"/>
              </a:spcAft>
              <a:buAutoNum type="arabicPeriod"/>
              <a:defRPr sz="1200" b="0">
                <a:solidFill>
                  <a:srgbClr val="232830"/>
                </a:solidFill>
                <a:latin typeface="Aptos"/>
              </a:defRPr>
            </a:pPr>
            <a:r>
              <a:rPr lang="en-US" sz="1600" b="1" dirty="0"/>
              <a:t>Consider the timeline for availment sec 16(4)</a:t>
            </a:r>
          </a:p>
          <a:p>
            <a:pPr marL="342900" indent="-342900">
              <a:spcAft>
                <a:spcPts val="900"/>
              </a:spcAft>
              <a:buAutoNum type="arabicPeriod"/>
              <a:defRPr sz="1200" b="0">
                <a:solidFill>
                  <a:srgbClr val="232830"/>
                </a:solidFill>
                <a:latin typeface="Aptos"/>
              </a:defRPr>
            </a:pPr>
            <a:r>
              <a:rPr sz="1600" b="1" dirty="0"/>
              <a:t>For FY 2024-25, GSTN introduced specific Table 6A1 / 6A2 logic in the annual-return FAQ.</a:t>
            </a:r>
          </a:p>
        </p:txBody>
      </p:sp>
      <p:sp>
        <p:nvSpPr>
          <p:cNvPr id="6" name="TextBox 5"/>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rPr dirty="0"/>
              <a:t>GSTN FAQ on GSTR-9/9C for FY 2024-25.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9144"/>
            <a:ext cx="4336956" cy="492443"/>
          </a:xfrm>
          <a:prstGeom prst="rect">
            <a:avLst/>
          </a:prstGeom>
          <a:noFill/>
        </p:spPr>
        <p:txBody>
          <a:bodyPr wrap="none">
            <a:spAutoFit/>
          </a:bodyPr>
          <a:lstStyle/>
          <a:p>
            <a:pPr>
              <a:defRPr sz="2600" b="1">
                <a:solidFill>
                  <a:srgbClr val="182B49"/>
                </a:solidFill>
                <a:latin typeface="Aptos Display"/>
              </a:defRPr>
            </a:pPr>
            <a:r>
              <a:rPr dirty="0"/>
              <a:t>3. Table 6 — The 'ITC Availed' </a:t>
            </a:r>
          </a:p>
        </p:txBody>
      </p:sp>
      <p:sp>
        <p:nvSpPr>
          <p:cNvPr id="3" name="Rectangle 2"/>
          <p:cNvSpPr/>
          <p:nvPr/>
        </p:nvSpPr>
        <p:spPr>
          <a:xfrm>
            <a:off x="502920" y="43314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06825" y="563416"/>
            <a:ext cx="4738259" cy="353943"/>
          </a:xfrm>
          <a:prstGeom prst="rect">
            <a:avLst/>
          </a:prstGeom>
          <a:solidFill>
            <a:schemeClr val="accent6"/>
          </a:solidFill>
        </p:spPr>
        <p:txBody>
          <a:bodyPr wrap="square" lIns="27432" rIns="27432">
            <a:spAutoFit/>
          </a:bodyPr>
          <a:lstStyle/>
          <a:p>
            <a:pPr>
              <a:spcAft>
                <a:spcPts val="900"/>
              </a:spcAft>
              <a:defRPr sz="1700" b="0">
                <a:solidFill>
                  <a:srgbClr val="232830"/>
                </a:solidFill>
                <a:latin typeface="Aptos"/>
              </a:defRPr>
            </a:pPr>
            <a:r>
              <a:rPr b="1" dirty="0"/>
              <a:t>Table 6A </a:t>
            </a:r>
            <a:r>
              <a:rPr lang="en-US" b="1" dirty="0"/>
              <a:t>-</a:t>
            </a:r>
            <a:r>
              <a:rPr b="1" dirty="0"/>
              <a:t> ITC availed through GSTR-3B </a:t>
            </a:r>
            <a:r>
              <a:rPr lang="en-US" b="1" dirty="0"/>
              <a:t>of C-FY</a:t>
            </a:r>
            <a:r>
              <a:rPr b="1" dirty="0"/>
              <a:t>; </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GSTN FY 2024-25 FAQ; CBIC Circular 170/02/2022-GST.   |   5</a:t>
            </a:r>
          </a:p>
        </p:txBody>
      </p:sp>
      <p:pic>
        <p:nvPicPr>
          <p:cNvPr id="7" name="Picture 6">
            <a:extLst>
              <a:ext uri="{FF2B5EF4-FFF2-40B4-BE49-F238E27FC236}">
                <a16:creationId xmlns:a16="http://schemas.microsoft.com/office/drawing/2014/main" id="{D14ED9ED-0B84-32A7-9054-FAF7C6694D28}"/>
              </a:ext>
            </a:extLst>
          </p:cNvPr>
          <p:cNvPicPr>
            <a:picLocks noChangeAspect="1"/>
          </p:cNvPicPr>
          <p:nvPr/>
        </p:nvPicPr>
        <p:blipFill>
          <a:blip r:embed="rId2"/>
          <a:srcRect l="5090" t="-531" b="18491"/>
          <a:stretch>
            <a:fillRect/>
          </a:stretch>
        </p:blipFill>
        <p:spPr>
          <a:xfrm>
            <a:off x="871485" y="1098958"/>
            <a:ext cx="9631532" cy="2272245"/>
          </a:xfrm>
          <a:prstGeom prst="rect">
            <a:avLst/>
          </a:prstGeom>
        </p:spPr>
      </p:pic>
      <p:pic>
        <p:nvPicPr>
          <p:cNvPr id="9" name="Picture 8">
            <a:extLst>
              <a:ext uri="{FF2B5EF4-FFF2-40B4-BE49-F238E27FC236}">
                <a16:creationId xmlns:a16="http://schemas.microsoft.com/office/drawing/2014/main" id="{0DC90DDF-929A-1BE6-67D6-9FB256057471}"/>
              </a:ext>
            </a:extLst>
          </p:cNvPr>
          <p:cNvPicPr>
            <a:picLocks noChangeAspect="1"/>
          </p:cNvPicPr>
          <p:nvPr/>
        </p:nvPicPr>
        <p:blipFill>
          <a:blip r:embed="rId3"/>
          <a:srcRect b="89000"/>
          <a:stretch>
            <a:fillRect/>
          </a:stretch>
        </p:blipFill>
        <p:spPr>
          <a:xfrm>
            <a:off x="871485" y="3435955"/>
            <a:ext cx="10277484" cy="424928"/>
          </a:xfrm>
          <a:prstGeom prst="rect">
            <a:avLst/>
          </a:prstGeom>
        </p:spPr>
      </p:pic>
      <p:pic>
        <p:nvPicPr>
          <p:cNvPr id="11" name="Picture 10">
            <a:extLst>
              <a:ext uri="{FF2B5EF4-FFF2-40B4-BE49-F238E27FC236}">
                <a16:creationId xmlns:a16="http://schemas.microsoft.com/office/drawing/2014/main" id="{FF50D950-20EC-87B7-652A-FF58259A82FB}"/>
              </a:ext>
            </a:extLst>
          </p:cNvPr>
          <p:cNvPicPr>
            <a:picLocks noChangeAspect="1"/>
          </p:cNvPicPr>
          <p:nvPr/>
        </p:nvPicPr>
        <p:blipFill>
          <a:blip r:embed="rId3"/>
          <a:srcRect l="3491" t="17862" r="29599"/>
          <a:stretch>
            <a:fillRect/>
          </a:stretch>
        </p:blipFill>
        <p:spPr>
          <a:xfrm>
            <a:off x="530595" y="3886637"/>
            <a:ext cx="10559651" cy="2648135"/>
          </a:xfrm>
          <a:prstGeom prst="rect">
            <a:avLst/>
          </a:prstGeom>
        </p:spPr>
      </p:pic>
      <p:sp>
        <p:nvSpPr>
          <p:cNvPr id="8" name="TextBox 7">
            <a:extLst>
              <a:ext uri="{FF2B5EF4-FFF2-40B4-BE49-F238E27FC236}">
                <a16:creationId xmlns:a16="http://schemas.microsoft.com/office/drawing/2014/main" id="{04B40832-89BF-6C47-0A16-76C16B7CE378}"/>
              </a:ext>
            </a:extLst>
          </p:cNvPr>
          <p:cNvSpPr txBox="1"/>
          <p:nvPr/>
        </p:nvSpPr>
        <p:spPr>
          <a:xfrm>
            <a:off x="5301865" y="345171"/>
            <a:ext cx="2785122" cy="730969"/>
          </a:xfrm>
          <a:prstGeom prst="rect">
            <a:avLst/>
          </a:prstGeom>
          <a:solidFill>
            <a:srgbClr val="92D050"/>
          </a:solidFill>
        </p:spPr>
        <p:txBody>
          <a:bodyPr wrap="square">
            <a:spAutoFit/>
          </a:bodyPr>
          <a:lstStyle/>
          <a:p>
            <a:pPr>
              <a:spcAft>
                <a:spcPts val="900"/>
              </a:spcAft>
              <a:defRPr sz="1700" b="0">
                <a:solidFill>
                  <a:srgbClr val="232830"/>
                </a:solidFill>
                <a:latin typeface="Aptos"/>
              </a:defRPr>
            </a:pPr>
            <a:r>
              <a:rPr lang="en-US" sz="1700" b="1" dirty="0"/>
              <a:t>Table 6A1- ITC  of P-FY</a:t>
            </a:r>
          </a:p>
          <a:p>
            <a:pPr>
              <a:spcAft>
                <a:spcPts val="900"/>
              </a:spcAft>
              <a:defRPr sz="1700" b="0">
                <a:solidFill>
                  <a:srgbClr val="232830"/>
                </a:solidFill>
                <a:latin typeface="Aptos"/>
              </a:defRPr>
            </a:pPr>
            <a:r>
              <a:rPr lang="en-US" sz="1700" b="1" dirty="0"/>
              <a:t>6A2 –ITC of the C-FY</a:t>
            </a:r>
          </a:p>
        </p:txBody>
      </p: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6060CE89-01BF-A632-9459-BDE9DE2E1269}"/>
                  </a:ext>
                </a:extLst>
              </p14:cNvPr>
              <p14:cNvContentPartPr/>
              <p14:nvPr/>
            </p14:nvContentPartPr>
            <p14:xfrm>
              <a:off x="2214509" y="5813356"/>
              <a:ext cx="1107360" cy="34560"/>
            </p14:xfrm>
          </p:contentPart>
        </mc:Choice>
        <mc:Fallback xmlns="">
          <p:pic>
            <p:nvPicPr>
              <p:cNvPr id="10" name="Ink 9">
                <a:extLst>
                  <a:ext uri="{FF2B5EF4-FFF2-40B4-BE49-F238E27FC236}">
                    <a16:creationId xmlns:a16="http://schemas.microsoft.com/office/drawing/2014/main" id="{6060CE89-01BF-A632-9459-BDE9DE2E1269}"/>
                  </a:ext>
                </a:extLst>
              </p:cNvPr>
              <p:cNvPicPr/>
              <p:nvPr/>
            </p:nvPicPr>
            <p:blipFill>
              <a:blip r:embed="rId5"/>
              <a:stretch>
                <a:fillRect/>
              </a:stretch>
            </p:blipFill>
            <p:spPr>
              <a:xfrm>
                <a:off x="2160869" y="5705716"/>
                <a:ext cx="121500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8B982B13-DBEA-ACB6-23F2-C3110D41EC6D}"/>
                  </a:ext>
                </a:extLst>
              </p14:cNvPr>
              <p14:cNvContentPartPr/>
              <p14:nvPr/>
            </p14:nvContentPartPr>
            <p14:xfrm>
              <a:off x="3330149" y="5846836"/>
              <a:ext cx="360" cy="360"/>
            </p14:xfrm>
          </p:contentPart>
        </mc:Choice>
        <mc:Fallback xmlns="">
          <p:pic>
            <p:nvPicPr>
              <p:cNvPr id="12" name="Ink 11">
                <a:extLst>
                  <a:ext uri="{FF2B5EF4-FFF2-40B4-BE49-F238E27FC236}">
                    <a16:creationId xmlns:a16="http://schemas.microsoft.com/office/drawing/2014/main" id="{8B982B13-DBEA-ACB6-23F2-C3110D41EC6D}"/>
                  </a:ext>
                </a:extLst>
              </p:cNvPr>
              <p:cNvPicPr/>
              <p:nvPr/>
            </p:nvPicPr>
            <p:blipFill>
              <a:blip r:embed="rId7"/>
              <a:stretch>
                <a:fillRect/>
              </a:stretch>
            </p:blipFill>
            <p:spPr>
              <a:xfrm>
                <a:off x="3276509" y="5739196"/>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4" name="Ink 23">
                <a:extLst>
                  <a:ext uri="{FF2B5EF4-FFF2-40B4-BE49-F238E27FC236}">
                    <a16:creationId xmlns:a16="http://schemas.microsoft.com/office/drawing/2014/main" id="{AEABA6A0-9034-EEF8-9662-D47E10F00173}"/>
                  </a:ext>
                </a:extLst>
              </p14:cNvPr>
              <p14:cNvContentPartPr/>
              <p14:nvPr/>
            </p14:nvContentPartPr>
            <p14:xfrm>
              <a:off x="3380549" y="5880676"/>
              <a:ext cx="7493040" cy="720"/>
            </p14:xfrm>
          </p:contentPart>
        </mc:Choice>
        <mc:Fallback xmlns="">
          <p:pic>
            <p:nvPicPr>
              <p:cNvPr id="24" name="Ink 23">
                <a:extLst>
                  <a:ext uri="{FF2B5EF4-FFF2-40B4-BE49-F238E27FC236}">
                    <a16:creationId xmlns:a16="http://schemas.microsoft.com/office/drawing/2014/main" id="{AEABA6A0-9034-EEF8-9662-D47E10F00173}"/>
                  </a:ext>
                </a:extLst>
              </p:cNvPr>
              <p:cNvPicPr/>
              <p:nvPr/>
            </p:nvPicPr>
            <p:blipFill>
              <a:blip r:embed="rId9"/>
              <a:stretch>
                <a:fillRect/>
              </a:stretch>
            </p:blipFill>
            <p:spPr>
              <a:xfrm>
                <a:off x="3326549" y="5664676"/>
                <a:ext cx="760068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6" name="Ink 25">
                <a:extLst>
                  <a:ext uri="{FF2B5EF4-FFF2-40B4-BE49-F238E27FC236}">
                    <a16:creationId xmlns:a16="http://schemas.microsoft.com/office/drawing/2014/main" id="{3B5408B8-A6F7-ABFF-13A6-86A937F91ABA}"/>
                  </a:ext>
                </a:extLst>
              </p14:cNvPr>
              <p14:cNvContentPartPr/>
              <p14:nvPr/>
            </p14:nvContentPartPr>
            <p14:xfrm>
              <a:off x="2331869" y="5981116"/>
              <a:ext cx="6192720" cy="720"/>
            </p14:xfrm>
          </p:contentPart>
        </mc:Choice>
        <mc:Fallback xmlns="">
          <p:pic>
            <p:nvPicPr>
              <p:cNvPr id="26" name="Ink 25">
                <a:extLst>
                  <a:ext uri="{FF2B5EF4-FFF2-40B4-BE49-F238E27FC236}">
                    <a16:creationId xmlns:a16="http://schemas.microsoft.com/office/drawing/2014/main" id="{3B5408B8-A6F7-ABFF-13A6-86A937F91ABA}"/>
                  </a:ext>
                </a:extLst>
              </p:cNvPr>
              <p:cNvPicPr/>
              <p:nvPr/>
            </p:nvPicPr>
            <p:blipFill>
              <a:blip r:embed="rId11"/>
              <a:stretch>
                <a:fillRect/>
              </a:stretch>
            </p:blipFill>
            <p:spPr>
              <a:xfrm>
                <a:off x="2278229" y="5765116"/>
                <a:ext cx="630036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8" name="Ink 27">
                <a:extLst>
                  <a:ext uri="{FF2B5EF4-FFF2-40B4-BE49-F238E27FC236}">
                    <a16:creationId xmlns:a16="http://schemas.microsoft.com/office/drawing/2014/main" id="{DB6F6753-2113-836C-09F4-92B609B61639}"/>
                  </a:ext>
                </a:extLst>
              </p14:cNvPr>
              <p14:cNvContentPartPr/>
              <p14:nvPr/>
            </p14:nvContentPartPr>
            <p14:xfrm>
              <a:off x="2281469" y="6131956"/>
              <a:ext cx="6485040" cy="8640"/>
            </p14:xfrm>
          </p:contentPart>
        </mc:Choice>
        <mc:Fallback xmlns="">
          <p:pic>
            <p:nvPicPr>
              <p:cNvPr id="28" name="Ink 27">
                <a:extLst>
                  <a:ext uri="{FF2B5EF4-FFF2-40B4-BE49-F238E27FC236}">
                    <a16:creationId xmlns:a16="http://schemas.microsoft.com/office/drawing/2014/main" id="{DB6F6753-2113-836C-09F4-92B609B61639}"/>
                  </a:ext>
                </a:extLst>
              </p:cNvPr>
              <p:cNvPicPr/>
              <p:nvPr/>
            </p:nvPicPr>
            <p:blipFill>
              <a:blip r:embed="rId13"/>
              <a:stretch>
                <a:fillRect/>
              </a:stretch>
            </p:blipFill>
            <p:spPr>
              <a:xfrm>
                <a:off x="2227829" y="6024316"/>
                <a:ext cx="659268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0" name="Ink 29">
                <a:extLst>
                  <a:ext uri="{FF2B5EF4-FFF2-40B4-BE49-F238E27FC236}">
                    <a16:creationId xmlns:a16="http://schemas.microsoft.com/office/drawing/2014/main" id="{AA1A907B-3FDC-A88A-B746-6F434DC33874}"/>
                  </a:ext>
                </a:extLst>
              </p14:cNvPr>
              <p14:cNvContentPartPr/>
              <p14:nvPr/>
            </p14:nvContentPartPr>
            <p14:xfrm>
              <a:off x="8883869" y="6249676"/>
              <a:ext cx="1929600" cy="360"/>
            </p14:xfrm>
          </p:contentPart>
        </mc:Choice>
        <mc:Fallback xmlns="">
          <p:pic>
            <p:nvPicPr>
              <p:cNvPr id="30" name="Ink 29">
                <a:extLst>
                  <a:ext uri="{FF2B5EF4-FFF2-40B4-BE49-F238E27FC236}">
                    <a16:creationId xmlns:a16="http://schemas.microsoft.com/office/drawing/2014/main" id="{AA1A907B-3FDC-A88A-B746-6F434DC33874}"/>
                  </a:ext>
                </a:extLst>
              </p:cNvPr>
              <p:cNvPicPr/>
              <p:nvPr/>
            </p:nvPicPr>
            <p:blipFill>
              <a:blip r:embed="rId15"/>
              <a:stretch>
                <a:fillRect/>
              </a:stretch>
            </p:blipFill>
            <p:spPr>
              <a:xfrm>
                <a:off x="8829869" y="6141676"/>
                <a:ext cx="20372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Ink 30">
                <a:extLst>
                  <a:ext uri="{FF2B5EF4-FFF2-40B4-BE49-F238E27FC236}">
                    <a16:creationId xmlns:a16="http://schemas.microsoft.com/office/drawing/2014/main" id="{F1D0F3E7-689F-1DB7-8F07-B77A2E79A099}"/>
                  </a:ext>
                </a:extLst>
              </p14:cNvPr>
              <p14:cNvContentPartPr/>
              <p14:nvPr/>
            </p14:nvContentPartPr>
            <p14:xfrm>
              <a:off x="2315309" y="6341476"/>
              <a:ext cx="2533320" cy="17640"/>
            </p14:xfrm>
          </p:contentPart>
        </mc:Choice>
        <mc:Fallback xmlns="">
          <p:pic>
            <p:nvPicPr>
              <p:cNvPr id="31" name="Ink 30">
                <a:extLst>
                  <a:ext uri="{FF2B5EF4-FFF2-40B4-BE49-F238E27FC236}">
                    <a16:creationId xmlns:a16="http://schemas.microsoft.com/office/drawing/2014/main" id="{F1D0F3E7-689F-1DB7-8F07-B77A2E79A099}"/>
                  </a:ext>
                </a:extLst>
              </p:cNvPr>
              <p:cNvPicPr/>
              <p:nvPr/>
            </p:nvPicPr>
            <p:blipFill>
              <a:blip r:embed="rId17"/>
              <a:stretch>
                <a:fillRect/>
              </a:stretch>
            </p:blipFill>
            <p:spPr>
              <a:xfrm>
                <a:off x="2261309" y="6233836"/>
                <a:ext cx="2640960" cy="233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2" name="Ink 31">
                <a:extLst>
                  <a:ext uri="{FF2B5EF4-FFF2-40B4-BE49-F238E27FC236}">
                    <a16:creationId xmlns:a16="http://schemas.microsoft.com/office/drawing/2014/main" id="{83CEABC7-7C0E-1CD8-65CB-C15C365FE608}"/>
                  </a:ext>
                </a:extLst>
              </p14:cNvPr>
              <p14:cNvContentPartPr/>
              <p14:nvPr/>
            </p14:nvContentPartPr>
            <p14:xfrm>
              <a:off x="4739549" y="6089836"/>
              <a:ext cx="1528560" cy="84600"/>
            </p14:xfrm>
          </p:contentPart>
        </mc:Choice>
        <mc:Fallback xmlns="">
          <p:pic>
            <p:nvPicPr>
              <p:cNvPr id="32" name="Ink 31">
                <a:extLst>
                  <a:ext uri="{FF2B5EF4-FFF2-40B4-BE49-F238E27FC236}">
                    <a16:creationId xmlns:a16="http://schemas.microsoft.com/office/drawing/2014/main" id="{83CEABC7-7C0E-1CD8-65CB-C15C365FE608}"/>
                  </a:ext>
                </a:extLst>
              </p:cNvPr>
              <p:cNvPicPr/>
              <p:nvPr/>
            </p:nvPicPr>
            <p:blipFill>
              <a:blip r:embed="rId19"/>
              <a:stretch>
                <a:fillRect/>
              </a:stretch>
            </p:blipFill>
            <p:spPr>
              <a:xfrm>
                <a:off x="4685909" y="5982196"/>
                <a:ext cx="163620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3" name="Ink 32">
                <a:extLst>
                  <a:ext uri="{FF2B5EF4-FFF2-40B4-BE49-F238E27FC236}">
                    <a16:creationId xmlns:a16="http://schemas.microsoft.com/office/drawing/2014/main" id="{9B17E9CD-9D9E-DC9D-8E67-73B339CB7C19}"/>
                  </a:ext>
                </a:extLst>
              </p14:cNvPr>
              <p14:cNvContentPartPr/>
              <p14:nvPr/>
            </p14:nvContentPartPr>
            <p14:xfrm>
              <a:off x="4915949" y="6056356"/>
              <a:ext cx="2969280" cy="143280"/>
            </p14:xfrm>
          </p:contentPart>
        </mc:Choice>
        <mc:Fallback xmlns="">
          <p:pic>
            <p:nvPicPr>
              <p:cNvPr id="33" name="Ink 32">
                <a:extLst>
                  <a:ext uri="{FF2B5EF4-FFF2-40B4-BE49-F238E27FC236}">
                    <a16:creationId xmlns:a16="http://schemas.microsoft.com/office/drawing/2014/main" id="{9B17E9CD-9D9E-DC9D-8E67-73B339CB7C19}"/>
                  </a:ext>
                </a:extLst>
              </p:cNvPr>
              <p:cNvPicPr/>
              <p:nvPr/>
            </p:nvPicPr>
            <p:blipFill>
              <a:blip r:embed="rId21"/>
              <a:stretch>
                <a:fillRect/>
              </a:stretch>
            </p:blipFill>
            <p:spPr>
              <a:xfrm>
                <a:off x="4861949" y="5948716"/>
                <a:ext cx="3076920" cy="358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4" name="Ink 33">
                <a:extLst>
                  <a:ext uri="{FF2B5EF4-FFF2-40B4-BE49-F238E27FC236}">
                    <a16:creationId xmlns:a16="http://schemas.microsoft.com/office/drawing/2014/main" id="{588D2538-8647-5EA5-EB9D-8FB026FC200A}"/>
                  </a:ext>
                </a:extLst>
              </p14:cNvPr>
              <p14:cNvContentPartPr/>
              <p14:nvPr/>
            </p14:nvContentPartPr>
            <p14:xfrm>
              <a:off x="6819989" y="6140596"/>
              <a:ext cx="915480" cy="360"/>
            </p14:xfrm>
          </p:contentPart>
        </mc:Choice>
        <mc:Fallback xmlns="">
          <p:pic>
            <p:nvPicPr>
              <p:cNvPr id="34" name="Ink 33">
                <a:extLst>
                  <a:ext uri="{FF2B5EF4-FFF2-40B4-BE49-F238E27FC236}">
                    <a16:creationId xmlns:a16="http://schemas.microsoft.com/office/drawing/2014/main" id="{588D2538-8647-5EA5-EB9D-8FB026FC200A}"/>
                  </a:ext>
                </a:extLst>
              </p:cNvPr>
              <p:cNvPicPr/>
              <p:nvPr/>
            </p:nvPicPr>
            <p:blipFill>
              <a:blip r:embed="rId23"/>
              <a:stretch>
                <a:fillRect/>
              </a:stretch>
            </p:blipFill>
            <p:spPr>
              <a:xfrm>
                <a:off x="6766349" y="6032596"/>
                <a:ext cx="10231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5" name="Ink 34">
                <a:extLst>
                  <a:ext uri="{FF2B5EF4-FFF2-40B4-BE49-F238E27FC236}">
                    <a16:creationId xmlns:a16="http://schemas.microsoft.com/office/drawing/2014/main" id="{B3D0BAA6-740E-5E95-D70B-478F3D8890F9}"/>
                  </a:ext>
                </a:extLst>
              </p14:cNvPr>
              <p14:cNvContentPartPr/>
              <p14:nvPr/>
            </p14:nvContentPartPr>
            <p14:xfrm>
              <a:off x="6853469" y="6232756"/>
              <a:ext cx="2080080" cy="26280"/>
            </p14:xfrm>
          </p:contentPart>
        </mc:Choice>
        <mc:Fallback xmlns="">
          <p:pic>
            <p:nvPicPr>
              <p:cNvPr id="35" name="Ink 34">
                <a:extLst>
                  <a:ext uri="{FF2B5EF4-FFF2-40B4-BE49-F238E27FC236}">
                    <a16:creationId xmlns:a16="http://schemas.microsoft.com/office/drawing/2014/main" id="{B3D0BAA6-740E-5E95-D70B-478F3D8890F9}"/>
                  </a:ext>
                </a:extLst>
              </p:cNvPr>
              <p:cNvPicPr/>
              <p:nvPr/>
            </p:nvPicPr>
            <p:blipFill>
              <a:blip r:embed="rId25"/>
              <a:stretch>
                <a:fillRect/>
              </a:stretch>
            </p:blipFill>
            <p:spPr>
              <a:xfrm>
                <a:off x="6799829" y="6125116"/>
                <a:ext cx="218772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8" name="Ink 37">
                <a:extLst>
                  <a:ext uri="{FF2B5EF4-FFF2-40B4-BE49-F238E27FC236}">
                    <a16:creationId xmlns:a16="http://schemas.microsoft.com/office/drawing/2014/main" id="{A93E27F1-3552-E82D-763E-E49CCFE9B68A}"/>
                  </a:ext>
                </a:extLst>
              </p14:cNvPr>
              <p14:cNvContentPartPr/>
              <p14:nvPr/>
            </p14:nvContentPartPr>
            <p14:xfrm>
              <a:off x="3011549" y="2600356"/>
              <a:ext cx="3490200" cy="8640"/>
            </p14:xfrm>
          </p:contentPart>
        </mc:Choice>
        <mc:Fallback xmlns="">
          <p:pic>
            <p:nvPicPr>
              <p:cNvPr id="38" name="Ink 37">
                <a:extLst>
                  <a:ext uri="{FF2B5EF4-FFF2-40B4-BE49-F238E27FC236}">
                    <a16:creationId xmlns:a16="http://schemas.microsoft.com/office/drawing/2014/main" id="{A93E27F1-3552-E82D-763E-E49CCFE9B68A}"/>
                  </a:ext>
                </a:extLst>
              </p:cNvPr>
              <p:cNvPicPr/>
              <p:nvPr/>
            </p:nvPicPr>
            <p:blipFill>
              <a:blip r:embed="rId27"/>
              <a:stretch>
                <a:fillRect/>
              </a:stretch>
            </p:blipFill>
            <p:spPr>
              <a:xfrm>
                <a:off x="2957549" y="2492356"/>
                <a:ext cx="359784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9" name="Ink 38">
                <a:extLst>
                  <a:ext uri="{FF2B5EF4-FFF2-40B4-BE49-F238E27FC236}">
                    <a16:creationId xmlns:a16="http://schemas.microsoft.com/office/drawing/2014/main" id="{04EA657E-5B99-C4DA-0DC2-DB0D7C371D61}"/>
                  </a:ext>
                </a:extLst>
              </p14:cNvPr>
              <p14:cNvContentPartPr/>
              <p14:nvPr/>
            </p14:nvContentPartPr>
            <p14:xfrm>
              <a:off x="1811669" y="2725276"/>
              <a:ext cx="3058200" cy="94320"/>
            </p14:xfrm>
          </p:contentPart>
        </mc:Choice>
        <mc:Fallback xmlns="">
          <p:pic>
            <p:nvPicPr>
              <p:cNvPr id="39" name="Ink 38">
                <a:extLst>
                  <a:ext uri="{FF2B5EF4-FFF2-40B4-BE49-F238E27FC236}">
                    <a16:creationId xmlns:a16="http://schemas.microsoft.com/office/drawing/2014/main" id="{04EA657E-5B99-C4DA-0DC2-DB0D7C371D61}"/>
                  </a:ext>
                </a:extLst>
              </p:cNvPr>
              <p:cNvPicPr/>
              <p:nvPr/>
            </p:nvPicPr>
            <p:blipFill>
              <a:blip r:embed="rId29"/>
              <a:stretch>
                <a:fillRect/>
              </a:stretch>
            </p:blipFill>
            <p:spPr>
              <a:xfrm>
                <a:off x="1758029" y="2617636"/>
                <a:ext cx="316584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1" name="Ink 40">
                <a:extLst>
                  <a:ext uri="{FF2B5EF4-FFF2-40B4-BE49-F238E27FC236}">
                    <a16:creationId xmlns:a16="http://schemas.microsoft.com/office/drawing/2014/main" id="{5F286D30-7B0F-1EAF-27C6-D098293BEC35}"/>
                  </a:ext>
                </a:extLst>
              </p14:cNvPr>
              <p14:cNvContentPartPr/>
              <p14:nvPr/>
            </p14:nvContentPartPr>
            <p14:xfrm>
              <a:off x="1836869" y="2751556"/>
              <a:ext cx="3037320" cy="33840"/>
            </p14:xfrm>
          </p:contentPart>
        </mc:Choice>
        <mc:Fallback xmlns="">
          <p:pic>
            <p:nvPicPr>
              <p:cNvPr id="41" name="Ink 40">
                <a:extLst>
                  <a:ext uri="{FF2B5EF4-FFF2-40B4-BE49-F238E27FC236}">
                    <a16:creationId xmlns:a16="http://schemas.microsoft.com/office/drawing/2014/main" id="{5F286D30-7B0F-1EAF-27C6-D098293BEC35}"/>
                  </a:ext>
                </a:extLst>
              </p:cNvPr>
              <p:cNvPicPr/>
              <p:nvPr/>
            </p:nvPicPr>
            <p:blipFill>
              <a:blip r:embed="rId31"/>
              <a:stretch>
                <a:fillRect/>
              </a:stretch>
            </p:blipFill>
            <p:spPr>
              <a:xfrm>
                <a:off x="1782869" y="2643556"/>
                <a:ext cx="3144960" cy="249480"/>
              </a:xfrm>
              <a:prstGeom prst="rect">
                <a:avLst/>
              </a:prstGeom>
            </p:spPr>
          </p:pic>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C2ECD2-5D33-AABB-DD4A-72ECDE5E282A}"/>
              </a:ext>
            </a:extLst>
          </p:cNvPr>
          <p:cNvSpPr txBox="1"/>
          <p:nvPr/>
        </p:nvSpPr>
        <p:spPr>
          <a:xfrm>
            <a:off x="148856" y="14715"/>
            <a:ext cx="6071406" cy="492443"/>
          </a:xfrm>
          <a:prstGeom prst="rect">
            <a:avLst/>
          </a:prstGeom>
          <a:noFill/>
        </p:spPr>
        <p:txBody>
          <a:bodyPr wrap="none">
            <a:spAutoFit/>
          </a:bodyPr>
          <a:lstStyle>
            <a:defPPr>
              <a:defRPr lang="en-US"/>
            </a:defPPr>
            <a:lvl1pPr>
              <a:defRPr sz="2600" b="1">
                <a:solidFill>
                  <a:srgbClr val="182B49"/>
                </a:solidFill>
                <a:latin typeface="Aptos Display"/>
              </a:defRPr>
            </a:lvl1pPr>
          </a:lstStyle>
          <a:p>
            <a:r>
              <a:rPr lang="en-US" dirty="0"/>
              <a:t>Table 6B–6H then classifies Nature of ITC.</a:t>
            </a:r>
          </a:p>
        </p:txBody>
      </p:sp>
      <p:pic>
        <p:nvPicPr>
          <p:cNvPr id="5" name="Picture 4">
            <a:extLst>
              <a:ext uri="{FF2B5EF4-FFF2-40B4-BE49-F238E27FC236}">
                <a16:creationId xmlns:a16="http://schemas.microsoft.com/office/drawing/2014/main" id="{68237168-A87D-34B4-58B2-28E5D95AB621}"/>
              </a:ext>
            </a:extLst>
          </p:cNvPr>
          <p:cNvPicPr>
            <a:picLocks noChangeAspect="1"/>
          </p:cNvPicPr>
          <p:nvPr/>
        </p:nvPicPr>
        <p:blipFill>
          <a:blip r:embed="rId3"/>
          <a:srcRect l="4100" r="12488" b="70557"/>
          <a:stretch>
            <a:fillRect/>
          </a:stretch>
        </p:blipFill>
        <p:spPr>
          <a:xfrm>
            <a:off x="932688" y="1679269"/>
            <a:ext cx="10369296" cy="1097440"/>
          </a:xfrm>
          <a:prstGeom prst="rect">
            <a:avLst/>
          </a:prstGeom>
        </p:spPr>
      </p:pic>
      <p:pic>
        <p:nvPicPr>
          <p:cNvPr id="9" name="Picture 8">
            <a:extLst>
              <a:ext uri="{FF2B5EF4-FFF2-40B4-BE49-F238E27FC236}">
                <a16:creationId xmlns:a16="http://schemas.microsoft.com/office/drawing/2014/main" id="{C01D4C8F-0C0D-9E01-833B-F38C1B3806BD}"/>
              </a:ext>
            </a:extLst>
          </p:cNvPr>
          <p:cNvPicPr>
            <a:picLocks noChangeAspect="1"/>
          </p:cNvPicPr>
          <p:nvPr/>
        </p:nvPicPr>
        <p:blipFill>
          <a:blip r:embed="rId4"/>
          <a:stretch>
            <a:fillRect/>
          </a:stretch>
        </p:blipFill>
        <p:spPr>
          <a:xfrm>
            <a:off x="1472495" y="3230463"/>
            <a:ext cx="9829489" cy="2885857"/>
          </a:xfrm>
          <a:prstGeom prst="rect">
            <a:avLst/>
          </a:prstGeom>
        </p:spPr>
      </p:pic>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B73E261A-6F97-6417-BF06-8B7A0282778D}"/>
                  </a:ext>
                </a:extLst>
              </p14:cNvPr>
              <p14:cNvContentPartPr/>
              <p14:nvPr/>
            </p14:nvContentPartPr>
            <p14:xfrm>
              <a:off x="3876768" y="4562712"/>
              <a:ext cx="6803640" cy="720"/>
            </p14:xfrm>
          </p:contentPart>
        </mc:Choice>
        <mc:Fallback xmlns="">
          <p:pic>
            <p:nvPicPr>
              <p:cNvPr id="6" name="Ink 5">
                <a:extLst>
                  <a:ext uri="{FF2B5EF4-FFF2-40B4-BE49-F238E27FC236}">
                    <a16:creationId xmlns:a16="http://schemas.microsoft.com/office/drawing/2014/main" id="{B73E261A-6F97-6417-BF06-8B7A0282778D}"/>
                  </a:ext>
                </a:extLst>
              </p:cNvPr>
              <p:cNvPicPr/>
              <p:nvPr/>
            </p:nvPicPr>
            <p:blipFill>
              <a:blip r:embed="rId6"/>
              <a:stretch>
                <a:fillRect/>
              </a:stretch>
            </p:blipFill>
            <p:spPr>
              <a:xfrm>
                <a:off x="3823128" y="4346712"/>
                <a:ext cx="691128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Ink 17">
                <a:extLst>
                  <a:ext uri="{FF2B5EF4-FFF2-40B4-BE49-F238E27FC236}">
                    <a16:creationId xmlns:a16="http://schemas.microsoft.com/office/drawing/2014/main" id="{B9C4492E-FEFA-BF93-06D2-7340A92AD827}"/>
                  </a:ext>
                </a:extLst>
              </p14:cNvPr>
              <p14:cNvContentPartPr/>
              <p14:nvPr/>
            </p14:nvContentPartPr>
            <p14:xfrm>
              <a:off x="4462128" y="4781232"/>
              <a:ext cx="3259440" cy="101880"/>
            </p14:xfrm>
          </p:contentPart>
        </mc:Choice>
        <mc:Fallback xmlns="">
          <p:pic>
            <p:nvPicPr>
              <p:cNvPr id="18" name="Ink 17">
                <a:extLst>
                  <a:ext uri="{FF2B5EF4-FFF2-40B4-BE49-F238E27FC236}">
                    <a16:creationId xmlns:a16="http://schemas.microsoft.com/office/drawing/2014/main" id="{B9C4492E-FEFA-BF93-06D2-7340A92AD827}"/>
                  </a:ext>
                </a:extLst>
              </p:cNvPr>
              <p:cNvPicPr/>
              <p:nvPr/>
            </p:nvPicPr>
            <p:blipFill>
              <a:blip r:embed="rId8"/>
              <a:stretch>
                <a:fillRect/>
              </a:stretch>
            </p:blipFill>
            <p:spPr>
              <a:xfrm>
                <a:off x="4408128" y="4673592"/>
                <a:ext cx="336708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Ink 21">
                <a:extLst>
                  <a:ext uri="{FF2B5EF4-FFF2-40B4-BE49-F238E27FC236}">
                    <a16:creationId xmlns:a16="http://schemas.microsoft.com/office/drawing/2014/main" id="{E373C125-C0BE-0493-2453-1209807EA9D0}"/>
                  </a:ext>
                </a:extLst>
              </p14:cNvPr>
              <p14:cNvContentPartPr/>
              <p14:nvPr/>
            </p14:nvContentPartPr>
            <p14:xfrm>
              <a:off x="7799688" y="4791312"/>
              <a:ext cx="3191760" cy="46080"/>
            </p14:xfrm>
          </p:contentPart>
        </mc:Choice>
        <mc:Fallback xmlns="">
          <p:pic>
            <p:nvPicPr>
              <p:cNvPr id="22" name="Ink 21">
                <a:extLst>
                  <a:ext uri="{FF2B5EF4-FFF2-40B4-BE49-F238E27FC236}">
                    <a16:creationId xmlns:a16="http://schemas.microsoft.com/office/drawing/2014/main" id="{E373C125-C0BE-0493-2453-1209807EA9D0}"/>
                  </a:ext>
                </a:extLst>
              </p:cNvPr>
              <p:cNvPicPr/>
              <p:nvPr/>
            </p:nvPicPr>
            <p:blipFill>
              <a:blip r:embed="rId10"/>
              <a:stretch>
                <a:fillRect/>
              </a:stretch>
            </p:blipFill>
            <p:spPr>
              <a:xfrm>
                <a:off x="7745688" y="4683312"/>
                <a:ext cx="3299400" cy="261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3" name="Ink 22">
                <a:extLst>
                  <a:ext uri="{FF2B5EF4-FFF2-40B4-BE49-F238E27FC236}">
                    <a16:creationId xmlns:a16="http://schemas.microsoft.com/office/drawing/2014/main" id="{7BFE1ABD-F753-4CC4-7EEA-B718C4BC3761}"/>
                  </a:ext>
                </a:extLst>
              </p14:cNvPr>
              <p14:cNvContentPartPr/>
              <p14:nvPr/>
            </p14:nvContentPartPr>
            <p14:xfrm>
              <a:off x="3035808" y="4872672"/>
              <a:ext cx="8078040" cy="230400"/>
            </p14:xfrm>
          </p:contentPart>
        </mc:Choice>
        <mc:Fallback xmlns="">
          <p:pic>
            <p:nvPicPr>
              <p:cNvPr id="23" name="Ink 22">
                <a:extLst>
                  <a:ext uri="{FF2B5EF4-FFF2-40B4-BE49-F238E27FC236}">
                    <a16:creationId xmlns:a16="http://schemas.microsoft.com/office/drawing/2014/main" id="{7BFE1ABD-F753-4CC4-7EEA-B718C4BC3761}"/>
                  </a:ext>
                </a:extLst>
              </p:cNvPr>
              <p:cNvPicPr/>
              <p:nvPr/>
            </p:nvPicPr>
            <p:blipFill>
              <a:blip r:embed="rId12"/>
              <a:stretch>
                <a:fillRect/>
              </a:stretch>
            </p:blipFill>
            <p:spPr>
              <a:xfrm>
                <a:off x="2981808" y="4765032"/>
                <a:ext cx="8185680" cy="446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4" name="Ink 23">
                <a:extLst>
                  <a:ext uri="{FF2B5EF4-FFF2-40B4-BE49-F238E27FC236}">
                    <a16:creationId xmlns:a16="http://schemas.microsoft.com/office/drawing/2014/main" id="{9DA749DB-F5BA-85C8-9FC7-361AE1C3EF42}"/>
                  </a:ext>
                </a:extLst>
              </p14:cNvPr>
              <p14:cNvContentPartPr/>
              <p14:nvPr/>
            </p14:nvContentPartPr>
            <p14:xfrm>
              <a:off x="3084611" y="5015065"/>
              <a:ext cx="732960" cy="61920"/>
            </p14:xfrm>
          </p:contentPart>
        </mc:Choice>
        <mc:Fallback xmlns="">
          <p:pic>
            <p:nvPicPr>
              <p:cNvPr id="24" name="Ink 23">
                <a:extLst>
                  <a:ext uri="{FF2B5EF4-FFF2-40B4-BE49-F238E27FC236}">
                    <a16:creationId xmlns:a16="http://schemas.microsoft.com/office/drawing/2014/main" id="{9DA749DB-F5BA-85C8-9FC7-361AE1C3EF42}"/>
                  </a:ext>
                </a:extLst>
              </p:cNvPr>
              <p:cNvPicPr/>
              <p:nvPr/>
            </p:nvPicPr>
            <p:blipFill>
              <a:blip r:embed="rId14"/>
              <a:stretch>
                <a:fillRect/>
              </a:stretch>
            </p:blipFill>
            <p:spPr>
              <a:xfrm>
                <a:off x="3030971" y="4907065"/>
                <a:ext cx="840600" cy="277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5" name="Ink 24">
                <a:extLst>
                  <a:ext uri="{FF2B5EF4-FFF2-40B4-BE49-F238E27FC236}">
                    <a16:creationId xmlns:a16="http://schemas.microsoft.com/office/drawing/2014/main" id="{6DD1E868-7479-A1CF-4C4A-2D65E37B186C}"/>
                  </a:ext>
                </a:extLst>
              </p14:cNvPr>
              <p14:cNvContentPartPr/>
              <p14:nvPr/>
            </p14:nvContentPartPr>
            <p14:xfrm>
              <a:off x="3056891" y="4996345"/>
              <a:ext cx="3844800" cy="158400"/>
            </p14:xfrm>
          </p:contentPart>
        </mc:Choice>
        <mc:Fallback xmlns="">
          <p:pic>
            <p:nvPicPr>
              <p:cNvPr id="25" name="Ink 24">
                <a:extLst>
                  <a:ext uri="{FF2B5EF4-FFF2-40B4-BE49-F238E27FC236}">
                    <a16:creationId xmlns:a16="http://schemas.microsoft.com/office/drawing/2014/main" id="{6DD1E868-7479-A1CF-4C4A-2D65E37B186C}"/>
                  </a:ext>
                </a:extLst>
              </p:cNvPr>
              <p:cNvPicPr/>
              <p:nvPr/>
            </p:nvPicPr>
            <p:blipFill>
              <a:blip r:embed="rId16"/>
              <a:stretch>
                <a:fillRect/>
              </a:stretch>
            </p:blipFill>
            <p:spPr>
              <a:xfrm>
                <a:off x="3003251" y="4888345"/>
                <a:ext cx="3952440"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6" name="Ink 25">
                <a:extLst>
                  <a:ext uri="{FF2B5EF4-FFF2-40B4-BE49-F238E27FC236}">
                    <a16:creationId xmlns:a16="http://schemas.microsoft.com/office/drawing/2014/main" id="{6596F8AF-7C0C-7FAA-3522-5AC98E13CBFD}"/>
                  </a:ext>
                </a:extLst>
              </p14:cNvPr>
              <p14:cNvContentPartPr/>
              <p14:nvPr/>
            </p14:nvContentPartPr>
            <p14:xfrm>
              <a:off x="6225251" y="4968625"/>
              <a:ext cx="3879000" cy="176400"/>
            </p14:xfrm>
          </p:contentPart>
        </mc:Choice>
        <mc:Fallback xmlns="">
          <p:pic>
            <p:nvPicPr>
              <p:cNvPr id="26" name="Ink 25">
                <a:extLst>
                  <a:ext uri="{FF2B5EF4-FFF2-40B4-BE49-F238E27FC236}">
                    <a16:creationId xmlns:a16="http://schemas.microsoft.com/office/drawing/2014/main" id="{6596F8AF-7C0C-7FAA-3522-5AC98E13CBFD}"/>
                  </a:ext>
                </a:extLst>
              </p:cNvPr>
              <p:cNvPicPr/>
              <p:nvPr/>
            </p:nvPicPr>
            <p:blipFill>
              <a:blip r:embed="rId18"/>
              <a:stretch>
                <a:fillRect/>
              </a:stretch>
            </p:blipFill>
            <p:spPr>
              <a:xfrm>
                <a:off x="6171251" y="4860625"/>
                <a:ext cx="3986640" cy="3920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8" name="Ink 27">
                <a:extLst>
                  <a:ext uri="{FF2B5EF4-FFF2-40B4-BE49-F238E27FC236}">
                    <a16:creationId xmlns:a16="http://schemas.microsoft.com/office/drawing/2014/main" id="{01B8526D-307F-BD80-3EFC-8F7E5D4EEC15}"/>
                  </a:ext>
                </a:extLst>
              </p14:cNvPr>
              <p14:cNvContentPartPr/>
              <p14:nvPr/>
            </p14:nvContentPartPr>
            <p14:xfrm>
              <a:off x="8959091" y="5079145"/>
              <a:ext cx="2225880" cy="38520"/>
            </p14:xfrm>
          </p:contentPart>
        </mc:Choice>
        <mc:Fallback xmlns="">
          <p:pic>
            <p:nvPicPr>
              <p:cNvPr id="28" name="Ink 27">
                <a:extLst>
                  <a:ext uri="{FF2B5EF4-FFF2-40B4-BE49-F238E27FC236}">
                    <a16:creationId xmlns:a16="http://schemas.microsoft.com/office/drawing/2014/main" id="{01B8526D-307F-BD80-3EFC-8F7E5D4EEC15}"/>
                  </a:ext>
                </a:extLst>
              </p:cNvPr>
              <p:cNvPicPr/>
              <p:nvPr/>
            </p:nvPicPr>
            <p:blipFill>
              <a:blip r:embed="rId20"/>
              <a:stretch>
                <a:fillRect/>
              </a:stretch>
            </p:blipFill>
            <p:spPr>
              <a:xfrm>
                <a:off x="8905451" y="4971145"/>
                <a:ext cx="233352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3" name="Ink 32">
                <a:extLst>
                  <a:ext uri="{FF2B5EF4-FFF2-40B4-BE49-F238E27FC236}">
                    <a16:creationId xmlns:a16="http://schemas.microsoft.com/office/drawing/2014/main" id="{77046962-AA72-A446-D6FB-9AB33FB61C56}"/>
                  </a:ext>
                </a:extLst>
              </p14:cNvPr>
              <p14:cNvContentPartPr/>
              <p14:nvPr/>
            </p14:nvContentPartPr>
            <p14:xfrm>
              <a:off x="3038531" y="5208385"/>
              <a:ext cx="2149560" cy="93960"/>
            </p14:xfrm>
          </p:contentPart>
        </mc:Choice>
        <mc:Fallback xmlns="">
          <p:pic>
            <p:nvPicPr>
              <p:cNvPr id="33" name="Ink 32">
                <a:extLst>
                  <a:ext uri="{FF2B5EF4-FFF2-40B4-BE49-F238E27FC236}">
                    <a16:creationId xmlns:a16="http://schemas.microsoft.com/office/drawing/2014/main" id="{77046962-AA72-A446-D6FB-9AB33FB61C56}"/>
                  </a:ext>
                </a:extLst>
              </p:cNvPr>
              <p:cNvPicPr/>
              <p:nvPr/>
            </p:nvPicPr>
            <p:blipFill>
              <a:blip r:embed="rId22"/>
              <a:stretch>
                <a:fillRect/>
              </a:stretch>
            </p:blipFill>
            <p:spPr>
              <a:xfrm>
                <a:off x="2984891" y="5100745"/>
                <a:ext cx="225720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7" name="Ink 36">
                <a:extLst>
                  <a:ext uri="{FF2B5EF4-FFF2-40B4-BE49-F238E27FC236}">
                    <a16:creationId xmlns:a16="http://schemas.microsoft.com/office/drawing/2014/main" id="{302CF174-7975-B7E3-7DF4-58305346DF32}"/>
                  </a:ext>
                </a:extLst>
              </p14:cNvPr>
              <p14:cNvContentPartPr/>
              <p14:nvPr/>
            </p14:nvContentPartPr>
            <p14:xfrm>
              <a:off x="4516331" y="5615545"/>
              <a:ext cx="4507920" cy="720"/>
            </p14:xfrm>
          </p:contentPart>
        </mc:Choice>
        <mc:Fallback xmlns="">
          <p:pic>
            <p:nvPicPr>
              <p:cNvPr id="37" name="Ink 36">
                <a:extLst>
                  <a:ext uri="{FF2B5EF4-FFF2-40B4-BE49-F238E27FC236}">
                    <a16:creationId xmlns:a16="http://schemas.microsoft.com/office/drawing/2014/main" id="{302CF174-7975-B7E3-7DF4-58305346DF32}"/>
                  </a:ext>
                </a:extLst>
              </p:cNvPr>
              <p:cNvPicPr/>
              <p:nvPr/>
            </p:nvPicPr>
            <p:blipFill>
              <a:blip r:embed="rId24"/>
              <a:stretch>
                <a:fillRect/>
              </a:stretch>
            </p:blipFill>
            <p:spPr>
              <a:xfrm>
                <a:off x="4462331" y="5399545"/>
                <a:ext cx="461556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9" name="Ink 38">
                <a:extLst>
                  <a:ext uri="{FF2B5EF4-FFF2-40B4-BE49-F238E27FC236}">
                    <a16:creationId xmlns:a16="http://schemas.microsoft.com/office/drawing/2014/main" id="{1631F0EF-1800-DC8A-053F-DA88849B0026}"/>
                  </a:ext>
                </a:extLst>
              </p14:cNvPr>
              <p14:cNvContentPartPr/>
              <p14:nvPr/>
            </p14:nvContentPartPr>
            <p14:xfrm>
              <a:off x="5107451" y="5708065"/>
              <a:ext cx="6079680" cy="720"/>
            </p14:xfrm>
          </p:contentPart>
        </mc:Choice>
        <mc:Fallback xmlns="">
          <p:pic>
            <p:nvPicPr>
              <p:cNvPr id="39" name="Ink 38">
                <a:extLst>
                  <a:ext uri="{FF2B5EF4-FFF2-40B4-BE49-F238E27FC236}">
                    <a16:creationId xmlns:a16="http://schemas.microsoft.com/office/drawing/2014/main" id="{1631F0EF-1800-DC8A-053F-DA88849B0026}"/>
                  </a:ext>
                </a:extLst>
              </p:cNvPr>
              <p:cNvPicPr/>
              <p:nvPr/>
            </p:nvPicPr>
            <p:blipFill>
              <a:blip r:embed="rId26"/>
              <a:stretch>
                <a:fillRect/>
              </a:stretch>
            </p:blipFill>
            <p:spPr>
              <a:xfrm>
                <a:off x="5053451" y="5492065"/>
                <a:ext cx="618732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0" name="Ink 39">
                <a:extLst>
                  <a:ext uri="{FF2B5EF4-FFF2-40B4-BE49-F238E27FC236}">
                    <a16:creationId xmlns:a16="http://schemas.microsoft.com/office/drawing/2014/main" id="{A19CC5B4-768E-0938-5EB1-EE8A712AB656}"/>
                  </a:ext>
                </a:extLst>
              </p14:cNvPr>
              <p14:cNvContentPartPr/>
              <p14:nvPr/>
            </p14:nvContentPartPr>
            <p14:xfrm>
              <a:off x="3075611" y="5734705"/>
              <a:ext cx="8187120" cy="213840"/>
            </p14:xfrm>
          </p:contentPart>
        </mc:Choice>
        <mc:Fallback xmlns="">
          <p:pic>
            <p:nvPicPr>
              <p:cNvPr id="40" name="Ink 39">
                <a:extLst>
                  <a:ext uri="{FF2B5EF4-FFF2-40B4-BE49-F238E27FC236}">
                    <a16:creationId xmlns:a16="http://schemas.microsoft.com/office/drawing/2014/main" id="{A19CC5B4-768E-0938-5EB1-EE8A712AB656}"/>
                  </a:ext>
                </a:extLst>
              </p:cNvPr>
              <p:cNvPicPr/>
              <p:nvPr/>
            </p:nvPicPr>
            <p:blipFill>
              <a:blip r:embed="rId28"/>
              <a:stretch>
                <a:fillRect/>
              </a:stretch>
            </p:blipFill>
            <p:spPr>
              <a:xfrm>
                <a:off x="3021611" y="5627065"/>
                <a:ext cx="8294760" cy="4294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6" name="Ink 45">
                <a:extLst>
                  <a:ext uri="{FF2B5EF4-FFF2-40B4-BE49-F238E27FC236}">
                    <a16:creationId xmlns:a16="http://schemas.microsoft.com/office/drawing/2014/main" id="{60FCE452-7031-581B-1047-360E36B8750E}"/>
                  </a:ext>
                </a:extLst>
              </p14:cNvPr>
              <p14:cNvContentPartPr/>
              <p14:nvPr/>
            </p14:nvContentPartPr>
            <p14:xfrm>
              <a:off x="3020171" y="5938825"/>
              <a:ext cx="7559640" cy="720"/>
            </p14:xfrm>
          </p:contentPart>
        </mc:Choice>
        <mc:Fallback xmlns="">
          <p:pic>
            <p:nvPicPr>
              <p:cNvPr id="46" name="Ink 45">
                <a:extLst>
                  <a:ext uri="{FF2B5EF4-FFF2-40B4-BE49-F238E27FC236}">
                    <a16:creationId xmlns:a16="http://schemas.microsoft.com/office/drawing/2014/main" id="{60FCE452-7031-581B-1047-360E36B8750E}"/>
                  </a:ext>
                </a:extLst>
              </p:cNvPr>
              <p:cNvPicPr/>
              <p:nvPr/>
            </p:nvPicPr>
            <p:blipFill>
              <a:blip r:embed="rId30"/>
              <a:stretch>
                <a:fillRect/>
              </a:stretch>
            </p:blipFill>
            <p:spPr>
              <a:xfrm>
                <a:off x="2966171" y="5722825"/>
                <a:ext cx="7667280" cy="432000"/>
              </a:xfrm>
              <a:prstGeom prst="rect">
                <a:avLst/>
              </a:prstGeom>
            </p:spPr>
          </p:pic>
        </mc:Fallback>
      </mc:AlternateContent>
      <p:sp>
        <p:nvSpPr>
          <p:cNvPr id="48" name="TextBox 47">
            <a:extLst>
              <a:ext uri="{FF2B5EF4-FFF2-40B4-BE49-F238E27FC236}">
                <a16:creationId xmlns:a16="http://schemas.microsoft.com/office/drawing/2014/main" id="{21BAD395-F5FF-182E-75C8-F21CE32A3A4C}"/>
              </a:ext>
            </a:extLst>
          </p:cNvPr>
          <p:cNvSpPr txBox="1"/>
          <p:nvPr/>
        </p:nvSpPr>
        <p:spPr>
          <a:xfrm>
            <a:off x="828768" y="490074"/>
            <a:ext cx="10285080" cy="1200329"/>
          </a:xfrm>
          <a:prstGeom prst="rect">
            <a:avLst/>
          </a:prstGeom>
          <a:noFill/>
        </p:spPr>
        <p:txBody>
          <a:bodyPr wrap="square">
            <a:spAutoFit/>
          </a:bodyPr>
          <a:lstStyle/>
          <a:p>
            <a:r>
              <a:rPr lang="en-US" sz="1800" dirty="0"/>
              <a:t>Classification errors can create apparent reconciliation differences even where the total claim is correct.</a:t>
            </a:r>
          </a:p>
          <a:p>
            <a:r>
              <a:rPr lang="en-US" sz="1800" dirty="0"/>
              <a:t>Table 6H is particularly important for reclaims: Trace the original claim → reversal → eligibility event → reclaim.</a:t>
            </a:r>
          </a:p>
          <a:p>
            <a:r>
              <a:rPr lang="en-US" sz="1800" dirty="0"/>
              <a:t>Do not treat '2B available' as synonymous with 'ITC legally available' or 'ITC actually availed'.</a:t>
            </a:r>
          </a:p>
        </p:txBody>
      </p:sp>
    </p:spTree>
    <p:extLst>
      <p:ext uri="{BB962C8B-B14F-4D97-AF65-F5344CB8AC3E}">
        <p14:creationId xmlns:p14="http://schemas.microsoft.com/office/powerpoint/2010/main" val="3123261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6320574" cy="492443"/>
          </a:xfrm>
          <a:prstGeom prst="rect">
            <a:avLst/>
          </a:prstGeom>
          <a:noFill/>
        </p:spPr>
        <p:txBody>
          <a:bodyPr wrap="square">
            <a:spAutoFit/>
          </a:bodyPr>
          <a:lstStyle/>
          <a:p>
            <a:pPr>
              <a:defRPr sz="2600" b="1">
                <a:solidFill>
                  <a:srgbClr val="182B49"/>
                </a:solidFill>
                <a:latin typeface="Aptos Display"/>
              </a:defRPr>
            </a:pPr>
            <a:r>
              <a:rPr dirty="0"/>
              <a:t>5. Rule 37 — 180-Day Reversal</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594360" y="1234440"/>
            <a:ext cx="5074920" cy="4370832"/>
          </a:xfrm>
          <a:prstGeom prst="roundRect">
            <a:avLst/>
          </a:prstGeom>
          <a:solidFill>
            <a:srgbClr val="F4F7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60" y="1444752"/>
            <a:ext cx="4846320" cy="411480"/>
          </a:xfrm>
          <a:prstGeom prst="rect">
            <a:avLst/>
          </a:prstGeom>
          <a:noFill/>
        </p:spPr>
        <p:txBody>
          <a:bodyPr wrap="none">
            <a:spAutoFit/>
          </a:bodyPr>
          <a:lstStyle/>
          <a:p>
            <a:pPr>
              <a:defRPr sz="1800" b="1">
                <a:solidFill>
                  <a:srgbClr val="2A5B91"/>
                </a:solidFill>
              </a:defRPr>
            </a:pPr>
            <a:r>
              <a:t>Technical checkpoints</a:t>
            </a:r>
          </a:p>
        </p:txBody>
      </p:sp>
      <p:sp>
        <p:nvSpPr>
          <p:cNvPr id="6" name="TextBox 5"/>
          <p:cNvSpPr txBox="1"/>
          <p:nvPr/>
        </p:nvSpPr>
        <p:spPr>
          <a:xfrm>
            <a:off x="822960" y="1874519"/>
            <a:ext cx="4622800" cy="2523768"/>
          </a:xfrm>
          <a:prstGeom prst="rect">
            <a:avLst/>
          </a:prstGeom>
          <a:noFill/>
        </p:spPr>
        <p:txBody>
          <a:bodyPr wrap="square" lIns="27432" rIns="27432">
            <a:spAutoFit/>
          </a:bodyPr>
          <a:lstStyle/>
          <a:p>
            <a:pPr marL="400050" indent="-400050">
              <a:spcAft>
                <a:spcPts val="900"/>
              </a:spcAft>
              <a:buFont typeface="+mj-lt"/>
              <a:buAutoNum type="romanLcPeriod"/>
              <a:defRPr sz="1500" b="0">
                <a:solidFill>
                  <a:srgbClr val="232830"/>
                </a:solidFill>
                <a:latin typeface="Aptos"/>
              </a:defRPr>
            </a:pPr>
            <a:r>
              <a:rPr sz="1600" b="1" dirty="0"/>
              <a:t>Has consideration + tax actually been paid?</a:t>
            </a:r>
          </a:p>
          <a:p>
            <a:pPr marL="400050" indent="-400050">
              <a:spcAft>
                <a:spcPts val="900"/>
              </a:spcAft>
              <a:buFont typeface="+mj-lt"/>
              <a:buAutoNum type="romanLcPeriod"/>
              <a:defRPr sz="1500" b="0">
                <a:solidFill>
                  <a:srgbClr val="232830"/>
                </a:solidFill>
                <a:latin typeface="Aptos"/>
              </a:defRPr>
            </a:pPr>
            <a:r>
              <a:rPr sz="1600" b="1" dirty="0"/>
              <a:t>Is payment partial? Reversal is proportionate to amount not paid.</a:t>
            </a:r>
          </a:p>
          <a:p>
            <a:pPr marL="400050" indent="-400050">
              <a:spcAft>
                <a:spcPts val="900"/>
              </a:spcAft>
              <a:buFont typeface="+mj-lt"/>
              <a:buAutoNum type="romanLcPeriod"/>
              <a:defRPr sz="1500" b="0">
                <a:solidFill>
                  <a:srgbClr val="232830"/>
                </a:solidFill>
                <a:latin typeface="Aptos"/>
              </a:defRPr>
            </a:pPr>
            <a:r>
              <a:rPr sz="1600" b="1" dirty="0"/>
              <a:t>Was reversal made in the prescribed return?</a:t>
            </a:r>
          </a:p>
          <a:p>
            <a:pPr marL="400050" indent="-400050">
              <a:spcAft>
                <a:spcPts val="900"/>
              </a:spcAft>
              <a:buFont typeface="+mj-lt"/>
              <a:buAutoNum type="romanLcPeriod"/>
              <a:defRPr sz="1500" b="0">
                <a:solidFill>
                  <a:srgbClr val="232830"/>
                </a:solidFill>
                <a:latin typeface="Aptos"/>
              </a:defRPr>
            </a:pPr>
            <a:r>
              <a:rPr sz="1600" b="1" dirty="0"/>
              <a:t>Has the underlying invoice subsequently become eligible for re-availment?</a:t>
            </a:r>
          </a:p>
          <a:p>
            <a:pPr marL="400050" indent="-400050">
              <a:spcAft>
                <a:spcPts val="900"/>
              </a:spcAft>
              <a:buFont typeface="+mj-lt"/>
              <a:buAutoNum type="romanLcPeriod"/>
              <a:defRPr sz="1500" b="0">
                <a:solidFill>
                  <a:srgbClr val="232830"/>
                </a:solidFill>
                <a:latin typeface="Aptos"/>
              </a:defRPr>
            </a:pPr>
            <a:r>
              <a:rPr sz="1600" b="1" dirty="0"/>
              <a:t>Is the reclaim correctly segregated from fresh ITC?</a:t>
            </a:r>
          </a:p>
        </p:txBody>
      </p:sp>
      <p:sp>
        <p:nvSpPr>
          <p:cNvPr id="7" name="Rounded Rectangle 6"/>
          <p:cNvSpPr/>
          <p:nvPr/>
        </p:nvSpPr>
        <p:spPr>
          <a:xfrm>
            <a:off x="6172200" y="1234440"/>
            <a:ext cx="5349240" cy="4370832"/>
          </a:xfrm>
          <a:prstGeom prst="roundRect">
            <a:avLst/>
          </a:prstGeom>
          <a:solidFill>
            <a:srgbClr val="F4F7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444752"/>
            <a:ext cx="4846320" cy="411480"/>
          </a:xfrm>
          <a:prstGeom prst="rect">
            <a:avLst/>
          </a:prstGeom>
          <a:noFill/>
        </p:spPr>
        <p:txBody>
          <a:bodyPr wrap="none">
            <a:spAutoFit/>
          </a:bodyPr>
          <a:lstStyle/>
          <a:p>
            <a:pPr>
              <a:defRPr sz="1800" b="1">
                <a:solidFill>
                  <a:srgbClr val="2A5B91"/>
                </a:solidFill>
              </a:defRPr>
            </a:pPr>
            <a:r>
              <a:t>GSTR-9 implications</a:t>
            </a:r>
          </a:p>
        </p:txBody>
      </p:sp>
      <p:sp>
        <p:nvSpPr>
          <p:cNvPr id="9" name="TextBox 8"/>
          <p:cNvSpPr txBox="1"/>
          <p:nvPr/>
        </p:nvSpPr>
        <p:spPr>
          <a:xfrm>
            <a:off x="6400800" y="1922062"/>
            <a:ext cx="4653280" cy="2769989"/>
          </a:xfrm>
          <a:prstGeom prst="rect">
            <a:avLst/>
          </a:prstGeom>
          <a:noFill/>
        </p:spPr>
        <p:txBody>
          <a:bodyPr wrap="square" lIns="27432" rIns="27432">
            <a:spAutoFit/>
          </a:bodyPr>
          <a:lstStyle/>
          <a:p>
            <a:pPr algn="just">
              <a:spcAft>
                <a:spcPts val="900"/>
              </a:spcAft>
              <a:defRPr sz="1500" b="0">
                <a:solidFill>
                  <a:srgbClr val="232830"/>
                </a:solidFill>
                <a:latin typeface="Aptos"/>
              </a:defRPr>
            </a:pPr>
            <a:r>
              <a:rPr sz="1600" b="1" dirty="0"/>
              <a:t>Rule 37 reversal has a distinct reporting bucket.</a:t>
            </a:r>
          </a:p>
          <a:p>
            <a:pPr algn="just">
              <a:spcAft>
                <a:spcPts val="900"/>
              </a:spcAft>
              <a:defRPr sz="1500" b="0">
                <a:solidFill>
                  <a:srgbClr val="232830"/>
                </a:solidFill>
                <a:latin typeface="Aptos"/>
              </a:defRPr>
            </a:pPr>
            <a:r>
              <a:rPr sz="1600" b="1" dirty="0"/>
              <a:t>Do not net the reversal against unrelated current-year ITC.</a:t>
            </a:r>
          </a:p>
          <a:p>
            <a:pPr algn="just">
              <a:spcAft>
                <a:spcPts val="900"/>
              </a:spcAft>
              <a:defRPr sz="1500" b="0">
                <a:solidFill>
                  <a:srgbClr val="232830"/>
                </a:solidFill>
                <a:latin typeface="Aptos"/>
              </a:defRPr>
            </a:pPr>
            <a:r>
              <a:rPr sz="1600" b="1" dirty="0"/>
              <a:t>Reclaim is a separate event and should be supported by invoice-level evidence.</a:t>
            </a:r>
          </a:p>
          <a:p>
            <a:pPr algn="just">
              <a:spcAft>
                <a:spcPts val="900"/>
              </a:spcAft>
              <a:defRPr sz="1500" b="0">
                <a:solidFill>
                  <a:srgbClr val="232830"/>
                </a:solidFill>
                <a:latin typeface="Aptos"/>
              </a:defRPr>
            </a:pPr>
            <a:r>
              <a:rPr sz="1600" b="1" dirty="0"/>
              <a:t>Ageing from books should be reconciled with GST return reversals.</a:t>
            </a:r>
          </a:p>
          <a:p>
            <a:pPr algn="just">
              <a:spcAft>
                <a:spcPts val="900"/>
              </a:spcAft>
              <a:defRPr sz="1500" b="0">
                <a:solidFill>
                  <a:srgbClr val="232830"/>
                </a:solidFill>
                <a:latin typeface="Aptos"/>
              </a:defRPr>
            </a:pPr>
            <a:r>
              <a:rPr sz="1600" b="1" dirty="0"/>
              <a:t>Vendor advances / set-offs / contra entries require transaction-specific analysis.</a:t>
            </a:r>
          </a:p>
        </p:txBody>
      </p:sp>
      <p:sp>
        <p:nvSpPr>
          <p:cNvPr id="10" name="TextBox 9"/>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Sources: Rule 37 as amended by Notification 26/2022-CT; GSTN FY 2024-25 FAQ.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6. Rule 37A — Supplier Default Is a Separate Reconciliation Population</a:t>
            </a:r>
          </a:p>
        </p:txBody>
      </p:sp>
      <p:sp>
        <p:nvSpPr>
          <p:cNvPr id="3" name="Rectangle 2"/>
          <p:cNvSpPr/>
          <p:nvPr/>
        </p:nvSpPr>
        <p:spPr>
          <a:xfrm>
            <a:off x="502920" y="784907"/>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003531"/>
            <a:ext cx="11069320" cy="2523768"/>
          </a:xfrm>
          <a:prstGeom prst="rect">
            <a:avLst/>
          </a:prstGeom>
          <a:noFill/>
          <a:ln>
            <a:solidFill>
              <a:schemeClr val="tx1"/>
            </a:solidFill>
          </a:ln>
        </p:spPr>
        <p:txBody>
          <a:bodyPr wrap="square" lIns="27432" rIns="27432">
            <a:spAutoFit/>
          </a:bodyPr>
          <a:lstStyle/>
          <a:p>
            <a:pPr>
              <a:spcAft>
                <a:spcPts val="900"/>
              </a:spcAft>
              <a:defRPr sz="1600" b="0">
                <a:solidFill>
                  <a:srgbClr val="232830"/>
                </a:solidFill>
                <a:latin typeface="Aptos"/>
              </a:defRPr>
            </a:pPr>
            <a:r>
              <a:rPr dirty="0"/>
              <a:t>Rule 37A applies where ITC was availed on an invoice/debit note reported by the supplier in GSTR-1/IFF, but the supplier has not furnished the corresponding GSTR-3B by the prescribed 30 September checkpoint.</a:t>
            </a:r>
          </a:p>
          <a:p>
            <a:pPr>
              <a:spcAft>
                <a:spcPts val="900"/>
              </a:spcAft>
              <a:defRPr sz="1600" b="0">
                <a:solidFill>
                  <a:srgbClr val="232830"/>
                </a:solidFill>
                <a:latin typeface="Aptos"/>
              </a:defRPr>
            </a:pPr>
            <a:r>
              <a:rPr dirty="0"/>
              <a:t>Recipient must reverse the relevant ITC in GSTR-3B on or before 30 November following the end of the relevant FY; otherwise the amount becomes payable with interest.</a:t>
            </a:r>
          </a:p>
          <a:p>
            <a:pPr>
              <a:spcAft>
                <a:spcPts val="900"/>
              </a:spcAft>
              <a:defRPr sz="1600" b="0">
                <a:solidFill>
                  <a:srgbClr val="232830"/>
                </a:solidFill>
                <a:latin typeface="Aptos"/>
              </a:defRPr>
            </a:pPr>
            <a:r>
              <a:rPr dirty="0"/>
              <a:t>Subsequent supplier compliance enables re-availment, subject to the rule.</a:t>
            </a:r>
          </a:p>
          <a:p>
            <a:pPr>
              <a:spcAft>
                <a:spcPts val="900"/>
              </a:spcAft>
              <a:defRPr sz="1600" b="0">
                <a:solidFill>
                  <a:srgbClr val="232830"/>
                </a:solidFill>
                <a:latin typeface="Aptos"/>
              </a:defRPr>
            </a:pPr>
            <a:r>
              <a:rPr dirty="0"/>
              <a:t>For annual-return purposes, maintain a dedicated Rule 37A register: invoice, supplier 2B appearance, supplier GSTR-3B status, reversal month, reclaim month and evidence.</a:t>
            </a:r>
          </a:p>
          <a:p>
            <a:pPr>
              <a:spcAft>
                <a:spcPts val="900"/>
              </a:spcAft>
              <a:defRPr sz="1600" b="0">
                <a:solidFill>
                  <a:srgbClr val="232830"/>
                </a:solidFill>
                <a:latin typeface="Aptos"/>
              </a:defRPr>
            </a:pPr>
            <a:r>
              <a:rPr dirty="0"/>
              <a:t>Rule 37A should not be mixed with Rule 37 (payment to supplier) merely because both produce a reversal.</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Notification 26/2022-Central Tax inserting Rule 37A.   |   8</a:t>
            </a:r>
          </a:p>
        </p:txBody>
      </p:sp>
      <p:pic>
        <p:nvPicPr>
          <p:cNvPr id="7" name="Picture 6">
            <a:extLst>
              <a:ext uri="{FF2B5EF4-FFF2-40B4-BE49-F238E27FC236}">
                <a16:creationId xmlns:a16="http://schemas.microsoft.com/office/drawing/2014/main" id="{332EACBE-5546-75D3-80FC-3CE9E9675667}"/>
              </a:ext>
            </a:extLst>
          </p:cNvPr>
          <p:cNvPicPr>
            <a:picLocks noChangeAspect="1"/>
          </p:cNvPicPr>
          <p:nvPr/>
        </p:nvPicPr>
        <p:blipFill>
          <a:blip r:embed="rId2"/>
          <a:stretch>
            <a:fillRect/>
          </a:stretch>
        </p:blipFill>
        <p:spPr>
          <a:xfrm>
            <a:off x="533400" y="3758208"/>
            <a:ext cx="10612120" cy="277065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7615844" cy="892552"/>
          </a:xfrm>
          <a:prstGeom prst="rect">
            <a:avLst/>
          </a:prstGeom>
          <a:noFill/>
        </p:spPr>
        <p:txBody>
          <a:bodyPr wrap="square">
            <a:spAutoFit/>
          </a:bodyPr>
          <a:lstStyle/>
          <a:p>
            <a:pPr>
              <a:defRPr sz="2600" b="1">
                <a:solidFill>
                  <a:srgbClr val="182B49"/>
                </a:solidFill>
                <a:latin typeface="Aptos Display"/>
              </a:defRPr>
            </a:pPr>
            <a:r>
              <a:rPr dirty="0"/>
              <a:t>4. Reversal &amp; Reclaim — </a:t>
            </a:r>
            <a:r>
              <a:rPr lang="en-US" dirty="0"/>
              <a:t>Case- I</a:t>
            </a:r>
          </a:p>
          <a:p>
            <a:pPr>
              <a:defRPr sz="2600" b="1">
                <a:solidFill>
                  <a:srgbClr val="182B49"/>
                </a:solidFill>
                <a:latin typeface="Aptos Display"/>
              </a:defRPr>
            </a:pPr>
            <a:endParaRPr dirty="0"/>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GSTN FAQ FY 2024-25, Examples 1–3.   |   6</a:t>
            </a:r>
          </a:p>
        </p:txBody>
      </p:sp>
      <p:sp>
        <p:nvSpPr>
          <p:cNvPr id="10" name="TextBox 9">
            <a:extLst>
              <a:ext uri="{FF2B5EF4-FFF2-40B4-BE49-F238E27FC236}">
                <a16:creationId xmlns:a16="http://schemas.microsoft.com/office/drawing/2014/main" id="{4C4FB5C3-2A93-3305-3A36-CC766835290C}"/>
              </a:ext>
            </a:extLst>
          </p:cNvPr>
          <p:cNvSpPr txBox="1"/>
          <p:nvPr/>
        </p:nvSpPr>
        <p:spPr>
          <a:xfrm>
            <a:off x="858980" y="1197864"/>
            <a:ext cx="10067637" cy="1323439"/>
          </a:xfrm>
          <a:prstGeom prst="rect">
            <a:avLst/>
          </a:prstGeom>
          <a:noFill/>
        </p:spPr>
        <p:txBody>
          <a:bodyPr wrap="square">
            <a:spAutoFit/>
          </a:bodyPr>
          <a:lstStyle/>
          <a:p>
            <a:r>
              <a:rPr lang="en-US" sz="2000" b="1" dirty="0"/>
              <a:t>Example 1 - </a:t>
            </a:r>
            <a:r>
              <a:rPr lang="en-US" sz="2000" b="1" dirty="0" err="1"/>
              <a:t>Mr</a:t>
            </a:r>
            <a:r>
              <a:rPr lang="en-US" sz="2000" b="1" dirty="0"/>
              <a:t> A has claimed Rs 100 (IGST) in the month of April C-FY and reversed the same in October C-FY due to nonpayment to Supplier within 180 days as per rule 37 of CGST Rule 2017. </a:t>
            </a:r>
          </a:p>
          <a:p>
            <a:r>
              <a:rPr lang="en-US" sz="2000" b="1" dirty="0"/>
              <a:t>The same has been reclaimed in March C-FY as payment has been made on 4</a:t>
            </a:r>
            <a:r>
              <a:rPr lang="en-US" sz="2000" b="1" baseline="30000" dirty="0"/>
              <a:t>th</a:t>
            </a:r>
            <a:r>
              <a:rPr lang="en-US" sz="2000" b="1" dirty="0"/>
              <a:t>  March C-FY. </a:t>
            </a:r>
          </a:p>
        </p:txBody>
      </p:sp>
      <p:sp>
        <p:nvSpPr>
          <p:cNvPr id="12" name="TextBox 11">
            <a:extLst>
              <a:ext uri="{FF2B5EF4-FFF2-40B4-BE49-F238E27FC236}">
                <a16:creationId xmlns:a16="http://schemas.microsoft.com/office/drawing/2014/main" id="{F1592FB6-BC49-CA41-3773-F745EE6C488A}"/>
              </a:ext>
            </a:extLst>
          </p:cNvPr>
          <p:cNvSpPr txBox="1"/>
          <p:nvPr/>
        </p:nvSpPr>
        <p:spPr>
          <a:xfrm>
            <a:off x="1052945" y="2604776"/>
            <a:ext cx="9180945" cy="1815882"/>
          </a:xfrm>
          <a:prstGeom prst="rect">
            <a:avLst/>
          </a:prstGeom>
          <a:noFill/>
        </p:spPr>
        <p:txBody>
          <a:bodyPr wrap="square">
            <a:spAutoFit/>
          </a:bodyPr>
          <a:lstStyle/>
          <a:p>
            <a:r>
              <a:rPr lang="en-US" sz="2800" b="1" dirty="0"/>
              <a:t>The reporting will be in the GSTR 9 for C-FY as under – </a:t>
            </a:r>
          </a:p>
          <a:p>
            <a:pPr marL="342900" indent="-342900">
              <a:buAutoNum type="arabicPeriod"/>
            </a:pPr>
            <a:r>
              <a:rPr lang="en-US" sz="2800" b="1" dirty="0"/>
              <a:t>Original claim in Table 6B of GSTR 9 for C-FY </a:t>
            </a:r>
          </a:p>
          <a:p>
            <a:pPr marL="342900" indent="-342900">
              <a:buAutoNum type="arabicPeriod"/>
            </a:pPr>
            <a:r>
              <a:rPr lang="en-US" sz="2800" b="1" dirty="0"/>
              <a:t>Reversal of same in Table 7A of GSTR 9 for C-FY  </a:t>
            </a:r>
          </a:p>
          <a:p>
            <a:pPr marL="342900" indent="-342900">
              <a:buAutoNum type="arabicPeriod"/>
            </a:pPr>
            <a:r>
              <a:rPr lang="en-US" sz="2800" b="1" dirty="0"/>
              <a:t>Reclaim in Table 6H of GSTR 9 for C- FY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B82469-C79D-C98E-D913-6AE219127B32}"/>
              </a:ext>
            </a:extLst>
          </p:cNvPr>
          <p:cNvSpPr txBox="1"/>
          <p:nvPr/>
        </p:nvSpPr>
        <p:spPr>
          <a:xfrm>
            <a:off x="858982" y="882180"/>
            <a:ext cx="10732654" cy="830997"/>
          </a:xfrm>
          <a:prstGeom prst="rect">
            <a:avLst/>
          </a:prstGeom>
          <a:noFill/>
        </p:spPr>
        <p:txBody>
          <a:bodyPr wrap="square">
            <a:spAutoFit/>
          </a:bodyPr>
          <a:lstStyle/>
          <a:p>
            <a:r>
              <a:rPr lang="en-US" sz="2400" b="1" dirty="0"/>
              <a:t>If any ITC pertaining to preceding FY (2023-24) was claimed and reversed in the P- FY but reclaimed(due to rule 37/37A) in the C-FY .</a:t>
            </a:r>
          </a:p>
        </p:txBody>
      </p:sp>
      <p:sp>
        <p:nvSpPr>
          <p:cNvPr id="5" name="TextBox 4">
            <a:extLst>
              <a:ext uri="{FF2B5EF4-FFF2-40B4-BE49-F238E27FC236}">
                <a16:creationId xmlns:a16="http://schemas.microsoft.com/office/drawing/2014/main" id="{0F90C59D-C9D5-C7FF-BFAE-DE88A69B9111}"/>
              </a:ext>
            </a:extLst>
          </p:cNvPr>
          <p:cNvSpPr txBox="1"/>
          <p:nvPr/>
        </p:nvSpPr>
        <p:spPr>
          <a:xfrm>
            <a:off x="905169" y="2110821"/>
            <a:ext cx="9023927" cy="830997"/>
          </a:xfrm>
          <a:prstGeom prst="rect">
            <a:avLst/>
          </a:prstGeom>
          <a:noFill/>
        </p:spPr>
        <p:txBody>
          <a:bodyPr wrap="square">
            <a:spAutoFit/>
          </a:bodyPr>
          <a:lstStyle/>
          <a:p>
            <a:r>
              <a:rPr lang="en-US" sz="2400" b="1" dirty="0"/>
              <a:t>ITC reclaimed should not be reported in Table 6A1 of GSTR 9 for CFY. </a:t>
            </a:r>
          </a:p>
          <a:p>
            <a:r>
              <a:rPr lang="en-US" sz="2400" b="1" dirty="0"/>
              <a:t>This needs to be reported in Table 6H of GSTR 9 for FY 2024-25.</a:t>
            </a:r>
          </a:p>
        </p:txBody>
      </p:sp>
      <p:sp>
        <p:nvSpPr>
          <p:cNvPr id="7" name="TextBox 6">
            <a:extLst>
              <a:ext uri="{FF2B5EF4-FFF2-40B4-BE49-F238E27FC236}">
                <a16:creationId xmlns:a16="http://schemas.microsoft.com/office/drawing/2014/main" id="{34F1A2E8-9D6D-2144-56D6-43456FD3F908}"/>
              </a:ext>
            </a:extLst>
          </p:cNvPr>
          <p:cNvSpPr txBox="1"/>
          <p:nvPr/>
        </p:nvSpPr>
        <p:spPr>
          <a:xfrm>
            <a:off x="502920" y="292608"/>
            <a:ext cx="7615844" cy="492443"/>
          </a:xfrm>
          <a:prstGeom prst="rect">
            <a:avLst/>
          </a:prstGeom>
          <a:noFill/>
        </p:spPr>
        <p:txBody>
          <a:bodyPr wrap="square">
            <a:spAutoFit/>
          </a:bodyPr>
          <a:lstStyle/>
          <a:p>
            <a:pPr>
              <a:defRPr sz="2600" b="1">
                <a:solidFill>
                  <a:srgbClr val="182B49"/>
                </a:solidFill>
                <a:latin typeface="Aptos Display"/>
              </a:defRPr>
            </a:pPr>
            <a:r>
              <a:rPr dirty="0"/>
              <a:t>4. Reversal &amp; Reclaim — </a:t>
            </a:r>
            <a:r>
              <a:rPr lang="en-US" dirty="0"/>
              <a:t>Case- II</a:t>
            </a:r>
            <a:endParaRPr dirty="0"/>
          </a:p>
        </p:txBody>
      </p:sp>
    </p:spTree>
    <p:extLst>
      <p:ext uri="{BB962C8B-B14F-4D97-AF65-F5344CB8AC3E}">
        <p14:creationId xmlns:p14="http://schemas.microsoft.com/office/powerpoint/2010/main" val="286267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31BE4C-4629-C0BE-D0D2-204D5132A5C3}"/>
              </a:ext>
            </a:extLst>
          </p:cNvPr>
          <p:cNvSpPr txBox="1"/>
          <p:nvPr/>
        </p:nvSpPr>
        <p:spPr>
          <a:xfrm>
            <a:off x="858985" y="1048479"/>
            <a:ext cx="9971115" cy="830997"/>
          </a:xfrm>
          <a:prstGeom prst="rect">
            <a:avLst/>
          </a:prstGeom>
          <a:noFill/>
        </p:spPr>
        <p:txBody>
          <a:bodyPr wrap="square">
            <a:spAutoFit/>
          </a:bodyPr>
          <a:lstStyle/>
          <a:p>
            <a:r>
              <a:rPr lang="en-US" sz="2400" b="1" dirty="0"/>
              <a:t>How the value of ITC will be reported if ITC pertaining to C-FY has been claimed, reversed and reclaimed in the same C-FY </a:t>
            </a:r>
          </a:p>
        </p:txBody>
      </p:sp>
      <p:sp>
        <p:nvSpPr>
          <p:cNvPr id="5" name="TextBox 4">
            <a:extLst>
              <a:ext uri="{FF2B5EF4-FFF2-40B4-BE49-F238E27FC236}">
                <a16:creationId xmlns:a16="http://schemas.microsoft.com/office/drawing/2014/main" id="{38F69E8D-DA9D-532D-12A2-E7A035E71647}"/>
              </a:ext>
            </a:extLst>
          </p:cNvPr>
          <p:cNvSpPr txBox="1"/>
          <p:nvPr/>
        </p:nvSpPr>
        <p:spPr>
          <a:xfrm>
            <a:off x="502920" y="292608"/>
            <a:ext cx="9971116" cy="892552"/>
          </a:xfrm>
          <a:prstGeom prst="rect">
            <a:avLst/>
          </a:prstGeom>
          <a:noFill/>
        </p:spPr>
        <p:txBody>
          <a:bodyPr wrap="square">
            <a:spAutoFit/>
          </a:bodyPr>
          <a:lstStyle/>
          <a:p>
            <a:pPr>
              <a:defRPr sz="2600" b="1">
                <a:solidFill>
                  <a:srgbClr val="182B49"/>
                </a:solidFill>
                <a:latin typeface="Aptos Display"/>
              </a:defRPr>
            </a:pPr>
            <a:r>
              <a:rPr dirty="0"/>
              <a:t>4. Reversal &amp; Reclaim — </a:t>
            </a:r>
            <a:r>
              <a:rPr lang="en-US" dirty="0"/>
              <a:t>Case- III</a:t>
            </a:r>
          </a:p>
          <a:p>
            <a:pPr>
              <a:defRPr sz="2600" b="1">
                <a:solidFill>
                  <a:srgbClr val="182B49"/>
                </a:solidFill>
                <a:latin typeface="Aptos Display"/>
              </a:defRPr>
            </a:pPr>
            <a:endParaRPr dirty="0"/>
          </a:p>
        </p:txBody>
      </p:sp>
      <p:sp>
        <p:nvSpPr>
          <p:cNvPr id="7" name="TextBox 6">
            <a:extLst>
              <a:ext uri="{FF2B5EF4-FFF2-40B4-BE49-F238E27FC236}">
                <a16:creationId xmlns:a16="http://schemas.microsoft.com/office/drawing/2014/main" id="{8F748885-FB52-E9C7-8D01-14C2074322A7}"/>
              </a:ext>
            </a:extLst>
          </p:cNvPr>
          <p:cNvSpPr txBox="1"/>
          <p:nvPr/>
        </p:nvSpPr>
        <p:spPr>
          <a:xfrm>
            <a:off x="858984" y="2239972"/>
            <a:ext cx="10732651" cy="1815882"/>
          </a:xfrm>
          <a:prstGeom prst="rect">
            <a:avLst/>
          </a:prstGeom>
          <a:noFill/>
        </p:spPr>
        <p:txBody>
          <a:bodyPr wrap="square">
            <a:spAutoFit/>
          </a:bodyPr>
          <a:lstStyle/>
          <a:p>
            <a:pPr marL="457200" indent="-457200">
              <a:buFont typeface="Wingdings" panose="05000000000000000000" pitchFamily="2" charset="2"/>
              <a:buChar char="Ø"/>
            </a:pPr>
            <a:r>
              <a:rPr lang="en-US" sz="2800" b="1" dirty="0"/>
              <a:t>ITC claim should be reported in Table 6B,</a:t>
            </a:r>
          </a:p>
          <a:p>
            <a:pPr marL="457200" indent="-457200">
              <a:buFont typeface="Wingdings" panose="05000000000000000000" pitchFamily="2" charset="2"/>
              <a:buChar char="Ø"/>
            </a:pPr>
            <a:r>
              <a:rPr lang="en-US" sz="2800" b="1" dirty="0"/>
              <a:t>Reversal should be reported in Table 7 (Table 7A to 7H, as the case may be) and </a:t>
            </a:r>
          </a:p>
          <a:p>
            <a:pPr marL="457200" indent="-457200">
              <a:buFont typeface="Wingdings" panose="05000000000000000000" pitchFamily="2" charset="2"/>
              <a:buChar char="Ø"/>
            </a:pPr>
            <a:r>
              <a:rPr lang="en-US" sz="2800" b="1" dirty="0"/>
              <a:t>Reclaimed should be reported in 6H. </a:t>
            </a:r>
          </a:p>
        </p:txBody>
      </p:sp>
    </p:spTree>
    <p:extLst>
      <p:ext uri="{BB962C8B-B14F-4D97-AF65-F5344CB8AC3E}">
        <p14:creationId xmlns:p14="http://schemas.microsoft.com/office/powerpoint/2010/main" val="42167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7. Rules 42 &amp; 43 — Annual True-Up Is Not Simply a 'Table 7 Exercise'</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234440"/>
            <a:ext cx="10718321" cy="3285515"/>
          </a:xfrm>
          <a:prstGeom prst="rect">
            <a:avLst/>
          </a:prstGeom>
          <a:noFill/>
        </p:spPr>
        <p:txBody>
          <a:bodyPr wrap="square" lIns="27432" rIns="27432">
            <a:spAutoFit/>
          </a:bodyPr>
          <a:lstStyle/>
          <a:p>
            <a:pPr marL="285750" indent="-285750">
              <a:spcAft>
                <a:spcPts val="900"/>
              </a:spcAft>
              <a:buFont typeface="Wingdings" panose="05000000000000000000" pitchFamily="2" charset="2"/>
              <a:buChar char="Ø"/>
              <a:defRPr sz="1700" b="0">
                <a:solidFill>
                  <a:srgbClr val="232830"/>
                </a:solidFill>
                <a:latin typeface="Aptos"/>
              </a:defRPr>
            </a:pPr>
            <a:r>
              <a:rPr b="1" dirty="0"/>
              <a:t>Monthly reversal under Rules 42/43 is provisional in nature; the annual calculation may produce an incremental reversal or a re-credit.</a:t>
            </a:r>
          </a:p>
          <a:p>
            <a:pPr marL="285750" indent="-285750">
              <a:spcAft>
                <a:spcPts val="900"/>
              </a:spcAft>
              <a:buFont typeface="Wingdings" panose="05000000000000000000" pitchFamily="2" charset="2"/>
              <a:buChar char="Ø"/>
              <a:defRPr sz="1700" b="0">
                <a:solidFill>
                  <a:srgbClr val="232830"/>
                </a:solidFill>
                <a:latin typeface="Aptos"/>
              </a:defRPr>
            </a:pPr>
            <a:r>
              <a:rPr b="1" dirty="0"/>
              <a:t>Reconcile the annual computation with monthly GSTR-3B reversals and identify whether the year-end adjustment is already embedded in Table 7.</a:t>
            </a:r>
          </a:p>
          <a:p>
            <a:pPr marL="285750" indent="-285750">
              <a:spcAft>
                <a:spcPts val="900"/>
              </a:spcAft>
              <a:buFont typeface="Wingdings" panose="05000000000000000000" pitchFamily="2" charset="2"/>
              <a:buChar char="Ø"/>
              <a:defRPr sz="1700" b="0">
                <a:solidFill>
                  <a:srgbClr val="232830"/>
                </a:solidFill>
                <a:latin typeface="Aptos"/>
              </a:defRPr>
            </a:pPr>
            <a:r>
              <a:rPr b="1" dirty="0"/>
              <a:t>Separate common-input/input-service reversals from blocked credit under Section 17(5).</a:t>
            </a:r>
          </a:p>
          <a:p>
            <a:pPr marL="285750" indent="-285750">
              <a:spcAft>
                <a:spcPts val="900"/>
              </a:spcAft>
              <a:buFont typeface="Wingdings" panose="05000000000000000000" pitchFamily="2" charset="2"/>
              <a:buChar char="Ø"/>
              <a:defRPr sz="1700" b="0">
                <a:solidFill>
                  <a:srgbClr val="232830"/>
                </a:solidFill>
                <a:latin typeface="Aptos"/>
              </a:defRPr>
            </a:pPr>
            <a:r>
              <a:rPr b="1" dirty="0"/>
              <a:t>Check turnover definitions and exempt-supply components used in the annual computation rather than merely agreeing the final amount to the ledger.</a:t>
            </a:r>
          </a:p>
          <a:p>
            <a:pPr marL="285750" indent="-285750">
              <a:spcAft>
                <a:spcPts val="900"/>
              </a:spcAft>
              <a:buFont typeface="Wingdings" panose="05000000000000000000" pitchFamily="2" charset="2"/>
              <a:buChar char="Ø"/>
              <a:defRPr sz="1700" b="0">
                <a:solidFill>
                  <a:srgbClr val="232830"/>
                </a:solidFill>
                <a:latin typeface="Aptos"/>
              </a:defRPr>
            </a:pPr>
            <a:r>
              <a:rPr b="1" dirty="0"/>
              <a:t>Where re-credit / additional reversal arises, document the calculation as a standalone working paper because the GSTR-9 number alone does not explain the mechanics.</a:t>
            </a:r>
            <a:endParaRPr lang="en-US" b="1" dirty="0"/>
          </a:p>
          <a:p>
            <a:pPr marL="285750" indent="-285750">
              <a:spcAft>
                <a:spcPts val="900"/>
              </a:spcAft>
              <a:buFont typeface="Wingdings" panose="05000000000000000000" pitchFamily="2" charset="2"/>
              <a:buChar char="Ø"/>
              <a:defRPr sz="1700" b="0">
                <a:solidFill>
                  <a:srgbClr val="232830"/>
                </a:solidFill>
                <a:latin typeface="Aptos"/>
              </a:defRPr>
            </a:pPr>
            <a:endParaRPr b="1" dirty="0"/>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CGST Rules 42 &amp; 43; CBIC Circular 170/02/2022-GST.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8. Section 17(5) — 'Ineligible ITC' Versus 'Reversal of ITC'</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extLst>
              <p:ext uri="{D42A27DB-BD31-4B8C-83A1-F6EECF244321}">
                <p14:modId xmlns:p14="http://schemas.microsoft.com/office/powerpoint/2010/main" val="923275787"/>
              </p:ext>
            </p:extLst>
          </p:nvPr>
        </p:nvGraphicFramePr>
        <p:xfrm>
          <a:off x="502920" y="1325880"/>
          <a:ext cx="11064240" cy="3206588"/>
        </p:xfrm>
        <a:graphic>
          <a:graphicData uri="http://schemas.openxmlformats.org/drawingml/2006/table">
            <a:tbl>
              <a:tblPr firstRow="1" bandRow="1">
                <a:tableStyleId>{5C22544A-7EE6-4342-B048-85BDC9FD1C3A}</a:tableStyleId>
              </a:tblPr>
              <a:tblGrid>
                <a:gridCol w="2406535">
                  <a:extLst>
                    <a:ext uri="{9D8B030D-6E8A-4147-A177-3AD203B41FA5}">
                      <a16:colId xmlns:a16="http://schemas.microsoft.com/office/drawing/2014/main" val="20000"/>
                    </a:ext>
                  </a:extLst>
                </a:gridCol>
                <a:gridCol w="4969625">
                  <a:extLst>
                    <a:ext uri="{9D8B030D-6E8A-4147-A177-3AD203B41FA5}">
                      <a16:colId xmlns:a16="http://schemas.microsoft.com/office/drawing/2014/main" val="20001"/>
                    </a:ext>
                  </a:extLst>
                </a:gridCol>
                <a:gridCol w="3688080">
                  <a:extLst>
                    <a:ext uri="{9D8B030D-6E8A-4147-A177-3AD203B41FA5}">
                      <a16:colId xmlns:a16="http://schemas.microsoft.com/office/drawing/2014/main" val="20002"/>
                    </a:ext>
                  </a:extLst>
                </a:gridCol>
              </a:tblGrid>
              <a:tr h="859536">
                <a:tc>
                  <a:txBody>
                    <a:bodyPr/>
                    <a:lstStyle/>
                    <a:p>
                      <a:pPr>
                        <a:defRPr sz="1100" b="1">
                          <a:solidFill>
                            <a:srgbClr val="FFFFFF"/>
                          </a:solidFill>
                          <a:latin typeface="Aptos"/>
                        </a:defRPr>
                      </a:pPr>
                      <a:r>
                        <a:rPr sz="1600" b="1" dirty="0"/>
                        <a:t>Issue</a:t>
                      </a:r>
                    </a:p>
                  </a:txBody>
                  <a:tcPr marL="54864" marR="54864" marT="36576" marB="36576">
                    <a:solidFill>
                      <a:srgbClr val="182B49"/>
                    </a:solidFill>
                  </a:tcPr>
                </a:tc>
                <a:tc>
                  <a:txBody>
                    <a:bodyPr/>
                    <a:lstStyle/>
                    <a:p>
                      <a:pPr>
                        <a:defRPr sz="1100" b="1">
                          <a:solidFill>
                            <a:srgbClr val="FFFFFF"/>
                          </a:solidFill>
                          <a:latin typeface="Aptos"/>
                        </a:defRPr>
                      </a:pPr>
                      <a:r>
                        <a:rPr sz="1600" b="1"/>
                        <a:t>Question to answer</a:t>
                      </a:r>
                    </a:p>
                  </a:txBody>
                  <a:tcPr marL="54864" marR="54864" marT="36576" marB="36576">
                    <a:solidFill>
                      <a:srgbClr val="182B49"/>
                    </a:solidFill>
                  </a:tcPr>
                </a:tc>
                <a:tc>
                  <a:txBody>
                    <a:bodyPr/>
                    <a:lstStyle/>
                    <a:p>
                      <a:pPr>
                        <a:defRPr sz="1100" b="1">
                          <a:solidFill>
                            <a:srgbClr val="FFFFFF"/>
                          </a:solidFill>
                          <a:latin typeface="Aptos"/>
                        </a:defRPr>
                      </a:pPr>
                      <a:r>
                        <a:rPr sz="1600" b="1"/>
                        <a:t>Common error</a:t>
                      </a:r>
                    </a:p>
                  </a:txBody>
                  <a:tcPr marL="54864" marR="54864" marT="36576" marB="36576">
                    <a:solidFill>
                      <a:srgbClr val="182B49"/>
                    </a:solidFill>
                  </a:tcPr>
                </a:tc>
                <a:extLst>
                  <a:ext uri="{0D108BD9-81ED-4DB2-BD59-A6C34878D82A}">
                    <a16:rowId xmlns:a16="http://schemas.microsoft.com/office/drawing/2014/main" val="10000"/>
                  </a:ext>
                </a:extLst>
              </a:tr>
              <a:tr h="400766">
                <a:tc>
                  <a:txBody>
                    <a:bodyPr/>
                    <a:lstStyle/>
                    <a:p>
                      <a:pPr>
                        <a:defRPr sz="1100">
                          <a:solidFill>
                            <a:srgbClr val="232830"/>
                          </a:solidFill>
                          <a:latin typeface="Aptos"/>
                        </a:defRPr>
                      </a:pPr>
                      <a:r>
                        <a:rPr sz="1600" b="1"/>
                        <a:t>Blocked ab initio</a:t>
                      </a:r>
                    </a:p>
                  </a:txBody>
                  <a:tcPr marL="54864" marR="54864" marT="36576" marB="36576"/>
                </a:tc>
                <a:tc>
                  <a:txBody>
                    <a:bodyPr/>
                    <a:lstStyle/>
                    <a:p>
                      <a:pPr>
                        <a:defRPr sz="1100">
                          <a:solidFill>
                            <a:srgbClr val="232830"/>
                          </a:solidFill>
                          <a:latin typeface="Aptos"/>
                        </a:defRPr>
                      </a:pPr>
                      <a:r>
                        <a:rPr sz="1600" b="1" dirty="0"/>
                        <a:t>Was the credit legally barred from inception?</a:t>
                      </a:r>
                    </a:p>
                  </a:txBody>
                  <a:tcPr marL="54864" marR="54864" marT="36576" marB="36576"/>
                </a:tc>
                <a:tc>
                  <a:txBody>
                    <a:bodyPr/>
                    <a:lstStyle/>
                    <a:p>
                      <a:pPr>
                        <a:defRPr sz="1100">
                          <a:solidFill>
                            <a:srgbClr val="232830"/>
                          </a:solidFill>
                          <a:latin typeface="Aptos"/>
                        </a:defRPr>
                      </a:pPr>
                      <a:r>
                        <a:rPr sz="1600" b="1"/>
                        <a:t>Calling every blocked credit a 'reversal'</a:t>
                      </a:r>
                    </a:p>
                  </a:txBody>
                  <a:tcPr marL="54864" marR="54864" marT="36576" marB="36576"/>
                </a:tc>
                <a:extLst>
                  <a:ext uri="{0D108BD9-81ED-4DB2-BD59-A6C34878D82A}">
                    <a16:rowId xmlns:a16="http://schemas.microsoft.com/office/drawing/2014/main" val="10001"/>
                  </a:ext>
                </a:extLst>
              </a:tr>
              <a:tr h="606552">
                <a:tc>
                  <a:txBody>
                    <a:bodyPr/>
                    <a:lstStyle/>
                    <a:p>
                      <a:pPr>
                        <a:defRPr sz="1100">
                          <a:solidFill>
                            <a:srgbClr val="232830"/>
                          </a:solidFill>
                          <a:latin typeface="Aptos"/>
                        </a:defRPr>
                      </a:pPr>
                      <a:r>
                        <a:rPr sz="1600" b="1"/>
                        <a:t>Wrongly availed ITC</a:t>
                      </a:r>
                    </a:p>
                  </a:txBody>
                  <a:tcPr marL="54864" marR="54864" marT="36576" marB="36576">
                    <a:solidFill>
                      <a:srgbClr val="F4F7FA"/>
                    </a:solidFill>
                  </a:tcPr>
                </a:tc>
                <a:tc>
                  <a:txBody>
                    <a:bodyPr/>
                    <a:lstStyle/>
                    <a:p>
                      <a:pPr>
                        <a:defRPr sz="1100">
                          <a:solidFill>
                            <a:srgbClr val="232830"/>
                          </a:solidFill>
                          <a:latin typeface="Aptos"/>
                        </a:defRPr>
                      </a:pPr>
                      <a:r>
                        <a:rPr sz="1600" b="1" dirty="0"/>
                        <a:t>Was eligible credit actually availed but later found incorrect?</a:t>
                      </a:r>
                    </a:p>
                  </a:txBody>
                  <a:tcPr marL="54864" marR="54864" marT="36576" marB="36576">
                    <a:solidFill>
                      <a:srgbClr val="F4F7FA"/>
                    </a:solidFill>
                  </a:tcPr>
                </a:tc>
                <a:tc>
                  <a:txBody>
                    <a:bodyPr/>
                    <a:lstStyle/>
                    <a:p>
                      <a:pPr>
                        <a:defRPr sz="1100">
                          <a:solidFill>
                            <a:srgbClr val="232830"/>
                          </a:solidFill>
                          <a:latin typeface="Aptos"/>
                        </a:defRPr>
                      </a:pPr>
                      <a:r>
                        <a:rPr sz="1600" b="1"/>
                        <a:t>No transaction-level evidence</a:t>
                      </a:r>
                    </a:p>
                  </a:txBody>
                  <a:tcPr marL="54864" marR="54864" marT="36576" marB="36576">
                    <a:solidFill>
                      <a:srgbClr val="F4F7FA"/>
                    </a:solidFill>
                  </a:tcPr>
                </a:tc>
                <a:extLst>
                  <a:ext uri="{0D108BD9-81ED-4DB2-BD59-A6C34878D82A}">
                    <a16:rowId xmlns:a16="http://schemas.microsoft.com/office/drawing/2014/main" val="10002"/>
                  </a:ext>
                </a:extLst>
              </a:tr>
              <a:tr h="618836">
                <a:tc>
                  <a:txBody>
                    <a:bodyPr/>
                    <a:lstStyle/>
                    <a:p>
                      <a:pPr>
                        <a:defRPr sz="1100">
                          <a:solidFill>
                            <a:srgbClr val="232830"/>
                          </a:solidFill>
                          <a:latin typeface="Aptos"/>
                        </a:defRPr>
                      </a:pPr>
                      <a:r>
                        <a:rPr sz="1600" b="1"/>
                        <a:t>Temporary reversal</a:t>
                      </a:r>
                    </a:p>
                  </a:txBody>
                  <a:tcPr marL="54864" marR="54864" marT="36576" marB="36576"/>
                </a:tc>
                <a:tc>
                  <a:txBody>
                    <a:bodyPr/>
                    <a:lstStyle/>
                    <a:p>
                      <a:pPr>
                        <a:defRPr sz="1100">
                          <a:solidFill>
                            <a:srgbClr val="232830"/>
                          </a:solidFill>
                          <a:latin typeface="Aptos"/>
                        </a:defRPr>
                      </a:pPr>
                      <a:r>
                        <a:rPr sz="1600" b="1" dirty="0"/>
                        <a:t>Was credit reversed because a condition was temporarily unmet?</a:t>
                      </a:r>
                    </a:p>
                  </a:txBody>
                  <a:tcPr marL="54864" marR="54864" marT="36576" marB="36576"/>
                </a:tc>
                <a:tc>
                  <a:txBody>
                    <a:bodyPr/>
                    <a:lstStyle/>
                    <a:p>
                      <a:pPr>
                        <a:defRPr sz="1100">
                          <a:solidFill>
                            <a:srgbClr val="232830"/>
                          </a:solidFill>
                          <a:latin typeface="Aptos"/>
                        </a:defRPr>
                      </a:pPr>
                      <a:r>
                        <a:rPr sz="1600" b="1"/>
                        <a:t>Treating it as permanently lost</a:t>
                      </a:r>
                    </a:p>
                  </a:txBody>
                  <a:tcPr marL="54864" marR="54864" marT="36576" marB="36576"/>
                </a:tc>
                <a:extLst>
                  <a:ext uri="{0D108BD9-81ED-4DB2-BD59-A6C34878D82A}">
                    <a16:rowId xmlns:a16="http://schemas.microsoft.com/office/drawing/2014/main" val="10003"/>
                  </a:ext>
                </a:extLst>
              </a:tr>
              <a:tr h="526473">
                <a:tc>
                  <a:txBody>
                    <a:bodyPr/>
                    <a:lstStyle/>
                    <a:p>
                      <a:pPr>
                        <a:defRPr sz="1100">
                          <a:solidFill>
                            <a:srgbClr val="232830"/>
                          </a:solidFill>
                          <a:latin typeface="Aptos"/>
                        </a:defRPr>
                      </a:pPr>
                      <a:r>
                        <a:rPr sz="1600" b="1"/>
                        <a:t>Reclaim</a:t>
                      </a:r>
                    </a:p>
                  </a:txBody>
                  <a:tcPr marL="54864" marR="54864" marT="36576" marB="36576">
                    <a:solidFill>
                      <a:srgbClr val="F4F7FA"/>
                    </a:solidFill>
                  </a:tcPr>
                </a:tc>
                <a:tc>
                  <a:txBody>
                    <a:bodyPr/>
                    <a:lstStyle/>
                    <a:p>
                      <a:pPr>
                        <a:defRPr sz="1100">
                          <a:solidFill>
                            <a:srgbClr val="232830"/>
                          </a:solidFill>
                          <a:latin typeface="Aptos"/>
                        </a:defRPr>
                      </a:pPr>
                      <a:r>
                        <a:rPr sz="1600" b="1" dirty="0"/>
                        <a:t>Has the statutory condition subsequently been fulfilled?</a:t>
                      </a:r>
                    </a:p>
                  </a:txBody>
                  <a:tcPr marL="54864" marR="54864" marT="36576" marB="36576">
                    <a:solidFill>
                      <a:srgbClr val="F4F7FA"/>
                    </a:solidFill>
                  </a:tcPr>
                </a:tc>
                <a:tc>
                  <a:txBody>
                    <a:bodyPr/>
                    <a:lstStyle/>
                    <a:p>
                      <a:pPr>
                        <a:defRPr sz="1100">
                          <a:solidFill>
                            <a:srgbClr val="232830"/>
                          </a:solidFill>
                          <a:latin typeface="Aptos"/>
                        </a:defRPr>
                      </a:pPr>
                      <a:r>
                        <a:rPr sz="1600" b="1" dirty="0"/>
                        <a:t>Netting reclaim against fresh ITC</a:t>
                      </a:r>
                    </a:p>
                  </a:txBody>
                  <a:tcPr marL="54864" marR="54864" marT="36576" marB="36576">
                    <a:solidFill>
                      <a:srgbClr val="F4F7FA"/>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685800" y="4782128"/>
            <a:ext cx="10789920" cy="584775"/>
          </a:xfrm>
          <a:prstGeom prst="rect">
            <a:avLst/>
          </a:prstGeom>
          <a:noFill/>
        </p:spPr>
        <p:txBody>
          <a:bodyPr wrap="square" lIns="27432" rIns="27432">
            <a:spAutoFit/>
          </a:bodyPr>
          <a:lstStyle/>
          <a:p>
            <a:pPr>
              <a:spcAft>
                <a:spcPts val="900"/>
              </a:spcAft>
              <a:defRPr sz="1200" b="0">
                <a:solidFill>
                  <a:srgbClr val="232830"/>
                </a:solidFill>
                <a:latin typeface="Aptos"/>
              </a:defRPr>
            </a:pPr>
            <a:r>
              <a:rPr sz="1600" b="1" dirty="0"/>
              <a:t>Professional point: classification affects the annual-return trail. A tax officer may use an apparent mismatch as a starting point; the working paper must establish the legal character of the difference.</a:t>
            </a:r>
          </a:p>
        </p:txBody>
      </p:sp>
      <p:sp>
        <p:nvSpPr>
          <p:cNvPr id="6" name="TextBox 5"/>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CGST Act, Section 17(5); CBIC Circular 170/02/2022-GST.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9. Table 8 — Why the Reconciliation Often 'Does Not Work'</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234440"/>
            <a:ext cx="11044382" cy="3547125"/>
          </a:xfrm>
          <a:prstGeom prst="rect">
            <a:avLst/>
          </a:prstGeom>
          <a:noFill/>
        </p:spPr>
        <p:txBody>
          <a:bodyPr wrap="square" lIns="27432" rIns="27432">
            <a:spAutoFit/>
          </a:bodyPr>
          <a:lstStyle/>
          <a:p>
            <a:pPr algn="just">
              <a:spcAft>
                <a:spcPts val="900"/>
              </a:spcAft>
              <a:defRPr sz="1700" b="0">
                <a:solidFill>
                  <a:srgbClr val="232830"/>
                </a:solidFill>
                <a:latin typeface="Aptos"/>
              </a:defRPr>
            </a:pPr>
            <a:r>
              <a:rPr b="1" dirty="0"/>
              <a:t>Table 8A is a portal-derived population and should be downloaded / examined invoice-wise rather than treated as an accounting balance.</a:t>
            </a:r>
          </a:p>
          <a:p>
            <a:pPr algn="just">
              <a:spcAft>
                <a:spcPts val="900"/>
              </a:spcAft>
              <a:defRPr sz="1700" b="0">
                <a:solidFill>
                  <a:srgbClr val="232830"/>
                </a:solidFill>
                <a:latin typeface="Aptos"/>
              </a:defRPr>
            </a:pPr>
            <a:r>
              <a:rPr b="1" dirty="0"/>
              <a:t>Timing differences arise because supplier reporting, recipient availment and annual-return periods do not necessarily coincide.</a:t>
            </a:r>
          </a:p>
          <a:p>
            <a:pPr algn="just">
              <a:spcAft>
                <a:spcPts val="900"/>
              </a:spcAft>
              <a:defRPr sz="1700" b="0">
                <a:solidFill>
                  <a:srgbClr val="232830"/>
                </a:solidFill>
                <a:latin typeface="Aptos"/>
              </a:defRPr>
            </a:pPr>
            <a:r>
              <a:rPr b="1" dirty="0"/>
              <a:t>Credit notes, amendments, invoices reported after year-end and other supplier-side changes can alter the portal population.</a:t>
            </a:r>
          </a:p>
          <a:p>
            <a:pPr algn="just">
              <a:spcAft>
                <a:spcPts val="900"/>
              </a:spcAft>
              <a:defRPr sz="1700" b="0">
                <a:solidFill>
                  <a:srgbClr val="232830"/>
                </a:solidFill>
                <a:latin typeface="Aptos"/>
              </a:defRPr>
            </a:pPr>
            <a:r>
              <a:rPr b="1" dirty="0"/>
              <a:t>Import of goods and reverse-charge transactions follow different data paths and should be reconciled separately.</a:t>
            </a:r>
          </a:p>
          <a:p>
            <a:pPr algn="just">
              <a:spcAft>
                <a:spcPts val="900"/>
              </a:spcAft>
              <a:defRPr sz="1700" b="0">
                <a:solidFill>
                  <a:srgbClr val="232830"/>
                </a:solidFill>
                <a:latin typeface="Aptos"/>
              </a:defRPr>
            </a:pPr>
            <a:r>
              <a:rPr b="1" dirty="0"/>
              <a:t>A negative / positive difference is a diagnostic signal—not by itself proof of excess ITC or ineligible ITC.</a:t>
            </a:r>
          </a:p>
          <a:p>
            <a:pPr algn="just">
              <a:spcAft>
                <a:spcPts val="900"/>
              </a:spcAft>
              <a:defRPr sz="1700" b="0">
                <a:solidFill>
                  <a:srgbClr val="232830"/>
                </a:solidFill>
                <a:latin typeface="Aptos"/>
              </a:defRPr>
            </a:pPr>
            <a:r>
              <a:rPr b="1" dirty="0"/>
              <a:t>Use a bridge: opening population + additions – deletions ± timing / classification adjustments = closing population.</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GSTN FY 2024-25 FAQ; CBIC Circular 170/02/2022-GST.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10. GSTR-2B vs GSTR-9 Table 8A — Invoice-Level Bridge</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extLst>
              <p:ext uri="{D42A27DB-BD31-4B8C-83A1-F6EECF244321}">
                <p14:modId xmlns:p14="http://schemas.microsoft.com/office/powerpoint/2010/main" val="2178445881"/>
              </p:ext>
            </p:extLst>
          </p:nvPr>
        </p:nvGraphicFramePr>
        <p:xfrm>
          <a:off x="426720" y="1274480"/>
          <a:ext cx="11338560" cy="3168211"/>
        </p:xfrm>
        <a:graphic>
          <a:graphicData uri="http://schemas.openxmlformats.org/drawingml/2006/table">
            <a:tbl>
              <a:tblPr firstRow="1" bandRow="1">
                <a:tableStyleId>{5C22544A-7EE6-4342-B048-85BDC9FD1C3A}</a:tableStyleId>
              </a:tblPr>
              <a:tblGrid>
                <a:gridCol w="2673465">
                  <a:extLst>
                    <a:ext uri="{9D8B030D-6E8A-4147-A177-3AD203B41FA5}">
                      <a16:colId xmlns:a16="http://schemas.microsoft.com/office/drawing/2014/main" val="20000"/>
                    </a:ext>
                  </a:extLst>
                </a:gridCol>
                <a:gridCol w="4885575">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640080">
                <a:tc>
                  <a:txBody>
                    <a:bodyPr/>
                    <a:lstStyle/>
                    <a:p>
                      <a:pPr>
                        <a:defRPr sz="1000" b="1">
                          <a:solidFill>
                            <a:srgbClr val="FFFFFF"/>
                          </a:solidFill>
                          <a:latin typeface="Aptos"/>
                        </a:defRPr>
                      </a:pPr>
                      <a:r>
                        <a:rPr sz="2000" b="1" dirty="0"/>
                        <a:t>Difference driver</a:t>
                      </a:r>
                    </a:p>
                  </a:txBody>
                  <a:tcPr marL="54864" marR="54864" marT="36576" marB="36576">
                    <a:solidFill>
                      <a:srgbClr val="182B49"/>
                    </a:solidFill>
                  </a:tcPr>
                </a:tc>
                <a:tc>
                  <a:txBody>
                    <a:bodyPr/>
                    <a:lstStyle/>
                    <a:p>
                      <a:pPr>
                        <a:defRPr sz="1000" b="1">
                          <a:solidFill>
                            <a:srgbClr val="FFFFFF"/>
                          </a:solidFill>
                          <a:latin typeface="Aptos"/>
                        </a:defRPr>
                      </a:pPr>
                      <a:r>
                        <a:rPr sz="2000" b="1"/>
                        <a:t>What to check</a:t>
                      </a:r>
                    </a:p>
                  </a:txBody>
                  <a:tcPr marL="54864" marR="54864" marT="36576" marB="36576">
                    <a:solidFill>
                      <a:srgbClr val="182B49"/>
                    </a:solidFill>
                  </a:tcPr>
                </a:tc>
                <a:tc>
                  <a:txBody>
                    <a:bodyPr/>
                    <a:lstStyle/>
                    <a:p>
                      <a:pPr>
                        <a:defRPr sz="1000" b="1">
                          <a:solidFill>
                            <a:srgbClr val="FFFFFF"/>
                          </a:solidFill>
                          <a:latin typeface="Aptos"/>
                        </a:defRPr>
                      </a:pPr>
                      <a:r>
                        <a:rPr sz="2000" b="1"/>
                        <a:t>Evidence</a:t>
                      </a:r>
                    </a:p>
                  </a:txBody>
                  <a:tcPr marL="54864" marR="54864" marT="36576" marB="36576">
                    <a:solidFill>
                      <a:srgbClr val="182B49"/>
                    </a:solidFill>
                  </a:tcPr>
                </a:tc>
                <a:extLst>
                  <a:ext uri="{0D108BD9-81ED-4DB2-BD59-A6C34878D82A}">
                    <a16:rowId xmlns:a16="http://schemas.microsoft.com/office/drawing/2014/main" val="10000"/>
                  </a:ext>
                </a:extLst>
              </a:tr>
              <a:tr h="471516">
                <a:tc>
                  <a:txBody>
                    <a:bodyPr/>
                    <a:lstStyle/>
                    <a:p>
                      <a:pPr>
                        <a:defRPr sz="1000">
                          <a:solidFill>
                            <a:srgbClr val="232830"/>
                          </a:solidFill>
                          <a:latin typeface="Aptos"/>
                        </a:defRPr>
                      </a:pPr>
                      <a:r>
                        <a:rPr sz="2000" b="1"/>
                        <a:t>Invoice reported late</a:t>
                      </a:r>
                    </a:p>
                  </a:txBody>
                  <a:tcPr marL="54864" marR="54864" marT="36576" marB="36576"/>
                </a:tc>
                <a:tc>
                  <a:txBody>
                    <a:bodyPr/>
                    <a:lstStyle/>
                    <a:p>
                      <a:pPr>
                        <a:defRPr sz="1000">
                          <a:solidFill>
                            <a:srgbClr val="232830"/>
                          </a:solidFill>
                          <a:latin typeface="Aptos"/>
                        </a:defRPr>
                      </a:pPr>
                      <a:r>
                        <a:rPr sz="2000" b="1"/>
                        <a:t>Supplier filing month vs invoice FY</a:t>
                      </a:r>
                    </a:p>
                  </a:txBody>
                  <a:tcPr marL="54864" marR="54864" marT="36576" marB="36576"/>
                </a:tc>
                <a:tc>
                  <a:txBody>
                    <a:bodyPr/>
                    <a:lstStyle/>
                    <a:p>
                      <a:pPr>
                        <a:defRPr sz="1000">
                          <a:solidFill>
                            <a:srgbClr val="232830"/>
                          </a:solidFill>
                          <a:latin typeface="Aptos"/>
                        </a:defRPr>
                      </a:pPr>
                      <a:r>
                        <a:rPr sz="2000" b="1"/>
                        <a:t>GSTR-1/IFF history / 2B</a:t>
                      </a:r>
                    </a:p>
                  </a:txBody>
                  <a:tcPr marL="54864" marR="54864" marT="36576" marB="36576"/>
                </a:tc>
                <a:extLst>
                  <a:ext uri="{0D108BD9-81ED-4DB2-BD59-A6C34878D82A}">
                    <a16:rowId xmlns:a16="http://schemas.microsoft.com/office/drawing/2014/main" val="10001"/>
                  </a:ext>
                </a:extLst>
              </a:tr>
              <a:tr h="360219">
                <a:tc>
                  <a:txBody>
                    <a:bodyPr/>
                    <a:lstStyle/>
                    <a:p>
                      <a:pPr>
                        <a:defRPr sz="1000">
                          <a:solidFill>
                            <a:srgbClr val="232830"/>
                          </a:solidFill>
                          <a:latin typeface="Aptos"/>
                        </a:defRPr>
                      </a:pPr>
                      <a:r>
                        <a:rPr sz="2000" b="1"/>
                        <a:t>Credit note</a:t>
                      </a:r>
                    </a:p>
                  </a:txBody>
                  <a:tcPr marL="54864" marR="54864" marT="36576" marB="36576">
                    <a:solidFill>
                      <a:srgbClr val="F4F7FA"/>
                    </a:solidFill>
                  </a:tcPr>
                </a:tc>
                <a:tc>
                  <a:txBody>
                    <a:bodyPr/>
                    <a:lstStyle/>
                    <a:p>
                      <a:pPr>
                        <a:defRPr sz="1000">
                          <a:solidFill>
                            <a:srgbClr val="232830"/>
                          </a:solidFill>
                          <a:latin typeface="Aptos"/>
                        </a:defRPr>
                      </a:pPr>
                      <a:r>
                        <a:rPr sz="2000" b="1"/>
                        <a:t>Original invoice + CN timing</a:t>
                      </a:r>
                    </a:p>
                  </a:txBody>
                  <a:tcPr marL="54864" marR="54864" marT="36576" marB="36576">
                    <a:solidFill>
                      <a:srgbClr val="F4F7FA"/>
                    </a:solidFill>
                  </a:tcPr>
                </a:tc>
                <a:tc>
                  <a:txBody>
                    <a:bodyPr/>
                    <a:lstStyle/>
                    <a:p>
                      <a:pPr>
                        <a:defRPr sz="1000">
                          <a:solidFill>
                            <a:srgbClr val="232830"/>
                          </a:solidFill>
                          <a:latin typeface="Aptos"/>
                        </a:defRPr>
                      </a:pPr>
                      <a:r>
                        <a:rPr sz="2000" b="1"/>
                        <a:t>Supplier documents + 2B</a:t>
                      </a:r>
                    </a:p>
                  </a:txBody>
                  <a:tcPr marL="54864" marR="54864" marT="36576" marB="36576">
                    <a:solidFill>
                      <a:srgbClr val="F4F7FA"/>
                    </a:solidFill>
                  </a:tcPr>
                </a:tc>
                <a:extLst>
                  <a:ext uri="{0D108BD9-81ED-4DB2-BD59-A6C34878D82A}">
                    <a16:rowId xmlns:a16="http://schemas.microsoft.com/office/drawing/2014/main" val="10002"/>
                  </a:ext>
                </a:extLst>
              </a:tr>
              <a:tr h="444085">
                <a:tc>
                  <a:txBody>
                    <a:bodyPr/>
                    <a:lstStyle/>
                    <a:p>
                      <a:pPr>
                        <a:defRPr sz="1000">
                          <a:solidFill>
                            <a:srgbClr val="232830"/>
                          </a:solidFill>
                          <a:latin typeface="Aptos"/>
                        </a:defRPr>
                      </a:pPr>
                      <a:r>
                        <a:rPr sz="2000" b="1"/>
                        <a:t>Amendment</a:t>
                      </a:r>
                    </a:p>
                  </a:txBody>
                  <a:tcPr marL="54864" marR="54864" marT="36576" marB="36576"/>
                </a:tc>
                <a:tc>
                  <a:txBody>
                    <a:bodyPr/>
                    <a:lstStyle/>
                    <a:p>
                      <a:pPr>
                        <a:defRPr sz="1000">
                          <a:solidFill>
                            <a:srgbClr val="232830"/>
                          </a:solidFill>
                          <a:latin typeface="Aptos"/>
                        </a:defRPr>
                      </a:pPr>
                      <a:r>
                        <a:rPr sz="2000" b="1"/>
                        <a:t>Original vs amended document</a:t>
                      </a:r>
                    </a:p>
                  </a:txBody>
                  <a:tcPr marL="54864" marR="54864" marT="36576" marB="36576"/>
                </a:tc>
                <a:tc>
                  <a:txBody>
                    <a:bodyPr/>
                    <a:lstStyle/>
                    <a:p>
                      <a:pPr>
                        <a:defRPr sz="1000">
                          <a:solidFill>
                            <a:srgbClr val="232830"/>
                          </a:solidFill>
                          <a:latin typeface="Aptos"/>
                        </a:defRPr>
                      </a:pPr>
                      <a:r>
                        <a:rPr sz="2000" b="1"/>
                        <a:t>GSTR-1 amendment trail</a:t>
                      </a:r>
                    </a:p>
                  </a:txBody>
                  <a:tcPr marL="54864" marR="54864" marT="36576" marB="36576"/>
                </a:tc>
                <a:extLst>
                  <a:ext uri="{0D108BD9-81ED-4DB2-BD59-A6C34878D82A}">
                    <a16:rowId xmlns:a16="http://schemas.microsoft.com/office/drawing/2014/main" val="10003"/>
                  </a:ext>
                </a:extLst>
              </a:tr>
              <a:tr h="452582">
                <a:tc>
                  <a:txBody>
                    <a:bodyPr/>
                    <a:lstStyle/>
                    <a:p>
                      <a:pPr>
                        <a:defRPr sz="1000">
                          <a:solidFill>
                            <a:srgbClr val="232830"/>
                          </a:solidFill>
                          <a:latin typeface="Aptos"/>
                        </a:defRPr>
                      </a:pPr>
                      <a:r>
                        <a:rPr sz="2000" b="1"/>
                        <a:t>Import of goods</a:t>
                      </a:r>
                    </a:p>
                  </a:txBody>
                  <a:tcPr marL="54864" marR="54864" marT="36576" marB="36576">
                    <a:solidFill>
                      <a:srgbClr val="F4F7FA"/>
                    </a:solidFill>
                  </a:tcPr>
                </a:tc>
                <a:tc>
                  <a:txBody>
                    <a:bodyPr/>
                    <a:lstStyle/>
                    <a:p>
                      <a:pPr>
                        <a:defRPr sz="1000">
                          <a:solidFill>
                            <a:srgbClr val="232830"/>
                          </a:solidFill>
                          <a:latin typeface="Aptos"/>
                        </a:defRPr>
                      </a:pPr>
                      <a:r>
                        <a:rPr sz="2000" b="1"/>
                        <a:t>BOE / ICEGATE vs portal data</a:t>
                      </a:r>
                    </a:p>
                  </a:txBody>
                  <a:tcPr marL="54864" marR="54864" marT="36576" marB="36576">
                    <a:solidFill>
                      <a:srgbClr val="F4F7FA"/>
                    </a:solidFill>
                  </a:tcPr>
                </a:tc>
                <a:tc>
                  <a:txBody>
                    <a:bodyPr/>
                    <a:lstStyle/>
                    <a:p>
                      <a:pPr>
                        <a:defRPr sz="1000">
                          <a:solidFill>
                            <a:srgbClr val="232830"/>
                          </a:solidFill>
                          <a:latin typeface="Aptos"/>
                        </a:defRPr>
                      </a:pPr>
                      <a:r>
                        <a:rPr sz="2000" b="1"/>
                        <a:t>Bill of Entry / ICEGATE</a:t>
                      </a:r>
                    </a:p>
                  </a:txBody>
                  <a:tcPr marL="54864" marR="54864" marT="36576" marB="36576">
                    <a:solidFill>
                      <a:srgbClr val="F4F7FA"/>
                    </a:solidFill>
                  </a:tcPr>
                </a:tc>
                <a:extLst>
                  <a:ext uri="{0D108BD9-81ED-4DB2-BD59-A6C34878D82A}">
                    <a16:rowId xmlns:a16="http://schemas.microsoft.com/office/drawing/2014/main" val="10004"/>
                  </a:ext>
                </a:extLst>
              </a:tr>
              <a:tr h="387927">
                <a:tc>
                  <a:txBody>
                    <a:bodyPr/>
                    <a:lstStyle/>
                    <a:p>
                      <a:pPr>
                        <a:defRPr sz="1000">
                          <a:solidFill>
                            <a:srgbClr val="232830"/>
                          </a:solidFill>
                          <a:latin typeface="Aptos"/>
                        </a:defRPr>
                      </a:pPr>
                      <a:r>
                        <a:rPr sz="2000" b="1"/>
                        <a:t>RCM</a:t>
                      </a:r>
                    </a:p>
                  </a:txBody>
                  <a:tcPr marL="54864" marR="54864" marT="36576" marB="36576"/>
                </a:tc>
                <a:tc>
                  <a:txBody>
                    <a:bodyPr/>
                    <a:lstStyle/>
                    <a:p>
                      <a:pPr>
                        <a:defRPr sz="1000">
                          <a:solidFill>
                            <a:srgbClr val="232830"/>
                          </a:solidFill>
                          <a:latin typeface="Aptos"/>
                        </a:defRPr>
                      </a:pPr>
                      <a:r>
                        <a:rPr sz="2000" b="1"/>
                        <a:t>Tax payment and corresponding ITC</a:t>
                      </a:r>
                    </a:p>
                  </a:txBody>
                  <a:tcPr marL="54864" marR="54864" marT="36576" marB="36576"/>
                </a:tc>
                <a:tc>
                  <a:txBody>
                    <a:bodyPr/>
                    <a:lstStyle/>
                    <a:p>
                      <a:pPr>
                        <a:defRPr sz="1000">
                          <a:solidFill>
                            <a:srgbClr val="232830"/>
                          </a:solidFill>
                          <a:latin typeface="Aptos"/>
                        </a:defRPr>
                      </a:pPr>
                      <a:r>
                        <a:rPr sz="2000" b="1"/>
                        <a:t>3B + challan + invoice</a:t>
                      </a:r>
                    </a:p>
                  </a:txBody>
                  <a:tcPr marL="54864" marR="54864" marT="36576" marB="36576"/>
                </a:tc>
                <a:extLst>
                  <a:ext uri="{0D108BD9-81ED-4DB2-BD59-A6C34878D82A}">
                    <a16:rowId xmlns:a16="http://schemas.microsoft.com/office/drawing/2014/main" val="10005"/>
                  </a:ext>
                </a:extLst>
              </a:tr>
              <a:tr h="394069">
                <a:tc>
                  <a:txBody>
                    <a:bodyPr/>
                    <a:lstStyle/>
                    <a:p>
                      <a:pPr>
                        <a:defRPr sz="1000">
                          <a:solidFill>
                            <a:srgbClr val="232830"/>
                          </a:solidFill>
                          <a:latin typeface="Aptos"/>
                        </a:defRPr>
                      </a:pPr>
                      <a:r>
                        <a:rPr sz="2000" b="1"/>
                        <a:t>ISD</a:t>
                      </a:r>
                    </a:p>
                  </a:txBody>
                  <a:tcPr marL="54864" marR="54864" marT="36576" marB="36576">
                    <a:solidFill>
                      <a:srgbClr val="F4F7FA"/>
                    </a:solidFill>
                  </a:tcPr>
                </a:tc>
                <a:tc>
                  <a:txBody>
                    <a:bodyPr/>
                    <a:lstStyle/>
                    <a:p>
                      <a:pPr>
                        <a:defRPr sz="1000">
                          <a:solidFill>
                            <a:srgbClr val="232830"/>
                          </a:solidFill>
                          <a:latin typeface="Aptos"/>
                        </a:defRPr>
                      </a:pPr>
                      <a:r>
                        <a:rPr sz="2000" b="1"/>
                        <a:t>Distribution and recipient accounting</a:t>
                      </a:r>
                    </a:p>
                  </a:txBody>
                  <a:tcPr marL="54864" marR="54864" marT="36576" marB="36576">
                    <a:solidFill>
                      <a:srgbClr val="F4F7FA"/>
                    </a:solidFill>
                  </a:tcPr>
                </a:tc>
                <a:tc>
                  <a:txBody>
                    <a:bodyPr/>
                    <a:lstStyle/>
                    <a:p>
                      <a:pPr>
                        <a:defRPr sz="1000">
                          <a:solidFill>
                            <a:srgbClr val="232830"/>
                          </a:solidFill>
                          <a:latin typeface="Aptos"/>
                        </a:defRPr>
                      </a:pPr>
                      <a:r>
                        <a:rPr sz="2000" b="1" dirty="0"/>
                        <a:t>ISD invoice / 2B</a:t>
                      </a:r>
                    </a:p>
                  </a:txBody>
                  <a:tcPr marL="54864" marR="54864" marT="36576" marB="36576">
                    <a:solidFill>
                      <a:srgbClr val="F4F7FA"/>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594360" y="5806440"/>
            <a:ext cx="10972800" cy="411480"/>
          </a:xfrm>
          <a:prstGeom prst="rect">
            <a:avLst/>
          </a:prstGeom>
          <a:noFill/>
        </p:spPr>
        <p:txBody>
          <a:bodyPr wrap="square" lIns="27432" rIns="27432">
            <a:spAutoFit/>
          </a:bodyPr>
          <a:lstStyle/>
          <a:p>
            <a:pPr>
              <a:spcAft>
                <a:spcPts val="900"/>
              </a:spcAft>
              <a:defRPr sz="1100" b="0">
                <a:solidFill>
                  <a:srgbClr val="232830"/>
                </a:solidFill>
                <a:latin typeface="Aptos"/>
              </a:defRPr>
            </a:pPr>
            <a:r>
              <a:t>Do not use a single 2B download as the sole evidence for an annual reconciliation where historical amendments / late reporting affect the population.</a:t>
            </a:r>
          </a:p>
        </p:txBody>
      </p:sp>
      <p:sp>
        <p:nvSpPr>
          <p:cNvPr id="6" name="TextBox 5"/>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GSTN FY 2024-25 FAQ; CBIC Circular 170/02/2022-GST.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11. ITC of Earlier FY Availed in a Later FY</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594360" y="1234440"/>
            <a:ext cx="5349240" cy="3282142"/>
          </a:xfrm>
          <a:prstGeom prst="roundRect">
            <a:avLst/>
          </a:prstGeom>
          <a:solidFill>
            <a:srgbClr val="F4F7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60" y="1444752"/>
            <a:ext cx="4846320" cy="411480"/>
          </a:xfrm>
          <a:prstGeom prst="rect">
            <a:avLst/>
          </a:prstGeom>
          <a:noFill/>
        </p:spPr>
        <p:txBody>
          <a:bodyPr wrap="none">
            <a:spAutoFit/>
          </a:bodyPr>
          <a:lstStyle/>
          <a:p>
            <a:pPr>
              <a:defRPr sz="1800" b="1">
                <a:solidFill>
                  <a:srgbClr val="2A5B91"/>
                </a:solidFill>
              </a:defRPr>
            </a:pPr>
            <a:r>
              <a:t>Analytical questions</a:t>
            </a:r>
          </a:p>
        </p:txBody>
      </p:sp>
      <p:sp>
        <p:nvSpPr>
          <p:cNvPr id="6" name="TextBox 5"/>
          <p:cNvSpPr txBox="1"/>
          <p:nvPr/>
        </p:nvSpPr>
        <p:spPr>
          <a:xfrm>
            <a:off x="822960" y="1874519"/>
            <a:ext cx="4846320" cy="2169825"/>
          </a:xfrm>
          <a:prstGeom prst="rect">
            <a:avLst/>
          </a:prstGeom>
          <a:noFill/>
        </p:spPr>
        <p:txBody>
          <a:bodyPr wrap="square" lIns="27432" rIns="27432">
            <a:spAutoFit/>
          </a:bodyPr>
          <a:lstStyle/>
          <a:p>
            <a:pPr>
              <a:spcAft>
                <a:spcPts val="900"/>
              </a:spcAft>
              <a:defRPr sz="1500" b="0">
                <a:solidFill>
                  <a:srgbClr val="232830"/>
                </a:solidFill>
                <a:latin typeface="Aptos"/>
              </a:defRPr>
            </a:pPr>
            <a:r>
              <a:t>Which FY does the invoice legally / economically belong to?</a:t>
            </a:r>
          </a:p>
          <a:p>
            <a:pPr>
              <a:spcAft>
                <a:spcPts val="900"/>
              </a:spcAft>
              <a:defRPr sz="1500" b="0">
                <a:solidFill>
                  <a:srgbClr val="232830"/>
                </a:solidFill>
                <a:latin typeface="Aptos"/>
              </a:defRPr>
            </a:pPr>
            <a:r>
              <a:t>In which FY was ITC first availed?</a:t>
            </a:r>
          </a:p>
          <a:p>
            <a:pPr>
              <a:spcAft>
                <a:spcPts val="900"/>
              </a:spcAft>
              <a:defRPr sz="1500" b="0">
                <a:solidFill>
                  <a:srgbClr val="232830"/>
                </a:solidFill>
                <a:latin typeface="Aptos"/>
              </a:defRPr>
            </a:pPr>
            <a:r>
              <a:t>Was the earlier-FY ITC within Section 16(4) time limit?</a:t>
            </a:r>
          </a:p>
          <a:p>
            <a:pPr>
              <a:spcAft>
                <a:spcPts val="900"/>
              </a:spcAft>
              <a:defRPr sz="1500" b="0">
                <a:solidFill>
                  <a:srgbClr val="232830"/>
                </a:solidFill>
                <a:latin typeface="Aptos"/>
              </a:defRPr>
            </a:pPr>
            <a:r>
              <a:t>Was it already reported / reversed in the earlier annual return?</a:t>
            </a:r>
          </a:p>
          <a:p>
            <a:pPr>
              <a:spcAft>
                <a:spcPts val="900"/>
              </a:spcAft>
              <a:defRPr sz="1500" b="0">
                <a:solidFill>
                  <a:srgbClr val="232830"/>
                </a:solidFill>
                <a:latin typeface="Aptos"/>
              </a:defRPr>
            </a:pPr>
            <a:r>
              <a:t>Is the later-year claim a fresh claim or a reclaim?</a:t>
            </a:r>
          </a:p>
        </p:txBody>
      </p:sp>
      <p:sp>
        <p:nvSpPr>
          <p:cNvPr id="7" name="Rounded Rectangle 6"/>
          <p:cNvSpPr/>
          <p:nvPr/>
        </p:nvSpPr>
        <p:spPr>
          <a:xfrm>
            <a:off x="6172200" y="1234440"/>
            <a:ext cx="5349240" cy="3282142"/>
          </a:xfrm>
          <a:prstGeom prst="roundRect">
            <a:avLst/>
          </a:prstGeom>
          <a:solidFill>
            <a:srgbClr val="F4F7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444752"/>
            <a:ext cx="4846320" cy="411480"/>
          </a:xfrm>
          <a:prstGeom prst="rect">
            <a:avLst/>
          </a:prstGeom>
          <a:noFill/>
        </p:spPr>
        <p:txBody>
          <a:bodyPr wrap="none">
            <a:spAutoFit/>
          </a:bodyPr>
          <a:lstStyle/>
          <a:p>
            <a:pPr>
              <a:defRPr sz="1800" b="1">
                <a:solidFill>
                  <a:srgbClr val="2A5B91"/>
                </a:solidFill>
              </a:defRPr>
            </a:pPr>
            <a:r>
              <a:t>Annual-return consequence</a:t>
            </a:r>
          </a:p>
        </p:txBody>
      </p:sp>
      <p:sp>
        <p:nvSpPr>
          <p:cNvPr id="9" name="TextBox 8"/>
          <p:cNvSpPr txBox="1"/>
          <p:nvPr/>
        </p:nvSpPr>
        <p:spPr>
          <a:xfrm>
            <a:off x="6400800" y="1763684"/>
            <a:ext cx="4968240" cy="2494280"/>
          </a:xfrm>
          <a:prstGeom prst="rect">
            <a:avLst/>
          </a:prstGeom>
          <a:noFill/>
        </p:spPr>
        <p:txBody>
          <a:bodyPr wrap="square" lIns="27432" rIns="27432">
            <a:spAutoFit/>
          </a:bodyPr>
          <a:lstStyle/>
          <a:p>
            <a:pPr>
              <a:spcAft>
                <a:spcPts val="900"/>
              </a:spcAft>
              <a:defRPr sz="1500" b="0">
                <a:solidFill>
                  <a:srgbClr val="232830"/>
                </a:solidFill>
                <a:latin typeface="Aptos"/>
              </a:defRPr>
            </a:pPr>
            <a:r>
              <a:rPr dirty="0"/>
              <a:t>Preceding-FY ITC should not be hidden inside current-FY ITC without classification.</a:t>
            </a:r>
          </a:p>
          <a:p>
            <a:pPr>
              <a:spcAft>
                <a:spcPts val="900"/>
              </a:spcAft>
              <a:defRPr sz="1500" b="0">
                <a:solidFill>
                  <a:srgbClr val="232830"/>
                </a:solidFill>
                <a:latin typeface="Aptos"/>
              </a:defRPr>
            </a:pPr>
            <a:r>
              <a:rPr dirty="0"/>
              <a:t>FY 2024-25 FAQ introduced explicit 6A1 / 6A2 reporting logic.</a:t>
            </a:r>
          </a:p>
          <a:p>
            <a:pPr>
              <a:spcAft>
                <a:spcPts val="900"/>
              </a:spcAft>
              <a:defRPr sz="1500" b="0">
                <a:solidFill>
                  <a:srgbClr val="232830"/>
                </a:solidFill>
                <a:latin typeface="Aptos"/>
              </a:defRPr>
            </a:pPr>
            <a:r>
              <a:rPr dirty="0"/>
              <a:t>Table 13 is relevant to specified prior-FY ITC availed subsequently; check the applicable year's notified form and instructions.</a:t>
            </a:r>
          </a:p>
          <a:p>
            <a:pPr>
              <a:spcAft>
                <a:spcPts val="900"/>
              </a:spcAft>
              <a:defRPr sz="1500" b="0">
                <a:solidFill>
                  <a:srgbClr val="232830"/>
                </a:solidFill>
                <a:latin typeface="Aptos"/>
              </a:defRPr>
            </a:pPr>
            <a:r>
              <a:rPr dirty="0"/>
              <a:t>Maintain a year-wise ITC roll-forward rather than relying on a single ledger.</a:t>
            </a:r>
          </a:p>
        </p:txBody>
      </p:sp>
      <p:sp>
        <p:nvSpPr>
          <p:cNvPr id="10" name="TextBox 9"/>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Source: GSTN FY 2024-25 FAQ; Section 16(4).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12. Credit Notes — Where ITC Reconciliation Becomes Counter-Intuitive</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234440"/>
            <a:ext cx="10789920" cy="4892040"/>
          </a:xfrm>
          <a:prstGeom prst="rect">
            <a:avLst/>
          </a:prstGeom>
          <a:noFill/>
        </p:spPr>
        <p:txBody>
          <a:bodyPr wrap="square" lIns="27432" rIns="27432">
            <a:spAutoFit/>
          </a:bodyPr>
          <a:lstStyle/>
          <a:p>
            <a:pPr>
              <a:spcAft>
                <a:spcPts val="900"/>
              </a:spcAft>
              <a:defRPr sz="1700" b="0">
                <a:solidFill>
                  <a:srgbClr val="232830"/>
                </a:solidFill>
                <a:latin typeface="Aptos"/>
              </a:defRPr>
            </a:pPr>
            <a:r>
              <a:t>Supplier GST credit note reduces the supplier's output tax subject to Section 34 conditions; recipient's corresponding ITC consequence must be traced.</a:t>
            </a:r>
          </a:p>
          <a:p>
            <a:pPr>
              <a:spcAft>
                <a:spcPts val="900"/>
              </a:spcAft>
              <a:defRPr sz="1700" b="0">
                <a:solidFill>
                  <a:srgbClr val="232830"/>
                </a:solidFill>
                <a:latin typeface="Aptos"/>
              </a:defRPr>
            </a:pPr>
            <a:r>
              <a:t>Commercial credit notes without GST adjustment raise a different question: whether there is any corresponding ITC reversal under GST law.</a:t>
            </a:r>
          </a:p>
          <a:p>
            <a:pPr>
              <a:spcAft>
                <a:spcPts val="900"/>
              </a:spcAft>
              <a:defRPr sz="1700" b="0">
                <a:solidFill>
                  <a:srgbClr val="232830"/>
                </a:solidFill>
                <a:latin typeface="Aptos"/>
              </a:defRPr>
            </a:pPr>
            <a:r>
              <a:t>Timing of the supplier's credit note, recipient's reversal, and annual-return reporting can fall in different FYs.</a:t>
            </a:r>
          </a:p>
          <a:p>
            <a:pPr>
              <a:spcAft>
                <a:spcPts val="900"/>
              </a:spcAft>
              <a:defRPr sz="1700" b="0">
                <a:solidFill>
                  <a:srgbClr val="232830"/>
                </a:solidFill>
                <a:latin typeface="Aptos"/>
              </a:defRPr>
            </a:pPr>
            <a:r>
              <a:t>Do not force a one-to-one reconciliation between purchase-register net expense and Table 8 without separately identifying GST credit notes.</a:t>
            </a:r>
          </a:p>
          <a:p>
            <a:pPr>
              <a:spcAft>
                <a:spcPts val="900"/>
              </a:spcAft>
              <a:defRPr sz="1700" b="0">
                <a:solidFill>
                  <a:srgbClr val="232830"/>
                </a:solidFill>
                <a:latin typeface="Aptos"/>
              </a:defRPr>
            </a:pPr>
            <a:r>
              <a:t>Case file should contain: original invoice, GST credit note, reason, recipient accounting entry, 2B impact and GSTR-3B reversal.</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CGST Act, Section 34; GSTN annual-return instructions.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492443"/>
          </a:xfrm>
          <a:prstGeom prst="rect">
            <a:avLst/>
          </a:prstGeom>
          <a:noFill/>
        </p:spPr>
        <p:txBody>
          <a:bodyPr wrap="square">
            <a:spAutoFit/>
          </a:bodyPr>
          <a:lstStyle/>
          <a:p>
            <a:pPr>
              <a:defRPr sz="2600" b="1">
                <a:solidFill>
                  <a:srgbClr val="182B49"/>
                </a:solidFill>
                <a:latin typeface="Aptos Display"/>
              </a:defRPr>
            </a:pPr>
            <a:r>
              <a:rPr dirty="0"/>
              <a:t>13. Imports &amp; RCM —Outside the Normal Purchase-Reconciliation Bucket</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594360" y="1234440"/>
            <a:ext cx="5349240" cy="4892040"/>
          </a:xfrm>
          <a:prstGeom prst="roundRect">
            <a:avLst/>
          </a:prstGeom>
          <a:solidFill>
            <a:srgbClr val="F4F7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60" y="1444752"/>
            <a:ext cx="4846320" cy="411480"/>
          </a:xfrm>
          <a:prstGeom prst="rect">
            <a:avLst/>
          </a:prstGeom>
          <a:noFill/>
        </p:spPr>
        <p:txBody>
          <a:bodyPr wrap="none">
            <a:spAutoFit/>
          </a:bodyPr>
          <a:lstStyle/>
          <a:p>
            <a:pPr>
              <a:defRPr sz="1800" b="1">
                <a:solidFill>
                  <a:srgbClr val="2A5B91"/>
                </a:solidFill>
              </a:defRPr>
            </a:pPr>
            <a:r>
              <a:t>Import of goods</a:t>
            </a:r>
          </a:p>
        </p:txBody>
      </p:sp>
      <p:sp>
        <p:nvSpPr>
          <p:cNvPr id="6" name="TextBox 5"/>
          <p:cNvSpPr txBox="1"/>
          <p:nvPr/>
        </p:nvSpPr>
        <p:spPr>
          <a:xfrm>
            <a:off x="822960" y="1874519"/>
            <a:ext cx="4800600" cy="2162130"/>
          </a:xfrm>
          <a:prstGeom prst="rect">
            <a:avLst/>
          </a:prstGeom>
          <a:noFill/>
        </p:spPr>
        <p:txBody>
          <a:bodyPr wrap="square" lIns="27432" rIns="27432">
            <a:spAutoFit/>
          </a:bodyPr>
          <a:lstStyle/>
          <a:p>
            <a:pPr>
              <a:spcAft>
                <a:spcPts val="900"/>
              </a:spcAft>
              <a:defRPr sz="1500" b="0">
                <a:solidFill>
                  <a:srgbClr val="232830"/>
                </a:solidFill>
                <a:latin typeface="Aptos"/>
              </a:defRPr>
            </a:pPr>
            <a:r>
              <a:rPr sz="1600" b="1" dirty="0"/>
              <a:t>ITC is linked to IGST paid through Bill of Entry.</a:t>
            </a:r>
          </a:p>
          <a:p>
            <a:pPr>
              <a:spcAft>
                <a:spcPts val="900"/>
              </a:spcAft>
              <a:defRPr sz="1500" b="0">
                <a:solidFill>
                  <a:srgbClr val="232830"/>
                </a:solidFill>
                <a:latin typeface="Aptos"/>
              </a:defRPr>
            </a:pPr>
            <a:r>
              <a:rPr sz="1600" b="1" dirty="0"/>
              <a:t>Reconcile with customs / ICEGATE data, not merely supplier 2B.</a:t>
            </a:r>
          </a:p>
          <a:p>
            <a:pPr>
              <a:spcAft>
                <a:spcPts val="900"/>
              </a:spcAft>
              <a:defRPr sz="1500" b="0">
                <a:solidFill>
                  <a:srgbClr val="232830"/>
                </a:solidFill>
                <a:latin typeface="Aptos"/>
              </a:defRPr>
            </a:pPr>
            <a:r>
              <a:rPr sz="1600" b="1" dirty="0"/>
              <a:t>Check amendments / supplementary Bills of Entry where applicable.</a:t>
            </a:r>
          </a:p>
          <a:p>
            <a:pPr>
              <a:spcAft>
                <a:spcPts val="900"/>
              </a:spcAft>
              <a:defRPr sz="1500" b="0">
                <a:solidFill>
                  <a:srgbClr val="232830"/>
                </a:solidFill>
                <a:latin typeface="Aptos"/>
              </a:defRPr>
            </a:pPr>
            <a:r>
              <a:rPr sz="1600" b="1" dirty="0"/>
              <a:t>Table 6 and Table 8 treatment should be traced to the notified form structure.</a:t>
            </a:r>
          </a:p>
        </p:txBody>
      </p:sp>
      <p:sp>
        <p:nvSpPr>
          <p:cNvPr id="7" name="Rounded Rectangle 6"/>
          <p:cNvSpPr/>
          <p:nvPr/>
        </p:nvSpPr>
        <p:spPr>
          <a:xfrm>
            <a:off x="6172200" y="1234440"/>
            <a:ext cx="5349240" cy="4892040"/>
          </a:xfrm>
          <a:prstGeom prst="roundRect">
            <a:avLst/>
          </a:prstGeom>
          <a:solidFill>
            <a:srgbClr val="F4F7FA"/>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0" y="1444752"/>
            <a:ext cx="4846320" cy="411480"/>
          </a:xfrm>
          <a:prstGeom prst="rect">
            <a:avLst/>
          </a:prstGeom>
          <a:noFill/>
        </p:spPr>
        <p:txBody>
          <a:bodyPr wrap="none">
            <a:spAutoFit/>
          </a:bodyPr>
          <a:lstStyle/>
          <a:p>
            <a:pPr>
              <a:defRPr sz="1800" b="1">
                <a:solidFill>
                  <a:srgbClr val="2A5B91"/>
                </a:solidFill>
              </a:defRPr>
            </a:pPr>
            <a:r>
              <a:t>RCM / import of services</a:t>
            </a:r>
          </a:p>
        </p:txBody>
      </p:sp>
      <p:sp>
        <p:nvSpPr>
          <p:cNvPr id="9" name="TextBox 8"/>
          <p:cNvSpPr txBox="1"/>
          <p:nvPr/>
        </p:nvSpPr>
        <p:spPr>
          <a:xfrm>
            <a:off x="6400800" y="1874519"/>
            <a:ext cx="4800600" cy="2408352"/>
          </a:xfrm>
          <a:prstGeom prst="rect">
            <a:avLst/>
          </a:prstGeom>
          <a:noFill/>
        </p:spPr>
        <p:txBody>
          <a:bodyPr wrap="square" lIns="27432" rIns="27432">
            <a:spAutoFit/>
          </a:bodyPr>
          <a:lstStyle/>
          <a:p>
            <a:pPr>
              <a:spcAft>
                <a:spcPts val="900"/>
              </a:spcAft>
              <a:defRPr sz="1500" b="0">
                <a:solidFill>
                  <a:srgbClr val="232830"/>
                </a:solidFill>
                <a:latin typeface="Aptos"/>
              </a:defRPr>
            </a:pPr>
            <a:r>
              <a:rPr sz="1600" b="1" dirty="0"/>
              <a:t>Liability and ITC can occur through different return fields.</a:t>
            </a:r>
          </a:p>
          <a:p>
            <a:pPr>
              <a:spcAft>
                <a:spcPts val="900"/>
              </a:spcAft>
              <a:defRPr sz="1500" b="0">
                <a:solidFill>
                  <a:srgbClr val="232830"/>
                </a:solidFill>
                <a:latin typeface="Aptos"/>
              </a:defRPr>
            </a:pPr>
            <a:r>
              <a:rPr sz="1600" b="1" dirty="0"/>
              <a:t>Tax payment is a prerequisite to ITC under the relevant RCM provisions.</a:t>
            </a:r>
          </a:p>
          <a:p>
            <a:pPr>
              <a:spcAft>
                <a:spcPts val="900"/>
              </a:spcAft>
              <a:defRPr sz="1500" b="0">
                <a:solidFill>
                  <a:srgbClr val="232830"/>
                </a:solidFill>
                <a:latin typeface="Aptos"/>
              </a:defRPr>
            </a:pPr>
            <a:r>
              <a:rPr sz="1600" b="1" dirty="0"/>
              <a:t>Reconcile tax paid → eligible ITC → subsequent reversal / reclaim.</a:t>
            </a:r>
          </a:p>
          <a:p>
            <a:pPr>
              <a:spcAft>
                <a:spcPts val="900"/>
              </a:spcAft>
              <a:defRPr sz="1500" b="0">
                <a:solidFill>
                  <a:srgbClr val="232830"/>
                </a:solidFill>
                <a:latin typeface="Aptos"/>
              </a:defRPr>
            </a:pPr>
            <a:r>
              <a:rPr sz="1600" b="1" dirty="0"/>
              <a:t>Maintain separate RCM register to avoid mixing with ordinary inward supplies.</a:t>
            </a:r>
          </a:p>
        </p:txBody>
      </p:sp>
      <p:sp>
        <p:nvSpPr>
          <p:cNvPr id="10" name="TextBox 9"/>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Source: CBIC Circular 170/02/2022-GST; CGST Act/Rules.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14. GSTR-9C — ITC Reconciliation Is a Different Question</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extLst>
              <p:ext uri="{D42A27DB-BD31-4B8C-83A1-F6EECF244321}">
                <p14:modId xmlns:p14="http://schemas.microsoft.com/office/powerpoint/2010/main" val="276268361"/>
              </p:ext>
            </p:extLst>
          </p:nvPr>
        </p:nvGraphicFramePr>
        <p:xfrm>
          <a:off x="502920" y="1173018"/>
          <a:ext cx="11064240" cy="3963878"/>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val="20000"/>
                    </a:ext>
                  </a:extLst>
                </a:gridCol>
                <a:gridCol w="3688080">
                  <a:extLst>
                    <a:ext uri="{9D8B030D-6E8A-4147-A177-3AD203B41FA5}">
                      <a16:colId xmlns:a16="http://schemas.microsoft.com/office/drawing/2014/main" val="20001"/>
                    </a:ext>
                  </a:extLst>
                </a:gridCol>
                <a:gridCol w="3688080">
                  <a:extLst>
                    <a:ext uri="{9D8B030D-6E8A-4147-A177-3AD203B41FA5}">
                      <a16:colId xmlns:a16="http://schemas.microsoft.com/office/drawing/2014/main" val="20002"/>
                    </a:ext>
                  </a:extLst>
                </a:gridCol>
              </a:tblGrid>
              <a:tr h="452582">
                <a:tc>
                  <a:txBody>
                    <a:bodyPr/>
                    <a:lstStyle/>
                    <a:p>
                      <a:pPr>
                        <a:defRPr sz="1100" b="1">
                          <a:solidFill>
                            <a:srgbClr val="FFFFFF"/>
                          </a:solidFill>
                          <a:latin typeface="Aptos"/>
                        </a:defRPr>
                      </a:pPr>
                      <a:r>
                        <a:rPr sz="2000" b="1" dirty="0"/>
                        <a:t>GSTR-9</a:t>
                      </a:r>
                    </a:p>
                  </a:txBody>
                  <a:tcPr marL="54864" marR="54864" marT="36576" marB="36576">
                    <a:solidFill>
                      <a:srgbClr val="182B49"/>
                    </a:solidFill>
                  </a:tcPr>
                </a:tc>
                <a:tc>
                  <a:txBody>
                    <a:bodyPr/>
                    <a:lstStyle/>
                    <a:p>
                      <a:pPr>
                        <a:defRPr sz="1100" b="1">
                          <a:solidFill>
                            <a:srgbClr val="FFFFFF"/>
                          </a:solidFill>
                          <a:latin typeface="Aptos"/>
                        </a:defRPr>
                      </a:pPr>
                      <a:r>
                        <a:rPr sz="2000" b="1"/>
                        <a:t>GSTR-9C</a:t>
                      </a:r>
                    </a:p>
                  </a:txBody>
                  <a:tcPr marL="54864" marR="54864" marT="36576" marB="36576">
                    <a:solidFill>
                      <a:srgbClr val="182B49"/>
                    </a:solidFill>
                  </a:tcPr>
                </a:tc>
                <a:tc>
                  <a:txBody>
                    <a:bodyPr/>
                    <a:lstStyle/>
                    <a:p>
                      <a:pPr>
                        <a:defRPr sz="1100" b="1">
                          <a:solidFill>
                            <a:srgbClr val="FFFFFF"/>
                          </a:solidFill>
                          <a:latin typeface="Aptos"/>
                        </a:defRPr>
                      </a:pPr>
                      <a:r>
                        <a:rPr lang="en-US" sz="2000" b="1" dirty="0"/>
                        <a:t>Q</a:t>
                      </a:r>
                      <a:r>
                        <a:rPr sz="2000" b="1" dirty="0"/>
                        <a:t>uestion</a:t>
                      </a:r>
                      <a:r>
                        <a:rPr lang="en-US" sz="2000" b="1" dirty="0"/>
                        <a:t> to be asked</a:t>
                      </a:r>
                      <a:endParaRPr sz="2000" b="1" dirty="0"/>
                    </a:p>
                  </a:txBody>
                  <a:tcPr marL="54864" marR="54864" marT="36576" marB="36576">
                    <a:solidFill>
                      <a:srgbClr val="182B49"/>
                    </a:solidFill>
                  </a:tcPr>
                </a:tc>
                <a:extLst>
                  <a:ext uri="{0D108BD9-81ED-4DB2-BD59-A6C34878D82A}">
                    <a16:rowId xmlns:a16="http://schemas.microsoft.com/office/drawing/2014/main" val="10000"/>
                  </a:ext>
                </a:extLst>
              </a:tr>
              <a:tr h="841248">
                <a:tc>
                  <a:txBody>
                    <a:bodyPr/>
                    <a:lstStyle/>
                    <a:p>
                      <a:pPr>
                        <a:defRPr sz="1100">
                          <a:solidFill>
                            <a:srgbClr val="232830"/>
                          </a:solidFill>
                          <a:latin typeface="Aptos"/>
                        </a:defRPr>
                      </a:pPr>
                      <a:r>
                        <a:rPr sz="2000" b="1" dirty="0"/>
                        <a:t>ITC availed / reversed in annual return</a:t>
                      </a:r>
                    </a:p>
                  </a:txBody>
                  <a:tcPr marL="54864" marR="54864" marT="36576" marB="36576"/>
                </a:tc>
                <a:tc>
                  <a:txBody>
                    <a:bodyPr/>
                    <a:lstStyle/>
                    <a:p>
                      <a:pPr>
                        <a:defRPr sz="1100">
                          <a:solidFill>
                            <a:srgbClr val="232830"/>
                          </a:solidFill>
                          <a:latin typeface="Aptos"/>
                        </a:defRPr>
                      </a:pPr>
                      <a:r>
                        <a:rPr sz="2000" b="1" dirty="0"/>
                        <a:t>ITC reconciliation with audited books / AFS</a:t>
                      </a:r>
                    </a:p>
                  </a:txBody>
                  <a:tcPr marL="54864" marR="54864" marT="36576" marB="36576"/>
                </a:tc>
                <a:tc>
                  <a:txBody>
                    <a:bodyPr/>
                    <a:lstStyle/>
                    <a:p>
                      <a:pPr>
                        <a:defRPr sz="1100">
                          <a:solidFill>
                            <a:srgbClr val="232830"/>
                          </a:solidFill>
                          <a:latin typeface="Aptos"/>
                        </a:defRPr>
                      </a:pPr>
                      <a:r>
                        <a:rPr sz="2000" b="1"/>
                        <a:t>Do books support the return population?</a:t>
                      </a:r>
                    </a:p>
                  </a:txBody>
                  <a:tcPr marL="54864" marR="54864" marT="36576" marB="36576"/>
                </a:tc>
                <a:extLst>
                  <a:ext uri="{0D108BD9-81ED-4DB2-BD59-A6C34878D82A}">
                    <a16:rowId xmlns:a16="http://schemas.microsoft.com/office/drawing/2014/main" val="10001"/>
                  </a:ext>
                </a:extLst>
              </a:tr>
              <a:tr h="841248">
                <a:tc>
                  <a:txBody>
                    <a:bodyPr/>
                    <a:lstStyle/>
                    <a:p>
                      <a:pPr>
                        <a:defRPr sz="1100">
                          <a:solidFill>
                            <a:srgbClr val="232830"/>
                          </a:solidFill>
                          <a:latin typeface="Aptos"/>
                        </a:defRPr>
                      </a:pPr>
                      <a:r>
                        <a:rPr sz="2000" b="1"/>
                        <a:t>Table 6/7/8</a:t>
                      </a:r>
                    </a:p>
                  </a:txBody>
                  <a:tcPr marL="54864" marR="54864" marT="36576" marB="36576">
                    <a:solidFill>
                      <a:srgbClr val="F4F7FA"/>
                    </a:solidFill>
                  </a:tcPr>
                </a:tc>
                <a:tc>
                  <a:txBody>
                    <a:bodyPr/>
                    <a:lstStyle/>
                    <a:p>
                      <a:pPr>
                        <a:defRPr sz="1100">
                          <a:solidFill>
                            <a:srgbClr val="232830"/>
                          </a:solidFill>
                          <a:latin typeface="Aptos"/>
                        </a:defRPr>
                      </a:pPr>
                      <a:r>
                        <a:rPr sz="2000" b="1" dirty="0"/>
                        <a:t>Table 12</a:t>
                      </a:r>
                    </a:p>
                  </a:txBody>
                  <a:tcPr marL="54864" marR="54864" marT="36576" marB="36576">
                    <a:solidFill>
                      <a:srgbClr val="F4F7FA"/>
                    </a:solidFill>
                  </a:tcPr>
                </a:tc>
                <a:tc>
                  <a:txBody>
                    <a:bodyPr/>
                    <a:lstStyle/>
                    <a:p>
                      <a:pPr>
                        <a:defRPr sz="1100">
                          <a:solidFill>
                            <a:srgbClr val="232830"/>
                          </a:solidFill>
                          <a:latin typeface="Aptos"/>
                        </a:defRPr>
                      </a:pPr>
                      <a:r>
                        <a:rPr sz="2000" b="1"/>
                        <a:t>Can the annual ITC be bridged to financial-statement accounting?</a:t>
                      </a:r>
                    </a:p>
                  </a:txBody>
                  <a:tcPr marL="54864" marR="54864" marT="36576" marB="36576">
                    <a:solidFill>
                      <a:srgbClr val="F4F7FA"/>
                    </a:solidFill>
                  </a:tcPr>
                </a:tc>
                <a:extLst>
                  <a:ext uri="{0D108BD9-81ED-4DB2-BD59-A6C34878D82A}">
                    <a16:rowId xmlns:a16="http://schemas.microsoft.com/office/drawing/2014/main" val="10002"/>
                  </a:ext>
                </a:extLst>
              </a:tr>
              <a:tr h="841248">
                <a:tc>
                  <a:txBody>
                    <a:bodyPr/>
                    <a:lstStyle/>
                    <a:p>
                      <a:pPr>
                        <a:defRPr sz="1100">
                          <a:solidFill>
                            <a:srgbClr val="232830"/>
                          </a:solidFill>
                          <a:latin typeface="Aptos"/>
                        </a:defRPr>
                      </a:pPr>
                      <a:r>
                        <a:rPr sz="2000" b="1"/>
                        <a:t>Table 13 (where applicable)</a:t>
                      </a:r>
                    </a:p>
                  </a:txBody>
                  <a:tcPr marL="54864" marR="54864" marT="36576" marB="36576"/>
                </a:tc>
                <a:tc>
                  <a:txBody>
                    <a:bodyPr/>
                    <a:lstStyle/>
                    <a:p>
                      <a:pPr>
                        <a:defRPr sz="1100">
                          <a:solidFill>
                            <a:srgbClr val="232830"/>
                          </a:solidFill>
                          <a:latin typeface="Aptos"/>
                        </a:defRPr>
                      </a:pPr>
                      <a:r>
                        <a:rPr sz="2000" b="1" dirty="0"/>
                        <a:t>Table 12B/12C framework as applicable</a:t>
                      </a:r>
                    </a:p>
                  </a:txBody>
                  <a:tcPr marL="54864" marR="54864" marT="36576" marB="36576"/>
                </a:tc>
                <a:tc>
                  <a:txBody>
                    <a:bodyPr/>
                    <a:lstStyle/>
                    <a:p>
                      <a:pPr>
                        <a:defRPr sz="1100">
                          <a:solidFill>
                            <a:srgbClr val="232830"/>
                          </a:solidFill>
                          <a:latin typeface="Aptos"/>
                        </a:defRPr>
                      </a:pPr>
                      <a:r>
                        <a:rPr sz="2000" b="1"/>
                        <a:t>Is the difference a timing item?</a:t>
                      </a:r>
                    </a:p>
                  </a:txBody>
                  <a:tcPr marL="54864" marR="54864" marT="36576" marB="36576"/>
                </a:tc>
                <a:extLst>
                  <a:ext uri="{0D108BD9-81ED-4DB2-BD59-A6C34878D82A}">
                    <a16:rowId xmlns:a16="http://schemas.microsoft.com/office/drawing/2014/main" val="10003"/>
                  </a:ext>
                </a:extLst>
              </a:tr>
              <a:tr h="841248">
                <a:tc>
                  <a:txBody>
                    <a:bodyPr/>
                    <a:lstStyle/>
                    <a:p>
                      <a:pPr>
                        <a:defRPr sz="1100">
                          <a:solidFill>
                            <a:srgbClr val="232830"/>
                          </a:solidFill>
                          <a:latin typeface="Aptos"/>
                        </a:defRPr>
                      </a:pPr>
                      <a:r>
                        <a:rPr sz="2000" b="1"/>
                        <a:t>—</a:t>
                      </a:r>
                    </a:p>
                  </a:txBody>
                  <a:tcPr marL="54864" marR="54864" marT="36576" marB="36576">
                    <a:solidFill>
                      <a:srgbClr val="F4F7FA"/>
                    </a:solidFill>
                  </a:tcPr>
                </a:tc>
                <a:tc>
                  <a:txBody>
                    <a:bodyPr/>
                    <a:lstStyle/>
                    <a:p>
                      <a:pPr>
                        <a:defRPr sz="1100">
                          <a:solidFill>
                            <a:srgbClr val="232830"/>
                          </a:solidFill>
                          <a:latin typeface="Aptos"/>
                        </a:defRPr>
                      </a:pPr>
                      <a:r>
                        <a:rPr sz="2000" b="1" dirty="0"/>
                        <a:t>Table 14</a:t>
                      </a:r>
                    </a:p>
                  </a:txBody>
                  <a:tcPr marL="54864" marR="54864" marT="36576" marB="36576">
                    <a:solidFill>
                      <a:srgbClr val="F4F7FA"/>
                    </a:solidFill>
                  </a:tcPr>
                </a:tc>
                <a:tc>
                  <a:txBody>
                    <a:bodyPr/>
                    <a:lstStyle/>
                    <a:p>
                      <a:pPr>
                        <a:defRPr sz="1100">
                          <a:solidFill>
                            <a:srgbClr val="232830"/>
                          </a:solidFill>
                          <a:latin typeface="Aptos"/>
                        </a:defRPr>
                      </a:pPr>
                      <a:r>
                        <a:rPr sz="2000" b="1" dirty="0"/>
                        <a:t>Can expense-head ITC be demonstrated?</a:t>
                      </a:r>
                    </a:p>
                  </a:txBody>
                  <a:tcPr marL="54864" marR="54864" marT="36576" marB="36576">
                    <a:solidFill>
                      <a:srgbClr val="F4F7FA"/>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640080" y="5105399"/>
            <a:ext cx="10881360" cy="523220"/>
          </a:xfrm>
          <a:prstGeom prst="rect">
            <a:avLst/>
          </a:prstGeom>
          <a:noFill/>
        </p:spPr>
        <p:txBody>
          <a:bodyPr wrap="square" lIns="27432" rIns="27432">
            <a:spAutoFit/>
          </a:bodyPr>
          <a:lstStyle/>
          <a:p>
            <a:pPr>
              <a:spcAft>
                <a:spcPts val="900"/>
              </a:spcAft>
              <a:defRPr sz="1100" b="0">
                <a:solidFill>
                  <a:srgbClr val="232830"/>
                </a:solidFill>
                <a:latin typeface="Aptos"/>
              </a:defRPr>
            </a:pPr>
            <a:r>
              <a:rPr sz="1400" b="1" dirty="0"/>
              <a:t>Do not confuse 'ITC as per GSTR-9' with 'GST appearing in the purchase ledger'. Financial accounts may contain GST-inclusive expenses, </a:t>
            </a:r>
            <a:r>
              <a:rPr sz="1400" b="1" dirty="0" err="1"/>
              <a:t>capitalisation</a:t>
            </a:r>
            <a:r>
              <a:rPr sz="1400" b="1" dirty="0"/>
              <a:t>, reversals, provisions and non-creditable components.</a:t>
            </a:r>
          </a:p>
        </p:txBody>
      </p:sp>
      <p:sp>
        <p:nvSpPr>
          <p:cNvPr id="6" name="TextBox 5"/>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GSTR-9C notified form / instructions; GST Council and CBIC materials on annual-return relaxations.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15. GSTR-9C Table 12 — Books vs GSTR-9: Build the Bridge, Don't Guess</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234440"/>
            <a:ext cx="10726947" cy="2646878"/>
          </a:xfrm>
          <a:prstGeom prst="rect">
            <a:avLst/>
          </a:prstGeom>
          <a:noFill/>
        </p:spPr>
        <p:txBody>
          <a:bodyPr wrap="square" lIns="27432" rIns="27432">
            <a:spAutoFit/>
          </a:bodyPr>
          <a:lstStyle/>
          <a:p>
            <a:pPr>
              <a:spcAft>
                <a:spcPts val="900"/>
              </a:spcAft>
              <a:defRPr sz="1700" b="0">
                <a:solidFill>
                  <a:srgbClr val="232830"/>
                </a:solidFill>
                <a:latin typeface="Aptos"/>
              </a:defRPr>
            </a:pPr>
            <a:r>
              <a:t>Start from the ITC figure embedded in the audited financial statements / books and define exactly what the ledger includes.</a:t>
            </a:r>
          </a:p>
          <a:p>
            <a:pPr>
              <a:spcAft>
                <a:spcPts val="900"/>
              </a:spcAft>
              <a:defRPr sz="1700" b="0">
                <a:solidFill>
                  <a:srgbClr val="232830"/>
                </a:solidFill>
                <a:latin typeface="Aptos"/>
              </a:defRPr>
            </a:pPr>
            <a:r>
              <a:t>Identify ITC booked in the current FY but availed later; identify prior-FY ITC booked earlier but availed current FY.</a:t>
            </a:r>
          </a:p>
          <a:p>
            <a:pPr>
              <a:spcAft>
                <a:spcPts val="900"/>
              </a:spcAft>
              <a:defRPr sz="1700" b="0">
                <a:solidFill>
                  <a:srgbClr val="232830"/>
                </a:solidFill>
                <a:latin typeface="Aptos"/>
              </a:defRPr>
            </a:pPr>
            <a:r>
              <a:t>Separate capital goods, expense GST, RCM, imports and non-creditable GST where the accounting treatment differs.</a:t>
            </a:r>
          </a:p>
          <a:p>
            <a:pPr>
              <a:spcAft>
                <a:spcPts val="900"/>
              </a:spcAft>
              <a:defRPr sz="1700" b="0">
                <a:solidFill>
                  <a:srgbClr val="232830"/>
                </a:solidFill>
                <a:latin typeface="Aptos"/>
              </a:defRPr>
            </a:pPr>
            <a:r>
              <a:t>Reconcile net of reversals only after separately mapping gross ITC and reversal populations.</a:t>
            </a:r>
          </a:p>
          <a:p>
            <a:pPr>
              <a:spcAft>
                <a:spcPts val="900"/>
              </a:spcAft>
              <a:defRPr sz="1700" b="0">
                <a:solidFill>
                  <a:srgbClr val="232830"/>
                </a:solidFill>
                <a:latin typeface="Aptos"/>
              </a:defRPr>
            </a:pPr>
            <a:r>
              <a:t>An unreconciled difference should be supported by a documented reason code: timing, classification, accounting treatment, eligibility, omission, or actual excess claim.</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GSTR-9C instructions; GST Council material on Table 12B/12C.   |   17</a:t>
            </a:r>
          </a:p>
        </p:txBody>
      </p:sp>
      <p:pic>
        <p:nvPicPr>
          <p:cNvPr id="7" name="Picture 6">
            <a:extLst>
              <a:ext uri="{FF2B5EF4-FFF2-40B4-BE49-F238E27FC236}">
                <a16:creationId xmlns:a16="http://schemas.microsoft.com/office/drawing/2014/main" id="{634DBF7F-EF36-F34A-F030-EF2B6986C2AF}"/>
              </a:ext>
            </a:extLst>
          </p:cNvPr>
          <p:cNvPicPr>
            <a:picLocks noChangeAspect="1"/>
          </p:cNvPicPr>
          <p:nvPr/>
        </p:nvPicPr>
        <p:blipFill>
          <a:blip r:embed="rId2"/>
          <a:stretch>
            <a:fillRect/>
          </a:stretch>
        </p:blipFill>
        <p:spPr>
          <a:xfrm>
            <a:off x="1195530" y="3881318"/>
            <a:ext cx="8975013" cy="269321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16. GSTR-9C Table 14 — Optional Reporting Does Not Mean 'No Working Required'</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234440"/>
            <a:ext cx="10789920" cy="4892040"/>
          </a:xfrm>
          <a:prstGeom prst="rect">
            <a:avLst/>
          </a:prstGeom>
          <a:noFill/>
        </p:spPr>
        <p:txBody>
          <a:bodyPr wrap="square" lIns="27432" rIns="27432">
            <a:spAutoFit/>
          </a:bodyPr>
          <a:lstStyle/>
          <a:p>
            <a:pPr>
              <a:spcAft>
                <a:spcPts val="900"/>
              </a:spcAft>
              <a:defRPr sz="1600" b="0">
                <a:solidFill>
                  <a:srgbClr val="232830"/>
                </a:solidFill>
                <a:latin typeface="Aptos"/>
              </a:defRPr>
            </a:pPr>
            <a:r>
              <a:t>Table 14 has been treated as optional under successive annual-return relaxations; however, the underlying ITC reconciliation remains professionally valuable.</a:t>
            </a:r>
          </a:p>
          <a:p>
            <a:pPr>
              <a:spcAft>
                <a:spcPts val="900"/>
              </a:spcAft>
              <a:defRPr sz="1600" b="0">
                <a:solidFill>
                  <a:srgbClr val="232830"/>
                </a:solidFill>
                <a:latin typeface="Aptos"/>
              </a:defRPr>
            </a:pPr>
            <a:r>
              <a:t>The table is expense-head oriented and is intended to reconcile ITC declared in GSTR-9 against GST embedded in expense heads in the books.</a:t>
            </a:r>
          </a:p>
          <a:p>
            <a:pPr>
              <a:spcAft>
                <a:spcPts val="900"/>
              </a:spcAft>
              <a:defRPr sz="1600" b="0">
                <a:solidFill>
                  <a:srgbClr val="232830"/>
                </a:solidFill>
                <a:latin typeface="Aptos"/>
              </a:defRPr>
            </a:pPr>
            <a:r>
              <a:t>If filed, every relevant expense head on which GST has been paid / was payable should be appropriately considered; the list is indicative.</a:t>
            </a:r>
          </a:p>
          <a:p>
            <a:pPr>
              <a:spcAft>
                <a:spcPts val="900"/>
              </a:spcAft>
              <a:defRPr sz="1600" b="0">
                <a:solidFill>
                  <a:srgbClr val="232830"/>
                </a:solidFill>
                <a:latin typeface="Aptos"/>
              </a:defRPr>
            </a:pPr>
            <a:r>
              <a:t>Even when not populated, maintain an internal expense-head ITC reconciliation where the engagement risk warrants it.</a:t>
            </a:r>
          </a:p>
          <a:p>
            <a:pPr>
              <a:spcAft>
                <a:spcPts val="900"/>
              </a:spcAft>
              <a:defRPr sz="1600" b="0">
                <a:solidFill>
                  <a:srgbClr val="232830"/>
                </a:solidFill>
                <a:latin typeface="Aptos"/>
              </a:defRPr>
            </a:pPr>
            <a:r>
              <a:t>Recent litigation has also considered whether non-furnishing of Table 14 can itself constitute a discrepancy; the issue should be analysed with the applicable year's notification and the facts of the case.</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Notifications/annual-return relaxations; Pepsico India Holdings Pvt. Ltd. litigation discussed in cited sources.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17. Case Study 1 — ₹10 Lakh ITC: Claim → Reversal → Reclaim</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nvGraphicFramePr>
        <p:xfrm>
          <a:off x="502920" y="1325880"/>
          <a:ext cx="11064240" cy="2971800"/>
        </p:xfrm>
        <a:graphic>
          <a:graphicData uri="http://schemas.openxmlformats.org/drawingml/2006/table">
            <a:tbl>
              <a:tblPr firstRow="1" bandRow="1">
                <a:tableStyleId>{5C22544A-7EE6-4342-B048-85BDC9FD1C3A}</a:tableStyleId>
              </a:tblPr>
              <a:tblGrid>
                <a:gridCol w="2766060">
                  <a:extLst>
                    <a:ext uri="{9D8B030D-6E8A-4147-A177-3AD203B41FA5}">
                      <a16:colId xmlns:a16="http://schemas.microsoft.com/office/drawing/2014/main" val="20000"/>
                    </a:ext>
                  </a:extLst>
                </a:gridCol>
                <a:gridCol w="2766060">
                  <a:extLst>
                    <a:ext uri="{9D8B030D-6E8A-4147-A177-3AD203B41FA5}">
                      <a16:colId xmlns:a16="http://schemas.microsoft.com/office/drawing/2014/main" val="20001"/>
                    </a:ext>
                  </a:extLst>
                </a:gridCol>
                <a:gridCol w="2766060">
                  <a:extLst>
                    <a:ext uri="{9D8B030D-6E8A-4147-A177-3AD203B41FA5}">
                      <a16:colId xmlns:a16="http://schemas.microsoft.com/office/drawing/2014/main" val="20002"/>
                    </a:ext>
                  </a:extLst>
                </a:gridCol>
                <a:gridCol w="2766060">
                  <a:extLst>
                    <a:ext uri="{9D8B030D-6E8A-4147-A177-3AD203B41FA5}">
                      <a16:colId xmlns:a16="http://schemas.microsoft.com/office/drawing/2014/main" val="20003"/>
                    </a:ext>
                  </a:extLst>
                </a:gridCol>
              </a:tblGrid>
              <a:tr h="594360">
                <a:tc>
                  <a:txBody>
                    <a:bodyPr/>
                    <a:lstStyle/>
                    <a:p>
                      <a:pPr>
                        <a:defRPr sz="1100" b="1">
                          <a:solidFill>
                            <a:srgbClr val="FFFFFF"/>
                          </a:solidFill>
                          <a:latin typeface="Aptos"/>
                        </a:defRPr>
                      </a:pPr>
                      <a:r>
                        <a:t>Event</a:t>
                      </a:r>
                    </a:p>
                  </a:txBody>
                  <a:tcPr marL="54864" marR="54864" marT="36576" marB="36576">
                    <a:solidFill>
                      <a:srgbClr val="182B49"/>
                    </a:solidFill>
                  </a:tcPr>
                </a:tc>
                <a:tc>
                  <a:txBody>
                    <a:bodyPr/>
                    <a:lstStyle/>
                    <a:p>
                      <a:pPr>
                        <a:defRPr sz="1100" b="1">
                          <a:solidFill>
                            <a:srgbClr val="FFFFFF"/>
                          </a:solidFill>
                          <a:latin typeface="Aptos"/>
                        </a:defRPr>
                      </a:pPr>
                      <a:r>
                        <a:t>Amount</a:t>
                      </a:r>
                    </a:p>
                  </a:txBody>
                  <a:tcPr marL="54864" marR="54864" marT="36576" marB="36576">
                    <a:solidFill>
                      <a:srgbClr val="182B49"/>
                    </a:solidFill>
                  </a:tcPr>
                </a:tc>
                <a:tc>
                  <a:txBody>
                    <a:bodyPr/>
                    <a:lstStyle/>
                    <a:p>
                      <a:pPr>
                        <a:defRPr sz="1100" b="1">
                          <a:solidFill>
                            <a:srgbClr val="FFFFFF"/>
                          </a:solidFill>
                          <a:latin typeface="Aptos"/>
                        </a:defRPr>
                      </a:pPr>
                      <a:r>
                        <a:t>FY</a:t>
                      </a:r>
                    </a:p>
                  </a:txBody>
                  <a:tcPr marL="54864" marR="54864" marT="36576" marB="36576">
                    <a:solidFill>
                      <a:srgbClr val="182B49"/>
                    </a:solidFill>
                  </a:tcPr>
                </a:tc>
                <a:tc>
                  <a:txBody>
                    <a:bodyPr/>
                    <a:lstStyle/>
                    <a:p>
                      <a:pPr>
                        <a:defRPr sz="1100" b="1">
                          <a:solidFill>
                            <a:srgbClr val="FFFFFF"/>
                          </a:solidFill>
                          <a:latin typeface="Aptos"/>
                        </a:defRPr>
                      </a:pPr>
                      <a:r>
                        <a:t>Treatment</a:t>
                      </a:r>
                    </a:p>
                  </a:txBody>
                  <a:tcPr marL="54864" marR="54864" marT="36576" marB="36576">
                    <a:solidFill>
                      <a:srgbClr val="182B49"/>
                    </a:solidFill>
                  </a:tcPr>
                </a:tc>
                <a:extLst>
                  <a:ext uri="{0D108BD9-81ED-4DB2-BD59-A6C34878D82A}">
                    <a16:rowId xmlns:a16="http://schemas.microsoft.com/office/drawing/2014/main" val="10000"/>
                  </a:ext>
                </a:extLst>
              </a:tr>
              <a:tr h="594360">
                <a:tc>
                  <a:txBody>
                    <a:bodyPr/>
                    <a:lstStyle/>
                    <a:p>
                      <a:pPr>
                        <a:defRPr sz="1100">
                          <a:solidFill>
                            <a:srgbClr val="232830"/>
                          </a:solidFill>
                          <a:latin typeface="Aptos"/>
                        </a:defRPr>
                      </a:pPr>
                      <a:r>
                        <a:t>Invoice ITC claimed</a:t>
                      </a:r>
                    </a:p>
                  </a:txBody>
                  <a:tcPr marL="54864" marR="54864" marT="36576" marB="36576"/>
                </a:tc>
                <a:tc>
                  <a:txBody>
                    <a:bodyPr/>
                    <a:lstStyle/>
                    <a:p>
                      <a:pPr>
                        <a:defRPr sz="1100">
                          <a:solidFill>
                            <a:srgbClr val="232830"/>
                          </a:solidFill>
                          <a:latin typeface="Aptos"/>
                        </a:defRPr>
                      </a:pPr>
                      <a:r>
                        <a:t>₹10,00,000</a:t>
                      </a:r>
                    </a:p>
                  </a:txBody>
                  <a:tcPr marL="54864" marR="54864" marT="36576" marB="36576"/>
                </a:tc>
                <a:tc>
                  <a:txBody>
                    <a:bodyPr/>
                    <a:lstStyle/>
                    <a:p>
                      <a:pPr>
                        <a:defRPr sz="1100">
                          <a:solidFill>
                            <a:srgbClr val="232830"/>
                          </a:solidFill>
                          <a:latin typeface="Aptos"/>
                        </a:defRPr>
                      </a:pPr>
                      <a:r>
                        <a:t>2024-25</a:t>
                      </a:r>
                    </a:p>
                  </a:txBody>
                  <a:tcPr marL="54864" marR="54864" marT="36576" marB="36576"/>
                </a:tc>
                <a:tc>
                  <a:txBody>
                    <a:bodyPr/>
                    <a:lstStyle/>
                    <a:p>
                      <a:pPr>
                        <a:defRPr sz="1100">
                          <a:solidFill>
                            <a:srgbClr val="232830"/>
                          </a:solidFill>
                          <a:latin typeface="Aptos"/>
                        </a:defRPr>
                      </a:pPr>
                      <a:r>
                        <a:t>Claimed in GSTR-3B</a:t>
                      </a:r>
                    </a:p>
                  </a:txBody>
                  <a:tcPr marL="54864" marR="54864" marT="36576" marB="36576"/>
                </a:tc>
                <a:extLst>
                  <a:ext uri="{0D108BD9-81ED-4DB2-BD59-A6C34878D82A}">
                    <a16:rowId xmlns:a16="http://schemas.microsoft.com/office/drawing/2014/main" val="10001"/>
                  </a:ext>
                </a:extLst>
              </a:tr>
              <a:tr h="594360">
                <a:tc>
                  <a:txBody>
                    <a:bodyPr/>
                    <a:lstStyle/>
                    <a:p>
                      <a:pPr>
                        <a:defRPr sz="1100">
                          <a:solidFill>
                            <a:srgbClr val="232830"/>
                          </a:solidFill>
                          <a:latin typeface="Aptos"/>
                        </a:defRPr>
                      </a:pPr>
                      <a:r>
                        <a:t>Reversed due to Rule 37</a:t>
                      </a:r>
                    </a:p>
                  </a:txBody>
                  <a:tcPr marL="54864" marR="54864" marT="36576" marB="36576">
                    <a:solidFill>
                      <a:srgbClr val="F4F7FA"/>
                    </a:solidFill>
                  </a:tcPr>
                </a:tc>
                <a:tc>
                  <a:txBody>
                    <a:bodyPr/>
                    <a:lstStyle/>
                    <a:p>
                      <a:pPr>
                        <a:defRPr sz="1100">
                          <a:solidFill>
                            <a:srgbClr val="232830"/>
                          </a:solidFill>
                          <a:latin typeface="Aptos"/>
                        </a:defRPr>
                      </a:pPr>
                      <a:r>
                        <a:t>₹10,00,000</a:t>
                      </a:r>
                    </a:p>
                  </a:txBody>
                  <a:tcPr marL="54864" marR="54864" marT="36576" marB="36576">
                    <a:solidFill>
                      <a:srgbClr val="F4F7FA"/>
                    </a:solidFill>
                  </a:tcPr>
                </a:tc>
                <a:tc>
                  <a:txBody>
                    <a:bodyPr/>
                    <a:lstStyle/>
                    <a:p>
                      <a:pPr>
                        <a:defRPr sz="1100">
                          <a:solidFill>
                            <a:srgbClr val="232830"/>
                          </a:solidFill>
                          <a:latin typeface="Aptos"/>
                        </a:defRPr>
                      </a:pPr>
                      <a:r>
                        <a:t>2024-25</a:t>
                      </a:r>
                    </a:p>
                  </a:txBody>
                  <a:tcPr marL="54864" marR="54864" marT="36576" marB="36576">
                    <a:solidFill>
                      <a:srgbClr val="F4F7FA"/>
                    </a:solidFill>
                  </a:tcPr>
                </a:tc>
                <a:tc>
                  <a:txBody>
                    <a:bodyPr/>
                    <a:lstStyle/>
                    <a:p>
                      <a:pPr>
                        <a:defRPr sz="1100">
                          <a:solidFill>
                            <a:srgbClr val="232830"/>
                          </a:solidFill>
                          <a:latin typeface="Aptos"/>
                        </a:defRPr>
                      </a:pPr>
                      <a:r>
                        <a:t>Reversal in 3B / annual return</a:t>
                      </a:r>
                    </a:p>
                  </a:txBody>
                  <a:tcPr marL="54864" marR="54864" marT="36576" marB="36576">
                    <a:solidFill>
                      <a:srgbClr val="F4F7FA"/>
                    </a:solidFill>
                  </a:tcPr>
                </a:tc>
                <a:extLst>
                  <a:ext uri="{0D108BD9-81ED-4DB2-BD59-A6C34878D82A}">
                    <a16:rowId xmlns:a16="http://schemas.microsoft.com/office/drawing/2014/main" val="10002"/>
                  </a:ext>
                </a:extLst>
              </a:tr>
              <a:tr h="594360">
                <a:tc>
                  <a:txBody>
                    <a:bodyPr/>
                    <a:lstStyle/>
                    <a:p>
                      <a:pPr>
                        <a:defRPr sz="1100">
                          <a:solidFill>
                            <a:srgbClr val="232830"/>
                          </a:solidFill>
                          <a:latin typeface="Aptos"/>
                        </a:defRPr>
                      </a:pPr>
                      <a:r>
                        <a:t>Supplier paid / condition restored</a:t>
                      </a:r>
                    </a:p>
                  </a:txBody>
                  <a:tcPr marL="54864" marR="54864" marT="36576" marB="36576"/>
                </a:tc>
                <a:tc>
                  <a:txBody>
                    <a:bodyPr/>
                    <a:lstStyle/>
                    <a:p>
                      <a:pPr>
                        <a:defRPr sz="1100">
                          <a:solidFill>
                            <a:srgbClr val="232830"/>
                          </a:solidFill>
                          <a:latin typeface="Aptos"/>
                        </a:defRPr>
                      </a:pPr>
                      <a:r>
                        <a:t>—</a:t>
                      </a:r>
                    </a:p>
                  </a:txBody>
                  <a:tcPr marL="54864" marR="54864" marT="36576" marB="36576"/>
                </a:tc>
                <a:tc>
                  <a:txBody>
                    <a:bodyPr/>
                    <a:lstStyle/>
                    <a:p>
                      <a:pPr>
                        <a:defRPr sz="1100">
                          <a:solidFill>
                            <a:srgbClr val="232830"/>
                          </a:solidFill>
                          <a:latin typeface="Aptos"/>
                        </a:defRPr>
                      </a:pPr>
                      <a:r>
                        <a:t>2025-26</a:t>
                      </a:r>
                    </a:p>
                  </a:txBody>
                  <a:tcPr marL="54864" marR="54864" marT="36576" marB="36576"/>
                </a:tc>
                <a:tc>
                  <a:txBody>
                    <a:bodyPr/>
                    <a:lstStyle/>
                    <a:p>
                      <a:pPr>
                        <a:defRPr sz="1100">
                          <a:solidFill>
                            <a:srgbClr val="232830"/>
                          </a:solidFill>
                          <a:latin typeface="Aptos"/>
                        </a:defRPr>
                      </a:pPr>
                      <a:r>
                        <a:t>Eligibility restored</a:t>
                      </a:r>
                    </a:p>
                  </a:txBody>
                  <a:tcPr marL="54864" marR="54864" marT="36576" marB="36576"/>
                </a:tc>
                <a:extLst>
                  <a:ext uri="{0D108BD9-81ED-4DB2-BD59-A6C34878D82A}">
                    <a16:rowId xmlns:a16="http://schemas.microsoft.com/office/drawing/2014/main" val="10003"/>
                  </a:ext>
                </a:extLst>
              </a:tr>
              <a:tr h="594360">
                <a:tc>
                  <a:txBody>
                    <a:bodyPr/>
                    <a:lstStyle/>
                    <a:p>
                      <a:pPr>
                        <a:defRPr sz="1100">
                          <a:solidFill>
                            <a:srgbClr val="232830"/>
                          </a:solidFill>
                          <a:latin typeface="Aptos"/>
                        </a:defRPr>
                      </a:pPr>
                      <a:r>
                        <a:t>ITC reclaimed</a:t>
                      </a:r>
                    </a:p>
                  </a:txBody>
                  <a:tcPr marL="54864" marR="54864" marT="36576" marB="36576">
                    <a:solidFill>
                      <a:srgbClr val="F4F7FA"/>
                    </a:solidFill>
                  </a:tcPr>
                </a:tc>
                <a:tc>
                  <a:txBody>
                    <a:bodyPr/>
                    <a:lstStyle/>
                    <a:p>
                      <a:pPr>
                        <a:defRPr sz="1100">
                          <a:solidFill>
                            <a:srgbClr val="232830"/>
                          </a:solidFill>
                          <a:latin typeface="Aptos"/>
                        </a:defRPr>
                      </a:pPr>
                      <a:r>
                        <a:t>₹10,00,000</a:t>
                      </a:r>
                    </a:p>
                  </a:txBody>
                  <a:tcPr marL="54864" marR="54864" marT="36576" marB="36576">
                    <a:solidFill>
                      <a:srgbClr val="F4F7FA"/>
                    </a:solidFill>
                  </a:tcPr>
                </a:tc>
                <a:tc>
                  <a:txBody>
                    <a:bodyPr/>
                    <a:lstStyle/>
                    <a:p>
                      <a:pPr>
                        <a:defRPr sz="1100">
                          <a:solidFill>
                            <a:srgbClr val="232830"/>
                          </a:solidFill>
                          <a:latin typeface="Aptos"/>
                        </a:defRPr>
                      </a:pPr>
                      <a:r>
                        <a:t>2025-26</a:t>
                      </a:r>
                    </a:p>
                  </a:txBody>
                  <a:tcPr marL="54864" marR="54864" marT="36576" marB="36576">
                    <a:solidFill>
                      <a:srgbClr val="F4F7FA"/>
                    </a:solidFill>
                  </a:tcPr>
                </a:tc>
                <a:tc>
                  <a:txBody>
                    <a:bodyPr/>
                    <a:lstStyle/>
                    <a:p>
                      <a:pPr>
                        <a:defRPr sz="1100">
                          <a:solidFill>
                            <a:srgbClr val="232830"/>
                          </a:solidFill>
                          <a:latin typeface="Aptos"/>
                        </a:defRPr>
                      </a:pPr>
                      <a:r>
                        <a:t>Reclaim in GSTR-3B</a:t>
                      </a:r>
                    </a:p>
                  </a:txBody>
                  <a:tcPr marL="54864" marR="54864" marT="36576" marB="36576">
                    <a:solidFill>
                      <a:srgbClr val="F4F7FA"/>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685800" y="4572000"/>
            <a:ext cx="10789920" cy="1463040"/>
          </a:xfrm>
          <a:prstGeom prst="rect">
            <a:avLst/>
          </a:prstGeom>
          <a:noFill/>
        </p:spPr>
        <p:txBody>
          <a:bodyPr wrap="square" lIns="27432" rIns="27432">
            <a:spAutoFit/>
          </a:bodyPr>
          <a:lstStyle/>
          <a:p>
            <a:pPr>
              <a:spcAft>
                <a:spcPts val="900"/>
              </a:spcAft>
              <a:defRPr sz="1400" b="0">
                <a:solidFill>
                  <a:srgbClr val="232830"/>
                </a:solidFill>
                <a:latin typeface="Aptos"/>
              </a:defRPr>
            </a:pPr>
            <a:r>
              <a:t>Discussion: Is the FY 2024-25 annual-return population '₹10 lakh net' or should claim and reversal be separately visible?</a:t>
            </a:r>
          </a:p>
          <a:p>
            <a:pPr>
              <a:spcAft>
                <a:spcPts val="900"/>
              </a:spcAft>
              <a:defRPr sz="1400" b="0">
                <a:solidFill>
                  <a:srgbClr val="232830"/>
                </a:solidFill>
                <a:latin typeface="Aptos"/>
              </a:defRPr>
            </a:pPr>
            <a:r>
              <a:t>GSTN's FY 2024-25 FAQ specifically addresses Rule 37/37A reclaims and directs the next-year reclaim to Table 6H of the next year's GSTR-9.</a:t>
            </a:r>
          </a:p>
          <a:p>
            <a:pPr>
              <a:spcAft>
                <a:spcPts val="900"/>
              </a:spcAft>
              <a:defRPr sz="1400" b="0">
                <a:solidFill>
                  <a:srgbClr val="232830"/>
                </a:solidFill>
                <a:latin typeface="Aptos"/>
              </a:defRPr>
            </a:pPr>
            <a:r>
              <a:t>Audit evidence: original invoice, payment ledger, supplier confirmation / bank proof, reversal return and reclaim return.</a:t>
            </a:r>
          </a:p>
        </p:txBody>
      </p:sp>
      <p:sp>
        <p:nvSpPr>
          <p:cNvPr id="6" name="TextBox 5"/>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GSTN FY 2024-25 FAQ.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18. Case Study 2 — Books ₹1.20 Cr vs GSTR-9 ₹1.10 Cr</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nvGraphicFramePr>
        <p:xfrm>
          <a:off x="411480" y="1234440"/>
          <a:ext cx="11338560" cy="4480560"/>
        </p:xfrm>
        <a:graphic>
          <a:graphicData uri="http://schemas.openxmlformats.org/drawingml/2006/table">
            <a:tbl>
              <a:tblPr firstRow="1" bandRow="1">
                <a:tableStyleId>{5C22544A-7EE6-4342-B048-85BDC9FD1C3A}</a:tableStyleId>
              </a:tblPr>
              <a:tblGrid>
                <a:gridCol w="3779520">
                  <a:extLst>
                    <a:ext uri="{9D8B030D-6E8A-4147-A177-3AD203B41FA5}">
                      <a16:colId xmlns:a16="http://schemas.microsoft.com/office/drawing/2014/main" val="20000"/>
                    </a:ext>
                  </a:extLst>
                </a:gridCol>
                <a:gridCol w="3779520">
                  <a:extLst>
                    <a:ext uri="{9D8B030D-6E8A-4147-A177-3AD203B41FA5}">
                      <a16:colId xmlns:a16="http://schemas.microsoft.com/office/drawing/2014/main" val="20001"/>
                    </a:ext>
                  </a:extLst>
                </a:gridCol>
                <a:gridCol w="3779520">
                  <a:extLst>
                    <a:ext uri="{9D8B030D-6E8A-4147-A177-3AD203B41FA5}">
                      <a16:colId xmlns:a16="http://schemas.microsoft.com/office/drawing/2014/main" val="20002"/>
                    </a:ext>
                  </a:extLst>
                </a:gridCol>
              </a:tblGrid>
              <a:tr h="640080">
                <a:tc>
                  <a:txBody>
                    <a:bodyPr/>
                    <a:lstStyle/>
                    <a:p>
                      <a:pPr>
                        <a:defRPr sz="1000" b="1">
                          <a:solidFill>
                            <a:srgbClr val="FFFFFF"/>
                          </a:solidFill>
                          <a:latin typeface="Aptos"/>
                        </a:defRPr>
                      </a:pPr>
                      <a:r>
                        <a:t>Potential cause</a:t>
                      </a:r>
                    </a:p>
                  </a:txBody>
                  <a:tcPr marL="54864" marR="54864" marT="36576" marB="36576">
                    <a:solidFill>
                      <a:srgbClr val="182B49"/>
                    </a:solidFill>
                  </a:tcPr>
                </a:tc>
                <a:tc>
                  <a:txBody>
                    <a:bodyPr/>
                    <a:lstStyle/>
                    <a:p>
                      <a:pPr>
                        <a:defRPr sz="1000" b="1">
                          <a:solidFill>
                            <a:srgbClr val="FFFFFF"/>
                          </a:solidFill>
                          <a:latin typeface="Aptos"/>
                        </a:defRPr>
                      </a:pPr>
                      <a:r>
                        <a:t>₹ lakh</a:t>
                      </a:r>
                    </a:p>
                  </a:txBody>
                  <a:tcPr marL="54864" marR="54864" marT="36576" marB="36576">
                    <a:solidFill>
                      <a:srgbClr val="182B49"/>
                    </a:solidFill>
                  </a:tcPr>
                </a:tc>
                <a:tc>
                  <a:txBody>
                    <a:bodyPr/>
                    <a:lstStyle/>
                    <a:p>
                      <a:pPr>
                        <a:defRPr sz="1000" b="1">
                          <a:solidFill>
                            <a:srgbClr val="FFFFFF"/>
                          </a:solidFill>
                          <a:latin typeface="Aptos"/>
                        </a:defRPr>
                      </a:pPr>
                      <a:r>
                        <a:t>How to test</a:t>
                      </a:r>
                    </a:p>
                  </a:txBody>
                  <a:tcPr marL="54864" marR="54864" marT="36576" marB="36576">
                    <a:solidFill>
                      <a:srgbClr val="182B49"/>
                    </a:solidFill>
                  </a:tcPr>
                </a:tc>
                <a:extLst>
                  <a:ext uri="{0D108BD9-81ED-4DB2-BD59-A6C34878D82A}">
                    <a16:rowId xmlns:a16="http://schemas.microsoft.com/office/drawing/2014/main" val="10000"/>
                  </a:ext>
                </a:extLst>
              </a:tr>
              <a:tr h="640080">
                <a:tc>
                  <a:txBody>
                    <a:bodyPr/>
                    <a:lstStyle/>
                    <a:p>
                      <a:pPr>
                        <a:defRPr sz="1000">
                          <a:solidFill>
                            <a:srgbClr val="232830"/>
                          </a:solidFill>
                          <a:latin typeface="Aptos"/>
                        </a:defRPr>
                      </a:pPr>
                      <a:r>
                        <a:t>ITC booked but not yet claimed</a:t>
                      </a:r>
                    </a:p>
                  </a:txBody>
                  <a:tcPr marL="54864" marR="54864" marT="36576" marB="36576"/>
                </a:tc>
                <a:tc>
                  <a:txBody>
                    <a:bodyPr/>
                    <a:lstStyle/>
                    <a:p>
                      <a:pPr>
                        <a:defRPr sz="1000">
                          <a:solidFill>
                            <a:srgbClr val="232830"/>
                          </a:solidFill>
                          <a:latin typeface="Aptos"/>
                        </a:defRPr>
                      </a:pPr>
                      <a:r>
                        <a:t>6</a:t>
                      </a:r>
                    </a:p>
                  </a:txBody>
                  <a:tcPr marL="54864" marR="54864" marT="36576" marB="36576"/>
                </a:tc>
                <a:tc>
                  <a:txBody>
                    <a:bodyPr/>
                    <a:lstStyle/>
                    <a:p>
                      <a:pPr>
                        <a:defRPr sz="1000">
                          <a:solidFill>
                            <a:srgbClr val="232830"/>
                          </a:solidFill>
                          <a:latin typeface="Aptos"/>
                        </a:defRPr>
                      </a:pPr>
                      <a:r>
                        <a:t>Subsequent GSTR-3B / 2B</a:t>
                      </a:r>
                    </a:p>
                  </a:txBody>
                  <a:tcPr marL="54864" marR="54864" marT="36576" marB="36576"/>
                </a:tc>
                <a:extLst>
                  <a:ext uri="{0D108BD9-81ED-4DB2-BD59-A6C34878D82A}">
                    <a16:rowId xmlns:a16="http://schemas.microsoft.com/office/drawing/2014/main" val="10001"/>
                  </a:ext>
                </a:extLst>
              </a:tr>
              <a:tr h="640080">
                <a:tc>
                  <a:txBody>
                    <a:bodyPr/>
                    <a:lstStyle/>
                    <a:p>
                      <a:pPr>
                        <a:defRPr sz="1000">
                          <a:solidFill>
                            <a:srgbClr val="232830"/>
                          </a:solidFill>
                          <a:latin typeface="Aptos"/>
                        </a:defRPr>
                      </a:pPr>
                      <a:r>
                        <a:t>ITC on capitalised assets</a:t>
                      </a:r>
                    </a:p>
                  </a:txBody>
                  <a:tcPr marL="54864" marR="54864" marT="36576" marB="36576">
                    <a:solidFill>
                      <a:srgbClr val="F4F7FA"/>
                    </a:solidFill>
                  </a:tcPr>
                </a:tc>
                <a:tc>
                  <a:txBody>
                    <a:bodyPr/>
                    <a:lstStyle/>
                    <a:p>
                      <a:pPr>
                        <a:defRPr sz="1000">
                          <a:solidFill>
                            <a:srgbClr val="232830"/>
                          </a:solidFill>
                          <a:latin typeface="Aptos"/>
                        </a:defRPr>
                      </a:pPr>
                      <a:r>
                        <a:t>4</a:t>
                      </a:r>
                    </a:p>
                  </a:txBody>
                  <a:tcPr marL="54864" marR="54864" marT="36576" marB="36576">
                    <a:solidFill>
                      <a:srgbClr val="F4F7FA"/>
                    </a:solidFill>
                  </a:tcPr>
                </a:tc>
                <a:tc>
                  <a:txBody>
                    <a:bodyPr/>
                    <a:lstStyle/>
                    <a:p>
                      <a:pPr>
                        <a:defRPr sz="1000">
                          <a:solidFill>
                            <a:srgbClr val="232830"/>
                          </a:solidFill>
                          <a:latin typeface="Aptos"/>
                        </a:defRPr>
                      </a:pPr>
                      <a:r>
                        <a:t>Fixed-asset register + tax invoice</a:t>
                      </a:r>
                    </a:p>
                  </a:txBody>
                  <a:tcPr marL="54864" marR="54864" marT="36576" marB="36576">
                    <a:solidFill>
                      <a:srgbClr val="F4F7FA"/>
                    </a:solidFill>
                  </a:tcPr>
                </a:tc>
                <a:extLst>
                  <a:ext uri="{0D108BD9-81ED-4DB2-BD59-A6C34878D82A}">
                    <a16:rowId xmlns:a16="http://schemas.microsoft.com/office/drawing/2014/main" val="10002"/>
                  </a:ext>
                </a:extLst>
              </a:tr>
              <a:tr h="640080">
                <a:tc>
                  <a:txBody>
                    <a:bodyPr/>
                    <a:lstStyle/>
                    <a:p>
                      <a:pPr>
                        <a:defRPr sz="1000">
                          <a:solidFill>
                            <a:srgbClr val="232830"/>
                          </a:solidFill>
                          <a:latin typeface="Aptos"/>
                        </a:defRPr>
                      </a:pPr>
                      <a:r>
                        <a:t>Blocked / non-creditable GST</a:t>
                      </a:r>
                    </a:p>
                  </a:txBody>
                  <a:tcPr marL="54864" marR="54864" marT="36576" marB="36576"/>
                </a:tc>
                <a:tc>
                  <a:txBody>
                    <a:bodyPr/>
                    <a:lstStyle/>
                    <a:p>
                      <a:pPr>
                        <a:defRPr sz="1000">
                          <a:solidFill>
                            <a:srgbClr val="232830"/>
                          </a:solidFill>
                          <a:latin typeface="Aptos"/>
                        </a:defRPr>
                      </a:pPr>
                      <a:r>
                        <a:t>3</a:t>
                      </a:r>
                    </a:p>
                  </a:txBody>
                  <a:tcPr marL="54864" marR="54864" marT="36576" marB="36576"/>
                </a:tc>
                <a:tc>
                  <a:txBody>
                    <a:bodyPr/>
                    <a:lstStyle/>
                    <a:p>
                      <a:pPr>
                        <a:defRPr sz="1000">
                          <a:solidFill>
                            <a:srgbClr val="232830"/>
                          </a:solidFill>
                          <a:latin typeface="Aptos"/>
                        </a:defRPr>
                      </a:pPr>
                      <a:r>
                        <a:t>Sec.17(5) review</a:t>
                      </a:r>
                    </a:p>
                  </a:txBody>
                  <a:tcPr marL="54864" marR="54864" marT="36576" marB="36576"/>
                </a:tc>
                <a:extLst>
                  <a:ext uri="{0D108BD9-81ED-4DB2-BD59-A6C34878D82A}">
                    <a16:rowId xmlns:a16="http://schemas.microsoft.com/office/drawing/2014/main" val="10003"/>
                  </a:ext>
                </a:extLst>
              </a:tr>
              <a:tr h="640080">
                <a:tc>
                  <a:txBody>
                    <a:bodyPr/>
                    <a:lstStyle/>
                    <a:p>
                      <a:pPr>
                        <a:defRPr sz="1000">
                          <a:solidFill>
                            <a:srgbClr val="232830"/>
                          </a:solidFill>
                          <a:latin typeface="Aptos"/>
                        </a:defRPr>
                      </a:pPr>
                      <a:r>
                        <a:t>RCM timing difference</a:t>
                      </a:r>
                    </a:p>
                  </a:txBody>
                  <a:tcPr marL="54864" marR="54864" marT="36576" marB="36576">
                    <a:solidFill>
                      <a:srgbClr val="F4F7FA"/>
                    </a:solidFill>
                  </a:tcPr>
                </a:tc>
                <a:tc>
                  <a:txBody>
                    <a:bodyPr/>
                    <a:lstStyle/>
                    <a:p>
                      <a:pPr>
                        <a:defRPr sz="1000">
                          <a:solidFill>
                            <a:srgbClr val="232830"/>
                          </a:solidFill>
                          <a:latin typeface="Aptos"/>
                        </a:defRPr>
                      </a:pPr>
                      <a:r>
                        <a:t>2</a:t>
                      </a:r>
                    </a:p>
                  </a:txBody>
                  <a:tcPr marL="54864" marR="54864" marT="36576" marB="36576">
                    <a:solidFill>
                      <a:srgbClr val="F4F7FA"/>
                    </a:solidFill>
                  </a:tcPr>
                </a:tc>
                <a:tc>
                  <a:txBody>
                    <a:bodyPr/>
                    <a:lstStyle/>
                    <a:p>
                      <a:pPr>
                        <a:defRPr sz="1000">
                          <a:solidFill>
                            <a:srgbClr val="232830"/>
                          </a:solidFill>
                          <a:latin typeface="Aptos"/>
                        </a:defRPr>
                      </a:pPr>
                      <a:r>
                        <a:t>RCM liability + ITC trail</a:t>
                      </a:r>
                    </a:p>
                  </a:txBody>
                  <a:tcPr marL="54864" marR="54864" marT="36576" marB="36576">
                    <a:solidFill>
                      <a:srgbClr val="F4F7FA"/>
                    </a:solidFill>
                  </a:tcPr>
                </a:tc>
                <a:extLst>
                  <a:ext uri="{0D108BD9-81ED-4DB2-BD59-A6C34878D82A}">
                    <a16:rowId xmlns:a16="http://schemas.microsoft.com/office/drawing/2014/main" val="10004"/>
                  </a:ext>
                </a:extLst>
              </a:tr>
              <a:tr h="640080">
                <a:tc>
                  <a:txBody>
                    <a:bodyPr/>
                    <a:lstStyle/>
                    <a:p>
                      <a:pPr>
                        <a:defRPr sz="1000">
                          <a:solidFill>
                            <a:srgbClr val="232830"/>
                          </a:solidFill>
                          <a:latin typeface="Aptos"/>
                        </a:defRPr>
                      </a:pPr>
                      <a:r>
                        <a:t>Reversal already netted in books</a:t>
                      </a:r>
                    </a:p>
                  </a:txBody>
                  <a:tcPr marL="54864" marR="54864" marT="36576" marB="36576"/>
                </a:tc>
                <a:tc>
                  <a:txBody>
                    <a:bodyPr/>
                    <a:lstStyle/>
                    <a:p>
                      <a:pPr>
                        <a:defRPr sz="1000">
                          <a:solidFill>
                            <a:srgbClr val="232830"/>
                          </a:solidFill>
                          <a:latin typeface="Aptos"/>
                        </a:defRPr>
                      </a:pPr>
                      <a:r>
                        <a:t>5</a:t>
                      </a:r>
                    </a:p>
                  </a:txBody>
                  <a:tcPr marL="54864" marR="54864" marT="36576" marB="36576"/>
                </a:tc>
                <a:tc>
                  <a:txBody>
                    <a:bodyPr/>
                    <a:lstStyle/>
                    <a:p>
                      <a:pPr>
                        <a:defRPr sz="1000">
                          <a:solidFill>
                            <a:srgbClr val="232830"/>
                          </a:solidFill>
                          <a:latin typeface="Aptos"/>
                        </a:defRPr>
                      </a:pPr>
                      <a:r>
                        <a:t>Journal entries + 3B reversal</a:t>
                      </a:r>
                    </a:p>
                  </a:txBody>
                  <a:tcPr marL="54864" marR="54864" marT="36576" marB="36576"/>
                </a:tc>
                <a:extLst>
                  <a:ext uri="{0D108BD9-81ED-4DB2-BD59-A6C34878D82A}">
                    <a16:rowId xmlns:a16="http://schemas.microsoft.com/office/drawing/2014/main" val="10005"/>
                  </a:ext>
                </a:extLst>
              </a:tr>
              <a:tr h="640080">
                <a:tc>
                  <a:txBody>
                    <a:bodyPr/>
                    <a:lstStyle/>
                    <a:p>
                      <a:pPr>
                        <a:defRPr sz="1000">
                          <a:solidFill>
                            <a:srgbClr val="232830"/>
                          </a:solidFill>
                          <a:latin typeface="Aptos"/>
                        </a:defRPr>
                      </a:pPr>
                      <a:r>
                        <a:t>Other / unexplained</a:t>
                      </a:r>
                    </a:p>
                  </a:txBody>
                  <a:tcPr marL="54864" marR="54864" marT="36576" marB="36576">
                    <a:solidFill>
                      <a:srgbClr val="F4F7FA"/>
                    </a:solidFill>
                  </a:tcPr>
                </a:tc>
                <a:tc>
                  <a:txBody>
                    <a:bodyPr/>
                    <a:lstStyle/>
                    <a:p>
                      <a:pPr>
                        <a:defRPr sz="1000">
                          <a:solidFill>
                            <a:srgbClr val="232830"/>
                          </a:solidFill>
                          <a:latin typeface="Aptos"/>
                        </a:defRPr>
                      </a:pPr>
                      <a:r>
                        <a:t>?</a:t>
                      </a:r>
                    </a:p>
                  </a:txBody>
                  <a:tcPr marL="54864" marR="54864" marT="36576" marB="36576">
                    <a:solidFill>
                      <a:srgbClr val="F4F7FA"/>
                    </a:solidFill>
                  </a:tcPr>
                </a:tc>
                <a:tc>
                  <a:txBody>
                    <a:bodyPr/>
                    <a:lstStyle/>
                    <a:p>
                      <a:pPr>
                        <a:defRPr sz="1000">
                          <a:solidFill>
                            <a:srgbClr val="232830"/>
                          </a:solidFill>
                          <a:latin typeface="Aptos"/>
                        </a:defRPr>
                      </a:pPr>
                      <a:r>
                        <a:t>Escalate before filing</a:t>
                      </a:r>
                    </a:p>
                  </a:txBody>
                  <a:tcPr marL="54864" marR="54864" marT="36576" marB="36576">
                    <a:solidFill>
                      <a:srgbClr val="F4F7FA"/>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640080" y="5806440"/>
            <a:ext cx="10881360" cy="411480"/>
          </a:xfrm>
          <a:prstGeom prst="rect">
            <a:avLst/>
          </a:prstGeom>
          <a:noFill/>
        </p:spPr>
        <p:txBody>
          <a:bodyPr wrap="square" lIns="27432" rIns="27432">
            <a:spAutoFit/>
          </a:bodyPr>
          <a:lstStyle/>
          <a:p>
            <a:pPr>
              <a:spcAft>
                <a:spcPts val="900"/>
              </a:spcAft>
              <a:defRPr sz="1100" b="0">
                <a:solidFill>
                  <a:srgbClr val="232830"/>
                </a:solidFill>
                <a:latin typeface="Aptos"/>
              </a:defRPr>
            </a:pPr>
            <a:r>
              <a:t>Professional conclusion: the ₹10 lakh difference is not a tax demand merely because the two totals differ. First identify the accounting perimeter and the tax-return perimeter.</a:t>
            </a:r>
          </a:p>
        </p:txBody>
      </p:sp>
      <p:sp>
        <p:nvSpPr>
          <p:cNvPr id="6" name="TextBox 5"/>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Illustrative case study; methodology based on GSTR-9C reconciliation principles.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4004173" cy="492443"/>
          </a:xfrm>
          <a:prstGeom prst="rect">
            <a:avLst/>
          </a:prstGeom>
          <a:noFill/>
        </p:spPr>
        <p:txBody>
          <a:bodyPr wrap="none">
            <a:spAutoFit/>
          </a:bodyPr>
          <a:lstStyle/>
          <a:p>
            <a:pPr>
              <a:defRPr sz="2600" b="1">
                <a:solidFill>
                  <a:srgbClr val="182B49"/>
                </a:solidFill>
                <a:latin typeface="Aptos Display"/>
              </a:defRPr>
            </a:pPr>
            <a:r>
              <a:rPr lang="en-US" dirty="0"/>
              <a:t>19</a:t>
            </a:r>
            <a:r>
              <a:rPr dirty="0"/>
              <a:t>. Pre-Filing ITC Checklist</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188720"/>
            <a:ext cx="10789920" cy="5303520"/>
          </a:xfrm>
          <a:prstGeom prst="rect">
            <a:avLst/>
          </a:prstGeom>
          <a:noFill/>
        </p:spPr>
        <p:txBody>
          <a:bodyPr wrap="square" lIns="27432" rIns="27432">
            <a:spAutoFit/>
          </a:bodyPr>
          <a:lstStyle/>
          <a:p>
            <a:pPr>
              <a:spcAft>
                <a:spcPts val="900"/>
              </a:spcAft>
              <a:defRPr sz="1500" b="0">
                <a:solidFill>
                  <a:srgbClr val="232830"/>
                </a:solidFill>
                <a:latin typeface="Aptos"/>
              </a:defRPr>
            </a:pPr>
            <a:r>
              <a:t>☐ GSTR-3B Table 4A/4B totals agreed month-wise to books / ITC register.</a:t>
            </a:r>
          </a:p>
          <a:p>
            <a:pPr>
              <a:spcAft>
                <a:spcPts val="900"/>
              </a:spcAft>
              <a:defRPr sz="1500" b="0">
                <a:solidFill>
                  <a:srgbClr val="232830"/>
                </a:solidFill>
                <a:latin typeface="Aptos"/>
              </a:defRPr>
            </a:pPr>
            <a:r>
              <a:t>☐ Gross ITC, reversals and reclaims are separately mapped.</a:t>
            </a:r>
          </a:p>
          <a:p>
            <a:pPr>
              <a:spcAft>
                <a:spcPts val="900"/>
              </a:spcAft>
              <a:defRPr sz="1500" b="0">
                <a:solidFill>
                  <a:srgbClr val="232830"/>
                </a:solidFill>
                <a:latin typeface="Aptos"/>
              </a:defRPr>
            </a:pPr>
            <a:r>
              <a:t>☐ Rule 37 and Rule 37A populations are independently tested.</a:t>
            </a:r>
          </a:p>
          <a:p>
            <a:pPr>
              <a:spcAft>
                <a:spcPts val="900"/>
              </a:spcAft>
              <a:defRPr sz="1500" b="0">
                <a:solidFill>
                  <a:srgbClr val="232830"/>
                </a:solidFill>
                <a:latin typeface="Aptos"/>
              </a:defRPr>
            </a:pPr>
            <a:r>
              <a:t>☐ Rule 42/43 annual true-up is documented.</a:t>
            </a:r>
          </a:p>
          <a:p>
            <a:pPr>
              <a:spcAft>
                <a:spcPts val="900"/>
              </a:spcAft>
              <a:defRPr sz="1500" b="0">
                <a:solidFill>
                  <a:srgbClr val="232830"/>
                </a:solidFill>
                <a:latin typeface="Aptos"/>
              </a:defRPr>
            </a:pPr>
            <a:r>
              <a:t>☐ Section 17(5) review is transaction-based.</a:t>
            </a:r>
          </a:p>
          <a:p>
            <a:pPr>
              <a:spcAft>
                <a:spcPts val="900"/>
              </a:spcAft>
              <a:defRPr sz="1500" b="0">
                <a:solidFill>
                  <a:srgbClr val="232830"/>
                </a:solidFill>
                <a:latin typeface="Aptos"/>
              </a:defRPr>
            </a:pPr>
            <a:r>
              <a:t>☐ Prior-FY ITC and subsequent-FY reclaims are separately identified.</a:t>
            </a:r>
          </a:p>
          <a:p>
            <a:pPr>
              <a:spcAft>
                <a:spcPts val="900"/>
              </a:spcAft>
              <a:defRPr sz="1500" b="0">
                <a:solidFill>
                  <a:srgbClr val="232830"/>
                </a:solidFill>
                <a:latin typeface="Aptos"/>
              </a:defRPr>
            </a:pPr>
            <a:r>
              <a:t>☐ GSTR-2B / Table 8A differences have reason codes.</a:t>
            </a:r>
          </a:p>
          <a:p>
            <a:pPr>
              <a:spcAft>
                <a:spcPts val="900"/>
              </a:spcAft>
              <a:defRPr sz="1500" b="0">
                <a:solidFill>
                  <a:srgbClr val="232830"/>
                </a:solidFill>
                <a:latin typeface="Aptos"/>
              </a:defRPr>
            </a:pPr>
            <a:r>
              <a:t>☐ Imports reconciled to Bills of Entry / customs data.</a:t>
            </a:r>
          </a:p>
          <a:p>
            <a:pPr>
              <a:spcAft>
                <a:spcPts val="900"/>
              </a:spcAft>
              <a:defRPr sz="1500" b="0">
                <a:solidFill>
                  <a:srgbClr val="232830"/>
                </a:solidFill>
                <a:latin typeface="Aptos"/>
              </a:defRPr>
            </a:pPr>
            <a:r>
              <a:t>☐ RCM liability and corresponding ITC are reconciled.</a:t>
            </a:r>
          </a:p>
          <a:p>
            <a:pPr>
              <a:spcAft>
                <a:spcPts val="900"/>
              </a:spcAft>
              <a:defRPr sz="1500" b="0">
                <a:solidFill>
                  <a:srgbClr val="232830"/>
                </a:solidFill>
                <a:latin typeface="Aptos"/>
              </a:defRPr>
            </a:pPr>
            <a:r>
              <a:t>☐ Credit notes and amendments have been tested.</a:t>
            </a:r>
          </a:p>
          <a:p>
            <a:pPr>
              <a:spcAft>
                <a:spcPts val="900"/>
              </a:spcAft>
              <a:defRPr sz="1500" b="0">
                <a:solidFill>
                  <a:srgbClr val="232830"/>
                </a:solidFill>
                <a:latin typeface="Aptos"/>
              </a:defRPr>
            </a:pPr>
            <a:r>
              <a:t>☐ GSTR-9C Table 12 bridge agrees to books / AFS.</a:t>
            </a:r>
          </a:p>
          <a:p>
            <a:pPr>
              <a:spcAft>
                <a:spcPts val="900"/>
              </a:spcAft>
              <a:defRPr sz="1500" b="0">
                <a:solidFill>
                  <a:srgbClr val="232830"/>
                </a:solidFill>
                <a:latin typeface="Aptos"/>
              </a:defRPr>
            </a:pPr>
            <a:r>
              <a:t>☐ Any residual difference is either explained or evaluated for tax / interest exposure.</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Professional checklist — to be adapted to the applicable FY and notified forms.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8147038" cy="492443"/>
          </a:xfrm>
          <a:prstGeom prst="rect">
            <a:avLst/>
          </a:prstGeom>
          <a:noFill/>
        </p:spPr>
        <p:txBody>
          <a:bodyPr wrap="none">
            <a:spAutoFit/>
          </a:bodyPr>
          <a:lstStyle/>
          <a:p>
            <a:pPr>
              <a:defRPr sz="2600" b="1">
                <a:solidFill>
                  <a:srgbClr val="182B49"/>
                </a:solidFill>
                <a:latin typeface="Aptos Display"/>
              </a:defRPr>
            </a:pPr>
            <a:r>
              <a:rPr dirty="0"/>
              <a:t>21. Risk-Based Review — Where Should </a:t>
            </a:r>
            <a:r>
              <a:rPr lang="en-US" dirty="0"/>
              <a:t>we s</a:t>
            </a:r>
            <a:r>
              <a:rPr dirty="0"/>
              <a:t>pend </a:t>
            </a:r>
            <a:r>
              <a:rPr lang="en-US" dirty="0"/>
              <a:t>t</a:t>
            </a:r>
            <a:r>
              <a:rPr dirty="0"/>
              <a:t>ime?</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extLst>
              <p:ext uri="{D42A27DB-BD31-4B8C-83A1-F6EECF244321}">
                <p14:modId xmlns:p14="http://schemas.microsoft.com/office/powerpoint/2010/main" val="2756334985"/>
              </p:ext>
            </p:extLst>
          </p:nvPr>
        </p:nvGraphicFramePr>
        <p:xfrm>
          <a:off x="502920" y="1325880"/>
          <a:ext cx="11064240" cy="4268943"/>
        </p:xfrm>
        <a:graphic>
          <a:graphicData uri="http://schemas.openxmlformats.org/drawingml/2006/table">
            <a:tbl>
              <a:tblPr firstRow="1" bandRow="1">
                <a:tableStyleId>{5C22544A-7EE6-4342-B048-85BDC9FD1C3A}</a:tableStyleId>
              </a:tblPr>
              <a:tblGrid>
                <a:gridCol w="3688080">
                  <a:extLst>
                    <a:ext uri="{9D8B030D-6E8A-4147-A177-3AD203B41FA5}">
                      <a16:colId xmlns:a16="http://schemas.microsoft.com/office/drawing/2014/main" val="20000"/>
                    </a:ext>
                  </a:extLst>
                </a:gridCol>
                <a:gridCol w="3688080">
                  <a:extLst>
                    <a:ext uri="{9D8B030D-6E8A-4147-A177-3AD203B41FA5}">
                      <a16:colId xmlns:a16="http://schemas.microsoft.com/office/drawing/2014/main" val="20001"/>
                    </a:ext>
                  </a:extLst>
                </a:gridCol>
                <a:gridCol w="3688080">
                  <a:extLst>
                    <a:ext uri="{9D8B030D-6E8A-4147-A177-3AD203B41FA5}">
                      <a16:colId xmlns:a16="http://schemas.microsoft.com/office/drawing/2014/main" val="20002"/>
                    </a:ext>
                  </a:extLst>
                </a:gridCol>
              </a:tblGrid>
              <a:tr h="600891">
                <a:tc>
                  <a:txBody>
                    <a:bodyPr/>
                    <a:lstStyle/>
                    <a:p>
                      <a:pPr>
                        <a:defRPr sz="1100" b="1">
                          <a:solidFill>
                            <a:srgbClr val="FFFFFF"/>
                          </a:solidFill>
                          <a:latin typeface="Aptos"/>
                        </a:defRPr>
                      </a:pPr>
                      <a:r>
                        <a:rPr sz="1800" b="1" dirty="0"/>
                        <a:t>Area</a:t>
                      </a:r>
                    </a:p>
                  </a:txBody>
                  <a:tcPr marL="54864" marR="54864" marT="36576" marB="36576">
                    <a:solidFill>
                      <a:srgbClr val="182B49"/>
                    </a:solidFill>
                  </a:tcPr>
                </a:tc>
                <a:tc>
                  <a:txBody>
                    <a:bodyPr/>
                    <a:lstStyle/>
                    <a:p>
                      <a:pPr>
                        <a:defRPr sz="1100" b="1">
                          <a:solidFill>
                            <a:srgbClr val="FFFFFF"/>
                          </a:solidFill>
                          <a:latin typeface="Aptos"/>
                        </a:defRPr>
                      </a:pPr>
                      <a:r>
                        <a:rPr sz="1800" b="1" dirty="0"/>
                        <a:t>Risk signal</a:t>
                      </a:r>
                    </a:p>
                  </a:txBody>
                  <a:tcPr marL="54864" marR="54864" marT="36576" marB="36576">
                    <a:solidFill>
                      <a:srgbClr val="182B49"/>
                    </a:solidFill>
                  </a:tcPr>
                </a:tc>
                <a:tc>
                  <a:txBody>
                    <a:bodyPr/>
                    <a:lstStyle/>
                    <a:p>
                      <a:pPr>
                        <a:defRPr sz="1100" b="1">
                          <a:solidFill>
                            <a:srgbClr val="FFFFFF"/>
                          </a:solidFill>
                          <a:latin typeface="Aptos"/>
                        </a:defRPr>
                      </a:pPr>
                      <a:r>
                        <a:rPr sz="1800" b="1" dirty="0"/>
                        <a:t>Recommended depth</a:t>
                      </a:r>
                    </a:p>
                  </a:txBody>
                  <a:tcPr marL="54864" marR="54864" marT="36576" marB="36576">
                    <a:solidFill>
                      <a:srgbClr val="182B49"/>
                    </a:solidFill>
                  </a:tcPr>
                </a:tc>
                <a:extLst>
                  <a:ext uri="{0D108BD9-81ED-4DB2-BD59-A6C34878D82A}">
                    <a16:rowId xmlns:a16="http://schemas.microsoft.com/office/drawing/2014/main" val="10000"/>
                  </a:ext>
                </a:extLst>
              </a:tr>
              <a:tr h="600891">
                <a:tc>
                  <a:txBody>
                    <a:bodyPr/>
                    <a:lstStyle/>
                    <a:p>
                      <a:pPr>
                        <a:defRPr sz="1100">
                          <a:solidFill>
                            <a:srgbClr val="232830"/>
                          </a:solidFill>
                          <a:latin typeface="Aptos"/>
                        </a:defRPr>
                      </a:pPr>
                      <a:r>
                        <a:rPr sz="1800" b="1"/>
                        <a:t>Rule 37/37A</a:t>
                      </a:r>
                    </a:p>
                  </a:txBody>
                  <a:tcPr marL="54864" marR="54864" marT="36576" marB="36576"/>
                </a:tc>
                <a:tc>
                  <a:txBody>
                    <a:bodyPr/>
                    <a:lstStyle/>
                    <a:p>
                      <a:pPr>
                        <a:defRPr sz="1100">
                          <a:solidFill>
                            <a:srgbClr val="232830"/>
                          </a:solidFill>
                          <a:latin typeface="Aptos"/>
                        </a:defRPr>
                      </a:pPr>
                      <a:r>
                        <a:rPr sz="1800" b="1"/>
                        <a:t>Large reversals / repeated reclaims</a:t>
                      </a:r>
                    </a:p>
                  </a:txBody>
                  <a:tcPr marL="54864" marR="54864" marT="36576" marB="36576"/>
                </a:tc>
                <a:tc>
                  <a:txBody>
                    <a:bodyPr/>
                    <a:lstStyle/>
                    <a:p>
                      <a:pPr>
                        <a:defRPr sz="1100">
                          <a:solidFill>
                            <a:srgbClr val="232830"/>
                          </a:solidFill>
                          <a:latin typeface="Aptos"/>
                        </a:defRPr>
                      </a:pPr>
                      <a:r>
                        <a:rPr sz="1800" b="1" dirty="0"/>
                        <a:t>Invoice + vendor + return trail</a:t>
                      </a:r>
                    </a:p>
                  </a:txBody>
                  <a:tcPr marL="54864" marR="54864" marT="36576" marB="36576"/>
                </a:tc>
                <a:extLst>
                  <a:ext uri="{0D108BD9-81ED-4DB2-BD59-A6C34878D82A}">
                    <a16:rowId xmlns:a16="http://schemas.microsoft.com/office/drawing/2014/main" val="10001"/>
                  </a:ext>
                </a:extLst>
              </a:tr>
              <a:tr h="600891">
                <a:tc>
                  <a:txBody>
                    <a:bodyPr/>
                    <a:lstStyle/>
                    <a:p>
                      <a:pPr>
                        <a:defRPr sz="1100">
                          <a:solidFill>
                            <a:srgbClr val="232830"/>
                          </a:solidFill>
                          <a:latin typeface="Aptos"/>
                        </a:defRPr>
                      </a:pPr>
                      <a:r>
                        <a:rPr sz="1800" b="1"/>
                        <a:t>17(5)</a:t>
                      </a:r>
                    </a:p>
                  </a:txBody>
                  <a:tcPr marL="54864" marR="54864" marT="36576" marB="36576">
                    <a:solidFill>
                      <a:srgbClr val="F4F7FA"/>
                    </a:solidFill>
                  </a:tcPr>
                </a:tc>
                <a:tc>
                  <a:txBody>
                    <a:bodyPr/>
                    <a:lstStyle/>
                    <a:p>
                      <a:pPr>
                        <a:defRPr sz="1100">
                          <a:solidFill>
                            <a:srgbClr val="232830"/>
                          </a:solidFill>
                          <a:latin typeface="Aptos"/>
                        </a:defRPr>
                      </a:pPr>
                      <a:r>
                        <a:rPr sz="1800" b="1"/>
                        <a:t>Recurring blocked-credit categories</a:t>
                      </a:r>
                    </a:p>
                  </a:txBody>
                  <a:tcPr marL="54864" marR="54864" marT="36576" marB="36576">
                    <a:solidFill>
                      <a:srgbClr val="F4F7FA"/>
                    </a:solidFill>
                  </a:tcPr>
                </a:tc>
                <a:tc>
                  <a:txBody>
                    <a:bodyPr/>
                    <a:lstStyle/>
                    <a:p>
                      <a:pPr>
                        <a:defRPr sz="1100">
                          <a:solidFill>
                            <a:srgbClr val="232830"/>
                          </a:solidFill>
                          <a:latin typeface="Aptos"/>
                        </a:defRPr>
                      </a:pPr>
                      <a:r>
                        <a:rPr sz="1800" b="1" dirty="0"/>
                        <a:t>Ledger sampling + legal classification</a:t>
                      </a:r>
                    </a:p>
                  </a:txBody>
                  <a:tcPr marL="54864" marR="54864" marT="36576" marB="36576">
                    <a:solidFill>
                      <a:srgbClr val="F4F7FA"/>
                    </a:solidFill>
                  </a:tcPr>
                </a:tc>
                <a:extLst>
                  <a:ext uri="{0D108BD9-81ED-4DB2-BD59-A6C34878D82A}">
                    <a16:rowId xmlns:a16="http://schemas.microsoft.com/office/drawing/2014/main" val="10002"/>
                  </a:ext>
                </a:extLst>
              </a:tr>
              <a:tr h="600891">
                <a:tc>
                  <a:txBody>
                    <a:bodyPr/>
                    <a:lstStyle/>
                    <a:p>
                      <a:pPr>
                        <a:defRPr sz="1100">
                          <a:solidFill>
                            <a:srgbClr val="232830"/>
                          </a:solidFill>
                          <a:latin typeface="Aptos"/>
                        </a:defRPr>
                      </a:pPr>
                      <a:r>
                        <a:rPr sz="1800" b="1"/>
                        <a:t>Table 8</a:t>
                      </a:r>
                    </a:p>
                  </a:txBody>
                  <a:tcPr marL="54864" marR="54864" marT="36576" marB="36576"/>
                </a:tc>
                <a:tc>
                  <a:txBody>
                    <a:bodyPr/>
                    <a:lstStyle/>
                    <a:p>
                      <a:pPr>
                        <a:defRPr sz="1100">
                          <a:solidFill>
                            <a:srgbClr val="232830"/>
                          </a:solidFill>
                          <a:latin typeface="Aptos"/>
                        </a:defRPr>
                      </a:pPr>
                      <a:r>
                        <a:rPr sz="1800" b="1"/>
                        <a:t>Large unexplained 8A / 6A variance</a:t>
                      </a:r>
                    </a:p>
                  </a:txBody>
                  <a:tcPr marL="54864" marR="54864" marT="36576" marB="36576"/>
                </a:tc>
                <a:tc>
                  <a:txBody>
                    <a:bodyPr/>
                    <a:lstStyle/>
                    <a:p>
                      <a:pPr>
                        <a:defRPr sz="1100">
                          <a:solidFill>
                            <a:srgbClr val="232830"/>
                          </a:solidFill>
                          <a:latin typeface="Aptos"/>
                        </a:defRPr>
                      </a:pPr>
                      <a:r>
                        <a:rPr sz="1800" b="1" dirty="0"/>
                        <a:t>Invoice-level bridge</a:t>
                      </a:r>
                    </a:p>
                  </a:txBody>
                  <a:tcPr marL="54864" marR="54864" marT="36576" marB="36576"/>
                </a:tc>
                <a:extLst>
                  <a:ext uri="{0D108BD9-81ED-4DB2-BD59-A6C34878D82A}">
                    <a16:rowId xmlns:a16="http://schemas.microsoft.com/office/drawing/2014/main" val="10003"/>
                  </a:ext>
                </a:extLst>
              </a:tr>
              <a:tr h="600891">
                <a:tc>
                  <a:txBody>
                    <a:bodyPr/>
                    <a:lstStyle/>
                    <a:p>
                      <a:pPr>
                        <a:defRPr sz="1100">
                          <a:solidFill>
                            <a:srgbClr val="232830"/>
                          </a:solidFill>
                          <a:latin typeface="Aptos"/>
                        </a:defRPr>
                      </a:pPr>
                      <a:r>
                        <a:rPr sz="1800" b="1"/>
                        <a:t>Prior-FY ITC</a:t>
                      </a:r>
                    </a:p>
                  </a:txBody>
                  <a:tcPr marL="54864" marR="54864" marT="36576" marB="36576">
                    <a:solidFill>
                      <a:srgbClr val="F4F7FA"/>
                    </a:solidFill>
                  </a:tcPr>
                </a:tc>
                <a:tc>
                  <a:txBody>
                    <a:bodyPr/>
                    <a:lstStyle/>
                    <a:p>
                      <a:pPr>
                        <a:defRPr sz="1100">
                          <a:solidFill>
                            <a:srgbClr val="232830"/>
                          </a:solidFill>
                          <a:latin typeface="Aptos"/>
                        </a:defRPr>
                      </a:pPr>
                      <a:r>
                        <a:rPr sz="1800" b="1"/>
                        <a:t>Material 6A1 / 13 values</a:t>
                      </a:r>
                    </a:p>
                  </a:txBody>
                  <a:tcPr marL="54864" marR="54864" marT="36576" marB="36576">
                    <a:solidFill>
                      <a:srgbClr val="F4F7FA"/>
                    </a:solidFill>
                  </a:tcPr>
                </a:tc>
                <a:tc>
                  <a:txBody>
                    <a:bodyPr/>
                    <a:lstStyle/>
                    <a:p>
                      <a:pPr>
                        <a:defRPr sz="1100">
                          <a:solidFill>
                            <a:srgbClr val="232830"/>
                          </a:solidFill>
                          <a:latin typeface="Aptos"/>
                        </a:defRPr>
                      </a:pPr>
                      <a:r>
                        <a:rPr sz="1800" b="1" dirty="0"/>
                        <a:t>Year-wise roll-forward</a:t>
                      </a:r>
                    </a:p>
                  </a:txBody>
                  <a:tcPr marL="54864" marR="54864" marT="36576" marB="36576">
                    <a:solidFill>
                      <a:srgbClr val="F4F7FA"/>
                    </a:solidFill>
                  </a:tcPr>
                </a:tc>
                <a:extLst>
                  <a:ext uri="{0D108BD9-81ED-4DB2-BD59-A6C34878D82A}">
                    <a16:rowId xmlns:a16="http://schemas.microsoft.com/office/drawing/2014/main" val="10004"/>
                  </a:ext>
                </a:extLst>
              </a:tr>
              <a:tr h="600891">
                <a:tc>
                  <a:txBody>
                    <a:bodyPr/>
                    <a:lstStyle/>
                    <a:p>
                      <a:pPr>
                        <a:defRPr sz="1100">
                          <a:solidFill>
                            <a:srgbClr val="232830"/>
                          </a:solidFill>
                          <a:latin typeface="Aptos"/>
                        </a:defRPr>
                      </a:pPr>
                      <a:r>
                        <a:rPr sz="1800" b="1"/>
                        <a:t>9C Table 12</a:t>
                      </a:r>
                    </a:p>
                  </a:txBody>
                  <a:tcPr marL="54864" marR="54864" marT="36576" marB="36576"/>
                </a:tc>
                <a:tc>
                  <a:txBody>
                    <a:bodyPr/>
                    <a:lstStyle/>
                    <a:p>
                      <a:pPr>
                        <a:defRPr sz="1100">
                          <a:solidFill>
                            <a:srgbClr val="232830"/>
                          </a:solidFill>
                          <a:latin typeface="Aptos"/>
                        </a:defRPr>
                      </a:pPr>
                      <a:r>
                        <a:rPr sz="1800" b="1"/>
                        <a:t>Large books vs return variance</a:t>
                      </a:r>
                    </a:p>
                  </a:txBody>
                  <a:tcPr marL="54864" marR="54864" marT="36576" marB="36576"/>
                </a:tc>
                <a:tc>
                  <a:txBody>
                    <a:bodyPr/>
                    <a:lstStyle/>
                    <a:p>
                      <a:pPr>
                        <a:defRPr sz="1100">
                          <a:solidFill>
                            <a:srgbClr val="232830"/>
                          </a:solidFill>
                          <a:latin typeface="Aptos"/>
                        </a:defRPr>
                      </a:pPr>
                      <a:r>
                        <a:rPr sz="1800" b="1" dirty="0"/>
                        <a:t>Account-head + timing bridge</a:t>
                      </a:r>
                    </a:p>
                  </a:txBody>
                  <a:tcPr marL="54864" marR="54864" marT="36576" marB="36576"/>
                </a:tc>
                <a:extLst>
                  <a:ext uri="{0D108BD9-81ED-4DB2-BD59-A6C34878D82A}">
                    <a16:rowId xmlns:a16="http://schemas.microsoft.com/office/drawing/2014/main" val="10005"/>
                  </a:ext>
                </a:extLst>
              </a:tr>
              <a:tr h="600894">
                <a:tc>
                  <a:txBody>
                    <a:bodyPr/>
                    <a:lstStyle/>
                    <a:p>
                      <a:pPr>
                        <a:defRPr sz="1100">
                          <a:solidFill>
                            <a:srgbClr val="232830"/>
                          </a:solidFill>
                          <a:latin typeface="Aptos"/>
                        </a:defRPr>
                      </a:pPr>
                      <a:r>
                        <a:rPr sz="1800" b="1"/>
                        <a:t>Unexplained residual</a:t>
                      </a:r>
                    </a:p>
                  </a:txBody>
                  <a:tcPr marL="54864" marR="54864" marT="36576" marB="36576">
                    <a:solidFill>
                      <a:srgbClr val="F4F7FA"/>
                    </a:solidFill>
                  </a:tcPr>
                </a:tc>
                <a:tc>
                  <a:txBody>
                    <a:bodyPr/>
                    <a:lstStyle/>
                    <a:p>
                      <a:pPr>
                        <a:defRPr sz="1100">
                          <a:solidFill>
                            <a:srgbClr val="232830"/>
                          </a:solidFill>
                          <a:latin typeface="Aptos"/>
                        </a:defRPr>
                      </a:pPr>
                      <a:r>
                        <a:rPr sz="1800" b="1"/>
                        <a:t>No documentary reason code</a:t>
                      </a:r>
                    </a:p>
                  </a:txBody>
                  <a:tcPr marL="54864" marR="54864" marT="36576" marB="36576">
                    <a:solidFill>
                      <a:srgbClr val="F4F7FA"/>
                    </a:solidFill>
                  </a:tcPr>
                </a:tc>
                <a:tc>
                  <a:txBody>
                    <a:bodyPr/>
                    <a:lstStyle/>
                    <a:p>
                      <a:pPr>
                        <a:defRPr sz="1100">
                          <a:solidFill>
                            <a:srgbClr val="232830"/>
                          </a:solidFill>
                          <a:latin typeface="Aptos"/>
                        </a:defRPr>
                      </a:pPr>
                      <a:r>
                        <a:rPr sz="1800" b="1" dirty="0"/>
                        <a:t>Escalate before </a:t>
                      </a:r>
                      <a:r>
                        <a:rPr sz="1800" b="1" dirty="0" err="1"/>
                        <a:t>finalisation</a:t>
                      </a:r>
                      <a:endParaRPr sz="1800" b="1" dirty="0"/>
                    </a:p>
                  </a:txBody>
                  <a:tcPr marL="54864" marR="54864" marT="36576" marB="36576">
                    <a:solidFill>
                      <a:srgbClr val="F4F7FA"/>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Risk framework for professional review; not a statutory scoring system.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A55B9E-9306-34CE-F065-D0E86DB2C805}"/>
              </a:ext>
            </a:extLst>
          </p:cNvPr>
          <p:cNvPicPr>
            <a:picLocks noChangeAspect="1"/>
          </p:cNvPicPr>
          <p:nvPr/>
        </p:nvPicPr>
        <p:blipFill>
          <a:blip r:embed="rId2"/>
          <a:stretch>
            <a:fillRect/>
          </a:stretch>
        </p:blipFill>
        <p:spPr>
          <a:xfrm>
            <a:off x="1293091" y="861149"/>
            <a:ext cx="8386618" cy="5486682"/>
          </a:xfrm>
          <a:prstGeom prst="rect">
            <a:avLst/>
          </a:prstGeom>
        </p:spPr>
      </p:pic>
      <p:sp>
        <p:nvSpPr>
          <p:cNvPr id="6" name="TextBox 5">
            <a:extLst>
              <a:ext uri="{FF2B5EF4-FFF2-40B4-BE49-F238E27FC236}">
                <a16:creationId xmlns:a16="http://schemas.microsoft.com/office/drawing/2014/main" id="{2D29286F-4BC4-2C23-E50E-6A92F565FFA3}"/>
              </a:ext>
            </a:extLst>
          </p:cNvPr>
          <p:cNvSpPr txBox="1"/>
          <p:nvPr/>
        </p:nvSpPr>
        <p:spPr>
          <a:xfrm>
            <a:off x="609605" y="175491"/>
            <a:ext cx="4594078" cy="492443"/>
          </a:xfrm>
          <a:prstGeom prst="rect">
            <a:avLst/>
          </a:prstGeom>
          <a:noFill/>
        </p:spPr>
        <p:txBody>
          <a:bodyPr wrap="none">
            <a:spAutoFit/>
          </a:bodyPr>
          <a:lstStyle>
            <a:defPPr>
              <a:defRPr lang="en-US"/>
            </a:defPPr>
            <a:lvl1pPr>
              <a:defRPr sz="2600" b="1">
                <a:solidFill>
                  <a:srgbClr val="182B49"/>
                </a:solidFill>
                <a:latin typeface="Aptos Display"/>
              </a:defRPr>
            </a:lvl1pPr>
          </a:lstStyle>
          <a:p>
            <a:r>
              <a:rPr lang="en-US" dirty="0"/>
              <a:t>Notices involving 9 &amp; 9C values</a:t>
            </a:r>
          </a:p>
        </p:txBody>
      </p:sp>
    </p:spTree>
    <p:extLst>
      <p:ext uri="{BB962C8B-B14F-4D97-AF65-F5344CB8AC3E}">
        <p14:creationId xmlns:p14="http://schemas.microsoft.com/office/powerpoint/2010/main" val="447553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5D8879-BE95-F5C3-60BE-02E2E2276C16}"/>
              </a:ext>
            </a:extLst>
          </p:cNvPr>
          <p:cNvPicPr>
            <a:picLocks noChangeAspect="1"/>
          </p:cNvPicPr>
          <p:nvPr/>
        </p:nvPicPr>
        <p:blipFill>
          <a:blip r:embed="rId2"/>
          <a:stretch>
            <a:fillRect/>
          </a:stretch>
        </p:blipFill>
        <p:spPr>
          <a:xfrm>
            <a:off x="653222" y="1117518"/>
            <a:ext cx="10977154" cy="3620736"/>
          </a:xfrm>
          <a:prstGeom prst="rect">
            <a:avLst/>
          </a:prstGeom>
        </p:spPr>
      </p:pic>
      <p:sp>
        <p:nvSpPr>
          <p:cNvPr id="5" name="TextBox 4">
            <a:extLst>
              <a:ext uri="{FF2B5EF4-FFF2-40B4-BE49-F238E27FC236}">
                <a16:creationId xmlns:a16="http://schemas.microsoft.com/office/drawing/2014/main" id="{3A799717-61A6-833D-3A4E-C9CFA96665A7}"/>
              </a:ext>
            </a:extLst>
          </p:cNvPr>
          <p:cNvSpPr txBox="1"/>
          <p:nvPr/>
        </p:nvSpPr>
        <p:spPr>
          <a:xfrm>
            <a:off x="572655" y="175491"/>
            <a:ext cx="4594078" cy="492443"/>
          </a:xfrm>
          <a:prstGeom prst="rect">
            <a:avLst/>
          </a:prstGeom>
          <a:noFill/>
        </p:spPr>
        <p:txBody>
          <a:bodyPr wrap="none">
            <a:spAutoFit/>
          </a:bodyPr>
          <a:lstStyle>
            <a:defPPr>
              <a:defRPr lang="en-US"/>
            </a:defPPr>
            <a:lvl1pPr>
              <a:defRPr sz="2600" b="1">
                <a:solidFill>
                  <a:srgbClr val="182B49"/>
                </a:solidFill>
                <a:latin typeface="Aptos Display"/>
              </a:defRPr>
            </a:lvl1pPr>
          </a:lstStyle>
          <a:p>
            <a:r>
              <a:rPr lang="en-US" dirty="0"/>
              <a:t>Notices involving 9 &amp; 9C values</a:t>
            </a:r>
          </a:p>
        </p:txBody>
      </p:sp>
    </p:spTree>
    <p:extLst>
      <p:ext uri="{BB962C8B-B14F-4D97-AF65-F5344CB8AC3E}">
        <p14:creationId xmlns:p14="http://schemas.microsoft.com/office/powerpoint/2010/main" val="4251103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22. Closing Takeaways</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31520" y="1417320"/>
            <a:ext cx="10698480" cy="4297680"/>
          </a:xfrm>
          <a:prstGeom prst="rect">
            <a:avLst/>
          </a:prstGeom>
          <a:noFill/>
        </p:spPr>
        <p:txBody>
          <a:bodyPr wrap="square" lIns="27432" rIns="27432">
            <a:spAutoFit/>
          </a:bodyPr>
          <a:lstStyle/>
          <a:p>
            <a:pPr>
              <a:spcAft>
                <a:spcPts val="900"/>
              </a:spcAft>
              <a:defRPr sz="1900" b="0">
                <a:solidFill>
                  <a:srgbClr val="FFFFFF"/>
                </a:solidFill>
                <a:latin typeface="Aptos"/>
              </a:defRPr>
            </a:pPr>
            <a:r>
              <a:t>The annual return should be approached as a year-wise ITC roll-forward—not as a mechanical copy of GSTR-3B.</a:t>
            </a:r>
          </a:p>
          <a:p>
            <a:pPr>
              <a:spcAft>
                <a:spcPts val="900"/>
              </a:spcAft>
              <a:defRPr sz="1900" b="0">
                <a:solidFill>
                  <a:srgbClr val="FFFFFF"/>
                </a:solidFill>
                <a:latin typeface="Aptos"/>
              </a:defRPr>
            </a:pPr>
            <a:r>
              <a:t>Reversal and reclaim are separate events; the reason for reversal determines the reporting path.</a:t>
            </a:r>
          </a:p>
          <a:p>
            <a:pPr>
              <a:spcAft>
                <a:spcPts val="900"/>
              </a:spcAft>
              <a:defRPr sz="1900" b="0">
                <a:solidFill>
                  <a:srgbClr val="FFFFFF"/>
                </a:solidFill>
                <a:latin typeface="Aptos"/>
              </a:defRPr>
            </a:pPr>
            <a:r>
              <a:t>Portal matching is evidence, not the legal test of eligibility.</a:t>
            </a:r>
          </a:p>
          <a:p>
            <a:pPr>
              <a:spcAft>
                <a:spcPts val="900"/>
              </a:spcAft>
              <a:defRPr sz="1900" b="0">
                <a:solidFill>
                  <a:srgbClr val="FFFFFF"/>
                </a:solidFill>
                <a:latin typeface="Aptos"/>
              </a:defRPr>
            </a:pPr>
            <a:r>
              <a:t>GSTR-9C asks a different question: can the ITC reported in the annual return be reconciled to the accounting records?</a:t>
            </a:r>
          </a:p>
          <a:p>
            <a:pPr>
              <a:spcAft>
                <a:spcPts val="900"/>
              </a:spcAft>
              <a:defRPr sz="1900" b="0">
                <a:solidFill>
                  <a:srgbClr val="FFFFFF"/>
                </a:solidFill>
                <a:latin typeface="Aptos"/>
              </a:defRPr>
            </a:pPr>
            <a:r>
              <a:t>An unexplained difference is a professional review point—not automatically a tax liability.</a:t>
            </a:r>
          </a:p>
          <a:p>
            <a:pPr>
              <a:spcAft>
                <a:spcPts val="900"/>
              </a:spcAft>
              <a:defRPr sz="1900" b="0">
                <a:solidFill>
                  <a:srgbClr val="FFFFFF"/>
                </a:solidFill>
                <a:latin typeface="Aptos"/>
              </a:defRPr>
            </a:pPr>
            <a:r>
              <a:t>Maintain a defensible reconciliation file that can survive departmental scrutiny.</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End of presentation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94360"/>
          </a:xfrm>
          <a:prstGeom prst="rect">
            <a:avLst/>
          </a:prstGeom>
          <a:noFill/>
        </p:spPr>
        <p:txBody>
          <a:bodyPr wrap="none">
            <a:spAutoFit/>
          </a:bodyPr>
          <a:lstStyle/>
          <a:p>
            <a:pPr>
              <a:defRPr sz="2600" b="1">
                <a:solidFill>
                  <a:srgbClr val="182B49"/>
                </a:solidFill>
                <a:latin typeface="Aptos Display"/>
              </a:defRPr>
            </a:pPr>
            <a:r>
              <a:t>Key Primary References</a:t>
            </a:r>
          </a:p>
        </p:txBody>
      </p:sp>
      <p:sp>
        <p:nvSpPr>
          <p:cNvPr id="3" name="Rectangle 2"/>
          <p:cNvSpPr/>
          <p:nvPr/>
        </p:nvSpPr>
        <p:spPr>
          <a:xfrm>
            <a:off x="502920" y="932688"/>
            <a:ext cx="960120" cy="54864"/>
          </a:xfrm>
          <a:prstGeom prst="rect">
            <a:avLst/>
          </a:prstGeom>
          <a:solidFill>
            <a:srgbClr val="BE91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85800" y="1234440"/>
            <a:ext cx="10972800" cy="2285241"/>
          </a:xfrm>
          <a:prstGeom prst="rect">
            <a:avLst/>
          </a:prstGeom>
          <a:noFill/>
        </p:spPr>
        <p:txBody>
          <a:bodyPr wrap="square" lIns="27432" rIns="27432">
            <a:spAutoFit/>
          </a:bodyPr>
          <a:lstStyle/>
          <a:p>
            <a:pPr>
              <a:spcAft>
                <a:spcPts val="900"/>
              </a:spcAft>
              <a:defRPr sz="1500" b="0">
                <a:solidFill>
                  <a:srgbClr val="232830"/>
                </a:solidFill>
                <a:latin typeface="Aptos"/>
              </a:defRPr>
            </a:pPr>
            <a:r>
              <a:rPr b="1" dirty="0"/>
              <a:t>CGST Act, 2017 — Sections 16, 17, 34, 44, 50, 54 and related provisions.</a:t>
            </a:r>
          </a:p>
          <a:p>
            <a:pPr>
              <a:spcAft>
                <a:spcPts val="900"/>
              </a:spcAft>
              <a:defRPr sz="1500" b="0">
                <a:solidFill>
                  <a:srgbClr val="232830"/>
                </a:solidFill>
                <a:latin typeface="Aptos"/>
              </a:defRPr>
            </a:pPr>
            <a:r>
              <a:rPr b="1" dirty="0"/>
              <a:t>CGST Rules, 2017 — Rules 37, 37A, 42, 43, 80 and relevant GSTR-9/9C instructions.</a:t>
            </a:r>
          </a:p>
          <a:p>
            <a:pPr>
              <a:spcAft>
                <a:spcPts val="900"/>
              </a:spcAft>
              <a:defRPr sz="1500" b="0">
                <a:solidFill>
                  <a:srgbClr val="232830"/>
                </a:solidFill>
                <a:latin typeface="Aptos"/>
              </a:defRPr>
            </a:pPr>
            <a:r>
              <a:rPr b="1" dirty="0"/>
              <a:t>CBIC Notification No. 26/2022-Central Tax dated 26.12.2022 — insertion of Rule 37A and amendments to Rule 37.</a:t>
            </a:r>
          </a:p>
          <a:p>
            <a:pPr>
              <a:spcAft>
                <a:spcPts val="900"/>
              </a:spcAft>
              <a:defRPr sz="1500" b="0">
                <a:solidFill>
                  <a:srgbClr val="232830"/>
                </a:solidFill>
                <a:latin typeface="Aptos"/>
              </a:defRPr>
            </a:pPr>
            <a:r>
              <a:rPr b="1" dirty="0"/>
              <a:t>CBIC Circular No. 170/02/2022-GST dated 06.07.2022 — reporting of correct ITC / reversals in GSTR-3B and GSTR-1.</a:t>
            </a:r>
          </a:p>
          <a:p>
            <a:pPr>
              <a:spcAft>
                <a:spcPts val="900"/>
              </a:spcAft>
              <a:defRPr sz="1500" b="0">
                <a:solidFill>
                  <a:srgbClr val="232830"/>
                </a:solidFill>
                <a:latin typeface="Aptos"/>
              </a:defRPr>
            </a:pPr>
            <a:r>
              <a:rPr b="1" dirty="0"/>
              <a:t>GSTN — FAQ on GSTR-9/9C for FY 2024-25, including Table 6A1/6A2 and Rule 37/37A reclaim examples.</a:t>
            </a:r>
          </a:p>
          <a:p>
            <a:pPr>
              <a:spcAft>
                <a:spcPts val="900"/>
              </a:spcAft>
              <a:defRPr sz="1500" b="0">
                <a:solidFill>
                  <a:srgbClr val="232830"/>
                </a:solidFill>
                <a:latin typeface="Aptos"/>
              </a:defRPr>
            </a:pPr>
            <a:r>
              <a:rPr b="1" dirty="0"/>
              <a:t>Applicable annual-return notifications / forms / instructions for the relevant financial year should be checked immediately before filing.</a:t>
            </a:r>
          </a:p>
        </p:txBody>
      </p:sp>
      <p:sp>
        <p:nvSpPr>
          <p:cNvPr id="5" name="TextBox 4"/>
          <p:cNvSpPr txBox="1"/>
          <p:nvPr/>
        </p:nvSpPr>
        <p:spPr>
          <a:xfrm>
            <a:off x="502920" y="6473952"/>
            <a:ext cx="11155680" cy="228600"/>
          </a:xfrm>
          <a:prstGeom prst="rect">
            <a:avLst/>
          </a:prstGeom>
          <a:noFill/>
        </p:spPr>
        <p:txBody>
          <a:bodyPr wrap="none">
            <a:spAutoFit/>
          </a:bodyPr>
          <a:lstStyle/>
          <a:p>
            <a:pPr algn="r">
              <a:defRPr sz="800">
                <a:solidFill>
                  <a:srgbClr val="5F6973"/>
                </a:solidFill>
                <a:latin typeface="Aptos"/>
              </a:defRPr>
            </a:pPr>
            <a:r>
              <a:t>Primary sources — verify the notified form and instructions applicable to the relevant FY.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561311-F406-F747-8453-5A33E83D6F41}"/>
              </a:ext>
            </a:extLst>
          </p:cNvPr>
          <p:cNvSpPr txBox="1"/>
          <p:nvPr/>
        </p:nvSpPr>
        <p:spPr>
          <a:xfrm>
            <a:off x="3790122" y="1696278"/>
            <a:ext cx="3805016" cy="1107996"/>
          </a:xfrm>
          <a:prstGeom prst="rect">
            <a:avLst/>
          </a:prstGeom>
          <a:noFill/>
        </p:spPr>
        <p:txBody>
          <a:bodyPr wrap="none" rtlCol="0">
            <a:spAutoFit/>
          </a:bodyPr>
          <a:lstStyle/>
          <a:p>
            <a:r>
              <a:rPr lang="en-US" sz="6600" b="1" dirty="0"/>
              <a:t>Thank You</a:t>
            </a:r>
          </a:p>
        </p:txBody>
      </p:sp>
      <p:sp>
        <p:nvSpPr>
          <p:cNvPr id="3" name="TextBox 2">
            <a:extLst>
              <a:ext uri="{FF2B5EF4-FFF2-40B4-BE49-F238E27FC236}">
                <a16:creationId xmlns:a16="http://schemas.microsoft.com/office/drawing/2014/main" id="{160E3768-5D5E-6ACB-9CE9-BA581CDA6BB3}"/>
              </a:ext>
            </a:extLst>
          </p:cNvPr>
          <p:cNvSpPr txBox="1"/>
          <p:nvPr/>
        </p:nvSpPr>
        <p:spPr>
          <a:xfrm>
            <a:off x="1113183" y="3737113"/>
            <a:ext cx="8918713" cy="646331"/>
          </a:xfrm>
          <a:prstGeom prst="rect">
            <a:avLst/>
          </a:prstGeom>
          <a:noFill/>
        </p:spPr>
        <p:txBody>
          <a:bodyPr wrap="square" rtlCol="0">
            <a:spAutoFit/>
          </a:bodyPr>
          <a:lstStyle/>
          <a:p>
            <a:pPr algn="ctr"/>
            <a:r>
              <a:rPr lang="en-US" sz="3600" b="1" dirty="0"/>
              <a:t>CA Surabhi Bohra</a:t>
            </a:r>
          </a:p>
        </p:txBody>
      </p:sp>
    </p:spTree>
    <p:extLst>
      <p:ext uri="{BB962C8B-B14F-4D97-AF65-F5344CB8AC3E}">
        <p14:creationId xmlns:p14="http://schemas.microsoft.com/office/powerpoint/2010/main" val="2928967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348</TotalTime>
  <Words>5674</Words>
  <Application>Microsoft Office PowerPoint</Application>
  <PresentationFormat>Widescreen</PresentationFormat>
  <Paragraphs>361</Paragraphs>
  <Slides>30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Surabhi Bohra</cp:lastModifiedBy>
  <cp:revision>100</cp:revision>
  <dcterms:created xsi:type="dcterms:W3CDTF">2013-01-27T09:14:16Z</dcterms:created>
  <dcterms:modified xsi:type="dcterms:W3CDTF">2026-10-09T07:43:08Z</dcterms:modified>
  <cp:category/>
</cp:coreProperties>
</file>