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8"/>
  </p:notesMasterIdLst>
  <p:sldIdLst>
    <p:sldId id="256" r:id="rId2"/>
    <p:sldId id="429" r:id="rId3"/>
    <p:sldId id="491" r:id="rId4"/>
    <p:sldId id="492" r:id="rId5"/>
    <p:sldId id="430" r:id="rId6"/>
    <p:sldId id="466" r:id="rId7"/>
    <p:sldId id="467" r:id="rId8"/>
    <p:sldId id="469" r:id="rId9"/>
    <p:sldId id="432" r:id="rId10"/>
    <p:sldId id="433" r:id="rId11"/>
    <p:sldId id="434" r:id="rId12"/>
    <p:sldId id="435" r:id="rId13"/>
    <p:sldId id="470" r:id="rId14"/>
    <p:sldId id="493" r:id="rId15"/>
    <p:sldId id="494" r:id="rId16"/>
    <p:sldId id="495" r:id="rId17"/>
    <p:sldId id="496" r:id="rId18"/>
    <p:sldId id="497" r:id="rId19"/>
    <p:sldId id="498" r:id="rId20"/>
    <p:sldId id="499" r:id="rId21"/>
    <p:sldId id="500" r:id="rId22"/>
    <p:sldId id="501" r:id="rId23"/>
    <p:sldId id="502" r:id="rId24"/>
    <p:sldId id="440" r:id="rId25"/>
    <p:sldId id="441" r:id="rId26"/>
    <p:sldId id="471" r:id="rId27"/>
    <p:sldId id="472" r:id="rId28"/>
    <p:sldId id="473" r:id="rId29"/>
    <p:sldId id="445" r:id="rId30"/>
    <p:sldId id="446" r:id="rId31"/>
    <p:sldId id="448" r:id="rId32"/>
    <p:sldId id="548" r:id="rId33"/>
    <p:sldId id="452" r:id="rId34"/>
    <p:sldId id="485" r:id="rId35"/>
    <p:sldId id="486" r:id="rId36"/>
    <p:sldId id="487" r:id="rId37"/>
    <p:sldId id="488" r:id="rId38"/>
    <p:sldId id="489" r:id="rId39"/>
    <p:sldId id="490" r:id="rId40"/>
    <p:sldId id="503" r:id="rId41"/>
    <p:sldId id="534" r:id="rId42"/>
    <p:sldId id="535" r:id="rId43"/>
    <p:sldId id="536" r:id="rId44"/>
    <p:sldId id="515" r:id="rId45"/>
    <p:sldId id="519" r:id="rId46"/>
    <p:sldId id="537" r:id="rId47"/>
    <p:sldId id="538" r:id="rId48"/>
    <p:sldId id="539" r:id="rId49"/>
    <p:sldId id="543" r:id="rId50"/>
    <p:sldId id="525" r:id="rId51"/>
    <p:sldId id="540" r:id="rId52"/>
    <p:sldId id="528" r:id="rId53"/>
    <p:sldId id="529" r:id="rId54"/>
    <p:sldId id="541" r:id="rId55"/>
    <p:sldId id="542" r:id="rId56"/>
    <p:sldId id="362" r:id="rId57"/>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80" autoAdjust="0"/>
    <p:restoredTop sz="94428" autoAdjust="0"/>
  </p:normalViewPr>
  <p:slideViewPr>
    <p:cSldViewPr>
      <p:cViewPr varScale="1">
        <p:scale>
          <a:sx n="106" d="100"/>
          <a:sy n="106" d="100"/>
        </p:scale>
        <p:origin x="1710" y="96"/>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3252" y="-114"/>
      </p:cViewPr>
      <p:guideLst>
        <p:guide orient="horz" pos="3024"/>
        <p:guide pos="2305"/>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DA2BAFB-F49C-4B72-8AF2-0173DB9BE2DC}" type="doc">
      <dgm:prSet loTypeId="urn:microsoft.com/office/officeart/2005/8/layout/vList3" loCatId="list" qsTypeId="urn:microsoft.com/office/officeart/2005/8/quickstyle/simple1" qsCatId="simple" csTypeId="urn:microsoft.com/office/officeart/2005/8/colors/accent1_2" csCatId="accent1" phldr="1"/>
      <dgm:spPr/>
    </dgm:pt>
    <dgm:pt modelId="{3581E986-B817-445F-8EB5-FBAAC49AFBC1}">
      <dgm:prSet phldrT="[Text]"/>
      <dgm:spPr/>
      <dgm:t>
        <a:bodyPr/>
        <a:lstStyle/>
        <a:p>
          <a:r>
            <a:rPr lang="en-US" dirty="0" smtClean="0"/>
            <a:t>Equifax</a:t>
          </a:r>
          <a:endParaRPr lang="en-IN" dirty="0"/>
        </a:p>
      </dgm:t>
    </dgm:pt>
    <dgm:pt modelId="{177790DE-203E-4D31-A965-8100288AE591}" type="parTrans" cxnId="{DBE98632-5EC8-4E85-9648-4E11FBBD2F3D}">
      <dgm:prSet/>
      <dgm:spPr/>
      <dgm:t>
        <a:bodyPr/>
        <a:lstStyle/>
        <a:p>
          <a:endParaRPr lang="en-IN"/>
        </a:p>
      </dgm:t>
    </dgm:pt>
    <dgm:pt modelId="{900BDC1C-760C-4132-8BF5-0F91D0FCEC5B}" type="sibTrans" cxnId="{DBE98632-5EC8-4E85-9648-4E11FBBD2F3D}">
      <dgm:prSet/>
      <dgm:spPr/>
      <dgm:t>
        <a:bodyPr/>
        <a:lstStyle/>
        <a:p>
          <a:endParaRPr lang="en-IN"/>
        </a:p>
      </dgm:t>
    </dgm:pt>
    <dgm:pt modelId="{C3AA2513-A7DA-4D7F-80D7-71F3C9985147}">
      <dgm:prSet phldrT="[Text]"/>
      <dgm:spPr/>
      <dgm:t>
        <a:bodyPr/>
        <a:lstStyle/>
        <a:p>
          <a:r>
            <a:rPr lang="en-US" dirty="0" smtClean="0"/>
            <a:t>Trans Union CIBIL</a:t>
          </a:r>
          <a:endParaRPr lang="en-IN" dirty="0"/>
        </a:p>
      </dgm:t>
    </dgm:pt>
    <dgm:pt modelId="{09082E3E-3325-4EB5-A7DB-C0719BB7DB1A}" type="parTrans" cxnId="{799945AE-12BA-4257-AD6B-F6958072A49B}">
      <dgm:prSet/>
      <dgm:spPr/>
      <dgm:t>
        <a:bodyPr/>
        <a:lstStyle/>
        <a:p>
          <a:endParaRPr lang="en-IN"/>
        </a:p>
      </dgm:t>
    </dgm:pt>
    <dgm:pt modelId="{4BA1904D-DEF0-4D97-A8E5-81BF2909F141}" type="sibTrans" cxnId="{799945AE-12BA-4257-AD6B-F6958072A49B}">
      <dgm:prSet/>
      <dgm:spPr/>
      <dgm:t>
        <a:bodyPr/>
        <a:lstStyle/>
        <a:p>
          <a:endParaRPr lang="en-IN"/>
        </a:p>
      </dgm:t>
    </dgm:pt>
    <dgm:pt modelId="{064FED14-4199-4F6F-A010-478145F57E28}">
      <dgm:prSet phldrT="[Text]"/>
      <dgm:spPr/>
      <dgm:t>
        <a:bodyPr/>
        <a:lstStyle/>
        <a:p>
          <a:r>
            <a:rPr lang="en-US" dirty="0" smtClean="0"/>
            <a:t>CRIF High Mark</a:t>
          </a:r>
          <a:endParaRPr lang="en-IN" dirty="0"/>
        </a:p>
      </dgm:t>
    </dgm:pt>
    <dgm:pt modelId="{56605FF2-0CD1-458C-BF25-02C24BAF5548}" type="parTrans" cxnId="{164D868B-AB00-43FE-9563-5EDBF4E09011}">
      <dgm:prSet/>
      <dgm:spPr/>
      <dgm:t>
        <a:bodyPr/>
        <a:lstStyle/>
        <a:p>
          <a:endParaRPr lang="en-IN"/>
        </a:p>
      </dgm:t>
    </dgm:pt>
    <dgm:pt modelId="{328D8CF2-237D-4EEC-9785-09A0CB5858E6}" type="sibTrans" cxnId="{164D868B-AB00-43FE-9563-5EDBF4E09011}">
      <dgm:prSet/>
      <dgm:spPr/>
      <dgm:t>
        <a:bodyPr/>
        <a:lstStyle/>
        <a:p>
          <a:endParaRPr lang="en-IN"/>
        </a:p>
      </dgm:t>
    </dgm:pt>
    <dgm:pt modelId="{5DDA8834-DC41-44F1-914C-CBD1D0E22DCD}">
      <dgm:prSet/>
      <dgm:spPr/>
      <dgm:t>
        <a:bodyPr/>
        <a:lstStyle/>
        <a:p>
          <a:r>
            <a:rPr lang="en-US" dirty="0" smtClean="0"/>
            <a:t>Experian</a:t>
          </a:r>
          <a:endParaRPr lang="en-IN" dirty="0"/>
        </a:p>
      </dgm:t>
    </dgm:pt>
    <dgm:pt modelId="{10FD4BE3-E7F4-48D3-A45E-D0E6630BE506}" type="parTrans" cxnId="{6E025390-23AE-464E-BFEE-7BF8BE8F0242}">
      <dgm:prSet/>
      <dgm:spPr/>
      <dgm:t>
        <a:bodyPr/>
        <a:lstStyle/>
        <a:p>
          <a:endParaRPr lang="en-IN"/>
        </a:p>
      </dgm:t>
    </dgm:pt>
    <dgm:pt modelId="{77F1098C-9EF2-47D5-AA49-838C5DA4C40A}" type="sibTrans" cxnId="{6E025390-23AE-464E-BFEE-7BF8BE8F0242}">
      <dgm:prSet/>
      <dgm:spPr/>
      <dgm:t>
        <a:bodyPr/>
        <a:lstStyle/>
        <a:p>
          <a:endParaRPr lang="en-IN"/>
        </a:p>
      </dgm:t>
    </dgm:pt>
    <dgm:pt modelId="{86D7F5FC-9761-41D9-BAED-BE58DD9C783E}" type="pres">
      <dgm:prSet presAssocID="{DDA2BAFB-F49C-4B72-8AF2-0173DB9BE2DC}" presName="linearFlow" presStyleCnt="0">
        <dgm:presLayoutVars>
          <dgm:dir/>
          <dgm:resizeHandles val="exact"/>
        </dgm:presLayoutVars>
      </dgm:prSet>
      <dgm:spPr/>
    </dgm:pt>
    <dgm:pt modelId="{3240E633-4545-4365-8656-8FEB07B3DD86}" type="pres">
      <dgm:prSet presAssocID="{3581E986-B817-445F-8EB5-FBAAC49AFBC1}" presName="composite" presStyleCnt="0"/>
      <dgm:spPr/>
    </dgm:pt>
    <dgm:pt modelId="{2D50949D-8407-491D-8014-399755184ADB}" type="pres">
      <dgm:prSet presAssocID="{3581E986-B817-445F-8EB5-FBAAC49AFBC1}" presName="imgShp" presStyleLbl="fgImgPlace1" presStyleIdx="0" presStyleCnt="4"/>
      <dgm:spPr/>
    </dgm:pt>
    <dgm:pt modelId="{AC27C776-B7BB-43AD-BA2B-DF2301AF1B67}" type="pres">
      <dgm:prSet presAssocID="{3581E986-B817-445F-8EB5-FBAAC49AFBC1}" presName="txShp" presStyleLbl="node1" presStyleIdx="0" presStyleCnt="4">
        <dgm:presLayoutVars>
          <dgm:bulletEnabled val="1"/>
        </dgm:presLayoutVars>
      </dgm:prSet>
      <dgm:spPr/>
      <dgm:t>
        <a:bodyPr/>
        <a:lstStyle/>
        <a:p>
          <a:endParaRPr lang="en-IN"/>
        </a:p>
      </dgm:t>
    </dgm:pt>
    <dgm:pt modelId="{F3C16E58-45B2-4D55-809E-DEC9072F9E6F}" type="pres">
      <dgm:prSet presAssocID="{900BDC1C-760C-4132-8BF5-0F91D0FCEC5B}" presName="spacing" presStyleCnt="0"/>
      <dgm:spPr/>
    </dgm:pt>
    <dgm:pt modelId="{BB54AA76-DA28-4C8C-B822-BB22439789AA}" type="pres">
      <dgm:prSet presAssocID="{5DDA8834-DC41-44F1-914C-CBD1D0E22DCD}" presName="composite" presStyleCnt="0"/>
      <dgm:spPr/>
    </dgm:pt>
    <dgm:pt modelId="{FA735967-760D-424D-BBF0-FF86BF6292A1}" type="pres">
      <dgm:prSet presAssocID="{5DDA8834-DC41-44F1-914C-CBD1D0E22DCD}" presName="imgShp" presStyleLbl="fgImgPlace1" presStyleIdx="1" presStyleCnt="4"/>
      <dgm:spPr/>
    </dgm:pt>
    <dgm:pt modelId="{7AC118A1-EE1B-42CA-BA2B-07B1AFFAD301}" type="pres">
      <dgm:prSet presAssocID="{5DDA8834-DC41-44F1-914C-CBD1D0E22DCD}" presName="txShp" presStyleLbl="node1" presStyleIdx="1" presStyleCnt="4">
        <dgm:presLayoutVars>
          <dgm:bulletEnabled val="1"/>
        </dgm:presLayoutVars>
      </dgm:prSet>
      <dgm:spPr/>
      <dgm:t>
        <a:bodyPr/>
        <a:lstStyle/>
        <a:p>
          <a:endParaRPr lang="en-IN"/>
        </a:p>
      </dgm:t>
    </dgm:pt>
    <dgm:pt modelId="{F921C8FF-B27C-48BC-9C10-D35938841F63}" type="pres">
      <dgm:prSet presAssocID="{77F1098C-9EF2-47D5-AA49-838C5DA4C40A}" presName="spacing" presStyleCnt="0"/>
      <dgm:spPr/>
    </dgm:pt>
    <dgm:pt modelId="{A9E88B51-A12F-4789-B35C-98710CC29449}" type="pres">
      <dgm:prSet presAssocID="{C3AA2513-A7DA-4D7F-80D7-71F3C9985147}" presName="composite" presStyleCnt="0"/>
      <dgm:spPr/>
    </dgm:pt>
    <dgm:pt modelId="{6B7515A6-78EB-40E4-BA65-FF56D94431AD}" type="pres">
      <dgm:prSet presAssocID="{C3AA2513-A7DA-4D7F-80D7-71F3C9985147}" presName="imgShp" presStyleLbl="fgImgPlace1" presStyleIdx="2" presStyleCnt="4"/>
      <dgm:spPr/>
    </dgm:pt>
    <dgm:pt modelId="{764EC8F8-EFB7-4497-ACD8-EEF8D641ADCC}" type="pres">
      <dgm:prSet presAssocID="{C3AA2513-A7DA-4D7F-80D7-71F3C9985147}" presName="txShp" presStyleLbl="node1" presStyleIdx="2" presStyleCnt="4">
        <dgm:presLayoutVars>
          <dgm:bulletEnabled val="1"/>
        </dgm:presLayoutVars>
      </dgm:prSet>
      <dgm:spPr/>
      <dgm:t>
        <a:bodyPr/>
        <a:lstStyle/>
        <a:p>
          <a:endParaRPr lang="en-IN"/>
        </a:p>
      </dgm:t>
    </dgm:pt>
    <dgm:pt modelId="{B2A651BC-4406-4C79-B673-9CB1A538D37C}" type="pres">
      <dgm:prSet presAssocID="{4BA1904D-DEF0-4D97-A8E5-81BF2909F141}" presName="spacing" presStyleCnt="0"/>
      <dgm:spPr/>
    </dgm:pt>
    <dgm:pt modelId="{4F1997AE-7D92-4633-A77C-7CA5DC7C611C}" type="pres">
      <dgm:prSet presAssocID="{064FED14-4199-4F6F-A010-478145F57E28}" presName="composite" presStyleCnt="0"/>
      <dgm:spPr/>
    </dgm:pt>
    <dgm:pt modelId="{070CDB75-D082-43CC-8B9D-FB4291C1BE8F}" type="pres">
      <dgm:prSet presAssocID="{064FED14-4199-4F6F-A010-478145F57E28}" presName="imgShp" presStyleLbl="fgImgPlace1" presStyleIdx="3" presStyleCnt="4"/>
      <dgm:spPr/>
    </dgm:pt>
    <dgm:pt modelId="{E6229374-0FC3-4A4F-A6A5-316557DD643A}" type="pres">
      <dgm:prSet presAssocID="{064FED14-4199-4F6F-A010-478145F57E28}" presName="txShp" presStyleLbl="node1" presStyleIdx="3" presStyleCnt="4">
        <dgm:presLayoutVars>
          <dgm:bulletEnabled val="1"/>
        </dgm:presLayoutVars>
      </dgm:prSet>
      <dgm:spPr/>
      <dgm:t>
        <a:bodyPr/>
        <a:lstStyle/>
        <a:p>
          <a:endParaRPr lang="en-IN"/>
        </a:p>
      </dgm:t>
    </dgm:pt>
  </dgm:ptLst>
  <dgm:cxnLst>
    <dgm:cxn modelId="{DBE98632-5EC8-4E85-9648-4E11FBBD2F3D}" srcId="{DDA2BAFB-F49C-4B72-8AF2-0173DB9BE2DC}" destId="{3581E986-B817-445F-8EB5-FBAAC49AFBC1}" srcOrd="0" destOrd="0" parTransId="{177790DE-203E-4D31-A965-8100288AE591}" sibTransId="{900BDC1C-760C-4132-8BF5-0F91D0FCEC5B}"/>
    <dgm:cxn modelId="{77F1559E-909C-4313-A445-C492C1F8E93A}" type="presOf" srcId="{DDA2BAFB-F49C-4B72-8AF2-0173DB9BE2DC}" destId="{86D7F5FC-9761-41D9-BAED-BE58DD9C783E}" srcOrd="0" destOrd="0" presId="urn:microsoft.com/office/officeart/2005/8/layout/vList3"/>
    <dgm:cxn modelId="{799945AE-12BA-4257-AD6B-F6958072A49B}" srcId="{DDA2BAFB-F49C-4B72-8AF2-0173DB9BE2DC}" destId="{C3AA2513-A7DA-4D7F-80D7-71F3C9985147}" srcOrd="2" destOrd="0" parTransId="{09082E3E-3325-4EB5-A7DB-C0719BB7DB1A}" sibTransId="{4BA1904D-DEF0-4D97-A8E5-81BF2909F141}"/>
    <dgm:cxn modelId="{5570F31E-11E3-4CB4-8725-DA1FC8DF1B52}" type="presOf" srcId="{3581E986-B817-445F-8EB5-FBAAC49AFBC1}" destId="{AC27C776-B7BB-43AD-BA2B-DF2301AF1B67}" srcOrd="0" destOrd="0" presId="urn:microsoft.com/office/officeart/2005/8/layout/vList3"/>
    <dgm:cxn modelId="{5F00D1C7-C358-45BC-8968-5EF9911C8CCD}" type="presOf" srcId="{5DDA8834-DC41-44F1-914C-CBD1D0E22DCD}" destId="{7AC118A1-EE1B-42CA-BA2B-07B1AFFAD301}" srcOrd="0" destOrd="0" presId="urn:microsoft.com/office/officeart/2005/8/layout/vList3"/>
    <dgm:cxn modelId="{6E025390-23AE-464E-BFEE-7BF8BE8F0242}" srcId="{DDA2BAFB-F49C-4B72-8AF2-0173DB9BE2DC}" destId="{5DDA8834-DC41-44F1-914C-CBD1D0E22DCD}" srcOrd="1" destOrd="0" parTransId="{10FD4BE3-E7F4-48D3-A45E-D0E6630BE506}" sibTransId="{77F1098C-9EF2-47D5-AA49-838C5DA4C40A}"/>
    <dgm:cxn modelId="{FB87AB2E-8EA3-44A8-B612-82054B5BB8A7}" type="presOf" srcId="{064FED14-4199-4F6F-A010-478145F57E28}" destId="{E6229374-0FC3-4A4F-A6A5-316557DD643A}" srcOrd="0" destOrd="0" presId="urn:microsoft.com/office/officeart/2005/8/layout/vList3"/>
    <dgm:cxn modelId="{AB409ED1-0A5F-44D9-A645-73AC947EE8BA}" type="presOf" srcId="{C3AA2513-A7DA-4D7F-80D7-71F3C9985147}" destId="{764EC8F8-EFB7-4497-ACD8-EEF8D641ADCC}" srcOrd="0" destOrd="0" presId="urn:microsoft.com/office/officeart/2005/8/layout/vList3"/>
    <dgm:cxn modelId="{164D868B-AB00-43FE-9563-5EDBF4E09011}" srcId="{DDA2BAFB-F49C-4B72-8AF2-0173DB9BE2DC}" destId="{064FED14-4199-4F6F-A010-478145F57E28}" srcOrd="3" destOrd="0" parTransId="{56605FF2-0CD1-458C-BF25-02C24BAF5548}" sibTransId="{328D8CF2-237D-4EEC-9785-09A0CB5858E6}"/>
    <dgm:cxn modelId="{3BC8385B-9821-48CB-9DC9-E55498AF000C}" type="presParOf" srcId="{86D7F5FC-9761-41D9-BAED-BE58DD9C783E}" destId="{3240E633-4545-4365-8656-8FEB07B3DD86}" srcOrd="0" destOrd="0" presId="urn:microsoft.com/office/officeart/2005/8/layout/vList3"/>
    <dgm:cxn modelId="{3D0D10E8-1981-45BC-9219-D7E870DA3841}" type="presParOf" srcId="{3240E633-4545-4365-8656-8FEB07B3DD86}" destId="{2D50949D-8407-491D-8014-399755184ADB}" srcOrd="0" destOrd="0" presId="urn:microsoft.com/office/officeart/2005/8/layout/vList3"/>
    <dgm:cxn modelId="{61799210-B9BC-4770-B215-34CEA23669BD}" type="presParOf" srcId="{3240E633-4545-4365-8656-8FEB07B3DD86}" destId="{AC27C776-B7BB-43AD-BA2B-DF2301AF1B67}" srcOrd="1" destOrd="0" presId="urn:microsoft.com/office/officeart/2005/8/layout/vList3"/>
    <dgm:cxn modelId="{9B923B3A-7449-41A2-B14E-5AFCDE06BB4E}" type="presParOf" srcId="{86D7F5FC-9761-41D9-BAED-BE58DD9C783E}" destId="{F3C16E58-45B2-4D55-809E-DEC9072F9E6F}" srcOrd="1" destOrd="0" presId="urn:microsoft.com/office/officeart/2005/8/layout/vList3"/>
    <dgm:cxn modelId="{23E7E1D1-2959-4E2C-BBD8-800E9C162F0A}" type="presParOf" srcId="{86D7F5FC-9761-41D9-BAED-BE58DD9C783E}" destId="{BB54AA76-DA28-4C8C-B822-BB22439789AA}" srcOrd="2" destOrd="0" presId="urn:microsoft.com/office/officeart/2005/8/layout/vList3"/>
    <dgm:cxn modelId="{948516C1-6E07-48EA-BD77-5D387363A00B}" type="presParOf" srcId="{BB54AA76-DA28-4C8C-B822-BB22439789AA}" destId="{FA735967-760D-424D-BBF0-FF86BF6292A1}" srcOrd="0" destOrd="0" presId="urn:microsoft.com/office/officeart/2005/8/layout/vList3"/>
    <dgm:cxn modelId="{6665D632-6601-44F5-A61F-CA6A8D575A18}" type="presParOf" srcId="{BB54AA76-DA28-4C8C-B822-BB22439789AA}" destId="{7AC118A1-EE1B-42CA-BA2B-07B1AFFAD301}" srcOrd="1" destOrd="0" presId="urn:microsoft.com/office/officeart/2005/8/layout/vList3"/>
    <dgm:cxn modelId="{42EA7C43-FEED-43A1-8FE7-FA68007BA632}" type="presParOf" srcId="{86D7F5FC-9761-41D9-BAED-BE58DD9C783E}" destId="{F921C8FF-B27C-48BC-9C10-D35938841F63}" srcOrd="3" destOrd="0" presId="urn:microsoft.com/office/officeart/2005/8/layout/vList3"/>
    <dgm:cxn modelId="{58D036C1-3A1A-435E-90D6-CF9C12153AC5}" type="presParOf" srcId="{86D7F5FC-9761-41D9-BAED-BE58DD9C783E}" destId="{A9E88B51-A12F-4789-B35C-98710CC29449}" srcOrd="4" destOrd="0" presId="urn:microsoft.com/office/officeart/2005/8/layout/vList3"/>
    <dgm:cxn modelId="{36F46CEC-A279-4A23-A8F3-84E5D395AF08}" type="presParOf" srcId="{A9E88B51-A12F-4789-B35C-98710CC29449}" destId="{6B7515A6-78EB-40E4-BA65-FF56D94431AD}" srcOrd="0" destOrd="0" presId="urn:microsoft.com/office/officeart/2005/8/layout/vList3"/>
    <dgm:cxn modelId="{44546FDC-1C4B-4133-B12E-6A7E8C6655EC}" type="presParOf" srcId="{A9E88B51-A12F-4789-B35C-98710CC29449}" destId="{764EC8F8-EFB7-4497-ACD8-EEF8D641ADCC}" srcOrd="1" destOrd="0" presId="urn:microsoft.com/office/officeart/2005/8/layout/vList3"/>
    <dgm:cxn modelId="{84550D5E-F0C1-46A1-975A-7661B49DBFA3}" type="presParOf" srcId="{86D7F5FC-9761-41D9-BAED-BE58DD9C783E}" destId="{B2A651BC-4406-4C79-B673-9CB1A538D37C}" srcOrd="5" destOrd="0" presId="urn:microsoft.com/office/officeart/2005/8/layout/vList3"/>
    <dgm:cxn modelId="{997D4688-4E41-48B6-9741-2BC631473B7F}" type="presParOf" srcId="{86D7F5FC-9761-41D9-BAED-BE58DD9C783E}" destId="{4F1997AE-7D92-4633-A77C-7CA5DC7C611C}" srcOrd="6" destOrd="0" presId="urn:microsoft.com/office/officeart/2005/8/layout/vList3"/>
    <dgm:cxn modelId="{E640B9CB-FD70-4C13-8793-3ECDB36C7EBB}" type="presParOf" srcId="{4F1997AE-7D92-4633-A77C-7CA5DC7C611C}" destId="{070CDB75-D082-43CC-8B9D-FB4291C1BE8F}" srcOrd="0" destOrd="0" presId="urn:microsoft.com/office/officeart/2005/8/layout/vList3"/>
    <dgm:cxn modelId="{C56F658A-1A82-4901-889B-24AE6DF2D6D6}" type="presParOf" srcId="{4F1997AE-7D92-4633-A77C-7CA5DC7C611C}" destId="{E6229374-0FC3-4A4F-A6A5-316557DD643A}"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27C776-B7BB-43AD-BA2B-DF2301AF1B67}">
      <dsp:nvSpPr>
        <dsp:cNvPr id="0" name=""/>
        <dsp:cNvSpPr/>
      </dsp:nvSpPr>
      <dsp:spPr>
        <a:xfrm rot="10800000">
          <a:off x="1228486" y="1270"/>
          <a:ext cx="4053840" cy="829627"/>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5843" tIns="118110" rIns="220472" bIns="118110" numCol="1" spcCol="1270" anchor="ctr" anchorCtr="0">
          <a:noAutofit/>
        </a:bodyPr>
        <a:lstStyle/>
        <a:p>
          <a:pPr lvl="0" algn="ctr" defTabSz="1377950">
            <a:lnSpc>
              <a:spcPct val="90000"/>
            </a:lnSpc>
            <a:spcBef>
              <a:spcPct val="0"/>
            </a:spcBef>
            <a:spcAft>
              <a:spcPct val="35000"/>
            </a:spcAft>
          </a:pPr>
          <a:r>
            <a:rPr lang="en-US" sz="3100" kern="1200" dirty="0" smtClean="0"/>
            <a:t>Equifax</a:t>
          </a:r>
          <a:endParaRPr lang="en-IN" sz="3100" kern="1200" dirty="0"/>
        </a:p>
      </dsp:txBody>
      <dsp:txXfrm rot="10800000">
        <a:off x="1435893" y="1270"/>
        <a:ext cx="3846433" cy="829627"/>
      </dsp:txXfrm>
    </dsp:sp>
    <dsp:sp modelId="{2D50949D-8407-491D-8014-399755184ADB}">
      <dsp:nvSpPr>
        <dsp:cNvPr id="0" name=""/>
        <dsp:cNvSpPr/>
      </dsp:nvSpPr>
      <dsp:spPr>
        <a:xfrm>
          <a:off x="813673" y="1270"/>
          <a:ext cx="829627" cy="829627"/>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AC118A1-EE1B-42CA-BA2B-07B1AFFAD301}">
      <dsp:nvSpPr>
        <dsp:cNvPr id="0" name=""/>
        <dsp:cNvSpPr/>
      </dsp:nvSpPr>
      <dsp:spPr>
        <a:xfrm rot="10800000">
          <a:off x="1228486" y="1078547"/>
          <a:ext cx="4053840" cy="829627"/>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5843" tIns="118110" rIns="220472" bIns="118110" numCol="1" spcCol="1270" anchor="ctr" anchorCtr="0">
          <a:noAutofit/>
        </a:bodyPr>
        <a:lstStyle/>
        <a:p>
          <a:pPr lvl="0" algn="ctr" defTabSz="1377950">
            <a:lnSpc>
              <a:spcPct val="90000"/>
            </a:lnSpc>
            <a:spcBef>
              <a:spcPct val="0"/>
            </a:spcBef>
            <a:spcAft>
              <a:spcPct val="35000"/>
            </a:spcAft>
          </a:pPr>
          <a:r>
            <a:rPr lang="en-US" sz="3100" kern="1200" dirty="0" smtClean="0"/>
            <a:t>Experian</a:t>
          </a:r>
          <a:endParaRPr lang="en-IN" sz="3100" kern="1200" dirty="0"/>
        </a:p>
      </dsp:txBody>
      <dsp:txXfrm rot="10800000">
        <a:off x="1435893" y="1078547"/>
        <a:ext cx="3846433" cy="829627"/>
      </dsp:txXfrm>
    </dsp:sp>
    <dsp:sp modelId="{FA735967-760D-424D-BBF0-FF86BF6292A1}">
      <dsp:nvSpPr>
        <dsp:cNvPr id="0" name=""/>
        <dsp:cNvSpPr/>
      </dsp:nvSpPr>
      <dsp:spPr>
        <a:xfrm>
          <a:off x="813673" y="1078547"/>
          <a:ext cx="829627" cy="829627"/>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64EC8F8-EFB7-4497-ACD8-EEF8D641ADCC}">
      <dsp:nvSpPr>
        <dsp:cNvPr id="0" name=""/>
        <dsp:cNvSpPr/>
      </dsp:nvSpPr>
      <dsp:spPr>
        <a:xfrm rot="10800000">
          <a:off x="1228486" y="2155825"/>
          <a:ext cx="4053840" cy="829627"/>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5843" tIns="118110" rIns="220472" bIns="118110" numCol="1" spcCol="1270" anchor="ctr" anchorCtr="0">
          <a:noAutofit/>
        </a:bodyPr>
        <a:lstStyle/>
        <a:p>
          <a:pPr lvl="0" algn="ctr" defTabSz="1377950">
            <a:lnSpc>
              <a:spcPct val="90000"/>
            </a:lnSpc>
            <a:spcBef>
              <a:spcPct val="0"/>
            </a:spcBef>
            <a:spcAft>
              <a:spcPct val="35000"/>
            </a:spcAft>
          </a:pPr>
          <a:r>
            <a:rPr lang="en-US" sz="3100" kern="1200" dirty="0" smtClean="0"/>
            <a:t>Trans Union CIBIL</a:t>
          </a:r>
          <a:endParaRPr lang="en-IN" sz="3100" kern="1200" dirty="0"/>
        </a:p>
      </dsp:txBody>
      <dsp:txXfrm rot="10800000">
        <a:off x="1435893" y="2155825"/>
        <a:ext cx="3846433" cy="829627"/>
      </dsp:txXfrm>
    </dsp:sp>
    <dsp:sp modelId="{6B7515A6-78EB-40E4-BA65-FF56D94431AD}">
      <dsp:nvSpPr>
        <dsp:cNvPr id="0" name=""/>
        <dsp:cNvSpPr/>
      </dsp:nvSpPr>
      <dsp:spPr>
        <a:xfrm>
          <a:off x="813673" y="2155825"/>
          <a:ext cx="829627" cy="829627"/>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6229374-0FC3-4A4F-A6A5-316557DD643A}">
      <dsp:nvSpPr>
        <dsp:cNvPr id="0" name=""/>
        <dsp:cNvSpPr/>
      </dsp:nvSpPr>
      <dsp:spPr>
        <a:xfrm rot="10800000">
          <a:off x="1228486" y="3233102"/>
          <a:ext cx="4053840" cy="829627"/>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5843" tIns="118110" rIns="220472" bIns="118110" numCol="1" spcCol="1270" anchor="ctr" anchorCtr="0">
          <a:noAutofit/>
        </a:bodyPr>
        <a:lstStyle/>
        <a:p>
          <a:pPr lvl="0" algn="ctr" defTabSz="1377950">
            <a:lnSpc>
              <a:spcPct val="90000"/>
            </a:lnSpc>
            <a:spcBef>
              <a:spcPct val="0"/>
            </a:spcBef>
            <a:spcAft>
              <a:spcPct val="35000"/>
            </a:spcAft>
          </a:pPr>
          <a:r>
            <a:rPr lang="en-US" sz="3100" kern="1200" dirty="0" smtClean="0"/>
            <a:t>CRIF High Mark</a:t>
          </a:r>
          <a:endParaRPr lang="en-IN" sz="3100" kern="1200" dirty="0"/>
        </a:p>
      </dsp:txBody>
      <dsp:txXfrm rot="10800000">
        <a:off x="1435893" y="3233102"/>
        <a:ext cx="3846433" cy="829627"/>
      </dsp:txXfrm>
    </dsp:sp>
    <dsp:sp modelId="{070CDB75-D082-43CC-8B9D-FB4291C1BE8F}">
      <dsp:nvSpPr>
        <dsp:cNvPr id="0" name=""/>
        <dsp:cNvSpPr/>
      </dsp:nvSpPr>
      <dsp:spPr>
        <a:xfrm>
          <a:off x="813673" y="3233102"/>
          <a:ext cx="829627" cy="829627"/>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0060"/>
          </a:xfrm>
          <a:prstGeom prst="rect">
            <a:avLst/>
          </a:prstGeom>
        </p:spPr>
        <p:txBody>
          <a:bodyPr vert="horz" lIns="96656" tIns="48328" rIns="96656" bIns="48328" rtlCol="0"/>
          <a:lstStyle>
            <a:lvl1pPr algn="l">
              <a:defRPr sz="1200"/>
            </a:lvl1pPr>
          </a:lstStyle>
          <a:p>
            <a:endParaRPr lang="en-IN"/>
          </a:p>
        </p:txBody>
      </p:sp>
      <p:sp>
        <p:nvSpPr>
          <p:cNvPr id="3" name="Date Placeholder 2"/>
          <p:cNvSpPr>
            <a:spLocks noGrp="1"/>
          </p:cNvSpPr>
          <p:nvPr>
            <p:ph type="dt" idx="1"/>
          </p:nvPr>
        </p:nvSpPr>
        <p:spPr>
          <a:xfrm>
            <a:off x="4143588" y="1"/>
            <a:ext cx="3169920" cy="480060"/>
          </a:xfrm>
          <a:prstGeom prst="rect">
            <a:avLst/>
          </a:prstGeom>
        </p:spPr>
        <p:txBody>
          <a:bodyPr vert="horz" lIns="96656" tIns="48328" rIns="96656" bIns="48328" rtlCol="0"/>
          <a:lstStyle>
            <a:lvl1pPr algn="r">
              <a:defRPr sz="1200"/>
            </a:lvl1pPr>
          </a:lstStyle>
          <a:p>
            <a:fld id="{AACCB47D-C874-4B38-88E6-9AC86762F19C}" type="datetimeFigureOut">
              <a:rPr lang="en-US" smtClean="0"/>
              <a:pPr/>
              <a:t>5/3/2023</a:t>
            </a:fld>
            <a:endParaRPr lang="en-IN"/>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56" tIns="48328" rIns="96656" bIns="48328" rtlCol="0" anchor="ctr"/>
          <a:lstStyle/>
          <a:p>
            <a:endParaRPr lang="en-IN"/>
          </a:p>
        </p:txBody>
      </p:sp>
      <p:sp>
        <p:nvSpPr>
          <p:cNvPr id="5" name="Notes Placeholder 4"/>
          <p:cNvSpPr>
            <a:spLocks noGrp="1"/>
          </p:cNvSpPr>
          <p:nvPr>
            <p:ph type="body" sz="quarter" idx="3"/>
          </p:nvPr>
        </p:nvSpPr>
        <p:spPr>
          <a:xfrm>
            <a:off x="731520" y="4560571"/>
            <a:ext cx="5852160" cy="4320540"/>
          </a:xfrm>
          <a:prstGeom prst="rect">
            <a:avLst/>
          </a:prstGeom>
        </p:spPr>
        <p:txBody>
          <a:bodyPr vert="horz" lIns="96656" tIns="48328" rIns="96656" bIns="4832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9119474"/>
            <a:ext cx="3169920" cy="480060"/>
          </a:xfrm>
          <a:prstGeom prst="rect">
            <a:avLst/>
          </a:prstGeom>
        </p:spPr>
        <p:txBody>
          <a:bodyPr vert="horz" lIns="96656" tIns="48328" rIns="96656" bIns="48328" rtlCol="0" anchor="b"/>
          <a:lstStyle>
            <a:lvl1pPr algn="l">
              <a:defRPr sz="1200"/>
            </a:lvl1pPr>
          </a:lstStyle>
          <a:p>
            <a:endParaRPr lang="en-IN"/>
          </a:p>
        </p:txBody>
      </p:sp>
      <p:sp>
        <p:nvSpPr>
          <p:cNvPr id="7" name="Slide Number Placeholder 6"/>
          <p:cNvSpPr>
            <a:spLocks noGrp="1"/>
          </p:cNvSpPr>
          <p:nvPr>
            <p:ph type="sldNum" sz="quarter" idx="5"/>
          </p:nvPr>
        </p:nvSpPr>
        <p:spPr>
          <a:xfrm>
            <a:off x="4143588" y="9119474"/>
            <a:ext cx="3169920" cy="480060"/>
          </a:xfrm>
          <a:prstGeom prst="rect">
            <a:avLst/>
          </a:prstGeom>
        </p:spPr>
        <p:txBody>
          <a:bodyPr vert="horz" lIns="96656" tIns="48328" rIns="96656" bIns="48328" rtlCol="0" anchor="b"/>
          <a:lstStyle>
            <a:lvl1pPr algn="r">
              <a:defRPr sz="1200"/>
            </a:lvl1pPr>
          </a:lstStyle>
          <a:p>
            <a:fld id="{6D08ABB1-1984-49A4-A63F-ED0F2561ED9F}" type="slidenum">
              <a:rPr lang="en-IN" smtClean="0"/>
              <a:pPr/>
              <a:t>‹#›</a:t>
            </a:fld>
            <a:endParaRPr lang="en-IN"/>
          </a:p>
        </p:txBody>
      </p:sp>
    </p:spTree>
    <p:extLst>
      <p:ext uri="{BB962C8B-B14F-4D97-AF65-F5344CB8AC3E}">
        <p14:creationId xmlns:p14="http://schemas.microsoft.com/office/powerpoint/2010/main" val="21929457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A14D86C1-B48C-4769-8C53-A13A9E030955}" type="datetimeFigureOut">
              <a:rPr lang="en-US" smtClean="0"/>
              <a:pPr/>
              <a:t>5/3/2023</a:t>
            </a:fld>
            <a:endParaRPr lang="en-IN"/>
          </a:p>
        </p:txBody>
      </p:sp>
      <p:sp>
        <p:nvSpPr>
          <p:cNvPr id="19" name="Footer Placeholder 18"/>
          <p:cNvSpPr>
            <a:spLocks noGrp="1"/>
          </p:cNvSpPr>
          <p:nvPr>
            <p:ph type="ftr" sz="quarter" idx="11"/>
          </p:nvPr>
        </p:nvSpPr>
        <p:spPr/>
        <p:txBody>
          <a:bodyPr/>
          <a:lstStyle/>
          <a:p>
            <a:endParaRPr lang="en-IN"/>
          </a:p>
        </p:txBody>
      </p:sp>
      <p:sp>
        <p:nvSpPr>
          <p:cNvPr id="27" name="Slide Number Placeholder 26"/>
          <p:cNvSpPr>
            <a:spLocks noGrp="1"/>
          </p:cNvSpPr>
          <p:nvPr>
            <p:ph type="sldNum" sz="quarter" idx="12"/>
          </p:nvPr>
        </p:nvSpPr>
        <p:spPr/>
        <p:txBody>
          <a:bodyPr/>
          <a:lstStyle/>
          <a:p>
            <a:fld id="{B8C650B4-A2DE-454A-883B-8FF2A5D2F700}"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14D86C1-B48C-4769-8C53-A13A9E030955}" type="datetimeFigureOut">
              <a:rPr lang="en-US" smtClean="0"/>
              <a:pPr/>
              <a:t>5/3/2023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8C650B4-A2DE-454A-883B-8FF2A5D2F700}"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14D86C1-B48C-4769-8C53-A13A9E030955}" type="datetimeFigureOut">
              <a:rPr lang="en-US" smtClean="0"/>
              <a:pPr/>
              <a:t>5/3/2023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8C650B4-A2DE-454A-883B-8FF2A5D2F700}"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14D86C1-B48C-4769-8C53-A13A9E030955}" type="datetimeFigureOut">
              <a:rPr lang="en-US" smtClean="0"/>
              <a:pPr/>
              <a:t>5/3/2023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8C650B4-A2DE-454A-883B-8FF2A5D2F700}"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A14D86C1-B48C-4769-8C53-A13A9E030955}" type="datetimeFigureOut">
              <a:rPr lang="en-US" smtClean="0"/>
              <a:pPr/>
              <a:t>5/3/2023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8C650B4-A2DE-454A-883B-8FF2A5D2F700}" type="slidenum">
              <a:rPr lang="en-IN" smtClean="0"/>
              <a:pPr/>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A14D86C1-B48C-4769-8C53-A13A9E030955}" type="datetimeFigureOut">
              <a:rPr lang="en-US" smtClean="0"/>
              <a:pPr/>
              <a:t>5/3/2023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8C650B4-A2DE-454A-883B-8FF2A5D2F700}"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A14D86C1-B48C-4769-8C53-A13A9E030955}" type="datetimeFigureOut">
              <a:rPr lang="en-US" smtClean="0"/>
              <a:pPr/>
              <a:t>5/3/2023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B8C650B4-A2DE-454A-883B-8FF2A5D2F700}"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A14D86C1-B48C-4769-8C53-A13A9E030955}" type="datetimeFigureOut">
              <a:rPr lang="en-US" smtClean="0"/>
              <a:pPr/>
              <a:t>5/3/2023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B8C650B4-A2DE-454A-883B-8FF2A5D2F700}"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4D86C1-B48C-4769-8C53-A13A9E030955}" type="datetimeFigureOut">
              <a:rPr lang="en-US" smtClean="0"/>
              <a:pPr/>
              <a:t>5/3/2023</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B8C650B4-A2DE-454A-883B-8FF2A5D2F700}"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A14D86C1-B48C-4769-8C53-A13A9E030955}" type="datetimeFigureOut">
              <a:rPr lang="en-US" smtClean="0"/>
              <a:pPr/>
              <a:t>5/3/2023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8C650B4-A2DE-454A-883B-8FF2A5D2F700}"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A14D86C1-B48C-4769-8C53-A13A9E030955}" type="datetimeFigureOut">
              <a:rPr lang="en-US" smtClean="0"/>
              <a:pPr/>
              <a:t>5/3/2023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a:xfrm>
            <a:off x="8077200" y="6356350"/>
            <a:ext cx="609600" cy="365125"/>
          </a:xfrm>
        </p:spPr>
        <p:txBody>
          <a:bodyPr/>
          <a:lstStyle/>
          <a:p>
            <a:fld id="{B8C650B4-A2DE-454A-883B-8FF2A5D2F700}" type="slidenum">
              <a:rPr lang="en-IN" smtClean="0"/>
              <a:pPr/>
              <a:t>‹#›</a:t>
            </a:fld>
            <a:endParaRPr lang="en-IN"/>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14D86C1-B48C-4769-8C53-A13A9E030955}" type="datetimeFigureOut">
              <a:rPr lang="en-US" smtClean="0"/>
              <a:pPr/>
              <a:t>5/3/2023</a:t>
            </a:fld>
            <a:endParaRPr lang="en-IN"/>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IN"/>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8C650B4-A2DE-454A-883B-8FF2A5D2F700}" type="slidenum">
              <a:rPr lang="en-IN" smtClean="0"/>
              <a:pPr/>
              <a:t>‹#›</a:t>
            </a:fld>
            <a:endParaRPr lang="en-IN"/>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700808"/>
            <a:ext cx="7772400" cy="1800200"/>
          </a:xfrm>
        </p:spPr>
        <p:txBody>
          <a:bodyPr>
            <a:noAutofit/>
          </a:bodyPr>
          <a:lstStyle/>
          <a:p>
            <a:pPr algn="ctr">
              <a:spcBef>
                <a:spcPts val="0"/>
              </a:spcBef>
            </a:pPr>
            <a:r>
              <a:rPr lang="en-US" b="1" i="1" dirty="0">
                <a:solidFill>
                  <a:schemeClr val="accent3">
                    <a:lumMod val="60000"/>
                    <a:lumOff val="40000"/>
                  </a:schemeClr>
                </a:solidFill>
              </a:rPr>
              <a:t/>
            </a:r>
            <a:br>
              <a:rPr lang="en-US" b="1" i="1" dirty="0">
                <a:solidFill>
                  <a:schemeClr val="accent3">
                    <a:lumMod val="60000"/>
                    <a:lumOff val="40000"/>
                  </a:schemeClr>
                </a:solidFill>
              </a:rPr>
            </a:br>
            <a:r>
              <a:rPr lang="en-US" i="1" dirty="0">
                <a:solidFill>
                  <a:schemeClr val="accent3">
                    <a:lumMod val="60000"/>
                    <a:lumOff val="40000"/>
                  </a:schemeClr>
                </a:solidFill>
              </a:rPr>
              <a:t/>
            </a:r>
            <a:br>
              <a:rPr lang="en-US" i="1" dirty="0">
                <a:solidFill>
                  <a:schemeClr val="accent3">
                    <a:lumMod val="60000"/>
                    <a:lumOff val="40000"/>
                  </a:schemeClr>
                </a:solidFill>
              </a:rPr>
            </a:br>
            <a:r>
              <a:rPr lang="en-US" i="1" dirty="0">
                <a:solidFill>
                  <a:schemeClr val="accent3">
                    <a:lumMod val="60000"/>
                    <a:lumOff val="40000"/>
                  </a:schemeClr>
                </a:solidFill>
              </a:rPr>
              <a:t/>
            </a:r>
            <a:br>
              <a:rPr lang="en-US" i="1" dirty="0">
                <a:solidFill>
                  <a:schemeClr val="accent3">
                    <a:lumMod val="60000"/>
                    <a:lumOff val="40000"/>
                  </a:schemeClr>
                </a:solidFill>
              </a:rPr>
            </a:br>
            <a:r>
              <a:rPr lang="en-US" i="1" dirty="0">
                <a:solidFill>
                  <a:schemeClr val="accent3">
                    <a:lumMod val="60000"/>
                    <a:lumOff val="40000"/>
                  </a:schemeClr>
                </a:solidFill>
              </a:rPr>
              <a:t/>
            </a:r>
            <a:br>
              <a:rPr lang="en-US" i="1" dirty="0">
                <a:solidFill>
                  <a:schemeClr val="accent3">
                    <a:lumMod val="60000"/>
                    <a:lumOff val="40000"/>
                  </a:schemeClr>
                </a:solidFill>
              </a:rPr>
            </a:br>
            <a:r>
              <a:rPr lang="en-US" i="1" dirty="0">
                <a:solidFill>
                  <a:schemeClr val="accent3">
                    <a:lumMod val="60000"/>
                    <a:lumOff val="40000"/>
                  </a:schemeClr>
                </a:solidFill>
              </a:rPr>
              <a:t/>
            </a:r>
            <a:br>
              <a:rPr lang="en-US" i="1" dirty="0">
                <a:solidFill>
                  <a:schemeClr val="accent3">
                    <a:lumMod val="60000"/>
                    <a:lumOff val="40000"/>
                  </a:schemeClr>
                </a:solidFill>
              </a:rPr>
            </a:br>
            <a:r>
              <a:rPr lang="en-US" i="1" dirty="0">
                <a:solidFill>
                  <a:schemeClr val="accent3">
                    <a:lumMod val="60000"/>
                    <a:lumOff val="40000"/>
                  </a:schemeClr>
                </a:solidFill>
              </a:rPr>
              <a:t/>
            </a:r>
            <a:br>
              <a:rPr lang="en-US" i="1" dirty="0">
                <a:solidFill>
                  <a:schemeClr val="accent3">
                    <a:lumMod val="60000"/>
                    <a:lumOff val="40000"/>
                  </a:schemeClr>
                </a:solidFill>
              </a:rPr>
            </a:br>
            <a:r>
              <a:rPr lang="en-US" i="1" dirty="0">
                <a:solidFill>
                  <a:schemeClr val="accent3">
                    <a:lumMod val="60000"/>
                    <a:lumOff val="40000"/>
                  </a:schemeClr>
                </a:solidFill>
              </a:rPr>
              <a:t/>
            </a:r>
            <a:br>
              <a:rPr lang="en-US" i="1" dirty="0">
                <a:solidFill>
                  <a:schemeClr val="accent3">
                    <a:lumMod val="60000"/>
                    <a:lumOff val="40000"/>
                  </a:schemeClr>
                </a:solidFill>
              </a:rPr>
            </a:br>
            <a:r>
              <a:rPr lang="en-US" i="1" dirty="0">
                <a:solidFill>
                  <a:schemeClr val="accent3">
                    <a:lumMod val="60000"/>
                    <a:lumOff val="40000"/>
                  </a:schemeClr>
                </a:solidFill>
              </a:rPr>
              <a:t/>
            </a:r>
            <a:br>
              <a:rPr lang="en-US" i="1" dirty="0">
                <a:solidFill>
                  <a:schemeClr val="accent3">
                    <a:lumMod val="60000"/>
                    <a:lumOff val="40000"/>
                  </a:schemeClr>
                </a:solidFill>
              </a:rPr>
            </a:br>
            <a:r>
              <a:rPr lang="en-US" i="1" dirty="0">
                <a:solidFill>
                  <a:schemeClr val="accent3">
                    <a:lumMod val="60000"/>
                    <a:lumOff val="40000"/>
                  </a:schemeClr>
                </a:solidFill>
              </a:rPr>
              <a:t/>
            </a:r>
            <a:br>
              <a:rPr lang="en-US" i="1" dirty="0">
                <a:solidFill>
                  <a:schemeClr val="accent3">
                    <a:lumMod val="60000"/>
                    <a:lumOff val="40000"/>
                  </a:schemeClr>
                </a:solidFill>
              </a:rPr>
            </a:br>
            <a:r>
              <a:rPr lang="en-US" i="1" dirty="0">
                <a:solidFill>
                  <a:schemeClr val="accent3">
                    <a:lumMod val="60000"/>
                    <a:lumOff val="40000"/>
                  </a:schemeClr>
                </a:solidFill>
              </a:rPr>
              <a:t/>
            </a:r>
            <a:br>
              <a:rPr lang="en-US" i="1" dirty="0">
                <a:solidFill>
                  <a:schemeClr val="accent3">
                    <a:lumMod val="60000"/>
                    <a:lumOff val="40000"/>
                  </a:schemeClr>
                </a:solidFill>
              </a:rPr>
            </a:br>
            <a:r>
              <a:rPr lang="en-US" i="1" dirty="0">
                <a:solidFill>
                  <a:schemeClr val="accent3">
                    <a:lumMod val="60000"/>
                    <a:lumOff val="40000"/>
                  </a:schemeClr>
                </a:solidFill>
              </a:rPr>
              <a:t/>
            </a:r>
            <a:br>
              <a:rPr lang="en-US" i="1" dirty="0">
                <a:solidFill>
                  <a:schemeClr val="accent3">
                    <a:lumMod val="60000"/>
                    <a:lumOff val="40000"/>
                  </a:schemeClr>
                </a:solidFill>
              </a:rPr>
            </a:br>
            <a:r>
              <a:rPr lang="en-US" sz="5400" b="1" i="1" dirty="0">
                <a:solidFill>
                  <a:schemeClr val="tx1"/>
                </a:solidFill>
                <a:latin typeface="Sitka Text" panose="02000505000000020004" pitchFamily="2" charset="0"/>
              </a:rPr>
              <a:t>Non Banking Financial Company (NBFC)</a:t>
            </a:r>
            <a:endParaRPr lang="en-IN" sz="5400" b="1" i="1" dirty="0">
              <a:solidFill>
                <a:schemeClr val="tx1"/>
              </a:solidFill>
              <a:latin typeface="Sitka Text" panose="02000505000000020004" pitchFamily="2" charset="0"/>
            </a:endParaRPr>
          </a:p>
        </p:txBody>
      </p:sp>
      <p:sp>
        <p:nvSpPr>
          <p:cNvPr id="3" name="Subtitle 2"/>
          <p:cNvSpPr>
            <a:spLocks noGrp="1"/>
          </p:cNvSpPr>
          <p:nvPr>
            <p:ph type="subTitle" idx="1"/>
          </p:nvPr>
        </p:nvSpPr>
        <p:spPr>
          <a:xfrm>
            <a:off x="251520" y="4071942"/>
            <a:ext cx="8424936" cy="2021354"/>
          </a:xfrm>
        </p:spPr>
        <p:txBody>
          <a:bodyPr>
            <a:noAutofit/>
          </a:bodyPr>
          <a:lstStyle/>
          <a:p>
            <a:pPr algn="r">
              <a:lnSpc>
                <a:spcPct val="100000"/>
              </a:lnSpc>
              <a:spcBef>
                <a:spcPts val="0"/>
              </a:spcBef>
            </a:pPr>
            <a:endParaRPr lang="en-US" sz="1800" b="1" dirty="0">
              <a:solidFill>
                <a:srgbClr val="FFFF00"/>
              </a:solidFill>
            </a:endParaRPr>
          </a:p>
          <a:p>
            <a:pPr algn="r">
              <a:lnSpc>
                <a:spcPct val="100000"/>
              </a:lnSpc>
              <a:spcBef>
                <a:spcPts val="0"/>
              </a:spcBef>
            </a:pPr>
            <a:endParaRPr lang="en-US" sz="1800" b="1" dirty="0">
              <a:solidFill>
                <a:srgbClr val="FFFF00"/>
              </a:solidFill>
            </a:endParaRPr>
          </a:p>
          <a:p>
            <a:pPr algn="r">
              <a:lnSpc>
                <a:spcPct val="100000"/>
              </a:lnSpc>
              <a:spcBef>
                <a:spcPts val="0"/>
              </a:spcBef>
            </a:pPr>
            <a:r>
              <a:rPr lang="en-US" sz="2400" b="1" dirty="0">
                <a:solidFill>
                  <a:schemeClr val="bg1"/>
                </a:solidFill>
              </a:rPr>
              <a:t>CS HANSRAJ JARIA</a:t>
            </a:r>
          </a:p>
          <a:p>
            <a:pPr algn="r">
              <a:lnSpc>
                <a:spcPct val="100000"/>
              </a:lnSpc>
              <a:spcBef>
                <a:spcPts val="0"/>
              </a:spcBef>
            </a:pPr>
            <a:r>
              <a:rPr lang="en-US" sz="1600" b="1" i="1" dirty="0">
                <a:solidFill>
                  <a:schemeClr val="bg1"/>
                </a:solidFill>
              </a:rPr>
              <a:t>CS, LLB, M.COM, CAIIB, Insolvency Professional, Registered </a:t>
            </a:r>
            <a:r>
              <a:rPr lang="en-US" sz="1600" b="1" i="1" dirty="0" err="1">
                <a:solidFill>
                  <a:schemeClr val="bg1"/>
                </a:solidFill>
              </a:rPr>
              <a:t>Valuer</a:t>
            </a:r>
            <a:r>
              <a:rPr lang="en-US" sz="1600" b="1" i="1" dirty="0">
                <a:solidFill>
                  <a:schemeClr val="bg1"/>
                </a:solidFill>
              </a:rPr>
              <a:t> (SFA)</a:t>
            </a:r>
          </a:p>
          <a:p>
            <a:pPr algn="r">
              <a:lnSpc>
                <a:spcPct val="100000"/>
              </a:lnSpc>
              <a:spcBef>
                <a:spcPts val="0"/>
              </a:spcBef>
            </a:pPr>
            <a:r>
              <a:rPr lang="en-US" sz="1600" b="1" dirty="0">
                <a:solidFill>
                  <a:schemeClr val="bg1"/>
                </a:solidFill>
              </a:rPr>
              <a:t>Practicing Company Secretary &amp; Corporate Consultant </a:t>
            </a:r>
          </a:p>
          <a:p>
            <a:pPr algn="r">
              <a:lnSpc>
                <a:spcPct val="100000"/>
              </a:lnSpc>
              <a:spcBef>
                <a:spcPts val="0"/>
              </a:spcBef>
            </a:pPr>
            <a:r>
              <a:rPr lang="en-US" sz="1600" b="1" dirty="0">
                <a:solidFill>
                  <a:schemeClr val="bg1"/>
                </a:solidFill>
              </a:rPr>
              <a:t> Ex-Company Secretary of a Tata Steel Group Company </a:t>
            </a:r>
          </a:p>
          <a:p>
            <a:pPr algn="r">
              <a:lnSpc>
                <a:spcPct val="100000"/>
              </a:lnSpc>
              <a:spcBef>
                <a:spcPts val="0"/>
              </a:spcBef>
            </a:pPr>
            <a:r>
              <a:rPr lang="en-US" sz="1600" b="1" dirty="0">
                <a:solidFill>
                  <a:schemeClr val="bg1"/>
                </a:solidFill>
              </a:rPr>
              <a:t>Past Chairman – Hooghly Chapter of ICSI</a:t>
            </a:r>
          </a:p>
          <a:p>
            <a:endParaRPr lang="en-IN" sz="1600"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1728962403"/>
              </p:ext>
            </p:extLst>
          </p:nvPr>
        </p:nvGraphicFramePr>
        <p:xfrm>
          <a:off x="683568" y="692696"/>
          <a:ext cx="7929618" cy="5220566"/>
        </p:xfrm>
        <a:graphic>
          <a:graphicData uri="http://schemas.openxmlformats.org/drawingml/2006/table">
            <a:tbl>
              <a:tblPr firstRow="1" bandRow="1">
                <a:tableStyleId>{5C22544A-7EE6-4342-B048-85BDC9FD1C3A}</a:tableStyleId>
              </a:tblPr>
              <a:tblGrid>
                <a:gridCol w="7929618">
                  <a:extLst>
                    <a:ext uri="{9D8B030D-6E8A-4147-A177-3AD203B41FA5}">
                      <a16:colId xmlns:a16="http://schemas.microsoft.com/office/drawing/2014/main" xmlns="" val="20000"/>
                    </a:ext>
                  </a:extLst>
                </a:gridCol>
              </a:tblGrid>
              <a:tr h="579580">
                <a:tc>
                  <a:txBody>
                    <a:bodyPr/>
                    <a:lstStyle/>
                    <a:p>
                      <a:pPr algn="ctr">
                        <a:spcBef>
                          <a:spcPts val="600"/>
                        </a:spcBef>
                        <a:spcAft>
                          <a:spcPts val="600"/>
                        </a:spcAft>
                      </a:pPr>
                      <a:r>
                        <a:rPr lang="en-US" sz="3600" dirty="0">
                          <a:latin typeface="Georgia" panose="02040502050405020303" pitchFamily="18" charset="0"/>
                        </a:rPr>
                        <a:t>Introduction</a:t>
                      </a:r>
                    </a:p>
                  </a:txBody>
                  <a:tcPr/>
                </a:tc>
                <a:extLst>
                  <a:ext uri="{0D108BD9-81ED-4DB2-BD59-A6C34878D82A}">
                    <a16:rowId xmlns:a16="http://schemas.microsoft.com/office/drawing/2014/main" xmlns="" val="10000"/>
                  </a:ext>
                </a:extLst>
              </a:tr>
              <a:tr h="4580486">
                <a:tc>
                  <a:txBody>
                    <a:bodyPr/>
                    <a:lstStyle/>
                    <a:p>
                      <a:pPr algn="just">
                        <a:spcBef>
                          <a:spcPts val="600"/>
                        </a:spcBef>
                        <a:spcAft>
                          <a:spcPts val="600"/>
                        </a:spcAft>
                      </a:pPr>
                      <a:r>
                        <a:rPr kumimoji="0" lang="en-US" sz="2400" kern="1200" baseline="0" dirty="0">
                          <a:solidFill>
                            <a:schemeClr val="dk1"/>
                          </a:solidFill>
                          <a:latin typeface="Cambria" panose="02040503050406030204" pitchFamily="18" charset="0"/>
                          <a:ea typeface="Cambria" panose="02040503050406030204" pitchFamily="18" charset="0"/>
                          <a:cs typeface="+mn-cs"/>
                        </a:rPr>
                        <a:t>RBI vide its </a:t>
                      </a:r>
                      <a:r>
                        <a:rPr kumimoji="0" lang="en-US" sz="2400" b="1" kern="1200" baseline="0" dirty="0">
                          <a:solidFill>
                            <a:srgbClr val="FF0000"/>
                          </a:solidFill>
                          <a:latin typeface="Cambria" panose="02040503050406030204" pitchFamily="18" charset="0"/>
                          <a:ea typeface="Cambria" panose="02040503050406030204" pitchFamily="18" charset="0"/>
                          <a:cs typeface="+mn-cs"/>
                        </a:rPr>
                        <a:t>Press Release dated 1st of December 2022 </a:t>
                      </a:r>
                      <a:r>
                        <a:rPr kumimoji="0" lang="en-US" sz="2400" kern="1200" baseline="0" dirty="0">
                          <a:solidFill>
                            <a:schemeClr val="dk1"/>
                          </a:solidFill>
                          <a:latin typeface="Cambria" panose="02040503050406030204" pitchFamily="18" charset="0"/>
                          <a:ea typeface="Cambria" panose="02040503050406030204" pitchFamily="18" charset="0"/>
                          <a:cs typeface="+mn-cs"/>
                        </a:rPr>
                        <a:t>for Voluntary Surrender of </a:t>
                      </a:r>
                      <a:r>
                        <a:rPr kumimoji="0" lang="en-US" sz="2400" kern="1200" baseline="0" dirty="0" err="1">
                          <a:solidFill>
                            <a:schemeClr val="dk1"/>
                          </a:solidFill>
                          <a:latin typeface="Cambria" panose="02040503050406030204" pitchFamily="18" charset="0"/>
                          <a:ea typeface="Cambria" panose="02040503050406030204" pitchFamily="18" charset="0"/>
                          <a:cs typeface="+mn-cs"/>
                        </a:rPr>
                        <a:t>CoR</a:t>
                      </a:r>
                      <a:r>
                        <a:rPr kumimoji="0" lang="en-US" sz="2400" kern="1200" baseline="0" dirty="0">
                          <a:solidFill>
                            <a:schemeClr val="dk1"/>
                          </a:solidFill>
                          <a:latin typeface="Cambria" panose="02040503050406030204" pitchFamily="18" charset="0"/>
                          <a:ea typeface="Cambria" panose="02040503050406030204" pitchFamily="18" charset="0"/>
                          <a:cs typeface="+mn-cs"/>
                        </a:rPr>
                        <a:t> by NBFCs. In order to streamline the process of </a:t>
                      </a:r>
                      <a:r>
                        <a:rPr kumimoji="0" lang="en-US" sz="2400" b="1" kern="1200" baseline="0" dirty="0">
                          <a:solidFill>
                            <a:srgbClr val="FF0000"/>
                          </a:solidFill>
                          <a:latin typeface="Cambria" panose="02040503050406030204" pitchFamily="18" charset="0"/>
                          <a:ea typeface="Cambria" panose="02040503050406030204" pitchFamily="18" charset="0"/>
                          <a:cs typeface="+mn-cs"/>
                        </a:rPr>
                        <a:t>voluntary cancellation of </a:t>
                      </a:r>
                      <a:r>
                        <a:rPr kumimoji="0" lang="en-US" sz="2400" b="1" kern="1200" baseline="0" dirty="0" err="1">
                          <a:solidFill>
                            <a:srgbClr val="FF0000"/>
                          </a:solidFill>
                          <a:latin typeface="Cambria" panose="02040503050406030204" pitchFamily="18" charset="0"/>
                          <a:ea typeface="Cambria" panose="02040503050406030204" pitchFamily="18" charset="0"/>
                          <a:cs typeface="+mn-cs"/>
                        </a:rPr>
                        <a:t>CoR</a:t>
                      </a:r>
                      <a:r>
                        <a:rPr kumimoji="0" lang="en-US" sz="2400" b="1" kern="1200" baseline="0" dirty="0">
                          <a:solidFill>
                            <a:srgbClr val="FF0000"/>
                          </a:solidFill>
                          <a:latin typeface="Cambria" panose="02040503050406030204" pitchFamily="18" charset="0"/>
                          <a:ea typeface="Cambria" panose="02040503050406030204" pitchFamily="18" charset="0"/>
                          <a:cs typeface="+mn-cs"/>
                        </a:rPr>
                        <a:t>,</a:t>
                      </a:r>
                      <a:r>
                        <a:rPr kumimoji="0" lang="en-US" sz="2400" kern="1200" baseline="0" dirty="0">
                          <a:solidFill>
                            <a:srgbClr val="FF0000"/>
                          </a:solidFill>
                          <a:latin typeface="Cambria" panose="02040503050406030204" pitchFamily="18" charset="0"/>
                          <a:ea typeface="Cambria" panose="02040503050406030204" pitchFamily="18" charset="0"/>
                          <a:cs typeface="+mn-cs"/>
                        </a:rPr>
                        <a:t> </a:t>
                      </a:r>
                      <a:r>
                        <a:rPr kumimoji="0" lang="en-US" sz="2400" kern="1200" baseline="0" dirty="0">
                          <a:solidFill>
                            <a:schemeClr val="dk1"/>
                          </a:solidFill>
                          <a:latin typeface="Cambria" panose="02040503050406030204" pitchFamily="18" charset="0"/>
                          <a:ea typeface="Cambria" panose="02040503050406030204" pitchFamily="18" charset="0"/>
                          <a:cs typeface="+mn-cs"/>
                        </a:rPr>
                        <a:t>the Reserve Bank of India has prescribed </a:t>
                      </a:r>
                      <a:r>
                        <a:rPr kumimoji="0" lang="en-US" sz="2400" b="1" kern="1200" baseline="0" dirty="0">
                          <a:solidFill>
                            <a:srgbClr val="FF0000"/>
                          </a:solidFill>
                          <a:latin typeface="Cambria" panose="02040503050406030204" pitchFamily="18" charset="0"/>
                          <a:ea typeface="Cambria" panose="02040503050406030204" pitchFamily="18" charset="0"/>
                          <a:cs typeface="+mn-cs"/>
                        </a:rPr>
                        <a:t>application form and checklist </a:t>
                      </a:r>
                      <a:r>
                        <a:rPr kumimoji="0" lang="en-US" sz="2400" kern="1200" baseline="0" dirty="0">
                          <a:solidFill>
                            <a:schemeClr val="dk1"/>
                          </a:solidFill>
                          <a:latin typeface="Cambria" panose="02040503050406030204" pitchFamily="18" charset="0"/>
                          <a:ea typeface="Cambria" panose="02040503050406030204" pitchFamily="18" charset="0"/>
                          <a:cs typeface="+mn-cs"/>
                        </a:rPr>
                        <a:t>of documents to be submitted by the </a:t>
                      </a:r>
                      <a:r>
                        <a:rPr kumimoji="0" lang="en-US" sz="2400" kern="1200" baseline="0" dirty="0" smtClean="0">
                          <a:solidFill>
                            <a:schemeClr val="dk1"/>
                          </a:solidFill>
                          <a:latin typeface="Cambria" panose="02040503050406030204" pitchFamily="18" charset="0"/>
                          <a:ea typeface="Cambria" panose="02040503050406030204" pitchFamily="18" charset="0"/>
                          <a:cs typeface="+mn-cs"/>
                        </a:rPr>
                        <a:t>NBFCs.</a:t>
                      </a:r>
                    </a:p>
                    <a:p>
                      <a:pPr algn="just">
                        <a:spcBef>
                          <a:spcPts val="600"/>
                        </a:spcBef>
                        <a:spcAft>
                          <a:spcPts val="600"/>
                        </a:spcAft>
                      </a:pPr>
                      <a:endParaRPr kumimoji="0" lang="en-US" sz="2400" kern="1200" baseline="0" dirty="0">
                        <a:solidFill>
                          <a:schemeClr val="dk1"/>
                        </a:solidFill>
                        <a:latin typeface="Cambria" panose="02040503050406030204" pitchFamily="18" charset="0"/>
                        <a:ea typeface="Cambria" panose="02040503050406030204" pitchFamily="18" charset="0"/>
                        <a:cs typeface="+mn-cs"/>
                      </a:endParaRPr>
                    </a:p>
                    <a:p>
                      <a:pPr algn="just">
                        <a:spcBef>
                          <a:spcPts val="600"/>
                        </a:spcBef>
                        <a:spcAft>
                          <a:spcPts val="600"/>
                        </a:spcAft>
                      </a:pPr>
                      <a:r>
                        <a:rPr kumimoji="0" lang="en-US" sz="2400" kern="1200" baseline="0" dirty="0">
                          <a:solidFill>
                            <a:schemeClr val="dk1"/>
                          </a:solidFill>
                          <a:latin typeface="Cambria" panose="02040503050406030204" pitchFamily="18" charset="0"/>
                          <a:ea typeface="Cambria" panose="02040503050406030204" pitchFamily="18" charset="0"/>
                          <a:cs typeface="+mn-cs"/>
                        </a:rPr>
                        <a:t>The applicant NBFCs may furnish the </a:t>
                      </a:r>
                      <a:r>
                        <a:rPr kumimoji="0" lang="en-US" sz="2400" b="1" kern="1200" baseline="0" dirty="0">
                          <a:solidFill>
                            <a:srgbClr val="FF0000"/>
                          </a:solidFill>
                          <a:latin typeface="Cambria" panose="02040503050406030204" pitchFamily="18" charset="0"/>
                          <a:ea typeface="Cambria" panose="02040503050406030204" pitchFamily="18" charset="0"/>
                          <a:cs typeface="+mn-cs"/>
                        </a:rPr>
                        <a:t>application enclosing the documents</a:t>
                      </a:r>
                      <a:r>
                        <a:rPr kumimoji="0" lang="en-US" sz="2400" kern="1200" baseline="0" dirty="0">
                          <a:solidFill>
                            <a:srgbClr val="FF0000"/>
                          </a:solidFill>
                          <a:latin typeface="Cambria" panose="02040503050406030204" pitchFamily="18" charset="0"/>
                          <a:ea typeface="Cambria" panose="02040503050406030204" pitchFamily="18" charset="0"/>
                          <a:cs typeface="+mn-cs"/>
                        </a:rPr>
                        <a:t> </a:t>
                      </a:r>
                      <a:r>
                        <a:rPr kumimoji="0" lang="en-US" sz="2400" kern="1200" baseline="0" dirty="0">
                          <a:solidFill>
                            <a:schemeClr val="dk1"/>
                          </a:solidFill>
                          <a:latin typeface="Cambria" panose="02040503050406030204" pitchFamily="18" charset="0"/>
                          <a:ea typeface="Cambria" panose="02040503050406030204" pitchFamily="18" charset="0"/>
                          <a:cs typeface="+mn-cs"/>
                        </a:rPr>
                        <a:t>mentioned therein, to the </a:t>
                      </a:r>
                      <a:r>
                        <a:rPr kumimoji="0" lang="en-US" sz="2400" b="1" kern="1200" baseline="0" dirty="0">
                          <a:solidFill>
                            <a:srgbClr val="FF0000"/>
                          </a:solidFill>
                          <a:latin typeface="Cambria" panose="02040503050406030204" pitchFamily="18" charset="0"/>
                          <a:ea typeface="Cambria" panose="02040503050406030204" pitchFamily="18" charset="0"/>
                          <a:cs typeface="+mn-cs"/>
                        </a:rPr>
                        <a:t>Regional Office of the RBI</a:t>
                      </a:r>
                      <a:r>
                        <a:rPr kumimoji="0" lang="en-US" sz="2400" kern="1200" baseline="0" dirty="0">
                          <a:solidFill>
                            <a:srgbClr val="FF0000"/>
                          </a:solidFill>
                          <a:latin typeface="Cambria" panose="02040503050406030204" pitchFamily="18" charset="0"/>
                          <a:ea typeface="Cambria" panose="02040503050406030204" pitchFamily="18" charset="0"/>
                          <a:cs typeface="+mn-cs"/>
                        </a:rPr>
                        <a:t> </a:t>
                      </a:r>
                      <a:r>
                        <a:rPr kumimoji="0" lang="en-US" sz="2400" kern="1200" baseline="0" dirty="0">
                          <a:solidFill>
                            <a:schemeClr val="dk1"/>
                          </a:solidFill>
                          <a:latin typeface="Cambria" panose="02040503050406030204" pitchFamily="18" charset="0"/>
                          <a:ea typeface="Cambria" panose="02040503050406030204" pitchFamily="18" charset="0"/>
                          <a:cs typeface="+mn-cs"/>
                        </a:rPr>
                        <a:t>under whose jurisdiction the NBFC is </a:t>
                      </a:r>
                      <a:r>
                        <a:rPr kumimoji="0" lang="en-US" sz="2400" kern="1200" baseline="0" dirty="0" smtClean="0">
                          <a:solidFill>
                            <a:schemeClr val="dk1"/>
                          </a:solidFill>
                          <a:latin typeface="Cambria" panose="02040503050406030204" pitchFamily="18" charset="0"/>
                          <a:ea typeface="Cambria" panose="02040503050406030204" pitchFamily="18" charset="0"/>
                          <a:cs typeface="+mn-cs"/>
                        </a:rPr>
                        <a:t>registered. </a:t>
                      </a:r>
                      <a:endParaRPr kumimoji="0" lang="en-US" sz="2400" kern="1200" baseline="0" dirty="0">
                        <a:solidFill>
                          <a:schemeClr val="dk1"/>
                        </a:solidFill>
                        <a:latin typeface="Cambria" panose="02040503050406030204" pitchFamily="18" charset="0"/>
                        <a:ea typeface="Cambria" panose="02040503050406030204" pitchFamily="18" charset="0"/>
                        <a:cs typeface="+mn-cs"/>
                      </a:endParaRPr>
                    </a:p>
                    <a:p>
                      <a:pPr algn="just">
                        <a:spcBef>
                          <a:spcPts val="600"/>
                        </a:spcBef>
                        <a:spcAft>
                          <a:spcPts val="600"/>
                        </a:spcAft>
                      </a:pPr>
                      <a:endParaRPr kumimoji="0" lang="en-US" sz="2000" kern="1200" baseline="0" dirty="0">
                        <a:solidFill>
                          <a:schemeClr val="dk1"/>
                        </a:solidFill>
                        <a:latin typeface="+mn-lt"/>
                        <a:ea typeface="+mn-ea"/>
                        <a:cs typeface="+mn-cs"/>
                      </a:endParaRPr>
                    </a:p>
                  </a:txBody>
                  <a:tcPr/>
                </a:tc>
                <a:extLst>
                  <a:ext uri="{0D108BD9-81ED-4DB2-BD59-A6C34878D82A}">
                    <a16:rowId xmlns:a16="http://schemas.microsoft.com/office/drawing/2014/main" xmlns="" val="10001"/>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639129730"/>
              </p:ext>
            </p:extLst>
          </p:nvPr>
        </p:nvGraphicFramePr>
        <p:xfrm>
          <a:off x="323528" y="332656"/>
          <a:ext cx="8496944" cy="6327627"/>
        </p:xfrm>
        <a:graphic>
          <a:graphicData uri="http://schemas.openxmlformats.org/drawingml/2006/table">
            <a:tbl>
              <a:tblPr firstRow="1" bandRow="1">
                <a:tableStyleId>{5C22544A-7EE6-4342-B048-85BDC9FD1C3A}</a:tableStyleId>
              </a:tblPr>
              <a:tblGrid>
                <a:gridCol w="8496944">
                  <a:extLst>
                    <a:ext uri="{9D8B030D-6E8A-4147-A177-3AD203B41FA5}">
                      <a16:colId xmlns:a16="http://schemas.microsoft.com/office/drawing/2014/main" xmlns="" val="20000"/>
                    </a:ext>
                  </a:extLst>
                </a:gridCol>
              </a:tblGrid>
              <a:tr h="725805">
                <a:tc>
                  <a:txBody>
                    <a:bodyPr/>
                    <a:lstStyle/>
                    <a:p>
                      <a:pPr algn="ctr"/>
                      <a:r>
                        <a:rPr kumimoji="0" lang="en-US" sz="2000" b="1" i="0" kern="1200" baseline="0" dirty="0">
                          <a:solidFill>
                            <a:schemeClr val="lt1"/>
                          </a:solidFill>
                          <a:latin typeface="Georgia" panose="02040502050405020303" pitchFamily="18" charset="0"/>
                          <a:ea typeface="+mn-ea"/>
                          <a:cs typeface="+mn-cs"/>
                        </a:rPr>
                        <a:t>The company is empowered to surrender the NBFC registration in the following cases:</a:t>
                      </a:r>
                      <a:endParaRPr lang="en-US" sz="2000" b="1" i="0" dirty="0">
                        <a:latin typeface="Georgia" panose="02040502050405020303" pitchFamily="18" charset="0"/>
                      </a:endParaRPr>
                    </a:p>
                  </a:txBody>
                  <a:tcPr/>
                </a:tc>
                <a:extLst>
                  <a:ext uri="{0D108BD9-81ED-4DB2-BD59-A6C34878D82A}">
                    <a16:rowId xmlns:a16="http://schemas.microsoft.com/office/drawing/2014/main" xmlns="" val="10000"/>
                  </a:ext>
                </a:extLst>
              </a:tr>
              <a:tr h="5601822">
                <a:tc>
                  <a:txBody>
                    <a:bodyPr/>
                    <a:lstStyle/>
                    <a:p>
                      <a:pPr algn="just">
                        <a:spcBef>
                          <a:spcPts val="600"/>
                        </a:spcBef>
                        <a:spcAft>
                          <a:spcPts val="600"/>
                        </a:spcAft>
                        <a:buFont typeface="Arial" pitchFamily="34" charset="0"/>
                        <a:buChar char="•"/>
                      </a:pPr>
                      <a:r>
                        <a:rPr kumimoji="0" lang="en-US" sz="1850" b="0" i="0" kern="1200" baseline="0" dirty="0">
                          <a:solidFill>
                            <a:schemeClr val="dk1"/>
                          </a:solidFill>
                          <a:latin typeface="Cambria" panose="02040503050406030204" pitchFamily="18" charset="0"/>
                          <a:ea typeface="Cambria" panose="02040503050406030204" pitchFamily="18" charset="0"/>
                          <a:cs typeface="+mn-cs"/>
                        </a:rPr>
                        <a:t>NBFC </a:t>
                      </a:r>
                      <a:r>
                        <a:rPr kumimoji="0" lang="en-US" sz="1850" b="1" i="0" kern="1200" baseline="0" dirty="0">
                          <a:solidFill>
                            <a:srgbClr val="FF0000"/>
                          </a:solidFill>
                          <a:latin typeface="Cambria" panose="02040503050406030204" pitchFamily="18" charset="0"/>
                          <a:ea typeface="Cambria" panose="02040503050406030204" pitchFamily="18" charset="0"/>
                          <a:cs typeface="+mn-cs"/>
                        </a:rPr>
                        <a:t>ceases to carry on a business </a:t>
                      </a:r>
                      <a:r>
                        <a:rPr kumimoji="0" lang="en-US" sz="1850" b="0" i="0" kern="1200" baseline="0" dirty="0">
                          <a:solidFill>
                            <a:schemeClr val="dk1"/>
                          </a:solidFill>
                          <a:latin typeface="Cambria" panose="02040503050406030204" pitchFamily="18" charset="0"/>
                          <a:ea typeface="Cambria" panose="02040503050406030204" pitchFamily="18" charset="0"/>
                          <a:cs typeface="+mn-cs"/>
                        </a:rPr>
                        <a:t>of NBFI (Non-Banking Financial Institution) in India</a:t>
                      </a:r>
                    </a:p>
                    <a:p>
                      <a:pPr algn="just">
                        <a:spcBef>
                          <a:spcPts val="600"/>
                        </a:spcBef>
                        <a:spcAft>
                          <a:spcPts val="600"/>
                        </a:spcAft>
                        <a:buFont typeface="Arial" pitchFamily="34" charset="0"/>
                        <a:buChar char="•"/>
                      </a:pPr>
                      <a:r>
                        <a:rPr kumimoji="0" lang="en-US" sz="1850" b="0" i="0" kern="1200" baseline="0" dirty="0">
                          <a:solidFill>
                            <a:schemeClr val="dk1"/>
                          </a:solidFill>
                          <a:latin typeface="Cambria" panose="02040503050406030204" pitchFamily="18" charset="0"/>
                          <a:ea typeface="Cambria" panose="02040503050406030204" pitchFamily="18" charset="0"/>
                          <a:cs typeface="+mn-cs"/>
                        </a:rPr>
                        <a:t>NBFC has </a:t>
                      </a:r>
                      <a:r>
                        <a:rPr kumimoji="0" lang="en-US" sz="1850" b="1" i="0" kern="1200" baseline="0" dirty="0">
                          <a:solidFill>
                            <a:srgbClr val="FF0000"/>
                          </a:solidFill>
                          <a:latin typeface="Cambria" panose="02040503050406030204" pitchFamily="18" charset="0"/>
                          <a:ea typeface="Cambria" panose="02040503050406030204" pitchFamily="18" charset="0"/>
                          <a:cs typeface="+mn-cs"/>
                        </a:rPr>
                        <a:t>failed to comply</a:t>
                      </a:r>
                      <a:r>
                        <a:rPr kumimoji="0" lang="en-US" sz="1850" b="1" i="0" kern="1200" baseline="0" dirty="0">
                          <a:solidFill>
                            <a:schemeClr val="dk1"/>
                          </a:solidFill>
                          <a:latin typeface="Cambria" panose="02040503050406030204" pitchFamily="18" charset="0"/>
                          <a:ea typeface="Cambria" panose="02040503050406030204" pitchFamily="18" charset="0"/>
                          <a:cs typeface="+mn-cs"/>
                        </a:rPr>
                        <a:t> </a:t>
                      </a:r>
                      <a:r>
                        <a:rPr kumimoji="0" lang="en-US" sz="1850" b="0" i="0" kern="1200" baseline="0" dirty="0">
                          <a:solidFill>
                            <a:schemeClr val="dk1"/>
                          </a:solidFill>
                          <a:latin typeface="Cambria" panose="02040503050406030204" pitchFamily="18" charset="0"/>
                          <a:ea typeface="Cambria" panose="02040503050406030204" pitchFamily="18" charset="0"/>
                          <a:cs typeface="+mn-cs"/>
                        </a:rPr>
                        <a:t>with any condition of Certificate of Registration specified under the Act </a:t>
                      </a:r>
                      <a:r>
                        <a:rPr kumimoji="0" lang="en-US" sz="1850" b="0" i="0" kern="1200" baseline="0" dirty="0" smtClean="0">
                          <a:solidFill>
                            <a:schemeClr val="dk1"/>
                          </a:solidFill>
                          <a:latin typeface="Cambria" panose="02040503050406030204" pitchFamily="18" charset="0"/>
                          <a:ea typeface="Cambria" panose="02040503050406030204" pitchFamily="18" charset="0"/>
                          <a:cs typeface="+mn-cs"/>
                        </a:rPr>
                        <a:t>and additional </a:t>
                      </a:r>
                      <a:r>
                        <a:rPr kumimoji="0" lang="en-US" sz="1850" b="0" i="0" kern="1200" baseline="0" dirty="0">
                          <a:solidFill>
                            <a:schemeClr val="dk1"/>
                          </a:solidFill>
                          <a:latin typeface="Cambria" panose="02040503050406030204" pitchFamily="18" charset="0"/>
                          <a:ea typeface="Cambria" panose="02040503050406030204" pitchFamily="18" charset="0"/>
                          <a:cs typeface="+mn-cs"/>
                        </a:rPr>
                        <a:t>conditions specified by the RBI at the time of issue of Certificate of registration</a:t>
                      </a:r>
                    </a:p>
                    <a:p>
                      <a:pPr algn="just">
                        <a:spcBef>
                          <a:spcPts val="600"/>
                        </a:spcBef>
                        <a:spcAft>
                          <a:spcPts val="600"/>
                        </a:spcAft>
                        <a:buFont typeface="Arial" pitchFamily="34" charset="0"/>
                        <a:buChar char="•"/>
                      </a:pPr>
                      <a:r>
                        <a:rPr kumimoji="0" lang="en-US" sz="1850" b="0" i="0" kern="1200" baseline="0" dirty="0">
                          <a:solidFill>
                            <a:schemeClr val="dk1"/>
                          </a:solidFill>
                          <a:latin typeface="Cambria" panose="02040503050406030204" pitchFamily="18" charset="0"/>
                          <a:ea typeface="Cambria" panose="02040503050406030204" pitchFamily="18" charset="0"/>
                          <a:cs typeface="+mn-cs"/>
                        </a:rPr>
                        <a:t>NBFC </a:t>
                      </a:r>
                      <a:r>
                        <a:rPr kumimoji="0" lang="en-US" sz="1850" b="1" i="0" kern="1200" baseline="0" dirty="0">
                          <a:solidFill>
                            <a:srgbClr val="FF0000"/>
                          </a:solidFill>
                          <a:latin typeface="Cambria" panose="02040503050406030204" pitchFamily="18" charset="0"/>
                          <a:ea typeface="Cambria" panose="02040503050406030204" pitchFamily="18" charset="0"/>
                          <a:cs typeface="+mn-cs"/>
                        </a:rPr>
                        <a:t>fails to fulfill the conditions </a:t>
                      </a:r>
                      <a:r>
                        <a:rPr kumimoji="0" lang="en-US" sz="1850" b="0" i="0" kern="1200" baseline="0" dirty="0">
                          <a:solidFill>
                            <a:schemeClr val="dk1"/>
                          </a:solidFill>
                          <a:latin typeface="Cambria" panose="02040503050406030204" pitchFamily="18" charset="0"/>
                          <a:ea typeface="Cambria" panose="02040503050406030204" pitchFamily="18" charset="0"/>
                          <a:cs typeface="+mn-cs"/>
                        </a:rPr>
                        <a:t>mentioned with respect to the </a:t>
                      </a:r>
                      <a:r>
                        <a:rPr kumimoji="0" lang="en-US" sz="1850" b="1" i="0" kern="1200" baseline="0" dirty="0">
                          <a:solidFill>
                            <a:srgbClr val="FF0000"/>
                          </a:solidFill>
                          <a:latin typeface="Cambria" panose="02040503050406030204" pitchFamily="18" charset="0"/>
                          <a:ea typeface="Cambria" panose="02040503050406030204" pitchFamily="18" charset="0"/>
                          <a:cs typeface="+mn-cs"/>
                        </a:rPr>
                        <a:t>affairs and capital</a:t>
                      </a:r>
                      <a:r>
                        <a:rPr kumimoji="0" lang="en-US" sz="1850" b="1" i="0" kern="1200" baseline="0" dirty="0">
                          <a:solidFill>
                            <a:schemeClr val="dk1"/>
                          </a:solidFill>
                          <a:latin typeface="Cambria" panose="02040503050406030204" pitchFamily="18" charset="0"/>
                          <a:ea typeface="Cambria" panose="02040503050406030204" pitchFamily="18" charset="0"/>
                          <a:cs typeface="+mn-cs"/>
                        </a:rPr>
                        <a:t> </a:t>
                      </a:r>
                      <a:r>
                        <a:rPr kumimoji="0" lang="en-US" sz="1850" b="0" i="0" kern="1200" baseline="0" dirty="0">
                          <a:solidFill>
                            <a:schemeClr val="dk1"/>
                          </a:solidFill>
                          <a:latin typeface="Cambria" panose="02040503050406030204" pitchFamily="18" charset="0"/>
                          <a:ea typeface="Cambria" panose="02040503050406030204" pitchFamily="18" charset="0"/>
                          <a:cs typeface="+mn-cs"/>
                        </a:rPr>
                        <a:t>of the Company.</a:t>
                      </a:r>
                    </a:p>
                    <a:p>
                      <a:pPr algn="just">
                        <a:spcBef>
                          <a:spcPts val="600"/>
                        </a:spcBef>
                        <a:spcAft>
                          <a:spcPts val="600"/>
                        </a:spcAft>
                        <a:buFont typeface="Arial" pitchFamily="34" charset="0"/>
                        <a:buChar char="•"/>
                      </a:pPr>
                      <a:r>
                        <a:rPr kumimoji="0" lang="en-US" sz="1850" b="0" i="0" kern="1200" baseline="0" dirty="0">
                          <a:solidFill>
                            <a:schemeClr val="dk1"/>
                          </a:solidFill>
                          <a:latin typeface="Cambria" panose="02040503050406030204" pitchFamily="18" charset="0"/>
                          <a:ea typeface="Cambria" panose="02040503050406030204" pitchFamily="18" charset="0"/>
                          <a:cs typeface="+mn-cs"/>
                        </a:rPr>
                        <a:t>NBFC </a:t>
                      </a:r>
                      <a:r>
                        <a:rPr kumimoji="0" lang="en-US" sz="1850" b="1" i="0" kern="1200" baseline="0" dirty="0">
                          <a:solidFill>
                            <a:srgbClr val="FF0000"/>
                          </a:solidFill>
                          <a:latin typeface="Cambria" panose="02040503050406030204" pitchFamily="18" charset="0"/>
                          <a:ea typeface="Cambria" panose="02040503050406030204" pitchFamily="18" charset="0"/>
                          <a:cs typeface="+mn-cs"/>
                        </a:rPr>
                        <a:t>fails to comply with any of the direction </a:t>
                      </a:r>
                      <a:r>
                        <a:rPr kumimoji="0" lang="en-US" sz="1850" b="0" i="0" kern="1200" baseline="0" dirty="0">
                          <a:solidFill>
                            <a:schemeClr val="dk1"/>
                          </a:solidFill>
                          <a:latin typeface="Cambria" panose="02040503050406030204" pitchFamily="18" charset="0"/>
                          <a:ea typeface="Cambria" panose="02040503050406030204" pitchFamily="18" charset="0"/>
                          <a:cs typeface="+mn-cs"/>
                        </a:rPr>
                        <a:t>issued by the Reserve Bank of India</a:t>
                      </a:r>
                    </a:p>
                    <a:p>
                      <a:pPr algn="just">
                        <a:spcBef>
                          <a:spcPts val="600"/>
                        </a:spcBef>
                        <a:spcAft>
                          <a:spcPts val="600"/>
                        </a:spcAft>
                        <a:buFont typeface="Arial" pitchFamily="34" charset="0"/>
                        <a:buChar char="•"/>
                      </a:pPr>
                      <a:r>
                        <a:rPr kumimoji="0" lang="en-US" sz="1850" b="0" i="0" kern="1200" baseline="0" dirty="0">
                          <a:solidFill>
                            <a:schemeClr val="dk1"/>
                          </a:solidFill>
                          <a:latin typeface="Cambria" panose="02040503050406030204" pitchFamily="18" charset="0"/>
                          <a:ea typeface="Cambria" panose="02040503050406030204" pitchFamily="18" charset="0"/>
                          <a:cs typeface="+mn-cs"/>
                        </a:rPr>
                        <a:t>NBFC </a:t>
                      </a:r>
                      <a:r>
                        <a:rPr kumimoji="0" lang="en-US" sz="1850" b="1" i="0" kern="1200" baseline="0" dirty="0">
                          <a:solidFill>
                            <a:srgbClr val="FF0000"/>
                          </a:solidFill>
                          <a:latin typeface="Cambria" panose="02040503050406030204" pitchFamily="18" charset="0"/>
                          <a:ea typeface="Cambria" panose="02040503050406030204" pitchFamily="18" charset="0"/>
                          <a:cs typeface="+mn-cs"/>
                        </a:rPr>
                        <a:t>fails to maintain the book of accounts </a:t>
                      </a:r>
                      <a:r>
                        <a:rPr kumimoji="0" lang="en-US" sz="1850" b="0" i="0" kern="1200" baseline="0" dirty="0">
                          <a:solidFill>
                            <a:schemeClr val="dk1"/>
                          </a:solidFill>
                          <a:latin typeface="Cambria" panose="02040503050406030204" pitchFamily="18" charset="0"/>
                          <a:ea typeface="Cambria" panose="02040503050406030204" pitchFamily="18" charset="0"/>
                          <a:cs typeface="+mn-cs"/>
                        </a:rPr>
                        <a:t>in accordance with the requirements of any law or provisions of the Act or RBI directions</a:t>
                      </a:r>
                    </a:p>
                    <a:p>
                      <a:pPr algn="just">
                        <a:spcBef>
                          <a:spcPts val="600"/>
                        </a:spcBef>
                        <a:spcAft>
                          <a:spcPts val="600"/>
                        </a:spcAft>
                        <a:buFont typeface="Arial" pitchFamily="34" charset="0"/>
                        <a:buChar char="•"/>
                      </a:pPr>
                      <a:r>
                        <a:rPr kumimoji="0" lang="en-US" sz="1850" b="0" i="0" kern="1200" baseline="0" dirty="0">
                          <a:solidFill>
                            <a:schemeClr val="dk1"/>
                          </a:solidFill>
                          <a:latin typeface="Cambria" panose="02040503050406030204" pitchFamily="18" charset="0"/>
                          <a:ea typeface="Cambria" panose="02040503050406030204" pitchFamily="18" charset="0"/>
                          <a:cs typeface="+mn-cs"/>
                        </a:rPr>
                        <a:t>NBFC </a:t>
                      </a:r>
                      <a:r>
                        <a:rPr kumimoji="0" lang="en-US" sz="1850" b="1" i="0" kern="1200" baseline="0" dirty="0">
                          <a:solidFill>
                            <a:srgbClr val="FF0000"/>
                          </a:solidFill>
                          <a:latin typeface="Cambria" panose="02040503050406030204" pitchFamily="18" charset="0"/>
                          <a:ea typeface="Cambria" panose="02040503050406030204" pitchFamily="18" charset="0"/>
                          <a:cs typeface="+mn-cs"/>
                        </a:rPr>
                        <a:t>fails to submit or offer for inspection </a:t>
                      </a:r>
                      <a:r>
                        <a:rPr kumimoji="0" lang="en-US" sz="1850" b="0" i="0" kern="1200" baseline="0" dirty="0">
                          <a:solidFill>
                            <a:schemeClr val="dk1"/>
                          </a:solidFill>
                          <a:latin typeface="Cambria" panose="02040503050406030204" pitchFamily="18" charset="0"/>
                          <a:ea typeface="Cambria" panose="02040503050406030204" pitchFamily="18" charset="0"/>
                          <a:cs typeface="+mn-cs"/>
                        </a:rPr>
                        <a:t>its books of account and other relevant documents</a:t>
                      </a:r>
                    </a:p>
                    <a:p>
                      <a:pPr algn="just">
                        <a:spcBef>
                          <a:spcPts val="600"/>
                        </a:spcBef>
                        <a:spcAft>
                          <a:spcPts val="600"/>
                        </a:spcAft>
                        <a:buFont typeface="Arial" pitchFamily="34" charset="0"/>
                        <a:buChar char="•"/>
                      </a:pPr>
                      <a:r>
                        <a:rPr kumimoji="0" lang="en-US" sz="1850" b="0" i="0" kern="1200" baseline="0" dirty="0">
                          <a:solidFill>
                            <a:schemeClr val="dk1"/>
                          </a:solidFill>
                          <a:latin typeface="Cambria" panose="02040503050406030204" pitchFamily="18" charset="0"/>
                          <a:ea typeface="Cambria" panose="02040503050406030204" pitchFamily="18" charset="0"/>
                          <a:cs typeface="+mn-cs"/>
                        </a:rPr>
                        <a:t>NBFC has been </a:t>
                      </a:r>
                      <a:r>
                        <a:rPr kumimoji="0" lang="en-US" sz="1850" b="1" i="0" kern="1200" baseline="0" dirty="0">
                          <a:solidFill>
                            <a:srgbClr val="FF0000"/>
                          </a:solidFill>
                          <a:latin typeface="Cambria" panose="02040503050406030204" pitchFamily="18" charset="0"/>
                          <a:ea typeface="Cambria" panose="02040503050406030204" pitchFamily="18" charset="0"/>
                          <a:cs typeface="+mn-cs"/>
                        </a:rPr>
                        <a:t>prohibited from accepting the deposits </a:t>
                      </a:r>
                      <a:r>
                        <a:rPr kumimoji="0" lang="en-US" sz="1850" b="0" i="0" kern="1200" baseline="0" dirty="0">
                          <a:solidFill>
                            <a:schemeClr val="dk1"/>
                          </a:solidFill>
                          <a:latin typeface="Cambria" panose="02040503050406030204" pitchFamily="18" charset="0"/>
                          <a:ea typeface="Cambria" panose="02040503050406030204" pitchFamily="18" charset="0"/>
                          <a:cs typeface="+mn-cs"/>
                        </a:rPr>
                        <a:t>by the order made by the Bank under the provisions of this Chapter, and such order has been in force for a period of not less than 3 months.</a:t>
                      </a:r>
                      <a:endParaRPr lang="en-US" sz="1850" b="0" i="0" dirty="0">
                        <a:latin typeface="Cambria" panose="02040503050406030204" pitchFamily="18" charset="0"/>
                        <a:ea typeface="Cambria" panose="02040503050406030204" pitchFamily="18" charset="0"/>
                      </a:endParaRPr>
                    </a:p>
                  </a:txBody>
                  <a:tcPr/>
                </a:tc>
                <a:extLst>
                  <a:ext uri="{0D108BD9-81ED-4DB2-BD59-A6C34878D82A}">
                    <a16:rowId xmlns:a16="http://schemas.microsoft.com/office/drawing/2014/main" xmlns="" val="10001"/>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604330466"/>
              </p:ext>
            </p:extLst>
          </p:nvPr>
        </p:nvGraphicFramePr>
        <p:xfrm>
          <a:off x="323528" y="476672"/>
          <a:ext cx="8424936" cy="5869201"/>
        </p:xfrm>
        <a:graphic>
          <a:graphicData uri="http://schemas.openxmlformats.org/drawingml/2006/table">
            <a:tbl>
              <a:tblPr firstRow="1" bandRow="1">
                <a:tableStyleId>{5C22544A-7EE6-4342-B048-85BDC9FD1C3A}</a:tableStyleId>
              </a:tblPr>
              <a:tblGrid>
                <a:gridCol w="8424936">
                  <a:extLst>
                    <a:ext uri="{9D8B030D-6E8A-4147-A177-3AD203B41FA5}">
                      <a16:colId xmlns:a16="http://schemas.microsoft.com/office/drawing/2014/main" xmlns="" val="20000"/>
                    </a:ext>
                  </a:extLst>
                </a:gridCol>
              </a:tblGrid>
              <a:tr h="761897">
                <a:tc>
                  <a:txBody>
                    <a:bodyPr/>
                    <a:lstStyle/>
                    <a:p>
                      <a:pPr algn="ctr"/>
                      <a:r>
                        <a:rPr lang="en-US" sz="2400" b="1" dirty="0">
                          <a:latin typeface="Georgia" panose="02040502050405020303" pitchFamily="18" charset="0"/>
                        </a:rPr>
                        <a:t>Documents required</a:t>
                      </a:r>
                      <a:r>
                        <a:rPr lang="en-US" sz="2400" b="1" baseline="0" dirty="0">
                          <a:latin typeface="Georgia" panose="02040502050405020303" pitchFamily="18" charset="0"/>
                        </a:rPr>
                        <a:t> for  Deregistration of NBFC Company </a:t>
                      </a:r>
                      <a:endParaRPr lang="en-US" sz="2400" b="1" dirty="0">
                        <a:latin typeface="Georgia" panose="02040502050405020303" pitchFamily="18" charset="0"/>
                      </a:endParaRPr>
                    </a:p>
                  </a:txBody>
                  <a:tcPr/>
                </a:tc>
                <a:extLst>
                  <a:ext uri="{0D108BD9-81ED-4DB2-BD59-A6C34878D82A}">
                    <a16:rowId xmlns:a16="http://schemas.microsoft.com/office/drawing/2014/main" xmlns="" val="10000"/>
                  </a:ext>
                </a:extLst>
              </a:tr>
              <a:tr h="5046241">
                <a:tc>
                  <a:txBody>
                    <a:bodyPr/>
                    <a:lstStyle/>
                    <a:p>
                      <a:pPr algn="just">
                        <a:spcBef>
                          <a:spcPts val="600"/>
                        </a:spcBef>
                        <a:spcAft>
                          <a:spcPts val="600"/>
                        </a:spcAft>
                      </a:pPr>
                      <a:r>
                        <a:rPr kumimoji="0" lang="en-US" sz="2200" kern="1200" baseline="0" dirty="0">
                          <a:solidFill>
                            <a:schemeClr val="dk1"/>
                          </a:solidFill>
                          <a:latin typeface="Cambria" panose="02040503050406030204" pitchFamily="18" charset="0"/>
                          <a:ea typeface="Cambria" panose="02040503050406030204" pitchFamily="18" charset="0"/>
                          <a:cs typeface="+mn-cs"/>
                        </a:rPr>
                        <a:t>1</a:t>
                      </a:r>
                      <a:r>
                        <a:rPr kumimoji="0" lang="en-US" sz="2200" kern="1200" baseline="0" dirty="0" smtClean="0">
                          <a:solidFill>
                            <a:schemeClr val="dk1"/>
                          </a:solidFill>
                          <a:latin typeface="Cambria" panose="02040503050406030204" pitchFamily="18" charset="0"/>
                          <a:ea typeface="Cambria" panose="02040503050406030204" pitchFamily="18" charset="0"/>
                          <a:cs typeface="+mn-cs"/>
                        </a:rPr>
                        <a:t>) Application </a:t>
                      </a:r>
                      <a:r>
                        <a:rPr kumimoji="0" lang="en-US" sz="2200" kern="1200" baseline="0" dirty="0">
                          <a:solidFill>
                            <a:schemeClr val="dk1"/>
                          </a:solidFill>
                          <a:latin typeface="Cambria" panose="02040503050406030204" pitchFamily="18" charset="0"/>
                          <a:ea typeface="Cambria" panose="02040503050406030204" pitchFamily="18" charset="0"/>
                          <a:cs typeface="+mn-cs"/>
                        </a:rPr>
                        <a:t>in prescribed format consisting of details about company and </a:t>
                      </a:r>
                      <a:r>
                        <a:rPr kumimoji="0" lang="en-US" sz="2200" b="1" kern="1200" baseline="0" dirty="0">
                          <a:solidFill>
                            <a:srgbClr val="FF0000"/>
                          </a:solidFill>
                          <a:latin typeface="Cambria" panose="02040503050406030204" pitchFamily="18" charset="0"/>
                          <a:ea typeface="Cambria" panose="02040503050406030204" pitchFamily="18" charset="0"/>
                          <a:cs typeface="+mn-cs"/>
                        </a:rPr>
                        <a:t>reasons for surrender </a:t>
                      </a:r>
                      <a:r>
                        <a:rPr kumimoji="0" lang="en-US" sz="2200" kern="1200" baseline="0" dirty="0">
                          <a:solidFill>
                            <a:schemeClr val="dk1"/>
                          </a:solidFill>
                          <a:latin typeface="Cambria" panose="02040503050406030204" pitchFamily="18" charset="0"/>
                          <a:ea typeface="Cambria" panose="02040503050406030204" pitchFamily="18" charset="0"/>
                          <a:cs typeface="+mn-cs"/>
                        </a:rPr>
                        <a:t>of </a:t>
                      </a:r>
                      <a:r>
                        <a:rPr kumimoji="0" lang="en-US" sz="2200" kern="1200" baseline="0" dirty="0" err="1">
                          <a:solidFill>
                            <a:schemeClr val="dk1"/>
                          </a:solidFill>
                          <a:latin typeface="Cambria" panose="02040503050406030204" pitchFamily="18" charset="0"/>
                          <a:ea typeface="Cambria" panose="02040503050406030204" pitchFamily="18" charset="0"/>
                          <a:cs typeface="+mn-cs"/>
                        </a:rPr>
                        <a:t>CoR</a:t>
                      </a:r>
                      <a:r>
                        <a:rPr kumimoji="0" lang="en-US" sz="2200" kern="1200" baseline="0" dirty="0" smtClean="0">
                          <a:solidFill>
                            <a:schemeClr val="dk1"/>
                          </a:solidFill>
                          <a:latin typeface="Cambria" panose="02040503050406030204" pitchFamily="18" charset="0"/>
                          <a:ea typeface="Cambria" panose="02040503050406030204" pitchFamily="18" charset="0"/>
                          <a:cs typeface="+mn-cs"/>
                        </a:rPr>
                        <a:t>;</a:t>
                      </a:r>
                      <a:endParaRPr kumimoji="0" lang="en-US" sz="2200" kern="1200" baseline="0" dirty="0">
                        <a:solidFill>
                          <a:schemeClr val="dk1"/>
                        </a:solidFill>
                        <a:latin typeface="Cambria" panose="02040503050406030204" pitchFamily="18" charset="0"/>
                        <a:ea typeface="Cambria" panose="02040503050406030204" pitchFamily="18" charset="0"/>
                        <a:cs typeface="+mn-cs"/>
                      </a:endParaRPr>
                    </a:p>
                    <a:p>
                      <a:pPr algn="just">
                        <a:spcBef>
                          <a:spcPts val="600"/>
                        </a:spcBef>
                        <a:spcAft>
                          <a:spcPts val="600"/>
                        </a:spcAft>
                      </a:pPr>
                      <a:r>
                        <a:rPr kumimoji="0" lang="en-US" sz="2200" kern="1200" baseline="0" dirty="0">
                          <a:solidFill>
                            <a:schemeClr val="dk1"/>
                          </a:solidFill>
                          <a:latin typeface="Cambria" panose="02040503050406030204" pitchFamily="18" charset="0"/>
                          <a:ea typeface="Cambria" panose="02040503050406030204" pitchFamily="18" charset="0"/>
                          <a:cs typeface="+mn-cs"/>
                        </a:rPr>
                        <a:t>2</a:t>
                      </a:r>
                      <a:r>
                        <a:rPr kumimoji="0" lang="en-US" sz="2200" kern="1200" baseline="0" dirty="0" smtClean="0">
                          <a:solidFill>
                            <a:schemeClr val="dk1"/>
                          </a:solidFill>
                          <a:latin typeface="Cambria" panose="02040503050406030204" pitchFamily="18" charset="0"/>
                          <a:ea typeface="Cambria" panose="02040503050406030204" pitchFamily="18" charset="0"/>
                          <a:cs typeface="+mn-cs"/>
                        </a:rPr>
                        <a:t>) </a:t>
                      </a:r>
                      <a:r>
                        <a:rPr kumimoji="0" lang="en-US" sz="2200" kern="1200" baseline="0" dirty="0">
                          <a:solidFill>
                            <a:schemeClr val="dk1"/>
                          </a:solidFill>
                          <a:latin typeface="Cambria" panose="02040503050406030204" pitchFamily="18" charset="0"/>
                          <a:ea typeface="Cambria" panose="02040503050406030204" pitchFamily="18" charset="0"/>
                          <a:cs typeface="+mn-cs"/>
                        </a:rPr>
                        <a:t>Latest Audited </a:t>
                      </a:r>
                      <a:r>
                        <a:rPr kumimoji="0" lang="en-US" sz="2200" b="1" kern="1200" baseline="0" dirty="0">
                          <a:solidFill>
                            <a:srgbClr val="FF0000"/>
                          </a:solidFill>
                          <a:latin typeface="Cambria" panose="02040503050406030204" pitchFamily="18" charset="0"/>
                          <a:ea typeface="Cambria" panose="02040503050406030204" pitchFamily="18" charset="0"/>
                          <a:cs typeface="+mn-cs"/>
                        </a:rPr>
                        <a:t>financial statements </a:t>
                      </a:r>
                      <a:r>
                        <a:rPr kumimoji="0" lang="en-US" sz="2200" kern="1200" baseline="0" dirty="0">
                          <a:solidFill>
                            <a:schemeClr val="dk1"/>
                          </a:solidFill>
                          <a:latin typeface="Cambria" panose="02040503050406030204" pitchFamily="18" charset="0"/>
                          <a:ea typeface="Cambria" panose="02040503050406030204" pitchFamily="18" charset="0"/>
                          <a:cs typeface="+mn-cs"/>
                        </a:rPr>
                        <a:t>to be submitted;</a:t>
                      </a:r>
                    </a:p>
                    <a:p>
                      <a:pPr algn="just">
                        <a:spcBef>
                          <a:spcPts val="600"/>
                        </a:spcBef>
                        <a:spcAft>
                          <a:spcPts val="600"/>
                        </a:spcAft>
                      </a:pPr>
                      <a:r>
                        <a:rPr kumimoji="0" lang="en-US" sz="2200" kern="1200" baseline="0" dirty="0">
                          <a:solidFill>
                            <a:schemeClr val="dk1"/>
                          </a:solidFill>
                          <a:latin typeface="Cambria" panose="02040503050406030204" pitchFamily="18" charset="0"/>
                          <a:ea typeface="Cambria" panose="02040503050406030204" pitchFamily="18" charset="0"/>
                          <a:cs typeface="+mn-cs"/>
                        </a:rPr>
                        <a:t>3</a:t>
                      </a:r>
                      <a:r>
                        <a:rPr kumimoji="0" lang="en-US" sz="2200" kern="1200" baseline="0" dirty="0" smtClean="0">
                          <a:solidFill>
                            <a:schemeClr val="dk1"/>
                          </a:solidFill>
                          <a:latin typeface="Cambria" panose="02040503050406030204" pitchFamily="18" charset="0"/>
                          <a:ea typeface="Cambria" panose="02040503050406030204" pitchFamily="18" charset="0"/>
                          <a:cs typeface="+mn-cs"/>
                        </a:rPr>
                        <a:t>) </a:t>
                      </a:r>
                      <a:r>
                        <a:rPr kumimoji="0" lang="en-US" sz="2200" b="1" kern="1200" baseline="0" dirty="0">
                          <a:solidFill>
                            <a:srgbClr val="FF0000"/>
                          </a:solidFill>
                          <a:latin typeface="Cambria" panose="02040503050406030204" pitchFamily="18" charset="0"/>
                          <a:ea typeface="Cambria" panose="02040503050406030204" pitchFamily="18" charset="0"/>
                          <a:cs typeface="+mn-cs"/>
                        </a:rPr>
                        <a:t>Board Resolution </a:t>
                      </a:r>
                      <a:r>
                        <a:rPr kumimoji="0" lang="en-US" sz="2200" kern="1200" baseline="0" dirty="0">
                          <a:solidFill>
                            <a:schemeClr val="dk1"/>
                          </a:solidFill>
                          <a:latin typeface="Cambria" panose="02040503050406030204" pitchFamily="18" charset="0"/>
                          <a:ea typeface="Cambria" panose="02040503050406030204" pitchFamily="18" charset="0"/>
                          <a:cs typeface="+mn-cs"/>
                        </a:rPr>
                        <a:t>indicating that:</a:t>
                      </a:r>
                    </a:p>
                    <a:p>
                      <a:pPr marL="538163" indent="-179388" algn="just">
                        <a:spcBef>
                          <a:spcPts val="600"/>
                        </a:spcBef>
                        <a:spcAft>
                          <a:spcPts val="600"/>
                        </a:spcAft>
                      </a:pPr>
                      <a:r>
                        <a:rPr kumimoji="0" lang="en-US" sz="2200" kern="1200" baseline="0" dirty="0" smtClean="0">
                          <a:solidFill>
                            <a:schemeClr val="dk1"/>
                          </a:solidFill>
                          <a:latin typeface="Cambria" panose="02040503050406030204" pitchFamily="18" charset="0"/>
                          <a:ea typeface="Cambria" panose="02040503050406030204" pitchFamily="18" charset="0"/>
                          <a:cs typeface="+mn-cs"/>
                        </a:rPr>
                        <a:t>- In </a:t>
                      </a:r>
                      <a:r>
                        <a:rPr kumimoji="0" lang="en-US" sz="2200" kern="1200" baseline="0" dirty="0">
                          <a:solidFill>
                            <a:schemeClr val="dk1"/>
                          </a:solidFill>
                          <a:latin typeface="Cambria" panose="02040503050406030204" pitchFamily="18" charset="0"/>
                          <a:ea typeface="Cambria" panose="02040503050406030204" pitchFamily="18" charset="0"/>
                          <a:cs typeface="+mn-cs"/>
                        </a:rPr>
                        <a:t>principal </a:t>
                      </a:r>
                      <a:r>
                        <a:rPr kumimoji="0" lang="en-US" sz="2200" b="1" kern="1200" baseline="0" dirty="0">
                          <a:solidFill>
                            <a:srgbClr val="FF0000"/>
                          </a:solidFill>
                          <a:latin typeface="Cambria" panose="02040503050406030204" pitchFamily="18" charset="0"/>
                          <a:ea typeface="Cambria" panose="02040503050406030204" pitchFamily="18" charset="0"/>
                          <a:cs typeface="+mn-cs"/>
                        </a:rPr>
                        <a:t>approval of Board of directors</a:t>
                      </a:r>
                      <a:r>
                        <a:rPr kumimoji="0" lang="en-US" sz="2200" kern="1200" baseline="0" dirty="0">
                          <a:solidFill>
                            <a:schemeClr val="dk1"/>
                          </a:solidFill>
                          <a:latin typeface="Cambria" panose="02040503050406030204" pitchFamily="18" charset="0"/>
                          <a:ea typeface="Cambria" panose="02040503050406030204" pitchFamily="18" charset="0"/>
                          <a:cs typeface="+mn-cs"/>
                        </a:rPr>
                        <a:t>;</a:t>
                      </a:r>
                    </a:p>
                    <a:p>
                      <a:pPr marL="538163" indent="-179388" algn="just">
                        <a:spcBef>
                          <a:spcPts val="600"/>
                        </a:spcBef>
                        <a:spcAft>
                          <a:spcPts val="600"/>
                        </a:spcAft>
                      </a:pPr>
                      <a:r>
                        <a:rPr kumimoji="0" lang="en-US" sz="2200" kern="1200" baseline="0" dirty="0" smtClean="0">
                          <a:solidFill>
                            <a:schemeClr val="dk1"/>
                          </a:solidFill>
                          <a:latin typeface="Cambria" panose="02040503050406030204" pitchFamily="18" charset="0"/>
                          <a:ea typeface="Cambria" panose="02040503050406030204" pitchFamily="18" charset="0"/>
                          <a:cs typeface="+mn-cs"/>
                        </a:rPr>
                        <a:t>- It </a:t>
                      </a:r>
                      <a:r>
                        <a:rPr kumimoji="0" lang="en-US" sz="2200" kern="1200" baseline="0" dirty="0">
                          <a:solidFill>
                            <a:schemeClr val="dk1"/>
                          </a:solidFill>
                          <a:latin typeface="Cambria" panose="02040503050406030204" pitchFamily="18" charset="0"/>
                          <a:ea typeface="Cambria" panose="02040503050406030204" pitchFamily="18" charset="0"/>
                          <a:cs typeface="+mn-cs"/>
                        </a:rPr>
                        <a:t>has </a:t>
                      </a:r>
                      <a:r>
                        <a:rPr kumimoji="0" lang="en-US" sz="2200" b="1" kern="1200" baseline="0" dirty="0">
                          <a:solidFill>
                            <a:srgbClr val="FF0000"/>
                          </a:solidFill>
                          <a:latin typeface="Cambria" panose="02040503050406030204" pitchFamily="18" charset="0"/>
                          <a:ea typeface="Cambria" panose="02040503050406030204" pitchFamily="18" charset="0"/>
                          <a:cs typeface="+mn-cs"/>
                        </a:rPr>
                        <a:t>repaid all the existing public deposits</a:t>
                      </a:r>
                      <a:r>
                        <a:rPr kumimoji="0" lang="en-US" sz="2200" kern="1200" baseline="0" dirty="0">
                          <a:solidFill>
                            <a:schemeClr val="dk1"/>
                          </a:solidFill>
                          <a:latin typeface="Cambria" panose="02040503050406030204" pitchFamily="18" charset="0"/>
                          <a:ea typeface="Cambria" panose="02040503050406030204" pitchFamily="18" charset="0"/>
                          <a:cs typeface="+mn-cs"/>
                        </a:rPr>
                        <a:t>, stopped accepting fresh public deposits and will not accept the same in future (applicable only for deposit taking NBFCs/ HFCs);</a:t>
                      </a:r>
                    </a:p>
                    <a:p>
                      <a:pPr marL="538163" indent="-179388" algn="just">
                        <a:spcBef>
                          <a:spcPts val="600"/>
                        </a:spcBef>
                        <a:spcAft>
                          <a:spcPts val="600"/>
                        </a:spcAft>
                      </a:pPr>
                      <a:r>
                        <a:rPr kumimoji="0" lang="en-US" sz="2200" kern="1200" baseline="0" dirty="0" smtClean="0">
                          <a:solidFill>
                            <a:schemeClr val="dk1"/>
                          </a:solidFill>
                          <a:latin typeface="Cambria" panose="02040503050406030204" pitchFamily="18" charset="0"/>
                          <a:ea typeface="Cambria" panose="02040503050406030204" pitchFamily="18" charset="0"/>
                          <a:cs typeface="+mn-cs"/>
                        </a:rPr>
                        <a:t>- the </a:t>
                      </a:r>
                      <a:r>
                        <a:rPr kumimoji="0" lang="en-US" sz="2200" kern="1200" baseline="0" dirty="0">
                          <a:solidFill>
                            <a:schemeClr val="dk1"/>
                          </a:solidFill>
                          <a:latin typeface="Cambria" panose="02040503050406030204" pitchFamily="18" charset="0"/>
                          <a:ea typeface="Cambria" panose="02040503050406030204" pitchFamily="18" charset="0"/>
                          <a:cs typeface="+mn-cs"/>
                        </a:rPr>
                        <a:t>company has </a:t>
                      </a:r>
                      <a:r>
                        <a:rPr kumimoji="0" lang="en-US" sz="2200" b="1" kern="1200" baseline="0" dirty="0">
                          <a:solidFill>
                            <a:srgbClr val="FF0000"/>
                          </a:solidFill>
                          <a:latin typeface="Cambria" panose="02040503050406030204" pitchFamily="18" charset="0"/>
                          <a:ea typeface="Cambria" panose="02040503050406030204" pitchFamily="18" charset="0"/>
                          <a:cs typeface="+mn-cs"/>
                        </a:rPr>
                        <a:t>stopped NBFI </a:t>
                      </a:r>
                      <a:r>
                        <a:rPr kumimoji="0" lang="en-US" sz="2200" kern="1200" baseline="0" dirty="0">
                          <a:solidFill>
                            <a:schemeClr val="dk1"/>
                          </a:solidFill>
                          <a:latin typeface="Cambria" panose="02040503050406030204" pitchFamily="18" charset="0"/>
                          <a:ea typeface="Cambria" panose="02040503050406030204" pitchFamily="18" charset="0"/>
                          <a:cs typeface="+mn-cs"/>
                        </a:rPr>
                        <a:t>activity </a:t>
                      </a:r>
                      <a:r>
                        <a:rPr kumimoji="0" lang="en-US" sz="2200" kern="1200" baseline="0" dirty="0" err="1">
                          <a:solidFill>
                            <a:schemeClr val="dk1"/>
                          </a:solidFill>
                          <a:latin typeface="Cambria" panose="02040503050406030204" pitchFamily="18" charset="0"/>
                          <a:ea typeface="Cambria" panose="02040503050406030204" pitchFamily="18" charset="0"/>
                          <a:cs typeface="+mn-cs"/>
                        </a:rPr>
                        <a:t>w.e.f</a:t>
                      </a:r>
                      <a:r>
                        <a:rPr kumimoji="0" lang="en-US" sz="2200" kern="1200" baseline="0" dirty="0">
                          <a:solidFill>
                            <a:schemeClr val="dk1"/>
                          </a:solidFill>
                          <a:latin typeface="Cambria" panose="02040503050406030204" pitchFamily="18" charset="0"/>
                          <a:ea typeface="Cambria" panose="02040503050406030204" pitchFamily="18" charset="0"/>
                          <a:cs typeface="+mn-cs"/>
                        </a:rPr>
                        <a:t>. ____ (indicate date) and will not carry out the same in future; the company will approach the Reserve Bank for </a:t>
                      </a:r>
                      <a:r>
                        <a:rPr kumimoji="0" lang="en-US" sz="2200" kern="1200" baseline="0" dirty="0" err="1">
                          <a:solidFill>
                            <a:schemeClr val="dk1"/>
                          </a:solidFill>
                          <a:latin typeface="Cambria" panose="02040503050406030204" pitchFamily="18" charset="0"/>
                          <a:ea typeface="Cambria" panose="02040503050406030204" pitchFamily="18" charset="0"/>
                          <a:cs typeface="+mn-cs"/>
                        </a:rPr>
                        <a:t>CoR</a:t>
                      </a:r>
                      <a:r>
                        <a:rPr kumimoji="0" lang="en-US" sz="2200" kern="1200" baseline="0" dirty="0">
                          <a:solidFill>
                            <a:schemeClr val="dk1"/>
                          </a:solidFill>
                          <a:latin typeface="Cambria" panose="02040503050406030204" pitchFamily="18" charset="0"/>
                          <a:ea typeface="Cambria" panose="02040503050406030204" pitchFamily="18" charset="0"/>
                          <a:cs typeface="+mn-cs"/>
                        </a:rPr>
                        <a:t> afresh, in future, in case it intends to carry out NBFI/ </a:t>
                      </a:r>
                      <a:r>
                        <a:rPr kumimoji="0" lang="en-US" sz="2200" kern="1200" baseline="0" dirty="0" smtClean="0">
                          <a:solidFill>
                            <a:schemeClr val="dk1"/>
                          </a:solidFill>
                          <a:latin typeface="Cambria" panose="02040503050406030204" pitchFamily="18" charset="0"/>
                          <a:ea typeface="Cambria" panose="02040503050406030204" pitchFamily="18" charset="0"/>
                          <a:cs typeface="+mn-cs"/>
                        </a:rPr>
                        <a:t>HFI </a:t>
                      </a:r>
                      <a:r>
                        <a:rPr kumimoji="0" lang="en-US" sz="2200" kern="1200" baseline="0" dirty="0">
                          <a:solidFill>
                            <a:schemeClr val="dk1"/>
                          </a:solidFill>
                          <a:latin typeface="Cambria" panose="02040503050406030204" pitchFamily="18" charset="0"/>
                          <a:ea typeface="Cambria" panose="02040503050406030204" pitchFamily="18" charset="0"/>
                          <a:cs typeface="+mn-cs"/>
                        </a:rPr>
                        <a:t>activity</a:t>
                      </a:r>
                      <a:r>
                        <a:rPr kumimoji="0" lang="en-US" sz="2200" kern="1200" baseline="0" dirty="0" smtClean="0">
                          <a:solidFill>
                            <a:schemeClr val="dk1"/>
                          </a:solidFill>
                          <a:latin typeface="Cambria" panose="02040503050406030204" pitchFamily="18" charset="0"/>
                          <a:ea typeface="Cambria" panose="02040503050406030204" pitchFamily="18" charset="0"/>
                          <a:cs typeface="+mn-cs"/>
                        </a:rPr>
                        <a:t>;</a:t>
                      </a:r>
                      <a:endParaRPr kumimoji="0" lang="en-US" sz="2200" kern="1200" baseline="0" dirty="0">
                        <a:solidFill>
                          <a:schemeClr val="dk1"/>
                        </a:solidFill>
                        <a:latin typeface="Cambria" panose="02040503050406030204" pitchFamily="18" charset="0"/>
                        <a:ea typeface="Cambria" panose="02040503050406030204" pitchFamily="18" charset="0"/>
                        <a:cs typeface="+mn-cs"/>
                      </a:endParaRPr>
                    </a:p>
                  </a:txBody>
                  <a:tcPr/>
                </a:tc>
                <a:extLst>
                  <a:ext uri="{0D108BD9-81ED-4DB2-BD59-A6C34878D82A}">
                    <a16:rowId xmlns:a16="http://schemas.microsoft.com/office/drawing/2014/main" xmlns="" val="10001"/>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837708008"/>
              </p:ext>
            </p:extLst>
          </p:nvPr>
        </p:nvGraphicFramePr>
        <p:xfrm>
          <a:off x="323528" y="188641"/>
          <a:ext cx="8496944" cy="6446520"/>
        </p:xfrm>
        <a:graphic>
          <a:graphicData uri="http://schemas.openxmlformats.org/drawingml/2006/table">
            <a:tbl>
              <a:tblPr firstRow="1" bandRow="1">
                <a:tableStyleId>{5C22544A-7EE6-4342-B048-85BDC9FD1C3A}</a:tableStyleId>
              </a:tblPr>
              <a:tblGrid>
                <a:gridCol w="8496944">
                  <a:extLst>
                    <a:ext uri="{9D8B030D-6E8A-4147-A177-3AD203B41FA5}">
                      <a16:colId xmlns:a16="http://schemas.microsoft.com/office/drawing/2014/main" xmlns="" val="20000"/>
                    </a:ext>
                  </a:extLst>
                </a:gridCol>
              </a:tblGrid>
              <a:tr h="792087">
                <a:tc>
                  <a:txBody>
                    <a:bodyPr/>
                    <a:lstStyle/>
                    <a:p>
                      <a:pPr algn="ctr">
                        <a:spcBef>
                          <a:spcPts val="600"/>
                        </a:spcBef>
                        <a:spcAft>
                          <a:spcPts val="600"/>
                        </a:spcAft>
                      </a:pPr>
                      <a:r>
                        <a:rPr lang="en-US" sz="2400" b="1" dirty="0">
                          <a:latin typeface="Georgia" panose="02040502050405020303" pitchFamily="18" charset="0"/>
                        </a:rPr>
                        <a:t>Documents required</a:t>
                      </a:r>
                      <a:r>
                        <a:rPr lang="en-US" sz="2400" b="1" baseline="0" dirty="0">
                          <a:latin typeface="Georgia" panose="02040502050405020303" pitchFamily="18" charset="0"/>
                        </a:rPr>
                        <a:t> for  Deregistration of NBFC Company </a:t>
                      </a:r>
                      <a:endParaRPr lang="en-US" sz="2400" b="1" dirty="0">
                        <a:latin typeface="Georgia" panose="02040502050405020303" pitchFamily="18" charset="0"/>
                      </a:endParaRPr>
                    </a:p>
                  </a:txBody>
                  <a:tcPr/>
                </a:tc>
                <a:extLst>
                  <a:ext uri="{0D108BD9-81ED-4DB2-BD59-A6C34878D82A}">
                    <a16:rowId xmlns:a16="http://schemas.microsoft.com/office/drawing/2014/main" xmlns="" val="10000"/>
                  </a:ext>
                </a:extLst>
              </a:tr>
              <a:tr h="5268498">
                <a:tc>
                  <a:txBody>
                    <a:bodyPr/>
                    <a:lstStyle/>
                    <a:p>
                      <a:pPr algn="just">
                        <a:spcBef>
                          <a:spcPts val="600"/>
                        </a:spcBef>
                        <a:spcAft>
                          <a:spcPts val="600"/>
                        </a:spcAft>
                      </a:pPr>
                      <a:r>
                        <a:rPr kumimoji="0" lang="en-US" sz="1900" kern="1200" baseline="0" dirty="0" smtClean="0">
                          <a:solidFill>
                            <a:schemeClr val="dk1"/>
                          </a:solidFill>
                          <a:latin typeface="Cambria" panose="02040503050406030204" pitchFamily="18" charset="0"/>
                          <a:ea typeface="Cambria" panose="02040503050406030204" pitchFamily="18" charset="0"/>
                          <a:cs typeface="+mn-cs"/>
                        </a:rPr>
                        <a:t>4</a:t>
                      </a:r>
                      <a:r>
                        <a:rPr kumimoji="0" lang="en-US" sz="1900" kern="1200" baseline="0" dirty="0">
                          <a:solidFill>
                            <a:schemeClr val="dk1"/>
                          </a:solidFill>
                          <a:latin typeface="Cambria" panose="02040503050406030204" pitchFamily="18" charset="0"/>
                          <a:ea typeface="Cambria" panose="02040503050406030204" pitchFamily="18" charset="0"/>
                          <a:cs typeface="+mn-cs"/>
                        </a:rPr>
                        <a:t>). </a:t>
                      </a:r>
                      <a:r>
                        <a:rPr kumimoji="0" lang="en-US" sz="1900" b="1" kern="1200" baseline="0" dirty="0">
                          <a:solidFill>
                            <a:srgbClr val="FF0000"/>
                          </a:solidFill>
                          <a:latin typeface="Cambria" panose="02040503050406030204" pitchFamily="18" charset="0"/>
                          <a:ea typeface="Cambria" panose="02040503050406030204" pitchFamily="18" charset="0"/>
                          <a:cs typeface="+mn-cs"/>
                        </a:rPr>
                        <a:t>Auditor Certificate (SAC) </a:t>
                      </a:r>
                      <a:r>
                        <a:rPr kumimoji="0" lang="en-US" sz="1900" kern="1200" baseline="0" dirty="0">
                          <a:solidFill>
                            <a:schemeClr val="dk1"/>
                          </a:solidFill>
                          <a:latin typeface="Cambria" panose="02040503050406030204" pitchFamily="18" charset="0"/>
                          <a:ea typeface="Cambria" panose="02040503050406030204" pitchFamily="18" charset="0"/>
                          <a:cs typeface="+mn-cs"/>
                        </a:rPr>
                        <a:t>indicating that: the company has repaid all the existing public deposits and stopped accepting fresh public deposits (applicable only for deposit taking NBFCs/ HFCs); the company has stopped NBFI activity </a:t>
                      </a:r>
                      <a:r>
                        <a:rPr kumimoji="0" lang="en-US" sz="1900" kern="1200" baseline="0" dirty="0" err="1">
                          <a:solidFill>
                            <a:schemeClr val="dk1"/>
                          </a:solidFill>
                          <a:latin typeface="Cambria" panose="02040503050406030204" pitchFamily="18" charset="0"/>
                          <a:ea typeface="Cambria" panose="02040503050406030204" pitchFamily="18" charset="0"/>
                          <a:cs typeface="+mn-cs"/>
                        </a:rPr>
                        <a:t>w.e.f</a:t>
                      </a:r>
                      <a:r>
                        <a:rPr kumimoji="0" lang="en-US" sz="1900" kern="1200" baseline="0" dirty="0">
                          <a:solidFill>
                            <a:schemeClr val="dk1"/>
                          </a:solidFill>
                          <a:latin typeface="Cambria" panose="02040503050406030204" pitchFamily="18" charset="0"/>
                          <a:ea typeface="Cambria" panose="02040503050406030204" pitchFamily="18" charset="0"/>
                          <a:cs typeface="+mn-cs"/>
                        </a:rPr>
                        <a:t>. ____(indicate date). As on ___ (indicate date of latest financials), the Financial Assets/ Total Assets and Financial Income/Gross </a:t>
                      </a:r>
                      <a:r>
                        <a:rPr kumimoji="0" lang="en-US" sz="1900" kern="1200" baseline="0" dirty="0" smtClean="0">
                          <a:solidFill>
                            <a:schemeClr val="dk1"/>
                          </a:solidFill>
                          <a:latin typeface="Cambria" panose="02040503050406030204" pitchFamily="18" charset="0"/>
                          <a:ea typeface="Cambria" panose="02040503050406030204" pitchFamily="18" charset="0"/>
                          <a:cs typeface="+mn-cs"/>
                        </a:rPr>
                        <a:t>Income </a:t>
                      </a:r>
                      <a:r>
                        <a:rPr kumimoji="0" lang="en-US" sz="1900" kern="1200" baseline="0" dirty="0">
                          <a:solidFill>
                            <a:schemeClr val="dk1"/>
                          </a:solidFill>
                          <a:latin typeface="Cambria" panose="02040503050406030204" pitchFamily="18" charset="0"/>
                          <a:ea typeface="Cambria" panose="02040503050406030204" pitchFamily="18" charset="0"/>
                          <a:cs typeface="+mn-cs"/>
                        </a:rPr>
                        <a:t>is at __ % and __ % respectively;</a:t>
                      </a:r>
                    </a:p>
                    <a:p>
                      <a:pPr algn="just">
                        <a:spcBef>
                          <a:spcPts val="600"/>
                        </a:spcBef>
                        <a:spcAft>
                          <a:spcPts val="600"/>
                        </a:spcAft>
                      </a:pPr>
                      <a:r>
                        <a:rPr kumimoji="0" lang="en-US" sz="1900" kern="1200" baseline="0" dirty="0">
                          <a:solidFill>
                            <a:schemeClr val="dk1"/>
                          </a:solidFill>
                          <a:latin typeface="Cambria" panose="02040503050406030204" pitchFamily="18" charset="0"/>
                          <a:ea typeface="Cambria" panose="02040503050406030204" pitchFamily="18" charset="0"/>
                          <a:cs typeface="+mn-cs"/>
                        </a:rPr>
                        <a:t>5). </a:t>
                      </a:r>
                      <a:r>
                        <a:rPr kumimoji="0" lang="en-US" sz="1900" b="1" kern="1200" baseline="0" dirty="0" smtClean="0">
                          <a:solidFill>
                            <a:srgbClr val="FF0000"/>
                          </a:solidFill>
                          <a:latin typeface="Cambria" panose="02040503050406030204" pitchFamily="18" charset="0"/>
                          <a:ea typeface="Cambria" panose="02040503050406030204" pitchFamily="18" charset="0"/>
                          <a:cs typeface="+mn-cs"/>
                        </a:rPr>
                        <a:t>Write-up</a:t>
                      </a:r>
                      <a:r>
                        <a:rPr kumimoji="0" lang="en-US" sz="1900" kern="1200" baseline="0" dirty="0" smtClean="0">
                          <a:solidFill>
                            <a:srgbClr val="FF0000"/>
                          </a:solidFill>
                          <a:latin typeface="Cambria" panose="02040503050406030204" pitchFamily="18" charset="0"/>
                          <a:ea typeface="Cambria" panose="02040503050406030204" pitchFamily="18" charset="0"/>
                          <a:cs typeface="+mn-cs"/>
                        </a:rPr>
                        <a:t> </a:t>
                      </a:r>
                      <a:r>
                        <a:rPr kumimoji="0" lang="en-US" sz="1900" kern="1200" baseline="0" dirty="0" smtClean="0">
                          <a:solidFill>
                            <a:schemeClr val="dk1"/>
                          </a:solidFill>
                          <a:latin typeface="Cambria" panose="02040503050406030204" pitchFamily="18" charset="0"/>
                          <a:ea typeface="Cambria" panose="02040503050406030204" pitchFamily="18" charset="0"/>
                          <a:cs typeface="+mn-cs"/>
                        </a:rPr>
                        <a:t>in </a:t>
                      </a:r>
                      <a:r>
                        <a:rPr kumimoji="0" lang="en-US" sz="1900" kern="1200" baseline="0" dirty="0">
                          <a:solidFill>
                            <a:schemeClr val="dk1"/>
                          </a:solidFill>
                          <a:latin typeface="Cambria" panose="02040503050406030204" pitchFamily="18" charset="0"/>
                          <a:ea typeface="Cambria" panose="02040503050406030204" pitchFamily="18" charset="0"/>
                          <a:cs typeface="+mn-cs"/>
                        </a:rPr>
                        <a:t>brief on the details of the </a:t>
                      </a:r>
                      <a:r>
                        <a:rPr kumimoji="0" lang="en-US" sz="1900" b="1" kern="1200" baseline="0" dirty="0">
                          <a:solidFill>
                            <a:srgbClr val="FF0000"/>
                          </a:solidFill>
                          <a:latin typeface="Cambria" panose="02040503050406030204" pitchFamily="18" charset="0"/>
                          <a:ea typeface="Cambria" panose="02040503050406030204" pitchFamily="18" charset="0"/>
                          <a:cs typeface="+mn-cs"/>
                        </a:rPr>
                        <a:t>business</a:t>
                      </a:r>
                      <a:r>
                        <a:rPr kumimoji="0" lang="en-US" sz="1900" kern="1200" baseline="0" dirty="0">
                          <a:solidFill>
                            <a:schemeClr val="dk1"/>
                          </a:solidFill>
                          <a:latin typeface="Cambria" panose="02040503050406030204" pitchFamily="18" charset="0"/>
                          <a:ea typeface="Cambria" panose="02040503050406030204" pitchFamily="18" charset="0"/>
                          <a:cs typeface="+mn-cs"/>
                        </a:rPr>
                        <a:t> of the company that it </a:t>
                      </a:r>
                      <a:r>
                        <a:rPr kumimoji="0" lang="en-US" sz="1900" b="1" kern="1200" baseline="0" dirty="0">
                          <a:solidFill>
                            <a:srgbClr val="FF0000"/>
                          </a:solidFill>
                          <a:latin typeface="Cambria" panose="02040503050406030204" pitchFamily="18" charset="0"/>
                          <a:ea typeface="Cambria" panose="02040503050406030204" pitchFamily="18" charset="0"/>
                          <a:cs typeface="+mn-cs"/>
                        </a:rPr>
                        <a:t>proposes to undertake </a:t>
                      </a:r>
                      <a:r>
                        <a:rPr kumimoji="0" lang="en-US" sz="1900" kern="1200" baseline="0" dirty="0">
                          <a:solidFill>
                            <a:schemeClr val="dk1"/>
                          </a:solidFill>
                          <a:latin typeface="Cambria" panose="02040503050406030204" pitchFamily="18" charset="0"/>
                          <a:ea typeface="Cambria" panose="02040503050406030204" pitchFamily="18" charset="0"/>
                          <a:cs typeface="+mn-cs"/>
                        </a:rPr>
                        <a:t>post cancellation of </a:t>
                      </a:r>
                      <a:r>
                        <a:rPr kumimoji="0" lang="en-US" sz="1900" kern="1200" baseline="0" dirty="0" err="1">
                          <a:solidFill>
                            <a:schemeClr val="dk1"/>
                          </a:solidFill>
                          <a:latin typeface="Cambria" panose="02040503050406030204" pitchFamily="18" charset="0"/>
                          <a:ea typeface="Cambria" panose="02040503050406030204" pitchFamily="18" charset="0"/>
                          <a:cs typeface="+mn-cs"/>
                        </a:rPr>
                        <a:t>CoR.</a:t>
                      </a:r>
                      <a:endParaRPr kumimoji="0" lang="en-US" sz="1900" kern="1200" baseline="0" dirty="0">
                        <a:solidFill>
                          <a:schemeClr val="dk1"/>
                        </a:solidFill>
                        <a:latin typeface="Cambria" panose="02040503050406030204" pitchFamily="18" charset="0"/>
                        <a:ea typeface="Cambria" panose="02040503050406030204" pitchFamily="18" charset="0"/>
                        <a:cs typeface="+mn-cs"/>
                      </a:endParaRPr>
                    </a:p>
                    <a:p>
                      <a:pPr algn="just">
                        <a:spcBef>
                          <a:spcPts val="600"/>
                        </a:spcBef>
                        <a:spcAft>
                          <a:spcPts val="600"/>
                        </a:spcAft>
                      </a:pPr>
                      <a:r>
                        <a:rPr kumimoji="0" lang="en-US" sz="1900" kern="1200" baseline="0" dirty="0">
                          <a:solidFill>
                            <a:schemeClr val="dk1"/>
                          </a:solidFill>
                          <a:latin typeface="Cambria" panose="02040503050406030204" pitchFamily="18" charset="0"/>
                          <a:ea typeface="Cambria" panose="02040503050406030204" pitchFamily="18" charset="0"/>
                          <a:cs typeface="+mn-cs"/>
                        </a:rPr>
                        <a:t>6). </a:t>
                      </a:r>
                      <a:r>
                        <a:rPr kumimoji="0" lang="en-US" sz="1900" kern="1200" baseline="0" dirty="0" err="1">
                          <a:solidFill>
                            <a:schemeClr val="dk1"/>
                          </a:solidFill>
                          <a:latin typeface="Cambria" panose="02040503050406030204" pitchFamily="18" charset="0"/>
                          <a:ea typeface="Cambria" panose="02040503050406030204" pitchFamily="18" charset="0"/>
                          <a:cs typeface="+mn-cs"/>
                        </a:rPr>
                        <a:t>i</a:t>
                      </a:r>
                      <a:r>
                        <a:rPr kumimoji="0" lang="en-US" sz="1900" kern="1200" baseline="0" dirty="0">
                          <a:solidFill>
                            <a:schemeClr val="dk1"/>
                          </a:solidFill>
                          <a:latin typeface="Cambria" panose="02040503050406030204" pitchFamily="18" charset="0"/>
                          <a:ea typeface="Cambria" panose="02040503050406030204" pitchFamily="18" charset="0"/>
                          <a:cs typeface="+mn-cs"/>
                        </a:rPr>
                        <a:t>) </a:t>
                      </a:r>
                      <a:r>
                        <a:rPr kumimoji="0" lang="en-US" sz="1900" kern="1200" baseline="0" dirty="0" smtClean="0">
                          <a:solidFill>
                            <a:schemeClr val="dk1"/>
                          </a:solidFill>
                          <a:latin typeface="Cambria" panose="02040503050406030204" pitchFamily="18" charset="0"/>
                          <a:ea typeface="Cambria" panose="02040503050406030204" pitchFamily="18" charset="0"/>
                          <a:cs typeface="+mn-cs"/>
                        </a:rPr>
                        <a:t>It </a:t>
                      </a:r>
                      <a:r>
                        <a:rPr kumimoji="0" lang="en-US" sz="1900" kern="1200" baseline="0" dirty="0">
                          <a:solidFill>
                            <a:schemeClr val="dk1"/>
                          </a:solidFill>
                          <a:latin typeface="Cambria" panose="02040503050406030204" pitchFamily="18" charset="0"/>
                          <a:ea typeface="Cambria" panose="02040503050406030204" pitchFamily="18" charset="0"/>
                          <a:cs typeface="+mn-cs"/>
                        </a:rPr>
                        <a:t>will </a:t>
                      </a:r>
                      <a:r>
                        <a:rPr kumimoji="0" lang="en-US" sz="1900" b="1" kern="1200" baseline="0" dirty="0">
                          <a:solidFill>
                            <a:srgbClr val="FF0000"/>
                          </a:solidFill>
                          <a:latin typeface="Cambria" panose="02040503050406030204" pitchFamily="18" charset="0"/>
                          <a:ea typeface="Cambria" panose="02040503050406030204" pitchFamily="18" charset="0"/>
                          <a:cs typeface="+mn-cs"/>
                        </a:rPr>
                        <a:t>apply to </a:t>
                      </a:r>
                      <a:r>
                        <a:rPr kumimoji="0" lang="en-US" sz="1900" b="1" kern="1200" baseline="0" dirty="0" err="1">
                          <a:solidFill>
                            <a:srgbClr val="FF0000"/>
                          </a:solidFill>
                          <a:latin typeface="Cambria" panose="02040503050406030204" pitchFamily="18" charset="0"/>
                          <a:ea typeface="Cambria" panose="02040503050406030204" pitchFamily="18" charset="0"/>
                          <a:cs typeface="+mn-cs"/>
                        </a:rPr>
                        <a:t>RoC</a:t>
                      </a:r>
                      <a:r>
                        <a:rPr kumimoji="0" lang="en-US" sz="1900" b="1" kern="1200" baseline="0" dirty="0">
                          <a:solidFill>
                            <a:srgbClr val="FF0000"/>
                          </a:solidFill>
                          <a:latin typeface="Cambria" panose="02040503050406030204" pitchFamily="18" charset="0"/>
                          <a:ea typeface="Cambria" panose="02040503050406030204" pitchFamily="18" charset="0"/>
                          <a:cs typeface="+mn-cs"/>
                        </a:rPr>
                        <a:t>, MCA </a:t>
                      </a:r>
                      <a:r>
                        <a:rPr kumimoji="0" lang="en-US" sz="1900" kern="1200" baseline="0" dirty="0">
                          <a:solidFill>
                            <a:schemeClr val="dk1"/>
                          </a:solidFill>
                          <a:latin typeface="Cambria" panose="02040503050406030204" pitchFamily="18" charset="0"/>
                          <a:ea typeface="Cambria" panose="02040503050406030204" pitchFamily="18" charset="0"/>
                          <a:cs typeface="+mn-cs"/>
                        </a:rPr>
                        <a:t>within 30 days post cancellation of </a:t>
                      </a:r>
                      <a:r>
                        <a:rPr kumimoji="0" lang="en-US" sz="1900" kern="1200" baseline="0" dirty="0" err="1">
                          <a:solidFill>
                            <a:schemeClr val="dk1"/>
                          </a:solidFill>
                          <a:latin typeface="Cambria" panose="02040503050406030204" pitchFamily="18" charset="0"/>
                          <a:ea typeface="Cambria" panose="02040503050406030204" pitchFamily="18" charset="0"/>
                          <a:cs typeface="+mn-cs"/>
                        </a:rPr>
                        <a:t>CoR</a:t>
                      </a:r>
                      <a:r>
                        <a:rPr kumimoji="0" lang="en-US" sz="1900" kern="1200" baseline="0" dirty="0">
                          <a:solidFill>
                            <a:schemeClr val="dk1"/>
                          </a:solidFill>
                          <a:latin typeface="Cambria" panose="02040503050406030204" pitchFamily="18" charset="0"/>
                          <a:ea typeface="Cambria" panose="02040503050406030204" pitchFamily="18" charset="0"/>
                          <a:cs typeface="+mn-cs"/>
                        </a:rPr>
                        <a:t> for suitably </a:t>
                      </a:r>
                      <a:r>
                        <a:rPr kumimoji="0" lang="en-US" sz="1900" b="1" kern="1200" baseline="0" dirty="0">
                          <a:solidFill>
                            <a:srgbClr val="FF0000"/>
                          </a:solidFill>
                          <a:latin typeface="Cambria" panose="02040503050406030204" pitchFamily="18" charset="0"/>
                          <a:ea typeface="Cambria" panose="02040503050406030204" pitchFamily="18" charset="0"/>
                          <a:cs typeface="+mn-cs"/>
                        </a:rPr>
                        <a:t>changing its Name and Industrial Activity Code</a:t>
                      </a:r>
                      <a:r>
                        <a:rPr kumimoji="0" lang="en-US" sz="1900" kern="1200" baseline="0" dirty="0">
                          <a:solidFill>
                            <a:schemeClr val="dk1"/>
                          </a:solidFill>
                          <a:latin typeface="Cambria" panose="02040503050406030204" pitchFamily="18" charset="0"/>
                          <a:ea typeface="Cambria" panose="02040503050406030204" pitchFamily="18" charset="0"/>
                          <a:cs typeface="+mn-cs"/>
                        </a:rPr>
                        <a:t>, which will not represent carrying out financial business.</a:t>
                      </a:r>
                    </a:p>
                    <a:p>
                      <a:pPr algn="just">
                        <a:spcBef>
                          <a:spcPts val="600"/>
                        </a:spcBef>
                        <a:spcAft>
                          <a:spcPts val="600"/>
                        </a:spcAft>
                      </a:pPr>
                      <a:r>
                        <a:rPr kumimoji="0" lang="en-US" sz="1900" kern="1200" baseline="0" dirty="0">
                          <a:solidFill>
                            <a:schemeClr val="dk1"/>
                          </a:solidFill>
                          <a:latin typeface="Cambria" panose="02040503050406030204" pitchFamily="18" charset="0"/>
                          <a:ea typeface="Cambria" panose="02040503050406030204" pitchFamily="18" charset="0"/>
                          <a:cs typeface="+mn-cs"/>
                        </a:rPr>
                        <a:t>(ii) </a:t>
                      </a:r>
                      <a:r>
                        <a:rPr kumimoji="0" lang="en-US" sz="1900" kern="1200" baseline="0" dirty="0" smtClean="0">
                          <a:solidFill>
                            <a:schemeClr val="dk1"/>
                          </a:solidFill>
                          <a:latin typeface="Cambria" panose="02040503050406030204" pitchFamily="18" charset="0"/>
                          <a:ea typeface="Cambria" panose="02040503050406030204" pitchFamily="18" charset="0"/>
                          <a:cs typeface="+mn-cs"/>
                        </a:rPr>
                        <a:t>It </a:t>
                      </a:r>
                      <a:r>
                        <a:rPr kumimoji="0" lang="en-US" sz="1900" kern="1200" baseline="0" dirty="0">
                          <a:solidFill>
                            <a:schemeClr val="dk1"/>
                          </a:solidFill>
                          <a:latin typeface="Cambria" panose="02040503050406030204" pitchFamily="18" charset="0"/>
                          <a:ea typeface="Cambria" panose="02040503050406030204" pitchFamily="18" charset="0"/>
                          <a:cs typeface="+mn-cs"/>
                        </a:rPr>
                        <a:t>will </a:t>
                      </a:r>
                      <a:r>
                        <a:rPr kumimoji="0" lang="en-US" sz="1900" b="1" kern="1200" baseline="0" dirty="0">
                          <a:solidFill>
                            <a:srgbClr val="FF0000"/>
                          </a:solidFill>
                          <a:latin typeface="Cambria" panose="02040503050406030204" pitchFamily="18" charset="0"/>
                          <a:ea typeface="Cambria" panose="02040503050406030204" pitchFamily="18" charset="0"/>
                          <a:cs typeface="+mn-cs"/>
                        </a:rPr>
                        <a:t>amend its Memorandum of Association </a:t>
                      </a:r>
                      <a:r>
                        <a:rPr kumimoji="0" lang="en-US" sz="1900" kern="1200" baseline="0" dirty="0">
                          <a:solidFill>
                            <a:schemeClr val="dk1"/>
                          </a:solidFill>
                          <a:latin typeface="Cambria" panose="02040503050406030204" pitchFamily="18" charset="0"/>
                          <a:ea typeface="Cambria" panose="02040503050406030204" pitchFamily="18" charset="0"/>
                          <a:cs typeface="+mn-cs"/>
                        </a:rPr>
                        <a:t>(</a:t>
                      </a:r>
                      <a:r>
                        <a:rPr kumimoji="0" lang="en-US" sz="1900" kern="1200" baseline="0" dirty="0" err="1">
                          <a:solidFill>
                            <a:schemeClr val="dk1"/>
                          </a:solidFill>
                          <a:latin typeface="Cambria" panose="02040503050406030204" pitchFamily="18" charset="0"/>
                          <a:ea typeface="Cambria" panose="02040503050406030204" pitchFamily="18" charset="0"/>
                          <a:cs typeface="+mn-cs"/>
                        </a:rPr>
                        <a:t>MoA</a:t>
                      </a:r>
                      <a:r>
                        <a:rPr kumimoji="0" lang="en-US" sz="1900" kern="1200" baseline="0" dirty="0">
                          <a:solidFill>
                            <a:schemeClr val="dk1"/>
                          </a:solidFill>
                          <a:latin typeface="Cambria" panose="02040503050406030204" pitchFamily="18" charset="0"/>
                          <a:ea typeface="Cambria" panose="02040503050406030204" pitchFamily="18" charset="0"/>
                          <a:cs typeface="+mn-cs"/>
                        </a:rPr>
                        <a:t>) deleting clauses related to financial business from its Main objects, within 30 days post cancellation of </a:t>
                      </a:r>
                      <a:r>
                        <a:rPr kumimoji="0" lang="en-US" sz="1900" kern="1200" baseline="0" dirty="0" err="1">
                          <a:solidFill>
                            <a:schemeClr val="dk1"/>
                          </a:solidFill>
                          <a:latin typeface="Cambria" panose="02040503050406030204" pitchFamily="18" charset="0"/>
                          <a:ea typeface="Cambria" panose="02040503050406030204" pitchFamily="18" charset="0"/>
                          <a:cs typeface="+mn-cs"/>
                        </a:rPr>
                        <a:t>CoR.</a:t>
                      </a:r>
                      <a:endParaRPr kumimoji="0" lang="en-US" sz="1900" kern="1200" baseline="0" dirty="0">
                        <a:solidFill>
                          <a:schemeClr val="dk1"/>
                        </a:solidFill>
                        <a:latin typeface="Cambria" panose="02040503050406030204" pitchFamily="18" charset="0"/>
                        <a:ea typeface="Cambria" panose="02040503050406030204" pitchFamily="18" charset="0"/>
                        <a:cs typeface="+mn-cs"/>
                      </a:endParaRPr>
                    </a:p>
                    <a:p>
                      <a:pPr algn="just">
                        <a:spcBef>
                          <a:spcPts val="600"/>
                        </a:spcBef>
                        <a:spcAft>
                          <a:spcPts val="600"/>
                        </a:spcAft>
                      </a:pPr>
                      <a:r>
                        <a:rPr kumimoji="0" lang="en-US" sz="1900" kern="1200" baseline="0" dirty="0">
                          <a:solidFill>
                            <a:schemeClr val="dk1"/>
                          </a:solidFill>
                          <a:latin typeface="Cambria" panose="02040503050406030204" pitchFamily="18" charset="0"/>
                          <a:ea typeface="Cambria" panose="02040503050406030204" pitchFamily="18" charset="0"/>
                          <a:cs typeface="+mn-cs"/>
                        </a:rPr>
                        <a:t>(iii) </a:t>
                      </a:r>
                      <a:r>
                        <a:rPr kumimoji="0" lang="en-US" sz="1900" kern="1200" baseline="0" dirty="0" smtClean="0">
                          <a:solidFill>
                            <a:schemeClr val="dk1"/>
                          </a:solidFill>
                          <a:latin typeface="Cambria" panose="02040503050406030204" pitchFamily="18" charset="0"/>
                          <a:ea typeface="Cambria" panose="02040503050406030204" pitchFamily="18" charset="0"/>
                          <a:cs typeface="+mn-cs"/>
                        </a:rPr>
                        <a:t>It </a:t>
                      </a:r>
                      <a:r>
                        <a:rPr kumimoji="0" lang="en-US" sz="1900" kern="1200" baseline="0" dirty="0">
                          <a:solidFill>
                            <a:schemeClr val="dk1"/>
                          </a:solidFill>
                          <a:latin typeface="Cambria" panose="02040503050406030204" pitchFamily="18" charset="0"/>
                          <a:ea typeface="Cambria" panose="02040503050406030204" pitchFamily="18" charset="0"/>
                          <a:cs typeface="+mn-cs"/>
                        </a:rPr>
                        <a:t>will </a:t>
                      </a:r>
                      <a:r>
                        <a:rPr kumimoji="0" lang="en-US" sz="1900" b="1" kern="1200" baseline="0" dirty="0">
                          <a:solidFill>
                            <a:srgbClr val="FF0000"/>
                          </a:solidFill>
                          <a:latin typeface="Cambria" panose="02040503050406030204" pitchFamily="18" charset="0"/>
                          <a:ea typeface="Cambria" panose="02040503050406030204" pitchFamily="18" charset="0"/>
                          <a:cs typeface="+mn-cs"/>
                        </a:rPr>
                        <a:t>submit the audited financials </a:t>
                      </a:r>
                      <a:r>
                        <a:rPr kumimoji="0" lang="en-US" sz="1900" b="0" kern="1200" baseline="0" dirty="0">
                          <a:solidFill>
                            <a:schemeClr val="dk1"/>
                          </a:solidFill>
                          <a:latin typeface="Cambria" panose="02040503050406030204" pitchFamily="18" charset="0"/>
                          <a:ea typeface="Cambria" panose="02040503050406030204" pitchFamily="18" charset="0"/>
                          <a:cs typeface="+mn-cs"/>
                        </a:rPr>
                        <a:t>for</a:t>
                      </a:r>
                      <a:r>
                        <a:rPr kumimoji="0" lang="en-US" sz="1900" b="1" kern="1200" baseline="0" dirty="0">
                          <a:solidFill>
                            <a:schemeClr val="dk1"/>
                          </a:solidFill>
                          <a:latin typeface="Cambria" panose="02040503050406030204" pitchFamily="18" charset="0"/>
                          <a:ea typeface="Cambria" panose="02040503050406030204" pitchFamily="18" charset="0"/>
                          <a:cs typeface="+mn-cs"/>
                        </a:rPr>
                        <a:t> </a:t>
                      </a:r>
                      <a:r>
                        <a:rPr kumimoji="0" lang="en-US" sz="1900" b="1" kern="1200" baseline="0" dirty="0">
                          <a:solidFill>
                            <a:srgbClr val="FF0000"/>
                          </a:solidFill>
                          <a:latin typeface="Cambria" panose="02040503050406030204" pitchFamily="18" charset="0"/>
                          <a:ea typeface="Cambria" panose="02040503050406030204" pitchFamily="18" charset="0"/>
                          <a:cs typeface="+mn-cs"/>
                        </a:rPr>
                        <a:t>next 2 fiscal years </a:t>
                      </a:r>
                      <a:r>
                        <a:rPr kumimoji="0" lang="en-US" sz="1900" kern="1200" baseline="0" dirty="0">
                          <a:solidFill>
                            <a:schemeClr val="dk1"/>
                          </a:solidFill>
                          <a:latin typeface="Cambria" panose="02040503050406030204" pitchFamily="18" charset="0"/>
                          <a:ea typeface="Cambria" panose="02040503050406030204" pitchFamily="18" charset="0"/>
                          <a:cs typeface="+mn-cs"/>
                        </a:rPr>
                        <a:t>to the Reserve Bank, within 30 days post finalization of annual accounts, but not later than 31st December. </a:t>
                      </a:r>
                      <a:endParaRPr lang="en-US" sz="1900" dirty="0">
                        <a:latin typeface="Cambria" panose="02040503050406030204" pitchFamily="18" charset="0"/>
                        <a:ea typeface="Cambria" panose="02040503050406030204" pitchFamily="18" charset="0"/>
                      </a:endParaRPr>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1262543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2780928"/>
            <a:ext cx="8229600" cy="2213600"/>
          </a:xfrm>
        </p:spPr>
        <p:txBody>
          <a:bodyPr>
            <a:normAutofit/>
          </a:bodyPr>
          <a:lstStyle/>
          <a:p>
            <a:pPr marL="0" indent="0" algn="ctr">
              <a:buNone/>
            </a:pPr>
            <a:r>
              <a:rPr lang="en-US" sz="4400" b="1" i="1" dirty="0" smtClean="0">
                <a:latin typeface="Sitka Small" panose="02000505000000020004" pitchFamily="2" charset="0"/>
              </a:rPr>
              <a:t>REGULATORY APPROVAL</a:t>
            </a:r>
          </a:p>
          <a:p>
            <a:pPr marL="0" indent="0" algn="ctr">
              <a:buNone/>
            </a:pPr>
            <a:r>
              <a:rPr lang="en-US" sz="4400" b="1" i="1" dirty="0" smtClean="0">
                <a:latin typeface="Sitka Small" panose="02000505000000020004" pitchFamily="2" charset="0"/>
              </a:rPr>
              <a:t>Change in Management</a:t>
            </a:r>
            <a:endParaRPr lang="en-IN" sz="4400" b="1" i="1" dirty="0">
              <a:latin typeface="Sitka Small" panose="02000505000000020004" pitchFamily="2" charset="0"/>
            </a:endParaRPr>
          </a:p>
        </p:txBody>
      </p:sp>
    </p:spTree>
    <p:extLst>
      <p:ext uri="{BB962C8B-B14F-4D97-AF65-F5344CB8AC3E}">
        <p14:creationId xmlns:p14="http://schemas.microsoft.com/office/powerpoint/2010/main" val="20192314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nvPr>
        </p:nvGraphicFramePr>
        <p:xfrm>
          <a:off x="467544" y="404665"/>
          <a:ext cx="8352928" cy="5991680"/>
        </p:xfrm>
        <a:graphic>
          <a:graphicData uri="http://schemas.openxmlformats.org/drawingml/2006/table">
            <a:tbl>
              <a:tblPr firstRow="1" bandRow="1">
                <a:tableStyleId>{5C22544A-7EE6-4342-B048-85BDC9FD1C3A}</a:tableStyleId>
              </a:tblPr>
              <a:tblGrid>
                <a:gridCol w="8352928">
                  <a:extLst>
                    <a:ext uri="{9D8B030D-6E8A-4147-A177-3AD203B41FA5}">
                      <a16:colId xmlns:a16="http://schemas.microsoft.com/office/drawing/2014/main" xmlns="" val="20000"/>
                    </a:ext>
                  </a:extLst>
                </a:gridCol>
              </a:tblGrid>
              <a:tr h="807944">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baseline="0" dirty="0" err="1" smtClean="0">
                          <a:solidFill>
                            <a:schemeClr val="tx1"/>
                          </a:solidFill>
                          <a:latin typeface="Georgia" panose="02040502050405020303" pitchFamily="18" charset="0"/>
                          <a:ea typeface="+mn-ea"/>
                          <a:cs typeface="+mn-cs"/>
                        </a:rPr>
                        <a:t>Reg</a:t>
                      </a:r>
                      <a:r>
                        <a:rPr kumimoji="0" lang="en-US" sz="2400" b="1" i="0" u="none" strike="noStrike" kern="1200" baseline="0" dirty="0" smtClean="0">
                          <a:solidFill>
                            <a:schemeClr val="tx1"/>
                          </a:solidFill>
                          <a:latin typeface="Georgia" panose="02040502050405020303" pitchFamily="18" charset="0"/>
                          <a:ea typeface="+mn-ea"/>
                          <a:cs typeface="+mn-cs"/>
                        </a:rPr>
                        <a:t> 24. Information with respect to change of address, directors, auditors, etc. to be submitted </a:t>
                      </a:r>
                      <a:endParaRPr kumimoji="0" lang="en-US" sz="2400" b="0" i="0" u="none" strike="noStrike" kern="1200" baseline="0" dirty="0" smtClean="0">
                        <a:solidFill>
                          <a:schemeClr val="tx1"/>
                        </a:solidFill>
                        <a:latin typeface="Georgia" panose="02040502050405020303" pitchFamily="18" charset="0"/>
                        <a:ea typeface="+mn-ea"/>
                        <a:cs typeface="+mn-cs"/>
                      </a:endParaRPr>
                    </a:p>
                  </a:txBody>
                  <a:tcPr/>
                </a:tc>
                <a:extLst>
                  <a:ext uri="{0D108BD9-81ED-4DB2-BD59-A6C34878D82A}">
                    <a16:rowId xmlns:a16="http://schemas.microsoft.com/office/drawing/2014/main" xmlns="" val="10000"/>
                  </a:ext>
                </a:extLst>
              </a:tr>
              <a:tr h="5168720">
                <a:tc>
                  <a:txBody>
                    <a:bodyPr/>
                    <a:lstStyle/>
                    <a:p>
                      <a:pPr algn="just"/>
                      <a:r>
                        <a:rPr kumimoji="0" lang="en-US" sz="2200" b="0" i="0" u="none" strike="noStrike" kern="1200" baseline="0" dirty="0" smtClean="0">
                          <a:solidFill>
                            <a:schemeClr val="dk1"/>
                          </a:solidFill>
                          <a:latin typeface="Cambria" panose="02040503050406030204" pitchFamily="18" charset="0"/>
                          <a:ea typeface="Cambria" panose="02040503050406030204" pitchFamily="18" charset="0"/>
                          <a:cs typeface="+mn-cs"/>
                        </a:rPr>
                        <a:t>Every applicable NBFC shall communicate, </a:t>
                      </a:r>
                      <a:r>
                        <a:rPr kumimoji="0" lang="en-US" sz="2200" b="1" i="0" u="none" strike="noStrike" kern="1200" baseline="0" dirty="0" smtClean="0">
                          <a:solidFill>
                            <a:srgbClr val="FF0000"/>
                          </a:solidFill>
                          <a:latin typeface="Cambria" panose="02040503050406030204" pitchFamily="18" charset="0"/>
                          <a:ea typeface="Cambria" panose="02040503050406030204" pitchFamily="18" charset="0"/>
                          <a:cs typeface="+mn-cs"/>
                        </a:rPr>
                        <a:t>not later than one month</a:t>
                      </a:r>
                      <a:r>
                        <a:rPr kumimoji="0" lang="en-US" sz="2200" b="0" i="0" u="none" strike="noStrike" kern="1200" baseline="0" dirty="0" smtClean="0">
                          <a:solidFill>
                            <a:srgbClr val="FF0000"/>
                          </a:solidFill>
                          <a:latin typeface="Cambria" panose="02040503050406030204" pitchFamily="18" charset="0"/>
                          <a:ea typeface="Cambria" panose="02040503050406030204" pitchFamily="18" charset="0"/>
                          <a:cs typeface="+mn-cs"/>
                        </a:rPr>
                        <a:t> </a:t>
                      </a:r>
                      <a:r>
                        <a:rPr kumimoji="0" lang="en-US" sz="2200" b="0" i="0" u="none" strike="noStrike" kern="1200" baseline="0" dirty="0" smtClean="0">
                          <a:solidFill>
                            <a:schemeClr val="dk1"/>
                          </a:solidFill>
                          <a:latin typeface="Cambria" panose="02040503050406030204" pitchFamily="18" charset="0"/>
                          <a:ea typeface="Cambria" panose="02040503050406030204" pitchFamily="18" charset="0"/>
                          <a:cs typeface="+mn-cs"/>
                        </a:rPr>
                        <a:t>from the occurrence of any change in: </a:t>
                      </a:r>
                    </a:p>
                    <a:p>
                      <a:pPr algn="just"/>
                      <a:endParaRPr kumimoji="0" lang="en-US" sz="1800" b="0" i="0" u="none" strike="noStrike" kern="1200" baseline="0" dirty="0" smtClean="0">
                        <a:solidFill>
                          <a:schemeClr val="dk1"/>
                        </a:solidFill>
                        <a:latin typeface="Cambria" panose="02040503050406030204" pitchFamily="18" charset="0"/>
                        <a:ea typeface="Cambria" panose="02040503050406030204" pitchFamily="18" charset="0"/>
                        <a:cs typeface="+mn-cs"/>
                      </a:endParaRPr>
                    </a:p>
                    <a:p>
                      <a:pPr algn="just"/>
                      <a:r>
                        <a:rPr kumimoji="0" lang="en-US" sz="2200" b="0" i="0" u="none" strike="noStrike" kern="1200" baseline="0" dirty="0" smtClean="0">
                          <a:solidFill>
                            <a:schemeClr val="dk1"/>
                          </a:solidFill>
                          <a:latin typeface="Cambria" panose="02040503050406030204" pitchFamily="18" charset="0"/>
                          <a:ea typeface="Cambria" panose="02040503050406030204" pitchFamily="18" charset="0"/>
                          <a:cs typeface="+mn-cs"/>
                        </a:rPr>
                        <a:t>(</a:t>
                      </a:r>
                      <a:r>
                        <a:rPr kumimoji="0" lang="en-US" sz="2200" b="0" i="0" u="none" strike="noStrike" kern="1200" baseline="0" dirty="0" err="1" smtClean="0">
                          <a:solidFill>
                            <a:schemeClr val="dk1"/>
                          </a:solidFill>
                          <a:latin typeface="Cambria" panose="02040503050406030204" pitchFamily="18" charset="0"/>
                          <a:ea typeface="Cambria" panose="02040503050406030204" pitchFamily="18" charset="0"/>
                          <a:cs typeface="+mn-cs"/>
                        </a:rPr>
                        <a:t>i</a:t>
                      </a:r>
                      <a:r>
                        <a:rPr kumimoji="0" lang="en-US" sz="2200" b="0" i="0" u="none" strike="noStrike" kern="1200" baseline="0" dirty="0" smtClean="0">
                          <a:solidFill>
                            <a:schemeClr val="dk1"/>
                          </a:solidFill>
                          <a:latin typeface="Cambria" panose="02040503050406030204" pitchFamily="18" charset="0"/>
                          <a:ea typeface="Cambria" panose="02040503050406030204" pitchFamily="18" charset="0"/>
                          <a:cs typeface="+mn-cs"/>
                        </a:rPr>
                        <a:t>) the complete postal address, telephone number/s and fax number/s of the </a:t>
                      </a:r>
                      <a:r>
                        <a:rPr kumimoji="0" lang="en-US" sz="2200" b="1" i="0" u="none" strike="noStrike" kern="1200" baseline="0" dirty="0" smtClean="0">
                          <a:solidFill>
                            <a:srgbClr val="FF0000"/>
                          </a:solidFill>
                          <a:latin typeface="Cambria" panose="02040503050406030204" pitchFamily="18" charset="0"/>
                          <a:ea typeface="Cambria" panose="02040503050406030204" pitchFamily="18" charset="0"/>
                          <a:cs typeface="+mn-cs"/>
                        </a:rPr>
                        <a:t>registered/ corporate office</a:t>
                      </a:r>
                      <a:r>
                        <a:rPr kumimoji="0" lang="en-US" sz="2200" b="0" i="0" u="none" strike="noStrike" kern="1200" baseline="0" dirty="0" smtClean="0">
                          <a:solidFill>
                            <a:schemeClr val="dk1"/>
                          </a:solidFill>
                          <a:latin typeface="Cambria" panose="02040503050406030204" pitchFamily="18" charset="0"/>
                          <a:ea typeface="Cambria" panose="02040503050406030204" pitchFamily="18" charset="0"/>
                          <a:cs typeface="+mn-cs"/>
                        </a:rPr>
                        <a:t>; </a:t>
                      </a:r>
                    </a:p>
                    <a:p>
                      <a:pPr algn="just"/>
                      <a:r>
                        <a:rPr kumimoji="0" lang="en-US" sz="2200" b="0" i="0" u="none" strike="noStrike" kern="1200" baseline="0" dirty="0" smtClean="0">
                          <a:solidFill>
                            <a:schemeClr val="dk1"/>
                          </a:solidFill>
                          <a:latin typeface="Cambria" panose="02040503050406030204" pitchFamily="18" charset="0"/>
                          <a:ea typeface="Cambria" panose="02040503050406030204" pitchFamily="18" charset="0"/>
                          <a:cs typeface="+mn-cs"/>
                        </a:rPr>
                        <a:t>(ii) the names and residential addresses of the </a:t>
                      </a:r>
                      <a:r>
                        <a:rPr kumimoji="0" lang="en-US" sz="2200" b="1" i="0" u="none" strike="noStrike" kern="1200" baseline="0" dirty="0" smtClean="0">
                          <a:solidFill>
                            <a:srgbClr val="FF0000"/>
                          </a:solidFill>
                          <a:latin typeface="Cambria" panose="02040503050406030204" pitchFamily="18" charset="0"/>
                          <a:ea typeface="Cambria" panose="02040503050406030204" pitchFamily="18" charset="0"/>
                          <a:cs typeface="+mn-cs"/>
                        </a:rPr>
                        <a:t>directors</a:t>
                      </a:r>
                      <a:r>
                        <a:rPr kumimoji="0" lang="en-US" sz="2200" b="0" i="0" u="none" strike="noStrike" kern="1200" baseline="0" dirty="0" smtClean="0">
                          <a:solidFill>
                            <a:schemeClr val="dk1"/>
                          </a:solidFill>
                          <a:latin typeface="Cambria" panose="02040503050406030204" pitchFamily="18" charset="0"/>
                          <a:ea typeface="Cambria" panose="02040503050406030204" pitchFamily="18" charset="0"/>
                          <a:cs typeface="+mn-cs"/>
                        </a:rPr>
                        <a:t> of the company; </a:t>
                      </a:r>
                    </a:p>
                    <a:p>
                      <a:pPr algn="just"/>
                      <a:r>
                        <a:rPr kumimoji="0" lang="en-US" sz="2200" b="0" i="0" u="none" strike="noStrike" kern="1200" baseline="0" dirty="0" smtClean="0">
                          <a:solidFill>
                            <a:schemeClr val="dk1"/>
                          </a:solidFill>
                          <a:latin typeface="Cambria" panose="02040503050406030204" pitchFamily="18" charset="0"/>
                          <a:ea typeface="Cambria" panose="02040503050406030204" pitchFamily="18" charset="0"/>
                          <a:cs typeface="+mn-cs"/>
                        </a:rPr>
                        <a:t>(iii) the names and the official designations of its </a:t>
                      </a:r>
                      <a:r>
                        <a:rPr kumimoji="0" lang="en-US" sz="2200" b="1" i="0" u="none" strike="noStrike" kern="1200" baseline="0" dirty="0" smtClean="0">
                          <a:solidFill>
                            <a:srgbClr val="FF0000"/>
                          </a:solidFill>
                          <a:latin typeface="Cambria" panose="02040503050406030204" pitchFamily="18" charset="0"/>
                          <a:ea typeface="Cambria" panose="02040503050406030204" pitchFamily="18" charset="0"/>
                          <a:cs typeface="+mn-cs"/>
                        </a:rPr>
                        <a:t>principal officers</a:t>
                      </a:r>
                      <a:r>
                        <a:rPr kumimoji="0" lang="en-US" sz="2200" b="0" i="0" u="none" strike="noStrike" kern="1200" baseline="0" dirty="0" smtClean="0">
                          <a:solidFill>
                            <a:schemeClr val="dk1"/>
                          </a:solidFill>
                          <a:latin typeface="Cambria" panose="02040503050406030204" pitchFamily="18" charset="0"/>
                          <a:ea typeface="Cambria" panose="02040503050406030204" pitchFamily="18" charset="0"/>
                          <a:cs typeface="+mn-cs"/>
                        </a:rPr>
                        <a:t>; </a:t>
                      </a:r>
                    </a:p>
                    <a:p>
                      <a:pPr algn="just"/>
                      <a:r>
                        <a:rPr kumimoji="0" lang="en-US" sz="2200" b="0" i="0" u="none" strike="noStrike" kern="1200" baseline="0" dirty="0" smtClean="0">
                          <a:solidFill>
                            <a:schemeClr val="dk1"/>
                          </a:solidFill>
                          <a:latin typeface="Cambria" panose="02040503050406030204" pitchFamily="18" charset="0"/>
                          <a:ea typeface="Cambria" panose="02040503050406030204" pitchFamily="18" charset="0"/>
                          <a:cs typeface="+mn-cs"/>
                        </a:rPr>
                        <a:t>(iv) the names and office address of the </a:t>
                      </a:r>
                      <a:r>
                        <a:rPr kumimoji="0" lang="en-US" sz="2200" b="1" i="0" u="none" strike="noStrike" kern="1200" baseline="0" dirty="0" smtClean="0">
                          <a:solidFill>
                            <a:srgbClr val="FF0000"/>
                          </a:solidFill>
                          <a:latin typeface="Cambria" panose="02040503050406030204" pitchFamily="18" charset="0"/>
                          <a:ea typeface="Cambria" panose="02040503050406030204" pitchFamily="18" charset="0"/>
                          <a:cs typeface="+mn-cs"/>
                        </a:rPr>
                        <a:t>auditors</a:t>
                      </a:r>
                      <a:r>
                        <a:rPr kumimoji="0" lang="en-US" sz="2200" b="0" i="0" u="none" strike="noStrike" kern="1200" baseline="0" dirty="0" smtClean="0">
                          <a:solidFill>
                            <a:schemeClr val="dk1"/>
                          </a:solidFill>
                          <a:latin typeface="Cambria" panose="02040503050406030204" pitchFamily="18" charset="0"/>
                          <a:ea typeface="Cambria" panose="02040503050406030204" pitchFamily="18" charset="0"/>
                          <a:cs typeface="+mn-cs"/>
                        </a:rPr>
                        <a:t> of the company; and </a:t>
                      </a:r>
                    </a:p>
                    <a:p>
                      <a:pPr algn="just"/>
                      <a:r>
                        <a:rPr kumimoji="0" lang="en-US" sz="2200" b="0" i="0" u="none" strike="noStrike" kern="1200" baseline="0" dirty="0" smtClean="0">
                          <a:solidFill>
                            <a:schemeClr val="dk1"/>
                          </a:solidFill>
                          <a:latin typeface="Cambria" panose="02040503050406030204" pitchFamily="18" charset="0"/>
                          <a:ea typeface="Cambria" panose="02040503050406030204" pitchFamily="18" charset="0"/>
                          <a:cs typeface="+mn-cs"/>
                        </a:rPr>
                        <a:t>(v) the specimen signatures of the </a:t>
                      </a:r>
                      <a:r>
                        <a:rPr kumimoji="0" lang="en-US" sz="2200" b="1" i="0" u="none" strike="noStrike" kern="1200" baseline="0" dirty="0" smtClean="0">
                          <a:solidFill>
                            <a:srgbClr val="FF0000"/>
                          </a:solidFill>
                          <a:latin typeface="Cambria" panose="02040503050406030204" pitchFamily="18" charset="0"/>
                          <a:ea typeface="Cambria" panose="02040503050406030204" pitchFamily="18" charset="0"/>
                          <a:cs typeface="+mn-cs"/>
                        </a:rPr>
                        <a:t>officers </a:t>
                      </a:r>
                      <a:r>
                        <a:rPr kumimoji="0" lang="en-US" sz="2200" b="1" i="0" u="none" strike="noStrike" kern="1200" baseline="0" dirty="0" err="1" smtClean="0">
                          <a:solidFill>
                            <a:srgbClr val="FF0000"/>
                          </a:solidFill>
                          <a:latin typeface="Cambria" panose="02040503050406030204" pitchFamily="18" charset="0"/>
                          <a:ea typeface="Cambria" panose="02040503050406030204" pitchFamily="18" charset="0"/>
                          <a:cs typeface="+mn-cs"/>
                        </a:rPr>
                        <a:t>authorised</a:t>
                      </a:r>
                      <a:r>
                        <a:rPr kumimoji="0" lang="en-US" sz="2200" b="1" i="0" u="none" strike="noStrike" kern="1200" baseline="0" dirty="0" smtClean="0">
                          <a:solidFill>
                            <a:srgbClr val="FF0000"/>
                          </a:solidFill>
                          <a:latin typeface="Cambria" panose="02040503050406030204" pitchFamily="18" charset="0"/>
                          <a:ea typeface="Cambria" panose="02040503050406030204" pitchFamily="18" charset="0"/>
                          <a:cs typeface="+mn-cs"/>
                        </a:rPr>
                        <a:t> to sign </a:t>
                      </a:r>
                      <a:r>
                        <a:rPr kumimoji="0" lang="en-US" sz="2200" b="0" i="0" u="none" strike="noStrike" kern="1200" baseline="0" dirty="0" smtClean="0">
                          <a:solidFill>
                            <a:schemeClr val="dk1"/>
                          </a:solidFill>
                          <a:latin typeface="Cambria" panose="02040503050406030204" pitchFamily="18" charset="0"/>
                          <a:ea typeface="Cambria" panose="02040503050406030204" pitchFamily="18" charset="0"/>
                          <a:cs typeface="+mn-cs"/>
                        </a:rPr>
                        <a:t>on behalf of the company </a:t>
                      </a:r>
                    </a:p>
                    <a:p>
                      <a:pPr algn="just"/>
                      <a:endParaRPr kumimoji="0" lang="en-IN" sz="1200" b="0" i="0" u="none" strike="noStrike" kern="1200" baseline="0" dirty="0" smtClean="0">
                        <a:solidFill>
                          <a:schemeClr val="dk1"/>
                        </a:solidFill>
                        <a:latin typeface="Cambria" panose="02040503050406030204" pitchFamily="18" charset="0"/>
                        <a:ea typeface="Cambria" panose="02040503050406030204" pitchFamily="18" charset="0"/>
                        <a:cs typeface="+mn-cs"/>
                      </a:endParaRPr>
                    </a:p>
                    <a:p>
                      <a:pPr algn="just"/>
                      <a:r>
                        <a:rPr kumimoji="0" lang="en-US" sz="2200" b="0" i="0" u="none" strike="noStrike" kern="1200" baseline="0" dirty="0" smtClean="0">
                          <a:solidFill>
                            <a:schemeClr val="dk1"/>
                          </a:solidFill>
                          <a:latin typeface="Cambria" panose="02040503050406030204" pitchFamily="18" charset="0"/>
                          <a:ea typeface="Cambria" panose="02040503050406030204" pitchFamily="18" charset="0"/>
                          <a:cs typeface="+mn-cs"/>
                        </a:rPr>
                        <a:t>to the </a:t>
                      </a:r>
                      <a:r>
                        <a:rPr kumimoji="0" lang="en-US" sz="2200" b="1" i="0" u="none" strike="noStrike" kern="1200" baseline="0" dirty="0" smtClean="0">
                          <a:solidFill>
                            <a:srgbClr val="FF0000"/>
                          </a:solidFill>
                          <a:latin typeface="Cambria" panose="02040503050406030204" pitchFamily="18" charset="0"/>
                          <a:ea typeface="Cambria" panose="02040503050406030204" pitchFamily="18" charset="0"/>
                          <a:cs typeface="+mn-cs"/>
                        </a:rPr>
                        <a:t>Regional Office </a:t>
                      </a:r>
                      <a:r>
                        <a:rPr kumimoji="0" lang="en-US" sz="2200" b="0" i="0" u="none" strike="noStrike" kern="1200" baseline="0" dirty="0" smtClean="0">
                          <a:solidFill>
                            <a:schemeClr val="dk1"/>
                          </a:solidFill>
                          <a:latin typeface="Cambria" panose="02040503050406030204" pitchFamily="18" charset="0"/>
                          <a:ea typeface="Cambria" panose="02040503050406030204" pitchFamily="18" charset="0"/>
                          <a:cs typeface="+mn-cs"/>
                        </a:rPr>
                        <a:t>of the Department of Supervision of the Bank under whose jurisdiction it is registered. </a:t>
                      </a:r>
                      <a:endParaRPr lang="en-IN" sz="2200" dirty="0">
                        <a:latin typeface="Cambria" panose="02040503050406030204" pitchFamily="18" charset="0"/>
                        <a:ea typeface="Cambria" panose="02040503050406030204" pitchFamily="18" charset="0"/>
                      </a:endParaRPr>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41780403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573286825"/>
              </p:ext>
            </p:extLst>
          </p:nvPr>
        </p:nvGraphicFramePr>
        <p:xfrm>
          <a:off x="467544" y="404664"/>
          <a:ext cx="8352928" cy="6035040"/>
        </p:xfrm>
        <a:graphic>
          <a:graphicData uri="http://schemas.openxmlformats.org/drawingml/2006/table">
            <a:tbl>
              <a:tblPr firstRow="1" bandRow="1">
                <a:tableStyleId>{5C22544A-7EE6-4342-B048-85BDC9FD1C3A}</a:tableStyleId>
              </a:tblPr>
              <a:tblGrid>
                <a:gridCol w="8352928">
                  <a:extLst>
                    <a:ext uri="{9D8B030D-6E8A-4147-A177-3AD203B41FA5}">
                      <a16:colId xmlns:a16="http://schemas.microsoft.com/office/drawing/2014/main" xmlns="" val="20000"/>
                    </a:ext>
                  </a:extLst>
                </a:gridCol>
              </a:tblGrid>
              <a:tr h="49585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baseline="0" dirty="0" err="1" smtClean="0">
                          <a:solidFill>
                            <a:schemeClr val="tx1"/>
                          </a:solidFill>
                          <a:latin typeface="Georgia" panose="02040502050405020303" pitchFamily="18" charset="0"/>
                          <a:ea typeface="+mn-ea"/>
                          <a:cs typeface="+mn-cs"/>
                        </a:rPr>
                        <a:t>Reg</a:t>
                      </a:r>
                      <a:r>
                        <a:rPr kumimoji="0" lang="en-US" sz="2200" b="1" i="0" u="none" strike="noStrike" kern="1200" baseline="0" dirty="0" smtClean="0">
                          <a:solidFill>
                            <a:schemeClr val="tx1"/>
                          </a:solidFill>
                          <a:latin typeface="Georgia" panose="02040502050405020303" pitchFamily="18" charset="0"/>
                          <a:ea typeface="+mn-ea"/>
                          <a:cs typeface="+mn-cs"/>
                        </a:rPr>
                        <a:t> 61. Acquisition / Transfer of Control of Applicable NBFCs</a:t>
                      </a:r>
                      <a:endParaRPr kumimoji="0" lang="en-US" sz="2200" b="0" i="0" u="none" strike="noStrike" kern="1200" baseline="0" dirty="0" smtClean="0">
                        <a:solidFill>
                          <a:schemeClr val="tx1"/>
                        </a:solidFill>
                        <a:latin typeface="Georgia" panose="02040502050405020303" pitchFamily="18" charset="0"/>
                        <a:ea typeface="+mn-ea"/>
                        <a:cs typeface="+mn-cs"/>
                      </a:endParaRPr>
                    </a:p>
                  </a:txBody>
                  <a:tcPr/>
                </a:tc>
                <a:extLst>
                  <a:ext uri="{0D108BD9-81ED-4DB2-BD59-A6C34878D82A}">
                    <a16:rowId xmlns:a16="http://schemas.microsoft.com/office/drawing/2014/main" xmlns="" val="10000"/>
                  </a:ext>
                </a:extLst>
              </a:tr>
              <a:tr h="5264783">
                <a:tc>
                  <a:txBody>
                    <a:bodyPr/>
                    <a:lstStyle/>
                    <a:p>
                      <a:pPr algn="just"/>
                      <a:r>
                        <a:rPr kumimoji="0" lang="en-US" sz="2000" b="0" i="0" u="none" strike="noStrike" kern="1200" baseline="0" dirty="0" smtClean="0">
                          <a:solidFill>
                            <a:schemeClr val="dk1"/>
                          </a:solidFill>
                          <a:latin typeface="Cambria" panose="02040503050406030204" pitchFamily="18" charset="0"/>
                          <a:ea typeface="Cambria" panose="02040503050406030204" pitchFamily="18" charset="0"/>
                          <a:cs typeface="+mn-cs"/>
                        </a:rPr>
                        <a:t>An applicable NBFC, shall require </a:t>
                      </a:r>
                      <a:r>
                        <a:rPr kumimoji="0" lang="en-US" sz="2000" b="1" i="0" u="none" strike="noStrike" kern="1200" baseline="0" dirty="0" smtClean="0">
                          <a:solidFill>
                            <a:srgbClr val="FF0000"/>
                          </a:solidFill>
                          <a:latin typeface="Cambria" panose="02040503050406030204" pitchFamily="18" charset="0"/>
                          <a:ea typeface="Cambria" panose="02040503050406030204" pitchFamily="18" charset="0"/>
                          <a:cs typeface="+mn-cs"/>
                        </a:rPr>
                        <a:t>prior written permission </a:t>
                      </a:r>
                      <a:r>
                        <a:rPr kumimoji="0" lang="en-US" sz="2000" b="0" i="0" u="none" strike="noStrike" kern="1200" baseline="0" dirty="0" smtClean="0">
                          <a:solidFill>
                            <a:schemeClr val="dk1"/>
                          </a:solidFill>
                          <a:latin typeface="Cambria" panose="02040503050406030204" pitchFamily="18" charset="0"/>
                          <a:ea typeface="Cambria" panose="02040503050406030204" pitchFamily="18" charset="0"/>
                          <a:cs typeface="+mn-cs"/>
                        </a:rPr>
                        <a:t>of the Bank for the following:</a:t>
                      </a:r>
                    </a:p>
                    <a:p>
                      <a:pPr algn="just"/>
                      <a:r>
                        <a:rPr kumimoji="0" lang="en-US" sz="2000" b="0" i="0" u="none" strike="noStrike" kern="1200" baseline="0" dirty="0" smtClean="0">
                          <a:solidFill>
                            <a:schemeClr val="dk1"/>
                          </a:solidFill>
                          <a:latin typeface="Cambria" panose="02040503050406030204" pitchFamily="18" charset="0"/>
                          <a:ea typeface="Cambria" panose="02040503050406030204" pitchFamily="18" charset="0"/>
                          <a:cs typeface="+mn-cs"/>
                        </a:rPr>
                        <a:t>a) any </a:t>
                      </a:r>
                      <a:r>
                        <a:rPr kumimoji="0" lang="en-US" sz="2000" b="1" i="0" u="none" strike="noStrike" kern="1200" baseline="0" dirty="0" smtClean="0">
                          <a:solidFill>
                            <a:srgbClr val="FF0000"/>
                          </a:solidFill>
                          <a:latin typeface="Cambria" panose="02040503050406030204" pitchFamily="18" charset="0"/>
                          <a:ea typeface="Cambria" panose="02040503050406030204" pitchFamily="18" charset="0"/>
                          <a:cs typeface="+mn-cs"/>
                        </a:rPr>
                        <a:t>takeover or acquisition of control </a:t>
                      </a:r>
                      <a:r>
                        <a:rPr kumimoji="0" lang="en-US" sz="2000" b="0" i="0" u="none" strike="noStrike" kern="1200" baseline="0" dirty="0" smtClean="0">
                          <a:solidFill>
                            <a:schemeClr val="dk1"/>
                          </a:solidFill>
                          <a:latin typeface="Cambria" panose="02040503050406030204" pitchFamily="18" charset="0"/>
                          <a:ea typeface="Cambria" panose="02040503050406030204" pitchFamily="18" charset="0"/>
                          <a:cs typeface="+mn-cs"/>
                        </a:rPr>
                        <a:t>of the applicable NBFC, which may or may not result in change of management;</a:t>
                      </a:r>
                    </a:p>
                    <a:p>
                      <a:pPr algn="just"/>
                      <a:r>
                        <a:rPr kumimoji="0" lang="en-US" sz="2000" b="0" i="0" u="none" strike="noStrike" kern="1200" baseline="0" dirty="0" smtClean="0">
                          <a:solidFill>
                            <a:schemeClr val="dk1"/>
                          </a:solidFill>
                          <a:latin typeface="Cambria" panose="02040503050406030204" pitchFamily="18" charset="0"/>
                          <a:ea typeface="Cambria" panose="02040503050406030204" pitchFamily="18" charset="0"/>
                          <a:cs typeface="+mn-cs"/>
                        </a:rPr>
                        <a:t>b) any </a:t>
                      </a:r>
                      <a:r>
                        <a:rPr kumimoji="0" lang="en-US" sz="2000" b="1" i="0" u="none" strike="noStrike" kern="1200" baseline="0" dirty="0" smtClean="0">
                          <a:solidFill>
                            <a:srgbClr val="FF0000"/>
                          </a:solidFill>
                          <a:latin typeface="Cambria" panose="02040503050406030204" pitchFamily="18" charset="0"/>
                          <a:ea typeface="Cambria" panose="02040503050406030204" pitchFamily="18" charset="0"/>
                          <a:cs typeface="+mn-cs"/>
                        </a:rPr>
                        <a:t>change in the shareholding </a:t>
                      </a:r>
                      <a:r>
                        <a:rPr kumimoji="0" lang="en-US" sz="2000" b="0" i="0" u="none" strike="noStrike" kern="1200" baseline="0" dirty="0" smtClean="0">
                          <a:solidFill>
                            <a:schemeClr val="dk1"/>
                          </a:solidFill>
                          <a:latin typeface="Cambria" panose="02040503050406030204" pitchFamily="18" charset="0"/>
                          <a:ea typeface="Cambria" panose="02040503050406030204" pitchFamily="18" charset="0"/>
                          <a:cs typeface="+mn-cs"/>
                        </a:rPr>
                        <a:t>of the applicable NBFCs, including progressive increases over time, which would result in acquisition / transfer of </a:t>
                      </a:r>
                      <a:r>
                        <a:rPr kumimoji="0" lang="en-US" sz="2000" b="1" i="0" u="none" strike="noStrike" kern="1200" baseline="0" dirty="0" smtClean="0">
                          <a:solidFill>
                            <a:srgbClr val="FF0000"/>
                          </a:solidFill>
                          <a:latin typeface="Cambria" panose="02040503050406030204" pitchFamily="18" charset="0"/>
                          <a:ea typeface="Cambria" panose="02040503050406030204" pitchFamily="18" charset="0"/>
                          <a:cs typeface="+mn-cs"/>
                        </a:rPr>
                        <a:t>shareholding of 26 per cent or more </a:t>
                      </a:r>
                      <a:r>
                        <a:rPr kumimoji="0" lang="en-US" sz="2000" b="0" i="0" u="none" strike="noStrike" kern="1200" baseline="0" dirty="0" smtClean="0">
                          <a:solidFill>
                            <a:schemeClr val="dk1"/>
                          </a:solidFill>
                          <a:latin typeface="Cambria" panose="02040503050406030204" pitchFamily="18" charset="0"/>
                          <a:ea typeface="Cambria" panose="02040503050406030204" pitchFamily="18" charset="0"/>
                          <a:cs typeface="+mn-cs"/>
                        </a:rPr>
                        <a:t>of the paid-up equity capital of the applicable NBFC.</a:t>
                      </a:r>
                    </a:p>
                    <a:p>
                      <a:pPr algn="just"/>
                      <a:r>
                        <a:rPr kumimoji="0" lang="en-US" sz="2000" b="0" i="0" u="none" strike="noStrike" kern="1200" baseline="0" dirty="0" smtClean="0">
                          <a:solidFill>
                            <a:schemeClr val="dk1"/>
                          </a:solidFill>
                          <a:latin typeface="Cambria" panose="02040503050406030204" pitchFamily="18" charset="0"/>
                          <a:ea typeface="Cambria" panose="02040503050406030204" pitchFamily="18" charset="0"/>
                          <a:cs typeface="+mn-cs"/>
                        </a:rPr>
                        <a:t>Provided that, </a:t>
                      </a:r>
                      <a:r>
                        <a:rPr kumimoji="0" lang="en-US" sz="2000" b="1" i="0" u="none" strike="noStrike" kern="1200" baseline="0" dirty="0" smtClean="0">
                          <a:solidFill>
                            <a:srgbClr val="FF0000"/>
                          </a:solidFill>
                          <a:latin typeface="Cambria" panose="02040503050406030204" pitchFamily="18" charset="0"/>
                          <a:ea typeface="Cambria" panose="02040503050406030204" pitchFamily="18" charset="0"/>
                          <a:cs typeface="+mn-cs"/>
                        </a:rPr>
                        <a:t>prior approval would not be required </a:t>
                      </a:r>
                      <a:r>
                        <a:rPr kumimoji="0" lang="en-US" sz="2000" b="0" i="0" u="none" strike="noStrike" kern="1200" baseline="0" dirty="0" smtClean="0">
                          <a:solidFill>
                            <a:schemeClr val="dk1"/>
                          </a:solidFill>
                          <a:latin typeface="Cambria" panose="02040503050406030204" pitchFamily="18" charset="0"/>
                          <a:ea typeface="Cambria" panose="02040503050406030204" pitchFamily="18" charset="0"/>
                          <a:cs typeface="+mn-cs"/>
                        </a:rPr>
                        <a:t>in case of any shareholding going beyond 26 per cent due to </a:t>
                      </a:r>
                      <a:r>
                        <a:rPr kumimoji="0" lang="en-US" sz="2000" b="1" i="0" u="none" strike="noStrike" kern="1200" baseline="0" dirty="0" smtClean="0">
                          <a:solidFill>
                            <a:srgbClr val="FF0000"/>
                          </a:solidFill>
                          <a:latin typeface="Cambria" panose="02040503050406030204" pitchFamily="18" charset="0"/>
                          <a:ea typeface="Cambria" panose="02040503050406030204" pitchFamily="18" charset="0"/>
                          <a:cs typeface="+mn-cs"/>
                        </a:rPr>
                        <a:t>buyback of shares/ reduction in capital</a:t>
                      </a:r>
                      <a:r>
                        <a:rPr kumimoji="0" lang="en-US" sz="2000" b="0" i="0" u="none" strike="noStrike" kern="1200" baseline="0" dirty="0" smtClean="0">
                          <a:solidFill>
                            <a:srgbClr val="FF0000"/>
                          </a:solidFill>
                          <a:latin typeface="Cambria" panose="02040503050406030204" pitchFamily="18" charset="0"/>
                          <a:ea typeface="Cambria" panose="02040503050406030204" pitchFamily="18" charset="0"/>
                          <a:cs typeface="+mn-cs"/>
                        </a:rPr>
                        <a:t> </a:t>
                      </a:r>
                      <a:r>
                        <a:rPr kumimoji="0" lang="en-US" sz="2000" b="0" i="0" u="none" strike="noStrike" kern="1200" baseline="0" dirty="0" smtClean="0">
                          <a:solidFill>
                            <a:schemeClr val="dk1"/>
                          </a:solidFill>
                          <a:latin typeface="Cambria" panose="02040503050406030204" pitchFamily="18" charset="0"/>
                          <a:ea typeface="Cambria" panose="02040503050406030204" pitchFamily="18" charset="0"/>
                          <a:cs typeface="+mn-cs"/>
                        </a:rPr>
                        <a:t>where it has approval of a competent Court. The same is to be reported to the Bank not later than one month from its occurrence;</a:t>
                      </a:r>
                    </a:p>
                    <a:p>
                      <a:pPr algn="just"/>
                      <a:r>
                        <a:rPr kumimoji="0" lang="en-US" sz="2000" b="0" i="0" u="none" strike="noStrike" kern="1200" baseline="0" dirty="0" smtClean="0">
                          <a:solidFill>
                            <a:schemeClr val="dk1"/>
                          </a:solidFill>
                          <a:latin typeface="Cambria" panose="02040503050406030204" pitchFamily="18" charset="0"/>
                          <a:ea typeface="Cambria" panose="02040503050406030204" pitchFamily="18" charset="0"/>
                          <a:cs typeface="+mn-cs"/>
                        </a:rPr>
                        <a:t>c) </a:t>
                      </a:r>
                      <a:r>
                        <a:rPr kumimoji="0" lang="en-US" sz="2000" b="1" i="0" u="none" strike="noStrike" kern="1200" baseline="0" dirty="0" smtClean="0">
                          <a:solidFill>
                            <a:srgbClr val="FF0000"/>
                          </a:solidFill>
                          <a:latin typeface="Cambria" panose="02040503050406030204" pitchFamily="18" charset="0"/>
                          <a:ea typeface="Cambria" panose="02040503050406030204" pitchFamily="18" charset="0"/>
                          <a:cs typeface="+mn-cs"/>
                        </a:rPr>
                        <a:t>any change in the management </a:t>
                      </a:r>
                      <a:r>
                        <a:rPr kumimoji="0" lang="en-US" sz="2000" b="0" i="0" u="none" strike="noStrike" kern="1200" baseline="0" dirty="0" smtClean="0">
                          <a:solidFill>
                            <a:schemeClr val="dk1"/>
                          </a:solidFill>
                          <a:latin typeface="Cambria" panose="02040503050406030204" pitchFamily="18" charset="0"/>
                          <a:ea typeface="Cambria" panose="02040503050406030204" pitchFamily="18" charset="0"/>
                          <a:cs typeface="+mn-cs"/>
                        </a:rPr>
                        <a:t>of the applicable NBFC which would result in </a:t>
                      </a:r>
                      <a:r>
                        <a:rPr kumimoji="0" lang="en-US" sz="2000" b="1" i="0" u="none" strike="noStrike" kern="1200" baseline="0" dirty="0" smtClean="0">
                          <a:solidFill>
                            <a:srgbClr val="FF0000"/>
                          </a:solidFill>
                          <a:latin typeface="Cambria" panose="02040503050406030204" pitchFamily="18" charset="0"/>
                          <a:ea typeface="Cambria" panose="02040503050406030204" pitchFamily="18" charset="0"/>
                          <a:cs typeface="+mn-cs"/>
                        </a:rPr>
                        <a:t>change in more than 30 per cent </a:t>
                      </a:r>
                      <a:r>
                        <a:rPr kumimoji="0" lang="en-US" sz="2000" b="0" i="0" u="none" strike="noStrike" kern="1200" baseline="0" dirty="0" smtClean="0">
                          <a:solidFill>
                            <a:schemeClr val="bg1"/>
                          </a:solidFill>
                          <a:latin typeface="Cambria" panose="02040503050406030204" pitchFamily="18" charset="0"/>
                          <a:ea typeface="Cambria" panose="02040503050406030204" pitchFamily="18" charset="0"/>
                          <a:cs typeface="+mn-cs"/>
                        </a:rPr>
                        <a:t>of the directors</a:t>
                      </a:r>
                      <a:r>
                        <a:rPr kumimoji="0" lang="en-US" sz="2000" b="0" i="0" u="none" strike="noStrike" kern="1200" baseline="0" dirty="0" smtClean="0">
                          <a:solidFill>
                            <a:schemeClr val="dk1"/>
                          </a:solidFill>
                          <a:latin typeface="Cambria" panose="02040503050406030204" pitchFamily="18" charset="0"/>
                          <a:ea typeface="Cambria" panose="02040503050406030204" pitchFamily="18" charset="0"/>
                          <a:cs typeface="+mn-cs"/>
                        </a:rPr>
                        <a:t>, </a:t>
                      </a:r>
                      <a:r>
                        <a:rPr kumimoji="0" lang="en-US" sz="2000" b="1" i="0" u="none" strike="noStrike" kern="1200" baseline="0" dirty="0" smtClean="0">
                          <a:solidFill>
                            <a:srgbClr val="FF0000"/>
                          </a:solidFill>
                          <a:latin typeface="Cambria" panose="02040503050406030204" pitchFamily="18" charset="0"/>
                          <a:ea typeface="Cambria" panose="02040503050406030204" pitchFamily="18" charset="0"/>
                          <a:cs typeface="+mn-cs"/>
                        </a:rPr>
                        <a:t>excluding independent directors.</a:t>
                      </a:r>
                    </a:p>
                    <a:p>
                      <a:pPr algn="just"/>
                      <a:r>
                        <a:rPr lang="en-US" sz="2000" dirty="0" smtClean="0">
                          <a:latin typeface="Cambria" panose="02040503050406030204" pitchFamily="18" charset="0"/>
                          <a:ea typeface="Cambria" panose="02040503050406030204" pitchFamily="18" charset="0"/>
                        </a:rPr>
                        <a:t>Provided that, prior </a:t>
                      </a:r>
                      <a:r>
                        <a:rPr lang="en-US" sz="2000" b="1" dirty="0" smtClean="0">
                          <a:solidFill>
                            <a:srgbClr val="FF0000"/>
                          </a:solidFill>
                          <a:latin typeface="Cambria" panose="02040503050406030204" pitchFamily="18" charset="0"/>
                          <a:ea typeface="Cambria" panose="02040503050406030204" pitchFamily="18" charset="0"/>
                        </a:rPr>
                        <a:t>approval would not be required </a:t>
                      </a:r>
                      <a:r>
                        <a:rPr lang="en-US" sz="2000" dirty="0" smtClean="0">
                          <a:latin typeface="Cambria" panose="02040503050406030204" pitchFamily="18" charset="0"/>
                          <a:ea typeface="Cambria" panose="02040503050406030204" pitchFamily="18" charset="0"/>
                        </a:rPr>
                        <a:t>in case of directors who get re-elected </a:t>
                      </a:r>
                      <a:r>
                        <a:rPr lang="en-US" sz="2000" b="1" dirty="0" smtClean="0">
                          <a:solidFill>
                            <a:srgbClr val="FF0000"/>
                          </a:solidFill>
                          <a:latin typeface="Cambria" panose="02040503050406030204" pitchFamily="18" charset="0"/>
                          <a:ea typeface="Cambria" panose="02040503050406030204" pitchFamily="18" charset="0"/>
                        </a:rPr>
                        <a:t>on retirement by rotation</a:t>
                      </a:r>
                      <a:r>
                        <a:rPr lang="en-US" sz="2000" b="1" dirty="0" smtClean="0">
                          <a:latin typeface="Cambria" panose="02040503050406030204" pitchFamily="18" charset="0"/>
                          <a:ea typeface="Cambria" panose="02040503050406030204" pitchFamily="18" charset="0"/>
                        </a:rPr>
                        <a:t>.</a:t>
                      </a:r>
                      <a:endParaRPr lang="en-IN" sz="2000" b="1" dirty="0">
                        <a:latin typeface="Cambria" panose="02040503050406030204" pitchFamily="18" charset="0"/>
                        <a:ea typeface="Cambria" panose="02040503050406030204" pitchFamily="18" charset="0"/>
                      </a:endParaRPr>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2483254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nvPr>
        </p:nvGraphicFramePr>
        <p:xfrm>
          <a:off x="323528" y="260648"/>
          <a:ext cx="8568952" cy="6408712"/>
        </p:xfrm>
        <a:graphic>
          <a:graphicData uri="http://schemas.openxmlformats.org/drawingml/2006/table">
            <a:tbl>
              <a:tblPr firstRow="1" bandRow="1">
                <a:tableStyleId>{5C22544A-7EE6-4342-B048-85BDC9FD1C3A}</a:tableStyleId>
              </a:tblPr>
              <a:tblGrid>
                <a:gridCol w="8568952">
                  <a:extLst>
                    <a:ext uri="{9D8B030D-6E8A-4147-A177-3AD203B41FA5}">
                      <a16:colId xmlns:a16="http://schemas.microsoft.com/office/drawing/2014/main" xmlns="" val="20000"/>
                    </a:ext>
                  </a:extLst>
                </a:gridCol>
              </a:tblGrid>
              <a:tr h="48617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baseline="0" dirty="0" smtClean="0">
                          <a:solidFill>
                            <a:schemeClr val="tx1"/>
                          </a:solidFill>
                          <a:latin typeface="Cambria" panose="02040503050406030204" pitchFamily="18" charset="0"/>
                          <a:ea typeface="Cambria" panose="02040503050406030204" pitchFamily="18" charset="0"/>
                          <a:cs typeface="+mn-cs"/>
                        </a:rPr>
                        <a:t>FAQ on Change in Management</a:t>
                      </a:r>
                      <a:endParaRPr kumimoji="0" lang="en-US" sz="2800" b="0" i="0" u="none" strike="noStrike" kern="1200" baseline="0" dirty="0" smtClean="0">
                        <a:solidFill>
                          <a:schemeClr val="tx1"/>
                        </a:solidFill>
                        <a:latin typeface="Cambria" panose="02040503050406030204" pitchFamily="18" charset="0"/>
                        <a:ea typeface="Cambria" panose="02040503050406030204" pitchFamily="18" charset="0"/>
                        <a:cs typeface="+mn-cs"/>
                      </a:endParaRPr>
                    </a:p>
                  </a:txBody>
                  <a:tcPr/>
                </a:tc>
                <a:extLst>
                  <a:ext uri="{0D108BD9-81ED-4DB2-BD59-A6C34878D82A}">
                    <a16:rowId xmlns:a16="http://schemas.microsoft.com/office/drawing/2014/main" xmlns="" val="10000"/>
                  </a:ext>
                </a:extLst>
              </a:tr>
              <a:tr h="5890552">
                <a:tc>
                  <a:txBody>
                    <a:bodyPr/>
                    <a:lstStyle/>
                    <a:p>
                      <a:pPr algn="just"/>
                      <a:r>
                        <a:rPr lang="en-US" sz="2000" b="1" dirty="0" smtClean="0">
                          <a:latin typeface="Cambria" panose="02040503050406030204" pitchFamily="18" charset="0"/>
                          <a:ea typeface="Cambria" panose="02040503050406030204" pitchFamily="18" charset="0"/>
                        </a:rPr>
                        <a:t>Q.</a:t>
                      </a:r>
                      <a:r>
                        <a:rPr lang="en-US" sz="2000" b="1" baseline="0" dirty="0" smtClean="0">
                          <a:latin typeface="Cambria" panose="02040503050406030204" pitchFamily="18" charset="0"/>
                          <a:ea typeface="Cambria" panose="02040503050406030204" pitchFamily="18" charset="0"/>
                        </a:rPr>
                        <a:t> Whether prior approval is required for resignation or cessation of Director?</a:t>
                      </a:r>
                    </a:p>
                    <a:p>
                      <a:pPr algn="just"/>
                      <a:endParaRPr lang="en-US" sz="1600" baseline="0" dirty="0" smtClean="0">
                        <a:latin typeface="Cambria" panose="02040503050406030204" pitchFamily="18" charset="0"/>
                        <a:ea typeface="Cambria" panose="02040503050406030204" pitchFamily="18" charset="0"/>
                      </a:endParaRPr>
                    </a:p>
                    <a:p>
                      <a:pPr algn="just"/>
                      <a:r>
                        <a:rPr lang="en-US" sz="2000" baseline="0" dirty="0" smtClean="0">
                          <a:latin typeface="Cambria" panose="02040503050406030204" pitchFamily="18" charset="0"/>
                          <a:ea typeface="Cambria" panose="02040503050406030204" pitchFamily="18" charset="0"/>
                        </a:rPr>
                        <a:t>A. Resignation or cessation of Director do not require prior approval. Only intimation with regard to resignation or cessation is sufficient.</a:t>
                      </a:r>
                    </a:p>
                    <a:p>
                      <a:pPr algn="just"/>
                      <a:endParaRPr lang="en-US" sz="2000" baseline="0" dirty="0" smtClean="0">
                        <a:latin typeface="Cambria" panose="02040503050406030204" pitchFamily="18" charset="0"/>
                        <a:ea typeface="Cambria" panose="02040503050406030204" pitchFamily="18" charset="0"/>
                      </a:endParaRPr>
                    </a:p>
                    <a:p>
                      <a:pPr algn="just"/>
                      <a:r>
                        <a:rPr lang="en-US" sz="2000" b="1" baseline="0" dirty="0" smtClean="0">
                          <a:latin typeface="Cambria" panose="02040503050406030204" pitchFamily="18" charset="0"/>
                          <a:ea typeface="Cambria" panose="02040503050406030204" pitchFamily="18" charset="0"/>
                        </a:rPr>
                        <a:t>Q. Whether approval is required for appointment of ID?</a:t>
                      </a:r>
                    </a:p>
                    <a:p>
                      <a:pPr algn="just"/>
                      <a:endParaRPr lang="en-US" sz="1600" b="1" baseline="0" dirty="0" smtClean="0">
                        <a:latin typeface="Cambria" panose="02040503050406030204" pitchFamily="18" charset="0"/>
                        <a:ea typeface="Cambria" panose="02040503050406030204" pitchFamily="18" charset="0"/>
                      </a:endParaRPr>
                    </a:p>
                    <a:p>
                      <a:pPr algn="just"/>
                      <a:r>
                        <a:rPr lang="en-US" sz="2000" baseline="0" dirty="0" smtClean="0">
                          <a:latin typeface="Cambria" panose="02040503050406030204" pitchFamily="18" charset="0"/>
                          <a:ea typeface="Cambria" panose="02040503050406030204" pitchFamily="18" charset="0"/>
                        </a:rPr>
                        <a:t>A. No. Only intimation is required post appointment.</a:t>
                      </a:r>
                    </a:p>
                    <a:p>
                      <a:pPr algn="just"/>
                      <a:endParaRPr lang="en-US" sz="2000" dirty="0" smtClean="0">
                        <a:latin typeface="Cambria" panose="02040503050406030204" pitchFamily="18" charset="0"/>
                        <a:ea typeface="Cambria" panose="02040503050406030204" pitchFamily="18" charset="0"/>
                      </a:endParaRPr>
                    </a:p>
                    <a:p>
                      <a:pPr algn="just"/>
                      <a:r>
                        <a:rPr lang="en-US" sz="2000" b="1" dirty="0" smtClean="0">
                          <a:latin typeface="Cambria" panose="02040503050406030204" pitchFamily="18" charset="0"/>
                          <a:ea typeface="Cambria" panose="02040503050406030204" pitchFamily="18" charset="0"/>
                        </a:rPr>
                        <a:t>Q. Whether approval required for re-appointment of director retire by rotation?</a:t>
                      </a:r>
                    </a:p>
                    <a:p>
                      <a:pPr algn="just"/>
                      <a:endParaRPr lang="en-US" sz="1600" dirty="0" smtClean="0">
                        <a:latin typeface="Cambria" panose="02040503050406030204" pitchFamily="18" charset="0"/>
                        <a:ea typeface="Cambria" panose="02040503050406030204" pitchFamily="18" charset="0"/>
                      </a:endParaRPr>
                    </a:p>
                    <a:p>
                      <a:pPr algn="just"/>
                      <a:r>
                        <a:rPr lang="en-US" sz="2000" dirty="0" smtClean="0">
                          <a:latin typeface="Cambria" panose="02040503050406030204" pitchFamily="18" charset="0"/>
                          <a:ea typeface="Cambria" panose="02040503050406030204" pitchFamily="18" charset="0"/>
                        </a:rPr>
                        <a:t>A. No.</a:t>
                      </a:r>
                      <a:r>
                        <a:rPr lang="en-US" sz="2000" baseline="0" dirty="0" smtClean="0">
                          <a:latin typeface="Cambria" panose="02040503050406030204" pitchFamily="18" charset="0"/>
                          <a:ea typeface="Cambria" panose="02040503050406030204" pitchFamily="18" charset="0"/>
                        </a:rPr>
                        <a:t> Prior approval is required only at the time of fresh appointment or appointment for the first time. </a:t>
                      </a:r>
                    </a:p>
                    <a:p>
                      <a:pPr algn="just"/>
                      <a:endParaRPr lang="en-US" sz="2000" b="1" dirty="0" smtClean="0">
                        <a:latin typeface="Cambria" panose="02040503050406030204" pitchFamily="18" charset="0"/>
                        <a:ea typeface="Cambria" panose="02040503050406030204" pitchFamily="18" charset="0"/>
                      </a:endParaRPr>
                    </a:p>
                    <a:p>
                      <a:pPr algn="just"/>
                      <a:r>
                        <a:rPr lang="en-US" sz="2000" b="1" dirty="0" smtClean="0">
                          <a:latin typeface="Cambria" panose="02040503050406030204" pitchFamily="18" charset="0"/>
                          <a:ea typeface="Cambria" panose="02040503050406030204" pitchFamily="18" charset="0"/>
                        </a:rPr>
                        <a:t>Q. Whether</a:t>
                      </a:r>
                      <a:r>
                        <a:rPr lang="en-US" sz="2000" b="1" baseline="0" dirty="0" smtClean="0">
                          <a:latin typeface="Cambria" panose="02040503050406030204" pitchFamily="18" charset="0"/>
                          <a:ea typeface="Cambria" panose="02040503050406030204" pitchFamily="18" charset="0"/>
                        </a:rPr>
                        <a:t> approval is required for appointment of Nominee Director?</a:t>
                      </a:r>
                    </a:p>
                    <a:p>
                      <a:pPr algn="just"/>
                      <a:endParaRPr lang="en-US" sz="1600" baseline="0" dirty="0" smtClean="0">
                        <a:latin typeface="Cambria" panose="02040503050406030204" pitchFamily="18" charset="0"/>
                        <a:ea typeface="Cambria" panose="02040503050406030204" pitchFamily="18" charset="0"/>
                      </a:endParaRPr>
                    </a:p>
                    <a:p>
                      <a:pPr algn="just"/>
                      <a:r>
                        <a:rPr lang="en-US" sz="2000" baseline="0" dirty="0" smtClean="0">
                          <a:latin typeface="Cambria" panose="02040503050406030204" pitchFamily="18" charset="0"/>
                          <a:ea typeface="Cambria" panose="02040503050406030204" pitchFamily="18" charset="0"/>
                        </a:rPr>
                        <a:t>A. Yes</a:t>
                      </a:r>
                      <a:endParaRPr lang="en-IN" sz="2000" dirty="0">
                        <a:latin typeface="Cambria" panose="02040503050406030204" pitchFamily="18" charset="0"/>
                        <a:ea typeface="Cambria" panose="02040503050406030204" pitchFamily="18" charset="0"/>
                      </a:endParaRPr>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5814533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nvPr>
        </p:nvGraphicFramePr>
        <p:xfrm>
          <a:off x="467544" y="908720"/>
          <a:ext cx="8280920" cy="4666219"/>
        </p:xfrm>
        <a:graphic>
          <a:graphicData uri="http://schemas.openxmlformats.org/drawingml/2006/table">
            <a:tbl>
              <a:tblPr firstRow="1" bandRow="1">
                <a:tableStyleId>{5C22544A-7EE6-4342-B048-85BDC9FD1C3A}</a:tableStyleId>
              </a:tblPr>
              <a:tblGrid>
                <a:gridCol w="8280920">
                  <a:extLst>
                    <a:ext uri="{9D8B030D-6E8A-4147-A177-3AD203B41FA5}">
                      <a16:colId xmlns:a16="http://schemas.microsoft.com/office/drawing/2014/main" xmlns="" val="20000"/>
                    </a:ext>
                  </a:extLst>
                </a:gridCol>
              </a:tblGrid>
              <a:tr h="38844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baseline="0" dirty="0" smtClean="0">
                          <a:solidFill>
                            <a:schemeClr val="tx1"/>
                          </a:solidFill>
                          <a:latin typeface="Georgia" panose="02040502050405020303" pitchFamily="18" charset="0"/>
                          <a:ea typeface="Cambria" panose="02040503050406030204" pitchFamily="18" charset="0"/>
                          <a:cs typeface="+mn-cs"/>
                        </a:rPr>
                        <a:t>FAQ on Change in Management</a:t>
                      </a:r>
                      <a:endParaRPr kumimoji="0" lang="en-US" sz="2800" b="0" i="0" u="none" strike="noStrike" kern="1200" baseline="0" dirty="0" smtClean="0">
                        <a:solidFill>
                          <a:schemeClr val="tx1"/>
                        </a:solidFill>
                        <a:latin typeface="Georgia" panose="02040502050405020303" pitchFamily="18" charset="0"/>
                        <a:ea typeface="Cambria" panose="02040503050406030204" pitchFamily="18" charset="0"/>
                        <a:cs typeface="+mn-cs"/>
                      </a:endParaRPr>
                    </a:p>
                  </a:txBody>
                  <a:tcPr/>
                </a:tc>
                <a:extLst>
                  <a:ext uri="{0D108BD9-81ED-4DB2-BD59-A6C34878D82A}">
                    <a16:rowId xmlns:a16="http://schemas.microsoft.com/office/drawing/2014/main" xmlns="" val="10000"/>
                  </a:ext>
                </a:extLst>
              </a:tr>
              <a:tr h="4148059">
                <a:tc>
                  <a:txBody>
                    <a:bodyPr/>
                    <a:lstStyle/>
                    <a:p>
                      <a:pPr algn="just"/>
                      <a:r>
                        <a:rPr lang="en-US" sz="2400" b="1" dirty="0" smtClean="0">
                          <a:latin typeface="Cambria" panose="02040503050406030204" pitchFamily="18" charset="0"/>
                          <a:ea typeface="Cambria" panose="02040503050406030204" pitchFamily="18" charset="0"/>
                        </a:rPr>
                        <a:t>Q.</a:t>
                      </a:r>
                      <a:r>
                        <a:rPr lang="en-US" sz="2400" b="1" baseline="0" dirty="0" smtClean="0">
                          <a:latin typeface="Cambria" panose="02040503050406030204" pitchFamily="18" charset="0"/>
                          <a:ea typeface="Cambria" panose="02040503050406030204" pitchFamily="18" charset="0"/>
                        </a:rPr>
                        <a:t> How to determine 30% change in Directors?</a:t>
                      </a:r>
                    </a:p>
                    <a:p>
                      <a:pPr algn="just"/>
                      <a:endParaRPr lang="en-US" sz="1600" b="1" baseline="0" dirty="0" smtClean="0">
                        <a:latin typeface="Cambria" panose="02040503050406030204" pitchFamily="18" charset="0"/>
                        <a:ea typeface="Cambria" panose="02040503050406030204" pitchFamily="18" charset="0"/>
                      </a:endParaRPr>
                    </a:p>
                    <a:p>
                      <a:pPr algn="just"/>
                      <a:r>
                        <a:rPr lang="en-US" sz="2400" b="0" baseline="0" dirty="0" smtClean="0">
                          <a:latin typeface="Cambria" panose="02040503050406030204" pitchFamily="18" charset="0"/>
                          <a:ea typeface="Cambria" panose="02040503050406030204" pitchFamily="18" charset="0"/>
                        </a:rPr>
                        <a:t>A. Proposed New Directors / Total Existing Director *100</a:t>
                      </a:r>
                    </a:p>
                    <a:p>
                      <a:pPr algn="just"/>
                      <a:endParaRPr lang="en-US" sz="2400" b="0" dirty="0" smtClean="0">
                        <a:latin typeface="Cambria" panose="02040503050406030204" pitchFamily="18" charset="0"/>
                        <a:ea typeface="Cambria" panose="02040503050406030204" pitchFamily="18" charset="0"/>
                      </a:endParaRPr>
                    </a:p>
                    <a:p>
                      <a:pPr algn="just"/>
                      <a:r>
                        <a:rPr lang="en-US" sz="2400" b="1" dirty="0" smtClean="0">
                          <a:latin typeface="Cambria" panose="02040503050406030204" pitchFamily="18" charset="0"/>
                          <a:ea typeface="Cambria" panose="02040503050406030204" pitchFamily="18" charset="0"/>
                        </a:rPr>
                        <a:t>Q. Whether</a:t>
                      </a:r>
                      <a:r>
                        <a:rPr lang="en-US" sz="2400" b="1" baseline="0" dirty="0" smtClean="0">
                          <a:latin typeface="Cambria" panose="02040503050406030204" pitchFamily="18" charset="0"/>
                          <a:ea typeface="Cambria" panose="02040503050406030204" pitchFamily="18" charset="0"/>
                        </a:rPr>
                        <a:t> separate application is required for appointment of each Director?</a:t>
                      </a:r>
                    </a:p>
                    <a:p>
                      <a:pPr algn="just"/>
                      <a:endParaRPr lang="en-US" sz="1600" b="0" baseline="0" dirty="0" smtClean="0">
                        <a:latin typeface="Cambria" panose="02040503050406030204" pitchFamily="18" charset="0"/>
                        <a:ea typeface="Cambria" panose="02040503050406030204" pitchFamily="18" charset="0"/>
                      </a:endParaRPr>
                    </a:p>
                    <a:p>
                      <a:pPr algn="just"/>
                      <a:r>
                        <a:rPr lang="en-US" sz="2400" b="0" baseline="0" dirty="0" smtClean="0">
                          <a:latin typeface="Cambria" panose="02040503050406030204" pitchFamily="18" charset="0"/>
                          <a:ea typeface="Cambria" panose="02040503050406030204" pitchFamily="18" charset="0"/>
                        </a:rPr>
                        <a:t>A. No. Single application can be filed for obtaining approval of more than 1 person at a given point of time. However, details of each director in separate annexures should be clearly outlined.</a:t>
                      </a:r>
                      <a:endParaRPr lang="en-IN" sz="2400" b="0" dirty="0">
                        <a:latin typeface="Cambria" panose="02040503050406030204" pitchFamily="18" charset="0"/>
                        <a:ea typeface="Cambria" panose="02040503050406030204" pitchFamily="18" charset="0"/>
                      </a:endParaRPr>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13521402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nvPr>
        </p:nvGraphicFramePr>
        <p:xfrm>
          <a:off x="323528" y="188640"/>
          <a:ext cx="8496944" cy="6378497"/>
        </p:xfrm>
        <a:graphic>
          <a:graphicData uri="http://schemas.openxmlformats.org/drawingml/2006/table">
            <a:tbl>
              <a:tblPr firstRow="1" bandRow="1">
                <a:tableStyleId>{5C22544A-7EE6-4342-B048-85BDC9FD1C3A}</a:tableStyleId>
              </a:tblPr>
              <a:tblGrid>
                <a:gridCol w="8496944">
                  <a:extLst>
                    <a:ext uri="{9D8B030D-6E8A-4147-A177-3AD203B41FA5}">
                      <a16:colId xmlns:a16="http://schemas.microsoft.com/office/drawing/2014/main" xmlns="" val="20000"/>
                    </a:ext>
                  </a:extLst>
                </a:gridCol>
              </a:tblGrid>
              <a:tr h="49585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baseline="0" dirty="0" smtClean="0">
                          <a:solidFill>
                            <a:schemeClr val="tx1"/>
                          </a:solidFill>
                          <a:latin typeface="Georgia" panose="02040502050405020303" pitchFamily="18" charset="0"/>
                          <a:ea typeface="+mn-ea"/>
                          <a:cs typeface="+mn-cs"/>
                        </a:rPr>
                        <a:t>Reg. 63. Application for prior approval</a:t>
                      </a:r>
                    </a:p>
                  </a:txBody>
                  <a:tcPr/>
                </a:tc>
                <a:extLst>
                  <a:ext uri="{0D108BD9-81ED-4DB2-BD59-A6C34878D82A}">
                    <a16:rowId xmlns:a16="http://schemas.microsoft.com/office/drawing/2014/main" xmlns="" val="10000"/>
                  </a:ext>
                </a:extLst>
              </a:tr>
              <a:tr h="5264783">
                <a:tc>
                  <a:txBody>
                    <a:bodyPr/>
                    <a:lstStyle/>
                    <a:p>
                      <a:pPr algn="just"/>
                      <a:r>
                        <a:rPr kumimoji="0" lang="en-US" sz="2000" b="0" i="0" u="none" strike="noStrike" kern="1200" baseline="0" dirty="0" smtClean="0">
                          <a:solidFill>
                            <a:schemeClr val="dk1"/>
                          </a:solidFill>
                          <a:latin typeface="Cambria" panose="02040503050406030204" pitchFamily="18" charset="0"/>
                          <a:ea typeface="Cambria" panose="02040503050406030204" pitchFamily="18" charset="0"/>
                          <a:cs typeface="+mn-cs"/>
                        </a:rPr>
                        <a:t>(1) Applicable NBFCs shall </a:t>
                      </a:r>
                      <a:r>
                        <a:rPr kumimoji="0" lang="en-US" sz="2000" b="1" i="0" u="none" strike="noStrike" kern="1200" baseline="0" dirty="0" smtClean="0">
                          <a:solidFill>
                            <a:srgbClr val="FF0000"/>
                          </a:solidFill>
                          <a:latin typeface="Cambria" panose="02040503050406030204" pitchFamily="18" charset="0"/>
                          <a:ea typeface="Cambria" panose="02040503050406030204" pitchFamily="18" charset="0"/>
                          <a:cs typeface="+mn-cs"/>
                        </a:rPr>
                        <a:t>submit an application</a:t>
                      </a:r>
                      <a:r>
                        <a:rPr kumimoji="0" lang="en-US" sz="2000" b="0" i="0" u="none" strike="noStrike" kern="1200" baseline="0" dirty="0" smtClean="0">
                          <a:solidFill>
                            <a:schemeClr val="dk1"/>
                          </a:solidFill>
                          <a:latin typeface="Cambria" panose="02040503050406030204" pitchFamily="18" charset="0"/>
                          <a:ea typeface="Cambria" panose="02040503050406030204" pitchFamily="18" charset="0"/>
                          <a:cs typeface="+mn-cs"/>
                        </a:rPr>
                        <a:t>, in the </a:t>
                      </a:r>
                      <a:r>
                        <a:rPr kumimoji="0" lang="en-US" sz="2000" b="1" i="0" u="none" strike="noStrike" kern="1200" baseline="0" dirty="0" smtClean="0">
                          <a:solidFill>
                            <a:srgbClr val="FF0000"/>
                          </a:solidFill>
                          <a:latin typeface="Cambria" panose="02040503050406030204" pitchFamily="18" charset="0"/>
                          <a:ea typeface="Cambria" panose="02040503050406030204" pitchFamily="18" charset="0"/>
                          <a:cs typeface="+mn-cs"/>
                        </a:rPr>
                        <a:t>company letter head,</a:t>
                      </a:r>
                      <a:r>
                        <a:rPr kumimoji="0" lang="en-US" sz="2000" b="0" i="0" u="none" strike="noStrike" kern="1200" baseline="0" dirty="0" smtClean="0">
                          <a:solidFill>
                            <a:schemeClr val="dk1"/>
                          </a:solidFill>
                          <a:latin typeface="Cambria" panose="02040503050406030204" pitchFamily="18" charset="0"/>
                          <a:ea typeface="Cambria" panose="02040503050406030204" pitchFamily="18" charset="0"/>
                          <a:cs typeface="+mn-cs"/>
                        </a:rPr>
                        <a:t> for obtaining prior approval of the Bank, along with the following </a:t>
                      </a:r>
                      <a:r>
                        <a:rPr kumimoji="0" lang="en-US" sz="2000" b="1" i="0" u="none" strike="noStrike" kern="1200" baseline="0" dirty="0" smtClean="0">
                          <a:solidFill>
                            <a:srgbClr val="FF0000"/>
                          </a:solidFill>
                          <a:latin typeface="Cambria" panose="02040503050406030204" pitchFamily="18" charset="0"/>
                          <a:ea typeface="Cambria" panose="02040503050406030204" pitchFamily="18" charset="0"/>
                          <a:cs typeface="+mn-cs"/>
                        </a:rPr>
                        <a:t>documents:</a:t>
                      </a:r>
                    </a:p>
                    <a:p>
                      <a:pPr algn="just"/>
                      <a:r>
                        <a:rPr kumimoji="0" lang="en-US" sz="2000" b="0" i="0" u="none" strike="noStrike" kern="1200" baseline="0" dirty="0" smtClean="0">
                          <a:solidFill>
                            <a:schemeClr val="dk1"/>
                          </a:solidFill>
                          <a:latin typeface="Cambria" panose="02040503050406030204" pitchFamily="18" charset="0"/>
                          <a:ea typeface="Cambria" panose="02040503050406030204" pitchFamily="18" charset="0"/>
                          <a:cs typeface="+mn-cs"/>
                        </a:rPr>
                        <a:t>(a) Information about the </a:t>
                      </a:r>
                      <a:r>
                        <a:rPr kumimoji="0" lang="en-US" sz="2000" b="1" i="0" u="none" strike="noStrike" kern="1200" baseline="0" dirty="0" smtClean="0">
                          <a:solidFill>
                            <a:srgbClr val="FF0000"/>
                          </a:solidFill>
                          <a:latin typeface="Cambria" panose="02040503050406030204" pitchFamily="18" charset="0"/>
                          <a:ea typeface="Cambria" panose="02040503050406030204" pitchFamily="18" charset="0"/>
                          <a:cs typeface="+mn-cs"/>
                        </a:rPr>
                        <a:t>proposed directors / shareholders</a:t>
                      </a:r>
                      <a:r>
                        <a:rPr kumimoji="0" lang="en-US" sz="2000" b="1" i="0" u="none" strike="noStrike" kern="1200" baseline="0" dirty="0" smtClean="0">
                          <a:solidFill>
                            <a:schemeClr val="dk1"/>
                          </a:solidFill>
                          <a:latin typeface="Cambria" panose="02040503050406030204" pitchFamily="18" charset="0"/>
                          <a:ea typeface="Cambria" panose="02040503050406030204" pitchFamily="18" charset="0"/>
                          <a:cs typeface="+mn-cs"/>
                        </a:rPr>
                        <a:t> </a:t>
                      </a:r>
                      <a:r>
                        <a:rPr kumimoji="0" lang="en-US" sz="2000" b="0" i="0" u="none" strike="noStrike" kern="1200" baseline="0" dirty="0" smtClean="0">
                          <a:solidFill>
                            <a:schemeClr val="dk1"/>
                          </a:solidFill>
                          <a:latin typeface="Cambria" panose="02040503050406030204" pitchFamily="18" charset="0"/>
                          <a:ea typeface="Cambria" panose="02040503050406030204" pitchFamily="18" charset="0"/>
                          <a:cs typeface="+mn-cs"/>
                        </a:rPr>
                        <a:t>as per the Annex XI;</a:t>
                      </a:r>
                    </a:p>
                    <a:p>
                      <a:pPr algn="just"/>
                      <a:r>
                        <a:rPr kumimoji="0" lang="en-US" sz="2000" b="0" i="0" u="none" strike="noStrike" kern="1200" baseline="0" dirty="0" smtClean="0">
                          <a:solidFill>
                            <a:schemeClr val="dk1"/>
                          </a:solidFill>
                          <a:latin typeface="Cambria" panose="02040503050406030204" pitchFamily="18" charset="0"/>
                          <a:ea typeface="Cambria" panose="02040503050406030204" pitchFamily="18" charset="0"/>
                          <a:cs typeface="+mn-cs"/>
                        </a:rPr>
                        <a:t>(b) </a:t>
                      </a:r>
                      <a:r>
                        <a:rPr kumimoji="0" lang="en-US" sz="2000" b="1" i="0" u="none" strike="noStrike" kern="1200" baseline="0" dirty="0" smtClean="0">
                          <a:solidFill>
                            <a:srgbClr val="FF0000"/>
                          </a:solidFill>
                          <a:latin typeface="Cambria" panose="02040503050406030204" pitchFamily="18" charset="0"/>
                          <a:ea typeface="Cambria" panose="02040503050406030204" pitchFamily="18" charset="0"/>
                          <a:cs typeface="+mn-cs"/>
                        </a:rPr>
                        <a:t>Sources of funds </a:t>
                      </a:r>
                      <a:r>
                        <a:rPr kumimoji="0" lang="en-US" sz="2000" b="0" i="0" u="none" strike="noStrike" kern="1200" baseline="0" dirty="0" smtClean="0">
                          <a:solidFill>
                            <a:schemeClr val="dk1"/>
                          </a:solidFill>
                          <a:latin typeface="Cambria" panose="02040503050406030204" pitchFamily="18" charset="0"/>
                          <a:ea typeface="Cambria" panose="02040503050406030204" pitchFamily="18" charset="0"/>
                          <a:cs typeface="+mn-cs"/>
                        </a:rPr>
                        <a:t>of the proposed shareholders acquiring the shares in the applicable NBFC;</a:t>
                      </a:r>
                    </a:p>
                    <a:p>
                      <a:pPr algn="just"/>
                      <a:r>
                        <a:rPr kumimoji="0" lang="en-US" sz="2000" b="0" i="0" u="none" strike="noStrike" kern="1200" baseline="0" dirty="0" smtClean="0">
                          <a:solidFill>
                            <a:schemeClr val="dk1"/>
                          </a:solidFill>
                          <a:latin typeface="Cambria" panose="02040503050406030204" pitchFamily="18" charset="0"/>
                          <a:ea typeface="Cambria" panose="02040503050406030204" pitchFamily="18" charset="0"/>
                          <a:cs typeface="+mn-cs"/>
                        </a:rPr>
                        <a:t>(c) </a:t>
                      </a:r>
                      <a:r>
                        <a:rPr kumimoji="0" lang="en-US" sz="2000" b="1" i="0" u="none" strike="noStrike" kern="1200" baseline="0" dirty="0" smtClean="0">
                          <a:solidFill>
                            <a:srgbClr val="FF0000"/>
                          </a:solidFill>
                          <a:latin typeface="Cambria" panose="02040503050406030204" pitchFamily="18" charset="0"/>
                          <a:ea typeface="Cambria" panose="02040503050406030204" pitchFamily="18" charset="0"/>
                          <a:cs typeface="+mn-cs"/>
                        </a:rPr>
                        <a:t>Declaration</a:t>
                      </a:r>
                      <a:r>
                        <a:rPr kumimoji="0" lang="en-US" sz="2000" b="0" i="0" u="none" strike="noStrike" kern="1200" baseline="0" dirty="0" smtClean="0">
                          <a:solidFill>
                            <a:srgbClr val="FF0000"/>
                          </a:solidFill>
                          <a:latin typeface="Cambria" panose="02040503050406030204" pitchFamily="18" charset="0"/>
                          <a:ea typeface="Cambria" panose="02040503050406030204" pitchFamily="18" charset="0"/>
                          <a:cs typeface="+mn-cs"/>
                        </a:rPr>
                        <a:t> </a:t>
                      </a:r>
                      <a:r>
                        <a:rPr kumimoji="0" lang="en-US" sz="2000" b="0" i="0" u="none" strike="noStrike" kern="1200" baseline="0" dirty="0" smtClean="0">
                          <a:solidFill>
                            <a:schemeClr val="dk1"/>
                          </a:solidFill>
                          <a:latin typeface="Cambria" panose="02040503050406030204" pitchFamily="18" charset="0"/>
                          <a:ea typeface="Cambria" panose="02040503050406030204" pitchFamily="18" charset="0"/>
                          <a:cs typeface="+mn-cs"/>
                        </a:rPr>
                        <a:t>by the proposed directors/ shareholders that they are </a:t>
                      </a:r>
                      <a:r>
                        <a:rPr kumimoji="0" lang="en-US" sz="2000" b="1" i="0" u="none" strike="noStrike" kern="1200" baseline="0" dirty="0" smtClean="0">
                          <a:solidFill>
                            <a:srgbClr val="FF0000"/>
                          </a:solidFill>
                          <a:latin typeface="Cambria" panose="02040503050406030204" pitchFamily="18" charset="0"/>
                          <a:ea typeface="Cambria" panose="02040503050406030204" pitchFamily="18" charset="0"/>
                          <a:cs typeface="+mn-cs"/>
                        </a:rPr>
                        <a:t>not associated with any unincorporated body</a:t>
                      </a:r>
                      <a:r>
                        <a:rPr kumimoji="0" lang="en-US" sz="2000" b="0" i="0" u="none" strike="noStrike" kern="1200" baseline="0" dirty="0" smtClean="0">
                          <a:solidFill>
                            <a:schemeClr val="dk1"/>
                          </a:solidFill>
                          <a:latin typeface="Cambria" panose="02040503050406030204" pitchFamily="18" charset="0"/>
                          <a:ea typeface="Cambria" panose="02040503050406030204" pitchFamily="18" charset="0"/>
                          <a:cs typeface="+mn-cs"/>
                        </a:rPr>
                        <a:t> that is accepting deposits;</a:t>
                      </a:r>
                    </a:p>
                    <a:p>
                      <a:pPr algn="just"/>
                      <a:r>
                        <a:rPr kumimoji="0" lang="en-US" sz="2000" b="0" i="0" u="none" strike="noStrike" kern="1200" baseline="0" dirty="0" smtClean="0">
                          <a:solidFill>
                            <a:schemeClr val="dk1"/>
                          </a:solidFill>
                          <a:latin typeface="Cambria" panose="02040503050406030204" pitchFamily="18" charset="0"/>
                          <a:ea typeface="Cambria" panose="02040503050406030204" pitchFamily="18" charset="0"/>
                          <a:cs typeface="+mn-cs"/>
                        </a:rPr>
                        <a:t>(d) </a:t>
                      </a:r>
                      <a:r>
                        <a:rPr kumimoji="0" lang="en-US" sz="2000" b="1" i="0" u="none" strike="noStrike" kern="1200" baseline="0" dirty="0" smtClean="0">
                          <a:solidFill>
                            <a:srgbClr val="FF0000"/>
                          </a:solidFill>
                          <a:latin typeface="Cambria" panose="02040503050406030204" pitchFamily="18" charset="0"/>
                          <a:ea typeface="Cambria" panose="02040503050406030204" pitchFamily="18" charset="0"/>
                          <a:cs typeface="+mn-cs"/>
                        </a:rPr>
                        <a:t>Declaration</a:t>
                      </a:r>
                      <a:r>
                        <a:rPr kumimoji="0" lang="en-US" sz="2000" b="0" i="0" u="none" strike="noStrike" kern="1200" baseline="0" dirty="0" smtClean="0">
                          <a:solidFill>
                            <a:schemeClr val="dk1"/>
                          </a:solidFill>
                          <a:latin typeface="Cambria" panose="02040503050406030204" pitchFamily="18" charset="0"/>
                          <a:ea typeface="Cambria" panose="02040503050406030204" pitchFamily="18" charset="0"/>
                          <a:cs typeface="+mn-cs"/>
                        </a:rPr>
                        <a:t> by the proposed directors/ shareholders that they are </a:t>
                      </a:r>
                      <a:r>
                        <a:rPr kumimoji="0" lang="en-US" sz="2000" b="1" i="0" u="none" strike="noStrike" kern="1200" baseline="0" dirty="0" smtClean="0">
                          <a:solidFill>
                            <a:srgbClr val="FF0000"/>
                          </a:solidFill>
                          <a:latin typeface="Cambria" panose="02040503050406030204" pitchFamily="18" charset="0"/>
                          <a:ea typeface="Cambria" panose="02040503050406030204" pitchFamily="18" charset="0"/>
                          <a:cs typeface="+mn-cs"/>
                        </a:rPr>
                        <a:t>not associated with any company,</a:t>
                      </a:r>
                      <a:r>
                        <a:rPr kumimoji="0" lang="en-US" sz="2000" b="0" i="0" u="none" strike="noStrike" kern="1200" baseline="0" dirty="0" smtClean="0">
                          <a:solidFill>
                            <a:srgbClr val="FF0000"/>
                          </a:solidFill>
                          <a:latin typeface="Cambria" panose="02040503050406030204" pitchFamily="18" charset="0"/>
                          <a:ea typeface="Cambria" panose="02040503050406030204" pitchFamily="18" charset="0"/>
                          <a:cs typeface="+mn-cs"/>
                        </a:rPr>
                        <a:t> </a:t>
                      </a:r>
                      <a:r>
                        <a:rPr kumimoji="0" lang="en-US" sz="2000" b="0" i="0" u="none" strike="noStrike" kern="1200" baseline="0" dirty="0" smtClean="0">
                          <a:solidFill>
                            <a:schemeClr val="bg1"/>
                          </a:solidFill>
                          <a:latin typeface="Cambria" panose="02040503050406030204" pitchFamily="18" charset="0"/>
                          <a:ea typeface="Cambria" panose="02040503050406030204" pitchFamily="18" charset="0"/>
                          <a:cs typeface="+mn-cs"/>
                        </a:rPr>
                        <a:t>the application for </a:t>
                      </a:r>
                      <a:r>
                        <a:rPr kumimoji="0" lang="en-US" sz="2000" b="1" i="0" u="none" strike="noStrike" kern="1200" baseline="0" dirty="0" err="1" smtClean="0">
                          <a:solidFill>
                            <a:srgbClr val="FF0000"/>
                          </a:solidFill>
                          <a:latin typeface="Cambria" panose="02040503050406030204" pitchFamily="18" charset="0"/>
                          <a:ea typeface="Cambria" panose="02040503050406030204" pitchFamily="18" charset="0"/>
                          <a:cs typeface="+mn-cs"/>
                        </a:rPr>
                        <a:t>CoR</a:t>
                      </a:r>
                      <a:r>
                        <a:rPr kumimoji="0" lang="en-US" sz="2000" b="1" i="0" u="none" strike="noStrike" kern="1200" baseline="0" dirty="0" smtClean="0">
                          <a:solidFill>
                            <a:srgbClr val="FF0000"/>
                          </a:solidFill>
                          <a:latin typeface="Cambria" panose="02040503050406030204" pitchFamily="18" charset="0"/>
                          <a:ea typeface="Cambria" panose="02040503050406030204" pitchFamily="18" charset="0"/>
                          <a:cs typeface="+mn-cs"/>
                        </a:rPr>
                        <a:t> of which has been rejected</a:t>
                      </a:r>
                      <a:r>
                        <a:rPr kumimoji="0" lang="en-US" sz="2000" b="0" i="0" u="none" strike="noStrike" kern="1200" baseline="0" dirty="0" smtClean="0">
                          <a:solidFill>
                            <a:schemeClr val="dk1"/>
                          </a:solidFill>
                          <a:latin typeface="Cambria" panose="02040503050406030204" pitchFamily="18" charset="0"/>
                          <a:ea typeface="Cambria" panose="02040503050406030204" pitchFamily="18" charset="0"/>
                          <a:cs typeface="+mn-cs"/>
                        </a:rPr>
                        <a:t> by the Bank;</a:t>
                      </a:r>
                    </a:p>
                    <a:p>
                      <a:pPr algn="just"/>
                      <a:r>
                        <a:rPr kumimoji="0" lang="en-US" sz="2000" b="0" i="0" u="none" strike="noStrike" kern="1200" baseline="0" dirty="0" smtClean="0">
                          <a:solidFill>
                            <a:schemeClr val="dk1"/>
                          </a:solidFill>
                          <a:latin typeface="Cambria" panose="02040503050406030204" pitchFamily="18" charset="0"/>
                          <a:ea typeface="Cambria" panose="02040503050406030204" pitchFamily="18" charset="0"/>
                          <a:cs typeface="+mn-cs"/>
                        </a:rPr>
                        <a:t>(e)</a:t>
                      </a:r>
                      <a:r>
                        <a:rPr kumimoji="0" lang="en-US" sz="2000" b="0" i="0" u="none" strike="noStrike" kern="1200" baseline="0" dirty="0" smtClean="0">
                          <a:solidFill>
                            <a:srgbClr val="FF0000"/>
                          </a:solidFill>
                          <a:latin typeface="Cambria" panose="02040503050406030204" pitchFamily="18" charset="0"/>
                          <a:ea typeface="Cambria" panose="02040503050406030204" pitchFamily="18" charset="0"/>
                          <a:cs typeface="+mn-cs"/>
                        </a:rPr>
                        <a:t> </a:t>
                      </a:r>
                      <a:r>
                        <a:rPr kumimoji="0" lang="en-US" sz="2000" b="1" i="0" u="none" strike="noStrike" kern="1200" baseline="0" dirty="0" smtClean="0">
                          <a:solidFill>
                            <a:srgbClr val="FF0000"/>
                          </a:solidFill>
                          <a:latin typeface="Cambria" panose="02040503050406030204" pitchFamily="18" charset="0"/>
                          <a:ea typeface="Cambria" panose="02040503050406030204" pitchFamily="18" charset="0"/>
                          <a:cs typeface="+mn-cs"/>
                        </a:rPr>
                        <a:t>Declaration </a:t>
                      </a:r>
                      <a:r>
                        <a:rPr kumimoji="0" lang="en-US" sz="2000" b="0" i="0" u="none" strike="noStrike" kern="1200" baseline="0" dirty="0" smtClean="0">
                          <a:solidFill>
                            <a:schemeClr val="dk1"/>
                          </a:solidFill>
                          <a:latin typeface="Cambria" panose="02040503050406030204" pitchFamily="18" charset="0"/>
                          <a:ea typeface="Cambria" panose="02040503050406030204" pitchFamily="18" charset="0"/>
                          <a:cs typeface="+mn-cs"/>
                        </a:rPr>
                        <a:t>by the proposed directors/ shareholders that there is </a:t>
                      </a:r>
                      <a:r>
                        <a:rPr kumimoji="0" lang="en-US" sz="2000" b="1" i="0" u="none" strike="noStrike" kern="1200" baseline="0" dirty="0" smtClean="0">
                          <a:solidFill>
                            <a:srgbClr val="FF0000"/>
                          </a:solidFill>
                          <a:latin typeface="Cambria" panose="02040503050406030204" pitchFamily="18" charset="0"/>
                          <a:ea typeface="Cambria" panose="02040503050406030204" pitchFamily="18" charset="0"/>
                          <a:cs typeface="+mn-cs"/>
                        </a:rPr>
                        <a:t>no criminal case,</a:t>
                      </a:r>
                      <a:r>
                        <a:rPr kumimoji="0" lang="en-US" sz="2000" b="1" i="0" u="none" strike="noStrike" kern="1200" baseline="0" dirty="0" smtClean="0">
                          <a:solidFill>
                            <a:schemeClr val="dk1"/>
                          </a:solidFill>
                          <a:latin typeface="Cambria" panose="02040503050406030204" pitchFamily="18" charset="0"/>
                          <a:ea typeface="Cambria" panose="02040503050406030204" pitchFamily="18" charset="0"/>
                          <a:cs typeface="+mn-cs"/>
                        </a:rPr>
                        <a:t> </a:t>
                      </a:r>
                      <a:r>
                        <a:rPr kumimoji="0" lang="en-US" sz="2000" b="0" i="0" u="none" strike="noStrike" kern="1200" baseline="0" dirty="0" smtClean="0">
                          <a:solidFill>
                            <a:schemeClr val="dk1"/>
                          </a:solidFill>
                          <a:latin typeface="Cambria" panose="02040503050406030204" pitchFamily="18" charset="0"/>
                          <a:ea typeface="Cambria" panose="02040503050406030204" pitchFamily="18" charset="0"/>
                          <a:cs typeface="+mn-cs"/>
                        </a:rPr>
                        <a:t>including for offence under </a:t>
                      </a:r>
                      <a:r>
                        <a:rPr kumimoji="0" lang="en-US" sz="2000" b="1" i="0" u="none" strike="noStrike" kern="1200" baseline="0" dirty="0" smtClean="0">
                          <a:solidFill>
                            <a:srgbClr val="FF0000"/>
                          </a:solidFill>
                          <a:latin typeface="Cambria" panose="02040503050406030204" pitchFamily="18" charset="0"/>
                          <a:ea typeface="Cambria" panose="02040503050406030204" pitchFamily="18" charset="0"/>
                          <a:cs typeface="+mn-cs"/>
                        </a:rPr>
                        <a:t>section 138 of the Negotiable Instruments Act</a:t>
                      </a:r>
                      <a:r>
                        <a:rPr kumimoji="0" lang="en-US" sz="2000" b="0" i="0" u="none" strike="noStrike" kern="1200" baseline="0" dirty="0" smtClean="0">
                          <a:solidFill>
                            <a:schemeClr val="dk1"/>
                          </a:solidFill>
                          <a:latin typeface="Cambria" panose="02040503050406030204" pitchFamily="18" charset="0"/>
                          <a:ea typeface="Cambria" panose="02040503050406030204" pitchFamily="18" charset="0"/>
                          <a:cs typeface="+mn-cs"/>
                        </a:rPr>
                        <a:t>, against them; and</a:t>
                      </a:r>
                    </a:p>
                    <a:p>
                      <a:pPr algn="just"/>
                      <a:r>
                        <a:rPr kumimoji="0" lang="en-US" sz="2000" b="0" i="0" u="none" strike="noStrike" kern="1200" baseline="0" dirty="0" smtClean="0">
                          <a:solidFill>
                            <a:schemeClr val="dk1"/>
                          </a:solidFill>
                          <a:latin typeface="Cambria" panose="02040503050406030204" pitchFamily="18" charset="0"/>
                          <a:ea typeface="Cambria" panose="02040503050406030204" pitchFamily="18" charset="0"/>
                          <a:cs typeface="+mn-cs"/>
                        </a:rPr>
                        <a:t>(f) </a:t>
                      </a:r>
                      <a:r>
                        <a:rPr kumimoji="0" lang="en-US" sz="2000" b="1" i="0" u="none" strike="noStrike" kern="1200" baseline="0" dirty="0" smtClean="0">
                          <a:solidFill>
                            <a:srgbClr val="FF0000"/>
                          </a:solidFill>
                          <a:latin typeface="Cambria" panose="02040503050406030204" pitchFamily="18" charset="0"/>
                          <a:ea typeface="Cambria" panose="02040503050406030204" pitchFamily="18" charset="0"/>
                          <a:cs typeface="+mn-cs"/>
                        </a:rPr>
                        <a:t>Bankers' Report </a:t>
                      </a:r>
                      <a:r>
                        <a:rPr kumimoji="0" lang="en-US" sz="2000" b="0" i="0" u="none" strike="noStrike" kern="1200" baseline="0" dirty="0" smtClean="0">
                          <a:solidFill>
                            <a:schemeClr val="dk1"/>
                          </a:solidFill>
                          <a:latin typeface="Cambria" panose="02040503050406030204" pitchFamily="18" charset="0"/>
                          <a:ea typeface="Cambria" panose="02040503050406030204" pitchFamily="18" charset="0"/>
                          <a:cs typeface="+mn-cs"/>
                        </a:rPr>
                        <a:t>on the proposed directors/ shareholders.</a:t>
                      </a:r>
                    </a:p>
                    <a:p>
                      <a:pPr algn="just"/>
                      <a:r>
                        <a:rPr kumimoji="0" lang="en-US" sz="2000" b="0" i="0" u="none" strike="noStrike" kern="1200" baseline="0" dirty="0" smtClean="0">
                          <a:solidFill>
                            <a:schemeClr val="dk1"/>
                          </a:solidFill>
                          <a:latin typeface="Cambria" panose="02040503050406030204" pitchFamily="18" charset="0"/>
                          <a:ea typeface="Cambria" panose="02040503050406030204" pitchFamily="18" charset="0"/>
                          <a:cs typeface="+mn-cs"/>
                        </a:rPr>
                        <a:t>(2) Applications in this regard shall be submitted to the </a:t>
                      </a:r>
                      <a:r>
                        <a:rPr kumimoji="0" lang="en-US" sz="2000" b="1" i="0" u="none" strike="noStrike" kern="1200" baseline="0" dirty="0" smtClean="0">
                          <a:solidFill>
                            <a:srgbClr val="FF0000"/>
                          </a:solidFill>
                          <a:latin typeface="Cambria" panose="02040503050406030204" pitchFamily="18" charset="0"/>
                          <a:ea typeface="Cambria" panose="02040503050406030204" pitchFamily="18" charset="0"/>
                          <a:cs typeface="+mn-cs"/>
                        </a:rPr>
                        <a:t>Regional Office </a:t>
                      </a:r>
                      <a:r>
                        <a:rPr kumimoji="0" lang="en-US" sz="2000" b="0" i="0" u="none" strike="noStrike" kern="1200" baseline="0" dirty="0" smtClean="0">
                          <a:solidFill>
                            <a:schemeClr val="dk1"/>
                          </a:solidFill>
                          <a:latin typeface="Cambria" panose="02040503050406030204" pitchFamily="18" charset="0"/>
                          <a:ea typeface="Cambria" panose="02040503050406030204" pitchFamily="18" charset="0"/>
                          <a:cs typeface="+mn-cs"/>
                        </a:rPr>
                        <a:t>of the Department of Supervision of the Bank in whose jurisdiction the Registered Office of the applicable NBFC is located.</a:t>
                      </a:r>
                      <a:endParaRPr lang="en-IN" sz="2000" dirty="0">
                        <a:latin typeface="Cambria" panose="02040503050406030204" pitchFamily="18" charset="0"/>
                        <a:ea typeface="Cambria" panose="02040503050406030204" pitchFamily="18" charset="0"/>
                      </a:endParaRPr>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44356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2276872"/>
            <a:ext cx="8229600" cy="2357616"/>
          </a:xfrm>
        </p:spPr>
        <p:txBody>
          <a:bodyPr>
            <a:normAutofit/>
          </a:bodyPr>
          <a:lstStyle/>
          <a:p>
            <a:pPr algn="ctr">
              <a:buNone/>
            </a:pPr>
            <a:r>
              <a:rPr lang="en-US" sz="4400" b="1" i="1" dirty="0">
                <a:latin typeface="Sitka Small" panose="02000505000000020004" pitchFamily="2" charset="0"/>
              </a:rPr>
              <a:t>Registration of Non-Banking Financial Company (NBFC)</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nvPr>
        </p:nvGraphicFramePr>
        <p:xfrm>
          <a:off x="395536" y="620688"/>
          <a:ext cx="8496944" cy="5416868"/>
        </p:xfrm>
        <a:graphic>
          <a:graphicData uri="http://schemas.openxmlformats.org/drawingml/2006/table">
            <a:tbl>
              <a:tblPr firstRow="1" bandRow="1">
                <a:tableStyleId>{5C22544A-7EE6-4342-B048-85BDC9FD1C3A}</a:tableStyleId>
              </a:tblPr>
              <a:tblGrid>
                <a:gridCol w="8496944">
                  <a:extLst>
                    <a:ext uri="{9D8B030D-6E8A-4147-A177-3AD203B41FA5}">
                      <a16:colId xmlns:a16="http://schemas.microsoft.com/office/drawing/2014/main" xmlns="" val="20000"/>
                    </a:ext>
                  </a:extLst>
                </a:gridCol>
              </a:tblGrid>
              <a:tr h="67372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baseline="0" dirty="0" smtClean="0">
                          <a:solidFill>
                            <a:schemeClr val="lt1"/>
                          </a:solidFill>
                          <a:latin typeface="Georgia" panose="02040502050405020303" pitchFamily="18" charset="0"/>
                          <a:ea typeface="Cambria" panose="02040503050406030204" pitchFamily="18" charset="0"/>
                          <a:cs typeface="+mn-cs"/>
                        </a:rPr>
                        <a:t>Reg. 64. Requirement of Prior Public Notice about change in control/ management </a:t>
                      </a:r>
                      <a:endParaRPr kumimoji="0" lang="en-US" sz="2200" b="1" i="0" u="none" strike="noStrike" kern="1200" baseline="0" dirty="0" smtClean="0">
                        <a:solidFill>
                          <a:schemeClr val="tx1"/>
                        </a:solidFill>
                        <a:latin typeface="Georgia" panose="02040502050405020303" pitchFamily="18" charset="0"/>
                        <a:ea typeface="Cambria" panose="02040503050406030204" pitchFamily="18" charset="0"/>
                        <a:cs typeface="+mn-cs"/>
                      </a:endParaRPr>
                    </a:p>
                  </a:txBody>
                  <a:tcPr/>
                </a:tc>
                <a:extLst>
                  <a:ext uri="{0D108BD9-81ED-4DB2-BD59-A6C34878D82A}">
                    <a16:rowId xmlns:a16="http://schemas.microsoft.com/office/drawing/2014/main" xmlns="" val="10000"/>
                  </a:ext>
                </a:extLst>
              </a:tr>
              <a:tr h="4654868">
                <a:tc>
                  <a:txBody>
                    <a:bodyPr/>
                    <a:lstStyle/>
                    <a:p>
                      <a:pPr marL="457200" indent="-457200" algn="just">
                        <a:buAutoNum type="arabicParenBoth"/>
                      </a:pPr>
                      <a:r>
                        <a:rPr lang="en-US" sz="2200" dirty="0" smtClean="0">
                          <a:latin typeface="Cambria" panose="02040503050406030204" pitchFamily="18" charset="0"/>
                          <a:ea typeface="Cambria" panose="02040503050406030204" pitchFamily="18" charset="0"/>
                        </a:rPr>
                        <a:t>A </a:t>
                      </a:r>
                      <a:r>
                        <a:rPr lang="en-US" sz="2200" b="1" dirty="0" smtClean="0">
                          <a:solidFill>
                            <a:srgbClr val="FF0000"/>
                          </a:solidFill>
                          <a:latin typeface="Cambria" panose="02040503050406030204" pitchFamily="18" charset="0"/>
                          <a:ea typeface="Cambria" panose="02040503050406030204" pitchFamily="18" charset="0"/>
                        </a:rPr>
                        <a:t>public notice of at least 30 days </a:t>
                      </a:r>
                      <a:r>
                        <a:rPr lang="en-US" sz="2200" dirty="0" smtClean="0">
                          <a:latin typeface="Cambria" panose="02040503050406030204" pitchFamily="18" charset="0"/>
                          <a:ea typeface="Cambria" panose="02040503050406030204" pitchFamily="18" charset="0"/>
                        </a:rPr>
                        <a:t>shall be given </a:t>
                      </a:r>
                      <a:r>
                        <a:rPr lang="en-US" sz="2200" b="1" dirty="0" smtClean="0">
                          <a:solidFill>
                            <a:srgbClr val="FF0000"/>
                          </a:solidFill>
                          <a:latin typeface="Cambria" panose="02040503050406030204" pitchFamily="18" charset="0"/>
                          <a:ea typeface="Cambria" panose="02040503050406030204" pitchFamily="18" charset="0"/>
                        </a:rPr>
                        <a:t>before effecting the sale</a:t>
                      </a:r>
                      <a:r>
                        <a:rPr lang="en-US" sz="2200" dirty="0" smtClean="0">
                          <a:latin typeface="Cambria" panose="02040503050406030204" pitchFamily="18" charset="0"/>
                          <a:ea typeface="Cambria" panose="02040503050406030204" pitchFamily="18" charset="0"/>
                        </a:rPr>
                        <a:t> of, or transfer of the ownership by sale of shares, or transfer of control, whether with or without sale of shares. Such </a:t>
                      </a:r>
                      <a:r>
                        <a:rPr lang="en-US" sz="2200" dirty="0" smtClean="0">
                          <a:solidFill>
                            <a:schemeClr val="bg1"/>
                          </a:solidFill>
                          <a:latin typeface="Cambria" panose="02040503050406030204" pitchFamily="18" charset="0"/>
                          <a:ea typeface="Cambria" panose="02040503050406030204" pitchFamily="18" charset="0"/>
                        </a:rPr>
                        <a:t>public notice shall be </a:t>
                      </a:r>
                      <a:r>
                        <a:rPr lang="en-US" sz="2200" b="1" dirty="0" smtClean="0">
                          <a:solidFill>
                            <a:srgbClr val="FF0000"/>
                          </a:solidFill>
                          <a:latin typeface="Cambria" panose="02040503050406030204" pitchFamily="18" charset="0"/>
                          <a:ea typeface="Cambria" panose="02040503050406030204" pitchFamily="18" charset="0"/>
                        </a:rPr>
                        <a:t>given by the applicable NBFC and also by the other party or jointly </a:t>
                      </a:r>
                      <a:r>
                        <a:rPr lang="en-US" sz="2200" dirty="0" smtClean="0">
                          <a:solidFill>
                            <a:schemeClr val="bg1"/>
                          </a:solidFill>
                          <a:latin typeface="Cambria" panose="02040503050406030204" pitchFamily="18" charset="0"/>
                          <a:ea typeface="Cambria" panose="02040503050406030204" pitchFamily="18" charset="0"/>
                        </a:rPr>
                        <a:t>by the parties concerned,</a:t>
                      </a:r>
                      <a:r>
                        <a:rPr lang="en-US" sz="2200" dirty="0" smtClean="0">
                          <a:solidFill>
                            <a:srgbClr val="FF0000"/>
                          </a:solidFill>
                          <a:latin typeface="Cambria" panose="02040503050406030204" pitchFamily="18" charset="0"/>
                          <a:ea typeface="Cambria" panose="02040503050406030204" pitchFamily="18" charset="0"/>
                        </a:rPr>
                        <a:t> </a:t>
                      </a:r>
                      <a:r>
                        <a:rPr lang="en-US" sz="2200" b="1" dirty="0" smtClean="0">
                          <a:solidFill>
                            <a:srgbClr val="FF0000"/>
                          </a:solidFill>
                          <a:latin typeface="Cambria" panose="02040503050406030204" pitchFamily="18" charset="0"/>
                          <a:ea typeface="Cambria" panose="02040503050406030204" pitchFamily="18" charset="0"/>
                        </a:rPr>
                        <a:t>after obtaining the prior permission of the Bank.</a:t>
                      </a:r>
                    </a:p>
                    <a:p>
                      <a:pPr marL="457200" indent="-457200" algn="just">
                        <a:buAutoNum type="arabicParenBoth"/>
                      </a:pPr>
                      <a:endParaRPr lang="en-US" sz="2200" dirty="0" smtClean="0">
                        <a:latin typeface="Cambria" panose="02040503050406030204" pitchFamily="18" charset="0"/>
                        <a:ea typeface="Cambria" panose="02040503050406030204" pitchFamily="18" charset="0"/>
                      </a:endParaRPr>
                    </a:p>
                    <a:p>
                      <a:pPr marL="457200" indent="-457200" algn="just">
                        <a:buAutoNum type="arabicParenBoth"/>
                      </a:pPr>
                      <a:r>
                        <a:rPr lang="en-US" sz="2200" dirty="0" smtClean="0">
                          <a:latin typeface="Cambria" panose="02040503050406030204" pitchFamily="18" charset="0"/>
                          <a:ea typeface="Cambria" panose="02040503050406030204" pitchFamily="18" charset="0"/>
                        </a:rPr>
                        <a:t>The public notice shall indicate the </a:t>
                      </a:r>
                      <a:r>
                        <a:rPr lang="en-US" sz="2200" b="1" dirty="0" smtClean="0">
                          <a:solidFill>
                            <a:srgbClr val="FF0000"/>
                          </a:solidFill>
                          <a:latin typeface="Cambria" panose="02040503050406030204" pitchFamily="18" charset="0"/>
                          <a:ea typeface="Cambria" panose="02040503050406030204" pitchFamily="18" charset="0"/>
                        </a:rPr>
                        <a:t>intention to sell </a:t>
                      </a:r>
                      <a:r>
                        <a:rPr lang="en-US" sz="2200" dirty="0" smtClean="0">
                          <a:latin typeface="Cambria" panose="02040503050406030204" pitchFamily="18" charset="0"/>
                          <a:ea typeface="Cambria" panose="02040503050406030204" pitchFamily="18" charset="0"/>
                        </a:rPr>
                        <a:t>or transfer ownership/ control, the particulars of transferee and the </a:t>
                      </a:r>
                      <a:r>
                        <a:rPr lang="en-US" sz="2200" b="1" dirty="0" smtClean="0">
                          <a:solidFill>
                            <a:srgbClr val="FF0000"/>
                          </a:solidFill>
                          <a:latin typeface="Cambria" panose="02040503050406030204" pitchFamily="18" charset="0"/>
                          <a:ea typeface="Cambria" panose="02040503050406030204" pitchFamily="18" charset="0"/>
                        </a:rPr>
                        <a:t>reasons for such sale </a:t>
                      </a:r>
                      <a:r>
                        <a:rPr lang="en-US" sz="2200" dirty="0" smtClean="0">
                          <a:latin typeface="Cambria" panose="02040503050406030204" pitchFamily="18" charset="0"/>
                          <a:ea typeface="Cambria" panose="02040503050406030204" pitchFamily="18" charset="0"/>
                        </a:rPr>
                        <a:t>or transfer of ownership/ control. The notice shall be </a:t>
                      </a:r>
                      <a:r>
                        <a:rPr lang="en-US" sz="2200" b="1" dirty="0" smtClean="0">
                          <a:solidFill>
                            <a:srgbClr val="FF0000"/>
                          </a:solidFill>
                          <a:latin typeface="Cambria" panose="02040503050406030204" pitchFamily="18" charset="0"/>
                          <a:ea typeface="Cambria" panose="02040503050406030204" pitchFamily="18" charset="0"/>
                        </a:rPr>
                        <a:t>published in at least one leading national and in one leading local </a:t>
                      </a:r>
                      <a:r>
                        <a:rPr lang="en-US" sz="2200" dirty="0" smtClean="0">
                          <a:latin typeface="Cambria" panose="02040503050406030204" pitchFamily="18" charset="0"/>
                          <a:ea typeface="Cambria" panose="02040503050406030204" pitchFamily="18" charset="0"/>
                        </a:rPr>
                        <a:t>(covering the place of registered office) </a:t>
                      </a:r>
                      <a:r>
                        <a:rPr lang="en-US" sz="2200" b="1" dirty="0" smtClean="0">
                          <a:solidFill>
                            <a:srgbClr val="FF0000"/>
                          </a:solidFill>
                          <a:latin typeface="Cambria" panose="02040503050406030204" pitchFamily="18" charset="0"/>
                          <a:ea typeface="Cambria" panose="02040503050406030204" pitchFamily="18" charset="0"/>
                        </a:rPr>
                        <a:t>vernacular newspaper.</a:t>
                      </a:r>
                      <a:endParaRPr lang="en-IN" sz="2200" b="1" dirty="0">
                        <a:solidFill>
                          <a:srgbClr val="FF0000"/>
                        </a:solidFill>
                        <a:latin typeface="Cambria" panose="02040503050406030204" pitchFamily="18" charset="0"/>
                        <a:ea typeface="Cambria" panose="02040503050406030204" pitchFamily="18" charset="0"/>
                      </a:endParaRPr>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11410452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nvPr>
        </p:nvGraphicFramePr>
        <p:xfrm>
          <a:off x="323528" y="188640"/>
          <a:ext cx="8496944" cy="6348859"/>
        </p:xfrm>
        <a:graphic>
          <a:graphicData uri="http://schemas.openxmlformats.org/drawingml/2006/table">
            <a:tbl>
              <a:tblPr firstRow="1" bandRow="1">
                <a:tableStyleId>{5C22544A-7EE6-4342-B048-85BDC9FD1C3A}</a:tableStyleId>
              </a:tblPr>
              <a:tblGrid>
                <a:gridCol w="8496944">
                  <a:extLst>
                    <a:ext uri="{9D8B030D-6E8A-4147-A177-3AD203B41FA5}">
                      <a16:colId xmlns:a16="http://schemas.microsoft.com/office/drawing/2014/main" xmlns="" val="20000"/>
                    </a:ext>
                  </a:extLst>
                </a:gridCol>
              </a:tblGrid>
              <a:tr h="81080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baseline="0" dirty="0" smtClean="0">
                          <a:solidFill>
                            <a:schemeClr val="tx1"/>
                          </a:solidFill>
                          <a:latin typeface="Georgia" panose="02040502050405020303" pitchFamily="18" charset="0"/>
                          <a:ea typeface="+mn-ea"/>
                          <a:cs typeface="+mn-cs"/>
                        </a:rPr>
                        <a:t>RBI NOC in case of Merger / Amalgamation involving NBFC</a:t>
                      </a:r>
                    </a:p>
                  </a:txBody>
                  <a:tcPr/>
                </a:tc>
                <a:extLst>
                  <a:ext uri="{0D108BD9-81ED-4DB2-BD59-A6C34878D82A}">
                    <a16:rowId xmlns:a16="http://schemas.microsoft.com/office/drawing/2014/main" xmlns="" val="10000"/>
                  </a:ext>
                </a:extLst>
              </a:tr>
              <a:tr h="5525899">
                <a:tc>
                  <a:txBody>
                    <a:bodyPr/>
                    <a:lstStyle/>
                    <a:p>
                      <a:pPr algn="ctr"/>
                      <a:r>
                        <a:rPr lang="en-US" sz="2200" b="1" u="sng" dirty="0" smtClean="0">
                          <a:latin typeface="Sitka Small" panose="02000505000000020004" pitchFamily="2" charset="0"/>
                          <a:ea typeface="Cambria" panose="02040503050406030204" pitchFamily="18" charset="0"/>
                        </a:rPr>
                        <a:t>Information Generally asked</a:t>
                      </a:r>
                      <a:r>
                        <a:rPr lang="en-US" sz="2200" b="1" u="sng" baseline="0" dirty="0" smtClean="0">
                          <a:latin typeface="Sitka Small" panose="02000505000000020004" pitchFamily="2" charset="0"/>
                          <a:ea typeface="Cambria" panose="02040503050406030204" pitchFamily="18" charset="0"/>
                        </a:rPr>
                        <a:t> RBI (DNBS)</a:t>
                      </a:r>
                    </a:p>
                    <a:p>
                      <a:pPr marL="342900" indent="-342900" algn="just">
                        <a:spcBef>
                          <a:spcPts val="600"/>
                        </a:spcBef>
                        <a:spcAft>
                          <a:spcPts val="600"/>
                        </a:spcAft>
                        <a:buFont typeface="Wingdings" panose="05000000000000000000" pitchFamily="2" charset="2"/>
                        <a:buChar char="§"/>
                      </a:pPr>
                      <a:r>
                        <a:rPr lang="en-US" sz="2000" b="1" dirty="0" smtClean="0">
                          <a:solidFill>
                            <a:srgbClr val="FF0000"/>
                          </a:solidFill>
                          <a:latin typeface="Cambria" panose="02040503050406030204" pitchFamily="18" charset="0"/>
                          <a:ea typeface="Cambria" panose="02040503050406030204" pitchFamily="18" charset="0"/>
                        </a:rPr>
                        <a:t>Shareholding pattern </a:t>
                      </a:r>
                      <a:r>
                        <a:rPr lang="en-US" sz="2000" dirty="0" smtClean="0">
                          <a:latin typeface="Cambria" panose="02040503050406030204" pitchFamily="18" charset="0"/>
                          <a:ea typeface="Cambria" panose="02040503050406030204" pitchFamily="18" charset="0"/>
                        </a:rPr>
                        <a:t>of the transferee and transferor companies, </a:t>
                      </a:r>
                      <a:r>
                        <a:rPr lang="en-US" sz="2000" b="1" dirty="0" smtClean="0">
                          <a:solidFill>
                            <a:srgbClr val="FF0000"/>
                          </a:solidFill>
                          <a:latin typeface="Cambria" panose="02040503050406030204" pitchFamily="18" charset="0"/>
                          <a:ea typeface="Cambria" panose="02040503050406030204" pitchFamily="18" charset="0"/>
                        </a:rPr>
                        <a:t>pre and post</a:t>
                      </a:r>
                      <a:r>
                        <a:rPr lang="en-US" sz="2000" dirty="0" smtClean="0">
                          <a:solidFill>
                            <a:srgbClr val="FF0000"/>
                          </a:solidFill>
                          <a:latin typeface="Cambria" panose="02040503050406030204" pitchFamily="18" charset="0"/>
                          <a:ea typeface="Cambria" panose="02040503050406030204" pitchFamily="18" charset="0"/>
                        </a:rPr>
                        <a:t> </a:t>
                      </a:r>
                      <a:r>
                        <a:rPr lang="en-US" sz="2000" dirty="0" smtClean="0">
                          <a:latin typeface="Cambria" panose="02040503050406030204" pitchFamily="18" charset="0"/>
                          <a:ea typeface="Cambria" panose="02040503050406030204" pitchFamily="18" charset="0"/>
                        </a:rPr>
                        <a:t>proposed merger </a:t>
                      </a:r>
                      <a:r>
                        <a:rPr lang="en-US" sz="2000" b="1" dirty="0" smtClean="0">
                          <a:solidFill>
                            <a:srgbClr val="FF0000"/>
                          </a:solidFill>
                          <a:latin typeface="Cambria" panose="02040503050406030204" pitchFamily="18" charset="0"/>
                          <a:ea typeface="Cambria" panose="02040503050406030204" pitchFamily="18" charset="0"/>
                        </a:rPr>
                        <a:t>along with auditor’s certificate </a:t>
                      </a:r>
                      <a:r>
                        <a:rPr lang="en-US" sz="2000" dirty="0" smtClean="0">
                          <a:latin typeface="Cambria" panose="02040503050406030204" pitchFamily="18" charset="0"/>
                          <a:ea typeface="Cambria" panose="02040503050406030204" pitchFamily="18" charset="0"/>
                        </a:rPr>
                        <a:t>in this regard.</a:t>
                      </a:r>
                    </a:p>
                    <a:p>
                      <a:pPr marL="342900" indent="-342900" algn="just">
                        <a:spcBef>
                          <a:spcPts val="600"/>
                        </a:spcBef>
                        <a:spcAft>
                          <a:spcPts val="600"/>
                        </a:spcAft>
                        <a:buFont typeface="Wingdings" panose="05000000000000000000" pitchFamily="2" charset="2"/>
                        <a:buChar char="§"/>
                      </a:pPr>
                      <a:r>
                        <a:rPr lang="en-US" sz="2000" dirty="0" smtClean="0">
                          <a:latin typeface="Cambria" panose="02040503050406030204" pitchFamily="18" charset="0"/>
                          <a:ea typeface="Cambria" panose="02040503050406030204" pitchFamily="18" charset="0"/>
                        </a:rPr>
                        <a:t>Information about the </a:t>
                      </a:r>
                      <a:r>
                        <a:rPr lang="en-US" sz="2000" b="1" dirty="0" smtClean="0">
                          <a:solidFill>
                            <a:srgbClr val="FF0000"/>
                          </a:solidFill>
                          <a:latin typeface="Cambria" panose="02040503050406030204" pitchFamily="18" charset="0"/>
                          <a:ea typeface="Cambria" panose="02040503050406030204" pitchFamily="18" charset="0"/>
                        </a:rPr>
                        <a:t>proposed shareholders/directors </a:t>
                      </a:r>
                      <a:r>
                        <a:rPr lang="en-US" sz="2000" dirty="0" smtClean="0">
                          <a:latin typeface="Cambria" panose="02040503050406030204" pitchFamily="18" charset="0"/>
                          <a:ea typeface="Cambria" panose="02040503050406030204" pitchFamily="18" charset="0"/>
                        </a:rPr>
                        <a:t>(with photos affixed) as sought in Para 3 of RBI circular DNBR (PD) </a:t>
                      </a:r>
                      <a:r>
                        <a:rPr lang="en-US" sz="2000" dirty="0" err="1" smtClean="0">
                          <a:latin typeface="Cambria" panose="02040503050406030204" pitchFamily="18" charset="0"/>
                          <a:ea typeface="Cambria" panose="02040503050406030204" pitchFamily="18" charset="0"/>
                        </a:rPr>
                        <a:t>CC.No</a:t>
                      </a:r>
                      <a:r>
                        <a:rPr lang="en-US" sz="2000" dirty="0" smtClean="0">
                          <a:latin typeface="Cambria" panose="02040503050406030204" pitchFamily="18" charset="0"/>
                          <a:ea typeface="Cambria" panose="02040503050406030204" pitchFamily="18" charset="0"/>
                        </a:rPr>
                        <a:t>. 065/03.10.001/2015-16 dated July 09, 2015.</a:t>
                      </a:r>
                    </a:p>
                    <a:p>
                      <a:pPr marL="342900" indent="-342900" algn="just">
                        <a:spcBef>
                          <a:spcPts val="600"/>
                        </a:spcBef>
                        <a:spcAft>
                          <a:spcPts val="600"/>
                        </a:spcAft>
                        <a:buFont typeface="Wingdings" panose="05000000000000000000" pitchFamily="2" charset="2"/>
                        <a:buChar char="§"/>
                      </a:pPr>
                      <a:r>
                        <a:rPr lang="en-US" sz="2000" b="1" dirty="0" smtClean="0">
                          <a:solidFill>
                            <a:srgbClr val="FF0000"/>
                          </a:solidFill>
                          <a:latin typeface="Cambria" panose="02040503050406030204" pitchFamily="18" charset="0"/>
                          <a:ea typeface="Cambria" panose="02040503050406030204" pitchFamily="18" charset="0"/>
                        </a:rPr>
                        <a:t>Declaration from the Director/Proposed Shareholders/ Promoters </a:t>
                      </a:r>
                      <a:r>
                        <a:rPr lang="en-US" sz="2000" dirty="0" smtClean="0">
                          <a:latin typeface="Cambria" panose="02040503050406030204" pitchFamily="18" charset="0"/>
                          <a:ea typeface="Cambria" panose="02040503050406030204" pitchFamily="18" charset="0"/>
                        </a:rPr>
                        <a:t>to the effect that they have </a:t>
                      </a:r>
                      <a:r>
                        <a:rPr lang="en-US" sz="2000" b="1" dirty="0" smtClean="0">
                          <a:solidFill>
                            <a:srgbClr val="FF0000"/>
                          </a:solidFill>
                          <a:latin typeface="Cambria" panose="02040503050406030204" pitchFamily="18" charset="0"/>
                          <a:ea typeface="Cambria" panose="02040503050406030204" pitchFamily="18" charset="0"/>
                        </a:rPr>
                        <a:t>not been associated </a:t>
                      </a:r>
                      <a:r>
                        <a:rPr lang="en-US" sz="2000" dirty="0" smtClean="0">
                          <a:latin typeface="Cambria" panose="02040503050406030204" pitchFamily="18" charset="0"/>
                          <a:ea typeface="Cambria" panose="02040503050406030204" pitchFamily="18" charset="0"/>
                        </a:rPr>
                        <a:t>with NBFCs that have </a:t>
                      </a:r>
                      <a:r>
                        <a:rPr lang="en-US" sz="2000" b="1" dirty="0" smtClean="0">
                          <a:solidFill>
                            <a:srgbClr val="FF0000"/>
                          </a:solidFill>
                          <a:latin typeface="Cambria" panose="02040503050406030204" pitchFamily="18" charset="0"/>
                          <a:ea typeface="Cambria" panose="02040503050406030204" pitchFamily="18" charset="0"/>
                        </a:rPr>
                        <a:t>not complied </a:t>
                      </a:r>
                      <a:r>
                        <a:rPr lang="en-US" sz="2000" dirty="0" smtClean="0">
                          <a:latin typeface="Cambria" panose="02040503050406030204" pitchFamily="18" charset="0"/>
                          <a:ea typeface="Cambria" panose="02040503050406030204" pitchFamily="18" charset="0"/>
                        </a:rPr>
                        <a:t>with the provisions of Section 45 S of the RBI Act, 1934 or been on the Board of any </a:t>
                      </a:r>
                      <a:r>
                        <a:rPr lang="en-US" sz="2000" b="1" dirty="0" smtClean="0">
                          <a:solidFill>
                            <a:srgbClr val="FF0000"/>
                          </a:solidFill>
                          <a:latin typeface="Cambria" panose="02040503050406030204" pitchFamily="18" charset="0"/>
                          <a:ea typeface="Cambria" panose="02040503050406030204" pitchFamily="18" charset="0"/>
                        </a:rPr>
                        <a:t>NBFC whose registration was cancelled </a:t>
                      </a:r>
                      <a:r>
                        <a:rPr lang="en-US" sz="2000" dirty="0" smtClean="0">
                          <a:latin typeface="Cambria" panose="02040503050406030204" pitchFamily="18" charset="0"/>
                          <a:ea typeface="Cambria" panose="02040503050406030204" pitchFamily="18" charset="0"/>
                        </a:rPr>
                        <a:t>on supervisory concerns, whose applicable for </a:t>
                      </a:r>
                      <a:r>
                        <a:rPr lang="en-US" sz="2000" b="1" dirty="0" smtClean="0">
                          <a:solidFill>
                            <a:srgbClr val="FF0000"/>
                          </a:solidFill>
                          <a:latin typeface="Cambria" panose="02040503050406030204" pitchFamily="18" charset="0"/>
                          <a:ea typeface="Cambria" panose="02040503050406030204" pitchFamily="18" charset="0"/>
                        </a:rPr>
                        <a:t>registration was rejected </a:t>
                      </a:r>
                      <a:r>
                        <a:rPr lang="en-US" sz="2000" dirty="0" smtClean="0">
                          <a:latin typeface="Cambria" panose="02040503050406030204" pitchFamily="18" charset="0"/>
                          <a:ea typeface="Cambria" panose="02040503050406030204" pitchFamily="18" charset="0"/>
                        </a:rPr>
                        <a:t>or which has been </a:t>
                      </a:r>
                      <a:r>
                        <a:rPr lang="en-US" sz="2000" b="1" dirty="0" smtClean="0">
                          <a:solidFill>
                            <a:srgbClr val="FF0000"/>
                          </a:solidFill>
                          <a:latin typeface="Cambria" panose="02040503050406030204" pitchFamily="18" charset="0"/>
                          <a:ea typeface="Cambria" panose="02040503050406030204" pitchFamily="18" charset="0"/>
                        </a:rPr>
                        <a:t>declared as a vanishing company </a:t>
                      </a:r>
                      <a:r>
                        <a:rPr lang="en-US" sz="2000" dirty="0" smtClean="0">
                          <a:latin typeface="Cambria" panose="02040503050406030204" pitchFamily="18" charset="0"/>
                          <a:ea typeface="Cambria" panose="02040503050406030204" pitchFamily="18" charset="0"/>
                        </a:rPr>
                        <a:t>by the Bank or other regulators and that that they are </a:t>
                      </a:r>
                      <a:r>
                        <a:rPr lang="en-US" sz="2000" b="1" dirty="0" smtClean="0">
                          <a:solidFill>
                            <a:srgbClr val="FF0000"/>
                          </a:solidFill>
                          <a:latin typeface="Cambria" panose="02040503050406030204" pitchFamily="18" charset="0"/>
                          <a:ea typeface="Cambria" panose="02040503050406030204" pitchFamily="18" charset="0"/>
                        </a:rPr>
                        <a:t>not involved in any criminal case</a:t>
                      </a:r>
                      <a:r>
                        <a:rPr lang="en-US" sz="2000" dirty="0" smtClean="0">
                          <a:latin typeface="Cambria" panose="02040503050406030204" pitchFamily="18" charset="0"/>
                          <a:ea typeface="Cambria" panose="02040503050406030204" pitchFamily="18" charset="0"/>
                        </a:rPr>
                        <a:t>, including under section 138(1) of the Negotiable Instruments Act 1881 and Companies Act, 1956 and 2013.</a:t>
                      </a:r>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2387213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nvPr>
        </p:nvGraphicFramePr>
        <p:xfrm>
          <a:off x="323528" y="188640"/>
          <a:ext cx="8496944" cy="6336704"/>
        </p:xfrm>
        <a:graphic>
          <a:graphicData uri="http://schemas.openxmlformats.org/drawingml/2006/table">
            <a:tbl>
              <a:tblPr firstRow="1" bandRow="1">
                <a:tableStyleId>{5C22544A-7EE6-4342-B048-85BDC9FD1C3A}</a:tableStyleId>
              </a:tblPr>
              <a:tblGrid>
                <a:gridCol w="8496944">
                  <a:extLst>
                    <a:ext uri="{9D8B030D-6E8A-4147-A177-3AD203B41FA5}">
                      <a16:colId xmlns:a16="http://schemas.microsoft.com/office/drawing/2014/main" xmlns="" val="20000"/>
                    </a:ext>
                  </a:extLst>
                </a:gridCol>
              </a:tblGrid>
              <a:tr h="843542">
                <a:tc>
                  <a:txBody>
                    <a:bodyPr/>
                    <a:lstStyle/>
                    <a:p>
                      <a:pPr marL="0" marR="0" indent="0" algn="ctr" defTabSz="914400" rtl="0" eaLnBrk="1" fontAlgn="auto" latinLnBrk="0" hangingPunct="1">
                        <a:lnSpc>
                          <a:spcPct val="100000"/>
                        </a:lnSpc>
                        <a:spcBef>
                          <a:spcPts val="600"/>
                        </a:spcBef>
                        <a:spcAft>
                          <a:spcPts val="600"/>
                        </a:spcAft>
                        <a:buClrTx/>
                        <a:buSzTx/>
                        <a:buFontTx/>
                        <a:buNone/>
                        <a:tabLst/>
                        <a:defRPr/>
                      </a:pPr>
                      <a:r>
                        <a:rPr kumimoji="0" lang="en-US" sz="2400" b="1" i="0" u="none" strike="noStrike" kern="1200" baseline="0" dirty="0" smtClean="0">
                          <a:solidFill>
                            <a:schemeClr val="tx1"/>
                          </a:solidFill>
                          <a:latin typeface="Georgia" panose="02040502050405020303" pitchFamily="18" charset="0"/>
                          <a:ea typeface="+mn-ea"/>
                          <a:cs typeface="+mn-cs"/>
                        </a:rPr>
                        <a:t>RBI NOC in case of Merger / Amalgamation involving NBFC</a:t>
                      </a:r>
                    </a:p>
                  </a:txBody>
                  <a:tcPr/>
                </a:tc>
                <a:extLst>
                  <a:ext uri="{0D108BD9-81ED-4DB2-BD59-A6C34878D82A}">
                    <a16:rowId xmlns:a16="http://schemas.microsoft.com/office/drawing/2014/main" xmlns="" val="10000"/>
                  </a:ext>
                </a:extLst>
              </a:tr>
              <a:tr h="5493162">
                <a:tc>
                  <a:txBody>
                    <a:bodyPr/>
                    <a:lstStyle/>
                    <a:p>
                      <a:pPr marL="342900" indent="-342900" algn="just">
                        <a:spcBef>
                          <a:spcPts val="600"/>
                        </a:spcBef>
                        <a:spcAft>
                          <a:spcPts val="600"/>
                        </a:spcAft>
                        <a:buFont typeface="Wingdings" panose="05000000000000000000" pitchFamily="2" charset="2"/>
                        <a:buChar char="§"/>
                      </a:pPr>
                      <a:r>
                        <a:rPr lang="en-US" sz="2200" dirty="0" smtClean="0">
                          <a:latin typeface="Cambria" panose="02040503050406030204" pitchFamily="18" charset="0"/>
                          <a:ea typeface="Cambria" panose="02040503050406030204" pitchFamily="18" charset="0"/>
                        </a:rPr>
                        <a:t>Transferee company to submit </a:t>
                      </a:r>
                      <a:r>
                        <a:rPr lang="en-US" sz="2200" b="1" dirty="0" smtClean="0">
                          <a:solidFill>
                            <a:srgbClr val="FF0000"/>
                          </a:solidFill>
                          <a:latin typeface="Cambria" panose="02040503050406030204" pitchFamily="18" charset="0"/>
                          <a:ea typeface="Cambria" panose="02040503050406030204" pitchFamily="18" charset="0"/>
                        </a:rPr>
                        <a:t>business plan for next 3 years</a:t>
                      </a:r>
                      <a:r>
                        <a:rPr lang="en-US" sz="2200" dirty="0" smtClean="0">
                          <a:solidFill>
                            <a:srgbClr val="FF0000"/>
                          </a:solidFill>
                          <a:latin typeface="Cambria" panose="02040503050406030204" pitchFamily="18" charset="0"/>
                          <a:ea typeface="Cambria" panose="02040503050406030204" pitchFamily="18" charset="0"/>
                        </a:rPr>
                        <a:t>.</a:t>
                      </a:r>
                    </a:p>
                    <a:p>
                      <a:pPr marL="342900" indent="-342900" algn="just">
                        <a:spcBef>
                          <a:spcPts val="600"/>
                        </a:spcBef>
                        <a:spcAft>
                          <a:spcPts val="600"/>
                        </a:spcAft>
                        <a:buFont typeface="Wingdings" panose="05000000000000000000" pitchFamily="2" charset="2"/>
                        <a:buChar char="§"/>
                      </a:pPr>
                      <a:r>
                        <a:rPr lang="en-US" sz="2200" b="1" dirty="0" smtClean="0">
                          <a:solidFill>
                            <a:srgbClr val="FF0000"/>
                          </a:solidFill>
                          <a:latin typeface="Cambria" panose="02040503050406030204" pitchFamily="18" charset="0"/>
                          <a:ea typeface="Cambria" panose="02040503050406030204" pitchFamily="18" charset="0"/>
                        </a:rPr>
                        <a:t>Reasons</a:t>
                      </a:r>
                      <a:r>
                        <a:rPr lang="en-US" sz="2200" dirty="0" smtClean="0">
                          <a:solidFill>
                            <a:srgbClr val="FF0000"/>
                          </a:solidFill>
                          <a:latin typeface="Cambria" panose="02040503050406030204" pitchFamily="18" charset="0"/>
                          <a:ea typeface="Cambria" panose="02040503050406030204" pitchFamily="18" charset="0"/>
                        </a:rPr>
                        <a:t> </a:t>
                      </a:r>
                      <a:r>
                        <a:rPr lang="en-US" sz="2200" dirty="0" smtClean="0">
                          <a:latin typeface="Cambria" panose="02040503050406030204" pitchFamily="18" charset="0"/>
                          <a:ea typeface="Cambria" panose="02040503050406030204" pitchFamily="18" charset="0"/>
                        </a:rPr>
                        <a:t>for amalgamation.</a:t>
                      </a:r>
                    </a:p>
                    <a:p>
                      <a:pPr marL="342900" indent="-342900" algn="just">
                        <a:spcBef>
                          <a:spcPts val="600"/>
                        </a:spcBef>
                        <a:spcAft>
                          <a:spcPts val="600"/>
                        </a:spcAft>
                        <a:buFont typeface="Wingdings" panose="05000000000000000000" pitchFamily="2" charset="2"/>
                        <a:buChar char="§"/>
                      </a:pPr>
                      <a:r>
                        <a:rPr lang="en-US" sz="2200" b="1" dirty="0" smtClean="0">
                          <a:solidFill>
                            <a:srgbClr val="FF0000"/>
                          </a:solidFill>
                          <a:latin typeface="Cambria" panose="02040503050406030204" pitchFamily="18" charset="0"/>
                          <a:ea typeface="Cambria" panose="02040503050406030204" pitchFamily="18" charset="0"/>
                        </a:rPr>
                        <a:t>Balance sheet and Profit &amp; Loss</a:t>
                      </a:r>
                      <a:r>
                        <a:rPr lang="en-US" sz="2200" dirty="0" smtClean="0">
                          <a:solidFill>
                            <a:srgbClr val="FF0000"/>
                          </a:solidFill>
                          <a:latin typeface="Cambria" panose="02040503050406030204" pitchFamily="18" charset="0"/>
                          <a:ea typeface="Cambria" panose="02040503050406030204" pitchFamily="18" charset="0"/>
                        </a:rPr>
                        <a:t> </a:t>
                      </a:r>
                      <a:r>
                        <a:rPr lang="en-US" sz="2200" dirty="0" smtClean="0">
                          <a:latin typeface="Cambria" panose="02040503050406030204" pitchFamily="18" charset="0"/>
                          <a:ea typeface="Cambria" panose="02040503050406030204" pitchFamily="18" charset="0"/>
                        </a:rPr>
                        <a:t>of all the companies involved in the process of amalgamation.</a:t>
                      </a:r>
                    </a:p>
                    <a:p>
                      <a:pPr marL="342900" indent="-342900" algn="just">
                        <a:spcBef>
                          <a:spcPts val="600"/>
                        </a:spcBef>
                        <a:spcAft>
                          <a:spcPts val="600"/>
                        </a:spcAft>
                        <a:buFont typeface="Wingdings" panose="05000000000000000000" pitchFamily="2" charset="2"/>
                        <a:buChar char="§"/>
                      </a:pPr>
                      <a:r>
                        <a:rPr lang="en-US" sz="2200" b="1" dirty="0" smtClean="0">
                          <a:solidFill>
                            <a:srgbClr val="FF0000"/>
                          </a:solidFill>
                          <a:latin typeface="Cambria" panose="02040503050406030204" pitchFamily="18" charset="0"/>
                          <a:ea typeface="Cambria" panose="02040503050406030204" pitchFamily="18" charset="0"/>
                        </a:rPr>
                        <a:t>Board Resolution </a:t>
                      </a:r>
                      <a:r>
                        <a:rPr lang="en-US" sz="2200" dirty="0" smtClean="0">
                          <a:latin typeface="Cambria" panose="02040503050406030204" pitchFamily="18" charset="0"/>
                          <a:ea typeface="Cambria" panose="02040503050406030204" pitchFamily="18" charset="0"/>
                        </a:rPr>
                        <a:t>of all the companies on merger/amalgamation.</a:t>
                      </a:r>
                    </a:p>
                    <a:p>
                      <a:pPr marL="342900" indent="-342900" algn="just">
                        <a:spcBef>
                          <a:spcPts val="600"/>
                        </a:spcBef>
                        <a:spcAft>
                          <a:spcPts val="600"/>
                        </a:spcAft>
                        <a:buFont typeface="Wingdings" panose="05000000000000000000" pitchFamily="2" charset="2"/>
                        <a:buChar char="§"/>
                      </a:pPr>
                      <a:r>
                        <a:rPr lang="en-US" sz="2200" dirty="0" smtClean="0">
                          <a:latin typeface="Cambria" panose="02040503050406030204" pitchFamily="18" charset="0"/>
                          <a:ea typeface="Cambria" panose="02040503050406030204" pitchFamily="18" charset="0"/>
                        </a:rPr>
                        <a:t>Certified copy of the proposed </a:t>
                      </a:r>
                      <a:r>
                        <a:rPr lang="en-US" sz="2200" b="1" dirty="0" smtClean="0">
                          <a:solidFill>
                            <a:srgbClr val="FF0000"/>
                          </a:solidFill>
                          <a:latin typeface="Cambria" panose="02040503050406030204" pitchFamily="18" charset="0"/>
                          <a:ea typeface="Cambria" panose="02040503050406030204" pitchFamily="18" charset="0"/>
                        </a:rPr>
                        <a:t>Scheme of Amalgamation </a:t>
                      </a:r>
                      <a:r>
                        <a:rPr lang="en-US" sz="2200" dirty="0" smtClean="0">
                          <a:latin typeface="Cambria" panose="02040503050406030204" pitchFamily="18" charset="0"/>
                          <a:ea typeface="Cambria" panose="02040503050406030204" pitchFamily="18" charset="0"/>
                        </a:rPr>
                        <a:t>signed by the director on each page</a:t>
                      </a:r>
                    </a:p>
                    <a:p>
                      <a:pPr marL="342900" indent="-342900" algn="just">
                        <a:spcBef>
                          <a:spcPts val="600"/>
                        </a:spcBef>
                        <a:spcAft>
                          <a:spcPts val="600"/>
                        </a:spcAft>
                        <a:buFont typeface="Wingdings" panose="05000000000000000000" pitchFamily="2" charset="2"/>
                        <a:buChar char="§"/>
                      </a:pPr>
                      <a:r>
                        <a:rPr lang="en-US" sz="2200" dirty="0" smtClean="0">
                          <a:latin typeface="Cambria" panose="02040503050406030204" pitchFamily="18" charset="0"/>
                          <a:ea typeface="Cambria" panose="02040503050406030204" pitchFamily="18" charset="0"/>
                        </a:rPr>
                        <a:t>To submit an attested copy of the </a:t>
                      </a:r>
                      <a:r>
                        <a:rPr lang="en-US" sz="2200" b="1" dirty="0" smtClean="0">
                          <a:solidFill>
                            <a:srgbClr val="FF0000"/>
                          </a:solidFill>
                          <a:latin typeface="Cambria" panose="02040503050406030204" pitchFamily="18" charset="0"/>
                          <a:ea typeface="Cambria" panose="02040503050406030204" pitchFamily="18" charset="0"/>
                        </a:rPr>
                        <a:t>Memorandum and Article of</a:t>
                      </a:r>
                      <a:r>
                        <a:rPr lang="en-US" sz="2200" b="1" dirty="0" smtClean="0">
                          <a:latin typeface="Cambria" panose="02040503050406030204" pitchFamily="18" charset="0"/>
                          <a:ea typeface="Cambria" panose="02040503050406030204" pitchFamily="18" charset="0"/>
                        </a:rPr>
                        <a:t> </a:t>
                      </a:r>
                      <a:r>
                        <a:rPr lang="en-US" sz="2200" b="1" dirty="0" smtClean="0">
                          <a:solidFill>
                            <a:srgbClr val="FF0000"/>
                          </a:solidFill>
                          <a:latin typeface="Cambria" panose="02040503050406030204" pitchFamily="18" charset="0"/>
                          <a:ea typeface="Cambria" panose="02040503050406030204" pitchFamily="18" charset="0"/>
                        </a:rPr>
                        <a:t>Association</a:t>
                      </a:r>
                      <a:r>
                        <a:rPr lang="en-US" sz="2200" dirty="0" smtClean="0">
                          <a:latin typeface="Cambria" panose="02040503050406030204" pitchFamily="18" charset="0"/>
                          <a:ea typeface="Cambria" panose="02040503050406030204" pitchFamily="18" charset="0"/>
                        </a:rPr>
                        <a:t> of the company reflecting the main activities of the business of the company and Certificate of incorporation issued by the regulatory authority of the nature of business in respect of the transferor company. </a:t>
                      </a:r>
                      <a:r>
                        <a:rPr lang="en-US" sz="2200" b="1" dirty="0" smtClean="0">
                          <a:solidFill>
                            <a:srgbClr val="FF0000"/>
                          </a:solidFill>
                          <a:latin typeface="Cambria" panose="02040503050406030204" pitchFamily="18" charset="0"/>
                          <a:ea typeface="Cambria" panose="02040503050406030204" pitchFamily="18" charset="0"/>
                        </a:rPr>
                        <a:t>(in case of transferee non-NBFC)</a:t>
                      </a:r>
                    </a:p>
                    <a:p>
                      <a:pPr marL="342900" indent="-342900" algn="just">
                        <a:spcBef>
                          <a:spcPts val="600"/>
                        </a:spcBef>
                        <a:spcAft>
                          <a:spcPts val="600"/>
                        </a:spcAft>
                        <a:buFont typeface="Wingdings" panose="05000000000000000000" pitchFamily="2" charset="2"/>
                        <a:buChar char="§"/>
                      </a:pPr>
                      <a:r>
                        <a:rPr lang="en-US" sz="2200" b="1" dirty="0" smtClean="0">
                          <a:solidFill>
                            <a:srgbClr val="FF0000"/>
                          </a:solidFill>
                          <a:latin typeface="Cambria" panose="02040503050406030204" pitchFamily="18" charset="0"/>
                          <a:ea typeface="Cambria" panose="02040503050406030204" pitchFamily="18" charset="0"/>
                        </a:rPr>
                        <a:t>SAC and NOF </a:t>
                      </a:r>
                      <a:r>
                        <a:rPr lang="en-US" sz="2200" dirty="0" smtClean="0">
                          <a:latin typeface="Cambria" panose="02040503050406030204" pitchFamily="18" charset="0"/>
                          <a:ea typeface="Cambria" panose="02040503050406030204" pitchFamily="18" charset="0"/>
                        </a:rPr>
                        <a:t>of the Transferee NBFC</a:t>
                      </a:r>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9002798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nvPr>
        </p:nvGraphicFramePr>
        <p:xfrm>
          <a:off x="467544" y="692696"/>
          <a:ext cx="8280920" cy="5244395"/>
        </p:xfrm>
        <a:graphic>
          <a:graphicData uri="http://schemas.openxmlformats.org/drawingml/2006/table">
            <a:tbl>
              <a:tblPr firstRow="1" bandRow="1">
                <a:tableStyleId>{5C22544A-7EE6-4342-B048-85BDC9FD1C3A}</a:tableStyleId>
              </a:tblPr>
              <a:tblGrid>
                <a:gridCol w="8280920">
                  <a:extLst>
                    <a:ext uri="{9D8B030D-6E8A-4147-A177-3AD203B41FA5}">
                      <a16:colId xmlns:a16="http://schemas.microsoft.com/office/drawing/2014/main" xmlns="" val="20000"/>
                    </a:ext>
                  </a:extLst>
                </a:gridCol>
              </a:tblGrid>
              <a:tr h="691133">
                <a:tc>
                  <a:txBody>
                    <a:bodyPr/>
                    <a:lstStyle/>
                    <a:p>
                      <a:pPr marL="0" marR="0" indent="0" algn="ctr" defTabSz="914400" rtl="0" eaLnBrk="1" fontAlgn="auto" latinLnBrk="0" hangingPunct="1">
                        <a:lnSpc>
                          <a:spcPct val="100000"/>
                        </a:lnSpc>
                        <a:spcBef>
                          <a:spcPts val="600"/>
                        </a:spcBef>
                        <a:spcAft>
                          <a:spcPts val="600"/>
                        </a:spcAft>
                        <a:buClrTx/>
                        <a:buSzTx/>
                        <a:buFontTx/>
                        <a:buNone/>
                        <a:tabLst/>
                        <a:defRPr/>
                      </a:pPr>
                      <a:r>
                        <a:rPr kumimoji="0" lang="en-US" sz="2400" b="1" i="0" u="none" strike="noStrike" kern="1200" baseline="0" dirty="0" smtClean="0">
                          <a:solidFill>
                            <a:schemeClr val="tx1"/>
                          </a:solidFill>
                          <a:latin typeface="Georgia" panose="02040502050405020303" pitchFamily="18" charset="0"/>
                          <a:ea typeface="+mn-ea"/>
                          <a:cs typeface="+mn-cs"/>
                        </a:rPr>
                        <a:t>RBI NOC in case of Merger / Amalgamation involving NBFC</a:t>
                      </a:r>
                    </a:p>
                  </a:txBody>
                  <a:tcPr/>
                </a:tc>
                <a:extLst>
                  <a:ext uri="{0D108BD9-81ED-4DB2-BD59-A6C34878D82A}">
                    <a16:rowId xmlns:a16="http://schemas.microsoft.com/office/drawing/2014/main" xmlns="" val="10000"/>
                  </a:ext>
                </a:extLst>
              </a:tr>
              <a:tr h="4421435">
                <a:tc>
                  <a:txBody>
                    <a:bodyPr/>
                    <a:lstStyle/>
                    <a:p>
                      <a:pPr marL="342900" indent="-342900" algn="just">
                        <a:spcBef>
                          <a:spcPts val="600"/>
                        </a:spcBef>
                        <a:spcAft>
                          <a:spcPts val="600"/>
                        </a:spcAft>
                        <a:buFont typeface="Wingdings" panose="05000000000000000000" pitchFamily="2" charset="2"/>
                        <a:buChar char="§"/>
                      </a:pPr>
                      <a:r>
                        <a:rPr lang="en-US" sz="2200" b="1" dirty="0" smtClean="0">
                          <a:solidFill>
                            <a:srgbClr val="FF0000"/>
                          </a:solidFill>
                          <a:latin typeface="Cambria" panose="02040503050406030204" pitchFamily="18" charset="0"/>
                          <a:ea typeface="Cambria" panose="02040503050406030204" pitchFamily="18" charset="0"/>
                        </a:rPr>
                        <a:t>Banker’s reports/ CIBIL Reports </a:t>
                      </a:r>
                      <a:r>
                        <a:rPr lang="en-US" sz="2200" dirty="0" smtClean="0">
                          <a:latin typeface="Cambria" panose="02040503050406030204" pitchFamily="18" charset="0"/>
                          <a:ea typeface="Cambria" panose="02040503050406030204" pitchFamily="18" charset="0"/>
                        </a:rPr>
                        <a:t>of all the directors/shareholders/promoters.</a:t>
                      </a:r>
                    </a:p>
                    <a:p>
                      <a:pPr marL="342900" indent="-342900" algn="just">
                        <a:spcBef>
                          <a:spcPts val="600"/>
                        </a:spcBef>
                        <a:spcAft>
                          <a:spcPts val="600"/>
                        </a:spcAft>
                        <a:buFont typeface="Wingdings" panose="05000000000000000000" pitchFamily="2" charset="2"/>
                        <a:buChar char="§"/>
                      </a:pPr>
                      <a:r>
                        <a:rPr lang="en-US" sz="2200" dirty="0" smtClean="0">
                          <a:latin typeface="Cambria" panose="02040503050406030204" pitchFamily="18" charset="0"/>
                          <a:ea typeface="Cambria" panose="02040503050406030204" pitchFamily="18" charset="0"/>
                        </a:rPr>
                        <a:t>Documents supporting the fact whether the company has obtained </a:t>
                      </a:r>
                      <a:r>
                        <a:rPr lang="en-US" sz="2200" b="1" dirty="0" smtClean="0">
                          <a:solidFill>
                            <a:srgbClr val="FF0000"/>
                          </a:solidFill>
                          <a:latin typeface="Cambria" panose="02040503050406030204" pitchFamily="18" charset="0"/>
                          <a:ea typeface="Cambria" panose="02040503050406030204" pitchFamily="18" charset="0"/>
                        </a:rPr>
                        <a:t>membership of all the four CICs </a:t>
                      </a:r>
                      <a:r>
                        <a:rPr lang="en-US" sz="2200" dirty="0" smtClean="0">
                          <a:latin typeface="Cambria" panose="02040503050406030204" pitchFamily="18" charset="0"/>
                          <a:ea typeface="Cambria" panose="02040503050406030204" pitchFamily="18" charset="0"/>
                        </a:rPr>
                        <a:t>as per RBI guidelines dated February 06, 2015.</a:t>
                      </a:r>
                    </a:p>
                    <a:p>
                      <a:pPr marL="342900" indent="-342900" algn="just">
                        <a:spcBef>
                          <a:spcPts val="600"/>
                        </a:spcBef>
                        <a:spcAft>
                          <a:spcPts val="600"/>
                        </a:spcAft>
                        <a:buFont typeface="Wingdings" panose="05000000000000000000" pitchFamily="2" charset="2"/>
                        <a:buChar char="§"/>
                      </a:pPr>
                      <a:r>
                        <a:rPr lang="en-US" sz="2200" b="1" dirty="0" smtClean="0">
                          <a:solidFill>
                            <a:srgbClr val="FF0000"/>
                          </a:solidFill>
                          <a:latin typeface="Cambria" panose="02040503050406030204" pitchFamily="18" charset="0"/>
                          <a:ea typeface="Cambria" panose="02040503050406030204" pitchFamily="18" charset="0"/>
                        </a:rPr>
                        <a:t>Sources of funds </a:t>
                      </a:r>
                      <a:r>
                        <a:rPr lang="en-US" sz="2200" dirty="0" smtClean="0">
                          <a:latin typeface="Cambria" panose="02040503050406030204" pitchFamily="18" charset="0"/>
                          <a:ea typeface="Cambria" panose="02040503050406030204" pitchFamily="18" charset="0"/>
                        </a:rPr>
                        <a:t>of the proposed shareholders acquiring the shares in the merged entity.</a:t>
                      </a:r>
                    </a:p>
                    <a:p>
                      <a:pPr marL="342900" indent="-342900" algn="just">
                        <a:spcBef>
                          <a:spcPts val="600"/>
                        </a:spcBef>
                        <a:spcAft>
                          <a:spcPts val="600"/>
                        </a:spcAft>
                        <a:buFont typeface="Wingdings" panose="05000000000000000000" pitchFamily="2" charset="2"/>
                        <a:buChar char="§"/>
                      </a:pPr>
                      <a:r>
                        <a:rPr lang="en-US" sz="2200" b="1" dirty="0" smtClean="0">
                          <a:solidFill>
                            <a:srgbClr val="FF0000"/>
                          </a:solidFill>
                          <a:latin typeface="Cambria" panose="02040503050406030204" pitchFamily="18" charset="0"/>
                          <a:ea typeface="Cambria" panose="02040503050406030204" pitchFamily="18" charset="0"/>
                        </a:rPr>
                        <a:t>Projected post-merger balance sheet </a:t>
                      </a:r>
                      <a:r>
                        <a:rPr lang="en-US" sz="2200" dirty="0" smtClean="0">
                          <a:latin typeface="Cambria" panose="02040503050406030204" pitchFamily="18" charset="0"/>
                          <a:ea typeface="Cambria" panose="02040503050406030204" pitchFamily="18" charset="0"/>
                        </a:rPr>
                        <a:t>of the merged entity certified by auditor.</a:t>
                      </a:r>
                    </a:p>
                    <a:p>
                      <a:pPr marL="342900" indent="-342900" algn="just">
                        <a:spcBef>
                          <a:spcPts val="600"/>
                        </a:spcBef>
                        <a:spcAft>
                          <a:spcPts val="600"/>
                        </a:spcAft>
                        <a:buFont typeface="Wingdings" panose="05000000000000000000" pitchFamily="2" charset="2"/>
                        <a:buChar char="§"/>
                      </a:pPr>
                      <a:r>
                        <a:rPr lang="en-US" sz="2200" dirty="0" smtClean="0">
                          <a:latin typeface="Cambria" panose="02040503050406030204" pitchFamily="18" charset="0"/>
                          <a:ea typeface="Cambria" panose="02040503050406030204" pitchFamily="18" charset="0"/>
                        </a:rPr>
                        <a:t>Upload applicable </a:t>
                      </a:r>
                      <a:r>
                        <a:rPr lang="en-US" sz="2200" b="1" dirty="0" smtClean="0">
                          <a:solidFill>
                            <a:srgbClr val="FF0000"/>
                          </a:solidFill>
                          <a:latin typeface="Cambria" panose="02040503050406030204" pitchFamily="18" charset="0"/>
                          <a:ea typeface="Cambria" panose="02040503050406030204" pitchFamily="18" charset="0"/>
                        </a:rPr>
                        <a:t>returns on XBRL</a:t>
                      </a:r>
                      <a:r>
                        <a:rPr lang="en-US" sz="2200" b="1" dirty="0" smtClean="0">
                          <a:latin typeface="Cambria" panose="02040503050406030204" pitchFamily="18" charset="0"/>
                          <a:ea typeface="Cambria" panose="02040503050406030204" pitchFamily="18" charset="0"/>
                        </a:rPr>
                        <a:t> </a:t>
                      </a:r>
                      <a:r>
                        <a:rPr lang="en-US" sz="2200" dirty="0" smtClean="0">
                          <a:latin typeface="Cambria" panose="02040503050406030204" pitchFamily="18" charset="0"/>
                          <a:ea typeface="Cambria" panose="02040503050406030204" pitchFamily="18" charset="0"/>
                        </a:rPr>
                        <a:t>for FY …..</a:t>
                      </a:r>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29193912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988840"/>
            <a:ext cx="8229600" cy="2880320"/>
          </a:xfrm>
        </p:spPr>
        <p:txBody>
          <a:bodyPr>
            <a:noAutofit/>
          </a:bodyPr>
          <a:lstStyle/>
          <a:p>
            <a:pPr marL="0" indent="0" algn="ctr">
              <a:buNone/>
            </a:pPr>
            <a:r>
              <a:rPr lang="en-US" sz="4400" b="1" i="1" dirty="0">
                <a:latin typeface="Sitka Small" panose="02000505000000020004" pitchFamily="2" charset="0"/>
              </a:rPr>
              <a:t>Compliances and Returns to be filed by the Non-Banking Financial Company (NBFC)</a:t>
            </a:r>
            <a:endParaRPr lang="en-IN" sz="4400" b="1" i="1" dirty="0">
              <a:latin typeface="Sitka Small" panose="02000505000000020004" pitchFamily="2" charset="0"/>
            </a:endParaRPr>
          </a:p>
        </p:txBody>
      </p:sp>
    </p:spTree>
    <p:extLst>
      <p:ext uri="{BB962C8B-B14F-4D97-AF65-F5344CB8AC3E}">
        <p14:creationId xmlns:p14="http://schemas.microsoft.com/office/powerpoint/2010/main" val="33609616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756365285"/>
              </p:ext>
            </p:extLst>
          </p:nvPr>
        </p:nvGraphicFramePr>
        <p:xfrm>
          <a:off x="539552" y="548680"/>
          <a:ext cx="8280920" cy="5652120"/>
        </p:xfrm>
        <a:graphic>
          <a:graphicData uri="http://schemas.openxmlformats.org/drawingml/2006/table">
            <a:tbl>
              <a:tblPr firstRow="1" bandRow="1">
                <a:tableStyleId>{5C22544A-7EE6-4342-B048-85BDC9FD1C3A}</a:tableStyleId>
              </a:tblPr>
              <a:tblGrid>
                <a:gridCol w="8280920">
                  <a:extLst>
                    <a:ext uri="{9D8B030D-6E8A-4147-A177-3AD203B41FA5}">
                      <a16:colId xmlns:a16="http://schemas.microsoft.com/office/drawing/2014/main" xmlns="" val="20000"/>
                    </a:ext>
                  </a:extLst>
                </a:gridCol>
              </a:tblGrid>
              <a:tr h="1080120">
                <a:tc>
                  <a:txBody>
                    <a:bodyPr/>
                    <a:lstStyle/>
                    <a:p>
                      <a:pPr algn="ctr"/>
                      <a:r>
                        <a:rPr lang="en-US" sz="2800" b="1" dirty="0">
                          <a:latin typeface="Georgia" panose="02040502050405020303" pitchFamily="18" charset="0"/>
                        </a:rPr>
                        <a:t>Major</a:t>
                      </a:r>
                      <a:r>
                        <a:rPr lang="en-US" sz="2800" dirty="0">
                          <a:latin typeface="Georgia" panose="02040502050405020303" pitchFamily="18" charset="0"/>
                        </a:rPr>
                        <a:t> Requirements</a:t>
                      </a:r>
                      <a:r>
                        <a:rPr lang="en-US" sz="2800" baseline="0" dirty="0">
                          <a:latin typeface="Georgia" panose="02040502050405020303" pitchFamily="18" charset="0"/>
                        </a:rPr>
                        <a:t> in complying with NBFC Compliances</a:t>
                      </a:r>
                      <a:endParaRPr lang="en-IN" sz="2800" dirty="0">
                        <a:latin typeface="Georgia" panose="02040502050405020303" pitchFamily="18" charset="0"/>
                      </a:endParaRPr>
                    </a:p>
                  </a:txBody>
                  <a:tcPr/>
                </a:tc>
                <a:extLst>
                  <a:ext uri="{0D108BD9-81ED-4DB2-BD59-A6C34878D82A}">
                    <a16:rowId xmlns:a16="http://schemas.microsoft.com/office/drawing/2014/main" xmlns="" val="10000"/>
                  </a:ext>
                </a:extLst>
              </a:tr>
              <a:tr h="4571836">
                <a:tc>
                  <a:txBody>
                    <a:bodyPr/>
                    <a:lstStyle/>
                    <a:p>
                      <a:pPr algn="just"/>
                      <a:r>
                        <a:rPr kumimoji="0" lang="en-US" sz="2400" b="0" i="0" kern="1200" dirty="0">
                          <a:solidFill>
                            <a:schemeClr val="dk1"/>
                          </a:solidFill>
                          <a:effectLst/>
                          <a:latin typeface="Cambria" panose="02040503050406030204" pitchFamily="18" charset="0"/>
                          <a:ea typeface="Cambria" panose="02040503050406030204" pitchFamily="18" charset="0"/>
                          <a:cs typeface="+mn-cs"/>
                        </a:rPr>
                        <a:t>The Reserve Bank of India has </a:t>
                      </a:r>
                      <a:r>
                        <a:rPr kumimoji="0" lang="en-US" sz="2400" b="1" i="0" kern="1200" dirty="0">
                          <a:solidFill>
                            <a:srgbClr val="FF0000"/>
                          </a:solidFill>
                          <a:effectLst/>
                          <a:latin typeface="Cambria" panose="02040503050406030204" pitchFamily="18" charset="0"/>
                          <a:ea typeface="Cambria" panose="02040503050406030204" pitchFamily="18" charset="0"/>
                          <a:cs typeface="+mn-cs"/>
                        </a:rPr>
                        <a:t>migrated</a:t>
                      </a:r>
                      <a:r>
                        <a:rPr kumimoji="0" lang="en-US" sz="2400" b="0" i="0" kern="1200" dirty="0">
                          <a:solidFill>
                            <a:schemeClr val="dk1"/>
                          </a:solidFill>
                          <a:effectLst/>
                          <a:latin typeface="Cambria" panose="02040503050406030204" pitchFamily="18" charset="0"/>
                          <a:ea typeface="Cambria" panose="02040503050406030204" pitchFamily="18" charset="0"/>
                          <a:cs typeface="+mn-cs"/>
                        </a:rPr>
                        <a:t> the existing supervisory return online filing process </a:t>
                      </a:r>
                      <a:r>
                        <a:rPr kumimoji="0" lang="en-US" sz="2400" b="1" i="0" kern="1200" dirty="0">
                          <a:solidFill>
                            <a:srgbClr val="FF0000"/>
                          </a:solidFill>
                          <a:effectLst/>
                          <a:latin typeface="Cambria" panose="02040503050406030204" pitchFamily="18" charset="0"/>
                          <a:ea typeface="Cambria" panose="02040503050406030204" pitchFamily="18" charset="0"/>
                          <a:cs typeface="+mn-cs"/>
                        </a:rPr>
                        <a:t>from COSMOS platform to the XBRL system. </a:t>
                      </a:r>
                      <a:endParaRPr kumimoji="0" lang="en-US" sz="2400" b="1" i="0" kern="1200" dirty="0" smtClean="0">
                        <a:solidFill>
                          <a:srgbClr val="FF0000"/>
                        </a:solidFill>
                        <a:effectLst/>
                        <a:latin typeface="Cambria" panose="02040503050406030204" pitchFamily="18" charset="0"/>
                        <a:ea typeface="Cambria" panose="02040503050406030204" pitchFamily="18" charset="0"/>
                        <a:cs typeface="+mn-cs"/>
                      </a:endParaRPr>
                    </a:p>
                    <a:p>
                      <a:pPr algn="just"/>
                      <a:endParaRPr kumimoji="0" lang="en-US" sz="1800" b="0" i="0" kern="1200" dirty="0" smtClean="0">
                        <a:solidFill>
                          <a:schemeClr val="dk1"/>
                        </a:solidFill>
                        <a:effectLst/>
                        <a:latin typeface="Cambria" panose="02040503050406030204" pitchFamily="18" charset="0"/>
                        <a:ea typeface="Cambria" panose="02040503050406030204" pitchFamily="18" charset="0"/>
                        <a:cs typeface="+mn-cs"/>
                      </a:endParaRPr>
                    </a:p>
                    <a:p>
                      <a:pPr algn="just"/>
                      <a:r>
                        <a:rPr kumimoji="0" lang="en-US" sz="2400" b="0" i="0" kern="1200" dirty="0" smtClean="0">
                          <a:solidFill>
                            <a:schemeClr val="dk1"/>
                          </a:solidFill>
                          <a:effectLst/>
                          <a:latin typeface="Cambria" panose="02040503050406030204" pitchFamily="18" charset="0"/>
                          <a:ea typeface="Cambria" panose="02040503050406030204" pitchFamily="18" charset="0"/>
                          <a:cs typeface="+mn-cs"/>
                        </a:rPr>
                        <a:t>XBRL website </a:t>
                      </a:r>
                      <a:r>
                        <a:rPr kumimoji="0" lang="en-US" sz="2400" b="1" i="0" u="sng" kern="1200" dirty="0" smtClean="0">
                          <a:solidFill>
                            <a:srgbClr val="FF0000"/>
                          </a:solidFill>
                          <a:effectLst/>
                          <a:latin typeface="Cambria" panose="02040503050406030204" pitchFamily="18" charset="0"/>
                          <a:ea typeface="Cambria" panose="02040503050406030204" pitchFamily="18" charset="0"/>
                          <a:cs typeface="+mn-cs"/>
                        </a:rPr>
                        <a:t>https://xbrl.rbi.org.in</a:t>
                      </a:r>
                      <a:endParaRPr kumimoji="0" lang="en-US" sz="2400" b="0" i="0" kern="1200" dirty="0">
                        <a:solidFill>
                          <a:schemeClr val="dk1"/>
                        </a:solidFill>
                        <a:effectLst/>
                        <a:latin typeface="Cambria" panose="02040503050406030204" pitchFamily="18" charset="0"/>
                        <a:ea typeface="Cambria" panose="02040503050406030204" pitchFamily="18" charset="0"/>
                        <a:cs typeface="+mn-cs"/>
                      </a:endParaRPr>
                    </a:p>
                    <a:p>
                      <a:pPr algn="just"/>
                      <a:endParaRPr kumimoji="0" lang="en-US" sz="1800" b="0" i="0" kern="1200" dirty="0">
                        <a:solidFill>
                          <a:schemeClr val="dk1"/>
                        </a:solidFill>
                        <a:effectLst/>
                        <a:latin typeface="Cambria" panose="02040503050406030204" pitchFamily="18" charset="0"/>
                        <a:ea typeface="Cambria" panose="02040503050406030204" pitchFamily="18" charset="0"/>
                        <a:cs typeface="+mn-cs"/>
                      </a:endParaRPr>
                    </a:p>
                    <a:p>
                      <a:pPr algn="just"/>
                      <a:r>
                        <a:rPr kumimoji="0" lang="en-US" sz="2400" b="0" i="0" kern="1200" dirty="0">
                          <a:solidFill>
                            <a:schemeClr val="dk1"/>
                          </a:solidFill>
                          <a:effectLst/>
                          <a:latin typeface="Cambria" panose="02040503050406030204" pitchFamily="18" charset="0"/>
                          <a:ea typeface="Cambria" panose="02040503050406030204" pitchFamily="18" charset="0"/>
                          <a:cs typeface="+mn-cs"/>
                        </a:rPr>
                        <a:t>Therefore, NBFCs are required to have the following in order to file returns on the all new XBRL </a:t>
                      </a:r>
                      <a:r>
                        <a:rPr kumimoji="0" lang="en-US" sz="2400" b="0" i="0" kern="1200" dirty="0" smtClean="0">
                          <a:solidFill>
                            <a:schemeClr val="dk1"/>
                          </a:solidFill>
                          <a:effectLst/>
                          <a:latin typeface="Cambria" panose="02040503050406030204" pitchFamily="18" charset="0"/>
                          <a:ea typeface="Cambria" panose="02040503050406030204" pitchFamily="18" charset="0"/>
                          <a:cs typeface="+mn-cs"/>
                        </a:rPr>
                        <a:t>portal (FY 19-20 and onwards) :</a:t>
                      </a:r>
                      <a:endParaRPr kumimoji="0" lang="en-US" sz="2400" b="0" i="0" kern="1200" dirty="0">
                        <a:solidFill>
                          <a:schemeClr val="dk1"/>
                        </a:solidFill>
                        <a:effectLst/>
                        <a:latin typeface="Cambria" panose="02040503050406030204" pitchFamily="18" charset="0"/>
                        <a:ea typeface="Cambria" panose="02040503050406030204" pitchFamily="18" charset="0"/>
                        <a:cs typeface="+mn-cs"/>
                      </a:endParaRPr>
                    </a:p>
                    <a:p>
                      <a:pPr marL="0" indent="0" algn="just">
                        <a:buFont typeface="Arial" panose="020B0604020202020204" pitchFamily="34" charset="0"/>
                        <a:buNone/>
                      </a:pPr>
                      <a:endParaRPr kumimoji="0" lang="en-US" sz="1800" b="0" i="0" kern="1200" dirty="0">
                        <a:solidFill>
                          <a:schemeClr val="dk1"/>
                        </a:solidFill>
                        <a:effectLst/>
                        <a:latin typeface="Cambria" panose="02040503050406030204" pitchFamily="18" charset="0"/>
                        <a:ea typeface="Cambria" panose="02040503050406030204" pitchFamily="18" charset="0"/>
                        <a:cs typeface="+mn-cs"/>
                      </a:endParaRPr>
                    </a:p>
                    <a:p>
                      <a:pPr marL="342900" indent="-342900" algn="just">
                        <a:buFont typeface="Wingdings" panose="05000000000000000000" pitchFamily="2" charset="2"/>
                        <a:buChar char="Ø"/>
                      </a:pPr>
                      <a:r>
                        <a:rPr kumimoji="0" lang="en-US" sz="2400" b="0" i="0" kern="1200" dirty="0">
                          <a:solidFill>
                            <a:schemeClr val="dk1"/>
                          </a:solidFill>
                          <a:effectLst/>
                          <a:latin typeface="Cambria" panose="02040503050406030204" pitchFamily="18" charset="0"/>
                          <a:ea typeface="Cambria" panose="02040503050406030204" pitchFamily="18" charset="0"/>
                          <a:cs typeface="+mn-cs"/>
                        </a:rPr>
                        <a:t>Get the User ID and Password from RBI;</a:t>
                      </a:r>
                    </a:p>
                    <a:p>
                      <a:pPr marL="342900" indent="-342900" algn="just">
                        <a:buFont typeface="Wingdings" panose="05000000000000000000" pitchFamily="2" charset="2"/>
                        <a:buChar char="Ø"/>
                      </a:pPr>
                      <a:r>
                        <a:rPr kumimoji="0" lang="en-US" sz="2400" b="0" i="0" kern="1200" dirty="0">
                          <a:solidFill>
                            <a:schemeClr val="dk1"/>
                          </a:solidFill>
                          <a:effectLst/>
                          <a:latin typeface="Cambria" panose="02040503050406030204" pitchFamily="18" charset="0"/>
                          <a:ea typeface="Cambria" panose="02040503050406030204" pitchFamily="18" charset="0"/>
                          <a:cs typeface="+mn-cs"/>
                        </a:rPr>
                        <a:t>Installation of XBRL RBI I-file required</a:t>
                      </a:r>
                    </a:p>
                    <a:p>
                      <a:pPr marL="342900" indent="-342900" algn="just">
                        <a:buFont typeface="Wingdings" panose="05000000000000000000" pitchFamily="2" charset="2"/>
                        <a:buChar char="Ø"/>
                      </a:pPr>
                      <a:r>
                        <a:rPr kumimoji="0" lang="en-US" sz="2400" b="0" i="0" kern="1200" dirty="0">
                          <a:solidFill>
                            <a:schemeClr val="dk1"/>
                          </a:solidFill>
                          <a:effectLst/>
                          <a:latin typeface="Cambria" panose="02040503050406030204" pitchFamily="18" charset="0"/>
                          <a:ea typeface="Cambria" panose="02040503050406030204" pitchFamily="18" charset="0"/>
                          <a:cs typeface="+mn-cs"/>
                        </a:rPr>
                        <a:t>Update profile on the XBRL portal on regular basis</a:t>
                      </a:r>
                      <a:r>
                        <a:rPr kumimoji="0" lang="en-US" sz="2400" b="0" i="0" kern="1200" dirty="0" smtClean="0">
                          <a:solidFill>
                            <a:schemeClr val="dk1"/>
                          </a:solidFill>
                          <a:effectLst/>
                          <a:latin typeface="Cambria" panose="02040503050406030204" pitchFamily="18" charset="0"/>
                          <a:ea typeface="Cambria" panose="02040503050406030204" pitchFamily="18" charset="0"/>
                          <a:cs typeface="+mn-cs"/>
                        </a:rPr>
                        <a:t>.</a:t>
                      </a:r>
                      <a:endParaRPr kumimoji="0" lang="en-US" sz="2400" b="0" i="0" kern="1200" dirty="0">
                        <a:solidFill>
                          <a:schemeClr val="dk1"/>
                        </a:solidFill>
                        <a:effectLst/>
                        <a:latin typeface="Cambria" panose="02040503050406030204" pitchFamily="18" charset="0"/>
                        <a:ea typeface="Cambria" panose="02040503050406030204" pitchFamily="18" charset="0"/>
                        <a:cs typeface="+mn-cs"/>
                      </a:endParaRPr>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28793404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3"/>
          <p:cNvGraphicFramePr>
            <a:graphicFrameLocks noGrp="1"/>
          </p:cNvGraphicFramePr>
          <p:nvPr>
            <p:ph idx="1"/>
            <p:extLst>
              <p:ext uri="{D42A27DB-BD31-4B8C-83A1-F6EECF244321}">
                <p14:modId xmlns:p14="http://schemas.microsoft.com/office/powerpoint/2010/main" val="1940747588"/>
              </p:ext>
            </p:extLst>
          </p:nvPr>
        </p:nvGraphicFramePr>
        <p:xfrm>
          <a:off x="467544" y="332656"/>
          <a:ext cx="8361453" cy="6137374"/>
        </p:xfrm>
        <a:graphic>
          <a:graphicData uri="http://schemas.openxmlformats.org/drawingml/2006/table">
            <a:tbl>
              <a:tblPr firstRow="1" bandRow="1">
                <a:tableStyleId>{5C22544A-7EE6-4342-B048-85BDC9FD1C3A}</a:tableStyleId>
              </a:tblPr>
              <a:tblGrid>
                <a:gridCol w="1520693"/>
                <a:gridCol w="3985059"/>
                <a:gridCol w="2855701"/>
              </a:tblGrid>
              <a:tr h="732305">
                <a:tc>
                  <a:txBody>
                    <a:bodyPr/>
                    <a:lstStyle/>
                    <a:p>
                      <a:pPr algn="ctr"/>
                      <a:r>
                        <a:rPr lang="en-US" sz="2000" dirty="0" smtClean="0">
                          <a:latin typeface="Georgia" panose="02040502050405020303" pitchFamily="18" charset="0"/>
                          <a:ea typeface="Cambria" panose="02040503050406030204" pitchFamily="18" charset="0"/>
                        </a:rPr>
                        <a:t>Form (XBRL)</a:t>
                      </a:r>
                      <a:endParaRPr lang="en-IN" sz="2000" dirty="0">
                        <a:latin typeface="Georgia" panose="02040502050405020303" pitchFamily="18" charset="0"/>
                        <a:ea typeface="Cambria" panose="02040503050406030204" pitchFamily="18" charset="0"/>
                      </a:endParaRPr>
                    </a:p>
                  </a:txBody>
                  <a:tcPr/>
                </a:tc>
                <a:tc>
                  <a:txBody>
                    <a:bodyPr/>
                    <a:lstStyle/>
                    <a:p>
                      <a:pPr algn="ctr"/>
                      <a:r>
                        <a:rPr lang="en-US" sz="2000" dirty="0" smtClean="0">
                          <a:latin typeface="Georgia" panose="02040502050405020303" pitchFamily="18" charset="0"/>
                          <a:ea typeface="Cambria" panose="02040503050406030204" pitchFamily="18" charset="0"/>
                        </a:rPr>
                        <a:t>Compliance</a:t>
                      </a:r>
                      <a:endParaRPr lang="en-IN" sz="2000" dirty="0">
                        <a:latin typeface="Georgia" panose="02040502050405020303" pitchFamily="18" charset="0"/>
                        <a:ea typeface="Cambria" panose="02040503050406030204" pitchFamily="18" charset="0"/>
                      </a:endParaRPr>
                    </a:p>
                  </a:txBody>
                  <a:tcPr/>
                </a:tc>
                <a:tc>
                  <a:txBody>
                    <a:bodyPr/>
                    <a:lstStyle/>
                    <a:p>
                      <a:pPr algn="ctr"/>
                      <a:r>
                        <a:rPr lang="en-US" sz="2000" dirty="0" smtClean="0">
                          <a:latin typeface="Georgia" panose="02040502050405020303" pitchFamily="18" charset="0"/>
                          <a:ea typeface="Cambria" panose="02040503050406030204" pitchFamily="18" charset="0"/>
                        </a:rPr>
                        <a:t>Due Date</a:t>
                      </a:r>
                      <a:endParaRPr lang="en-IN" sz="2000" dirty="0">
                        <a:latin typeface="Georgia" panose="02040502050405020303" pitchFamily="18" charset="0"/>
                        <a:ea typeface="Cambria" panose="02040503050406030204" pitchFamily="18" charset="0"/>
                      </a:endParaRPr>
                    </a:p>
                  </a:txBody>
                  <a:tcPr/>
                </a:tc>
              </a:tr>
              <a:tr h="500297">
                <a:tc gridSpan="3">
                  <a:txBody>
                    <a:bodyPr/>
                    <a:lstStyle/>
                    <a:p>
                      <a:pPr algn="ctr"/>
                      <a:r>
                        <a:rPr lang="en-US" sz="2200" b="1" dirty="0" smtClean="0">
                          <a:latin typeface="Cambria" panose="02040503050406030204" pitchFamily="18" charset="0"/>
                          <a:ea typeface="Cambria" panose="02040503050406030204" pitchFamily="18" charset="0"/>
                        </a:rPr>
                        <a:t>ASSET SIZE BELOW 100 CR</a:t>
                      </a:r>
                      <a:endParaRPr lang="en-IN" sz="2200" b="1" dirty="0">
                        <a:latin typeface="Cambria" panose="02040503050406030204" pitchFamily="18" charset="0"/>
                        <a:ea typeface="Cambria" panose="02040503050406030204" pitchFamily="18" charset="0"/>
                      </a:endParaRPr>
                    </a:p>
                  </a:txBody>
                  <a:tcPr/>
                </a:tc>
                <a:tc hMerge="1">
                  <a:txBody>
                    <a:bodyPr/>
                    <a:lstStyle/>
                    <a:p>
                      <a:endParaRPr lang="en-IN"/>
                    </a:p>
                  </a:txBody>
                  <a:tcPr/>
                </a:tc>
                <a:tc hMerge="1">
                  <a:txBody>
                    <a:bodyPr/>
                    <a:lstStyle/>
                    <a:p>
                      <a:endParaRPr lang="en-IN" b="0" dirty="0">
                        <a:latin typeface="Cambria" panose="02040503050406030204" pitchFamily="18" charset="0"/>
                        <a:ea typeface="Cambria" panose="02040503050406030204" pitchFamily="18" charset="0"/>
                      </a:endParaRPr>
                    </a:p>
                  </a:txBody>
                  <a:tcPr/>
                </a:tc>
              </a:tr>
              <a:tr h="2005879">
                <a:tc>
                  <a:txBody>
                    <a:bodyPr/>
                    <a:lstStyle/>
                    <a:p>
                      <a:r>
                        <a:rPr kumimoji="0" lang="en-US" sz="2000" b="1" i="0" u="none" strike="noStrike" kern="1200" baseline="0" dirty="0" smtClean="0">
                          <a:solidFill>
                            <a:schemeClr val="dk1"/>
                          </a:solidFill>
                          <a:latin typeface="Cambria" panose="02040503050406030204" pitchFamily="18" charset="0"/>
                          <a:ea typeface="Cambria" panose="02040503050406030204" pitchFamily="18" charset="0"/>
                          <a:cs typeface="+mn-cs"/>
                        </a:rPr>
                        <a:t>DNBS 02</a:t>
                      </a:r>
                    </a:p>
                    <a:p>
                      <a:r>
                        <a:rPr kumimoji="0" lang="en-US" sz="2000" b="1" i="0" u="none" strike="noStrike" kern="1200" baseline="0" dirty="0" smtClean="0">
                          <a:solidFill>
                            <a:srgbClr val="FF0000"/>
                          </a:solidFill>
                          <a:latin typeface="Cambria" panose="02040503050406030204" pitchFamily="18" charset="0"/>
                          <a:ea typeface="Cambria" panose="02040503050406030204" pitchFamily="18" charset="0"/>
                          <a:cs typeface="+mn-cs"/>
                        </a:rPr>
                        <a:t>(Annual)</a:t>
                      </a:r>
                      <a:endParaRPr kumimoji="0" lang="en-IN" sz="2000" b="1" i="0" u="none" strike="noStrike" kern="1200" baseline="0" dirty="0">
                        <a:solidFill>
                          <a:srgbClr val="FF0000"/>
                        </a:solidFill>
                        <a:latin typeface="Cambria" panose="02040503050406030204" pitchFamily="18" charset="0"/>
                        <a:ea typeface="Cambria" panose="02040503050406030204" pitchFamily="18" charset="0"/>
                        <a:cs typeface="+mn-cs"/>
                      </a:endParaRPr>
                    </a:p>
                  </a:txBody>
                  <a:tcPr/>
                </a:tc>
                <a:tc>
                  <a:txBody>
                    <a:bodyPr/>
                    <a:lstStyle/>
                    <a:p>
                      <a:pPr algn="just"/>
                      <a:r>
                        <a:rPr kumimoji="0" lang="en-US" sz="2000" b="0" i="0" u="none" strike="noStrike" kern="1200" baseline="0" dirty="0" smtClean="0">
                          <a:solidFill>
                            <a:schemeClr val="dk1"/>
                          </a:solidFill>
                          <a:latin typeface="Cambria" panose="02040503050406030204" pitchFamily="18" charset="0"/>
                          <a:ea typeface="Cambria" panose="02040503050406030204" pitchFamily="18" charset="0"/>
                          <a:cs typeface="+mn-cs"/>
                        </a:rPr>
                        <a:t>Important </a:t>
                      </a:r>
                      <a:r>
                        <a:rPr kumimoji="0" lang="en-US" sz="2000" b="0" i="0" u="none" strike="noStrike" kern="1200" baseline="0" dirty="0" smtClean="0">
                          <a:solidFill>
                            <a:srgbClr val="FF0000"/>
                          </a:solidFill>
                          <a:latin typeface="Cambria" panose="02040503050406030204" pitchFamily="18" charset="0"/>
                          <a:ea typeface="Cambria" panose="02040503050406030204" pitchFamily="18" charset="0"/>
                          <a:cs typeface="+mn-cs"/>
                        </a:rPr>
                        <a:t>Financial Parameters </a:t>
                      </a:r>
                      <a:r>
                        <a:rPr kumimoji="0" lang="en-US" sz="2000" b="0" i="0" u="none" strike="noStrike" kern="1200" baseline="0" dirty="0" smtClean="0">
                          <a:solidFill>
                            <a:schemeClr val="dk1"/>
                          </a:solidFill>
                          <a:latin typeface="Cambria" panose="02040503050406030204" pitchFamily="18" charset="0"/>
                          <a:ea typeface="Cambria" panose="02040503050406030204" pitchFamily="18" charset="0"/>
                          <a:cs typeface="+mn-cs"/>
                        </a:rPr>
                        <a:t>-  To captures details like components of </a:t>
                      </a:r>
                      <a:r>
                        <a:rPr kumimoji="0" lang="en-US" sz="2000" b="0" i="0" u="none" strike="noStrike" kern="1200" baseline="0" dirty="0" smtClean="0">
                          <a:solidFill>
                            <a:srgbClr val="FF0000"/>
                          </a:solidFill>
                          <a:latin typeface="Cambria" panose="02040503050406030204" pitchFamily="18" charset="0"/>
                          <a:ea typeface="Cambria" panose="02040503050406030204" pitchFamily="18" charset="0"/>
                          <a:cs typeface="+mn-cs"/>
                        </a:rPr>
                        <a:t>assets and liabilities </a:t>
                      </a:r>
                      <a:r>
                        <a:rPr kumimoji="0" lang="en-US" sz="2000" b="0" i="0" u="none" strike="noStrike" kern="1200" baseline="0" dirty="0" smtClean="0">
                          <a:solidFill>
                            <a:schemeClr val="dk1"/>
                          </a:solidFill>
                          <a:latin typeface="Cambria" panose="02040503050406030204" pitchFamily="18" charset="0"/>
                          <a:ea typeface="Cambria" panose="02040503050406030204" pitchFamily="18" charset="0"/>
                          <a:cs typeface="+mn-cs"/>
                        </a:rPr>
                        <a:t>as well as compliance with various prudential norms for non-deposit taking non-NDSI NBFCs.</a:t>
                      </a:r>
                      <a:endParaRPr kumimoji="0" lang="en-IN" sz="2000" b="0" i="0" u="none" strike="noStrike" kern="1200" baseline="0" dirty="0" smtClean="0">
                        <a:solidFill>
                          <a:schemeClr val="dk1"/>
                        </a:solidFill>
                        <a:latin typeface="Cambria" panose="02040503050406030204" pitchFamily="18" charset="0"/>
                        <a:ea typeface="Cambria" panose="02040503050406030204" pitchFamily="18" charset="0"/>
                        <a:cs typeface="+mn-cs"/>
                      </a:endParaRPr>
                    </a:p>
                  </a:txBody>
                  <a:tcPr/>
                </a:tc>
                <a:tc>
                  <a:txBody>
                    <a:bodyPr/>
                    <a:lstStyle/>
                    <a:p>
                      <a:r>
                        <a:rPr kumimoji="0" lang="en-US" sz="2000" b="0" i="0" u="none" strike="noStrike" kern="1200" baseline="0" dirty="0" smtClean="0">
                          <a:solidFill>
                            <a:schemeClr val="dk1"/>
                          </a:solidFill>
                          <a:latin typeface="Cambria" panose="02040503050406030204" pitchFamily="18" charset="0"/>
                          <a:ea typeface="Cambria" panose="02040503050406030204" pitchFamily="18" charset="0"/>
                          <a:cs typeface="+mn-cs"/>
                        </a:rPr>
                        <a:t>60 Days from the end of FY</a:t>
                      </a:r>
                      <a:endParaRPr kumimoji="0" lang="en-IN" sz="2000" b="0" i="0" u="none" strike="noStrike" kern="1200" baseline="0" dirty="0">
                        <a:solidFill>
                          <a:schemeClr val="dk1"/>
                        </a:solidFill>
                        <a:latin typeface="Cambria" panose="02040503050406030204" pitchFamily="18" charset="0"/>
                        <a:ea typeface="Cambria" panose="02040503050406030204" pitchFamily="18" charset="0"/>
                        <a:cs typeface="+mn-cs"/>
                      </a:endParaRPr>
                    </a:p>
                  </a:txBody>
                  <a:tcPr/>
                </a:tc>
              </a:tr>
              <a:tr h="1294886">
                <a:tc>
                  <a:txBody>
                    <a:bodyPr/>
                    <a:lstStyle/>
                    <a:p>
                      <a:r>
                        <a:rPr kumimoji="0" lang="en-US" sz="2000" b="1" i="0" u="none" strike="noStrike" kern="1200" baseline="0" dirty="0" smtClean="0">
                          <a:solidFill>
                            <a:schemeClr val="dk1"/>
                          </a:solidFill>
                          <a:latin typeface="Cambria" panose="02040503050406030204" pitchFamily="18" charset="0"/>
                          <a:ea typeface="Cambria" panose="02040503050406030204" pitchFamily="18" charset="0"/>
                          <a:cs typeface="+mn-cs"/>
                        </a:rPr>
                        <a:t>DNBS 10</a:t>
                      </a:r>
                    </a:p>
                    <a:p>
                      <a:pPr marL="0" marR="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baseline="0" dirty="0" smtClean="0">
                          <a:solidFill>
                            <a:srgbClr val="FF0000"/>
                          </a:solidFill>
                          <a:latin typeface="Cambria" panose="02040503050406030204" pitchFamily="18" charset="0"/>
                          <a:ea typeface="Cambria" panose="02040503050406030204" pitchFamily="18" charset="0"/>
                          <a:cs typeface="+mn-cs"/>
                        </a:rPr>
                        <a:t>(Annual)</a:t>
                      </a:r>
                      <a:endParaRPr kumimoji="0" lang="en-IN" sz="2000" b="1" i="0" u="none" strike="noStrike" kern="1200" baseline="0" dirty="0" smtClean="0">
                        <a:solidFill>
                          <a:srgbClr val="FF0000"/>
                        </a:solidFill>
                        <a:latin typeface="Cambria" panose="02040503050406030204" pitchFamily="18" charset="0"/>
                        <a:ea typeface="Cambria" panose="02040503050406030204" pitchFamily="18" charset="0"/>
                        <a:cs typeface="+mn-cs"/>
                      </a:endParaRPr>
                    </a:p>
                    <a:p>
                      <a:endParaRPr kumimoji="0" lang="en-IN" sz="2000" b="1" i="0" u="none" strike="noStrike" kern="1200" baseline="0" dirty="0">
                        <a:solidFill>
                          <a:schemeClr val="dk1"/>
                        </a:solidFill>
                        <a:latin typeface="Cambria" panose="02040503050406030204" pitchFamily="18" charset="0"/>
                        <a:ea typeface="Cambria" panose="02040503050406030204" pitchFamily="18" charset="0"/>
                        <a:cs typeface="+mn-cs"/>
                      </a:endParaRPr>
                    </a:p>
                  </a:txBody>
                  <a:tcPr/>
                </a:tc>
                <a:tc>
                  <a:txBody>
                    <a:bodyPr/>
                    <a:lstStyle/>
                    <a:p>
                      <a:pPr algn="just"/>
                      <a:r>
                        <a:rPr kumimoji="0" lang="en-US" sz="2000" b="0" i="0" u="none" strike="noStrike" kern="1200" baseline="0" dirty="0" smtClean="0">
                          <a:solidFill>
                            <a:schemeClr val="dk1"/>
                          </a:solidFill>
                          <a:latin typeface="Cambria" panose="02040503050406030204" pitchFamily="18" charset="0"/>
                          <a:ea typeface="Cambria" panose="02040503050406030204" pitchFamily="18" charset="0"/>
                          <a:cs typeface="+mn-cs"/>
                        </a:rPr>
                        <a:t>Statutory </a:t>
                      </a:r>
                      <a:r>
                        <a:rPr kumimoji="0" lang="en-US" sz="2000" b="0" i="0" u="none" strike="noStrike" kern="1200" baseline="0" dirty="0" smtClean="0">
                          <a:solidFill>
                            <a:srgbClr val="FF0000"/>
                          </a:solidFill>
                          <a:latin typeface="Cambria" panose="02040503050406030204" pitchFamily="18" charset="0"/>
                          <a:ea typeface="Cambria" panose="02040503050406030204" pitchFamily="18" charset="0"/>
                          <a:cs typeface="+mn-cs"/>
                        </a:rPr>
                        <a:t>Auditor Certificate </a:t>
                      </a:r>
                      <a:r>
                        <a:rPr kumimoji="0" lang="en-US" sz="2000" b="0" i="0" u="none" strike="noStrike" kern="1200" baseline="0" dirty="0" smtClean="0">
                          <a:solidFill>
                            <a:schemeClr val="dk1"/>
                          </a:solidFill>
                          <a:latin typeface="Cambria" panose="02040503050406030204" pitchFamily="18" charset="0"/>
                          <a:ea typeface="Cambria" panose="02040503050406030204" pitchFamily="18" charset="0"/>
                          <a:cs typeface="+mn-cs"/>
                        </a:rPr>
                        <a:t>- To ensure continued regulatory </a:t>
                      </a:r>
                      <a:r>
                        <a:rPr kumimoji="0" lang="en-US" sz="2000" b="0" i="0" u="none" strike="noStrike" kern="1200" baseline="0" dirty="0" smtClean="0">
                          <a:solidFill>
                            <a:srgbClr val="FF0000"/>
                          </a:solidFill>
                          <a:latin typeface="Cambria" panose="02040503050406030204" pitchFamily="18" charset="0"/>
                          <a:ea typeface="Cambria" panose="02040503050406030204" pitchFamily="18" charset="0"/>
                          <a:cs typeface="+mn-cs"/>
                        </a:rPr>
                        <a:t>compliance </a:t>
                      </a:r>
                      <a:r>
                        <a:rPr kumimoji="0" lang="en-US" sz="2000" b="0" i="0" u="none" strike="noStrike" kern="1200" baseline="0" dirty="0" smtClean="0">
                          <a:solidFill>
                            <a:schemeClr val="dk1"/>
                          </a:solidFill>
                          <a:latin typeface="Cambria" panose="02040503050406030204" pitchFamily="18" charset="0"/>
                          <a:ea typeface="Cambria" panose="02040503050406030204" pitchFamily="18" charset="0"/>
                          <a:cs typeface="+mn-cs"/>
                        </a:rPr>
                        <a:t>for all NBFCs.</a:t>
                      </a:r>
                      <a:endParaRPr kumimoji="0" lang="en-IN" sz="2000" b="0" i="0" u="none" strike="noStrike" kern="1200" baseline="0" dirty="0" smtClean="0">
                        <a:solidFill>
                          <a:schemeClr val="dk1"/>
                        </a:solidFill>
                        <a:latin typeface="Cambria" panose="02040503050406030204" pitchFamily="18" charset="0"/>
                        <a:ea typeface="Cambria" panose="02040503050406030204" pitchFamily="18" charset="0"/>
                        <a:cs typeface="+mn-cs"/>
                      </a:endParaRPr>
                    </a:p>
                  </a:txBody>
                  <a:tcPr/>
                </a:tc>
                <a:tc>
                  <a:txBody>
                    <a:bodyPr/>
                    <a:lstStyle/>
                    <a:p>
                      <a:r>
                        <a:rPr kumimoji="0" lang="en-US" sz="2000" b="0" i="0" u="none" strike="noStrike" kern="1200" baseline="0" dirty="0" smtClean="0">
                          <a:solidFill>
                            <a:schemeClr val="dk1"/>
                          </a:solidFill>
                          <a:latin typeface="Cambria" panose="02040503050406030204" pitchFamily="18" charset="0"/>
                          <a:ea typeface="Cambria" panose="02040503050406030204" pitchFamily="18" charset="0"/>
                          <a:cs typeface="+mn-cs"/>
                        </a:rPr>
                        <a:t>1 month from the date of </a:t>
                      </a:r>
                      <a:r>
                        <a:rPr kumimoji="0" lang="en-US" sz="2000" b="0" i="0" u="none" strike="noStrike" kern="1200" baseline="0" dirty="0" err="1" smtClean="0">
                          <a:solidFill>
                            <a:schemeClr val="dk1"/>
                          </a:solidFill>
                          <a:latin typeface="Cambria" panose="02040503050406030204" pitchFamily="18" charset="0"/>
                          <a:ea typeface="Cambria" panose="02040503050406030204" pitchFamily="18" charset="0"/>
                          <a:cs typeface="+mn-cs"/>
                        </a:rPr>
                        <a:t>finalisation</a:t>
                      </a:r>
                      <a:r>
                        <a:rPr kumimoji="0" lang="en-US" sz="2000" b="0" i="0" u="none" strike="noStrike" kern="1200" baseline="0" dirty="0" smtClean="0">
                          <a:solidFill>
                            <a:schemeClr val="dk1"/>
                          </a:solidFill>
                          <a:latin typeface="Cambria" panose="02040503050406030204" pitchFamily="18" charset="0"/>
                          <a:ea typeface="Cambria" panose="02040503050406030204" pitchFamily="18" charset="0"/>
                          <a:cs typeface="+mn-cs"/>
                        </a:rPr>
                        <a:t> of B/S.  Not later than 31st Dec.</a:t>
                      </a:r>
                    </a:p>
                  </a:txBody>
                  <a:tcPr/>
                </a:tc>
              </a:tr>
              <a:tr h="1369092">
                <a:tc>
                  <a:txBody>
                    <a:bodyPr/>
                    <a:lstStyle/>
                    <a:p>
                      <a:r>
                        <a:rPr kumimoji="0" lang="en-US" sz="2000" b="1" i="0" u="none" strike="noStrike" kern="1200" baseline="0" dirty="0" smtClean="0">
                          <a:solidFill>
                            <a:schemeClr val="dk1"/>
                          </a:solidFill>
                          <a:latin typeface="Cambria" panose="02040503050406030204" pitchFamily="18" charset="0"/>
                          <a:ea typeface="Cambria" panose="02040503050406030204" pitchFamily="18" charset="0"/>
                          <a:cs typeface="+mn-cs"/>
                        </a:rPr>
                        <a:t>DNBS 13</a:t>
                      </a:r>
                    </a:p>
                    <a:p>
                      <a:r>
                        <a:rPr kumimoji="0" lang="en-US" sz="2000" b="1" i="0" u="none" strike="noStrike" kern="1200" baseline="0" dirty="0" smtClean="0">
                          <a:solidFill>
                            <a:srgbClr val="FF0000"/>
                          </a:solidFill>
                          <a:latin typeface="Cambria" panose="02040503050406030204" pitchFamily="18" charset="0"/>
                          <a:ea typeface="Cambria" panose="02040503050406030204" pitchFamily="18" charset="0"/>
                          <a:cs typeface="+mn-cs"/>
                        </a:rPr>
                        <a:t>(Quarterly)</a:t>
                      </a:r>
                      <a:endParaRPr kumimoji="0" lang="en-IN" sz="2000" b="1" i="0" u="none" strike="noStrike" kern="1200" baseline="0" dirty="0">
                        <a:solidFill>
                          <a:srgbClr val="FF0000"/>
                        </a:solidFill>
                        <a:latin typeface="Cambria" panose="02040503050406030204" pitchFamily="18" charset="0"/>
                        <a:ea typeface="Cambria" panose="02040503050406030204" pitchFamily="18" charset="0"/>
                        <a:cs typeface="+mn-cs"/>
                      </a:endParaRPr>
                    </a:p>
                  </a:txBody>
                  <a:tcPr/>
                </a:tc>
                <a:tc>
                  <a:txBody>
                    <a:bodyPr/>
                    <a:lstStyle/>
                    <a:p>
                      <a:pPr algn="just"/>
                      <a:r>
                        <a:rPr kumimoji="0" lang="en-US" sz="2000" b="0" i="0" u="none" strike="noStrike" kern="1200" baseline="0" dirty="0" smtClean="0">
                          <a:solidFill>
                            <a:schemeClr val="dk1"/>
                          </a:solidFill>
                          <a:latin typeface="Cambria" panose="02040503050406030204" pitchFamily="18" charset="0"/>
                          <a:ea typeface="Cambria" panose="02040503050406030204" pitchFamily="18" charset="0"/>
                          <a:cs typeface="+mn-cs"/>
                        </a:rPr>
                        <a:t>Overseas Investment Details - To capture details of </a:t>
                      </a:r>
                      <a:r>
                        <a:rPr kumimoji="0" lang="en-US" sz="2000" b="0" i="0" u="none" strike="noStrike" kern="1200" baseline="0" dirty="0" smtClean="0">
                          <a:solidFill>
                            <a:srgbClr val="FF0000"/>
                          </a:solidFill>
                          <a:latin typeface="Cambria" panose="02040503050406030204" pitchFamily="18" charset="0"/>
                          <a:ea typeface="Cambria" panose="02040503050406030204" pitchFamily="18" charset="0"/>
                          <a:cs typeface="+mn-cs"/>
                        </a:rPr>
                        <a:t>overseas investment </a:t>
                      </a:r>
                      <a:r>
                        <a:rPr kumimoji="0" lang="en-US" sz="2000" b="0" i="0" u="none" strike="noStrike" kern="1200" baseline="0" dirty="0" smtClean="0">
                          <a:solidFill>
                            <a:schemeClr val="dk1"/>
                          </a:solidFill>
                          <a:latin typeface="Cambria" panose="02040503050406030204" pitchFamily="18" charset="0"/>
                          <a:ea typeface="Cambria" panose="02040503050406030204" pitchFamily="18" charset="0"/>
                          <a:cs typeface="+mn-cs"/>
                        </a:rPr>
                        <a:t>for all NBFCs having overseas investment.</a:t>
                      </a:r>
                      <a:endParaRPr kumimoji="0" lang="en-IN" sz="2000" b="0" i="0" u="none" strike="noStrike" kern="1200" baseline="0" dirty="0" smtClean="0">
                        <a:solidFill>
                          <a:schemeClr val="dk1"/>
                        </a:solidFill>
                        <a:latin typeface="Cambria" panose="02040503050406030204" pitchFamily="18" charset="0"/>
                        <a:ea typeface="Cambria" panose="02040503050406030204" pitchFamily="18" charset="0"/>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baseline="0" dirty="0" smtClean="0">
                          <a:solidFill>
                            <a:schemeClr val="dk1"/>
                          </a:solidFill>
                          <a:latin typeface="Cambria" panose="02040503050406030204" pitchFamily="18" charset="0"/>
                          <a:ea typeface="Cambria" panose="02040503050406030204" pitchFamily="18" charset="0"/>
                          <a:cs typeface="+mn-cs"/>
                        </a:rPr>
                        <a:t>15 Days from the end of each quarter</a:t>
                      </a:r>
                      <a:endParaRPr kumimoji="0" lang="en-IN" sz="2000" b="0" i="0" u="none" strike="noStrike" kern="1200" baseline="0" dirty="0" smtClean="0">
                        <a:solidFill>
                          <a:schemeClr val="dk1"/>
                        </a:solidFill>
                        <a:latin typeface="Cambria" panose="02040503050406030204" pitchFamily="18" charset="0"/>
                        <a:ea typeface="Cambria" panose="02040503050406030204" pitchFamily="18" charset="0"/>
                        <a:cs typeface="+mn-cs"/>
                      </a:endParaRPr>
                    </a:p>
                  </a:txBody>
                  <a:tcPr/>
                </a:tc>
              </a:tr>
            </a:tbl>
          </a:graphicData>
        </a:graphic>
      </p:graphicFrame>
    </p:spTree>
    <p:extLst>
      <p:ext uri="{BB962C8B-B14F-4D97-AF65-F5344CB8AC3E}">
        <p14:creationId xmlns:p14="http://schemas.microsoft.com/office/powerpoint/2010/main" val="39364245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3"/>
          <p:cNvGraphicFramePr>
            <a:graphicFrameLocks noGrp="1"/>
          </p:cNvGraphicFramePr>
          <p:nvPr>
            <p:ph idx="1"/>
            <p:extLst>
              <p:ext uri="{D42A27DB-BD31-4B8C-83A1-F6EECF244321}">
                <p14:modId xmlns:p14="http://schemas.microsoft.com/office/powerpoint/2010/main" val="153569669"/>
              </p:ext>
            </p:extLst>
          </p:nvPr>
        </p:nvGraphicFramePr>
        <p:xfrm>
          <a:off x="107504" y="59669"/>
          <a:ext cx="8928992" cy="6372787"/>
        </p:xfrm>
        <a:graphic>
          <a:graphicData uri="http://schemas.openxmlformats.org/drawingml/2006/table">
            <a:tbl>
              <a:tblPr firstRow="1" bandRow="1">
                <a:tableStyleId>{5C22544A-7EE6-4342-B048-85BDC9FD1C3A}</a:tableStyleId>
              </a:tblPr>
              <a:tblGrid>
                <a:gridCol w="1402074"/>
                <a:gridCol w="5438686"/>
                <a:gridCol w="2088232"/>
              </a:tblGrid>
              <a:tr h="584733">
                <a:tc>
                  <a:txBody>
                    <a:bodyPr/>
                    <a:lstStyle/>
                    <a:p>
                      <a:pPr algn="ctr"/>
                      <a:r>
                        <a:rPr lang="en-US" sz="1700" dirty="0" smtClean="0">
                          <a:latin typeface="Georgia" panose="02040502050405020303" pitchFamily="18" charset="0"/>
                          <a:ea typeface="Cambria" panose="02040503050406030204" pitchFamily="18" charset="0"/>
                        </a:rPr>
                        <a:t>Form (XBRL)</a:t>
                      </a:r>
                      <a:endParaRPr lang="en-IN" sz="1700" dirty="0">
                        <a:latin typeface="Georgia" panose="02040502050405020303" pitchFamily="18" charset="0"/>
                        <a:ea typeface="Cambria" panose="02040503050406030204" pitchFamily="18" charset="0"/>
                      </a:endParaRPr>
                    </a:p>
                  </a:txBody>
                  <a:tcPr/>
                </a:tc>
                <a:tc>
                  <a:txBody>
                    <a:bodyPr/>
                    <a:lstStyle/>
                    <a:p>
                      <a:pPr algn="ctr"/>
                      <a:r>
                        <a:rPr lang="en-US" sz="1700" dirty="0" smtClean="0">
                          <a:latin typeface="Georgia" panose="02040502050405020303" pitchFamily="18" charset="0"/>
                          <a:ea typeface="Cambria" panose="02040503050406030204" pitchFamily="18" charset="0"/>
                        </a:rPr>
                        <a:t>Compliance</a:t>
                      </a:r>
                      <a:endParaRPr lang="en-IN" sz="1700" dirty="0">
                        <a:latin typeface="Georgia" panose="02040502050405020303" pitchFamily="18" charset="0"/>
                        <a:ea typeface="Cambria" panose="02040503050406030204" pitchFamily="18" charset="0"/>
                      </a:endParaRPr>
                    </a:p>
                  </a:txBody>
                  <a:tcPr/>
                </a:tc>
                <a:tc>
                  <a:txBody>
                    <a:bodyPr/>
                    <a:lstStyle/>
                    <a:p>
                      <a:pPr algn="ctr"/>
                      <a:r>
                        <a:rPr lang="en-US" sz="1700" dirty="0" smtClean="0">
                          <a:latin typeface="Georgia" panose="02040502050405020303" pitchFamily="18" charset="0"/>
                          <a:ea typeface="Cambria" panose="02040503050406030204" pitchFamily="18" charset="0"/>
                        </a:rPr>
                        <a:t>Due Date</a:t>
                      </a:r>
                      <a:endParaRPr lang="en-IN" sz="1700" dirty="0">
                        <a:latin typeface="Georgia" panose="02040502050405020303" pitchFamily="18" charset="0"/>
                        <a:ea typeface="Cambria" panose="02040503050406030204" pitchFamily="18" charset="0"/>
                      </a:endParaRPr>
                    </a:p>
                  </a:txBody>
                  <a:tcPr/>
                </a:tc>
              </a:tr>
              <a:tr h="383467">
                <a:tc gridSpan="3">
                  <a:txBody>
                    <a:bodyPr/>
                    <a:lstStyle/>
                    <a:p>
                      <a:pPr algn="ctr"/>
                      <a:r>
                        <a:rPr lang="en-US" sz="1700" b="1" dirty="0" smtClean="0">
                          <a:latin typeface="Cambria" panose="02040503050406030204" pitchFamily="18" charset="0"/>
                          <a:ea typeface="Cambria" panose="02040503050406030204" pitchFamily="18" charset="0"/>
                        </a:rPr>
                        <a:t>ASSET SIZE  100 CR AND ABOVE</a:t>
                      </a:r>
                      <a:endParaRPr lang="en-IN" sz="1700" b="1" dirty="0">
                        <a:latin typeface="Cambria" panose="02040503050406030204" pitchFamily="18" charset="0"/>
                        <a:ea typeface="Cambria" panose="02040503050406030204" pitchFamily="18" charset="0"/>
                      </a:endParaRPr>
                    </a:p>
                  </a:txBody>
                  <a:tcPr/>
                </a:tc>
                <a:tc hMerge="1">
                  <a:txBody>
                    <a:bodyPr/>
                    <a:lstStyle/>
                    <a:p>
                      <a:endParaRPr lang="en-IN"/>
                    </a:p>
                  </a:txBody>
                  <a:tcPr/>
                </a:tc>
                <a:tc hMerge="1">
                  <a:txBody>
                    <a:bodyPr/>
                    <a:lstStyle/>
                    <a:p>
                      <a:endParaRPr lang="en-IN"/>
                    </a:p>
                  </a:txBody>
                  <a:tcPr/>
                </a:tc>
              </a:tr>
              <a:tr h="478937">
                <a:tc>
                  <a:txBody>
                    <a:bodyPr/>
                    <a:lstStyle/>
                    <a:p>
                      <a:r>
                        <a:rPr kumimoji="0" lang="en-US" sz="1700" b="1" i="0" u="none" strike="noStrike" kern="1200" baseline="0" dirty="0" smtClean="0">
                          <a:solidFill>
                            <a:schemeClr val="dk1"/>
                          </a:solidFill>
                          <a:latin typeface="Cambria" panose="02040503050406030204" pitchFamily="18" charset="0"/>
                          <a:ea typeface="Cambria" panose="02040503050406030204" pitchFamily="18" charset="0"/>
                          <a:cs typeface="+mn-cs"/>
                        </a:rPr>
                        <a:t>DNBS 02</a:t>
                      </a:r>
                    </a:p>
                    <a:p>
                      <a:r>
                        <a:rPr kumimoji="0" lang="en-US" sz="1700" b="1" i="0" u="none" strike="noStrike" kern="1200" baseline="0" dirty="0" smtClean="0">
                          <a:solidFill>
                            <a:srgbClr val="FF0000"/>
                          </a:solidFill>
                          <a:latin typeface="Cambria" panose="02040503050406030204" pitchFamily="18" charset="0"/>
                          <a:ea typeface="Cambria" panose="02040503050406030204" pitchFamily="18" charset="0"/>
                          <a:cs typeface="+mn-cs"/>
                        </a:rPr>
                        <a:t>(Annual)</a:t>
                      </a:r>
                      <a:endParaRPr kumimoji="0" lang="en-IN" sz="1700" b="1" i="0" u="none" strike="noStrike" kern="1200" baseline="0" dirty="0">
                        <a:solidFill>
                          <a:srgbClr val="FF0000"/>
                        </a:solidFill>
                        <a:latin typeface="Cambria" panose="02040503050406030204" pitchFamily="18" charset="0"/>
                        <a:ea typeface="Cambria" panose="02040503050406030204" pitchFamily="18" charset="0"/>
                        <a:cs typeface="+mn-cs"/>
                      </a:endParaRPr>
                    </a:p>
                  </a:txBody>
                  <a:tcPr/>
                </a:tc>
                <a:tc>
                  <a:txBody>
                    <a:bodyPr/>
                    <a:lstStyle/>
                    <a:p>
                      <a:pPr algn="just"/>
                      <a:r>
                        <a:rPr kumimoji="0" lang="en-US" sz="1700" b="0" i="0" u="none" strike="noStrike" kern="1200" baseline="0" dirty="0" smtClean="0">
                          <a:solidFill>
                            <a:schemeClr val="dk1"/>
                          </a:solidFill>
                          <a:latin typeface="Cambria" panose="02040503050406030204" pitchFamily="18" charset="0"/>
                          <a:ea typeface="Cambria" panose="02040503050406030204" pitchFamily="18" charset="0"/>
                          <a:cs typeface="+mn-cs"/>
                        </a:rPr>
                        <a:t>Important Financial Parameters -  To captures details like components of </a:t>
                      </a:r>
                      <a:r>
                        <a:rPr kumimoji="0" lang="en-US" sz="1700" b="0" i="0" u="none" strike="noStrike" kern="1200" baseline="0" dirty="0" smtClean="0">
                          <a:solidFill>
                            <a:srgbClr val="FF0000"/>
                          </a:solidFill>
                          <a:latin typeface="Cambria" panose="02040503050406030204" pitchFamily="18" charset="0"/>
                          <a:ea typeface="Cambria" panose="02040503050406030204" pitchFamily="18" charset="0"/>
                          <a:cs typeface="+mn-cs"/>
                        </a:rPr>
                        <a:t>assets and liabilities </a:t>
                      </a:r>
                      <a:r>
                        <a:rPr kumimoji="0" lang="en-US" sz="1700" b="0" i="0" u="none" strike="noStrike" kern="1200" baseline="0" dirty="0" smtClean="0">
                          <a:solidFill>
                            <a:schemeClr val="dk1"/>
                          </a:solidFill>
                          <a:latin typeface="Cambria" panose="02040503050406030204" pitchFamily="18" charset="0"/>
                          <a:ea typeface="Cambria" panose="02040503050406030204" pitchFamily="18" charset="0"/>
                          <a:cs typeface="+mn-cs"/>
                        </a:rPr>
                        <a:t>as well as compliance with various prudential norms for non-deposit taking non-NDSI NBFCs.</a:t>
                      </a:r>
                      <a:endParaRPr kumimoji="0" lang="en-IN" sz="1700" b="0" i="0" u="none" strike="noStrike" kern="1200" baseline="0" dirty="0" smtClean="0">
                        <a:solidFill>
                          <a:schemeClr val="dk1"/>
                        </a:solidFill>
                        <a:latin typeface="Cambria" panose="02040503050406030204" pitchFamily="18" charset="0"/>
                        <a:ea typeface="Cambria" panose="02040503050406030204" pitchFamily="18" charset="0"/>
                        <a:cs typeface="+mn-cs"/>
                      </a:endParaRPr>
                    </a:p>
                  </a:txBody>
                  <a:tcPr/>
                </a:tc>
                <a:tc>
                  <a:txBody>
                    <a:bodyPr/>
                    <a:lstStyle/>
                    <a:p>
                      <a:pPr algn="just"/>
                      <a:r>
                        <a:rPr kumimoji="0" lang="en-US" sz="1700" b="0" i="0" u="none" strike="noStrike" kern="1200" baseline="0" dirty="0" smtClean="0">
                          <a:solidFill>
                            <a:schemeClr val="bg1"/>
                          </a:solidFill>
                          <a:latin typeface="Cambria" panose="02040503050406030204" pitchFamily="18" charset="0"/>
                          <a:ea typeface="Cambria" panose="02040503050406030204" pitchFamily="18" charset="0"/>
                          <a:cs typeface="+mn-cs"/>
                        </a:rPr>
                        <a:t>60 Days from the end of FY</a:t>
                      </a:r>
                      <a:endParaRPr kumimoji="0" lang="en-IN" sz="1700" b="0" i="0" u="none" strike="noStrike" kern="1200" baseline="0" dirty="0">
                        <a:solidFill>
                          <a:schemeClr val="bg1"/>
                        </a:solidFill>
                        <a:latin typeface="Cambria" panose="02040503050406030204" pitchFamily="18" charset="0"/>
                        <a:ea typeface="Cambria" panose="02040503050406030204" pitchFamily="18" charset="0"/>
                        <a:cs typeface="+mn-cs"/>
                      </a:endParaRPr>
                    </a:p>
                  </a:txBody>
                  <a:tcPr/>
                </a:tc>
              </a:tr>
              <a:tr h="835333">
                <a:tc>
                  <a:txBody>
                    <a:bodyPr/>
                    <a:lstStyle/>
                    <a:p>
                      <a:r>
                        <a:rPr kumimoji="0" lang="en-US" sz="1700" b="1" i="0" u="none" strike="noStrike" kern="1200" baseline="0" dirty="0" smtClean="0">
                          <a:solidFill>
                            <a:schemeClr val="dk1"/>
                          </a:solidFill>
                          <a:latin typeface="Cambria" panose="02040503050406030204" pitchFamily="18" charset="0"/>
                          <a:ea typeface="Cambria" panose="02040503050406030204" pitchFamily="18" charset="0"/>
                          <a:cs typeface="+mn-cs"/>
                        </a:rPr>
                        <a:t>DNBS 10</a:t>
                      </a:r>
                    </a:p>
                    <a:p>
                      <a:pPr marL="0" marR="0" indent="0" algn="l" defTabSz="914400" rtl="0" eaLnBrk="1" fontAlgn="auto" latinLnBrk="0" hangingPunct="1">
                        <a:lnSpc>
                          <a:spcPct val="100000"/>
                        </a:lnSpc>
                        <a:spcBef>
                          <a:spcPts val="0"/>
                        </a:spcBef>
                        <a:spcAft>
                          <a:spcPts val="0"/>
                        </a:spcAft>
                        <a:buClrTx/>
                        <a:buSzTx/>
                        <a:buFontTx/>
                        <a:buNone/>
                        <a:tabLst/>
                        <a:defRPr/>
                      </a:pPr>
                      <a:r>
                        <a:rPr kumimoji="0" lang="en-US" sz="1700" b="1" i="0" u="none" strike="noStrike" kern="1200" baseline="0" dirty="0" smtClean="0">
                          <a:solidFill>
                            <a:srgbClr val="FF0000"/>
                          </a:solidFill>
                          <a:latin typeface="Cambria" panose="02040503050406030204" pitchFamily="18" charset="0"/>
                          <a:ea typeface="Cambria" panose="02040503050406030204" pitchFamily="18" charset="0"/>
                          <a:cs typeface="+mn-cs"/>
                        </a:rPr>
                        <a:t>(Annual)</a:t>
                      </a:r>
                      <a:endParaRPr kumimoji="0" lang="en-IN" sz="1700" b="1" i="0" u="none" strike="noStrike" kern="1200" baseline="0" dirty="0" smtClean="0">
                        <a:solidFill>
                          <a:srgbClr val="FF0000"/>
                        </a:solidFill>
                        <a:latin typeface="Cambria" panose="02040503050406030204" pitchFamily="18" charset="0"/>
                        <a:ea typeface="Cambria" panose="02040503050406030204" pitchFamily="18" charset="0"/>
                        <a:cs typeface="+mn-cs"/>
                      </a:endParaRPr>
                    </a:p>
                    <a:p>
                      <a:endParaRPr kumimoji="0" lang="en-IN" sz="1700" b="1" i="0" u="none" strike="noStrike" kern="1200" baseline="0" dirty="0">
                        <a:solidFill>
                          <a:schemeClr val="dk1"/>
                        </a:solidFill>
                        <a:latin typeface="Cambria" panose="02040503050406030204" pitchFamily="18" charset="0"/>
                        <a:ea typeface="Cambria" panose="02040503050406030204" pitchFamily="18" charset="0"/>
                        <a:cs typeface="+mn-cs"/>
                      </a:endParaRPr>
                    </a:p>
                  </a:txBody>
                  <a:tcPr/>
                </a:tc>
                <a:tc>
                  <a:txBody>
                    <a:bodyPr/>
                    <a:lstStyle/>
                    <a:p>
                      <a:pPr algn="just"/>
                      <a:r>
                        <a:rPr kumimoji="0" lang="en-US" sz="1700" b="0" i="0" u="none" strike="noStrike" kern="1200" baseline="0" dirty="0" smtClean="0">
                          <a:solidFill>
                            <a:schemeClr val="dk1"/>
                          </a:solidFill>
                          <a:latin typeface="Cambria" panose="02040503050406030204" pitchFamily="18" charset="0"/>
                          <a:ea typeface="Cambria" panose="02040503050406030204" pitchFamily="18" charset="0"/>
                          <a:cs typeface="+mn-cs"/>
                        </a:rPr>
                        <a:t>Statutory </a:t>
                      </a:r>
                      <a:r>
                        <a:rPr kumimoji="0" lang="en-US" sz="1700" b="0" i="0" u="none" strike="noStrike" kern="1200" baseline="0" dirty="0" smtClean="0">
                          <a:solidFill>
                            <a:srgbClr val="FF0000"/>
                          </a:solidFill>
                          <a:latin typeface="Cambria" panose="02040503050406030204" pitchFamily="18" charset="0"/>
                          <a:ea typeface="Cambria" panose="02040503050406030204" pitchFamily="18" charset="0"/>
                          <a:cs typeface="+mn-cs"/>
                        </a:rPr>
                        <a:t>Auditor Certificate </a:t>
                      </a:r>
                      <a:r>
                        <a:rPr kumimoji="0" lang="en-US" sz="1700" b="0" i="0" u="none" strike="noStrike" kern="1200" baseline="0" dirty="0" smtClean="0">
                          <a:solidFill>
                            <a:schemeClr val="dk1"/>
                          </a:solidFill>
                          <a:latin typeface="Cambria" panose="02040503050406030204" pitchFamily="18" charset="0"/>
                          <a:ea typeface="Cambria" panose="02040503050406030204" pitchFamily="18" charset="0"/>
                          <a:cs typeface="+mn-cs"/>
                        </a:rPr>
                        <a:t>- To ensure continued regulatory </a:t>
                      </a:r>
                      <a:r>
                        <a:rPr kumimoji="0" lang="en-US" sz="1700" b="0" i="0" u="none" strike="noStrike" kern="1200" baseline="0" dirty="0" smtClean="0">
                          <a:solidFill>
                            <a:srgbClr val="FF0000"/>
                          </a:solidFill>
                          <a:latin typeface="Cambria" panose="02040503050406030204" pitchFamily="18" charset="0"/>
                          <a:ea typeface="Cambria" panose="02040503050406030204" pitchFamily="18" charset="0"/>
                          <a:cs typeface="+mn-cs"/>
                        </a:rPr>
                        <a:t>compliance</a:t>
                      </a:r>
                      <a:r>
                        <a:rPr kumimoji="0" lang="en-US" sz="1700" b="0" i="0" u="none" strike="noStrike" kern="1200" baseline="0" dirty="0" smtClean="0">
                          <a:solidFill>
                            <a:schemeClr val="dk1"/>
                          </a:solidFill>
                          <a:latin typeface="Cambria" panose="02040503050406030204" pitchFamily="18" charset="0"/>
                          <a:ea typeface="Cambria" panose="02040503050406030204" pitchFamily="18" charset="0"/>
                          <a:cs typeface="+mn-cs"/>
                        </a:rPr>
                        <a:t> for all NBFCs.</a:t>
                      </a:r>
                      <a:endParaRPr kumimoji="0" lang="en-IN" sz="1700" b="0" i="0" u="none" strike="noStrike" kern="1200" baseline="0" dirty="0" smtClean="0">
                        <a:solidFill>
                          <a:schemeClr val="dk1"/>
                        </a:solidFill>
                        <a:latin typeface="Cambria" panose="02040503050406030204" pitchFamily="18" charset="0"/>
                        <a:ea typeface="Cambria" panose="02040503050406030204" pitchFamily="18" charset="0"/>
                        <a:cs typeface="+mn-cs"/>
                      </a:endParaRPr>
                    </a:p>
                  </a:txBody>
                  <a:tcPr/>
                </a:tc>
                <a:tc>
                  <a:txBody>
                    <a:bodyPr/>
                    <a:lstStyle/>
                    <a:p>
                      <a:pPr algn="just"/>
                      <a:r>
                        <a:rPr kumimoji="0" lang="en-US" sz="1700" b="0" i="0" u="none" strike="noStrike" kern="1200" baseline="0" dirty="0" smtClean="0">
                          <a:solidFill>
                            <a:schemeClr val="bg1"/>
                          </a:solidFill>
                          <a:latin typeface="Cambria" panose="02040503050406030204" pitchFamily="18" charset="0"/>
                          <a:ea typeface="Cambria" panose="02040503050406030204" pitchFamily="18" charset="0"/>
                          <a:cs typeface="+mn-cs"/>
                        </a:rPr>
                        <a:t>1 month from the date of </a:t>
                      </a:r>
                      <a:r>
                        <a:rPr kumimoji="0" lang="en-US" sz="1700" b="0" i="0" u="none" strike="noStrike" kern="1200" baseline="0" dirty="0" err="1" smtClean="0">
                          <a:solidFill>
                            <a:schemeClr val="bg1"/>
                          </a:solidFill>
                          <a:latin typeface="Cambria" panose="02040503050406030204" pitchFamily="18" charset="0"/>
                          <a:ea typeface="Cambria" panose="02040503050406030204" pitchFamily="18" charset="0"/>
                          <a:cs typeface="+mn-cs"/>
                        </a:rPr>
                        <a:t>finalisation</a:t>
                      </a:r>
                      <a:r>
                        <a:rPr kumimoji="0" lang="en-US" sz="1700" b="0" i="0" u="none" strike="noStrike" kern="1200" baseline="0" dirty="0" smtClean="0">
                          <a:solidFill>
                            <a:schemeClr val="bg1"/>
                          </a:solidFill>
                          <a:latin typeface="Cambria" panose="02040503050406030204" pitchFamily="18" charset="0"/>
                          <a:ea typeface="Cambria" panose="02040503050406030204" pitchFamily="18" charset="0"/>
                          <a:cs typeface="+mn-cs"/>
                        </a:rPr>
                        <a:t> of </a:t>
                      </a:r>
                      <a:r>
                        <a:rPr kumimoji="0" lang="en-US" sz="1700" b="0" i="0" u="none" strike="noStrike" kern="1200" baseline="0" dirty="0" smtClean="0">
                          <a:solidFill>
                            <a:schemeClr val="bg1"/>
                          </a:solidFill>
                          <a:latin typeface="Cambria" panose="02040503050406030204" pitchFamily="18" charset="0"/>
                          <a:ea typeface="Cambria" panose="02040503050406030204" pitchFamily="18" charset="0"/>
                          <a:cs typeface="+mn-cs"/>
                        </a:rPr>
                        <a:t>BS.</a:t>
                      </a:r>
                      <a:r>
                        <a:rPr kumimoji="0" lang="en-US" sz="1700" b="0" i="0" u="none" strike="noStrike" kern="1200" baseline="0" dirty="0" smtClean="0">
                          <a:solidFill>
                            <a:schemeClr val="bg1"/>
                          </a:solidFill>
                          <a:latin typeface="Cambria" panose="02040503050406030204" pitchFamily="18" charset="0"/>
                          <a:ea typeface="Cambria" panose="02040503050406030204" pitchFamily="18" charset="0"/>
                          <a:cs typeface="+mn-cs"/>
                        </a:rPr>
                        <a:t> </a:t>
                      </a:r>
                      <a:r>
                        <a:rPr kumimoji="0" lang="en-US" sz="1700" b="0" i="0" u="none" strike="noStrike" kern="1200" baseline="0" dirty="0" smtClean="0">
                          <a:solidFill>
                            <a:schemeClr val="bg1"/>
                          </a:solidFill>
                          <a:latin typeface="Cambria" panose="02040503050406030204" pitchFamily="18" charset="0"/>
                          <a:ea typeface="Cambria" panose="02040503050406030204" pitchFamily="18" charset="0"/>
                          <a:cs typeface="+mn-cs"/>
                        </a:rPr>
                        <a:t>Not </a:t>
                      </a:r>
                      <a:r>
                        <a:rPr kumimoji="0" lang="en-US" sz="1700" b="0" i="0" u="none" strike="noStrike" kern="1200" baseline="0" dirty="0" smtClean="0">
                          <a:solidFill>
                            <a:schemeClr val="bg1"/>
                          </a:solidFill>
                          <a:latin typeface="Cambria" panose="02040503050406030204" pitchFamily="18" charset="0"/>
                          <a:ea typeface="Cambria" panose="02040503050406030204" pitchFamily="18" charset="0"/>
                          <a:cs typeface="+mn-cs"/>
                        </a:rPr>
                        <a:t>later than 31st Dec.</a:t>
                      </a:r>
                    </a:p>
                  </a:txBody>
                  <a:tcPr/>
                </a:tc>
              </a:tr>
              <a:tr h="478937">
                <a:tc>
                  <a:txBody>
                    <a:bodyPr/>
                    <a:lstStyle/>
                    <a:p>
                      <a:r>
                        <a:rPr kumimoji="0" lang="en-US" sz="1700" b="1" i="0" u="none" strike="noStrike" kern="1200" baseline="0" dirty="0" smtClean="0">
                          <a:solidFill>
                            <a:schemeClr val="dk1"/>
                          </a:solidFill>
                          <a:latin typeface="Cambria" panose="02040503050406030204" pitchFamily="18" charset="0"/>
                          <a:ea typeface="Cambria" panose="02040503050406030204" pitchFamily="18" charset="0"/>
                          <a:cs typeface="+mn-cs"/>
                        </a:rPr>
                        <a:t>DNBS 13</a:t>
                      </a:r>
                    </a:p>
                    <a:p>
                      <a:r>
                        <a:rPr kumimoji="0" lang="en-US" sz="1700" b="1" i="0" u="none" strike="noStrike" kern="1200" baseline="0" dirty="0" smtClean="0">
                          <a:solidFill>
                            <a:srgbClr val="FF0000"/>
                          </a:solidFill>
                          <a:latin typeface="Cambria" panose="02040503050406030204" pitchFamily="18" charset="0"/>
                          <a:ea typeface="Cambria" panose="02040503050406030204" pitchFamily="18" charset="0"/>
                          <a:cs typeface="+mn-cs"/>
                        </a:rPr>
                        <a:t>(Quarterly)</a:t>
                      </a:r>
                      <a:endParaRPr kumimoji="0" lang="en-IN" sz="1700" b="1" i="0" u="none" strike="noStrike" kern="1200" baseline="0" dirty="0">
                        <a:solidFill>
                          <a:srgbClr val="FF0000"/>
                        </a:solidFill>
                        <a:latin typeface="Cambria" panose="02040503050406030204" pitchFamily="18" charset="0"/>
                        <a:ea typeface="Cambria" panose="02040503050406030204" pitchFamily="18" charset="0"/>
                        <a:cs typeface="+mn-cs"/>
                      </a:endParaRPr>
                    </a:p>
                  </a:txBody>
                  <a:tcPr/>
                </a:tc>
                <a:tc>
                  <a:txBody>
                    <a:bodyPr/>
                    <a:lstStyle/>
                    <a:p>
                      <a:pPr algn="just"/>
                      <a:r>
                        <a:rPr kumimoji="0" lang="en-US" sz="1700" b="0" i="0" u="none" strike="noStrike" kern="1200" baseline="0" dirty="0" smtClean="0">
                          <a:solidFill>
                            <a:schemeClr val="dk1"/>
                          </a:solidFill>
                          <a:latin typeface="Cambria" panose="02040503050406030204" pitchFamily="18" charset="0"/>
                          <a:ea typeface="Cambria" panose="02040503050406030204" pitchFamily="18" charset="0"/>
                          <a:cs typeface="+mn-cs"/>
                        </a:rPr>
                        <a:t>Overseas </a:t>
                      </a:r>
                      <a:r>
                        <a:rPr kumimoji="0" lang="en-US" sz="1700" b="0" i="0" u="none" strike="noStrike" kern="1200" baseline="0" dirty="0" smtClean="0">
                          <a:solidFill>
                            <a:srgbClr val="FF0000"/>
                          </a:solidFill>
                          <a:latin typeface="Cambria" panose="02040503050406030204" pitchFamily="18" charset="0"/>
                          <a:ea typeface="Cambria" panose="02040503050406030204" pitchFamily="18" charset="0"/>
                          <a:cs typeface="+mn-cs"/>
                        </a:rPr>
                        <a:t>Investment Details </a:t>
                      </a:r>
                      <a:r>
                        <a:rPr kumimoji="0" lang="en-US" sz="1700" b="0" i="0" u="none" strike="noStrike" kern="1200" baseline="0" dirty="0" smtClean="0">
                          <a:solidFill>
                            <a:schemeClr val="dk1"/>
                          </a:solidFill>
                          <a:latin typeface="Cambria" panose="02040503050406030204" pitchFamily="18" charset="0"/>
                          <a:ea typeface="Cambria" panose="02040503050406030204" pitchFamily="18" charset="0"/>
                          <a:cs typeface="+mn-cs"/>
                        </a:rPr>
                        <a:t>- To capture details of overseas investment for all NBFCs having overseas investment.</a:t>
                      </a:r>
                      <a:endParaRPr kumimoji="0" lang="en-IN" sz="1700" b="0" i="0" u="none" strike="noStrike" kern="1200" baseline="0" dirty="0" smtClean="0">
                        <a:solidFill>
                          <a:schemeClr val="dk1"/>
                        </a:solidFill>
                        <a:latin typeface="Cambria" panose="02040503050406030204" pitchFamily="18" charset="0"/>
                        <a:ea typeface="Cambria" panose="02040503050406030204" pitchFamily="18" charset="0"/>
                        <a:cs typeface="+mn-cs"/>
                      </a:endParaRP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700" b="0" i="0" u="none" strike="noStrike" kern="1200" baseline="0" dirty="0" smtClean="0">
                          <a:solidFill>
                            <a:schemeClr val="bg1"/>
                          </a:solidFill>
                          <a:latin typeface="Cambria" panose="02040503050406030204" pitchFamily="18" charset="0"/>
                          <a:ea typeface="Cambria" panose="02040503050406030204" pitchFamily="18" charset="0"/>
                          <a:cs typeface="+mn-cs"/>
                        </a:rPr>
                        <a:t>15 Days from the end of each quarter</a:t>
                      </a:r>
                      <a:endParaRPr kumimoji="0" lang="en-IN" sz="1700" b="0" i="0" u="none" strike="noStrike" kern="1200" baseline="0" dirty="0" smtClean="0">
                        <a:solidFill>
                          <a:schemeClr val="bg1"/>
                        </a:solidFill>
                        <a:latin typeface="Cambria" panose="02040503050406030204" pitchFamily="18" charset="0"/>
                        <a:ea typeface="Cambria" panose="02040503050406030204" pitchFamily="18" charset="0"/>
                        <a:cs typeface="+mn-cs"/>
                      </a:endParaRPr>
                    </a:p>
                  </a:txBody>
                  <a:tcPr/>
                </a:tc>
              </a:tr>
              <a:tr h="478937">
                <a:tc>
                  <a:txBody>
                    <a:bodyPr/>
                    <a:lstStyle/>
                    <a:p>
                      <a:r>
                        <a:rPr kumimoji="0" lang="en-US" sz="1700" b="1" i="0" u="none" strike="noStrike" kern="1200" baseline="0" dirty="0" smtClean="0">
                          <a:solidFill>
                            <a:schemeClr val="dk1"/>
                          </a:solidFill>
                          <a:latin typeface="Cambria" panose="02040503050406030204" pitchFamily="18" charset="0"/>
                          <a:ea typeface="Cambria" panose="02040503050406030204" pitchFamily="18" charset="0"/>
                          <a:cs typeface="+mn-cs"/>
                        </a:rPr>
                        <a:t>DNBS </a:t>
                      </a:r>
                      <a:r>
                        <a:rPr kumimoji="0" lang="en-US" sz="1700" b="1" i="0" u="none" strike="noStrike" kern="1200" baseline="0" dirty="0" smtClean="0">
                          <a:solidFill>
                            <a:schemeClr val="dk1"/>
                          </a:solidFill>
                          <a:latin typeface="Cambria" panose="02040503050406030204" pitchFamily="18" charset="0"/>
                          <a:ea typeface="Cambria" panose="02040503050406030204" pitchFamily="18" charset="0"/>
                          <a:cs typeface="+mn-cs"/>
                        </a:rPr>
                        <a:t>04A</a:t>
                      </a:r>
                    </a:p>
                    <a:p>
                      <a:pPr marL="0" marR="0" indent="0" algn="l" defTabSz="914400" rtl="0" eaLnBrk="1" fontAlgn="auto" latinLnBrk="0" hangingPunct="1">
                        <a:lnSpc>
                          <a:spcPct val="100000"/>
                        </a:lnSpc>
                        <a:spcBef>
                          <a:spcPts val="0"/>
                        </a:spcBef>
                        <a:spcAft>
                          <a:spcPts val="0"/>
                        </a:spcAft>
                        <a:buClrTx/>
                        <a:buSzTx/>
                        <a:buFontTx/>
                        <a:buNone/>
                        <a:tabLst/>
                        <a:defRPr/>
                      </a:pPr>
                      <a:r>
                        <a:rPr kumimoji="0" lang="en-US" sz="1700" b="1" i="0" u="none" strike="noStrike" kern="1200" baseline="0" dirty="0" smtClean="0">
                          <a:solidFill>
                            <a:srgbClr val="FF0000"/>
                          </a:solidFill>
                          <a:latin typeface="Cambria" panose="02040503050406030204" pitchFamily="18" charset="0"/>
                          <a:ea typeface="Cambria" panose="02040503050406030204" pitchFamily="18" charset="0"/>
                          <a:cs typeface="+mn-cs"/>
                        </a:rPr>
                        <a:t>(Quarterly)</a:t>
                      </a:r>
                      <a:endParaRPr kumimoji="0" lang="en-IN" sz="1700" b="1" i="0" u="none" strike="noStrike" kern="1200" baseline="0" dirty="0" smtClean="0">
                        <a:solidFill>
                          <a:srgbClr val="FF0000"/>
                        </a:solidFill>
                        <a:latin typeface="Cambria" panose="02040503050406030204" pitchFamily="18" charset="0"/>
                        <a:ea typeface="Cambria" panose="02040503050406030204" pitchFamily="18" charset="0"/>
                        <a:cs typeface="+mn-cs"/>
                      </a:endParaRPr>
                    </a:p>
                    <a:p>
                      <a:endParaRPr kumimoji="0" lang="en-IN" sz="1700" b="1" i="0" u="none" strike="noStrike" kern="1200" baseline="0" dirty="0">
                        <a:solidFill>
                          <a:schemeClr val="dk1"/>
                        </a:solidFill>
                        <a:latin typeface="Cambria" panose="02040503050406030204" pitchFamily="18" charset="0"/>
                        <a:ea typeface="Cambria" panose="02040503050406030204" pitchFamily="18" charset="0"/>
                        <a:cs typeface="+mn-cs"/>
                      </a:endParaRP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700" b="0" i="0" u="none" strike="noStrike" kern="1200" baseline="0" dirty="0" smtClean="0">
                          <a:solidFill>
                            <a:schemeClr val="dk1"/>
                          </a:solidFill>
                          <a:latin typeface="Cambria" panose="02040503050406030204" pitchFamily="18" charset="0"/>
                          <a:ea typeface="Cambria" panose="02040503050406030204" pitchFamily="18" charset="0"/>
                          <a:cs typeface="+mn-cs"/>
                        </a:rPr>
                        <a:t>Short Term Dynamic Liquidity - </a:t>
                      </a:r>
                      <a:r>
                        <a:rPr kumimoji="0" lang="en-US" sz="1700" b="0" i="0" kern="1200" dirty="0" smtClean="0">
                          <a:solidFill>
                            <a:schemeClr val="dk1"/>
                          </a:solidFill>
                          <a:effectLst/>
                          <a:latin typeface="Cambria" panose="02040503050406030204" pitchFamily="18" charset="0"/>
                          <a:ea typeface="Cambria" panose="02040503050406030204" pitchFamily="18" charset="0"/>
                          <a:cs typeface="+mn-cs"/>
                        </a:rPr>
                        <a:t>To capture the details of mismatch in </a:t>
                      </a:r>
                      <a:r>
                        <a:rPr kumimoji="0" lang="en-US" sz="1700" b="0" i="0" kern="1200" dirty="0" smtClean="0">
                          <a:solidFill>
                            <a:srgbClr val="FF0000"/>
                          </a:solidFill>
                          <a:effectLst/>
                          <a:latin typeface="Cambria" panose="02040503050406030204" pitchFamily="18" charset="0"/>
                          <a:ea typeface="Cambria" panose="02040503050406030204" pitchFamily="18" charset="0"/>
                          <a:cs typeface="+mn-cs"/>
                        </a:rPr>
                        <a:t>projected future cash inflows and outflows </a:t>
                      </a:r>
                      <a:r>
                        <a:rPr kumimoji="0" lang="en-US" sz="1700" b="0" i="0" kern="1200" dirty="0" smtClean="0">
                          <a:solidFill>
                            <a:schemeClr val="dk1"/>
                          </a:solidFill>
                          <a:effectLst/>
                          <a:latin typeface="Cambria" panose="02040503050406030204" pitchFamily="18" charset="0"/>
                          <a:ea typeface="Cambria" panose="02040503050406030204" pitchFamily="18" charset="0"/>
                          <a:cs typeface="+mn-cs"/>
                        </a:rPr>
                        <a:t>based on the </a:t>
                      </a:r>
                      <a:r>
                        <a:rPr kumimoji="0" lang="en-US" sz="1700" b="0" i="0" kern="1200" dirty="0" smtClean="0">
                          <a:solidFill>
                            <a:schemeClr val="dk1"/>
                          </a:solidFill>
                          <a:effectLst/>
                          <a:latin typeface="Cambria" panose="02040503050406030204" pitchFamily="18" charset="0"/>
                          <a:ea typeface="Cambria" panose="02040503050406030204" pitchFamily="18" charset="0"/>
                          <a:cs typeface="+mn-cs"/>
                        </a:rPr>
                        <a:t>business </a:t>
                      </a:r>
                      <a:r>
                        <a:rPr kumimoji="0" lang="en-US" sz="1700" b="0" i="0" kern="1200" dirty="0" smtClean="0">
                          <a:solidFill>
                            <a:schemeClr val="dk1"/>
                          </a:solidFill>
                          <a:effectLst/>
                          <a:latin typeface="Cambria" panose="02040503050406030204" pitchFamily="18" charset="0"/>
                          <a:ea typeface="Cambria" panose="02040503050406030204" pitchFamily="18" charset="0"/>
                          <a:cs typeface="+mn-cs"/>
                        </a:rPr>
                        <a:t>projections.</a:t>
                      </a:r>
                      <a:endParaRPr kumimoji="0" lang="en-IN" sz="1700" b="0" i="0" u="none" strike="noStrike" kern="1200" baseline="0" dirty="0" smtClean="0">
                        <a:solidFill>
                          <a:schemeClr val="dk1"/>
                        </a:solidFill>
                        <a:latin typeface="Cambria" panose="02040503050406030204" pitchFamily="18" charset="0"/>
                        <a:ea typeface="Cambria" panose="02040503050406030204" pitchFamily="18" charset="0"/>
                        <a:cs typeface="+mn-cs"/>
                      </a:endParaRP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700" b="0" i="0" u="none" strike="noStrike" kern="1200" baseline="0" dirty="0" smtClean="0">
                          <a:solidFill>
                            <a:schemeClr val="bg1"/>
                          </a:solidFill>
                          <a:latin typeface="Cambria" panose="02040503050406030204" pitchFamily="18" charset="0"/>
                          <a:ea typeface="Cambria" panose="02040503050406030204" pitchFamily="18" charset="0"/>
                          <a:cs typeface="+mn-cs"/>
                        </a:rPr>
                        <a:t>15 Days from the end of each quarter</a:t>
                      </a:r>
                      <a:endParaRPr kumimoji="0" lang="en-IN" sz="1700" b="0" i="0" u="none" strike="noStrike" kern="1200" baseline="0" dirty="0" smtClean="0">
                        <a:solidFill>
                          <a:schemeClr val="bg1"/>
                        </a:solidFill>
                        <a:latin typeface="Cambria" panose="02040503050406030204" pitchFamily="18" charset="0"/>
                        <a:ea typeface="Cambria" panose="02040503050406030204" pitchFamily="18" charset="0"/>
                        <a:cs typeface="+mn-cs"/>
                      </a:endParaRPr>
                    </a:p>
                  </a:txBody>
                  <a:tcPr/>
                </a:tc>
              </a:tr>
              <a:tr h="478937">
                <a:tc>
                  <a:txBody>
                    <a:bodyPr/>
                    <a:lstStyle/>
                    <a:p>
                      <a:r>
                        <a:rPr kumimoji="0" lang="en-US" sz="1700" b="1" i="0" u="none" strike="noStrike" kern="1200" baseline="0" dirty="0" smtClean="0">
                          <a:solidFill>
                            <a:schemeClr val="dk1"/>
                          </a:solidFill>
                          <a:latin typeface="Cambria" panose="02040503050406030204" pitchFamily="18" charset="0"/>
                          <a:ea typeface="Cambria" panose="02040503050406030204" pitchFamily="18" charset="0"/>
                          <a:cs typeface="+mn-cs"/>
                        </a:rPr>
                        <a:t>DNBS </a:t>
                      </a:r>
                      <a:r>
                        <a:rPr kumimoji="0" lang="en-US" sz="1700" b="1" i="0" u="none" strike="noStrike" kern="1200" baseline="0" dirty="0" smtClean="0">
                          <a:solidFill>
                            <a:schemeClr val="dk1"/>
                          </a:solidFill>
                          <a:latin typeface="Cambria" panose="02040503050406030204" pitchFamily="18" charset="0"/>
                          <a:ea typeface="Cambria" panose="02040503050406030204" pitchFamily="18" charset="0"/>
                          <a:cs typeface="+mn-cs"/>
                        </a:rPr>
                        <a:t>04B</a:t>
                      </a:r>
                    </a:p>
                    <a:p>
                      <a:r>
                        <a:rPr kumimoji="0" lang="en-US" sz="1700" b="1" i="0" u="none" strike="noStrike" kern="1200" baseline="0" dirty="0" smtClean="0">
                          <a:solidFill>
                            <a:srgbClr val="FF0000"/>
                          </a:solidFill>
                          <a:latin typeface="Cambria" panose="02040503050406030204" pitchFamily="18" charset="0"/>
                          <a:ea typeface="Cambria" panose="02040503050406030204" pitchFamily="18" charset="0"/>
                          <a:cs typeface="+mn-cs"/>
                        </a:rPr>
                        <a:t>(Monthly)</a:t>
                      </a:r>
                      <a:endParaRPr kumimoji="0" lang="en-IN" sz="1700" b="1" i="0" u="none" strike="noStrike" kern="1200" baseline="0" dirty="0">
                        <a:solidFill>
                          <a:srgbClr val="FF0000"/>
                        </a:solidFill>
                        <a:latin typeface="Cambria" panose="02040503050406030204" pitchFamily="18" charset="0"/>
                        <a:ea typeface="Cambria" panose="02040503050406030204" pitchFamily="18" charset="0"/>
                        <a:cs typeface="+mn-cs"/>
                      </a:endParaRP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700" b="0" i="0" kern="1200" dirty="0" smtClean="0">
                          <a:solidFill>
                            <a:schemeClr val="dk1"/>
                          </a:solidFill>
                          <a:effectLst/>
                          <a:latin typeface="Cambria" panose="02040503050406030204" pitchFamily="18" charset="0"/>
                          <a:ea typeface="Cambria" panose="02040503050406030204" pitchFamily="18" charset="0"/>
                          <a:cs typeface="+mn-cs"/>
                        </a:rPr>
                        <a:t>Structural Liquidity &amp; Interest Rate Sensitivity - To capture (</a:t>
                      </a:r>
                      <a:r>
                        <a:rPr kumimoji="0" lang="en-US" sz="1700" b="0" i="0" kern="1200" dirty="0" err="1" smtClean="0">
                          <a:solidFill>
                            <a:schemeClr val="dk1"/>
                          </a:solidFill>
                          <a:effectLst/>
                          <a:latin typeface="Cambria" panose="02040503050406030204" pitchFamily="18" charset="0"/>
                          <a:ea typeface="Cambria" panose="02040503050406030204" pitchFamily="18" charset="0"/>
                          <a:cs typeface="+mn-cs"/>
                        </a:rPr>
                        <a:t>i</a:t>
                      </a:r>
                      <a:r>
                        <a:rPr kumimoji="0" lang="en-US" sz="1700" b="0" i="0" kern="1200" dirty="0" smtClean="0">
                          <a:solidFill>
                            <a:schemeClr val="dk1"/>
                          </a:solidFill>
                          <a:effectLst/>
                          <a:latin typeface="Cambria" panose="02040503050406030204" pitchFamily="18" charset="0"/>
                          <a:ea typeface="Cambria" panose="02040503050406030204" pitchFamily="18" charset="0"/>
                          <a:cs typeface="+mn-cs"/>
                        </a:rPr>
                        <a:t>) The details of mismatch in </a:t>
                      </a:r>
                      <a:r>
                        <a:rPr kumimoji="0" lang="en-US" sz="1700" b="0" i="0" kern="1200" dirty="0" smtClean="0">
                          <a:solidFill>
                            <a:srgbClr val="FF0000"/>
                          </a:solidFill>
                          <a:effectLst/>
                          <a:latin typeface="Cambria" panose="02040503050406030204" pitchFamily="18" charset="0"/>
                          <a:ea typeface="Cambria" panose="02040503050406030204" pitchFamily="18" charset="0"/>
                          <a:cs typeface="+mn-cs"/>
                        </a:rPr>
                        <a:t>projected future cash inflows and outflows based on the maturity pattern</a:t>
                      </a:r>
                      <a:r>
                        <a:rPr kumimoji="0" lang="en-US" sz="1700" b="0" i="0" kern="1200" dirty="0" smtClean="0">
                          <a:solidFill>
                            <a:schemeClr val="dk1"/>
                          </a:solidFill>
                          <a:effectLst/>
                          <a:latin typeface="Cambria" panose="02040503050406030204" pitchFamily="18" charset="0"/>
                          <a:ea typeface="Cambria" panose="02040503050406030204" pitchFamily="18" charset="0"/>
                          <a:cs typeface="+mn-cs"/>
                        </a:rPr>
                        <a:t> of assets and liabilities at the end of the reporting period for NBFCs-NDSI; (ii) The details of </a:t>
                      </a:r>
                      <a:r>
                        <a:rPr kumimoji="0" lang="en-US" sz="1700" b="0" i="0" kern="1200" dirty="0" smtClean="0">
                          <a:solidFill>
                            <a:srgbClr val="FF0000"/>
                          </a:solidFill>
                          <a:effectLst/>
                          <a:latin typeface="Cambria" panose="02040503050406030204" pitchFamily="18" charset="0"/>
                          <a:ea typeface="Cambria" panose="02040503050406030204" pitchFamily="18" charset="0"/>
                          <a:cs typeface="+mn-cs"/>
                        </a:rPr>
                        <a:t>interest rate risk.</a:t>
                      </a:r>
                      <a:endParaRPr kumimoji="0" lang="en-IN" sz="1700" b="0" i="0" u="none" strike="noStrike" kern="1200" baseline="0" dirty="0" smtClean="0">
                        <a:solidFill>
                          <a:srgbClr val="FF0000"/>
                        </a:solidFill>
                        <a:latin typeface="Cambria" panose="02040503050406030204" pitchFamily="18" charset="0"/>
                        <a:ea typeface="Cambria" panose="02040503050406030204" pitchFamily="18" charset="0"/>
                        <a:cs typeface="+mn-cs"/>
                      </a:endParaRP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700" b="0" i="0" kern="1200" dirty="0" smtClean="0">
                          <a:solidFill>
                            <a:schemeClr val="bg1"/>
                          </a:solidFill>
                          <a:effectLst/>
                          <a:latin typeface="Cambria" panose="02040503050406030204" pitchFamily="18" charset="0"/>
                          <a:ea typeface="Cambria" panose="02040503050406030204" pitchFamily="18" charset="0"/>
                          <a:cs typeface="+mn-cs"/>
                        </a:rPr>
                        <a:t>10 Days from the end of each</a:t>
                      </a:r>
                      <a:r>
                        <a:rPr kumimoji="0" lang="en-US" sz="1700" b="0" i="0" kern="1200" baseline="0" dirty="0" smtClean="0">
                          <a:solidFill>
                            <a:schemeClr val="bg1"/>
                          </a:solidFill>
                          <a:effectLst/>
                          <a:latin typeface="Cambria" panose="02040503050406030204" pitchFamily="18" charset="0"/>
                          <a:ea typeface="Cambria" panose="02040503050406030204" pitchFamily="18" charset="0"/>
                          <a:cs typeface="+mn-cs"/>
                        </a:rPr>
                        <a:t> </a:t>
                      </a:r>
                      <a:r>
                        <a:rPr kumimoji="0" lang="en-US" sz="1700" b="0" i="0" kern="1200" dirty="0" smtClean="0">
                          <a:solidFill>
                            <a:schemeClr val="bg1"/>
                          </a:solidFill>
                          <a:effectLst/>
                          <a:latin typeface="Cambria" panose="02040503050406030204" pitchFamily="18" charset="0"/>
                          <a:ea typeface="Cambria" panose="02040503050406030204" pitchFamily="18" charset="0"/>
                          <a:cs typeface="+mn-cs"/>
                        </a:rPr>
                        <a:t>month</a:t>
                      </a:r>
                      <a:endParaRPr lang="en-IN" sz="1700" b="0" dirty="0" smtClean="0">
                        <a:solidFill>
                          <a:schemeClr val="bg1"/>
                        </a:solidFill>
                        <a:latin typeface="Cambria" panose="02040503050406030204" pitchFamily="18" charset="0"/>
                        <a:ea typeface="Cambria" panose="02040503050406030204" pitchFamily="18" charset="0"/>
                      </a:endParaRPr>
                    </a:p>
                  </a:txBody>
                  <a:tcPr/>
                </a:tc>
              </a:tr>
            </a:tbl>
          </a:graphicData>
        </a:graphic>
      </p:graphicFrame>
    </p:spTree>
    <p:extLst>
      <p:ext uri="{BB962C8B-B14F-4D97-AF65-F5344CB8AC3E}">
        <p14:creationId xmlns:p14="http://schemas.microsoft.com/office/powerpoint/2010/main" val="24991791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3"/>
          <p:cNvGraphicFramePr>
            <a:graphicFrameLocks noGrp="1"/>
          </p:cNvGraphicFramePr>
          <p:nvPr>
            <p:ph idx="1"/>
            <p:extLst>
              <p:ext uri="{D42A27DB-BD31-4B8C-83A1-F6EECF244321}">
                <p14:modId xmlns:p14="http://schemas.microsoft.com/office/powerpoint/2010/main" val="337744854"/>
              </p:ext>
            </p:extLst>
          </p:nvPr>
        </p:nvGraphicFramePr>
        <p:xfrm>
          <a:off x="251520" y="404664"/>
          <a:ext cx="8665220" cy="5976666"/>
        </p:xfrm>
        <a:graphic>
          <a:graphicData uri="http://schemas.openxmlformats.org/drawingml/2006/table">
            <a:tbl>
              <a:tblPr firstRow="1" bandRow="1">
                <a:tableStyleId>{5C22544A-7EE6-4342-B048-85BDC9FD1C3A}</a:tableStyleId>
              </a:tblPr>
              <a:tblGrid>
                <a:gridCol w="1476982"/>
                <a:gridCol w="4937393"/>
                <a:gridCol w="2250845"/>
              </a:tblGrid>
              <a:tr h="719510">
                <a:tc>
                  <a:txBody>
                    <a:bodyPr/>
                    <a:lstStyle/>
                    <a:p>
                      <a:pPr algn="ctr"/>
                      <a:r>
                        <a:rPr lang="en-US" sz="1800" dirty="0" smtClean="0">
                          <a:latin typeface="Georgia" panose="02040502050405020303" pitchFamily="18" charset="0"/>
                          <a:ea typeface="Cambria" panose="02040503050406030204" pitchFamily="18" charset="0"/>
                        </a:rPr>
                        <a:t>Form (XBRL)</a:t>
                      </a:r>
                      <a:endParaRPr lang="en-IN" sz="1800" dirty="0">
                        <a:latin typeface="Georgia" panose="02040502050405020303" pitchFamily="18" charset="0"/>
                        <a:ea typeface="Cambria" panose="02040503050406030204" pitchFamily="18" charset="0"/>
                      </a:endParaRPr>
                    </a:p>
                  </a:txBody>
                  <a:tcPr/>
                </a:tc>
                <a:tc>
                  <a:txBody>
                    <a:bodyPr/>
                    <a:lstStyle/>
                    <a:p>
                      <a:pPr algn="ctr"/>
                      <a:r>
                        <a:rPr lang="en-US" sz="1800" dirty="0" smtClean="0">
                          <a:latin typeface="Georgia" panose="02040502050405020303" pitchFamily="18" charset="0"/>
                          <a:ea typeface="Cambria" panose="02040503050406030204" pitchFamily="18" charset="0"/>
                        </a:rPr>
                        <a:t>Compliance</a:t>
                      </a:r>
                      <a:endParaRPr lang="en-IN" sz="1800" dirty="0">
                        <a:latin typeface="Georgia" panose="02040502050405020303" pitchFamily="18" charset="0"/>
                        <a:ea typeface="Cambria" panose="02040503050406030204" pitchFamily="18" charset="0"/>
                      </a:endParaRPr>
                    </a:p>
                  </a:txBody>
                  <a:tcPr/>
                </a:tc>
                <a:tc>
                  <a:txBody>
                    <a:bodyPr/>
                    <a:lstStyle/>
                    <a:p>
                      <a:pPr algn="ctr"/>
                      <a:r>
                        <a:rPr lang="en-US" sz="1800" dirty="0" smtClean="0">
                          <a:latin typeface="Georgia" panose="02040502050405020303" pitchFamily="18" charset="0"/>
                          <a:ea typeface="Cambria" panose="02040503050406030204" pitchFamily="18" charset="0"/>
                        </a:rPr>
                        <a:t>Due Date</a:t>
                      </a:r>
                      <a:endParaRPr lang="en-IN" sz="1800" dirty="0">
                        <a:latin typeface="Georgia" panose="02040502050405020303" pitchFamily="18" charset="0"/>
                        <a:ea typeface="Cambria" panose="02040503050406030204" pitchFamily="18" charset="0"/>
                      </a:endParaRPr>
                    </a:p>
                  </a:txBody>
                  <a:tcPr/>
                </a:tc>
              </a:tr>
              <a:tr h="544366">
                <a:tc gridSpan="3">
                  <a:txBody>
                    <a:bodyPr/>
                    <a:lstStyle/>
                    <a:p>
                      <a:pPr algn="ctr"/>
                      <a:r>
                        <a:rPr lang="en-US" sz="1800" b="1" dirty="0" smtClean="0">
                          <a:latin typeface="Cambria" panose="02040503050406030204" pitchFamily="18" charset="0"/>
                          <a:ea typeface="Cambria" panose="02040503050406030204" pitchFamily="18" charset="0"/>
                        </a:rPr>
                        <a:t>ASSET SIZE  500 CR AND ABOVE (SYSTEMATICALLY</a:t>
                      </a:r>
                      <a:r>
                        <a:rPr lang="en-US" sz="1800" b="1" baseline="0" dirty="0" smtClean="0">
                          <a:latin typeface="Cambria" panose="02040503050406030204" pitchFamily="18" charset="0"/>
                          <a:ea typeface="Cambria" panose="02040503050406030204" pitchFamily="18" charset="0"/>
                        </a:rPr>
                        <a:t> IMPORTANT – SI)</a:t>
                      </a:r>
                      <a:endParaRPr lang="en-IN" sz="1800" b="1" dirty="0">
                        <a:latin typeface="Cambria" panose="02040503050406030204" pitchFamily="18" charset="0"/>
                        <a:ea typeface="Cambria" panose="02040503050406030204" pitchFamily="18" charset="0"/>
                      </a:endParaRPr>
                    </a:p>
                  </a:txBody>
                  <a:tcPr/>
                </a:tc>
                <a:tc hMerge="1">
                  <a:txBody>
                    <a:bodyPr/>
                    <a:lstStyle/>
                    <a:p>
                      <a:endParaRPr lang="en-IN"/>
                    </a:p>
                  </a:txBody>
                  <a:tcPr/>
                </a:tc>
                <a:tc hMerge="1">
                  <a:txBody>
                    <a:bodyPr/>
                    <a:lstStyle/>
                    <a:p>
                      <a:endParaRPr lang="en-IN"/>
                    </a:p>
                  </a:txBody>
                  <a:tcPr/>
                </a:tc>
              </a:tr>
              <a:tr h="1331093">
                <a:tc>
                  <a:txBody>
                    <a:bodyPr/>
                    <a:lstStyle/>
                    <a:p>
                      <a:r>
                        <a:rPr kumimoji="0" lang="en-US" sz="1800" b="1" i="0" u="none" strike="noStrike" kern="1200" baseline="0" dirty="0" smtClean="0">
                          <a:solidFill>
                            <a:schemeClr val="dk1"/>
                          </a:solidFill>
                          <a:latin typeface="Cambria" panose="02040503050406030204" pitchFamily="18" charset="0"/>
                          <a:ea typeface="Cambria" panose="02040503050406030204" pitchFamily="18" charset="0"/>
                          <a:cs typeface="+mn-cs"/>
                        </a:rPr>
                        <a:t>DNBS 01</a:t>
                      </a:r>
                    </a:p>
                    <a:p>
                      <a:r>
                        <a:rPr kumimoji="0" lang="en-US" sz="1800" b="1" i="0" u="none" strike="noStrike" kern="1200" baseline="0" dirty="0" smtClean="0">
                          <a:solidFill>
                            <a:srgbClr val="FF0000"/>
                          </a:solidFill>
                          <a:latin typeface="Cambria" panose="02040503050406030204" pitchFamily="18" charset="0"/>
                          <a:ea typeface="Cambria" panose="02040503050406030204" pitchFamily="18" charset="0"/>
                          <a:cs typeface="+mn-cs"/>
                        </a:rPr>
                        <a:t>(Quarterly)</a:t>
                      </a:r>
                      <a:endParaRPr kumimoji="0" lang="en-IN" sz="1800" b="1" i="0" u="none" strike="noStrike" kern="1200" baseline="0" dirty="0">
                        <a:solidFill>
                          <a:srgbClr val="FF0000"/>
                        </a:solidFill>
                        <a:latin typeface="Cambria" panose="02040503050406030204" pitchFamily="18" charset="0"/>
                        <a:ea typeface="Cambria" panose="02040503050406030204" pitchFamily="18" charset="0"/>
                        <a:cs typeface="+mn-cs"/>
                      </a:endParaRPr>
                    </a:p>
                  </a:txBody>
                  <a:tcPr/>
                </a:tc>
                <a:tc>
                  <a:txBody>
                    <a:bodyPr/>
                    <a:lstStyle/>
                    <a:p>
                      <a:pPr algn="just"/>
                      <a:r>
                        <a:rPr kumimoji="0" lang="en-US" sz="1800" b="0" i="0" u="none" strike="noStrike" kern="1200" baseline="0" dirty="0" smtClean="0">
                          <a:solidFill>
                            <a:schemeClr val="dk1"/>
                          </a:solidFill>
                          <a:latin typeface="Cambria" panose="02040503050406030204" pitchFamily="18" charset="0"/>
                          <a:ea typeface="Cambria" panose="02040503050406030204" pitchFamily="18" charset="0"/>
                          <a:cs typeface="+mn-cs"/>
                        </a:rPr>
                        <a:t>Important Financial Parameters -  The return captures financial details, viz. </a:t>
                      </a:r>
                      <a:r>
                        <a:rPr kumimoji="0" lang="en-US" sz="1800" b="0" i="0" u="none" strike="noStrike" kern="1200" baseline="0" dirty="0" smtClean="0">
                          <a:solidFill>
                            <a:srgbClr val="FF0000"/>
                          </a:solidFill>
                          <a:latin typeface="Cambria" panose="02040503050406030204" pitchFamily="18" charset="0"/>
                          <a:ea typeface="Cambria" panose="02040503050406030204" pitchFamily="18" charset="0"/>
                          <a:cs typeface="+mn-cs"/>
                        </a:rPr>
                        <a:t>components of Assets and Liabilities,</a:t>
                      </a:r>
                      <a:r>
                        <a:rPr kumimoji="0" lang="en-US" sz="1800" b="0" i="0" u="none" strike="noStrike" kern="1200" baseline="0" dirty="0" smtClean="0">
                          <a:solidFill>
                            <a:schemeClr val="dk1"/>
                          </a:solidFill>
                          <a:latin typeface="Cambria" panose="02040503050406030204" pitchFamily="18" charset="0"/>
                          <a:ea typeface="Cambria" panose="02040503050406030204" pitchFamily="18" charset="0"/>
                          <a:cs typeface="+mn-cs"/>
                        </a:rPr>
                        <a:t> Profit and Loss account, Exposure to sensitive sectors etc.</a:t>
                      </a:r>
                      <a:endParaRPr kumimoji="0" lang="en-IN" sz="1800" b="0" i="0" u="none" strike="noStrike" kern="1200" baseline="0" dirty="0" smtClean="0">
                        <a:solidFill>
                          <a:schemeClr val="dk1"/>
                        </a:solidFill>
                        <a:latin typeface="Cambria" panose="02040503050406030204" pitchFamily="18" charset="0"/>
                        <a:ea typeface="Cambria" panose="02040503050406030204" pitchFamily="18" charset="0"/>
                        <a:cs typeface="+mn-cs"/>
                      </a:endParaRPr>
                    </a:p>
                  </a:txBody>
                  <a:tcPr/>
                </a:tc>
                <a:tc>
                  <a:txBody>
                    <a:bodyPr/>
                    <a:lstStyle/>
                    <a:p>
                      <a:pPr algn="just"/>
                      <a:r>
                        <a:rPr kumimoji="0" lang="en-US" sz="1800" b="0" i="0" u="none" strike="noStrike" kern="1200" baseline="0" dirty="0" smtClean="0">
                          <a:solidFill>
                            <a:schemeClr val="dk1"/>
                          </a:solidFill>
                          <a:latin typeface="Cambria" panose="02040503050406030204" pitchFamily="18" charset="0"/>
                          <a:ea typeface="Cambria" panose="02040503050406030204" pitchFamily="18" charset="0"/>
                          <a:cs typeface="+mn-cs"/>
                        </a:rPr>
                        <a:t>15 Days from the end of each quarter</a:t>
                      </a:r>
                    </a:p>
                  </a:txBody>
                  <a:tcPr/>
                </a:tc>
              </a:tr>
              <a:tr h="1331093">
                <a:tc>
                  <a:txBody>
                    <a:bodyPr/>
                    <a:lstStyle/>
                    <a:p>
                      <a:r>
                        <a:rPr kumimoji="0" lang="en-US" sz="1800" b="1" i="0" u="none" strike="noStrike" kern="1200" baseline="0" dirty="0" smtClean="0">
                          <a:solidFill>
                            <a:schemeClr val="dk1"/>
                          </a:solidFill>
                          <a:latin typeface="Cambria" panose="02040503050406030204" pitchFamily="18" charset="0"/>
                          <a:ea typeface="Cambria" panose="02040503050406030204" pitchFamily="18" charset="0"/>
                          <a:cs typeface="+mn-cs"/>
                        </a:rPr>
                        <a:t>DNBS 03</a:t>
                      </a:r>
                    </a:p>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baseline="0" dirty="0" smtClean="0">
                          <a:solidFill>
                            <a:srgbClr val="FF0000"/>
                          </a:solidFill>
                          <a:latin typeface="Cambria" panose="02040503050406030204" pitchFamily="18" charset="0"/>
                          <a:ea typeface="Cambria" panose="02040503050406030204" pitchFamily="18" charset="0"/>
                          <a:cs typeface="+mn-cs"/>
                        </a:rPr>
                        <a:t>(Quarterly)</a:t>
                      </a:r>
                      <a:endParaRPr kumimoji="0" lang="en-IN" sz="1800" b="1" i="0" u="none" strike="noStrike" kern="1200" baseline="0" dirty="0" smtClean="0">
                        <a:solidFill>
                          <a:srgbClr val="FF0000"/>
                        </a:solidFill>
                        <a:latin typeface="Cambria" panose="02040503050406030204" pitchFamily="18" charset="0"/>
                        <a:ea typeface="Cambria" panose="02040503050406030204" pitchFamily="18" charset="0"/>
                        <a:cs typeface="+mn-cs"/>
                      </a:endParaRPr>
                    </a:p>
                    <a:p>
                      <a:endParaRPr kumimoji="0" lang="en-IN" sz="1800" b="1" i="0" u="none" strike="noStrike" kern="1200" baseline="0" dirty="0">
                        <a:solidFill>
                          <a:schemeClr val="dk1"/>
                        </a:solidFill>
                        <a:latin typeface="Cambria" panose="02040503050406030204" pitchFamily="18" charset="0"/>
                        <a:ea typeface="Cambria" panose="02040503050406030204" pitchFamily="18" charset="0"/>
                        <a:cs typeface="+mn-cs"/>
                      </a:endParaRPr>
                    </a:p>
                  </a:txBody>
                  <a:tcPr/>
                </a:tc>
                <a:tc>
                  <a:txBody>
                    <a:bodyPr/>
                    <a:lstStyle/>
                    <a:p>
                      <a:pPr algn="just"/>
                      <a:r>
                        <a:rPr kumimoji="0" lang="en-US" sz="1800" b="0" i="0" u="none" strike="noStrike" kern="1200" baseline="0" dirty="0" smtClean="0">
                          <a:solidFill>
                            <a:schemeClr val="dk1"/>
                          </a:solidFill>
                          <a:latin typeface="Cambria" panose="02040503050406030204" pitchFamily="18" charset="0"/>
                          <a:ea typeface="Cambria" panose="02040503050406030204" pitchFamily="18" charset="0"/>
                          <a:cs typeface="+mn-cs"/>
                        </a:rPr>
                        <a:t>Important Prudential Parameters - The return captures compliance with various </a:t>
                      </a:r>
                      <a:r>
                        <a:rPr kumimoji="0" lang="en-US" sz="1800" b="0" i="0" u="none" strike="noStrike" kern="1200" baseline="0" dirty="0" smtClean="0">
                          <a:solidFill>
                            <a:srgbClr val="FF0000"/>
                          </a:solidFill>
                          <a:latin typeface="Cambria" panose="02040503050406030204" pitchFamily="18" charset="0"/>
                          <a:ea typeface="Cambria" panose="02040503050406030204" pitchFamily="18" charset="0"/>
                          <a:cs typeface="+mn-cs"/>
                        </a:rPr>
                        <a:t>prudential norms,</a:t>
                      </a:r>
                      <a:r>
                        <a:rPr kumimoji="0" lang="en-US" sz="1800" b="0" i="0" u="none" strike="noStrike" kern="1200" baseline="0" dirty="0" smtClean="0">
                          <a:solidFill>
                            <a:schemeClr val="dk1"/>
                          </a:solidFill>
                          <a:latin typeface="Cambria" panose="02040503050406030204" pitchFamily="18" charset="0"/>
                          <a:ea typeface="Cambria" panose="02040503050406030204" pitchFamily="18" charset="0"/>
                          <a:cs typeface="+mn-cs"/>
                        </a:rPr>
                        <a:t> e.g. Capital Adequacy, Asset Classification, Provisioning, NOF etc.</a:t>
                      </a:r>
                      <a:endParaRPr kumimoji="0" lang="en-IN" sz="1800" b="0" i="0" u="none" strike="noStrike" kern="1200" baseline="0" dirty="0" smtClean="0">
                        <a:solidFill>
                          <a:schemeClr val="dk1"/>
                        </a:solidFill>
                        <a:latin typeface="Cambria" panose="02040503050406030204" pitchFamily="18" charset="0"/>
                        <a:ea typeface="Cambria" panose="02040503050406030204" pitchFamily="18" charset="0"/>
                        <a:cs typeface="+mn-cs"/>
                      </a:endParaRPr>
                    </a:p>
                  </a:txBody>
                  <a:tcPr/>
                </a:tc>
                <a:tc>
                  <a:txBody>
                    <a:bodyPr/>
                    <a:lstStyle/>
                    <a:p>
                      <a:pPr algn="just"/>
                      <a:r>
                        <a:rPr kumimoji="0" lang="en-US" sz="1800" b="0" i="0" u="none" strike="noStrike" kern="1200" baseline="0" dirty="0" smtClean="0">
                          <a:solidFill>
                            <a:schemeClr val="dk1"/>
                          </a:solidFill>
                          <a:latin typeface="Cambria" panose="02040503050406030204" pitchFamily="18" charset="0"/>
                          <a:ea typeface="Cambria" panose="02040503050406030204" pitchFamily="18" charset="0"/>
                          <a:cs typeface="+mn-cs"/>
                        </a:rPr>
                        <a:t>15 Days from the end of each quarter</a:t>
                      </a:r>
                    </a:p>
                  </a:txBody>
                  <a:tcPr/>
                </a:tc>
              </a:tr>
              <a:tr h="1025302">
                <a:tc>
                  <a:txBody>
                    <a:bodyPr/>
                    <a:lstStyle/>
                    <a:p>
                      <a:r>
                        <a:rPr kumimoji="0" lang="en-US" sz="1800" b="1" i="0" u="none" strike="noStrike" kern="1200" baseline="0" dirty="0" smtClean="0">
                          <a:solidFill>
                            <a:schemeClr val="dk1"/>
                          </a:solidFill>
                          <a:latin typeface="Cambria" panose="02040503050406030204" pitchFamily="18" charset="0"/>
                          <a:ea typeface="Cambria" panose="02040503050406030204" pitchFamily="18" charset="0"/>
                          <a:cs typeface="+mn-cs"/>
                        </a:rPr>
                        <a:t>DNBS 08 </a:t>
                      </a:r>
                      <a:r>
                        <a:rPr kumimoji="0" lang="en-US" sz="1800" b="1" i="0" u="none" strike="noStrike" kern="1200" baseline="0" dirty="0" smtClean="0">
                          <a:solidFill>
                            <a:srgbClr val="FF0000"/>
                          </a:solidFill>
                          <a:latin typeface="Cambria" panose="02040503050406030204" pitchFamily="18" charset="0"/>
                          <a:ea typeface="Cambria" panose="02040503050406030204" pitchFamily="18" charset="0"/>
                          <a:cs typeface="+mn-cs"/>
                        </a:rPr>
                        <a:t>(Monthly)</a:t>
                      </a:r>
                      <a:endParaRPr kumimoji="0" lang="en-IN" sz="1800" b="1" i="0" u="none" strike="noStrike" kern="1200" baseline="0" dirty="0">
                        <a:solidFill>
                          <a:srgbClr val="FF0000"/>
                        </a:solidFill>
                        <a:latin typeface="Cambria" panose="02040503050406030204" pitchFamily="18" charset="0"/>
                        <a:ea typeface="Cambria" panose="02040503050406030204" pitchFamily="18" charset="0"/>
                        <a:cs typeface="+mn-cs"/>
                      </a:endParaRPr>
                    </a:p>
                  </a:txBody>
                  <a:tcPr/>
                </a:tc>
                <a:tc>
                  <a:txBody>
                    <a:bodyPr/>
                    <a:lstStyle/>
                    <a:p>
                      <a:pPr algn="just"/>
                      <a:r>
                        <a:rPr kumimoji="0" lang="en-US" sz="1800" b="0" i="0" u="none" strike="noStrike" kern="1200" baseline="0" dirty="0" smtClean="0">
                          <a:solidFill>
                            <a:schemeClr val="dk1"/>
                          </a:solidFill>
                          <a:latin typeface="Cambria" panose="02040503050406030204" pitchFamily="18" charset="0"/>
                          <a:ea typeface="Cambria" panose="02040503050406030204" pitchFamily="18" charset="0"/>
                          <a:cs typeface="+mn-cs"/>
                        </a:rPr>
                        <a:t>CRILC Main Return - To capture credit information on aggregate </a:t>
                      </a:r>
                      <a:r>
                        <a:rPr kumimoji="0" lang="en-US" sz="1800" b="0" i="0" u="none" strike="noStrike" kern="1200" baseline="0" dirty="0" smtClean="0">
                          <a:solidFill>
                            <a:srgbClr val="FF0000"/>
                          </a:solidFill>
                          <a:latin typeface="Cambria" panose="02040503050406030204" pitchFamily="18" charset="0"/>
                          <a:ea typeface="Cambria" panose="02040503050406030204" pitchFamily="18" charset="0"/>
                          <a:cs typeface="+mn-cs"/>
                        </a:rPr>
                        <a:t>exposure of ₹5 </a:t>
                      </a:r>
                      <a:r>
                        <a:rPr kumimoji="0" lang="en-US" sz="1800" b="0" i="0" u="none" strike="noStrike" kern="1200" baseline="0" dirty="0" err="1" smtClean="0">
                          <a:solidFill>
                            <a:srgbClr val="FF0000"/>
                          </a:solidFill>
                          <a:latin typeface="Cambria" panose="02040503050406030204" pitchFamily="18" charset="0"/>
                          <a:ea typeface="Cambria" panose="02040503050406030204" pitchFamily="18" charset="0"/>
                          <a:cs typeface="+mn-cs"/>
                        </a:rPr>
                        <a:t>Crore</a:t>
                      </a:r>
                      <a:r>
                        <a:rPr kumimoji="0" lang="en-US" sz="1800" b="0" i="0" u="none" strike="noStrike" kern="1200" baseline="0" dirty="0" smtClean="0">
                          <a:solidFill>
                            <a:srgbClr val="FF0000"/>
                          </a:solidFill>
                          <a:latin typeface="Cambria" panose="02040503050406030204" pitchFamily="18" charset="0"/>
                          <a:ea typeface="Cambria" panose="02040503050406030204" pitchFamily="18" charset="0"/>
                          <a:cs typeface="+mn-cs"/>
                        </a:rPr>
                        <a:t> </a:t>
                      </a:r>
                      <a:r>
                        <a:rPr kumimoji="0" lang="en-US" sz="1800" b="0" i="0" u="none" strike="noStrike" kern="1200" baseline="0" dirty="0" smtClean="0">
                          <a:solidFill>
                            <a:schemeClr val="dk1"/>
                          </a:solidFill>
                          <a:latin typeface="Cambria" panose="02040503050406030204" pitchFamily="18" charset="0"/>
                          <a:ea typeface="Cambria" panose="02040503050406030204" pitchFamily="18" charset="0"/>
                          <a:cs typeface="+mn-cs"/>
                        </a:rPr>
                        <a:t>and above to a single borrower.</a:t>
                      </a:r>
                      <a:endParaRPr kumimoji="0" lang="en-IN" sz="1800" b="0" i="0" u="none" strike="noStrike" kern="1200" baseline="0" dirty="0" smtClean="0">
                        <a:solidFill>
                          <a:schemeClr val="dk1"/>
                        </a:solidFill>
                        <a:latin typeface="Cambria" panose="02040503050406030204" pitchFamily="18" charset="0"/>
                        <a:ea typeface="Cambria" panose="02040503050406030204" pitchFamily="18" charset="0"/>
                        <a:cs typeface="+mn-cs"/>
                      </a:endParaRP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dk1"/>
                          </a:solidFill>
                          <a:latin typeface="Cambria" panose="02040503050406030204" pitchFamily="18" charset="0"/>
                          <a:ea typeface="Cambria" panose="02040503050406030204" pitchFamily="18" charset="0"/>
                          <a:cs typeface="+mn-cs"/>
                        </a:rPr>
                        <a:t>15 Days from the end of each quarter</a:t>
                      </a:r>
                      <a:endParaRPr kumimoji="0" lang="en-IN" sz="1800" b="0" i="0" u="none" strike="noStrike" kern="1200" baseline="0" dirty="0" smtClean="0">
                        <a:solidFill>
                          <a:schemeClr val="dk1"/>
                        </a:solidFill>
                        <a:latin typeface="Cambria" panose="02040503050406030204" pitchFamily="18" charset="0"/>
                        <a:ea typeface="Cambria" panose="02040503050406030204" pitchFamily="18" charset="0"/>
                        <a:cs typeface="+mn-cs"/>
                      </a:endParaRPr>
                    </a:p>
                  </a:txBody>
                  <a:tcPr/>
                </a:tc>
              </a:tr>
              <a:tr h="1025302">
                <a:tc>
                  <a:txBody>
                    <a:bodyPr/>
                    <a:lstStyle/>
                    <a:p>
                      <a:r>
                        <a:rPr kumimoji="0" lang="en-US" sz="1800" b="1" i="0" u="none" strike="noStrike" kern="1200" baseline="0" dirty="0" smtClean="0">
                          <a:solidFill>
                            <a:schemeClr val="dk1"/>
                          </a:solidFill>
                          <a:latin typeface="Cambria" panose="02040503050406030204" pitchFamily="18" charset="0"/>
                          <a:ea typeface="Cambria" panose="02040503050406030204" pitchFamily="18" charset="0"/>
                          <a:cs typeface="+mn-cs"/>
                        </a:rPr>
                        <a:t>DNBS 09</a:t>
                      </a:r>
                    </a:p>
                    <a:p>
                      <a:r>
                        <a:rPr kumimoji="0" lang="en-US" sz="1800" b="1" i="0" u="none" strike="noStrike" kern="1200" baseline="0" dirty="0" smtClean="0">
                          <a:solidFill>
                            <a:srgbClr val="FF0000"/>
                          </a:solidFill>
                          <a:latin typeface="Cambria" panose="02040503050406030204" pitchFamily="18" charset="0"/>
                          <a:ea typeface="Cambria" panose="02040503050406030204" pitchFamily="18" charset="0"/>
                          <a:cs typeface="+mn-cs"/>
                        </a:rPr>
                        <a:t>(Weekly)</a:t>
                      </a:r>
                      <a:endParaRPr kumimoji="0" lang="en-IN" sz="1800" b="1" i="0" u="none" strike="noStrike" kern="1200" baseline="0" dirty="0">
                        <a:solidFill>
                          <a:srgbClr val="FF0000"/>
                        </a:solidFill>
                        <a:latin typeface="Cambria" panose="02040503050406030204" pitchFamily="18" charset="0"/>
                        <a:ea typeface="Cambria" panose="02040503050406030204" pitchFamily="18" charset="0"/>
                        <a:cs typeface="+mn-cs"/>
                      </a:endParaRP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IN" sz="1800" b="0" i="0" kern="1200" dirty="0" smtClean="0">
                          <a:solidFill>
                            <a:schemeClr val="dk1"/>
                          </a:solidFill>
                          <a:effectLst/>
                          <a:latin typeface="+mn-lt"/>
                          <a:ea typeface="+mn-ea"/>
                          <a:cs typeface="+mn-cs"/>
                        </a:rPr>
                        <a:t>CRILC RDB - To capture</a:t>
                      </a:r>
                      <a:r>
                        <a:rPr kumimoji="0" lang="en-IN" sz="1800" b="0" i="0" kern="1200" baseline="0" dirty="0" smtClean="0">
                          <a:solidFill>
                            <a:schemeClr val="dk1"/>
                          </a:solidFill>
                          <a:effectLst/>
                          <a:latin typeface="+mn-lt"/>
                          <a:ea typeface="+mn-ea"/>
                          <a:cs typeface="+mn-cs"/>
                        </a:rPr>
                        <a:t> details of </a:t>
                      </a:r>
                      <a:r>
                        <a:rPr kumimoji="0" lang="en-US" sz="1800" b="0" i="0" u="none" strike="noStrike" kern="1200" baseline="0" dirty="0" smtClean="0">
                          <a:solidFill>
                            <a:schemeClr val="dk1"/>
                          </a:solidFill>
                          <a:latin typeface="Cambria" panose="02040503050406030204" pitchFamily="18" charset="0"/>
                          <a:ea typeface="Cambria" panose="02040503050406030204" pitchFamily="18" charset="0"/>
                          <a:cs typeface="+mn-cs"/>
                        </a:rPr>
                        <a:t>aggregate </a:t>
                      </a:r>
                      <a:r>
                        <a:rPr kumimoji="0" lang="en-US" sz="1800" b="0" i="0" u="none" strike="noStrike" kern="1200" baseline="0" dirty="0" smtClean="0">
                          <a:solidFill>
                            <a:srgbClr val="FF0000"/>
                          </a:solidFill>
                          <a:latin typeface="Cambria" panose="02040503050406030204" pitchFamily="18" charset="0"/>
                          <a:ea typeface="Cambria" panose="02040503050406030204" pitchFamily="18" charset="0"/>
                          <a:cs typeface="+mn-cs"/>
                        </a:rPr>
                        <a:t>exposure of ₹5 </a:t>
                      </a:r>
                      <a:r>
                        <a:rPr kumimoji="0" lang="en-US" sz="1800" b="0" i="0" u="none" strike="noStrike" kern="1200" baseline="0" dirty="0" err="1" smtClean="0">
                          <a:solidFill>
                            <a:srgbClr val="FF0000"/>
                          </a:solidFill>
                          <a:latin typeface="Cambria" panose="02040503050406030204" pitchFamily="18" charset="0"/>
                          <a:ea typeface="Cambria" panose="02040503050406030204" pitchFamily="18" charset="0"/>
                          <a:cs typeface="+mn-cs"/>
                        </a:rPr>
                        <a:t>Crore</a:t>
                      </a:r>
                      <a:r>
                        <a:rPr kumimoji="0" lang="en-US" sz="1800" b="0" i="0" u="none" strike="noStrike" kern="1200" baseline="0" dirty="0" smtClean="0">
                          <a:solidFill>
                            <a:srgbClr val="FF0000"/>
                          </a:solidFill>
                          <a:latin typeface="Cambria" panose="02040503050406030204" pitchFamily="18" charset="0"/>
                          <a:ea typeface="Cambria" panose="02040503050406030204" pitchFamily="18" charset="0"/>
                          <a:cs typeface="+mn-cs"/>
                        </a:rPr>
                        <a:t> </a:t>
                      </a:r>
                      <a:r>
                        <a:rPr kumimoji="0" lang="en-US" sz="1800" b="0" i="0" u="none" strike="noStrike" kern="1200" baseline="0" dirty="0" smtClean="0">
                          <a:solidFill>
                            <a:schemeClr val="dk1"/>
                          </a:solidFill>
                          <a:latin typeface="Cambria" panose="02040503050406030204" pitchFamily="18" charset="0"/>
                          <a:ea typeface="Cambria" panose="02040503050406030204" pitchFamily="18" charset="0"/>
                          <a:cs typeface="+mn-cs"/>
                        </a:rPr>
                        <a:t>and above to a single borrower reported in </a:t>
                      </a:r>
                      <a:r>
                        <a:rPr kumimoji="0" lang="en-US" sz="1800" b="0" i="0" u="none" strike="noStrike" kern="1200" baseline="0" dirty="0" smtClean="0">
                          <a:solidFill>
                            <a:srgbClr val="FF0000"/>
                          </a:solidFill>
                          <a:latin typeface="Cambria" panose="02040503050406030204" pitchFamily="18" charset="0"/>
                          <a:ea typeface="Cambria" panose="02040503050406030204" pitchFamily="18" charset="0"/>
                          <a:cs typeface="+mn-cs"/>
                        </a:rPr>
                        <a:t>default</a:t>
                      </a:r>
                      <a:r>
                        <a:rPr kumimoji="0" lang="en-US" sz="1800" b="0" i="0" u="none" strike="noStrike" kern="1200" baseline="0" dirty="0" smtClean="0">
                          <a:solidFill>
                            <a:schemeClr val="dk1"/>
                          </a:solidFill>
                          <a:latin typeface="Cambria" panose="02040503050406030204" pitchFamily="18" charset="0"/>
                          <a:ea typeface="Cambria" panose="02040503050406030204" pitchFamily="18" charset="0"/>
                          <a:cs typeface="+mn-cs"/>
                        </a:rPr>
                        <a:t> for the week</a:t>
                      </a:r>
                      <a:endParaRPr kumimoji="0" lang="en-IN" sz="1800" b="0" i="0" u="none" strike="noStrike" kern="1200" baseline="0" dirty="0" smtClean="0">
                        <a:solidFill>
                          <a:schemeClr val="dk1"/>
                        </a:solidFill>
                        <a:latin typeface="Cambria" panose="02040503050406030204" pitchFamily="18" charset="0"/>
                        <a:ea typeface="Cambria" panose="02040503050406030204" pitchFamily="18" charset="0"/>
                        <a:cs typeface="+mn-cs"/>
                      </a:endParaRP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dk1"/>
                          </a:solidFill>
                          <a:latin typeface="Cambria" panose="02040503050406030204" pitchFamily="18" charset="0"/>
                          <a:ea typeface="Cambria" panose="02040503050406030204" pitchFamily="18" charset="0"/>
                          <a:cs typeface="+mn-cs"/>
                        </a:rPr>
                        <a:t>As and when the default occurs</a:t>
                      </a:r>
                      <a:endParaRPr kumimoji="0" lang="en-IN" sz="1800" b="0" i="0" u="none" strike="noStrike" kern="1200" baseline="0" dirty="0" smtClean="0">
                        <a:solidFill>
                          <a:schemeClr val="dk1"/>
                        </a:solidFill>
                        <a:latin typeface="Cambria" panose="02040503050406030204" pitchFamily="18" charset="0"/>
                        <a:ea typeface="Cambria" panose="02040503050406030204" pitchFamily="18" charset="0"/>
                        <a:cs typeface="+mn-cs"/>
                      </a:endParaRPr>
                    </a:p>
                  </a:txBody>
                  <a:tcPr/>
                </a:tc>
              </a:tr>
            </a:tbl>
          </a:graphicData>
        </a:graphic>
      </p:graphicFrame>
    </p:spTree>
    <p:extLst>
      <p:ext uri="{BB962C8B-B14F-4D97-AF65-F5344CB8AC3E}">
        <p14:creationId xmlns:p14="http://schemas.microsoft.com/office/powerpoint/2010/main" val="31476887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598196173"/>
              </p:ext>
            </p:extLst>
          </p:nvPr>
        </p:nvGraphicFramePr>
        <p:xfrm>
          <a:off x="395536" y="332656"/>
          <a:ext cx="8424936" cy="6336704"/>
        </p:xfrm>
        <a:graphic>
          <a:graphicData uri="http://schemas.openxmlformats.org/drawingml/2006/table">
            <a:tbl>
              <a:tblPr firstRow="1" bandRow="1">
                <a:tableStyleId>{5C22544A-7EE6-4342-B048-85BDC9FD1C3A}</a:tableStyleId>
              </a:tblPr>
              <a:tblGrid>
                <a:gridCol w="1584176">
                  <a:extLst>
                    <a:ext uri="{9D8B030D-6E8A-4147-A177-3AD203B41FA5}">
                      <a16:colId xmlns:a16="http://schemas.microsoft.com/office/drawing/2014/main" xmlns="" val="20001"/>
                    </a:ext>
                  </a:extLst>
                </a:gridCol>
                <a:gridCol w="2016224">
                  <a:extLst>
                    <a:ext uri="{9D8B030D-6E8A-4147-A177-3AD203B41FA5}">
                      <a16:colId xmlns:a16="http://schemas.microsoft.com/office/drawing/2014/main" xmlns="" val="20002"/>
                    </a:ext>
                  </a:extLst>
                </a:gridCol>
                <a:gridCol w="3096344">
                  <a:extLst>
                    <a:ext uri="{9D8B030D-6E8A-4147-A177-3AD203B41FA5}">
                      <a16:colId xmlns:a16="http://schemas.microsoft.com/office/drawing/2014/main" xmlns="" val="20003"/>
                    </a:ext>
                  </a:extLst>
                </a:gridCol>
                <a:gridCol w="1728192">
                  <a:extLst>
                    <a:ext uri="{9D8B030D-6E8A-4147-A177-3AD203B41FA5}">
                      <a16:colId xmlns:a16="http://schemas.microsoft.com/office/drawing/2014/main" xmlns="" val="20004"/>
                    </a:ext>
                  </a:extLst>
                </a:gridCol>
              </a:tblGrid>
              <a:tr h="647099">
                <a:tc gridSpan="4">
                  <a:txBody>
                    <a:bodyPr/>
                    <a:lstStyle/>
                    <a:p>
                      <a:pPr algn="ctr"/>
                      <a:r>
                        <a:rPr lang="en-US" sz="2000" dirty="0" smtClean="0">
                          <a:latin typeface="Georgia" panose="02040502050405020303" pitchFamily="18" charset="0"/>
                          <a:ea typeface="Cambria" panose="02040503050406030204" pitchFamily="18" charset="0"/>
                        </a:rPr>
                        <a:t>RETURNS</a:t>
                      </a:r>
                      <a:r>
                        <a:rPr lang="en-US" sz="2000" baseline="0" dirty="0" smtClean="0">
                          <a:latin typeface="Georgia" panose="02040502050405020303" pitchFamily="18" charset="0"/>
                          <a:ea typeface="Cambria" panose="02040503050406030204" pitchFamily="18" charset="0"/>
                        </a:rPr>
                        <a:t> FOR CORE INVESTMENT COMPANIES - CIC</a:t>
                      </a:r>
                      <a:endParaRPr lang="en-IN" sz="2000" dirty="0">
                        <a:latin typeface="Georgia" panose="02040502050405020303" pitchFamily="18" charset="0"/>
                        <a:ea typeface="Cambria" panose="02040503050406030204" pitchFamily="18" charset="0"/>
                      </a:endParaRPr>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xmlns="" val="10000"/>
                  </a:ext>
                </a:extLst>
              </a:tr>
              <a:tr h="759255">
                <a:tc>
                  <a:txBody>
                    <a:bodyPr/>
                    <a:lstStyle/>
                    <a:p>
                      <a:pPr algn="ctr"/>
                      <a:r>
                        <a:rPr lang="en-US" sz="2000" b="1" dirty="0">
                          <a:latin typeface="Georgia" panose="02040502050405020303" pitchFamily="18" charset="0"/>
                          <a:ea typeface="Cambria" panose="02040503050406030204" pitchFamily="18" charset="0"/>
                        </a:rPr>
                        <a:t>Form</a:t>
                      </a:r>
                      <a:endParaRPr lang="en-IN" sz="2000" b="1" dirty="0">
                        <a:latin typeface="Georgia" panose="02040502050405020303" pitchFamily="18" charset="0"/>
                        <a:ea typeface="Cambria" panose="02040503050406030204" pitchFamily="18" charset="0"/>
                      </a:endParaRPr>
                    </a:p>
                  </a:txBody>
                  <a:tcPr/>
                </a:tc>
                <a:tc>
                  <a:txBody>
                    <a:bodyPr/>
                    <a:lstStyle/>
                    <a:p>
                      <a:pPr algn="ctr"/>
                      <a:r>
                        <a:rPr lang="en-US" sz="2000" b="1" dirty="0">
                          <a:latin typeface="Georgia" panose="02040502050405020303" pitchFamily="18" charset="0"/>
                          <a:ea typeface="Cambria" panose="02040503050406030204" pitchFamily="18" charset="0"/>
                        </a:rPr>
                        <a:t>Types of NBFC</a:t>
                      </a:r>
                      <a:endParaRPr lang="en-IN" sz="2000" b="1" dirty="0">
                        <a:latin typeface="Georgia" panose="02040502050405020303" pitchFamily="18" charset="0"/>
                        <a:ea typeface="Cambria" panose="02040503050406030204" pitchFamily="18" charset="0"/>
                      </a:endParaRPr>
                    </a:p>
                  </a:txBody>
                  <a:tcPr/>
                </a:tc>
                <a:tc>
                  <a:txBody>
                    <a:bodyPr/>
                    <a:lstStyle/>
                    <a:p>
                      <a:pPr algn="ctr"/>
                      <a:r>
                        <a:rPr lang="en-US" sz="2000" b="1" dirty="0">
                          <a:latin typeface="Georgia" panose="02040502050405020303" pitchFamily="18" charset="0"/>
                          <a:ea typeface="Cambria" panose="02040503050406030204" pitchFamily="18" charset="0"/>
                        </a:rPr>
                        <a:t>Description</a:t>
                      </a:r>
                      <a:endParaRPr lang="en-IN" sz="2000" b="1" dirty="0">
                        <a:latin typeface="Georgia" panose="02040502050405020303" pitchFamily="18" charset="0"/>
                        <a:ea typeface="Cambria" panose="02040503050406030204" pitchFamily="18" charset="0"/>
                      </a:endParaRPr>
                    </a:p>
                  </a:txBody>
                  <a:tcPr/>
                </a:tc>
                <a:tc>
                  <a:txBody>
                    <a:bodyPr/>
                    <a:lstStyle/>
                    <a:p>
                      <a:pPr algn="ctr"/>
                      <a:r>
                        <a:rPr lang="en-US" sz="2000" b="1" dirty="0">
                          <a:latin typeface="Georgia" panose="02040502050405020303" pitchFamily="18" charset="0"/>
                          <a:ea typeface="Cambria" panose="02040503050406030204" pitchFamily="18" charset="0"/>
                        </a:rPr>
                        <a:t>Due Dates</a:t>
                      </a:r>
                      <a:endParaRPr lang="en-IN" sz="2000" b="1" dirty="0">
                        <a:latin typeface="Georgia" panose="02040502050405020303" pitchFamily="18" charset="0"/>
                        <a:ea typeface="Cambria" panose="02040503050406030204" pitchFamily="18" charset="0"/>
                      </a:endParaRPr>
                    </a:p>
                  </a:txBody>
                  <a:tcPr/>
                </a:tc>
                <a:extLst>
                  <a:ext uri="{0D108BD9-81ED-4DB2-BD59-A6C34878D82A}">
                    <a16:rowId xmlns:a16="http://schemas.microsoft.com/office/drawing/2014/main" xmlns="" val="10001"/>
                  </a:ext>
                </a:extLst>
              </a:tr>
              <a:tr h="2465175">
                <a:tc>
                  <a:txBody>
                    <a:bodyPr/>
                    <a:lstStyle/>
                    <a:p>
                      <a:pPr algn="just"/>
                      <a:r>
                        <a:rPr lang="en-IN" sz="2000" b="1" i="0" dirty="0" smtClean="0">
                          <a:solidFill>
                            <a:srgbClr val="18191F"/>
                          </a:solidFill>
                          <a:effectLst/>
                          <a:latin typeface="Cambria" panose="02040503050406030204" pitchFamily="18" charset="0"/>
                          <a:ea typeface="Cambria" panose="02040503050406030204" pitchFamily="18" charset="0"/>
                        </a:rPr>
                        <a:t>DNBS-11</a:t>
                      </a:r>
                    </a:p>
                    <a:p>
                      <a:pPr algn="just"/>
                      <a:r>
                        <a:rPr lang="en-US" sz="2000" b="1" i="0" dirty="0" smtClean="0">
                          <a:solidFill>
                            <a:srgbClr val="FF0000"/>
                          </a:solidFill>
                          <a:effectLst/>
                          <a:latin typeface="Cambria" panose="02040503050406030204" pitchFamily="18" charset="0"/>
                          <a:ea typeface="Cambria" panose="02040503050406030204" pitchFamily="18" charset="0"/>
                        </a:rPr>
                        <a:t>(Quarterly)</a:t>
                      </a:r>
                      <a:endParaRPr lang="en-IN" sz="2000" b="1" i="0" dirty="0">
                        <a:solidFill>
                          <a:srgbClr val="FF0000"/>
                        </a:solidFill>
                        <a:effectLst/>
                        <a:latin typeface="Cambria" panose="02040503050406030204" pitchFamily="18" charset="0"/>
                        <a:ea typeface="Cambria" panose="02040503050406030204" pitchFamily="18" charset="0"/>
                      </a:endParaRPr>
                    </a:p>
                  </a:txBody>
                  <a:tcPr anchor="ctr"/>
                </a:tc>
                <a:tc>
                  <a:txBody>
                    <a:bodyPr/>
                    <a:lstStyle/>
                    <a:p>
                      <a:pPr algn="just"/>
                      <a:r>
                        <a:rPr lang="en-IN" sz="2000" b="0" i="0" dirty="0" smtClean="0">
                          <a:solidFill>
                            <a:srgbClr val="18191F"/>
                          </a:solidFill>
                          <a:effectLst/>
                          <a:latin typeface="Cambria" panose="02040503050406030204" pitchFamily="18" charset="0"/>
                          <a:ea typeface="Cambria" panose="02040503050406030204" pitchFamily="18" charset="0"/>
                        </a:rPr>
                        <a:t>NBFC-CIC</a:t>
                      </a:r>
                      <a:r>
                        <a:rPr lang="en-IN" sz="2000" b="0" i="0" baseline="0" dirty="0" smtClean="0">
                          <a:solidFill>
                            <a:srgbClr val="18191F"/>
                          </a:solidFill>
                          <a:effectLst/>
                          <a:latin typeface="Cambria" panose="02040503050406030204" pitchFamily="18" charset="0"/>
                          <a:ea typeface="Cambria" panose="02040503050406030204" pitchFamily="18" charset="0"/>
                        </a:rPr>
                        <a:t>-ND-SI</a:t>
                      </a:r>
                    </a:p>
                    <a:p>
                      <a:pPr algn="just"/>
                      <a:r>
                        <a:rPr lang="en-US" sz="2000" b="0" i="0" baseline="0" dirty="0" smtClean="0">
                          <a:solidFill>
                            <a:srgbClr val="18191F"/>
                          </a:solidFill>
                          <a:effectLst/>
                          <a:latin typeface="Cambria" panose="02040503050406030204" pitchFamily="18" charset="0"/>
                          <a:ea typeface="Cambria" panose="02040503050406030204" pitchFamily="18" charset="0"/>
                        </a:rPr>
                        <a:t>(Asset Size 100 Cr and above)</a:t>
                      </a:r>
                      <a:endParaRPr lang="en-IN" sz="2000" b="0" i="0" dirty="0">
                        <a:solidFill>
                          <a:srgbClr val="18191F"/>
                        </a:solidFill>
                        <a:effectLst/>
                        <a:latin typeface="Cambria" panose="02040503050406030204" pitchFamily="18" charset="0"/>
                        <a:ea typeface="Cambria" panose="02040503050406030204" pitchFamily="18" charset="0"/>
                      </a:endParaRPr>
                    </a:p>
                  </a:txBody>
                  <a:tcPr anchor="ctr"/>
                </a:tc>
                <a:tc>
                  <a:txBody>
                    <a:bodyPr/>
                    <a:lstStyle/>
                    <a:p>
                      <a:pPr algn="just"/>
                      <a:r>
                        <a:rPr lang="en-US" sz="2000" b="0" i="0" dirty="0">
                          <a:solidFill>
                            <a:srgbClr val="18191F"/>
                          </a:solidFill>
                          <a:effectLst/>
                          <a:latin typeface="Cambria" panose="02040503050406030204" pitchFamily="18" charset="0"/>
                          <a:ea typeface="Cambria" panose="02040503050406030204" pitchFamily="18" charset="0"/>
                        </a:rPr>
                        <a:t>The return captures financial details, viz. </a:t>
                      </a:r>
                      <a:r>
                        <a:rPr lang="en-US" sz="2000" b="0" i="0" dirty="0">
                          <a:solidFill>
                            <a:srgbClr val="FF0000"/>
                          </a:solidFill>
                          <a:effectLst/>
                          <a:latin typeface="Cambria" panose="02040503050406030204" pitchFamily="18" charset="0"/>
                          <a:ea typeface="Cambria" panose="02040503050406030204" pitchFamily="18" charset="0"/>
                        </a:rPr>
                        <a:t>components of Assets as well as Liabilities</a:t>
                      </a:r>
                      <a:r>
                        <a:rPr lang="en-US" sz="2000" b="0" i="0" dirty="0">
                          <a:solidFill>
                            <a:srgbClr val="18191F"/>
                          </a:solidFill>
                          <a:effectLst/>
                          <a:latin typeface="Cambria" panose="02040503050406030204" pitchFamily="18" charset="0"/>
                          <a:ea typeface="Cambria" panose="02040503050406030204" pitchFamily="18" charset="0"/>
                        </a:rPr>
                        <a:t>, Profit &amp; Loss account, Exposure to sensitive sectors etc., </a:t>
                      </a:r>
                    </a:p>
                  </a:txBody>
                  <a:tcPr anchor="ct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baseline="0" dirty="0" smtClean="0">
                          <a:solidFill>
                            <a:schemeClr val="dk1"/>
                          </a:solidFill>
                          <a:latin typeface="Cambria" panose="02040503050406030204" pitchFamily="18" charset="0"/>
                          <a:ea typeface="Cambria" panose="02040503050406030204" pitchFamily="18" charset="0"/>
                          <a:cs typeface="+mn-cs"/>
                        </a:rPr>
                        <a:t>15 Days from the end of each quarter</a:t>
                      </a:r>
                      <a:endParaRPr kumimoji="0" lang="en-IN" sz="2000" b="0" i="0" u="none" strike="noStrike" kern="1200" baseline="0" dirty="0" smtClean="0">
                        <a:solidFill>
                          <a:schemeClr val="dk1"/>
                        </a:solidFill>
                        <a:latin typeface="Cambria" panose="02040503050406030204" pitchFamily="18" charset="0"/>
                        <a:ea typeface="Cambria" panose="02040503050406030204" pitchFamily="18" charset="0"/>
                        <a:cs typeface="+mn-cs"/>
                      </a:endParaRPr>
                    </a:p>
                  </a:txBody>
                  <a:tcPr anchor="ctr"/>
                </a:tc>
                <a:extLst>
                  <a:ext uri="{0D108BD9-81ED-4DB2-BD59-A6C34878D82A}">
                    <a16:rowId xmlns:a16="http://schemas.microsoft.com/office/drawing/2014/main" xmlns="" val="10002"/>
                  </a:ext>
                </a:extLst>
              </a:tr>
              <a:tr h="2465175">
                <a:tc>
                  <a:txBody>
                    <a:bodyPr/>
                    <a:lstStyle/>
                    <a:p>
                      <a:pPr algn="just"/>
                      <a:r>
                        <a:rPr lang="en-IN" sz="2000" b="1" i="0" dirty="0" smtClean="0">
                          <a:solidFill>
                            <a:srgbClr val="18191F"/>
                          </a:solidFill>
                          <a:effectLst/>
                          <a:latin typeface="Cambria" panose="02040503050406030204" pitchFamily="18" charset="0"/>
                          <a:ea typeface="Cambria" panose="02040503050406030204" pitchFamily="18" charset="0"/>
                        </a:rPr>
                        <a:t>DNBS-12</a:t>
                      </a:r>
                    </a:p>
                    <a:p>
                      <a:pPr marL="0" marR="0" indent="0" algn="just" defTabSz="914400" rtl="0" eaLnBrk="1" fontAlgn="auto" latinLnBrk="0" hangingPunct="1">
                        <a:lnSpc>
                          <a:spcPct val="100000"/>
                        </a:lnSpc>
                        <a:spcBef>
                          <a:spcPts val="0"/>
                        </a:spcBef>
                        <a:spcAft>
                          <a:spcPts val="0"/>
                        </a:spcAft>
                        <a:buClrTx/>
                        <a:buSzTx/>
                        <a:buFontTx/>
                        <a:buNone/>
                        <a:tabLst/>
                        <a:defRPr/>
                      </a:pPr>
                      <a:r>
                        <a:rPr lang="en-US" sz="2000" b="1" i="0" dirty="0" smtClean="0">
                          <a:solidFill>
                            <a:srgbClr val="FF0000"/>
                          </a:solidFill>
                          <a:effectLst/>
                          <a:latin typeface="Cambria" panose="02040503050406030204" pitchFamily="18" charset="0"/>
                          <a:ea typeface="Cambria" panose="02040503050406030204" pitchFamily="18" charset="0"/>
                        </a:rPr>
                        <a:t>(Quarterly)</a:t>
                      </a:r>
                      <a:endParaRPr lang="en-IN" sz="2000" b="1" i="0" dirty="0" smtClean="0">
                        <a:solidFill>
                          <a:srgbClr val="FF0000"/>
                        </a:solidFill>
                        <a:effectLst/>
                        <a:latin typeface="Cambria" panose="02040503050406030204" pitchFamily="18" charset="0"/>
                        <a:ea typeface="Cambria" panose="02040503050406030204" pitchFamily="18" charset="0"/>
                      </a:endParaRPr>
                    </a:p>
                    <a:p>
                      <a:pPr algn="just"/>
                      <a:endParaRPr lang="en-IN" sz="2000" b="1" i="0" dirty="0">
                        <a:solidFill>
                          <a:srgbClr val="18191F"/>
                        </a:solidFill>
                        <a:effectLst/>
                        <a:latin typeface="Cambria" panose="02040503050406030204" pitchFamily="18" charset="0"/>
                        <a:ea typeface="Cambria" panose="02040503050406030204" pitchFamily="18" charset="0"/>
                      </a:endParaRPr>
                    </a:p>
                  </a:txBody>
                  <a:tcPr anchor="ctr"/>
                </a:tc>
                <a:tc>
                  <a:txBody>
                    <a:bodyPr/>
                    <a:lstStyle/>
                    <a:p>
                      <a:pPr algn="just"/>
                      <a:r>
                        <a:rPr lang="en-IN" sz="2000" b="0" i="0" dirty="0" smtClean="0">
                          <a:solidFill>
                            <a:srgbClr val="18191F"/>
                          </a:solidFill>
                          <a:effectLst/>
                          <a:latin typeface="Cambria" panose="02040503050406030204" pitchFamily="18" charset="0"/>
                          <a:ea typeface="Cambria" panose="02040503050406030204" pitchFamily="18" charset="0"/>
                        </a:rPr>
                        <a:t>NBFC-CIC</a:t>
                      </a:r>
                      <a:r>
                        <a:rPr lang="en-IN" sz="2000" b="0" i="0" baseline="0" dirty="0" smtClean="0">
                          <a:solidFill>
                            <a:srgbClr val="18191F"/>
                          </a:solidFill>
                          <a:effectLst/>
                          <a:latin typeface="Cambria" panose="02040503050406030204" pitchFamily="18" charset="0"/>
                          <a:ea typeface="Cambria" panose="02040503050406030204" pitchFamily="18" charset="0"/>
                        </a:rPr>
                        <a:t>-ND-SI</a:t>
                      </a:r>
                    </a:p>
                    <a:p>
                      <a:pPr algn="just"/>
                      <a:r>
                        <a:rPr lang="en-US" sz="2000" b="0" i="0" baseline="0" dirty="0" smtClean="0">
                          <a:solidFill>
                            <a:srgbClr val="18191F"/>
                          </a:solidFill>
                          <a:effectLst/>
                          <a:latin typeface="Cambria" panose="02040503050406030204" pitchFamily="18" charset="0"/>
                          <a:ea typeface="Cambria" panose="02040503050406030204" pitchFamily="18" charset="0"/>
                        </a:rPr>
                        <a:t>(Asset Size 100 Cr and above)</a:t>
                      </a:r>
                      <a:endParaRPr lang="en-IN" sz="2000" b="0" i="0" dirty="0">
                        <a:solidFill>
                          <a:srgbClr val="18191F"/>
                        </a:solidFill>
                        <a:effectLst/>
                        <a:latin typeface="Cambria" panose="02040503050406030204" pitchFamily="18" charset="0"/>
                        <a:ea typeface="Cambria" panose="02040503050406030204" pitchFamily="18" charset="0"/>
                      </a:endParaRPr>
                    </a:p>
                  </a:txBody>
                  <a:tcPr anchor="ctr"/>
                </a:tc>
                <a:tc>
                  <a:txBody>
                    <a:bodyPr/>
                    <a:lstStyle/>
                    <a:p>
                      <a:pPr algn="just"/>
                      <a:r>
                        <a:rPr lang="en-US" sz="2000" b="0" i="0" dirty="0">
                          <a:solidFill>
                            <a:srgbClr val="18191F"/>
                          </a:solidFill>
                          <a:effectLst/>
                          <a:latin typeface="Cambria" panose="02040503050406030204" pitchFamily="18" charset="0"/>
                          <a:ea typeface="Cambria" panose="02040503050406030204" pitchFamily="18" charset="0"/>
                        </a:rPr>
                        <a:t>The return captures compliance with </a:t>
                      </a:r>
                      <a:r>
                        <a:rPr lang="en-US" sz="2000" b="0" i="0" dirty="0">
                          <a:solidFill>
                            <a:srgbClr val="FF0000"/>
                          </a:solidFill>
                          <a:effectLst/>
                          <a:latin typeface="Cambria" panose="02040503050406030204" pitchFamily="18" charset="0"/>
                          <a:ea typeface="Cambria" panose="02040503050406030204" pitchFamily="18" charset="0"/>
                        </a:rPr>
                        <a:t>prudential norms</a:t>
                      </a:r>
                      <a:r>
                        <a:rPr lang="en-US" sz="2000" b="0" i="0" dirty="0">
                          <a:solidFill>
                            <a:srgbClr val="18191F"/>
                          </a:solidFill>
                          <a:effectLst/>
                          <a:latin typeface="Cambria" panose="02040503050406030204" pitchFamily="18" charset="0"/>
                          <a:ea typeface="Cambria" panose="02040503050406030204" pitchFamily="18" charset="0"/>
                        </a:rPr>
                        <a:t>, for e.g. Capital Adequacy, Asset Classification, </a:t>
                      </a:r>
                      <a:r>
                        <a:rPr lang="en-US" sz="2000" b="0" i="0" dirty="0" smtClean="0">
                          <a:solidFill>
                            <a:srgbClr val="18191F"/>
                          </a:solidFill>
                          <a:effectLst/>
                          <a:latin typeface="Cambria" panose="02040503050406030204" pitchFamily="18" charset="0"/>
                          <a:ea typeface="Cambria" panose="02040503050406030204" pitchFamily="18" charset="0"/>
                        </a:rPr>
                        <a:t>Provisioning</a:t>
                      </a:r>
                      <a:r>
                        <a:rPr lang="en-US" sz="2000" b="0" i="0" dirty="0">
                          <a:solidFill>
                            <a:srgbClr val="18191F"/>
                          </a:solidFill>
                          <a:effectLst/>
                          <a:latin typeface="Cambria" panose="02040503050406030204" pitchFamily="18" charset="0"/>
                          <a:ea typeface="Cambria" panose="02040503050406030204" pitchFamily="18" charset="0"/>
                        </a:rPr>
                        <a:t>, NOF etc. </a:t>
                      </a:r>
                    </a:p>
                  </a:txBody>
                  <a:tcPr anchor="ct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baseline="0" dirty="0" smtClean="0">
                          <a:solidFill>
                            <a:schemeClr val="dk1"/>
                          </a:solidFill>
                          <a:latin typeface="Cambria" panose="02040503050406030204" pitchFamily="18" charset="0"/>
                          <a:ea typeface="Cambria" panose="02040503050406030204" pitchFamily="18" charset="0"/>
                          <a:cs typeface="+mn-cs"/>
                        </a:rPr>
                        <a:t>15 Days from the end of each quarter</a:t>
                      </a:r>
                      <a:endParaRPr kumimoji="0" lang="en-IN" sz="2000" b="0" i="0" u="none" strike="noStrike" kern="1200" baseline="0" dirty="0" smtClean="0">
                        <a:solidFill>
                          <a:schemeClr val="dk1"/>
                        </a:solidFill>
                        <a:latin typeface="Cambria" panose="02040503050406030204" pitchFamily="18" charset="0"/>
                        <a:ea typeface="Cambria" panose="02040503050406030204" pitchFamily="18" charset="0"/>
                        <a:cs typeface="+mn-cs"/>
                      </a:endParaRPr>
                    </a:p>
                  </a:txBody>
                  <a:tcPr anchor="ct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2155321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52736"/>
            <a:ext cx="8363272" cy="4389120"/>
          </a:xfrm>
        </p:spPr>
        <p:txBody>
          <a:bodyPr>
            <a:normAutofit/>
          </a:bodyPr>
          <a:lstStyle/>
          <a:p>
            <a:pPr algn="ctr">
              <a:buNone/>
            </a:pPr>
            <a:r>
              <a:rPr lang="en-US" sz="2500" b="1" i="1" dirty="0" smtClean="0"/>
              <a:t>NBFC Registered in India – 9471</a:t>
            </a:r>
          </a:p>
          <a:p>
            <a:pPr algn="ctr">
              <a:buNone/>
            </a:pPr>
            <a:endParaRPr lang="en-US" sz="2500" b="1" i="1" dirty="0"/>
          </a:p>
          <a:p>
            <a:pPr algn="ctr">
              <a:buNone/>
            </a:pPr>
            <a:r>
              <a:rPr lang="en-US" sz="2500" b="1" i="1" dirty="0" smtClean="0">
                <a:solidFill>
                  <a:srgbClr val="FFFF00"/>
                </a:solidFill>
              </a:rPr>
              <a:t>NBFC Registered in Kolkata – 4317</a:t>
            </a:r>
          </a:p>
          <a:p>
            <a:pPr algn="ctr">
              <a:buNone/>
            </a:pPr>
            <a:endParaRPr lang="en-US" sz="2500" b="1" i="1" dirty="0"/>
          </a:p>
          <a:p>
            <a:pPr algn="ctr">
              <a:buNone/>
            </a:pPr>
            <a:r>
              <a:rPr lang="en-US" sz="2500" b="1" i="1" dirty="0" smtClean="0"/>
              <a:t>NBFC Registration Cancelled – 5521</a:t>
            </a:r>
          </a:p>
          <a:p>
            <a:pPr algn="ctr">
              <a:buNone/>
            </a:pPr>
            <a:endParaRPr lang="en-US" sz="2500" b="1" i="1" dirty="0"/>
          </a:p>
          <a:p>
            <a:pPr algn="ctr">
              <a:buNone/>
            </a:pPr>
            <a:r>
              <a:rPr lang="en-US" sz="2500" b="1" i="1" dirty="0" smtClean="0">
                <a:solidFill>
                  <a:srgbClr val="FFFF00"/>
                </a:solidFill>
              </a:rPr>
              <a:t>NBFC Registration Cancelled in Kolkata - 1931</a:t>
            </a:r>
          </a:p>
          <a:p>
            <a:pPr algn="ctr">
              <a:buNone/>
            </a:pPr>
            <a:endParaRPr lang="en-US" sz="2500" b="1" i="1" dirty="0">
              <a:solidFill>
                <a:srgbClr val="FFFF00"/>
              </a:solidFill>
            </a:endParaRPr>
          </a:p>
          <a:p>
            <a:pPr algn="ctr">
              <a:buNone/>
            </a:pPr>
            <a:r>
              <a:rPr lang="en-US" sz="2500" b="1" i="1" dirty="0" smtClean="0"/>
              <a:t>(As on Feb 28, 2023)</a:t>
            </a:r>
            <a:endParaRPr lang="en-US" sz="2500" b="1" i="1" dirty="0"/>
          </a:p>
        </p:txBody>
      </p:sp>
    </p:spTree>
    <p:extLst>
      <p:ext uri="{BB962C8B-B14F-4D97-AF65-F5344CB8AC3E}">
        <p14:creationId xmlns:p14="http://schemas.microsoft.com/office/powerpoint/2010/main" val="36640178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004580537"/>
              </p:ext>
            </p:extLst>
          </p:nvPr>
        </p:nvGraphicFramePr>
        <p:xfrm>
          <a:off x="539552" y="620688"/>
          <a:ext cx="8208912" cy="4559609"/>
        </p:xfrm>
        <a:graphic>
          <a:graphicData uri="http://schemas.openxmlformats.org/drawingml/2006/table">
            <a:tbl>
              <a:tblPr firstRow="1" bandRow="1">
                <a:tableStyleId>{5C22544A-7EE6-4342-B048-85BDC9FD1C3A}</a:tableStyleId>
              </a:tblPr>
              <a:tblGrid>
                <a:gridCol w="1656184">
                  <a:extLst>
                    <a:ext uri="{9D8B030D-6E8A-4147-A177-3AD203B41FA5}">
                      <a16:colId xmlns:a16="http://schemas.microsoft.com/office/drawing/2014/main" xmlns="" val="20001"/>
                    </a:ext>
                  </a:extLst>
                </a:gridCol>
                <a:gridCol w="1641414">
                  <a:extLst>
                    <a:ext uri="{9D8B030D-6E8A-4147-A177-3AD203B41FA5}">
                      <a16:colId xmlns:a16="http://schemas.microsoft.com/office/drawing/2014/main" xmlns="" val="20002"/>
                    </a:ext>
                  </a:extLst>
                </a:gridCol>
                <a:gridCol w="2960680">
                  <a:extLst>
                    <a:ext uri="{9D8B030D-6E8A-4147-A177-3AD203B41FA5}">
                      <a16:colId xmlns:a16="http://schemas.microsoft.com/office/drawing/2014/main" xmlns="" val="20003"/>
                    </a:ext>
                  </a:extLst>
                </a:gridCol>
                <a:gridCol w="1950634">
                  <a:extLst>
                    <a:ext uri="{9D8B030D-6E8A-4147-A177-3AD203B41FA5}">
                      <a16:colId xmlns:a16="http://schemas.microsoft.com/office/drawing/2014/main" xmlns="" val="20004"/>
                    </a:ext>
                  </a:extLst>
                </a:gridCol>
              </a:tblGrid>
              <a:tr h="727847">
                <a:tc gridSpan="4">
                  <a:txBody>
                    <a:bodyPr/>
                    <a:lstStyle/>
                    <a:p>
                      <a:pPr algn="ctr"/>
                      <a:r>
                        <a:rPr lang="en-US" sz="2400" dirty="0" smtClean="0">
                          <a:latin typeface="Georgia" panose="02040502050405020303" pitchFamily="18" charset="0"/>
                          <a:ea typeface="Cambria" panose="02040503050406030204" pitchFamily="18" charset="0"/>
                        </a:rPr>
                        <a:t>RETURNS</a:t>
                      </a:r>
                      <a:r>
                        <a:rPr lang="en-US" sz="2400" baseline="0" dirty="0" smtClean="0">
                          <a:latin typeface="Georgia" panose="02040502050405020303" pitchFamily="18" charset="0"/>
                          <a:ea typeface="Cambria" panose="02040503050406030204" pitchFamily="18" charset="0"/>
                        </a:rPr>
                        <a:t> FOR PEER TO PEER (P2P</a:t>
                      </a:r>
                      <a:r>
                        <a:rPr lang="en-US" sz="2400" baseline="0" dirty="0" smtClean="0">
                          <a:latin typeface="Georgia" panose="02040502050405020303" pitchFamily="18" charset="0"/>
                          <a:ea typeface="Cambria" panose="02040503050406030204" pitchFamily="18" charset="0"/>
                        </a:rPr>
                        <a:t>)</a:t>
                      </a:r>
                    </a:p>
                    <a:p>
                      <a:pPr algn="ctr"/>
                      <a:r>
                        <a:rPr lang="en-US" sz="2400" baseline="0" dirty="0" smtClean="0">
                          <a:latin typeface="Georgia" panose="02040502050405020303" pitchFamily="18" charset="0"/>
                          <a:ea typeface="Cambria" panose="02040503050406030204" pitchFamily="18" charset="0"/>
                        </a:rPr>
                        <a:t>Online Lending Platform</a:t>
                      </a:r>
                      <a:endParaRPr lang="en-IN" sz="2400" dirty="0">
                        <a:latin typeface="Georgia" panose="02040502050405020303" pitchFamily="18" charset="0"/>
                        <a:ea typeface="Cambria" panose="02040503050406030204" pitchFamily="18" charset="0"/>
                      </a:endParaRPr>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xmlns="" val="10000"/>
                  </a:ext>
                </a:extLst>
              </a:tr>
              <a:tr h="831824">
                <a:tc>
                  <a:txBody>
                    <a:bodyPr/>
                    <a:lstStyle/>
                    <a:p>
                      <a:pPr algn="ctr"/>
                      <a:r>
                        <a:rPr lang="en-US" sz="2000" b="1" dirty="0">
                          <a:latin typeface="Georgia" panose="02040502050405020303" pitchFamily="18" charset="0"/>
                          <a:ea typeface="Cambria" panose="02040503050406030204" pitchFamily="18" charset="0"/>
                        </a:rPr>
                        <a:t>Form</a:t>
                      </a:r>
                      <a:endParaRPr lang="en-IN" sz="2000" b="1" dirty="0">
                        <a:latin typeface="Georgia" panose="02040502050405020303" pitchFamily="18" charset="0"/>
                        <a:ea typeface="Cambria" panose="02040503050406030204" pitchFamily="18" charset="0"/>
                      </a:endParaRPr>
                    </a:p>
                  </a:txBody>
                  <a:tcPr/>
                </a:tc>
                <a:tc>
                  <a:txBody>
                    <a:bodyPr/>
                    <a:lstStyle/>
                    <a:p>
                      <a:pPr algn="ctr"/>
                      <a:r>
                        <a:rPr lang="en-US" sz="2000" b="1" dirty="0">
                          <a:latin typeface="Georgia" panose="02040502050405020303" pitchFamily="18" charset="0"/>
                          <a:ea typeface="Cambria" panose="02040503050406030204" pitchFamily="18" charset="0"/>
                        </a:rPr>
                        <a:t>Types of NBFC</a:t>
                      </a:r>
                      <a:endParaRPr lang="en-IN" sz="2000" b="1" dirty="0">
                        <a:latin typeface="Georgia" panose="02040502050405020303" pitchFamily="18" charset="0"/>
                        <a:ea typeface="Cambria" panose="02040503050406030204" pitchFamily="18" charset="0"/>
                      </a:endParaRPr>
                    </a:p>
                  </a:txBody>
                  <a:tcPr/>
                </a:tc>
                <a:tc>
                  <a:txBody>
                    <a:bodyPr/>
                    <a:lstStyle/>
                    <a:p>
                      <a:pPr algn="ctr"/>
                      <a:r>
                        <a:rPr lang="en-US" sz="2000" b="1" dirty="0">
                          <a:latin typeface="Georgia" panose="02040502050405020303" pitchFamily="18" charset="0"/>
                          <a:ea typeface="Cambria" panose="02040503050406030204" pitchFamily="18" charset="0"/>
                        </a:rPr>
                        <a:t>Description</a:t>
                      </a:r>
                      <a:endParaRPr lang="en-IN" sz="2000" b="1" dirty="0">
                        <a:latin typeface="Georgia" panose="02040502050405020303" pitchFamily="18" charset="0"/>
                        <a:ea typeface="Cambria" panose="02040503050406030204" pitchFamily="18" charset="0"/>
                      </a:endParaRPr>
                    </a:p>
                  </a:txBody>
                  <a:tcPr/>
                </a:tc>
                <a:tc>
                  <a:txBody>
                    <a:bodyPr/>
                    <a:lstStyle/>
                    <a:p>
                      <a:pPr algn="ctr"/>
                      <a:r>
                        <a:rPr lang="en-US" sz="2000" b="1" dirty="0">
                          <a:latin typeface="Georgia" panose="02040502050405020303" pitchFamily="18" charset="0"/>
                          <a:ea typeface="Cambria" panose="02040503050406030204" pitchFamily="18" charset="0"/>
                        </a:rPr>
                        <a:t>Due Dates</a:t>
                      </a:r>
                      <a:endParaRPr lang="en-IN" sz="2000" b="1" dirty="0">
                        <a:latin typeface="Georgia" panose="02040502050405020303" pitchFamily="18" charset="0"/>
                        <a:ea typeface="Cambria" panose="02040503050406030204" pitchFamily="18" charset="0"/>
                      </a:endParaRPr>
                    </a:p>
                  </a:txBody>
                  <a:tcPr/>
                </a:tc>
                <a:extLst>
                  <a:ext uri="{0D108BD9-81ED-4DB2-BD59-A6C34878D82A}">
                    <a16:rowId xmlns:a16="http://schemas.microsoft.com/office/drawing/2014/main" xmlns="" val="10001"/>
                  </a:ext>
                </a:extLst>
              </a:tr>
              <a:tr h="2904825">
                <a:tc>
                  <a:txBody>
                    <a:bodyPr/>
                    <a:lstStyle/>
                    <a:p>
                      <a:pPr algn="just"/>
                      <a:r>
                        <a:rPr lang="en-IN" sz="2000" b="1" i="0" dirty="0" smtClean="0">
                          <a:solidFill>
                            <a:srgbClr val="18191F"/>
                          </a:solidFill>
                          <a:effectLst/>
                          <a:latin typeface="Cambria" panose="02040503050406030204" pitchFamily="18" charset="0"/>
                          <a:ea typeface="Cambria" panose="02040503050406030204" pitchFamily="18" charset="0"/>
                        </a:rPr>
                        <a:t>DNBS-14</a:t>
                      </a:r>
                    </a:p>
                    <a:p>
                      <a:pPr algn="just"/>
                      <a:r>
                        <a:rPr lang="en-US" sz="2000" b="1" i="0" dirty="0" smtClean="0">
                          <a:solidFill>
                            <a:srgbClr val="FF0000"/>
                          </a:solidFill>
                          <a:effectLst/>
                          <a:latin typeface="Cambria" panose="02040503050406030204" pitchFamily="18" charset="0"/>
                          <a:ea typeface="Cambria" panose="02040503050406030204" pitchFamily="18" charset="0"/>
                        </a:rPr>
                        <a:t>(Quarterly)</a:t>
                      </a:r>
                      <a:r>
                        <a:rPr lang="en-US" sz="2000" b="1" i="0" baseline="0" dirty="0" smtClean="0">
                          <a:solidFill>
                            <a:srgbClr val="FF0000"/>
                          </a:solidFill>
                          <a:effectLst/>
                          <a:latin typeface="Cambria" panose="02040503050406030204" pitchFamily="18" charset="0"/>
                          <a:ea typeface="Cambria" panose="02040503050406030204" pitchFamily="18" charset="0"/>
                        </a:rPr>
                        <a:t> </a:t>
                      </a:r>
                      <a:endParaRPr lang="en-IN" sz="2000" b="1" i="0" dirty="0">
                        <a:solidFill>
                          <a:srgbClr val="FF0000"/>
                        </a:solidFill>
                        <a:effectLst/>
                        <a:latin typeface="Cambria" panose="02040503050406030204" pitchFamily="18" charset="0"/>
                        <a:ea typeface="Cambria" panose="02040503050406030204" pitchFamily="18" charset="0"/>
                      </a:endParaRPr>
                    </a:p>
                  </a:txBody>
                  <a:tcPr anchor="ctr"/>
                </a:tc>
                <a:tc>
                  <a:txBody>
                    <a:bodyPr/>
                    <a:lstStyle/>
                    <a:p>
                      <a:pPr algn="just"/>
                      <a:r>
                        <a:rPr lang="en-IN" sz="2000" b="0" i="0" dirty="0">
                          <a:solidFill>
                            <a:srgbClr val="18191F"/>
                          </a:solidFill>
                          <a:effectLst/>
                          <a:latin typeface="Cambria" panose="02040503050406030204" pitchFamily="18" charset="0"/>
                          <a:ea typeface="Cambria" panose="02040503050406030204" pitchFamily="18" charset="0"/>
                        </a:rPr>
                        <a:t>NBFC P2Ps</a:t>
                      </a:r>
                    </a:p>
                  </a:txBody>
                  <a:tcPr anchor="ctr"/>
                </a:tc>
                <a:tc>
                  <a:txBody>
                    <a:bodyPr/>
                    <a:lstStyle/>
                    <a:p>
                      <a:pPr algn="just"/>
                      <a:r>
                        <a:rPr lang="en-US" sz="2000" b="0" i="0" dirty="0">
                          <a:solidFill>
                            <a:srgbClr val="18191F"/>
                          </a:solidFill>
                          <a:effectLst/>
                          <a:latin typeface="Cambria" panose="02040503050406030204" pitchFamily="18" charset="0"/>
                          <a:ea typeface="Cambria" panose="02040503050406030204" pitchFamily="18" charset="0"/>
                        </a:rPr>
                        <a:t>The return captures financial details like </a:t>
                      </a:r>
                      <a:r>
                        <a:rPr lang="en-US" sz="2000" b="0" i="0" dirty="0">
                          <a:solidFill>
                            <a:srgbClr val="FF0000"/>
                          </a:solidFill>
                          <a:effectLst/>
                          <a:latin typeface="Cambria" panose="02040503050406030204" pitchFamily="18" charset="0"/>
                          <a:ea typeface="Cambria" panose="02040503050406030204" pitchFamily="18" charset="0"/>
                        </a:rPr>
                        <a:t>components of assets and liabilities </a:t>
                      </a:r>
                      <a:r>
                        <a:rPr lang="en-US" sz="2000" b="0" i="0" dirty="0">
                          <a:solidFill>
                            <a:srgbClr val="18191F"/>
                          </a:solidFill>
                          <a:effectLst/>
                          <a:latin typeface="Cambria" panose="02040503050406030204" pitchFamily="18" charset="0"/>
                          <a:ea typeface="Cambria" panose="02040503050406030204" pitchFamily="18" charset="0"/>
                        </a:rPr>
                        <a:t>as well as compliance with various prudential norms for NBFCs-P2P.</a:t>
                      </a:r>
                    </a:p>
                  </a:txBody>
                  <a:tcPr anchor="ct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baseline="0" dirty="0" smtClean="0">
                          <a:solidFill>
                            <a:schemeClr val="dk1"/>
                          </a:solidFill>
                          <a:latin typeface="Cambria" panose="02040503050406030204" pitchFamily="18" charset="0"/>
                          <a:ea typeface="Cambria" panose="02040503050406030204" pitchFamily="18" charset="0"/>
                          <a:cs typeface="+mn-cs"/>
                        </a:rPr>
                        <a:t>15 Days from the end of each quarter</a:t>
                      </a:r>
                      <a:endParaRPr kumimoji="0" lang="en-IN" sz="2000" b="0" i="0" u="none" strike="noStrike" kern="1200" baseline="0" dirty="0" smtClean="0">
                        <a:solidFill>
                          <a:schemeClr val="dk1"/>
                        </a:solidFill>
                        <a:latin typeface="Cambria" panose="02040503050406030204" pitchFamily="18" charset="0"/>
                        <a:ea typeface="Cambria" panose="02040503050406030204" pitchFamily="18" charset="0"/>
                        <a:cs typeface="+mn-cs"/>
                      </a:endParaRPr>
                    </a:p>
                  </a:txBody>
                  <a:tcPr anchor="ct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5326595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4267606178"/>
              </p:ext>
            </p:extLst>
          </p:nvPr>
        </p:nvGraphicFramePr>
        <p:xfrm>
          <a:off x="251520" y="332656"/>
          <a:ext cx="8640959" cy="6147108"/>
        </p:xfrm>
        <a:graphic>
          <a:graphicData uri="http://schemas.openxmlformats.org/drawingml/2006/table">
            <a:tbl>
              <a:tblPr firstRow="1" bandRow="1">
                <a:tableStyleId>{5C22544A-7EE6-4342-B048-85BDC9FD1C3A}</a:tableStyleId>
              </a:tblPr>
              <a:tblGrid>
                <a:gridCol w="1454418">
                  <a:extLst>
                    <a:ext uri="{9D8B030D-6E8A-4147-A177-3AD203B41FA5}">
                      <a16:colId xmlns:a16="http://schemas.microsoft.com/office/drawing/2014/main" xmlns="" val="20001"/>
                    </a:ext>
                  </a:extLst>
                </a:gridCol>
                <a:gridCol w="2224404">
                  <a:extLst>
                    <a:ext uri="{9D8B030D-6E8A-4147-A177-3AD203B41FA5}">
                      <a16:colId xmlns:a16="http://schemas.microsoft.com/office/drawing/2014/main" xmlns="" val="20002"/>
                    </a:ext>
                  </a:extLst>
                </a:gridCol>
                <a:gridCol w="2908838">
                  <a:extLst>
                    <a:ext uri="{9D8B030D-6E8A-4147-A177-3AD203B41FA5}">
                      <a16:colId xmlns:a16="http://schemas.microsoft.com/office/drawing/2014/main" xmlns="" val="20003"/>
                    </a:ext>
                  </a:extLst>
                </a:gridCol>
                <a:gridCol w="2053299">
                  <a:extLst>
                    <a:ext uri="{9D8B030D-6E8A-4147-A177-3AD203B41FA5}">
                      <a16:colId xmlns:a16="http://schemas.microsoft.com/office/drawing/2014/main" xmlns="" val="20004"/>
                    </a:ext>
                  </a:extLst>
                </a:gridCol>
              </a:tblGrid>
              <a:tr h="607974">
                <a:tc gridSpan="4">
                  <a:txBody>
                    <a:bodyPr/>
                    <a:lstStyle/>
                    <a:p>
                      <a:pPr algn="ctr"/>
                      <a:r>
                        <a:rPr lang="en-US" sz="2400" b="1" baseline="0" dirty="0" smtClean="0">
                          <a:latin typeface="Georgia" panose="02040502050405020303" pitchFamily="18" charset="0"/>
                          <a:ea typeface="Cambria" panose="02040503050406030204" pitchFamily="18" charset="0"/>
                        </a:rPr>
                        <a:t>OTHER REPORTING FOR NBFCs</a:t>
                      </a:r>
                      <a:endParaRPr lang="en-IN" sz="2400" b="1" dirty="0">
                        <a:latin typeface="Georgia" panose="02040502050405020303" pitchFamily="18" charset="0"/>
                        <a:ea typeface="Cambria" panose="02040503050406030204" pitchFamily="18" charset="0"/>
                      </a:endParaRPr>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xmlns="" val="10000"/>
                  </a:ext>
                </a:extLst>
              </a:tr>
              <a:tr h="694828">
                <a:tc>
                  <a:txBody>
                    <a:bodyPr/>
                    <a:lstStyle/>
                    <a:p>
                      <a:pPr algn="ctr"/>
                      <a:r>
                        <a:rPr lang="en-US" sz="2200" b="1" dirty="0">
                          <a:latin typeface="Georgia" panose="02040502050405020303" pitchFamily="18" charset="0"/>
                          <a:ea typeface="Cambria" panose="02040503050406030204" pitchFamily="18" charset="0"/>
                        </a:rPr>
                        <a:t>Form</a:t>
                      </a:r>
                      <a:endParaRPr lang="en-IN" sz="2200" b="1" dirty="0">
                        <a:latin typeface="Georgia" panose="02040502050405020303" pitchFamily="18" charset="0"/>
                        <a:ea typeface="Cambria" panose="02040503050406030204" pitchFamily="18" charset="0"/>
                      </a:endParaRPr>
                    </a:p>
                  </a:txBody>
                  <a:tcPr/>
                </a:tc>
                <a:tc>
                  <a:txBody>
                    <a:bodyPr/>
                    <a:lstStyle/>
                    <a:p>
                      <a:pPr algn="ctr"/>
                      <a:r>
                        <a:rPr lang="en-US" sz="2200" b="1" dirty="0">
                          <a:latin typeface="Georgia" panose="02040502050405020303" pitchFamily="18" charset="0"/>
                          <a:ea typeface="Cambria" panose="02040503050406030204" pitchFamily="18" charset="0"/>
                        </a:rPr>
                        <a:t>Types of NBFC</a:t>
                      </a:r>
                      <a:endParaRPr lang="en-IN" sz="2200" b="1" dirty="0">
                        <a:latin typeface="Georgia" panose="02040502050405020303" pitchFamily="18" charset="0"/>
                        <a:ea typeface="Cambria" panose="02040503050406030204" pitchFamily="18" charset="0"/>
                      </a:endParaRPr>
                    </a:p>
                  </a:txBody>
                  <a:tcPr/>
                </a:tc>
                <a:tc>
                  <a:txBody>
                    <a:bodyPr/>
                    <a:lstStyle/>
                    <a:p>
                      <a:pPr algn="ctr"/>
                      <a:r>
                        <a:rPr lang="en-US" sz="2200" b="1" dirty="0">
                          <a:latin typeface="Georgia" panose="02040502050405020303" pitchFamily="18" charset="0"/>
                          <a:ea typeface="Cambria" panose="02040503050406030204" pitchFamily="18" charset="0"/>
                        </a:rPr>
                        <a:t>Description</a:t>
                      </a:r>
                      <a:endParaRPr lang="en-IN" sz="2200" b="1" dirty="0">
                        <a:latin typeface="Georgia" panose="02040502050405020303" pitchFamily="18" charset="0"/>
                        <a:ea typeface="Cambria" panose="02040503050406030204" pitchFamily="18" charset="0"/>
                      </a:endParaRPr>
                    </a:p>
                  </a:txBody>
                  <a:tcPr/>
                </a:tc>
                <a:tc>
                  <a:txBody>
                    <a:bodyPr/>
                    <a:lstStyle/>
                    <a:p>
                      <a:pPr algn="ctr"/>
                      <a:r>
                        <a:rPr lang="en-US" sz="2200" b="1" dirty="0">
                          <a:latin typeface="Georgia" panose="02040502050405020303" pitchFamily="18" charset="0"/>
                          <a:ea typeface="Cambria" panose="02040503050406030204" pitchFamily="18" charset="0"/>
                        </a:rPr>
                        <a:t>Due Dates</a:t>
                      </a:r>
                      <a:endParaRPr lang="en-IN" sz="2200" b="1" dirty="0">
                        <a:latin typeface="Georgia" panose="02040502050405020303" pitchFamily="18" charset="0"/>
                        <a:ea typeface="Cambria" panose="02040503050406030204" pitchFamily="18" charset="0"/>
                      </a:endParaRPr>
                    </a:p>
                  </a:txBody>
                  <a:tcPr/>
                </a:tc>
                <a:extLst>
                  <a:ext uri="{0D108BD9-81ED-4DB2-BD59-A6C34878D82A}">
                    <a16:rowId xmlns:a16="http://schemas.microsoft.com/office/drawing/2014/main" xmlns="" val="10001"/>
                  </a:ext>
                </a:extLst>
              </a:tr>
              <a:tr h="1580847">
                <a:tc>
                  <a:txBody>
                    <a:bodyPr/>
                    <a:lstStyle/>
                    <a:p>
                      <a:pPr algn="just"/>
                      <a:r>
                        <a:rPr lang="en-IN" sz="2000" b="1" i="0" dirty="0">
                          <a:solidFill>
                            <a:srgbClr val="18191F"/>
                          </a:solidFill>
                          <a:effectLst/>
                          <a:latin typeface="Cambria" panose="02040503050406030204" pitchFamily="18" charset="0"/>
                          <a:ea typeface="Cambria" panose="02040503050406030204" pitchFamily="18" charset="0"/>
                        </a:rPr>
                        <a:t>CIC Reporting</a:t>
                      </a:r>
                    </a:p>
                  </a:txBody>
                  <a:tcPr anchor="ctr"/>
                </a:tc>
                <a:tc>
                  <a:txBody>
                    <a:bodyPr/>
                    <a:lstStyle/>
                    <a:p>
                      <a:pPr algn="just"/>
                      <a:r>
                        <a:rPr lang="en-IN" sz="2000" b="0" i="0" dirty="0">
                          <a:solidFill>
                            <a:srgbClr val="18191F"/>
                          </a:solidFill>
                          <a:effectLst/>
                          <a:latin typeface="Cambria" panose="02040503050406030204" pitchFamily="18" charset="0"/>
                          <a:ea typeface="Cambria" panose="02040503050406030204" pitchFamily="18" charset="0"/>
                        </a:rPr>
                        <a:t>All NBFCs</a:t>
                      </a:r>
                    </a:p>
                  </a:txBody>
                  <a:tcPr anchor="ctr"/>
                </a:tc>
                <a:tc>
                  <a:txBody>
                    <a:bodyPr/>
                    <a:lstStyle/>
                    <a:p>
                      <a:pPr algn="just"/>
                      <a:r>
                        <a:rPr lang="en-US" sz="2000" b="0" i="0" dirty="0">
                          <a:solidFill>
                            <a:srgbClr val="18191F"/>
                          </a:solidFill>
                          <a:effectLst/>
                          <a:latin typeface="Cambria" panose="02040503050406030204" pitchFamily="18" charset="0"/>
                          <a:ea typeface="Cambria" panose="02040503050406030204" pitchFamily="18" charset="0"/>
                        </a:rPr>
                        <a:t>Every NBFC shall require to report its </a:t>
                      </a:r>
                      <a:r>
                        <a:rPr lang="en-US" sz="2000" b="0" i="0" dirty="0" smtClean="0">
                          <a:solidFill>
                            <a:srgbClr val="FF0000"/>
                          </a:solidFill>
                          <a:effectLst/>
                          <a:latin typeface="Cambria" panose="02040503050406030204" pitchFamily="18" charset="0"/>
                          <a:ea typeface="Cambria" panose="02040503050406030204" pitchFamily="18" charset="0"/>
                        </a:rPr>
                        <a:t>loan</a:t>
                      </a:r>
                      <a:r>
                        <a:rPr lang="en-US" sz="2000" b="0" i="0" baseline="0" dirty="0" smtClean="0">
                          <a:solidFill>
                            <a:srgbClr val="FF0000"/>
                          </a:solidFill>
                          <a:effectLst/>
                          <a:latin typeface="Cambria" panose="02040503050406030204" pitchFamily="18" charset="0"/>
                          <a:ea typeface="Cambria" panose="02040503050406030204" pitchFamily="18" charset="0"/>
                        </a:rPr>
                        <a:t> transaction</a:t>
                      </a:r>
                      <a:r>
                        <a:rPr lang="en-US" sz="2000" b="0" i="0" dirty="0" smtClean="0">
                          <a:solidFill>
                            <a:srgbClr val="18191F"/>
                          </a:solidFill>
                          <a:effectLst/>
                          <a:latin typeface="Cambria" panose="02040503050406030204" pitchFamily="18" charset="0"/>
                          <a:ea typeface="Cambria" panose="02040503050406030204" pitchFamily="18" charset="0"/>
                        </a:rPr>
                        <a:t> </a:t>
                      </a:r>
                      <a:r>
                        <a:rPr lang="en-US" sz="2000" b="0" i="0" dirty="0">
                          <a:solidFill>
                            <a:srgbClr val="18191F"/>
                          </a:solidFill>
                          <a:effectLst/>
                          <a:latin typeface="Cambria" panose="02040503050406030204" pitchFamily="18" charset="0"/>
                          <a:ea typeface="Cambria" panose="02040503050406030204" pitchFamily="18" charset="0"/>
                        </a:rPr>
                        <a:t>to </a:t>
                      </a:r>
                      <a:r>
                        <a:rPr lang="en-US" sz="2000" b="1" i="0" dirty="0">
                          <a:solidFill>
                            <a:srgbClr val="FF0000"/>
                          </a:solidFill>
                          <a:effectLst/>
                          <a:latin typeface="Cambria" panose="02040503050406030204" pitchFamily="18" charset="0"/>
                          <a:ea typeface="Cambria" panose="02040503050406030204" pitchFamily="18" charset="0"/>
                        </a:rPr>
                        <a:t>all </a:t>
                      </a:r>
                      <a:r>
                        <a:rPr lang="en-US" sz="2000" b="1" i="0" dirty="0" smtClean="0">
                          <a:solidFill>
                            <a:srgbClr val="FF0000"/>
                          </a:solidFill>
                          <a:effectLst/>
                          <a:latin typeface="Cambria" panose="02040503050406030204" pitchFamily="18" charset="0"/>
                          <a:ea typeface="Cambria" panose="02040503050406030204" pitchFamily="18" charset="0"/>
                        </a:rPr>
                        <a:t>the four </a:t>
                      </a:r>
                      <a:r>
                        <a:rPr lang="en-US" sz="2000" b="1" i="0" dirty="0">
                          <a:solidFill>
                            <a:srgbClr val="FF0000"/>
                          </a:solidFill>
                          <a:effectLst/>
                          <a:latin typeface="Cambria" panose="02040503050406030204" pitchFamily="18" charset="0"/>
                          <a:ea typeface="Cambria" panose="02040503050406030204" pitchFamily="18" charset="0"/>
                        </a:rPr>
                        <a:t>CICs</a:t>
                      </a:r>
                    </a:p>
                  </a:txBody>
                  <a:tcPr anchor="ctr"/>
                </a:tc>
                <a:tc>
                  <a:txBody>
                    <a:bodyPr/>
                    <a:lstStyle/>
                    <a:p>
                      <a:pPr algn="just"/>
                      <a:r>
                        <a:rPr lang="en-US" sz="2000" b="0" i="0" dirty="0">
                          <a:solidFill>
                            <a:srgbClr val="18191F"/>
                          </a:solidFill>
                          <a:effectLst/>
                          <a:latin typeface="Cambria" panose="02040503050406030204" pitchFamily="18" charset="0"/>
                          <a:ea typeface="Cambria" panose="02040503050406030204" pitchFamily="18" charset="0"/>
                        </a:rPr>
                        <a:t>On and before 10th day of succeeding month</a:t>
                      </a:r>
                    </a:p>
                  </a:txBody>
                  <a:tcPr anchor="ctr"/>
                </a:tc>
                <a:extLst>
                  <a:ext uri="{0D108BD9-81ED-4DB2-BD59-A6C34878D82A}">
                    <a16:rowId xmlns:a16="http://schemas.microsoft.com/office/drawing/2014/main" xmlns="" val="10002"/>
                  </a:ext>
                </a:extLst>
              </a:tr>
              <a:tr h="1580847">
                <a:tc>
                  <a:txBody>
                    <a:bodyPr/>
                    <a:lstStyle/>
                    <a:p>
                      <a:pPr algn="just"/>
                      <a:r>
                        <a:rPr kumimoji="0" lang="en-IN" sz="2000" b="1" i="0" kern="1200" dirty="0" smtClean="0">
                          <a:solidFill>
                            <a:srgbClr val="18191F"/>
                          </a:solidFill>
                          <a:effectLst/>
                          <a:latin typeface="Cambria" panose="02040503050406030204" pitchFamily="18" charset="0"/>
                          <a:ea typeface="Cambria" panose="02040503050406030204" pitchFamily="18" charset="0"/>
                          <a:cs typeface="+mn-cs"/>
                        </a:rPr>
                        <a:t>CKYC</a:t>
                      </a:r>
                      <a:endParaRPr kumimoji="0" lang="en-IN" sz="2000" b="1" i="0" kern="1200" dirty="0">
                        <a:solidFill>
                          <a:srgbClr val="18191F"/>
                        </a:solidFill>
                        <a:effectLst/>
                        <a:latin typeface="Cambria" panose="02040503050406030204" pitchFamily="18" charset="0"/>
                        <a:ea typeface="Cambria" panose="02040503050406030204" pitchFamily="18" charset="0"/>
                        <a:cs typeface="+mn-cs"/>
                      </a:endParaRPr>
                    </a:p>
                  </a:txBody>
                  <a:tcPr anchor="ctr"/>
                </a:tc>
                <a:tc>
                  <a:txBody>
                    <a:bodyPr/>
                    <a:lstStyle/>
                    <a:p>
                      <a:pPr algn="just"/>
                      <a:r>
                        <a:rPr lang="en-IN" sz="2000" b="0" i="0" dirty="0" smtClean="0">
                          <a:solidFill>
                            <a:srgbClr val="18191F"/>
                          </a:solidFill>
                          <a:effectLst/>
                          <a:latin typeface="Cambria" panose="02040503050406030204" pitchFamily="18" charset="0"/>
                          <a:ea typeface="Cambria" panose="02040503050406030204" pitchFamily="18" charset="0"/>
                        </a:rPr>
                        <a:t>All NBFCs</a:t>
                      </a:r>
                      <a:endParaRPr lang="en-IN" sz="2000" b="0" i="0" dirty="0">
                        <a:solidFill>
                          <a:srgbClr val="18191F"/>
                        </a:solidFill>
                        <a:effectLst/>
                        <a:latin typeface="Cambria" panose="02040503050406030204" pitchFamily="18" charset="0"/>
                        <a:ea typeface="Cambria" panose="02040503050406030204" pitchFamily="18" charset="0"/>
                      </a:endParaRPr>
                    </a:p>
                  </a:txBody>
                  <a:tcPr anchor="ctr"/>
                </a:tc>
                <a:tc>
                  <a:txBody>
                    <a:bodyPr/>
                    <a:lstStyle/>
                    <a:p>
                      <a:pPr algn="just"/>
                      <a:r>
                        <a:rPr kumimoji="0" lang="en-US" sz="2000" b="0" i="0" kern="1200" dirty="0">
                          <a:solidFill>
                            <a:srgbClr val="18191F"/>
                          </a:solidFill>
                          <a:effectLst/>
                          <a:latin typeface="Cambria" panose="02040503050406030204" pitchFamily="18" charset="0"/>
                          <a:ea typeface="Cambria" panose="02040503050406030204" pitchFamily="18" charset="0"/>
                          <a:cs typeface="+mn-cs"/>
                        </a:rPr>
                        <a:t>Every regulated entity (including NBFCs) shall do </a:t>
                      </a:r>
                      <a:r>
                        <a:rPr kumimoji="0" lang="en-US" sz="2000" b="0" i="0" kern="1200" dirty="0">
                          <a:solidFill>
                            <a:srgbClr val="FF0000"/>
                          </a:solidFill>
                          <a:effectLst/>
                          <a:latin typeface="Cambria" panose="02040503050406030204" pitchFamily="18" charset="0"/>
                          <a:ea typeface="Cambria" panose="02040503050406030204" pitchFamily="18" charset="0"/>
                          <a:cs typeface="+mn-cs"/>
                        </a:rPr>
                        <a:t>KYC while disbursing loans </a:t>
                      </a:r>
                      <a:r>
                        <a:rPr kumimoji="0" lang="en-US" sz="2000" b="0" i="0" kern="1200" dirty="0">
                          <a:solidFill>
                            <a:srgbClr val="18191F"/>
                          </a:solidFill>
                          <a:effectLst/>
                          <a:latin typeface="Cambria" panose="02040503050406030204" pitchFamily="18" charset="0"/>
                          <a:ea typeface="Cambria" panose="02040503050406030204" pitchFamily="18" charset="0"/>
                          <a:cs typeface="+mn-cs"/>
                        </a:rPr>
                        <a:t>or creating account relationship.</a:t>
                      </a:r>
                    </a:p>
                  </a:txBody>
                  <a:tcPr anchor="ctr"/>
                </a:tc>
                <a:tc>
                  <a:txBody>
                    <a:bodyPr/>
                    <a:lstStyle/>
                    <a:p>
                      <a:pPr algn="just"/>
                      <a:r>
                        <a:rPr kumimoji="0" lang="en-US" sz="2000" b="0" i="0" kern="1200" dirty="0">
                          <a:solidFill>
                            <a:srgbClr val="18191F"/>
                          </a:solidFill>
                          <a:effectLst/>
                          <a:latin typeface="Cambria" panose="02040503050406030204" pitchFamily="18" charset="0"/>
                          <a:ea typeface="Cambria" panose="02040503050406030204" pitchFamily="18" charset="0"/>
                          <a:cs typeface="+mn-cs"/>
                        </a:rPr>
                        <a:t>Within 10 days from the date of account relationship</a:t>
                      </a:r>
                    </a:p>
                  </a:txBody>
                  <a:tcPr anchor="ctr"/>
                </a:tc>
              </a:tr>
              <a:tr h="1580847">
                <a:tc>
                  <a:txBody>
                    <a:bodyPr/>
                    <a:lstStyle/>
                    <a:p>
                      <a:pPr algn="just"/>
                      <a:endParaRPr lang="en-IN" sz="2000" b="1" i="0" dirty="0">
                        <a:solidFill>
                          <a:srgbClr val="18191F"/>
                        </a:solidFill>
                        <a:effectLst/>
                        <a:latin typeface="Cambria" panose="02040503050406030204" pitchFamily="18" charset="0"/>
                        <a:ea typeface="Cambria" panose="02040503050406030204" pitchFamily="18" charset="0"/>
                      </a:endParaRPr>
                    </a:p>
                    <a:p>
                      <a:pPr algn="just"/>
                      <a:r>
                        <a:rPr lang="en-IN" sz="2000" b="1" i="0" dirty="0">
                          <a:solidFill>
                            <a:srgbClr val="18191F"/>
                          </a:solidFill>
                          <a:effectLst/>
                          <a:latin typeface="Cambria" panose="02040503050406030204" pitchFamily="18" charset="0"/>
                          <a:ea typeface="Cambria" panose="02040503050406030204" pitchFamily="18" charset="0"/>
                        </a:rPr>
                        <a:t>NESL</a:t>
                      </a:r>
                    </a:p>
                  </a:txBody>
                  <a:tcPr anchor="ctr"/>
                </a:tc>
                <a:tc>
                  <a:txBody>
                    <a:bodyPr/>
                    <a:lstStyle/>
                    <a:p>
                      <a:pPr algn="just"/>
                      <a:endParaRPr lang="en-IN" sz="2000" b="0" i="0" dirty="0">
                        <a:solidFill>
                          <a:srgbClr val="18191F"/>
                        </a:solidFill>
                        <a:effectLst/>
                        <a:latin typeface="Cambria" panose="02040503050406030204" pitchFamily="18" charset="0"/>
                        <a:ea typeface="Cambria" panose="02040503050406030204" pitchFamily="18" charset="0"/>
                      </a:endParaRPr>
                    </a:p>
                    <a:p>
                      <a:pPr algn="just"/>
                      <a:r>
                        <a:rPr lang="en-IN" sz="2000" b="0" i="0" dirty="0">
                          <a:solidFill>
                            <a:srgbClr val="18191F"/>
                          </a:solidFill>
                          <a:effectLst/>
                          <a:latin typeface="Cambria" panose="02040503050406030204" pitchFamily="18" charset="0"/>
                          <a:ea typeface="Cambria" panose="02040503050406030204" pitchFamily="18" charset="0"/>
                        </a:rPr>
                        <a:t>ALL NBFCs</a:t>
                      </a:r>
                    </a:p>
                  </a:txBody>
                  <a:tcPr anchor="ctr"/>
                </a:tc>
                <a:tc>
                  <a:txBody>
                    <a:bodyPr/>
                    <a:lstStyle/>
                    <a:p>
                      <a:pPr algn="just"/>
                      <a:r>
                        <a:rPr lang="en-US" sz="2000" b="0" i="0" dirty="0">
                          <a:solidFill>
                            <a:srgbClr val="18191F"/>
                          </a:solidFill>
                          <a:effectLst/>
                          <a:latin typeface="Cambria" panose="02040503050406030204" pitchFamily="18" charset="0"/>
                          <a:ea typeface="Cambria" panose="02040503050406030204" pitchFamily="18" charset="0"/>
                        </a:rPr>
                        <a:t>All are required to report its </a:t>
                      </a:r>
                      <a:r>
                        <a:rPr lang="en-US" sz="2000" b="0" i="0" dirty="0">
                          <a:solidFill>
                            <a:srgbClr val="FF0000"/>
                          </a:solidFill>
                          <a:effectLst/>
                          <a:latin typeface="Cambria" panose="02040503050406030204" pitchFamily="18" charset="0"/>
                          <a:ea typeface="Cambria" panose="02040503050406030204" pitchFamily="18" charset="0"/>
                        </a:rPr>
                        <a:t>financial debt </a:t>
                      </a:r>
                      <a:r>
                        <a:rPr lang="en-US" sz="2000" b="0" i="0" dirty="0">
                          <a:solidFill>
                            <a:srgbClr val="18191F"/>
                          </a:solidFill>
                          <a:effectLst/>
                          <a:latin typeface="Cambria" panose="02040503050406030204" pitchFamily="18" charset="0"/>
                          <a:ea typeface="Cambria" panose="02040503050406030204" pitchFamily="18" charset="0"/>
                        </a:rPr>
                        <a:t>to </a:t>
                      </a:r>
                      <a:r>
                        <a:rPr lang="en-US" sz="2000" b="0" i="0" dirty="0" smtClean="0">
                          <a:solidFill>
                            <a:srgbClr val="18191F"/>
                          </a:solidFill>
                          <a:effectLst/>
                          <a:latin typeface="Cambria" panose="02040503050406030204" pitchFamily="18" charset="0"/>
                          <a:ea typeface="Cambria" panose="02040503050406030204" pitchFamily="18" charset="0"/>
                        </a:rPr>
                        <a:t>NESL in case</a:t>
                      </a:r>
                      <a:r>
                        <a:rPr lang="en-US" sz="2000" b="0" i="0" baseline="0" dirty="0" smtClean="0">
                          <a:solidFill>
                            <a:srgbClr val="18191F"/>
                          </a:solidFill>
                          <a:effectLst/>
                          <a:latin typeface="Cambria" panose="02040503050406030204" pitchFamily="18" charset="0"/>
                          <a:ea typeface="Cambria" panose="02040503050406030204" pitchFamily="18" charset="0"/>
                        </a:rPr>
                        <a:t> of any </a:t>
                      </a:r>
                      <a:r>
                        <a:rPr lang="en-US" sz="2000" b="0" i="0" baseline="0" dirty="0" smtClean="0">
                          <a:solidFill>
                            <a:srgbClr val="FF0000"/>
                          </a:solidFill>
                          <a:effectLst/>
                          <a:latin typeface="Cambria" panose="02040503050406030204" pitchFamily="18" charset="0"/>
                          <a:ea typeface="Cambria" panose="02040503050406030204" pitchFamily="18" charset="0"/>
                        </a:rPr>
                        <a:t>default </a:t>
                      </a:r>
                      <a:r>
                        <a:rPr lang="en-US" sz="2000" b="0" i="0" baseline="0" dirty="0" smtClean="0">
                          <a:solidFill>
                            <a:srgbClr val="18191F"/>
                          </a:solidFill>
                          <a:effectLst/>
                          <a:latin typeface="Cambria" panose="02040503050406030204" pitchFamily="18" charset="0"/>
                          <a:ea typeface="Cambria" panose="02040503050406030204" pitchFamily="18" charset="0"/>
                        </a:rPr>
                        <a:t>by the borrower</a:t>
                      </a:r>
                      <a:endParaRPr lang="en-US" sz="2000" b="0" i="0" dirty="0">
                        <a:solidFill>
                          <a:srgbClr val="18191F"/>
                        </a:solidFill>
                        <a:effectLst/>
                        <a:latin typeface="Cambria" panose="02040503050406030204" pitchFamily="18" charset="0"/>
                        <a:ea typeface="Cambria" panose="02040503050406030204" pitchFamily="18" charset="0"/>
                      </a:endParaRPr>
                    </a:p>
                  </a:txBody>
                  <a:tcPr anchor="ctr"/>
                </a:tc>
                <a:tc>
                  <a:txBody>
                    <a:bodyPr/>
                    <a:lstStyle/>
                    <a:p>
                      <a:pPr algn="just"/>
                      <a:r>
                        <a:rPr lang="en-US" sz="2000" b="0" i="0" dirty="0">
                          <a:solidFill>
                            <a:srgbClr val="18191F"/>
                          </a:solidFill>
                          <a:effectLst/>
                          <a:latin typeface="Cambria" panose="02040503050406030204" pitchFamily="18" charset="0"/>
                          <a:ea typeface="Cambria" panose="02040503050406030204" pitchFamily="18" charset="0"/>
                        </a:rPr>
                        <a:t>Within a week from the date of succeeding month</a:t>
                      </a:r>
                    </a:p>
                  </a:txBody>
                  <a:tcPr anchor="ctr"/>
                </a:tc>
              </a:tr>
            </a:tbl>
          </a:graphicData>
        </a:graphic>
      </p:graphicFrame>
    </p:spTree>
    <p:extLst>
      <p:ext uri="{BB962C8B-B14F-4D97-AF65-F5344CB8AC3E}">
        <p14:creationId xmlns:p14="http://schemas.microsoft.com/office/powerpoint/2010/main" val="356359607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r>
              <a:rPr lang="en-US" sz="4000" b="1" i="1" dirty="0" smtClean="0"/>
              <a:t>Registration with Other Agencies</a:t>
            </a:r>
            <a:endParaRPr lang="en-IN" sz="4000" b="1" i="1" dirty="0"/>
          </a:p>
        </p:txBody>
      </p:sp>
    </p:spTree>
    <p:extLst>
      <p:ext uri="{BB962C8B-B14F-4D97-AF65-F5344CB8AC3E}">
        <p14:creationId xmlns:p14="http://schemas.microsoft.com/office/powerpoint/2010/main" val="17985540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293393925"/>
              </p:ext>
            </p:extLst>
          </p:nvPr>
        </p:nvGraphicFramePr>
        <p:xfrm>
          <a:off x="251520" y="260648"/>
          <a:ext cx="8568952" cy="6408713"/>
        </p:xfrm>
        <a:graphic>
          <a:graphicData uri="http://schemas.openxmlformats.org/drawingml/2006/table">
            <a:tbl>
              <a:tblPr firstRow="1" bandRow="1">
                <a:tableStyleId>{5C22544A-7EE6-4342-B048-85BDC9FD1C3A}</a:tableStyleId>
              </a:tblPr>
              <a:tblGrid>
                <a:gridCol w="3002795">
                  <a:extLst>
                    <a:ext uri="{9D8B030D-6E8A-4147-A177-3AD203B41FA5}">
                      <a16:colId xmlns:a16="http://schemas.microsoft.com/office/drawing/2014/main" xmlns="" val="20001"/>
                    </a:ext>
                  </a:extLst>
                </a:gridCol>
                <a:gridCol w="5566157">
                  <a:extLst>
                    <a:ext uri="{9D8B030D-6E8A-4147-A177-3AD203B41FA5}">
                      <a16:colId xmlns:a16="http://schemas.microsoft.com/office/drawing/2014/main" xmlns="" val="20003"/>
                    </a:ext>
                  </a:extLst>
                </a:gridCol>
              </a:tblGrid>
              <a:tr h="789922">
                <a:tc gridSpan="2">
                  <a:txBody>
                    <a:bodyPr/>
                    <a:lstStyle/>
                    <a:p>
                      <a:pPr algn="ctr"/>
                      <a:r>
                        <a:rPr lang="en-US" sz="2200" b="1" baseline="0" dirty="0" smtClean="0">
                          <a:latin typeface="Georgia" panose="02040502050405020303" pitchFamily="18" charset="0"/>
                          <a:ea typeface="Cambria" panose="02040503050406030204" pitchFamily="18" charset="0"/>
                        </a:rPr>
                        <a:t>Registration with Other </a:t>
                      </a:r>
                      <a:r>
                        <a:rPr lang="en-US" sz="2200" b="1" baseline="0" dirty="0" smtClean="0">
                          <a:latin typeface="Georgia" panose="02040502050405020303" pitchFamily="18" charset="0"/>
                          <a:ea typeface="Cambria" panose="02040503050406030204" pitchFamily="18" charset="0"/>
                        </a:rPr>
                        <a:t>Agencies</a:t>
                      </a:r>
                      <a:endParaRPr lang="en-IN" sz="2200" b="1" dirty="0">
                        <a:latin typeface="Georgia" panose="02040502050405020303" pitchFamily="18" charset="0"/>
                        <a:ea typeface="Cambria" panose="02040503050406030204" pitchFamily="18" charset="0"/>
                      </a:endParaRPr>
                    </a:p>
                  </a:txBody>
                  <a:tcPr/>
                </a:tc>
                <a:tc hMerge="1">
                  <a:txBody>
                    <a:bodyPr/>
                    <a:lstStyle/>
                    <a:p>
                      <a:endParaRPr lang="en-IN" dirty="0"/>
                    </a:p>
                  </a:txBody>
                  <a:tcPr/>
                </a:tc>
                <a:extLst>
                  <a:ext uri="{0D108BD9-81ED-4DB2-BD59-A6C34878D82A}">
                    <a16:rowId xmlns:a16="http://schemas.microsoft.com/office/drawing/2014/main" xmlns="" val="10000"/>
                  </a:ext>
                </a:extLst>
              </a:tr>
              <a:tr h="661460">
                <a:tc>
                  <a:txBody>
                    <a:bodyPr/>
                    <a:lstStyle/>
                    <a:p>
                      <a:pPr algn="ctr"/>
                      <a:r>
                        <a:rPr lang="en-US" sz="2200" b="1" dirty="0" smtClean="0">
                          <a:latin typeface="Georgia" panose="02040502050405020303" pitchFamily="18" charset="0"/>
                          <a:ea typeface="Cambria" panose="02040503050406030204" pitchFamily="18" charset="0"/>
                        </a:rPr>
                        <a:t>Agency</a:t>
                      </a:r>
                      <a:endParaRPr lang="en-IN" sz="2200" b="1" dirty="0">
                        <a:latin typeface="Georgia" panose="02040502050405020303" pitchFamily="18" charset="0"/>
                        <a:ea typeface="Cambria" panose="02040503050406030204" pitchFamily="18" charset="0"/>
                      </a:endParaRPr>
                    </a:p>
                  </a:txBody>
                  <a:tcPr/>
                </a:tc>
                <a:tc>
                  <a:txBody>
                    <a:bodyPr/>
                    <a:lstStyle/>
                    <a:p>
                      <a:pPr algn="ctr"/>
                      <a:r>
                        <a:rPr lang="en-US" sz="2200" b="1" dirty="0" smtClean="0">
                          <a:latin typeface="Georgia" panose="02040502050405020303" pitchFamily="18" charset="0"/>
                          <a:ea typeface="Cambria" panose="02040503050406030204" pitchFamily="18" charset="0"/>
                        </a:rPr>
                        <a:t>Purpose</a:t>
                      </a:r>
                      <a:endParaRPr lang="en-IN" sz="2200" b="1" dirty="0">
                        <a:latin typeface="Georgia" panose="02040502050405020303" pitchFamily="18" charset="0"/>
                        <a:ea typeface="Cambria" panose="02040503050406030204" pitchFamily="18" charset="0"/>
                      </a:endParaRPr>
                    </a:p>
                  </a:txBody>
                  <a:tcPr/>
                </a:tc>
                <a:extLst>
                  <a:ext uri="{0D108BD9-81ED-4DB2-BD59-A6C34878D82A}">
                    <a16:rowId xmlns:a16="http://schemas.microsoft.com/office/drawing/2014/main" xmlns="" val="10001"/>
                  </a:ext>
                </a:extLst>
              </a:tr>
              <a:tr h="1061210">
                <a:tc>
                  <a:txBody>
                    <a:bodyPr/>
                    <a:lstStyle/>
                    <a:p>
                      <a:r>
                        <a:rPr lang="en-US" sz="2200" b="1" i="0" dirty="0" smtClean="0">
                          <a:solidFill>
                            <a:srgbClr val="18191F"/>
                          </a:solidFill>
                          <a:effectLst/>
                          <a:latin typeface="Cambria" panose="02040503050406030204" pitchFamily="18" charset="0"/>
                          <a:ea typeface="Cambria" panose="02040503050406030204" pitchFamily="18" charset="0"/>
                        </a:rPr>
                        <a:t>CKYC</a:t>
                      </a:r>
                      <a:endParaRPr lang="en-IN" sz="2200" b="1" i="0" dirty="0">
                        <a:solidFill>
                          <a:srgbClr val="18191F"/>
                        </a:solidFill>
                        <a:effectLst/>
                        <a:latin typeface="Cambria" panose="02040503050406030204" pitchFamily="18" charset="0"/>
                        <a:ea typeface="Cambria" panose="02040503050406030204" pitchFamily="18" charset="0"/>
                      </a:endParaRPr>
                    </a:p>
                  </a:txBody>
                  <a:tcPr anchor="ctr"/>
                </a:tc>
                <a:tc>
                  <a:txBody>
                    <a:bodyPr/>
                    <a:lstStyle/>
                    <a:p>
                      <a:pPr algn="just"/>
                      <a:r>
                        <a:rPr lang="en-IN" sz="2200" b="0" i="0" dirty="0" smtClean="0">
                          <a:solidFill>
                            <a:srgbClr val="18191F"/>
                          </a:solidFill>
                          <a:effectLst/>
                          <a:latin typeface="Cambria" panose="02040503050406030204" pitchFamily="18" charset="0"/>
                          <a:ea typeface="Cambria" panose="02040503050406030204" pitchFamily="18" charset="0"/>
                        </a:rPr>
                        <a:t>For </a:t>
                      </a:r>
                      <a:r>
                        <a:rPr lang="en-IN" sz="2200" b="0" i="0" dirty="0" smtClean="0">
                          <a:solidFill>
                            <a:srgbClr val="FF0000"/>
                          </a:solidFill>
                          <a:effectLst/>
                          <a:latin typeface="Cambria" panose="02040503050406030204" pitchFamily="18" charset="0"/>
                          <a:ea typeface="Cambria" panose="02040503050406030204" pitchFamily="18" charset="0"/>
                        </a:rPr>
                        <a:t>KYC</a:t>
                      </a:r>
                      <a:r>
                        <a:rPr lang="en-IN" sz="2200" b="0" i="0" dirty="0" smtClean="0">
                          <a:solidFill>
                            <a:srgbClr val="18191F"/>
                          </a:solidFill>
                          <a:effectLst/>
                          <a:latin typeface="Cambria" panose="02040503050406030204" pitchFamily="18" charset="0"/>
                          <a:ea typeface="Cambria" panose="02040503050406030204" pitchFamily="18" charset="0"/>
                        </a:rPr>
                        <a:t> of Customers</a:t>
                      </a:r>
                      <a:r>
                        <a:rPr lang="en-IN" sz="2200" b="0" i="0" baseline="0" dirty="0" smtClean="0">
                          <a:solidFill>
                            <a:srgbClr val="18191F"/>
                          </a:solidFill>
                          <a:effectLst/>
                          <a:latin typeface="Cambria" panose="02040503050406030204" pitchFamily="18" charset="0"/>
                          <a:ea typeface="Cambria" panose="02040503050406030204" pitchFamily="18" charset="0"/>
                        </a:rPr>
                        <a:t> /Clients </a:t>
                      </a:r>
                      <a:endParaRPr lang="en-US" sz="2200" b="0" i="0" dirty="0">
                        <a:solidFill>
                          <a:srgbClr val="18191F"/>
                        </a:solidFill>
                        <a:effectLst/>
                        <a:latin typeface="Cambria" panose="02040503050406030204" pitchFamily="18" charset="0"/>
                        <a:ea typeface="Cambria" panose="02040503050406030204" pitchFamily="18" charset="0"/>
                      </a:endParaRPr>
                    </a:p>
                  </a:txBody>
                  <a:tcPr anchor="ctr"/>
                </a:tc>
              </a:tr>
              <a:tr h="1679923">
                <a:tc>
                  <a:txBody>
                    <a:bodyPr/>
                    <a:lstStyle/>
                    <a:p>
                      <a:r>
                        <a:rPr lang="en-IN" sz="2200" b="1" i="0" dirty="0">
                          <a:solidFill>
                            <a:srgbClr val="18191F"/>
                          </a:solidFill>
                          <a:effectLst/>
                          <a:latin typeface="Cambria" panose="02040503050406030204" pitchFamily="18" charset="0"/>
                          <a:ea typeface="Cambria" panose="02040503050406030204" pitchFamily="18" charset="0"/>
                        </a:rPr>
                        <a:t>FIU-IND</a:t>
                      </a:r>
                    </a:p>
                  </a:txBody>
                  <a:tcPr anchor="ctr"/>
                </a:tc>
                <a:tc>
                  <a:txBody>
                    <a:bodyPr/>
                    <a:lstStyle/>
                    <a:p>
                      <a:pPr algn="just"/>
                      <a:r>
                        <a:rPr lang="en-US" sz="2200" b="0" i="0" dirty="0" smtClean="0">
                          <a:solidFill>
                            <a:srgbClr val="18191F"/>
                          </a:solidFill>
                          <a:effectLst/>
                          <a:latin typeface="Cambria" panose="02040503050406030204" pitchFamily="18" charset="0"/>
                          <a:ea typeface="Cambria" panose="02040503050406030204" pitchFamily="18" charset="0"/>
                        </a:rPr>
                        <a:t>Registration of Entity, Designated</a:t>
                      </a:r>
                      <a:r>
                        <a:rPr lang="en-US" sz="2200" b="0" i="0" baseline="0" dirty="0" smtClean="0">
                          <a:solidFill>
                            <a:srgbClr val="18191F"/>
                          </a:solidFill>
                          <a:effectLst/>
                          <a:latin typeface="Cambria" panose="02040503050406030204" pitchFamily="18" charset="0"/>
                          <a:ea typeface="Cambria" panose="02040503050406030204" pitchFamily="18" charset="0"/>
                        </a:rPr>
                        <a:t> Director, Principal Officer and </a:t>
                      </a:r>
                      <a:r>
                        <a:rPr lang="en-US" sz="2200" b="0" i="0" dirty="0" smtClean="0">
                          <a:solidFill>
                            <a:srgbClr val="18191F"/>
                          </a:solidFill>
                          <a:effectLst/>
                          <a:latin typeface="Cambria" panose="02040503050406030204" pitchFamily="18" charset="0"/>
                          <a:ea typeface="Cambria" panose="02040503050406030204" pitchFamily="18" charset="0"/>
                        </a:rPr>
                        <a:t>Reporting of </a:t>
                      </a:r>
                      <a:r>
                        <a:rPr lang="en-US" sz="2200" b="0" i="0" dirty="0">
                          <a:solidFill>
                            <a:srgbClr val="18191F"/>
                          </a:solidFill>
                          <a:effectLst/>
                          <a:latin typeface="Cambria" panose="02040503050406030204" pitchFamily="18" charset="0"/>
                          <a:ea typeface="Cambria" panose="02040503050406030204" pitchFamily="18" charset="0"/>
                        </a:rPr>
                        <a:t>certain </a:t>
                      </a:r>
                      <a:r>
                        <a:rPr lang="en-US" sz="2200" b="0" i="0" dirty="0" smtClean="0">
                          <a:solidFill>
                            <a:srgbClr val="18191F"/>
                          </a:solidFill>
                          <a:effectLst/>
                          <a:latin typeface="Cambria" panose="02040503050406030204" pitchFamily="18" charset="0"/>
                          <a:ea typeface="Cambria" panose="02040503050406030204" pitchFamily="18" charset="0"/>
                        </a:rPr>
                        <a:t>transaction </a:t>
                      </a:r>
                      <a:r>
                        <a:rPr lang="en-US" sz="2200" b="0" i="0" dirty="0" smtClean="0">
                          <a:solidFill>
                            <a:srgbClr val="FF0000"/>
                          </a:solidFill>
                          <a:effectLst/>
                          <a:latin typeface="Cambria" panose="02040503050406030204" pitchFamily="18" charset="0"/>
                          <a:ea typeface="Cambria" panose="02040503050406030204" pitchFamily="18" charset="0"/>
                        </a:rPr>
                        <a:t>(CTR</a:t>
                      </a:r>
                      <a:r>
                        <a:rPr lang="en-US" sz="2200" b="0" i="0" baseline="0" dirty="0" smtClean="0">
                          <a:solidFill>
                            <a:srgbClr val="FF0000"/>
                          </a:solidFill>
                          <a:effectLst/>
                          <a:latin typeface="Cambria" panose="02040503050406030204" pitchFamily="18" charset="0"/>
                          <a:ea typeface="Cambria" panose="02040503050406030204" pitchFamily="18" charset="0"/>
                        </a:rPr>
                        <a:t> &amp; STR)</a:t>
                      </a:r>
                      <a:r>
                        <a:rPr lang="en-US" sz="2200" b="0" i="0" dirty="0" smtClean="0">
                          <a:solidFill>
                            <a:srgbClr val="FF0000"/>
                          </a:solidFill>
                          <a:effectLst/>
                          <a:latin typeface="Cambria" panose="02040503050406030204" pitchFamily="18" charset="0"/>
                          <a:ea typeface="Cambria" panose="02040503050406030204" pitchFamily="18" charset="0"/>
                        </a:rPr>
                        <a:t> </a:t>
                      </a:r>
                      <a:r>
                        <a:rPr lang="en-US" sz="2200" b="0" i="0" dirty="0">
                          <a:solidFill>
                            <a:srgbClr val="18191F"/>
                          </a:solidFill>
                          <a:effectLst/>
                          <a:latin typeface="Cambria" panose="02040503050406030204" pitchFamily="18" charset="0"/>
                          <a:ea typeface="Cambria" panose="02040503050406030204" pitchFamily="18" charset="0"/>
                        </a:rPr>
                        <a:t>to FIU-IND agency mentioned under rule 3 of PMLA rules 2005</a:t>
                      </a:r>
                    </a:p>
                  </a:txBody>
                  <a:tcPr anchor="ctr"/>
                </a:tc>
                <a:extLst>
                  <a:ext uri="{0D108BD9-81ED-4DB2-BD59-A6C34878D82A}">
                    <a16:rowId xmlns:a16="http://schemas.microsoft.com/office/drawing/2014/main" xmlns="" val="10003"/>
                  </a:ext>
                </a:extLst>
              </a:tr>
              <a:tr h="1108099">
                <a:tc>
                  <a:txBody>
                    <a:bodyPr/>
                    <a:lstStyle/>
                    <a:p>
                      <a:r>
                        <a:rPr lang="en-US" sz="2200" b="1" i="0" dirty="0" smtClean="0">
                          <a:solidFill>
                            <a:srgbClr val="18191F"/>
                          </a:solidFill>
                          <a:effectLst/>
                          <a:latin typeface="Cambria" panose="02040503050406030204" pitchFamily="18" charset="0"/>
                          <a:ea typeface="Cambria" panose="02040503050406030204" pitchFamily="18" charset="0"/>
                        </a:rPr>
                        <a:t>CIC –</a:t>
                      </a:r>
                      <a:r>
                        <a:rPr lang="en-US" sz="2200" b="1" i="0" baseline="0" dirty="0" smtClean="0">
                          <a:solidFill>
                            <a:srgbClr val="18191F"/>
                          </a:solidFill>
                          <a:effectLst/>
                          <a:latin typeface="Cambria" panose="02040503050406030204" pitchFamily="18" charset="0"/>
                          <a:ea typeface="Cambria" panose="02040503050406030204" pitchFamily="18" charset="0"/>
                        </a:rPr>
                        <a:t> CIBIL, Equifax, Experian and CRIF.</a:t>
                      </a:r>
                      <a:endParaRPr lang="en-IN" sz="2200" b="1" i="0" dirty="0">
                        <a:solidFill>
                          <a:srgbClr val="18191F"/>
                        </a:solidFill>
                        <a:effectLst/>
                        <a:latin typeface="Cambria" panose="02040503050406030204" pitchFamily="18" charset="0"/>
                        <a:ea typeface="Cambria" panose="02040503050406030204" pitchFamily="18" charset="0"/>
                      </a:endParaRPr>
                    </a:p>
                  </a:txBody>
                  <a:tcPr anchor="ctr"/>
                </a:tc>
                <a:tc>
                  <a:txBody>
                    <a:bodyPr/>
                    <a:lstStyle/>
                    <a:p>
                      <a:pPr algn="just"/>
                      <a:r>
                        <a:rPr lang="en-US" sz="2200" b="0" i="0" dirty="0" smtClean="0">
                          <a:solidFill>
                            <a:srgbClr val="18191F"/>
                          </a:solidFill>
                          <a:effectLst/>
                          <a:latin typeface="Cambria" panose="02040503050406030204" pitchFamily="18" charset="0"/>
                          <a:ea typeface="Cambria" panose="02040503050406030204" pitchFamily="18" charset="0"/>
                        </a:rPr>
                        <a:t>For reporting of every </a:t>
                      </a:r>
                      <a:r>
                        <a:rPr lang="en-US" sz="2200" b="0" i="0" dirty="0" smtClean="0">
                          <a:solidFill>
                            <a:srgbClr val="FF0000"/>
                          </a:solidFill>
                          <a:effectLst/>
                          <a:latin typeface="Cambria" panose="02040503050406030204" pitchFamily="18" charset="0"/>
                          <a:ea typeface="Cambria" panose="02040503050406030204" pitchFamily="18" charset="0"/>
                        </a:rPr>
                        <a:t>retail loan </a:t>
                      </a:r>
                      <a:r>
                        <a:rPr lang="en-US" sz="2200" b="0" i="0" dirty="0" smtClean="0">
                          <a:solidFill>
                            <a:srgbClr val="18191F"/>
                          </a:solidFill>
                          <a:effectLst/>
                          <a:latin typeface="Cambria" panose="02040503050406030204" pitchFamily="18" charset="0"/>
                          <a:ea typeface="Cambria" panose="02040503050406030204" pitchFamily="18" charset="0"/>
                        </a:rPr>
                        <a:t>taken by a consumer to all four credit information bureaus.</a:t>
                      </a:r>
                      <a:endParaRPr lang="en-US" sz="2200" b="0" i="0" dirty="0">
                        <a:solidFill>
                          <a:srgbClr val="18191F"/>
                        </a:solidFill>
                        <a:effectLst/>
                        <a:latin typeface="Cambria" panose="02040503050406030204" pitchFamily="18" charset="0"/>
                        <a:ea typeface="Cambria" panose="02040503050406030204" pitchFamily="18" charset="0"/>
                      </a:endParaRPr>
                    </a:p>
                  </a:txBody>
                  <a:tcPr anchor="ctr"/>
                </a:tc>
              </a:tr>
              <a:tr h="1108099">
                <a:tc>
                  <a:txBody>
                    <a:bodyPr/>
                    <a:lstStyle/>
                    <a:p>
                      <a:pPr algn="just"/>
                      <a:r>
                        <a:rPr lang="en-IN" sz="2200" b="1" i="0" dirty="0">
                          <a:solidFill>
                            <a:srgbClr val="18191F"/>
                          </a:solidFill>
                          <a:effectLst/>
                          <a:latin typeface="Cambria" panose="02040503050406030204" pitchFamily="18" charset="0"/>
                          <a:ea typeface="Cambria" panose="02040503050406030204" pitchFamily="18" charset="0"/>
                        </a:rPr>
                        <a:t>CERSAI</a:t>
                      </a:r>
                    </a:p>
                  </a:txBody>
                  <a:tcPr anchor="ctr"/>
                </a:tc>
                <a:tc>
                  <a:txBody>
                    <a:bodyPr/>
                    <a:lstStyle/>
                    <a:p>
                      <a:pPr algn="just"/>
                      <a:r>
                        <a:rPr lang="en-IN" sz="2200" b="0" i="0" baseline="0" dirty="0" smtClean="0">
                          <a:solidFill>
                            <a:srgbClr val="18191F"/>
                          </a:solidFill>
                          <a:effectLst/>
                          <a:latin typeface="Cambria" panose="02040503050406030204" pitchFamily="18" charset="0"/>
                          <a:ea typeface="Cambria" panose="02040503050406030204" pitchFamily="18" charset="0"/>
                        </a:rPr>
                        <a:t>For reporting of information regarding </a:t>
                      </a:r>
                      <a:r>
                        <a:rPr lang="en-IN" sz="2200" b="0" i="0" baseline="0" dirty="0" smtClean="0">
                          <a:solidFill>
                            <a:srgbClr val="FF0000"/>
                          </a:solidFill>
                          <a:effectLst/>
                          <a:latin typeface="Cambria" panose="02040503050406030204" pitchFamily="18" charset="0"/>
                          <a:ea typeface="Cambria" panose="02040503050406030204" pitchFamily="18" charset="0"/>
                        </a:rPr>
                        <a:t>mortgage / security interest</a:t>
                      </a:r>
                      <a:r>
                        <a:rPr lang="en-IN" sz="2200" b="0" i="0" baseline="0" dirty="0" smtClean="0">
                          <a:solidFill>
                            <a:srgbClr val="18191F"/>
                          </a:solidFill>
                          <a:effectLst/>
                          <a:latin typeface="Cambria" panose="02040503050406030204" pitchFamily="18" charset="0"/>
                          <a:ea typeface="Cambria" panose="02040503050406030204" pitchFamily="18" charset="0"/>
                        </a:rPr>
                        <a:t>.</a:t>
                      </a:r>
                      <a:endParaRPr lang="en-IN" sz="2200" b="0" i="0" dirty="0">
                        <a:solidFill>
                          <a:srgbClr val="18191F"/>
                        </a:solidFill>
                        <a:effectLst/>
                        <a:latin typeface="Cambria" panose="02040503050406030204" pitchFamily="18" charset="0"/>
                        <a:ea typeface="Cambria" panose="02040503050406030204" pitchFamily="18" charset="0"/>
                      </a:endParaRPr>
                    </a:p>
                  </a:txBody>
                  <a:tcPr anchor="ctr"/>
                </a:tc>
              </a:tr>
            </a:tbl>
          </a:graphicData>
        </a:graphic>
      </p:graphicFrame>
    </p:spTree>
    <p:extLst>
      <p:ext uri="{BB962C8B-B14F-4D97-AF65-F5344CB8AC3E}">
        <p14:creationId xmlns:p14="http://schemas.microsoft.com/office/powerpoint/2010/main" val="249094285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r>
              <a:rPr lang="en-US" sz="4000" b="1" i="1" dirty="0" smtClean="0"/>
              <a:t>Credit Information Companies (Regulation) Act, 2005 (CIC Act)</a:t>
            </a:r>
            <a:endParaRPr lang="en-IN" sz="4000" b="1" i="1" dirty="0"/>
          </a:p>
        </p:txBody>
      </p:sp>
    </p:spTree>
    <p:extLst>
      <p:ext uri="{BB962C8B-B14F-4D97-AF65-F5344CB8AC3E}">
        <p14:creationId xmlns:p14="http://schemas.microsoft.com/office/powerpoint/2010/main" val="47701017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nvPr>
        </p:nvGraphicFramePr>
        <p:xfrm>
          <a:off x="611560" y="404664"/>
          <a:ext cx="7848872" cy="5782943"/>
        </p:xfrm>
        <a:graphic>
          <a:graphicData uri="http://schemas.openxmlformats.org/drawingml/2006/table">
            <a:tbl>
              <a:tblPr firstRow="1" bandRow="1">
                <a:tableStyleId>{5C22544A-7EE6-4342-B048-85BDC9FD1C3A}</a:tableStyleId>
              </a:tblPr>
              <a:tblGrid>
                <a:gridCol w="7848872"/>
              </a:tblGrid>
              <a:tr h="495857">
                <a:tc>
                  <a:txBody>
                    <a:bodyPr/>
                    <a:lstStyle/>
                    <a:p>
                      <a:pPr algn="ctr"/>
                      <a:r>
                        <a:rPr lang="en-US" sz="2800" dirty="0" smtClean="0"/>
                        <a:t>Credit Information Company (CIC)</a:t>
                      </a:r>
                      <a:endParaRPr lang="en-IN" dirty="0"/>
                    </a:p>
                  </a:txBody>
                  <a:tcPr/>
                </a:tc>
              </a:tr>
              <a:tr h="5264783">
                <a:tc>
                  <a:txBody>
                    <a:bodyPr/>
                    <a:lstStyle/>
                    <a:p>
                      <a:pPr algn="just"/>
                      <a:endParaRPr kumimoji="0" lang="en-US" sz="2300" b="0" i="0" kern="1200" dirty="0" smtClean="0">
                        <a:solidFill>
                          <a:schemeClr val="dk1"/>
                        </a:solidFill>
                        <a:effectLst/>
                        <a:latin typeface="+mn-lt"/>
                        <a:ea typeface="+mn-ea"/>
                        <a:cs typeface="+mn-cs"/>
                      </a:endParaRPr>
                    </a:p>
                  </a:txBody>
                  <a:tcPr/>
                </a:tc>
              </a:tr>
            </a:tbl>
          </a:graphicData>
        </a:graphic>
      </p:graphicFrame>
      <p:graphicFrame>
        <p:nvGraphicFramePr>
          <p:cNvPr id="2" name="Diagram 1"/>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3626831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180533910"/>
              </p:ext>
            </p:extLst>
          </p:nvPr>
        </p:nvGraphicFramePr>
        <p:xfrm>
          <a:off x="251520" y="404664"/>
          <a:ext cx="8568952" cy="6048672"/>
        </p:xfrm>
        <a:graphic>
          <a:graphicData uri="http://schemas.openxmlformats.org/drawingml/2006/table">
            <a:tbl>
              <a:tblPr firstRow="1" bandRow="1">
                <a:tableStyleId>{5C22544A-7EE6-4342-B048-85BDC9FD1C3A}</a:tableStyleId>
              </a:tblPr>
              <a:tblGrid>
                <a:gridCol w="8568952"/>
              </a:tblGrid>
              <a:tr h="520650">
                <a:tc>
                  <a:txBody>
                    <a:bodyPr/>
                    <a:lstStyle/>
                    <a:p>
                      <a:pPr algn="ctr"/>
                      <a:r>
                        <a:rPr lang="en-US" sz="2200" dirty="0" smtClean="0">
                          <a:latin typeface="Cambria" panose="02040503050406030204" pitchFamily="18" charset="0"/>
                          <a:ea typeface="Cambria" panose="02040503050406030204" pitchFamily="18" charset="0"/>
                        </a:rPr>
                        <a:t>Background</a:t>
                      </a:r>
                      <a:endParaRPr lang="en-IN" sz="2200" dirty="0">
                        <a:latin typeface="Cambria" panose="02040503050406030204" pitchFamily="18" charset="0"/>
                        <a:ea typeface="Cambria" panose="02040503050406030204" pitchFamily="18" charset="0"/>
                      </a:endParaRPr>
                    </a:p>
                  </a:txBody>
                  <a:tcPr/>
                </a:tc>
              </a:tr>
              <a:tr h="5528022">
                <a:tc>
                  <a:txBody>
                    <a:bodyPr/>
                    <a:lstStyle/>
                    <a:p>
                      <a:pPr algn="just"/>
                      <a:r>
                        <a:rPr kumimoji="0" lang="en-US" sz="2200" b="0" i="0" kern="1200" dirty="0" smtClean="0">
                          <a:solidFill>
                            <a:schemeClr val="dk1"/>
                          </a:solidFill>
                          <a:effectLst/>
                          <a:latin typeface="Cambria" panose="02040503050406030204" pitchFamily="18" charset="0"/>
                          <a:ea typeface="Cambria" panose="02040503050406030204" pitchFamily="18" charset="0"/>
                          <a:cs typeface="+mn-cs"/>
                        </a:rPr>
                        <a:t>In India there are four credit information bureaus – </a:t>
                      </a:r>
                      <a:r>
                        <a:rPr kumimoji="0" lang="en-US" sz="2200" b="1" i="0" kern="1200" dirty="0" smtClean="0">
                          <a:solidFill>
                            <a:srgbClr val="FF0000"/>
                          </a:solidFill>
                          <a:effectLst/>
                          <a:latin typeface="Cambria" panose="02040503050406030204" pitchFamily="18" charset="0"/>
                          <a:ea typeface="Cambria" panose="02040503050406030204" pitchFamily="18" charset="0"/>
                          <a:cs typeface="+mn-cs"/>
                        </a:rPr>
                        <a:t>Equifax</a:t>
                      </a:r>
                      <a:r>
                        <a:rPr kumimoji="0" lang="en-US" sz="2200" b="1" i="0" kern="1200" dirty="0" smtClean="0">
                          <a:solidFill>
                            <a:schemeClr val="bg1"/>
                          </a:solidFill>
                          <a:effectLst/>
                          <a:latin typeface="Cambria" panose="02040503050406030204" pitchFamily="18" charset="0"/>
                          <a:ea typeface="Cambria" panose="02040503050406030204" pitchFamily="18" charset="0"/>
                          <a:cs typeface="+mn-cs"/>
                        </a:rPr>
                        <a:t>,</a:t>
                      </a:r>
                      <a:r>
                        <a:rPr kumimoji="0" lang="en-US" sz="2200" b="1" i="0" kern="1200" dirty="0" smtClean="0">
                          <a:solidFill>
                            <a:srgbClr val="FF0000"/>
                          </a:solidFill>
                          <a:effectLst/>
                          <a:latin typeface="Cambria" panose="02040503050406030204" pitchFamily="18" charset="0"/>
                          <a:ea typeface="Cambria" panose="02040503050406030204" pitchFamily="18" charset="0"/>
                          <a:cs typeface="+mn-cs"/>
                        </a:rPr>
                        <a:t> </a:t>
                      </a:r>
                      <a:r>
                        <a:rPr kumimoji="0" lang="en-US" sz="2200" b="1" i="0" kern="1200" dirty="0" err="1" smtClean="0">
                          <a:solidFill>
                            <a:srgbClr val="FF0000"/>
                          </a:solidFill>
                          <a:effectLst/>
                          <a:latin typeface="Cambria" panose="02040503050406030204" pitchFamily="18" charset="0"/>
                          <a:ea typeface="Cambria" panose="02040503050406030204" pitchFamily="18" charset="0"/>
                          <a:cs typeface="+mn-cs"/>
                        </a:rPr>
                        <a:t>TransUnion</a:t>
                      </a:r>
                      <a:r>
                        <a:rPr kumimoji="0" lang="en-US" sz="2200" b="1" i="0" kern="1200" dirty="0" smtClean="0">
                          <a:solidFill>
                            <a:srgbClr val="FF0000"/>
                          </a:solidFill>
                          <a:effectLst/>
                          <a:latin typeface="Cambria" panose="02040503050406030204" pitchFamily="18" charset="0"/>
                          <a:ea typeface="Cambria" panose="02040503050406030204" pitchFamily="18" charset="0"/>
                          <a:cs typeface="+mn-cs"/>
                        </a:rPr>
                        <a:t> CIBIL</a:t>
                      </a:r>
                      <a:r>
                        <a:rPr kumimoji="0" lang="en-US" sz="2200" b="0" i="0" kern="1200" dirty="0" smtClean="0">
                          <a:solidFill>
                            <a:schemeClr val="dk1"/>
                          </a:solidFill>
                          <a:effectLst/>
                          <a:latin typeface="Cambria" panose="02040503050406030204" pitchFamily="18" charset="0"/>
                          <a:ea typeface="Cambria" panose="02040503050406030204" pitchFamily="18" charset="0"/>
                          <a:cs typeface="+mn-cs"/>
                        </a:rPr>
                        <a:t>,</a:t>
                      </a:r>
                      <a:r>
                        <a:rPr kumimoji="0" lang="en-US" sz="2200" b="1" i="0" kern="1200" baseline="0" dirty="0" smtClean="0">
                          <a:solidFill>
                            <a:srgbClr val="FF0000"/>
                          </a:solidFill>
                          <a:effectLst/>
                          <a:latin typeface="Cambria" panose="02040503050406030204" pitchFamily="18" charset="0"/>
                          <a:ea typeface="Cambria" panose="02040503050406030204" pitchFamily="18" charset="0"/>
                          <a:cs typeface="+mn-cs"/>
                        </a:rPr>
                        <a:t> </a:t>
                      </a:r>
                      <a:r>
                        <a:rPr kumimoji="0" lang="en-US" sz="2200" b="1" i="0" kern="1200" dirty="0" smtClean="0">
                          <a:solidFill>
                            <a:srgbClr val="FF0000"/>
                          </a:solidFill>
                          <a:effectLst/>
                          <a:latin typeface="Cambria" panose="02040503050406030204" pitchFamily="18" charset="0"/>
                          <a:ea typeface="Cambria" panose="02040503050406030204" pitchFamily="18" charset="0"/>
                          <a:cs typeface="+mn-cs"/>
                        </a:rPr>
                        <a:t>Experian</a:t>
                      </a:r>
                      <a:r>
                        <a:rPr kumimoji="0" lang="en-US" sz="2200" b="1" i="0" kern="1200" dirty="0" smtClean="0">
                          <a:solidFill>
                            <a:schemeClr val="bg1"/>
                          </a:solidFill>
                          <a:effectLst/>
                          <a:latin typeface="Cambria" panose="02040503050406030204" pitchFamily="18" charset="0"/>
                          <a:ea typeface="Cambria" panose="02040503050406030204" pitchFamily="18" charset="0"/>
                          <a:cs typeface="+mn-cs"/>
                        </a:rPr>
                        <a:t>,</a:t>
                      </a:r>
                      <a:r>
                        <a:rPr kumimoji="0" lang="en-US" sz="2200" b="1" i="0" kern="1200" dirty="0" smtClean="0">
                          <a:solidFill>
                            <a:srgbClr val="FF0000"/>
                          </a:solidFill>
                          <a:effectLst/>
                          <a:latin typeface="Cambria" panose="02040503050406030204" pitchFamily="18" charset="0"/>
                          <a:ea typeface="Cambria" panose="02040503050406030204" pitchFamily="18" charset="0"/>
                          <a:cs typeface="+mn-cs"/>
                        </a:rPr>
                        <a:t> </a:t>
                      </a:r>
                      <a:r>
                        <a:rPr kumimoji="0" lang="en-US" sz="2200" b="0" i="0" kern="1200" dirty="0" smtClean="0">
                          <a:solidFill>
                            <a:schemeClr val="bg1"/>
                          </a:solidFill>
                          <a:effectLst/>
                          <a:latin typeface="Cambria" panose="02040503050406030204" pitchFamily="18" charset="0"/>
                          <a:ea typeface="Cambria" panose="02040503050406030204" pitchFamily="18" charset="0"/>
                          <a:cs typeface="+mn-cs"/>
                        </a:rPr>
                        <a:t>and</a:t>
                      </a:r>
                      <a:r>
                        <a:rPr kumimoji="0" lang="en-US" sz="2200" b="1" i="0" kern="1200" dirty="0" smtClean="0">
                          <a:solidFill>
                            <a:srgbClr val="FF0000"/>
                          </a:solidFill>
                          <a:effectLst/>
                          <a:latin typeface="Cambria" panose="02040503050406030204" pitchFamily="18" charset="0"/>
                          <a:ea typeface="Cambria" panose="02040503050406030204" pitchFamily="18" charset="0"/>
                          <a:cs typeface="+mn-cs"/>
                        </a:rPr>
                        <a:t> CRIF High Mark</a:t>
                      </a:r>
                      <a:r>
                        <a:rPr kumimoji="0" lang="en-US" sz="2200" b="0" i="0" kern="1200" dirty="0" smtClean="0">
                          <a:solidFill>
                            <a:schemeClr val="dk1"/>
                          </a:solidFill>
                          <a:effectLst/>
                          <a:latin typeface="Cambria" panose="02040503050406030204" pitchFamily="18" charset="0"/>
                          <a:ea typeface="Cambria" panose="02040503050406030204" pitchFamily="18" charset="0"/>
                          <a:cs typeface="+mn-cs"/>
                        </a:rPr>
                        <a:t>. These credit information bureaus are directly regulated by the Reserve Bank of India’s Department of Banking Operations and Development. As per the provisions of 2005 Credit Information Companies (Regulations) Act (CICRA), all banks, financial institutions and NBFCs are required to </a:t>
                      </a:r>
                      <a:r>
                        <a:rPr kumimoji="0" lang="en-US" sz="2200" b="1" i="0" kern="1200" dirty="0" smtClean="0">
                          <a:solidFill>
                            <a:srgbClr val="FF0000"/>
                          </a:solidFill>
                          <a:effectLst/>
                          <a:latin typeface="Cambria" panose="02040503050406030204" pitchFamily="18" charset="0"/>
                          <a:ea typeface="Cambria" panose="02040503050406030204" pitchFamily="18" charset="0"/>
                          <a:cs typeface="+mn-cs"/>
                        </a:rPr>
                        <a:t>report every retail loan taken by a consumer</a:t>
                      </a:r>
                      <a:r>
                        <a:rPr kumimoji="0" lang="en-US" sz="2200" b="0" i="0" kern="1200" dirty="0" smtClean="0">
                          <a:solidFill>
                            <a:srgbClr val="FF0000"/>
                          </a:solidFill>
                          <a:effectLst/>
                          <a:latin typeface="Cambria" panose="02040503050406030204" pitchFamily="18" charset="0"/>
                          <a:ea typeface="Cambria" panose="02040503050406030204" pitchFamily="18" charset="0"/>
                          <a:cs typeface="+mn-cs"/>
                        </a:rPr>
                        <a:t> </a:t>
                      </a:r>
                      <a:r>
                        <a:rPr kumimoji="0" lang="en-US" sz="2200" b="0" i="0" kern="1200" dirty="0" smtClean="0">
                          <a:solidFill>
                            <a:schemeClr val="dk1"/>
                          </a:solidFill>
                          <a:effectLst/>
                          <a:latin typeface="Cambria" panose="02040503050406030204" pitchFamily="18" charset="0"/>
                          <a:ea typeface="Cambria" panose="02040503050406030204" pitchFamily="18" charset="0"/>
                          <a:cs typeface="+mn-cs"/>
                        </a:rPr>
                        <a:t>to all </a:t>
                      </a:r>
                      <a:r>
                        <a:rPr kumimoji="0" lang="en-US" sz="2200" b="0" i="0" kern="1200" dirty="0" smtClean="0">
                          <a:solidFill>
                            <a:schemeClr val="dk1"/>
                          </a:solidFill>
                          <a:effectLst/>
                          <a:latin typeface="Cambria" panose="02040503050406030204" pitchFamily="18" charset="0"/>
                          <a:ea typeface="Cambria" panose="02040503050406030204" pitchFamily="18" charset="0"/>
                          <a:cs typeface="+mn-cs"/>
                        </a:rPr>
                        <a:t>the four </a:t>
                      </a:r>
                      <a:r>
                        <a:rPr kumimoji="0" lang="en-US" sz="2200" b="0" i="0" kern="1200" dirty="0" smtClean="0">
                          <a:solidFill>
                            <a:schemeClr val="dk1"/>
                          </a:solidFill>
                          <a:effectLst/>
                          <a:latin typeface="Cambria" panose="02040503050406030204" pitchFamily="18" charset="0"/>
                          <a:ea typeface="Cambria" panose="02040503050406030204" pitchFamily="18" charset="0"/>
                          <a:cs typeface="+mn-cs"/>
                        </a:rPr>
                        <a:t>credit information</a:t>
                      </a:r>
                      <a:r>
                        <a:rPr kumimoji="0" lang="en-US" sz="2200" b="0" i="0" kern="1200" baseline="0" dirty="0" smtClean="0">
                          <a:solidFill>
                            <a:schemeClr val="dk1"/>
                          </a:solidFill>
                          <a:effectLst/>
                          <a:latin typeface="Cambria" panose="02040503050406030204" pitchFamily="18" charset="0"/>
                          <a:ea typeface="Cambria" panose="02040503050406030204" pitchFamily="18" charset="0"/>
                          <a:cs typeface="+mn-cs"/>
                        </a:rPr>
                        <a:t> </a:t>
                      </a:r>
                      <a:r>
                        <a:rPr kumimoji="0" lang="en-US" sz="2200" b="0" i="0" kern="1200" dirty="0" smtClean="0">
                          <a:solidFill>
                            <a:schemeClr val="dk1"/>
                          </a:solidFill>
                          <a:effectLst/>
                          <a:latin typeface="Cambria" panose="02040503050406030204" pitchFamily="18" charset="0"/>
                          <a:ea typeface="Cambria" panose="02040503050406030204" pitchFamily="18" charset="0"/>
                          <a:cs typeface="+mn-cs"/>
                        </a:rPr>
                        <a:t>bureaus.</a:t>
                      </a:r>
                    </a:p>
                    <a:p>
                      <a:pPr algn="just"/>
                      <a:r>
                        <a:rPr lang="en-US" sz="2200" dirty="0" smtClean="0">
                          <a:latin typeface="Cambria" panose="02040503050406030204" pitchFamily="18" charset="0"/>
                          <a:ea typeface="Cambria" panose="02040503050406030204" pitchFamily="18" charset="0"/>
                        </a:rPr>
                        <a:t/>
                      </a:r>
                      <a:br>
                        <a:rPr lang="en-US" sz="2200" dirty="0" smtClean="0">
                          <a:latin typeface="Cambria" panose="02040503050406030204" pitchFamily="18" charset="0"/>
                          <a:ea typeface="Cambria" panose="02040503050406030204" pitchFamily="18" charset="0"/>
                        </a:rPr>
                      </a:br>
                      <a:r>
                        <a:rPr kumimoji="0" lang="en-US" sz="2200" b="0" i="0" kern="1200" dirty="0" smtClean="0">
                          <a:solidFill>
                            <a:schemeClr val="dk1"/>
                          </a:solidFill>
                          <a:effectLst/>
                          <a:latin typeface="Cambria" panose="02040503050406030204" pitchFamily="18" charset="0"/>
                          <a:ea typeface="Cambria" panose="02040503050406030204" pitchFamily="18" charset="0"/>
                          <a:cs typeface="+mn-cs"/>
                        </a:rPr>
                        <a:t>It is mandatory for all financial institutions and commercial bank which provides/lending money and Credit Institutions (CIs) </a:t>
                      </a:r>
                      <a:r>
                        <a:rPr kumimoji="0" lang="en-US" sz="2200" b="1" i="0" kern="1200" dirty="0" smtClean="0">
                          <a:solidFill>
                            <a:srgbClr val="FF0000"/>
                          </a:solidFill>
                          <a:effectLst/>
                          <a:latin typeface="Cambria" panose="02040503050406030204" pitchFamily="18" charset="0"/>
                          <a:ea typeface="Cambria" panose="02040503050406030204" pitchFamily="18" charset="0"/>
                          <a:cs typeface="+mn-cs"/>
                        </a:rPr>
                        <a:t>shall become members of all four CICs </a:t>
                      </a:r>
                      <a:r>
                        <a:rPr kumimoji="0" lang="en-US" sz="2200" b="0" i="0" kern="1200" dirty="0" smtClean="0">
                          <a:solidFill>
                            <a:schemeClr val="dk1"/>
                          </a:solidFill>
                          <a:effectLst/>
                          <a:latin typeface="Cambria" panose="02040503050406030204" pitchFamily="18" charset="0"/>
                          <a:ea typeface="Cambria" panose="02040503050406030204" pitchFamily="18" charset="0"/>
                          <a:cs typeface="+mn-cs"/>
                        </a:rPr>
                        <a:t>and </a:t>
                      </a:r>
                      <a:r>
                        <a:rPr kumimoji="0" lang="en-US" sz="2200" b="1" i="0" kern="1200" dirty="0" smtClean="0">
                          <a:solidFill>
                            <a:srgbClr val="FF0000"/>
                          </a:solidFill>
                          <a:effectLst/>
                          <a:latin typeface="Cambria" panose="02040503050406030204" pitchFamily="18" charset="0"/>
                          <a:ea typeface="Cambria" panose="02040503050406030204" pitchFamily="18" charset="0"/>
                          <a:cs typeface="+mn-cs"/>
                        </a:rPr>
                        <a:t>submit data </a:t>
                      </a:r>
                      <a:r>
                        <a:rPr kumimoji="0" lang="en-US" sz="2200" b="0" i="0" kern="1200" dirty="0" smtClean="0">
                          <a:solidFill>
                            <a:schemeClr val="dk1"/>
                          </a:solidFill>
                          <a:effectLst/>
                          <a:latin typeface="Cambria" panose="02040503050406030204" pitchFamily="18" charset="0"/>
                          <a:ea typeface="Cambria" panose="02040503050406030204" pitchFamily="18" charset="0"/>
                          <a:cs typeface="+mn-cs"/>
                        </a:rPr>
                        <a:t>(including historical data) to them.</a:t>
                      </a:r>
                    </a:p>
                  </a:txBody>
                  <a:tcPr/>
                </a:tc>
              </a:tr>
            </a:tbl>
          </a:graphicData>
        </a:graphic>
      </p:graphicFrame>
    </p:spTree>
    <p:extLst>
      <p:ext uri="{BB962C8B-B14F-4D97-AF65-F5344CB8AC3E}">
        <p14:creationId xmlns:p14="http://schemas.microsoft.com/office/powerpoint/2010/main" val="331848585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016881143"/>
              </p:ext>
            </p:extLst>
          </p:nvPr>
        </p:nvGraphicFramePr>
        <p:xfrm>
          <a:off x="323528" y="404664"/>
          <a:ext cx="8568952" cy="6192688"/>
        </p:xfrm>
        <a:graphic>
          <a:graphicData uri="http://schemas.openxmlformats.org/drawingml/2006/table">
            <a:tbl>
              <a:tblPr firstRow="1" bandRow="1">
                <a:tableStyleId>{5C22544A-7EE6-4342-B048-85BDC9FD1C3A}</a:tableStyleId>
              </a:tblPr>
              <a:tblGrid>
                <a:gridCol w="8568952"/>
              </a:tblGrid>
              <a:tr h="526717">
                <a:tc>
                  <a:txBody>
                    <a:bodyPr/>
                    <a:lstStyle/>
                    <a:p>
                      <a:pPr algn="ctr"/>
                      <a:r>
                        <a:rPr lang="en-US" sz="2200" dirty="0" smtClean="0">
                          <a:latin typeface="Cambria" panose="02040503050406030204" pitchFamily="18" charset="0"/>
                          <a:ea typeface="Cambria" panose="02040503050406030204" pitchFamily="18" charset="0"/>
                        </a:rPr>
                        <a:t>Registration</a:t>
                      </a:r>
                      <a:r>
                        <a:rPr lang="en-US" sz="2200" baseline="0" dirty="0" smtClean="0">
                          <a:latin typeface="Cambria" panose="02040503050406030204" pitchFamily="18" charset="0"/>
                          <a:ea typeface="Cambria" panose="02040503050406030204" pitchFamily="18" charset="0"/>
                        </a:rPr>
                        <a:t> </a:t>
                      </a:r>
                      <a:endParaRPr lang="en-IN" sz="2200" dirty="0">
                        <a:latin typeface="Cambria" panose="02040503050406030204" pitchFamily="18" charset="0"/>
                        <a:ea typeface="Cambria" panose="02040503050406030204" pitchFamily="18" charset="0"/>
                      </a:endParaRPr>
                    </a:p>
                  </a:txBody>
                  <a:tcPr/>
                </a:tc>
              </a:tr>
              <a:tr h="5665971">
                <a:tc>
                  <a:txBody>
                    <a:bodyPr/>
                    <a:lstStyle/>
                    <a:p>
                      <a:pPr marL="342900" indent="-342900" algn="just">
                        <a:spcBef>
                          <a:spcPts val="600"/>
                        </a:spcBef>
                        <a:spcAft>
                          <a:spcPts val="600"/>
                        </a:spcAft>
                        <a:buFont typeface="Wingdings" panose="05000000000000000000" pitchFamily="2" charset="2"/>
                        <a:buChar char="§"/>
                      </a:pPr>
                      <a:r>
                        <a:rPr kumimoji="0" lang="en-US" sz="2200" b="0" i="0" kern="1200" dirty="0" smtClean="0">
                          <a:solidFill>
                            <a:schemeClr val="dk1"/>
                          </a:solidFill>
                          <a:effectLst/>
                          <a:latin typeface="Cambria" panose="02040503050406030204" pitchFamily="18" charset="0"/>
                          <a:ea typeface="Cambria" panose="02040503050406030204" pitchFamily="18" charset="0"/>
                          <a:cs typeface="+mn-cs"/>
                        </a:rPr>
                        <a:t>Make</a:t>
                      </a:r>
                      <a:r>
                        <a:rPr kumimoji="0" lang="en-US" sz="2200" b="0" i="0" kern="1200" baseline="0" dirty="0" smtClean="0">
                          <a:solidFill>
                            <a:schemeClr val="dk1"/>
                          </a:solidFill>
                          <a:effectLst/>
                          <a:latin typeface="Cambria" panose="02040503050406030204" pitchFamily="18" charset="0"/>
                          <a:ea typeface="Cambria" panose="02040503050406030204" pitchFamily="18" charset="0"/>
                          <a:cs typeface="+mn-cs"/>
                        </a:rPr>
                        <a:t> application for registration with respective CIC</a:t>
                      </a:r>
                    </a:p>
                    <a:p>
                      <a:pPr marL="342900" indent="-342900" algn="just">
                        <a:spcBef>
                          <a:spcPts val="600"/>
                        </a:spcBef>
                        <a:spcAft>
                          <a:spcPts val="600"/>
                        </a:spcAft>
                        <a:buFont typeface="Wingdings" panose="05000000000000000000" pitchFamily="2" charset="2"/>
                        <a:buChar char="§"/>
                      </a:pPr>
                      <a:r>
                        <a:rPr kumimoji="0" lang="en-US" sz="2200" b="0" i="0" kern="1200" baseline="0" dirty="0" smtClean="0">
                          <a:solidFill>
                            <a:schemeClr val="dk1"/>
                          </a:solidFill>
                          <a:effectLst/>
                          <a:latin typeface="Cambria" panose="02040503050406030204" pitchFamily="18" charset="0"/>
                          <a:ea typeface="Cambria" panose="02040503050406030204" pitchFamily="18" charset="0"/>
                          <a:cs typeface="+mn-cs"/>
                        </a:rPr>
                        <a:t>Upon receipt of the same they will process the same </a:t>
                      </a:r>
                    </a:p>
                    <a:p>
                      <a:pPr marL="342900" indent="-342900" algn="just">
                        <a:spcBef>
                          <a:spcPts val="600"/>
                        </a:spcBef>
                        <a:spcAft>
                          <a:spcPts val="600"/>
                        </a:spcAft>
                        <a:buFont typeface="Wingdings" panose="05000000000000000000" pitchFamily="2" charset="2"/>
                        <a:buChar char="§"/>
                      </a:pPr>
                      <a:r>
                        <a:rPr kumimoji="0" lang="en-US" sz="2200" b="0" i="0" kern="1200" baseline="0" dirty="0" smtClean="0">
                          <a:solidFill>
                            <a:schemeClr val="dk1"/>
                          </a:solidFill>
                          <a:effectLst/>
                          <a:latin typeface="Cambria" panose="02040503050406030204" pitchFamily="18" charset="0"/>
                          <a:ea typeface="Cambria" panose="02040503050406030204" pitchFamily="18" charset="0"/>
                          <a:cs typeface="+mn-cs"/>
                        </a:rPr>
                        <a:t>Make payment of requisite charges :</a:t>
                      </a:r>
                    </a:p>
                    <a:p>
                      <a:pPr marL="896938" indent="-342900" algn="just">
                        <a:spcBef>
                          <a:spcPts val="600"/>
                        </a:spcBef>
                        <a:spcAft>
                          <a:spcPts val="600"/>
                        </a:spcAft>
                        <a:buFont typeface="Arial" panose="020B0604020202020204" pitchFamily="34" charset="0"/>
                        <a:buChar char="•"/>
                      </a:pPr>
                      <a:r>
                        <a:rPr kumimoji="0" lang="en-US" sz="2200" b="0" i="0" kern="1200" dirty="0" smtClean="0">
                          <a:solidFill>
                            <a:srgbClr val="FF0000"/>
                          </a:solidFill>
                          <a:effectLst/>
                          <a:latin typeface="Cambria" panose="02040503050406030204" pitchFamily="18" charset="0"/>
                          <a:ea typeface="Cambria" panose="02040503050406030204" pitchFamily="18" charset="0"/>
                          <a:cs typeface="+mn-cs"/>
                        </a:rPr>
                        <a:t>Membership fee: INR 10,000/- </a:t>
                      </a:r>
                      <a:r>
                        <a:rPr kumimoji="0" lang="en-US" sz="2200" b="0" i="0" kern="1200" dirty="0" smtClean="0">
                          <a:solidFill>
                            <a:schemeClr val="dk1"/>
                          </a:solidFill>
                          <a:effectLst/>
                          <a:latin typeface="Cambria" panose="02040503050406030204" pitchFamily="18" charset="0"/>
                          <a:ea typeface="Cambria" panose="02040503050406030204" pitchFamily="18" charset="0"/>
                          <a:cs typeface="+mn-cs"/>
                        </a:rPr>
                        <a:t>(plus taxes @18%)</a:t>
                      </a:r>
                    </a:p>
                    <a:p>
                      <a:pPr marL="896938" indent="-342900" algn="just">
                        <a:spcBef>
                          <a:spcPts val="600"/>
                        </a:spcBef>
                        <a:spcAft>
                          <a:spcPts val="600"/>
                        </a:spcAft>
                        <a:buFont typeface="Arial" panose="020B0604020202020204" pitchFamily="34" charset="0"/>
                        <a:buChar char="•"/>
                      </a:pPr>
                      <a:r>
                        <a:rPr kumimoji="0" lang="en-US" sz="2200" b="0" i="0" kern="1200" dirty="0" smtClean="0">
                          <a:solidFill>
                            <a:srgbClr val="FF0000"/>
                          </a:solidFill>
                          <a:effectLst/>
                          <a:latin typeface="Cambria" panose="02040503050406030204" pitchFamily="18" charset="0"/>
                          <a:ea typeface="Cambria" panose="02040503050406030204" pitchFamily="18" charset="0"/>
                          <a:cs typeface="+mn-cs"/>
                        </a:rPr>
                        <a:t>Annual fee: INR 5,000/-</a:t>
                      </a:r>
                      <a:r>
                        <a:rPr kumimoji="0" lang="en-US" sz="2200" b="0" i="0" kern="1200" dirty="0" smtClean="0">
                          <a:solidFill>
                            <a:schemeClr val="dk1"/>
                          </a:solidFill>
                          <a:effectLst/>
                          <a:latin typeface="Cambria" panose="02040503050406030204" pitchFamily="18" charset="0"/>
                          <a:ea typeface="Cambria" panose="02040503050406030204" pitchFamily="18" charset="0"/>
                          <a:cs typeface="+mn-cs"/>
                        </a:rPr>
                        <a:t> (plus taxes @18%)</a:t>
                      </a:r>
                    </a:p>
                    <a:p>
                      <a:pPr marL="342900" indent="-342900" algn="just">
                        <a:spcBef>
                          <a:spcPts val="600"/>
                        </a:spcBef>
                        <a:spcAft>
                          <a:spcPts val="600"/>
                        </a:spcAft>
                        <a:buFont typeface="Wingdings" panose="05000000000000000000" pitchFamily="2" charset="2"/>
                        <a:buChar char="§"/>
                      </a:pPr>
                      <a:r>
                        <a:rPr kumimoji="0" lang="en-US" sz="2200" b="0" i="0" kern="1200" dirty="0" smtClean="0">
                          <a:solidFill>
                            <a:schemeClr val="dk1"/>
                          </a:solidFill>
                          <a:effectLst/>
                          <a:latin typeface="Cambria" panose="02040503050406030204" pitchFamily="18" charset="0"/>
                          <a:ea typeface="Cambria" panose="02040503050406030204" pitchFamily="18" charset="0"/>
                          <a:cs typeface="+mn-cs"/>
                        </a:rPr>
                        <a:t>CIC will</a:t>
                      </a:r>
                      <a:r>
                        <a:rPr kumimoji="0" lang="en-US" sz="2200" b="0" i="0" kern="1200" baseline="0" dirty="0" smtClean="0">
                          <a:solidFill>
                            <a:schemeClr val="dk1"/>
                          </a:solidFill>
                          <a:effectLst/>
                          <a:latin typeface="Cambria" panose="02040503050406030204" pitchFamily="18" charset="0"/>
                          <a:ea typeface="Cambria" panose="02040503050406030204" pitchFamily="18" charset="0"/>
                          <a:cs typeface="+mn-cs"/>
                        </a:rPr>
                        <a:t> register the entity and provide credentials for login and filing report</a:t>
                      </a:r>
                    </a:p>
                    <a:p>
                      <a:pPr marL="342900" indent="-342900" algn="just">
                        <a:spcBef>
                          <a:spcPts val="600"/>
                        </a:spcBef>
                        <a:spcAft>
                          <a:spcPts val="600"/>
                        </a:spcAft>
                        <a:buFont typeface="Wingdings" panose="05000000000000000000" pitchFamily="2" charset="2"/>
                        <a:buChar char="§"/>
                      </a:pPr>
                      <a:r>
                        <a:rPr kumimoji="0" lang="en-US" sz="2200" b="0" i="0" kern="1200" baseline="0" dirty="0" smtClean="0">
                          <a:solidFill>
                            <a:schemeClr val="dk1"/>
                          </a:solidFill>
                          <a:effectLst/>
                          <a:latin typeface="Cambria" panose="02040503050406030204" pitchFamily="18" charset="0"/>
                          <a:ea typeface="Cambria" panose="02040503050406030204" pitchFamily="18" charset="0"/>
                          <a:cs typeface="+mn-cs"/>
                        </a:rPr>
                        <a:t>Every year the membership needs to be renewed</a:t>
                      </a:r>
                    </a:p>
                    <a:p>
                      <a:pPr marL="342900" indent="-342900" algn="just">
                        <a:spcBef>
                          <a:spcPts val="600"/>
                        </a:spcBef>
                        <a:spcAft>
                          <a:spcPts val="600"/>
                        </a:spcAft>
                        <a:buFont typeface="Wingdings" panose="05000000000000000000" pitchFamily="2" charset="2"/>
                        <a:buChar char="§"/>
                      </a:pPr>
                      <a:r>
                        <a:rPr kumimoji="0" lang="en-US" sz="2200" b="0" i="0" kern="1200" dirty="0" smtClean="0">
                          <a:solidFill>
                            <a:schemeClr val="dk1"/>
                          </a:solidFill>
                          <a:effectLst/>
                          <a:latin typeface="Cambria" panose="02040503050406030204" pitchFamily="18" charset="0"/>
                          <a:ea typeface="Cambria" panose="02040503050406030204" pitchFamily="18" charset="0"/>
                          <a:cs typeface="+mn-cs"/>
                        </a:rPr>
                        <a:t>Once registration done successfully, the</a:t>
                      </a:r>
                      <a:r>
                        <a:rPr kumimoji="0" lang="en-US" sz="2200" b="0" i="0" kern="1200" baseline="0" dirty="0" smtClean="0">
                          <a:solidFill>
                            <a:schemeClr val="dk1"/>
                          </a:solidFill>
                          <a:effectLst/>
                          <a:latin typeface="Cambria" panose="02040503050406030204" pitchFamily="18" charset="0"/>
                          <a:ea typeface="Cambria" panose="02040503050406030204" pitchFamily="18" charset="0"/>
                          <a:cs typeface="+mn-cs"/>
                        </a:rPr>
                        <a:t> entity</a:t>
                      </a:r>
                      <a:r>
                        <a:rPr kumimoji="0" lang="en-US" sz="2200" b="0" i="0" kern="1200" dirty="0" smtClean="0">
                          <a:solidFill>
                            <a:schemeClr val="dk1"/>
                          </a:solidFill>
                          <a:effectLst/>
                          <a:latin typeface="Cambria" panose="02040503050406030204" pitchFamily="18" charset="0"/>
                          <a:ea typeface="Cambria" panose="02040503050406030204" pitchFamily="18" charset="0"/>
                          <a:cs typeface="+mn-cs"/>
                        </a:rPr>
                        <a:t> can access all the data available with</a:t>
                      </a:r>
                      <a:r>
                        <a:rPr kumimoji="0" lang="en-US" sz="2200" b="0" i="0" kern="1200" baseline="0" dirty="0" smtClean="0">
                          <a:solidFill>
                            <a:schemeClr val="dk1"/>
                          </a:solidFill>
                          <a:effectLst/>
                          <a:latin typeface="Cambria" panose="02040503050406030204" pitchFamily="18" charset="0"/>
                          <a:ea typeface="Cambria" panose="02040503050406030204" pitchFamily="18" charset="0"/>
                          <a:cs typeface="+mn-cs"/>
                        </a:rPr>
                        <a:t> CIC</a:t>
                      </a:r>
                      <a:r>
                        <a:rPr kumimoji="0" lang="en-US" sz="2200" b="0" i="0" kern="1200" dirty="0" smtClean="0">
                          <a:solidFill>
                            <a:schemeClr val="dk1"/>
                          </a:solidFill>
                          <a:effectLst/>
                          <a:latin typeface="Cambria" panose="02040503050406030204" pitchFamily="18" charset="0"/>
                          <a:ea typeface="Cambria" panose="02040503050406030204" pitchFamily="18" charset="0"/>
                          <a:cs typeface="+mn-cs"/>
                        </a:rPr>
                        <a:t>.</a:t>
                      </a:r>
                    </a:p>
                    <a:p>
                      <a:pPr marL="342900" indent="-342900" algn="just">
                        <a:spcBef>
                          <a:spcPts val="600"/>
                        </a:spcBef>
                        <a:spcAft>
                          <a:spcPts val="600"/>
                        </a:spcAft>
                        <a:buFont typeface="Wingdings" panose="05000000000000000000" pitchFamily="2" charset="2"/>
                        <a:buChar char="§"/>
                      </a:pPr>
                      <a:r>
                        <a:rPr kumimoji="0" lang="en-US" sz="2200" b="0" i="0" kern="1200" dirty="0" smtClean="0">
                          <a:solidFill>
                            <a:schemeClr val="dk1"/>
                          </a:solidFill>
                          <a:effectLst/>
                          <a:latin typeface="Cambria" panose="02040503050406030204" pitchFamily="18" charset="0"/>
                          <a:ea typeface="Cambria" panose="02040503050406030204" pitchFamily="18" charset="0"/>
                          <a:cs typeface="+mn-cs"/>
                        </a:rPr>
                        <a:t>Upon</a:t>
                      </a:r>
                      <a:r>
                        <a:rPr kumimoji="0" lang="en-US" sz="2200" b="0" i="0" kern="1200" baseline="0" dirty="0" smtClean="0">
                          <a:solidFill>
                            <a:schemeClr val="dk1"/>
                          </a:solidFill>
                          <a:effectLst/>
                          <a:latin typeface="Cambria" panose="02040503050406030204" pitchFamily="18" charset="0"/>
                          <a:ea typeface="Cambria" panose="02040503050406030204" pitchFamily="18" charset="0"/>
                          <a:cs typeface="+mn-cs"/>
                        </a:rPr>
                        <a:t> Registration the entity needs to file the monthly report with the CIC within 10 days of end of each month.</a:t>
                      </a:r>
                      <a:endParaRPr kumimoji="0" lang="en-US" sz="2200" b="0" i="0" kern="1200" dirty="0" smtClean="0">
                        <a:solidFill>
                          <a:schemeClr val="dk1"/>
                        </a:solidFill>
                        <a:effectLst/>
                        <a:latin typeface="Cambria" panose="02040503050406030204" pitchFamily="18" charset="0"/>
                        <a:ea typeface="Cambria" panose="02040503050406030204" pitchFamily="18" charset="0"/>
                        <a:cs typeface="+mn-cs"/>
                      </a:endParaRPr>
                    </a:p>
                  </a:txBody>
                  <a:tcPr/>
                </a:tc>
              </a:tr>
            </a:tbl>
          </a:graphicData>
        </a:graphic>
      </p:graphicFrame>
    </p:spTree>
    <p:extLst>
      <p:ext uri="{BB962C8B-B14F-4D97-AF65-F5344CB8AC3E}">
        <p14:creationId xmlns:p14="http://schemas.microsoft.com/office/powerpoint/2010/main" val="13573183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489557989"/>
              </p:ext>
            </p:extLst>
          </p:nvPr>
        </p:nvGraphicFramePr>
        <p:xfrm>
          <a:off x="395536" y="404664"/>
          <a:ext cx="8280920" cy="5544616"/>
        </p:xfrm>
        <a:graphic>
          <a:graphicData uri="http://schemas.openxmlformats.org/drawingml/2006/table">
            <a:tbl>
              <a:tblPr firstRow="1" bandRow="1">
                <a:tableStyleId>{5C22544A-7EE6-4342-B048-85BDC9FD1C3A}</a:tableStyleId>
              </a:tblPr>
              <a:tblGrid>
                <a:gridCol w="8280920"/>
              </a:tblGrid>
              <a:tr h="547709">
                <a:tc>
                  <a:txBody>
                    <a:bodyPr/>
                    <a:lstStyle/>
                    <a:p>
                      <a:pPr algn="ctr"/>
                      <a:r>
                        <a:rPr kumimoji="0" lang="en-US" sz="2200" b="1" i="0" kern="1200" dirty="0" smtClean="0">
                          <a:solidFill>
                            <a:schemeClr val="lt1"/>
                          </a:solidFill>
                          <a:effectLst/>
                          <a:latin typeface="Cambria" panose="02040503050406030204" pitchFamily="18" charset="0"/>
                          <a:ea typeface="Cambria" panose="02040503050406030204" pitchFamily="18" charset="0"/>
                          <a:cs typeface="+mn-cs"/>
                        </a:rPr>
                        <a:t>Information provided by CIC to the Lender</a:t>
                      </a:r>
                      <a:endParaRPr lang="en-IN" sz="2200" b="1" dirty="0">
                        <a:latin typeface="Cambria" panose="02040503050406030204" pitchFamily="18" charset="0"/>
                        <a:ea typeface="Cambria" panose="02040503050406030204" pitchFamily="18" charset="0"/>
                      </a:endParaRPr>
                    </a:p>
                  </a:txBody>
                  <a:tcPr/>
                </a:tc>
              </a:tr>
              <a:tr h="4996907">
                <a:tc>
                  <a:txBody>
                    <a:bodyPr/>
                    <a:lstStyle/>
                    <a:p>
                      <a:pPr marL="285750" indent="-285750" algn="just">
                        <a:buFont typeface="Wingdings" panose="05000000000000000000" pitchFamily="2" charset="2"/>
                        <a:buChar char="Ø"/>
                      </a:pPr>
                      <a:r>
                        <a:rPr kumimoji="0" lang="en-US" sz="2200" b="0" i="0" kern="1200" dirty="0" smtClean="0">
                          <a:solidFill>
                            <a:schemeClr val="dk1"/>
                          </a:solidFill>
                          <a:effectLst/>
                          <a:latin typeface="Cambria" panose="02040503050406030204" pitchFamily="18" charset="0"/>
                          <a:ea typeface="Cambria" panose="02040503050406030204" pitchFamily="18" charset="0"/>
                          <a:cs typeface="+mn-cs"/>
                        </a:rPr>
                        <a:t>A detailed description of a </a:t>
                      </a:r>
                      <a:r>
                        <a:rPr kumimoji="0" lang="en-US" sz="2200" b="0" i="0" kern="1200" dirty="0" smtClean="0">
                          <a:solidFill>
                            <a:srgbClr val="FF0000"/>
                          </a:solidFill>
                          <a:effectLst/>
                          <a:latin typeface="Cambria" panose="02040503050406030204" pitchFamily="18" charset="0"/>
                          <a:ea typeface="Cambria" panose="02040503050406030204" pitchFamily="18" charset="0"/>
                          <a:cs typeface="+mn-cs"/>
                        </a:rPr>
                        <a:t>borrower’s credit pattern </a:t>
                      </a:r>
                      <a:r>
                        <a:rPr kumimoji="0" lang="en-US" sz="2200" b="0" i="0" kern="1200" dirty="0" smtClean="0">
                          <a:solidFill>
                            <a:schemeClr val="dk1"/>
                          </a:solidFill>
                          <a:effectLst/>
                          <a:latin typeface="Cambria" panose="02040503050406030204" pitchFamily="18" charset="0"/>
                          <a:ea typeface="Cambria" panose="02040503050406030204" pitchFamily="18" charset="0"/>
                          <a:cs typeface="+mn-cs"/>
                        </a:rPr>
                        <a:t>across all loan accounts held. </a:t>
                      </a:r>
                    </a:p>
                    <a:p>
                      <a:pPr marL="0" indent="0" algn="just">
                        <a:buFont typeface="Wingdings" panose="05000000000000000000" pitchFamily="2" charset="2"/>
                        <a:buNone/>
                      </a:pPr>
                      <a:endParaRPr kumimoji="0" lang="en-US" sz="2200" b="0" i="0" kern="1200" dirty="0" smtClean="0">
                        <a:solidFill>
                          <a:schemeClr val="dk1"/>
                        </a:solidFill>
                        <a:effectLst/>
                        <a:latin typeface="Cambria" panose="02040503050406030204" pitchFamily="18" charset="0"/>
                        <a:ea typeface="Cambria" panose="02040503050406030204" pitchFamily="18" charset="0"/>
                        <a:cs typeface="+mn-cs"/>
                      </a:endParaRPr>
                    </a:p>
                    <a:p>
                      <a:pPr marL="285750" indent="-285750" algn="just">
                        <a:buFont typeface="Wingdings" panose="05000000000000000000" pitchFamily="2" charset="2"/>
                        <a:buChar char="Ø"/>
                      </a:pPr>
                      <a:r>
                        <a:rPr kumimoji="0" lang="en-US" sz="2200" b="0" i="0" kern="1200" dirty="0" smtClean="0">
                          <a:solidFill>
                            <a:schemeClr val="dk1"/>
                          </a:solidFill>
                          <a:effectLst/>
                          <a:latin typeface="Cambria" panose="02040503050406030204" pitchFamily="18" charset="0"/>
                          <a:ea typeface="Cambria" panose="02040503050406030204" pitchFamily="18" charset="0"/>
                          <a:cs typeface="+mn-cs"/>
                        </a:rPr>
                        <a:t>The </a:t>
                      </a:r>
                      <a:r>
                        <a:rPr kumimoji="0" lang="en-US" sz="2200" b="0" i="0" kern="1200" dirty="0" smtClean="0">
                          <a:solidFill>
                            <a:srgbClr val="FF0000"/>
                          </a:solidFill>
                          <a:effectLst/>
                          <a:latin typeface="Cambria" panose="02040503050406030204" pitchFamily="18" charset="0"/>
                          <a:ea typeface="Cambria" panose="02040503050406030204" pitchFamily="18" charset="0"/>
                          <a:cs typeface="+mn-cs"/>
                        </a:rPr>
                        <a:t>repayment history/</a:t>
                      </a:r>
                      <a:r>
                        <a:rPr kumimoji="0" lang="en-US" sz="2200" b="0" i="0" kern="1200" dirty="0" err="1" smtClean="0">
                          <a:solidFill>
                            <a:srgbClr val="FF0000"/>
                          </a:solidFill>
                          <a:effectLst/>
                          <a:latin typeface="Cambria" panose="02040503050406030204" pitchFamily="18" charset="0"/>
                          <a:ea typeface="Cambria" panose="02040503050406030204" pitchFamily="18" charset="0"/>
                          <a:cs typeface="+mn-cs"/>
                        </a:rPr>
                        <a:t>behaviour</a:t>
                      </a:r>
                      <a:r>
                        <a:rPr kumimoji="0" lang="en-US" sz="2200" b="0" i="0" kern="1200" dirty="0" smtClean="0">
                          <a:solidFill>
                            <a:srgbClr val="FF0000"/>
                          </a:solidFill>
                          <a:effectLst/>
                          <a:latin typeface="Cambria" panose="02040503050406030204" pitchFamily="18" charset="0"/>
                          <a:ea typeface="Cambria" panose="02040503050406030204" pitchFamily="18" charset="0"/>
                          <a:cs typeface="+mn-cs"/>
                        </a:rPr>
                        <a:t> </a:t>
                      </a:r>
                      <a:r>
                        <a:rPr kumimoji="0" lang="en-US" sz="2200" b="0" i="0" kern="1200" dirty="0" smtClean="0">
                          <a:solidFill>
                            <a:schemeClr val="dk1"/>
                          </a:solidFill>
                          <a:effectLst/>
                          <a:latin typeface="Cambria" panose="02040503050406030204" pitchFamily="18" charset="0"/>
                          <a:ea typeface="Cambria" panose="02040503050406030204" pitchFamily="18" charset="0"/>
                          <a:cs typeface="+mn-cs"/>
                        </a:rPr>
                        <a:t>of a borrower as reported by the lenders.</a:t>
                      </a:r>
                    </a:p>
                    <a:p>
                      <a:pPr marL="285750" indent="-285750" algn="just">
                        <a:buFont typeface="Wingdings" panose="05000000000000000000" pitchFamily="2" charset="2"/>
                        <a:buChar char="Ø"/>
                      </a:pPr>
                      <a:endParaRPr kumimoji="0" lang="en-US" sz="2200" b="0" i="0" kern="1200" dirty="0" smtClean="0">
                        <a:solidFill>
                          <a:schemeClr val="dk1"/>
                        </a:solidFill>
                        <a:effectLst/>
                        <a:latin typeface="Cambria" panose="02040503050406030204" pitchFamily="18" charset="0"/>
                        <a:ea typeface="Cambria" panose="02040503050406030204" pitchFamily="18" charset="0"/>
                        <a:cs typeface="+mn-cs"/>
                      </a:endParaRPr>
                    </a:p>
                    <a:p>
                      <a:pPr marL="285750" indent="-285750" algn="just">
                        <a:buFont typeface="Wingdings" panose="05000000000000000000" pitchFamily="2" charset="2"/>
                        <a:buChar char="Ø"/>
                      </a:pPr>
                      <a:r>
                        <a:rPr kumimoji="0" lang="en-US" sz="2200" b="0" i="0" kern="1200" dirty="0" smtClean="0">
                          <a:solidFill>
                            <a:schemeClr val="dk1"/>
                          </a:solidFill>
                          <a:effectLst/>
                          <a:latin typeface="Cambria" panose="02040503050406030204" pitchFamily="18" charset="0"/>
                          <a:ea typeface="Cambria" panose="02040503050406030204" pitchFamily="18" charset="0"/>
                          <a:cs typeface="+mn-cs"/>
                        </a:rPr>
                        <a:t>The </a:t>
                      </a:r>
                      <a:r>
                        <a:rPr kumimoji="0" lang="en-US" sz="2200" b="0" i="0" kern="1200" dirty="0" smtClean="0">
                          <a:solidFill>
                            <a:srgbClr val="FF0000"/>
                          </a:solidFill>
                          <a:effectLst/>
                          <a:latin typeface="Cambria" panose="02040503050406030204" pitchFamily="18" charset="0"/>
                          <a:ea typeface="Cambria" panose="02040503050406030204" pitchFamily="18" charset="0"/>
                          <a:cs typeface="+mn-cs"/>
                        </a:rPr>
                        <a:t>identification information </a:t>
                      </a:r>
                      <a:r>
                        <a:rPr kumimoji="0" lang="en-US" sz="2200" b="0" i="0" kern="1200" dirty="0" smtClean="0">
                          <a:solidFill>
                            <a:schemeClr val="dk1"/>
                          </a:solidFill>
                          <a:effectLst/>
                          <a:latin typeface="Cambria" panose="02040503050406030204" pitchFamily="18" charset="0"/>
                          <a:ea typeface="Cambria" panose="02040503050406030204" pitchFamily="18" charset="0"/>
                          <a:cs typeface="+mn-cs"/>
                        </a:rPr>
                        <a:t>like name, address and other information of the potential borrower as mentioned by member companies </a:t>
                      </a:r>
                    </a:p>
                    <a:p>
                      <a:pPr marL="285750" indent="-285750" algn="just">
                        <a:buFont typeface="Wingdings" panose="05000000000000000000" pitchFamily="2" charset="2"/>
                        <a:buChar char="Ø"/>
                      </a:pPr>
                      <a:endParaRPr kumimoji="0" lang="en-US" sz="2200" b="0" i="0" kern="1200" dirty="0" smtClean="0">
                        <a:solidFill>
                          <a:schemeClr val="dk1"/>
                        </a:solidFill>
                        <a:effectLst/>
                        <a:latin typeface="Cambria" panose="02040503050406030204" pitchFamily="18" charset="0"/>
                        <a:ea typeface="Cambria" panose="02040503050406030204" pitchFamily="18" charset="0"/>
                        <a:cs typeface="+mn-cs"/>
                      </a:endParaRPr>
                    </a:p>
                    <a:p>
                      <a:pPr marL="285750" indent="-285750" algn="just">
                        <a:buFont typeface="Wingdings" panose="05000000000000000000" pitchFamily="2" charset="2"/>
                        <a:buChar char="Ø"/>
                      </a:pPr>
                      <a:r>
                        <a:rPr kumimoji="0" lang="en-US" sz="2200" b="0" i="0" kern="1200" dirty="0" smtClean="0">
                          <a:solidFill>
                            <a:schemeClr val="dk1"/>
                          </a:solidFill>
                          <a:effectLst/>
                          <a:latin typeface="Cambria" panose="02040503050406030204" pitchFamily="18" charset="0"/>
                          <a:ea typeface="Cambria" panose="02040503050406030204" pitchFamily="18" charset="0"/>
                          <a:cs typeface="+mn-cs"/>
                        </a:rPr>
                        <a:t>Information on prospective borrower </a:t>
                      </a:r>
                      <a:r>
                        <a:rPr kumimoji="0" lang="en-US" sz="2200" b="0" i="0" kern="1200" dirty="0" smtClean="0">
                          <a:solidFill>
                            <a:srgbClr val="FF0000"/>
                          </a:solidFill>
                          <a:effectLst/>
                          <a:latin typeface="Cambria" panose="02040503050406030204" pitchFamily="18" charset="0"/>
                          <a:ea typeface="Cambria" panose="02040503050406030204" pitchFamily="18" charset="0"/>
                          <a:cs typeface="+mn-cs"/>
                        </a:rPr>
                        <a:t>creditworthiness </a:t>
                      </a:r>
                      <a:r>
                        <a:rPr kumimoji="0" lang="en-US" sz="2200" b="0" i="0" kern="1200" dirty="0" smtClean="0">
                          <a:solidFill>
                            <a:schemeClr val="dk1"/>
                          </a:solidFill>
                          <a:effectLst/>
                          <a:latin typeface="Cambria" panose="02040503050406030204" pitchFamily="18" charset="0"/>
                          <a:ea typeface="Cambria" panose="02040503050406030204" pitchFamily="18" charset="0"/>
                          <a:cs typeface="+mn-cs"/>
                        </a:rPr>
                        <a:t>supported the info provided by the contributing members Access to CIC Portal (upon registration) which enables member institutions to look at all the above information.</a:t>
                      </a:r>
                    </a:p>
                  </a:txBody>
                  <a:tcPr/>
                </a:tc>
              </a:tr>
            </a:tbl>
          </a:graphicData>
        </a:graphic>
      </p:graphicFrame>
    </p:spTree>
    <p:extLst>
      <p:ext uri="{BB962C8B-B14F-4D97-AF65-F5344CB8AC3E}">
        <p14:creationId xmlns:p14="http://schemas.microsoft.com/office/powerpoint/2010/main" val="49290365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nvPr>
        </p:nvGraphicFramePr>
        <p:xfrm>
          <a:off x="107504" y="332656"/>
          <a:ext cx="8784976" cy="5385048"/>
        </p:xfrm>
        <a:graphic>
          <a:graphicData uri="http://schemas.openxmlformats.org/drawingml/2006/table">
            <a:tbl>
              <a:tblPr firstRow="1" bandRow="1">
                <a:tableStyleId>{5C22544A-7EE6-4342-B048-85BDC9FD1C3A}</a:tableStyleId>
              </a:tblPr>
              <a:tblGrid>
                <a:gridCol w="8784976"/>
              </a:tblGrid>
              <a:tr h="432048">
                <a:tc>
                  <a:txBody>
                    <a:bodyPr/>
                    <a:lstStyle/>
                    <a:p>
                      <a:pPr algn="ctr"/>
                      <a:r>
                        <a:rPr lang="en-US" sz="2200" dirty="0" smtClean="0">
                          <a:latin typeface="Cambria" panose="02040503050406030204" pitchFamily="18" charset="0"/>
                          <a:ea typeface="Cambria" panose="02040503050406030204" pitchFamily="18" charset="0"/>
                        </a:rPr>
                        <a:t>List of Documents Required for</a:t>
                      </a:r>
                      <a:r>
                        <a:rPr lang="en-US" sz="2200" baseline="0" dirty="0" smtClean="0">
                          <a:latin typeface="Cambria" panose="02040503050406030204" pitchFamily="18" charset="0"/>
                          <a:ea typeface="Cambria" panose="02040503050406030204" pitchFamily="18" charset="0"/>
                        </a:rPr>
                        <a:t> Registration with CIC</a:t>
                      </a:r>
                      <a:endParaRPr lang="en-IN" sz="2200" dirty="0">
                        <a:latin typeface="Cambria" panose="02040503050406030204" pitchFamily="18" charset="0"/>
                        <a:ea typeface="Cambria" panose="02040503050406030204" pitchFamily="18" charset="0"/>
                      </a:endParaRPr>
                    </a:p>
                  </a:txBody>
                  <a:tcPr/>
                </a:tc>
              </a:tr>
              <a:tr h="3096344">
                <a:tc>
                  <a:txBody>
                    <a:bodyPr/>
                    <a:lstStyle/>
                    <a:p>
                      <a:pPr algn="just">
                        <a:spcBef>
                          <a:spcPts val="600"/>
                        </a:spcBef>
                        <a:spcAft>
                          <a:spcPts val="600"/>
                        </a:spcAft>
                      </a:pPr>
                      <a:r>
                        <a:rPr lang="en-US" sz="2200" dirty="0" smtClean="0">
                          <a:latin typeface="Cambria" panose="02040503050406030204" pitchFamily="18" charset="0"/>
                          <a:ea typeface="Cambria" panose="02040503050406030204" pitchFamily="18" charset="0"/>
                        </a:rPr>
                        <a:t>The list</a:t>
                      </a:r>
                      <a:r>
                        <a:rPr lang="en-US" sz="2200" baseline="0" dirty="0" smtClean="0">
                          <a:latin typeface="Cambria" panose="02040503050406030204" pitchFamily="18" charset="0"/>
                          <a:ea typeface="Cambria" panose="02040503050406030204" pitchFamily="18" charset="0"/>
                        </a:rPr>
                        <a:t> of documents required for registration are as follows:</a:t>
                      </a:r>
                    </a:p>
                    <a:p>
                      <a:pPr marL="342900" indent="-342900" algn="just">
                        <a:spcBef>
                          <a:spcPts val="600"/>
                        </a:spcBef>
                        <a:spcAft>
                          <a:spcPts val="600"/>
                        </a:spcAft>
                        <a:buFont typeface="+mj-lt"/>
                        <a:buAutoNum type="arabicPeriod"/>
                      </a:pPr>
                      <a:r>
                        <a:rPr lang="en-US" sz="2200" baseline="0" dirty="0" smtClean="0">
                          <a:latin typeface="Cambria" panose="02040503050406030204" pitchFamily="18" charset="0"/>
                          <a:ea typeface="Cambria" panose="02040503050406030204" pitchFamily="18" charset="0"/>
                        </a:rPr>
                        <a:t>Company Details – Corporate Identification Number (CIN), Permanent Account Number (PAN) and GST Number.</a:t>
                      </a:r>
                    </a:p>
                    <a:p>
                      <a:pPr marL="342900" indent="-342900" algn="just">
                        <a:spcBef>
                          <a:spcPts val="600"/>
                        </a:spcBef>
                        <a:spcAft>
                          <a:spcPts val="600"/>
                        </a:spcAft>
                        <a:buFont typeface="+mj-lt"/>
                        <a:buAutoNum type="arabicPeriod"/>
                      </a:pPr>
                      <a:r>
                        <a:rPr lang="en-US" sz="2200" dirty="0" smtClean="0">
                          <a:latin typeface="Cambria" panose="02040503050406030204" pitchFamily="18" charset="0"/>
                          <a:ea typeface="Cambria" panose="02040503050406030204" pitchFamily="18" charset="0"/>
                        </a:rPr>
                        <a:t>Reserve Bank</a:t>
                      </a:r>
                      <a:r>
                        <a:rPr lang="en-US" sz="2200" baseline="0" dirty="0" smtClean="0">
                          <a:latin typeface="Cambria" panose="02040503050406030204" pitchFamily="18" charset="0"/>
                          <a:ea typeface="Cambria" panose="02040503050406030204" pitchFamily="18" charset="0"/>
                        </a:rPr>
                        <a:t> of India (RBI) Registration Certificate</a:t>
                      </a:r>
                    </a:p>
                    <a:p>
                      <a:pPr marL="342900" indent="-342900" algn="just">
                        <a:spcBef>
                          <a:spcPts val="600"/>
                        </a:spcBef>
                        <a:spcAft>
                          <a:spcPts val="600"/>
                        </a:spcAft>
                        <a:buFont typeface="+mj-lt"/>
                        <a:buAutoNum type="arabicPeriod"/>
                      </a:pPr>
                      <a:r>
                        <a:rPr lang="en-US" sz="2200" baseline="0" dirty="0" smtClean="0">
                          <a:latin typeface="Cambria" panose="02040503050406030204" pitchFamily="18" charset="0"/>
                          <a:ea typeface="Cambria" panose="02040503050406030204" pitchFamily="18" charset="0"/>
                        </a:rPr>
                        <a:t>Name and Contact Details of (email id and mobile number) of Nodal Officer, </a:t>
                      </a:r>
                      <a:r>
                        <a:rPr lang="en-US" sz="2200" baseline="0" dirty="0" err="1" smtClean="0">
                          <a:latin typeface="Cambria" panose="02040503050406030204" pitchFamily="18" charset="0"/>
                          <a:ea typeface="Cambria" panose="02040503050406030204" pitchFamily="18" charset="0"/>
                        </a:rPr>
                        <a:t>Authorised</a:t>
                      </a:r>
                      <a:r>
                        <a:rPr lang="en-US" sz="2200" baseline="0" dirty="0" smtClean="0">
                          <a:latin typeface="Cambria" panose="02040503050406030204" pitchFamily="18" charset="0"/>
                          <a:ea typeface="Cambria" panose="02040503050406030204" pitchFamily="18" charset="0"/>
                        </a:rPr>
                        <a:t> Signatory, Billing Contact Person and users to be created for Data Submission to CIC.</a:t>
                      </a:r>
                    </a:p>
                    <a:p>
                      <a:pPr marL="342900" indent="-342900" algn="just">
                        <a:spcBef>
                          <a:spcPts val="600"/>
                        </a:spcBef>
                        <a:spcAft>
                          <a:spcPts val="600"/>
                        </a:spcAft>
                        <a:buFont typeface="+mj-lt"/>
                        <a:buAutoNum type="arabicPeriod"/>
                      </a:pPr>
                      <a:r>
                        <a:rPr lang="en-US" sz="2200" baseline="0" dirty="0" smtClean="0">
                          <a:latin typeface="Cambria" panose="02040503050406030204" pitchFamily="18" charset="0"/>
                          <a:ea typeface="Cambria" panose="02040503050406030204" pitchFamily="18" charset="0"/>
                        </a:rPr>
                        <a:t>Mode of Payment, there are four mode of payments i.e., Net Banking, Debit Card, Credit Card and UPI</a:t>
                      </a:r>
                    </a:p>
                    <a:p>
                      <a:pPr marL="342900" indent="-342900" algn="just">
                        <a:spcBef>
                          <a:spcPts val="600"/>
                        </a:spcBef>
                        <a:spcAft>
                          <a:spcPts val="600"/>
                        </a:spcAft>
                        <a:buFont typeface="+mj-lt"/>
                        <a:buAutoNum type="arabicPeriod"/>
                      </a:pPr>
                      <a:r>
                        <a:rPr lang="en-US" sz="2200" baseline="0" dirty="0" smtClean="0">
                          <a:latin typeface="Cambria" panose="02040503050406030204" pitchFamily="18" charset="0"/>
                          <a:ea typeface="Cambria" panose="02040503050406030204" pitchFamily="18" charset="0"/>
                        </a:rPr>
                        <a:t>Application needs to be made in the specified format of respective CIC.</a:t>
                      </a:r>
                    </a:p>
                    <a:p>
                      <a:pPr marL="0" indent="0">
                        <a:buFont typeface="+mj-lt"/>
                        <a:buNone/>
                      </a:pPr>
                      <a:endParaRPr lang="en-IN" sz="2200" dirty="0">
                        <a:latin typeface="Cambria" panose="02040503050406030204" pitchFamily="18" charset="0"/>
                        <a:ea typeface="Cambria" panose="02040503050406030204" pitchFamily="18" charset="0"/>
                      </a:endParaRPr>
                    </a:p>
                  </a:txBody>
                  <a:tcPr/>
                </a:tc>
              </a:tr>
            </a:tbl>
          </a:graphicData>
        </a:graphic>
      </p:graphicFrame>
    </p:spTree>
    <p:extLst>
      <p:ext uri="{BB962C8B-B14F-4D97-AF65-F5344CB8AC3E}">
        <p14:creationId xmlns:p14="http://schemas.microsoft.com/office/powerpoint/2010/main" val="25453974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574272402"/>
              </p:ext>
            </p:extLst>
          </p:nvPr>
        </p:nvGraphicFramePr>
        <p:xfrm>
          <a:off x="467544" y="260648"/>
          <a:ext cx="8215370" cy="6320582"/>
        </p:xfrm>
        <a:graphic>
          <a:graphicData uri="http://schemas.openxmlformats.org/drawingml/2006/table">
            <a:tbl>
              <a:tblPr firstRow="1" bandRow="1">
                <a:tableStyleId>{5C22544A-7EE6-4342-B048-85BDC9FD1C3A}</a:tableStyleId>
              </a:tblPr>
              <a:tblGrid>
                <a:gridCol w="8215370">
                  <a:extLst>
                    <a:ext uri="{9D8B030D-6E8A-4147-A177-3AD203B41FA5}">
                      <a16:colId xmlns:a16="http://schemas.microsoft.com/office/drawing/2014/main" xmlns="" val="20000"/>
                    </a:ext>
                  </a:extLst>
                </a:gridCol>
              </a:tblGrid>
              <a:tr h="89496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dirty="0">
                          <a:latin typeface="Georgia" panose="02040502050405020303" pitchFamily="18" charset="0"/>
                        </a:rPr>
                        <a:t>Process for Registration of Non-Banking Financial Company</a:t>
                      </a:r>
                      <a:r>
                        <a:rPr lang="en-US" sz="2400" b="1" dirty="0" smtClean="0">
                          <a:latin typeface="Georgia" panose="02040502050405020303" pitchFamily="18" charset="0"/>
                        </a:rPr>
                        <a:t>:</a:t>
                      </a:r>
                      <a:endParaRPr lang="en-US" sz="2400" b="1" dirty="0">
                        <a:latin typeface="Georgia" panose="02040502050405020303" pitchFamily="18" charset="0"/>
                      </a:endParaRPr>
                    </a:p>
                  </a:txBody>
                  <a:tcPr/>
                </a:tc>
                <a:extLst>
                  <a:ext uri="{0D108BD9-81ED-4DB2-BD59-A6C34878D82A}">
                    <a16:rowId xmlns:a16="http://schemas.microsoft.com/office/drawing/2014/main" xmlns="" val="10000"/>
                  </a:ext>
                </a:extLst>
              </a:tr>
              <a:tr h="5425615">
                <a:tc>
                  <a:txBody>
                    <a:bodyPr/>
                    <a:lstStyle/>
                    <a:p>
                      <a:pPr marL="342900" indent="-342900" algn="just">
                        <a:buFont typeface="Wingdings" panose="05000000000000000000" pitchFamily="2" charset="2"/>
                        <a:buChar char="§"/>
                      </a:pPr>
                      <a:r>
                        <a:rPr lang="en-US" sz="2150" b="0" dirty="0" smtClean="0">
                          <a:latin typeface="Cambria" panose="02040503050406030204" pitchFamily="18" charset="0"/>
                          <a:ea typeface="Cambria" panose="02040503050406030204" pitchFamily="18" charset="0"/>
                        </a:rPr>
                        <a:t>Register </a:t>
                      </a:r>
                      <a:r>
                        <a:rPr lang="en-US" sz="2150" b="0" dirty="0">
                          <a:latin typeface="Cambria" panose="02040503050406030204" pitchFamily="18" charset="0"/>
                          <a:ea typeface="Cambria" panose="02040503050406030204" pitchFamily="18" charset="0"/>
                        </a:rPr>
                        <a:t>a </a:t>
                      </a:r>
                      <a:r>
                        <a:rPr lang="en-US" sz="2150" b="1" dirty="0">
                          <a:solidFill>
                            <a:srgbClr val="FF0000"/>
                          </a:solidFill>
                          <a:latin typeface="Cambria" panose="02040503050406030204" pitchFamily="18" charset="0"/>
                          <a:ea typeface="Cambria" panose="02040503050406030204" pitchFamily="18" charset="0"/>
                        </a:rPr>
                        <a:t>Company</a:t>
                      </a:r>
                      <a:r>
                        <a:rPr lang="en-US" sz="2150" b="1" dirty="0">
                          <a:latin typeface="Cambria" panose="02040503050406030204" pitchFamily="18" charset="0"/>
                          <a:ea typeface="Cambria" panose="02040503050406030204" pitchFamily="18" charset="0"/>
                        </a:rPr>
                        <a:t> </a:t>
                      </a:r>
                      <a:r>
                        <a:rPr lang="en-US" sz="2150" b="0" dirty="0">
                          <a:latin typeface="Cambria" panose="02040503050406030204" pitchFamily="18" charset="0"/>
                          <a:ea typeface="Cambria" panose="02040503050406030204" pitchFamily="18" charset="0"/>
                        </a:rPr>
                        <a:t>under the Companies Act 2013.</a:t>
                      </a:r>
                    </a:p>
                    <a:p>
                      <a:pPr marL="342900" indent="-342900" algn="just">
                        <a:buFont typeface="Wingdings" panose="05000000000000000000" pitchFamily="2" charset="2"/>
                        <a:buChar char="§"/>
                      </a:pPr>
                      <a:r>
                        <a:rPr lang="en-US" sz="2150" b="0" dirty="0" smtClean="0">
                          <a:latin typeface="Cambria" panose="02040503050406030204" pitchFamily="18" charset="0"/>
                          <a:ea typeface="Cambria" panose="02040503050406030204" pitchFamily="18" charset="0"/>
                        </a:rPr>
                        <a:t>Minimum </a:t>
                      </a:r>
                      <a:r>
                        <a:rPr lang="en-US" sz="2150" b="1" dirty="0">
                          <a:solidFill>
                            <a:srgbClr val="FF0000"/>
                          </a:solidFill>
                          <a:latin typeface="Cambria" panose="02040503050406030204" pitchFamily="18" charset="0"/>
                          <a:ea typeface="Cambria" panose="02040503050406030204" pitchFamily="18" charset="0"/>
                        </a:rPr>
                        <a:t>Net Owned Funds </a:t>
                      </a:r>
                      <a:r>
                        <a:rPr lang="en-US" sz="2150" b="0" dirty="0">
                          <a:latin typeface="Cambria" panose="02040503050406030204" pitchFamily="18" charset="0"/>
                          <a:ea typeface="Cambria" panose="02040503050406030204" pitchFamily="18" charset="0"/>
                        </a:rPr>
                        <a:t>of a Company should be Rs. </a:t>
                      </a:r>
                      <a:r>
                        <a:rPr lang="en-US" sz="2150" b="1" dirty="0">
                          <a:solidFill>
                            <a:srgbClr val="FF0000"/>
                          </a:solidFill>
                          <a:latin typeface="Cambria" panose="02040503050406030204" pitchFamily="18" charset="0"/>
                          <a:ea typeface="Cambria" panose="02040503050406030204" pitchFamily="18" charset="0"/>
                        </a:rPr>
                        <a:t>2 Crores or more</a:t>
                      </a:r>
                      <a:r>
                        <a:rPr lang="en-US" sz="2150" b="1" dirty="0">
                          <a:latin typeface="Cambria" panose="02040503050406030204" pitchFamily="18" charset="0"/>
                          <a:ea typeface="Cambria" panose="02040503050406030204" pitchFamily="18" charset="0"/>
                        </a:rPr>
                        <a:t>.</a:t>
                      </a:r>
                    </a:p>
                    <a:p>
                      <a:pPr marL="342900" indent="-342900" algn="just">
                        <a:buFont typeface="Wingdings" panose="05000000000000000000" pitchFamily="2" charset="2"/>
                        <a:buChar char="§"/>
                      </a:pPr>
                      <a:r>
                        <a:rPr lang="en-US" sz="2150" b="0" dirty="0" smtClean="0">
                          <a:latin typeface="Cambria" panose="02040503050406030204" pitchFamily="18" charset="0"/>
                          <a:ea typeface="Cambria" panose="02040503050406030204" pitchFamily="18" charset="0"/>
                        </a:rPr>
                        <a:t>There </a:t>
                      </a:r>
                      <a:r>
                        <a:rPr lang="en-US" sz="2150" b="0" dirty="0">
                          <a:latin typeface="Cambria" panose="02040503050406030204" pitchFamily="18" charset="0"/>
                          <a:ea typeface="Cambria" panose="02040503050406030204" pitchFamily="18" charset="0"/>
                        </a:rPr>
                        <a:t>must be at least </a:t>
                      </a:r>
                      <a:r>
                        <a:rPr lang="en-US" sz="2150" b="1" dirty="0">
                          <a:solidFill>
                            <a:srgbClr val="FF0000"/>
                          </a:solidFill>
                          <a:latin typeface="Cambria" panose="02040503050406030204" pitchFamily="18" charset="0"/>
                          <a:ea typeface="Cambria" panose="02040503050406030204" pitchFamily="18" charset="0"/>
                        </a:rPr>
                        <a:t>1 Director </a:t>
                      </a:r>
                      <a:r>
                        <a:rPr lang="en-US" sz="2150" b="0" dirty="0">
                          <a:latin typeface="Cambria" panose="02040503050406030204" pitchFamily="18" charset="0"/>
                          <a:ea typeface="Cambria" panose="02040503050406030204" pitchFamily="18" charset="0"/>
                        </a:rPr>
                        <a:t>in a Company from </a:t>
                      </a:r>
                      <a:r>
                        <a:rPr lang="en-US" sz="2150" b="0" dirty="0" smtClean="0">
                          <a:latin typeface="Cambria" panose="02040503050406030204" pitchFamily="18" charset="0"/>
                          <a:ea typeface="Cambria" panose="02040503050406030204" pitchFamily="18" charset="0"/>
                        </a:rPr>
                        <a:t>the</a:t>
                      </a:r>
                      <a:r>
                        <a:rPr lang="en-US" sz="2150" b="0" baseline="0" dirty="0" smtClean="0">
                          <a:latin typeface="Cambria" panose="02040503050406030204" pitchFamily="18" charset="0"/>
                          <a:ea typeface="Cambria" panose="02040503050406030204" pitchFamily="18" charset="0"/>
                        </a:rPr>
                        <a:t> NBFC</a:t>
                      </a:r>
                      <a:r>
                        <a:rPr lang="en-US" sz="2150" b="0" dirty="0" smtClean="0">
                          <a:latin typeface="Cambria" panose="02040503050406030204" pitchFamily="18" charset="0"/>
                          <a:ea typeface="Cambria" panose="02040503050406030204" pitchFamily="18" charset="0"/>
                        </a:rPr>
                        <a:t> </a:t>
                      </a:r>
                      <a:r>
                        <a:rPr lang="en-US" sz="2150" b="0" dirty="0">
                          <a:latin typeface="Cambria" panose="02040503050406030204" pitchFamily="18" charset="0"/>
                          <a:ea typeface="Cambria" panose="02040503050406030204" pitchFamily="18" charset="0"/>
                        </a:rPr>
                        <a:t>background.</a:t>
                      </a:r>
                    </a:p>
                    <a:p>
                      <a:pPr marL="342900" indent="-342900" algn="just">
                        <a:buFont typeface="Wingdings" panose="05000000000000000000" pitchFamily="2" charset="2"/>
                        <a:buChar char="§"/>
                      </a:pPr>
                      <a:r>
                        <a:rPr lang="en-US" sz="2150" b="0" dirty="0" smtClean="0">
                          <a:latin typeface="Cambria" panose="02040503050406030204" pitchFamily="18" charset="0"/>
                          <a:ea typeface="Cambria" panose="02040503050406030204" pitchFamily="18" charset="0"/>
                        </a:rPr>
                        <a:t>Good </a:t>
                      </a:r>
                      <a:r>
                        <a:rPr lang="en-US" sz="2150" b="1" dirty="0">
                          <a:solidFill>
                            <a:srgbClr val="FF0000"/>
                          </a:solidFill>
                          <a:latin typeface="Cambria" panose="02040503050406030204" pitchFamily="18" charset="0"/>
                          <a:ea typeface="Cambria" panose="02040503050406030204" pitchFamily="18" charset="0"/>
                        </a:rPr>
                        <a:t>CIBIL score must required </a:t>
                      </a:r>
                      <a:r>
                        <a:rPr lang="en-US" sz="2150" b="0" dirty="0">
                          <a:latin typeface="Cambria" panose="02040503050406030204" pitchFamily="18" charset="0"/>
                          <a:ea typeface="Cambria" panose="02040503050406030204" pitchFamily="18" charset="0"/>
                        </a:rPr>
                        <a:t>to present to register as NBFC.</a:t>
                      </a:r>
                    </a:p>
                    <a:p>
                      <a:pPr marL="342900" indent="-342900" algn="just">
                        <a:buFont typeface="Wingdings" panose="05000000000000000000" pitchFamily="2" charset="2"/>
                        <a:buChar char="§"/>
                      </a:pPr>
                      <a:r>
                        <a:rPr lang="en-US" sz="2150" b="0" dirty="0" smtClean="0">
                          <a:latin typeface="Cambria" panose="02040503050406030204" pitchFamily="18" charset="0"/>
                          <a:ea typeface="Cambria" panose="02040503050406030204" pitchFamily="18" charset="0"/>
                        </a:rPr>
                        <a:t>Next</a:t>
                      </a:r>
                      <a:r>
                        <a:rPr lang="en-US" sz="2150" b="0" dirty="0">
                          <a:latin typeface="Cambria" panose="02040503050406030204" pitchFamily="18" charset="0"/>
                          <a:ea typeface="Cambria" panose="02040503050406030204" pitchFamily="18" charset="0"/>
                        </a:rPr>
                        <a:t>, to </a:t>
                      </a:r>
                      <a:r>
                        <a:rPr lang="en-US" sz="2150" b="1" dirty="0">
                          <a:solidFill>
                            <a:srgbClr val="FF0000"/>
                          </a:solidFill>
                          <a:latin typeface="Cambria" panose="02040503050406030204" pitchFamily="18" charset="0"/>
                          <a:ea typeface="Cambria" panose="02040503050406030204" pitchFamily="18" charset="0"/>
                        </a:rPr>
                        <a:t>visit RBI’s official website </a:t>
                      </a:r>
                      <a:r>
                        <a:rPr lang="en-US" sz="2150" b="0" dirty="0">
                          <a:latin typeface="Cambria" panose="02040503050406030204" pitchFamily="18" charset="0"/>
                          <a:ea typeface="Cambria" panose="02040503050406030204" pitchFamily="18" charset="0"/>
                        </a:rPr>
                        <a:t>and fill in an application form</a:t>
                      </a:r>
                      <a:r>
                        <a:rPr lang="en-US" sz="2150" b="0" dirty="0" smtClean="0">
                          <a:latin typeface="Cambria" panose="02040503050406030204" pitchFamily="18" charset="0"/>
                          <a:ea typeface="Cambria" panose="02040503050406030204" pitchFamily="18" charset="0"/>
                        </a:rPr>
                        <a:t>. For online registration, visit to our XBRL website https://xbrl.rbi.org.in</a:t>
                      </a:r>
                      <a:endParaRPr lang="en-US" sz="2150" b="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150" b="0" dirty="0" smtClean="0">
                          <a:latin typeface="Cambria" panose="02040503050406030204" pitchFamily="18" charset="0"/>
                          <a:ea typeface="Cambria" panose="02040503050406030204" pitchFamily="18" charset="0"/>
                        </a:rPr>
                        <a:t>Submit </a:t>
                      </a:r>
                      <a:r>
                        <a:rPr lang="en-US" sz="2150" b="0" dirty="0">
                          <a:latin typeface="Cambria" panose="02040503050406030204" pitchFamily="18" charset="0"/>
                          <a:ea typeface="Cambria" panose="02040503050406030204" pitchFamily="18" charset="0"/>
                        </a:rPr>
                        <a:t>the </a:t>
                      </a:r>
                      <a:r>
                        <a:rPr lang="en-US" sz="2150" b="1" dirty="0">
                          <a:solidFill>
                            <a:srgbClr val="FF0000"/>
                          </a:solidFill>
                          <a:latin typeface="Cambria" panose="02040503050406030204" pitchFamily="18" charset="0"/>
                          <a:ea typeface="Cambria" panose="02040503050406030204" pitchFamily="18" charset="0"/>
                        </a:rPr>
                        <a:t>required documents</a:t>
                      </a:r>
                      <a:r>
                        <a:rPr lang="en-US" sz="2150" b="0" dirty="0">
                          <a:latin typeface="Cambria" panose="02040503050406030204" pitchFamily="18" charset="0"/>
                          <a:ea typeface="Cambria" panose="02040503050406030204" pitchFamily="18" charset="0"/>
                        </a:rPr>
                        <a:t>, along with an application form.</a:t>
                      </a:r>
                    </a:p>
                    <a:p>
                      <a:pPr marL="342900" indent="-342900" algn="just">
                        <a:buFont typeface="Wingdings" panose="05000000000000000000" pitchFamily="2" charset="2"/>
                        <a:buChar char="§"/>
                      </a:pPr>
                      <a:r>
                        <a:rPr lang="en-US" sz="2150" b="0" dirty="0" smtClean="0">
                          <a:latin typeface="Cambria" panose="02040503050406030204" pitchFamily="18" charset="0"/>
                          <a:ea typeface="Cambria" panose="02040503050406030204" pitchFamily="18" charset="0"/>
                        </a:rPr>
                        <a:t>Once </a:t>
                      </a:r>
                      <a:r>
                        <a:rPr lang="en-US" sz="2150" b="0" dirty="0">
                          <a:latin typeface="Cambria" panose="02040503050406030204" pitchFamily="18" charset="0"/>
                          <a:ea typeface="Cambria" panose="02040503050406030204" pitchFamily="18" charset="0"/>
                        </a:rPr>
                        <a:t>we have submitted an application form, a </a:t>
                      </a:r>
                      <a:r>
                        <a:rPr lang="en-US" sz="2150" b="1" dirty="0" smtClean="0">
                          <a:solidFill>
                            <a:srgbClr val="FF0000"/>
                          </a:solidFill>
                          <a:latin typeface="Cambria" panose="02040503050406030204" pitchFamily="18" charset="0"/>
                          <a:ea typeface="Cambria" panose="02040503050406030204" pitchFamily="18" charset="0"/>
                        </a:rPr>
                        <a:t>Reference</a:t>
                      </a:r>
                      <a:r>
                        <a:rPr lang="en-US" sz="2150" b="0" dirty="0" smtClean="0">
                          <a:latin typeface="Cambria" panose="02040503050406030204" pitchFamily="18" charset="0"/>
                          <a:ea typeface="Cambria" panose="02040503050406030204" pitchFamily="18" charset="0"/>
                        </a:rPr>
                        <a:t> </a:t>
                      </a:r>
                      <a:r>
                        <a:rPr lang="en-US" sz="2150" b="0" dirty="0">
                          <a:latin typeface="Cambria" panose="02040503050406030204" pitchFamily="18" charset="0"/>
                          <a:ea typeface="Cambria" panose="02040503050406030204" pitchFamily="18" charset="0"/>
                        </a:rPr>
                        <a:t>number will be generated.</a:t>
                      </a:r>
                    </a:p>
                    <a:p>
                      <a:pPr marL="342900" indent="-342900" algn="just">
                        <a:buFont typeface="Wingdings" panose="05000000000000000000" pitchFamily="2" charset="2"/>
                        <a:buChar char="§"/>
                      </a:pPr>
                      <a:r>
                        <a:rPr lang="en-US" sz="2150" b="0" dirty="0" smtClean="0">
                          <a:latin typeface="Cambria" panose="02040503050406030204" pitchFamily="18" charset="0"/>
                          <a:ea typeface="Cambria" panose="02040503050406030204" pitchFamily="18" charset="0"/>
                        </a:rPr>
                        <a:t>Send </a:t>
                      </a:r>
                      <a:r>
                        <a:rPr lang="en-US" sz="2150" b="0" dirty="0">
                          <a:latin typeface="Cambria" panose="02040503050406030204" pitchFamily="18" charset="0"/>
                          <a:ea typeface="Cambria" panose="02040503050406030204" pitchFamily="18" charset="0"/>
                        </a:rPr>
                        <a:t>a </a:t>
                      </a:r>
                      <a:r>
                        <a:rPr lang="en-US" sz="2150" b="1" dirty="0">
                          <a:solidFill>
                            <a:srgbClr val="FF0000"/>
                          </a:solidFill>
                          <a:latin typeface="Cambria" panose="02040503050406030204" pitchFamily="18" charset="0"/>
                          <a:ea typeface="Cambria" panose="02040503050406030204" pitchFamily="18" charset="0"/>
                        </a:rPr>
                        <a:t>hard copy</a:t>
                      </a:r>
                      <a:r>
                        <a:rPr lang="en-US" sz="2150" b="0" dirty="0">
                          <a:solidFill>
                            <a:srgbClr val="FF0000"/>
                          </a:solidFill>
                          <a:latin typeface="Cambria" panose="02040503050406030204" pitchFamily="18" charset="0"/>
                          <a:ea typeface="Cambria" panose="02040503050406030204" pitchFamily="18" charset="0"/>
                        </a:rPr>
                        <a:t> </a:t>
                      </a:r>
                      <a:r>
                        <a:rPr lang="en-US" sz="2150" b="0" dirty="0">
                          <a:latin typeface="Cambria" panose="02040503050406030204" pitchFamily="18" charset="0"/>
                          <a:ea typeface="Cambria" panose="02040503050406030204" pitchFamily="18" charset="0"/>
                        </a:rPr>
                        <a:t>of the application to the regional </a:t>
                      </a:r>
                      <a:r>
                        <a:rPr lang="en-US" sz="2150" b="1" dirty="0">
                          <a:solidFill>
                            <a:srgbClr val="FF0000"/>
                          </a:solidFill>
                          <a:latin typeface="Cambria" panose="02040503050406030204" pitchFamily="18" charset="0"/>
                          <a:ea typeface="Cambria" panose="02040503050406030204" pitchFamily="18" charset="0"/>
                        </a:rPr>
                        <a:t>branch of </a:t>
                      </a:r>
                      <a:r>
                        <a:rPr lang="en-US" sz="2150" b="1" dirty="0" smtClean="0">
                          <a:solidFill>
                            <a:srgbClr val="FF0000"/>
                          </a:solidFill>
                          <a:latin typeface="Cambria" panose="02040503050406030204" pitchFamily="18" charset="0"/>
                          <a:ea typeface="Cambria" panose="02040503050406030204" pitchFamily="18" charset="0"/>
                        </a:rPr>
                        <a:t>RBI</a:t>
                      </a:r>
                      <a:r>
                        <a:rPr lang="en-US" sz="2150" b="1" dirty="0" smtClean="0">
                          <a:latin typeface="Cambria" panose="02040503050406030204" pitchFamily="18" charset="0"/>
                          <a:ea typeface="Cambria" panose="02040503050406030204" pitchFamily="18" charset="0"/>
                        </a:rPr>
                        <a:t>.</a:t>
                      </a:r>
                      <a:endParaRPr lang="en-US" sz="2150" b="1"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150" b="0" dirty="0" smtClean="0">
                          <a:latin typeface="Cambria" panose="02040503050406030204" pitchFamily="18" charset="0"/>
                          <a:ea typeface="Cambria" panose="02040503050406030204" pitchFamily="18" charset="0"/>
                        </a:rPr>
                        <a:t>After </a:t>
                      </a:r>
                      <a:r>
                        <a:rPr lang="en-US" sz="2150" b="0" dirty="0">
                          <a:latin typeface="Cambria" panose="02040503050406030204" pitchFamily="18" charset="0"/>
                          <a:ea typeface="Cambria" panose="02040503050406030204" pitchFamily="18" charset="0"/>
                        </a:rPr>
                        <a:t>an application is checked and verified, the License shall be given to the company</a:t>
                      </a:r>
                      <a:r>
                        <a:rPr lang="en-US" sz="2150" b="0" dirty="0" smtClean="0">
                          <a:latin typeface="Cambria" panose="02040503050406030204" pitchFamily="18" charset="0"/>
                          <a:ea typeface="Cambria" panose="02040503050406030204" pitchFamily="18" charset="0"/>
                        </a:rPr>
                        <a:t>.</a:t>
                      </a:r>
                      <a:endParaRPr lang="en-US" sz="2150" b="0" dirty="0">
                        <a:latin typeface="Cambria" panose="02040503050406030204" pitchFamily="18" charset="0"/>
                        <a:ea typeface="Cambria" panose="02040503050406030204" pitchFamily="18" charset="0"/>
                      </a:endParaRPr>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21734358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sz="3600" b="1" i="1" dirty="0" err="1" smtClean="0"/>
              <a:t>Fingate</a:t>
            </a:r>
            <a:r>
              <a:rPr lang="en-US" sz="3600" b="1" i="1" dirty="0" smtClean="0"/>
              <a:t> Registration/ </a:t>
            </a:r>
            <a:r>
              <a:rPr lang="en-US" sz="3600" b="1" i="1" dirty="0" err="1" smtClean="0"/>
              <a:t>FINnet</a:t>
            </a:r>
            <a:r>
              <a:rPr lang="en-US" sz="3600" b="1" i="1" dirty="0" smtClean="0"/>
              <a:t> 2.0/ FIU Registration (Financial Intelligence Unit)</a:t>
            </a:r>
          </a:p>
        </p:txBody>
      </p:sp>
    </p:spTree>
    <p:extLst>
      <p:ext uri="{BB962C8B-B14F-4D97-AF65-F5344CB8AC3E}">
        <p14:creationId xmlns:p14="http://schemas.microsoft.com/office/powerpoint/2010/main" val="150568399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139527315"/>
              </p:ext>
            </p:extLst>
          </p:nvPr>
        </p:nvGraphicFramePr>
        <p:xfrm>
          <a:off x="323528" y="332656"/>
          <a:ext cx="8496944" cy="6264696"/>
        </p:xfrm>
        <a:graphic>
          <a:graphicData uri="http://schemas.openxmlformats.org/drawingml/2006/table">
            <a:tbl>
              <a:tblPr firstRow="1" bandRow="1">
                <a:tableStyleId>{5C22544A-7EE6-4342-B048-85BDC9FD1C3A}</a:tableStyleId>
              </a:tblPr>
              <a:tblGrid>
                <a:gridCol w="8496944"/>
              </a:tblGrid>
              <a:tr h="479084">
                <a:tc>
                  <a:txBody>
                    <a:bodyPr/>
                    <a:lstStyle/>
                    <a:p>
                      <a:r>
                        <a:rPr lang="en-US" sz="2200" dirty="0" smtClean="0"/>
                        <a:t>Introduction</a:t>
                      </a:r>
                      <a:endParaRPr lang="en-US" sz="2200" dirty="0"/>
                    </a:p>
                  </a:txBody>
                  <a:tcPr/>
                </a:tc>
              </a:tr>
              <a:tr h="5785612">
                <a:tc>
                  <a:txBody>
                    <a:bodyPr/>
                    <a:lstStyle/>
                    <a:p>
                      <a:pPr algn="just">
                        <a:spcBef>
                          <a:spcPts val="600"/>
                        </a:spcBef>
                        <a:spcAft>
                          <a:spcPts val="600"/>
                        </a:spcAft>
                      </a:pPr>
                      <a:r>
                        <a:rPr kumimoji="0" lang="en-US" sz="2200" b="0" i="0" u="none" strike="noStrike" kern="1200" baseline="0" dirty="0" smtClean="0">
                          <a:solidFill>
                            <a:schemeClr val="dk1"/>
                          </a:solidFill>
                          <a:latin typeface="+mn-lt"/>
                          <a:ea typeface="+mn-ea"/>
                          <a:cs typeface="+mn-cs"/>
                        </a:rPr>
                        <a:t>Financial </a:t>
                      </a:r>
                      <a:r>
                        <a:rPr kumimoji="0" lang="en-US" sz="2200" b="0" i="0" u="none" strike="noStrike" kern="1200" baseline="0" dirty="0" smtClean="0">
                          <a:solidFill>
                            <a:schemeClr val="dk1"/>
                          </a:solidFill>
                          <a:latin typeface="+mn-lt"/>
                          <a:ea typeface="+mn-ea"/>
                          <a:cs typeface="+mn-cs"/>
                        </a:rPr>
                        <a:t>Intelligence Unit-India (FIU-IND) is the </a:t>
                      </a:r>
                      <a:r>
                        <a:rPr kumimoji="0" lang="en-US" sz="2200" b="0" i="0" u="none" strike="noStrike" kern="1200" baseline="0" dirty="0" smtClean="0">
                          <a:solidFill>
                            <a:srgbClr val="FF0000"/>
                          </a:solidFill>
                          <a:latin typeface="+mn-lt"/>
                          <a:ea typeface="+mn-ea"/>
                          <a:cs typeface="+mn-cs"/>
                        </a:rPr>
                        <a:t>central national agency </a:t>
                      </a:r>
                      <a:r>
                        <a:rPr kumimoji="0" lang="en-US" sz="2200" b="0" i="0" u="none" strike="noStrike" kern="1200" baseline="0" dirty="0" smtClean="0">
                          <a:solidFill>
                            <a:schemeClr val="dk1"/>
                          </a:solidFill>
                          <a:latin typeface="+mn-lt"/>
                          <a:ea typeface="+mn-ea"/>
                          <a:cs typeface="+mn-cs"/>
                        </a:rPr>
                        <a:t>for receiving, processing, </a:t>
                      </a:r>
                      <a:r>
                        <a:rPr kumimoji="0" lang="en-US" sz="2200" b="0" i="0" u="none" strike="noStrike" kern="1200" baseline="0" dirty="0" err="1" smtClean="0">
                          <a:solidFill>
                            <a:schemeClr val="dk1"/>
                          </a:solidFill>
                          <a:latin typeface="+mn-lt"/>
                          <a:ea typeface="+mn-ea"/>
                          <a:cs typeface="+mn-cs"/>
                        </a:rPr>
                        <a:t>analysing</a:t>
                      </a:r>
                      <a:r>
                        <a:rPr kumimoji="0" lang="en-US" sz="2200" b="0" i="0" u="none" strike="noStrike" kern="1200" baseline="0" dirty="0" smtClean="0">
                          <a:solidFill>
                            <a:schemeClr val="dk1"/>
                          </a:solidFill>
                          <a:latin typeface="+mn-lt"/>
                          <a:ea typeface="+mn-ea"/>
                          <a:cs typeface="+mn-cs"/>
                        </a:rPr>
                        <a:t> and disseminating information relating to </a:t>
                      </a:r>
                      <a:r>
                        <a:rPr kumimoji="0" lang="en-US" sz="2200" b="0" i="0" u="none" strike="noStrike" kern="1200" baseline="0" dirty="0" smtClean="0">
                          <a:solidFill>
                            <a:srgbClr val="FF0000"/>
                          </a:solidFill>
                          <a:latin typeface="+mn-lt"/>
                          <a:ea typeface="+mn-ea"/>
                          <a:cs typeface="+mn-cs"/>
                        </a:rPr>
                        <a:t>suspect financial transactions</a:t>
                      </a:r>
                      <a:r>
                        <a:rPr kumimoji="0" lang="en-US" sz="2200" b="0" i="0" u="none" strike="noStrike" kern="1200" baseline="0" dirty="0" smtClean="0">
                          <a:solidFill>
                            <a:schemeClr val="dk1"/>
                          </a:solidFill>
                          <a:latin typeface="+mn-lt"/>
                          <a:ea typeface="+mn-ea"/>
                          <a:cs typeface="+mn-cs"/>
                        </a:rPr>
                        <a:t>. FIU-IND is also responsible for coordinating and strengthening efforts of national and international intelligence, investigation and enforcement agencies in </a:t>
                      </a:r>
                      <a:r>
                        <a:rPr kumimoji="0" lang="en-US" sz="2200" b="0" i="0" u="none" strike="noStrike" kern="1200" baseline="0" dirty="0" smtClean="0">
                          <a:solidFill>
                            <a:srgbClr val="FF0000"/>
                          </a:solidFill>
                          <a:latin typeface="+mn-lt"/>
                          <a:ea typeface="+mn-ea"/>
                          <a:cs typeface="+mn-cs"/>
                        </a:rPr>
                        <a:t>combating money laundering</a:t>
                      </a:r>
                      <a:r>
                        <a:rPr kumimoji="0" lang="en-US" sz="2200" b="0" i="0" u="none" strike="noStrike" kern="1200" baseline="0" dirty="0" smtClean="0">
                          <a:solidFill>
                            <a:schemeClr val="dk1"/>
                          </a:solidFill>
                          <a:latin typeface="+mn-lt"/>
                          <a:ea typeface="+mn-ea"/>
                          <a:cs typeface="+mn-cs"/>
                        </a:rPr>
                        <a:t>, associated predicate offences and </a:t>
                      </a:r>
                      <a:r>
                        <a:rPr kumimoji="0" lang="en-US" sz="2200" b="0" i="0" u="none" strike="noStrike" kern="1200" baseline="0" dirty="0" smtClean="0">
                          <a:solidFill>
                            <a:srgbClr val="FF0000"/>
                          </a:solidFill>
                          <a:latin typeface="+mn-lt"/>
                          <a:ea typeface="+mn-ea"/>
                          <a:cs typeface="+mn-cs"/>
                        </a:rPr>
                        <a:t>terrorist financing</a:t>
                      </a:r>
                      <a:r>
                        <a:rPr kumimoji="0" lang="en-US" sz="2200" b="0" i="0" u="none" strike="noStrike" kern="1200" baseline="0" dirty="0" smtClean="0">
                          <a:solidFill>
                            <a:schemeClr val="dk1"/>
                          </a:solidFill>
                          <a:latin typeface="+mn-lt"/>
                          <a:ea typeface="+mn-ea"/>
                          <a:cs typeface="+mn-cs"/>
                        </a:rPr>
                        <a:t>. </a:t>
                      </a:r>
                    </a:p>
                    <a:p>
                      <a:pPr algn="just">
                        <a:spcBef>
                          <a:spcPts val="600"/>
                        </a:spcBef>
                        <a:spcAft>
                          <a:spcPts val="600"/>
                        </a:spcAft>
                      </a:pPr>
                      <a:r>
                        <a:rPr kumimoji="0" lang="en-US" sz="2200" b="0" i="0" kern="1200" dirty="0" smtClean="0">
                          <a:solidFill>
                            <a:schemeClr val="dk1"/>
                          </a:solidFill>
                          <a:effectLst/>
                          <a:latin typeface="+mn-lt"/>
                          <a:ea typeface="+mn-ea"/>
                          <a:cs typeface="+mn-cs"/>
                        </a:rPr>
                        <a:t>FIU</a:t>
                      </a:r>
                      <a:r>
                        <a:rPr kumimoji="0" lang="en-US" sz="2200" b="0" i="0" kern="1200" baseline="0" dirty="0" smtClean="0">
                          <a:solidFill>
                            <a:schemeClr val="dk1"/>
                          </a:solidFill>
                          <a:effectLst/>
                          <a:latin typeface="+mn-lt"/>
                          <a:ea typeface="+mn-ea"/>
                          <a:cs typeface="+mn-cs"/>
                        </a:rPr>
                        <a:t> </a:t>
                      </a:r>
                      <a:r>
                        <a:rPr kumimoji="0" lang="en-US" sz="2200" b="0" i="0" kern="1200" baseline="0" dirty="0" smtClean="0">
                          <a:solidFill>
                            <a:schemeClr val="dk1"/>
                          </a:solidFill>
                          <a:effectLst/>
                          <a:latin typeface="+mn-lt"/>
                          <a:ea typeface="+mn-ea"/>
                          <a:cs typeface="+mn-cs"/>
                        </a:rPr>
                        <a:t>has introduces </a:t>
                      </a:r>
                      <a:r>
                        <a:rPr kumimoji="0" lang="en-US" sz="2200" b="0" i="0" kern="1200" baseline="0" dirty="0" err="1" smtClean="0">
                          <a:solidFill>
                            <a:srgbClr val="FF0000"/>
                          </a:solidFill>
                          <a:effectLst/>
                          <a:latin typeface="+mn-lt"/>
                          <a:ea typeface="+mn-ea"/>
                          <a:cs typeface="+mn-cs"/>
                        </a:rPr>
                        <a:t>FINGate</a:t>
                      </a:r>
                      <a:r>
                        <a:rPr kumimoji="0" lang="en-US" sz="2200" b="0" i="0" kern="1200" baseline="0" dirty="0" smtClean="0">
                          <a:solidFill>
                            <a:srgbClr val="FF0000"/>
                          </a:solidFill>
                          <a:effectLst/>
                          <a:latin typeface="+mn-lt"/>
                          <a:ea typeface="+mn-ea"/>
                          <a:cs typeface="+mn-cs"/>
                        </a:rPr>
                        <a:t> Portal </a:t>
                      </a:r>
                      <a:r>
                        <a:rPr kumimoji="0" lang="en-US" sz="2200" b="0" i="0" kern="1200" baseline="0" dirty="0" smtClean="0">
                          <a:solidFill>
                            <a:schemeClr val="dk1"/>
                          </a:solidFill>
                          <a:effectLst/>
                          <a:latin typeface="+mn-lt"/>
                          <a:ea typeface="+mn-ea"/>
                          <a:cs typeface="+mn-cs"/>
                        </a:rPr>
                        <a:t>t</a:t>
                      </a:r>
                      <a:r>
                        <a:rPr kumimoji="0" lang="en-US" sz="2200" b="0" i="0" kern="1200" dirty="0" smtClean="0">
                          <a:solidFill>
                            <a:schemeClr val="dk1"/>
                          </a:solidFill>
                          <a:effectLst/>
                          <a:latin typeface="+mn-lt"/>
                          <a:ea typeface="+mn-ea"/>
                          <a:cs typeface="+mn-cs"/>
                        </a:rPr>
                        <a:t>o provide quality financial intelligence for safeguarding the financial system from the abuses of money laundering, terrorism financing, and other economic offenses.</a:t>
                      </a:r>
                    </a:p>
                    <a:p>
                      <a:pPr marL="0" marR="0" indent="0" algn="just" defTabSz="914400" rtl="0" eaLnBrk="1" fontAlgn="auto" latinLnBrk="0" hangingPunct="1">
                        <a:lnSpc>
                          <a:spcPct val="100000"/>
                        </a:lnSpc>
                        <a:spcBef>
                          <a:spcPts val="600"/>
                        </a:spcBef>
                        <a:spcAft>
                          <a:spcPts val="600"/>
                        </a:spcAft>
                        <a:buClrTx/>
                        <a:buSzTx/>
                        <a:buFontTx/>
                        <a:buNone/>
                        <a:tabLst/>
                        <a:defRPr/>
                      </a:pPr>
                      <a:r>
                        <a:rPr kumimoji="0" lang="en-US" sz="2200" b="0" i="0" u="none" strike="noStrike" kern="1200" baseline="0" dirty="0" smtClean="0">
                          <a:solidFill>
                            <a:schemeClr val="dk1"/>
                          </a:solidFill>
                          <a:latin typeface="+mn-lt"/>
                          <a:ea typeface="+mn-ea"/>
                          <a:cs typeface="+mn-cs"/>
                        </a:rPr>
                        <a:t>The </a:t>
                      </a:r>
                      <a:r>
                        <a:rPr kumimoji="0" lang="en-US" sz="2200" b="0" i="0" u="none" strike="noStrike" kern="1200" baseline="0" dirty="0" err="1" smtClean="0">
                          <a:solidFill>
                            <a:schemeClr val="dk1"/>
                          </a:solidFill>
                          <a:latin typeface="+mn-lt"/>
                          <a:ea typeface="+mn-ea"/>
                          <a:cs typeface="+mn-cs"/>
                        </a:rPr>
                        <a:t>FINGate</a:t>
                      </a:r>
                      <a:r>
                        <a:rPr kumimoji="0" lang="en-US" sz="2200" b="0" i="0" u="none" strike="noStrike" kern="1200" baseline="0" dirty="0" smtClean="0">
                          <a:solidFill>
                            <a:schemeClr val="dk1"/>
                          </a:solidFill>
                          <a:latin typeface="+mn-lt"/>
                          <a:ea typeface="+mn-ea"/>
                          <a:cs typeface="+mn-cs"/>
                        </a:rPr>
                        <a:t> system shall consist of </a:t>
                      </a:r>
                      <a:r>
                        <a:rPr kumimoji="0" lang="en-US" sz="2200" b="0" i="0" u="none" strike="noStrike" kern="1200" baseline="0" dirty="0" smtClean="0">
                          <a:solidFill>
                            <a:srgbClr val="FF0000"/>
                          </a:solidFill>
                          <a:latin typeface="+mn-lt"/>
                          <a:ea typeface="+mn-ea"/>
                          <a:cs typeface="+mn-cs"/>
                        </a:rPr>
                        <a:t>multiple reporting mechanisms</a:t>
                      </a:r>
                      <a:r>
                        <a:rPr kumimoji="0" lang="en-US" sz="2200" b="0" i="0" u="none" strike="noStrike" kern="1200" baseline="0" dirty="0" smtClean="0">
                          <a:solidFill>
                            <a:schemeClr val="dk1"/>
                          </a:solidFill>
                          <a:latin typeface="+mn-lt"/>
                          <a:ea typeface="+mn-ea"/>
                          <a:cs typeface="+mn-cs"/>
                        </a:rPr>
                        <a:t> to ensure compliance and facilitate quick and easy reporting. </a:t>
                      </a:r>
                    </a:p>
                    <a:p>
                      <a:pPr marL="0" marR="0" indent="0" algn="just" defTabSz="914400" rtl="0" eaLnBrk="1" fontAlgn="auto" latinLnBrk="0" hangingPunct="1">
                        <a:lnSpc>
                          <a:spcPct val="100000"/>
                        </a:lnSpc>
                        <a:spcBef>
                          <a:spcPts val="600"/>
                        </a:spcBef>
                        <a:spcAft>
                          <a:spcPts val="600"/>
                        </a:spcAft>
                        <a:buClrTx/>
                        <a:buSzTx/>
                        <a:buFontTx/>
                        <a:buNone/>
                        <a:tabLst/>
                        <a:defRPr/>
                      </a:pPr>
                      <a:r>
                        <a:rPr kumimoji="0" lang="en-US" sz="2200" b="0" i="0" u="none" strike="noStrike" kern="1200" baseline="0" dirty="0" smtClean="0">
                          <a:solidFill>
                            <a:schemeClr val="dk1"/>
                          </a:solidFill>
                          <a:latin typeface="+mn-lt"/>
                          <a:ea typeface="+mn-ea"/>
                          <a:cs typeface="+mn-cs"/>
                        </a:rPr>
                        <a:t>To </a:t>
                      </a:r>
                      <a:r>
                        <a:rPr kumimoji="0" lang="en-US" sz="2200" b="0" i="0" u="none" strike="noStrike" kern="1200" baseline="0" dirty="0" smtClean="0">
                          <a:solidFill>
                            <a:schemeClr val="dk1"/>
                          </a:solidFill>
                          <a:latin typeface="+mn-lt"/>
                          <a:ea typeface="+mn-ea"/>
                          <a:cs typeface="+mn-cs"/>
                        </a:rPr>
                        <a:t>access the </a:t>
                      </a:r>
                      <a:r>
                        <a:rPr kumimoji="0" lang="en-US" sz="2200" b="0" i="0" u="none" strike="noStrike" kern="1200" baseline="0" dirty="0" err="1" smtClean="0">
                          <a:solidFill>
                            <a:schemeClr val="dk1"/>
                          </a:solidFill>
                          <a:latin typeface="+mn-lt"/>
                          <a:ea typeface="+mn-ea"/>
                          <a:cs typeface="+mn-cs"/>
                        </a:rPr>
                        <a:t>FINGate</a:t>
                      </a:r>
                      <a:r>
                        <a:rPr kumimoji="0" lang="en-US" sz="2200" b="0" i="0" u="none" strike="noStrike" kern="1200" baseline="0" dirty="0" smtClean="0">
                          <a:solidFill>
                            <a:schemeClr val="dk1"/>
                          </a:solidFill>
                          <a:latin typeface="+mn-lt"/>
                          <a:ea typeface="+mn-ea"/>
                          <a:cs typeface="+mn-cs"/>
                        </a:rPr>
                        <a:t> </a:t>
                      </a:r>
                      <a:r>
                        <a:rPr kumimoji="0" lang="en-US" sz="2200" b="0" i="0" u="none" strike="noStrike" kern="1200" baseline="0" dirty="0" smtClean="0">
                          <a:solidFill>
                            <a:schemeClr val="dk1"/>
                          </a:solidFill>
                          <a:latin typeface="+mn-lt"/>
                          <a:ea typeface="+mn-ea"/>
                          <a:cs typeface="+mn-cs"/>
                        </a:rPr>
                        <a:t>portal, navigate to </a:t>
                      </a:r>
                      <a:r>
                        <a:rPr kumimoji="0" lang="en-US" sz="2200" b="0" i="0" u="sng" strike="noStrike" kern="1200" baseline="0" dirty="0" smtClean="0">
                          <a:solidFill>
                            <a:schemeClr val="dk1"/>
                          </a:solidFill>
                          <a:latin typeface="+mn-lt"/>
                          <a:ea typeface="+mn-ea"/>
                          <a:cs typeface="+mn-cs"/>
                        </a:rPr>
                        <a:t>https://fiuindia.gov.in/. </a:t>
                      </a:r>
                      <a:endParaRPr lang="en-US" sz="2200" u="sng" dirty="0" smtClean="0"/>
                    </a:p>
                  </a:txBody>
                  <a:tcPr/>
                </a:tc>
              </a:tr>
            </a:tbl>
          </a:graphicData>
        </a:graphic>
      </p:graphicFrame>
    </p:spTree>
    <p:extLst>
      <p:ext uri="{BB962C8B-B14F-4D97-AF65-F5344CB8AC3E}">
        <p14:creationId xmlns:p14="http://schemas.microsoft.com/office/powerpoint/2010/main" val="303442213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994003525"/>
              </p:ext>
            </p:extLst>
          </p:nvPr>
        </p:nvGraphicFramePr>
        <p:xfrm>
          <a:off x="251520" y="116632"/>
          <a:ext cx="8568952" cy="6408712"/>
        </p:xfrm>
        <a:graphic>
          <a:graphicData uri="http://schemas.openxmlformats.org/drawingml/2006/table">
            <a:tbl>
              <a:tblPr firstRow="1" bandRow="1">
                <a:tableStyleId>{5C22544A-7EE6-4342-B048-85BDC9FD1C3A}</a:tableStyleId>
              </a:tblPr>
              <a:tblGrid>
                <a:gridCol w="8568952"/>
              </a:tblGrid>
              <a:tr h="490098">
                <a:tc>
                  <a:txBody>
                    <a:bodyPr/>
                    <a:lstStyle/>
                    <a:p>
                      <a:r>
                        <a:rPr kumimoji="0" lang="en-US" sz="2200" b="1" i="0" u="none" strike="noStrike" kern="1200" baseline="0" dirty="0" smtClean="0">
                          <a:solidFill>
                            <a:schemeClr val="lt1"/>
                          </a:solidFill>
                          <a:latin typeface="+mn-lt"/>
                          <a:ea typeface="+mn-ea"/>
                          <a:cs typeface="+mn-cs"/>
                        </a:rPr>
                        <a:t>Obligations of Reporting Entities under PMLA</a:t>
                      </a:r>
                      <a:endParaRPr lang="en-US" sz="2200" dirty="0"/>
                    </a:p>
                  </a:txBody>
                  <a:tcPr/>
                </a:tc>
              </a:tr>
              <a:tr h="5918614">
                <a:tc>
                  <a:txBody>
                    <a:bodyPr/>
                    <a:lstStyle/>
                    <a:p>
                      <a:pPr algn="just">
                        <a:spcBef>
                          <a:spcPts val="600"/>
                        </a:spcBef>
                        <a:spcAft>
                          <a:spcPts val="600"/>
                        </a:spcAft>
                      </a:pPr>
                      <a:r>
                        <a:rPr kumimoji="0" lang="en-US" sz="2200" b="0" i="0" u="none" strike="noStrike" kern="1200" baseline="0" dirty="0" smtClean="0">
                          <a:solidFill>
                            <a:schemeClr val="dk1"/>
                          </a:solidFill>
                          <a:latin typeface="+mn-lt"/>
                          <a:ea typeface="+mn-ea"/>
                          <a:cs typeface="+mn-cs"/>
                        </a:rPr>
                        <a:t>Under PMLA, every reporting entity (banking company, financial institution, intermediary or person carrying on designated business and profession) is required:</a:t>
                      </a:r>
                    </a:p>
                    <a:p>
                      <a:pPr marL="342900" indent="-342900" algn="just">
                        <a:spcBef>
                          <a:spcPts val="600"/>
                        </a:spcBef>
                        <a:spcAft>
                          <a:spcPts val="600"/>
                        </a:spcAft>
                        <a:buFont typeface="+mj-lt"/>
                        <a:buAutoNum type="alphaLcParenR"/>
                      </a:pPr>
                      <a:r>
                        <a:rPr kumimoji="0" lang="en-US" sz="2200" b="0" i="0" u="none" strike="noStrike" kern="1200" baseline="0" dirty="0" smtClean="0">
                          <a:solidFill>
                            <a:srgbClr val="FF0000"/>
                          </a:solidFill>
                          <a:latin typeface="+mn-lt"/>
                          <a:ea typeface="+mn-ea"/>
                          <a:cs typeface="+mn-cs"/>
                        </a:rPr>
                        <a:t>To register itself </a:t>
                      </a:r>
                      <a:r>
                        <a:rPr kumimoji="0" lang="en-US" sz="2200" b="0" i="0" u="none" strike="noStrike" kern="1200" baseline="0" dirty="0" smtClean="0">
                          <a:solidFill>
                            <a:schemeClr val="dk1"/>
                          </a:solidFill>
                          <a:latin typeface="+mn-lt"/>
                          <a:ea typeface="+mn-ea"/>
                          <a:cs typeface="+mn-cs"/>
                        </a:rPr>
                        <a:t>with the </a:t>
                      </a:r>
                      <a:r>
                        <a:rPr kumimoji="0" lang="en-US" sz="2200" b="0" i="0" u="none" strike="noStrike" kern="1200" baseline="0" dirty="0" err="1" smtClean="0">
                          <a:solidFill>
                            <a:schemeClr val="dk1"/>
                          </a:solidFill>
                          <a:latin typeface="+mn-lt"/>
                          <a:ea typeface="+mn-ea"/>
                          <a:cs typeface="+mn-cs"/>
                        </a:rPr>
                        <a:t>FINGate</a:t>
                      </a:r>
                      <a:r>
                        <a:rPr kumimoji="0" lang="en-US" sz="2200" b="0" i="0" u="none" strike="noStrike" kern="1200" baseline="0" dirty="0" smtClean="0">
                          <a:solidFill>
                            <a:schemeClr val="dk1"/>
                          </a:solidFill>
                          <a:latin typeface="+mn-lt"/>
                          <a:ea typeface="+mn-ea"/>
                          <a:cs typeface="+mn-cs"/>
                        </a:rPr>
                        <a:t> </a:t>
                      </a:r>
                      <a:r>
                        <a:rPr kumimoji="0" lang="en-US" sz="2200" b="0" i="0" u="none" strike="noStrike" kern="1200" baseline="0" dirty="0" smtClean="0">
                          <a:solidFill>
                            <a:schemeClr val="dk1"/>
                          </a:solidFill>
                          <a:latin typeface="+mn-lt"/>
                          <a:ea typeface="+mn-ea"/>
                          <a:cs typeface="+mn-cs"/>
                        </a:rPr>
                        <a:t>Portal </a:t>
                      </a:r>
                    </a:p>
                    <a:p>
                      <a:pPr marL="342900" indent="-342900" algn="just">
                        <a:spcBef>
                          <a:spcPts val="600"/>
                        </a:spcBef>
                        <a:spcAft>
                          <a:spcPts val="600"/>
                        </a:spcAft>
                        <a:buFont typeface="+mj-lt"/>
                        <a:buAutoNum type="alphaLcParenR"/>
                      </a:pPr>
                      <a:r>
                        <a:rPr kumimoji="0" lang="en-US" sz="2200" b="0" i="0" u="none" strike="noStrike" kern="1200" baseline="0" dirty="0" smtClean="0">
                          <a:solidFill>
                            <a:schemeClr val="dk1"/>
                          </a:solidFill>
                          <a:latin typeface="+mn-lt"/>
                          <a:ea typeface="+mn-ea"/>
                          <a:cs typeface="+mn-cs"/>
                        </a:rPr>
                        <a:t>To appoint a </a:t>
                      </a:r>
                      <a:r>
                        <a:rPr kumimoji="0" lang="en-US" sz="2200" b="0" i="0" u="none" strike="noStrike" kern="1200" baseline="0" dirty="0" smtClean="0">
                          <a:solidFill>
                            <a:srgbClr val="FF0000"/>
                          </a:solidFill>
                          <a:latin typeface="+mn-lt"/>
                          <a:ea typeface="+mn-ea"/>
                          <a:cs typeface="+mn-cs"/>
                        </a:rPr>
                        <a:t>Principal Officer </a:t>
                      </a:r>
                      <a:r>
                        <a:rPr kumimoji="0" lang="en-US" sz="2200" b="0" i="0" u="none" strike="noStrike" kern="1200" baseline="0" dirty="0" smtClean="0">
                          <a:solidFill>
                            <a:schemeClr val="dk1"/>
                          </a:solidFill>
                          <a:latin typeface="+mn-lt"/>
                          <a:ea typeface="+mn-ea"/>
                          <a:cs typeface="+mn-cs"/>
                        </a:rPr>
                        <a:t>and provide details at </a:t>
                      </a:r>
                      <a:r>
                        <a:rPr kumimoji="0" lang="en-US" sz="2200" b="0" i="0" u="none" strike="noStrike" kern="1200" baseline="0" dirty="0" err="1" smtClean="0">
                          <a:solidFill>
                            <a:schemeClr val="dk1"/>
                          </a:solidFill>
                          <a:latin typeface="+mn-lt"/>
                          <a:ea typeface="+mn-ea"/>
                          <a:cs typeface="+mn-cs"/>
                        </a:rPr>
                        <a:t>Fingate</a:t>
                      </a:r>
                      <a:r>
                        <a:rPr kumimoji="0" lang="en-US" sz="2200" b="0" i="0" u="none" strike="noStrike" kern="1200" baseline="0" dirty="0" smtClean="0">
                          <a:solidFill>
                            <a:schemeClr val="dk1"/>
                          </a:solidFill>
                          <a:latin typeface="+mn-lt"/>
                          <a:ea typeface="+mn-ea"/>
                          <a:cs typeface="+mn-cs"/>
                        </a:rPr>
                        <a:t> Portal </a:t>
                      </a:r>
                    </a:p>
                    <a:p>
                      <a:pPr marL="342900" marR="0" indent="-342900" algn="just" defTabSz="914400" rtl="0" eaLnBrk="1" fontAlgn="auto" latinLnBrk="0" hangingPunct="1">
                        <a:lnSpc>
                          <a:spcPct val="100000"/>
                        </a:lnSpc>
                        <a:spcBef>
                          <a:spcPts val="600"/>
                        </a:spcBef>
                        <a:spcAft>
                          <a:spcPts val="600"/>
                        </a:spcAft>
                        <a:buClrTx/>
                        <a:buSzTx/>
                        <a:buFont typeface="+mj-lt"/>
                        <a:buAutoNum type="alphaLcParenR"/>
                        <a:tabLst/>
                        <a:defRPr/>
                      </a:pPr>
                      <a:r>
                        <a:rPr kumimoji="0" lang="en-US" sz="2200" b="0" i="0" u="none" strike="noStrike" kern="1200" baseline="0" dirty="0" smtClean="0">
                          <a:solidFill>
                            <a:schemeClr val="dk1"/>
                          </a:solidFill>
                          <a:latin typeface="+mn-lt"/>
                          <a:ea typeface="+mn-ea"/>
                          <a:cs typeface="+mn-cs"/>
                        </a:rPr>
                        <a:t>To appoint a </a:t>
                      </a:r>
                      <a:r>
                        <a:rPr kumimoji="0" lang="en-US" sz="2200" b="0" i="0" u="none" strike="noStrike" kern="1200" baseline="0" dirty="0" smtClean="0">
                          <a:solidFill>
                            <a:srgbClr val="FF0000"/>
                          </a:solidFill>
                          <a:latin typeface="+mn-lt"/>
                          <a:ea typeface="+mn-ea"/>
                          <a:cs typeface="+mn-cs"/>
                        </a:rPr>
                        <a:t>Designated Director </a:t>
                      </a:r>
                      <a:r>
                        <a:rPr kumimoji="0" lang="en-US" sz="2200" b="0" i="0" u="none" strike="noStrike" kern="1200" baseline="0" dirty="0" smtClean="0">
                          <a:solidFill>
                            <a:schemeClr val="dk1"/>
                          </a:solidFill>
                          <a:latin typeface="+mn-lt"/>
                          <a:ea typeface="+mn-ea"/>
                          <a:cs typeface="+mn-cs"/>
                        </a:rPr>
                        <a:t>and provide details at </a:t>
                      </a:r>
                      <a:r>
                        <a:rPr kumimoji="0" lang="en-US" sz="2200" b="0" i="0" u="none" strike="noStrike" kern="1200" baseline="0" dirty="0" err="1" smtClean="0">
                          <a:solidFill>
                            <a:schemeClr val="dk1"/>
                          </a:solidFill>
                          <a:latin typeface="+mn-lt"/>
                          <a:ea typeface="+mn-ea"/>
                          <a:cs typeface="+mn-cs"/>
                        </a:rPr>
                        <a:t>Fingate</a:t>
                      </a:r>
                      <a:r>
                        <a:rPr kumimoji="0" lang="en-US" sz="2200" b="0" i="0" u="none" strike="noStrike" kern="1200" baseline="0" dirty="0" smtClean="0">
                          <a:solidFill>
                            <a:schemeClr val="dk1"/>
                          </a:solidFill>
                          <a:latin typeface="+mn-lt"/>
                          <a:ea typeface="+mn-ea"/>
                          <a:cs typeface="+mn-cs"/>
                        </a:rPr>
                        <a:t> Portal </a:t>
                      </a:r>
                    </a:p>
                    <a:p>
                      <a:pPr marL="342900" indent="-342900" algn="just">
                        <a:spcBef>
                          <a:spcPts val="600"/>
                        </a:spcBef>
                        <a:spcAft>
                          <a:spcPts val="600"/>
                        </a:spcAft>
                        <a:buFont typeface="+mj-lt"/>
                        <a:buAutoNum type="alphaLcParenR"/>
                      </a:pPr>
                      <a:r>
                        <a:rPr kumimoji="0" lang="en-US" sz="2200" b="0" i="0" u="none" strike="noStrike" kern="1200" baseline="0" dirty="0" smtClean="0">
                          <a:solidFill>
                            <a:srgbClr val="FF0000"/>
                          </a:solidFill>
                          <a:latin typeface="+mn-lt"/>
                          <a:ea typeface="+mn-ea"/>
                          <a:cs typeface="+mn-cs"/>
                        </a:rPr>
                        <a:t>To communicate </a:t>
                      </a:r>
                      <a:r>
                        <a:rPr kumimoji="0" lang="en-US" sz="2200" b="0" i="0" u="none" strike="noStrike" kern="1200" baseline="0" dirty="0" smtClean="0">
                          <a:solidFill>
                            <a:schemeClr val="dk1"/>
                          </a:solidFill>
                          <a:latin typeface="+mn-lt"/>
                          <a:ea typeface="+mn-ea"/>
                          <a:cs typeface="+mn-cs"/>
                        </a:rPr>
                        <a:t>their names, designations and addresses to</a:t>
                      </a:r>
                      <a:r>
                        <a:rPr kumimoji="0" lang="en-US" sz="2200" b="0" i="0" u="none" strike="noStrike" kern="1200" baseline="0" dirty="0" smtClean="0">
                          <a:solidFill>
                            <a:srgbClr val="FF0000"/>
                          </a:solidFill>
                          <a:latin typeface="+mn-lt"/>
                          <a:ea typeface="+mn-ea"/>
                          <a:cs typeface="+mn-cs"/>
                        </a:rPr>
                        <a:t> FIU-IND. </a:t>
                      </a:r>
                    </a:p>
                    <a:p>
                      <a:pPr marL="0" indent="0" algn="just">
                        <a:spcBef>
                          <a:spcPts val="600"/>
                        </a:spcBef>
                        <a:spcAft>
                          <a:spcPts val="600"/>
                        </a:spcAft>
                        <a:buNone/>
                      </a:pPr>
                      <a:endParaRPr kumimoji="0" lang="en-US" sz="1050" b="0" i="0" u="none" strike="noStrike" kern="1200" baseline="0" dirty="0" smtClean="0">
                        <a:solidFill>
                          <a:schemeClr val="dk1"/>
                        </a:solidFill>
                        <a:latin typeface="+mn-lt"/>
                        <a:ea typeface="+mn-ea"/>
                        <a:cs typeface="+mn-cs"/>
                      </a:endParaRPr>
                    </a:p>
                    <a:p>
                      <a:pPr marL="0" indent="0" algn="just">
                        <a:spcBef>
                          <a:spcPts val="600"/>
                        </a:spcBef>
                        <a:spcAft>
                          <a:spcPts val="600"/>
                        </a:spcAft>
                        <a:buNone/>
                      </a:pPr>
                      <a:r>
                        <a:rPr kumimoji="0" lang="en-US" sz="2200" b="0" i="0" u="none" strike="noStrike" kern="1200" baseline="0" dirty="0" smtClean="0">
                          <a:solidFill>
                            <a:schemeClr val="dk1"/>
                          </a:solidFill>
                          <a:latin typeface="+mn-lt"/>
                          <a:ea typeface="+mn-ea"/>
                          <a:cs typeface="+mn-cs"/>
                        </a:rPr>
                        <a:t>The </a:t>
                      </a:r>
                      <a:r>
                        <a:rPr kumimoji="0" lang="en-US" sz="2200" b="0" i="0" u="none" strike="noStrike" kern="1200" baseline="0" dirty="0" smtClean="0">
                          <a:solidFill>
                            <a:schemeClr val="dk1"/>
                          </a:solidFill>
                          <a:latin typeface="+mn-lt"/>
                          <a:ea typeface="+mn-ea"/>
                          <a:cs typeface="+mn-cs"/>
                        </a:rPr>
                        <a:t>reporting entity is also obligated to </a:t>
                      </a:r>
                      <a:r>
                        <a:rPr kumimoji="0" lang="en-US" sz="2200" b="0" i="0" u="none" strike="noStrike" kern="1200" baseline="0" dirty="0" smtClean="0">
                          <a:solidFill>
                            <a:srgbClr val="FF0000"/>
                          </a:solidFill>
                          <a:latin typeface="+mn-lt"/>
                          <a:ea typeface="+mn-ea"/>
                          <a:cs typeface="+mn-cs"/>
                        </a:rPr>
                        <a:t>client due diligence, maintain record </a:t>
                      </a:r>
                      <a:r>
                        <a:rPr kumimoji="0" lang="en-US" sz="2200" b="0" i="0" u="none" strike="noStrike" kern="1200" baseline="0" dirty="0" smtClean="0">
                          <a:solidFill>
                            <a:schemeClr val="dk1"/>
                          </a:solidFill>
                          <a:latin typeface="+mn-lt"/>
                          <a:ea typeface="+mn-ea"/>
                          <a:cs typeface="+mn-cs"/>
                        </a:rPr>
                        <a:t>of specified transactions for the prescribed period and </a:t>
                      </a:r>
                      <a:r>
                        <a:rPr kumimoji="0" lang="en-US" sz="2200" b="0" i="0" u="none" strike="noStrike" kern="1200" baseline="0" dirty="0" smtClean="0">
                          <a:solidFill>
                            <a:srgbClr val="FF0000"/>
                          </a:solidFill>
                          <a:latin typeface="+mn-lt"/>
                          <a:ea typeface="+mn-ea"/>
                          <a:cs typeface="+mn-cs"/>
                        </a:rPr>
                        <a:t>furnish report </a:t>
                      </a:r>
                      <a:r>
                        <a:rPr kumimoji="0" lang="en-US" sz="2200" b="0" i="0" u="none" strike="noStrike" kern="1200" baseline="0" dirty="0" smtClean="0">
                          <a:solidFill>
                            <a:schemeClr val="dk1"/>
                          </a:solidFill>
                          <a:latin typeface="+mn-lt"/>
                          <a:ea typeface="+mn-ea"/>
                          <a:cs typeface="+mn-cs"/>
                        </a:rPr>
                        <a:t>of the prescribed transactions to FIU-IND. </a:t>
                      </a:r>
                    </a:p>
                  </a:txBody>
                  <a:tcPr/>
                </a:tc>
              </a:tr>
            </a:tbl>
          </a:graphicData>
        </a:graphic>
      </p:graphicFrame>
    </p:spTree>
    <p:extLst>
      <p:ext uri="{BB962C8B-B14F-4D97-AF65-F5344CB8AC3E}">
        <p14:creationId xmlns:p14="http://schemas.microsoft.com/office/powerpoint/2010/main" val="80048314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237414591"/>
              </p:ext>
            </p:extLst>
          </p:nvPr>
        </p:nvGraphicFramePr>
        <p:xfrm>
          <a:off x="395536" y="116632"/>
          <a:ext cx="8424936" cy="6120680"/>
        </p:xfrm>
        <a:graphic>
          <a:graphicData uri="http://schemas.openxmlformats.org/drawingml/2006/table">
            <a:tbl>
              <a:tblPr firstRow="1" bandRow="1">
                <a:tableStyleId>{5C22544A-7EE6-4342-B048-85BDC9FD1C3A}</a:tableStyleId>
              </a:tblPr>
              <a:tblGrid>
                <a:gridCol w="8424936"/>
              </a:tblGrid>
              <a:tr h="468071">
                <a:tc>
                  <a:txBody>
                    <a:bodyPr/>
                    <a:lstStyle/>
                    <a:p>
                      <a:r>
                        <a:rPr kumimoji="0" lang="en-US" sz="2200" b="1" i="0" u="none" strike="noStrike" kern="1200" baseline="0" dirty="0" smtClean="0">
                          <a:solidFill>
                            <a:schemeClr val="lt1"/>
                          </a:solidFill>
                          <a:latin typeface="+mn-lt"/>
                          <a:ea typeface="+mn-ea"/>
                          <a:cs typeface="+mn-cs"/>
                        </a:rPr>
                        <a:t>Client Due Diligence</a:t>
                      </a:r>
                      <a:endParaRPr lang="en-US" sz="2200" dirty="0"/>
                    </a:p>
                  </a:txBody>
                  <a:tcPr/>
                </a:tc>
              </a:tr>
              <a:tr h="5652609">
                <a:tc>
                  <a:txBody>
                    <a:bodyPr/>
                    <a:lstStyle/>
                    <a:p>
                      <a:pPr algn="just">
                        <a:spcBef>
                          <a:spcPts val="600"/>
                        </a:spcBef>
                        <a:spcAft>
                          <a:spcPts val="600"/>
                        </a:spcAft>
                      </a:pPr>
                      <a:r>
                        <a:rPr kumimoji="0" lang="en-US" sz="2200" b="0" i="0" u="none" strike="noStrike" kern="1200" baseline="0" dirty="0" smtClean="0">
                          <a:solidFill>
                            <a:schemeClr val="dk1"/>
                          </a:solidFill>
                          <a:latin typeface="+mn-lt"/>
                          <a:ea typeface="+mn-ea"/>
                          <a:cs typeface="+mn-cs"/>
                        </a:rPr>
                        <a:t>The reporting entity is required to </a:t>
                      </a:r>
                    </a:p>
                    <a:p>
                      <a:pPr marL="400050" indent="-400050" algn="just">
                        <a:spcBef>
                          <a:spcPts val="600"/>
                        </a:spcBef>
                        <a:spcAft>
                          <a:spcPts val="600"/>
                        </a:spcAft>
                        <a:buAutoNum type="romanLcParenBoth"/>
                      </a:pPr>
                      <a:r>
                        <a:rPr kumimoji="0" lang="en-US" sz="2200" b="0" i="0" u="none" strike="noStrike" kern="1200" baseline="0" dirty="0" smtClean="0">
                          <a:solidFill>
                            <a:srgbClr val="FF0000"/>
                          </a:solidFill>
                          <a:latin typeface="+mn-lt"/>
                          <a:ea typeface="+mn-ea"/>
                          <a:cs typeface="+mn-cs"/>
                        </a:rPr>
                        <a:t>identify its clients</a:t>
                      </a:r>
                      <a:r>
                        <a:rPr kumimoji="0" lang="en-US" sz="2200" b="0" i="0" u="none" strike="noStrike" kern="1200" baseline="0" dirty="0" smtClean="0">
                          <a:solidFill>
                            <a:schemeClr val="dk1"/>
                          </a:solidFill>
                          <a:latin typeface="+mn-lt"/>
                          <a:ea typeface="+mn-ea"/>
                          <a:cs typeface="+mn-cs"/>
                        </a:rPr>
                        <a:t>, verify their identity, obtain information on the purpose and intended nature of the business relationship </a:t>
                      </a:r>
                    </a:p>
                    <a:p>
                      <a:pPr marL="400050" indent="-400050" algn="just">
                        <a:spcBef>
                          <a:spcPts val="600"/>
                        </a:spcBef>
                        <a:spcAft>
                          <a:spcPts val="600"/>
                        </a:spcAft>
                        <a:buAutoNum type="romanLcParenBoth"/>
                      </a:pPr>
                      <a:r>
                        <a:rPr kumimoji="0" lang="en-US" sz="2200" b="0" i="0" u="none" strike="noStrike" kern="1200" baseline="0" dirty="0" smtClean="0">
                          <a:solidFill>
                            <a:schemeClr val="dk1"/>
                          </a:solidFill>
                          <a:latin typeface="+mn-lt"/>
                          <a:ea typeface="+mn-ea"/>
                          <a:cs typeface="+mn-cs"/>
                        </a:rPr>
                        <a:t>to determine whether a client is acting on behalf of a </a:t>
                      </a:r>
                      <a:r>
                        <a:rPr kumimoji="0" lang="en-US" sz="2200" b="0" i="0" u="none" strike="noStrike" kern="1200" baseline="0" dirty="0" smtClean="0">
                          <a:solidFill>
                            <a:srgbClr val="FF0000"/>
                          </a:solidFill>
                          <a:latin typeface="+mn-lt"/>
                          <a:ea typeface="+mn-ea"/>
                          <a:cs typeface="+mn-cs"/>
                        </a:rPr>
                        <a:t>beneficial owner,</a:t>
                      </a:r>
                      <a:r>
                        <a:rPr kumimoji="0" lang="en-US" sz="2200" b="0" i="0" u="none" strike="noStrike" kern="1200" baseline="0" dirty="0" smtClean="0">
                          <a:solidFill>
                            <a:schemeClr val="dk1"/>
                          </a:solidFill>
                          <a:latin typeface="+mn-lt"/>
                          <a:ea typeface="+mn-ea"/>
                          <a:cs typeface="+mn-cs"/>
                        </a:rPr>
                        <a:t> and </a:t>
                      </a:r>
                    </a:p>
                    <a:p>
                      <a:pPr marL="400050" indent="-400050" algn="just">
                        <a:spcBef>
                          <a:spcPts val="600"/>
                        </a:spcBef>
                        <a:spcAft>
                          <a:spcPts val="600"/>
                        </a:spcAft>
                        <a:buAutoNum type="romanLcParenBoth"/>
                      </a:pPr>
                      <a:r>
                        <a:rPr kumimoji="0" lang="en-US" sz="2200" b="0" i="0" u="none" strike="noStrike" kern="1200" baseline="0" dirty="0" smtClean="0">
                          <a:solidFill>
                            <a:schemeClr val="dk1"/>
                          </a:solidFill>
                          <a:latin typeface="+mn-lt"/>
                          <a:ea typeface="+mn-ea"/>
                          <a:cs typeface="+mn-cs"/>
                        </a:rPr>
                        <a:t>identify the beneficial owner and take all steps to verify the </a:t>
                      </a:r>
                      <a:r>
                        <a:rPr kumimoji="0" lang="en-US" sz="2200" b="0" i="0" u="none" strike="noStrike" kern="1200" baseline="0" dirty="0" smtClean="0">
                          <a:solidFill>
                            <a:srgbClr val="FF0000"/>
                          </a:solidFill>
                          <a:latin typeface="+mn-lt"/>
                          <a:ea typeface="+mn-ea"/>
                          <a:cs typeface="+mn-cs"/>
                        </a:rPr>
                        <a:t>identity of the beneficial owner.</a:t>
                      </a:r>
                    </a:p>
                    <a:p>
                      <a:pPr algn="just">
                        <a:spcBef>
                          <a:spcPts val="600"/>
                        </a:spcBef>
                        <a:spcAft>
                          <a:spcPts val="600"/>
                        </a:spcAft>
                      </a:pPr>
                      <a:endParaRPr kumimoji="0" lang="en-US" sz="2200" b="0" i="0" u="none" strike="noStrike" kern="1200" baseline="0" dirty="0" smtClean="0">
                        <a:solidFill>
                          <a:schemeClr val="dk1"/>
                        </a:solidFill>
                        <a:latin typeface="+mn-lt"/>
                        <a:ea typeface="+mn-ea"/>
                        <a:cs typeface="+mn-cs"/>
                      </a:endParaRPr>
                    </a:p>
                    <a:p>
                      <a:pPr algn="just">
                        <a:spcBef>
                          <a:spcPts val="600"/>
                        </a:spcBef>
                        <a:spcAft>
                          <a:spcPts val="600"/>
                        </a:spcAft>
                      </a:pPr>
                      <a:r>
                        <a:rPr kumimoji="0" lang="en-US" sz="2200" b="0" i="0" u="none" strike="noStrike" kern="1200" baseline="0" dirty="0" smtClean="0">
                          <a:solidFill>
                            <a:schemeClr val="dk1"/>
                          </a:solidFill>
                          <a:latin typeface="+mn-lt"/>
                          <a:ea typeface="+mn-ea"/>
                          <a:cs typeface="+mn-cs"/>
                        </a:rPr>
                        <a:t>The </a:t>
                      </a:r>
                      <a:r>
                        <a:rPr kumimoji="0" lang="en-US" sz="2200" b="0" i="0" u="none" strike="noStrike" kern="1200" baseline="0" dirty="0" smtClean="0">
                          <a:solidFill>
                            <a:schemeClr val="dk1"/>
                          </a:solidFill>
                          <a:latin typeface="+mn-lt"/>
                          <a:ea typeface="+mn-ea"/>
                          <a:cs typeface="+mn-cs"/>
                        </a:rPr>
                        <a:t>client due diligence (CDD) has to be done at the time of opening of an account as well as periodically during the tenure of the business relationship. </a:t>
                      </a:r>
                      <a:endParaRPr lang="en-US" sz="2200" dirty="0"/>
                    </a:p>
                  </a:txBody>
                  <a:tcPr/>
                </a:tc>
              </a:tr>
            </a:tbl>
          </a:graphicData>
        </a:graphic>
      </p:graphicFrame>
    </p:spTree>
    <p:extLst>
      <p:ext uri="{BB962C8B-B14F-4D97-AF65-F5344CB8AC3E}">
        <p14:creationId xmlns:p14="http://schemas.microsoft.com/office/powerpoint/2010/main" val="80574624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520708599"/>
              </p:ext>
            </p:extLst>
          </p:nvPr>
        </p:nvGraphicFramePr>
        <p:xfrm>
          <a:off x="323528" y="548680"/>
          <a:ext cx="8568952" cy="2377440"/>
        </p:xfrm>
        <a:graphic>
          <a:graphicData uri="http://schemas.openxmlformats.org/drawingml/2006/table">
            <a:tbl>
              <a:tblPr firstRow="1" bandRow="1">
                <a:tableStyleId>{5C22544A-7EE6-4342-B048-85BDC9FD1C3A}</a:tableStyleId>
              </a:tblPr>
              <a:tblGrid>
                <a:gridCol w="4284476"/>
                <a:gridCol w="4284476"/>
              </a:tblGrid>
              <a:tr h="370840">
                <a:tc gridSpan="2">
                  <a:txBody>
                    <a:bodyPr/>
                    <a:lstStyle/>
                    <a:p>
                      <a:pPr algn="ctr"/>
                      <a:r>
                        <a:rPr lang="en-US" sz="2200" dirty="0" smtClean="0">
                          <a:latin typeface="Cambria" panose="02040503050406030204" pitchFamily="18" charset="0"/>
                          <a:ea typeface="Cambria" panose="02040503050406030204" pitchFamily="18" charset="0"/>
                        </a:rPr>
                        <a:t>Reporting</a:t>
                      </a:r>
                      <a:r>
                        <a:rPr lang="en-US" sz="2200" baseline="0" dirty="0" smtClean="0">
                          <a:latin typeface="Cambria" panose="02040503050406030204" pitchFamily="18" charset="0"/>
                          <a:ea typeface="Cambria" panose="02040503050406030204" pitchFamily="18" charset="0"/>
                        </a:rPr>
                        <a:t> under FIU-IND</a:t>
                      </a:r>
                      <a:endParaRPr lang="en-US" sz="2200" dirty="0">
                        <a:latin typeface="Cambria" panose="02040503050406030204" pitchFamily="18" charset="0"/>
                        <a:ea typeface="Cambria" panose="02040503050406030204" pitchFamily="18" charset="0"/>
                      </a:endParaRPr>
                    </a:p>
                  </a:txBody>
                  <a:tcPr/>
                </a:tc>
                <a:tc hMerge="1">
                  <a:txBody>
                    <a:bodyPr/>
                    <a:lstStyle/>
                    <a:p>
                      <a:endParaRPr lang="en-US" dirty="0"/>
                    </a:p>
                  </a:txBody>
                  <a:tcPr/>
                </a:tc>
              </a:tr>
              <a:tr h="370840">
                <a:tc>
                  <a:txBody>
                    <a:bodyPr/>
                    <a:lstStyle/>
                    <a:p>
                      <a:pPr algn="ctr"/>
                      <a:r>
                        <a:rPr lang="en-US" sz="2200" b="1" dirty="0" smtClean="0">
                          <a:latin typeface="Cambria" panose="02040503050406030204" pitchFamily="18" charset="0"/>
                          <a:ea typeface="Cambria" panose="02040503050406030204" pitchFamily="18" charset="0"/>
                        </a:rPr>
                        <a:t>CTR</a:t>
                      </a:r>
                      <a:r>
                        <a:rPr lang="en-US" sz="2200" b="1" baseline="0" dirty="0" smtClean="0">
                          <a:latin typeface="Cambria" panose="02040503050406030204" pitchFamily="18" charset="0"/>
                          <a:ea typeface="Cambria" panose="02040503050406030204" pitchFamily="18" charset="0"/>
                        </a:rPr>
                        <a:t> Reporting</a:t>
                      </a:r>
                      <a:endParaRPr lang="en-US" sz="2200" b="1" dirty="0">
                        <a:latin typeface="Cambria" panose="02040503050406030204" pitchFamily="18" charset="0"/>
                        <a:ea typeface="Cambria" panose="02040503050406030204" pitchFamily="18" charset="0"/>
                      </a:endParaRPr>
                    </a:p>
                  </a:txBody>
                  <a:tcPr/>
                </a:tc>
                <a:tc>
                  <a:txBody>
                    <a:bodyPr/>
                    <a:lstStyle/>
                    <a:p>
                      <a:pPr algn="ctr"/>
                      <a:r>
                        <a:rPr lang="en-US" sz="2200" b="1" dirty="0" smtClean="0">
                          <a:latin typeface="Cambria" panose="02040503050406030204" pitchFamily="18" charset="0"/>
                          <a:ea typeface="Cambria" panose="02040503050406030204" pitchFamily="18" charset="0"/>
                        </a:rPr>
                        <a:t>STR Reporting</a:t>
                      </a:r>
                      <a:endParaRPr lang="en-US" sz="2200" b="1" dirty="0">
                        <a:latin typeface="Cambria" panose="02040503050406030204" pitchFamily="18" charset="0"/>
                        <a:ea typeface="Cambria" panose="02040503050406030204" pitchFamily="18" charset="0"/>
                      </a:endParaRPr>
                    </a:p>
                  </a:txBody>
                  <a:tcPr/>
                </a:tc>
              </a:tr>
              <a:tr h="370840">
                <a:tc>
                  <a:txBody>
                    <a:bodyPr/>
                    <a:lstStyle/>
                    <a:p>
                      <a:r>
                        <a:rPr lang="en-US" sz="2200" dirty="0" smtClean="0">
                          <a:latin typeface="Cambria" panose="02040503050406030204" pitchFamily="18" charset="0"/>
                          <a:ea typeface="Cambria" panose="02040503050406030204" pitchFamily="18" charset="0"/>
                        </a:rPr>
                        <a:t>1. All Cash Transaction</a:t>
                      </a:r>
                      <a:r>
                        <a:rPr lang="en-US" sz="2200" baseline="0" dirty="0" smtClean="0">
                          <a:latin typeface="Cambria" panose="02040503050406030204" pitchFamily="18" charset="0"/>
                          <a:ea typeface="Cambria" panose="02040503050406030204" pitchFamily="18" charset="0"/>
                        </a:rPr>
                        <a:t>s&gt; </a:t>
                      </a:r>
                      <a:r>
                        <a:rPr lang="en-US" sz="2200" baseline="0" dirty="0" err="1" smtClean="0">
                          <a:latin typeface="Cambria" panose="02040503050406030204" pitchFamily="18" charset="0"/>
                          <a:ea typeface="Cambria" panose="02040503050406030204" pitchFamily="18" charset="0"/>
                        </a:rPr>
                        <a:t>Rs</a:t>
                      </a:r>
                      <a:r>
                        <a:rPr lang="en-US" sz="2200" baseline="0" dirty="0" smtClean="0">
                          <a:latin typeface="Cambria" panose="02040503050406030204" pitchFamily="18" charset="0"/>
                          <a:ea typeface="Cambria" panose="02040503050406030204" pitchFamily="18" charset="0"/>
                        </a:rPr>
                        <a:t>. 10 Lakhs</a:t>
                      </a:r>
                      <a:endParaRPr lang="en-US" sz="2200" dirty="0">
                        <a:latin typeface="Cambria" panose="02040503050406030204" pitchFamily="18" charset="0"/>
                        <a:ea typeface="Cambria" panose="02040503050406030204" pitchFamily="18" charset="0"/>
                      </a:endParaRPr>
                    </a:p>
                  </a:txBody>
                  <a:tcPr/>
                </a:tc>
                <a:tc>
                  <a:txBody>
                    <a:bodyPr/>
                    <a:lstStyle/>
                    <a:p>
                      <a:r>
                        <a:rPr lang="en-US" sz="2200" dirty="0" smtClean="0">
                          <a:latin typeface="Cambria" panose="02040503050406030204" pitchFamily="18" charset="0"/>
                          <a:ea typeface="Cambria" panose="02040503050406030204" pitchFamily="18" charset="0"/>
                        </a:rPr>
                        <a:t>1. Suspicious </a:t>
                      </a:r>
                      <a:r>
                        <a:rPr lang="en-US" sz="2200" dirty="0" smtClean="0">
                          <a:latin typeface="Cambria" panose="02040503050406030204" pitchFamily="18" charset="0"/>
                          <a:ea typeface="Cambria" panose="02040503050406030204" pitchFamily="18" charset="0"/>
                        </a:rPr>
                        <a:t>Transactions</a:t>
                      </a:r>
                      <a:endParaRPr lang="en-US" sz="2200" dirty="0">
                        <a:latin typeface="Cambria" panose="02040503050406030204" pitchFamily="18" charset="0"/>
                        <a:ea typeface="Cambria" panose="02040503050406030204" pitchFamily="18" charset="0"/>
                      </a:endParaRPr>
                    </a:p>
                  </a:txBody>
                  <a:tcPr/>
                </a:tc>
              </a:tr>
              <a:tr h="370840">
                <a:tc>
                  <a:txBody>
                    <a:bodyPr/>
                    <a:lstStyle/>
                    <a:p>
                      <a:r>
                        <a:rPr lang="en-US" sz="2200" dirty="0" smtClean="0">
                          <a:latin typeface="Cambria" panose="02040503050406030204" pitchFamily="18" charset="0"/>
                          <a:ea typeface="Cambria" panose="02040503050406030204" pitchFamily="18" charset="0"/>
                        </a:rPr>
                        <a:t>2. Within 15 days from the end of quarter</a:t>
                      </a:r>
                      <a:endParaRPr lang="en-US" sz="2200" dirty="0">
                        <a:latin typeface="Cambria" panose="02040503050406030204" pitchFamily="18" charset="0"/>
                        <a:ea typeface="Cambria" panose="02040503050406030204" pitchFamily="18" charset="0"/>
                      </a:endParaRPr>
                    </a:p>
                  </a:txBody>
                  <a:tcPr/>
                </a:tc>
                <a:tc>
                  <a:txBody>
                    <a:bodyPr/>
                    <a:lstStyle/>
                    <a:p>
                      <a:r>
                        <a:rPr lang="en-US" sz="2200" dirty="0" smtClean="0">
                          <a:latin typeface="Cambria" panose="02040503050406030204" pitchFamily="18" charset="0"/>
                          <a:ea typeface="Cambria" panose="02040503050406030204" pitchFamily="18" charset="0"/>
                        </a:rPr>
                        <a:t>2. Within 7 days</a:t>
                      </a:r>
                      <a:r>
                        <a:rPr lang="en-US" sz="2200" baseline="0" dirty="0" smtClean="0">
                          <a:latin typeface="Cambria" panose="02040503050406030204" pitchFamily="18" charset="0"/>
                          <a:ea typeface="Cambria" panose="02040503050406030204" pitchFamily="18" charset="0"/>
                        </a:rPr>
                        <a:t> of suspicion getting confirmed</a:t>
                      </a:r>
                      <a:endParaRPr lang="en-US" sz="2200" dirty="0">
                        <a:latin typeface="Cambria" panose="02040503050406030204" pitchFamily="18" charset="0"/>
                        <a:ea typeface="Cambria" panose="02040503050406030204" pitchFamily="18" charset="0"/>
                      </a:endParaRPr>
                    </a:p>
                  </a:txBody>
                  <a:tcPr/>
                </a:tc>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108725006"/>
              </p:ext>
            </p:extLst>
          </p:nvPr>
        </p:nvGraphicFramePr>
        <p:xfrm>
          <a:off x="323528" y="3429000"/>
          <a:ext cx="8568952" cy="1800200"/>
        </p:xfrm>
        <a:graphic>
          <a:graphicData uri="http://schemas.openxmlformats.org/drawingml/2006/table">
            <a:tbl>
              <a:tblPr firstRow="1" bandRow="1">
                <a:tableStyleId>{5C22544A-7EE6-4342-B048-85BDC9FD1C3A}</a:tableStyleId>
              </a:tblPr>
              <a:tblGrid>
                <a:gridCol w="8568952"/>
              </a:tblGrid>
              <a:tr h="508752">
                <a:tc>
                  <a:txBody>
                    <a:bodyPr/>
                    <a:lstStyle/>
                    <a:p>
                      <a:r>
                        <a:rPr lang="en-US" sz="2200" dirty="0" smtClean="0">
                          <a:latin typeface="Cambria" panose="02040503050406030204" pitchFamily="18" charset="0"/>
                          <a:ea typeface="Cambria" panose="02040503050406030204" pitchFamily="18" charset="0"/>
                        </a:rPr>
                        <a:t>Fine for</a:t>
                      </a:r>
                      <a:r>
                        <a:rPr lang="en-US" sz="2200" baseline="0" dirty="0" smtClean="0">
                          <a:latin typeface="Cambria" panose="02040503050406030204" pitchFamily="18" charset="0"/>
                          <a:ea typeface="Cambria" panose="02040503050406030204" pitchFamily="18" charset="0"/>
                        </a:rPr>
                        <a:t> not complying with the obligations under PLMA.</a:t>
                      </a:r>
                      <a:endParaRPr lang="en-US" sz="2200" dirty="0">
                        <a:latin typeface="Cambria" panose="02040503050406030204" pitchFamily="18" charset="0"/>
                        <a:ea typeface="Cambria" panose="02040503050406030204" pitchFamily="18" charset="0"/>
                      </a:endParaRPr>
                    </a:p>
                  </a:txBody>
                  <a:tcPr/>
                </a:tc>
              </a:tr>
              <a:tr h="1291448">
                <a:tc>
                  <a:txBody>
                    <a:bodyPr/>
                    <a:lstStyle/>
                    <a:p>
                      <a:pPr algn="just"/>
                      <a:r>
                        <a:rPr kumimoji="0" lang="en-US" sz="2200" b="0" i="0" u="none" strike="noStrike" kern="1200" baseline="0" dirty="0" smtClean="0">
                          <a:solidFill>
                            <a:schemeClr val="dk1"/>
                          </a:solidFill>
                          <a:latin typeface="Cambria" panose="02040503050406030204" pitchFamily="18" charset="0"/>
                          <a:ea typeface="Cambria" panose="02040503050406030204" pitchFamily="18" charset="0"/>
                          <a:cs typeface="+mn-cs"/>
                        </a:rPr>
                        <a:t>Director, </a:t>
                      </a:r>
                      <a:r>
                        <a:rPr kumimoji="0" lang="en-US" sz="2200" b="0" i="0" u="none" strike="noStrike" kern="1200" baseline="0" dirty="0" smtClean="0">
                          <a:solidFill>
                            <a:schemeClr val="dk1"/>
                          </a:solidFill>
                          <a:latin typeface="Cambria" panose="02040503050406030204" pitchFamily="18" charset="0"/>
                          <a:ea typeface="Cambria" panose="02040503050406030204" pitchFamily="18" charset="0"/>
                          <a:cs typeface="+mn-cs"/>
                        </a:rPr>
                        <a:t>FIU-IND </a:t>
                      </a:r>
                      <a:r>
                        <a:rPr kumimoji="0" lang="en-US" sz="2200" b="0" i="0" u="none" strike="noStrike" kern="1200" baseline="0" dirty="0" smtClean="0">
                          <a:solidFill>
                            <a:schemeClr val="dk1"/>
                          </a:solidFill>
                          <a:latin typeface="Cambria" panose="02040503050406030204" pitchFamily="18" charset="0"/>
                          <a:ea typeface="Cambria" panose="02040503050406030204" pitchFamily="18" charset="0"/>
                          <a:cs typeface="+mn-cs"/>
                        </a:rPr>
                        <a:t>can impose a range of sanctions on the reporting entity for non-compliance including monetary penalty ranging from </a:t>
                      </a:r>
                      <a:r>
                        <a:rPr kumimoji="0" lang="en-US" sz="2200" b="0" i="0" u="none" strike="noStrike" kern="1200" baseline="0" dirty="0" smtClean="0">
                          <a:solidFill>
                            <a:srgbClr val="FF0000"/>
                          </a:solidFill>
                          <a:latin typeface="Cambria" panose="02040503050406030204" pitchFamily="18" charset="0"/>
                          <a:ea typeface="Cambria" panose="02040503050406030204" pitchFamily="18" charset="0"/>
                          <a:cs typeface="+mn-cs"/>
                        </a:rPr>
                        <a:t>Rs.10,000/- </a:t>
                      </a:r>
                      <a:r>
                        <a:rPr kumimoji="0" lang="en-US" sz="2200" b="0" i="0" u="none" strike="noStrike" kern="1200" baseline="0" dirty="0" smtClean="0">
                          <a:solidFill>
                            <a:schemeClr val="bg1"/>
                          </a:solidFill>
                          <a:latin typeface="Cambria" panose="02040503050406030204" pitchFamily="18" charset="0"/>
                          <a:ea typeface="Cambria" panose="02040503050406030204" pitchFamily="18" charset="0"/>
                          <a:cs typeface="+mn-cs"/>
                        </a:rPr>
                        <a:t>to </a:t>
                      </a:r>
                      <a:r>
                        <a:rPr kumimoji="0" lang="en-US" sz="2200" b="0" i="0" u="none" strike="noStrike" kern="1200" baseline="0" dirty="0" smtClean="0">
                          <a:solidFill>
                            <a:srgbClr val="FF0000"/>
                          </a:solidFill>
                          <a:latin typeface="Cambria" panose="02040503050406030204" pitchFamily="18" charset="0"/>
                          <a:ea typeface="Cambria" panose="02040503050406030204" pitchFamily="18" charset="0"/>
                          <a:cs typeface="+mn-cs"/>
                        </a:rPr>
                        <a:t>Rs.1,00,000/- </a:t>
                      </a:r>
                      <a:r>
                        <a:rPr kumimoji="0" lang="en-US" sz="2200" b="0" i="0" u="none" strike="noStrike" kern="1200" baseline="0" dirty="0" smtClean="0">
                          <a:solidFill>
                            <a:schemeClr val="dk1"/>
                          </a:solidFill>
                          <a:latin typeface="Cambria" panose="02040503050406030204" pitchFamily="18" charset="0"/>
                          <a:ea typeface="Cambria" panose="02040503050406030204" pitchFamily="18" charset="0"/>
                          <a:cs typeface="+mn-cs"/>
                        </a:rPr>
                        <a:t>for each failure. </a:t>
                      </a:r>
                      <a:endParaRPr lang="en-US" sz="2200" dirty="0">
                        <a:latin typeface="Cambria" panose="02040503050406030204" pitchFamily="18" charset="0"/>
                        <a:ea typeface="Cambria" panose="02040503050406030204" pitchFamily="18" charset="0"/>
                      </a:endParaRPr>
                    </a:p>
                  </a:txBody>
                  <a:tcPr/>
                </a:tc>
              </a:tr>
            </a:tbl>
          </a:graphicData>
        </a:graphic>
      </p:graphicFrame>
    </p:spTree>
    <p:extLst>
      <p:ext uri="{BB962C8B-B14F-4D97-AF65-F5344CB8AC3E}">
        <p14:creationId xmlns:p14="http://schemas.microsoft.com/office/powerpoint/2010/main" val="218457523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935480"/>
            <a:ext cx="8280920" cy="4389120"/>
          </a:xfrm>
        </p:spPr>
        <p:txBody>
          <a:bodyPr>
            <a:normAutofit/>
          </a:bodyPr>
          <a:lstStyle/>
          <a:p>
            <a:pPr marL="0" indent="0" algn="ctr">
              <a:buNone/>
            </a:pPr>
            <a:r>
              <a:rPr lang="en-US" sz="3000" b="1" i="1" dirty="0"/>
              <a:t>Central Registry of </a:t>
            </a:r>
            <a:r>
              <a:rPr lang="en-US" sz="3000" b="1" i="1" dirty="0" err="1"/>
              <a:t>Securitisation</a:t>
            </a:r>
            <a:r>
              <a:rPr lang="en-US" sz="3000" b="1" i="1" dirty="0"/>
              <a:t> Asset Reconstruction and Security Interest of </a:t>
            </a:r>
            <a:r>
              <a:rPr lang="en-US" sz="3000" b="1" i="1" dirty="0" smtClean="0"/>
              <a:t>India (CERSAI)</a:t>
            </a:r>
            <a:endParaRPr lang="en-US" sz="3000" b="1" i="1" dirty="0"/>
          </a:p>
        </p:txBody>
      </p:sp>
    </p:spTree>
    <p:extLst>
      <p:ext uri="{BB962C8B-B14F-4D97-AF65-F5344CB8AC3E}">
        <p14:creationId xmlns:p14="http://schemas.microsoft.com/office/powerpoint/2010/main" val="379565660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317015065"/>
              </p:ext>
            </p:extLst>
          </p:nvPr>
        </p:nvGraphicFramePr>
        <p:xfrm>
          <a:off x="107504" y="116632"/>
          <a:ext cx="8928992" cy="6480720"/>
        </p:xfrm>
        <a:graphic>
          <a:graphicData uri="http://schemas.openxmlformats.org/drawingml/2006/table">
            <a:tbl>
              <a:tblPr firstRow="1" bandRow="1">
                <a:tableStyleId>{5C22544A-7EE6-4342-B048-85BDC9FD1C3A}</a:tableStyleId>
              </a:tblPr>
              <a:tblGrid>
                <a:gridCol w="8928992"/>
              </a:tblGrid>
              <a:tr h="384316">
                <a:tc>
                  <a:txBody>
                    <a:bodyPr/>
                    <a:lstStyle/>
                    <a:p>
                      <a:pPr algn="ctr">
                        <a:spcBef>
                          <a:spcPts val="600"/>
                        </a:spcBef>
                        <a:spcAft>
                          <a:spcPts val="600"/>
                        </a:spcAft>
                      </a:pPr>
                      <a:r>
                        <a:rPr lang="en-US" sz="1800" dirty="0" smtClean="0"/>
                        <a:t>CERSAI</a:t>
                      </a:r>
                      <a:endParaRPr lang="en-US" sz="1800" dirty="0"/>
                    </a:p>
                  </a:txBody>
                  <a:tcPr/>
                </a:tc>
              </a:tr>
              <a:tr h="6096404">
                <a:tc>
                  <a:txBody>
                    <a:bodyPr/>
                    <a:lstStyle/>
                    <a:p>
                      <a:pPr algn="just">
                        <a:spcBef>
                          <a:spcPts val="600"/>
                        </a:spcBef>
                        <a:spcAft>
                          <a:spcPts val="600"/>
                        </a:spcAft>
                      </a:pPr>
                      <a:r>
                        <a:rPr kumimoji="0" lang="en-US" sz="1800" b="1" i="0" kern="1200" dirty="0" smtClean="0">
                          <a:solidFill>
                            <a:srgbClr val="FF0000"/>
                          </a:solidFill>
                          <a:effectLst/>
                          <a:latin typeface="+mn-lt"/>
                          <a:ea typeface="+mn-ea"/>
                          <a:cs typeface="+mn-cs"/>
                        </a:rPr>
                        <a:t>CERSAI</a:t>
                      </a:r>
                      <a:r>
                        <a:rPr kumimoji="0" lang="en-US" sz="1800" b="0" i="0" kern="1200" dirty="0" smtClean="0">
                          <a:solidFill>
                            <a:schemeClr val="dk1"/>
                          </a:solidFill>
                          <a:effectLst/>
                          <a:latin typeface="+mn-lt"/>
                          <a:ea typeface="+mn-ea"/>
                          <a:cs typeface="+mn-cs"/>
                        </a:rPr>
                        <a:t> is a Government of India company, licensed under section 8 of the Companies Act, 2013. The company has been incorporated with majority shareholding of the Central Government, Public Sector Banks and National Housing Bank initially for the purpose of operating a Registration System under the provisions of Chapter IV of the </a:t>
                      </a:r>
                      <a:r>
                        <a:rPr kumimoji="0" lang="en-US" sz="1800" b="0" i="0" kern="1200" dirty="0" err="1" smtClean="0">
                          <a:solidFill>
                            <a:schemeClr val="dk1"/>
                          </a:solidFill>
                          <a:effectLst/>
                          <a:latin typeface="+mn-lt"/>
                          <a:ea typeface="+mn-ea"/>
                          <a:cs typeface="+mn-cs"/>
                        </a:rPr>
                        <a:t>Securitisation</a:t>
                      </a:r>
                      <a:r>
                        <a:rPr kumimoji="0" lang="en-US" sz="1800" b="0" i="0" kern="1200" dirty="0" smtClean="0">
                          <a:solidFill>
                            <a:schemeClr val="dk1"/>
                          </a:solidFill>
                          <a:effectLst/>
                          <a:latin typeface="+mn-lt"/>
                          <a:ea typeface="+mn-ea"/>
                          <a:cs typeface="+mn-cs"/>
                        </a:rPr>
                        <a:t> and Reconstruction of Financial Assets and Enforcement of Security Interest Act, 2002 (SARFAESI Act). Later, CERSAI was entrusted upon the responsibility of operating and maintaining a KYC Registry, governed under PML Rules 2005 (Maintenance of Records).</a:t>
                      </a:r>
                    </a:p>
                    <a:p>
                      <a:pPr algn="just">
                        <a:spcBef>
                          <a:spcPts val="600"/>
                        </a:spcBef>
                        <a:spcAft>
                          <a:spcPts val="600"/>
                        </a:spcAft>
                      </a:pPr>
                      <a:r>
                        <a:rPr kumimoji="0" lang="en-US" sz="1800" b="0" i="0" kern="1200" dirty="0" smtClean="0">
                          <a:solidFill>
                            <a:schemeClr val="dk1"/>
                          </a:solidFill>
                          <a:effectLst/>
                          <a:latin typeface="+mn-lt"/>
                          <a:ea typeface="+mn-ea"/>
                          <a:cs typeface="+mn-cs"/>
                        </a:rPr>
                        <a:t>The</a:t>
                      </a:r>
                      <a:r>
                        <a:rPr kumimoji="0" lang="en-US" sz="1800" b="0" i="0" kern="1200" dirty="0" smtClean="0">
                          <a:solidFill>
                            <a:schemeClr val="dk1"/>
                          </a:solidFill>
                          <a:effectLst/>
                          <a:latin typeface="+mn-lt"/>
                          <a:ea typeface="+mn-ea"/>
                          <a:cs typeface="+mn-cs"/>
                        </a:rPr>
                        <a:t> </a:t>
                      </a:r>
                      <a:r>
                        <a:rPr kumimoji="0" lang="en-US" sz="1800" b="1" i="0" kern="1200" dirty="0" smtClean="0">
                          <a:solidFill>
                            <a:srgbClr val="FF0000"/>
                          </a:solidFill>
                          <a:effectLst/>
                          <a:latin typeface="+mn-lt"/>
                          <a:ea typeface="+mn-ea"/>
                          <a:cs typeface="+mn-cs"/>
                        </a:rPr>
                        <a:t>Security Interest Registry</a:t>
                      </a:r>
                      <a:r>
                        <a:rPr kumimoji="0" lang="en-US" sz="1800" b="0" i="0" kern="1200" dirty="0" smtClean="0">
                          <a:solidFill>
                            <a:schemeClr val="dk1"/>
                          </a:solidFill>
                          <a:effectLst/>
                          <a:latin typeface="+mn-lt"/>
                          <a:ea typeface="+mn-ea"/>
                          <a:cs typeface="+mn-cs"/>
                        </a:rPr>
                        <a:t>, which was incorporated in 2011, made a humble beginning by filing of Security Interest of Immovable Properties, it has today matured into a complete registry encompassing security interest of immovable, movable, intangible properties and assignment of receivables. It now provides access to all kind of creditors and also provides facility for filing of attachment orders and court orders, so as to provide a complete picture of any encumbered / attached property. The importance of Security Interest Registry and its contribution In </a:t>
                      </a:r>
                      <a:r>
                        <a:rPr kumimoji="0" lang="en-US" sz="1800" b="1" i="0" kern="1200" dirty="0" smtClean="0">
                          <a:solidFill>
                            <a:schemeClr val="dk1"/>
                          </a:solidFill>
                          <a:effectLst/>
                          <a:latin typeface="+mn-lt"/>
                          <a:ea typeface="+mn-ea"/>
                          <a:cs typeface="+mn-cs"/>
                        </a:rPr>
                        <a:t>Ease of Doing Business (</a:t>
                      </a:r>
                      <a:r>
                        <a:rPr kumimoji="0" lang="en-US" sz="1800" b="1" i="0" kern="1200" dirty="0" err="1" smtClean="0">
                          <a:solidFill>
                            <a:schemeClr val="dk1"/>
                          </a:solidFill>
                          <a:effectLst/>
                          <a:latin typeface="+mn-lt"/>
                          <a:ea typeface="+mn-ea"/>
                          <a:cs typeface="+mn-cs"/>
                        </a:rPr>
                        <a:t>EoDB</a:t>
                      </a:r>
                      <a:r>
                        <a:rPr kumimoji="0" lang="en-US" sz="1800" b="1" i="0" kern="1200" dirty="0" smtClean="0">
                          <a:solidFill>
                            <a:schemeClr val="dk1"/>
                          </a:solidFill>
                          <a:effectLst/>
                          <a:latin typeface="+mn-lt"/>
                          <a:ea typeface="+mn-ea"/>
                          <a:cs typeface="+mn-cs"/>
                        </a:rPr>
                        <a:t>)</a:t>
                      </a:r>
                      <a:r>
                        <a:rPr kumimoji="0" lang="en-US" sz="1800" b="0" i="0" kern="1200" dirty="0" smtClean="0">
                          <a:solidFill>
                            <a:schemeClr val="dk1"/>
                          </a:solidFill>
                          <a:effectLst/>
                          <a:latin typeface="+mn-lt"/>
                          <a:ea typeface="+mn-ea"/>
                          <a:cs typeface="+mn-cs"/>
                        </a:rPr>
                        <a:t> score of the country under the sub-head </a:t>
                      </a:r>
                      <a:r>
                        <a:rPr kumimoji="0" lang="en-US" sz="1800" b="1" i="0" kern="1200" dirty="0" smtClean="0">
                          <a:solidFill>
                            <a:schemeClr val="dk1"/>
                          </a:solidFill>
                          <a:effectLst/>
                          <a:latin typeface="+mn-lt"/>
                          <a:ea typeface="+mn-ea"/>
                          <a:cs typeface="+mn-cs"/>
                        </a:rPr>
                        <a:t>Getting Credit</a:t>
                      </a:r>
                      <a:r>
                        <a:rPr kumimoji="0" lang="en-US" sz="1800" b="0" i="0" kern="1200" dirty="0" smtClean="0">
                          <a:solidFill>
                            <a:schemeClr val="dk1"/>
                          </a:solidFill>
                          <a:effectLst/>
                          <a:latin typeface="+mn-lt"/>
                          <a:ea typeface="+mn-ea"/>
                          <a:cs typeface="+mn-cs"/>
                        </a:rPr>
                        <a:t> has been significant.</a:t>
                      </a:r>
                    </a:p>
                    <a:p>
                      <a:pPr algn="just">
                        <a:spcBef>
                          <a:spcPts val="600"/>
                        </a:spcBef>
                        <a:spcAft>
                          <a:spcPts val="600"/>
                        </a:spcAft>
                      </a:pPr>
                      <a:r>
                        <a:rPr kumimoji="0" lang="en-US" sz="1800" b="0" i="0" kern="1200" dirty="0" smtClean="0">
                          <a:solidFill>
                            <a:schemeClr val="dk1"/>
                          </a:solidFill>
                          <a:effectLst/>
                          <a:latin typeface="+mn-lt"/>
                          <a:ea typeface="+mn-ea"/>
                          <a:cs typeface="+mn-cs"/>
                        </a:rPr>
                        <a:t>The</a:t>
                      </a:r>
                      <a:r>
                        <a:rPr kumimoji="0" lang="en-US" sz="1800" b="0" i="0" kern="1200" dirty="0" smtClean="0">
                          <a:solidFill>
                            <a:schemeClr val="dk1"/>
                          </a:solidFill>
                          <a:effectLst/>
                          <a:latin typeface="+mn-lt"/>
                          <a:ea typeface="+mn-ea"/>
                          <a:cs typeface="+mn-cs"/>
                        </a:rPr>
                        <a:t> </a:t>
                      </a:r>
                      <a:r>
                        <a:rPr kumimoji="0" lang="en-US" sz="1800" b="1" i="0" kern="1200" dirty="0" smtClean="0">
                          <a:solidFill>
                            <a:srgbClr val="FF0000"/>
                          </a:solidFill>
                          <a:effectLst/>
                          <a:latin typeface="+mn-lt"/>
                          <a:ea typeface="+mn-ea"/>
                          <a:cs typeface="+mn-cs"/>
                        </a:rPr>
                        <a:t>Central KYC Record Registry</a:t>
                      </a:r>
                      <a:r>
                        <a:rPr kumimoji="0" lang="en-US" sz="1800" b="0" i="0" kern="1200" dirty="0" smtClean="0">
                          <a:solidFill>
                            <a:schemeClr val="dk1"/>
                          </a:solidFill>
                          <a:effectLst/>
                          <a:latin typeface="+mn-lt"/>
                          <a:ea typeface="+mn-ea"/>
                          <a:cs typeface="+mn-cs"/>
                        </a:rPr>
                        <a:t>, which started operating from 2016, caters to Reporting Entities (REs)of all four major regulators of financials sector i.e. RBI, SEBI, IRDAI &amp; PFRDA.As on 31st March 2023, CKYCRR hosts more than 70 </a:t>
                      </a:r>
                      <a:r>
                        <a:rPr kumimoji="0" lang="en-US" sz="1800" b="0" i="0" kern="1200" dirty="0" err="1" smtClean="0">
                          <a:solidFill>
                            <a:schemeClr val="dk1"/>
                          </a:solidFill>
                          <a:effectLst/>
                          <a:latin typeface="+mn-lt"/>
                          <a:ea typeface="+mn-ea"/>
                          <a:cs typeface="+mn-cs"/>
                        </a:rPr>
                        <a:t>crore</a:t>
                      </a:r>
                      <a:r>
                        <a:rPr kumimoji="0" lang="en-US" sz="1800" b="0" i="0" kern="1200" dirty="0" smtClean="0">
                          <a:solidFill>
                            <a:schemeClr val="dk1"/>
                          </a:solidFill>
                          <a:effectLst/>
                          <a:latin typeface="+mn-lt"/>
                          <a:ea typeface="+mn-ea"/>
                          <a:cs typeface="+mn-cs"/>
                        </a:rPr>
                        <a:t> KYC records and the growing number of KYC Records downloaded by REs from CKYCRR signify the benefit and ease this repository has provided to the REs and their customers.</a:t>
                      </a:r>
                      <a:endParaRPr lang="en-US" sz="1800" dirty="0"/>
                    </a:p>
                  </a:txBody>
                  <a:tcPr/>
                </a:tc>
              </a:tr>
            </a:tbl>
          </a:graphicData>
        </a:graphic>
      </p:graphicFrame>
    </p:spTree>
    <p:extLst>
      <p:ext uri="{BB962C8B-B14F-4D97-AF65-F5344CB8AC3E}">
        <p14:creationId xmlns:p14="http://schemas.microsoft.com/office/powerpoint/2010/main" val="384088141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704713352"/>
              </p:ext>
            </p:extLst>
          </p:nvPr>
        </p:nvGraphicFramePr>
        <p:xfrm>
          <a:off x="251520" y="260648"/>
          <a:ext cx="8712968" cy="6408712"/>
        </p:xfrm>
        <a:graphic>
          <a:graphicData uri="http://schemas.openxmlformats.org/drawingml/2006/table">
            <a:tbl>
              <a:tblPr firstRow="1" bandRow="1">
                <a:tableStyleId>{5C22544A-7EE6-4342-B048-85BDC9FD1C3A}</a:tableStyleId>
              </a:tblPr>
              <a:tblGrid>
                <a:gridCol w="8712968"/>
              </a:tblGrid>
              <a:tr h="399518">
                <a:tc>
                  <a:txBody>
                    <a:bodyPr/>
                    <a:lstStyle/>
                    <a:p>
                      <a:pPr algn="just">
                        <a:spcBef>
                          <a:spcPts val="600"/>
                        </a:spcBef>
                        <a:spcAft>
                          <a:spcPts val="600"/>
                        </a:spcAft>
                      </a:pPr>
                      <a:r>
                        <a:rPr lang="en-US" sz="1900" dirty="0" smtClean="0"/>
                        <a:t>Objectives</a:t>
                      </a:r>
                      <a:r>
                        <a:rPr lang="en-US" sz="1900" baseline="0" dirty="0" smtClean="0"/>
                        <a:t> and Applicability of CERSAI</a:t>
                      </a:r>
                      <a:endParaRPr lang="en-IN" sz="1900" dirty="0"/>
                    </a:p>
                  </a:txBody>
                  <a:tcPr/>
                </a:tc>
              </a:tr>
              <a:tr h="6009194">
                <a:tc>
                  <a:txBody>
                    <a:bodyPr/>
                    <a:lstStyle/>
                    <a:p>
                      <a:pPr algn="just">
                        <a:spcBef>
                          <a:spcPts val="600"/>
                        </a:spcBef>
                        <a:spcAft>
                          <a:spcPts val="600"/>
                        </a:spcAft>
                      </a:pPr>
                      <a:r>
                        <a:rPr kumimoji="0" lang="en-US" sz="1900" b="0" i="0" kern="1200" dirty="0" smtClean="0">
                          <a:solidFill>
                            <a:schemeClr val="dk1"/>
                          </a:solidFill>
                          <a:effectLst/>
                          <a:latin typeface="+mn-lt"/>
                          <a:ea typeface="+mn-ea"/>
                          <a:cs typeface="+mn-cs"/>
                        </a:rPr>
                        <a:t>The </a:t>
                      </a:r>
                      <a:r>
                        <a:rPr kumimoji="0" lang="en-US" sz="1900" b="0" i="0" kern="1200" dirty="0" smtClean="0">
                          <a:solidFill>
                            <a:srgbClr val="FF0000"/>
                          </a:solidFill>
                          <a:effectLst/>
                          <a:latin typeface="+mn-lt"/>
                          <a:ea typeface="+mn-ea"/>
                          <a:cs typeface="+mn-cs"/>
                        </a:rPr>
                        <a:t>main objective </a:t>
                      </a:r>
                      <a:r>
                        <a:rPr kumimoji="0" lang="en-US" sz="1900" b="0" i="0" kern="1200" dirty="0" smtClean="0">
                          <a:solidFill>
                            <a:schemeClr val="dk1"/>
                          </a:solidFill>
                          <a:effectLst/>
                          <a:latin typeface="+mn-lt"/>
                          <a:ea typeface="+mn-ea"/>
                          <a:cs typeface="+mn-cs"/>
                        </a:rPr>
                        <a:t>of </a:t>
                      </a:r>
                      <a:r>
                        <a:rPr kumimoji="0" lang="en-US" sz="1900" b="0" i="0" kern="1200" dirty="0" smtClean="0">
                          <a:solidFill>
                            <a:schemeClr val="dk1"/>
                          </a:solidFill>
                          <a:effectLst/>
                          <a:latin typeface="+mn-lt"/>
                          <a:ea typeface="+mn-ea"/>
                          <a:cs typeface="+mn-cs"/>
                        </a:rPr>
                        <a:t>Central Registry of </a:t>
                      </a:r>
                      <a:r>
                        <a:rPr kumimoji="0" lang="en-US" sz="1900" b="0" i="0" kern="1200" dirty="0" err="1" smtClean="0">
                          <a:solidFill>
                            <a:schemeClr val="dk1"/>
                          </a:solidFill>
                          <a:effectLst/>
                          <a:latin typeface="+mn-lt"/>
                          <a:ea typeface="+mn-ea"/>
                          <a:cs typeface="+mn-cs"/>
                        </a:rPr>
                        <a:t>Securitisation</a:t>
                      </a:r>
                      <a:r>
                        <a:rPr kumimoji="0" lang="en-US" sz="1900" b="0" i="0" kern="1200" dirty="0" smtClean="0">
                          <a:solidFill>
                            <a:schemeClr val="dk1"/>
                          </a:solidFill>
                          <a:effectLst/>
                          <a:latin typeface="+mn-lt"/>
                          <a:ea typeface="+mn-ea"/>
                          <a:cs typeface="+mn-cs"/>
                        </a:rPr>
                        <a:t> Asset Reconstruction and Security Interest of India are:</a:t>
                      </a:r>
                    </a:p>
                    <a:p>
                      <a:pPr marL="342900" indent="-342900" algn="just">
                        <a:spcBef>
                          <a:spcPts val="600"/>
                        </a:spcBef>
                        <a:spcAft>
                          <a:spcPts val="600"/>
                        </a:spcAft>
                        <a:buFont typeface="+mj-lt"/>
                        <a:buAutoNum type="arabicPeriod"/>
                      </a:pPr>
                      <a:r>
                        <a:rPr kumimoji="0" lang="en-US" sz="1900" b="0" i="0" kern="1200" dirty="0" smtClean="0">
                          <a:solidFill>
                            <a:schemeClr val="dk1"/>
                          </a:solidFill>
                          <a:effectLst/>
                          <a:latin typeface="+mn-lt"/>
                          <a:ea typeface="+mn-ea"/>
                          <a:cs typeface="+mn-cs"/>
                        </a:rPr>
                        <a:t>CERSAI was set up to maintain and operate the </a:t>
                      </a:r>
                      <a:r>
                        <a:rPr kumimoji="0" lang="en-US" sz="1900" b="0" i="0" kern="1200" dirty="0" smtClean="0">
                          <a:solidFill>
                            <a:srgbClr val="FF0000"/>
                          </a:solidFill>
                          <a:effectLst/>
                          <a:latin typeface="+mn-lt"/>
                          <a:ea typeface="+mn-ea"/>
                          <a:cs typeface="+mn-cs"/>
                        </a:rPr>
                        <a:t>central registration system for security interests </a:t>
                      </a:r>
                      <a:r>
                        <a:rPr kumimoji="0" lang="en-US" sz="1900" b="0" i="0" kern="1200" dirty="0" smtClean="0">
                          <a:solidFill>
                            <a:schemeClr val="dk1"/>
                          </a:solidFill>
                          <a:effectLst/>
                          <a:latin typeface="+mn-lt"/>
                          <a:ea typeface="+mn-ea"/>
                          <a:cs typeface="+mn-cs"/>
                        </a:rPr>
                        <a:t>generated over fair and equitable mortgages (mortgage by deposit of title deeds) to prevent fraudulent activities and financial scams.</a:t>
                      </a:r>
                    </a:p>
                    <a:p>
                      <a:pPr marL="342900" indent="-342900" algn="just">
                        <a:spcBef>
                          <a:spcPts val="600"/>
                        </a:spcBef>
                        <a:spcAft>
                          <a:spcPts val="600"/>
                        </a:spcAft>
                        <a:buFont typeface="+mj-lt"/>
                        <a:buAutoNum type="arabicPeriod"/>
                      </a:pPr>
                      <a:r>
                        <a:rPr kumimoji="0" lang="en-US" sz="1900" b="0" i="0" kern="1200" dirty="0" smtClean="0">
                          <a:solidFill>
                            <a:schemeClr val="dk1"/>
                          </a:solidFill>
                          <a:effectLst/>
                          <a:latin typeface="+mn-lt"/>
                          <a:ea typeface="+mn-ea"/>
                          <a:cs typeface="+mn-cs"/>
                        </a:rPr>
                        <a:t>CERSAI permits financial institutions like </a:t>
                      </a:r>
                      <a:r>
                        <a:rPr kumimoji="0" lang="en-US" sz="1900" b="1" i="0" kern="1200" dirty="0" smtClean="0">
                          <a:solidFill>
                            <a:schemeClr val="dk1"/>
                          </a:solidFill>
                          <a:effectLst/>
                          <a:latin typeface="+mn-lt"/>
                          <a:ea typeface="+mn-ea"/>
                          <a:cs typeface="+mn-cs"/>
                        </a:rPr>
                        <a:t>NBFCs </a:t>
                      </a:r>
                      <a:r>
                        <a:rPr kumimoji="0" lang="en-US" sz="1900" b="0" i="0" kern="1200" dirty="0" smtClean="0">
                          <a:solidFill>
                            <a:schemeClr val="dk1"/>
                          </a:solidFill>
                          <a:effectLst/>
                          <a:latin typeface="+mn-lt"/>
                          <a:ea typeface="+mn-ea"/>
                          <a:cs typeface="+mn-cs"/>
                        </a:rPr>
                        <a:t>or Banks to </a:t>
                      </a:r>
                      <a:r>
                        <a:rPr kumimoji="0" lang="en-US" sz="1900" b="0" i="0" kern="1200" dirty="0" smtClean="0">
                          <a:solidFill>
                            <a:srgbClr val="FF0000"/>
                          </a:solidFill>
                          <a:effectLst/>
                          <a:latin typeface="+mn-lt"/>
                          <a:ea typeface="+mn-ea"/>
                          <a:cs typeface="+mn-cs"/>
                        </a:rPr>
                        <a:t>register all kinds of transactions related to </a:t>
                      </a:r>
                      <a:r>
                        <a:rPr kumimoji="0" lang="en-US" sz="1900" b="0" i="0" kern="1200" dirty="0" err="1" smtClean="0">
                          <a:solidFill>
                            <a:srgbClr val="FF0000"/>
                          </a:solidFill>
                          <a:effectLst/>
                          <a:latin typeface="+mn-lt"/>
                          <a:ea typeface="+mn-ea"/>
                          <a:cs typeface="+mn-cs"/>
                        </a:rPr>
                        <a:t>securitisation</a:t>
                      </a:r>
                      <a:r>
                        <a:rPr kumimoji="0" lang="en-US" sz="1900" b="0" i="0" kern="1200" dirty="0" smtClean="0">
                          <a:solidFill>
                            <a:srgbClr val="FF0000"/>
                          </a:solidFill>
                          <a:effectLst/>
                          <a:latin typeface="+mn-lt"/>
                          <a:ea typeface="+mn-ea"/>
                          <a:cs typeface="+mn-cs"/>
                        </a:rPr>
                        <a:t> and reconstruction of assets.</a:t>
                      </a:r>
                    </a:p>
                    <a:p>
                      <a:pPr marL="342900" indent="-342900" algn="just">
                        <a:spcBef>
                          <a:spcPts val="600"/>
                        </a:spcBef>
                        <a:spcAft>
                          <a:spcPts val="600"/>
                        </a:spcAft>
                        <a:buFont typeface="+mj-lt"/>
                        <a:buAutoNum type="arabicPeriod"/>
                      </a:pPr>
                      <a:r>
                        <a:rPr kumimoji="0" lang="en-US" sz="1900" b="0" i="0" kern="1200" dirty="0" smtClean="0">
                          <a:solidFill>
                            <a:schemeClr val="dk1"/>
                          </a:solidFill>
                          <a:effectLst/>
                          <a:latin typeface="+mn-lt"/>
                          <a:ea typeface="+mn-ea"/>
                          <a:cs typeface="+mn-cs"/>
                        </a:rPr>
                        <a:t>In 2012, the scope of CERSAI was further extended through the Factoring Regulation Act 2011, which </a:t>
                      </a:r>
                      <a:r>
                        <a:rPr kumimoji="0" lang="en-US" sz="1900" b="0" i="0" kern="1200" dirty="0" smtClean="0">
                          <a:solidFill>
                            <a:srgbClr val="FF0000"/>
                          </a:solidFill>
                          <a:effectLst/>
                          <a:latin typeface="+mn-lt"/>
                          <a:ea typeface="+mn-ea"/>
                          <a:cs typeface="+mn-cs"/>
                        </a:rPr>
                        <a:t>mandated the registration of any security interests created through the assignment of factoring </a:t>
                      </a:r>
                      <a:r>
                        <a:rPr kumimoji="0" lang="en-US" sz="1900" b="0" i="0" kern="1200" dirty="0" smtClean="0">
                          <a:solidFill>
                            <a:schemeClr val="dk1"/>
                          </a:solidFill>
                          <a:effectLst/>
                          <a:latin typeface="+mn-lt"/>
                          <a:ea typeface="+mn-ea"/>
                          <a:cs typeface="+mn-cs"/>
                        </a:rPr>
                        <a:t>and account receivables.</a:t>
                      </a:r>
                    </a:p>
                    <a:p>
                      <a:pPr marL="342900" indent="-342900" algn="just">
                        <a:spcBef>
                          <a:spcPts val="600"/>
                        </a:spcBef>
                        <a:spcAft>
                          <a:spcPts val="600"/>
                        </a:spcAft>
                        <a:buFont typeface="+mj-lt"/>
                        <a:buAutoNum type="arabicPeriod"/>
                      </a:pPr>
                      <a:r>
                        <a:rPr kumimoji="0" lang="en-US" sz="1900" b="0" i="0" kern="1200" dirty="0" smtClean="0">
                          <a:solidFill>
                            <a:schemeClr val="dk1"/>
                          </a:solidFill>
                          <a:effectLst/>
                          <a:latin typeface="+mn-lt"/>
                          <a:ea typeface="+mn-ea"/>
                          <a:cs typeface="+mn-cs"/>
                        </a:rPr>
                        <a:t>Any security interests or loans created on all types of </a:t>
                      </a:r>
                      <a:r>
                        <a:rPr kumimoji="0" lang="en-US" sz="1900" b="0" i="0" kern="1200" dirty="0" smtClean="0">
                          <a:solidFill>
                            <a:srgbClr val="FF0000"/>
                          </a:solidFill>
                          <a:effectLst/>
                          <a:latin typeface="+mn-lt"/>
                          <a:ea typeface="+mn-ea"/>
                          <a:cs typeface="+mn-cs"/>
                        </a:rPr>
                        <a:t>mortgages prevalent in India must be registered </a:t>
                      </a:r>
                      <a:r>
                        <a:rPr kumimoji="0" lang="en-US" sz="1900" b="0" i="0" kern="1200" dirty="0" smtClean="0">
                          <a:solidFill>
                            <a:schemeClr val="dk1"/>
                          </a:solidFill>
                          <a:effectLst/>
                          <a:latin typeface="+mn-lt"/>
                          <a:ea typeface="+mn-ea"/>
                          <a:cs typeface="+mn-cs"/>
                        </a:rPr>
                        <a:t>with CERSAI providing all the information related to secure guarantees. All lenders must complete the registration process within 30 days of </a:t>
                      </a:r>
                      <a:r>
                        <a:rPr kumimoji="0" lang="en-US" sz="1900" b="0" i="0" kern="1200" dirty="0" err="1" smtClean="0">
                          <a:solidFill>
                            <a:schemeClr val="dk1"/>
                          </a:solidFill>
                          <a:effectLst/>
                          <a:latin typeface="+mn-lt"/>
                          <a:ea typeface="+mn-ea"/>
                          <a:cs typeface="+mn-cs"/>
                        </a:rPr>
                        <a:t>realising</a:t>
                      </a:r>
                      <a:r>
                        <a:rPr kumimoji="0" lang="en-US" sz="1900" b="0" i="0" kern="1200" dirty="0" smtClean="0">
                          <a:solidFill>
                            <a:schemeClr val="dk1"/>
                          </a:solidFill>
                          <a:effectLst/>
                          <a:latin typeface="+mn-lt"/>
                          <a:ea typeface="+mn-ea"/>
                          <a:cs typeface="+mn-cs"/>
                        </a:rPr>
                        <a:t> the security interests.</a:t>
                      </a:r>
                    </a:p>
                    <a:p>
                      <a:pPr marL="342900" indent="-342900" algn="just">
                        <a:spcBef>
                          <a:spcPts val="600"/>
                        </a:spcBef>
                        <a:spcAft>
                          <a:spcPts val="600"/>
                        </a:spcAft>
                        <a:buFont typeface="+mj-lt"/>
                        <a:buAutoNum type="arabicPeriod"/>
                      </a:pPr>
                      <a:r>
                        <a:rPr kumimoji="0" lang="en-US" sz="1900" b="0" i="0" kern="1200" dirty="0" smtClean="0">
                          <a:solidFill>
                            <a:schemeClr val="dk1"/>
                          </a:solidFill>
                          <a:effectLst/>
                          <a:latin typeface="+mn-lt"/>
                          <a:ea typeface="+mn-ea"/>
                          <a:cs typeface="+mn-cs"/>
                        </a:rPr>
                        <a:t>Any </a:t>
                      </a:r>
                      <a:r>
                        <a:rPr kumimoji="0" lang="en-US" sz="1900" b="0" i="0" kern="1200" dirty="0" smtClean="0">
                          <a:solidFill>
                            <a:schemeClr val="dk1"/>
                          </a:solidFill>
                          <a:effectLst/>
                          <a:latin typeface="+mn-lt"/>
                          <a:ea typeface="+mn-ea"/>
                          <a:cs typeface="+mn-cs"/>
                        </a:rPr>
                        <a:t>person can </a:t>
                      </a:r>
                      <a:r>
                        <a:rPr kumimoji="0" lang="en-US" sz="1900" b="0" i="0" kern="1200" dirty="0" smtClean="0">
                          <a:solidFill>
                            <a:srgbClr val="FF0000"/>
                          </a:solidFill>
                          <a:effectLst/>
                          <a:latin typeface="+mn-lt"/>
                          <a:ea typeface="+mn-ea"/>
                          <a:cs typeface="+mn-cs"/>
                        </a:rPr>
                        <a:t>search and investigate the records maintained under CERSAI </a:t>
                      </a:r>
                      <a:r>
                        <a:rPr kumimoji="0" lang="en-US" sz="1900" b="0" i="0" kern="1200" dirty="0" smtClean="0">
                          <a:solidFill>
                            <a:schemeClr val="dk1"/>
                          </a:solidFill>
                          <a:effectLst/>
                          <a:latin typeface="+mn-lt"/>
                          <a:ea typeface="+mn-ea"/>
                          <a:cs typeface="+mn-cs"/>
                        </a:rPr>
                        <a:t>by making prescribed payments under central Registry Rules, 2011.</a:t>
                      </a:r>
                    </a:p>
                    <a:p>
                      <a:pPr algn="just">
                        <a:spcBef>
                          <a:spcPts val="600"/>
                        </a:spcBef>
                        <a:spcAft>
                          <a:spcPts val="600"/>
                        </a:spcAft>
                      </a:pPr>
                      <a:endParaRPr lang="en-IN" sz="1900" dirty="0"/>
                    </a:p>
                  </a:txBody>
                  <a:tcPr/>
                </a:tc>
              </a:tr>
            </a:tbl>
          </a:graphicData>
        </a:graphic>
      </p:graphicFrame>
    </p:spTree>
    <p:extLst>
      <p:ext uri="{BB962C8B-B14F-4D97-AF65-F5344CB8AC3E}">
        <p14:creationId xmlns:p14="http://schemas.microsoft.com/office/powerpoint/2010/main" val="369414490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436995423"/>
              </p:ext>
            </p:extLst>
          </p:nvPr>
        </p:nvGraphicFramePr>
        <p:xfrm>
          <a:off x="323528" y="188640"/>
          <a:ext cx="8496944" cy="6408712"/>
        </p:xfrm>
        <a:graphic>
          <a:graphicData uri="http://schemas.openxmlformats.org/drawingml/2006/table">
            <a:tbl>
              <a:tblPr firstRow="1" bandRow="1">
                <a:tableStyleId>{5C22544A-7EE6-4342-B048-85BDC9FD1C3A}</a:tableStyleId>
              </a:tblPr>
              <a:tblGrid>
                <a:gridCol w="8496944"/>
              </a:tblGrid>
              <a:tr h="528409">
                <a:tc>
                  <a:txBody>
                    <a:bodyPr/>
                    <a:lstStyle/>
                    <a:p>
                      <a:pPr algn="just">
                        <a:spcBef>
                          <a:spcPts val="600"/>
                        </a:spcBef>
                        <a:spcAft>
                          <a:spcPts val="600"/>
                        </a:spcAft>
                      </a:pPr>
                      <a:r>
                        <a:rPr lang="en-US" sz="2200" dirty="0" smtClean="0">
                          <a:latin typeface="Cambria" panose="02040503050406030204" pitchFamily="18" charset="0"/>
                          <a:ea typeface="Cambria" panose="02040503050406030204" pitchFamily="18" charset="0"/>
                        </a:rPr>
                        <a:t>Procedure for</a:t>
                      </a:r>
                      <a:r>
                        <a:rPr lang="en-US" sz="2200" baseline="0" dirty="0" smtClean="0">
                          <a:latin typeface="Cambria" panose="02040503050406030204" pitchFamily="18" charset="0"/>
                          <a:ea typeface="Cambria" panose="02040503050406030204" pitchFamily="18" charset="0"/>
                        </a:rPr>
                        <a:t> CERSAI Registration  of NBFC</a:t>
                      </a:r>
                      <a:endParaRPr lang="en-IN" sz="2200" dirty="0">
                        <a:latin typeface="Cambria" panose="02040503050406030204" pitchFamily="18" charset="0"/>
                        <a:ea typeface="Cambria" panose="02040503050406030204" pitchFamily="18" charset="0"/>
                      </a:endParaRPr>
                    </a:p>
                  </a:txBody>
                  <a:tcPr/>
                </a:tc>
              </a:tr>
              <a:tr h="5880303">
                <a:tc>
                  <a:txBody>
                    <a:bodyPr/>
                    <a:lstStyle/>
                    <a:p>
                      <a:pPr algn="just">
                        <a:spcBef>
                          <a:spcPts val="600"/>
                        </a:spcBef>
                        <a:spcAft>
                          <a:spcPts val="600"/>
                        </a:spcAft>
                      </a:pPr>
                      <a:endParaRPr kumimoji="0" lang="en-US" sz="2200" b="0" i="0" kern="1200" dirty="0" smtClean="0">
                        <a:solidFill>
                          <a:schemeClr val="dk1"/>
                        </a:solidFill>
                        <a:effectLst/>
                        <a:latin typeface="Cambria" panose="02040503050406030204" pitchFamily="18" charset="0"/>
                        <a:ea typeface="Cambria" panose="02040503050406030204" pitchFamily="18" charset="0"/>
                        <a:cs typeface="+mn-cs"/>
                      </a:endParaRPr>
                    </a:p>
                    <a:p>
                      <a:pPr algn="just">
                        <a:spcBef>
                          <a:spcPts val="600"/>
                        </a:spcBef>
                        <a:spcAft>
                          <a:spcPts val="600"/>
                        </a:spcAft>
                      </a:pPr>
                      <a:r>
                        <a:rPr lang="en-US" sz="2200" dirty="0" smtClean="0">
                          <a:latin typeface="Cambria" panose="02040503050406030204" pitchFamily="18" charset="0"/>
                          <a:ea typeface="Cambria" panose="02040503050406030204" pitchFamily="18" charset="0"/>
                        </a:rPr>
                        <a:t>Website of CERSAI – </a:t>
                      </a:r>
                      <a:r>
                        <a:rPr lang="en-US" sz="2200" u="sng" dirty="0" smtClean="0">
                          <a:latin typeface="Cambria" panose="02040503050406030204" pitchFamily="18" charset="0"/>
                          <a:ea typeface="Cambria" panose="02040503050406030204" pitchFamily="18" charset="0"/>
                        </a:rPr>
                        <a:t>www.cersai.org.in</a:t>
                      </a:r>
                    </a:p>
                    <a:p>
                      <a:pPr algn="just">
                        <a:spcBef>
                          <a:spcPts val="600"/>
                        </a:spcBef>
                        <a:spcAft>
                          <a:spcPts val="600"/>
                        </a:spcAft>
                      </a:pPr>
                      <a:endParaRPr lang="en-US" sz="2200" u="sng" dirty="0" smtClean="0">
                        <a:latin typeface="Cambria" panose="02040503050406030204" pitchFamily="18" charset="0"/>
                        <a:ea typeface="Cambria" panose="02040503050406030204" pitchFamily="18" charset="0"/>
                      </a:endParaRPr>
                    </a:p>
                    <a:p>
                      <a:pPr marL="285750" indent="-285750" algn="just">
                        <a:spcBef>
                          <a:spcPts val="600"/>
                        </a:spcBef>
                        <a:spcAft>
                          <a:spcPts val="600"/>
                        </a:spcAft>
                        <a:buFont typeface="Arial" pitchFamily="34" charset="0"/>
                        <a:buChar char="•"/>
                      </a:pPr>
                      <a:r>
                        <a:rPr kumimoji="0" lang="en-US" sz="2200" b="0" i="0" u="none" strike="noStrike" kern="1200" baseline="0" dirty="0" smtClean="0">
                          <a:solidFill>
                            <a:schemeClr val="dk1"/>
                          </a:solidFill>
                          <a:latin typeface="Cambria" panose="02040503050406030204" pitchFamily="18" charset="0"/>
                          <a:ea typeface="Cambria" panose="02040503050406030204" pitchFamily="18" charset="0"/>
                          <a:cs typeface="+mn-cs"/>
                        </a:rPr>
                        <a:t>Minimum two person require, Maximum 3</a:t>
                      </a:r>
                    </a:p>
                    <a:p>
                      <a:pPr marL="285750" indent="-285750" algn="just">
                        <a:spcBef>
                          <a:spcPts val="600"/>
                        </a:spcBef>
                        <a:spcAft>
                          <a:spcPts val="600"/>
                        </a:spcAft>
                        <a:buFont typeface="Arial" pitchFamily="34" charset="0"/>
                        <a:buChar char="•"/>
                      </a:pPr>
                      <a:r>
                        <a:rPr kumimoji="0" lang="en-US" sz="2200" b="0" i="0" u="none" strike="noStrike" kern="1200" baseline="0" dirty="0" err="1" smtClean="0">
                          <a:solidFill>
                            <a:schemeClr val="dk1"/>
                          </a:solidFill>
                          <a:latin typeface="Cambria" panose="02040503050406030204" pitchFamily="18" charset="0"/>
                          <a:ea typeface="Cambria" panose="02040503050406030204" pitchFamily="18" charset="0"/>
                          <a:cs typeface="+mn-cs"/>
                        </a:rPr>
                        <a:t>Authorised</a:t>
                      </a:r>
                      <a:r>
                        <a:rPr kumimoji="0" lang="en-US" sz="2200" b="0" i="0" u="none" strike="noStrike" kern="1200" baseline="0" dirty="0" smtClean="0">
                          <a:solidFill>
                            <a:schemeClr val="dk1"/>
                          </a:solidFill>
                          <a:latin typeface="Cambria" panose="02040503050406030204" pitchFamily="18" charset="0"/>
                          <a:ea typeface="Cambria" panose="02040503050406030204" pitchFamily="18" charset="0"/>
                          <a:cs typeface="+mn-cs"/>
                        </a:rPr>
                        <a:t> by the Company as Nodal Officer, USER-1 &amp; USER-2 (Nodal officer can be one of the user)</a:t>
                      </a:r>
                    </a:p>
                    <a:p>
                      <a:pPr marL="285750" indent="-285750" algn="just">
                        <a:spcBef>
                          <a:spcPts val="600"/>
                        </a:spcBef>
                        <a:spcAft>
                          <a:spcPts val="600"/>
                        </a:spcAft>
                        <a:buFont typeface="Arial" pitchFamily="34" charset="0"/>
                        <a:buChar char="•"/>
                      </a:pPr>
                      <a:r>
                        <a:rPr kumimoji="0" lang="en-US" sz="2200" b="0" i="0" u="none" strike="noStrike" kern="1200" baseline="0" dirty="0" smtClean="0">
                          <a:solidFill>
                            <a:schemeClr val="dk1"/>
                          </a:solidFill>
                          <a:latin typeface="Cambria" panose="02040503050406030204" pitchFamily="18" charset="0"/>
                          <a:ea typeface="Cambria" panose="02040503050406030204" pitchFamily="18" charset="0"/>
                          <a:cs typeface="+mn-cs"/>
                        </a:rPr>
                        <a:t>Digital Signature of Nodal Officer</a:t>
                      </a:r>
                    </a:p>
                    <a:p>
                      <a:pPr marL="285750" indent="-285750" algn="just">
                        <a:spcBef>
                          <a:spcPts val="600"/>
                        </a:spcBef>
                        <a:spcAft>
                          <a:spcPts val="600"/>
                        </a:spcAft>
                        <a:buFont typeface="Arial" pitchFamily="34" charset="0"/>
                        <a:buChar char="•"/>
                      </a:pPr>
                      <a:r>
                        <a:rPr kumimoji="0" lang="en-US" sz="2200" b="0" i="0" u="none" strike="noStrike" kern="1200" baseline="0" dirty="0" smtClean="0">
                          <a:solidFill>
                            <a:schemeClr val="dk1"/>
                          </a:solidFill>
                          <a:latin typeface="Cambria" panose="02040503050406030204" pitchFamily="18" charset="0"/>
                          <a:ea typeface="Cambria" panose="02040503050406030204" pitchFamily="18" charset="0"/>
                          <a:cs typeface="+mn-cs"/>
                        </a:rPr>
                        <a:t>Users – Email, mobile, Copy of PAN (for DOB &amp; Father’s Name), employee code &amp; Photo.</a:t>
                      </a:r>
                    </a:p>
                    <a:p>
                      <a:pPr marL="285750" indent="-285750" algn="just">
                        <a:spcBef>
                          <a:spcPts val="600"/>
                        </a:spcBef>
                        <a:spcAft>
                          <a:spcPts val="600"/>
                        </a:spcAft>
                        <a:buFont typeface="Arial" pitchFamily="34" charset="0"/>
                        <a:buChar char="•"/>
                      </a:pPr>
                      <a:r>
                        <a:rPr kumimoji="0" lang="en-US" sz="2200" b="0" i="0" u="none" strike="noStrike" kern="1200" baseline="0" dirty="0" smtClean="0">
                          <a:solidFill>
                            <a:schemeClr val="dk1"/>
                          </a:solidFill>
                          <a:latin typeface="Cambria" panose="02040503050406030204" pitchFamily="18" charset="0"/>
                          <a:ea typeface="Cambria" panose="02040503050406030204" pitchFamily="18" charset="0"/>
                          <a:cs typeface="+mn-cs"/>
                        </a:rPr>
                        <a:t>BR for his </a:t>
                      </a:r>
                      <a:r>
                        <a:rPr kumimoji="0" lang="en-US" sz="2200" b="0" i="0" u="none" strike="noStrike" kern="1200" baseline="0" dirty="0" err="1" smtClean="0">
                          <a:solidFill>
                            <a:schemeClr val="dk1"/>
                          </a:solidFill>
                          <a:latin typeface="Cambria" panose="02040503050406030204" pitchFamily="18" charset="0"/>
                          <a:ea typeface="Cambria" panose="02040503050406030204" pitchFamily="18" charset="0"/>
                          <a:cs typeface="+mn-cs"/>
                        </a:rPr>
                        <a:t>authorisation</a:t>
                      </a:r>
                      <a:r>
                        <a:rPr kumimoji="0" lang="en-US" sz="2200" b="0" i="0" u="none" strike="noStrike" kern="1200" baseline="0" dirty="0" smtClean="0">
                          <a:solidFill>
                            <a:schemeClr val="dk1"/>
                          </a:solidFill>
                          <a:latin typeface="Cambria" panose="02040503050406030204" pitchFamily="18" charset="0"/>
                          <a:ea typeface="Cambria" panose="02040503050406030204" pitchFamily="18" charset="0"/>
                          <a:cs typeface="+mn-cs"/>
                        </a:rPr>
                        <a:t> as Nodal Officer</a:t>
                      </a:r>
                      <a:endParaRPr lang="en-US" sz="2200" dirty="0" smtClean="0">
                        <a:latin typeface="Cambria" panose="02040503050406030204" pitchFamily="18" charset="0"/>
                        <a:ea typeface="Cambria" panose="02040503050406030204" pitchFamily="18" charset="0"/>
                      </a:endParaRPr>
                    </a:p>
                  </a:txBody>
                  <a:tcPr/>
                </a:tc>
              </a:tr>
            </a:tbl>
          </a:graphicData>
        </a:graphic>
      </p:graphicFrame>
    </p:spTree>
    <p:extLst>
      <p:ext uri="{BB962C8B-B14F-4D97-AF65-F5344CB8AC3E}">
        <p14:creationId xmlns:p14="http://schemas.microsoft.com/office/powerpoint/2010/main" val="385300785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567801145"/>
              </p:ext>
            </p:extLst>
          </p:nvPr>
        </p:nvGraphicFramePr>
        <p:xfrm>
          <a:off x="395536" y="404662"/>
          <a:ext cx="8352928" cy="6264697"/>
        </p:xfrm>
        <a:graphic>
          <a:graphicData uri="http://schemas.openxmlformats.org/drawingml/2006/table">
            <a:tbl>
              <a:tblPr firstRow="1" bandRow="1">
                <a:tableStyleId>{5C22544A-7EE6-4342-B048-85BDC9FD1C3A}</a:tableStyleId>
              </a:tblPr>
              <a:tblGrid>
                <a:gridCol w="4176464"/>
                <a:gridCol w="4176464"/>
              </a:tblGrid>
              <a:tr h="477187">
                <a:tc gridSpan="2">
                  <a:txBody>
                    <a:bodyPr/>
                    <a:lstStyle/>
                    <a:p>
                      <a:pPr algn="ctr"/>
                      <a:r>
                        <a:rPr lang="en-US" sz="2000" dirty="0" smtClean="0">
                          <a:latin typeface="Cambria" panose="02040503050406030204" pitchFamily="18" charset="0"/>
                          <a:ea typeface="Cambria" panose="02040503050406030204" pitchFamily="18" charset="0"/>
                        </a:rPr>
                        <a:t>Relevant Forms</a:t>
                      </a:r>
                      <a:r>
                        <a:rPr lang="en-US" sz="2000" baseline="0" dirty="0" smtClean="0">
                          <a:latin typeface="Cambria" panose="02040503050406030204" pitchFamily="18" charset="0"/>
                          <a:ea typeface="Cambria" panose="02040503050406030204" pitchFamily="18" charset="0"/>
                        </a:rPr>
                        <a:t> required for CERSAI Registration for NBFC:</a:t>
                      </a:r>
                      <a:endParaRPr lang="en-IN" sz="2000" dirty="0">
                        <a:latin typeface="Cambria" panose="02040503050406030204" pitchFamily="18" charset="0"/>
                        <a:ea typeface="Cambria" panose="02040503050406030204" pitchFamily="18" charset="0"/>
                      </a:endParaRPr>
                    </a:p>
                  </a:txBody>
                  <a:tcPr/>
                </a:tc>
                <a:tc hMerge="1">
                  <a:txBody>
                    <a:bodyPr/>
                    <a:lstStyle/>
                    <a:p>
                      <a:endParaRPr lang="en-IN" dirty="0"/>
                    </a:p>
                  </a:txBody>
                  <a:tcPr/>
                </a:tc>
              </a:tr>
              <a:tr h="812284">
                <a:tc gridSpan="2">
                  <a:txBody>
                    <a:bodyPr/>
                    <a:lstStyle/>
                    <a:p>
                      <a:pPr algn="just"/>
                      <a:r>
                        <a:rPr kumimoji="0" lang="en-US" sz="2000" b="0" i="0" kern="1200" dirty="0" smtClean="0">
                          <a:solidFill>
                            <a:schemeClr val="dk1"/>
                          </a:solidFill>
                          <a:effectLst/>
                          <a:latin typeface="Cambria" panose="02040503050406030204" pitchFamily="18" charset="0"/>
                          <a:ea typeface="Cambria" panose="02040503050406030204" pitchFamily="18" charset="0"/>
                          <a:cs typeface="+mn-cs"/>
                        </a:rPr>
                        <a:t>The Government of India has prescribed forms for CERSAI registration for NBFC as follows:-</a:t>
                      </a:r>
                    </a:p>
                  </a:txBody>
                  <a:tcPr anchor="ctr"/>
                </a:tc>
                <a:tc hMerge="1">
                  <a:txBody>
                    <a:bodyPr/>
                    <a:lstStyle/>
                    <a:p>
                      <a:endParaRPr lang="en-IN" dirty="0">
                        <a:effectLst/>
                      </a:endParaRPr>
                    </a:p>
                  </a:txBody>
                  <a:tcPr anchor="ctr"/>
                </a:tc>
              </a:tr>
              <a:tr h="995046">
                <a:tc>
                  <a:txBody>
                    <a:bodyPr/>
                    <a:lstStyle/>
                    <a:p>
                      <a:pPr algn="just"/>
                      <a:r>
                        <a:rPr lang="en-IN" sz="2000" b="1" dirty="0">
                          <a:effectLst/>
                          <a:latin typeface="Cambria" panose="02040503050406030204" pitchFamily="18" charset="0"/>
                          <a:ea typeface="Cambria" panose="02040503050406030204" pitchFamily="18" charset="0"/>
                        </a:rPr>
                        <a:t>Process for Registration</a:t>
                      </a:r>
                      <a:endParaRPr lang="en-IN" sz="2000" dirty="0">
                        <a:effectLst/>
                        <a:latin typeface="Cambria" panose="02040503050406030204" pitchFamily="18" charset="0"/>
                        <a:ea typeface="Cambria" panose="02040503050406030204" pitchFamily="18" charset="0"/>
                      </a:endParaRPr>
                    </a:p>
                  </a:txBody>
                  <a:tcPr anchor="ctr"/>
                </a:tc>
                <a:tc>
                  <a:txBody>
                    <a:bodyPr/>
                    <a:lstStyle/>
                    <a:p>
                      <a:pPr algn="ctr"/>
                      <a:r>
                        <a:rPr lang="en-IN" sz="2000" b="1" dirty="0">
                          <a:effectLst/>
                          <a:latin typeface="Cambria" panose="02040503050406030204" pitchFamily="18" charset="0"/>
                          <a:ea typeface="Cambria" panose="02040503050406030204" pitchFamily="18" charset="0"/>
                        </a:rPr>
                        <a:t> Prescribed Forms</a:t>
                      </a:r>
                      <a:endParaRPr lang="en-IN" sz="2000" dirty="0">
                        <a:effectLst/>
                        <a:latin typeface="Cambria" panose="02040503050406030204" pitchFamily="18" charset="0"/>
                        <a:ea typeface="Cambria" panose="02040503050406030204" pitchFamily="18" charset="0"/>
                      </a:endParaRPr>
                    </a:p>
                  </a:txBody>
                  <a:tcPr anchor="ctr"/>
                </a:tc>
              </a:tr>
              <a:tr h="1269187">
                <a:tc>
                  <a:txBody>
                    <a:bodyPr/>
                    <a:lstStyle/>
                    <a:p>
                      <a:pPr algn="just"/>
                      <a:r>
                        <a:rPr lang="en-US" sz="2000" dirty="0">
                          <a:effectLst/>
                          <a:latin typeface="Cambria" panose="02040503050406030204" pitchFamily="18" charset="0"/>
                          <a:ea typeface="Cambria" panose="02040503050406030204" pitchFamily="18" charset="0"/>
                        </a:rPr>
                        <a:t>For </a:t>
                      </a:r>
                      <a:r>
                        <a:rPr lang="en-US" sz="2000" dirty="0">
                          <a:solidFill>
                            <a:srgbClr val="FF0000"/>
                          </a:solidFill>
                          <a:effectLst/>
                          <a:latin typeface="Cambria" panose="02040503050406030204" pitchFamily="18" charset="0"/>
                          <a:ea typeface="Cambria" panose="02040503050406030204" pitchFamily="18" charset="0"/>
                        </a:rPr>
                        <a:t>creation and modification </a:t>
                      </a:r>
                      <a:r>
                        <a:rPr lang="en-US" sz="2000" dirty="0">
                          <a:effectLst/>
                          <a:latin typeface="Cambria" panose="02040503050406030204" pitchFamily="18" charset="0"/>
                          <a:ea typeface="Cambria" panose="02040503050406030204" pitchFamily="18" charset="0"/>
                        </a:rPr>
                        <a:t>of Charge (only immovable property)</a:t>
                      </a:r>
                    </a:p>
                  </a:txBody>
                  <a:tcPr anchor="ctr"/>
                </a:tc>
                <a:tc>
                  <a:txBody>
                    <a:bodyPr/>
                    <a:lstStyle/>
                    <a:p>
                      <a:pPr algn="ctr"/>
                      <a:r>
                        <a:rPr lang="en-IN" sz="2000" dirty="0">
                          <a:effectLst/>
                          <a:latin typeface="Cambria" panose="02040503050406030204" pitchFamily="18" charset="0"/>
                          <a:ea typeface="Cambria" panose="02040503050406030204" pitchFamily="18" charset="0"/>
                        </a:rPr>
                        <a:t>FORM I</a:t>
                      </a:r>
                    </a:p>
                  </a:txBody>
                  <a:tcPr anchor="ctr"/>
                </a:tc>
              </a:tr>
              <a:tr h="1086425">
                <a:tc>
                  <a:txBody>
                    <a:bodyPr/>
                    <a:lstStyle/>
                    <a:p>
                      <a:pPr algn="just"/>
                      <a:r>
                        <a:rPr lang="en-US" sz="2000" dirty="0">
                          <a:effectLst/>
                          <a:latin typeface="Cambria" panose="02040503050406030204" pitchFamily="18" charset="0"/>
                          <a:ea typeface="Cambria" panose="02040503050406030204" pitchFamily="18" charset="0"/>
                        </a:rPr>
                        <a:t>For particulars of </a:t>
                      </a:r>
                      <a:r>
                        <a:rPr lang="en-US" sz="2000" dirty="0" smtClean="0">
                          <a:solidFill>
                            <a:srgbClr val="FF0000"/>
                          </a:solidFill>
                          <a:effectLst/>
                          <a:latin typeface="Cambria" panose="02040503050406030204" pitchFamily="18" charset="0"/>
                          <a:ea typeface="Cambria" panose="02040503050406030204" pitchFamily="18" charset="0"/>
                        </a:rPr>
                        <a:t>satisfaction</a:t>
                      </a:r>
                      <a:r>
                        <a:rPr lang="en-US" sz="2000" dirty="0" smtClean="0">
                          <a:effectLst/>
                          <a:latin typeface="Cambria" panose="02040503050406030204" pitchFamily="18" charset="0"/>
                          <a:ea typeface="Cambria" panose="02040503050406030204" pitchFamily="18" charset="0"/>
                        </a:rPr>
                        <a:t> </a:t>
                      </a:r>
                      <a:r>
                        <a:rPr lang="en-US" sz="2000" dirty="0">
                          <a:effectLst/>
                          <a:latin typeface="Cambria" panose="02040503050406030204" pitchFamily="18" charset="0"/>
                          <a:ea typeface="Cambria" panose="02040503050406030204" pitchFamily="18" charset="0"/>
                        </a:rPr>
                        <a:t>of Security Interest</a:t>
                      </a:r>
                    </a:p>
                  </a:txBody>
                  <a:tcPr anchor="ctr"/>
                </a:tc>
                <a:tc>
                  <a:txBody>
                    <a:bodyPr/>
                    <a:lstStyle/>
                    <a:p>
                      <a:pPr algn="ctr"/>
                      <a:r>
                        <a:rPr lang="en-IN" sz="2000" dirty="0">
                          <a:effectLst/>
                          <a:latin typeface="Cambria" panose="02040503050406030204" pitchFamily="18" charset="0"/>
                          <a:ea typeface="Cambria" panose="02040503050406030204" pitchFamily="18" charset="0"/>
                        </a:rPr>
                        <a:t> FORM II</a:t>
                      </a:r>
                    </a:p>
                  </a:txBody>
                  <a:tcPr anchor="ctr"/>
                </a:tc>
              </a:tr>
              <a:tr h="812284">
                <a:tc>
                  <a:txBody>
                    <a:bodyPr/>
                    <a:lstStyle/>
                    <a:p>
                      <a:pPr algn="just"/>
                      <a:r>
                        <a:rPr lang="en-US" sz="2000" dirty="0">
                          <a:effectLst/>
                          <a:latin typeface="Cambria" panose="02040503050406030204" pitchFamily="18" charset="0"/>
                          <a:ea typeface="Cambria" panose="02040503050406030204" pitchFamily="18" charset="0"/>
                        </a:rPr>
                        <a:t>For </a:t>
                      </a:r>
                      <a:r>
                        <a:rPr lang="en-US" sz="2000" dirty="0">
                          <a:solidFill>
                            <a:srgbClr val="FF0000"/>
                          </a:solidFill>
                          <a:effectLst/>
                          <a:latin typeface="Cambria" panose="02040503050406030204" pitchFamily="18" charset="0"/>
                          <a:ea typeface="Cambria" panose="02040503050406030204" pitchFamily="18" charset="0"/>
                        </a:rPr>
                        <a:t>Reconstruction or </a:t>
                      </a:r>
                      <a:r>
                        <a:rPr lang="en-US" sz="2000" dirty="0" err="1">
                          <a:solidFill>
                            <a:srgbClr val="FF0000"/>
                          </a:solidFill>
                          <a:effectLst/>
                          <a:latin typeface="Cambria" panose="02040503050406030204" pitchFamily="18" charset="0"/>
                          <a:ea typeface="Cambria" panose="02040503050406030204" pitchFamily="18" charset="0"/>
                        </a:rPr>
                        <a:t>Securitisation</a:t>
                      </a:r>
                      <a:r>
                        <a:rPr lang="en-US" sz="2000" dirty="0">
                          <a:solidFill>
                            <a:srgbClr val="FF0000"/>
                          </a:solidFill>
                          <a:effectLst/>
                          <a:latin typeface="Cambria" panose="02040503050406030204" pitchFamily="18" charset="0"/>
                          <a:ea typeface="Cambria" panose="02040503050406030204" pitchFamily="18" charset="0"/>
                        </a:rPr>
                        <a:t> </a:t>
                      </a:r>
                      <a:r>
                        <a:rPr lang="en-US" sz="2000" dirty="0">
                          <a:effectLst/>
                          <a:latin typeface="Cambria" panose="02040503050406030204" pitchFamily="18" charset="0"/>
                          <a:ea typeface="Cambria" panose="02040503050406030204" pitchFamily="18" charset="0"/>
                        </a:rPr>
                        <a:t>of Assets</a:t>
                      </a:r>
                    </a:p>
                  </a:txBody>
                  <a:tcPr anchor="ctr"/>
                </a:tc>
                <a:tc>
                  <a:txBody>
                    <a:bodyPr/>
                    <a:lstStyle/>
                    <a:p>
                      <a:pPr algn="ctr"/>
                      <a:r>
                        <a:rPr lang="en-IN" sz="2000" dirty="0">
                          <a:effectLst/>
                          <a:latin typeface="Cambria" panose="02040503050406030204" pitchFamily="18" charset="0"/>
                          <a:ea typeface="Cambria" panose="02040503050406030204" pitchFamily="18" charset="0"/>
                        </a:rPr>
                        <a:t> FORM III</a:t>
                      </a:r>
                    </a:p>
                  </a:txBody>
                  <a:tcPr anchor="ctr"/>
                </a:tc>
              </a:tr>
              <a:tr h="812284">
                <a:tc>
                  <a:txBody>
                    <a:bodyPr/>
                    <a:lstStyle/>
                    <a:p>
                      <a:pPr algn="just"/>
                      <a:r>
                        <a:rPr lang="en-US" sz="2000" dirty="0">
                          <a:effectLst/>
                          <a:latin typeface="Cambria" panose="02040503050406030204" pitchFamily="18" charset="0"/>
                          <a:ea typeface="Cambria" panose="02040503050406030204" pitchFamily="18" charset="0"/>
                        </a:rPr>
                        <a:t>For </a:t>
                      </a:r>
                      <a:r>
                        <a:rPr lang="en-US" sz="2000" dirty="0" smtClean="0">
                          <a:solidFill>
                            <a:srgbClr val="FF0000"/>
                          </a:solidFill>
                          <a:effectLst/>
                          <a:latin typeface="Cambria" panose="02040503050406030204" pitchFamily="18" charset="0"/>
                          <a:ea typeface="Cambria" panose="02040503050406030204" pitchFamily="18" charset="0"/>
                        </a:rPr>
                        <a:t>satisfaction </a:t>
                      </a:r>
                      <a:r>
                        <a:rPr lang="en-US" sz="2000" dirty="0">
                          <a:effectLst/>
                          <a:latin typeface="Cambria" panose="02040503050406030204" pitchFamily="18" charset="0"/>
                          <a:ea typeface="Cambria" panose="02040503050406030204" pitchFamily="18" charset="0"/>
                        </a:rPr>
                        <a:t>of </a:t>
                      </a:r>
                      <a:r>
                        <a:rPr lang="en-US" sz="2000" dirty="0" err="1">
                          <a:effectLst/>
                          <a:latin typeface="Cambria" panose="02040503050406030204" pitchFamily="18" charset="0"/>
                          <a:ea typeface="Cambria" panose="02040503050406030204" pitchFamily="18" charset="0"/>
                        </a:rPr>
                        <a:t>Securitisation</a:t>
                      </a:r>
                      <a:r>
                        <a:rPr lang="en-US" sz="2000" dirty="0">
                          <a:effectLst/>
                          <a:latin typeface="Cambria" panose="02040503050406030204" pitchFamily="18" charset="0"/>
                          <a:ea typeface="Cambria" panose="02040503050406030204" pitchFamily="18" charset="0"/>
                        </a:rPr>
                        <a:t> or Reconstruction of Assets</a:t>
                      </a:r>
                    </a:p>
                  </a:txBody>
                  <a:tcPr anchor="ctr"/>
                </a:tc>
                <a:tc>
                  <a:txBody>
                    <a:bodyPr/>
                    <a:lstStyle/>
                    <a:p>
                      <a:pPr algn="ctr"/>
                      <a:r>
                        <a:rPr lang="en-IN" sz="2000" dirty="0">
                          <a:effectLst/>
                          <a:latin typeface="Cambria" panose="02040503050406030204" pitchFamily="18" charset="0"/>
                          <a:ea typeface="Cambria" panose="02040503050406030204" pitchFamily="18" charset="0"/>
                        </a:rPr>
                        <a:t>FORM IV</a:t>
                      </a:r>
                    </a:p>
                  </a:txBody>
                  <a:tcPr anchor="ctr"/>
                </a:tc>
              </a:tr>
            </a:tbl>
          </a:graphicData>
        </a:graphic>
      </p:graphicFrame>
    </p:spTree>
    <p:extLst>
      <p:ext uri="{BB962C8B-B14F-4D97-AF65-F5344CB8AC3E}">
        <p14:creationId xmlns:p14="http://schemas.microsoft.com/office/powerpoint/2010/main" val="30091904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364894533"/>
              </p:ext>
            </p:extLst>
          </p:nvPr>
        </p:nvGraphicFramePr>
        <p:xfrm>
          <a:off x="323528" y="260648"/>
          <a:ext cx="8496944" cy="6311054"/>
        </p:xfrm>
        <a:graphic>
          <a:graphicData uri="http://schemas.openxmlformats.org/drawingml/2006/table">
            <a:tbl>
              <a:tblPr firstRow="1" bandRow="1">
                <a:tableStyleId>{5C22544A-7EE6-4342-B048-85BDC9FD1C3A}</a:tableStyleId>
              </a:tblPr>
              <a:tblGrid>
                <a:gridCol w="8496944">
                  <a:extLst>
                    <a:ext uri="{9D8B030D-6E8A-4147-A177-3AD203B41FA5}">
                      <a16:colId xmlns:a16="http://schemas.microsoft.com/office/drawing/2014/main" xmlns="" val="20000"/>
                    </a:ext>
                  </a:extLst>
                </a:gridCol>
              </a:tblGrid>
              <a:tr h="445177">
                <a:tc>
                  <a:txBody>
                    <a:bodyPr/>
                    <a:lstStyle/>
                    <a:p>
                      <a:pPr algn="ctr"/>
                      <a:r>
                        <a:rPr lang="en-US" sz="2400" dirty="0">
                          <a:latin typeface="Georgia" panose="02040502050405020303" pitchFamily="18" charset="0"/>
                        </a:rPr>
                        <a:t>Documents</a:t>
                      </a:r>
                      <a:r>
                        <a:rPr lang="en-US" sz="2400" baseline="0" dirty="0">
                          <a:latin typeface="Georgia" panose="02040502050405020303" pitchFamily="18" charset="0"/>
                        </a:rPr>
                        <a:t> Required for NBFC Registration:</a:t>
                      </a:r>
                      <a:endParaRPr lang="en-US" sz="2400" dirty="0">
                        <a:latin typeface="Georgia" panose="02040502050405020303" pitchFamily="18" charset="0"/>
                      </a:endParaRPr>
                    </a:p>
                  </a:txBody>
                  <a:tcPr/>
                </a:tc>
                <a:extLst>
                  <a:ext uri="{0D108BD9-81ED-4DB2-BD59-A6C34878D82A}">
                    <a16:rowId xmlns:a16="http://schemas.microsoft.com/office/drawing/2014/main" xmlns="" val="10000"/>
                  </a:ext>
                </a:extLst>
              </a:tr>
              <a:tr h="5853854">
                <a:tc>
                  <a:txBody>
                    <a:bodyPr/>
                    <a:lstStyle/>
                    <a:p>
                      <a:pPr marL="268288" indent="-268288" algn="just">
                        <a:buFont typeface="Wingdings" panose="05000000000000000000" pitchFamily="2" charset="2"/>
                        <a:buChar char="§"/>
                      </a:pPr>
                      <a:r>
                        <a:rPr kumimoji="0" lang="en-US" sz="1850" b="0" i="0" kern="1200" dirty="0" smtClean="0">
                          <a:solidFill>
                            <a:schemeClr val="dk1"/>
                          </a:solidFill>
                          <a:latin typeface="Cambria" panose="02040503050406030204" pitchFamily="18" charset="0"/>
                          <a:ea typeface="Cambria" panose="02040503050406030204" pitchFamily="18" charset="0"/>
                          <a:cs typeface="+mn-cs"/>
                        </a:rPr>
                        <a:t>Certificate </a:t>
                      </a:r>
                      <a:r>
                        <a:rPr kumimoji="0" lang="en-US" sz="1850" b="0" i="0" kern="1200" dirty="0">
                          <a:solidFill>
                            <a:schemeClr val="dk1"/>
                          </a:solidFill>
                          <a:latin typeface="Cambria" panose="02040503050406030204" pitchFamily="18" charset="0"/>
                          <a:ea typeface="Cambria" panose="02040503050406030204" pitchFamily="18" charset="0"/>
                          <a:cs typeface="+mn-cs"/>
                        </a:rPr>
                        <a:t>of </a:t>
                      </a:r>
                      <a:r>
                        <a:rPr kumimoji="0" lang="en-US" sz="1850" b="1" i="0" kern="1200" dirty="0">
                          <a:solidFill>
                            <a:srgbClr val="FF0000"/>
                          </a:solidFill>
                          <a:latin typeface="Cambria" panose="02040503050406030204" pitchFamily="18" charset="0"/>
                          <a:ea typeface="Cambria" panose="02040503050406030204" pitchFamily="18" charset="0"/>
                          <a:cs typeface="+mn-cs"/>
                        </a:rPr>
                        <a:t>Company </a:t>
                      </a:r>
                      <a:r>
                        <a:rPr kumimoji="0" lang="en-US" sz="1850" b="1" i="0" kern="1200" dirty="0" smtClean="0">
                          <a:solidFill>
                            <a:srgbClr val="FF0000"/>
                          </a:solidFill>
                          <a:latin typeface="Cambria" panose="02040503050406030204" pitchFamily="18" charset="0"/>
                          <a:ea typeface="Cambria" panose="02040503050406030204" pitchFamily="18" charset="0"/>
                          <a:cs typeface="+mn-cs"/>
                        </a:rPr>
                        <a:t>Incorporation</a:t>
                      </a:r>
                    </a:p>
                    <a:p>
                      <a:pPr marL="268288" indent="-268288" algn="just">
                        <a:buFont typeface="Wingdings" panose="05000000000000000000" pitchFamily="2" charset="2"/>
                        <a:buChar char="§"/>
                      </a:pPr>
                      <a:endParaRPr kumimoji="0" lang="en-US" sz="1200" b="0" i="0" kern="1200" dirty="0" smtClean="0">
                        <a:solidFill>
                          <a:srgbClr val="FF0000"/>
                        </a:solidFill>
                        <a:latin typeface="Cambria" panose="02040503050406030204" pitchFamily="18" charset="0"/>
                        <a:ea typeface="Cambria" panose="02040503050406030204" pitchFamily="18" charset="0"/>
                        <a:cs typeface="+mn-cs"/>
                      </a:endParaRP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850" kern="1200" dirty="0" smtClean="0">
                          <a:solidFill>
                            <a:schemeClr val="dk1"/>
                          </a:solidFill>
                          <a:effectLst/>
                          <a:latin typeface="Cambria" panose="02040503050406030204" pitchFamily="18" charset="0"/>
                          <a:ea typeface="Cambria" panose="02040503050406030204" pitchFamily="18" charset="0"/>
                          <a:cs typeface="+mn-cs"/>
                        </a:rPr>
                        <a:t>Certified copies of extract of only the </a:t>
                      </a:r>
                      <a:r>
                        <a:rPr kumimoji="0" lang="en-US" sz="1850" b="1" kern="1200" dirty="0" smtClean="0">
                          <a:solidFill>
                            <a:srgbClr val="FF0000"/>
                          </a:solidFill>
                          <a:effectLst/>
                          <a:latin typeface="Cambria" panose="02040503050406030204" pitchFamily="18" charset="0"/>
                          <a:ea typeface="Cambria" panose="02040503050406030204" pitchFamily="18" charset="0"/>
                          <a:cs typeface="+mn-cs"/>
                        </a:rPr>
                        <a:t>main object </a:t>
                      </a:r>
                      <a:r>
                        <a:rPr kumimoji="0" lang="en-US" sz="1850" kern="1200" dirty="0" smtClean="0">
                          <a:solidFill>
                            <a:schemeClr val="dk1"/>
                          </a:solidFill>
                          <a:effectLst/>
                          <a:latin typeface="Cambria" panose="02040503050406030204" pitchFamily="18" charset="0"/>
                          <a:ea typeface="Cambria" panose="02040503050406030204" pitchFamily="18" charset="0"/>
                          <a:cs typeface="+mn-cs"/>
                        </a:rPr>
                        <a:t>clause in the MOA relating to the financial business.</a:t>
                      </a:r>
                      <a:r>
                        <a:rPr kumimoji="0" lang="en-US" sz="1850" b="0" i="0" kern="1200" dirty="0" smtClean="0">
                          <a:solidFill>
                            <a:schemeClr val="dk1"/>
                          </a:solidFill>
                          <a:latin typeface="Cambria" panose="02040503050406030204" pitchFamily="18" charset="0"/>
                          <a:ea typeface="Cambria" panose="02040503050406030204" pitchFamily="18" charset="0"/>
                          <a:cs typeface="+mn-cs"/>
                        </a:rPr>
                        <a:t> Certified copy of the </a:t>
                      </a:r>
                      <a:r>
                        <a:rPr kumimoji="0" lang="en-US" sz="1850" b="1" i="0" kern="1200" dirty="0" smtClean="0">
                          <a:solidFill>
                            <a:srgbClr val="FF0000"/>
                          </a:solidFill>
                          <a:latin typeface="Cambria" panose="02040503050406030204" pitchFamily="18" charset="0"/>
                          <a:ea typeface="Cambria" panose="02040503050406030204" pitchFamily="18" charset="0"/>
                          <a:cs typeface="+mn-cs"/>
                        </a:rPr>
                        <a:t>Articles of Association (AOA) </a:t>
                      </a:r>
                      <a:r>
                        <a:rPr kumimoji="0" lang="en-US" sz="1850" b="1" i="0" kern="1200" dirty="0" smtClean="0">
                          <a:solidFill>
                            <a:schemeClr val="dk1"/>
                          </a:solidFill>
                          <a:latin typeface="Cambria" panose="02040503050406030204" pitchFamily="18" charset="0"/>
                          <a:ea typeface="Cambria" panose="02040503050406030204" pitchFamily="18" charset="0"/>
                          <a:cs typeface="+mn-cs"/>
                        </a:rPr>
                        <a:t>and </a:t>
                      </a:r>
                      <a:r>
                        <a:rPr kumimoji="0" lang="en-US" sz="1850" b="1" i="0" kern="1200" dirty="0" smtClean="0">
                          <a:solidFill>
                            <a:srgbClr val="FF0000"/>
                          </a:solidFill>
                          <a:latin typeface="Cambria" panose="02040503050406030204" pitchFamily="18" charset="0"/>
                          <a:ea typeface="Cambria" panose="02040503050406030204" pitchFamily="18" charset="0"/>
                          <a:cs typeface="+mn-cs"/>
                        </a:rPr>
                        <a:t>Memorandum of Association (MOA)</a:t>
                      </a:r>
                    </a:p>
                    <a:p>
                      <a:pPr marL="285750" indent="-285750">
                        <a:buFont typeface="Wingdings" panose="05000000000000000000" pitchFamily="2" charset="2"/>
                        <a:buChar char="§"/>
                      </a:pPr>
                      <a:endParaRPr kumimoji="0" lang="en-US" sz="1100" kern="1200" dirty="0" smtClean="0">
                        <a:solidFill>
                          <a:schemeClr val="dk1"/>
                        </a:solidFill>
                        <a:effectLst/>
                        <a:latin typeface="Cambria" panose="02040503050406030204" pitchFamily="18" charset="0"/>
                        <a:ea typeface="Cambria" panose="02040503050406030204" pitchFamily="18" charset="0"/>
                        <a:cs typeface="+mn-cs"/>
                      </a:endParaRPr>
                    </a:p>
                    <a:p>
                      <a:pPr marL="285750" indent="-285750">
                        <a:buFont typeface="Wingdings" panose="05000000000000000000" pitchFamily="2" charset="2"/>
                        <a:buChar char="§"/>
                      </a:pPr>
                      <a:r>
                        <a:rPr kumimoji="0" lang="en-US" sz="1850" b="1" kern="1200" dirty="0" smtClean="0">
                          <a:solidFill>
                            <a:srgbClr val="FF0000"/>
                          </a:solidFill>
                          <a:effectLst/>
                          <a:latin typeface="Cambria" panose="02040503050406030204" pitchFamily="18" charset="0"/>
                          <a:ea typeface="Cambria" panose="02040503050406030204" pitchFamily="18" charset="0"/>
                          <a:cs typeface="+mn-cs"/>
                        </a:rPr>
                        <a:t>Board resolution </a:t>
                      </a:r>
                      <a:r>
                        <a:rPr kumimoji="0" lang="en-US" sz="1850" kern="1200" dirty="0" smtClean="0">
                          <a:solidFill>
                            <a:schemeClr val="dk1"/>
                          </a:solidFill>
                          <a:effectLst/>
                          <a:latin typeface="Cambria" panose="02040503050406030204" pitchFamily="18" charset="0"/>
                          <a:ea typeface="Cambria" panose="02040503050406030204" pitchFamily="18" charset="0"/>
                          <a:cs typeface="+mn-cs"/>
                        </a:rPr>
                        <a:t>stating that: </a:t>
                      </a:r>
                      <a:endParaRPr kumimoji="0" lang="en-IN" sz="1850" kern="1200" dirty="0" smtClean="0">
                        <a:solidFill>
                          <a:schemeClr val="dk1"/>
                        </a:solidFill>
                        <a:effectLst/>
                        <a:latin typeface="Cambria" panose="02040503050406030204" pitchFamily="18" charset="0"/>
                        <a:ea typeface="Cambria" panose="02040503050406030204" pitchFamily="18" charset="0"/>
                        <a:cs typeface="+mn-cs"/>
                      </a:endParaRPr>
                    </a:p>
                    <a:p>
                      <a:pPr marL="627063" lvl="0" indent="-285750" algn="just">
                        <a:buFontTx/>
                        <a:buChar char="-"/>
                      </a:pPr>
                      <a:r>
                        <a:rPr kumimoji="0" lang="en-IN" sz="1850" kern="1200" dirty="0" smtClean="0">
                          <a:solidFill>
                            <a:schemeClr val="dk1"/>
                          </a:solidFill>
                          <a:effectLst/>
                          <a:latin typeface="Cambria" panose="02040503050406030204" pitchFamily="18" charset="0"/>
                          <a:ea typeface="Cambria" panose="02040503050406030204" pitchFamily="18" charset="0"/>
                          <a:cs typeface="+mn-cs"/>
                        </a:rPr>
                        <a:t>the company is </a:t>
                      </a:r>
                      <a:r>
                        <a:rPr kumimoji="0" lang="en-IN" sz="1850" b="1" kern="1200" dirty="0" smtClean="0">
                          <a:solidFill>
                            <a:srgbClr val="FF0000"/>
                          </a:solidFill>
                          <a:effectLst/>
                          <a:latin typeface="Cambria" panose="02040503050406030204" pitchFamily="18" charset="0"/>
                          <a:ea typeface="Cambria" panose="02040503050406030204" pitchFamily="18" charset="0"/>
                          <a:cs typeface="+mn-cs"/>
                        </a:rPr>
                        <a:t>not carrying on any NBFC activity/stopped NBFC </a:t>
                      </a:r>
                      <a:r>
                        <a:rPr kumimoji="0" lang="en-IN" sz="1850" kern="1200" dirty="0" smtClean="0">
                          <a:solidFill>
                            <a:schemeClr val="dk1"/>
                          </a:solidFill>
                          <a:effectLst/>
                          <a:latin typeface="Cambria" panose="02040503050406030204" pitchFamily="18" charset="0"/>
                          <a:ea typeface="Cambria" panose="02040503050406030204" pitchFamily="18" charset="0"/>
                          <a:cs typeface="+mn-cs"/>
                        </a:rPr>
                        <a:t>activity and will not carry on/commence the same before getting registration from RBI </a:t>
                      </a:r>
                    </a:p>
                    <a:p>
                      <a:pPr marL="627063" lvl="0" indent="-285750" algn="just">
                        <a:buFontTx/>
                        <a:buChar char="-"/>
                      </a:pPr>
                      <a:r>
                        <a:rPr kumimoji="0" lang="en-IN" sz="1850" kern="1200" dirty="0" smtClean="0">
                          <a:solidFill>
                            <a:schemeClr val="dk1"/>
                          </a:solidFill>
                          <a:effectLst/>
                          <a:latin typeface="Cambria" panose="02040503050406030204" pitchFamily="18" charset="0"/>
                          <a:ea typeface="Cambria" panose="02040503050406030204" pitchFamily="18" charset="0"/>
                          <a:cs typeface="+mn-cs"/>
                        </a:rPr>
                        <a:t>the </a:t>
                      </a:r>
                      <a:r>
                        <a:rPr kumimoji="0" lang="en-IN" sz="1850" b="1" kern="1200" dirty="0" smtClean="0">
                          <a:solidFill>
                            <a:srgbClr val="FF0000"/>
                          </a:solidFill>
                          <a:effectLst/>
                          <a:latin typeface="Cambria" panose="02040503050406030204" pitchFamily="18" charset="0"/>
                          <a:ea typeface="Cambria" panose="02040503050406030204" pitchFamily="18" charset="0"/>
                          <a:cs typeface="+mn-cs"/>
                        </a:rPr>
                        <a:t>UIBs in the group </a:t>
                      </a:r>
                      <a:r>
                        <a:rPr kumimoji="0" lang="en-IN" sz="1850" kern="1200" dirty="0" smtClean="0">
                          <a:solidFill>
                            <a:schemeClr val="dk1"/>
                          </a:solidFill>
                          <a:effectLst/>
                          <a:latin typeface="Cambria" panose="02040503050406030204" pitchFamily="18" charset="0"/>
                          <a:ea typeface="Cambria" panose="02040503050406030204" pitchFamily="18" charset="0"/>
                          <a:cs typeface="+mn-cs"/>
                        </a:rPr>
                        <a:t>where the director holds substantial interest or otherwise </a:t>
                      </a:r>
                      <a:r>
                        <a:rPr kumimoji="0" lang="en-IN" sz="1850" b="1" kern="1200" dirty="0" smtClean="0">
                          <a:solidFill>
                            <a:srgbClr val="FF0000"/>
                          </a:solidFill>
                          <a:effectLst/>
                          <a:latin typeface="Cambria" panose="02040503050406030204" pitchFamily="18" charset="0"/>
                          <a:ea typeface="Cambria" panose="02040503050406030204" pitchFamily="18" charset="0"/>
                          <a:cs typeface="+mn-cs"/>
                        </a:rPr>
                        <a:t>has not accepted any public deposit</a:t>
                      </a:r>
                      <a:r>
                        <a:rPr kumimoji="0" lang="en-IN" sz="1850" kern="1200" dirty="0" smtClean="0">
                          <a:solidFill>
                            <a:srgbClr val="FF0000"/>
                          </a:solidFill>
                          <a:effectLst/>
                          <a:latin typeface="Cambria" panose="02040503050406030204" pitchFamily="18" charset="0"/>
                          <a:ea typeface="Cambria" panose="02040503050406030204" pitchFamily="18" charset="0"/>
                          <a:cs typeface="+mn-cs"/>
                        </a:rPr>
                        <a:t> </a:t>
                      </a:r>
                      <a:r>
                        <a:rPr kumimoji="0" lang="en-IN" sz="1850" kern="1200" dirty="0" smtClean="0">
                          <a:solidFill>
                            <a:schemeClr val="dk1"/>
                          </a:solidFill>
                          <a:effectLst/>
                          <a:latin typeface="Cambria" panose="02040503050406030204" pitchFamily="18" charset="0"/>
                          <a:ea typeface="Cambria" panose="02040503050406030204" pitchFamily="18" charset="0"/>
                          <a:cs typeface="+mn-cs"/>
                        </a:rPr>
                        <a:t>in the past /does not hold any public deposit as on the date and will not accept the same in future  </a:t>
                      </a:r>
                    </a:p>
                    <a:p>
                      <a:pPr marL="627063" lvl="0" indent="-285750" algn="just">
                        <a:buFontTx/>
                        <a:buChar char="-"/>
                      </a:pPr>
                      <a:r>
                        <a:rPr kumimoji="0" lang="en-IN" sz="1850" kern="1200" dirty="0" smtClean="0">
                          <a:solidFill>
                            <a:schemeClr val="dk1"/>
                          </a:solidFill>
                          <a:effectLst/>
                          <a:latin typeface="Cambria" panose="02040503050406030204" pitchFamily="18" charset="0"/>
                          <a:ea typeface="Cambria" panose="02040503050406030204" pitchFamily="18" charset="0"/>
                          <a:cs typeface="+mn-cs"/>
                        </a:rPr>
                        <a:t>the company has </a:t>
                      </a:r>
                      <a:r>
                        <a:rPr kumimoji="0" lang="en-IN" sz="1850" b="1" kern="1200" dirty="0" smtClean="0">
                          <a:solidFill>
                            <a:srgbClr val="FF0000"/>
                          </a:solidFill>
                          <a:effectLst/>
                          <a:latin typeface="Cambria" panose="02040503050406030204" pitchFamily="18" charset="0"/>
                          <a:ea typeface="Cambria" panose="02040503050406030204" pitchFamily="18" charset="0"/>
                          <a:cs typeface="+mn-cs"/>
                        </a:rPr>
                        <a:t>formulated  “Fair Practices Code” </a:t>
                      </a:r>
                      <a:r>
                        <a:rPr kumimoji="0" lang="en-IN" sz="1850" kern="1200" dirty="0" smtClean="0">
                          <a:solidFill>
                            <a:schemeClr val="dk1"/>
                          </a:solidFill>
                          <a:effectLst/>
                          <a:latin typeface="Cambria" panose="02040503050406030204" pitchFamily="18" charset="0"/>
                          <a:ea typeface="Cambria" panose="02040503050406030204" pitchFamily="18" charset="0"/>
                          <a:cs typeface="+mn-cs"/>
                        </a:rPr>
                        <a:t>as per RBI Guidelines  (</a:t>
                      </a:r>
                      <a:r>
                        <a:rPr kumimoji="0" lang="en-IN" sz="1850" b="1" kern="1200" dirty="0" smtClean="0">
                          <a:solidFill>
                            <a:schemeClr val="dk1"/>
                          </a:solidFill>
                          <a:effectLst/>
                          <a:latin typeface="Cambria" panose="02040503050406030204" pitchFamily="18" charset="0"/>
                          <a:ea typeface="Cambria" panose="02040503050406030204" pitchFamily="18" charset="0"/>
                          <a:cs typeface="+mn-cs"/>
                        </a:rPr>
                        <a:t>Substantial</a:t>
                      </a:r>
                      <a:r>
                        <a:rPr kumimoji="0" lang="en-IN" sz="1850" b="1" kern="1200" baseline="0" dirty="0" smtClean="0">
                          <a:solidFill>
                            <a:schemeClr val="dk1"/>
                          </a:solidFill>
                          <a:effectLst/>
                          <a:latin typeface="Cambria" panose="02040503050406030204" pitchFamily="18" charset="0"/>
                          <a:ea typeface="Cambria" panose="02040503050406030204" pitchFamily="18" charset="0"/>
                          <a:cs typeface="+mn-cs"/>
                        </a:rPr>
                        <a:t> Interest </a:t>
                      </a:r>
                      <a:r>
                        <a:rPr kumimoji="0" lang="en-IN" sz="1850" kern="1200" baseline="0" dirty="0" smtClean="0">
                          <a:solidFill>
                            <a:schemeClr val="dk1"/>
                          </a:solidFill>
                          <a:effectLst/>
                          <a:latin typeface="Cambria" panose="02040503050406030204" pitchFamily="18" charset="0"/>
                          <a:ea typeface="Cambria" panose="02040503050406030204" pitchFamily="18" charset="0"/>
                          <a:cs typeface="+mn-cs"/>
                        </a:rPr>
                        <a:t>means </a:t>
                      </a:r>
                      <a:r>
                        <a:rPr kumimoji="0" lang="en-IN" sz="1850" b="1" kern="1200" baseline="0" dirty="0" smtClean="0">
                          <a:solidFill>
                            <a:srgbClr val="FF0000"/>
                          </a:solidFill>
                          <a:effectLst/>
                          <a:latin typeface="Cambria" panose="02040503050406030204" pitchFamily="18" charset="0"/>
                          <a:ea typeface="Cambria" panose="02040503050406030204" pitchFamily="18" charset="0"/>
                          <a:cs typeface="+mn-cs"/>
                        </a:rPr>
                        <a:t>shareholding more than 10%)</a:t>
                      </a:r>
                      <a:endParaRPr kumimoji="0" lang="en-IN" sz="1850" b="1" kern="1200" dirty="0" smtClean="0">
                        <a:solidFill>
                          <a:srgbClr val="FF0000"/>
                        </a:solidFill>
                        <a:effectLst/>
                        <a:latin typeface="Cambria" panose="02040503050406030204" pitchFamily="18" charset="0"/>
                        <a:ea typeface="Cambria" panose="02040503050406030204" pitchFamily="18" charset="0"/>
                        <a:cs typeface="+mn-cs"/>
                      </a:endParaRPr>
                    </a:p>
                    <a:p>
                      <a:pPr marL="627063" lvl="0" indent="-285750" algn="just">
                        <a:buFontTx/>
                        <a:buChar char="-"/>
                      </a:pPr>
                      <a:r>
                        <a:rPr kumimoji="0" lang="en-IN" sz="1850" kern="1200" dirty="0" smtClean="0">
                          <a:solidFill>
                            <a:schemeClr val="dk1"/>
                          </a:solidFill>
                          <a:effectLst/>
                          <a:latin typeface="Cambria" panose="02040503050406030204" pitchFamily="18" charset="0"/>
                          <a:ea typeface="Cambria" panose="02040503050406030204" pitchFamily="18" charset="0"/>
                          <a:cs typeface="+mn-cs"/>
                        </a:rPr>
                        <a:t>the company has </a:t>
                      </a:r>
                      <a:r>
                        <a:rPr kumimoji="0" lang="en-IN" sz="1850" b="1" kern="1200" dirty="0" smtClean="0">
                          <a:solidFill>
                            <a:srgbClr val="FF0000"/>
                          </a:solidFill>
                          <a:effectLst/>
                          <a:latin typeface="Cambria" panose="02040503050406030204" pitchFamily="18" charset="0"/>
                          <a:ea typeface="Cambria" panose="02040503050406030204" pitchFamily="18" charset="0"/>
                          <a:cs typeface="+mn-cs"/>
                        </a:rPr>
                        <a:t>not accepted public funds in the past/does not hold any public fund</a:t>
                      </a:r>
                      <a:r>
                        <a:rPr kumimoji="0" lang="en-IN" sz="1850" kern="1200" dirty="0" smtClean="0">
                          <a:solidFill>
                            <a:schemeClr val="dk1"/>
                          </a:solidFill>
                          <a:effectLst/>
                          <a:latin typeface="Cambria" panose="02040503050406030204" pitchFamily="18" charset="0"/>
                          <a:ea typeface="Cambria" panose="02040503050406030204" pitchFamily="18" charset="0"/>
                          <a:cs typeface="+mn-cs"/>
                        </a:rPr>
                        <a:t> as on the date and will not accept the same in the future without the approval of Reserve Bank of India </a:t>
                      </a:r>
                    </a:p>
                    <a:p>
                      <a:pPr marL="627063" lvl="0" indent="-285750" algn="just">
                        <a:buFontTx/>
                        <a:buChar char="-"/>
                      </a:pPr>
                      <a:r>
                        <a:rPr kumimoji="0" lang="en-US" sz="1850" kern="1200" dirty="0" smtClean="0">
                          <a:solidFill>
                            <a:schemeClr val="dk1"/>
                          </a:solidFill>
                          <a:effectLst/>
                          <a:latin typeface="Cambria" panose="02040503050406030204" pitchFamily="18" charset="0"/>
                          <a:ea typeface="Cambria" panose="02040503050406030204" pitchFamily="18" charset="0"/>
                          <a:cs typeface="+mn-cs"/>
                        </a:rPr>
                        <a:t>the company </a:t>
                      </a:r>
                      <a:r>
                        <a:rPr kumimoji="0" lang="en-US" sz="1850" b="1" kern="1200" dirty="0" smtClean="0">
                          <a:solidFill>
                            <a:srgbClr val="FF0000"/>
                          </a:solidFill>
                          <a:effectLst/>
                          <a:latin typeface="Cambria" panose="02040503050406030204" pitchFamily="18" charset="0"/>
                          <a:ea typeface="Cambria" panose="02040503050406030204" pitchFamily="18" charset="0"/>
                          <a:cs typeface="+mn-cs"/>
                        </a:rPr>
                        <a:t>does not have any customer interface </a:t>
                      </a:r>
                      <a:r>
                        <a:rPr kumimoji="0" lang="en-US" sz="1850" kern="1200" dirty="0" smtClean="0">
                          <a:solidFill>
                            <a:schemeClr val="dk1"/>
                          </a:solidFill>
                          <a:effectLst/>
                          <a:latin typeface="Cambria" panose="02040503050406030204" pitchFamily="18" charset="0"/>
                          <a:ea typeface="Cambria" panose="02040503050406030204" pitchFamily="18" charset="0"/>
                          <a:cs typeface="+mn-cs"/>
                        </a:rPr>
                        <a:t>as on date and will not have any customer interface in the future without the approval of Reserve Bank of India</a:t>
                      </a:r>
                      <a:endParaRPr kumimoji="0" lang="en-US" sz="1850" b="0" i="0" kern="1200" dirty="0">
                        <a:solidFill>
                          <a:srgbClr val="FF0000"/>
                        </a:solidFill>
                        <a:latin typeface="Cambria" panose="02040503050406030204" pitchFamily="18" charset="0"/>
                        <a:ea typeface="Cambria" panose="02040503050406030204" pitchFamily="18" charset="0"/>
                        <a:cs typeface="+mn-cs"/>
                      </a:endParaRPr>
                    </a:p>
                  </a:txBody>
                  <a:tcPr/>
                </a:tc>
                <a:extLst>
                  <a:ext uri="{0D108BD9-81ED-4DB2-BD59-A6C34878D82A}">
                    <a16:rowId xmlns:a16="http://schemas.microsoft.com/office/drawing/2014/main" xmlns="" val="10001"/>
                  </a:ext>
                </a:extLst>
              </a:tr>
            </a:tbl>
          </a:graphicData>
        </a:graphic>
      </p:graphicFrame>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564904"/>
            <a:ext cx="8229600" cy="3759696"/>
          </a:xfrm>
        </p:spPr>
        <p:txBody>
          <a:bodyPr>
            <a:normAutofit/>
          </a:bodyPr>
          <a:lstStyle/>
          <a:p>
            <a:pPr marL="0" indent="0" algn="ctr">
              <a:buNone/>
            </a:pPr>
            <a:r>
              <a:rPr lang="en-US" sz="3200" b="1" i="1" dirty="0" smtClean="0"/>
              <a:t>Central KYC Registry (CKYC Registry)</a:t>
            </a:r>
            <a:endParaRPr lang="en-US" sz="3200" b="1" i="1" dirty="0"/>
          </a:p>
        </p:txBody>
      </p:sp>
    </p:spTree>
    <p:extLst>
      <p:ext uri="{BB962C8B-B14F-4D97-AF65-F5344CB8AC3E}">
        <p14:creationId xmlns:p14="http://schemas.microsoft.com/office/powerpoint/2010/main" val="277376042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188279968"/>
              </p:ext>
            </p:extLst>
          </p:nvPr>
        </p:nvGraphicFramePr>
        <p:xfrm>
          <a:off x="395536" y="404664"/>
          <a:ext cx="8496944" cy="6264696"/>
        </p:xfrm>
        <a:graphic>
          <a:graphicData uri="http://schemas.openxmlformats.org/drawingml/2006/table">
            <a:tbl>
              <a:tblPr firstRow="1" bandRow="1">
                <a:tableStyleId>{5C22544A-7EE6-4342-B048-85BDC9FD1C3A}</a:tableStyleId>
              </a:tblPr>
              <a:tblGrid>
                <a:gridCol w="8496944"/>
              </a:tblGrid>
              <a:tr h="548161">
                <a:tc>
                  <a:txBody>
                    <a:bodyPr/>
                    <a:lstStyle/>
                    <a:p>
                      <a:r>
                        <a:rPr kumimoji="0" lang="en-US" sz="2200" b="1" i="0" u="none" strike="noStrike" kern="1200" baseline="0" dirty="0" smtClean="0">
                          <a:solidFill>
                            <a:schemeClr val="lt1"/>
                          </a:solidFill>
                          <a:latin typeface="Cambria" panose="02040503050406030204" pitchFamily="18" charset="0"/>
                          <a:ea typeface="Cambria" panose="02040503050406030204" pitchFamily="18" charset="0"/>
                          <a:cs typeface="+mn-cs"/>
                        </a:rPr>
                        <a:t>CKYC </a:t>
                      </a:r>
                      <a:r>
                        <a:rPr kumimoji="0" lang="en-US" sz="2200" b="1" i="0" u="none" strike="noStrike" kern="1200" baseline="0" dirty="0" smtClean="0">
                          <a:solidFill>
                            <a:schemeClr val="lt1"/>
                          </a:solidFill>
                          <a:latin typeface="Cambria" panose="02040503050406030204" pitchFamily="18" charset="0"/>
                          <a:ea typeface="Cambria" panose="02040503050406030204" pitchFamily="18" charset="0"/>
                          <a:cs typeface="+mn-cs"/>
                        </a:rPr>
                        <a:t>(Central </a:t>
                      </a:r>
                      <a:r>
                        <a:rPr kumimoji="0" lang="en-US" sz="2200" b="1" i="0" u="none" strike="noStrike" kern="1200" baseline="0" dirty="0" smtClean="0">
                          <a:solidFill>
                            <a:schemeClr val="lt1"/>
                          </a:solidFill>
                          <a:latin typeface="Cambria" panose="02040503050406030204" pitchFamily="18" charset="0"/>
                          <a:ea typeface="Cambria" panose="02040503050406030204" pitchFamily="18" charset="0"/>
                          <a:cs typeface="+mn-cs"/>
                        </a:rPr>
                        <a:t>KYC registry)</a:t>
                      </a:r>
                      <a:endParaRPr lang="en-US" sz="2200" dirty="0">
                        <a:latin typeface="Cambria" panose="02040503050406030204" pitchFamily="18" charset="0"/>
                        <a:ea typeface="Cambria" panose="02040503050406030204" pitchFamily="18" charset="0"/>
                      </a:endParaRPr>
                    </a:p>
                  </a:txBody>
                  <a:tcPr/>
                </a:tc>
              </a:tr>
              <a:tr h="5716535">
                <a:tc>
                  <a:txBody>
                    <a:bodyPr/>
                    <a:lstStyle/>
                    <a:p>
                      <a:pPr algn="just"/>
                      <a:r>
                        <a:rPr kumimoji="0" lang="en-US" sz="2200" b="0" i="0" u="none" strike="noStrike" kern="1200" baseline="0" dirty="0" smtClean="0">
                          <a:solidFill>
                            <a:schemeClr val="dk1"/>
                          </a:solidFill>
                          <a:latin typeface="Cambria" panose="02040503050406030204" pitchFamily="18" charset="0"/>
                          <a:ea typeface="Cambria" panose="02040503050406030204" pitchFamily="18" charset="0"/>
                          <a:cs typeface="+mn-cs"/>
                        </a:rPr>
                        <a:t>Central KYC registration is one of the most important NBFC compliances to be done by the NBFCs and rapidly getting adopted by the companies in India. CKYC is termed as a </a:t>
                      </a:r>
                      <a:r>
                        <a:rPr kumimoji="0" lang="en-US" sz="2200" b="0" i="0" u="none" strike="noStrike" kern="1200" baseline="0" dirty="0" smtClean="0">
                          <a:solidFill>
                            <a:srgbClr val="FF0000"/>
                          </a:solidFill>
                          <a:latin typeface="Cambria" panose="02040503050406030204" pitchFamily="18" charset="0"/>
                          <a:ea typeface="Cambria" panose="02040503050406030204" pitchFamily="18" charset="0"/>
                          <a:cs typeface="+mn-cs"/>
                        </a:rPr>
                        <a:t>centralized repository which collects the records for the customers</a:t>
                      </a:r>
                      <a:r>
                        <a:rPr kumimoji="0" lang="en-US" sz="2200" b="0" i="0" u="none" strike="noStrike" kern="1200" baseline="0" dirty="0" smtClean="0">
                          <a:solidFill>
                            <a:schemeClr val="dk1"/>
                          </a:solidFill>
                          <a:latin typeface="Cambria" panose="02040503050406030204" pitchFamily="18" charset="0"/>
                          <a:ea typeface="Cambria" panose="02040503050406030204" pitchFamily="18" charset="0"/>
                          <a:cs typeface="+mn-cs"/>
                        </a:rPr>
                        <a:t> in financial services. CERSAI (Central Registry of Securitization and Asset Reconstruction and Security Interest in India) is the registry for the Central KYC.</a:t>
                      </a:r>
                    </a:p>
                    <a:p>
                      <a:pPr algn="just"/>
                      <a:endParaRPr kumimoji="0" lang="en-US" sz="2200" b="0" i="0" u="none" strike="noStrike" kern="1200" baseline="0" dirty="0" smtClean="0">
                        <a:solidFill>
                          <a:schemeClr val="dk1"/>
                        </a:solidFill>
                        <a:latin typeface="Cambria" panose="02040503050406030204" pitchFamily="18" charset="0"/>
                        <a:ea typeface="Cambria" panose="02040503050406030204" pitchFamily="18" charset="0"/>
                        <a:cs typeface="+mn-cs"/>
                      </a:endParaRPr>
                    </a:p>
                    <a:p>
                      <a:pPr algn="just"/>
                      <a:r>
                        <a:rPr kumimoji="0" lang="en-US" sz="2200" b="0" i="0" u="none" strike="noStrike" kern="1200" baseline="0" dirty="0" smtClean="0">
                          <a:solidFill>
                            <a:schemeClr val="dk1"/>
                          </a:solidFill>
                          <a:latin typeface="Cambria" panose="02040503050406030204" pitchFamily="18" charset="0"/>
                          <a:ea typeface="Cambria" panose="02040503050406030204" pitchFamily="18" charset="0"/>
                          <a:cs typeface="+mn-cs"/>
                        </a:rPr>
                        <a:t>All the entities required to be registered and regulated from Reserve Bank of India i.e., NBFCs are required to take registration of Central KYC to reduce the burden of the entity by producing and assembling the documents of the consumers creating a new relationship with the financial entity.</a:t>
                      </a:r>
                      <a:endParaRPr lang="en-US" sz="2200" dirty="0">
                        <a:latin typeface="Cambria" panose="02040503050406030204" pitchFamily="18" charset="0"/>
                        <a:ea typeface="Cambria" panose="02040503050406030204" pitchFamily="18" charset="0"/>
                      </a:endParaRPr>
                    </a:p>
                  </a:txBody>
                  <a:tcPr/>
                </a:tc>
              </a:tr>
            </a:tbl>
          </a:graphicData>
        </a:graphic>
      </p:graphicFrame>
    </p:spTree>
    <p:extLst>
      <p:ext uri="{BB962C8B-B14F-4D97-AF65-F5344CB8AC3E}">
        <p14:creationId xmlns:p14="http://schemas.microsoft.com/office/powerpoint/2010/main" val="76295447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4233847792"/>
              </p:ext>
            </p:extLst>
          </p:nvPr>
        </p:nvGraphicFramePr>
        <p:xfrm>
          <a:off x="251520" y="116632"/>
          <a:ext cx="8640960" cy="6457625"/>
        </p:xfrm>
        <a:graphic>
          <a:graphicData uri="http://schemas.openxmlformats.org/drawingml/2006/table">
            <a:tbl>
              <a:tblPr firstRow="1" bandRow="1">
                <a:tableStyleId>{5C22544A-7EE6-4342-B048-85BDC9FD1C3A}</a:tableStyleId>
              </a:tblPr>
              <a:tblGrid>
                <a:gridCol w="8640960"/>
              </a:tblGrid>
              <a:tr h="40734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2000" b="1" i="0" kern="1200" dirty="0" smtClean="0">
                          <a:solidFill>
                            <a:schemeClr val="lt1"/>
                          </a:solidFill>
                          <a:effectLst/>
                          <a:latin typeface="Cambria" panose="02040503050406030204" pitchFamily="18" charset="0"/>
                          <a:ea typeface="Cambria" panose="02040503050406030204" pitchFamily="18" charset="0"/>
                          <a:cs typeface="+mn-cs"/>
                        </a:rPr>
                        <a:t>Process for Financial Institutions to Register with Central KYC Registry</a:t>
                      </a:r>
                    </a:p>
                  </a:txBody>
                  <a:tcPr/>
                </a:tc>
              </a:tr>
              <a:tr h="6001367">
                <a:tc>
                  <a:txBody>
                    <a:bodyPr/>
                    <a:lstStyle/>
                    <a:p>
                      <a:pPr algn="just"/>
                      <a:r>
                        <a:rPr kumimoji="0" lang="en-US" sz="2000" b="0" i="0" kern="1200" dirty="0" smtClean="0">
                          <a:solidFill>
                            <a:schemeClr val="dk1"/>
                          </a:solidFill>
                          <a:effectLst/>
                          <a:latin typeface="Cambria" panose="02040503050406030204" pitchFamily="18" charset="0"/>
                          <a:ea typeface="Cambria" panose="02040503050406030204" pitchFamily="18" charset="0"/>
                          <a:cs typeface="+mn-cs"/>
                        </a:rPr>
                        <a:t>The </a:t>
                      </a:r>
                      <a:r>
                        <a:rPr kumimoji="0" lang="en-US" sz="2000" b="0" i="0" kern="1200" dirty="0" smtClean="0">
                          <a:solidFill>
                            <a:schemeClr val="dk1"/>
                          </a:solidFill>
                          <a:effectLst/>
                          <a:latin typeface="Cambria" panose="02040503050406030204" pitchFamily="18" charset="0"/>
                          <a:ea typeface="Cambria" panose="02040503050406030204" pitchFamily="18" charset="0"/>
                          <a:cs typeface="+mn-cs"/>
                        </a:rPr>
                        <a:t>applicant has to secure the Central KYC Registry Form from the concerned website. Central KYC form is obtained from the AMC or KRA website or registrar. The process for Financial Institutions to register with the Central KYC Registry is as follows:</a:t>
                      </a:r>
                    </a:p>
                    <a:p>
                      <a:pPr algn="just"/>
                      <a:endParaRPr kumimoji="0" lang="en-US" sz="1100" b="0" i="0" kern="1200" dirty="0" smtClean="0">
                        <a:solidFill>
                          <a:schemeClr val="dk1"/>
                        </a:solidFill>
                        <a:effectLst/>
                        <a:latin typeface="Cambria" panose="02040503050406030204" pitchFamily="18" charset="0"/>
                        <a:ea typeface="Cambria" panose="02040503050406030204" pitchFamily="18" charset="0"/>
                        <a:cs typeface="+mn-cs"/>
                      </a:endParaRPr>
                    </a:p>
                    <a:p>
                      <a:pPr marL="285750" indent="-285750" algn="just">
                        <a:buFont typeface="Arial" pitchFamily="34" charset="0"/>
                        <a:buChar char="•"/>
                      </a:pPr>
                      <a:r>
                        <a:rPr kumimoji="0" lang="en-US" sz="2000" b="0" i="0" kern="1200" dirty="0" smtClean="0">
                          <a:solidFill>
                            <a:schemeClr val="dk1"/>
                          </a:solidFill>
                          <a:effectLst/>
                          <a:latin typeface="Cambria" panose="02040503050406030204" pitchFamily="18" charset="0"/>
                          <a:ea typeface="Cambria" panose="02040503050406030204" pitchFamily="18" charset="0"/>
                          <a:cs typeface="+mn-cs"/>
                        </a:rPr>
                        <a:t>Visit the official website of CKYC.</a:t>
                      </a:r>
                    </a:p>
                    <a:p>
                      <a:pPr marL="285750" indent="-285750" algn="just">
                        <a:buFont typeface="Arial" pitchFamily="34" charset="0"/>
                        <a:buChar char="•"/>
                      </a:pPr>
                      <a:r>
                        <a:rPr kumimoji="0" lang="en-US" sz="2000" b="0" i="0" kern="1200" dirty="0" smtClean="0">
                          <a:solidFill>
                            <a:schemeClr val="dk1"/>
                          </a:solidFill>
                          <a:effectLst/>
                          <a:latin typeface="Cambria" panose="02040503050406030204" pitchFamily="18" charset="0"/>
                          <a:ea typeface="Cambria" panose="02040503050406030204" pitchFamily="18" charset="0"/>
                          <a:cs typeface="+mn-cs"/>
                        </a:rPr>
                        <a:t>Click to resister a new FI registration.</a:t>
                      </a:r>
                    </a:p>
                    <a:p>
                      <a:pPr marL="285750" indent="-285750" algn="just">
                        <a:buFont typeface="Arial" pitchFamily="34" charset="0"/>
                        <a:buChar char="•"/>
                      </a:pPr>
                      <a:r>
                        <a:rPr kumimoji="0" lang="en-US" sz="2000" b="0" i="0" kern="1200" dirty="0" smtClean="0">
                          <a:solidFill>
                            <a:schemeClr val="dk1"/>
                          </a:solidFill>
                          <a:effectLst/>
                          <a:latin typeface="Cambria" panose="02040503050406030204" pitchFamily="18" charset="0"/>
                          <a:ea typeface="Cambria" panose="02040503050406030204" pitchFamily="18" charset="0"/>
                          <a:cs typeface="+mn-cs"/>
                        </a:rPr>
                        <a:t>You would need to add details of individual managing the details related to the website. Such individual would be known as the admins.</a:t>
                      </a:r>
                    </a:p>
                    <a:p>
                      <a:pPr marL="285750" indent="-285750" algn="just">
                        <a:buFont typeface="Arial" pitchFamily="34" charset="0"/>
                        <a:buChar char="•"/>
                      </a:pPr>
                      <a:r>
                        <a:rPr kumimoji="0" lang="en-US" sz="2000" b="0" i="0" kern="1200" dirty="0" smtClean="0">
                          <a:solidFill>
                            <a:schemeClr val="dk1"/>
                          </a:solidFill>
                          <a:effectLst/>
                          <a:latin typeface="Cambria" panose="02040503050406030204" pitchFamily="18" charset="0"/>
                          <a:ea typeface="Cambria" panose="02040503050406030204" pitchFamily="18" charset="0"/>
                          <a:cs typeface="+mn-cs"/>
                        </a:rPr>
                        <a:t>Then, you will be asked to enter details of your financial institution.</a:t>
                      </a:r>
                    </a:p>
                    <a:p>
                      <a:pPr marL="285750" indent="-285750" algn="just">
                        <a:buFont typeface="Arial" pitchFamily="34" charset="0"/>
                        <a:buChar char="•"/>
                      </a:pPr>
                      <a:r>
                        <a:rPr kumimoji="0" lang="en-US" sz="2000" b="0" i="0" kern="1200" dirty="0" smtClean="0">
                          <a:solidFill>
                            <a:schemeClr val="dk1"/>
                          </a:solidFill>
                          <a:effectLst/>
                          <a:latin typeface="Cambria" panose="02040503050406030204" pitchFamily="18" charset="0"/>
                          <a:ea typeface="Cambria" panose="02040503050406030204" pitchFamily="18" charset="0"/>
                          <a:cs typeface="+mn-cs"/>
                        </a:rPr>
                        <a:t>Provide the detail of the regulating body you are registered with.</a:t>
                      </a:r>
                    </a:p>
                    <a:p>
                      <a:pPr marL="285750" indent="-285750" algn="just">
                        <a:buFont typeface="Arial" pitchFamily="34" charset="0"/>
                        <a:buChar char="•"/>
                      </a:pPr>
                      <a:r>
                        <a:rPr kumimoji="0" lang="en-US" sz="2000" b="0" i="0" kern="1200" dirty="0" smtClean="0">
                          <a:solidFill>
                            <a:schemeClr val="dk1"/>
                          </a:solidFill>
                          <a:effectLst/>
                          <a:latin typeface="Cambria" panose="02040503050406030204" pitchFamily="18" charset="0"/>
                          <a:ea typeface="Cambria" panose="02040503050406030204" pitchFamily="18" charset="0"/>
                          <a:cs typeface="+mn-cs"/>
                        </a:rPr>
                        <a:t>It is mandatory for you to have at least two digital signatures to be able to start your operations.</a:t>
                      </a:r>
                    </a:p>
                    <a:p>
                      <a:pPr marL="285750" indent="-285750" algn="just">
                        <a:buFont typeface="Arial" pitchFamily="34" charset="0"/>
                        <a:buChar char="•"/>
                      </a:pPr>
                      <a:r>
                        <a:rPr kumimoji="0" lang="en-US" sz="2000" b="0" i="0" kern="1200" dirty="0" smtClean="0">
                          <a:solidFill>
                            <a:schemeClr val="dk1"/>
                          </a:solidFill>
                          <a:effectLst/>
                          <a:latin typeface="Cambria" panose="02040503050406030204" pitchFamily="18" charset="0"/>
                          <a:ea typeface="Cambria" panose="02040503050406030204" pitchFamily="18" charset="0"/>
                          <a:cs typeface="+mn-cs"/>
                        </a:rPr>
                        <a:t>You need to download the filled FI registration form and submit it along with the required documents.</a:t>
                      </a:r>
                    </a:p>
                    <a:p>
                      <a:pPr marL="285750" indent="-285750" algn="just">
                        <a:buFont typeface="Arial" pitchFamily="34" charset="0"/>
                        <a:buChar char="•"/>
                      </a:pPr>
                      <a:r>
                        <a:rPr kumimoji="0" lang="en-US" sz="2000" b="0" i="0" kern="1200" dirty="0" smtClean="0">
                          <a:solidFill>
                            <a:schemeClr val="dk1"/>
                          </a:solidFill>
                          <a:effectLst/>
                          <a:latin typeface="Cambria" panose="02040503050406030204" pitchFamily="18" charset="0"/>
                          <a:ea typeface="Cambria" panose="02040503050406030204" pitchFamily="18" charset="0"/>
                          <a:cs typeface="+mn-cs"/>
                        </a:rPr>
                        <a:t>Upon submission of the registration form the system generates a temporary reference number and sends it to the nodal officer.</a:t>
                      </a:r>
                    </a:p>
                    <a:p>
                      <a:pPr marL="285750" indent="-285750" algn="just">
                        <a:buFont typeface="Arial" pitchFamily="34" charset="0"/>
                        <a:buChar char="•"/>
                      </a:pPr>
                      <a:r>
                        <a:rPr kumimoji="0" lang="en-US" sz="2000" b="0" i="0" kern="1200" dirty="0" smtClean="0">
                          <a:solidFill>
                            <a:schemeClr val="dk1"/>
                          </a:solidFill>
                          <a:effectLst/>
                          <a:latin typeface="Cambria" panose="02040503050406030204" pitchFamily="18" charset="0"/>
                          <a:ea typeface="Cambria" panose="02040503050406030204" pitchFamily="18" charset="0"/>
                          <a:cs typeface="+mn-cs"/>
                        </a:rPr>
                        <a:t>Then you need to test all the functionalities as per the prescribed checklist.</a:t>
                      </a:r>
                    </a:p>
                    <a:p>
                      <a:pPr marL="285750" indent="-285750" algn="just">
                        <a:buFont typeface="Arial" pitchFamily="34" charset="0"/>
                        <a:buChar char="•"/>
                      </a:pPr>
                      <a:r>
                        <a:rPr kumimoji="0" lang="en-US" sz="2000" b="0" i="0" kern="1200" dirty="0" smtClean="0">
                          <a:solidFill>
                            <a:schemeClr val="dk1"/>
                          </a:solidFill>
                          <a:effectLst/>
                          <a:latin typeface="Cambria" panose="02040503050406030204" pitchFamily="18" charset="0"/>
                          <a:ea typeface="Cambria" panose="02040503050406030204" pitchFamily="18" charset="0"/>
                          <a:cs typeface="+mn-cs"/>
                        </a:rPr>
                        <a:t>CERSAI will then verify your application and approve it if details are correct.</a:t>
                      </a:r>
                    </a:p>
                  </a:txBody>
                  <a:tcPr/>
                </a:tc>
              </a:tr>
            </a:tbl>
          </a:graphicData>
        </a:graphic>
      </p:graphicFrame>
    </p:spTree>
    <p:extLst>
      <p:ext uri="{BB962C8B-B14F-4D97-AF65-F5344CB8AC3E}">
        <p14:creationId xmlns:p14="http://schemas.microsoft.com/office/powerpoint/2010/main" val="133629032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964344777"/>
              </p:ext>
            </p:extLst>
          </p:nvPr>
        </p:nvGraphicFramePr>
        <p:xfrm>
          <a:off x="323528" y="332656"/>
          <a:ext cx="8496944" cy="6120680"/>
        </p:xfrm>
        <a:graphic>
          <a:graphicData uri="http://schemas.openxmlformats.org/drawingml/2006/table">
            <a:tbl>
              <a:tblPr firstRow="1" bandRow="1">
                <a:tableStyleId>{5C22544A-7EE6-4342-B048-85BDC9FD1C3A}</a:tableStyleId>
              </a:tblPr>
              <a:tblGrid>
                <a:gridCol w="8496944"/>
              </a:tblGrid>
              <a:tr h="85689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2200" b="1" i="0" kern="1200" dirty="0" smtClean="0">
                          <a:solidFill>
                            <a:schemeClr val="lt1"/>
                          </a:solidFill>
                          <a:effectLst/>
                          <a:latin typeface="+mn-lt"/>
                          <a:ea typeface="+mn-ea"/>
                          <a:cs typeface="+mn-cs"/>
                        </a:rPr>
                        <a:t>Documents required for Central KYC Registry Registration for Financial Institutions</a:t>
                      </a:r>
                    </a:p>
                  </a:txBody>
                  <a:tcPr/>
                </a:tc>
              </a:tr>
              <a:tr h="5263786">
                <a:tc>
                  <a:txBody>
                    <a:bodyPr/>
                    <a:lstStyle/>
                    <a:p>
                      <a:pPr algn="just"/>
                      <a:r>
                        <a:rPr kumimoji="0" lang="en-US" sz="2000" b="0" i="0" kern="1200" dirty="0" smtClean="0">
                          <a:solidFill>
                            <a:schemeClr val="dk1"/>
                          </a:solidFill>
                          <a:effectLst/>
                          <a:latin typeface="+mn-lt"/>
                          <a:ea typeface="+mn-ea"/>
                          <a:cs typeface="+mn-cs"/>
                        </a:rPr>
                        <a:t>Below mentioned are the documents that you need to need to get for the CKYC:</a:t>
                      </a:r>
                    </a:p>
                    <a:p>
                      <a:pPr marL="285750" indent="-285750" algn="just">
                        <a:buFont typeface="Arial" pitchFamily="34" charset="0"/>
                        <a:buChar char="•"/>
                      </a:pPr>
                      <a:r>
                        <a:rPr kumimoji="0" lang="en-US" sz="2000" b="0" i="0" kern="1200" dirty="0" smtClean="0">
                          <a:solidFill>
                            <a:schemeClr val="dk1"/>
                          </a:solidFill>
                          <a:effectLst/>
                          <a:latin typeface="+mn-lt"/>
                          <a:ea typeface="+mn-ea"/>
                          <a:cs typeface="+mn-cs"/>
                        </a:rPr>
                        <a:t>A Duly signed Institution Registration Form of the FI</a:t>
                      </a:r>
                    </a:p>
                    <a:p>
                      <a:pPr marL="285750" indent="-285750" algn="just">
                        <a:buFont typeface="Arial" pitchFamily="34" charset="0"/>
                        <a:buChar char="•"/>
                      </a:pPr>
                      <a:r>
                        <a:rPr kumimoji="0" lang="en-US" sz="2000" b="0" i="0" kern="1200" dirty="0" smtClean="0">
                          <a:solidFill>
                            <a:schemeClr val="dk1"/>
                          </a:solidFill>
                          <a:effectLst/>
                          <a:latin typeface="+mn-lt"/>
                          <a:ea typeface="+mn-ea"/>
                          <a:cs typeface="+mn-cs"/>
                        </a:rPr>
                        <a:t>License, Certificate, Notification issued by the regulator</a:t>
                      </a:r>
                    </a:p>
                    <a:p>
                      <a:pPr marL="285750" indent="-285750" algn="just">
                        <a:buFont typeface="Arial" pitchFamily="34" charset="0"/>
                        <a:buChar char="•"/>
                      </a:pPr>
                      <a:r>
                        <a:rPr kumimoji="0" lang="en-US" sz="2000" b="0" i="0" kern="1200" dirty="0" smtClean="0">
                          <a:solidFill>
                            <a:schemeClr val="dk1"/>
                          </a:solidFill>
                          <a:effectLst/>
                          <a:latin typeface="+mn-lt"/>
                          <a:ea typeface="+mn-ea"/>
                          <a:cs typeface="+mn-cs"/>
                        </a:rPr>
                        <a:t>PAN card of the Financial Entity</a:t>
                      </a:r>
                    </a:p>
                    <a:p>
                      <a:pPr marL="285750" indent="-285750" algn="just">
                        <a:buFont typeface="Arial" pitchFamily="34" charset="0"/>
                        <a:buChar char="•"/>
                      </a:pPr>
                      <a:r>
                        <a:rPr kumimoji="0" lang="en-US" sz="2000" b="0" i="0" kern="1200" dirty="0" smtClean="0">
                          <a:solidFill>
                            <a:schemeClr val="dk1"/>
                          </a:solidFill>
                          <a:effectLst/>
                          <a:latin typeface="+mn-lt"/>
                          <a:ea typeface="+mn-ea"/>
                          <a:cs typeface="+mn-cs"/>
                        </a:rPr>
                        <a:t>Corporate Identification number in case the Institutions holds multiple Licenses</a:t>
                      </a:r>
                    </a:p>
                    <a:p>
                      <a:pPr marL="285750" indent="-285750" algn="just">
                        <a:buFont typeface="Arial" pitchFamily="34" charset="0"/>
                        <a:buChar char="•"/>
                      </a:pPr>
                      <a:r>
                        <a:rPr kumimoji="0" lang="en-US" sz="2000" b="0" i="0" kern="1200" dirty="0" smtClean="0">
                          <a:solidFill>
                            <a:schemeClr val="dk1"/>
                          </a:solidFill>
                          <a:effectLst/>
                          <a:latin typeface="+mn-lt"/>
                          <a:ea typeface="+mn-ea"/>
                          <a:cs typeface="+mn-cs"/>
                        </a:rPr>
                        <a:t>In the case of Co- Operative Banks or Societies, you need to submit Registration Certificate issued by the concerned authority</a:t>
                      </a:r>
                    </a:p>
                    <a:p>
                      <a:pPr marL="285750" indent="-285750" algn="just">
                        <a:buFont typeface="Arial" pitchFamily="34" charset="0"/>
                        <a:buChar char="•"/>
                      </a:pPr>
                      <a:r>
                        <a:rPr kumimoji="0" lang="en-US" sz="2000" b="0" i="0" kern="1200" dirty="0" smtClean="0">
                          <a:solidFill>
                            <a:schemeClr val="dk1"/>
                          </a:solidFill>
                          <a:effectLst/>
                          <a:latin typeface="+mn-lt"/>
                          <a:ea typeface="+mn-ea"/>
                          <a:cs typeface="+mn-cs"/>
                        </a:rPr>
                        <a:t>The Authorization letter from competent authority for Admin Users should be signed by the Authorized Signatory/ Director</a:t>
                      </a:r>
                    </a:p>
                    <a:p>
                      <a:pPr marL="285750" indent="-285750" algn="just">
                        <a:buFont typeface="Arial" pitchFamily="34" charset="0"/>
                        <a:buChar char="•"/>
                      </a:pPr>
                      <a:r>
                        <a:rPr kumimoji="0" lang="en-US" sz="2000" b="0" i="0" kern="1200" dirty="0" smtClean="0">
                          <a:solidFill>
                            <a:schemeClr val="dk1"/>
                          </a:solidFill>
                          <a:effectLst/>
                          <a:latin typeface="+mn-lt"/>
                          <a:ea typeface="+mn-ea"/>
                          <a:cs typeface="+mn-cs"/>
                        </a:rPr>
                        <a:t>Certified copy of the photo identity card of the user administrator issued by the respective institution</a:t>
                      </a:r>
                    </a:p>
                    <a:p>
                      <a:pPr marL="285750" indent="-285750" algn="just">
                        <a:buFont typeface="Arial" pitchFamily="34" charset="0"/>
                        <a:buChar char="•"/>
                      </a:pPr>
                      <a:r>
                        <a:rPr kumimoji="0" lang="en-US" sz="2000" b="0" i="0" kern="1200" dirty="0" smtClean="0">
                          <a:solidFill>
                            <a:schemeClr val="dk1"/>
                          </a:solidFill>
                          <a:effectLst/>
                          <a:latin typeface="+mn-lt"/>
                          <a:ea typeface="+mn-ea"/>
                          <a:cs typeface="+mn-cs"/>
                        </a:rPr>
                        <a:t>Certified copy of any ID proof of the user administrator.</a:t>
                      </a:r>
                    </a:p>
                  </a:txBody>
                  <a:tcPr/>
                </a:tc>
              </a:tr>
            </a:tbl>
          </a:graphicData>
        </a:graphic>
      </p:graphicFrame>
    </p:spTree>
    <p:extLst>
      <p:ext uri="{BB962C8B-B14F-4D97-AF65-F5344CB8AC3E}">
        <p14:creationId xmlns:p14="http://schemas.microsoft.com/office/powerpoint/2010/main" val="346745859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IN" sz="3200" dirty="0"/>
              <a:t>National E-Governance Securities Limited (</a:t>
            </a:r>
            <a:r>
              <a:rPr lang="en-IN" sz="3200" dirty="0" err="1"/>
              <a:t>NeSL</a:t>
            </a:r>
            <a:r>
              <a:rPr lang="en-IN" sz="3200" dirty="0"/>
              <a:t>)</a:t>
            </a:r>
            <a:endParaRPr lang="en-US" sz="3200" b="1" i="1" dirty="0"/>
          </a:p>
        </p:txBody>
      </p:sp>
    </p:spTree>
    <p:extLst>
      <p:ext uri="{BB962C8B-B14F-4D97-AF65-F5344CB8AC3E}">
        <p14:creationId xmlns:p14="http://schemas.microsoft.com/office/powerpoint/2010/main" val="412185539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639231476"/>
              </p:ext>
            </p:extLst>
          </p:nvPr>
        </p:nvGraphicFramePr>
        <p:xfrm>
          <a:off x="323528" y="260648"/>
          <a:ext cx="8640960" cy="6336704"/>
        </p:xfrm>
        <a:graphic>
          <a:graphicData uri="http://schemas.openxmlformats.org/drawingml/2006/table">
            <a:tbl>
              <a:tblPr firstRow="1" bandRow="1">
                <a:tableStyleId>{5C22544A-7EE6-4342-B048-85BDC9FD1C3A}</a:tableStyleId>
              </a:tblPr>
              <a:tblGrid>
                <a:gridCol w="8640960"/>
              </a:tblGrid>
              <a:tr h="484376">
                <a:tc>
                  <a:txBody>
                    <a:bodyPr/>
                    <a:lstStyle/>
                    <a:p>
                      <a:pPr marL="0" marR="0" indent="0" algn="just" defTabSz="914400" rtl="0" eaLnBrk="1" fontAlgn="auto" latinLnBrk="0" hangingPunct="1">
                        <a:lnSpc>
                          <a:spcPct val="100000"/>
                        </a:lnSpc>
                        <a:spcBef>
                          <a:spcPts val="600"/>
                        </a:spcBef>
                        <a:spcAft>
                          <a:spcPts val="600"/>
                        </a:spcAft>
                        <a:buClrTx/>
                        <a:buSzTx/>
                        <a:buFontTx/>
                        <a:buNone/>
                        <a:tabLst/>
                        <a:defRPr/>
                      </a:pPr>
                      <a:r>
                        <a:rPr kumimoji="0" lang="en-US" b="1" i="0" kern="1200" dirty="0" smtClean="0">
                          <a:solidFill>
                            <a:schemeClr val="lt1"/>
                          </a:solidFill>
                          <a:effectLst/>
                          <a:latin typeface="Cambria" panose="02040503050406030204" pitchFamily="18" charset="0"/>
                          <a:ea typeface="Cambria" panose="02040503050406030204" pitchFamily="18" charset="0"/>
                          <a:cs typeface="+mn-cs"/>
                        </a:rPr>
                        <a:t>NESL</a:t>
                      </a:r>
                    </a:p>
                  </a:txBody>
                  <a:tcPr/>
                </a:tc>
              </a:tr>
              <a:tr h="5852328">
                <a:tc>
                  <a:txBody>
                    <a:bodyPr/>
                    <a:lstStyle/>
                    <a:p>
                      <a:pPr algn="just">
                        <a:spcBef>
                          <a:spcPts val="600"/>
                        </a:spcBef>
                        <a:spcAft>
                          <a:spcPts val="600"/>
                        </a:spcAft>
                      </a:pPr>
                      <a:r>
                        <a:rPr kumimoji="0" lang="en-US" sz="1800" b="0" i="0" u="none" strike="noStrike" kern="1200" baseline="0" dirty="0" smtClean="0">
                          <a:solidFill>
                            <a:schemeClr val="dk1"/>
                          </a:solidFill>
                          <a:latin typeface="Cambria" panose="02040503050406030204" pitchFamily="18" charset="0"/>
                          <a:ea typeface="Cambria" panose="02040503050406030204" pitchFamily="18" charset="0"/>
                          <a:cs typeface="+mn-cs"/>
                        </a:rPr>
                        <a:t>National E-Governance Securities Limited (</a:t>
                      </a:r>
                      <a:r>
                        <a:rPr kumimoji="0" lang="en-US" sz="1800" b="0" i="0" u="none" strike="noStrike" kern="1200" baseline="0" dirty="0" err="1" smtClean="0">
                          <a:solidFill>
                            <a:schemeClr val="dk1"/>
                          </a:solidFill>
                          <a:latin typeface="Cambria" panose="02040503050406030204" pitchFamily="18" charset="0"/>
                          <a:ea typeface="Cambria" panose="02040503050406030204" pitchFamily="18" charset="0"/>
                          <a:cs typeface="+mn-cs"/>
                        </a:rPr>
                        <a:t>NeSL</a:t>
                      </a:r>
                      <a:r>
                        <a:rPr kumimoji="0" lang="en-US" sz="1800" b="0" i="0" u="none" strike="noStrike" kern="1200" baseline="0" dirty="0" smtClean="0">
                          <a:solidFill>
                            <a:schemeClr val="dk1"/>
                          </a:solidFill>
                          <a:latin typeface="Cambria" panose="02040503050406030204" pitchFamily="18" charset="0"/>
                          <a:ea typeface="Cambria" panose="02040503050406030204" pitchFamily="18" charset="0"/>
                          <a:cs typeface="+mn-cs"/>
                        </a:rPr>
                        <a:t>) is India’s first and only IU and is registered with the Insolvency and Bankruptcy Board of India (‘IBBI’) under the aegis of the </a:t>
                      </a:r>
                      <a:r>
                        <a:rPr kumimoji="0" lang="en-US" sz="1800" b="1" i="0" u="none" strike="noStrike" kern="1200" baseline="0" dirty="0" smtClean="0">
                          <a:solidFill>
                            <a:schemeClr val="dk1"/>
                          </a:solidFill>
                          <a:latin typeface="Cambria" panose="02040503050406030204" pitchFamily="18" charset="0"/>
                          <a:ea typeface="Cambria" panose="02040503050406030204" pitchFamily="18" charset="0"/>
                          <a:cs typeface="+mn-cs"/>
                        </a:rPr>
                        <a:t>Insolvency and Bankruptcy Code, 2016 </a:t>
                      </a:r>
                      <a:r>
                        <a:rPr kumimoji="0" lang="en-US" sz="1800" b="0" i="0" u="none" strike="noStrike" kern="1200" baseline="0" dirty="0" smtClean="0">
                          <a:solidFill>
                            <a:schemeClr val="dk1"/>
                          </a:solidFill>
                          <a:latin typeface="Cambria" panose="02040503050406030204" pitchFamily="18" charset="0"/>
                          <a:ea typeface="Cambria" panose="02040503050406030204" pitchFamily="18" charset="0"/>
                          <a:cs typeface="+mn-cs"/>
                        </a:rPr>
                        <a:t>(‘IBC, 2016’). </a:t>
                      </a:r>
                      <a:r>
                        <a:rPr kumimoji="0" lang="en-US" sz="1800" b="0" i="0" u="none" strike="noStrike" kern="1200" baseline="0" dirty="0" err="1" smtClean="0">
                          <a:solidFill>
                            <a:schemeClr val="dk1"/>
                          </a:solidFill>
                          <a:latin typeface="Cambria" panose="02040503050406030204" pitchFamily="18" charset="0"/>
                          <a:ea typeface="Cambria" panose="02040503050406030204" pitchFamily="18" charset="0"/>
                          <a:cs typeface="+mn-cs"/>
                        </a:rPr>
                        <a:t>NeSL</a:t>
                      </a:r>
                      <a:r>
                        <a:rPr kumimoji="0" lang="en-US" sz="1800" b="0" i="0" u="none" strike="noStrike" kern="1200" baseline="0" dirty="0" smtClean="0">
                          <a:solidFill>
                            <a:schemeClr val="dk1"/>
                          </a:solidFill>
                          <a:latin typeface="Cambria" panose="02040503050406030204" pitchFamily="18" charset="0"/>
                          <a:ea typeface="Cambria" panose="02040503050406030204" pitchFamily="18" charset="0"/>
                          <a:cs typeface="+mn-cs"/>
                        </a:rPr>
                        <a:t> has been set up by leading banks and public institutions and is incorporated as a union </a:t>
                      </a:r>
                      <a:r>
                        <a:rPr kumimoji="0" lang="en-IN" sz="1800" b="0" i="0" u="none" strike="noStrike" kern="1200" baseline="0" dirty="0" smtClean="0">
                          <a:solidFill>
                            <a:schemeClr val="dk1"/>
                          </a:solidFill>
                          <a:latin typeface="Cambria" panose="02040503050406030204" pitchFamily="18" charset="0"/>
                          <a:ea typeface="Cambria" panose="02040503050406030204" pitchFamily="18" charset="0"/>
                          <a:cs typeface="+mn-cs"/>
                        </a:rPr>
                        <a:t>government company.</a:t>
                      </a:r>
                    </a:p>
                    <a:p>
                      <a:pPr algn="just">
                        <a:spcBef>
                          <a:spcPts val="600"/>
                        </a:spcBef>
                        <a:spcAft>
                          <a:spcPts val="600"/>
                        </a:spcAft>
                      </a:pPr>
                      <a:r>
                        <a:rPr kumimoji="0" lang="en-US" sz="1800" b="0" i="0" u="none" strike="noStrike" kern="1200" baseline="0" dirty="0" smtClean="0">
                          <a:solidFill>
                            <a:schemeClr val="dk1"/>
                          </a:solidFill>
                          <a:latin typeface="Cambria" panose="02040503050406030204" pitchFamily="18" charset="0"/>
                          <a:ea typeface="Cambria" panose="02040503050406030204" pitchFamily="18" charset="0"/>
                          <a:cs typeface="+mn-cs"/>
                        </a:rPr>
                        <a:t>The primary role of </a:t>
                      </a:r>
                      <a:r>
                        <a:rPr kumimoji="0" lang="en-US" sz="1800" b="0" i="0" u="none" strike="noStrike" kern="1200" baseline="0" dirty="0" err="1" smtClean="0">
                          <a:solidFill>
                            <a:schemeClr val="dk1"/>
                          </a:solidFill>
                          <a:latin typeface="Cambria" panose="02040503050406030204" pitchFamily="18" charset="0"/>
                          <a:ea typeface="Cambria" panose="02040503050406030204" pitchFamily="18" charset="0"/>
                          <a:cs typeface="+mn-cs"/>
                        </a:rPr>
                        <a:t>NeSL</a:t>
                      </a:r>
                      <a:r>
                        <a:rPr kumimoji="0" lang="en-US" sz="1800" b="0" i="0" u="none" strike="noStrike" kern="1200" baseline="0" dirty="0" smtClean="0">
                          <a:solidFill>
                            <a:schemeClr val="dk1"/>
                          </a:solidFill>
                          <a:latin typeface="Cambria" panose="02040503050406030204" pitchFamily="18" charset="0"/>
                          <a:ea typeface="Cambria" panose="02040503050406030204" pitchFamily="18" charset="0"/>
                          <a:cs typeface="+mn-cs"/>
                        </a:rPr>
                        <a:t> is to serve as a repository of legal evidence holding the information pertaining to any debt/claim, as submitted by the financial or operational creditors and verified and authenticated by the other </a:t>
                      </a:r>
                      <a:r>
                        <a:rPr kumimoji="0" lang="en-IN" sz="1800" b="0" i="0" u="none" strike="noStrike" kern="1200" baseline="0" dirty="0" smtClean="0">
                          <a:solidFill>
                            <a:schemeClr val="dk1"/>
                          </a:solidFill>
                          <a:latin typeface="Cambria" panose="02040503050406030204" pitchFamily="18" charset="0"/>
                          <a:ea typeface="Cambria" panose="02040503050406030204" pitchFamily="18" charset="0"/>
                          <a:cs typeface="+mn-cs"/>
                        </a:rPr>
                        <a:t>parties to the debt.</a:t>
                      </a:r>
                    </a:p>
                    <a:p>
                      <a:pPr algn="just">
                        <a:spcBef>
                          <a:spcPts val="600"/>
                        </a:spcBef>
                        <a:spcAft>
                          <a:spcPts val="600"/>
                        </a:spcAft>
                      </a:pPr>
                      <a:r>
                        <a:rPr kumimoji="0" lang="en-US" sz="1800" b="0" i="0" u="none" strike="noStrike" kern="1200" baseline="0" dirty="0" smtClean="0">
                          <a:solidFill>
                            <a:schemeClr val="dk1"/>
                          </a:solidFill>
                          <a:latin typeface="Cambria" panose="02040503050406030204" pitchFamily="18" charset="0"/>
                          <a:ea typeface="Cambria" panose="02040503050406030204" pitchFamily="18" charset="0"/>
                          <a:cs typeface="+mn-cs"/>
                        </a:rPr>
                        <a:t>Further, according to the RBI Circular </a:t>
                      </a:r>
                      <a:r>
                        <a:rPr kumimoji="0" lang="en-US" sz="1800" b="0" i="0" u="none" strike="noStrike" kern="1200" baseline="0" dirty="0" err="1" smtClean="0">
                          <a:solidFill>
                            <a:schemeClr val="dk1"/>
                          </a:solidFill>
                          <a:latin typeface="Cambria" panose="02040503050406030204" pitchFamily="18" charset="0"/>
                          <a:ea typeface="Cambria" panose="02040503050406030204" pitchFamily="18" charset="0"/>
                          <a:cs typeface="+mn-cs"/>
                        </a:rPr>
                        <a:t>DBR.No</a:t>
                      </a:r>
                      <a:r>
                        <a:rPr kumimoji="0" lang="en-US" sz="1800" b="0" i="0" u="none" strike="noStrike" kern="1200" baseline="0" dirty="0" smtClean="0">
                          <a:solidFill>
                            <a:schemeClr val="dk1"/>
                          </a:solidFill>
                          <a:latin typeface="Cambria" panose="02040503050406030204" pitchFamily="18" charset="0"/>
                          <a:ea typeface="Cambria" panose="02040503050406030204" pitchFamily="18" charset="0"/>
                          <a:cs typeface="+mn-cs"/>
                        </a:rPr>
                        <a:t>. Leg.BC.98/09.08.019/2017-18 dated December 19, 2017 on Submission of Financial Information to Information Utilities</a:t>
                      </a:r>
                    </a:p>
                    <a:p>
                      <a:pPr algn="just">
                        <a:spcBef>
                          <a:spcPts val="600"/>
                        </a:spcBef>
                        <a:spcAft>
                          <a:spcPts val="600"/>
                        </a:spcAft>
                      </a:pPr>
                      <a:r>
                        <a:rPr kumimoji="0" lang="en-US" sz="1800" b="0" i="1" u="none" strike="noStrike" kern="1200" baseline="0" dirty="0" smtClean="0">
                          <a:solidFill>
                            <a:schemeClr val="dk1"/>
                          </a:solidFill>
                          <a:latin typeface="Cambria" panose="02040503050406030204" pitchFamily="18" charset="0"/>
                          <a:ea typeface="Cambria" panose="02040503050406030204" pitchFamily="18" charset="0"/>
                          <a:cs typeface="+mn-cs"/>
                        </a:rPr>
                        <a:t>“3. All financial creditors regulated by RBI are advised to adhere to the relevant provisions of IBC, 2016 and IBBI (IUs) Regulations, 2017 and immediately put in place appropriate systems and procedures to ensure compliance to the provisions of the Code and Regulations.”</a:t>
                      </a:r>
                    </a:p>
                    <a:p>
                      <a:pPr algn="just">
                        <a:spcBef>
                          <a:spcPts val="600"/>
                        </a:spcBef>
                        <a:spcAft>
                          <a:spcPts val="600"/>
                        </a:spcAft>
                      </a:pPr>
                      <a:r>
                        <a:rPr kumimoji="0" lang="en-US" sz="1800" b="0" i="0" u="none" strike="noStrike" kern="1200" baseline="0" dirty="0" smtClean="0">
                          <a:solidFill>
                            <a:schemeClr val="dk1"/>
                          </a:solidFill>
                          <a:latin typeface="Cambria" panose="02040503050406030204" pitchFamily="18" charset="0"/>
                          <a:ea typeface="Cambria" panose="02040503050406030204" pitchFamily="18" charset="0"/>
                          <a:cs typeface="+mn-cs"/>
                        </a:rPr>
                        <a:t>All financial creditors regulated by RBI, such as NBFCs, are required to submit the financial information to the </a:t>
                      </a:r>
                      <a:r>
                        <a:rPr kumimoji="0" lang="en-IN" sz="1800" b="0" i="0" u="none" strike="noStrike" kern="1200" baseline="0" dirty="0" smtClean="0">
                          <a:solidFill>
                            <a:schemeClr val="dk1"/>
                          </a:solidFill>
                          <a:latin typeface="Cambria" panose="02040503050406030204" pitchFamily="18" charset="0"/>
                          <a:ea typeface="Cambria" panose="02040503050406030204" pitchFamily="18" charset="0"/>
                          <a:cs typeface="+mn-cs"/>
                        </a:rPr>
                        <a:t>IU.</a:t>
                      </a:r>
                      <a:endParaRPr kumimoji="0" lang="en-US" b="0" i="0" kern="1200" dirty="0" smtClean="0">
                        <a:solidFill>
                          <a:schemeClr val="dk1"/>
                        </a:solidFill>
                        <a:effectLst/>
                        <a:latin typeface="Cambria" panose="02040503050406030204" pitchFamily="18" charset="0"/>
                        <a:ea typeface="Cambria" panose="02040503050406030204" pitchFamily="18" charset="0"/>
                        <a:cs typeface="+mn-cs"/>
                      </a:endParaRPr>
                    </a:p>
                  </a:txBody>
                  <a:tcPr/>
                </a:tc>
              </a:tr>
            </a:tbl>
          </a:graphicData>
        </a:graphic>
      </p:graphicFrame>
    </p:spTree>
    <p:extLst>
      <p:ext uri="{BB962C8B-B14F-4D97-AF65-F5344CB8AC3E}">
        <p14:creationId xmlns:p14="http://schemas.microsoft.com/office/powerpoint/2010/main" val="78129484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a:t>THANK YOU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4028506705"/>
              </p:ext>
            </p:extLst>
          </p:nvPr>
        </p:nvGraphicFramePr>
        <p:xfrm>
          <a:off x="251520" y="332656"/>
          <a:ext cx="8568952" cy="6126480"/>
        </p:xfrm>
        <a:graphic>
          <a:graphicData uri="http://schemas.openxmlformats.org/drawingml/2006/table">
            <a:tbl>
              <a:tblPr firstRow="1" bandRow="1">
                <a:tableStyleId>{5C22544A-7EE6-4342-B048-85BDC9FD1C3A}</a:tableStyleId>
              </a:tblPr>
              <a:tblGrid>
                <a:gridCol w="8568952">
                  <a:extLst>
                    <a:ext uri="{9D8B030D-6E8A-4147-A177-3AD203B41FA5}">
                      <a16:colId xmlns:a16="http://schemas.microsoft.com/office/drawing/2014/main" xmlns="" val="20000"/>
                    </a:ext>
                  </a:extLst>
                </a:gridCol>
              </a:tblGrid>
              <a:tr h="279735">
                <a:tc>
                  <a:txBody>
                    <a:bodyPr/>
                    <a:lstStyle/>
                    <a:p>
                      <a:pPr algn="ctr"/>
                      <a:r>
                        <a:rPr lang="en-US" sz="2400" dirty="0">
                          <a:latin typeface="Georgia" panose="02040502050405020303" pitchFamily="18" charset="0"/>
                        </a:rPr>
                        <a:t>Documents</a:t>
                      </a:r>
                      <a:r>
                        <a:rPr lang="en-US" sz="2400" baseline="0" dirty="0">
                          <a:latin typeface="Georgia" panose="02040502050405020303" pitchFamily="18" charset="0"/>
                        </a:rPr>
                        <a:t> Required for NBFC Registration:</a:t>
                      </a:r>
                      <a:endParaRPr lang="en-US" sz="2400" dirty="0">
                        <a:latin typeface="Georgia" panose="02040502050405020303" pitchFamily="18" charset="0"/>
                      </a:endParaRPr>
                    </a:p>
                  </a:txBody>
                  <a:tcPr/>
                </a:tc>
                <a:extLst>
                  <a:ext uri="{0D108BD9-81ED-4DB2-BD59-A6C34878D82A}">
                    <a16:rowId xmlns:a16="http://schemas.microsoft.com/office/drawing/2014/main" xmlns="" val="10000"/>
                  </a:ext>
                </a:extLst>
              </a:tr>
              <a:tr h="5267364">
                <a:tc>
                  <a:txBody>
                    <a:bodyPr/>
                    <a:lstStyle/>
                    <a:p>
                      <a:pPr marL="268288" indent="-268288" algn="just">
                        <a:buFont typeface="Wingdings" panose="05000000000000000000" pitchFamily="2" charset="2"/>
                        <a:buChar char="§"/>
                      </a:pPr>
                      <a:r>
                        <a:rPr kumimoji="0" lang="en-US" sz="2000" kern="1200" dirty="0" smtClean="0">
                          <a:solidFill>
                            <a:schemeClr val="dk1"/>
                          </a:solidFill>
                          <a:effectLst/>
                          <a:latin typeface="Cambria" panose="02040503050406030204" pitchFamily="18" charset="0"/>
                          <a:ea typeface="Cambria" panose="02040503050406030204" pitchFamily="18" charset="0"/>
                          <a:cs typeface="+mn-cs"/>
                        </a:rPr>
                        <a:t>Copy of </a:t>
                      </a:r>
                      <a:r>
                        <a:rPr kumimoji="0" lang="en-US" sz="2000" b="1" kern="1200" dirty="0" smtClean="0">
                          <a:solidFill>
                            <a:srgbClr val="FF0000"/>
                          </a:solidFill>
                          <a:effectLst/>
                          <a:latin typeface="Cambria" panose="02040503050406030204" pitchFamily="18" charset="0"/>
                          <a:ea typeface="Cambria" panose="02040503050406030204" pitchFamily="18" charset="0"/>
                          <a:cs typeface="+mn-cs"/>
                        </a:rPr>
                        <a:t>Fixed Deposit receipt &amp; bankers certificate </a:t>
                      </a:r>
                      <a:r>
                        <a:rPr kumimoji="0" lang="en-US" sz="2000" kern="1200" dirty="0" smtClean="0">
                          <a:solidFill>
                            <a:schemeClr val="dk1"/>
                          </a:solidFill>
                          <a:effectLst/>
                          <a:latin typeface="Cambria" panose="02040503050406030204" pitchFamily="18" charset="0"/>
                          <a:ea typeface="Cambria" panose="02040503050406030204" pitchFamily="18" charset="0"/>
                          <a:cs typeface="+mn-cs"/>
                        </a:rPr>
                        <a:t>of no lien indicating balances in </a:t>
                      </a:r>
                      <a:r>
                        <a:rPr kumimoji="0" lang="en-US" sz="2000" b="1" kern="1200" dirty="0" smtClean="0">
                          <a:solidFill>
                            <a:srgbClr val="FF0000"/>
                          </a:solidFill>
                          <a:effectLst/>
                          <a:latin typeface="Cambria" panose="02040503050406030204" pitchFamily="18" charset="0"/>
                          <a:ea typeface="Cambria" panose="02040503050406030204" pitchFamily="18" charset="0"/>
                          <a:cs typeface="+mn-cs"/>
                        </a:rPr>
                        <a:t>support of NOF</a:t>
                      </a:r>
                    </a:p>
                    <a:p>
                      <a:pPr marL="268288" indent="-268288" algn="just">
                        <a:buFont typeface="Wingdings" panose="05000000000000000000" pitchFamily="2" charset="2"/>
                        <a:buChar char="§"/>
                      </a:pPr>
                      <a:r>
                        <a:rPr kumimoji="0" lang="en-US" sz="2000" kern="1200" dirty="0" smtClean="0">
                          <a:solidFill>
                            <a:schemeClr val="dk1"/>
                          </a:solidFill>
                          <a:effectLst/>
                          <a:latin typeface="Cambria" panose="02040503050406030204" pitchFamily="18" charset="0"/>
                          <a:ea typeface="Cambria" panose="02040503050406030204" pitchFamily="18" charset="0"/>
                          <a:cs typeface="+mn-cs"/>
                        </a:rPr>
                        <a:t>For companies already in existence, </a:t>
                      </a:r>
                      <a:r>
                        <a:rPr kumimoji="0" lang="en-US" sz="2000" b="1" kern="1200" dirty="0" smtClean="0">
                          <a:solidFill>
                            <a:schemeClr val="dk1"/>
                          </a:solidFill>
                          <a:effectLst/>
                          <a:latin typeface="Cambria" panose="02040503050406030204" pitchFamily="18" charset="0"/>
                          <a:ea typeface="Cambria" panose="02040503050406030204" pitchFamily="18" charset="0"/>
                          <a:cs typeface="+mn-cs"/>
                        </a:rPr>
                        <a:t>the </a:t>
                      </a:r>
                      <a:r>
                        <a:rPr kumimoji="0" lang="en-US" sz="2000" b="1" kern="1200" dirty="0" smtClean="0">
                          <a:solidFill>
                            <a:srgbClr val="FF0000"/>
                          </a:solidFill>
                          <a:effectLst/>
                          <a:latin typeface="Cambria" panose="02040503050406030204" pitchFamily="18" charset="0"/>
                          <a:ea typeface="Cambria" panose="02040503050406030204" pitchFamily="18" charset="0"/>
                          <a:cs typeface="+mn-cs"/>
                        </a:rPr>
                        <a:t>Audited balance sheet and Profit &amp; Loss account</a:t>
                      </a:r>
                      <a:r>
                        <a:rPr kumimoji="0" lang="en-US" sz="2000" kern="1200" dirty="0" smtClean="0">
                          <a:solidFill>
                            <a:srgbClr val="FF0000"/>
                          </a:solidFill>
                          <a:effectLst/>
                          <a:latin typeface="Cambria" panose="02040503050406030204" pitchFamily="18" charset="0"/>
                          <a:ea typeface="Cambria" panose="02040503050406030204" pitchFamily="18" charset="0"/>
                          <a:cs typeface="+mn-cs"/>
                        </a:rPr>
                        <a:t> </a:t>
                      </a:r>
                      <a:r>
                        <a:rPr kumimoji="0" lang="en-US" sz="2000" kern="1200" dirty="0" smtClean="0">
                          <a:solidFill>
                            <a:schemeClr val="dk1"/>
                          </a:solidFill>
                          <a:effectLst/>
                          <a:latin typeface="Cambria" panose="02040503050406030204" pitchFamily="18" charset="0"/>
                          <a:ea typeface="Cambria" panose="02040503050406030204" pitchFamily="18" charset="0"/>
                          <a:cs typeface="+mn-cs"/>
                        </a:rPr>
                        <a:t>along with directors &amp; auditors report or for the entire period the company is in existence, or for </a:t>
                      </a:r>
                      <a:r>
                        <a:rPr kumimoji="0" lang="en-US" sz="2000" b="1" kern="1200" dirty="0" smtClean="0">
                          <a:solidFill>
                            <a:srgbClr val="FF0000"/>
                          </a:solidFill>
                          <a:effectLst/>
                          <a:latin typeface="Cambria" panose="02040503050406030204" pitchFamily="18" charset="0"/>
                          <a:ea typeface="Cambria" panose="02040503050406030204" pitchFamily="18" charset="0"/>
                          <a:cs typeface="+mn-cs"/>
                        </a:rPr>
                        <a:t>last three years </a:t>
                      </a:r>
                      <a:r>
                        <a:rPr kumimoji="0" lang="en-US" sz="2000" kern="1200" dirty="0" smtClean="0">
                          <a:solidFill>
                            <a:schemeClr val="dk1"/>
                          </a:solidFill>
                          <a:effectLst/>
                          <a:latin typeface="Cambria" panose="02040503050406030204" pitchFamily="18" charset="0"/>
                          <a:ea typeface="Cambria" panose="02040503050406030204" pitchFamily="18" charset="0"/>
                          <a:cs typeface="+mn-cs"/>
                        </a:rPr>
                        <a:t>, whichever is less, should be submitted</a:t>
                      </a:r>
                    </a:p>
                    <a:p>
                      <a:pPr marL="268288" indent="-268288" algn="just">
                        <a:buFont typeface="Wingdings" panose="05000000000000000000" pitchFamily="2" charset="2"/>
                        <a:buChar char="§"/>
                      </a:pPr>
                      <a:r>
                        <a:rPr kumimoji="0" lang="en-US" sz="2000" b="1" kern="1200" dirty="0" smtClean="0">
                          <a:solidFill>
                            <a:srgbClr val="FF0000"/>
                          </a:solidFill>
                          <a:effectLst/>
                          <a:latin typeface="Cambria" panose="02040503050406030204" pitchFamily="18" charset="0"/>
                          <a:ea typeface="Cambria" panose="02040503050406030204" pitchFamily="18" charset="0"/>
                          <a:cs typeface="+mn-cs"/>
                        </a:rPr>
                        <a:t>Banker’s report</a:t>
                      </a:r>
                      <a:r>
                        <a:rPr kumimoji="0" lang="en-US" sz="2000" kern="1200" dirty="0" smtClean="0">
                          <a:solidFill>
                            <a:srgbClr val="FF0000"/>
                          </a:solidFill>
                          <a:effectLst/>
                          <a:latin typeface="Cambria" panose="02040503050406030204" pitchFamily="18" charset="0"/>
                          <a:ea typeface="Cambria" panose="02040503050406030204" pitchFamily="18" charset="0"/>
                          <a:cs typeface="+mn-cs"/>
                        </a:rPr>
                        <a:t> </a:t>
                      </a:r>
                      <a:r>
                        <a:rPr kumimoji="0" lang="en-US" sz="2000" kern="1200" dirty="0" smtClean="0">
                          <a:solidFill>
                            <a:schemeClr val="dk1"/>
                          </a:solidFill>
                          <a:effectLst/>
                          <a:latin typeface="Cambria" panose="02040503050406030204" pitchFamily="18" charset="0"/>
                          <a:ea typeface="Cambria" panose="02040503050406030204" pitchFamily="18" charset="0"/>
                          <a:cs typeface="+mn-cs"/>
                        </a:rPr>
                        <a:t>in respect of applicant company, its </a:t>
                      </a:r>
                      <a:r>
                        <a:rPr kumimoji="0" lang="en-US" sz="2000" b="1" kern="1200" dirty="0" smtClean="0">
                          <a:solidFill>
                            <a:srgbClr val="FF0000"/>
                          </a:solidFill>
                          <a:effectLst/>
                          <a:latin typeface="Cambria" panose="02040503050406030204" pitchFamily="18" charset="0"/>
                          <a:ea typeface="Cambria" panose="02040503050406030204" pitchFamily="18" charset="0"/>
                          <a:cs typeface="+mn-cs"/>
                        </a:rPr>
                        <a:t>group/subsidiary/associate/holding company/related parties,  directors of the applicant company </a:t>
                      </a:r>
                      <a:r>
                        <a:rPr kumimoji="0" lang="en-US" sz="2000" kern="1200" dirty="0" smtClean="0">
                          <a:solidFill>
                            <a:schemeClr val="dk1"/>
                          </a:solidFill>
                          <a:effectLst/>
                          <a:latin typeface="Cambria" panose="02040503050406030204" pitchFamily="18" charset="0"/>
                          <a:ea typeface="Cambria" panose="02040503050406030204" pitchFamily="18" charset="0"/>
                          <a:cs typeface="+mn-cs"/>
                        </a:rPr>
                        <a:t>having substantial interest in other companies  The Banker’s report should be about the dealings of these entities with these bankers as a depositing entity or a borrowing entity. </a:t>
                      </a:r>
                    </a:p>
                    <a:p>
                      <a:pPr marL="0" indent="0" algn="just">
                        <a:buFont typeface="Wingdings" panose="05000000000000000000" pitchFamily="2" charset="2"/>
                        <a:buNone/>
                      </a:pPr>
                      <a:endParaRPr kumimoji="0" lang="en-IN" sz="1200" kern="1200" dirty="0" smtClean="0">
                        <a:solidFill>
                          <a:schemeClr val="dk1"/>
                        </a:solidFill>
                        <a:effectLst/>
                        <a:latin typeface="Cambria" panose="02040503050406030204" pitchFamily="18" charset="0"/>
                        <a:ea typeface="Cambria" panose="02040503050406030204" pitchFamily="18" charset="0"/>
                        <a:cs typeface="+mn-cs"/>
                      </a:endParaRPr>
                    </a:p>
                    <a:p>
                      <a:pPr marL="268288" indent="0" algn="just"/>
                      <a:r>
                        <a:rPr kumimoji="0" lang="en-US" sz="2000" i="1" kern="1200" dirty="0" smtClean="0">
                          <a:solidFill>
                            <a:schemeClr val="dk1"/>
                          </a:solidFill>
                          <a:effectLst/>
                          <a:latin typeface="Cambria" panose="02040503050406030204" pitchFamily="18" charset="0"/>
                          <a:ea typeface="Cambria" panose="02040503050406030204" pitchFamily="18" charset="0"/>
                          <a:cs typeface="+mn-cs"/>
                        </a:rPr>
                        <a:t>Note: Please provide bankers report from all the bankers of each of these entities and provide the report for all the entities. The details of deposits and loans balances as on the date of application and the conduct of the account should be specified.</a:t>
                      </a:r>
                    </a:p>
                    <a:p>
                      <a:pPr marL="268288" indent="0" algn="just"/>
                      <a:endParaRPr kumimoji="0" lang="en-US" sz="1400" b="0" i="1" kern="1200" dirty="0" smtClean="0">
                        <a:solidFill>
                          <a:schemeClr val="dk1"/>
                        </a:solidFill>
                        <a:latin typeface="Cambria" panose="02040503050406030204" pitchFamily="18" charset="0"/>
                        <a:ea typeface="Cambria" panose="02040503050406030204" pitchFamily="18" charset="0"/>
                        <a:cs typeface="+mn-cs"/>
                      </a:endParaRPr>
                    </a:p>
                    <a:p>
                      <a:pPr marL="268288" indent="-268288" algn="just">
                        <a:buFont typeface="Wingdings" panose="05000000000000000000" pitchFamily="2" charset="2"/>
                        <a:buChar char="§"/>
                      </a:pPr>
                      <a:r>
                        <a:rPr kumimoji="0" lang="en-US" sz="2000" b="0" i="0" kern="1200" dirty="0" smtClean="0">
                          <a:solidFill>
                            <a:schemeClr val="dk1"/>
                          </a:solidFill>
                          <a:latin typeface="Cambria" panose="02040503050406030204" pitchFamily="18" charset="0"/>
                          <a:ea typeface="Cambria" panose="02040503050406030204" pitchFamily="18" charset="0"/>
                          <a:cs typeface="+mn-cs"/>
                        </a:rPr>
                        <a:t>Detailed </a:t>
                      </a:r>
                      <a:r>
                        <a:rPr kumimoji="0" lang="en-US" sz="2000" b="0" i="0" kern="1200" dirty="0">
                          <a:solidFill>
                            <a:schemeClr val="dk1"/>
                          </a:solidFill>
                          <a:latin typeface="Cambria" panose="02040503050406030204" pitchFamily="18" charset="0"/>
                          <a:ea typeface="Cambria" panose="02040503050406030204" pitchFamily="18" charset="0"/>
                          <a:cs typeface="+mn-cs"/>
                        </a:rPr>
                        <a:t>information about management along with a </a:t>
                      </a:r>
                      <a:r>
                        <a:rPr kumimoji="0" lang="en-US" sz="2000" b="1" i="0" kern="1200" dirty="0">
                          <a:solidFill>
                            <a:srgbClr val="FF0000"/>
                          </a:solidFill>
                          <a:latin typeface="Cambria" panose="02040503050406030204" pitchFamily="18" charset="0"/>
                          <a:ea typeface="Cambria" panose="02040503050406030204" pitchFamily="18" charset="0"/>
                          <a:cs typeface="+mn-cs"/>
                        </a:rPr>
                        <a:t>brochure</a:t>
                      </a:r>
                      <a:r>
                        <a:rPr kumimoji="0" lang="en-US" sz="2000" b="0" i="0" kern="1200" dirty="0">
                          <a:solidFill>
                            <a:schemeClr val="dk1"/>
                          </a:solidFill>
                          <a:latin typeface="Cambria" panose="02040503050406030204" pitchFamily="18" charset="0"/>
                          <a:ea typeface="Cambria" panose="02040503050406030204" pitchFamily="18" charset="0"/>
                          <a:cs typeface="+mn-cs"/>
                        </a:rPr>
                        <a:t> of the </a:t>
                      </a:r>
                      <a:r>
                        <a:rPr kumimoji="0" lang="en-US" sz="2000" b="0" i="0" kern="1200" dirty="0" smtClean="0">
                          <a:solidFill>
                            <a:schemeClr val="dk1"/>
                          </a:solidFill>
                          <a:latin typeface="Cambria" panose="02040503050406030204" pitchFamily="18" charset="0"/>
                          <a:ea typeface="Cambria" panose="02040503050406030204" pitchFamily="18" charset="0"/>
                          <a:cs typeface="+mn-cs"/>
                        </a:rPr>
                        <a:t>Company</a:t>
                      </a:r>
                      <a:endParaRPr kumimoji="0" lang="en-US" sz="2000" b="0" i="0" kern="1200" dirty="0">
                        <a:solidFill>
                          <a:schemeClr val="dk1"/>
                        </a:solidFill>
                        <a:latin typeface="Cambria" panose="02040503050406030204" pitchFamily="18" charset="0"/>
                        <a:ea typeface="Cambria" panose="02040503050406030204" pitchFamily="18" charset="0"/>
                        <a:cs typeface="+mn-cs"/>
                      </a:endParaRPr>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25946056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953942154"/>
              </p:ext>
            </p:extLst>
          </p:nvPr>
        </p:nvGraphicFramePr>
        <p:xfrm>
          <a:off x="251520" y="214290"/>
          <a:ext cx="8568952" cy="6542331"/>
        </p:xfrm>
        <a:graphic>
          <a:graphicData uri="http://schemas.openxmlformats.org/drawingml/2006/table">
            <a:tbl>
              <a:tblPr firstRow="1" bandRow="1">
                <a:tableStyleId>{5C22544A-7EE6-4342-B048-85BDC9FD1C3A}</a:tableStyleId>
              </a:tblPr>
              <a:tblGrid>
                <a:gridCol w="8568952">
                  <a:extLst>
                    <a:ext uri="{9D8B030D-6E8A-4147-A177-3AD203B41FA5}">
                      <a16:colId xmlns:a16="http://schemas.microsoft.com/office/drawing/2014/main" xmlns="" val="20000"/>
                    </a:ext>
                  </a:extLst>
                </a:gridCol>
              </a:tblGrid>
              <a:tr h="492051">
                <a:tc>
                  <a:txBody>
                    <a:bodyPr/>
                    <a:lstStyle/>
                    <a:p>
                      <a:pPr algn="ctr">
                        <a:spcBef>
                          <a:spcPts val="600"/>
                        </a:spcBef>
                        <a:spcAft>
                          <a:spcPts val="0"/>
                        </a:spcAft>
                      </a:pPr>
                      <a:r>
                        <a:rPr lang="en-US" sz="2400" dirty="0">
                          <a:latin typeface="Georgia" panose="02040502050405020303" pitchFamily="18" charset="0"/>
                        </a:rPr>
                        <a:t>Documents</a:t>
                      </a:r>
                      <a:r>
                        <a:rPr lang="en-US" sz="2400" baseline="0" dirty="0">
                          <a:latin typeface="Georgia" panose="02040502050405020303" pitchFamily="18" charset="0"/>
                        </a:rPr>
                        <a:t> Required for NBFC Registration:</a:t>
                      </a:r>
                      <a:endParaRPr lang="en-US" sz="2400" dirty="0">
                        <a:latin typeface="Georgia" panose="02040502050405020303" pitchFamily="18" charset="0"/>
                      </a:endParaRPr>
                    </a:p>
                  </a:txBody>
                  <a:tcPr/>
                </a:tc>
                <a:extLst>
                  <a:ext uri="{0D108BD9-81ED-4DB2-BD59-A6C34878D82A}">
                    <a16:rowId xmlns:a16="http://schemas.microsoft.com/office/drawing/2014/main" xmlns="" val="10000"/>
                  </a:ext>
                </a:extLst>
              </a:tr>
              <a:tr h="5674987">
                <a:tc>
                  <a:txBody>
                    <a:bodyPr/>
                    <a:lstStyle/>
                    <a:p>
                      <a:pPr marL="342900" indent="-342900" algn="just">
                        <a:spcBef>
                          <a:spcPts val="600"/>
                        </a:spcBef>
                        <a:spcAft>
                          <a:spcPts val="0"/>
                        </a:spcAft>
                        <a:buFont typeface="Wingdings" panose="05000000000000000000" pitchFamily="2" charset="2"/>
                        <a:buChar char="§"/>
                      </a:pPr>
                      <a:r>
                        <a:rPr kumimoji="0" lang="en-US" sz="1900" b="0" i="0" kern="1200" dirty="0" smtClean="0">
                          <a:solidFill>
                            <a:schemeClr val="dk1"/>
                          </a:solidFill>
                          <a:latin typeface="+mn-lt"/>
                          <a:ea typeface="+mn-ea"/>
                          <a:cs typeface="+mn-cs"/>
                        </a:rPr>
                        <a:t>A </a:t>
                      </a:r>
                      <a:r>
                        <a:rPr kumimoji="0" lang="en-US" sz="1900" b="0" i="0" kern="1200" dirty="0">
                          <a:solidFill>
                            <a:schemeClr val="dk1"/>
                          </a:solidFill>
                          <a:latin typeface="Cambria" panose="02040503050406030204" pitchFamily="18" charset="0"/>
                          <a:ea typeface="Cambria" panose="02040503050406030204" pitchFamily="18" charset="0"/>
                          <a:cs typeface="+mn-cs"/>
                        </a:rPr>
                        <a:t>copy of </a:t>
                      </a:r>
                      <a:r>
                        <a:rPr kumimoji="0" lang="en-US" sz="1900" b="1" i="0" kern="1200" dirty="0">
                          <a:solidFill>
                            <a:srgbClr val="FF0000"/>
                          </a:solidFill>
                          <a:latin typeface="Cambria" panose="02040503050406030204" pitchFamily="18" charset="0"/>
                          <a:ea typeface="Cambria" panose="02040503050406030204" pitchFamily="18" charset="0"/>
                          <a:cs typeface="+mn-cs"/>
                        </a:rPr>
                        <a:t>PAN or Corporate Identity Number (CIN)</a:t>
                      </a:r>
                      <a:r>
                        <a:rPr kumimoji="0" lang="en-US" sz="1900" b="0" i="0" kern="1200" dirty="0">
                          <a:solidFill>
                            <a:srgbClr val="FF0000"/>
                          </a:solidFill>
                          <a:latin typeface="Cambria" panose="02040503050406030204" pitchFamily="18" charset="0"/>
                          <a:ea typeface="Cambria" panose="02040503050406030204" pitchFamily="18" charset="0"/>
                          <a:cs typeface="+mn-cs"/>
                        </a:rPr>
                        <a:t> </a:t>
                      </a:r>
                      <a:r>
                        <a:rPr kumimoji="0" lang="en-US" sz="1900" b="0" i="0" kern="1200" dirty="0">
                          <a:solidFill>
                            <a:schemeClr val="dk1"/>
                          </a:solidFill>
                          <a:latin typeface="Cambria" panose="02040503050406030204" pitchFamily="18" charset="0"/>
                          <a:ea typeface="Cambria" panose="02040503050406030204" pitchFamily="18" charset="0"/>
                          <a:cs typeface="+mn-cs"/>
                        </a:rPr>
                        <a:t>of the </a:t>
                      </a:r>
                      <a:r>
                        <a:rPr kumimoji="0" lang="en-US" sz="1900" b="0" i="0" kern="1200" dirty="0" smtClean="0">
                          <a:solidFill>
                            <a:schemeClr val="dk1"/>
                          </a:solidFill>
                          <a:latin typeface="Cambria" panose="02040503050406030204" pitchFamily="18" charset="0"/>
                          <a:ea typeface="Cambria" panose="02040503050406030204" pitchFamily="18" charset="0"/>
                          <a:cs typeface="+mn-cs"/>
                        </a:rPr>
                        <a:t>company</a:t>
                      </a:r>
                    </a:p>
                    <a:p>
                      <a:pPr marL="342900" indent="-342900" algn="just">
                        <a:spcBef>
                          <a:spcPts val="600"/>
                        </a:spcBef>
                        <a:spcAft>
                          <a:spcPts val="0"/>
                        </a:spcAft>
                        <a:buFont typeface="Wingdings" panose="05000000000000000000" pitchFamily="2" charset="2"/>
                        <a:buChar char="§"/>
                      </a:pPr>
                      <a:r>
                        <a:rPr kumimoji="0" lang="en-US" sz="1900" b="0" i="0" kern="1200" dirty="0" smtClean="0">
                          <a:solidFill>
                            <a:schemeClr val="dk1"/>
                          </a:solidFill>
                          <a:latin typeface="Cambria" panose="02040503050406030204" pitchFamily="18" charset="0"/>
                          <a:ea typeface="Cambria" panose="02040503050406030204" pitchFamily="18" charset="0"/>
                          <a:cs typeface="+mn-cs"/>
                        </a:rPr>
                        <a:t>Documents </a:t>
                      </a:r>
                      <a:r>
                        <a:rPr kumimoji="0" lang="en-US" sz="1900" b="0" i="0" kern="1200" dirty="0">
                          <a:solidFill>
                            <a:schemeClr val="dk1"/>
                          </a:solidFill>
                          <a:latin typeface="Cambria" panose="02040503050406030204" pitchFamily="18" charset="0"/>
                          <a:ea typeface="Cambria" panose="02040503050406030204" pitchFamily="18" charset="0"/>
                          <a:cs typeface="+mn-cs"/>
                        </a:rPr>
                        <a:t>related to the </a:t>
                      </a:r>
                      <a:r>
                        <a:rPr kumimoji="0" lang="en-US" sz="1900" b="1" i="0" kern="1200" dirty="0">
                          <a:solidFill>
                            <a:srgbClr val="FF0000"/>
                          </a:solidFill>
                          <a:latin typeface="Cambria" panose="02040503050406030204" pitchFamily="18" charset="0"/>
                          <a:ea typeface="Cambria" panose="02040503050406030204" pitchFamily="18" charset="0"/>
                          <a:cs typeface="+mn-cs"/>
                        </a:rPr>
                        <a:t>office location/address</a:t>
                      </a:r>
                      <a:endParaRPr kumimoji="0" lang="en-US" sz="1900" b="1" i="0" kern="1200" dirty="0">
                        <a:solidFill>
                          <a:schemeClr val="bg1"/>
                        </a:solidFill>
                        <a:latin typeface="Cambria" panose="02040503050406030204" pitchFamily="18" charset="0"/>
                        <a:ea typeface="Cambria" panose="02040503050406030204" pitchFamily="18" charset="0"/>
                        <a:cs typeface="+mn-cs"/>
                      </a:endParaRPr>
                    </a:p>
                    <a:p>
                      <a:pPr marL="342900" indent="-342900" algn="just">
                        <a:spcBef>
                          <a:spcPts val="600"/>
                        </a:spcBef>
                        <a:spcAft>
                          <a:spcPts val="0"/>
                        </a:spcAft>
                        <a:buFont typeface="Wingdings" panose="05000000000000000000" pitchFamily="2" charset="2"/>
                        <a:buChar char="§"/>
                      </a:pPr>
                      <a:r>
                        <a:rPr kumimoji="0" lang="en-US" sz="1900" b="1" i="0" kern="1200" dirty="0" smtClean="0">
                          <a:solidFill>
                            <a:srgbClr val="FF0000"/>
                          </a:solidFill>
                          <a:latin typeface="Cambria" panose="02040503050406030204" pitchFamily="18" charset="0"/>
                          <a:ea typeface="Cambria" panose="02040503050406030204" pitchFamily="18" charset="0"/>
                          <a:cs typeface="+mn-cs"/>
                        </a:rPr>
                        <a:t>Information on Management (Annexure – III)</a:t>
                      </a:r>
                      <a:r>
                        <a:rPr kumimoji="0" lang="en-US" sz="1900" b="0" i="0" kern="1200" dirty="0" smtClean="0">
                          <a:solidFill>
                            <a:srgbClr val="FF0000"/>
                          </a:solidFill>
                          <a:latin typeface="Cambria" panose="02040503050406030204" pitchFamily="18" charset="0"/>
                          <a:ea typeface="Cambria" panose="02040503050406030204" pitchFamily="18" charset="0"/>
                          <a:cs typeface="+mn-cs"/>
                        </a:rPr>
                        <a:t> </a:t>
                      </a:r>
                      <a:r>
                        <a:rPr kumimoji="0" lang="en-US" sz="1900" b="0" i="0" kern="1200" dirty="0" smtClean="0">
                          <a:solidFill>
                            <a:schemeClr val="bg1"/>
                          </a:solidFill>
                          <a:latin typeface="Cambria" panose="02040503050406030204" pitchFamily="18" charset="0"/>
                          <a:ea typeface="Cambria" panose="02040503050406030204" pitchFamily="18" charset="0"/>
                          <a:cs typeface="+mn-cs"/>
                        </a:rPr>
                        <a:t>for each </a:t>
                      </a:r>
                      <a:r>
                        <a:rPr kumimoji="0" lang="en-US" sz="1900" b="1" i="0" kern="1200" dirty="0" smtClean="0">
                          <a:solidFill>
                            <a:srgbClr val="FF0000"/>
                          </a:solidFill>
                          <a:latin typeface="Cambria" panose="02040503050406030204" pitchFamily="18" charset="0"/>
                          <a:ea typeface="Cambria" panose="02040503050406030204" pitchFamily="18" charset="0"/>
                          <a:cs typeface="+mn-cs"/>
                        </a:rPr>
                        <a:t>Director</a:t>
                      </a:r>
                      <a:r>
                        <a:rPr kumimoji="0" lang="en-US" sz="1900" b="0" i="0" kern="1200" baseline="0" dirty="0" smtClean="0">
                          <a:solidFill>
                            <a:srgbClr val="FF0000"/>
                          </a:solidFill>
                          <a:latin typeface="Cambria" panose="02040503050406030204" pitchFamily="18" charset="0"/>
                          <a:ea typeface="Cambria" panose="02040503050406030204" pitchFamily="18" charset="0"/>
                          <a:cs typeface="+mn-cs"/>
                        </a:rPr>
                        <a:t> </a:t>
                      </a:r>
                      <a:r>
                        <a:rPr kumimoji="0" lang="en-US" sz="1900" b="0" i="0" kern="1200" baseline="0" dirty="0" smtClean="0">
                          <a:solidFill>
                            <a:schemeClr val="bg1"/>
                          </a:solidFill>
                          <a:latin typeface="Cambria" panose="02040503050406030204" pitchFamily="18" charset="0"/>
                          <a:ea typeface="Cambria" panose="02040503050406030204" pitchFamily="18" charset="0"/>
                          <a:cs typeface="+mn-cs"/>
                        </a:rPr>
                        <a:t>needs to be submitted and it </a:t>
                      </a:r>
                      <a:r>
                        <a:rPr kumimoji="0" lang="en-US" sz="1900" b="0" i="0" kern="1200" dirty="0" smtClean="0">
                          <a:solidFill>
                            <a:schemeClr val="dk1"/>
                          </a:solidFill>
                          <a:latin typeface="Cambria" panose="02040503050406030204" pitchFamily="18" charset="0"/>
                          <a:ea typeface="Cambria" panose="02040503050406030204" pitchFamily="18" charset="0"/>
                          <a:cs typeface="+mn-cs"/>
                        </a:rPr>
                        <a:t>must </a:t>
                      </a:r>
                      <a:r>
                        <a:rPr kumimoji="0" lang="en-US" sz="1900" b="0" i="0" kern="1200" dirty="0">
                          <a:solidFill>
                            <a:schemeClr val="dk1"/>
                          </a:solidFill>
                          <a:latin typeface="Cambria" panose="02040503050406030204" pitchFamily="18" charset="0"/>
                          <a:ea typeface="Cambria" panose="02040503050406030204" pitchFamily="18" charset="0"/>
                          <a:cs typeface="+mn-cs"/>
                        </a:rPr>
                        <a:t>be duly signed by each </a:t>
                      </a:r>
                      <a:r>
                        <a:rPr kumimoji="0" lang="en-US" sz="1900" b="0" i="0" kern="1200" dirty="0" smtClean="0">
                          <a:solidFill>
                            <a:schemeClr val="dk1"/>
                          </a:solidFill>
                          <a:latin typeface="Cambria" panose="02040503050406030204" pitchFamily="18" charset="0"/>
                          <a:ea typeface="Cambria" panose="02040503050406030204" pitchFamily="18" charset="0"/>
                          <a:cs typeface="+mn-cs"/>
                        </a:rPr>
                        <a:t>director. Please ensure that </a:t>
                      </a:r>
                      <a:r>
                        <a:rPr kumimoji="0" lang="en-US" sz="1900" b="1" i="0" kern="1200" dirty="0" smtClean="0">
                          <a:solidFill>
                            <a:srgbClr val="FF0000"/>
                          </a:solidFill>
                          <a:latin typeface="Cambria" panose="02040503050406030204" pitchFamily="18" charset="0"/>
                          <a:ea typeface="Cambria" panose="02040503050406030204" pitchFamily="18" charset="0"/>
                          <a:cs typeface="+mn-cs"/>
                        </a:rPr>
                        <a:t>names and addresses tally with DIN allotment </a:t>
                      </a:r>
                      <a:r>
                        <a:rPr kumimoji="0" lang="en-US" sz="1900" b="0" i="0" kern="1200" dirty="0" smtClean="0">
                          <a:solidFill>
                            <a:schemeClr val="dk1"/>
                          </a:solidFill>
                          <a:latin typeface="Cambria" panose="02040503050406030204" pitchFamily="18" charset="0"/>
                          <a:ea typeface="Cambria" panose="02040503050406030204" pitchFamily="18" charset="0"/>
                          <a:cs typeface="+mn-cs"/>
                        </a:rPr>
                        <a:t>letter. </a:t>
                      </a:r>
                      <a:endParaRPr kumimoji="0" lang="en-US" sz="1900" b="0" i="0" kern="1200" dirty="0">
                        <a:solidFill>
                          <a:schemeClr val="dk1"/>
                        </a:solidFill>
                        <a:latin typeface="Cambria" panose="02040503050406030204" pitchFamily="18" charset="0"/>
                        <a:ea typeface="Cambria" panose="02040503050406030204" pitchFamily="18" charset="0"/>
                        <a:cs typeface="+mn-cs"/>
                      </a:endParaRPr>
                    </a:p>
                    <a:p>
                      <a:pPr marL="342900" marR="0" indent="-342900" algn="just" defTabSz="914400" rtl="0" eaLnBrk="1" fontAlgn="auto" latinLnBrk="0" hangingPunct="1">
                        <a:lnSpc>
                          <a:spcPct val="100000"/>
                        </a:lnSpc>
                        <a:spcBef>
                          <a:spcPts val="600"/>
                        </a:spcBef>
                        <a:spcAft>
                          <a:spcPts val="0"/>
                        </a:spcAft>
                        <a:buClrTx/>
                        <a:buSzTx/>
                        <a:buFont typeface="Wingdings" panose="05000000000000000000" pitchFamily="2" charset="2"/>
                        <a:buChar char="§"/>
                        <a:tabLst/>
                        <a:defRPr/>
                      </a:pPr>
                      <a:r>
                        <a:rPr kumimoji="0" lang="en-US" sz="1900" b="0" i="0" kern="1200" dirty="0" smtClean="0">
                          <a:solidFill>
                            <a:schemeClr val="dk1"/>
                          </a:solidFill>
                          <a:latin typeface="Cambria" panose="02040503050406030204" pitchFamily="18" charset="0"/>
                          <a:ea typeface="Cambria" panose="02040503050406030204" pitchFamily="18" charset="0"/>
                          <a:cs typeface="+mn-cs"/>
                        </a:rPr>
                        <a:t>Application should bear common seal of the company and certified by the Statutory Auditors. Certificate issued by the </a:t>
                      </a:r>
                      <a:r>
                        <a:rPr kumimoji="0" lang="en-US" sz="1900" b="1" i="0" kern="1200" dirty="0" smtClean="0">
                          <a:solidFill>
                            <a:srgbClr val="FF0000"/>
                          </a:solidFill>
                          <a:latin typeface="Cambria" panose="02040503050406030204" pitchFamily="18" charset="0"/>
                          <a:ea typeface="Cambria" panose="02040503050406030204" pitchFamily="18" charset="0"/>
                          <a:cs typeface="+mn-cs"/>
                        </a:rPr>
                        <a:t>statutory auditor </a:t>
                      </a:r>
                      <a:r>
                        <a:rPr kumimoji="0" lang="en-US" sz="1900" b="0" i="0" kern="1200" dirty="0" smtClean="0">
                          <a:solidFill>
                            <a:schemeClr val="dk1"/>
                          </a:solidFill>
                          <a:latin typeface="Cambria" panose="02040503050406030204" pitchFamily="18" charset="0"/>
                          <a:ea typeface="Cambria" panose="02040503050406030204" pitchFamily="18" charset="0"/>
                          <a:cs typeface="+mn-cs"/>
                        </a:rPr>
                        <a:t>stating that the company is not holding the public deposit and does not accept it as well. </a:t>
                      </a:r>
                      <a:r>
                        <a:rPr kumimoji="0" lang="en-US" sz="1900" b="1" i="0" kern="1200" dirty="0" smtClean="0">
                          <a:solidFill>
                            <a:srgbClr val="FF0000"/>
                          </a:solidFill>
                          <a:latin typeface="Cambria" panose="02040503050406030204" pitchFamily="18" charset="0"/>
                          <a:ea typeface="Cambria" panose="02040503050406030204" pitchFamily="18" charset="0"/>
                          <a:cs typeface="+mn-cs"/>
                        </a:rPr>
                        <a:t>Certificate specifying owned funds </a:t>
                      </a:r>
                      <a:r>
                        <a:rPr kumimoji="0" lang="en-US" sz="1900" b="0" i="0" kern="1200" dirty="0" smtClean="0">
                          <a:solidFill>
                            <a:schemeClr val="dk1"/>
                          </a:solidFill>
                          <a:latin typeface="Cambria" panose="02040503050406030204" pitchFamily="18" charset="0"/>
                          <a:ea typeface="Cambria" panose="02040503050406030204" pitchFamily="18" charset="0"/>
                          <a:cs typeface="+mn-cs"/>
                        </a:rPr>
                        <a:t>as on the date of an application from the </a:t>
                      </a:r>
                      <a:r>
                        <a:rPr kumimoji="0" lang="en-US" sz="1900" b="1" i="0" kern="1200" dirty="0" smtClean="0">
                          <a:solidFill>
                            <a:srgbClr val="FF0000"/>
                          </a:solidFill>
                          <a:latin typeface="Cambria" panose="02040503050406030204" pitchFamily="18" charset="0"/>
                          <a:ea typeface="Cambria" panose="02040503050406030204" pitchFamily="18" charset="0"/>
                          <a:cs typeface="+mn-cs"/>
                        </a:rPr>
                        <a:t>Statutory Auditor </a:t>
                      </a:r>
                      <a:r>
                        <a:rPr kumimoji="0" lang="en-US" sz="1900" b="0" i="0" kern="1200" dirty="0" smtClean="0">
                          <a:solidFill>
                            <a:schemeClr val="dk1"/>
                          </a:solidFill>
                          <a:latin typeface="Cambria" panose="02040503050406030204" pitchFamily="18" charset="0"/>
                          <a:ea typeface="Cambria" panose="02040503050406030204" pitchFamily="18" charset="0"/>
                          <a:cs typeface="+mn-cs"/>
                        </a:rPr>
                        <a:t>is required.</a:t>
                      </a:r>
                    </a:p>
                    <a:p>
                      <a:pPr marL="342900" marR="0" indent="-342900" algn="just" defTabSz="914400" rtl="0" eaLnBrk="1" fontAlgn="auto" latinLnBrk="0" hangingPunct="1">
                        <a:lnSpc>
                          <a:spcPct val="100000"/>
                        </a:lnSpc>
                        <a:spcBef>
                          <a:spcPts val="600"/>
                        </a:spcBef>
                        <a:spcAft>
                          <a:spcPts val="0"/>
                        </a:spcAft>
                        <a:buClrTx/>
                        <a:buSzTx/>
                        <a:buFont typeface="Wingdings" panose="05000000000000000000" pitchFamily="2" charset="2"/>
                        <a:buChar char="§"/>
                        <a:tabLst/>
                        <a:defRPr/>
                      </a:pPr>
                      <a:r>
                        <a:rPr kumimoji="0" lang="en-US" sz="1900" b="0" i="0" kern="1200" dirty="0" smtClean="0">
                          <a:solidFill>
                            <a:schemeClr val="dk1"/>
                          </a:solidFill>
                          <a:latin typeface="Cambria" panose="02040503050406030204" pitchFamily="18" charset="0"/>
                          <a:ea typeface="Cambria" panose="02040503050406030204" pitchFamily="18" charset="0"/>
                          <a:cs typeface="+mn-cs"/>
                        </a:rPr>
                        <a:t>A self-certified copy of a </a:t>
                      </a:r>
                      <a:r>
                        <a:rPr kumimoji="0" lang="en-US" sz="1900" b="1" i="0" kern="1200" dirty="0" smtClean="0">
                          <a:solidFill>
                            <a:srgbClr val="FF0000"/>
                          </a:solidFill>
                          <a:latin typeface="Cambria" panose="02040503050406030204" pitchFamily="18" charset="0"/>
                          <a:ea typeface="Cambria" panose="02040503050406030204" pitchFamily="18" charset="0"/>
                          <a:cs typeface="+mn-cs"/>
                        </a:rPr>
                        <a:t>bank statement and Income Tax Returns </a:t>
                      </a:r>
                      <a:r>
                        <a:rPr kumimoji="0" lang="en-US" sz="1900" b="0" i="0" kern="1200" dirty="0" smtClean="0">
                          <a:solidFill>
                            <a:schemeClr val="dk1"/>
                          </a:solidFill>
                          <a:latin typeface="Cambria" panose="02040503050406030204" pitchFamily="18" charset="0"/>
                          <a:ea typeface="Cambria" panose="02040503050406030204" pitchFamily="18" charset="0"/>
                          <a:cs typeface="+mn-cs"/>
                        </a:rPr>
                        <a:t>are required. Information regarding the </a:t>
                      </a:r>
                      <a:r>
                        <a:rPr kumimoji="0" lang="en-US" sz="1900" b="1" i="0" kern="1200" dirty="0" smtClean="0">
                          <a:solidFill>
                            <a:srgbClr val="FF0000"/>
                          </a:solidFill>
                          <a:latin typeface="Cambria" panose="02040503050406030204" pitchFamily="18" charset="0"/>
                          <a:ea typeface="Cambria" panose="02040503050406030204" pitchFamily="18" charset="0"/>
                          <a:cs typeface="+mn-cs"/>
                        </a:rPr>
                        <a:t>bank account, loans, balances, credits</a:t>
                      </a:r>
                      <a:r>
                        <a:rPr kumimoji="0" lang="en-US" sz="1900" b="0" i="0" kern="1200" dirty="0" smtClean="0">
                          <a:solidFill>
                            <a:schemeClr val="dk1"/>
                          </a:solidFill>
                          <a:latin typeface="Cambria" panose="02040503050406030204" pitchFamily="18" charset="0"/>
                          <a:ea typeface="Cambria" panose="02040503050406030204" pitchFamily="18" charset="0"/>
                          <a:cs typeface="+mn-cs"/>
                        </a:rPr>
                        <a:t>, etc. is to be furnished.</a:t>
                      </a:r>
                      <a:endParaRPr kumimoji="0" lang="en-US" sz="1900" b="0" i="0" kern="1200" dirty="0" smtClean="0">
                        <a:solidFill>
                          <a:srgbClr val="FF0000"/>
                        </a:solidFill>
                        <a:latin typeface="Cambria" panose="02040503050406030204" pitchFamily="18" charset="0"/>
                        <a:ea typeface="Cambria" panose="02040503050406030204" pitchFamily="18" charset="0"/>
                        <a:cs typeface="+mn-cs"/>
                      </a:endParaRPr>
                    </a:p>
                    <a:p>
                      <a:pPr marL="342900" marR="0" indent="-342900" algn="just" defTabSz="914400" rtl="0" eaLnBrk="1" fontAlgn="auto" latinLnBrk="0" hangingPunct="1">
                        <a:lnSpc>
                          <a:spcPct val="100000"/>
                        </a:lnSpc>
                        <a:spcBef>
                          <a:spcPts val="600"/>
                        </a:spcBef>
                        <a:spcAft>
                          <a:spcPts val="0"/>
                        </a:spcAft>
                        <a:buClrTx/>
                        <a:buSzTx/>
                        <a:buFont typeface="Wingdings" panose="05000000000000000000" pitchFamily="2" charset="2"/>
                        <a:buChar char="§"/>
                        <a:tabLst/>
                        <a:defRPr/>
                      </a:pPr>
                      <a:r>
                        <a:rPr kumimoji="0" lang="en-US" sz="1900" b="0" i="0" kern="1200" dirty="0" smtClean="0">
                          <a:solidFill>
                            <a:schemeClr val="dk1"/>
                          </a:solidFill>
                          <a:latin typeface="Cambria" panose="02040503050406030204" pitchFamily="18" charset="0"/>
                          <a:ea typeface="Cambria" panose="02040503050406030204" pitchFamily="18" charset="0"/>
                          <a:cs typeface="+mn-cs"/>
                        </a:rPr>
                        <a:t>Information detailing a </a:t>
                      </a:r>
                      <a:r>
                        <a:rPr kumimoji="0" lang="en-US" sz="1900" b="1" i="0" kern="1200" dirty="0" smtClean="0">
                          <a:solidFill>
                            <a:srgbClr val="FF0000"/>
                          </a:solidFill>
                          <a:latin typeface="Cambria" panose="02040503050406030204" pitchFamily="18" charset="0"/>
                          <a:ea typeface="Cambria" panose="02040503050406030204" pitchFamily="18" charset="0"/>
                          <a:cs typeface="+mn-cs"/>
                        </a:rPr>
                        <a:t>company’s future plan</a:t>
                      </a:r>
                      <a:r>
                        <a:rPr kumimoji="0" lang="en-US" sz="1900" b="0" i="0" kern="1200" dirty="0" smtClean="0">
                          <a:solidFill>
                            <a:schemeClr val="dk1"/>
                          </a:solidFill>
                          <a:latin typeface="Cambria" panose="02040503050406030204" pitchFamily="18" charset="0"/>
                          <a:ea typeface="Cambria" panose="02040503050406030204" pitchFamily="18" charset="0"/>
                          <a:cs typeface="+mn-cs"/>
                        </a:rPr>
                        <a:t>, generally for the next three years, and the </a:t>
                      </a:r>
                      <a:r>
                        <a:rPr kumimoji="0" lang="en-US" sz="1900" b="1" i="0" kern="1200" dirty="0" smtClean="0">
                          <a:solidFill>
                            <a:srgbClr val="FF0000"/>
                          </a:solidFill>
                          <a:latin typeface="Cambria" panose="02040503050406030204" pitchFamily="18" charset="0"/>
                          <a:ea typeface="Cambria" panose="02040503050406030204" pitchFamily="18" charset="0"/>
                          <a:cs typeface="+mn-cs"/>
                        </a:rPr>
                        <a:t>projection</a:t>
                      </a:r>
                      <a:r>
                        <a:rPr kumimoji="0" lang="en-US" sz="1900" b="0" i="0" kern="1200" dirty="0" smtClean="0">
                          <a:solidFill>
                            <a:srgbClr val="FF0000"/>
                          </a:solidFill>
                          <a:latin typeface="Cambria" panose="02040503050406030204" pitchFamily="18" charset="0"/>
                          <a:ea typeface="Cambria" panose="02040503050406030204" pitchFamily="18" charset="0"/>
                          <a:cs typeface="+mn-cs"/>
                        </a:rPr>
                        <a:t> </a:t>
                      </a:r>
                      <a:r>
                        <a:rPr kumimoji="0" lang="en-US" sz="1900" b="0" i="0" kern="1200" dirty="0" smtClean="0">
                          <a:solidFill>
                            <a:schemeClr val="dk1"/>
                          </a:solidFill>
                          <a:latin typeface="Cambria" panose="02040503050406030204" pitchFamily="18" charset="0"/>
                          <a:ea typeface="Cambria" panose="02040503050406030204" pitchFamily="18" charset="0"/>
                          <a:cs typeface="+mn-cs"/>
                        </a:rPr>
                        <a:t>of balance sheets, cash flow statements, and income statements.</a:t>
                      </a:r>
                    </a:p>
                    <a:p>
                      <a:pPr marL="342900" marR="0" indent="-342900" algn="just" defTabSz="914400" rtl="0" eaLnBrk="1" fontAlgn="auto" latinLnBrk="0" hangingPunct="1">
                        <a:lnSpc>
                          <a:spcPct val="100000"/>
                        </a:lnSpc>
                        <a:spcBef>
                          <a:spcPts val="600"/>
                        </a:spcBef>
                        <a:spcAft>
                          <a:spcPts val="0"/>
                        </a:spcAft>
                        <a:buClrTx/>
                        <a:buSzTx/>
                        <a:buFont typeface="Wingdings" panose="05000000000000000000" pitchFamily="2" charset="2"/>
                        <a:buChar char="§"/>
                        <a:tabLst/>
                        <a:defRPr/>
                      </a:pPr>
                      <a:r>
                        <a:rPr kumimoji="0" lang="en-US" sz="1900" b="0" i="0" kern="1200" dirty="0" smtClean="0">
                          <a:solidFill>
                            <a:schemeClr val="dk1"/>
                          </a:solidFill>
                          <a:latin typeface="Cambria" panose="02040503050406030204" pitchFamily="18" charset="0"/>
                          <a:ea typeface="Cambria" panose="02040503050406030204" pitchFamily="18" charset="0"/>
                          <a:cs typeface="+mn-cs"/>
                        </a:rPr>
                        <a:t>Application should be </a:t>
                      </a:r>
                      <a:r>
                        <a:rPr kumimoji="0" lang="en-US" sz="1900" b="1" i="0" kern="1200" dirty="0" smtClean="0">
                          <a:solidFill>
                            <a:srgbClr val="FF0000"/>
                          </a:solidFill>
                          <a:latin typeface="Cambria" panose="02040503050406030204" pitchFamily="18" charset="0"/>
                          <a:ea typeface="Cambria" panose="02040503050406030204" pitchFamily="18" charset="0"/>
                          <a:cs typeface="+mn-cs"/>
                        </a:rPr>
                        <a:t>signed</a:t>
                      </a:r>
                      <a:r>
                        <a:rPr kumimoji="0" lang="en-US" sz="1900" b="0" i="0" kern="1200" dirty="0" smtClean="0">
                          <a:solidFill>
                            <a:schemeClr val="dk1"/>
                          </a:solidFill>
                          <a:latin typeface="Cambria" panose="02040503050406030204" pitchFamily="18" charset="0"/>
                          <a:ea typeface="Cambria" panose="02040503050406030204" pitchFamily="18" charset="0"/>
                          <a:cs typeface="+mn-cs"/>
                        </a:rPr>
                        <a:t> by any of the following officials </a:t>
                      </a:r>
                      <a:r>
                        <a:rPr kumimoji="0" lang="en-US" sz="1900" b="1" i="0" kern="1200" dirty="0" err="1" smtClean="0">
                          <a:solidFill>
                            <a:srgbClr val="FF0000"/>
                          </a:solidFill>
                          <a:latin typeface="Cambria" panose="02040503050406030204" pitchFamily="18" charset="0"/>
                          <a:ea typeface="Cambria" panose="02040503050406030204" pitchFamily="18" charset="0"/>
                          <a:cs typeface="+mn-cs"/>
                        </a:rPr>
                        <a:t>authorised</a:t>
                      </a:r>
                      <a:r>
                        <a:rPr kumimoji="0" lang="en-US" sz="1900" b="1" i="0" kern="1200" dirty="0" smtClean="0">
                          <a:solidFill>
                            <a:srgbClr val="FF0000"/>
                          </a:solidFill>
                          <a:latin typeface="Cambria" panose="02040503050406030204" pitchFamily="18" charset="0"/>
                          <a:ea typeface="Cambria" panose="02040503050406030204" pitchFamily="18" charset="0"/>
                          <a:cs typeface="+mn-cs"/>
                        </a:rPr>
                        <a:t> by the Board of Directors, </a:t>
                      </a:r>
                      <a:r>
                        <a:rPr kumimoji="0" lang="en-US" sz="1900" b="0" i="0" kern="1200" dirty="0" smtClean="0">
                          <a:solidFill>
                            <a:schemeClr val="dk1"/>
                          </a:solidFill>
                          <a:latin typeface="Cambria" panose="02040503050406030204" pitchFamily="18" charset="0"/>
                          <a:ea typeface="Cambria" panose="02040503050406030204" pitchFamily="18" charset="0"/>
                          <a:cs typeface="+mn-cs"/>
                        </a:rPr>
                        <a:t>in this behalf (viz., Chairman, MD, CEO, CS, WTD or any other official).</a:t>
                      </a:r>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10493185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62661402"/>
              </p:ext>
            </p:extLst>
          </p:nvPr>
        </p:nvGraphicFramePr>
        <p:xfrm>
          <a:off x="467544" y="620688"/>
          <a:ext cx="8280920" cy="5616624"/>
        </p:xfrm>
        <a:graphic>
          <a:graphicData uri="http://schemas.openxmlformats.org/drawingml/2006/table">
            <a:tbl>
              <a:tblPr firstRow="1" bandRow="1">
                <a:tableStyleId>{5C22544A-7EE6-4342-B048-85BDC9FD1C3A}</a:tableStyleId>
              </a:tblPr>
              <a:tblGrid>
                <a:gridCol w="8280920">
                  <a:extLst>
                    <a:ext uri="{9D8B030D-6E8A-4147-A177-3AD203B41FA5}">
                      <a16:colId xmlns:a16="http://schemas.microsoft.com/office/drawing/2014/main" xmlns="" val="20000"/>
                    </a:ext>
                  </a:extLst>
                </a:gridCol>
              </a:tblGrid>
              <a:tr h="493403">
                <a:tc>
                  <a:txBody>
                    <a:bodyPr/>
                    <a:lstStyle/>
                    <a:p>
                      <a:pPr algn="ctr">
                        <a:spcBef>
                          <a:spcPts val="600"/>
                        </a:spcBef>
                        <a:spcAft>
                          <a:spcPts val="0"/>
                        </a:spcAft>
                      </a:pPr>
                      <a:r>
                        <a:rPr lang="en-US" sz="2400" dirty="0">
                          <a:latin typeface="Georgia" panose="02040502050405020303" pitchFamily="18" charset="0"/>
                        </a:rPr>
                        <a:t>Documents</a:t>
                      </a:r>
                      <a:r>
                        <a:rPr lang="en-US" sz="2400" baseline="0" dirty="0">
                          <a:latin typeface="Georgia" panose="02040502050405020303" pitchFamily="18" charset="0"/>
                        </a:rPr>
                        <a:t> Required for NBFC Registration:</a:t>
                      </a:r>
                      <a:endParaRPr lang="en-US" sz="2400" dirty="0">
                        <a:latin typeface="Georgia" panose="02040502050405020303" pitchFamily="18" charset="0"/>
                      </a:endParaRPr>
                    </a:p>
                  </a:txBody>
                  <a:tcPr/>
                </a:tc>
                <a:extLst>
                  <a:ext uri="{0D108BD9-81ED-4DB2-BD59-A6C34878D82A}">
                    <a16:rowId xmlns:a16="http://schemas.microsoft.com/office/drawing/2014/main" xmlns="" val="10000"/>
                  </a:ext>
                </a:extLst>
              </a:tr>
              <a:tr h="5123221">
                <a:tc>
                  <a:txBody>
                    <a:bodyPr/>
                    <a:lstStyle/>
                    <a:p>
                      <a:pPr marL="342900" indent="-342900" algn="just">
                        <a:spcBef>
                          <a:spcPts val="600"/>
                        </a:spcBef>
                        <a:spcAft>
                          <a:spcPts val="600"/>
                        </a:spcAft>
                        <a:buFont typeface="Wingdings" panose="05000000000000000000" pitchFamily="2" charset="2"/>
                        <a:buChar char="§"/>
                      </a:pPr>
                      <a:r>
                        <a:rPr kumimoji="0" lang="en-US" sz="1950" b="0" i="0" kern="1200" dirty="0" smtClean="0">
                          <a:solidFill>
                            <a:schemeClr val="dk1"/>
                          </a:solidFill>
                          <a:latin typeface="Cambria" panose="02040503050406030204" pitchFamily="18" charset="0"/>
                          <a:ea typeface="Cambria" panose="02040503050406030204" pitchFamily="18" charset="0"/>
                          <a:cs typeface="+mn-cs"/>
                        </a:rPr>
                        <a:t>A </a:t>
                      </a:r>
                      <a:r>
                        <a:rPr kumimoji="0" lang="en-US" sz="1950" b="1" i="0" kern="1200" dirty="0" smtClean="0">
                          <a:solidFill>
                            <a:srgbClr val="FF0000"/>
                          </a:solidFill>
                          <a:latin typeface="Cambria" panose="02040503050406030204" pitchFamily="18" charset="0"/>
                          <a:ea typeface="Cambria" panose="02040503050406030204" pitchFamily="18" charset="0"/>
                          <a:cs typeface="+mn-cs"/>
                        </a:rPr>
                        <a:t>brief background note </a:t>
                      </a:r>
                      <a:r>
                        <a:rPr kumimoji="0" lang="en-US" sz="1950" b="0" i="0" kern="1200" dirty="0" smtClean="0">
                          <a:solidFill>
                            <a:schemeClr val="dk1"/>
                          </a:solidFill>
                          <a:latin typeface="Cambria" panose="02040503050406030204" pitchFamily="18" charset="0"/>
                          <a:ea typeface="Cambria" panose="02040503050406030204" pitchFamily="18" charset="0"/>
                          <a:cs typeface="+mn-cs"/>
                        </a:rPr>
                        <a:t>on the activities of the company since inception and the reasons for applying for NBFC registration</a:t>
                      </a:r>
                    </a:p>
                    <a:p>
                      <a:pPr marL="342900" indent="-342900" algn="just">
                        <a:spcBef>
                          <a:spcPts val="600"/>
                        </a:spcBef>
                        <a:spcAft>
                          <a:spcPts val="600"/>
                        </a:spcAft>
                        <a:buFont typeface="Wingdings" panose="05000000000000000000" pitchFamily="2" charset="2"/>
                        <a:buChar char="§"/>
                      </a:pPr>
                      <a:r>
                        <a:rPr kumimoji="0" lang="en-US" sz="1950" b="0" i="0" kern="1200" dirty="0" smtClean="0">
                          <a:solidFill>
                            <a:schemeClr val="dk1"/>
                          </a:solidFill>
                          <a:latin typeface="Cambria" panose="02040503050406030204" pitchFamily="18" charset="0"/>
                          <a:ea typeface="Cambria" panose="02040503050406030204" pitchFamily="18" charset="0"/>
                          <a:cs typeface="+mn-cs"/>
                        </a:rPr>
                        <a:t>Details of </a:t>
                      </a:r>
                      <a:r>
                        <a:rPr kumimoji="0" lang="en-US" sz="1950" b="1" i="0" kern="1200" dirty="0" smtClean="0">
                          <a:solidFill>
                            <a:srgbClr val="FF0000"/>
                          </a:solidFill>
                          <a:latin typeface="Cambria" panose="02040503050406030204" pitchFamily="18" charset="0"/>
                          <a:ea typeface="Cambria" panose="02040503050406030204" pitchFamily="18" charset="0"/>
                          <a:cs typeface="+mn-cs"/>
                        </a:rPr>
                        <a:t>latest shareholding pattern </a:t>
                      </a:r>
                      <a:r>
                        <a:rPr kumimoji="0" lang="en-US" sz="1950" b="0" i="0" kern="1200" dirty="0" smtClean="0">
                          <a:solidFill>
                            <a:schemeClr val="dk1"/>
                          </a:solidFill>
                          <a:latin typeface="Cambria" panose="02040503050406030204" pitchFamily="18" charset="0"/>
                          <a:ea typeface="Cambria" panose="02040503050406030204" pitchFamily="18" charset="0"/>
                          <a:cs typeface="+mn-cs"/>
                        </a:rPr>
                        <a:t>(with %).  Provide details about the line of activity of corporate stakeholders.</a:t>
                      </a:r>
                    </a:p>
                    <a:p>
                      <a:pPr marL="342900" indent="-342900" algn="just">
                        <a:spcBef>
                          <a:spcPts val="600"/>
                        </a:spcBef>
                        <a:spcAft>
                          <a:spcPts val="600"/>
                        </a:spcAft>
                        <a:buFont typeface="Wingdings" panose="05000000000000000000" pitchFamily="2" charset="2"/>
                        <a:buChar char="§"/>
                      </a:pPr>
                      <a:r>
                        <a:rPr kumimoji="0" lang="en-US" sz="1950" b="1" i="0" kern="1200" dirty="0" smtClean="0">
                          <a:solidFill>
                            <a:srgbClr val="FF0000"/>
                          </a:solidFill>
                          <a:latin typeface="Cambria" panose="02040503050406030204" pitchFamily="18" charset="0"/>
                          <a:ea typeface="Cambria" panose="02040503050406030204" pitchFamily="18" charset="0"/>
                          <a:cs typeface="+mn-cs"/>
                        </a:rPr>
                        <a:t>Net-worth of shareholders </a:t>
                      </a:r>
                      <a:r>
                        <a:rPr kumimoji="0" lang="en-US" sz="1950" b="0" i="0" kern="1200" dirty="0" smtClean="0">
                          <a:solidFill>
                            <a:schemeClr val="dk1"/>
                          </a:solidFill>
                          <a:latin typeface="Cambria" panose="02040503050406030204" pitchFamily="18" charset="0"/>
                          <a:ea typeface="Cambria" panose="02040503050406030204" pitchFamily="18" charset="0"/>
                          <a:cs typeface="+mn-cs"/>
                        </a:rPr>
                        <a:t>holding substantial interest (more than 10%) in the company.</a:t>
                      </a:r>
                    </a:p>
                    <a:p>
                      <a:pPr marL="342900" indent="-342900" algn="just">
                        <a:spcBef>
                          <a:spcPts val="600"/>
                        </a:spcBef>
                        <a:spcAft>
                          <a:spcPts val="600"/>
                        </a:spcAft>
                        <a:buFont typeface="Wingdings" panose="05000000000000000000" pitchFamily="2" charset="2"/>
                        <a:buChar char="§"/>
                      </a:pPr>
                      <a:r>
                        <a:rPr kumimoji="0" lang="en-US" sz="1950" b="0" i="0" kern="1200" dirty="0" smtClean="0">
                          <a:solidFill>
                            <a:schemeClr val="dk1"/>
                          </a:solidFill>
                          <a:latin typeface="Cambria" panose="02040503050406030204" pitchFamily="18" charset="0"/>
                          <a:ea typeface="Cambria" panose="02040503050406030204" pitchFamily="18" charset="0"/>
                          <a:cs typeface="+mn-cs"/>
                        </a:rPr>
                        <a:t>If the company or any of its directors / shareholders / major functionaries / principal officers have ever </a:t>
                      </a:r>
                      <a:r>
                        <a:rPr kumimoji="0" lang="en-US" sz="1950" b="1" i="0" kern="1200" dirty="0" smtClean="0">
                          <a:solidFill>
                            <a:srgbClr val="FF0000"/>
                          </a:solidFill>
                          <a:latin typeface="Cambria" panose="02040503050406030204" pitchFamily="18" charset="0"/>
                          <a:ea typeface="Cambria" panose="02040503050406030204" pitchFamily="18" charset="0"/>
                          <a:cs typeface="+mn-cs"/>
                        </a:rPr>
                        <a:t>defaulted in timely repayment of deposit </a:t>
                      </a:r>
                      <a:r>
                        <a:rPr kumimoji="0" lang="en-US" sz="1950" b="0" i="0" kern="1200" dirty="0" smtClean="0">
                          <a:solidFill>
                            <a:schemeClr val="dk1"/>
                          </a:solidFill>
                          <a:latin typeface="Cambria" panose="02040503050406030204" pitchFamily="18" charset="0"/>
                          <a:ea typeface="Cambria" panose="02040503050406030204" pitchFamily="18" charset="0"/>
                          <a:cs typeface="+mn-cs"/>
                        </a:rPr>
                        <a:t>and payment of interest, a list of all such </a:t>
                      </a:r>
                      <a:r>
                        <a:rPr kumimoji="0" lang="en-US" sz="1950" b="1" i="0" kern="1200" dirty="0" smtClean="0">
                          <a:solidFill>
                            <a:srgbClr val="FF0000"/>
                          </a:solidFill>
                          <a:latin typeface="Cambria" panose="02040503050406030204" pitchFamily="18" charset="0"/>
                          <a:ea typeface="Cambria" panose="02040503050406030204" pitchFamily="18" charset="0"/>
                          <a:cs typeface="+mn-cs"/>
                        </a:rPr>
                        <a:t>pending cases and the action taken </a:t>
                      </a:r>
                      <a:r>
                        <a:rPr kumimoji="0" lang="en-US" sz="1950" b="0" i="0" kern="1200" dirty="0" smtClean="0">
                          <a:solidFill>
                            <a:schemeClr val="dk1"/>
                          </a:solidFill>
                          <a:latin typeface="Cambria" panose="02040503050406030204" pitchFamily="18" charset="0"/>
                          <a:ea typeface="Cambria" panose="02040503050406030204" pitchFamily="18" charset="0"/>
                          <a:cs typeface="+mn-cs"/>
                        </a:rPr>
                        <a:t>in respect of each case should be furnished. </a:t>
                      </a:r>
                    </a:p>
                    <a:p>
                      <a:pPr marL="342900" indent="-342900" algn="just">
                        <a:spcBef>
                          <a:spcPts val="600"/>
                        </a:spcBef>
                        <a:spcAft>
                          <a:spcPts val="600"/>
                        </a:spcAft>
                        <a:buFont typeface="Wingdings" panose="05000000000000000000" pitchFamily="2" charset="2"/>
                        <a:buChar char="§"/>
                      </a:pPr>
                      <a:r>
                        <a:rPr kumimoji="0" lang="en-US" sz="1950" b="0" i="0" kern="1200" dirty="0" smtClean="0">
                          <a:solidFill>
                            <a:schemeClr val="dk1"/>
                          </a:solidFill>
                          <a:latin typeface="Cambria" panose="02040503050406030204" pitchFamily="18" charset="0"/>
                          <a:ea typeface="Cambria" panose="02040503050406030204" pitchFamily="18" charset="0"/>
                          <a:cs typeface="+mn-cs"/>
                        </a:rPr>
                        <a:t>The company should also submit a list containing the details of all the </a:t>
                      </a:r>
                      <a:r>
                        <a:rPr kumimoji="0" lang="en-US" sz="1950" b="1" i="0" kern="1200" dirty="0" smtClean="0">
                          <a:solidFill>
                            <a:srgbClr val="FF0000"/>
                          </a:solidFill>
                          <a:latin typeface="Cambria" panose="02040503050406030204" pitchFamily="18" charset="0"/>
                          <a:ea typeface="Cambria" panose="02040503050406030204" pitchFamily="18" charset="0"/>
                          <a:cs typeface="+mn-cs"/>
                        </a:rPr>
                        <a:t>court cases pending against it</a:t>
                      </a:r>
                      <a:r>
                        <a:rPr kumimoji="0" lang="en-US" sz="1950" b="0" i="0" kern="1200" dirty="0" smtClean="0">
                          <a:solidFill>
                            <a:schemeClr val="dk1"/>
                          </a:solidFill>
                          <a:latin typeface="Cambria" panose="02040503050406030204" pitchFamily="18" charset="0"/>
                          <a:ea typeface="Cambria" panose="02040503050406030204" pitchFamily="18" charset="0"/>
                          <a:cs typeface="+mn-cs"/>
                        </a:rPr>
                        <a:t>, including those pending in consumer forum.</a:t>
                      </a:r>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1939424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2204864"/>
            <a:ext cx="8229600" cy="2645648"/>
          </a:xfrm>
        </p:spPr>
        <p:txBody>
          <a:bodyPr>
            <a:normAutofit/>
          </a:bodyPr>
          <a:lstStyle/>
          <a:p>
            <a:pPr algn="ctr">
              <a:buNone/>
            </a:pPr>
            <a:r>
              <a:rPr lang="en-US" sz="4400" b="1" i="1" dirty="0">
                <a:latin typeface="Sitka Small" panose="02000505000000020004" pitchFamily="2" charset="0"/>
              </a:rPr>
              <a:t>Deregistration of Non-Banking Financial Company (NBFC)</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3419</TotalTime>
  <Words>5579</Words>
  <Application>Microsoft Office PowerPoint</Application>
  <PresentationFormat>On-screen Show (4:3)</PresentationFormat>
  <Paragraphs>424</Paragraphs>
  <Slides>56</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56</vt:i4>
      </vt:variant>
    </vt:vector>
  </HeadingPairs>
  <TitlesOfParts>
    <vt:vector size="66" baseType="lpstr">
      <vt:lpstr>Arial</vt:lpstr>
      <vt:lpstr>Calibri</vt:lpstr>
      <vt:lpstr>Cambria</vt:lpstr>
      <vt:lpstr>Constantia</vt:lpstr>
      <vt:lpstr>Georgia</vt:lpstr>
      <vt:lpstr>Sitka Small</vt:lpstr>
      <vt:lpstr>Sitka Text</vt:lpstr>
      <vt:lpstr>Wingdings</vt:lpstr>
      <vt:lpstr>Wingdings 2</vt:lpstr>
      <vt:lpstr>Flow</vt:lpstr>
      <vt:lpstr>           Non Banking Financial Company (NBFC)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E-Form ACTIVE INC-22A (Active Companies Tagging Identities and Verification)</dc:title>
  <dc:creator>USER</dc:creator>
  <cp:lastModifiedBy>HANSRAJ</cp:lastModifiedBy>
  <cp:revision>401</cp:revision>
  <cp:lastPrinted>2023-03-29T03:49:00Z</cp:lastPrinted>
  <dcterms:created xsi:type="dcterms:W3CDTF">2019-02-28T05:43:07Z</dcterms:created>
  <dcterms:modified xsi:type="dcterms:W3CDTF">2023-05-03T18:12:04Z</dcterms:modified>
</cp:coreProperties>
</file>