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9" r:id="rId23"/>
    <p:sldId id="280" r:id="rId24"/>
    <p:sldId id="287" r:id="rId25"/>
    <p:sldId id="281" r:id="rId26"/>
    <p:sldId id="283" r:id="rId27"/>
    <p:sldId id="282" r:id="rId28"/>
    <p:sldId id="284" r:id="rId29"/>
    <p:sldId id="285" r:id="rId30"/>
    <p:sldId id="286"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74" d="100"/>
          <a:sy n="74" d="100"/>
        </p:scale>
        <p:origin x="16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2DC23-B061-41FD-B07C-2CCC52DA9F14}"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en-US"/>
        </a:p>
      </dgm:t>
    </dgm:pt>
    <dgm:pt modelId="{99B28FBE-E12F-4F3A-9C2D-E81D4D53DC81}">
      <dgm:prSet custT="1"/>
      <dgm:spPr/>
      <dgm:t>
        <a:bodyPr/>
        <a:lstStyle/>
        <a:p>
          <a:pPr algn="ctr" rtl="0"/>
          <a:r>
            <a:rPr lang="en-US" sz="4400" b="1" strike="noStrike" dirty="0" smtClean="0">
              <a:latin typeface="Arial Narrow" pitchFamily="34" charset="0"/>
            </a:rPr>
            <a:t>Broad Area Of Audit Of Educational Institutions &amp; NPOs</a:t>
          </a:r>
          <a:endParaRPr lang="en-US" sz="4400" b="1" strike="noStrike" dirty="0">
            <a:latin typeface="Arial Narrow" pitchFamily="34" charset="0"/>
          </a:endParaRPr>
        </a:p>
      </dgm:t>
    </dgm:pt>
    <dgm:pt modelId="{2C1AECE8-0781-4CEF-A3CC-393E996B954A}" type="parTrans" cxnId="{BAD39093-51F8-49E4-8E10-745305AE2FA9}">
      <dgm:prSet/>
      <dgm:spPr/>
      <dgm:t>
        <a:bodyPr/>
        <a:lstStyle/>
        <a:p>
          <a:endParaRPr lang="en-US"/>
        </a:p>
      </dgm:t>
    </dgm:pt>
    <dgm:pt modelId="{C6A4BBA3-901E-41AE-A4E2-7091DB7A0D82}" type="sibTrans" cxnId="{BAD39093-51F8-49E4-8E10-745305AE2FA9}">
      <dgm:prSet/>
      <dgm:spPr/>
      <dgm:t>
        <a:bodyPr/>
        <a:lstStyle/>
        <a:p>
          <a:endParaRPr lang="en-US"/>
        </a:p>
      </dgm:t>
    </dgm:pt>
    <dgm:pt modelId="{9F6CBD5A-9873-4E61-A76A-970EE44F0EDD}" type="pres">
      <dgm:prSet presAssocID="{8142DC23-B061-41FD-B07C-2CCC52DA9F14}" presName="linear" presStyleCnt="0">
        <dgm:presLayoutVars>
          <dgm:animLvl val="lvl"/>
          <dgm:resizeHandles val="exact"/>
        </dgm:presLayoutVars>
      </dgm:prSet>
      <dgm:spPr/>
      <dgm:t>
        <a:bodyPr/>
        <a:lstStyle/>
        <a:p>
          <a:endParaRPr lang="en-IN"/>
        </a:p>
      </dgm:t>
    </dgm:pt>
    <dgm:pt modelId="{ED89897E-CE3E-4F9F-952E-59D81135BD73}" type="pres">
      <dgm:prSet presAssocID="{99B28FBE-E12F-4F3A-9C2D-E81D4D53DC81}" presName="parentText" presStyleLbl="node1" presStyleIdx="0" presStyleCnt="1">
        <dgm:presLayoutVars>
          <dgm:chMax val="0"/>
          <dgm:bulletEnabled val="1"/>
        </dgm:presLayoutVars>
      </dgm:prSet>
      <dgm:spPr/>
      <dgm:t>
        <a:bodyPr/>
        <a:lstStyle/>
        <a:p>
          <a:endParaRPr lang="en-US"/>
        </a:p>
      </dgm:t>
    </dgm:pt>
  </dgm:ptLst>
  <dgm:cxnLst>
    <dgm:cxn modelId="{BAD39093-51F8-49E4-8E10-745305AE2FA9}" srcId="{8142DC23-B061-41FD-B07C-2CCC52DA9F14}" destId="{99B28FBE-E12F-4F3A-9C2D-E81D4D53DC81}" srcOrd="0" destOrd="0" parTransId="{2C1AECE8-0781-4CEF-A3CC-393E996B954A}" sibTransId="{C6A4BBA3-901E-41AE-A4E2-7091DB7A0D82}"/>
    <dgm:cxn modelId="{3A039450-1338-4B8C-B0DB-DDECF4EF06F5}" type="presOf" srcId="{8142DC23-B061-41FD-B07C-2CCC52DA9F14}" destId="{9F6CBD5A-9873-4E61-A76A-970EE44F0EDD}" srcOrd="0" destOrd="0" presId="urn:microsoft.com/office/officeart/2005/8/layout/vList2"/>
    <dgm:cxn modelId="{1D7317B9-C3AB-49C6-BEDC-CF8C16540DCE}" type="presOf" srcId="{99B28FBE-E12F-4F3A-9C2D-E81D4D53DC81}" destId="{ED89897E-CE3E-4F9F-952E-59D81135BD73}" srcOrd="0" destOrd="0" presId="urn:microsoft.com/office/officeart/2005/8/layout/vList2"/>
    <dgm:cxn modelId="{D4027634-4468-4994-A617-B712B1ED4EFA}" type="presParOf" srcId="{9F6CBD5A-9873-4E61-A76A-970EE44F0EDD}" destId="{ED89897E-CE3E-4F9F-952E-59D81135BD7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2831D58-629F-4C8D-8A6C-708D0B5AB12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FE0B1D-A765-493B-8E08-C76320EB4C1C}">
      <dgm:prSet/>
      <dgm:spPr/>
      <dgm:t>
        <a:bodyPr/>
        <a:lstStyle/>
        <a:p>
          <a:pPr rtl="0"/>
          <a:r>
            <a:rPr lang="en-US" dirty="0" smtClean="0"/>
            <a:t>As per Standard on Internal Audit (SIA) 15, “</a:t>
          </a:r>
          <a:r>
            <a:rPr lang="en-US" i="1" dirty="0" smtClean="0"/>
            <a:t>Knowledge of the Entity and its Environment”, for reviewing key risks and entity-wide processes, </a:t>
          </a:r>
          <a:r>
            <a:rPr lang="en-US" dirty="0" smtClean="0"/>
            <a:t>systems, procedures and controls and determining the nature, timing and extent of internal audit procedures, an internal auditor must have knowledge of the economy, the entity’s business and the entity’s </a:t>
          </a:r>
          <a:r>
            <a:rPr lang="en-US" dirty="0" err="1" smtClean="0"/>
            <a:t>operatingand</a:t>
          </a:r>
          <a:r>
            <a:rPr lang="en-US" dirty="0" smtClean="0"/>
            <a:t> regulatory environment.</a:t>
          </a:r>
          <a:endParaRPr lang="en-US" dirty="0"/>
        </a:p>
      </dgm:t>
    </dgm:pt>
    <dgm:pt modelId="{BF3E3CF0-EDB6-457E-9EBF-F8388BECCA89}" type="parTrans" cxnId="{D4F39999-C22C-4064-8433-EEE8572B1217}">
      <dgm:prSet/>
      <dgm:spPr/>
      <dgm:t>
        <a:bodyPr/>
        <a:lstStyle/>
        <a:p>
          <a:endParaRPr lang="en-US"/>
        </a:p>
      </dgm:t>
    </dgm:pt>
    <dgm:pt modelId="{3385BEED-E12C-4E04-907D-224D9611CB7C}" type="sibTrans" cxnId="{D4F39999-C22C-4064-8433-EEE8572B1217}">
      <dgm:prSet/>
      <dgm:spPr/>
      <dgm:t>
        <a:bodyPr/>
        <a:lstStyle/>
        <a:p>
          <a:endParaRPr lang="en-US"/>
        </a:p>
      </dgm:t>
    </dgm:pt>
    <dgm:pt modelId="{215BA893-FA6B-48B0-9FD8-74E473BE0A2A}" type="pres">
      <dgm:prSet presAssocID="{22831D58-629F-4C8D-8A6C-708D0B5AB128}" presName="linear" presStyleCnt="0">
        <dgm:presLayoutVars>
          <dgm:animLvl val="lvl"/>
          <dgm:resizeHandles val="exact"/>
        </dgm:presLayoutVars>
      </dgm:prSet>
      <dgm:spPr/>
      <dgm:t>
        <a:bodyPr/>
        <a:lstStyle/>
        <a:p>
          <a:endParaRPr lang="en-IN"/>
        </a:p>
      </dgm:t>
    </dgm:pt>
    <dgm:pt modelId="{6ACB504F-7D52-4779-A512-EDE6A7960B96}" type="pres">
      <dgm:prSet presAssocID="{8FFE0B1D-A765-493B-8E08-C76320EB4C1C}" presName="parentText" presStyleLbl="node1" presStyleIdx="0" presStyleCnt="1">
        <dgm:presLayoutVars>
          <dgm:chMax val="0"/>
          <dgm:bulletEnabled val="1"/>
        </dgm:presLayoutVars>
      </dgm:prSet>
      <dgm:spPr/>
      <dgm:t>
        <a:bodyPr/>
        <a:lstStyle/>
        <a:p>
          <a:endParaRPr lang="en-IN"/>
        </a:p>
      </dgm:t>
    </dgm:pt>
  </dgm:ptLst>
  <dgm:cxnLst>
    <dgm:cxn modelId="{D4F39999-C22C-4064-8433-EEE8572B1217}" srcId="{22831D58-629F-4C8D-8A6C-708D0B5AB128}" destId="{8FFE0B1D-A765-493B-8E08-C76320EB4C1C}" srcOrd="0" destOrd="0" parTransId="{BF3E3CF0-EDB6-457E-9EBF-F8388BECCA89}" sibTransId="{3385BEED-E12C-4E04-907D-224D9611CB7C}"/>
    <dgm:cxn modelId="{E06F4187-2BF1-436A-9D44-BC9EB4D258C3}" type="presOf" srcId="{22831D58-629F-4C8D-8A6C-708D0B5AB128}" destId="{215BA893-FA6B-48B0-9FD8-74E473BE0A2A}" srcOrd="0" destOrd="0" presId="urn:microsoft.com/office/officeart/2005/8/layout/vList2"/>
    <dgm:cxn modelId="{CE6714A8-D0B4-4BFB-831F-92A543059D39}" type="presOf" srcId="{8FFE0B1D-A765-493B-8E08-C76320EB4C1C}" destId="{6ACB504F-7D52-4779-A512-EDE6A7960B96}" srcOrd="0" destOrd="0" presId="urn:microsoft.com/office/officeart/2005/8/layout/vList2"/>
    <dgm:cxn modelId="{B761AA5B-99B0-43DA-AE76-5506A1C488ED}" type="presParOf" srcId="{215BA893-FA6B-48B0-9FD8-74E473BE0A2A}" destId="{6ACB504F-7D52-4779-A512-EDE6A7960B9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C75C68F-9C16-41B6-81F6-E7584FEA201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348C563C-A56D-4636-953B-DB969B885355}">
      <dgm:prSet/>
      <dgm:spPr/>
      <dgm:t>
        <a:bodyPr/>
        <a:lstStyle/>
        <a:p>
          <a:pPr rtl="0"/>
          <a:r>
            <a:rPr lang="en-US" dirty="0" smtClean="0"/>
            <a:t>An illustrative list of information required during the internal audit of an educational institution is as under: (a) Legal form of the </a:t>
          </a:r>
          <a:r>
            <a:rPr lang="en-US" dirty="0" err="1" smtClean="0"/>
            <a:t>organisation</a:t>
          </a:r>
          <a:r>
            <a:rPr lang="en-US" dirty="0" smtClean="0"/>
            <a:t> and its Memorandum of Association, Articles of Association, Rules and Regulations. (b) Laws, regulations, rules and standards that regulate an educational institution</a:t>
          </a:r>
          <a:endParaRPr lang="en-US" dirty="0"/>
        </a:p>
      </dgm:t>
    </dgm:pt>
    <dgm:pt modelId="{8B6C8F55-CB9F-45C5-8601-DEF9D5C0DEC8}" type="parTrans" cxnId="{4F210A1A-96F2-403E-A3CE-B48FCCC72383}">
      <dgm:prSet/>
      <dgm:spPr/>
      <dgm:t>
        <a:bodyPr/>
        <a:lstStyle/>
        <a:p>
          <a:endParaRPr lang="en-US"/>
        </a:p>
      </dgm:t>
    </dgm:pt>
    <dgm:pt modelId="{E2F98179-9DC7-490B-958C-ADCE124563DD}" type="sibTrans" cxnId="{4F210A1A-96F2-403E-A3CE-B48FCCC72383}">
      <dgm:prSet/>
      <dgm:spPr/>
      <dgm:t>
        <a:bodyPr/>
        <a:lstStyle/>
        <a:p>
          <a:endParaRPr lang="en-US"/>
        </a:p>
      </dgm:t>
    </dgm:pt>
    <dgm:pt modelId="{7118B12D-952D-41BB-8158-0467D6C18FE0}" type="pres">
      <dgm:prSet presAssocID="{FC75C68F-9C16-41B6-81F6-E7584FEA201F}" presName="Name0" presStyleCnt="0">
        <dgm:presLayoutVars>
          <dgm:dir/>
          <dgm:animLvl val="lvl"/>
          <dgm:resizeHandles val="exact"/>
        </dgm:presLayoutVars>
      </dgm:prSet>
      <dgm:spPr/>
      <dgm:t>
        <a:bodyPr/>
        <a:lstStyle/>
        <a:p>
          <a:endParaRPr lang="en-IN"/>
        </a:p>
      </dgm:t>
    </dgm:pt>
    <dgm:pt modelId="{23576D54-4A0B-4643-B6C1-2CD0013BA637}" type="pres">
      <dgm:prSet presAssocID="{348C563C-A56D-4636-953B-DB969B885355}" presName="linNode" presStyleCnt="0"/>
      <dgm:spPr/>
    </dgm:pt>
    <dgm:pt modelId="{F043972F-AAC4-42D0-902D-ED41890B6AD7}" type="pres">
      <dgm:prSet presAssocID="{348C563C-A56D-4636-953B-DB969B885355}" presName="parentText" presStyleLbl="node1" presStyleIdx="0" presStyleCnt="1" custScaleX="277778">
        <dgm:presLayoutVars>
          <dgm:chMax val="1"/>
          <dgm:bulletEnabled val="1"/>
        </dgm:presLayoutVars>
      </dgm:prSet>
      <dgm:spPr/>
      <dgm:t>
        <a:bodyPr/>
        <a:lstStyle/>
        <a:p>
          <a:endParaRPr lang="en-IN"/>
        </a:p>
      </dgm:t>
    </dgm:pt>
  </dgm:ptLst>
  <dgm:cxnLst>
    <dgm:cxn modelId="{79D740C9-7E1C-4A10-86CF-3AFB107FCF02}" type="presOf" srcId="{348C563C-A56D-4636-953B-DB969B885355}" destId="{F043972F-AAC4-42D0-902D-ED41890B6AD7}" srcOrd="0" destOrd="0" presId="urn:microsoft.com/office/officeart/2005/8/layout/vList5"/>
    <dgm:cxn modelId="{4F210A1A-96F2-403E-A3CE-B48FCCC72383}" srcId="{FC75C68F-9C16-41B6-81F6-E7584FEA201F}" destId="{348C563C-A56D-4636-953B-DB969B885355}" srcOrd="0" destOrd="0" parTransId="{8B6C8F55-CB9F-45C5-8601-DEF9D5C0DEC8}" sibTransId="{E2F98179-9DC7-490B-958C-ADCE124563DD}"/>
    <dgm:cxn modelId="{D701A778-85E7-4EB8-A5FF-D9266BE4CB60}" type="presOf" srcId="{FC75C68F-9C16-41B6-81F6-E7584FEA201F}" destId="{7118B12D-952D-41BB-8158-0467D6C18FE0}" srcOrd="0" destOrd="0" presId="urn:microsoft.com/office/officeart/2005/8/layout/vList5"/>
    <dgm:cxn modelId="{11C4FE6E-927D-46A0-81B2-24AC74F340DF}" type="presParOf" srcId="{7118B12D-952D-41BB-8158-0467D6C18FE0}" destId="{23576D54-4A0B-4643-B6C1-2CD0013BA637}" srcOrd="0" destOrd="0" presId="urn:microsoft.com/office/officeart/2005/8/layout/vList5"/>
    <dgm:cxn modelId="{1A8B1EDD-9154-4BCF-BE32-1B01B74D034A}" type="presParOf" srcId="{23576D54-4A0B-4643-B6C1-2CD0013BA637}" destId="{F043972F-AAC4-42D0-902D-ED41890B6AD7}"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781947-BE45-4681-A7A4-0B9970B9FC3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C300BEA-2050-4E72-A60C-CBFDC0D19866}">
      <dgm:prSet/>
      <dgm:spPr/>
      <dgm:t>
        <a:bodyPr/>
        <a:lstStyle/>
        <a:p>
          <a:pPr rtl="0"/>
          <a:r>
            <a:rPr lang="en-US" b="1" i="1" dirty="0" smtClean="0">
              <a:solidFill>
                <a:srgbClr val="FFFF00"/>
              </a:solidFill>
            </a:rPr>
            <a:t>Regulatory Risks - </a:t>
          </a:r>
          <a:r>
            <a:rPr lang="en-US" b="1" i="1" dirty="0" smtClean="0"/>
            <a:t>Risks which affect the sector e.g., compulsory </a:t>
          </a:r>
          <a:r>
            <a:rPr lang="en-US" dirty="0" smtClean="0"/>
            <a:t>regulatory non-compliances under various statutes, changes in the Government policies, etc.</a:t>
          </a:r>
          <a:endParaRPr lang="en-US" dirty="0"/>
        </a:p>
      </dgm:t>
    </dgm:pt>
    <dgm:pt modelId="{03A1451F-5261-4926-837B-398AD5E3B41B}" type="parTrans" cxnId="{EED553EB-EA9D-4BDD-8AFA-1092CC2CF934}">
      <dgm:prSet/>
      <dgm:spPr/>
      <dgm:t>
        <a:bodyPr/>
        <a:lstStyle/>
        <a:p>
          <a:endParaRPr lang="en-US"/>
        </a:p>
      </dgm:t>
    </dgm:pt>
    <dgm:pt modelId="{0AD07CF0-0449-4D0A-B219-77E22C793942}" type="sibTrans" cxnId="{EED553EB-EA9D-4BDD-8AFA-1092CC2CF934}">
      <dgm:prSet/>
      <dgm:spPr/>
      <dgm:t>
        <a:bodyPr/>
        <a:lstStyle/>
        <a:p>
          <a:endParaRPr lang="en-US"/>
        </a:p>
      </dgm:t>
    </dgm:pt>
    <dgm:pt modelId="{F0F45276-D8FB-4D43-834B-750DE88376FF}" type="pres">
      <dgm:prSet presAssocID="{59781947-BE45-4681-A7A4-0B9970B9FC31}" presName="linear" presStyleCnt="0">
        <dgm:presLayoutVars>
          <dgm:animLvl val="lvl"/>
          <dgm:resizeHandles val="exact"/>
        </dgm:presLayoutVars>
      </dgm:prSet>
      <dgm:spPr/>
      <dgm:t>
        <a:bodyPr/>
        <a:lstStyle/>
        <a:p>
          <a:endParaRPr lang="en-IN"/>
        </a:p>
      </dgm:t>
    </dgm:pt>
    <dgm:pt modelId="{F2B1228E-839B-4FD8-870E-010D4724C60A}" type="pres">
      <dgm:prSet presAssocID="{CC300BEA-2050-4E72-A60C-CBFDC0D19866}" presName="parentText" presStyleLbl="node1" presStyleIdx="0" presStyleCnt="1" custScaleY="58752">
        <dgm:presLayoutVars>
          <dgm:chMax val="0"/>
          <dgm:bulletEnabled val="1"/>
        </dgm:presLayoutVars>
      </dgm:prSet>
      <dgm:spPr/>
      <dgm:t>
        <a:bodyPr/>
        <a:lstStyle/>
        <a:p>
          <a:endParaRPr lang="en-IN"/>
        </a:p>
      </dgm:t>
    </dgm:pt>
  </dgm:ptLst>
  <dgm:cxnLst>
    <dgm:cxn modelId="{FC60104C-DAE0-46A7-AF8A-5567A7273DEE}" type="presOf" srcId="{CC300BEA-2050-4E72-A60C-CBFDC0D19866}" destId="{F2B1228E-839B-4FD8-870E-010D4724C60A}" srcOrd="0" destOrd="0" presId="urn:microsoft.com/office/officeart/2005/8/layout/vList2"/>
    <dgm:cxn modelId="{C078DB0E-315F-4118-A000-CCDC80DE470F}" type="presOf" srcId="{59781947-BE45-4681-A7A4-0B9970B9FC31}" destId="{F0F45276-D8FB-4D43-834B-750DE88376FF}" srcOrd="0" destOrd="0" presId="urn:microsoft.com/office/officeart/2005/8/layout/vList2"/>
    <dgm:cxn modelId="{EED553EB-EA9D-4BDD-8AFA-1092CC2CF934}" srcId="{59781947-BE45-4681-A7A4-0B9970B9FC31}" destId="{CC300BEA-2050-4E72-A60C-CBFDC0D19866}" srcOrd="0" destOrd="0" parTransId="{03A1451F-5261-4926-837B-398AD5E3B41B}" sibTransId="{0AD07CF0-0449-4D0A-B219-77E22C793942}"/>
    <dgm:cxn modelId="{7352C2E1-9BA4-46D8-A734-D633442EAE29}" type="presParOf" srcId="{F0F45276-D8FB-4D43-834B-750DE88376FF}" destId="{F2B1228E-839B-4FD8-870E-010D4724C6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1696E36-BEA9-409D-8AD3-A0A3BFD9BD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62070AB-95E5-4B60-B387-9FECA256AE9A}">
      <dgm:prSet/>
      <dgm:spPr/>
      <dgm:t>
        <a:bodyPr/>
        <a:lstStyle/>
        <a:p>
          <a:pPr rtl="0"/>
          <a:r>
            <a:rPr lang="en-US" b="1" i="1" dirty="0" smtClean="0">
              <a:solidFill>
                <a:srgbClr val="FFFF00"/>
              </a:solidFill>
            </a:rPr>
            <a:t>Institution-wide risk - </a:t>
          </a:r>
          <a:r>
            <a:rPr lang="en-US" dirty="0" smtClean="0"/>
            <a:t>Risks which affect the institution, e.g., enrollment growth, additional capital requirement, additional requirement of funds for operating activities, non-availability of information, high turnover in key personnel, reputation risk with parents, major financial problems, competition, etc.</a:t>
          </a:r>
          <a:endParaRPr lang="en-US" dirty="0"/>
        </a:p>
      </dgm:t>
    </dgm:pt>
    <dgm:pt modelId="{501C1CC7-790A-4498-AB57-C6D791448006}" type="parTrans" cxnId="{71B02639-C559-4DB6-B203-BC8EB8AE6559}">
      <dgm:prSet/>
      <dgm:spPr/>
      <dgm:t>
        <a:bodyPr/>
        <a:lstStyle/>
        <a:p>
          <a:endParaRPr lang="en-US"/>
        </a:p>
      </dgm:t>
    </dgm:pt>
    <dgm:pt modelId="{104D15A0-3798-4C5A-8BF1-6237532C935E}" type="sibTrans" cxnId="{71B02639-C559-4DB6-B203-BC8EB8AE6559}">
      <dgm:prSet/>
      <dgm:spPr/>
      <dgm:t>
        <a:bodyPr/>
        <a:lstStyle/>
        <a:p>
          <a:endParaRPr lang="en-US"/>
        </a:p>
      </dgm:t>
    </dgm:pt>
    <dgm:pt modelId="{A47C6BE2-D39C-484A-BA71-A4E9E73397A9}" type="pres">
      <dgm:prSet presAssocID="{01696E36-BEA9-409D-8AD3-A0A3BFD9BD7A}" presName="linear" presStyleCnt="0">
        <dgm:presLayoutVars>
          <dgm:animLvl val="lvl"/>
          <dgm:resizeHandles val="exact"/>
        </dgm:presLayoutVars>
      </dgm:prSet>
      <dgm:spPr/>
      <dgm:t>
        <a:bodyPr/>
        <a:lstStyle/>
        <a:p>
          <a:endParaRPr lang="en-IN"/>
        </a:p>
      </dgm:t>
    </dgm:pt>
    <dgm:pt modelId="{A996B4E4-8D20-4A1C-9EFA-E1B2D8CD4376}" type="pres">
      <dgm:prSet presAssocID="{662070AB-95E5-4B60-B387-9FECA256AE9A}" presName="parentText" presStyleLbl="node1" presStyleIdx="0" presStyleCnt="1" custScaleY="15878">
        <dgm:presLayoutVars>
          <dgm:chMax val="0"/>
          <dgm:bulletEnabled val="1"/>
        </dgm:presLayoutVars>
      </dgm:prSet>
      <dgm:spPr/>
      <dgm:t>
        <a:bodyPr/>
        <a:lstStyle/>
        <a:p>
          <a:endParaRPr lang="en-US"/>
        </a:p>
      </dgm:t>
    </dgm:pt>
  </dgm:ptLst>
  <dgm:cxnLst>
    <dgm:cxn modelId="{BA607C11-59B8-49A0-990A-DF43ACCC107E}" type="presOf" srcId="{662070AB-95E5-4B60-B387-9FECA256AE9A}" destId="{A996B4E4-8D20-4A1C-9EFA-E1B2D8CD4376}" srcOrd="0" destOrd="0" presId="urn:microsoft.com/office/officeart/2005/8/layout/vList2"/>
    <dgm:cxn modelId="{71B02639-C559-4DB6-B203-BC8EB8AE6559}" srcId="{01696E36-BEA9-409D-8AD3-A0A3BFD9BD7A}" destId="{662070AB-95E5-4B60-B387-9FECA256AE9A}" srcOrd="0" destOrd="0" parTransId="{501C1CC7-790A-4498-AB57-C6D791448006}" sibTransId="{104D15A0-3798-4C5A-8BF1-6237532C935E}"/>
    <dgm:cxn modelId="{DEDEA14E-AAAE-46AF-891E-2EEDAE01D626}" type="presOf" srcId="{01696E36-BEA9-409D-8AD3-A0A3BFD9BD7A}" destId="{A47C6BE2-D39C-484A-BA71-A4E9E73397A9}" srcOrd="0" destOrd="0" presId="urn:microsoft.com/office/officeart/2005/8/layout/vList2"/>
    <dgm:cxn modelId="{691F0972-F903-4E52-986F-F81C3503E58C}" type="presParOf" srcId="{A47C6BE2-D39C-484A-BA71-A4E9E73397A9}" destId="{A996B4E4-8D20-4A1C-9EFA-E1B2D8CD437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728299B-8946-4F2C-AF09-CB335FD34B6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D5C6FC2-21CA-4286-82DD-97EFDFC9070F}">
      <dgm:prSet/>
      <dgm:spPr/>
      <dgm:t>
        <a:bodyPr/>
        <a:lstStyle/>
        <a:p>
          <a:pPr rtl="0"/>
          <a:r>
            <a:rPr lang="en-US" b="1" i="1" dirty="0" smtClean="0"/>
            <a:t>Students Count is the Key Control Mechanism</a:t>
          </a:r>
          <a:endParaRPr lang="en-US" dirty="0"/>
        </a:p>
      </dgm:t>
    </dgm:pt>
    <dgm:pt modelId="{04D5C7F3-5FA6-4DE3-A272-CECE319F5A8D}" type="parTrans" cxnId="{0036188E-1856-4CDD-B4D4-BD8C17E97316}">
      <dgm:prSet/>
      <dgm:spPr/>
      <dgm:t>
        <a:bodyPr/>
        <a:lstStyle/>
        <a:p>
          <a:endParaRPr lang="en-US"/>
        </a:p>
      </dgm:t>
    </dgm:pt>
    <dgm:pt modelId="{0F0EF5E8-12E1-4837-B919-E02547BB1450}" type="sibTrans" cxnId="{0036188E-1856-4CDD-B4D4-BD8C17E97316}">
      <dgm:prSet/>
      <dgm:spPr/>
      <dgm:t>
        <a:bodyPr/>
        <a:lstStyle/>
        <a:p>
          <a:endParaRPr lang="en-US"/>
        </a:p>
      </dgm:t>
    </dgm:pt>
    <dgm:pt modelId="{D7522088-D26F-40C3-AC09-89029E7699CD}" type="pres">
      <dgm:prSet presAssocID="{9728299B-8946-4F2C-AF09-CB335FD34B69}" presName="linear" presStyleCnt="0">
        <dgm:presLayoutVars>
          <dgm:animLvl val="lvl"/>
          <dgm:resizeHandles val="exact"/>
        </dgm:presLayoutVars>
      </dgm:prSet>
      <dgm:spPr/>
      <dgm:t>
        <a:bodyPr/>
        <a:lstStyle/>
        <a:p>
          <a:endParaRPr lang="en-IN"/>
        </a:p>
      </dgm:t>
    </dgm:pt>
    <dgm:pt modelId="{856EA8D5-B718-45DC-ACEF-CE3D7E55E117}" type="pres">
      <dgm:prSet presAssocID="{CD5C6FC2-21CA-4286-82DD-97EFDFC9070F}" presName="parentText" presStyleLbl="node1" presStyleIdx="0" presStyleCnt="1">
        <dgm:presLayoutVars>
          <dgm:chMax val="0"/>
          <dgm:bulletEnabled val="1"/>
        </dgm:presLayoutVars>
      </dgm:prSet>
      <dgm:spPr/>
      <dgm:t>
        <a:bodyPr/>
        <a:lstStyle/>
        <a:p>
          <a:endParaRPr lang="en-IN"/>
        </a:p>
      </dgm:t>
    </dgm:pt>
  </dgm:ptLst>
  <dgm:cxnLst>
    <dgm:cxn modelId="{EB46AB38-D46A-4C85-BB6D-2E3826664901}" type="presOf" srcId="{CD5C6FC2-21CA-4286-82DD-97EFDFC9070F}" destId="{856EA8D5-B718-45DC-ACEF-CE3D7E55E117}" srcOrd="0" destOrd="0" presId="urn:microsoft.com/office/officeart/2005/8/layout/vList2"/>
    <dgm:cxn modelId="{0036188E-1856-4CDD-B4D4-BD8C17E97316}" srcId="{9728299B-8946-4F2C-AF09-CB335FD34B69}" destId="{CD5C6FC2-21CA-4286-82DD-97EFDFC9070F}" srcOrd="0" destOrd="0" parTransId="{04D5C7F3-5FA6-4DE3-A272-CECE319F5A8D}" sibTransId="{0F0EF5E8-12E1-4837-B919-E02547BB1450}"/>
    <dgm:cxn modelId="{A0F999EA-3836-4E2E-8545-4D167A44EF29}" type="presOf" srcId="{9728299B-8946-4F2C-AF09-CB335FD34B69}" destId="{D7522088-D26F-40C3-AC09-89029E7699CD}" srcOrd="0" destOrd="0" presId="urn:microsoft.com/office/officeart/2005/8/layout/vList2"/>
    <dgm:cxn modelId="{BE4CC71D-88D5-49FF-BC44-CC19AE33519B}" type="presParOf" srcId="{D7522088-D26F-40C3-AC09-89029E7699CD}" destId="{856EA8D5-B718-45DC-ACEF-CE3D7E55E11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87E874D-10FF-4719-9713-DC3926DCE09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69471DB-AEE5-402F-8850-8326EC82F865}">
      <dgm:prSet/>
      <dgm:spPr/>
      <dgm:t>
        <a:bodyPr/>
        <a:lstStyle/>
        <a:p>
          <a:pPr rtl="0"/>
          <a:r>
            <a:rPr lang="en-US" b="1" i="1" dirty="0" smtClean="0"/>
            <a:t>Budgetary Control</a:t>
          </a:r>
          <a:endParaRPr lang="en-US" dirty="0"/>
        </a:p>
      </dgm:t>
    </dgm:pt>
    <dgm:pt modelId="{AE66554C-CC26-422D-9A48-B6727B21AC5A}" type="parTrans" cxnId="{63CDF41B-7920-4FE2-A863-19B5C75C6312}">
      <dgm:prSet/>
      <dgm:spPr/>
      <dgm:t>
        <a:bodyPr/>
        <a:lstStyle/>
        <a:p>
          <a:endParaRPr lang="en-US"/>
        </a:p>
      </dgm:t>
    </dgm:pt>
    <dgm:pt modelId="{47E93FB6-AD0C-4999-AD09-7C5993D37872}" type="sibTrans" cxnId="{63CDF41B-7920-4FE2-A863-19B5C75C6312}">
      <dgm:prSet/>
      <dgm:spPr/>
      <dgm:t>
        <a:bodyPr/>
        <a:lstStyle/>
        <a:p>
          <a:endParaRPr lang="en-US"/>
        </a:p>
      </dgm:t>
    </dgm:pt>
    <dgm:pt modelId="{616CAD58-7E0A-4FAE-BC9E-2CA831DEE376}" type="pres">
      <dgm:prSet presAssocID="{C87E874D-10FF-4719-9713-DC3926DCE09B}" presName="linear" presStyleCnt="0">
        <dgm:presLayoutVars>
          <dgm:animLvl val="lvl"/>
          <dgm:resizeHandles val="exact"/>
        </dgm:presLayoutVars>
      </dgm:prSet>
      <dgm:spPr/>
      <dgm:t>
        <a:bodyPr/>
        <a:lstStyle/>
        <a:p>
          <a:endParaRPr lang="en-IN"/>
        </a:p>
      </dgm:t>
    </dgm:pt>
    <dgm:pt modelId="{9DA907B3-2596-43BE-80AF-0190F22FCF1D}" type="pres">
      <dgm:prSet presAssocID="{F69471DB-AEE5-402F-8850-8326EC82F865}" presName="parentText" presStyleLbl="node1" presStyleIdx="0" presStyleCnt="1">
        <dgm:presLayoutVars>
          <dgm:chMax val="0"/>
          <dgm:bulletEnabled val="1"/>
        </dgm:presLayoutVars>
      </dgm:prSet>
      <dgm:spPr/>
      <dgm:t>
        <a:bodyPr/>
        <a:lstStyle/>
        <a:p>
          <a:endParaRPr lang="en-IN"/>
        </a:p>
      </dgm:t>
    </dgm:pt>
  </dgm:ptLst>
  <dgm:cxnLst>
    <dgm:cxn modelId="{63CDF41B-7920-4FE2-A863-19B5C75C6312}" srcId="{C87E874D-10FF-4719-9713-DC3926DCE09B}" destId="{F69471DB-AEE5-402F-8850-8326EC82F865}" srcOrd="0" destOrd="0" parTransId="{AE66554C-CC26-422D-9A48-B6727B21AC5A}" sibTransId="{47E93FB6-AD0C-4999-AD09-7C5993D37872}"/>
    <dgm:cxn modelId="{531A1BCD-85DB-487F-91E6-30820D209DA1}" type="presOf" srcId="{F69471DB-AEE5-402F-8850-8326EC82F865}" destId="{9DA907B3-2596-43BE-80AF-0190F22FCF1D}" srcOrd="0" destOrd="0" presId="urn:microsoft.com/office/officeart/2005/8/layout/vList2"/>
    <dgm:cxn modelId="{E477B263-3E0F-430F-9912-6BBA9BD495CF}" type="presOf" srcId="{C87E874D-10FF-4719-9713-DC3926DCE09B}" destId="{616CAD58-7E0A-4FAE-BC9E-2CA831DEE376}" srcOrd="0" destOrd="0" presId="urn:microsoft.com/office/officeart/2005/8/layout/vList2"/>
    <dgm:cxn modelId="{572E2E66-BB96-452E-BD74-6B4CD0524673}" type="presParOf" srcId="{616CAD58-7E0A-4FAE-BC9E-2CA831DEE376}" destId="{9DA907B3-2596-43BE-80AF-0190F22FCF1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9F2C8F6-691C-4FF1-8BE3-01C28172937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FF800F9-E88E-4B35-A8F6-9FBD216E74FB}">
      <dgm:prSet/>
      <dgm:spPr/>
      <dgm:t>
        <a:bodyPr/>
        <a:lstStyle/>
        <a:p>
          <a:pPr rtl="0"/>
          <a:r>
            <a:rPr lang="en-US" dirty="0" smtClean="0"/>
            <a:t>The general procedures of an internal audit have not been purposely covered in the following paragraphs. The procedures are illustrative in nature and would require adequate modification to address internal audit requirements of a particular educational institution depending upon the nature, size and other factors.</a:t>
          </a:r>
          <a:endParaRPr lang="en-US" dirty="0"/>
        </a:p>
      </dgm:t>
    </dgm:pt>
    <dgm:pt modelId="{17BBDC6E-61CF-4911-8EC1-67E18FDA8A6E}" type="parTrans" cxnId="{AB027E96-AC2E-4C8B-B6F9-316FBE4C3522}">
      <dgm:prSet/>
      <dgm:spPr/>
      <dgm:t>
        <a:bodyPr/>
        <a:lstStyle/>
        <a:p>
          <a:endParaRPr lang="en-US"/>
        </a:p>
      </dgm:t>
    </dgm:pt>
    <dgm:pt modelId="{5EB454E0-971D-4D4E-9B11-4306AAA6F617}" type="sibTrans" cxnId="{AB027E96-AC2E-4C8B-B6F9-316FBE4C3522}">
      <dgm:prSet/>
      <dgm:spPr/>
      <dgm:t>
        <a:bodyPr/>
        <a:lstStyle/>
        <a:p>
          <a:endParaRPr lang="en-US"/>
        </a:p>
      </dgm:t>
    </dgm:pt>
    <dgm:pt modelId="{E65DA33D-AC20-4DF3-992D-19CABD643BE7}" type="pres">
      <dgm:prSet presAssocID="{A9F2C8F6-691C-4FF1-8BE3-01C281729378}" presName="linear" presStyleCnt="0">
        <dgm:presLayoutVars>
          <dgm:animLvl val="lvl"/>
          <dgm:resizeHandles val="exact"/>
        </dgm:presLayoutVars>
      </dgm:prSet>
      <dgm:spPr/>
      <dgm:t>
        <a:bodyPr/>
        <a:lstStyle/>
        <a:p>
          <a:endParaRPr lang="en-IN"/>
        </a:p>
      </dgm:t>
    </dgm:pt>
    <dgm:pt modelId="{8F31ED18-97E8-4B53-BF05-34F12C2802EC}" type="pres">
      <dgm:prSet presAssocID="{8FF800F9-E88E-4B35-A8F6-9FBD216E74FB}" presName="parentText" presStyleLbl="node1" presStyleIdx="0" presStyleCnt="1">
        <dgm:presLayoutVars>
          <dgm:chMax val="0"/>
          <dgm:bulletEnabled val="1"/>
        </dgm:presLayoutVars>
      </dgm:prSet>
      <dgm:spPr/>
      <dgm:t>
        <a:bodyPr/>
        <a:lstStyle/>
        <a:p>
          <a:endParaRPr lang="en-IN"/>
        </a:p>
      </dgm:t>
    </dgm:pt>
  </dgm:ptLst>
  <dgm:cxnLst>
    <dgm:cxn modelId="{D371616A-284B-40BD-850A-76EC2063393B}" type="presOf" srcId="{A9F2C8F6-691C-4FF1-8BE3-01C281729378}" destId="{E65DA33D-AC20-4DF3-992D-19CABD643BE7}" srcOrd="0" destOrd="0" presId="urn:microsoft.com/office/officeart/2005/8/layout/vList2"/>
    <dgm:cxn modelId="{AB027E96-AC2E-4C8B-B6F9-316FBE4C3522}" srcId="{A9F2C8F6-691C-4FF1-8BE3-01C281729378}" destId="{8FF800F9-E88E-4B35-A8F6-9FBD216E74FB}" srcOrd="0" destOrd="0" parTransId="{17BBDC6E-61CF-4911-8EC1-67E18FDA8A6E}" sibTransId="{5EB454E0-971D-4D4E-9B11-4306AAA6F617}"/>
    <dgm:cxn modelId="{318A1900-D358-48D3-A5D4-9B5AA940E67F}" type="presOf" srcId="{8FF800F9-E88E-4B35-A8F6-9FBD216E74FB}" destId="{8F31ED18-97E8-4B53-BF05-34F12C2802EC}" srcOrd="0" destOrd="0" presId="urn:microsoft.com/office/officeart/2005/8/layout/vList2"/>
    <dgm:cxn modelId="{282F5470-DDB5-41F0-BA35-646A0CFBE5A5}" type="presParOf" srcId="{E65DA33D-AC20-4DF3-992D-19CABD643BE7}" destId="{8F31ED18-97E8-4B53-BF05-34F12C2802E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9385D05-19FC-49EC-BFC1-0B04C56965E1}" type="doc">
      <dgm:prSet loTypeId="urn:microsoft.com/office/officeart/2005/8/layout/arrow1" loCatId="relationship" qsTypeId="urn:microsoft.com/office/officeart/2005/8/quickstyle/3d1" qsCatId="3D" csTypeId="urn:microsoft.com/office/officeart/2005/8/colors/accent1_2" csCatId="accent1" phldr="1"/>
      <dgm:spPr/>
      <dgm:t>
        <a:bodyPr/>
        <a:lstStyle/>
        <a:p>
          <a:endParaRPr lang="en-US"/>
        </a:p>
      </dgm:t>
    </dgm:pt>
    <dgm:pt modelId="{2DE19AA4-BB29-4D2B-804B-FD86BFC8A362}">
      <dgm:prSet custT="1"/>
      <dgm:spPr/>
      <dgm:t>
        <a:bodyPr/>
        <a:lstStyle/>
        <a:p>
          <a:pPr rtl="0"/>
          <a:r>
            <a:rPr lang="en-US" sz="1400" b="1" dirty="0" smtClean="0"/>
            <a:t>Revenue</a:t>
          </a:r>
          <a:endParaRPr lang="en-US" sz="1800" dirty="0"/>
        </a:p>
      </dgm:t>
    </dgm:pt>
    <dgm:pt modelId="{3C803178-6A39-47C9-9CC3-CA2D022C8F6E}" type="parTrans" cxnId="{923AE06C-BA7E-46C0-87D9-B3D6DDFCC961}">
      <dgm:prSet/>
      <dgm:spPr/>
      <dgm:t>
        <a:bodyPr/>
        <a:lstStyle/>
        <a:p>
          <a:endParaRPr lang="en-US" sz="1800"/>
        </a:p>
      </dgm:t>
    </dgm:pt>
    <dgm:pt modelId="{2E6412C4-66F2-48EF-AA9C-64C1D40B9C0F}" type="sibTrans" cxnId="{923AE06C-BA7E-46C0-87D9-B3D6DDFCC961}">
      <dgm:prSet/>
      <dgm:spPr/>
      <dgm:t>
        <a:bodyPr/>
        <a:lstStyle/>
        <a:p>
          <a:endParaRPr lang="en-US" sz="1800"/>
        </a:p>
      </dgm:t>
    </dgm:pt>
    <dgm:pt modelId="{C7F0AD48-2B67-4A00-8173-EA6647CFC069}">
      <dgm:prSet custT="1"/>
      <dgm:spPr/>
      <dgm:t>
        <a:bodyPr/>
        <a:lstStyle/>
        <a:p>
          <a:pPr rtl="0"/>
          <a:r>
            <a:rPr lang="en-US" sz="1200" b="1" dirty="0" smtClean="0"/>
            <a:t>Expenses</a:t>
          </a:r>
          <a:endParaRPr lang="en-US" sz="500" b="1" dirty="0"/>
        </a:p>
      </dgm:t>
    </dgm:pt>
    <dgm:pt modelId="{ED9B145B-0E9C-46E2-BFC3-7DD726F9691F}" type="parTrans" cxnId="{F6821AA4-B843-4D7C-A9B2-B1EC7A462DB4}">
      <dgm:prSet/>
      <dgm:spPr/>
      <dgm:t>
        <a:bodyPr/>
        <a:lstStyle/>
        <a:p>
          <a:endParaRPr lang="en-US" sz="1800"/>
        </a:p>
      </dgm:t>
    </dgm:pt>
    <dgm:pt modelId="{A72631B5-4F5F-49CE-A733-5B8B13E15EF1}" type="sibTrans" cxnId="{F6821AA4-B843-4D7C-A9B2-B1EC7A462DB4}">
      <dgm:prSet/>
      <dgm:spPr/>
      <dgm:t>
        <a:bodyPr/>
        <a:lstStyle/>
        <a:p>
          <a:endParaRPr lang="en-US" sz="1800"/>
        </a:p>
      </dgm:t>
    </dgm:pt>
    <dgm:pt modelId="{D82AEFE1-8D87-4C8B-AC9B-3F9A39BE5BC0}" type="pres">
      <dgm:prSet presAssocID="{69385D05-19FC-49EC-BFC1-0B04C56965E1}" presName="cycle" presStyleCnt="0">
        <dgm:presLayoutVars>
          <dgm:dir/>
          <dgm:resizeHandles val="exact"/>
        </dgm:presLayoutVars>
      </dgm:prSet>
      <dgm:spPr/>
      <dgm:t>
        <a:bodyPr/>
        <a:lstStyle/>
        <a:p>
          <a:endParaRPr lang="en-IN"/>
        </a:p>
      </dgm:t>
    </dgm:pt>
    <dgm:pt modelId="{F3445E9C-4A5D-4FFF-99DD-966D16982602}" type="pres">
      <dgm:prSet presAssocID="{2DE19AA4-BB29-4D2B-804B-FD86BFC8A362}" presName="arrow" presStyleLbl="node1" presStyleIdx="0" presStyleCnt="2" custScaleY="100065">
        <dgm:presLayoutVars>
          <dgm:bulletEnabled val="1"/>
        </dgm:presLayoutVars>
      </dgm:prSet>
      <dgm:spPr/>
      <dgm:t>
        <a:bodyPr/>
        <a:lstStyle/>
        <a:p>
          <a:endParaRPr lang="en-IN"/>
        </a:p>
      </dgm:t>
    </dgm:pt>
    <dgm:pt modelId="{657079B7-4655-428B-8F02-E39AA634DD17}" type="pres">
      <dgm:prSet presAssocID="{C7F0AD48-2B67-4A00-8173-EA6647CFC069}" presName="arrow" presStyleLbl="node1" presStyleIdx="1" presStyleCnt="2" custScaleY="100115">
        <dgm:presLayoutVars>
          <dgm:bulletEnabled val="1"/>
        </dgm:presLayoutVars>
      </dgm:prSet>
      <dgm:spPr/>
      <dgm:t>
        <a:bodyPr/>
        <a:lstStyle/>
        <a:p>
          <a:endParaRPr lang="en-IN"/>
        </a:p>
      </dgm:t>
    </dgm:pt>
  </dgm:ptLst>
  <dgm:cxnLst>
    <dgm:cxn modelId="{A404C881-20B2-4899-B911-97CEEA90379D}" type="presOf" srcId="{69385D05-19FC-49EC-BFC1-0B04C56965E1}" destId="{D82AEFE1-8D87-4C8B-AC9B-3F9A39BE5BC0}" srcOrd="0" destOrd="0" presId="urn:microsoft.com/office/officeart/2005/8/layout/arrow1"/>
    <dgm:cxn modelId="{7E47A943-3E73-4316-A074-3604E195B247}" type="presOf" srcId="{2DE19AA4-BB29-4D2B-804B-FD86BFC8A362}" destId="{F3445E9C-4A5D-4FFF-99DD-966D16982602}" srcOrd="0" destOrd="0" presId="urn:microsoft.com/office/officeart/2005/8/layout/arrow1"/>
    <dgm:cxn modelId="{F6821AA4-B843-4D7C-A9B2-B1EC7A462DB4}" srcId="{69385D05-19FC-49EC-BFC1-0B04C56965E1}" destId="{C7F0AD48-2B67-4A00-8173-EA6647CFC069}" srcOrd="1" destOrd="0" parTransId="{ED9B145B-0E9C-46E2-BFC3-7DD726F9691F}" sibTransId="{A72631B5-4F5F-49CE-A733-5B8B13E15EF1}"/>
    <dgm:cxn modelId="{923AE06C-BA7E-46C0-87D9-B3D6DDFCC961}" srcId="{69385D05-19FC-49EC-BFC1-0B04C56965E1}" destId="{2DE19AA4-BB29-4D2B-804B-FD86BFC8A362}" srcOrd="0" destOrd="0" parTransId="{3C803178-6A39-47C9-9CC3-CA2D022C8F6E}" sibTransId="{2E6412C4-66F2-48EF-AA9C-64C1D40B9C0F}"/>
    <dgm:cxn modelId="{6A90A98C-1A1B-4EDA-95C0-58020E8B6FE5}" type="presOf" srcId="{C7F0AD48-2B67-4A00-8173-EA6647CFC069}" destId="{657079B7-4655-428B-8F02-E39AA634DD17}" srcOrd="0" destOrd="0" presId="urn:microsoft.com/office/officeart/2005/8/layout/arrow1"/>
    <dgm:cxn modelId="{14903826-09DC-4D1E-BF50-492B81AEEE3C}" type="presParOf" srcId="{D82AEFE1-8D87-4C8B-AC9B-3F9A39BE5BC0}" destId="{F3445E9C-4A5D-4FFF-99DD-966D16982602}" srcOrd="0" destOrd="0" presId="urn:microsoft.com/office/officeart/2005/8/layout/arrow1"/>
    <dgm:cxn modelId="{061BA45D-219D-4E4B-8C21-964D29B9EE9C}" type="presParOf" srcId="{D82AEFE1-8D87-4C8B-AC9B-3F9A39BE5BC0}" destId="{657079B7-4655-428B-8F02-E39AA634DD17}" srcOrd="1" destOrd="0" presId="urn:microsoft.com/office/officeart/2005/8/layout/arrow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3784891-9469-4969-9376-9ACBFDFA6BAA}"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5B6FF114-57C6-4940-BCFE-DD439773509E}">
      <dgm:prSet/>
      <dgm:spPr/>
      <dgm:t>
        <a:bodyPr/>
        <a:lstStyle/>
        <a:p>
          <a:pPr rtl="0"/>
          <a:r>
            <a:rPr lang="en-US" b="1" dirty="0" smtClean="0"/>
            <a:t>Revenue</a:t>
          </a:r>
          <a:endParaRPr lang="en-US" dirty="0"/>
        </a:p>
      </dgm:t>
    </dgm:pt>
    <dgm:pt modelId="{4DF48DC7-31E6-4463-A980-340F9D11A4B7}" type="parTrans" cxnId="{80834ECF-248C-4F79-9F08-9DFFA46BDF72}">
      <dgm:prSet/>
      <dgm:spPr/>
      <dgm:t>
        <a:bodyPr/>
        <a:lstStyle/>
        <a:p>
          <a:endParaRPr lang="en-US"/>
        </a:p>
      </dgm:t>
    </dgm:pt>
    <dgm:pt modelId="{04170F1A-B413-4158-83F1-8B02EBD0C390}" type="sibTrans" cxnId="{80834ECF-248C-4F79-9F08-9DFFA46BDF72}">
      <dgm:prSet/>
      <dgm:spPr/>
      <dgm:t>
        <a:bodyPr/>
        <a:lstStyle/>
        <a:p>
          <a:endParaRPr lang="en-US"/>
        </a:p>
      </dgm:t>
    </dgm:pt>
    <dgm:pt modelId="{F46C0146-B386-4D45-B651-2B4F55C8E9D1}" type="pres">
      <dgm:prSet presAssocID="{03784891-9469-4969-9376-9ACBFDFA6BAA}" presName="linear" presStyleCnt="0">
        <dgm:presLayoutVars>
          <dgm:animLvl val="lvl"/>
          <dgm:resizeHandles val="exact"/>
        </dgm:presLayoutVars>
      </dgm:prSet>
      <dgm:spPr/>
      <dgm:t>
        <a:bodyPr/>
        <a:lstStyle/>
        <a:p>
          <a:endParaRPr lang="en-IN"/>
        </a:p>
      </dgm:t>
    </dgm:pt>
    <dgm:pt modelId="{E24B7A5F-9744-4D4E-8AE7-27CDF070B517}" type="pres">
      <dgm:prSet presAssocID="{5B6FF114-57C6-4940-BCFE-DD439773509E}" presName="parentText" presStyleLbl="node1" presStyleIdx="0" presStyleCnt="1">
        <dgm:presLayoutVars>
          <dgm:chMax val="0"/>
          <dgm:bulletEnabled val="1"/>
        </dgm:presLayoutVars>
      </dgm:prSet>
      <dgm:spPr/>
      <dgm:t>
        <a:bodyPr/>
        <a:lstStyle/>
        <a:p>
          <a:endParaRPr lang="en-IN"/>
        </a:p>
      </dgm:t>
    </dgm:pt>
  </dgm:ptLst>
  <dgm:cxnLst>
    <dgm:cxn modelId="{2538234F-EB93-4C5A-B833-06D214B5FEC2}" type="presOf" srcId="{03784891-9469-4969-9376-9ACBFDFA6BAA}" destId="{F46C0146-B386-4D45-B651-2B4F55C8E9D1}" srcOrd="0" destOrd="0" presId="urn:microsoft.com/office/officeart/2005/8/layout/vList2"/>
    <dgm:cxn modelId="{7B3EA968-518A-422C-AD54-2C136D5E6B94}" type="presOf" srcId="{5B6FF114-57C6-4940-BCFE-DD439773509E}" destId="{E24B7A5F-9744-4D4E-8AE7-27CDF070B517}" srcOrd="0" destOrd="0" presId="urn:microsoft.com/office/officeart/2005/8/layout/vList2"/>
    <dgm:cxn modelId="{80834ECF-248C-4F79-9F08-9DFFA46BDF72}" srcId="{03784891-9469-4969-9376-9ACBFDFA6BAA}" destId="{5B6FF114-57C6-4940-BCFE-DD439773509E}" srcOrd="0" destOrd="0" parTransId="{4DF48DC7-31E6-4463-A980-340F9D11A4B7}" sibTransId="{04170F1A-B413-4158-83F1-8B02EBD0C390}"/>
    <dgm:cxn modelId="{DFAD0EDC-AEF5-46C1-B57B-E7DE931B5A25}" type="presParOf" srcId="{F46C0146-B386-4D45-B651-2B4F55C8E9D1}" destId="{E24B7A5F-9744-4D4E-8AE7-27CDF070B517}"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9FF8D50-9745-4F03-B589-2653AE43F806}"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AE682509-6FDD-4B0C-972F-A3E7BB8EEFF2}">
      <dgm:prSet/>
      <dgm:spPr/>
      <dgm:t>
        <a:bodyPr/>
        <a:lstStyle/>
        <a:p>
          <a:pPr rtl="0"/>
          <a:r>
            <a:rPr lang="en-US" b="1" dirty="0" smtClean="0"/>
            <a:t>Expenses</a:t>
          </a:r>
          <a:endParaRPr lang="en-US" b="1" dirty="0"/>
        </a:p>
      </dgm:t>
    </dgm:pt>
    <dgm:pt modelId="{43BDCFAA-6C59-4BD9-BD17-323F1D327FA4}" type="parTrans" cxnId="{381B16C2-6B03-42E2-A393-A7BD4FC7E6FC}">
      <dgm:prSet/>
      <dgm:spPr/>
      <dgm:t>
        <a:bodyPr/>
        <a:lstStyle/>
        <a:p>
          <a:endParaRPr lang="en-US"/>
        </a:p>
      </dgm:t>
    </dgm:pt>
    <dgm:pt modelId="{C4D30490-3A43-4E2E-BF71-4AD12D9E9CC2}" type="sibTrans" cxnId="{381B16C2-6B03-42E2-A393-A7BD4FC7E6FC}">
      <dgm:prSet/>
      <dgm:spPr/>
      <dgm:t>
        <a:bodyPr/>
        <a:lstStyle/>
        <a:p>
          <a:endParaRPr lang="en-US"/>
        </a:p>
      </dgm:t>
    </dgm:pt>
    <dgm:pt modelId="{E41789C4-91B2-4109-8017-E997F250A9D0}" type="pres">
      <dgm:prSet presAssocID="{C9FF8D50-9745-4F03-B589-2653AE43F806}" presName="linear" presStyleCnt="0">
        <dgm:presLayoutVars>
          <dgm:animLvl val="lvl"/>
          <dgm:resizeHandles val="exact"/>
        </dgm:presLayoutVars>
      </dgm:prSet>
      <dgm:spPr/>
      <dgm:t>
        <a:bodyPr/>
        <a:lstStyle/>
        <a:p>
          <a:endParaRPr lang="en-IN"/>
        </a:p>
      </dgm:t>
    </dgm:pt>
    <dgm:pt modelId="{5AD9907B-D1C2-409A-A17B-407A79B9C3F3}" type="pres">
      <dgm:prSet presAssocID="{AE682509-6FDD-4B0C-972F-A3E7BB8EEFF2}" presName="parentText" presStyleLbl="node1" presStyleIdx="0" presStyleCnt="1">
        <dgm:presLayoutVars>
          <dgm:chMax val="0"/>
          <dgm:bulletEnabled val="1"/>
        </dgm:presLayoutVars>
      </dgm:prSet>
      <dgm:spPr/>
      <dgm:t>
        <a:bodyPr/>
        <a:lstStyle/>
        <a:p>
          <a:endParaRPr lang="en-IN"/>
        </a:p>
      </dgm:t>
    </dgm:pt>
  </dgm:ptLst>
  <dgm:cxnLst>
    <dgm:cxn modelId="{381B16C2-6B03-42E2-A393-A7BD4FC7E6FC}" srcId="{C9FF8D50-9745-4F03-B589-2653AE43F806}" destId="{AE682509-6FDD-4B0C-972F-A3E7BB8EEFF2}" srcOrd="0" destOrd="0" parTransId="{43BDCFAA-6C59-4BD9-BD17-323F1D327FA4}" sibTransId="{C4D30490-3A43-4E2E-BF71-4AD12D9E9CC2}"/>
    <dgm:cxn modelId="{90FDC32F-FAB8-4E0E-9D88-1099C77C0B4D}" type="presOf" srcId="{AE682509-6FDD-4B0C-972F-A3E7BB8EEFF2}" destId="{5AD9907B-D1C2-409A-A17B-407A79B9C3F3}" srcOrd="0" destOrd="0" presId="urn:microsoft.com/office/officeart/2005/8/layout/vList2"/>
    <dgm:cxn modelId="{38E80B39-A377-4F52-84D6-C0DE73E5A730}" type="presOf" srcId="{C9FF8D50-9745-4F03-B589-2653AE43F806}" destId="{E41789C4-91B2-4109-8017-E997F250A9D0}" srcOrd="0" destOrd="0" presId="urn:microsoft.com/office/officeart/2005/8/layout/vList2"/>
    <dgm:cxn modelId="{40CEA556-6170-49E5-9401-0C523AD5A94F}" type="presParOf" srcId="{E41789C4-91B2-4109-8017-E997F250A9D0}" destId="{5AD9907B-D1C2-409A-A17B-407A79B9C3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C8B50F-9FFF-4E30-8CF9-91E2F0F1D302}" type="doc">
      <dgm:prSet loTypeId="urn:microsoft.com/office/officeart/2005/8/layout/hList7#1" loCatId="list" qsTypeId="urn:microsoft.com/office/officeart/2005/8/quickstyle/3d2" qsCatId="3D" csTypeId="urn:microsoft.com/office/officeart/2005/8/colors/accent1_2" csCatId="accent1" phldr="1"/>
      <dgm:spPr/>
      <dgm:t>
        <a:bodyPr/>
        <a:lstStyle/>
        <a:p>
          <a:endParaRPr lang="en-US"/>
        </a:p>
      </dgm:t>
    </dgm:pt>
    <dgm:pt modelId="{56607B8E-A861-44A2-9215-7B66A14DE385}">
      <dgm:prSet/>
      <dgm:spPr/>
      <dgm:t>
        <a:bodyPr/>
        <a:lstStyle/>
        <a:p>
          <a:pPr rtl="0"/>
          <a:r>
            <a:rPr lang="en-US" b="0" i="1" cap="none" spc="0" dirty="0" smtClean="0">
              <a:ln w="18415" cmpd="sng">
                <a:prstDash val="solid"/>
              </a:ln>
              <a:effectLst>
                <a:outerShdw blurRad="63500" dir="3600000" algn="tl" rotWithShape="0">
                  <a:srgbClr val="000000">
                    <a:alpha val="70000"/>
                  </a:srgbClr>
                </a:outerShdw>
              </a:effectLst>
            </a:rPr>
            <a:t>The auditor may thoroughly study the trust deed of the trust to which the school or the college belongs and in the case of the audit of an University, he may study the Act of Legislature and the rules that are applicable to that </a:t>
          </a:r>
          <a:r>
            <a:rPr lang="en-US" b="0" i="1" cap="none" spc="0" dirty="0" smtClean="0">
              <a:ln w="18415" cmpd="sng">
                <a:prstDash val="solid"/>
              </a:ln>
              <a:effectLst>
                <a:outerShdw blurRad="63500" dir="3600000" algn="tl" rotWithShape="0">
                  <a:srgbClr val="000000">
                    <a:alpha val="70000"/>
                  </a:srgbClr>
                </a:outerShdw>
              </a:effectLst>
            </a:rPr>
            <a:t>university</a:t>
          </a:r>
          <a:r>
            <a:rPr lang="en-US" b="0" cap="none" spc="0" dirty="0" smtClean="0">
              <a:ln w="18415" cmpd="sng">
                <a:prstDash val="solid"/>
              </a:ln>
              <a:effectLst>
                <a:outerShdw blurRad="63500" dir="3600000" algn="tl" rotWithShape="0">
                  <a:srgbClr val="000000">
                    <a:alpha val="70000"/>
                  </a:srgbClr>
                </a:outerShdw>
              </a:effectLst>
            </a:rPr>
            <a:t>.</a:t>
          </a:r>
          <a:endParaRPr lang="en-US" b="0" cap="none" spc="0" dirty="0">
            <a:ln w="18415" cmpd="sng">
              <a:prstDash val="solid"/>
            </a:ln>
            <a:effectLst>
              <a:outerShdw blurRad="63500" dir="3600000" algn="tl" rotWithShape="0">
                <a:srgbClr val="000000">
                  <a:alpha val="70000"/>
                </a:srgbClr>
              </a:outerShdw>
            </a:effectLst>
          </a:endParaRPr>
        </a:p>
      </dgm:t>
    </dgm:pt>
    <dgm:pt modelId="{F21C5BAB-258D-40F6-AC3C-368333416273}" type="parTrans" cxnId="{91F58E07-E219-433E-85F7-5904139F10C3}">
      <dgm:prSet/>
      <dgm:spPr/>
      <dgm:t>
        <a:bodyPr/>
        <a:lstStyle/>
        <a:p>
          <a:endParaRPr lang="en-US"/>
        </a:p>
      </dgm:t>
    </dgm:pt>
    <dgm:pt modelId="{8F25D2C3-9262-4083-AADC-3D56393F7339}" type="sibTrans" cxnId="{91F58E07-E219-433E-85F7-5904139F10C3}">
      <dgm:prSet/>
      <dgm:spPr/>
      <dgm:t>
        <a:bodyPr/>
        <a:lstStyle/>
        <a:p>
          <a:endParaRPr lang="en-US"/>
        </a:p>
      </dgm:t>
    </dgm:pt>
    <dgm:pt modelId="{21B5D255-4E9D-48F5-A053-5785C0DB8986}" type="pres">
      <dgm:prSet presAssocID="{14C8B50F-9FFF-4E30-8CF9-91E2F0F1D302}" presName="Name0" presStyleCnt="0">
        <dgm:presLayoutVars>
          <dgm:dir/>
          <dgm:resizeHandles val="exact"/>
        </dgm:presLayoutVars>
      </dgm:prSet>
      <dgm:spPr/>
      <dgm:t>
        <a:bodyPr/>
        <a:lstStyle/>
        <a:p>
          <a:endParaRPr lang="en-IN"/>
        </a:p>
      </dgm:t>
    </dgm:pt>
    <dgm:pt modelId="{CFE2295F-2751-4BA9-BEA0-50BF5A40884B}" type="pres">
      <dgm:prSet presAssocID="{14C8B50F-9FFF-4E30-8CF9-91E2F0F1D302}" presName="fgShape" presStyleLbl="fgShp" presStyleIdx="0" presStyleCnt="1"/>
      <dgm:spPr/>
    </dgm:pt>
    <dgm:pt modelId="{C9C86AA8-692B-42BC-B4BC-817ED6CD08D9}" type="pres">
      <dgm:prSet presAssocID="{14C8B50F-9FFF-4E30-8CF9-91E2F0F1D302}" presName="linComp" presStyleCnt="0"/>
      <dgm:spPr/>
    </dgm:pt>
    <dgm:pt modelId="{5AB35992-7DE9-412E-AE58-321EF2E46167}" type="pres">
      <dgm:prSet presAssocID="{56607B8E-A861-44A2-9215-7B66A14DE385}" presName="compNode" presStyleCnt="0"/>
      <dgm:spPr/>
    </dgm:pt>
    <dgm:pt modelId="{26E26D09-4488-479A-9CFE-51D11D0DA363}" type="pres">
      <dgm:prSet presAssocID="{56607B8E-A861-44A2-9215-7B66A14DE385}" presName="bkgdShape" presStyleLbl="node1" presStyleIdx="0" presStyleCnt="1" custLinFactNeighborX="-1201" custLinFactNeighborY="0"/>
      <dgm:spPr/>
      <dgm:t>
        <a:bodyPr/>
        <a:lstStyle/>
        <a:p>
          <a:endParaRPr lang="en-IN"/>
        </a:p>
      </dgm:t>
    </dgm:pt>
    <dgm:pt modelId="{77E9DB09-ABC3-4C01-A069-5D3A1992D636}" type="pres">
      <dgm:prSet presAssocID="{56607B8E-A861-44A2-9215-7B66A14DE385}" presName="nodeTx" presStyleLbl="node1" presStyleIdx="0" presStyleCnt="1">
        <dgm:presLayoutVars>
          <dgm:bulletEnabled val="1"/>
        </dgm:presLayoutVars>
      </dgm:prSet>
      <dgm:spPr/>
      <dgm:t>
        <a:bodyPr/>
        <a:lstStyle/>
        <a:p>
          <a:endParaRPr lang="en-IN"/>
        </a:p>
      </dgm:t>
    </dgm:pt>
    <dgm:pt modelId="{C9A2A8B2-F6DD-4AAB-8A18-EBE3B934BC5F}" type="pres">
      <dgm:prSet presAssocID="{56607B8E-A861-44A2-9215-7B66A14DE385}" presName="invisiNode" presStyleLbl="node1" presStyleIdx="0" presStyleCnt="1"/>
      <dgm:spPr/>
    </dgm:pt>
    <dgm:pt modelId="{F714560A-1D20-4851-9A94-E33455FC34A5}" type="pres">
      <dgm:prSet presAssocID="{56607B8E-A861-44A2-9215-7B66A14DE385}" presName="imagNode" presStyleLbl="fgImgPlace1" presStyleIdx="0" presStyleCnt="1" custScaleX="129179" custScaleY="113094"/>
      <dgm:spPr>
        <a:blipFill rotWithShape="0">
          <a:blip xmlns:r="http://schemas.openxmlformats.org/officeDocument/2006/relationships" r:embed="rId1"/>
          <a:stretch>
            <a:fillRect/>
          </a:stretch>
        </a:blipFill>
      </dgm:spPr>
    </dgm:pt>
  </dgm:ptLst>
  <dgm:cxnLst>
    <dgm:cxn modelId="{017D813A-D6D9-478C-B07C-F203C2ECD8E9}" type="presOf" srcId="{14C8B50F-9FFF-4E30-8CF9-91E2F0F1D302}" destId="{21B5D255-4E9D-48F5-A053-5785C0DB8986}" srcOrd="0" destOrd="0" presId="urn:microsoft.com/office/officeart/2005/8/layout/hList7#1"/>
    <dgm:cxn modelId="{7BC34A9D-1DA6-404C-B582-5E85217D8212}" type="presOf" srcId="{56607B8E-A861-44A2-9215-7B66A14DE385}" destId="{26E26D09-4488-479A-9CFE-51D11D0DA363}" srcOrd="0" destOrd="0" presId="urn:microsoft.com/office/officeart/2005/8/layout/hList7#1"/>
    <dgm:cxn modelId="{EE4B3900-A0CB-4604-A37A-42D7CF7D0828}" type="presOf" srcId="{56607B8E-A861-44A2-9215-7B66A14DE385}" destId="{77E9DB09-ABC3-4C01-A069-5D3A1992D636}" srcOrd="1" destOrd="0" presId="urn:microsoft.com/office/officeart/2005/8/layout/hList7#1"/>
    <dgm:cxn modelId="{91F58E07-E219-433E-85F7-5904139F10C3}" srcId="{14C8B50F-9FFF-4E30-8CF9-91E2F0F1D302}" destId="{56607B8E-A861-44A2-9215-7B66A14DE385}" srcOrd="0" destOrd="0" parTransId="{F21C5BAB-258D-40F6-AC3C-368333416273}" sibTransId="{8F25D2C3-9262-4083-AADC-3D56393F7339}"/>
    <dgm:cxn modelId="{E8EED409-34B4-4990-A798-D3A67A2FFA1B}" type="presParOf" srcId="{21B5D255-4E9D-48F5-A053-5785C0DB8986}" destId="{CFE2295F-2751-4BA9-BEA0-50BF5A40884B}" srcOrd="0" destOrd="0" presId="urn:microsoft.com/office/officeart/2005/8/layout/hList7#1"/>
    <dgm:cxn modelId="{35946592-BC14-4BA7-8DA8-AA232AEA9E3C}" type="presParOf" srcId="{21B5D255-4E9D-48F5-A053-5785C0DB8986}" destId="{C9C86AA8-692B-42BC-B4BC-817ED6CD08D9}" srcOrd="1" destOrd="0" presId="urn:microsoft.com/office/officeart/2005/8/layout/hList7#1"/>
    <dgm:cxn modelId="{230F6742-341D-4ED3-BBB2-5FACA1AABBC2}" type="presParOf" srcId="{C9C86AA8-692B-42BC-B4BC-817ED6CD08D9}" destId="{5AB35992-7DE9-412E-AE58-321EF2E46167}" srcOrd="0" destOrd="0" presId="urn:microsoft.com/office/officeart/2005/8/layout/hList7#1"/>
    <dgm:cxn modelId="{4CD6EDE3-500A-4465-9A51-14FF00098CF0}" type="presParOf" srcId="{5AB35992-7DE9-412E-AE58-321EF2E46167}" destId="{26E26D09-4488-479A-9CFE-51D11D0DA363}" srcOrd="0" destOrd="0" presId="urn:microsoft.com/office/officeart/2005/8/layout/hList7#1"/>
    <dgm:cxn modelId="{72785235-1E28-41C0-9F37-F90843B21A23}" type="presParOf" srcId="{5AB35992-7DE9-412E-AE58-321EF2E46167}" destId="{77E9DB09-ABC3-4C01-A069-5D3A1992D636}" srcOrd="1" destOrd="0" presId="urn:microsoft.com/office/officeart/2005/8/layout/hList7#1"/>
    <dgm:cxn modelId="{83B8A313-46FB-44CF-84CF-FCDF1134683A}" type="presParOf" srcId="{5AB35992-7DE9-412E-AE58-321EF2E46167}" destId="{C9A2A8B2-F6DD-4AAB-8A18-EBE3B934BC5F}" srcOrd="2" destOrd="0" presId="urn:microsoft.com/office/officeart/2005/8/layout/hList7#1"/>
    <dgm:cxn modelId="{09346C31-2207-4FD6-A064-07F924790BE5}" type="presParOf" srcId="{5AB35992-7DE9-412E-AE58-321EF2E46167}" destId="{F714560A-1D20-4851-9A94-E33455FC34A5}"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107528EC-C6DF-48D1-81D2-4C35C2BADE8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D36C6FE-B807-4B30-8A97-1D88EF5B6057}">
      <dgm:prSet/>
      <dgm:spPr/>
      <dgm:t>
        <a:bodyPr/>
        <a:lstStyle/>
        <a:p>
          <a:pPr rtl="0"/>
          <a:r>
            <a:rPr lang="en-US" b="1" dirty="0" smtClean="0"/>
            <a:t>Internal Auditor’s Role in Corporate Governance</a:t>
          </a:r>
          <a:endParaRPr lang="en-US" dirty="0"/>
        </a:p>
      </dgm:t>
    </dgm:pt>
    <dgm:pt modelId="{E2D955D3-2411-42F3-BA6A-5B1EC261A2B2}" type="parTrans" cxnId="{1E78DD37-DB8F-4104-983D-15293660A3C5}">
      <dgm:prSet/>
      <dgm:spPr/>
      <dgm:t>
        <a:bodyPr/>
        <a:lstStyle/>
        <a:p>
          <a:endParaRPr lang="en-US"/>
        </a:p>
      </dgm:t>
    </dgm:pt>
    <dgm:pt modelId="{8061F6F4-5D31-4D1F-B4DA-890D3928A062}" type="sibTrans" cxnId="{1E78DD37-DB8F-4104-983D-15293660A3C5}">
      <dgm:prSet/>
      <dgm:spPr/>
      <dgm:t>
        <a:bodyPr/>
        <a:lstStyle/>
        <a:p>
          <a:endParaRPr lang="en-US"/>
        </a:p>
      </dgm:t>
    </dgm:pt>
    <dgm:pt modelId="{DDED9E06-A7F4-4D58-9ACF-6BC228F7F950}" type="pres">
      <dgm:prSet presAssocID="{107528EC-C6DF-48D1-81D2-4C35C2BADE8C}" presName="linear" presStyleCnt="0">
        <dgm:presLayoutVars>
          <dgm:animLvl val="lvl"/>
          <dgm:resizeHandles val="exact"/>
        </dgm:presLayoutVars>
      </dgm:prSet>
      <dgm:spPr/>
      <dgm:t>
        <a:bodyPr/>
        <a:lstStyle/>
        <a:p>
          <a:endParaRPr lang="en-IN"/>
        </a:p>
      </dgm:t>
    </dgm:pt>
    <dgm:pt modelId="{54EBBD33-3BBB-4391-BDAD-DB89A25C05A3}" type="pres">
      <dgm:prSet presAssocID="{9D36C6FE-B807-4B30-8A97-1D88EF5B6057}" presName="parentText" presStyleLbl="node1" presStyleIdx="0" presStyleCnt="1">
        <dgm:presLayoutVars>
          <dgm:chMax val="0"/>
          <dgm:bulletEnabled val="1"/>
        </dgm:presLayoutVars>
      </dgm:prSet>
      <dgm:spPr/>
      <dgm:t>
        <a:bodyPr/>
        <a:lstStyle/>
        <a:p>
          <a:endParaRPr lang="en-IN"/>
        </a:p>
      </dgm:t>
    </dgm:pt>
  </dgm:ptLst>
  <dgm:cxnLst>
    <dgm:cxn modelId="{260C81B9-ADFF-4179-97DC-94292173BC62}" type="presOf" srcId="{9D36C6FE-B807-4B30-8A97-1D88EF5B6057}" destId="{54EBBD33-3BBB-4391-BDAD-DB89A25C05A3}" srcOrd="0" destOrd="0" presId="urn:microsoft.com/office/officeart/2005/8/layout/vList2"/>
    <dgm:cxn modelId="{5D65871B-EC97-46AE-9291-2DAE592E7831}" type="presOf" srcId="{107528EC-C6DF-48D1-81D2-4C35C2BADE8C}" destId="{DDED9E06-A7F4-4D58-9ACF-6BC228F7F950}" srcOrd="0" destOrd="0" presId="urn:microsoft.com/office/officeart/2005/8/layout/vList2"/>
    <dgm:cxn modelId="{1E78DD37-DB8F-4104-983D-15293660A3C5}" srcId="{107528EC-C6DF-48D1-81D2-4C35C2BADE8C}" destId="{9D36C6FE-B807-4B30-8A97-1D88EF5B6057}" srcOrd="0" destOrd="0" parTransId="{E2D955D3-2411-42F3-BA6A-5B1EC261A2B2}" sibTransId="{8061F6F4-5D31-4D1F-B4DA-890D3928A062}"/>
    <dgm:cxn modelId="{FBC3EC6A-D9DC-4D9E-942B-6BB04AFF7F71}" type="presParOf" srcId="{DDED9E06-A7F4-4D58-9ACF-6BC228F7F950}" destId="{54EBBD33-3BBB-4391-BDAD-DB89A25C05A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AFF6BA4-681B-4C7D-9FCC-9D9253BF319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2CB161B-9DF6-4FFE-8646-5395E67A302C}">
      <dgm:prSet custT="1"/>
      <dgm:spPr/>
      <dgm:t>
        <a:bodyPr/>
        <a:lstStyle/>
        <a:p>
          <a:pPr rtl="0"/>
          <a:r>
            <a:rPr lang="en-US" sz="1600" b="1" dirty="0" smtClean="0">
              <a:solidFill>
                <a:schemeClr val="bg1"/>
              </a:solidFill>
            </a:rPr>
            <a:t>Charging capitation fees from students, where not allowed.</a:t>
          </a:r>
          <a:endParaRPr lang="en-US" sz="1600" b="1" dirty="0">
            <a:solidFill>
              <a:schemeClr val="bg1"/>
            </a:solidFill>
          </a:endParaRPr>
        </a:p>
      </dgm:t>
    </dgm:pt>
    <dgm:pt modelId="{9B0632D2-ADA2-46A5-9A00-E58E4936CA64}" type="parTrans" cxnId="{9ABEAE19-2A38-4164-A090-3720DD30B576}">
      <dgm:prSet/>
      <dgm:spPr/>
      <dgm:t>
        <a:bodyPr/>
        <a:lstStyle/>
        <a:p>
          <a:endParaRPr lang="en-US"/>
        </a:p>
      </dgm:t>
    </dgm:pt>
    <dgm:pt modelId="{B73E38C1-660E-4AA9-BB23-51C716FAA076}" type="sibTrans" cxnId="{9ABEAE19-2A38-4164-A090-3720DD30B576}">
      <dgm:prSet/>
      <dgm:spPr/>
      <dgm:t>
        <a:bodyPr/>
        <a:lstStyle/>
        <a:p>
          <a:endParaRPr lang="en-US"/>
        </a:p>
      </dgm:t>
    </dgm:pt>
    <dgm:pt modelId="{0F77262F-F6A1-41BE-9B6B-CC8562D4F57D}">
      <dgm:prSet custT="1"/>
      <dgm:spPr/>
      <dgm:t>
        <a:bodyPr/>
        <a:lstStyle/>
        <a:p>
          <a:pPr rtl="0"/>
          <a:r>
            <a:rPr lang="en-US" sz="1400" b="1" dirty="0" smtClean="0">
              <a:solidFill>
                <a:schemeClr val="bg1"/>
              </a:solidFill>
            </a:rPr>
            <a:t>Plagiarism - Availability of restricted data, violation of intellectual property rights or leakage of critical information on internet, for example, examination papers, course papers, essays or research notes.</a:t>
          </a:r>
          <a:endParaRPr lang="en-US" sz="1400" b="1" dirty="0">
            <a:solidFill>
              <a:schemeClr val="bg1"/>
            </a:solidFill>
          </a:endParaRPr>
        </a:p>
      </dgm:t>
    </dgm:pt>
    <dgm:pt modelId="{896931B8-E1C9-4C4B-B12E-62981CB77E46}" type="parTrans" cxnId="{83128C32-F130-40B1-9E37-811A5239725A}">
      <dgm:prSet/>
      <dgm:spPr/>
      <dgm:t>
        <a:bodyPr/>
        <a:lstStyle/>
        <a:p>
          <a:endParaRPr lang="en-US"/>
        </a:p>
      </dgm:t>
    </dgm:pt>
    <dgm:pt modelId="{36800E4C-F5A3-411F-93FE-02C69C83377D}" type="sibTrans" cxnId="{83128C32-F130-40B1-9E37-811A5239725A}">
      <dgm:prSet/>
      <dgm:spPr/>
      <dgm:t>
        <a:bodyPr/>
        <a:lstStyle/>
        <a:p>
          <a:endParaRPr lang="en-US"/>
        </a:p>
      </dgm:t>
    </dgm:pt>
    <dgm:pt modelId="{D993DBB5-5B4F-4C66-BF86-0DA44CB337CF}">
      <dgm:prSet custT="1"/>
      <dgm:spPr/>
      <dgm:t>
        <a:bodyPr/>
        <a:lstStyle/>
        <a:p>
          <a:pPr rtl="0"/>
          <a:r>
            <a:rPr lang="en-US" sz="1600" b="1" dirty="0" smtClean="0">
              <a:solidFill>
                <a:schemeClr val="bg1"/>
              </a:solidFill>
            </a:rPr>
            <a:t>Sale of question papers and answers by employees, faculty, publisher, etc.</a:t>
          </a:r>
          <a:endParaRPr lang="en-US" sz="1600" b="1" dirty="0">
            <a:solidFill>
              <a:schemeClr val="bg1"/>
            </a:solidFill>
          </a:endParaRPr>
        </a:p>
      </dgm:t>
    </dgm:pt>
    <dgm:pt modelId="{7E83C3F9-9BB9-4BD5-83A6-1DB98CECD17A}" type="parTrans" cxnId="{7F8EF70E-6FBF-45F9-A294-52D55522089F}">
      <dgm:prSet/>
      <dgm:spPr/>
      <dgm:t>
        <a:bodyPr/>
        <a:lstStyle/>
        <a:p>
          <a:endParaRPr lang="en-US"/>
        </a:p>
      </dgm:t>
    </dgm:pt>
    <dgm:pt modelId="{6E2234E4-3E12-47DC-8B41-9989457E53C7}" type="sibTrans" cxnId="{7F8EF70E-6FBF-45F9-A294-52D55522089F}">
      <dgm:prSet/>
      <dgm:spPr/>
      <dgm:t>
        <a:bodyPr/>
        <a:lstStyle/>
        <a:p>
          <a:endParaRPr lang="en-US"/>
        </a:p>
      </dgm:t>
    </dgm:pt>
    <dgm:pt modelId="{983FE3CB-CFD2-4990-9313-E263C14F9969}">
      <dgm:prSet custT="1"/>
      <dgm:spPr/>
      <dgm:t>
        <a:bodyPr/>
        <a:lstStyle/>
        <a:p>
          <a:pPr rtl="0"/>
          <a:r>
            <a:rPr lang="en-US" sz="1600" b="1" dirty="0" smtClean="0">
              <a:solidFill>
                <a:schemeClr val="bg1"/>
              </a:solidFill>
            </a:rPr>
            <a:t>Reproduction and distribution of </a:t>
          </a:r>
          <a:r>
            <a:rPr lang="en-US" sz="1600" b="1" dirty="0" err="1" smtClean="0">
              <a:solidFill>
                <a:schemeClr val="bg1"/>
              </a:solidFill>
            </a:rPr>
            <a:t>unauthorised</a:t>
          </a:r>
          <a:r>
            <a:rPr lang="en-US" sz="1600" b="1" dirty="0" smtClean="0">
              <a:solidFill>
                <a:schemeClr val="bg1"/>
              </a:solidFill>
            </a:rPr>
            <a:t> valuable documents, such as college diploma certificates or transcripts of student’s records.</a:t>
          </a:r>
          <a:endParaRPr lang="en-US" sz="1600" b="1" dirty="0">
            <a:solidFill>
              <a:schemeClr val="bg1"/>
            </a:solidFill>
          </a:endParaRPr>
        </a:p>
      </dgm:t>
    </dgm:pt>
    <dgm:pt modelId="{440BEA7C-6C2B-457A-AFEA-F00D6A390D68}" type="parTrans" cxnId="{D001974A-4074-462B-8BAB-CD5F12980659}">
      <dgm:prSet/>
      <dgm:spPr/>
      <dgm:t>
        <a:bodyPr/>
        <a:lstStyle/>
        <a:p>
          <a:endParaRPr lang="en-US"/>
        </a:p>
      </dgm:t>
    </dgm:pt>
    <dgm:pt modelId="{DF4534DB-4FC4-484F-A0FD-67CBDCC6EC65}" type="sibTrans" cxnId="{D001974A-4074-462B-8BAB-CD5F12980659}">
      <dgm:prSet/>
      <dgm:spPr/>
      <dgm:t>
        <a:bodyPr/>
        <a:lstStyle/>
        <a:p>
          <a:endParaRPr lang="en-US"/>
        </a:p>
      </dgm:t>
    </dgm:pt>
    <dgm:pt modelId="{8A7AB48A-BEE8-4FE3-993D-EF61440337A2}" type="pres">
      <dgm:prSet presAssocID="{3AFF6BA4-681B-4C7D-9FCC-9D9253BF319D}" presName="linear" presStyleCnt="0">
        <dgm:presLayoutVars>
          <dgm:animLvl val="lvl"/>
          <dgm:resizeHandles val="exact"/>
        </dgm:presLayoutVars>
      </dgm:prSet>
      <dgm:spPr/>
      <dgm:t>
        <a:bodyPr/>
        <a:lstStyle/>
        <a:p>
          <a:endParaRPr lang="en-IN"/>
        </a:p>
      </dgm:t>
    </dgm:pt>
    <dgm:pt modelId="{6A16BADF-02BC-427A-BA66-530BDE544AB9}" type="pres">
      <dgm:prSet presAssocID="{D2CB161B-9DF6-4FFE-8646-5395E67A302C}" presName="parentText" presStyleLbl="node1" presStyleIdx="0" presStyleCnt="4">
        <dgm:presLayoutVars>
          <dgm:chMax val="0"/>
          <dgm:bulletEnabled val="1"/>
        </dgm:presLayoutVars>
      </dgm:prSet>
      <dgm:spPr/>
      <dgm:t>
        <a:bodyPr/>
        <a:lstStyle/>
        <a:p>
          <a:endParaRPr lang="en-IN"/>
        </a:p>
      </dgm:t>
    </dgm:pt>
    <dgm:pt modelId="{A963C8E2-84A4-4833-AC15-B50773F5F200}" type="pres">
      <dgm:prSet presAssocID="{B73E38C1-660E-4AA9-BB23-51C716FAA076}" presName="spacer" presStyleCnt="0"/>
      <dgm:spPr/>
    </dgm:pt>
    <dgm:pt modelId="{A8934C69-F6C7-4A7B-BDC0-5DCDF98EB367}" type="pres">
      <dgm:prSet presAssocID="{0F77262F-F6A1-41BE-9B6B-CC8562D4F57D}" presName="parentText" presStyleLbl="node1" presStyleIdx="1" presStyleCnt="4">
        <dgm:presLayoutVars>
          <dgm:chMax val="0"/>
          <dgm:bulletEnabled val="1"/>
        </dgm:presLayoutVars>
      </dgm:prSet>
      <dgm:spPr/>
      <dgm:t>
        <a:bodyPr/>
        <a:lstStyle/>
        <a:p>
          <a:endParaRPr lang="en-IN"/>
        </a:p>
      </dgm:t>
    </dgm:pt>
    <dgm:pt modelId="{6A56C639-693B-4555-B913-C82600275716}" type="pres">
      <dgm:prSet presAssocID="{36800E4C-F5A3-411F-93FE-02C69C83377D}" presName="spacer" presStyleCnt="0"/>
      <dgm:spPr/>
    </dgm:pt>
    <dgm:pt modelId="{5ACE799C-2F9F-4230-A4C6-BC62B4D9F51A}" type="pres">
      <dgm:prSet presAssocID="{D993DBB5-5B4F-4C66-BF86-0DA44CB337CF}" presName="parentText" presStyleLbl="node1" presStyleIdx="2" presStyleCnt="4">
        <dgm:presLayoutVars>
          <dgm:chMax val="0"/>
          <dgm:bulletEnabled val="1"/>
        </dgm:presLayoutVars>
      </dgm:prSet>
      <dgm:spPr/>
      <dgm:t>
        <a:bodyPr/>
        <a:lstStyle/>
        <a:p>
          <a:endParaRPr lang="en-IN"/>
        </a:p>
      </dgm:t>
    </dgm:pt>
    <dgm:pt modelId="{1AA3B68B-D9EB-4C0F-8D15-742DB84C6DBA}" type="pres">
      <dgm:prSet presAssocID="{6E2234E4-3E12-47DC-8B41-9989457E53C7}" presName="spacer" presStyleCnt="0"/>
      <dgm:spPr/>
    </dgm:pt>
    <dgm:pt modelId="{D7AD9F20-EA69-4415-893F-62B83E326124}" type="pres">
      <dgm:prSet presAssocID="{983FE3CB-CFD2-4990-9313-E263C14F9969}" presName="parentText" presStyleLbl="node1" presStyleIdx="3" presStyleCnt="4">
        <dgm:presLayoutVars>
          <dgm:chMax val="0"/>
          <dgm:bulletEnabled val="1"/>
        </dgm:presLayoutVars>
      </dgm:prSet>
      <dgm:spPr/>
      <dgm:t>
        <a:bodyPr/>
        <a:lstStyle/>
        <a:p>
          <a:endParaRPr lang="en-IN"/>
        </a:p>
      </dgm:t>
    </dgm:pt>
  </dgm:ptLst>
  <dgm:cxnLst>
    <dgm:cxn modelId="{62EA0E20-4422-4AE1-884C-240AD452D299}" type="presOf" srcId="{3AFF6BA4-681B-4C7D-9FCC-9D9253BF319D}" destId="{8A7AB48A-BEE8-4FE3-993D-EF61440337A2}" srcOrd="0" destOrd="0" presId="urn:microsoft.com/office/officeart/2005/8/layout/vList2"/>
    <dgm:cxn modelId="{83128C32-F130-40B1-9E37-811A5239725A}" srcId="{3AFF6BA4-681B-4C7D-9FCC-9D9253BF319D}" destId="{0F77262F-F6A1-41BE-9B6B-CC8562D4F57D}" srcOrd="1" destOrd="0" parTransId="{896931B8-E1C9-4C4B-B12E-62981CB77E46}" sibTransId="{36800E4C-F5A3-411F-93FE-02C69C83377D}"/>
    <dgm:cxn modelId="{57BCB73B-84BA-4727-ACDA-CE6ECB1F7ADC}" type="presOf" srcId="{0F77262F-F6A1-41BE-9B6B-CC8562D4F57D}" destId="{A8934C69-F6C7-4A7B-BDC0-5DCDF98EB367}" srcOrd="0" destOrd="0" presId="urn:microsoft.com/office/officeart/2005/8/layout/vList2"/>
    <dgm:cxn modelId="{D001974A-4074-462B-8BAB-CD5F12980659}" srcId="{3AFF6BA4-681B-4C7D-9FCC-9D9253BF319D}" destId="{983FE3CB-CFD2-4990-9313-E263C14F9969}" srcOrd="3" destOrd="0" parTransId="{440BEA7C-6C2B-457A-AFEA-F00D6A390D68}" sibTransId="{DF4534DB-4FC4-484F-A0FD-67CBDCC6EC65}"/>
    <dgm:cxn modelId="{F6252A10-301B-439B-B502-09FC2E4D4D42}" type="presOf" srcId="{D993DBB5-5B4F-4C66-BF86-0DA44CB337CF}" destId="{5ACE799C-2F9F-4230-A4C6-BC62B4D9F51A}" srcOrd="0" destOrd="0" presId="urn:microsoft.com/office/officeart/2005/8/layout/vList2"/>
    <dgm:cxn modelId="{9ABEAE19-2A38-4164-A090-3720DD30B576}" srcId="{3AFF6BA4-681B-4C7D-9FCC-9D9253BF319D}" destId="{D2CB161B-9DF6-4FFE-8646-5395E67A302C}" srcOrd="0" destOrd="0" parTransId="{9B0632D2-ADA2-46A5-9A00-E58E4936CA64}" sibTransId="{B73E38C1-660E-4AA9-BB23-51C716FAA076}"/>
    <dgm:cxn modelId="{7F8EF70E-6FBF-45F9-A294-52D55522089F}" srcId="{3AFF6BA4-681B-4C7D-9FCC-9D9253BF319D}" destId="{D993DBB5-5B4F-4C66-BF86-0DA44CB337CF}" srcOrd="2" destOrd="0" parTransId="{7E83C3F9-9BB9-4BD5-83A6-1DB98CECD17A}" sibTransId="{6E2234E4-3E12-47DC-8B41-9989457E53C7}"/>
    <dgm:cxn modelId="{D74F217B-755E-4B57-93AF-6AEE3084B52E}" type="presOf" srcId="{D2CB161B-9DF6-4FFE-8646-5395E67A302C}" destId="{6A16BADF-02BC-427A-BA66-530BDE544AB9}" srcOrd="0" destOrd="0" presId="urn:microsoft.com/office/officeart/2005/8/layout/vList2"/>
    <dgm:cxn modelId="{9D082E6C-0C7D-49D7-8715-23B3E0B7C696}" type="presOf" srcId="{983FE3CB-CFD2-4990-9313-E263C14F9969}" destId="{D7AD9F20-EA69-4415-893F-62B83E326124}" srcOrd="0" destOrd="0" presId="urn:microsoft.com/office/officeart/2005/8/layout/vList2"/>
    <dgm:cxn modelId="{50642007-F6D5-4F3E-8C2D-0E7815338578}" type="presParOf" srcId="{8A7AB48A-BEE8-4FE3-993D-EF61440337A2}" destId="{6A16BADF-02BC-427A-BA66-530BDE544AB9}" srcOrd="0" destOrd="0" presId="urn:microsoft.com/office/officeart/2005/8/layout/vList2"/>
    <dgm:cxn modelId="{457BE3EE-0233-45ED-B8FB-7B87F3411144}" type="presParOf" srcId="{8A7AB48A-BEE8-4FE3-993D-EF61440337A2}" destId="{A963C8E2-84A4-4833-AC15-B50773F5F200}" srcOrd="1" destOrd="0" presId="urn:microsoft.com/office/officeart/2005/8/layout/vList2"/>
    <dgm:cxn modelId="{E6A507EC-6E05-4466-B794-68C6B933D93C}" type="presParOf" srcId="{8A7AB48A-BEE8-4FE3-993D-EF61440337A2}" destId="{A8934C69-F6C7-4A7B-BDC0-5DCDF98EB367}" srcOrd="2" destOrd="0" presId="urn:microsoft.com/office/officeart/2005/8/layout/vList2"/>
    <dgm:cxn modelId="{EE345A40-89B6-4A35-9A37-AC1D3A9126B0}" type="presParOf" srcId="{8A7AB48A-BEE8-4FE3-993D-EF61440337A2}" destId="{6A56C639-693B-4555-B913-C82600275716}" srcOrd="3" destOrd="0" presId="urn:microsoft.com/office/officeart/2005/8/layout/vList2"/>
    <dgm:cxn modelId="{4D38D68F-288E-4CC1-B09B-ABD7A5B5585A}" type="presParOf" srcId="{8A7AB48A-BEE8-4FE3-993D-EF61440337A2}" destId="{5ACE799C-2F9F-4230-A4C6-BC62B4D9F51A}" srcOrd="4" destOrd="0" presId="urn:microsoft.com/office/officeart/2005/8/layout/vList2"/>
    <dgm:cxn modelId="{EB1E8643-DC12-4A77-A10D-0B6655181993}" type="presParOf" srcId="{8A7AB48A-BEE8-4FE3-993D-EF61440337A2}" destId="{1AA3B68B-D9EB-4C0F-8D15-742DB84C6DBA}" srcOrd="5" destOrd="0" presId="urn:microsoft.com/office/officeart/2005/8/layout/vList2"/>
    <dgm:cxn modelId="{8F2DD199-A685-412A-B986-209D55686069}" type="presParOf" srcId="{8A7AB48A-BEE8-4FE3-993D-EF61440337A2}" destId="{D7AD9F20-EA69-4415-893F-62B83E32612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B125AF0-D1CF-4E27-95FB-EF500CE146F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3725437-C57E-480C-B5AD-775FD814BC26}">
      <dgm:prSet/>
      <dgm:spPr/>
      <dgm:t>
        <a:bodyPr/>
        <a:lstStyle/>
        <a:p>
          <a:pPr rtl="0"/>
          <a:r>
            <a:rPr lang="en-US" i="1" dirty="0" smtClean="0"/>
            <a:t>Standard on Internal Audit (SIA) 11, “Consideration of Fraud in an Internal Audit”, lays down that the primary responsibility for prevention and detection of frauds rests with management and those charged with governance. They achieve this by designing, establishing and ensuring continuous operation of an effective system of internal controls. An internal auditor should use his knowledge and skills to reasonably enable him to identify indicators of frauds.</a:t>
          </a:r>
          <a:endParaRPr lang="en-US" dirty="0"/>
        </a:p>
      </dgm:t>
    </dgm:pt>
    <dgm:pt modelId="{0FE43A17-6AEE-4004-9234-4BA6C9D1C483}" type="parTrans" cxnId="{9F6E0F6C-B97A-4EAD-B80C-3CFF86F018DA}">
      <dgm:prSet/>
      <dgm:spPr/>
      <dgm:t>
        <a:bodyPr/>
        <a:lstStyle/>
        <a:p>
          <a:endParaRPr lang="en-US"/>
        </a:p>
      </dgm:t>
    </dgm:pt>
    <dgm:pt modelId="{1E13C2E8-FB5C-49BA-ACD8-615A9C026D25}" type="sibTrans" cxnId="{9F6E0F6C-B97A-4EAD-B80C-3CFF86F018DA}">
      <dgm:prSet/>
      <dgm:spPr/>
      <dgm:t>
        <a:bodyPr/>
        <a:lstStyle/>
        <a:p>
          <a:endParaRPr lang="en-US"/>
        </a:p>
      </dgm:t>
    </dgm:pt>
    <dgm:pt modelId="{789E547D-1B44-4292-86E4-1C98B35162DE}" type="pres">
      <dgm:prSet presAssocID="{9B125AF0-D1CF-4E27-95FB-EF500CE146F3}" presName="linear" presStyleCnt="0">
        <dgm:presLayoutVars>
          <dgm:animLvl val="lvl"/>
          <dgm:resizeHandles val="exact"/>
        </dgm:presLayoutVars>
      </dgm:prSet>
      <dgm:spPr/>
      <dgm:t>
        <a:bodyPr/>
        <a:lstStyle/>
        <a:p>
          <a:endParaRPr lang="en-IN"/>
        </a:p>
      </dgm:t>
    </dgm:pt>
    <dgm:pt modelId="{9941DE87-D97D-4C7F-9564-8BB9AB117CD9}" type="pres">
      <dgm:prSet presAssocID="{63725437-C57E-480C-B5AD-775FD814BC26}" presName="parentText" presStyleLbl="node1" presStyleIdx="0" presStyleCnt="1">
        <dgm:presLayoutVars>
          <dgm:chMax val="0"/>
          <dgm:bulletEnabled val="1"/>
        </dgm:presLayoutVars>
      </dgm:prSet>
      <dgm:spPr/>
      <dgm:t>
        <a:bodyPr/>
        <a:lstStyle/>
        <a:p>
          <a:endParaRPr lang="en-IN"/>
        </a:p>
      </dgm:t>
    </dgm:pt>
  </dgm:ptLst>
  <dgm:cxnLst>
    <dgm:cxn modelId="{9F6E0F6C-B97A-4EAD-B80C-3CFF86F018DA}" srcId="{9B125AF0-D1CF-4E27-95FB-EF500CE146F3}" destId="{63725437-C57E-480C-B5AD-775FD814BC26}" srcOrd="0" destOrd="0" parTransId="{0FE43A17-6AEE-4004-9234-4BA6C9D1C483}" sibTransId="{1E13C2E8-FB5C-49BA-ACD8-615A9C026D25}"/>
    <dgm:cxn modelId="{1F49543A-881C-4B09-80C8-F543149A54D0}" type="presOf" srcId="{63725437-C57E-480C-B5AD-775FD814BC26}" destId="{9941DE87-D97D-4C7F-9564-8BB9AB117CD9}" srcOrd="0" destOrd="0" presId="urn:microsoft.com/office/officeart/2005/8/layout/vList2"/>
    <dgm:cxn modelId="{DA5593D4-3204-49E1-8FAE-EE5A2328BB5D}" type="presOf" srcId="{9B125AF0-D1CF-4E27-95FB-EF500CE146F3}" destId="{789E547D-1B44-4292-86E4-1C98B35162DE}" srcOrd="0" destOrd="0" presId="urn:microsoft.com/office/officeart/2005/8/layout/vList2"/>
    <dgm:cxn modelId="{58FBA7D4-3AA9-4CCF-B8CB-C7FAD205729D}" type="presParOf" srcId="{789E547D-1B44-4292-86E4-1C98B35162DE}" destId="{9941DE87-D97D-4C7F-9564-8BB9AB117CD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FE82534-22F4-4F2C-9D1F-D124062DA2A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8897514-CD6A-476E-862A-29320AFA423E}">
      <dgm:prSet/>
      <dgm:spPr/>
      <dgm:t>
        <a:bodyPr/>
        <a:lstStyle/>
        <a:p>
          <a:pPr rtl="0"/>
          <a:r>
            <a:rPr lang="en-US" i="1" dirty="0" smtClean="0"/>
            <a:t>The internal auditor should help the management fulfill its responsibilities relating to fraud prevention and detection. The following paragraphs discuss the approach of the internal auditor regarding this:                                                                                           (a)       The internal auditor should obtain an understanding of the various  aspects of the control environment and evaluate the same as to the operating effectiveness.                                                                                                                                  (b)       The internal auditor should obtain an understanding of the policies and procedures adopted by the management to identify risks that can affect the achievement of the objectives of the entity and to distinguish risks from opportunities and evaluate the effectiveness of these policies and procedures.</a:t>
          </a:r>
          <a:endParaRPr lang="en-US" dirty="0"/>
        </a:p>
      </dgm:t>
    </dgm:pt>
    <dgm:pt modelId="{6432E0A5-DF9E-41C4-B7B5-672DF5BCB7D7}" type="parTrans" cxnId="{AFE81150-442D-4AF1-8F3D-AC3F85D78009}">
      <dgm:prSet/>
      <dgm:spPr/>
      <dgm:t>
        <a:bodyPr/>
        <a:lstStyle/>
        <a:p>
          <a:endParaRPr lang="en-US"/>
        </a:p>
      </dgm:t>
    </dgm:pt>
    <dgm:pt modelId="{37F734AA-F8CC-47A4-B99D-F03670263AF9}" type="sibTrans" cxnId="{AFE81150-442D-4AF1-8F3D-AC3F85D78009}">
      <dgm:prSet/>
      <dgm:spPr/>
      <dgm:t>
        <a:bodyPr/>
        <a:lstStyle/>
        <a:p>
          <a:endParaRPr lang="en-US"/>
        </a:p>
      </dgm:t>
    </dgm:pt>
    <dgm:pt modelId="{6CD09BD8-B742-4173-B54D-EF46B76A7CDA}" type="pres">
      <dgm:prSet presAssocID="{6FE82534-22F4-4F2C-9D1F-D124062DA2A5}" presName="linear" presStyleCnt="0">
        <dgm:presLayoutVars>
          <dgm:animLvl val="lvl"/>
          <dgm:resizeHandles val="exact"/>
        </dgm:presLayoutVars>
      </dgm:prSet>
      <dgm:spPr/>
      <dgm:t>
        <a:bodyPr/>
        <a:lstStyle/>
        <a:p>
          <a:endParaRPr lang="en-IN"/>
        </a:p>
      </dgm:t>
    </dgm:pt>
    <dgm:pt modelId="{244C0507-0E71-4AF6-A876-3A624089C4D9}" type="pres">
      <dgm:prSet presAssocID="{A8897514-CD6A-476E-862A-29320AFA423E}" presName="parentText" presStyleLbl="node1" presStyleIdx="0" presStyleCnt="1">
        <dgm:presLayoutVars>
          <dgm:chMax val="0"/>
          <dgm:bulletEnabled val="1"/>
        </dgm:presLayoutVars>
      </dgm:prSet>
      <dgm:spPr/>
      <dgm:t>
        <a:bodyPr/>
        <a:lstStyle/>
        <a:p>
          <a:endParaRPr lang="en-US"/>
        </a:p>
      </dgm:t>
    </dgm:pt>
  </dgm:ptLst>
  <dgm:cxnLst>
    <dgm:cxn modelId="{55B5C282-CFA5-40CF-AB2B-B7174EB3060A}" type="presOf" srcId="{A8897514-CD6A-476E-862A-29320AFA423E}" destId="{244C0507-0E71-4AF6-A876-3A624089C4D9}" srcOrd="0" destOrd="0" presId="urn:microsoft.com/office/officeart/2005/8/layout/vList2"/>
    <dgm:cxn modelId="{AFE81150-442D-4AF1-8F3D-AC3F85D78009}" srcId="{6FE82534-22F4-4F2C-9D1F-D124062DA2A5}" destId="{A8897514-CD6A-476E-862A-29320AFA423E}" srcOrd="0" destOrd="0" parTransId="{6432E0A5-DF9E-41C4-B7B5-672DF5BCB7D7}" sibTransId="{37F734AA-F8CC-47A4-B99D-F03670263AF9}"/>
    <dgm:cxn modelId="{F6A37954-827C-4618-A466-C5EFFA2FE6DE}" type="presOf" srcId="{6FE82534-22F4-4F2C-9D1F-D124062DA2A5}" destId="{6CD09BD8-B742-4173-B54D-EF46B76A7CDA}" srcOrd="0" destOrd="0" presId="urn:microsoft.com/office/officeart/2005/8/layout/vList2"/>
    <dgm:cxn modelId="{E9DDAFC0-2F97-409F-B102-91AE6EB035CA}" type="presParOf" srcId="{6CD09BD8-B742-4173-B54D-EF46B76A7CDA}" destId="{244C0507-0E71-4AF6-A876-3A624089C4D9}"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EA52F9-4D6B-4B1F-B79D-F54E992C99E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AC04EF2-436F-40B1-9EEA-53771330E1E6}">
      <dgm:prSet/>
      <dgm:spPr/>
      <dgm:t>
        <a:bodyPr/>
        <a:lstStyle/>
        <a:p>
          <a:pPr rtl="0"/>
          <a:r>
            <a:rPr lang="en-US" dirty="0" smtClean="0">
              <a:solidFill>
                <a:schemeClr val="bg1"/>
              </a:solidFill>
            </a:rPr>
            <a:t>1. He shall evaluate and confirm the effectiveness of internal check system of accounting of the receipts.</a:t>
          </a:r>
          <a:endParaRPr lang="en-US" dirty="0">
            <a:solidFill>
              <a:schemeClr val="bg1"/>
            </a:solidFill>
          </a:endParaRPr>
        </a:p>
      </dgm:t>
    </dgm:pt>
    <dgm:pt modelId="{256F43A4-189F-4F20-9005-C75C43D235D9}" type="parTrans" cxnId="{8B0319E7-4FCE-4127-9C9A-245AC4088B4E}">
      <dgm:prSet/>
      <dgm:spPr/>
      <dgm:t>
        <a:bodyPr/>
        <a:lstStyle/>
        <a:p>
          <a:endParaRPr lang="en-US"/>
        </a:p>
      </dgm:t>
    </dgm:pt>
    <dgm:pt modelId="{2E2B3E41-3A4B-4B93-8FA7-85EF801B994A}" type="sibTrans" cxnId="{8B0319E7-4FCE-4127-9C9A-245AC4088B4E}">
      <dgm:prSet/>
      <dgm:spPr/>
      <dgm:t>
        <a:bodyPr/>
        <a:lstStyle/>
        <a:p>
          <a:endParaRPr lang="en-US"/>
        </a:p>
      </dgm:t>
    </dgm:pt>
    <dgm:pt modelId="{5D2743C7-FBD3-41B8-BAF8-4E924BBDC792}">
      <dgm:prSet/>
      <dgm:spPr/>
      <dgm:t>
        <a:bodyPr/>
        <a:lstStyle/>
        <a:p>
          <a:pPr rtl="0"/>
          <a:r>
            <a:rPr lang="en-US" dirty="0" smtClean="0">
              <a:solidFill>
                <a:schemeClr val="bg1"/>
              </a:solidFill>
            </a:rPr>
            <a:t>2. He should verify that the fees are collected from all the students and if there is any concession, the same is granted by a person who is so authorized.</a:t>
          </a:r>
          <a:endParaRPr lang="en-US" dirty="0">
            <a:solidFill>
              <a:schemeClr val="bg1"/>
            </a:solidFill>
          </a:endParaRPr>
        </a:p>
      </dgm:t>
    </dgm:pt>
    <dgm:pt modelId="{010E481C-7D0C-4467-9B23-B5466676AD0B}" type="parTrans" cxnId="{05E12436-2E77-4736-8D44-6065BC1F91EE}">
      <dgm:prSet/>
      <dgm:spPr/>
      <dgm:t>
        <a:bodyPr/>
        <a:lstStyle/>
        <a:p>
          <a:endParaRPr lang="en-US"/>
        </a:p>
      </dgm:t>
    </dgm:pt>
    <dgm:pt modelId="{3D10715C-DA73-45A7-A158-79206D895848}" type="sibTrans" cxnId="{05E12436-2E77-4736-8D44-6065BC1F91EE}">
      <dgm:prSet/>
      <dgm:spPr/>
      <dgm:t>
        <a:bodyPr/>
        <a:lstStyle/>
        <a:p>
          <a:endParaRPr lang="en-US"/>
        </a:p>
      </dgm:t>
    </dgm:pt>
    <dgm:pt modelId="{BDAF24C6-1944-47D0-AD50-372DF4AEE3EE}">
      <dgm:prSet/>
      <dgm:spPr/>
      <dgm:t>
        <a:bodyPr/>
        <a:lstStyle/>
        <a:p>
          <a:pPr rtl="0"/>
          <a:r>
            <a:rPr lang="en-US" dirty="0" smtClean="0">
              <a:solidFill>
                <a:schemeClr val="bg1"/>
              </a:solidFill>
            </a:rPr>
            <a:t>3. He should also ensure that the fees received in advance and fees receivable are properly accounted and irrecoverable fees are written off under the authorization of the appropriate person.</a:t>
          </a:r>
          <a:endParaRPr lang="en-US" dirty="0">
            <a:solidFill>
              <a:schemeClr val="bg1"/>
            </a:solidFill>
          </a:endParaRPr>
        </a:p>
      </dgm:t>
    </dgm:pt>
    <dgm:pt modelId="{3780F380-5F41-4CEA-BDD0-0D1F6029A979}" type="parTrans" cxnId="{63539999-A14B-4A3A-96DA-F8E04A6AFD32}">
      <dgm:prSet/>
      <dgm:spPr/>
      <dgm:t>
        <a:bodyPr/>
        <a:lstStyle/>
        <a:p>
          <a:endParaRPr lang="en-US"/>
        </a:p>
      </dgm:t>
    </dgm:pt>
    <dgm:pt modelId="{51AC10C7-48CF-4B10-B743-E8183ED02576}" type="sibTrans" cxnId="{63539999-A14B-4A3A-96DA-F8E04A6AFD32}">
      <dgm:prSet/>
      <dgm:spPr/>
      <dgm:t>
        <a:bodyPr/>
        <a:lstStyle/>
        <a:p>
          <a:endParaRPr lang="en-US"/>
        </a:p>
      </dgm:t>
    </dgm:pt>
    <dgm:pt modelId="{90983761-ECD5-4F4F-9321-373AFD1F7E9A}" type="pres">
      <dgm:prSet presAssocID="{51EA52F9-4D6B-4B1F-B79D-F54E992C99E2}" presName="linear" presStyleCnt="0">
        <dgm:presLayoutVars>
          <dgm:animLvl val="lvl"/>
          <dgm:resizeHandles val="exact"/>
        </dgm:presLayoutVars>
      </dgm:prSet>
      <dgm:spPr/>
      <dgm:t>
        <a:bodyPr/>
        <a:lstStyle/>
        <a:p>
          <a:endParaRPr lang="en-IN"/>
        </a:p>
      </dgm:t>
    </dgm:pt>
    <dgm:pt modelId="{900725A2-C8A7-4667-8685-4300EE53A3DA}" type="pres">
      <dgm:prSet presAssocID="{AAC04EF2-436F-40B1-9EEA-53771330E1E6}" presName="parentText" presStyleLbl="node1" presStyleIdx="0" presStyleCnt="3">
        <dgm:presLayoutVars>
          <dgm:chMax val="0"/>
          <dgm:bulletEnabled val="1"/>
        </dgm:presLayoutVars>
      </dgm:prSet>
      <dgm:spPr/>
      <dgm:t>
        <a:bodyPr/>
        <a:lstStyle/>
        <a:p>
          <a:endParaRPr lang="en-IN"/>
        </a:p>
      </dgm:t>
    </dgm:pt>
    <dgm:pt modelId="{4D54409B-37A3-417A-A987-8B6F591D2AB8}" type="pres">
      <dgm:prSet presAssocID="{2E2B3E41-3A4B-4B93-8FA7-85EF801B994A}" presName="spacer" presStyleCnt="0"/>
      <dgm:spPr/>
    </dgm:pt>
    <dgm:pt modelId="{D32A5B32-9127-4EAC-AE15-DB5AD362AD04}" type="pres">
      <dgm:prSet presAssocID="{5D2743C7-FBD3-41B8-BAF8-4E924BBDC792}" presName="parentText" presStyleLbl="node1" presStyleIdx="1" presStyleCnt="3" custLinFactNeighborX="5714" custLinFactNeighborY="-12726">
        <dgm:presLayoutVars>
          <dgm:chMax val="0"/>
          <dgm:bulletEnabled val="1"/>
        </dgm:presLayoutVars>
      </dgm:prSet>
      <dgm:spPr/>
      <dgm:t>
        <a:bodyPr/>
        <a:lstStyle/>
        <a:p>
          <a:endParaRPr lang="en-IN"/>
        </a:p>
      </dgm:t>
    </dgm:pt>
    <dgm:pt modelId="{A269B1B2-D26A-4A2C-85D9-D3135A8F9E8D}" type="pres">
      <dgm:prSet presAssocID="{3D10715C-DA73-45A7-A158-79206D895848}" presName="spacer" presStyleCnt="0"/>
      <dgm:spPr/>
    </dgm:pt>
    <dgm:pt modelId="{AB99E0FA-9AFC-4427-92DC-7C42E7D6344B}" type="pres">
      <dgm:prSet presAssocID="{BDAF24C6-1944-47D0-AD50-372DF4AEE3EE}" presName="parentText" presStyleLbl="node1" presStyleIdx="2" presStyleCnt="3">
        <dgm:presLayoutVars>
          <dgm:chMax val="0"/>
          <dgm:bulletEnabled val="1"/>
        </dgm:presLayoutVars>
      </dgm:prSet>
      <dgm:spPr/>
      <dgm:t>
        <a:bodyPr/>
        <a:lstStyle/>
        <a:p>
          <a:endParaRPr lang="en-IN"/>
        </a:p>
      </dgm:t>
    </dgm:pt>
  </dgm:ptLst>
  <dgm:cxnLst>
    <dgm:cxn modelId="{C590E1E3-C3BE-4620-937F-2E443A898EB6}" type="presOf" srcId="{AAC04EF2-436F-40B1-9EEA-53771330E1E6}" destId="{900725A2-C8A7-4667-8685-4300EE53A3DA}" srcOrd="0" destOrd="0" presId="urn:microsoft.com/office/officeart/2005/8/layout/vList2"/>
    <dgm:cxn modelId="{05E12436-2E77-4736-8D44-6065BC1F91EE}" srcId="{51EA52F9-4D6B-4B1F-B79D-F54E992C99E2}" destId="{5D2743C7-FBD3-41B8-BAF8-4E924BBDC792}" srcOrd="1" destOrd="0" parTransId="{010E481C-7D0C-4467-9B23-B5466676AD0B}" sibTransId="{3D10715C-DA73-45A7-A158-79206D895848}"/>
    <dgm:cxn modelId="{8B0319E7-4FCE-4127-9C9A-245AC4088B4E}" srcId="{51EA52F9-4D6B-4B1F-B79D-F54E992C99E2}" destId="{AAC04EF2-436F-40B1-9EEA-53771330E1E6}" srcOrd="0" destOrd="0" parTransId="{256F43A4-189F-4F20-9005-C75C43D235D9}" sibTransId="{2E2B3E41-3A4B-4B93-8FA7-85EF801B994A}"/>
    <dgm:cxn modelId="{7CE20BE0-4350-4F14-8487-368B2E60E017}" type="presOf" srcId="{51EA52F9-4D6B-4B1F-B79D-F54E992C99E2}" destId="{90983761-ECD5-4F4F-9321-373AFD1F7E9A}" srcOrd="0" destOrd="0" presId="urn:microsoft.com/office/officeart/2005/8/layout/vList2"/>
    <dgm:cxn modelId="{AFFAFAEE-379D-4B88-B841-E8AAC8CE6C26}" type="presOf" srcId="{BDAF24C6-1944-47D0-AD50-372DF4AEE3EE}" destId="{AB99E0FA-9AFC-4427-92DC-7C42E7D6344B}" srcOrd="0" destOrd="0" presId="urn:microsoft.com/office/officeart/2005/8/layout/vList2"/>
    <dgm:cxn modelId="{18B70DD7-A6BB-4D8F-AC3D-AD64842283E1}" type="presOf" srcId="{5D2743C7-FBD3-41B8-BAF8-4E924BBDC792}" destId="{D32A5B32-9127-4EAC-AE15-DB5AD362AD04}" srcOrd="0" destOrd="0" presId="urn:microsoft.com/office/officeart/2005/8/layout/vList2"/>
    <dgm:cxn modelId="{63539999-A14B-4A3A-96DA-F8E04A6AFD32}" srcId="{51EA52F9-4D6B-4B1F-B79D-F54E992C99E2}" destId="{BDAF24C6-1944-47D0-AD50-372DF4AEE3EE}" srcOrd="2" destOrd="0" parTransId="{3780F380-5F41-4CEA-BDD0-0D1F6029A979}" sibTransId="{51AC10C7-48CF-4B10-B743-E8183ED02576}"/>
    <dgm:cxn modelId="{2B1348BB-3D9B-4ACC-83A3-4F18036861C0}" type="presParOf" srcId="{90983761-ECD5-4F4F-9321-373AFD1F7E9A}" destId="{900725A2-C8A7-4667-8685-4300EE53A3DA}" srcOrd="0" destOrd="0" presId="urn:microsoft.com/office/officeart/2005/8/layout/vList2"/>
    <dgm:cxn modelId="{9B6984C0-95E3-4610-A14E-1CD6FFB7A55C}" type="presParOf" srcId="{90983761-ECD5-4F4F-9321-373AFD1F7E9A}" destId="{4D54409B-37A3-417A-A987-8B6F591D2AB8}" srcOrd="1" destOrd="0" presId="urn:microsoft.com/office/officeart/2005/8/layout/vList2"/>
    <dgm:cxn modelId="{897CC85C-7A8C-49E0-A3B9-164F33B832A1}" type="presParOf" srcId="{90983761-ECD5-4F4F-9321-373AFD1F7E9A}" destId="{D32A5B32-9127-4EAC-AE15-DB5AD362AD04}" srcOrd="2" destOrd="0" presId="urn:microsoft.com/office/officeart/2005/8/layout/vList2"/>
    <dgm:cxn modelId="{593E516F-5E8A-4A8D-88DA-859EEF5B9726}" type="presParOf" srcId="{90983761-ECD5-4F4F-9321-373AFD1F7E9A}" destId="{A269B1B2-D26A-4A2C-85D9-D3135A8F9E8D}" srcOrd="3" destOrd="0" presId="urn:microsoft.com/office/officeart/2005/8/layout/vList2"/>
    <dgm:cxn modelId="{7436269F-7745-470B-A2EF-9C7B830A6AD6}" type="presParOf" srcId="{90983761-ECD5-4F4F-9321-373AFD1F7E9A}" destId="{AB99E0FA-9AFC-4427-92DC-7C42E7D6344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2E5010-0D29-4F26-9887-EFD69D42842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9BAEEB5-56C5-4C5F-8EF1-1E721798A52F}">
      <dgm:prSet/>
      <dgm:spPr/>
      <dgm:t>
        <a:bodyPr/>
        <a:lstStyle/>
        <a:p>
          <a:pPr rtl="0"/>
          <a:r>
            <a:rPr lang="en-US" dirty="0" smtClean="0"/>
            <a:t>1. Grant from government, local authority or governing bodies.</a:t>
          </a:r>
          <a:endParaRPr lang="en-US" dirty="0"/>
        </a:p>
      </dgm:t>
    </dgm:pt>
    <dgm:pt modelId="{F606E413-847F-44F0-AB7A-89C25B8D6948}" type="parTrans" cxnId="{777799AB-7FBD-4B54-961F-5F9CD8EC306A}">
      <dgm:prSet/>
      <dgm:spPr/>
      <dgm:t>
        <a:bodyPr/>
        <a:lstStyle/>
        <a:p>
          <a:endParaRPr lang="en-US"/>
        </a:p>
      </dgm:t>
    </dgm:pt>
    <dgm:pt modelId="{B9C4A54D-26CA-4412-88D9-ABE4E0AA25B2}" type="sibTrans" cxnId="{777799AB-7FBD-4B54-961F-5F9CD8EC306A}">
      <dgm:prSet/>
      <dgm:spPr/>
      <dgm:t>
        <a:bodyPr/>
        <a:lstStyle/>
        <a:p>
          <a:endParaRPr lang="en-US"/>
        </a:p>
      </dgm:t>
    </dgm:pt>
    <dgm:pt modelId="{3498D2D9-88C1-40B6-9BCA-F519947F6315}">
      <dgm:prSet/>
      <dgm:spPr/>
      <dgm:t>
        <a:bodyPr/>
        <a:lstStyle/>
        <a:p>
          <a:pPr rtl="0"/>
          <a:r>
            <a:rPr lang="en-US" dirty="0" smtClean="0"/>
            <a:t>2. Legacies.</a:t>
          </a:r>
          <a:endParaRPr lang="en-US" dirty="0"/>
        </a:p>
      </dgm:t>
    </dgm:pt>
    <dgm:pt modelId="{77CA8D66-560D-4B38-B62A-4857A228087E}" type="parTrans" cxnId="{F14F7918-2CF4-438A-B9F9-C596494D754F}">
      <dgm:prSet/>
      <dgm:spPr/>
      <dgm:t>
        <a:bodyPr/>
        <a:lstStyle/>
        <a:p>
          <a:endParaRPr lang="en-US"/>
        </a:p>
      </dgm:t>
    </dgm:pt>
    <dgm:pt modelId="{D5D7A737-CEA7-4772-90A2-8A2FEF844FCE}" type="sibTrans" cxnId="{F14F7918-2CF4-438A-B9F9-C596494D754F}">
      <dgm:prSet/>
      <dgm:spPr/>
      <dgm:t>
        <a:bodyPr/>
        <a:lstStyle/>
        <a:p>
          <a:endParaRPr lang="en-US"/>
        </a:p>
      </dgm:t>
    </dgm:pt>
    <dgm:pt modelId="{D26A7ABC-95B9-4B98-AAB5-0A285010FFD6}">
      <dgm:prSet/>
      <dgm:spPr/>
      <dgm:t>
        <a:bodyPr/>
        <a:lstStyle/>
        <a:p>
          <a:pPr rtl="0"/>
          <a:r>
            <a:rPr lang="en-US" dirty="0" smtClean="0"/>
            <a:t>3. Donation in cash and in kind.</a:t>
          </a:r>
          <a:endParaRPr lang="en-US" dirty="0"/>
        </a:p>
      </dgm:t>
    </dgm:pt>
    <dgm:pt modelId="{D371A0DD-0443-4AEA-B47C-3AE87BEAC581}" type="parTrans" cxnId="{ECF11D2D-25D9-493A-AC6C-A45E4F8DB8B0}">
      <dgm:prSet/>
      <dgm:spPr/>
      <dgm:t>
        <a:bodyPr/>
        <a:lstStyle/>
        <a:p>
          <a:endParaRPr lang="en-US"/>
        </a:p>
      </dgm:t>
    </dgm:pt>
    <dgm:pt modelId="{9FA90549-8367-441D-AD75-DE47B3BC4502}" type="sibTrans" cxnId="{ECF11D2D-25D9-493A-AC6C-A45E4F8DB8B0}">
      <dgm:prSet/>
      <dgm:spPr/>
      <dgm:t>
        <a:bodyPr/>
        <a:lstStyle/>
        <a:p>
          <a:endParaRPr lang="en-US"/>
        </a:p>
      </dgm:t>
    </dgm:pt>
    <dgm:pt modelId="{3341BDF6-9549-49CB-A6B1-5600BDBA3196}">
      <dgm:prSet/>
      <dgm:spPr/>
      <dgm:t>
        <a:bodyPr/>
        <a:lstStyle/>
        <a:p>
          <a:pPr rtl="0"/>
          <a:r>
            <a:rPr lang="en-US" dirty="0" smtClean="0"/>
            <a:t>4. Income from Investments.</a:t>
          </a:r>
          <a:endParaRPr lang="en-US" dirty="0"/>
        </a:p>
      </dgm:t>
    </dgm:pt>
    <dgm:pt modelId="{4BBE1014-C3FA-4AA1-B59B-2883DA51B4C1}" type="parTrans" cxnId="{9CB760FF-6E7E-46DE-9427-979165C95E42}">
      <dgm:prSet/>
      <dgm:spPr/>
      <dgm:t>
        <a:bodyPr/>
        <a:lstStyle/>
        <a:p>
          <a:endParaRPr lang="en-US"/>
        </a:p>
      </dgm:t>
    </dgm:pt>
    <dgm:pt modelId="{3D623138-D271-4160-B047-01C657BA0698}" type="sibTrans" cxnId="{9CB760FF-6E7E-46DE-9427-979165C95E42}">
      <dgm:prSet/>
      <dgm:spPr/>
      <dgm:t>
        <a:bodyPr/>
        <a:lstStyle/>
        <a:p>
          <a:endParaRPr lang="en-US"/>
        </a:p>
      </dgm:t>
    </dgm:pt>
    <dgm:pt modelId="{C7114531-E242-4F32-94A7-EBADA7E8175B}">
      <dgm:prSet/>
      <dgm:spPr/>
      <dgm:t>
        <a:bodyPr/>
        <a:lstStyle/>
        <a:p>
          <a:pPr rtl="0"/>
          <a:r>
            <a:rPr lang="en-US" dirty="0" smtClean="0"/>
            <a:t>5. Admission fees, Tuition fees, Hostel fees etc.</a:t>
          </a:r>
          <a:endParaRPr lang="en-US" dirty="0"/>
        </a:p>
      </dgm:t>
    </dgm:pt>
    <dgm:pt modelId="{52DEE942-2449-4ECD-B167-05515270C50F}" type="parTrans" cxnId="{2AD3B324-9FA8-47FC-AB43-95367CD22F56}">
      <dgm:prSet/>
      <dgm:spPr/>
      <dgm:t>
        <a:bodyPr/>
        <a:lstStyle/>
        <a:p>
          <a:endParaRPr lang="en-US"/>
        </a:p>
      </dgm:t>
    </dgm:pt>
    <dgm:pt modelId="{F6E4661A-06E1-4801-A312-B731483898CB}" type="sibTrans" cxnId="{2AD3B324-9FA8-47FC-AB43-95367CD22F56}">
      <dgm:prSet/>
      <dgm:spPr/>
      <dgm:t>
        <a:bodyPr/>
        <a:lstStyle/>
        <a:p>
          <a:endParaRPr lang="en-US"/>
        </a:p>
      </dgm:t>
    </dgm:pt>
    <dgm:pt modelId="{4E67F05A-70C5-49AF-AF4B-9F55AFAE0A2D}">
      <dgm:prSet/>
      <dgm:spPr/>
      <dgm:t>
        <a:bodyPr/>
        <a:lstStyle/>
        <a:p>
          <a:pPr rtl="0"/>
          <a:r>
            <a:rPr lang="en-US" dirty="0" smtClean="0"/>
            <a:t>6. Fines and penalties.</a:t>
          </a:r>
          <a:endParaRPr lang="en-US" dirty="0"/>
        </a:p>
      </dgm:t>
    </dgm:pt>
    <dgm:pt modelId="{84564499-6AAB-4D35-9C94-490114839C4B}" type="parTrans" cxnId="{6FD8095D-A696-4058-A9EC-E4EE950A67CC}">
      <dgm:prSet/>
      <dgm:spPr/>
      <dgm:t>
        <a:bodyPr/>
        <a:lstStyle/>
        <a:p>
          <a:endParaRPr lang="en-US"/>
        </a:p>
      </dgm:t>
    </dgm:pt>
    <dgm:pt modelId="{E2BF5881-FDC4-4F31-89F9-C17CB0F69A94}" type="sibTrans" cxnId="{6FD8095D-A696-4058-A9EC-E4EE950A67CC}">
      <dgm:prSet/>
      <dgm:spPr/>
      <dgm:t>
        <a:bodyPr/>
        <a:lstStyle/>
        <a:p>
          <a:endParaRPr lang="en-US"/>
        </a:p>
      </dgm:t>
    </dgm:pt>
    <dgm:pt modelId="{F2146BC4-F6F3-4138-B2B7-1CD10B3DB11F}">
      <dgm:prSet/>
      <dgm:spPr/>
      <dgm:t>
        <a:bodyPr/>
        <a:lstStyle/>
        <a:p>
          <a:pPr rtl="0"/>
          <a:r>
            <a:rPr lang="en-US" dirty="0" smtClean="0"/>
            <a:t>7. Contribution towards specific fund.</a:t>
          </a:r>
          <a:endParaRPr lang="en-US" dirty="0"/>
        </a:p>
      </dgm:t>
    </dgm:pt>
    <dgm:pt modelId="{15F22B71-AF17-4DBD-8B39-6B7A13FC97BE}" type="parTrans" cxnId="{35F4DB36-2938-4223-B3CF-406C6B288651}">
      <dgm:prSet/>
      <dgm:spPr/>
      <dgm:t>
        <a:bodyPr/>
        <a:lstStyle/>
        <a:p>
          <a:endParaRPr lang="en-US"/>
        </a:p>
      </dgm:t>
    </dgm:pt>
    <dgm:pt modelId="{0F637B78-3524-4AFD-9288-66D8D7C0978C}" type="sibTrans" cxnId="{35F4DB36-2938-4223-B3CF-406C6B288651}">
      <dgm:prSet/>
      <dgm:spPr/>
      <dgm:t>
        <a:bodyPr/>
        <a:lstStyle/>
        <a:p>
          <a:endParaRPr lang="en-US"/>
        </a:p>
      </dgm:t>
    </dgm:pt>
    <dgm:pt modelId="{387EA4F0-35D2-42A9-BEF5-69E236CCCE45}">
      <dgm:prSet/>
      <dgm:spPr/>
      <dgm:t>
        <a:bodyPr/>
        <a:lstStyle/>
        <a:p>
          <a:pPr rtl="0"/>
          <a:r>
            <a:rPr lang="en-US" dirty="0" smtClean="0"/>
            <a:t>8. Rental income etc.</a:t>
          </a:r>
          <a:endParaRPr lang="en-US" dirty="0"/>
        </a:p>
      </dgm:t>
    </dgm:pt>
    <dgm:pt modelId="{A6E391FE-F245-4DF4-BDF2-5248DEE9803A}" type="parTrans" cxnId="{5137AF27-66BF-4313-932B-B1A356FF8C6A}">
      <dgm:prSet/>
      <dgm:spPr/>
      <dgm:t>
        <a:bodyPr/>
        <a:lstStyle/>
        <a:p>
          <a:endParaRPr lang="en-US"/>
        </a:p>
      </dgm:t>
    </dgm:pt>
    <dgm:pt modelId="{50CB2F36-887E-4AB6-A6CF-D2FBEF07B763}" type="sibTrans" cxnId="{5137AF27-66BF-4313-932B-B1A356FF8C6A}">
      <dgm:prSet/>
      <dgm:spPr/>
      <dgm:t>
        <a:bodyPr/>
        <a:lstStyle/>
        <a:p>
          <a:endParaRPr lang="en-US"/>
        </a:p>
      </dgm:t>
    </dgm:pt>
    <dgm:pt modelId="{98248FAB-F3DD-49ED-8C3E-DA5D1BBF8A84}" type="pres">
      <dgm:prSet presAssocID="{942E5010-0D29-4F26-9887-EFD69D428429}" presName="linear" presStyleCnt="0">
        <dgm:presLayoutVars>
          <dgm:animLvl val="lvl"/>
          <dgm:resizeHandles val="exact"/>
        </dgm:presLayoutVars>
      </dgm:prSet>
      <dgm:spPr/>
      <dgm:t>
        <a:bodyPr/>
        <a:lstStyle/>
        <a:p>
          <a:endParaRPr lang="en-IN"/>
        </a:p>
      </dgm:t>
    </dgm:pt>
    <dgm:pt modelId="{93E83C39-8A1F-4534-B0AC-3EDDB8B978B2}" type="pres">
      <dgm:prSet presAssocID="{79BAEEB5-56C5-4C5F-8EF1-1E721798A52F}" presName="parentText" presStyleLbl="node1" presStyleIdx="0" presStyleCnt="8">
        <dgm:presLayoutVars>
          <dgm:chMax val="0"/>
          <dgm:bulletEnabled val="1"/>
        </dgm:presLayoutVars>
      </dgm:prSet>
      <dgm:spPr/>
      <dgm:t>
        <a:bodyPr/>
        <a:lstStyle/>
        <a:p>
          <a:endParaRPr lang="en-IN"/>
        </a:p>
      </dgm:t>
    </dgm:pt>
    <dgm:pt modelId="{0DD662B1-907D-4362-961E-87E78303529B}" type="pres">
      <dgm:prSet presAssocID="{B9C4A54D-26CA-4412-88D9-ABE4E0AA25B2}" presName="spacer" presStyleCnt="0"/>
      <dgm:spPr/>
    </dgm:pt>
    <dgm:pt modelId="{3D78B95C-054C-4FE9-9E07-D5991754D842}" type="pres">
      <dgm:prSet presAssocID="{3498D2D9-88C1-40B6-9BCA-F519947F6315}" presName="parentText" presStyleLbl="node1" presStyleIdx="1" presStyleCnt="8">
        <dgm:presLayoutVars>
          <dgm:chMax val="0"/>
          <dgm:bulletEnabled val="1"/>
        </dgm:presLayoutVars>
      </dgm:prSet>
      <dgm:spPr/>
      <dgm:t>
        <a:bodyPr/>
        <a:lstStyle/>
        <a:p>
          <a:endParaRPr lang="en-IN"/>
        </a:p>
      </dgm:t>
    </dgm:pt>
    <dgm:pt modelId="{875CD707-65AF-4722-9B10-2D508CF57B1E}" type="pres">
      <dgm:prSet presAssocID="{D5D7A737-CEA7-4772-90A2-8A2FEF844FCE}" presName="spacer" presStyleCnt="0"/>
      <dgm:spPr/>
    </dgm:pt>
    <dgm:pt modelId="{931462E9-F409-4912-9C49-879874E831FC}" type="pres">
      <dgm:prSet presAssocID="{D26A7ABC-95B9-4B98-AAB5-0A285010FFD6}" presName="parentText" presStyleLbl="node1" presStyleIdx="2" presStyleCnt="8">
        <dgm:presLayoutVars>
          <dgm:chMax val="0"/>
          <dgm:bulletEnabled val="1"/>
        </dgm:presLayoutVars>
      </dgm:prSet>
      <dgm:spPr/>
      <dgm:t>
        <a:bodyPr/>
        <a:lstStyle/>
        <a:p>
          <a:endParaRPr lang="en-IN"/>
        </a:p>
      </dgm:t>
    </dgm:pt>
    <dgm:pt modelId="{4AE300E4-4015-4A89-8D0D-798A26DDA7F4}" type="pres">
      <dgm:prSet presAssocID="{9FA90549-8367-441D-AD75-DE47B3BC4502}" presName="spacer" presStyleCnt="0"/>
      <dgm:spPr/>
    </dgm:pt>
    <dgm:pt modelId="{18A609B3-486A-43C4-A8D7-7FB7000AD0B1}" type="pres">
      <dgm:prSet presAssocID="{3341BDF6-9549-49CB-A6B1-5600BDBA3196}" presName="parentText" presStyleLbl="node1" presStyleIdx="3" presStyleCnt="8">
        <dgm:presLayoutVars>
          <dgm:chMax val="0"/>
          <dgm:bulletEnabled val="1"/>
        </dgm:presLayoutVars>
      </dgm:prSet>
      <dgm:spPr/>
      <dgm:t>
        <a:bodyPr/>
        <a:lstStyle/>
        <a:p>
          <a:endParaRPr lang="en-IN"/>
        </a:p>
      </dgm:t>
    </dgm:pt>
    <dgm:pt modelId="{08649B6E-D10D-4338-B3F8-1FE24614F781}" type="pres">
      <dgm:prSet presAssocID="{3D623138-D271-4160-B047-01C657BA0698}" presName="spacer" presStyleCnt="0"/>
      <dgm:spPr/>
    </dgm:pt>
    <dgm:pt modelId="{95D9DBD2-BF70-482A-95E2-E4F70EBE26A9}" type="pres">
      <dgm:prSet presAssocID="{C7114531-E242-4F32-94A7-EBADA7E8175B}" presName="parentText" presStyleLbl="node1" presStyleIdx="4" presStyleCnt="8">
        <dgm:presLayoutVars>
          <dgm:chMax val="0"/>
          <dgm:bulletEnabled val="1"/>
        </dgm:presLayoutVars>
      </dgm:prSet>
      <dgm:spPr/>
      <dgm:t>
        <a:bodyPr/>
        <a:lstStyle/>
        <a:p>
          <a:endParaRPr lang="en-IN"/>
        </a:p>
      </dgm:t>
    </dgm:pt>
    <dgm:pt modelId="{F8BFB45A-71AC-4885-90EF-F94E1AF44EB9}" type="pres">
      <dgm:prSet presAssocID="{F6E4661A-06E1-4801-A312-B731483898CB}" presName="spacer" presStyleCnt="0"/>
      <dgm:spPr/>
    </dgm:pt>
    <dgm:pt modelId="{9FD2A1E4-7E44-4BC7-B511-91FE1542D8B4}" type="pres">
      <dgm:prSet presAssocID="{4E67F05A-70C5-49AF-AF4B-9F55AFAE0A2D}" presName="parentText" presStyleLbl="node1" presStyleIdx="5" presStyleCnt="8">
        <dgm:presLayoutVars>
          <dgm:chMax val="0"/>
          <dgm:bulletEnabled val="1"/>
        </dgm:presLayoutVars>
      </dgm:prSet>
      <dgm:spPr/>
      <dgm:t>
        <a:bodyPr/>
        <a:lstStyle/>
        <a:p>
          <a:endParaRPr lang="en-IN"/>
        </a:p>
      </dgm:t>
    </dgm:pt>
    <dgm:pt modelId="{514D92A2-22AD-466A-A740-8608EC67D10E}" type="pres">
      <dgm:prSet presAssocID="{E2BF5881-FDC4-4F31-89F9-C17CB0F69A94}" presName="spacer" presStyleCnt="0"/>
      <dgm:spPr/>
    </dgm:pt>
    <dgm:pt modelId="{CA4FF093-9C93-40C6-850D-B999A84687BD}" type="pres">
      <dgm:prSet presAssocID="{F2146BC4-F6F3-4138-B2B7-1CD10B3DB11F}" presName="parentText" presStyleLbl="node1" presStyleIdx="6" presStyleCnt="8">
        <dgm:presLayoutVars>
          <dgm:chMax val="0"/>
          <dgm:bulletEnabled val="1"/>
        </dgm:presLayoutVars>
      </dgm:prSet>
      <dgm:spPr/>
      <dgm:t>
        <a:bodyPr/>
        <a:lstStyle/>
        <a:p>
          <a:endParaRPr lang="en-IN"/>
        </a:p>
      </dgm:t>
    </dgm:pt>
    <dgm:pt modelId="{B6093913-DDEF-4443-AD8B-F6B9C514BB7D}" type="pres">
      <dgm:prSet presAssocID="{0F637B78-3524-4AFD-9288-66D8D7C0978C}" presName="spacer" presStyleCnt="0"/>
      <dgm:spPr/>
    </dgm:pt>
    <dgm:pt modelId="{56550601-B9D5-4337-A8F2-3F4A41BDAD19}" type="pres">
      <dgm:prSet presAssocID="{387EA4F0-35D2-42A9-BEF5-69E236CCCE45}" presName="parentText" presStyleLbl="node1" presStyleIdx="7" presStyleCnt="8">
        <dgm:presLayoutVars>
          <dgm:chMax val="0"/>
          <dgm:bulletEnabled val="1"/>
        </dgm:presLayoutVars>
      </dgm:prSet>
      <dgm:spPr/>
      <dgm:t>
        <a:bodyPr/>
        <a:lstStyle/>
        <a:p>
          <a:endParaRPr lang="en-IN"/>
        </a:p>
      </dgm:t>
    </dgm:pt>
  </dgm:ptLst>
  <dgm:cxnLst>
    <dgm:cxn modelId="{FAC7A7D1-E609-4CC3-828A-998DE09286D1}" type="presOf" srcId="{3341BDF6-9549-49CB-A6B1-5600BDBA3196}" destId="{18A609B3-486A-43C4-A8D7-7FB7000AD0B1}" srcOrd="0" destOrd="0" presId="urn:microsoft.com/office/officeart/2005/8/layout/vList2"/>
    <dgm:cxn modelId="{2AD3B324-9FA8-47FC-AB43-95367CD22F56}" srcId="{942E5010-0D29-4F26-9887-EFD69D428429}" destId="{C7114531-E242-4F32-94A7-EBADA7E8175B}" srcOrd="4" destOrd="0" parTransId="{52DEE942-2449-4ECD-B167-05515270C50F}" sibTransId="{F6E4661A-06E1-4801-A312-B731483898CB}"/>
    <dgm:cxn modelId="{ECF11D2D-25D9-493A-AC6C-A45E4F8DB8B0}" srcId="{942E5010-0D29-4F26-9887-EFD69D428429}" destId="{D26A7ABC-95B9-4B98-AAB5-0A285010FFD6}" srcOrd="2" destOrd="0" parTransId="{D371A0DD-0443-4AEA-B47C-3AE87BEAC581}" sibTransId="{9FA90549-8367-441D-AD75-DE47B3BC4502}"/>
    <dgm:cxn modelId="{F9AFF0E9-6AE2-4138-9C19-2BBE0F4CC018}" type="presOf" srcId="{C7114531-E242-4F32-94A7-EBADA7E8175B}" destId="{95D9DBD2-BF70-482A-95E2-E4F70EBE26A9}" srcOrd="0" destOrd="0" presId="urn:microsoft.com/office/officeart/2005/8/layout/vList2"/>
    <dgm:cxn modelId="{96FA3A3E-0E98-48DF-8DE2-69229535C152}" type="presOf" srcId="{387EA4F0-35D2-42A9-BEF5-69E236CCCE45}" destId="{56550601-B9D5-4337-A8F2-3F4A41BDAD19}" srcOrd="0" destOrd="0" presId="urn:microsoft.com/office/officeart/2005/8/layout/vList2"/>
    <dgm:cxn modelId="{777799AB-7FBD-4B54-961F-5F9CD8EC306A}" srcId="{942E5010-0D29-4F26-9887-EFD69D428429}" destId="{79BAEEB5-56C5-4C5F-8EF1-1E721798A52F}" srcOrd="0" destOrd="0" parTransId="{F606E413-847F-44F0-AB7A-89C25B8D6948}" sibTransId="{B9C4A54D-26CA-4412-88D9-ABE4E0AA25B2}"/>
    <dgm:cxn modelId="{FC1D48EE-C822-486C-897B-7D2780D3DFDD}" type="presOf" srcId="{79BAEEB5-56C5-4C5F-8EF1-1E721798A52F}" destId="{93E83C39-8A1F-4534-B0AC-3EDDB8B978B2}" srcOrd="0" destOrd="0" presId="urn:microsoft.com/office/officeart/2005/8/layout/vList2"/>
    <dgm:cxn modelId="{9CB760FF-6E7E-46DE-9427-979165C95E42}" srcId="{942E5010-0D29-4F26-9887-EFD69D428429}" destId="{3341BDF6-9549-49CB-A6B1-5600BDBA3196}" srcOrd="3" destOrd="0" parTransId="{4BBE1014-C3FA-4AA1-B59B-2883DA51B4C1}" sibTransId="{3D623138-D271-4160-B047-01C657BA0698}"/>
    <dgm:cxn modelId="{6FD8095D-A696-4058-A9EC-E4EE950A67CC}" srcId="{942E5010-0D29-4F26-9887-EFD69D428429}" destId="{4E67F05A-70C5-49AF-AF4B-9F55AFAE0A2D}" srcOrd="5" destOrd="0" parTransId="{84564499-6AAB-4D35-9C94-490114839C4B}" sibTransId="{E2BF5881-FDC4-4F31-89F9-C17CB0F69A94}"/>
    <dgm:cxn modelId="{D247CB6D-108C-472E-AA29-80BB06988E3E}" type="presOf" srcId="{D26A7ABC-95B9-4B98-AAB5-0A285010FFD6}" destId="{931462E9-F409-4912-9C49-879874E831FC}" srcOrd="0" destOrd="0" presId="urn:microsoft.com/office/officeart/2005/8/layout/vList2"/>
    <dgm:cxn modelId="{C3ADE725-9EEF-4573-942D-1370A06D8CC8}" type="presOf" srcId="{F2146BC4-F6F3-4138-B2B7-1CD10B3DB11F}" destId="{CA4FF093-9C93-40C6-850D-B999A84687BD}" srcOrd="0" destOrd="0" presId="urn:microsoft.com/office/officeart/2005/8/layout/vList2"/>
    <dgm:cxn modelId="{35F4DB36-2938-4223-B3CF-406C6B288651}" srcId="{942E5010-0D29-4F26-9887-EFD69D428429}" destId="{F2146BC4-F6F3-4138-B2B7-1CD10B3DB11F}" srcOrd="6" destOrd="0" parTransId="{15F22B71-AF17-4DBD-8B39-6B7A13FC97BE}" sibTransId="{0F637B78-3524-4AFD-9288-66D8D7C0978C}"/>
    <dgm:cxn modelId="{F14F7918-2CF4-438A-B9F9-C596494D754F}" srcId="{942E5010-0D29-4F26-9887-EFD69D428429}" destId="{3498D2D9-88C1-40B6-9BCA-F519947F6315}" srcOrd="1" destOrd="0" parTransId="{77CA8D66-560D-4B38-B62A-4857A228087E}" sibTransId="{D5D7A737-CEA7-4772-90A2-8A2FEF844FCE}"/>
    <dgm:cxn modelId="{FAD95229-1AA5-4D0A-A9F0-BDCDBA380598}" type="presOf" srcId="{4E67F05A-70C5-49AF-AF4B-9F55AFAE0A2D}" destId="{9FD2A1E4-7E44-4BC7-B511-91FE1542D8B4}" srcOrd="0" destOrd="0" presId="urn:microsoft.com/office/officeart/2005/8/layout/vList2"/>
    <dgm:cxn modelId="{C71A435A-A470-4F8E-824C-71A5B59A5D82}" type="presOf" srcId="{3498D2D9-88C1-40B6-9BCA-F519947F6315}" destId="{3D78B95C-054C-4FE9-9E07-D5991754D842}" srcOrd="0" destOrd="0" presId="urn:microsoft.com/office/officeart/2005/8/layout/vList2"/>
    <dgm:cxn modelId="{2CE71C2C-BBC1-432C-9F10-E6F2D278F98C}" type="presOf" srcId="{942E5010-0D29-4F26-9887-EFD69D428429}" destId="{98248FAB-F3DD-49ED-8C3E-DA5D1BBF8A84}" srcOrd="0" destOrd="0" presId="urn:microsoft.com/office/officeart/2005/8/layout/vList2"/>
    <dgm:cxn modelId="{5137AF27-66BF-4313-932B-B1A356FF8C6A}" srcId="{942E5010-0D29-4F26-9887-EFD69D428429}" destId="{387EA4F0-35D2-42A9-BEF5-69E236CCCE45}" srcOrd="7" destOrd="0" parTransId="{A6E391FE-F245-4DF4-BDF2-5248DEE9803A}" sibTransId="{50CB2F36-887E-4AB6-A6CF-D2FBEF07B763}"/>
    <dgm:cxn modelId="{5B8F1513-9C14-4AAA-ACD2-54CA02F7AD6C}" type="presParOf" srcId="{98248FAB-F3DD-49ED-8C3E-DA5D1BBF8A84}" destId="{93E83C39-8A1F-4534-B0AC-3EDDB8B978B2}" srcOrd="0" destOrd="0" presId="urn:microsoft.com/office/officeart/2005/8/layout/vList2"/>
    <dgm:cxn modelId="{F47E516C-3818-409D-A411-EDBDE15C0784}" type="presParOf" srcId="{98248FAB-F3DD-49ED-8C3E-DA5D1BBF8A84}" destId="{0DD662B1-907D-4362-961E-87E78303529B}" srcOrd="1" destOrd="0" presId="urn:microsoft.com/office/officeart/2005/8/layout/vList2"/>
    <dgm:cxn modelId="{76816691-71E9-4247-8A2D-3A96F83CCCA4}" type="presParOf" srcId="{98248FAB-F3DD-49ED-8C3E-DA5D1BBF8A84}" destId="{3D78B95C-054C-4FE9-9E07-D5991754D842}" srcOrd="2" destOrd="0" presId="urn:microsoft.com/office/officeart/2005/8/layout/vList2"/>
    <dgm:cxn modelId="{AB9E04C0-2956-4B36-BDC6-CD759AD3291E}" type="presParOf" srcId="{98248FAB-F3DD-49ED-8C3E-DA5D1BBF8A84}" destId="{875CD707-65AF-4722-9B10-2D508CF57B1E}" srcOrd="3" destOrd="0" presId="urn:microsoft.com/office/officeart/2005/8/layout/vList2"/>
    <dgm:cxn modelId="{3A1D12BA-A0C4-4D8B-B8B6-440BD7F60B23}" type="presParOf" srcId="{98248FAB-F3DD-49ED-8C3E-DA5D1BBF8A84}" destId="{931462E9-F409-4912-9C49-879874E831FC}" srcOrd="4" destOrd="0" presId="urn:microsoft.com/office/officeart/2005/8/layout/vList2"/>
    <dgm:cxn modelId="{9E6F6D3A-EC36-48F0-9B65-3EE16723DA2D}" type="presParOf" srcId="{98248FAB-F3DD-49ED-8C3E-DA5D1BBF8A84}" destId="{4AE300E4-4015-4A89-8D0D-798A26DDA7F4}" srcOrd="5" destOrd="0" presId="urn:microsoft.com/office/officeart/2005/8/layout/vList2"/>
    <dgm:cxn modelId="{0F8B4E5A-BAD6-4447-8281-B4690B9DB19E}" type="presParOf" srcId="{98248FAB-F3DD-49ED-8C3E-DA5D1BBF8A84}" destId="{18A609B3-486A-43C4-A8D7-7FB7000AD0B1}" srcOrd="6" destOrd="0" presId="urn:microsoft.com/office/officeart/2005/8/layout/vList2"/>
    <dgm:cxn modelId="{CEED7FF2-B0D8-442E-8DE5-61EF022557DF}" type="presParOf" srcId="{98248FAB-F3DD-49ED-8C3E-DA5D1BBF8A84}" destId="{08649B6E-D10D-4338-B3F8-1FE24614F781}" srcOrd="7" destOrd="0" presId="urn:microsoft.com/office/officeart/2005/8/layout/vList2"/>
    <dgm:cxn modelId="{EE0DC296-D7CC-4824-AFD5-060B3B7D492F}" type="presParOf" srcId="{98248FAB-F3DD-49ED-8C3E-DA5D1BBF8A84}" destId="{95D9DBD2-BF70-482A-95E2-E4F70EBE26A9}" srcOrd="8" destOrd="0" presId="urn:microsoft.com/office/officeart/2005/8/layout/vList2"/>
    <dgm:cxn modelId="{7D066F74-B92D-43D1-A624-59310C9859BC}" type="presParOf" srcId="{98248FAB-F3DD-49ED-8C3E-DA5D1BBF8A84}" destId="{F8BFB45A-71AC-4885-90EF-F94E1AF44EB9}" srcOrd="9" destOrd="0" presId="urn:microsoft.com/office/officeart/2005/8/layout/vList2"/>
    <dgm:cxn modelId="{6D7BA237-A62E-4955-BE01-FD5183DB43D3}" type="presParOf" srcId="{98248FAB-F3DD-49ED-8C3E-DA5D1BBF8A84}" destId="{9FD2A1E4-7E44-4BC7-B511-91FE1542D8B4}" srcOrd="10" destOrd="0" presId="urn:microsoft.com/office/officeart/2005/8/layout/vList2"/>
    <dgm:cxn modelId="{FB65289D-6F10-491D-8D2B-B331AB847781}" type="presParOf" srcId="{98248FAB-F3DD-49ED-8C3E-DA5D1BBF8A84}" destId="{514D92A2-22AD-466A-A740-8608EC67D10E}" srcOrd="11" destOrd="0" presId="urn:microsoft.com/office/officeart/2005/8/layout/vList2"/>
    <dgm:cxn modelId="{3518FAA7-8981-4AA8-B2BC-442B96DA187A}" type="presParOf" srcId="{98248FAB-F3DD-49ED-8C3E-DA5D1BBF8A84}" destId="{CA4FF093-9C93-40C6-850D-B999A84687BD}" srcOrd="12" destOrd="0" presId="urn:microsoft.com/office/officeart/2005/8/layout/vList2"/>
    <dgm:cxn modelId="{CB0E5922-3D1E-46EB-BF53-6D9141BF27BE}" type="presParOf" srcId="{98248FAB-F3DD-49ED-8C3E-DA5D1BBF8A84}" destId="{B6093913-DDEF-4443-AD8B-F6B9C514BB7D}" srcOrd="13" destOrd="0" presId="urn:microsoft.com/office/officeart/2005/8/layout/vList2"/>
    <dgm:cxn modelId="{0D4DCB7E-FACE-4DC3-BE2C-EDE275163C40}" type="presParOf" srcId="{98248FAB-F3DD-49ED-8C3E-DA5D1BBF8A84}" destId="{56550601-B9D5-4337-A8F2-3F4A41BDAD19}"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23761F-AFFF-4C70-A217-C3328BBFD0D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45DF302A-0FA6-4178-8134-6705CE89A852}">
      <dgm:prSet custT="1"/>
      <dgm:spPr/>
      <dgm:t>
        <a:bodyPr/>
        <a:lstStyle/>
        <a:p>
          <a:pPr rtl="0"/>
          <a:r>
            <a:rPr lang="en-US" sz="2000" dirty="0" smtClean="0">
              <a:ln>
                <a:solidFill>
                  <a:schemeClr val="bg1">
                    <a:lumMod val="95000"/>
                    <a:lumOff val="5000"/>
                  </a:schemeClr>
                </a:solidFill>
              </a:ln>
              <a:solidFill>
                <a:schemeClr val="bg1"/>
              </a:solidFill>
            </a:rPr>
            <a:t>1. Minutes of the managing committee.</a:t>
          </a:r>
          <a:endParaRPr lang="en-US" sz="2000" dirty="0">
            <a:ln>
              <a:solidFill>
                <a:schemeClr val="bg1">
                  <a:lumMod val="95000"/>
                  <a:lumOff val="5000"/>
                </a:schemeClr>
              </a:solidFill>
            </a:ln>
            <a:solidFill>
              <a:schemeClr val="bg1"/>
            </a:solidFill>
          </a:endParaRPr>
        </a:p>
      </dgm:t>
    </dgm:pt>
    <dgm:pt modelId="{48938AB0-F1C3-47BE-88E3-C4003654E29A}" type="parTrans" cxnId="{1A0C06E0-4BCF-4262-8CBB-3F84452DFA79}">
      <dgm:prSet/>
      <dgm:spPr/>
      <dgm:t>
        <a:bodyPr/>
        <a:lstStyle/>
        <a:p>
          <a:endParaRPr lang="en-US"/>
        </a:p>
      </dgm:t>
    </dgm:pt>
    <dgm:pt modelId="{AA374406-32F8-436C-A1DB-43D062CFC335}" type="sibTrans" cxnId="{1A0C06E0-4BCF-4262-8CBB-3F84452DFA79}">
      <dgm:prSet/>
      <dgm:spPr/>
      <dgm:t>
        <a:bodyPr/>
        <a:lstStyle/>
        <a:p>
          <a:endParaRPr lang="en-US"/>
        </a:p>
      </dgm:t>
    </dgm:pt>
    <dgm:pt modelId="{731E1D03-C43A-4363-B6A5-CF7AD548B6A9}">
      <dgm:prSet custT="1"/>
      <dgm:spPr/>
      <dgm:t>
        <a:bodyPr/>
        <a:lstStyle/>
        <a:p>
          <a:pPr rtl="0"/>
          <a:r>
            <a:rPr lang="en-US" sz="2000" dirty="0" smtClean="0">
              <a:ln>
                <a:solidFill>
                  <a:schemeClr val="bg1">
                    <a:lumMod val="95000"/>
                    <a:lumOff val="5000"/>
                  </a:schemeClr>
                </a:solidFill>
              </a:ln>
              <a:solidFill>
                <a:schemeClr val="bg1"/>
              </a:solidFill>
            </a:rPr>
            <a:t>2. Students’ fees Register.</a:t>
          </a:r>
          <a:endParaRPr lang="en-US" sz="2000" dirty="0">
            <a:ln>
              <a:solidFill>
                <a:schemeClr val="bg1">
                  <a:lumMod val="95000"/>
                  <a:lumOff val="5000"/>
                </a:schemeClr>
              </a:solidFill>
            </a:ln>
            <a:solidFill>
              <a:schemeClr val="bg1"/>
            </a:solidFill>
          </a:endParaRPr>
        </a:p>
      </dgm:t>
    </dgm:pt>
    <dgm:pt modelId="{5BFDEF53-EAAC-4988-A49D-E0972BE4F132}" type="parTrans" cxnId="{FAEDC116-92CB-4CB6-AC16-421F138EE1F2}">
      <dgm:prSet/>
      <dgm:spPr/>
      <dgm:t>
        <a:bodyPr/>
        <a:lstStyle/>
        <a:p>
          <a:endParaRPr lang="en-US"/>
        </a:p>
      </dgm:t>
    </dgm:pt>
    <dgm:pt modelId="{0A60D1D6-936D-46D2-8567-98DE0930B994}" type="sibTrans" cxnId="{FAEDC116-92CB-4CB6-AC16-421F138EE1F2}">
      <dgm:prSet/>
      <dgm:spPr/>
      <dgm:t>
        <a:bodyPr/>
        <a:lstStyle/>
        <a:p>
          <a:endParaRPr lang="en-US"/>
        </a:p>
      </dgm:t>
    </dgm:pt>
    <dgm:pt modelId="{B78B5968-C8C9-43D2-9A39-56EE5326938A}">
      <dgm:prSet/>
      <dgm:spPr/>
      <dgm:t>
        <a:bodyPr/>
        <a:lstStyle/>
        <a:p>
          <a:pPr rtl="0"/>
          <a:r>
            <a:rPr lang="en-US" dirty="0" smtClean="0">
              <a:ln>
                <a:solidFill>
                  <a:schemeClr val="bg1">
                    <a:lumMod val="95000"/>
                    <a:lumOff val="5000"/>
                  </a:schemeClr>
                </a:solidFill>
              </a:ln>
              <a:solidFill>
                <a:schemeClr val="bg1"/>
              </a:solidFill>
            </a:rPr>
            <a:t>3. Cash Book and counterfoils of receipts for fees, caution deposit, fine etc.</a:t>
          </a:r>
          <a:endParaRPr lang="en-US" dirty="0">
            <a:ln>
              <a:solidFill>
                <a:schemeClr val="bg1">
                  <a:lumMod val="95000"/>
                  <a:lumOff val="5000"/>
                </a:schemeClr>
              </a:solidFill>
            </a:ln>
            <a:solidFill>
              <a:schemeClr val="bg1"/>
            </a:solidFill>
          </a:endParaRPr>
        </a:p>
      </dgm:t>
    </dgm:pt>
    <dgm:pt modelId="{1C8A4C54-7EB1-4378-B600-E8F857EA1179}" type="parTrans" cxnId="{F33C52EA-2614-4B1C-8ACE-D92399A836F8}">
      <dgm:prSet/>
      <dgm:spPr/>
      <dgm:t>
        <a:bodyPr/>
        <a:lstStyle/>
        <a:p>
          <a:endParaRPr lang="en-US"/>
        </a:p>
      </dgm:t>
    </dgm:pt>
    <dgm:pt modelId="{6C065C32-7669-4B5D-8921-991157E6619E}" type="sibTrans" cxnId="{F33C52EA-2614-4B1C-8ACE-D92399A836F8}">
      <dgm:prSet/>
      <dgm:spPr/>
      <dgm:t>
        <a:bodyPr/>
        <a:lstStyle/>
        <a:p>
          <a:endParaRPr lang="en-US"/>
        </a:p>
      </dgm:t>
    </dgm:pt>
    <dgm:pt modelId="{F677EAD5-199F-4F31-A108-7585B786AB4E}">
      <dgm:prSet custT="1"/>
      <dgm:spPr/>
      <dgm:t>
        <a:bodyPr/>
        <a:lstStyle/>
        <a:p>
          <a:pPr rtl="0"/>
          <a:r>
            <a:rPr lang="en-US" sz="2000" dirty="0" smtClean="0">
              <a:ln>
                <a:solidFill>
                  <a:schemeClr val="bg1">
                    <a:lumMod val="95000"/>
                    <a:lumOff val="5000"/>
                  </a:schemeClr>
                </a:solidFill>
              </a:ln>
              <a:solidFill>
                <a:schemeClr val="bg1"/>
              </a:solidFill>
            </a:rPr>
            <a:t>4. Rental and </a:t>
          </a:r>
          <a:r>
            <a:rPr lang="en-US" sz="2000" dirty="0" smtClean="0">
              <a:ln>
                <a:solidFill>
                  <a:schemeClr val="bg1">
                    <a:lumMod val="95000"/>
                    <a:lumOff val="5000"/>
                  </a:schemeClr>
                </a:solidFill>
              </a:ln>
              <a:solidFill>
                <a:schemeClr val="tx2">
                  <a:lumMod val="10000"/>
                </a:schemeClr>
              </a:solidFill>
            </a:rPr>
            <a:t>Lease agreements.</a:t>
          </a:r>
          <a:endParaRPr lang="en-US" sz="2000" dirty="0">
            <a:ln>
              <a:solidFill>
                <a:schemeClr val="bg1">
                  <a:lumMod val="95000"/>
                  <a:lumOff val="5000"/>
                </a:schemeClr>
              </a:solidFill>
            </a:ln>
            <a:solidFill>
              <a:schemeClr val="tx2">
                <a:lumMod val="10000"/>
              </a:schemeClr>
            </a:solidFill>
          </a:endParaRPr>
        </a:p>
      </dgm:t>
    </dgm:pt>
    <dgm:pt modelId="{D731BC4B-54AB-46D5-9FCA-9B90D9FDBBBC}" type="parTrans" cxnId="{74B1A446-469B-46EF-AED6-9D25971E8F20}">
      <dgm:prSet/>
      <dgm:spPr/>
      <dgm:t>
        <a:bodyPr/>
        <a:lstStyle/>
        <a:p>
          <a:endParaRPr lang="en-US"/>
        </a:p>
      </dgm:t>
    </dgm:pt>
    <dgm:pt modelId="{A4F3514E-CDDC-463B-928A-57B8EDACA3D0}" type="sibTrans" cxnId="{74B1A446-469B-46EF-AED6-9D25971E8F20}">
      <dgm:prSet/>
      <dgm:spPr/>
      <dgm:t>
        <a:bodyPr/>
        <a:lstStyle/>
        <a:p>
          <a:endParaRPr lang="en-US"/>
        </a:p>
      </dgm:t>
    </dgm:pt>
    <dgm:pt modelId="{79ECD221-EDFA-4567-A4E7-927A6B9E7785}">
      <dgm:prSet custT="1"/>
      <dgm:spPr/>
      <dgm:t>
        <a:bodyPr/>
        <a:lstStyle/>
        <a:p>
          <a:pPr rtl="0"/>
          <a:r>
            <a:rPr lang="en-US" sz="1800" dirty="0" smtClean="0">
              <a:ln>
                <a:solidFill>
                  <a:schemeClr val="bg1">
                    <a:lumMod val="95000"/>
                    <a:lumOff val="5000"/>
                  </a:schemeClr>
                </a:solidFill>
              </a:ln>
              <a:solidFill>
                <a:schemeClr val="bg1"/>
              </a:solidFill>
            </a:rPr>
            <a:t>5. Correspondence and other documents relating to legacies, grants etc.</a:t>
          </a:r>
          <a:endParaRPr lang="en-US" sz="1800" dirty="0">
            <a:ln>
              <a:solidFill>
                <a:schemeClr val="bg1">
                  <a:lumMod val="95000"/>
                  <a:lumOff val="5000"/>
                </a:schemeClr>
              </a:solidFill>
            </a:ln>
            <a:solidFill>
              <a:schemeClr val="bg1"/>
            </a:solidFill>
          </a:endParaRPr>
        </a:p>
      </dgm:t>
    </dgm:pt>
    <dgm:pt modelId="{E26FB5EB-66F1-4B98-A3ED-CFEEBA02458F}" type="parTrans" cxnId="{CE60FEF9-5291-4E6F-8A00-6EB41C8AA718}">
      <dgm:prSet/>
      <dgm:spPr/>
      <dgm:t>
        <a:bodyPr/>
        <a:lstStyle/>
        <a:p>
          <a:endParaRPr lang="en-US"/>
        </a:p>
      </dgm:t>
    </dgm:pt>
    <dgm:pt modelId="{341B1373-2A0A-4F72-AD49-2DACBA39D6A8}" type="sibTrans" cxnId="{CE60FEF9-5291-4E6F-8A00-6EB41C8AA718}">
      <dgm:prSet/>
      <dgm:spPr/>
      <dgm:t>
        <a:bodyPr/>
        <a:lstStyle/>
        <a:p>
          <a:endParaRPr lang="en-US"/>
        </a:p>
      </dgm:t>
    </dgm:pt>
    <dgm:pt modelId="{927135B9-F43C-4994-B876-2C91BBB61640}" type="pres">
      <dgm:prSet presAssocID="{A523761F-AFFF-4C70-A217-C3328BBFD0D4}" presName="compositeShape" presStyleCnt="0">
        <dgm:presLayoutVars>
          <dgm:chMax val="7"/>
          <dgm:dir/>
          <dgm:resizeHandles val="exact"/>
        </dgm:presLayoutVars>
      </dgm:prSet>
      <dgm:spPr/>
      <dgm:t>
        <a:bodyPr/>
        <a:lstStyle/>
        <a:p>
          <a:endParaRPr lang="en-IN"/>
        </a:p>
      </dgm:t>
    </dgm:pt>
    <dgm:pt modelId="{4E2A004E-56BA-4E6E-9964-B6A34240AD37}" type="pres">
      <dgm:prSet presAssocID="{45DF302A-0FA6-4178-8134-6705CE89A852}" presName="circ1" presStyleLbl="vennNode1" presStyleIdx="0" presStyleCnt="5"/>
      <dgm:spPr/>
    </dgm:pt>
    <dgm:pt modelId="{08DBDD17-94B6-4E67-B804-6D60AB9EDDE9}" type="pres">
      <dgm:prSet presAssocID="{45DF302A-0FA6-4178-8134-6705CE89A852}" presName="circ1Tx" presStyleLbl="revTx" presStyleIdx="0" presStyleCnt="0">
        <dgm:presLayoutVars>
          <dgm:chMax val="0"/>
          <dgm:chPref val="0"/>
          <dgm:bulletEnabled val="1"/>
        </dgm:presLayoutVars>
      </dgm:prSet>
      <dgm:spPr/>
      <dgm:t>
        <a:bodyPr/>
        <a:lstStyle/>
        <a:p>
          <a:endParaRPr lang="en-IN"/>
        </a:p>
      </dgm:t>
    </dgm:pt>
    <dgm:pt modelId="{048C5AAC-15C9-4D97-9D14-0443CFEA6ADD}" type="pres">
      <dgm:prSet presAssocID="{731E1D03-C43A-4363-B6A5-CF7AD548B6A9}" presName="circ2" presStyleLbl="vennNode1" presStyleIdx="1" presStyleCnt="5"/>
      <dgm:spPr/>
    </dgm:pt>
    <dgm:pt modelId="{5DD15D63-250C-4ED8-9B17-12362199BA85}" type="pres">
      <dgm:prSet presAssocID="{731E1D03-C43A-4363-B6A5-CF7AD548B6A9}" presName="circ2Tx" presStyleLbl="revTx" presStyleIdx="0" presStyleCnt="0">
        <dgm:presLayoutVars>
          <dgm:chMax val="0"/>
          <dgm:chPref val="0"/>
          <dgm:bulletEnabled val="1"/>
        </dgm:presLayoutVars>
      </dgm:prSet>
      <dgm:spPr/>
      <dgm:t>
        <a:bodyPr/>
        <a:lstStyle/>
        <a:p>
          <a:endParaRPr lang="en-IN"/>
        </a:p>
      </dgm:t>
    </dgm:pt>
    <dgm:pt modelId="{FC8B1195-E2BD-4104-BDB3-0F5A862643D2}" type="pres">
      <dgm:prSet presAssocID="{B78B5968-C8C9-43D2-9A39-56EE5326938A}" presName="circ3" presStyleLbl="vennNode1" presStyleIdx="2" presStyleCnt="5"/>
      <dgm:spPr/>
    </dgm:pt>
    <dgm:pt modelId="{633417AC-224A-4AE7-804C-87E5D487058C}" type="pres">
      <dgm:prSet presAssocID="{B78B5968-C8C9-43D2-9A39-56EE5326938A}" presName="circ3Tx" presStyleLbl="revTx" presStyleIdx="0" presStyleCnt="0">
        <dgm:presLayoutVars>
          <dgm:chMax val="0"/>
          <dgm:chPref val="0"/>
          <dgm:bulletEnabled val="1"/>
        </dgm:presLayoutVars>
      </dgm:prSet>
      <dgm:spPr/>
      <dgm:t>
        <a:bodyPr/>
        <a:lstStyle/>
        <a:p>
          <a:endParaRPr lang="en-IN"/>
        </a:p>
      </dgm:t>
    </dgm:pt>
    <dgm:pt modelId="{0559579E-0314-47D3-846B-DEB9F45D4AEB}" type="pres">
      <dgm:prSet presAssocID="{F677EAD5-199F-4F31-A108-7585B786AB4E}" presName="circ4" presStyleLbl="vennNode1" presStyleIdx="3" presStyleCnt="5"/>
      <dgm:spPr/>
    </dgm:pt>
    <dgm:pt modelId="{30EBA8FC-73BF-4C5B-8661-95B428F45246}" type="pres">
      <dgm:prSet presAssocID="{F677EAD5-199F-4F31-A108-7585B786AB4E}" presName="circ4Tx" presStyleLbl="revTx" presStyleIdx="0" presStyleCnt="0">
        <dgm:presLayoutVars>
          <dgm:chMax val="0"/>
          <dgm:chPref val="0"/>
          <dgm:bulletEnabled val="1"/>
        </dgm:presLayoutVars>
      </dgm:prSet>
      <dgm:spPr/>
      <dgm:t>
        <a:bodyPr/>
        <a:lstStyle/>
        <a:p>
          <a:endParaRPr lang="en-US"/>
        </a:p>
      </dgm:t>
    </dgm:pt>
    <dgm:pt modelId="{D6DAA0B3-421A-4B93-A77F-C482539CF114}" type="pres">
      <dgm:prSet presAssocID="{79ECD221-EDFA-4567-A4E7-927A6B9E7785}" presName="circ5" presStyleLbl="vennNode1" presStyleIdx="4" presStyleCnt="5"/>
      <dgm:spPr/>
    </dgm:pt>
    <dgm:pt modelId="{20BAEFD4-7417-48B7-B8CA-5E86AB4944B6}" type="pres">
      <dgm:prSet presAssocID="{79ECD221-EDFA-4567-A4E7-927A6B9E7785}" presName="circ5Tx" presStyleLbl="revTx" presStyleIdx="0" presStyleCnt="0">
        <dgm:presLayoutVars>
          <dgm:chMax val="0"/>
          <dgm:chPref val="0"/>
          <dgm:bulletEnabled val="1"/>
        </dgm:presLayoutVars>
      </dgm:prSet>
      <dgm:spPr/>
      <dgm:t>
        <a:bodyPr/>
        <a:lstStyle/>
        <a:p>
          <a:endParaRPr lang="en-IN"/>
        </a:p>
      </dgm:t>
    </dgm:pt>
  </dgm:ptLst>
  <dgm:cxnLst>
    <dgm:cxn modelId="{F33C52EA-2614-4B1C-8ACE-D92399A836F8}" srcId="{A523761F-AFFF-4C70-A217-C3328BBFD0D4}" destId="{B78B5968-C8C9-43D2-9A39-56EE5326938A}" srcOrd="2" destOrd="0" parTransId="{1C8A4C54-7EB1-4378-B600-E8F857EA1179}" sibTransId="{6C065C32-7669-4B5D-8921-991157E6619E}"/>
    <dgm:cxn modelId="{FAEDC116-92CB-4CB6-AC16-421F138EE1F2}" srcId="{A523761F-AFFF-4C70-A217-C3328BBFD0D4}" destId="{731E1D03-C43A-4363-B6A5-CF7AD548B6A9}" srcOrd="1" destOrd="0" parTransId="{5BFDEF53-EAAC-4988-A49D-E0972BE4F132}" sibTransId="{0A60D1D6-936D-46D2-8567-98DE0930B994}"/>
    <dgm:cxn modelId="{1A0C06E0-4BCF-4262-8CBB-3F84452DFA79}" srcId="{A523761F-AFFF-4C70-A217-C3328BBFD0D4}" destId="{45DF302A-0FA6-4178-8134-6705CE89A852}" srcOrd="0" destOrd="0" parTransId="{48938AB0-F1C3-47BE-88E3-C4003654E29A}" sibTransId="{AA374406-32F8-436C-A1DB-43D062CFC335}"/>
    <dgm:cxn modelId="{90A4BCC2-05EB-45F0-BCCE-ADFA2C7BCC35}" type="presOf" srcId="{79ECD221-EDFA-4567-A4E7-927A6B9E7785}" destId="{20BAEFD4-7417-48B7-B8CA-5E86AB4944B6}" srcOrd="0" destOrd="0" presId="urn:microsoft.com/office/officeart/2005/8/layout/venn1"/>
    <dgm:cxn modelId="{81242C29-E97A-4E5B-9663-87792D680A7E}" type="presOf" srcId="{731E1D03-C43A-4363-B6A5-CF7AD548B6A9}" destId="{5DD15D63-250C-4ED8-9B17-12362199BA85}" srcOrd="0" destOrd="0" presId="urn:microsoft.com/office/officeart/2005/8/layout/venn1"/>
    <dgm:cxn modelId="{215F8D33-730C-407E-B8DF-710536C16B5F}" type="presOf" srcId="{A523761F-AFFF-4C70-A217-C3328BBFD0D4}" destId="{927135B9-F43C-4994-B876-2C91BBB61640}" srcOrd="0" destOrd="0" presId="urn:microsoft.com/office/officeart/2005/8/layout/venn1"/>
    <dgm:cxn modelId="{2DF61247-05A2-49E5-BE50-D3B1B7ACD961}" type="presOf" srcId="{B78B5968-C8C9-43D2-9A39-56EE5326938A}" destId="{633417AC-224A-4AE7-804C-87E5D487058C}" srcOrd="0" destOrd="0" presId="urn:microsoft.com/office/officeart/2005/8/layout/venn1"/>
    <dgm:cxn modelId="{F8BC6BD8-7610-4FF3-8B42-60890E412534}" type="presOf" srcId="{45DF302A-0FA6-4178-8134-6705CE89A852}" destId="{08DBDD17-94B6-4E67-B804-6D60AB9EDDE9}" srcOrd="0" destOrd="0" presId="urn:microsoft.com/office/officeart/2005/8/layout/venn1"/>
    <dgm:cxn modelId="{D018206A-4B18-4AE9-B257-72D0866D3316}" type="presOf" srcId="{F677EAD5-199F-4F31-A108-7585B786AB4E}" destId="{30EBA8FC-73BF-4C5B-8661-95B428F45246}" srcOrd="0" destOrd="0" presId="urn:microsoft.com/office/officeart/2005/8/layout/venn1"/>
    <dgm:cxn modelId="{CE60FEF9-5291-4E6F-8A00-6EB41C8AA718}" srcId="{A523761F-AFFF-4C70-A217-C3328BBFD0D4}" destId="{79ECD221-EDFA-4567-A4E7-927A6B9E7785}" srcOrd="4" destOrd="0" parTransId="{E26FB5EB-66F1-4B98-A3ED-CFEEBA02458F}" sibTransId="{341B1373-2A0A-4F72-AD49-2DACBA39D6A8}"/>
    <dgm:cxn modelId="{74B1A446-469B-46EF-AED6-9D25971E8F20}" srcId="{A523761F-AFFF-4C70-A217-C3328BBFD0D4}" destId="{F677EAD5-199F-4F31-A108-7585B786AB4E}" srcOrd="3" destOrd="0" parTransId="{D731BC4B-54AB-46D5-9FCA-9B90D9FDBBBC}" sibTransId="{A4F3514E-CDDC-463B-928A-57B8EDACA3D0}"/>
    <dgm:cxn modelId="{AB2B9AD9-65C6-4852-B336-17FB6A43578A}" type="presParOf" srcId="{927135B9-F43C-4994-B876-2C91BBB61640}" destId="{4E2A004E-56BA-4E6E-9964-B6A34240AD37}" srcOrd="0" destOrd="0" presId="urn:microsoft.com/office/officeart/2005/8/layout/venn1"/>
    <dgm:cxn modelId="{4BEB73EC-F7D4-430B-9523-227BB7D3F79C}" type="presParOf" srcId="{927135B9-F43C-4994-B876-2C91BBB61640}" destId="{08DBDD17-94B6-4E67-B804-6D60AB9EDDE9}" srcOrd="1" destOrd="0" presId="urn:microsoft.com/office/officeart/2005/8/layout/venn1"/>
    <dgm:cxn modelId="{2EE43C44-7152-4712-979E-4D8906ED9803}" type="presParOf" srcId="{927135B9-F43C-4994-B876-2C91BBB61640}" destId="{048C5AAC-15C9-4D97-9D14-0443CFEA6ADD}" srcOrd="2" destOrd="0" presId="urn:microsoft.com/office/officeart/2005/8/layout/venn1"/>
    <dgm:cxn modelId="{8A3BC47A-4B6C-4480-9086-22C5F4962FF9}" type="presParOf" srcId="{927135B9-F43C-4994-B876-2C91BBB61640}" destId="{5DD15D63-250C-4ED8-9B17-12362199BA85}" srcOrd="3" destOrd="0" presId="urn:microsoft.com/office/officeart/2005/8/layout/venn1"/>
    <dgm:cxn modelId="{6DEA8830-E1EE-4099-A7A4-685B57AC3D02}" type="presParOf" srcId="{927135B9-F43C-4994-B876-2C91BBB61640}" destId="{FC8B1195-E2BD-4104-BDB3-0F5A862643D2}" srcOrd="4" destOrd="0" presId="urn:microsoft.com/office/officeart/2005/8/layout/venn1"/>
    <dgm:cxn modelId="{20628D52-55C7-4B21-BE61-8E502D7DFDD0}" type="presParOf" srcId="{927135B9-F43C-4994-B876-2C91BBB61640}" destId="{633417AC-224A-4AE7-804C-87E5D487058C}" srcOrd="5" destOrd="0" presId="urn:microsoft.com/office/officeart/2005/8/layout/venn1"/>
    <dgm:cxn modelId="{9CEC1342-5257-4CBC-95BA-8B8A33A6B617}" type="presParOf" srcId="{927135B9-F43C-4994-B876-2C91BBB61640}" destId="{0559579E-0314-47D3-846B-DEB9F45D4AEB}" srcOrd="6" destOrd="0" presId="urn:microsoft.com/office/officeart/2005/8/layout/venn1"/>
    <dgm:cxn modelId="{D7727C17-5D87-43B9-B621-1D3C27E8D96A}" type="presParOf" srcId="{927135B9-F43C-4994-B876-2C91BBB61640}" destId="{30EBA8FC-73BF-4C5B-8661-95B428F45246}" srcOrd="7" destOrd="0" presId="urn:microsoft.com/office/officeart/2005/8/layout/venn1"/>
    <dgm:cxn modelId="{B854CF17-E843-428B-8919-D7C285B4EB66}" type="presParOf" srcId="{927135B9-F43C-4994-B876-2C91BBB61640}" destId="{D6DAA0B3-421A-4B93-A77F-C482539CF114}" srcOrd="8" destOrd="0" presId="urn:microsoft.com/office/officeart/2005/8/layout/venn1"/>
    <dgm:cxn modelId="{AEC20206-165B-4D47-A02C-1168155F38FC}" type="presParOf" srcId="{927135B9-F43C-4994-B876-2C91BBB61640}" destId="{20BAEFD4-7417-48B7-B8CA-5E86AB4944B6}"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291B2FA-3A39-4127-A9BA-5BE2E576A81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0CB9FE-814C-4662-8FD8-A494CEEE232A}">
      <dgm:prSet/>
      <dgm:spPr/>
      <dgm:t>
        <a:bodyPr/>
        <a:lstStyle/>
        <a:p>
          <a:pPr algn="just" rtl="0"/>
          <a:r>
            <a:rPr lang="en-US" dirty="0" smtClean="0"/>
            <a:t>1. Internal audit is a management function having the high level objective of serving management's needs through constructive recommendations in areas such as, internal control, risk, </a:t>
          </a:r>
          <a:r>
            <a:rPr lang="en-US" dirty="0" err="1" smtClean="0"/>
            <a:t>utilisation</a:t>
          </a:r>
          <a:r>
            <a:rPr lang="en-US" dirty="0" smtClean="0"/>
            <a:t> of resources, compliance with </a:t>
          </a:r>
          <a:r>
            <a:rPr lang="fr-FR" dirty="0" err="1" smtClean="0"/>
            <a:t>laws</a:t>
          </a:r>
          <a:r>
            <a:rPr lang="fr-FR" dirty="0" smtClean="0"/>
            <a:t>, management information system, etc.</a:t>
          </a:r>
          <a:endParaRPr lang="en-US" dirty="0"/>
        </a:p>
      </dgm:t>
    </dgm:pt>
    <dgm:pt modelId="{1BE4F1AA-C510-44B3-B236-4731898058BD}" type="parTrans" cxnId="{D55132C7-C03F-42EB-A514-F2BBFBCDC9F7}">
      <dgm:prSet/>
      <dgm:spPr/>
      <dgm:t>
        <a:bodyPr/>
        <a:lstStyle/>
        <a:p>
          <a:endParaRPr lang="en-US"/>
        </a:p>
      </dgm:t>
    </dgm:pt>
    <dgm:pt modelId="{159013FF-1E2D-4BF1-A420-590E5359C686}" type="sibTrans" cxnId="{D55132C7-C03F-42EB-A514-F2BBFBCDC9F7}">
      <dgm:prSet/>
      <dgm:spPr/>
      <dgm:t>
        <a:bodyPr/>
        <a:lstStyle/>
        <a:p>
          <a:endParaRPr lang="en-US"/>
        </a:p>
      </dgm:t>
    </dgm:pt>
    <dgm:pt modelId="{785A2853-C098-44B4-8CB5-6E8763B437CE}" type="pres">
      <dgm:prSet presAssocID="{6291B2FA-3A39-4127-A9BA-5BE2E576A819}" presName="linear" presStyleCnt="0">
        <dgm:presLayoutVars>
          <dgm:animLvl val="lvl"/>
          <dgm:resizeHandles val="exact"/>
        </dgm:presLayoutVars>
      </dgm:prSet>
      <dgm:spPr/>
      <dgm:t>
        <a:bodyPr/>
        <a:lstStyle/>
        <a:p>
          <a:endParaRPr lang="en-IN"/>
        </a:p>
      </dgm:t>
    </dgm:pt>
    <dgm:pt modelId="{91D05323-84BF-46E3-AF80-C5DA7C16236D}" type="pres">
      <dgm:prSet presAssocID="{680CB9FE-814C-4662-8FD8-A494CEEE232A}" presName="parentText" presStyleLbl="node1" presStyleIdx="0" presStyleCnt="1" custScaleY="110685">
        <dgm:presLayoutVars>
          <dgm:chMax val="0"/>
          <dgm:bulletEnabled val="1"/>
        </dgm:presLayoutVars>
      </dgm:prSet>
      <dgm:spPr/>
      <dgm:t>
        <a:bodyPr/>
        <a:lstStyle/>
        <a:p>
          <a:endParaRPr lang="en-US"/>
        </a:p>
      </dgm:t>
    </dgm:pt>
  </dgm:ptLst>
  <dgm:cxnLst>
    <dgm:cxn modelId="{CA60D356-2049-40BC-B24B-CDD5F527ABE1}" type="presOf" srcId="{6291B2FA-3A39-4127-A9BA-5BE2E576A819}" destId="{785A2853-C098-44B4-8CB5-6E8763B437CE}" srcOrd="0" destOrd="0" presId="urn:microsoft.com/office/officeart/2005/8/layout/vList2"/>
    <dgm:cxn modelId="{6DA93795-E6A4-40D5-A8E3-73C571326990}" type="presOf" srcId="{680CB9FE-814C-4662-8FD8-A494CEEE232A}" destId="{91D05323-84BF-46E3-AF80-C5DA7C16236D}" srcOrd="0" destOrd="0" presId="urn:microsoft.com/office/officeart/2005/8/layout/vList2"/>
    <dgm:cxn modelId="{D55132C7-C03F-42EB-A514-F2BBFBCDC9F7}" srcId="{6291B2FA-3A39-4127-A9BA-5BE2E576A819}" destId="{680CB9FE-814C-4662-8FD8-A494CEEE232A}" srcOrd="0" destOrd="0" parTransId="{1BE4F1AA-C510-44B3-B236-4731898058BD}" sibTransId="{159013FF-1E2D-4BF1-A420-590E5359C686}"/>
    <dgm:cxn modelId="{459C0F0D-12AA-4AF9-814B-2A33FB9632C3}" type="presParOf" srcId="{785A2853-C098-44B4-8CB5-6E8763B437CE}" destId="{91D05323-84BF-46E3-AF80-C5DA7C1623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217B75-FEAB-4C8B-AD7D-86D8F7E777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C2F7811-B31A-4DFC-B32A-9802B65876D7}">
      <dgm:prSet/>
      <dgm:spPr/>
      <dgm:t>
        <a:bodyPr/>
        <a:lstStyle/>
        <a:p>
          <a:pPr algn="just" rtl="0"/>
          <a:r>
            <a:rPr lang="en-US" dirty="0" smtClean="0"/>
            <a:t>2. A successful internal audit is based on sound planning and an environment of positive alliance and communication between the </a:t>
          </a:r>
          <a:r>
            <a:rPr lang="en-US" dirty="0" err="1" smtClean="0"/>
            <a:t>auditee</a:t>
          </a:r>
          <a:r>
            <a:rPr lang="en-US" dirty="0" smtClean="0"/>
            <a:t> and the internal auditor. The internal audit procedure is similar in most engagements.</a:t>
          </a:r>
          <a:endParaRPr lang="en-US" dirty="0"/>
        </a:p>
      </dgm:t>
    </dgm:pt>
    <dgm:pt modelId="{579DD7C7-BA5E-4A17-968D-C9BF17F93556}" type="parTrans" cxnId="{E5B1B732-8BFF-4657-850F-810978E8EC26}">
      <dgm:prSet/>
      <dgm:spPr/>
      <dgm:t>
        <a:bodyPr/>
        <a:lstStyle/>
        <a:p>
          <a:endParaRPr lang="en-US"/>
        </a:p>
      </dgm:t>
    </dgm:pt>
    <dgm:pt modelId="{89021562-2637-4C37-8680-24CCDB724D4E}" type="sibTrans" cxnId="{E5B1B732-8BFF-4657-850F-810978E8EC26}">
      <dgm:prSet/>
      <dgm:spPr/>
      <dgm:t>
        <a:bodyPr/>
        <a:lstStyle/>
        <a:p>
          <a:endParaRPr lang="en-US"/>
        </a:p>
      </dgm:t>
    </dgm:pt>
    <dgm:pt modelId="{7D543AA8-039C-4FE8-AD98-29469E5B873B}" type="pres">
      <dgm:prSet presAssocID="{B6217B75-FEAB-4C8B-AD7D-86D8F7E77760}" presName="linear" presStyleCnt="0">
        <dgm:presLayoutVars>
          <dgm:animLvl val="lvl"/>
          <dgm:resizeHandles val="exact"/>
        </dgm:presLayoutVars>
      </dgm:prSet>
      <dgm:spPr/>
      <dgm:t>
        <a:bodyPr/>
        <a:lstStyle/>
        <a:p>
          <a:endParaRPr lang="en-IN"/>
        </a:p>
      </dgm:t>
    </dgm:pt>
    <dgm:pt modelId="{9CC806C9-0642-4532-BA83-268940C52204}" type="pres">
      <dgm:prSet presAssocID="{5C2F7811-B31A-4DFC-B32A-9802B65876D7}" presName="parentText" presStyleLbl="node1" presStyleIdx="0" presStyleCnt="1">
        <dgm:presLayoutVars>
          <dgm:chMax val="0"/>
          <dgm:bulletEnabled val="1"/>
        </dgm:presLayoutVars>
      </dgm:prSet>
      <dgm:spPr/>
      <dgm:t>
        <a:bodyPr/>
        <a:lstStyle/>
        <a:p>
          <a:endParaRPr lang="en-IN"/>
        </a:p>
      </dgm:t>
    </dgm:pt>
  </dgm:ptLst>
  <dgm:cxnLst>
    <dgm:cxn modelId="{E5B1B732-8BFF-4657-850F-810978E8EC26}" srcId="{B6217B75-FEAB-4C8B-AD7D-86D8F7E77760}" destId="{5C2F7811-B31A-4DFC-B32A-9802B65876D7}" srcOrd="0" destOrd="0" parTransId="{579DD7C7-BA5E-4A17-968D-C9BF17F93556}" sibTransId="{89021562-2637-4C37-8680-24CCDB724D4E}"/>
    <dgm:cxn modelId="{AA770442-2240-43FD-858A-D35C66AAE93C}" type="presOf" srcId="{B6217B75-FEAB-4C8B-AD7D-86D8F7E77760}" destId="{7D543AA8-039C-4FE8-AD98-29469E5B873B}" srcOrd="0" destOrd="0" presId="urn:microsoft.com/office/officeart/2005/8/layout/vList2"/>
    <dgm:cxn modelId="{0AF18941-100E-4827-AB9A-C8E1FAF1821C}" type="presOf" srcId="{5C2F7811-B31A-4DFC-B32A-9802B65876D7}" destId="{9CC806C9-0642-4532-BA83-268940C52204}" srcOrd="0" destOrd="0" presId="urn:microsoft.com/office/officeart/2005/8/layout/vList2"/>
    <dgm:cxn modelId="{913ED99D-5964-4FC8-B7A4-FD913AEFB02C}" type="presParOf" srcId="{7D543AA8-039C-4FE8-AD98-29469E5B873B}" destId="{9CC806C9-0642-4532-BA83-268940C5220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F46108F-BE7B-4462-AE26-3948E9F55AF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C7D8EA-67CD-410A-9F37-73BBA0AD1AF2}">
      <dgm:prSet/>
      <dgm:spPr/>
      <dgm:t>
        <a:bodyPr/>
        <a:lstStyle/>
        <a:p>
          <a:pPr rtl="0"/>
          <a:r>
            <a:rPr lang="en-US" dirty="0" smtClean="0"/>
            <a:t>Standard on Internal Audit (SIA) 1, </a:t>
          </a:r>
          <a:r>
            <a:rPr lang="en-US" i="1" dirty="0" smtClean="0"/>
            <a:t>“Planning an Internal Audit” explains the planning process to be followed by an internal auditor before </a:t>
          </a:r>
          <a:r>
            <a:rPr lang="en-US" dirty="0" smtClean="0"/>
            <a:t>the start of internal audit. While preparing the internal audit </a:t>
          </a:r>
          <a:r>
            <a:rPr lang="en-US" dirty="0" err="1" smtClean="0"/>
            <a:t>programme</a:t>
          </a:r>
          <a:r>
            <a:rPr lang="en-US" dirty="0" smtClean="0"/>
            <a:t> of an educational institution, the internal auditor should give due consideration to the accounting system and the internal control system in place.</a:t>
          </a:r>
          <a:endParaRPr lang="en-US" dirty="0"/>
        </a:p>
      </dgm:t>
    </dgm:pt>
    <dgm:pt modelId="{51BA5F3B-DC70-4A0D-A1B5-B1347B0D4F69}" type="parTrans" cxnId="{F9C60081-39EF-4F05-BB6D-A6AAEDFEC345}">
      <dgm:prSet/>
      <dgm:spPr/>
      <dgm:t>
        <a:bodyPr/>
        <a:lstStyle/>
        <a:p>
          <a:endParaRPr lang="en-US"/>
        </a:p>
      </dgm:t>
    </dgm:pt>
    <dgm:pt modelId="{30B06632-76CB-40A0-BEBD-03E26D3EEA15}" type="sibTrans" cxnId="{F9C60081-39EF-4F05-BB6D-A6AAEDFEC345}">
      <dgm:prSet/>
      <dgm:spPr/>
      <dgm:t>
        <a:bodyPr/>
        <a:lstStyle/>
        <a:p>
          <a:endParaRPr lang="en-US"/>
        </a:p>
      </dgm:t>
    </dgm:pt>
    <dgm:pt modelId="{BB59F18A-E971-4D8B-8C35-BB5D70666354}" type="pres">
      <dgm:prSet presAssocID="{1F46108F-BE7B-4462-AE26-3948E9F55AFC}" presName="linear" presStyleCnt="0">
        <dgm:presLayoutVars>
          <dgm:animLvl val="lvl"/>
          <dgm:resizeHandles val="exact"/>
        </dgm:presLayoutVars>
      </dgm:prSet>
      <dgm:spPr/>
      <dgm:t>
        <a:bodyPr/>
        <a:lstStyle/>
        <a:p>
          <a:endParaRPr lang="en-IN"/>
        </a:p>
      </dgm:t>
    </dgm:pt>
    <dgm:pt modelId="{C390AA3A-3686-4413-8C53-8D0908215879}" type="pres">
      <dgm:prSet presAssocID="{11C7D8EA-67CD-410A-9F37-73BBA0AD1AF2}" presName="parentText" presStyleLbl="node1" presStyleIdx="0" presStyleCnt="1" custScaleY="71349" custLinFactNeighborY="1658">
        <dgm:presLayoutVars>
          <dgm:chMax val="0"/>
          <dgm:bulletEnabled val="1"/>
        </dgm:presLayoutVars>
      </dgm:prSet>
      <dgm:spPr/>
      <dgm:t>
        <a:bodyPr/>
        <a:lstStyle/>
        <a:p>
          <a:endParaRPr lang="en-IN"/>
        </a:p>
      </dgm:t>
    </dgm:pt>
  </dgm:ptLst>
  <dgm:cxnLst>
    <dgm:cxn modelId="{A500B3E3-B0AC-4765-8EC3-0ECA6BC9097D}" type="presOf" srcId="{11C7D8EA-67CD-410A-9F37-73BBA0AD1AF2}" destId="{C390AA3A-3686-4413-8C53-8D0908215879}" srcOrd="0" destOrd="0" presId="urn:microsoft.com/office/officeart/2005/8/layout/vList2"/>
    <dgm:cxn modelId="{F9C60081-39EF-4F05-BB6D-A6AAEDFEC345}" srcId="{1F46108F-BE7B-4462-AE26-3948E9F55AFC}" destId="{11C7D8EA-67CD-410A-9F37-73BBA0AD1AF2}" srcOrd="0" destOrd="0" parTransId="{51BA5F3B-DC70-4A0D-A1B5-B1347B0D4F69}" sibTransId="{30B06632-76CB-40A0-BEBD-03E26D3EEA15}"/>
    <dgm:cxn modelId="{AE65D99A-A306-431C-8C7C-F507539296E7}" type="presOf" srcId="{1F46108F-BE7B-4462-AE26-3948E9F55AFC}" destId="{BB59F18A-E971-4D8B-8C35-BB5D70666354}" srcOrd="0" destOrd="0" presId="urn:microsoft.com/office/officeart/2005/8/layout/vList2"/>
    <dgm:cxn modelId="{894F45B6-466B-4131-93E4-04437E335944}" type="presParOf" srcId="{BB59F18A-E971-4D8B-8C35-BB5D70666354}" destId="{C390AA3A-3686-4413-8C53-8D090821587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D7B99F-4329-4598-847C-3E6060BF974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746C38A0-48BB-491E-9B56-4A8E3F64F6EB}">
      <dgm:prSet/>
      <dgm:spPr/>
      <dgm:t>
        <a:bodyPr/>
        <a:lstStyle/>
        <a:p>
          <a:pPr rtl="0"/>
          <a:r>
            <a:rPr lang="en-US" dirty="0" smtClean="0"/>
            <a:t>In case of educational institutions run as not-for-profit </a:t>
          </a:r>
          <a:r>
            <a:rPr lang="en-US" dirty="0" err="1" smtClean="0"/>
            <a:t>organisations</a:t>
          </a:r>
          <a:r>
            <a:rPr lang="en-US" dirty="0" smtClean="0"/>
            <a:t>, Honorary office bearers generally run such </a:t>
          </a:r>
          <a:r>
            <a:rPr lang="en-US" dirty="0" err="1" smtClean="0"/>
            <a:t>organisations</a:t>
          </a:r>
          <a:r>
            <a:rPr lang="en-US" dirty="0" smtClean="0"/>
            <a:t>. These office bearers are usually pre-occupied with their own affairs and they do not have any pecuniary interest in the </a:t>
          </a:r>
          <a:r>
            <a:rPr lang="en-US" dirty="0" err="1" smtClean="0"/>
            <a:t>organisation</a:t>
          </a:r>
          <a:r>
            <a:rPr lang="en-US" dirty="0" smtClean="0"/>
            <a:t> as office bearers.</a:t>
          </a:r>
          <a:endParaRPr lang="en-US" dirty="0"/>
        </a:p>
      </dgm:t>
    </dgm:pt>
    <dgm:pt modelId="{7CE13880-67BE-4F51-8297-A5605815D3CA}" type="parTrans" cxnId="{AC6C1A43-EC59-4A97-AA04-351CD6BD2889}">
      <dgm:prSet/>
      <dgm:spPr/>
      <dgm:t>
        <a:bodyPr/>
        <a:lstStyle/>
        <a:p>
          <a:endParaRPr lang="en-US"/>
        </a:p>
      </dgm:t>
    </dgm:pt>
    <dgm:pt modelId="{244DE3A2-3E5E-4611-8EB5-EF56A82F3D83}" type="sibTrans" cxnId="{AC6C1A43-EC59-4A97-AA04-351CD6BD2889}">
      <dgm:prSet/>
      <dgm:spPr/>
      <dgm:t>
        <a:bodyPr/>
        <a:lstStyle/>
        <a:p>
          <a:endParaRPr lang="en-US"/>
        </a:p>
      </dgm:t>
    </dgm:pt>
    <dgm:pt modelId="{809D35B6-15C6-4B15-9C97-539E56DC61D8}" type="pres">
      <dgm:prSet presAssocID="{9AD7B99F-4329-4598-847C-3E6060BF9745}" presName="Name0" presStyleCnt="0">
        <dgm:presLayoutVars>
          <dgm:dir/>
          <dgm:animLvl val="lvl"/>
          <dgm:resizeHandles val="exact"/>
        </dgm:presLayoutVars>
      </dgm:prSet>
      <dgm:spPr/>
      <dgm:t>
        <a:bodyPr/>
        <a:lstStyle/>
        <a:p>
          <a:endParaRPr lang="en-IN"/>
        </a:p>
      </dgm:t>
    </dgm:pt>
    <dgm:pt modelId="{01DF67DB-5EC4-44A4-9EE8-7ACC0B69E4AA}" type="pres">
      <dgm:prSet presAssocID="{746C38A0-48BB-491E-9B56-4A8E3F64F6EB}" presName="linNode" presStyleCnt="0"/>
      <dgm:spPr/>
    </dgm:pt>
    <dgm:pt modelId="{4F91BD8C-2FE5-491E-933B-8B421DDDB91C}" type="pres">
      <dgm:prSet presAssocID="{746C38A0-48BB-491E-9B56-4A8E3F64F6EB}" presName="parentText" presStyleLbl="node1" presStyleIdx="0" presStyleCnt="1" custScaleX="277778">
        <dgm:presLayoutVars>
          <dgm:chMax val="1"/>
          <dgm:bulletEnabled val="1"/>
        </dgm:presLayoutVars>
      </dgm:prSet>
      <dgm:spPr/>
      <dgm:t>
        <a:bodyPr/>
        <a:lstStyle/>
        <a:p>
          <a:endParaRPr lang="en-IN"/>
        </a:p>
      </dgm:t>
    </dgm:pt>
  </dgm:ptLst>
  <dgm:cxnLst>
    <dgm:cxn modelId="{316AD848-E398-4F33-B065-F1B2A4040BD1}" type="presOf" srcId="{746C38A0-48BB-491E-9B56-4A8E3F64F6EB}" destId="{4F91BD8C-2FE5-491E-933B-8B421DDDB91C}" srcOrd="0" destOrd="0" presId="urn:microsoft.com/office/officeart/2005/8/layout/vList5"/>
    <dgm:cxn modelId="{4706EC50-E934-4389-A86D-DB8420F1B0BE}" type="presOf" srcId="{9AD7B99F-4329-4598-847C-3E6060BF9745}" destId="{809D35B6-15C6-4B15-9C97-539E56DC61D8}" srcOrd="0" destOrd="0" presId="urn:microsoft.com/office/officeart/2005/8/layout/vList5"/>
    <dgm:cxn modelId="{AC6C1A43-EC59-4A97-AA04-351CD6BD2889}" srcId="{9AD7B99F-4329-4598-847C-3E6060BF9745}" destId="{746C38A0-48BB-491E-9B56-4A8E3F64F6EB}" srcOrd="0" destOrd="0" parTransId="{7CE13880-67BE-4F51-8297-A5605815D3CA}" sibTransId="{244DE3A2-3E5E-4611-8EB5-EF56A82F3D83}"/>
    <dgm:cxn modelId="{485E166D-3AB1-4E23-AE9F-A9624116F281}" type="presParOf" srcId="{809D35B6-15C6-4B15-9C97-539E56DC61D8}" destId="{01DF67DB-5EC4-44A4-9EE8-7ACC0B69E4AA}" srcOrd="0" destOrd="0" presId="urn:microsoft.com/office/officeart/2005/8/layout/vList5"/>
    <dgm:cxn modelId="{1904734E-72D4-4460-82E2-DFCACCE1BE01}" type="presParOf" srcId="{01DF67DB-5EC4-44A4-9EE8-7ACC0B69E4AA}" destId="{4F91BD8C-2FE5-491E-933B-8B421DDDB91C}"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89897E-CE3E-4F9F-952E-59D81135BD73}">
      <dsp:nvSpPr>
        <dsp:cNvPr id="0" name=""/>
        <dsp:cNvSpPr/>
      </dsp:nvSpPr>
      <dsp:spPr>
        <a:xfrm>
          <a:off x="0" y="449334"/>
          <a:ext cx="8324880" cy="1673100"/>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b="1" strike="noStrike" kern="1200" dirty="0" smtClean="0">
              <a:latin typeface="Arial Narrow" pitchFamily="34" charset="0"/>
            </a:rPr>
            <a:t>Broad Area Of Audit Of Educational Institutions &amp; NPOs</a:t>
          </a:r>
          <a:endParaRPr lang="en-US" sz="4400" b="1" strike="noStrike" kern="1200" dirty="0">
            <a:latin typeface="Arial Narrow" pitchFamily="34" charset="0"/>
          </a:endParaRPr>
        </a:p>
      </dsp:txBody>
      <dsp:txXfrm>
        <a:off x="81674" y="531008"/>
        <a:ext cx="8161532" cy="15097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CB504F-7D52-4779-A512-EDE6A7960B96}">
      <dsp:nvSpPr>
        <dsp:cNvPr id="0" name=""/>
        <dsp:cNvSpPr/>
      </dsp:nvSpPr>
      <dsp:spPr>
        <a:xfrm>
          <a:off x="0" y="94899"/>
          <a:ext cx="7715304" cy="13104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t>As per Standard on Internal Audit (SIA) 15, “</a:t>
          </a:r>
          <a:r>
            <a:rPr lang="en-US" sz="1600" i="1" kern="1200" dirty="0" smtClean="0"/>
            <a:t>Knowledge of the Entity and its Environment”, for reviewing key risks and entity-wide processes, </a:t>
          </a:r>
          <a:r>
            <a:rPr lang="en-US" sz="1600" kern="1200" dirty="0" smtClean="0"/>
            <a:t>systems, procedures and controls and determining the nature, timing and extent of internal audit procedures, an internal auditor must have knowledge of the economy, the entity’s business and the entity’s </a:t>
          </a:r>
          <a:r>
            <a:rPr lang="en-US" sz="1600" kern="1200" dirty="0" err="1" smtClean="0"/>
            <a:t>operatingand</a:t>
          </a:r>
          <a:r>
            <a:rPr lang="en-US" sz="1600" kern="1200" dirty="0" smtClean="0"/>
            <a:t> regulatory environment.</a:t>
          </a:r>
          <a:endParaRPr lang="en-US" sz="1600" kern="1200" dirty="0"/>
        </a:p>
      </dsp:txBody>
      <dsp:txXfrm>
        <a:off x="63968" y="158867"/>
        <a:ext cx="7587368" cy="118246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43972F-AAC4-42D0-902D-ED41890B6AD7}">
      <dsp:nvSpPr>
        <dsp:cNvPr id="0" name=""/>
        <dsp:cNvSpPr/>
      </dsp:nvSpPr>
      <dsp:spPr>
        <a:xfrm>
          <a:off x="3764" y="0"/>
          <a:ext cx="7707775" cy="14311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dirty="0" smtClean="0"/>
            <a:t>An illustrative list of information required during the internal audit of an educational institution is as under: (a) Legal form of the </a:t>
          </a:r>
          <a:r>
            <a:rPr lang="en-US" sz="1800" kern="1200" dirty="0" err="1" smtClean="0"/>
            <a:t>organisation</a:t>
          </a:r>
          <a:r>
            <a:rPr lang="en-US" sz="1800" kern="1200" dirty="0" smtClean="0"/>
            <a:t> and its Memorandum of Association, Articles of Association, Rules and Regulations. (b) Laws, regulations, rules and standards that regulate an educational institution</a:t>
          </a:r>
          <a:endParaRPr lang="en-US" sz="1800" kern="1200" dirty="0"/>
        </a:p>
      </dsp:txBody>
      <dsp:txXfrm>
        <a:off x="73627" y="69863"/>
        <a:ext cx="7568049" cy="12914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B1228E-839B-4FD8-870E-010D4724C60A}">
      <dsp:nvSpPr>
        <dsp:cNvPr id="0" name=""/>
        <dsp:cNvSpPr/>
      </dsp:nvSpPr>
      <dsp:spPr>
        <a:xfrm>
          <a:off x="0" y="6831"/>
          <a:ext cx="7786742" cy="10579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1" kern="1200" dirty="0" smtClean="0">
              <a:solidFill>
                <a:srgbClr val="FFFF00"/>
              </a:solidFill>
            </a:rPr>
            <a:t>Regulatory Risks - </a:t>
          </a:r>
          <a:r>
            <a:rPr lang="en-US" sz="2000" b="1" i="1" kern="1200" dirty="0" smtClean="0"/>
            <a:t>Risks which affect the sector e.g., compulsory </a:t>
          </a:r>
          <a:r>
            <a:rPr lang="en-US" sz="2000" kern="1200" dirty="0" smtClean="0"/>
            <a:t>regulatory non-compliances under various statutes, changes in the Government policies, etc.</a:t>
          </a:r>
          <a:endParaRPr lang="en-US" sz="2000" kern="1200" dirty="0"/>
        </a:p>
      </dsp:txBody>
      <dsp:txXfrm>
        <a:off x="51643" y="58474"/>
        <a:ext cx="7683456" cy="95462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6B4E4-8D20-4A1C-9EFA-E1B2D8CD4376}">
      <dsp:nvSpPr>
        <dsp:cNvPr id="0" name=""/>
        <dsp:cNvSpPr/>
      </dsp:nvSpPr>
      <dsp:spPr>
        <a:xfrm>
          <a:off x="0" y="793"/>
          <a:ext cx="7786742" cy="164148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1" kern="1200" dirty="0" smtClean="0">
              <a:solidFill>
                <a:srgbClr val="FFFF00"/>
              </a:solidFill>
            </a:rPr>
            <a:t>Institution-wide risk - </a:t>
          </a:r>
          <a:r>
            <a:rPr lang="en-US" sz="2000" kern="1200" dirty="0" smtClean="0"/>
            <a:t>Risks which affect the institution, e.g., enrollment growth, additional capital requirement, additional requirement of funds for operating activities, non-availability of information, high turnover in key personnel, reputation risk with parents, major financial problems, competition, etc.</a:t>
          </a:r>
          <a:endParaRPr lang="en-US" sz="2000" kern="1200" dirty="0"/>
        </a:p>
      </dsp:txBody>
      <dsp:txXfrm>
        <a:off x="80131" y="80924"/>
        <a:ext cx="7626480" cy="148122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EA8D5-B718-45DC-ACEF-CE3D7E55E117}">
      <dsp:nvSpPr>
        <dsp:cNvPr id="0" name=""/>
        <dsp:cNvSpPr/>
      </dsp:nvSpPr>
      <dsp:spPr>
        <a:xfrm>
          <a:off x="0" y="16032"/>
          <a:ext cx="6357981" cy="46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1" kern="1200" dirty="0" smtClean="0"/>
            <a:t>Students Count is the Key Control Mechanism</a:t>
          </a:r>
          <a:endParaRPr lang="en-US" sz="2000" kern="1200" dirty="0"/>
        </a:p>
      </dsp:txBody>
      <dsp:txXfrm>
        <a:off x="22846" y="38878"/>
        <a:ext cx="6312289" cy="4223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907B3-2596-43BE-80AF-0190F22FCF1D}">
      <dsp:nvSpPr>
        <dsp:cNvPr id="0" name=""/>
        <dsp:cNvSpPr/>
      </dsp:nvSpPr>
      <dsp:spPr>
        <a:xfrm>
          <a:off x="0" y="27733"/>
          <a:ext cx="2571769" cy="4446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1" i="1" kern="1200" dirty="0" smtClean="0"/>
            <a:t>Budgetary Control</a:t>
          </a:r>
          <a:endParaRPr lang="en-US" sz="1900" kern="1200" dirty="0"/>
        </a:p>
      </dsp:txBody>
      <dsp:txXfrm>
        <a:off x="21704" y="49437"/>
        <a:ext cx="2528361" cy="40119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1ED18-97E8-4B53-BF05-34F12C2802EC}">
      <dsp:nvSpPr>
        <dsp:cNvPr id="0" name=""/>
        <dsp:cNvSpPr/>
      </dsp:nvSpPr>
      <dsp:spPr>
        <a:xfrm>
          <a:off x="0" y="5088"/>
          <a:ext cx="8429684" cy="10670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dirty="0" smtClean="0"/>
            <a:t>The general procedures of an internal audit have not been purposely covered in the following paragraphs. The procedures are illustrative in nature and would require adequate modification to address internal audit requirements of a particular educational institution depending upon the nature, size and other factors.</a:t>
          </a:r>
          <a:endParaRPr lang="en-US" sz="1600" kern="1200" dirty="0"/>
        </a:p>
      </dsp:txBody>
      <dsp:txXfrm>
        <a:off x="52089" y="57177"/>
        <a:ext cx="8325506" cy="96286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45E9C-4A5D-4FFF-99DD-966D16982602}">
      <dsp:nvSpPr>
        <dsp:cNvPr id="0" name=""/>
        <dsp:cNvSpPr/>
      </dsp:nvSpPr>
      <dsp:spPr>
        <a:xfrm rot="16200000">
          <a:off x="145" y="582"/>
          <a:ext cx="1212492" cy="1213280"/>
        </a:xfrm>
        <a:prstGeom prst="upArrow">
          <a:avLst>
            <a:gd name="adj1" fmla="val 50000"/>
            <a:gd name="adj2" fmla="val 35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Revenue</a:t>
          </a:r>
          <a:endParaRPr lang="en-US" sz="1800" kern="1200" dirty="0"/>
        </a:p>
      </dsp:txBody>
      <dsp:txXfrm rot="5400000">
        <a:off x="211937" y="304099"/>
        <a:ext cx="1001094" cy="606246"/>
      </dsp:txXfrm>
    </dsp:sp>
    <dsp:sp modelId="{657079B7-4655-428B-8F02-E39AA634DD17}">
      <dsp:nvSpPr>
        <dsp:cNvPr id="0" name=""/>
        <dsp:cNvSpPr/>
      </dsp:nvSpPr>
      <dsp:spPr>
        <a:xfrm rot="5400000">
          <a:off x="1644881" y="279"/>
          <a:ext cx="1212492" cy="1213886"/>
        </a:xfrm>
        <a:prstGeom prst="upArrow">
          <a:avLst>
            <a:gd name="adj1" fmla="val 50000"/>
            <a:gd name="adj2" fmla="val 35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en-US" sz="1200" b="1" kern="1200" dirty="0" smtClean="0"/>
            <a:t>Expenses</a:t>
          </a:r>
          <a:endParaRPr lang="en-US" sz="500" b="1" kern="1200" dirty="0"/>
        </a:p>
      </dsp:txBody>
      <dsp:txXfrm rot="-5400000">
        <a:off x="1644184" y="304099"/>
        <a:ext cx="1001700" cy="60624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B7A5F-9744-4D4E-8AE7-27CDF070B517}">
      <dsp:nvSpPr>
        <dsp:cNvPr id="0" name=""/>
        <dsp:cNvSpPr/>
      </dsp:nvSpPr>
      <dsp:spPr>
        <a:xfrm>
          <a:off x="0" y="4333"/>
          <a:ext cx="1643074" cy="491399"/>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kern="1200" dirty="0" smtClean="0"/>
            <a:t>Revenue</a:t>
          </a:r>
          <a:endParaRPr lang="en-US" sz="2100" kern="1200" dirty="0"/>
        </a:p>
      </dsp:txBody>
      <dsp:txXfrm>
        <a:off x="23988" y="28321"/>
        <a:ext cx="1595098" cy="44342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D9907B-D1C2-409A-A17B-407A79B9C3F3}">
      <dsp:nvSpPr>
        <dsp:cNvPr id="0" name=""/>
        <dsp:cNvSpPr/>
      </dsp:nvSpPr>
      <dsp:spPr>
        <a:xfrm>
          <a:off x="0" y="12353"/>
          <a:ext cx="2400288" cy="77220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en-US" sz="3300" b="1" kern="1200" dirty="0" smtClean="0"/>
            <a:t>Expenses</a:t>
          </a:r>
          <a:endParaRPr lang="en-US" sz="3300" b="1" kern="1200" dirty="0"/>
        </a:p>
      </dsp:txBody>
      <dsp:txXfrm>
        <a:off x="37696" y="50049"/>
        <a:ext cx="2324896" cy="6968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6D09-4488-479A-9CFE-51D11D0DA363}">
      <dsp:nvSpPr>
        <dsp:cNvPr id="0" name=""/>
        <dsp:cNvSpPr/>
      </dsp:nvSpPr>
      <dsp:spPr>
        <a:xfrm>
          <a:off x="0" y="0"/>
          <a:ext cx="8001056" cy="4357718"/>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b="0" i="1" kern="1200" cap="none" spc="0" dirty="0" smtClean="0">
              <a:ln w="18415" cmpd="sng">
                <a:prstDash val="solid"/>
              </a:ln>
              <a:effectLst>
                <a:outerShdw blurRad="63500" dir="3600000" algn="tl" rotWithShape="0">
                  <a:srgbClr val="000000">
                    <a:alpha val="70000"/>
                  </a:srgbClr>
                </a:outerShdw>
              </a:effectLst>
            </a:rPr>
            <a:t>The auditor may thoroughly study the trust deed of the trust to which the school or the college belongs and in the case of the audit of an University, he may study the Act of Legislature and the rules that are applicable to that </a:t>
          </a:r>
          <a:r>
            <a:rPr lang="en-US" sz="2200" b="0" i="1" kern="1200" cap="none" spc="0" dirty="0" smtClean="0">
              <a:ln w="18415" cmpd="sng">
                <a:prstDash val="solid"/>
              </a:ln>
              <a:effectLst>
                <a:outerShdw blurRad="63500" dir="3600000" algn="tl" rotWithShape="0">
                  <a:srgbClr val="000000">
                    <a:alpha val="70000"/>
                  </a:srgbClr>
                </a:outerShdw>
              </a:effectLst>
            </a:rPr>
            <a:t>university</a:t>
          </a:r>
          <a:r>
            <a:rPr lang="en-US" sz="2200" b="0" kern="1200" cap="none" spc="0" dirty="0" smtClean="0">
              <a:ln w="18415" cmpd="sng">
                <a:prstDash val="solid"/>
              </a:ln>
              <a:effectLst>
                <a:outerShdw blurRad="63500" dir="3600000" algn="tl" rotWithShape="0">
                  <a:srgbClr val="000000">
                    <a:alpha val="70000"/>
                  </a:srgbClr>
                </a:outerShdw>
              </a:effectLst>
            </a:rPr>
            <a:t>.</a:t>
          </a:r>
          <a:endParaRPr lang="en-US" sz="2200" b="0" kern="1200" cap="none" spc="0" dirty="0">
            <a:ln w="18415" cmpd="sng">
              <a:prstDash val="solid"/>
            </a:ln>
            <a:effectLst>
              <a:outerShdw blurRad="63500" dir="3600000" algn="tl" rotWithShape="0">
                <a:srgbClr val="000000">
                  <a:alpha val="70000"/>
                </a:srgbClr>
              </a:outerShdw>
            </a:effectLst>
          </a:endParaRPr>
        </a:p>
      </dsp:txBody>
      <dsp:txXfrm>
        <a:off x="0" y="1743087"/>
        <a:ext cx="8001056" cy="1743087"/>
      </dsp:txXfrm>
    </dsp:sp>
    <dsp:sp modelId="{F714560A-1D20-4851-9A94-E33455FC34A5}">
      <dsp:nvSpPr>
        <dsp:cNvPr id="0" name=""/>
        <dsp:cNvSpPr/>
      </dsp:nvSpPr>
      <dsp:spPr>
        <a:xfrm>
          <a:off x="3063256" y="166458"/>
          <a:ext cx="1874542" cy="1641129"/>
        </a:xfrm>
        <a:prstGeom prst="ellipse">
          <a:avLst/>
        </a:prstGeom>
        <a:blipFill rotWithShape="0">
          <a:blip xmlns:r="http://schemas.openxmlformats.org/officeDocument/2006/relationships" r:embed="rId1"/>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CFE2295F-2751-4BA9-BEA0-50BF5A40884B}">
      <dsp:nvSpPr>
        <dsp:cNvPr id="0" name=""/>
        <dsp:cNvSpPr/>
      </dsp:nvSpPr>
      <dsp:spPr>
        <a:xfrm>
          <a:off x="320042" y="3486174"/>
          <a:ext cx="7360971" cy="653657"/>
        </a:xfrm>
        <a:prstGeom prst="leftRightArrow">
          <a:avLst/>
        </a:prstGeom>
        <a:solidFill>
          <a:schemeClr val="accent1">
            <a:tint val="60000"/>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BBD33-3BBB-4391-BDAD-DB89A25C05A3}">
      <dsp:nvSpPr>
        <dsp:cNvPr id="0" name=""/>
        <dsp:cNvSpPr/>
      </dsp:nvSpPr>
      <dsp:spPr>
        <a:xfrm>
          <a:off x="0" y="134889"/>
          <a:ext cx="6357981" cy="4446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1" kern="1200" dirty="0" smtClean="0"/>
            <a:t>Internal Auditor’s Role in Corporate Governance</a:t>
          </a:r>
          <a:endParaRPr lang="en-US" sz="1900" kern="1200" dirty="0"/>
        </a:p>
      </dsp:txBody>
      <dsp:txXfrm>
        <a:off x="21704" y="156593"/>
        <a:ext cx="6314573" cy="40119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6BADF-02BC-427A-BA66-530BDE544AB9}">
      <dsp:nvSpPr>
        <dsp:cNvPr id="0" name=""/>
        <dsp:cNvSpPr/>
      </dsp:nvSpPr>
      <dsp:spPr>
        <a:xfrm>
          <a:off x="0" y="2351"/>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smtClean="0">
              <a:solidFill>
                <a:schemeClr val="bg1"/>
              </a:solidFill>
            </a:rPr>
            <a:t>Charging capitation fees from students, where not allowed.</a:t>
          </a:r>
          <a:endParaRPr lang="en-US" sz="1600" b="1" kern="1200" dirty="0">
            <a:solidFill>
              <a:schemeClr val="bg1"/>
            </a:solidFill>
          </a:endParaRPr>
        </a:p>
      </dsp:txBody>
      <dsp:txXfrm>
        <a:off x="37467" y="39818"/>
        <a:ext cx="7497494" cy="692586"/>
      </dsp:txXfrm>
    </dsp:sp>
    <dsp:sp modelId="{A8934C69-F6C7-4A7B-BDC0-5DCDF98EB367}">
      <dsp:nvSpPr>
        <dsp:cNvPr id="0" name=""/>
        <dsp:cNvSpPr/>
      </dsp:nvSpPr>
      <dsp:spPr>
        <a:xfrm>
          <a:off x="0" y="887951"/>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US" sz="1400" b="1" kern="1200" dirty="0" smtClean="0">
              <a:solidFill>
                <a:schemeClr val="bg1"/>
              </a:solidFill>
            </a:rPr>
            <a:t>Plagiarism - Availability of restricted data, violation of intellectual property rights or leakage of critical information on internet, for example, examination papers, course papers, essays or research notes.</a:t>
          </a:r>
          <a:endParaRPr lang="en-US" sz="1400" b="1" kern="1200" dirty="0">
            <a:solidFill>
              <a:schemeClr val="bg1"/>
            </a:solidFill>
          </a:endParaRPr>
        </a:p>
      </dsp:txBody>
      <dsp:txXfrm>
        <a:off x="37467" y="925418"/>
        <a:ext cx="7497494" cy="692586"/>
      </dsp:txXfrm>
    </dsp:sp>
    <dsp:sp modelId="{5ACE799C-2F9F-4230-A4C6-BC62B4D9F51A}">
      <dsp:nvSpPr>
        <dsp:cNvPr id="0" name=""/>
        <dsp:cNvSpPr/>
      </dsp:nvSpPr>
      <dsp:spPr>
        <a:xfrm>
          <a:off x="0" y="1773552"/>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smtClean="0">
              <a:solidFill>
                <a:schemeClr val="bg1"/>
              </a:solidFill>
            </a:rPr>
            <a:t>Sale of question papers and answers by employees, faculty, publisher, etc.</a:t>
          </a:r>
          <a:endParaRPr lang="en-US" sz="1600" b="1" kern="1200" dirty="0">
            <a:solidFill>
              <a:schemeClr val="bg1"/>
            </a:solidFill>
          </a:endParaRPr>
        </a:p>
      </dsp:txBody>
      <dsp:txXfrm>
        <a:off x="37467" y="1811019"/>
        <a:ext cx="7497494" cy="692586"/>
      </dsp:txXfrm>
    </dsp:sp>
    <dsp:sp modelId="{D7AD9F20-EA69-4415-893F-62B83E326124}">
      <dsp:nvSpPr>
        <dsp:cNvPr id="0" name=""/>
        <dsp:cNvSpPr/>
      </dsp:nvSpPr>
      <dsp:spPr>
        <a:xfrm>
          <a:off x="0" y="2659152"/>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smtClean="0">
              <a:solidFill>
                <a:schemeClr val="bg1"/>
              </a:solidFill>
            </a:rPr>
            <a:t>Reproduction and distribution of </a:t>
          </a:r>
          <a:r>
            <a:rPr lang="en-US" sz="1600" b="1" kern="1200" dirty="0" err="1" smtClean="0">
              <a:solidFill>
                <a:schemeClr val="bg1"/>
              </a:solidFill>
            </a:rPr>
            <a:t>unauthorised</a:t>
          </a:r>
          <a:r>
            <a:rPr lang="en-US" sz="1600" b="1" kern="1200" dirty="0" smtClean="0">
              <a:solidFill>
                <a:schemeClr val="bg1"/>
              </a:solidFill>
            </a:rPr>
            <a:t> valuable documents, such as college diploma certificates or transcripts of student’s records.</a:t>
          </a:r>
          <a:endParaRPr lang="en-US" sz="1600" b="1" kern="1200" dirty="0">
            <a:solidFill>
              <a:schemeClr val="bg1"/>
            </a:solidFill>
          </a:endParaRPr>
        </a:p>
      </dsp:txBody>
      <dsp:txXfrm>
        <a:off x="37467" y="2696619"/>
        <a:ext cx="7497494" cy="69258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1DE87-D97D-4C7F-9564-8BB9AB117CD9}">
      <dsp:nvSpPr>
        <dsp:cNvPr id="0" name=""/>
        <dsp:cNvSpPr/>
      </dsp:nvSpPr>
      <dsp:spPr>
        <a:xfrm>
          <a:off x="0" y="13703"/>
          <a:ext cx="8643998" cy="17269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i="1" kern="1200" dirty="0" smtClean="0"/>
            <a:t>Standard on Internal Audit (SIA) 11, “Consideration of Fraud in an Internal Audit”, lays down that the primary responsibility for prevention and detection of frauds rests with management and those charged with governance. They achieve this by designing, establishing and ensuring continuous operation of an effective system of internal controls. An internal auditor should use his knowledge and skills to reasonably enable him to identify indicators of frauds.</a:t>
          </a:r>
          <a:endParaRPr lang="en-US" sz="1800" kern="1200" dirty="0"/>
        </a:p>
      </dsp:txBody>
      <dsp:txXfrm>
        <a:off x="84301" y="98004"/>
        <a:ext cx="8475396" cy="155831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4C0507-0E71-4AF6-A876-3A624089C4D9}">
      <dsp:nvSpPr>
        <dsp:cNvPr id="0" name=""/>
        <dsp:cNvSpPr/>
      </dsp:nvSpPr>
      <dsp:spPr>
        <a:xfrm>
          <a:off x="0" y="41200"/>
          <a:ext cx="8572560" cy="27799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i="1" kern="1200" dirty="0" smtClean="0"/>
            <a:t>The internal auditor should help the management fulfill its responsibilities relating to fraud prevention and detection. The following paragraphs discuss the approach of the internal auditor regarding this:                                                                                           (a)       The internal auditor should obtain an understanding of the various  aspects of the control environment and evaluate the same as to the operating effectiveness.                                                                                                                                  (b)       The internal auditor should obtain an understanding of the policies and procedures adopted by the management to identify risks that can affect the achievement of the objectives of the entity and to distinguish risks from opportunities and evaluate the effectiveness of these policies and procedures.</a:t>
          </a:r>
          <a:endParaRPr lang="en-US" sz="1800" kern="1200" dirty="0"/>
        </a:p>
      </dsp:txBody>
      <dsp:txXfrm>
        <a:off x="135705" y="176905"/>
        <a:ext cx="8301150" cy="25085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725A2-C8A7-4667-8685-4300EE53A3DA}">
      <dsp:nvSpPr>
        <dsp:cNvPr id="0" name=""/>
        <dsp:cNvSpPr/>
      </dsp:nvSpPr>
      <dsp:spPr>
        <a:xfrm>
          <a:off x="0" y="64895"/>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solidFill>
                <a:schemeClr val="bg1"/>
              </a:solidFill>
            </a:rPr>
            <a:t>1. He shall evaluate and confirm the effectiveness of internal check system of accounting of the receipts.</a:t>
          </a:r>
          <a:endParaRPr lang="en-US" sz="2100" kern="1200" dirty="0">
            <a:solidFill>
              <a:schemeClr val="bg1"/>
            </a:solidFill>
          </a:endParaRPr>
        </a:p>
      </dsp:txBody>
      <dsp:txXfrm>
        <a:off x="69153" y="134048"/>
        <a:ext cx="7219808" cy="1278308"/>
      </dsp:txXfrm>
    </dsp:sp>
    <dsp:sp modelId="{D32A5B32-9127-4EAC-AE15-DB5AD362AD04}">
      <dsp:nvSpPr>
        <dsp:cNvPr id="0" name=""/>
        <dsp:cNvSpPr/>
      </dsp:nvSpPr>
      <dsp:spPr>
        <a:xfrm>
          <a:off x="0" y="1534293"/>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solidFill>
                <a:schemeClr val="bg1"/>
              </a:solidFill>
            </a:rPr>
            <a:t>2. He should verify that the fees are collected from all the students and if there is any concession, the same is granted by a person who is so authorized.</a:t>
          </a:r>
          <a:endParaRPr lang="en-US" sz="2100" kern="1200" dirty="0">
            <a:solidFill>
              <a:schemeClr val="bg1"/>
            </a:solidFill>
          </a:endParaRPr>
        </a:p>
      </dsp:txBody>
      <dsp:txXfrm>
        <a:off x="69153" y="1603446"/>
        <a:ext cx="7219808" cy="1278308"/>
      </dsp:txXfrm>
    </dsp:sp>
    <dsp:sp modelId="{AB99E0FA-9AFC-4427-92DC-7C42E7D6344B}">
      <dsp:nvSpPr>
        <dsp:cNvPr id="0" name=""/>
        <dsp:cNvSpPr/>
      </dsp:nvSpPr>
      <dsp:spPr>
        <a:xfrm>
          <a:off x="0" y="3019084"/>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solidFill>
                <a:schemeClr val="bg1"/>
              </a:solidFill>
            </a:rPr>
            <a:t>3. He should also ensure that the fees received in advance and fees receivable are properly accounted and irrecoverable fees are written off under the authorization of the appropriate person.</a:t>
          </a:r>
          <a:endParaRPr lang="en-US" sz="2100" kern="1200" dirty="0">
            <a:solidFill>
              <a:schemeClr val="bg1"/>
            </a:solidFill>
          </a:endParaRPr>
        </a:p>
      </dsp:txBody>
      <dsp:txXfrm>
        <a:off x="69153" y="3088237"/>
        <a:ext cx="7219808" cy="12783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83C39-8A1F-4534-B0AC-3EDDB8B978B2}">
      <dsp:nvSpPr>
        <dsp:cNvPr id="0" name=""/>
        <dsp:cNvSpPr/>
      </dsp:nvSpPr>
      <dsp:spPr>
        <a:xfrm>
          <a:off x="0" y="14445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1. Grant from government, local authority or governing bodies.</a:t>
          </a:r>
          <a:endParaRPr lang="en-US" sz="2100" kern="1200" dirty="0"/>
        </a:p>
      </dsp:txBody>
      <dsp:txXfrm>
        <a:off x="23988" y="168442"/>
        <a:ext cx="7810204" cy="443423"/>
      </dsp:txXfrm>
    </dsp:sp>
    <dsp:sp modelId="{3D78B95C-054C-4FE9-9E07-D5991754D842}">
      <dsp:nvSpPr>
        <dsp:cNvPr id="0" name=""/>
        <dsp:cNvSpPr/>
      </dsp:nvSpPr>
      <dsp:spPr>
        <a:xfrm>
          <a:off x="0" y="69633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2. Legacies.</a:t>
          </a:r>
          <a:endParaRPr lang="en-US" sz="2100" kern="1200" dirty="0"/>
        </a:p>
      </dsp:txBody>
      <dsp:txXfrm>
        <a:off x="23988" y="720322"/>
        <a:ext cx="7810204" cy="443423"/>
      </dsp:txXfrm>
    </dsp:sp>
    <dsp:sp modelId="{931462E9-F409-4912-9C49-879874E831FC}">
      <dsp:nvSpPr>
        <dsp:cNvPr id="0" name=""/>
        <dsp:cNvSpPr/>
      </dsp:nvSpPr>
      <dsp:spPr>
        <a:xfrm>
          <a:off x="0" y="124821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3. Donation in cash and in kind.</a:t>
          </a:r>
          <a:endParaRPr lang="en-US" sz="2100" kern="1200" dirty="0"/>
        </a:p>
      </dsp:txBody>
      <dsp:txXfrm>
        <a:off x="23988" y="1272202"/>
        <a:ext cx="7810204" cy="443423"/>
      </dsp:txXfrm>
    </dsp:sp>
    <dsp:sp modelId="{18A609B3-486A-43C4-A8D7-7FB7000AD0B1}">
      <dsp:nvSpPr>
        <dsp:cNvPr id="0" name=""/>
        <dsp:cNvSpPr/>
      </dsp:nvSpPr>
      <dsp:spPr>
        <a:xfrm>
          <a:off x="0" y="180009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4. Income from Investments.</a:t>
          </a:r>
          <a:endParaRPr lang="en-US" sz="2100" kern="1200" dirty="0"/>
        </a:p>
      </dsp:txBody>
      <dsp:txXfrm>
        <a:off x="23988" y="1824082"/>
        <a:ext cx="7810204" cy="443423"/>
      </dsp:txXfrm>
    </dsp:sp>
    <dsp:sp modelId="{95D9DBD2-BF70-482A-95E2-E4F70EBE26A9}">
      <dsp:nvSpPr>
        <dsp:cNvPr id="0" name=""/>
        <dsp:cNvSpPr/>
      </dsp:nvSpPr>
      <dsp:spPr>
        <a:xfrm>
          <a:off x="0" y="235197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5. Admission fees, Tuition fees, Hostel fees etc.</a:t>
          </a:r>
          <a:endParaRPr lang="en-US" sz="2100" kern="1200" dirty="0"/>
        </a:p>
      </dsp:txBody>
      <dsp:txXfrm>
        <a:off x="23988" y="2375962"/>
        <a:ext cx="7810204" cy="443423"/>
      </dsp:txXfrm>
    </dsp:sp>
    <dsp:sp modelId="{9FD2A1E4-7E44-4BC7-B511-91FE1542D8B4}">
      <dsp:nvSpPr>
        <dsp:cNvPr id="0" name=""/>
        <dsp:cNvSpPr/>
      </dsp:nvSpPr>
      <dsp:spPr>
        <a:xfrm>
          <a:off x="0" y="290385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6. Fines and penalties.</a:t>
          </a:r>
          <a:endParaRPr lang="en-US" sz="2100" kern="1200" dirty="0"/>
        </a:p>
      </dsp:txBody>
      <dsp:txXfrm>
        <a:off x="23988" y="2927842"/>
        <a:ext cx="7810204" cy="443423"/>
      </dsp:txXfrm>
    </dsp:sp>
    <dsp:sp modelId="{CA4FF093-9C93-40C6-850D-B999A84687BD}">
      <dsp:nvSpPr>
        <dsp:cNvPr id="0" name=""/>
        <dsp:cNvSpPr/>
      </dsp:nvSpPr>
      <dsp:spPr>
        <a:xfrm>
          <a:off x="0" y="3455735"/>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7. Contribution towards specific fund.</a:t>
          </a:r>
          <a:endParaRPr lang="en-US" sz="2100" kern="1200" dirty="0"/>
        </a:p>
      </dsp:txBody>
      <dsp:txXfrm>
        <a:off x="23988" y="3479723"/>
        <a:ext cx="7810204" cy="443423"/>
      </dsp:txXfrm>
    </dsp:sp>
    <dsp:sp modelId="{56550601-B9D5-4337-A8F2-3F4A41BDAD19}">
      <dsp:nvSpPr>
        <dsp:cNvPr id="0" name=""/>
        <dsp:cNvSpPr/>
      </dsp:nvSpPr>
      <dsp:spPr>
        <a:xfrm>
          <a:off x="0" y="4007615"/>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8. Rental income etc.</a:t>
          </a:r>
          <a:endParaRPr lang="en-US" sz="2100" kern="1200" dirty="0"/>
        </a:p>
      </dsp:txBody>
      <dsp:txXfrm>
        <a:off x="23988" y="4031603"/>
        <a:ext cx="7810204" cy="4434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A004E-56BA-4E6E-9964-B6A34240AD37}">
      <dsp:nvSpPr>
        <dsp:cNvPr id="0" name=""/>
        <dsp:cNvSpPr/>
      </dsp:nvSpPr>
      <dsp:spPr>
        <a:xfrm>
          <a:off x="3118268" y="1262309"/>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8DBDD17-94B6-4E67-B804-6D60AB9EDDE9}">
      <dsp:nvSpPr>
        <dsp:cNvPr id="0" name=""/>
        <dsp:cNvSpPr/>
      </dsp:nvSpPr>
      <dsp:spPr>
        <a:xfrm>
          <a:off x="2994252" y="0"/>
          <a:ext cx="1798237" cy="104085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smtClean="0">
              <a:ln>
                <a:solidFill>
                  <a:schemeClr val="bg1">
                    <a:lumMod val="95000"/>
                    <a:lumOff val="5000"/>
                  </a:schemeClr>
                </a:solidFill>
              </a:ln>
              <a:solidFill>
                <a:schemeClr val="bg1"/>
              </a:solidFill>
            </a:rPr>
            <a:t>1. Minutes of the managing committee.</a:t>
          </a:r>
          <a:endParaRPr lang="en-US" sz="2000" kern="1200" dirty="0">
            <a:ln>
              <a:solidFill>
                <a:schemeClr val="bg1">
                  <a:lumMod val="95000"/>
                  <a:lumOff val="5000"/>
                </a:schemeClr>
              </a:solidFill>
            </a:ln>
            <a:solidFill>
              <a:schemeClr val="bg1"/>
            </a:solidFill>
          </a:endParaRPr>
        </a:p>
      </dsp:txBody>
      <dsp:txXfrm>
        <a:off x="2994252" y="0"/>
        <a:ext cx="1798237" cy="1040851"/>
      </dsp:txXfrm>
    </dsp:sp>
    <dsp:sp modelId="{048C5AAC-15C9-4D97-9D14-0443CFEA6ADD}">
      <dsp:nvSpPr>
        <dsp:cNvPr id="0" name=""/>
        <dsp:cNvSpPr/>
      </dsp:nvSpPr>
      <dsp:spPr>
        <a:xfrm>
          <a:off x="3707966" y="1690608"/>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DD15D63-250C-4ED8-9B17-12362199BA85}">
      <dsp:nvSpPr>
        <dsp:cNvPr id="0" name=""/>
        <dsp:cNvSpPr/>
      </dsp:nvSpPr>
      <dsp:spPr>
        <a:xfrm>
          <a:off x="5381567" y="1373038"/>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smtClean="0">
              <a:ln>
                <a:solidFill>
                  <a:schemeClr val="bg1">
                    <a:lumMod val="95000"/>
                    <a:lumOff val="5000"/>
                  </a:schemeClr>
                </a:solidFill>
              </a:ln>
              <a:solidFill>
                <a:schemeClr val="bg1"/>
              </a:solidFill>
            </a:rPr>
            <a:t>2. Students’ fees Register.</a:t>
          </a:r>
          <a:endParaRPr lang="en-US" sz="2000" kern="1200" dirty="0">
            <a:ln>
              <a:solidFill>
                <a:schemeClr val="bg1">
                  <a:lumMod val="95000"/>
                  <a:lumOff val="5000"/>
                </a:schemeClr>
              </a:solidFill>
            </a:ln>
            <a:solidFill>
              <a:schemeClr val="bg1"/>
            </a:solidFill>
          </a:endParaRPr>
        </a:p>
      </dsp:txBody>
      <dsp:txXfrm>
        <a:off x="5381567" y="1373038"/>
        <a:ext cx="1612212" cy="1129434"/>
      </dsp:txXfrm>
    </dsp:sp>
    <dsp:sp modelId="{FC8B1195-E2BD-4104-BDB3-0F5A862643D2}">
      <dsp:nvSpPr>
        <dsp:cNvPr id="0" name=""/>
        <dsp:cNvSpPr/>
      </dsp:nvSpPr>
      <dsp:spPr>
        <a:xfrm>
          <a:off x="3482876" y="2384214"/>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33417AC-224A-4AE7-804C-87E5D487058C}">
      <dsp:nvSpPr>
        <dsp:cNvPr id="0" name=""/>
        <dsp:cNvSpPr/>
      </dsp:nvSpPr>
      <dsp:spPr>
        <a:xfrm>
          <a:off x="5133534" y="3299721"/>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en-US" sz="1700" kern="1200" dirty="0" smtClean="0">
              <a:ln>
                <a:solidFill>
                  <a:schemeClr val="bg1">
                    <a:lumMod val="95000"/>
                    <a:lumOff val="5000"/>
                  </a:schemeClr>
                </a:solidFill>
              </a:ln>
              <a:solidFill>
                <a:schemeClr val="bg1"/>
              </a:solidFill>
            </a:rPr>
            <a:t>3. Cash Book and counterfoils of receipts for fees, caution deposit, fine etc.</a:t>
          </a:r>
          <a:endParaRPr lang="en-US" sz="1700" kern="1200" dirty="0">
            <a:ln>
              <a:solidFill>
                <a:schemeClr val="bg1">
                  <a:lumMod val="95000"/>
                  <a:lumOff val="5000"/>
                </a:schemeClr>
              </a:solidFill>
            </a:ln>
            <a:solidFill>
              <a:schemeClr val="bg1"/>
            </a:solidFill>
          </a:endParaRPr>
        </a:p>
      </dsp:txBody>
      <dsp:txXfrm>
        <a:off x="5133534" y="3299721"/>
        <a:ext cx="1612212" cy="1129434"/>
      </dsp:txXfrm>
    </dsp:sp>
    <dsp:sp modelId="{0559579E-0314-47D3-846B-DEB9F45D4AEB}">
      <dsp:nvSpPr>
        <dsp:cNvPr id="0" name=""/>
        <dsp:cNvSpPr/>
      </dsp:nvSpPr>
      <dsp:spPr>
        <a:xfrm>
          <a:off x="2753660" y="2384214"/>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0EBA8FC-73BF-4C5B-8661-95B428F45246}">
      <dsp:nvSpPr>
        <dsp:cNvPr id="0" name=""/>
        <dsp:cNvSpPr/>
      </dsp:nvSpPr>
      <dsp:spPr>
        <a:xfrm>
          <a:off x="1040994" y="3299721"/>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smtClean="0">
              <a:ln>
                <a:solidFill>
                  <a:schemeClr val="bg1">
                    <a:lumMod val="95000"/>
                    <a:lumOff val="5000"/>
                  </a:schemeClr>
                </a:solidFill>
              </a:ln>
              <a:solidFill>
                <a:schemeClr val="bg1"/>
              </a:solidFill>
            </a:rPr>
            <a:t>4. Rental and </a:t>
          </a:r>
          <a:r>
            <a:rPr lang="en-US" sz="2000" kern="1200" dirty="0" smtClean="0">
              <a:ln>
                <a:solidFill>
                  <a:schemeClr val="bg1">
                    <a:lumMod val="95000"/>
                    <a:lumOff val="5000"/>
                  </a:schemeClr>
                </a:solidFill>
              </a:ln>
              <a:solidFill>
                <a:schemeClr val="tx2">
                  <a:lumMod val="10000"/>
                </a:schemeClr>
              </a:solidFill>
            </a:rPr>
            <a:t>Lease agreements.</a:t>
          </a:r>
          <a:endParaRPr lang="en-US" sz="2000" kern="1200" dirty="0">
            <a:ln>
              <a:solidFill>
                <a:schemeClr val="bg1">
                  <a:lumMod val="95000"/>
                  <a:lumOff val="5000"/>
                </a:schemeClr>
              </a:solidFill>
            </a:ln>
            <a:solidFill>
              <a:schemeClr val="tx2">
                <a:lumMod val="10000"/>
              </a:schemeClr>
            </a:solidFill>
          </a:endParaRPr>
        </a:p>
      </dsp:txBody>
      <dsp:txXfrm>
        <a:off x="1040994" y="3299721"/>
        <a:ext cx="1612212" cy="1129434"/>
      </dsp:txXfrm>
    </dsp:sp>
    <dsp:sp modelId="{D6DAA0B3-421A-4B93-A77F-C482539CF114}">
      <dsp:nvSpPr>
        <dsp:cNvPr id="0" name=""/>
        <dsp:cNvSpPr/>
      </dsp:nvSpPr>
      <dsp:spPr>
        <a:xfrm>
          <a:off x="2528570" y="1690608"/>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0BAEFD4-7417-48B7-B8CA-5E86AB4944B6}">
      <dsp:nvSpPr>
        <dsp:cNvPr id="0" name=""/>
        <dsp:cNvSpPr/>
      </dsp:nvSpPr>
      <dsp:spPr>
        <a:xfrm>
          <a:off x="792961" y="1373038"/>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n-US" sz="1800" kern="1200" dirty="0" smtClean="0">
              <a:ln>
                <a:solidFill>
                  <a:schemeClr val="bg1">
                    <a:lumMod val="95000"/>
                    <a:lumOff val="5000"/>
                  </a:schemeClr>
                </a:solidFill>
              </a:ln>
              <a:solidFill>
                <a:schemeClr val="bg1"/>
              </a:solidFill>
            </a:rPr>
            <a:t>5. Correspondence and other documents relating to legacies, grants etc.</a:t>
          </a:r>
          <a:endParaRPr lang="en-US" sz="1800" kern="1200" dirty="0">
            <a:ln>
              <a:solidFill>
                <a:schemeClr val="bg1">
                  <a:lumMod val="95000"/>
                  <a:lumOff val="5000"/>
                </a:schemeClr>
              </a:solidFill>
            </a:ln>
            <a:solidFill>
              <a:schemeClr val="bg1"/>
            </a:solidFill>
          </a:endParaRPr>
        </a:p>
      </dsp:txBody>
      <dsp:txXfrm>
        <a:off x="792961" y="1373038"/>
        <a:ext cx="1612212" cy="11294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05323-84BF-46E3-AF80-C5DA7C16236D}">
      <dsp:nvSpPr>
        <dsp:cNvPr id="0" name=""/>
        <dsp:cNvSpPr/>
      </dsp:nvSpPr>
      <dsp:spPr>
        <a:xfrm>
          <a:off x="0" y="37413"/>
          <a:ext cx="8143932" cy="14025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just" defTabSz="844550" rtl="0">
            <a:lnSpc>
              <a:spcPct val="90000"/>
            </a:lnSpc>
            <a:spcBef>
              <a:spcPct val="0"/>
            </a:spcBef>
            <a:spcAft>
              <a:spcPct val="35000"/>
            </a:spcAft>
          </a:pPr>
          <a:r>
            <a:rPr lang="en-US" sz="1900" kern="1200" dirty="0" smtClean="0"/>
            <a:t>1. Internal audit is a management function having the high level objective of serving management's needs through constructive recommendations in areas such as, internal control, risk, </a:t>
          </a:r>
          <a:r>
            <a:rPr lang="en-US" sz="1900" kern="1200" dirty="0" err="1" smtClean="0"/>
            <a:t>utilisation</a:t>
          </a:r>
          <a:r>
            <a:rPr lang="en-US" sz="1900" kern="1200" dirty="0" smtClean="0"/>
            <a:t> of resources, compliance with </a:t>
          </a:r>
          <a:r>
            <a:rPr lang="fr-FR" sz="1900" kern="1200" dirty="0" err="1" smtClean="0"/>
            <a:t>laws</a:t>
          </a:r>
          <a:r>
            <a:rPr lang="fr-FR" sz="1900" kern="1200" dirty="0" smtClean="0"/>
            <a:t>, management information system, etc.</a:t>
          </a:r>
          <a:endParaRPr lang="en-US" sz="1900" kern="1200" dirty="0"/>
        </a:p>
      </dsp:txBody>
      <dsp:txXfrm>
        <a:off x="68464" y="105877"/>
        <a:ext cx="8007004" cy="12655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806C9-0642-4532-BA83-268940C52204}">
      <dsp:nvSpPr>
        <dsp:cNvPr id="0" name=""/>
        <dsp:cNvSpPr/>
      </dsp:nvSpPr>
      <dsp:spPr>
        <a:xfrm>
          <a:off x="0" y="161758"/>
          <a:ext cx="8143932" cy="153387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just" defTabSz="1022350" rtl="0">
            <a:lnSpc>
              <a:spcPct val="90000"/>
            </a:lnSpc>
            <a:spcBef>
              <a:spcPct val="0"/>
            </a:spcBef>
            <a:spcAft>
              <a:spcPct val="35000"/>
            </a:spcAft>
          </a:pPr>
          <a:r>
            <a:rPr lang="en-US" sz="2300" kern="1200" dirty="0" smtClean="0"/>
            <a:t>2. A successful internal audit is based on sound planning and an environment of positive alliance and communication between the </a:t>
          </a:r>
          <a:r>
            <a:rPr lang="en-US" sz="2300" kern="1200" dirty="0" err="1" smtClean="0"/>
            <a:t>auditee</a:t>
          </a:r>
          <a:r>
            <a:rPr lang="en-US" sz="2300" kern="1200" dirty="0" smtClean="0"/>
            <a:t> and the internal auditor. The internal audit procedure is similar in most engagements.</a:t>
          </a:r>
          <a:endParaRPr lang="en-US" sz="2300" kern="1200" dirty="0"/>
        </a:p>
      </dsp:txBody>
      <dsp:txXfrm>
        <a:off x="74877" y="236635"/>
        <a:ext cx="7994178" cy="13841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0AA3A-3686-4413-8C53-8D0908215879}">
      <dsp:nvSpPr>
        <dsp:cNvPr id="0" name=""/>
        <dsp:cNvSpPr/>
      </dsp:nvSpPr>
      <dsp:spPr>
        <a:xfrm>
          <a:off x="0" y="136192"/>
          <a:ext cx="8215370" cy="143749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smtClean="0"/>
            <a:t>Standard on Internal Audit (SIA) 1, </a:t>
          </a:r>
          <a:r>
            <a:rPr lang="en-US" sz="1700" i="1" kern="1200" dirty="0" smtClean="0"/>
            <a:t>“Planning an Internal Audit” explains the planning process to be followed by an internal auditor before </a:t>
          </a:r>
          <a:r>
            <a:rPr lang="en-US" sz="1700" kern="1200" dirty="0" smtClean="0"/>
            <a:t>the start of internal audit. While preparing the internal audit </a:t>
          </a:r>
          <a:r>
            <a:rPr lang="en-US" sz="1700" kern="1200" dirty="0" err="1" smtClean="0"/>
            <a:t>programme</a:t>
          </a:r>
          <a:r>
            <a:rPr lang="en-US" sz="1700" kern="1200" dirty="0" smtClean="0"/>
            <a:t> of an educational institution, the internal auditor should give due consideration to the accounting system and the internal control system in place.</a:t>
          </a:r>
          <a:endParaRPr lang="en-US" sz="1700" kern="1200" dirty="0"/>
        </a:p>
      </dsp:txBody>
      <dsp:txXfrm>
        <a:off x="70173" y="206365"/>
        <a:ext cx="8075024" cy="12971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1BD8C-2FE5-491E-933B-8B421DDDB91C}">
      <dsp:nvSpPr>
        <dsp:cNvPr id="0" name=""/>
        <dsp:cNvSpPr/>
      </dsp:nvSpPr>
      <dsp:spPr>
        <a:xfrm>
          <a:off x="4042" y="0"/>
          <a:ext cx="8278722" cy="142875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In case of educational institutions run as not-for-profit </a:t>
          </a:r>
          <a:r>
            <a:rPr lang="en-US" sz="2000" kern="1200" dirty="0" err="1" smtClean="0"/>
            <a:t>organisations</a:t>
          </a:r>
          <a:r>
            <a:rPr lang="en-US" sz="2000" kern="1200" dirty="0" smtClean="0"/>
            <a:t>, Honorary office bearers generally run such </a:t>
          </a:r>
          <a:r>
            <a:rPr lang="en-US" sz="2000" kern="1200" dirty="0" err="1" smtClean="0"/>
            <a:t>organisations</a:t>
          </a:r>
          <a:r>
            <a:rPr lang="en-US" sz="2000" kern="1200" dirty="0" smtClean="0"/>
            <a:t>. These office bearers are usually pre-occupied with their own affairs and they do not have any pecuniary interest in the </a:t>
          </a:r>
          <a:r>
            <a:rPr lang="en-US" sz="2000" kern="1200" dirty="0" err="1" smtClean="0"/>
            <a:t>organisation</a:t>
          </a:r>
          <a:r>
            <a:rPr lang="en-US" sz="2000" kern="1200" dirty="0" smtClean="0"/>
            <a:t> as office bearers.</a:t>
          </a:r>
          <a:endParaRPr lang="en-US" sz="2000" kern="1200" dirty="0"/>
        </a:p>
      </dsp:txBody>
      <dsp:txXfrm>
        <a:off x="73788" y="69746"/>
        <a:ext cx="8139230" cy="12892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0B51FEB-05E3-4862-9539-7156BD2A8780}" type="datetimeFigureOut">
              <a:rPr lang="en-US" smtClean="0"/>
              <a:t>5/18/2023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A290AF0-53A2-47C2-BC96-A010F400F9E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A290AF0-53A2-47C2-BC96-A010F400F9E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A290AF0-53A2-47C2-BC96-A010F400F9E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A290AF0-53A2-47C2-BC96-A010F400F9E6}"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A290AF0-53A2-47C2-BC96-A010F400F9E6}"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A290AF0-53A2-47C2-BC96-A010F400F9E6}"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7A290AF0-53A2-47C2-BC96-A010F400F9E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A290AF0-53A2-47C2-BC96-A010F400F9E6}"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0B51FEB-05E3-4862-9539-7156BD2A8780}" type="datetimeFigureOut">
              <a:rPr lang="en-US" smtClean="0"/>
              <a:t>5/18/2023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A290AF0-53A2-47C2-BC96-A010F400F9E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0B51FEB-05E3-4862-9539-7156BD2A8780}" type="datetimeFigureOut">
              <a:rPr lang="en-US" smtClean="0"/>
              <a:t>5/18/2023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A290AF0-53A2-47C2-BC96-A010F400F9E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0B51FEB-05E3-4862-9539-7156BD2A8780}" type="datetimeFigureOut">
              <a:rPr lang="en-US" smtClean="0"/>
              <a:t>5/18/2023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A290AF0-53A2-47C2-BC96-A010F400F9E6}"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0B51FEB-05E3-4862-9539-7156BD2A8780}" type="datetimeFigureOut">
              <a:rPr lang="en-US" smtClean="0"/>
              <a:t>5/18/2023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290AF0-53A2-47C2-BC96-A010F400F9E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6.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6.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7.xml"/><Relationship Id="rId13" Type="http://schemas.openxmlformats.org/officeDocument/2006/relationships/diagramLayout" Target="../diagrams/layout18.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diagramData" Target="../diagrams/data18.xml"/><Relationship Id="rId2" Type="http://schemas.openxmlformats.org/officeDocument/2006/relationships/diagramData" Target="../diagrams/data16.xml"/><Relationship Id="rId16" Type="http://schemas.microsoft.com/office/2007/relationships/diagramDrawing" Target="../diagrams/drawing18.xml"/><Relationship Id="rId1" Type="http://schemas.openxmlformats.org/officeDocument/2006/relationships/slideLayout" Target="../slideLayouts/slideLayout6.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5" Type="http://schemas.openxmlformats.org/officeDocument/2006/relationships/diagramColors" Target="../diagrams/colors18.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 Id="rId14" Type="http://schemas.openxmlformats.org/officeDocument/2006/relationships/diagramQuickStyle" Target="../diagrams/quickStyle1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6.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6.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6.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6.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533400" y="357166"/>
          <a:ext cx="8324880" cy="2571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1907704" y="2786058"/>
            <a:ext cx="7236296" cy="1384995"/>
          </a:xfrm>
          <a:prstGeom prst="rect">
            <a:avLst/>
          </a:prstGeom>
          <a:noFill/>
        </p:spPr>
        <p:txBody>
          <a:bodyPr wrap="square" lIns="91440" tIns="45720" rIns="91440" bIns="45720">
            <a:spAutoFit/>
          </a:bodyPr>
          <a:lstStyle/>
          <a:p>
            <a:r>
              <a:rPr lang="en-US" sz="2800" b="1" i="1" cap="none" spc="300" dirty="0" smtClean="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Speakers: CA. </a:t>
            </a:r>
            <a:r>
              <a:rPr lang="en-US" sz="2800" b="1" i="1" cap="none" spc="300" dirty="0" err="1" smtClean="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SumanChaudhury</a:t>
            </a:r>
            <a:endParaRPr lang="en-US" sz="2800" b="1" i="1" cap="none" spc="300" dirty="0" smtClean="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endParaRPr>
          </a:p>
          <a:p>
            <a:pPr algn="ctr"/>
            <a:r>
              <a:rPr lang="en-US" sz="2800" b="1" cap="none" spc="300" dirty="0" smtClean="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rPr>
              <a:t>&amp;</a:t>
            </a:r>
          </a:p>
          <a:p>
            <a:pPr algn="ctr"/>
            <a:r>
              <a:rPr lang="en-US" sz="2800" b="1" i="1" spc="300" dirty="0" err="1">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CA.Nirmal</a:t>
            </a:r>
            <a:r>
              <a:rPr lang="en-US" sz="28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 </a:t>
            </a:r>
            <a:r>
              <a:rPr lang="en-US" sz="28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K</a:t>
            </a:r>
            <a:r>
              <a:rPr lang="en-US" sz="28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umar </a:t>
            </a:r>
            <a:r>
              <a:rPr lang="en-US" sz="2800" b="1" i="1" spc="300" dirty="0" err="1">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Chakrabarti</a:t>
            </a:r>
            <a:endParaRPr lang="en-US" sz="28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endParaRPr>
          </a:p>
        </p:txBody>
      </p:sp>
      <p:pic>
        <p:nvPicPr>
          <p:cNvPr id="10" name="Picture 9" descr="Conducting-Audit-of-Educational-Institution-CAknowledge.jpg"/>
          <p:cNvPicPr>
            <a:picLocks noChangeAspect="1"/>
          </p:cNvPicPr>
          <p:nvPr/>
        </p:nvPicPr>
        <p:blipFill>
          <a:blip r:embed="rId7"/>
          <a:stretch>
            <a:fillRect/>
          </a:stretch>
        </p:blipFill>
        <p:spPr>
          <a:xfrm>
            <a:off x="0" y="5301643"/>
            <a:ext cx="2357422" cy="1556357"/>
          </a:xfrm>
          <a:prstGeom prst="rect">
            <a:avLst/>
          </a:prstGeom>
          <a:ln>
            <a:noFill/>
          </a:ln>
          <a:effectLst>
            <a:softEdge rad="112500"/>
          </a:effectLst>
        </p:spPr>
      </p:pic>
      <p:sp>
        <p:nvSpPr>
          <p:cNvPr id="11" name="Rectangle 10"/>
          <p:cNvSpPr/>
          <p:nvPr/>
        </p:nvSpPr>
        <p:spPr>
          <a:xfrm>
            <a:off x="2643174" y="6000768"/>
            <a:ext cx="6215106" cy="646331"/>
          </a:xfrm>
          <a:prstGeom prst="rect">
            <a:avLst/>
          </a:prstGeom>
          <a:noFill/>
        </p:spPr>
        <p:txBody>
          <a:bodyPr wrap="square" lIns="91440" tIns="45720" rIns="91440" bIns="45720">
            <a:spAutoFit/>
          </a:bodyPr>
          <a:lstStyle/>
          <a:p>
            <a:pPr algn="ctr"/>
            <a:r>
              <a:rPr lang="en-US" sz="3600" b="0" cap="none" spc="0" dirty="0" err="1" smtClean="0">
                <a:ln w="10160">
                  <a:solidFill>
                    <a:schemeClr val="accent1"/>
                  </a:solidFill>
                  <a:prstDash val="solid"/>
                </a:ln>
                <a:solidFill>
                  <a:srgbClr val="FFFFFF"/>
                </a:solidFill>
                <a:effectLst>
                  <a:outerShdw blurRad="38100" dist="32000" dir="5400000" algn="tl">
                    <a:srgbClr val="000000">
                      <a:alpha val="30000"/>
                    </a:srgbClr>
                  </a:outerShdw>
                </a:effectLst>
              </a:rPr>
              <a:t>Organised</a:t>
            </a:r>
            <a:r>
              <a:rPr lang="en-US" sz="3600" b="0" cap="none" spc="0" dirty="0" smtClean="0">
                <a:ln w="10160">
                  <a:solidFill>
                    <a:schemeClr val="accent1"/>
                  </a:solidFill>
                  <a:prstDash val="solid"/>
                </a:ln>
                <a:solidFill>
                  <a:srgbClr val="FFFFFF"/>
                </a:solidFill>
                <a:effectLst>
                  <a:outerShdw blurRad="38100" dist="32000" dir="5400000" algn="tl">
                    <a:srgbClr val="000000">
                      <a:alpha val="30000"/>
                    </a:srgbClr>
                  </a:outerShdw>
                </a:effectLst>
              </a:rPr>
              <a:t> by: EIRC of ICAI</a:t>
            </a:r>
            <a:endParaRPr lang="en-US" sz="36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4">
                    <a:lumMod val="50000"/>
                  </a:schemeClr>
                </a:solidFill>
              </a:rPr>
              <a:t>Knowledge of the Educational Institution and its Environment</a:t>
            </a:r>
            <a:endParaRPr lang="en-US" dirty="0">
              <a:solidFill>
                <a:schemeClr val="accent4">
                  <a:lumMod val="50000"/>
                </a:schemeClr>
              </a:solidFill>
            </a:endParaRPr>
          </a:p>
        </p:txBody>
      </p:sp>
      <p:graphicFrame>
        <p:nvGraphicFramePr>
          <p:cNvPr id="5" name="Diagram 4"/>
          <p:cNvGraphicFramePr/>
          <p:nvPr/>
        </p:nvGraphicFramePr>
        <p:xfrm>
          <a:off x="500034" y="1643050"/>
          <a:ext cx="7715304" cy="1500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500034" y="3428999"/>
          <a:ext cx="7715304" cy="14311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chemeClr val="accent4">
                    <a:lumMod val="50000"/>
                  </a:schemeClr>
                </a:solidFill>
              </a:rPr>
              <a:t>Risk Assessment and Internal Control in an Educational Institution</a:t>
            </a:r>
            <a:endParaRPr lang="en-US" sz="2800" dirty="0">
              <a:solidFill>
                <a:schemeClr val="accent4">
                  <a:lumMod val="50000"/>
                </a:schemeClr>
              </a:solidFill>
            </a:endParaRPr>
          </a:p>
        </p:txBody>
      </p:sp>
      <p:sp>
        <p:nvSpPr>
          <p:cNvPr id="3" name="Rectangle 2"/>
          <p:cNvSpPr/>
          <p:nvPr/>
        </p:nvSpPr>
        <p:spPr>
          <a:xfrm>
            <a:off x="428596" y="1571612"/>
            <a:ext cx="8572560" cy="1231106"/>
          </a:xfrm>
          <a:prstGeom prst="rect">
            <a:avLst/>
          </a:prstGeom>
        </p:spPr>
        <p:txBody>
          <a:bodyPr wrap="square">
            <a:spAutoFit/>
          </a:bodyPr>
          <a:lstStyle/>
          <a:p>
            <a:pPr algn="just"/>
            <a:r>
              <a:rPr lang="en-US" sz="1400" dirty="0">
                <a:ln>
                  <a:solidFill>
                    <a:schemeClr val="bg1">
                      <a:lumMod val="65000"/>
                      <a:lumOff val="35000"/>
                    </a:schemeClr>
                  </a:solidFill>
                </a:ln>
                <a:solidFill>
                  <a:schemeClr val="bg1"/>
                </a:solidFill>
                <a:latin typeface="Century" pitchFamily="18" charset="0"/>
              </a:rPr>
              <a:t>According to Standard on Internal Audit (SIA) 13, “</a:t>
            </a:r>
            <a:r>
              <a:rPr lang="en-US" sz="1400" i="1" dirty="0">
                <a:ln>
                  <a:solidFill>
                    <a:schemeClr val="bg1">
                      <a:lumMod val="65000"/>
                      <a:lumOff val="35000"/>
                    </a:schemeClr>
                  </a:solidFill>
                </a:ln>
                <a:solidFill>
                  <a:schemeClr val="bg1"/>
                </a:solidFill>
                <a:latin typeface="Century" pitchFamily="18" charset="0"/>
              </a:rPr>
              <a:t>Enterprise Risk</a:t>
            </a:r>
          </a:p>
          <a:p>
            <a:pPr algn="just"/>
            <a:r>
              <a:rPr lang="en-US" sz="1400" i="1" dirty="0">
                <a:ln>
                  <a:solidFill>
                    <a:schemeClr val="bg1">
                      <a:lumMod val="65000"/>
                      <a:lumOff val="35000"/>
                    </a:schemeClr>
                  </a:solidFill>
                </a:ln>
                <a:solidFill>
                  <a:schemeClr val="bg1"/>
                </a:solidFill>
                <a:latin typeface="Century" pitchFamily="18" charset="0"/>
              </a:rPr>
              <a:t>Management”, the role of the internal auditor in relation to risk management</a:t>
            </a:r>
          </a:p>
          <a:p>
            <a:pPr algn="just"/>
            <a:r>
              <a:rPr lang="en-US" sz="1400" dirty="0">
                <a:ln>
                  <a:solidFill>
                    <a:schemeClr val="bg1">
                      <a:lumMod val="65000"/>
                      <a:lumOff val="35000"/>
                    </a:schemeClr>
                  </a:solidFill>
                </a:ln>
                <a:solidFill>
                  <a:schemeClr val="bg1"/>
                </a:solidFill>
                <a:latin typeface="Century" pitchFamily="18" charset="0"/>
              </a:rPr>
              <a:t>is to provide assurance to management on the effectiveness of risk</a:t>
            </a:r>
          </a:p>
          <a:p>
            <a:r>
              <a:rPr lang="en-US" sz="1400" dirty="0">
                <a:ln>
                  <a:solidFill>
                    <a:schemeClr val="bg1">
                      <a:lumMod val="65000"/>
                      <a:lumOff val="35000"/>
                    </a:schemeClr>
                  </a:solidFill>
                </a:ln>
                <a:solidFill>
                  <a:schemeClr val="bg1"/>
                </a:solidFill>
                <a:latin typeface="Century" pitchFamily="18" charset="0"/>
              </a:rPr>
              <a:t>management</a:t>
            </a:r>
            <a:r>
              <a:rPr lang="en-US" sz="1400" dirty="0" smtClean="0">
                <a:ln>
                  <a:solidFill>
                    <a:schemeClr val="bg1">
                      <a:lumMod val="65000"/>
                      <a:lumOff val="35000"/>
                    </a:schemeClr>
                  </a:solidFill>
                </a:ln>
                <a:solidFill>
                  <a:schemeClr val="bg1"/>
                </a:solidFill>
                <a:latin typeface="Century" pitchFamily="18" charset="0"/>
              </a:rPr>
              <a:t>.</a:t>
            </a:r>
            <a:r>
              <a:rPr lang="en-US" sz="1400" dirty="0">
                <a:latin typeface="Century" pitchFamily="18" charset="0"/>
              </a:rPr>
              <a:t> </a:t>
            </a:r>
            <a:r>
              <a:rPr lang="en-US" sz="1600" dirty="0">
                <a:ln>
                  <a:solidFill>
                    <a:schemeClr val="bg1">
                      <a:lumMod val="65000"/>
                      <a:lumOff val="35000"/>
                    </a:schemeClr>
                  </a:solidFill>
                </a:ln>
                <a:solidFill>
                  <a:schemeClr val="bg1"/>
                </a:solidFill>
                <a:latin typeface="Century" pitchFamily="18" charset="0"/>
              </a:rPr>
              <a:t>Some of the common risks </a:t>
            </a:r>
            <a:r>
              <a:rPr lang="en-US" sz="1600" dirty="0" err="1">
                <a:ln>
                  <a:solidFill>
                    <a:schemeClr val="bg1">
                      <a:lumMod val="65000"/>
                      <a:lumOff val="35000"/>
                    </a:schemeClr>
                  </a:solidFill>
                </a:ln>
                <a:solidFill>
                  <a:schemeClr val="bg1"/>
                </a:solidFill>
                <a:latin typeface="Century" pitchFamily="18" charset="0"/>
              </a:rPr>
              <a:t>recognised</a:t>
            </a:r>
            <a:endParaRPr lang="en-US" sz="1600" dirty="0">
              <a:ln>
                <a:solidFill>
                  <a:schemeClr val="bg1">
                    <a:lumMod val="65000"/>
                    <a:lumOff val="35000"/>
                  </a:schemeClr>
                </a:solidFill>
              </a:ln>
              <a:solidFill>
                <a:schemeClr val="bg1"/>
              </a:solidFill>
              <a:latin typeface="Century" pitchFamily="18" charset="0"/>
            </a:endParaRPr>
          </a:p>
          <a:p>
            <a:r>
              <a:rPr lang="en-US" sz="1600" dirty="0">
                <a:ln>
                  <a:solidFill>
                    <a:schemeClr val="bg1">
                      <a:lumMod val="65000"/>
                      <a:lumOff val="35000"/>
                    </a:schemeClr>
                  </a:solidFill>
                </a:ln>
                <a:solidFill>
                  <a:schemeClr val="bg1"/>
                </a:solidFill>
                <a:latin typeface="Century" pitchFamily="18" charset="0"/>
              </a:rPr>
              <a:t>in an educational institution are as under:</a:t>
            </a:r>
          </a:p>
        </p:txBody>
      </p:sp>
      <p:graphicFrame>
        <p:nvGraphicFramePr>
          <p:cNvPr id="6" name="Diagram 5"/>
          <p:cNvGraphicFramePr/>
          <p:nvPr/>
        </p:nvGraphicFramePr>
        <p:xfrm>
          <a:off x="1142976" y="3000372"/>
          <a:ext cx="7786742" cy="1071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1142976" y="4214818"/>
          <a:ext cx="7786742" cy="16430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03348"/>
          </a:xfrm>
        </p:spPr>
        <p:txBody>
          <a:bodyPr anchor="t">
            <a:normAutofit/>
          </a:bodyPr>
          <a:lstStyle/>
          <a:p>
            <a:pPr algn="just"/>
            <a:r>
              <a:rPr lang="en-US" sz="3600" dirty="0" smtClean="0">
                <a:solidFill>
                  <a:schemeClr val="accent4">
                    <a:lumMod val="50000"/>
                  </a:schemeClr>
                </a:solidFill>
              </a:rPr>
              <a:t>Management Control Aspects</a:t>
            </a:r>
            <a:endParaRPr lang="en-US" sz="3600" dirty="0">
              <a:solidFill>
                <a:schemeClr val="accent4">
                  <a:lumMod val="50000"/>
                </a:schemeClr>
              </a:solidFill>
            </a:endParaRPr>
          </a:p>
        </p:txBody>
      </p:sp>
      <p:graphicFrame>
        <p:nvGraphicFramePr>
          <p:cNvPr id="4" name="Diagram 3"/>
          <p:cNvGraphicFramePr/>
          <p:nvPr/>
        </p:nvGraphicFramePr>
        <p:xfrm>
          <a:off x="642910" y="928670"/>
          <a:ext cx="6357982" cy="500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14282" y="1571612"/>
            <a:ext cx="8643998" cy="923330"/>
          </a:xfrm>
          <a:prstGeom prst="rect">
            <a:avLst/>
          </a:prstGeom>
        </p:spPr>
        <p:txBody>
          <a:bodyPr wrap="square">
            <a:spAutoFit/>
          </a:bodyPr>
          <a:lstStyle/>
          <a:p>
            <a:pPr algn="just">
              <a:buFont typeface="Wingdings" pitchFamily="2" charset="2"/>
              <a:buChar char="v"/>
            </a:pPr>
            <a:r>
              <a:rPr lang="en-US" dirty="0">
                <a:ln>
                  <a:solidFill>
                    <a:schemeClr val="bg1">
                      <a:lumMod val="75000"/>
                      <a:lumOff val="25000"/>
                    </a:schemeClr>
                  </a:solidFill>
                </a:ln>
                <a:solidFill>
                  <a:schemeClr val="bg1"/>
                </a:solidFill>
                <a:latin typeface="Century" pitchFamily="18" charset="0"/>
              </a:rPr>
              <a:t>The main source of revenue in an educational institution is from the</a:t>
            </a:r>
          </a:p>
          <a:p>
            <a:pPr algn="just"/>
            <a:r>
              <a:rPr lang="en-US" dirty="0">
                <a:ln>
                  <a:solidFill>
                    <a:schemeClr val="bg1">
                      <a:lumMod val="75000"/>
                      <a:lumOff val="25000"/>
                    </a:schemeClr>
                  </a:solidFill>
                </a:ln>
                <a:solidFill>
                  <a:schemeClr val="bg1"/>
                </a:solidFill>
                <a:latin typeface="Century" pitchFamily="18" charset="0"/>
              </a:rPr>
              <a:t>students. The control on the student’s records is the key control mechanism</a:t>
            </a:r>
          </a:p>
          <a:p>
            <a:pPr algn="just"/>
            <a:r>
              <a:rPr lang="en-US" dirty="0">
                <a:ln>
                  <a:solidFill>
                    <a:schemeClr val="bg1">
                      <a:lumMod val="75000"/>
                      <a:lumOff val="25000"/>
                    </a:schemeClr>
                  </a:solidFill>
                </a:ln>
                <a:solidFill>
                  <a:schemeClr val="bg1"/>
                </a:solidFill>
                <a:latin typeface="Century" pitchFamily="18" charset="0"/>
              </a:rPr>
              <a:t>for ensuring that the revenue is recorded completely and correctly</a:t>
            </a:r>
            <a:r>
              <a:rPr lang="en-US" dirty="0"/>
              <a:t>.</a:t>
            </a:r>
          </a:p>
        </p:txBody>
      </p:sp>
      <p:sp>
        <p:nvSpPr>
          <p:cNvPr id="6" name="Rectangle 5"/>
          <p:cNvSpPr/>
          <p:nvPr/>
        </p:nvSpPr>
        <p:spPr>
          <a:xfrm>
            <a:off x="214282" y="2571744"/>
            <a:ext cx="8429684" cy="1200329"/>
          </a:xfrm>
          <a:prstGeom prst="rect">
            <a:avLst/>
          </a:prstGeom>
        </p:spPr>
        <p:txBody>
          <a:bodyPr wrap="square">
            <a:spAutoFit/>
          </a:bodyPr>
          <a:lstStyle/>
          <a:p>
            <a:pPr algn="just">
              <a:buFont typeface="Wingdings" pitchFamily="2" charset="2"/>
              <a:buChar char="v"/>
            </a:pPr>
            <a:r>
              <a:rPr lang="en-US" dirty="0">
                <a:ln>
                  <a:solidFill>
                    <a:schemeClr val="bg1">
                      <a:lumMod val="75000"/>
                      <a:lumOff val="25000"/>
                    </a:schemeClr>
                  </a:solidFill>
                </a:ln>
                <a:solidFill>
                  <a:schemeClr val="bg1"/>
                </a:solidFill>
              </a:rPr>
              <a:t>The second important factor is the prompt charging of expenditures </a:t>
            </a:r>
            <a:r>
              <a:rPr lang="en-US" dirty="0" smtClean="0">
                <a:ln>
                  <a:solidFill>
                    <a:schemeClr val="bg1">
                      <a:lumMod val="75000"/>
                      <a:lumOff val="25000"/>
                    </a:schemeClr>
                  </a:solidFill>
                </a:ln>
                <a:solidFill>
                  <a:schemeClr val="bg1"/>
                </a:solidFill>
              </a:rPr>
              <a:t>to the </a:t>
            </a:r>
            <a:r>
              <a:rPr lang="en-US" dirty="0">
                <a:ln>
                  <a:solidFill>
                    <a:schemeClr val="bg1">
                      <a:lumMod val="75000"/>
                      <a:lumOff val="25000"/>
                    </a:schemeClr>
                  </a:solidFill>
                </a:ln>
                <a:solidFill>
                  <a:schemeClr val="bg1"/>
                </a:solidFill>
              </a:rPr>
              <a:t>student accounts. As discussed earlier, expenses are incurred on </a:t>
            </a:r>
            <a:r>
              <a:rPr lang="en-US" dirty="0" smtClean="0">
                <a:ln>
                  <a:solidFill>
                    <a:schemeClr val="bg1">
                      <a:lumMod val="75000"/>
                      <a:lumOff val="25000"/>
                    </a:schemeClr>
                  </a:solidFill>
                </a:ln>
                <a:solidFill>
                  <a:schemeClr val="bg1"/>
                </a:solidFill>
              </a:rPr>
              <a:t>the students </a:t>
            </a:r>
            <a:r>
              <a:rPr lang="en-US" dirty="0">
                <a:ln>
                  <a:solidFill>
                    <a:schemeClr val="bg1">
                      <a:lumMod val="75000"/>
                      <a:lumOff val="25000"/>
                    </a:schemeClr>
                  </a:solidFill>
                </a:ln>
                <a:solidFill>
                  <a:schemeClr val="bg1"/>
                </a:solidFill>
              </a:rPr>
              <a:t>continuously by various departments, such as the class teacher, </a:t>
            </a:r>
            <a:r>
              <a:rPr lang="en-US" dirty="0" err="1" smtClean="0">
                <a:ln>
                  <a:solidFill>
                    <a:schemeClr val="bg1">
                      <a:lumMod val="75000"/>
                      <a:lumOff val="25000"/>
                    </a:schemeClr>
                  </a:solidFill>
                </a:ln>
                <a:solidFill>
                  <a:schemeClr val="bg1"/>
                </a:solidFill>
              </a:rPr>
              <a:t>thegames</a:t>
            </a:r>
            <a:r>
              <a:rPr lang="en-US" dirty="0" smtClean="0">
                <a:ln>
                  <a:solidFill>
                    <a:schemeClr val="bg1">
                      <a:lumMod val="75000"/>
                      <a:lumOff val="25000"/>
                    </a:schemeClr>
                  </a:solidFill>
                </a:ln>
                <a:solidFill>
                  <a:schemeClr val="bg1"/>
                </a:solidFill>
              </a:rPr>
              <a:t> </a:t>
            </a:r>
            <a:r>
              <a:rPr lang="en-US" dirty="0">
                <a:ln>
                  <a:solidFill>
                    <a:schemeClr val="bg1">
                      <a:lumMod val="75000"/>
                      <a:lumOff val="25000"/>
                    </a:schemeClr>
                  </a:solidFill>
                </a:ln>
                <a:solidFill>
                  <a:schemeClr val="bg1"/>
                </a:solidFill>
              </a:rPr>
              <a:t>section, the housekeeping section/the hostel warden, etc</a:t>
            </a:r>
          </a:p>
        </p:txBody>
      </p:sp>
      <p:graphicFrame>
        <p:nvGraphicFramePr>
          <p:cNvPr id="8" name="Diagram 7"/>
          <p:cNvGraphicFramePr/>
          <p:nvPr/>
        </p:nvGraphicFramePr>
        <p:xfrm>
          <a:off x="642909" y="3786190"/>
          <a:ext cx="2571769" cy="5000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Rectangle 8"/>
          <p:cNvSpPr/>
          <p:nvPr/>
        </p:nvSpPr>
        <p:spPr>
          <a:xfrm>
            <a:off x="214282" y="4286256"/>
            <a:ext cx="8715436" cy="1477328"/>
          </a:xfrm>
          <a:prstGeom prst="rect">
            <a:avLst/>
          </a:prstGeom>
        </p:spPr>
        <p:txBody>
          <a:bodyPr wrap="square">
            <a:spAutoFit/>
          </a:bodyPr>
          <a:lstStyle/>
          <a:p>
            <a:pPr algn="just">
              <a:buFont typeface="Wingdings" pitchFamily="2" charset="2"/>
              <a:buChar char="v"/>
            </a:pPr>
            <a:r>
              <a:rPr lang="en-US" dirty="0">
                <a:ln>
                  <a:solidFill>
                    <a:schemeClr val="bg1">
                      <a:lumMod val="65000"/>
                      <a:lumOff val="35000"/>
                    </a:schemeClr>
                  </a:solidFill>
                </a:ln>
                <a:solidFill>
                  <a:schemeClr val="bg1"/>
                </a:solidFill>
              </a:rPr>
              <a:t>The financial management of the educational institution, like any </a:t>
            </a:r>
            <a:r>
              <a:rPr lang="en-US" dirty="0" smtClean="0">
                <a:ln>
                  <a:solidFill>
                    <a:schemeClr val="bg1">
                      <a:lumMod val="65000"/>
                      <a:lumOff val="35000"/>
                    </a:schemeClr>
                  </a:solidFill>
                </a:ln>
                <a:solidFill>
                  <a:schemeClr val="bg1"/>
                </a:solidFill>
              </a:rPr>
              <a:t>other entity</a:t>
            </a:r>
            <a:r>
              <a:rPr lang="en-US" dirty="0">
                <a:ln>
                  <a:solidFill>
                    <a:schemeClr val="bg1">
                      <a:lumMod val="65000"/>
                      <a:lumOff val="35000"/>
                    </a:schemeClr>
                  </a:solidFill>
                </a:ln>
                <a:solidFill>
                  <a:schemeClr val="bg1"/>
                </a:solidFill>
              </a:rPr>
              <a:t>, may effectively be undertaken by resorting to budgeting. Apart </a:t>
            </a:r>
            <a:r>
              <a:rPr lang="en-US" dirty="0" smtClean="0">
                <a:ln>
                  <a:solidFill>
                    <a:schemeClr val="bg1">
                      <a:lumMod val="65000"/>
                      <a:lumOff val="35000"/>
                    </a:schemeClr>
                  </a:solidFill>
                </a:ln>
                <a:solidFill>
                  <a:schemeClr val="bg1"/>
                </a:solidFill>
              </a:rPr>
              <a:t>from serving </a:t>
            </a:r>
            <a:r>
              <a:rPr lang="en-US" dirty="0">
                <a:ln>
                  <a:solidFill>
                    <a:schemeClr val="bg1">
                      <a:lumMod val="65000"/>
                      <a:lumOff val="35000"/>
                    </a:schemeClr>
                  </a:solidFill>
                </a:ln>
                <a:solidFill>
                  <a:schemeClr val="bg1"/>
                </a:solidFill>
              </a:rPr>
              <a:t>as a tool for forecasting and planning, it also serves as an </a:t>
            </a:r>
            <a:r>
              <a:rPr lang="en-US" dirty="0" smtClean="0">
                <a:ln>
                  <a:solidFill>
                    <a:schemeClr val="bg1">
                      <a:lumMod val="65000"/>
                      <a:lumOff val="35000"/>
                    </a:schemeClr>
                  </a:solidFill>
                </a:ln>
                <a:solidFill>
                  <a:schemeClr val="bg1"/>
                </a:solidFill>
              </a:rPr>
              <a:t>important feedback </a:t>
            </a:r>
            <a:r>
              <a:rPr lang="en-US" dirty="0">
                <a:ln>
                  <a:solidFill>
                    <a:schemeClr val="bg1">
                      <a:lumMod val="65000"/>
                      <a:lumOff val="35000"/>
                    </a:schemeClr>
                  </a:solidFill>
                </a:ln>
                <a:solidFill>
                  <a:schemeClr val="bg1"/>
                </a:solidFill>
              </a:rPr>
              <a:t>tool at the end of the financial period through generation </a:t>
            </a:r>
            <a:r>
              <a:rPr lang="en-US" dirty="0" smtClean="0">
                <a:ln>
                  <a:solidFill>
                    <a:schemeClr val="bg1">
                      <a:lumMod val="65000"/>
                      <a:lumOff val="35000"/>
                    </a:schemeClr>
                  </a:solidFill>
                </a:ln>
                <a:solidFill>
                  <a:schemeClr val="bg1"/>
                </a:solidFill>
              </a:rPr>
              <a:t>of variance </a:t>
            </a:r>
            <a:r>
              <a:rPr lang="en-US" dirty="0">
                <a:ln>
                  <a:solidFill>
                    <a:schemeClr val="bg1">
                      <a:lumMod val="65000"/>
                      <a:lumOff val="35000"/>
                    </a:schemeClr>
                  </a:solidFill>
                </a:ln>
                <a:solidFill>
                  <a:schemeClr val="bg1"/>
                </a:solidFill>
              </a:rPr>
              <a:t>analysis. Control on revenue items can be effectively </a:t>
            </a:r>
            <a:r>
              <a:rPr lang="en-US" dirty="0" smtClean="0">
                <a:ln>
                  <a:solidFill>
                    <a:schemeClr val="bg1">
                      <a:lumMod val="65000"/>
                      <a:lumOff val="35000"/>
                    </a:schemeClr>
                  </a:solidFill>
                </a:ln>
                <a:solidFill>
                  <a:schemeClr val="bg1"/>
                </a:solidFill>
              </a:rPr>
              <a:t>exercised through </a:t>
            </a:r>
            <a:r>
              <a:rPr lang="en-US" dirty="0">
                <a:ln>
                  <a:solidFill>
                    <a:schemeClr val="bg1">
                      <a:lumMod val="65000"/>
                      <a:lumOff val="35000"/>
                    </a:schemeClr>
                  </a:solidFill>
                </a:ln>
                <a:solidFill>
                  <a:schemeClr val="bg1"/>
                </a:solidFill>
              </a:rPr>
              <a:t>budgets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796908"/>
          </a:xfrm>
        </p:spPr>
        <p:txBody>
          <a:bodyPr anchor="t"/>
          <a:lstStyle/>
          <a:p>
            <a:pPr algn="ctr"/>
            <a:r>
              <a:rPr lang="en-US" dirty="0" smtClean="0">
                <a:solidFill>
                  <a:schemeClr val="accent4">
                    <a:lumMod val="50000"/>
                  </a:schemeClr>
                </a:solidFill>
              </a:rPr>
              <a:t>Internal Audit Procedures</a:t>
            </a:r>
            <a:endParaRPr lang="en-US" dirty="0">
              <a:solidFill>
                <a:schemeClr val="accent4">
                  <a:lumMod val="50000"/>
                </a:schemeClr>
              </a:solidFill>
            </a:endParaRPr>
          </a:p>
        </p:txBody>
      </p:sp>
      <p:graphicFrame>
        <p:nvGraphicFramePr>
          <p:cNvPr id="4" name="Diagram 3"/>
          <p:cNvGraphicFramePr/>
          <p:nvPr/>
        </p:nvGraphicFramePr>
        <p:xfrm>
          <a:off x="357158" y="1000108"/>
          <a:ext cx="8429684" cy="1077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3357554" y="2285992"/>
          <a:ext cx="2857520" cy="121444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Diagram 8"/>
          <p:cNvGraphicFramePr/>
          <p:nvPr/>
        </p:nvGraphicFramePr>
        <p:xfrm>
          <a:off x="357159" y="3429000"/>
          <a:ext cx="1643074" cy="50006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9"/>
          <p:cNvSpPr/>
          <p:nvPr/>
        </p:nvSpPr>
        <p:spPr>
          <a:xfrm>
            <a:off x="357158" y="4000504"/>
            <a:ext cx="8429684" cy="1815882"/>
          </a:xfrm>
          <a:prstGeom prst="rect">
            <a:avLst/>
          </a:prstGeom>
          <a:ln/>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n-US" sz="1600" dirty="0">
                <a:ln>
                  <a:solidFill>
                    <a:schemeClr val="bg1">
                      <a:lumMod val="85000"/>
                      <a:lumOff val="15000"/>
                    </a:schemeClr>
                  </a:solidFill>
                </a:ln>
                <a:solidFill>
                  <a:schemeClr val="bg1"/>
                </a:solidFill>
                <a:latin typeface="Cambria Math" pitchFamily="18" charset="0"/>
                <a:ea typeface="Cambria Math" pitchFamily="18" charset="0"/>
              </a:rPr>
              <a:t>An internal auditor should study and evaluate the system of </a:t>
            </a:r>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internal control </a:t>
            </a:r>
            <a:r>
              <a:rPr lang="en-US" sz="1600" dirty="0">
                <a:ln>
                  <a:solidFill>
                    <a:schemeClr val="bg1">
                      <a:lumMod val="85000"/>
                      <a:lumOff val="15000"/>
                    </a:schemeClr>
                  </a:solidFill>
                </a:ln>
                <a:solidFill>
                  <a:schemeClr val="bg1"/>
                </a:solidFill>
                <a:latin typeface="Cambria Math" pitchFamily="18" charset="0"/>
                <a:ea typeface="Cambria Math" pitchFamily="18" charset="0"/>
              </a:rPr>
              <a:t>relating to revenue in an educational institution, particularly </a:t>
            </a:r>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the following </a:t>
            </a:r>
            <a:r>
              <a:rPr lang="en-US" sz="1600" dirty="0">
                <a:ln>
                  <a:solidFill>
                    <a:schemeClr val="bg1">
                      <a:lumMod val="85000"/>
                      <a:lumOff val="15000"/>
                    </a:schemeClr>
                  </a:solidFill>
                </a:ln>
                <a:solidFill>
                  <a:schemeClr val="bg1"/>
                </a:solidFill>
                <a:latin typeface="Cambria Math" pitchFamily="18" charset="0"/>
                <a:ea typeface="Cambria Math" pitchFamily="18" charset="0"/>
              </a:rPr>
              <a:t>aspects:</a:t>
            </a:r>
          </a:p>
          <a:p>
            <a:pPr algn="just"/>
            <a:endParaRPr lang="en-US" sz="1600" dirty="0" smtClean="0">
              <a:ln>
                <a:solidFill>
                  <a:schemeClr val="bg1">
                    <a:lumMod val="85000"/>
                    <a:lumOff val="15000"/>
                  </a:schemeClr>
                </a:solidFill>
              </a:ln>
              <a:solidFill>
                <a:schemeClr val="bg1"/>
              </a:solidFill>
              <a:latin typeface="Cambria Math" pitchFamily="18" charset="0"/>
              <a:ea typeface="Cambria Math" pitchFamily="18" charset="0"/>
            </a:endParaRPr>
          </a:p>
          <a:p>
            <a:pPr algn="just"/>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a:t>
            </a:r>
            <a:r>
              <a:rPr lang="en-US" sz="1600" dirty="0" err="1">
                <a:ln>
                  <a:solidFill>
                    <a:schemeClr val="bg1">
                      <a:lumMod val="85000"/>
                      <a:lumOff val="15000"/>
                    </a:schemeClr>
                  </a:solidFill>
                </a:ln>
                <a:solidFill>
                  <a:schemeClr val="bg1"/>
                </a:solidFill>
                <a:latin typeface="Cambria Math" pitchFamily="18" charset="0"/>
                <a:ea typeface="Cambria Math" pitchFamily="18" charset="0"/>
              </a:rPr>
              <a:t>i</a:t>
            </a:r>
            <a:r>
              <a:rPr lang="en-US" sz="1600" dirty="0">
                <a:ln>
                  <a:solidFill>
                    <a:schemeClr val="bg1">
                      <a:lumMod val="85000"/>
                      <a:lumOff val="15000"/>
                    </a:schemeClr>
                  </a:solidFill>
                </a:ln>
                <a:solidFill>
                  <a:schemeClr val="bg1"/>
                </a:solidFill>
                <a:latin typeface="Cambria Math" pitchFamily="18" charset="0"/>
                <a:ea typeface="Cambria Math" pitchFamily="18" charset="0"/>
              </a:rPr>
              <a:t>) The systems and procedures relating to generation of </a:t>
            </a:r>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revenue including </a:t>
            </a:r>
            <a:r>
              <a:rPr lang="en-US" sz="1600" dirty="0">
                <a:ln>
                  <a:solidFill>
                    <a:schemeClr val="bg1">
                      <a:lumMod val="85000"/>
                      <a:lumOff val="15000"/>
                    </a:schemeClr>
                  </a:solidFill>
                </a:ln>
                <a:solidFill>
                  <a:schemeClr val="bg1"/>
                </a:solidFill>
                <a:latin typeface="Cambria Math" pitchFamily="18" charset="0"/>
                <a:ea typeface="Cambria Math" pitchFamily="18" charset="0"/>
              </a:rPr>
              <a:t>authority to fix fees structure, offer </a:t>
            </a:r>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scholarships/fees  concessions </a:t>
            </a:r>
            <a:r>
              <a:rPr lang="en-US" sz="1600" dirty="0">
                <a:ln>
                  <a:solidFill>
                    <a:schemeClr val="bg1">
                      <a:lumMod val="85000"/>
                      <a:lumOff val="15000"/>
                    </a:schemeClr>
                  </a:solidFill>
                </a:ln>
                <a:solidFill>
                  <a:schemeClr val="bg1"/>
                </a:solidFill>
                <a:latin typeface="Cambria Math" pitchFamily="18" charset="0"/>
                <a:ea typeface="Cambria Math" pitchFamily="18" charset="0"/>
              </a:rPr>
              <a:t>and other terms of collection.</a:t>
            </a:r>
          </a:p>
          <a:p>
            <a:pPr algn="just"/>
            <a:endParaRPr lang="en-US" sz="1600" dirty="0" smtClean="0">
              <a:ln>
                <a:solidFill>
                  <a:schemeClr val="bg1">
                    <a:lumMod val="85000"/>
                    <a:lumOff val="15000"/>
                  </a:schemeClr>
                </a:solidFill>
              </a:ln>
              <a:solidFill>
                <a:schemeClr val="bg1"/>
              </a:solidFill>
              <a:latin typeface="Cambria Math" pitchFamily="18" charset="0"/>
              <a:ea typeface="Cambria Math" pitchFamily="18" charset="0"/>
            </a:endParaRPr>
          </a:p>
          <a:p>
            <a:pPr algn="just"/>
            <a:r>
              <a:rPr lang="en-US" sz="1600" dirty="0" smtClean="0">
                <a:ln>
                  <a:solidFill>
                    <a:schemeClr val="bg1">
                      <a:lumMod val="85000"/>
                      <a:lumOff val="15000"/>
                    </a:schemeClr>
                  </a:solidFill>
                </a:ln>
                <a:solidFill>
                  <a:schemeClr val="bg1"/>
                </a:solidFill>
                <a:latin typeface="Cambria Math" pitchFamily="18" charset="0"/>
                <a:ea typeface="Cambria Math" pitchFamily="18" charset="0"/>
              </a:rPr>
              <a:t>(</a:t>
            </a:r>
            <a:r>
              <a:rPr lang="en-US" sz="1600" dirty="0">
                <a:ln>
                  <a:solidFill>
                    <a:schemeClr val="bg1">
                      <a:lumMod val="85000"/>
                      <a:lumOff val="15000"/>
                    </a:schemeClr>
                  </a:solidFill>
                </a:ln>
                <a:solidFill>
                  <a:schemeClr val="bg1"/>
                </a:solidFill>
                <a:latin typeface="Cambria Math" pitchFamily="18" charset="0"/>
                <a:ea typeface="Cambria Math" pitchFamily="18" charset="0"/>
              </a:rPr>
              <a:t>ii) Accounting procedures relating to recognition of revenue.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457200" y="274638"/>
          <a:ext cx="2400288" cy="796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428596" y="1582340"/>
            <a:ext cx="8215370" cy="286232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ln>
                  <a:solidFill>
                    <a:schemeClr val="bg1">
                      <a:lumMod val="65000"/>
                      <a:lumOff val="35000"/>
                    </a:schemeClr>
                  </a:solidFill>
                </a:ln>
              </a:rPr>
              <a:t>The internal auditor examines the internal controls over payments</a:t>
            </a:r>
          </a:p>
          <a:p>
            <a:r>
              <a:rPr lang="en-US" dirty="0">
                <a:ln>
                  <a:solidFill>
                    <a:schemeClr val="bg1">
                      <a:lumMod val="65000"/>
                      <a:lumOff val="35000"/>
                    </a:schemeClr>
                  </a:solidFill>
                </a:ln>
              </a:rPr>
              <a:t>with reference to the following:</a:t>
            </a:r>
          </a:p>
          <a:p>
            <a:endParaRPr lang="en-US" i="1" dirty="0" smtClean="0">
              <a:ln>
                <a:solidFill>
                  <a:schemeClr val="bg1">
                    <a:lumMod val="65000"/>
                    <a:lumOff val="35000"/>
                  </a:schemeClr>
                </a:solidFill>
              </a:ln>
            </a:endParaRPr>
          </a:p>
          <a:p>
            <a:r>
              <a:rPr lang="en-US" i="1" dirty="0" smtClean="0">
                <a:ln>
                  <a:solidFill>
                    <a:schemeClr val="bg1">
                      <a:lumMod val="65000"/>
                      <a:lumOff val="35000"/>
                    </a:schemeClr>
                  </a:solidFill>
                </a:ln>
              </a:rPr>
              <a:t>(</a:t>
            </a:r>
            <a:r>
              <a:rPr lang="en-US" i="1" dirty="0">
                <a:ln>
                  <a:solidFill>
                    <a:schemeClr val="bg1">
                      <a:lumMod val="65000"/>
                      <a:lumOff val="35000"/>
                    </a:schemeClr>
                  </a:solidFill>
                </a:ln>
              </a:rPr>
              <a:t>a) Review of vision, mission, ethical and </a:t>
            </a:r>
            <a:r>
              <a:rPr lang="en-US" i="1" dirty="0" err="1">
                <a:ln>
                  <a:solidFill>
                    <a:schemeClr val="bg1">
                      <a:lumMod val="65000"/>
                      <a:lumOff val="35000"/>
                    </a:schemeClr>
                  </a:solidFill>
                </a:ln>
              </a:rPr>
              <a:t>organisational</a:t>
            </a:r>
            <a:r>
              <a:rPr lang="en-US" i="1" dirty="0">
                <a:ln>
                  <a:solidFill>
                    <a:schemeClr val="bg1">
                      <a:lumMod val="65000"/>
                      <a:lumOff val="35000"/>
                    </a:schemeClr>
                  </a:solidFill>
                </a:ln>
              </a:rPr>
              <a:t> value system of</a:t>
            </a:r>
          </a:p>
          <a:p>
            <a:r>
              <a:rPr lang="en-US" i="1" dirty="0">
                <a:ln>
                  <a:solidFill>
                    <a:schemeClr val="bg1">
                      <a:lumMod val="65000"/>
                      <a:lumOff val="35000"/>
                    </a:schemeClr>
                  </a:solidFill>
                </a:ln>
              </a:rPr>
              <a:t>the institution;</a:t>
            </a:r>
          </a:p>
          <a:p>
            <a:r>
              <a:rPr lang="en-US" i="1" dirty="0">
                <a:ln>
                  <a:solidFill>
                    <a:schemeClr val="bg1">
                      <a:lumMod val="65000"/>
                      <a:lumOff val="35000"/>
                    </a:schemeClr>
                  </a:solidFill>
                </a:ln>
              </a:rPr>
              <a:t>(b) Segregation and rotation of duties;</a:t>
            </a:r>
          </a:p>
          <a:p>
            <a:r>
              <a:rPr lang="en-US" i="1" dirty="0">
                <a:ln>
                  <a:solidFill>
                    <a:schemeClr val="bg1">
                      <a:lumMod val="65000"/>
                      <a:lumOff val="35000"/>
                    </a:schemeClr>
                  </a:solidFill>
                </a:ln>
              </a:rPr>
              <a:t>(c) Procedures for </a:t>
            </a:r>
            <a:r>
              <a:rPr lang="en-US" i="1" dirty="0" err="1">
                <a:ln>
                  <a:solidFill>
                    <a:schemeClr val="bg1">
                      <a:lumMod val="65000"/>
                      <a:lumOff val="35000"/>
                    </a:schemeClr>
                  </a:solidFill>
                </a:ln>
              </a:rPr>
              <a:t>authorisation</a:t>
            </a:r>
            <a:r>
              <a:rPr lang="en-US" i="1" dirty="0">
                <a:ln>
                  <a:solidFill>
                    <a:schemeClr val="bg1">
                      <a:lumMod val="65000"/>
                      <a:lumOff val="35000"/>
                    </a:schemeClr>
                  </a:solidFill>
                </a:ln>
              </a:rPr>
              <a:t>;</a:t>
            </a:r>
          </a:p>
          <a:p>
            <a:r>
              <a:rPr lang="en-US" i="1" dirty="0">
                <a:ln>
                  <a:solidFill>
                    <a:schemeClr val="bg1">
                      <a:lumMod val="65000"/>
                      <a:lumOff val="35000"/>
                    </a:schemeClr>
                  </a:solidFill>
                </a:ln>
              </a:rPr>
              <a:t>(d) Maintenance of records and documents;</a:t>
            </a:r>
          </a:p>
          <a:p>
            <a:r>
              <a:rPr lang="en-US" i="1" dirty="0">
                <a:ln>
                  <a:solidFill>
                    <a:schemeClr val="bg1">
                      <a:lumMod val="65000"/>
                      <a:lumOff val="35000"/>
                    </a:schemeClr>
                  </a:solidFill>
                </a:ln>
              </a:rPr>
              <a:t>(e) Accountability for, and safeguarding of, assets; and</a:t>
            </a:r>
          </a:p>
          <a:p>
            <a:r>
              <a:rPr lang="en-US" i="1" dirty="0">
                <a:ln>
                  <a:solidFill>
                    <a:schemeClr val="bg1">
                      <a:lumMod val="65000"/>
                      <a:lumOff val="35000"/>
                    </a:schemeClr>
                  </a:solidFill>
                </a:ln>
              </a:rPr>
              <a:t>(f) Independent checks.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43758" cy="1143000"/>
          </a:xfrm>
        </p:spPr>
        <p:txBody>
          <a:bodyPr>
            <a:noAutofit/>
          </a:bodyPr>
          <a:lstStyle/>
          <a:p>
            <a:pPr algn="just"/>
            <a:r>
              <a:rPr lang="en-US" sz="2800" dirty="0" smtClean="0">
                <a:solidFill>
                  <a:schemeClr val="accent4">
                    <a:lumMod val="50000"/>
                  </a:schemeClr>
                </a:solidFill>
              </a:rPr>
              <a:t>Special Internal Audit Aspects in an Educational Institution</a:t>
            </a:r>
            <a:endParaRPr lang="en-US" sz="2800" dirty="0">
              <a:solidFill>
                <a:schemeClr val="accent4">
                  <a:lumMod val="50000"/>
                </a:schemeClr>
              </a:solidFill>
            </a:endParaRPr>
          </a:p>
        </p:txBody>
      </p:sp>
      <p:graphicFrame>
        <p:nvGraphicFramePr>
          <p:cNvPr id="4" name="Diagram 3"/>
          <p:cNvGraphicFramePr/>
          <p:nvPr/>
        </p:nvGraphicFramePr>
        <p:xfrm>
          <a:off x="1428728" y="1428736"/>
          <a:ext cx="6357982" cy="7143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642910" y="2428868"/>
            <a:ext cx="8143932" cy="1015663"/>
          </a:xfrm>
          <a:prstGeom prst="rect">
            <a:avLst/>
          </a:prstGeom>
        </p:spPr>
        <p:txBody>
          <a:bodyPr wrap="square">
            <a:spAutoFit/>
          </a:bodyPr>
          <a:lstStyle/>
          <a:p>
            <a:pPr marL="514350" indent="-514350" algn="just">
              <a:buFont typeface="+mj-lt"/>
              <a:buAutoNum type="romanUcPeriod"/>
            </a:pPr>
            <a:r>
              <a:rPr lang="en-US" sz="2000" i="1" dirty="0">
                <a:ln>
                  <a:solidFill>
                    <a:schemeClr val="bg1">
                      <a:lumMod val="65000"/>
                      <a:lumOff val="35000"/>
                    </a:schemeClr>
                  </a:solidFill>
                </a:ln>
                <a:solidFill>
                  <a:schemeClr val="bg1"/>
                </a:solidFill>
              </a:rPr>
              <a:t>Corporate Governance may be defined as a set of </a:t>
            </a:r>
            <a:r>
              <a:rPr lang="en-US" sz="2000" i="1" dirty="0" smtClean="0">
                <a:ln>
                  <a:solidFill>
                    <a:schemeClr val="bg1">
                      <a:lumMod val="65000"/>
                      <a:lumOff val="35000"/>
                    </a:schemeClr>
                  </a:solidFill>
                </a:ln>
                <a:solidFill>
                  <a:schemeClr val="bg1"/>
                </a:solidFill>
              </a:rPr>
              <a:t>systems, processes </a:t>
            </a:r>
            <a:r>
              <a:rPr lang="en-US" sz="2000" i="1" dirty="0">
                <a:ln>
                  <a:solidFill>
                    <a:schemeClr val="bg1">
                      <a:lumMod val="65000"/>
                      <a:lumOff val="35000"/>
                    </a:schemeClr>
                  </a:solidFill>
                </a:ln>
                <a:solidFill>
                  <a:schemeClr val="bg1"/>
                </a:solidFill>
              </a:rPr>
              <a:t>and principles which ensure that an entity is governed </a:t>
            </a:r>
            <a:r>
              <a:rPr lang="en-US" sz="2000" i="1" dirty="0" smtClean="0">
                <a:ln>
                  <a:solidFill>
                    <a:schemeClr val="bg1">
                      <a:lumMod val="65000"/>
                      <a:lumOff val="35000"/>
                    </a:schemeClr>
                  </a:solidFill>
                </a:ln>
                <a:solidFill>
                  <a:schemeClr val="bg1"/>
                </a:solidFill>
              </a:rPr>
              <a:t>in the best </a:t>
            </a:r>
            <a:r>
              <a:rPr lang="en-US" sz="2000" i="1" dirty="0">
                <a:ln>
                  <a:solidFill>
                    <a:schemeClr val="bg1">
                      <a:lumMod val="65000"/>
                      <a:lumOff val="35000"/>
                    </a:schemeClr>
                  </a:solidFill>
                </a:ln>
                <a:solidFill>
                  <a:schemeClr val="bg1"/>
                </a:solidFill>
              </a:rPr>
              <a:t>interest of all the stakeholders.</a:t>
            </a:r>
          </a:p>
        </p:txBody>
      </p:sp>
      <p:sp>
        <p:nvSpPr>
          <p:cNvPr id="6" name="Rectangle 5"/>
          <p:cNvSpPr/>
          <p:nvPr/>
        </p:nvSpPr>
        <p:spPr>
          <a:xfrm>
            <a:off x="642910" y="3643314"/>
            <a:ext cx="7929618" cy="1323439"/>
          </a:xfrm>
          <a:prstGeom prst="rect">
            <a:avLst/>
          </a:prstGeom>
        </p:spPr>
        <p:txBody>
          <a:bodyPr wrap="square">
            <a:spAutoFit/>
          </a:bodyPr>
          <a:lstStyle/>
          <a:p>
            <a:pPr marL="514350" indent="-514350">
              <a:buFont typeface="+mj-lt"/>
              <a:buAutoNum type="romanUcPeriod" startAt="2"/>
            </a:pPr>
            <a:r>
              <a:rPr lang="en-US" sz="2000" i="1" dirty="0">
                <a:ln>
                  <a:solidFill>
                    <a:schemeClr val="bg1">
                      <a:lumMod val="65000"/>
                      <a:lumOff val="35000"/>
                    </a:schemeClr>
                  </a:solidFill>
                </a:ln>
                <a:solidFill>
                  <a:schemeClr val="bg1"/>
                </a:solidFill>
              </a:rPr>
              <a:t>Corporate Governance in an educational institution </a:t>
            </a:r>
            <a:r>
              <a:rPr lang="en-US" sz="2000" i="1" dirty="0" smtClean="0">
                <a:ln>
                  <a:solidFill>
                    <a:schemeClr val="bg1">
                      <a:lumMod val="65000"/>
                      <a:lumOff val="35000"/>
                    </a:schemeClr>
                  </a:solidFill>
                </a:ln>
                <a:solidFill>
                  <a:schemeClr val="bg1"/>
                </a:solidFill>
              </a:rPr>
              <a:t>means </a:t>
            </a:r>
            <a:r>
              <a:rPr lang="en-US" sz="2000" i="1" dirty="0" err="1" smtClean="0">
                <a:ln>
                  <a:solidFill>
                    <a:schemeClr val="bg1">
                      <a:lumMod val="65000"/>
                      <a:lumOff val="35000"/>
                    </a:schemeClr>
                  </a:solidFill>
                </a:ln>
                <a:solidFill>
                  <a:schemeClr val="bg1"/>
                </a:solidFill>
              </a:rPr>
              <a:t>emphasising</a:t>
            </a:r>
            <a:r>
              <a:rPr lang="en-US" sz="2000" i="1" dirty="0" smtClean="0">
                <a:ln>
                  <a:solidFill>
                    <a:schemeClr val="bg1">
                      <a:lumMod val="65000"/>
                      <a:lumOff val="35000"/>
                    </a:schemeClr>
                  </a:solidFill>
                </a:ln>
                <a:solidFill>
                  <a:schemeClr val="bg1"/>
                </a:solidFill>
              </a:rPr>
              <a:t> </a:t>
            </a:r>
            <a:r>
              <a:rPr lang="en-US" sz="2000" i="1" dirty="0">
                <a:ln>
                  <a:solidFill>
                    <a:schemeClr val="bg1">
                      <a:lumMod val="65000"/>
                      <a:lumOff val="35000"/>
                    </a:schemeClr>
                  </a:solidFill>
                </a:ln>
                <a:solidFill>
                  <a:schemeClr val="bg1"/>
                </a:solidFill>
              </a:rPr>
              <a:t>on accountability, transparency, strict costing measures </a:t>
            </a:r>
            <a:r>
              <a:rPr lang="en-US" sz="2000" i="1" dirty="0" smtClean="0">
                <a:ln>
                  <a:solidFill>
                    <a:schemeClr val="bg1">
                      <a:lumMod val="65000"/>
                      <a:lumOff val="35000"/>
                    </a:schemeClr>
                  </a:solidFill>
                </a:ln>
                <a:solidFill>
                  <a:schemeClr val="bg1"/>
                </a:solidFill>
              </a:rPr>
              <a:t>and quality </a:t>
            </a:r>
            <a:r>
              <a:rPr lang="en-US" sz="2000" i="1" dirty="0">
                <a:ln>
                  <a:solidFill>
                    <a:schemeClr val="bg1">
                      <a:lumMod val="65000"/>
                      <a:lumOff val="35000"/>
                    </a:schemeClr>
                  </a:solidFill>
                </a:ln>
                <a:solidFill>
                  <a:schemeClr val="bg1"/>
                </a:solidFill>
              </a:rPr>
              <a:t>education, student security, bringing in latest technology to </a:t>
            </a:r>
            <a:r>
              <a:rPr lang="en-US" sz="2000" i="1" dirty="0" smtClean="0">
                <a:ln>
                  <a:solidFill>
                    <a:schemeClr val="bg1">
                      <a:lumMod val="65000"/>
                      <a:lumOff val="35000"/>
                    </a:schemeClr>
                  </a:solidFill>
                </a:ln>
                <a:solidFill>
                  <a:schemeClr val="bg1"/>
                </a:solidFill>
              </a:rPr>
              <a:t>benefit students </a:t>
            </a:r>
            <a:r>
              <a:rPr lang="en-US" sz="2000" i="1" dirty="0">
                <a:ln>
                  <a:solidFill>
                    <a:schemeClr val="bg1">
                      <a:lumMod val="65000"/>
                      <a:lumOff val="35000"/>
                    </a:schemeClr>
                  </a:solidFill>
                </a:ln>
                <a:solidFill>
                  <a:schemeClr val="bg1"/>
                </a:solidFill>
              </a:rPr>
              <a:t>and being self-sufficient.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algn="ctr"/>
            <a:r>
              <a:rPr lang="en-US" sz="2400" dirty="0" smtClean="0">
                <a:solidFill>
                  <a:schemeClr val="accent4">
                    <a:lumMod val="50000"/>
                  </a:schemeClr>
                </a:solidFill>
              </a:rPr>
              <a:t>Reporting of Frauds, Errors, Irregularities and Illegal Acts in an Educational Institution</a:t>
            </a:r>
            <a:endParaRPr lang="en-US" sz="2400" dirty="0">
              <a:solidFill>
                <a:schemeClr val="accent4">
                  <a:lumMod val="50000"/>
                </a:schemeClr>
              </a:solidFill>
            </a:endParaRPr>
          </a:p>
        </p:txBody>
      </p:sp>
      <p:sp>
        <p:nvSpPr>
          <p:cNvPr id="3" name="Rectangle 2"/>
          <p:cNvSpPr/>
          <p:nvPr/>
        </p:nvSpPr>
        <p:spPr>
          <a:xfrm>
            <a:off x="642910" y="1643050"/>
            <a:ext cx="8001056" cy="923330"/>
          </a:xfrm>
          <a:prstGeom prst="rect">
            <a:avLst/>
          </a:prstGeom>
        </p:spPr>
        <p:txBody>
          <a:bodyPr wrap="square">
            <a:spAutoFit/>
          </a:bodyPr>
          <a:lstStyle/>
          <a:p>
            <a:pPr algn="just"/>
            <a:r>
              <a:rPr lang="en-US" i="1" dirty="0">
                <a:ln>
                  <a:solidFill>
                    <a:schemeClr val="bg1">
                      <a:lumMod val="75000"/>
                      <a:lumOff val="25000"/>
                    </a:schemeClr>
                  </a:solidFill>
                </a:ln>
                <a:solidFill>
                  <a:schemeClr val="bg1"/>
                </a:solidFill>
              </a:rPr>
              <a:t>The following types of frauds, errors, irregularities and illegal acts</a:t>
            </a:r>
          </a:p>
          <a:p>
            <a:pPr algn="just"/>
            <a:r>
              <a:rPr lang="en-US" i="1" dirty="0">
                <a:ln>
                  <a:solidFill>
                    <a:schemeClr val="bg1">
                      <a:lumMod val="75000"/>
                      <a:lumOff val="25000"/>
                    </a:schemeClr>
                  </a:solidFill>
                </a:ln>
                <a:solidFill>
                  <a:schemeClr val="bg1"/>
                </a:solidFill>
              </a:rPr>
              <a:t>are commonly found in an educational institution</a:t>
            </a:r>
            <a:r>
              <a:rPr lang="en-US" dirty="0"/>
              <a:t>:</a:t>
            </a:r>
          </a:p>
          <a:p>
            <a:pPr algn="just"/>
            <a:endParaRPr lang="en-US" dirty="0" smtClean="0"/>
          </a:p>
        </p:txBody>
      </p:sp>
      <p:graphicFrame>
        <p:nvGraphicFramePr>
          <p:cNvPr id="5" name="Diagram 4"/>
          <p:cNvGraphicFramePr/>
          <p:nvPr/>
        </p:nvGraphicFramePr>
        <p:xfrm>
          <a:off x="785786" y="2571744"/>
          <a:ext cx="7572428" cy="3429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274638"/>
            <a:ext cx="8001056" cy="1143000"/>
          </a:xfrm>
        </p:spPr>
        <p:txBody>
          <a:bodyPr anchor="t">
            <a:noAutofit/>
          </a:bodyPr>
          <a:lstStyle/>
          <a:p>
            <a:r>
              <a:rPr lang="en-US" sz="2800" dirty="0" smtClean="0">
                <a:ln>
                  <a:solidFill>
                    <a:schemeClr val="bg1">
                      <a:lumMod val="75000"/>
                      <a:lumOff val="25000"/>
                    </a:schemeClr>
                  </a:solidFill>
                </a:ln>
                <a:solidFill>
                  <a:schemeClr val="accent4">
                    <a:lumMod val="50000"/>
                  </a:schemeClr>
                </a:solidFill>
              </a:rPr>
              <a:t>Responsibilities of  the Internal Auditor</a:t>
            </a:r>
            <a:endParaRPr lang="en-US" sz="2800" dirty="0">
              <a:ln>
                <a:solidFill>
                  <a:schemeClr val="bg1">
                    <a:lumMod val="75000"/>
                    <a:lumOff val="25000"/>
                  </a:schemeClr>
                </a:solidFill>
              </a:ln>
              <a:solidFill>
                <a:schemeClr val="accent4">
                  <a:lumMod val="50000"/>
                </a:schemeClr>
              </a:solidFill>
            </a:endParaRPr>
          </a:p>
        </p:txBody>
      </p:sp>
      <p:graphicFrame>
        <p:nvGraphicFramePr>
          <p:cNvPr id="5" name="Diagram 4"/>
          <p:cNvGraphicFramePr/>
          <p:nvPr/>
        </p:nvGraphicFramePr>
        <p:xfrm>
          <a:off x="285720" y="1071547"/>
          <a:ext cx="8643998" cy="1754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357158" y="3143249"/>
          <a:ext cx="8572560" cy="286232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algn="ctr"/>
            <a:r>
              <a:rPr lang="en-US" sz="2400" dirty="0" smtClean="0">
                <a:solidFill>
                  <a:schemeClr val="accent4">
                    <a:lumMod val="50000"/>
                  </a:schemeClr>
                </a:solidFill>
              </a:rPr>
              <a:t>Internal Auditor’s Role in Statutory and Legal</a:t>
            </a:r>
            <a:br>
              <a:rPr lang="en-US" sz="2400" dirty="0" smtClean="0">
                <a:solidFill>
                  <a:schemeClr val="accent4">
                    <a:lumMod val="50000"/>
                  </a:schemeClr>
                </a:solidFill>
              </a:rPr>
            </a:br>
            <a:r>
              <a:rPr lang="en-US" sz="2400" dirty="0" smtClean="0">
                <a:solidFill>
                  <a:schemeClr val="accent4">
                    <a:lumMod val="50000"/>
                  </a:schemeClr>
                </a:solidFill>
              </a:rPr>
              <a:t>Compliances of an Educational Institution</a:t>
            </a:r>
            <a:endParaRPr lang="en-US" sz="2400" dirty="0">
              <a:solidFill>
                <a:schemeClr val="accent4">
                  <a:lumMod val="50000"/>
                </a:schemeClr>
              </a:solidFill>
            </a:endParaRPr>
          </a:p>
        </p:txBody>
      </p:sp>
      <p:sp>
        <p:nvSpPr>
          <p:cNvPr id="3" name="Rectangle 2"/>
          <p:cNvSpPr/>
          <p:nvPr/>
        </p:nvSpPr>
        <p:spPr>
          <a:xfrm>
            <a:off x="500034" y="1214423"/>
            <a:ext cx="8143932"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solidFill>
                  <a:schemeClr val="accent4">
                    <a:lumMod val="50000"/>
                  </a:schemeClr>
                </a:solidFill>
              </a:rPr>
              <a:t>As per, Standard on Internal Audit (SIA) 17, </a:t>
            </a:r>
            <a:r>
              <a:rPr lang="en-US" i="1" dirty="0">
                <a:solidFill>
                  <a:schemeClr val="accent4">
                    <a:lumMod val="50000"/>
                  </a:schemeClr>
                </a:solidFill>
              </a:rPr>
              <a:t>“Consideration of </a:t>
            </a:r>
            <a:r>
              <a:rPr lang="en-US" i="1" dirty="0" smtClean="0">
                <a:solidFill>
                  <a:schemeClr val="accent4">
                    <a:lumMod val="50000"/>
                  </a:schemeClr>
                </a:solidFill>
              </a:rPr>
              <a:t>Laws and </a:t>
            </a:r>
            <a:r>
              <a:rPr lang="en-US" i="1" dirty="0">
                <a:solidFill>
                  <a:schemeClr val="accent4">
                    <a:lumMod val="50000"/>
                  </a:schemeClr>
                </a:solidFill>
              </a:rPr>
              <a:t>Regulations in an Internal Audit”</a:t>
            </a:r>
            <a:r>
              <a:rPr lang="en-US" b="1" i="1" dirty="0">
                <a:solidFill>
                  <a:schemeClr val="accent4">
                    <a:lumMod val="50000"/>
                  </a:schemeClr>
                </a:solidFill>
              </a:rPr>
              <a:t>, compliance with laws </a:t>
            </a:r>
            <a:r>
              <a:rPr lang="en-US" b="1" i="1" dirty="0" smtClean="0">
                <a:solidFill>
                  <a:schemeClr val="accent4">
                    <a:lumMod val="50000"/>
                  </a:schemeClr>
                </a:solidFill>
              </a:rPr>
              <a:t>and regulations </a:t>
            </a:r>
            <a:r>
              <a:rPr lang="en-US" dirty="0" smtClean="0">
                <a:solidFill>
                  <a:schemeClr val="accent4">
                    <a:lumMod val="50000"/>
                  </a:schemeClr>
                </a:solidFill>
              </a:rPr>
              <a:t>is </a:t>
            </a:r>
            <a:r>
              <a:rPr lang="en-US" dirty="0">
                <a:solidFill>
                  <a:schemeClr val="accent4">
                    <a:lumMod val="50000"/>
                  </a:schemeClr>
                </a:solidFill>
              </a:rPr>
              <a:t>an inherent part of the functioning of an entity. Since the role of </a:t>
            </a:r>
            <a:r>
              <a:rPr lang="en-US" dirty="0" smtClean="0">
                <a:solidFill>
                  <a:schemeClr val="accent4">
                    <a:lumMod val="50000"/>
                  </a:schemeClr>
                </a:solidFill>
              </a:rPr>
              <a:t>an internal </a:t>
            </a:r>
            <a:r>
              <a:rPr lang="en-US" dirty="0">
                <a:solidFill>
                  <a:schemeClr val="accent4">
                    <a:lumMod val="50000"/>
                  </a:schemeClr>
                </a:solidFill>
              </a:rPr>
              <a:t>auditor is to carry out a continuous and critical appraisal of </a:t>
            </a:r>
            <a:r>
              <a:rPr lang="en-US" dirty="0" smtClean="0">
                <a:solidFill>
                  <a:schemeClr val="accent4">
                    <a:lumMod val="50000"/>
                  </a:schemeClr>
                </a:solidFill>
              </a:rPr>
              <a:t>the functioning </a:t>
            </a:r>
            <a:r>
              <a:rPr lang="en-US" dirty="0">
                <a:solidFill>
                  <a:schemeClr val="accent4">
                    <a:lumMod val="50000"/>
                  </a:schemeClr>
                </a:solidFill>
              </a:rPr>
              <a:t>of an entity and suggest improvements thereto, </a:t>
            </a:r>
            <a:r>
              <a:rPr lang="en-US" dirty="0" smtClean="0">
                <a:solidFill>
                  <a:schemeClr val="accent4">
                    <a:lumMod val="50000"/>
                  </a:schemeClr>
                </a:solidFill>
              </a:rPr>
              <a:t>the identification of </a:t>
            </a:r>
            <a:r>
              <a:rPr lang="en-US" dirty="0">
                <a:solidFill>
                  <a:schemeClr val="accent4">
                    <a:lumMod val="50000"/>
                  </a:schemeClr>
                </a:solidFill>
              </a:rPr>
              <a:t>non-compliance with laws and regulations is also </a:t>
            </a:r>
            <a:r>
              <a:rPr lang="en-US" dirty="0" smtClean="0">
                <a:solidFill>
                  <a:schemeClr val="accent4">
                    <a:lumMod val="50000"/>
                  </a:schemeClr>
                </a:solidFill>
              </a:rPr>
              <a:t>an inherent </a:t>
            </a:r>
            <a:r>
              <a:rPr lang="en-US" dirty="0">
                <a:solidFill>
                  <a:schemeClr val="accent4">
                    <a:lumMod val="50000"/>
                  </a:schemeClr>
                </a:solidFill>
              </a:rPr>
              <a:t>part of his responsibilities.</a:t>
            </a:r>
          </a:p>
        </p:txBody>
      </p:sp>
      <p:sp>
        <p:nvSpPr>
          <p:cNvPr id="4" name="Rectangle 3"/>
          <p:cNvSpPr/>
          <p:nvPr/>
        </p:nvSpPr>
        <p:spPr>
          <a:xfrm>
            <a:off x="500034" y="3500438"/>
            <a:ext cx="8143932"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ln>
                  <a:solidFill>
                    <a:schemeClr val="bg1">
                      <a:lumMod val="65000"/>
                      <a:lumOff val="35000"/>
                    </a:schemeClr>
                  </a:solidFill>
                </a:ln>
              </a:rPr>
              <a:t>The internal auditor is required to consider at the time of planning</a:t>
            </a:r>
          </a:p>
          <a:p>
            <a:r>
              <a:rPr lang="en-US" dirty="0">
                <a:ln>
                  <a:solidFill>
                    <a:schemeClr val="bg1">
                      <a:lumMod val="65000"/>
                      <a:lumOff val="35000"/>
                    </a:schemeClr>
                  </a:solidFill>
                </a:ln>
              </a:rPr>
              <a:t>and performing audit procedures as well as evaluating and reporting the</a:t>
            </a:r>
          </a:p>
          <a:p>
            <a:r>
              <a:rPr lang="en-US" dirty="0">
                <a:ln>
                  <a:solidFill>
                    <a:schemeClr val="bg1">
                      <a:lumMod val="65000"/>
                      <a:lumOff val="35000"/>
                    </a:schemeClr>
                  </a:solidFill>
                </a:ln>
              </a:rPr>
              <a:t>results thereof, that any non-compliance by the institution with laws and</a:t>
            </a:r>
          </a:p>
          <a:p>
            <a:r>
              <a:rPr lang="en-US" dirty="0">
                <a:ln>
                  <a:solidFill>
                    <a:schemeClr val="bg1">
                      <a:lumMod val="65000"/>
                      <a:lumOff val="35000"/>
                    </a:schemeClr>
                  </a:solidFill>
                </a:ln>
              </a:rPr>
              <a:t>regulations under which it operates may materially affect the financial</a:t>
            </a:r>
          </a:p>
          <a:p>
            <a:r>
              <a:rPr lang="en-US" dirty="0">
                <a:ln>
                  <a:solidFill>
                    <a:schemeClr val="bg1">
                      <a:lumMod val="65000"/>
                      <a:lumOff val="35000"/>
                    </a:schemeClr>
                  </a:solidFill>
                </a:ln>
              </a:rPr>
              <a:t>statements and in some cases, may affect significantly the functioning of</a:t>
            </a:r>
          </a:p>
          <a:p>
            <a:r>
              <a:rPr lang="en-US" dirty="0">
                <a:ln>
                  <a:solidFill>
                    <a:schemeClr val="bg1">
                      <a:lumMod val="65000"/>
                      <a:lumOff val="35000"/>
                    </a:schemeClr>
                  </a:solidFill>
                </a:ln>
              </a:rPr>
              <a:t>the institution.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sz="2800" dirty="0" smtClean="0">
                <a:solidFill>
                  <a:schemeClr val="accent4">
                    <a:lumMod val="50000"/>
                  </a:schemeClr>
                </a:solidFill>
              </a:rPr>
              <a:t>Internal Audit using Computer Assisted Audit Techniques (CAAT)</a:t>
            </a:r>
            <a:endParaRPr lang="en-US" sz="2800" dirty="0">
              <a:solidFill>
                <a:schemeClr val="accent4">
                  <a:lumMod val="50000"/>
                </a:schemeClr>
              </a:solidFill>
            </a:endParaRPr>
          </a:p>
        </p:txBody>
      </p:sp>
      <p:sp>
        <p:nvSpPr>
          <p:cNvPr id="3" name="Rectangle 2"/>
          <p:cNvSpPr/>
          <p:nvPr/>
        </p:nvSpPr>
        <p:spPr>
          <a:xfrm>
            <a:off x="142844" y="1214423"/>
            <a:ext cx="8858312" cy="2031325"/>
          </a:xfrm>
          <a:prstGeom prst="rect">
            <a:avLst/>
          </a:prstGeom>
        </p:spPr>
        <p:txBody>
          <a:bodyPr wrap="square">
            <a:spAutoFit/>
          </a:bodyPr>
          <a:lstStyle/>
          <a:p>
            <a:r>
              <a:rPr lang="en-US" i="1" dirty="0">
                <a:ln>
                  <a:solidFill>
                    <a:schemeClr val="bg1">
                      <a:lumMod val="75000"/>
                      <a:lumOff val="25000"/>
                    </a:schemeClr>
                  </a:solidFill>
                </a:ln>
                <a:solidFill>
                  <a:schemeClr val="bg1"/>
                </a:solidFill>
              </a:rPr>
              <a:t>The major progress in the electronic data processing and </a:t>
            </a:r>
            <a:r>
              <a:rPr lang="en-US" i="1" dirty="0" smtClean="0">
                <a:ln>
                  <a:solidFill>
                    <a:schemeClr val="bg1">
                      <a:lumMod val="75000"/>
                      <a:lumOff val="25000"/>
                    </a:schemeClr>
                  </a:solidFill>
                </a:ln>
                <a:solidFill>
                  <a:schemeClr val="bg1"/>
                </a:solidFill>
              </a:rPr>
              <a:t>a continuous development </a:t>
            </a:r>
            <a:r>
              <a:rPr lang="en-US" i="1" dirty="0">
                <a:ln>
                  <a:solidFill>
                    <a:schemeClr val="bg1">
                      <a:lumMod val="75000"/>
                      <a:lumOff val="25000"/>
                    </a:schemeClr>
                  </a:solidFill>
                </a:ln>
                <a:solidFill>
                  <a:schemeClr val="bg1"/>
                </a:solidFill>
              </a:rPr>
              <a:t>of range of internal auditing services have </a:t>
            </a:r>
            <a:r>
              <a:rPr lang="en-US" i="1" dirty="0" smtClean="0">
                <a:ln>
                  <a:solidFill>
                    <a:schemeClr val="bg1">
                      <a:lumMod val="75000"/>
                      <a:lumOff val="25000"/>
                    </a:schemeClr>
                  </a:solidFill>
                </a:ln>
                <a:solidFill>
                  <a:schemeClr val="bg1"/>
                </a:solidFill>
              </a:rPr>
              <a:t>created a </a:t>
            </a:r>
            <a:r>
              <a:rPr lang="en-US" i="1" dirty="0">
                <a:ln>
                  <a:solidFill>
                    <a:schemeClr val="bg1">
                      <a:lumMod val="75000"/>
                      <a:lumOff val="25000"/>
                    </a:schemeClr>
                  </a:solidFill>
                </a:ln>
                <a:solidFill>
                  <a:schemeClr val="bg1"/>
                </a:solidFill>
              </a:rPr>
              <a:t>greater use </a:t>
            </a:r>
            <a:r>
              <a:rPr lang="en-US" i="1" dirty="0" smtClean="0">
                <a:ln>
                  <a:solidFill>
                    <a:schemeClr val="bg1">
                      <a:lumMod val="75000"/>
                      <a:lumOff val="25000"/>
                    </a:schemeClr>
                  </a:solidFill>
                </a:ln>
                <a:solidFill>
                  <a:schemeClr val="bg1"/>
                </a:solidFill>
              </a:rPr>
              <a:t>of computers </a:t>
            </a:r>
            <a:r>
              <a:rPr lang="en-US" i="1" dirty="0">
                <a:ln>
                  <a:solidFill>
                    <a:schemeClr val="bg1">
                      <a:lumMod val="75000"/>
                      <a:lumOff val="25000"/>
                    </a:schemeClr>
                  </a:solidFill>
                </a:ln>
                <a:solidFill>
                  <a:schemeClr val="bg1"/>
                </a:solidFill>
              </a:rPr>
              <a:t>by the internal auditor to achieve his </a:t>
            </a:r>
            <a:r>
              <a:rPr lang="en-US" i="1" dirty="0" smtClean="0">
                <a:ln>
                  <a:solidFill>
                    <a:schemeClr val="bg1">
                      <a:lumMod val="75000"/>
                      <a:lumOff val="25000"/>
                    </a:schemeClr>
                  </a:solidFill>
                </a:ln>
                <a:solidFill>
                  <a:schemeClr val="bg1"/>
                </a:solidFill>
              </a:rPr>
              <a:t>audit objectives </a:t>
            </a:r>
            <a:r>
              <a:rPr lang="en-US" i="1" dirty="0">
                <a:ln>
                  <a:solidFill>
                    <a:schemeClr val="bg1">
                      <a:lumMod val="75000"/>
                      <a:lumOff val="25000"/>
                    </a:schemeClr>
                  </a:solidFill>
                </a:ln>
                <a:solidFill>
                  <a:schemeClr val="bg1"/>
                </a:solidFill>
              </a:rPr>
              <a:t>more </a:t>
            </a:r>
            <a:r>
              <a:rPr lang="en-US" i="1" dirty="0" smtClean="0">
                <a:ln>
                  <a:solidFill>
                    <a:schemeClr val="bg1">
                      <a:lumMod val="75000"/>
                      <a:lumOff val="25000"/>
                    </a:schemeClr>
                  </a:solidFill>
                </a:ln>
                <a:solidFill>
                  <a:schemeClr val="bg1"/>
                </a:solidFill>
              </a:rPr>
              <a:t>efficiently. Computers </a:t>
            </a:r>
            <a:r>
              <a:rPr lang="en-US" i="1" dirty="0">
                <a:ln>
                  <a:solidFill>
                    <a:schemeClr val="bg1">
                      <a:lumMod val="75000"/>
                      <a:lumOff val="25000"/>
                    </a:schemeClr>
                  </a:solidFill>
                </a:ln>
                <a:solidFill>
                  <a:schemeClr val="bg1"/>
                </a:solidFill>
              </a:rPr>
              <a:t>are useful where there is </a:t>
            </a:r>
            <a:r>
              <a:rPr lang="en-US" i="1" dirty="0" smtClean="0">
                <a:ln>
                  <a:solidFill>
                    <a:schemeClr val="bg1">
                      <a:lumMod val="75000"/>
                      <a:lumOff val="25000"/>
                    </a:schemeClr>
                  </a:solidFill>
                </a:ln>
                <a:solidFill>
                  <a:schemeClr val="bg1"/>
                </a:solidFill>
              </a:rPr>
              <a:t>voluminous data </a:t>
            </a:r>
            <a:r>
              <a:rPr lang="en-US" i="1" dirty="0">
                <a:ln>
                  <a:solidFill>
                    <a:schemeClr val="bg1">
                      <a:lumMod val="75000"/>
                      <a:lumOff val="25000"/>
                    </a:schemeClr>
                  </a:solidFill>
                </a:ln>
                <a:solidFill>
                  <a:schemeClr val="bg1"/>
                </a:solidFill>
              </a:rPr>
              <a:t>and processing involved </a:t>
            </a:r>
            <a:r>
              <a:rPr lang="en-US" i="1" dirty="0" smtClean="0">
                <a:ln>
                  <a:solidFill>
                    <a:schemeClr val="bg1">
                      <a:lumMod val="75000"/>
                      <a:lumOff val="25000"/>
                    </a:schemeClr>
                  </a:solidFill>
                </a:ln>
                <a:solidFill>
                  <a:schemeClr val="bg1"/>
                </a:solidFill>
              </a:rPr>
              <a:t>and statistical </a:t>
            </a:r>
            <a:r>
              <a:rPr lang="en-US" i="1" dirty="0">
                <a:ln>
                  <a:solidFill>
                    <a:schemeClr val="bg1">
                      <a:lumMod val="75000"/>
                      <a:lumOff val="25000"/>
                    </a:schemeClr>
                  </a:solidFill>
                </a:ln>
                <a:solidFill>
                  <a:schemeClr val="bg1"/>
                </a:solidFill>
              </a:rPr>
              <a:t>sampling is to be done. </a:t>
            </a:r>
            <a:r>
              <a:rPr lang="en-US" i="1" dirty="0" smtClean="0">
                <a:ln>
                  <a:solidFill>
                    <a:schemeClr val="bg1">
                      <a:lumMod val="75000"/>
                      <a:lumOff val="25000"/>
                    </a:schemeClr>
                  </a:solidFill>
                </a:ln>
                <a:solidFill>
                  <a:schemeClr val="bg1"/>
                </a:solidFill>
              </a:rPr>
              <a:t>The tests </a:t>
            </a:r>
            <a:r>
              <a:rPr lang="en-US" i="1" dirty="0">
                <a:ln>
                  <a:solidFill>
                    <a:schemeClr val="bg1">
                      <a:lumMod val="75000"/>
                      <a:lumOff val="25000"/>
                    </a:schemeClr>
                  </a:solidFill>
                </a:ln>
                <a:solidFill>
                  <a:schemeClr val="bg1"/>
                </a:solidFill>
              </a:rPr>
              <a:t>which were previously </a:t>
            </a:r>
            <a:r>
              <a:rPr lang="en-US" i="1" dirty="0" smtClean="0">
                <a:ln>
                  <a:solidFill>
                    <a:schemeClr val="bg1">
                      <a:lumMod val="75000"/>
                      <a:lumOff val="25000"/>
                    </a:schemeClr>
                  </a:solidFill>
                </a:ln>
                <a:solidFill>
                  <a:schemeClr val="bg1"/>
                </a:solidFill>
              </a:rPr>
              <a:t>performed manually </a:t>
            </a:r>
            <a:r>
              <a:rPr lang="en-US" i="1" dirty="0">
                <a:ln>
                  <a:solidFill>
                    <a:schemeClr val="bg1">
                      <a:lumMod val="75000"/>
                      <a:lumOff val="25000"/>
                    </a:schemeClr>
                  </a:solidFill>
                </a:ln>
                <a:solidFill>
                  <a:schemeClr val="bg1"/>
                </a:solidFill>
              </a:rPr>
              <a:t>by the internal auditor </a:t>
            </a:r>
            <a:r>
              <a:rPr lang="en-US" i="1" dirty="0" smtClean="0">
                <a:ln>
                  <a:solidFill>
                    <a:schemeClr val="bg1">
                      <a:lumMod val="75000"/>
                      <a:lumOff val="25000"/>
                    </a:schemeClr>
                  </a:solidFill>
                </a:ln>
                <a:solidFill>
                  <a:schemeClr val="bg1"/>
                </a:solidFill>
              </a:rPr>
              <a:t>can now </a:t>
            </a:r>
            <a:r>
              <a:rPr lang="en-US" i="1" dirty="0">
                <a:ln>
                  <a:solidFill>
                    <a:schemeClr val="bg1">
                      <a:lumMod val="75000"/>
                      <a:lumOff val="25000"/>
                    </a:schemeClr>
                  </a:solidFill>
                </a:ln>
                <a:solidFill>
                  <a:schemeClr val="bg1"/>
                </a:solidFill>
              </a:rPr>
              <a:t>be done by the use of computer assisted audit techniques (CAAT).</a:t>
            </a:r>
          </a:p>
        </p:txBody>
      </p:sp>
      <p:sp>
        <p:nvSpPr>
          <p:cNvPr id="4" name="Rectangle 3"/>
          <p:cNvSpPr/>
          <p:nvPr/>
        </p:nvSpPr>
        <p:spPr>
          <a:xfrm>
            <a:off x="428596" y="3286124"/>
            <a:ext cx="8358246" cy="2585323"/>
          </a:xfrm>
          <a:prstGeom prst="rect">
            <a:avLst/>
          </a:prstGeom>
        </p:spPr>
        <p:txBody>
          <a:bodyPr wrap="square">
            <a:spAutoFit/>
          </a:bodyPr>
          <a:lstStyle/>
          <a:p>
            <a:r>
              <a:rPr lang="en-US" dirty="0">
                <a:ln>
                  <a:solidFill>
                    <a:schemeClr val="bg1">
                      <a:lumMod val="75000"/>
                      <a:lumOff val="25000"/>
                    </a:schemeClr>
                  </a:solidFill>
                </a:ln>
                <a:solidFill>
                  <a:schemeClr val="bg1"/>
                </a:solidFill>
              </a:rPr>
              <a:t>CAATs may be used in performing various auditing procedures,</a:t>
            </a:r>
          </a:p>
          <a:p>
            <a:r>
              <a:rPr lang="en-US" dirty="0">
                <a:ln>
                  <a:solidFill>
                    <a:schemeClr val="bg1">
                      <a:lumMod val="75000"/>
                      <a:lumOff val="25000"/>
                    </a:schemeClr>
                  </a:solidFill>
                </a:ln>
                <a:solidFill>
                  <a:schemeClr val="bg1"/>
                </a:solidFill>
              </a:rPr>
              <a:t>including the following:</a:t>
            </a:r>
          </a:p>
          <a:p>
            <a:r>
              <a:rPr lang="en-US" dirty="0">
                <a:ln>
                  <a:solidFill>
                    <a:schemeClr val="bg1">
                      <a:lumMod val="75000"/>
                      <a:lumOff val="25000"/>
                    </a:schemeClr>
                  </a:solidFill>
                </a:ln>
                <a:solidFill>
                  <a:schemeClr val="bg1"/>
                </a:solidFill>
              </a:rPr>
              <a:t>(a) Tests of details of transactions and balances, for example, the use </a:t>
            </a:r>
            <a:r>
              <a:rPr lang="en-US" dirty="0" smtClean="0">
                <a:ln>
                  <a:solidFill>
                    <a:schemeClr val="bg1">
                      <a:lumMod val="75000"/>
                      <a:lumOff val="25000"/>
                    </a:schemeClr>
                  </a:solidFill>
                </a:ln>
                <a:solidFill>
                  <a:schemeClr val="bg1"/>
                </a:solidFill>
              </a:rPr>
              <a:t>of audit </a:t>
            </a:r>
            <a:r>
              <a:rPr lang="en-US" dirty="0">
                <a:ln>
                  <a:solidFill>
                    <a:schemeClr val="bg1">
                      <a:lumMod val="75000"/>
                      <a:lumOff val="25000"/>
                    </a:schemeClr>
                  </a:solidFill>
                </a:ln>
                <a:solidFill>
                  <a:schemeClr val="bg1"/>
                </a:solidFill>
              </a:rPr>
              <a:t>for recalculating interest or the extraction of invoices over </a:t>
            </a:r>
            <a:r>
              <a:rPr lang="en-US" dirty="0" smtClean="0">
                <a:ln>
                  <a:solidFill>
                    <a:schemeClr val="bg1">
                      <a:lumMod val="75000"/>
                      <a:lumOff val="25000"/>
                    </a:schemeClr>
                  </a:solidFill>
                </a:ln>
                <a:solidFill>
                  <a:schemeClr val="bg1"/>
                </a:solidFill>
              </a:rPr>
              <a:t>a certain </a:t>
            </a:r>
            <a:r>
              <a:rPr lang="en-US" dirty="0">
                <a:ln>
                  <a:solidFill>
                    <a:schemeClr val="bg1">
                      <a:lumMod val="75000"/>
                      <a:lumOff val="25000"/>
                    </a:schemeClr>
                  </a:solidFill>
                </a:ln>
                <a:solidFill>
                  <a:schemeClr val="bg1"/>
                </a:solidFill>
              </a:rPr>
              <a:t>value from computer records;</a:t>
            </a:r>
          </a:p>
          <a:p>
            <a:r>
              <a:rPr lang="en-US" dirty="0">
                <a:ln>
                  <a:solidFill>
                    <a:schemeClr val="bg1">
                      <a:lumMod val="75000"/>
                      <a:lumOff val="25000"/>
                    </a:schemeClr>
                  </a:solidFill>
                </a:ln>
                <a:solidFill>
                  <a:schemeClr val="bg1"/>
                </a:solidFill>
              </a:rPr>
              <a:t>(b) Extract analytical reports and perform analytical procedures, </a:t>
            </a:r>
            <a:r>
              <a:rPr lang="en-US" dirty="0" smtClean="0">
                <a:ln>
                  <a:solidFill>
                    <a:schemeClr val="bg1">
                      <a:lumMod val="75000"/>
                      <a:lumOff val="25000"/>
                    </a:schemeClr>
                  </a:solidFill>
                </a:ln>
                <a:solidFill>
                  <a:schemeClr val="bg1"/>
                </a:solidFill>
              </a:rPr>
              <a:t>for example, identifying </a:t>
            </a:r>
            <a:r>
              <a:rPr lang="en-US" dirty="0">
                <a:ln>
                  <a:solidFill>
                    <a:schemeClr val="bg1">
                      <a:lumMod val="75000"/>
                      <a:lumOff val="25000"/>
                    </a:schemeClr>
                  </a:solidFill>
                </a:ln>
                <a:solidFill>
                  <a:schemeClr val="bg1"/>
                </a:solidFill>
              </a:rPr>
              <a:t>inconsistencies or significant fluctuations;</a:t>
            </a:r>
          </a:p>
          <a:p>
            <a:r>
              <a:rPr lang="en-US" dirty="0">
                <a:ln>
                  <a:solidFill>
                    <a:schemeClr val="bg1">
                      <a:lumMod val="75000"/>
                      <a:lumOff val="25000"/>
                    </a:schemeClr>
                  </a:solidFill>
                </a:ln>
                <a:solidFill>
                  <a:schemeClr val="bg1"/>
                </a:solidFill>
              </a:rPr>
              <a:t>(c) Tests of general controls, for example, testing the set up </a:t>
            </a:r>
            <a:r>
              <a:rPr lang="en-US" dirty="0" smtClean="0">
                <a:ln>
                  <a:solidFill>
                    <a:schemeClr val="bg1">
                      <a:lumMod val="75000"/>
                      <a:lumOff val="25000"/>
                    </a:schemeClr>
                  </a:solidFill>
                </a:ln>
                <a:solidFill>
                  <a:schemeClr val="bg1"/>
                </a:solidFill>
              </a:rPr>
              <a:t>or configuration </a:t>
            </a:r>
            <a:r>
              <a:rPr lang="en-US" dirty="0">
                <a:ln>
                  <a:solidFill>
                    <a:schemeClr val="bg1">
                      <a:lumMod val="75000"/>
                      <a:lumOff val="25000"/>
                    </a:schemeClr>
                  </a:solidFill>
                </a:ln>
                <a:solidFill>
                  <a:schemeClr val="bg1"/>
                </a:solidFill>
              </a:rPr>
              <a:t>of the operating system or access procedures to </a:t>
            </a:r>
            <a:r>
              <a:rPr lang="en-US" dirty="0" smtClean="0">
                <a:ln>
                  <a:solidFill>
                    <a:schemeClr val="bg1">
                      <a:lumMod val="75000"/>
                      <a:lumOff val="25000"/>
                    </a:schemeClr>
                  </a:solidFill>
                </a:ln>
                <a:solidFill>
                  <a:schemeClr val="bg1"/>
                </a:solidFill>
              </a:rPr>
              <a:t>the program </a:t>
            </a:r>
            <a:r>
              <a:rPr lang="en-US" dirty="0">
                <a:ln>
                  <a:solidFill>
                    <a:schemeClr val="bg1">
                      <a:lumMod val="75000"/>
                      <a:lumOff val="25000"/>
                    </a:schemeClr>
                  </a:solidFill>
                </a:ln>
                <a:solidFill>
                  <a:schemeClr val="bg1"/>
                </a:solidFill>
              </a:rPr>
              <a:t>libraries;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712"/>
            <a:ext cx="8229600" cy="580926"/>
          </a:xfrm>
        </p:spPr>
        <p:txBody>
          <a:bodyPr>
            <a:normAutofit fontScale="90000"/>
          </a:bodyPr>
          <a:lstStyle/>
          <a:p>
            <a:r>
              <a:rPr lang="en-US" sz="4000" dirty="0">
                <a:effectLst>
                  <a:reflection blurRad="6350" stA="55000" endA="300" endPos="45500" dir="5400000" sy="-100000" algn="bl" rotWithShape="0"/>
                </a:effectLst>
                <a:latin typeface="Agency FB" pitchFamily="34" charset="0"/>
              </a:rPr>
              <a:t/>
            </a:r>
            <a:br>
              <a:rPr lang="en-US" sz="4000" dirty="0">
                <a:effectLst>
                  <a:reflection blurRad="6350" stA="55000" endA="300" endPos="45500" dir="5400000" sy="-100000" algn="bl" rotWithShape="0"/>
                </a:effectLst>
                <a:latin typeface="Agency FB" pitchFamily="34" charset="0"/>
              </a:rPr>
            </a:br>
            <a:r>
              <a:rPr lang="en-US" sz="4400" dirty="0">
                <a:effectLst>
                  <a:reflection blurRad="6350" stA="55000" endA="300" endPos="45500" dir="5400000" sy="-100000" algn="bl" rotWithShape="0"/>
                </a:effectLst>
                <a:latin typeface="Agency FB" pitchFamily="34" charset="0"/>
              </a:rPr>
              <a:t>Audit of Educational </a:t>
            </a:r>
            <a:r>
              <a:rPr lang="en-US" sz="4400" dirty="0" smtClean="0">
                <a:effectLst>
                  <a:reflection blurRad="6350" stA="55000" endA="300" endPos="45500" dir="5400000" sy="-100000" algn="bl" rotWithShape="0"/>
                </a:effectLst>
                <a:latin typeface="Agency FB" pitchFamily="34" charset="0"/>
              </a:rPr>
              <a:t>Institutions &amp; NPO</a:t>
            </a:r>
            <a:r>
              <a:rPr lang="en-US" dirty="0"/>
              <a:t/>
            </a:r>
            <a:br>
              <a:rPr lang="en-US" dirty="0"/>
            </a:br>
            <a:endParaRPr lang="en-IN" dirty="0"/>
          </a:p>
        </p:txBody>
      </p:sp>
      <p:grpSp>
        <p:nvGrpSpPr>
          <p:cNvPr id="4" name="Group 3"/>
          <p:cNvGrpSpPr/>
          <p:nvPr/>
        </p:nvGrpSpPr>
        <p:grpSpPr>
          <a:xfrm>
            <a:off x="571472" y="1772816"/>
            <a:ext cx="8001056" cy="3763035"/>
            <a:chOff x="0" y="-83386"/>
            <a:chExt cx="8001056" cy="4357718"/>
          </a:xfrm>
          <a:scene3d>
            <a:camera prst="orthographicFront"/>
            <a:lightRig rig="threePt" dir="t">
              <a:rot lat="0" lon="0" rev="7500000"/>
            </a:lightRig>
          </a:scene3d>
        </p:grpSpPr>
        <p:sp>
          <p:nvSpPr>
            <p:cNvPr id="5" name="Rounded Rectangle 4"/>
            <p:cNvSpPr/>
            <p:nvPr/>
          </p:nvSpPr>
          <p:spPr>
            <a:xfrm>
              <a:off x="0" y="-83386"/>
              <a:ext cx="8001056" cy="4357718"/>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 name="Rounded Rectangle 4"/>
            <p:cNvSpPr/>
            <p:nvPr/>
          </p:nvSpPr>
          <p:spPr>
            <a:xfrm>
              <a:off x="0" y="83389"/>
              <a:ext cx="8001056" cy="125081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400" dirty="0"/>
                <a:t>LEGAL FRAME WORK</a:t>
              </a:r>
            </a:p>
            <a:p>
              <a:pPr lvl="0" algn="ctr" defTabSz="977900" rtl="0">
                <a:lnSpc>
                  <a:spcPct val="90000"/>
                </a:lnSpc>
                <a:spcBef>
                  <a:spcPct val="0"/>
                </a:spcBef>
                <a:spcAft>
                  <a:spcPct val="35000"/>
                </a:spcAft>
              </a:pPr>
              <a:endParaRPr lang="en-US" sz="2400" dirty="0"/>
            </a:p>
          </p:txBody>
        </p:sp>
      </p:grpSp>
      <p:sp>
        <p:nvSpPr>
          <p:cNvPr id="7" name="Rectangle 6"/>
          <p:cNvSpPr/>
          <p:nvPr/>
        </p:nvSpPr>
        <p:spPr>
          <a:xfrm>
            <a:off x="1486061" y="3234652"/>
            <a:ext cx="6518131" cy="1243417"/>
          </a:xfrm>
          <a:prstGeom prst="rect">
            <a:avLst/>
          </a:prstGeom>
        </p:spPr>
        <p:txBody>
          <a:bodyPr wrap="none">
            <a:spAutoFit/>
          </a:bodyPr>
          <a:lstStyle/>
          <a:p>
            <a:pPr marL="342900" indent="-342900" defTabSz="977900">
              <a:lnSpc>
                <a:spcPct val="90000"/>
              </a:lnSpc>
              <a:spcBef>
                <a:spcPct val="0"/>
              </a:spcBef>
              <a:spcAft>
                <a:spcPct val="35000"/>
              </a:spcAft>
              <a:buFont typeface="Arial" panose="020B0604020202020204" pitchFamily="34" charset="0"/>
              <a:buChar char="•"/>
            </a:pPr>
            <a:r>
              <a:rPr lang="en-US" sz="2200" i="1" dirty="0">
                <a:ln w="18415" cmpd="sng">
                  <a:prstDash val="solid"/>
                </a:ln>
                <a:solidFill>
                  <a:schemeClr val="lt1"/>
                </a:solidFill>
                <a:effectLst>
                  <a:outerShdw blurRad="63500" dir="3600000" algn="tl" rotWithShape="0">
                    <a:srgbClr val="000000">
                      <a:alpha val="70000"/>
                    </a:srgbClr>
                  </a:outerShdw>
                </a:effectLst>
              </a:rPr>
              <a:t>Societies Registration Act </a:t>
            </a:r>
            <a:r>
              <a:rPr lang="en-US" sz="2200" i="1" dirty="0" smtClean="0">
                <a:ln w="18415" cmpd="sng">
                  <a:prstDash val="solid"/>
                </a:ln>
                <a:solidFill>
                  <a:schemeClr val="lt1"/>
                </a:solidFill>
                <a:effectLst>
                  <a:outerShdw blurRad="63500" dir="3600000" algn="tl" rotWithShape="0">
                    <a:srgbClr val="000000">
                      <a:alpha val="70000"/>
                    </a:srgbClr>
                  </a:outerShdw>
                </a:effectLst>
              </a:rPr>
              <a:t>1860</a:t>
            </a:r>
          </a:p>
          <a:p>
            <a:pPr marL="342900" indent="-342900" defTabSz="977900">
              <a:lnSpc>
                <a:spcPct val="90000"/>
              </a:lnSpc>
              <a:spcBef>
                <a:spcPct val="0"/>
              </a:spcBef>
              <a:spcAft>
                <a:spcPct val="35000"/>
              </a:spcAft>
              <a:buFont typeface="Arial" panose="020B0604020202020204" pitchFamily="34" charset="0"/>
              <a:buChar char="•"/>
            </a:pPr>
            <a:r>
              <a:rPr lang="en-US" sz="2200" i="1" dirty="0" smtClean="0">
                <a:ln w="18415" cmpd="sng">
                  <a:prstDash val="solid"/>
                </a:ln>
                <a:solidFill>
                  <a:schemeClr val="lt1"/>
                </a:solidFill>
                <a:effectLst>
                  <a:outerShdw blurRad="63500" dir="3600000" algn="tl" rotWithShape="0">
                    <a:srgbClr val="000000">
                      <a:alpha val="70000"/>
                    </a:srgbClr>
                  </a:outerShdw>
                </a:effectLst>
              </a:rPr>
              <a:t>Trust Act 1872</a:t>
            </a:r>
          </a:p>
          <a:p>
            <a:pPr marL="342900" indent="-342900" algn="ctr" defTabSz="977900">
              <a:lnSpc>
                <a:spcPct val="90000"/>
              </a:lnSpc>
              <a:spcBef>
                <a:spcPct val="0"/>
              </a:spcBef>
              <a:spcAft>
                <a:spcPct val="35000"/>
              </a:spcAft>
              <a:buFont typeface="Arial" panose="020B0604020202020204" pitchFamily="34" charset="0"/>
              <a:buChar char="•"/>
            </a:pPr>
            <a:r>
              <a:rPr lang="en-US" sz="2200" i="1" dirty="0" smtClean="0">
                <a:ln w="18415" cmpd="sng">
                  <a:prstDash val="solid"/>
                </a:ln>
                <a:solidFill>
                  <a:schemeClr val="lt1"/>
                </a:solidFill>
                <a:effectLst>
                  <a:outerShdw blurRad="63500" dir="3600000" algn="tl" rotWithShape="0">
                    <a:srgbClr val="000000">
                      <a:alpha val="70000"/>
                    </a:srgbClr>
                  </a:outerShdw>
                </a:effectLst>
              </a:rPr>
              <a:t>Section 8 companies under companies Act 2013</a:t>
            </a:r>
            <a:endParaRPr lang="en-IN" sz="2200" i="1" dirty="0">
              <a:ln w="18415" cmpd="sng">
                <a:prstDash val="solid"/>
              </a:ln>
              <a:solidFill>
                <a:schemeClr val="lt1"/>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109064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1785926"/>
            <a:ext cx="6429419" cy="1446550"/>
          </a:xfrm>
          <a:prstGeom prst="rect">
            <a:avLst/>
          </a:prstGeom>
        </p:spPr>
        <p:txBody>
          <a:bodyPr wrap="square">
            <a:spAutoFit/>
          </a:bodyPr>
          <a:lstStyle/>
          <a:p>
            <a:pPr algn="ctr"/>
            <a:r>
              <a:rPr lang="en-US" sz="8800" dirty="0" smtClean="0">
                <a:solidFill>
                  <a:schemeClr val="accent6">
                    <a:lumMod val="75000"/>
                  </a:schemeClr>
                </a:solidFill>
                <a:effectLst>
                  <a:glow rad="63500">
                    <a:schemeClr val="accent1">
                      <a:satMod val="175000"/>
                      <a:alpha val="40000"/>
                    </a:schemeClr>
                  </a:glow>
                  <a:outerShdw blurRad="38100" dist="38100" dir="2700000" algn="tl">
                    <a:srgbClr val="000000">
                      <a:alpha val="43137"/>
                    </a:srgbClr>
                  </a:outerShdw>
                </a:effectLst>
              </a:rPr>
              <a:t>Thank you</a:t>
            </a:r>
            <a:endParaRPr lang="en-US" sz="8800" dirty="0">
              <a:solidFill>
                <a:schemeClr val="accent6">
                  <a:lumMod val="75000"/>
                </a:schemeClr>
              </a:solidFill>
              <a:effectLst>
                <a:glow rad="63500">
                  <a:schemeClr val="accent1">
                    <a:satMod val="175000"/>
                    <a:alpha val="40000"/>
                  </a:schemeClr>
                </a:glow>
                <a:outerShdw blurRad="38100" dist="38100" dir="2700000" algn="tl">
                  <a:srgbClr val="000000">
                    <a:alpha val="43137"/>
                  </a:srgbClr>
                </a:outerShdw>
              </a:effectLst>
            </a:endParaRPr>
          </a:p>
        </p:txBody>
      </p:sp>
      <p:pic>
        <p:nvPicPr>
          <p:cNvPr id="3" name="Picture 2" descr="png-clipart-computer-icons-handshake-business-deal-blue-text-thumbnail.png"/>
          <p:cNvPicPr>
            <a:picLocks noChangeAspect="1"/>
          </p:cNvPicPr>
          <p:nvPr/>
        </p:nvPicPr>
        <p:blipFill>
          <a:blip r:embed="rId2"/>
          <a:stretch>
            <a:fillRect/>
          </a:stretch>
        </p:blipFill>
        <p:spPr>
          <a:xfrm>
            <a:off x="2914650" y="3429000"/>
            <a:ext cx="3314700" cy="185738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3105835"/>
            <a:ext cx="8352928" cy="1200329"/>
          </a:xfrm>
          <a:prstGeom prst="rect">
            <a:avLst/>
          </a:prstGeom>
        </p:spPr>
        <p:txBody>
          <a:bodyPr wrap="square">
            <a:spAutoFit/>
          </a:bodyPr>
          <a:lstStyle/>
          <a:p>
            <a:pPr algn="ctr"/>
            <a:r>
              <a:rPr lang="en-US" sz="3600" b="1" dirty="0">
                <a:ln w="22225">
                  <a:solidFill>
                    <a:schemeClr val="accent2"/>
                  </a:solidFill>
                  <a:prstDash val="solid"/>
                </a:ln>
                <a:solidFill>
                  <a:schemeClr val="accent3">
                    <a:lumMod val="75000"/>
                  </a:schemeClr>
                </a:solidFill>
                <a:latin typeface="Agency FB" pitchFamily="34" charset="0"/>
              </a:rPr>
              <a:t>Audit of Educational Institutions &amp; NPO</a:t>
            </a:r>
            <a:r>
              <a:rPr lang="en-US" sz="3600" dirty="0">
                <a:solidFill>
                  <a:schemeClr val="accent5">
                    <a:lumMod val="60000"/>
                    <a:lumOff val="40000"/>
                  </a:schemeClr>
                </a:solidFill>
              </a:rPr>
              <a:t/>
            </a:r>
            <a:br>
              <a:rPr lang="en-US" sz="3600" dirty="0">
                <a:solidFill>
                  <a:schemeClr val="accent5">
                    <a:lumMod val="60000"/>
                    <a:lumOff val="40000"/>
                  </a:schemeClr>
                </a:solidFill>
              </a:rPr>
            </a:br>
            <a:endParaRPr lang="en-IN" sz="3600" dirty="0">
              <a:solidFill>
                <a:schemeClr val="accent5">
                  <a:lumMod val="60000"/>
                  <a:lumOff val="40000"/>
                </a:schemeClr>
              </a:solidFill>
            </a:endParaRPr>
          </a:p>
        </p:txBody>
      </p:sp>
    </p:spTree>
    <p:extLst>
      <p:ext uri="{BB962C8B-B14F-4D97-AF65-F5344CB8AC3E}">
        <p14:creationId xmlns:p14="http://schemas.microsoft.com/office/powerpoint/2010/main" val="826204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2938" y="1634741"/>
            <a:ext cx="7344816" cy="5232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800" dirty="0" smtClean="0">
                <a:solidFill>
                  <a:schemeClr val="accent3">
                    <a:lumMod val="75000"/>
                  </a:schemeClr>
                </a:solidFill>
              </a:rPr>
              <a:t>                             INTERNAL AUDIT</a:t>
            </a:r>
            <a:endParaRPr lang="en-US" sz="2700" dirty="0" smtClean="0">
              <a:solidFill>
                <a:schemeClr val="accent3">
                  <a:lumMod val="75000"/>
                </a:schemeClr>
              </a:solidFill>
            </a:endParaRP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solidFill>
                  <a:schemeClr val="accent4">
                    <a:lumMod val="50000"/>
                  </a:schemeClr>
                </a:solidFill>
              </a:rPr>
              <a:t>TYPE OF  AUDIT</a:t>
            </a:r>
            <a:endParaRPr lang="en-IN" b="1" dirty="0"/>
          </a:p>
        </p:txBody>
      </p:sp>
      <p:sp>
        <p:nvSpPr>
          <p:cNvPr id="5" name="Right Arrow 4"/>
          <p:cNvSpPr/>
          <p:nvPr/>
        </p:nvSpPr>
        <p:spPr>
          <a:xfrm>
            <a:off x="535360" y="1645500"/>
            <a:ext cx="1469902" cy="562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01</a:t>
            </a:r>
            <a:endParaRPr lang="en-IN" dirty="0"/>
          </a:p>
        </p:txBody>
      </p:sp>
      <p:sp>
        <p:nvSpPr>
          <p:cNvPr id="7" name="Rectangle 6"/>
          <p:cNvSpPr/>
          <p:nvPr/>
        </p:nvSpPr>
        <p:spPr>
          <a:xfrm>
            <a:off x="551170" y="3431801"/>
            <a:ext cx="7177564" cy="7848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a:solidFill>
                  <a:schemeClr val="accent3">
                    <a:lumMod val="75000"/>
                  </a:schemeClr>
                </a:solidFill>
              </a:rPr>
              <a:t> </a:t>
            </a:r>
            <a:r>
              <a:rPr lang="en-US" dirty="0" smtClean="0">
                <a:solidFill>
                  <a:schemeClr val="accent3">
                    <a:lumMod val="75000"/>
                  </a:schemeClr>
                </a:solidFill>
              </a:rPr>
              <a:t>                       </a:t>
            </a:r>
          </a:p>
          <a:p>
            <a:r>
              <a:rPr lang="en-US" dirty="0" smtClean="0">
                <a:solidFill>
                  <a:schemeClr val="accent3">
                    <a:lumMod val="75000"/>
                  </a:schemeClr>
                </a:solidFill>
              </a:rPr>
              <a:t>                                             </a:t>
            </a:r>
            <a:r>
              <a:rPr lang="en-US" sz="2700" dirty="0">
                <a:solidFill>
                  <a:schemeClr val="accent3">
                    <a:lumMod val="75000"/>
                  </a:schemeClr>
                </a:solidFill>
              </a:rPr>
              <a:t>DONER </a:t>
            </a:r>
            <a:r>
              <a:rPr lang="en-US" sz="2700" dirty="0">
                <a:solidFill>
                  <a:schemeClr val="accent3">
                    <a:lumMod val="75000"/>
                  </a:schemeClr>
                </a:solidFill>
              </a:rPr>
              <a:t>AUDIT</a:t>
            </a:r>
            <a:endParaRPr lang="en-IN" sz="2700" dirty="0">
              <a:solidFill>
                <a:schemeClr val="accent3">
                  <a:lumMod val="75000"/>
                </a:schemeClr>
              </a:solidFill>
            </a:endParaRPr>
          </a:p>
        </p:txBody>
      </p:sp>
      <p:sp>
        <p:nvSpPr>
          <p:cNvPr id="8" name="Rectangle 7"/>
          <p:cNvSpPr/>
          <p:nvPr/>
        </p:nvSpPr>
        <p:spPr>
          <a:xfrm>
            <a:off x="3459355" y="3244334"/>
            <a:ext cx="240772" cy="369332"/>
          </a:xfrm>
          <a:prstGeom prst="rect">
            <a:avLst/>
          </a:prstGeom>
        </p:spPr>
        <p:txBody>
          <a:bodyPr wrap="none">
            <a:spAutoFit/>
          </a:bodyPr>
          <a:lstStyle/>
          <a:p>
            <a:r>
              <a:rPr lang="en-US" dirty="0">
                <a:solidFill>
                  <a:schemeClr val="accent3">
                    <a:lumMod val="75000"/>
                  </a:schemeClr>
                </a:solidFill>
              </a:rPr>
              <a:t> </a:t>
            </a:r>
            <a:endParaRPr lang="en-IN" dirty="0"/>
          </a:p>
        </p:txBody>
      </p:sp>
      <p:sp>
        <p:nvSpPr>
          <p:cNvPr id="9" name="Rectangle 8"/>
          <p:cNvSpPr/>
          <p:nvPr/>
        </p:nvSpPr>
        <p:spPr>
          <a:xfrm>
            <a:off x="585773" y="2582209"/>
            <a:ext cx="7209184" cy="5078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700" dirty="0" smtClean="0">
                <a:solidFill>
                  <a:schemeClr val="accent3">
                    <a:lumMod val="75000"/>
                  </a:schemeClr>
                </a:solidFill>
              </a:rPr>
              <a:t>                               STATUTORY AUDIT</a:t>
            </a:r>
            <a:endParaRPr lang="en-IN" sz="2700" dirty="0">
              <a:solidFill>
                <a:schemeClr val="accent3">
                  <a:lumMod val="75000"/>
                </a:schemeClr>
              </a:solidFill>
            </a:endParaRPr>
          </a:p>
        </p:txBody>
      </p:sp>
      <p:sp>
        <p:nvSpPr>
          <p:cNvPr id="13" name="Right Arrow 12"/>
          <p:cNvSpPr/>
          <p:nvPr/>
        </p:nvSpPr>
        <p:spPr>
          <a:xfrm>
            <a:off x="585773" y="2558347"/>
            <a:ext cx="1419489" cy="562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02</a:t>
            </a:r>
            <a:endParaRPr lang="en-IN" dirty="0"/>
          </a:p>
        </p:txBody>
      </p:sp>
      <p:sp>
        <p:nvSpPr>
          <p:cNvPr id="15" name="Right Arrow 14"/>
          <p:cNvSpPr/>
          <p:nvPr/>
        </p:nvSpPr>
        <p:spPr>
          <a:xfrm>
            <a:off x="554694" y="3520505"/>
            <a:ext cx="1344916" cy="607421"/>
          </a:xfrm>
          <a:prstGeom prst="rightArrow">
            <a:avLst>
              <a:gd name="adj1" fmla="val 50000"/>
              <a:gd name="adj2" fmla="val 513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a:t>
            </a:r>
            <a:endParaRPr lang="en-IN" dirty="0"/>
          </a:p>
        </p:txBody>
      </p:sp>
      <p:sp>
        <p:nvSpPr>
          <p:cNvPr id="22" name="Rectangle 21"/>
          <p:cNvSpPr/>
          <p:nvPr/>
        </p:nvSpPr>
        <p:spPr>
          <a:xfrm>
            <a:off x="596092" y="4592161"/>
            <a:ext cx="7087720" cy="7848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a:solidFill>
                  <a:schemeClr val="accent3">
                    <a:lumMod val="75000"/>
                  </a:schemeClr>
                </a:solidFill>
              </a:rPr>
              <a:t> </a:t>
            </a:r>
            <a:r>
              <a:rPr lang="en-US" dirty="0" smtClean="0">
                <a:solidFill>
                  <a:schemeClr val="accent3">
                    <a:lumMod val="75000"/>
                  </a:schemeClr>
                </a:solidFill>
              </a:rPr>
              <a:t>                         </a:t>
            </a:r>
          </a:p>
          <a:p>
            <a:r>
              <a:rPr lang="en-US" dirty="0" smtClean="0">
                <a:solidFill>
                  <a:schemeClr val="accent3">
                    <a:lumMod val="75000"/>
                  </a:schemeClr>
                </a:solidFill>
              </a:rPr>
              <a:t>                                    </a:t>
            </a:r>
            <a:r>
              <a:rPr lang="en-US" sz="2700" dirty="0">
                <a:solidFill>
                  <a:schemeClr val="accent3">
                    <a:lumMod val="75000"/>
                  </a:schemeClr>
                </a:solidFill>
              </a:rPr>
              <a:t>INVESTIGATIVE AUDIT</a:t>
            </a:r>
            <a:endParaRPr lang="en-IN" sz="2700" dirty="0">
              <a:solidFill>
                <a:schemeClr val="accent3">
                  <a:lumMod val="75000"/>
                </a:schemeClr>
              </a:solidFill>
            </a:endParaRPr>
          </a:p>
        </p:txBody>
      </p:sp>
      <p:sp>
        <p:nvSpPr>
          <p:cNvPr id="24" name="Right Arrow 23"/>
          <p:cNvSpPr/>
          <p:nvPr/>
        </p:nvSpPr>
        <p:spPr>
          <a:xfrm>
            <a:off x="596092" y="4653136"/>
            <a:ext cx="1535389" cy="585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04</a:t>
            </a:r>
            <a:endParaRPr lang="en-IN" dirty="0"/>
          </a:p>
        </p:txBody>
      </p:sp>
    </p:spTree>
    <p:extLst>
      <p:ext uri="{BB962C8B-B14F-4D97-AF65-F5344CB8AC3E}">
        <p14:creationId xmlns:p14="http://schemas.microsoft.com/office/powerpoint/2010/main" val="1269230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268760"/>
            <a:ext cx="7848872" cy="424731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700" dirty="0">
                <a:solidFill>
                  <a:schemeClr val="accent3">
                    <a:lumMod val="75000"/>
                  </a:schemeClr>
                </a:solidFill>
              </a:rPr>
              <a:t>The statutory audit of Non-Profit Organizations (NPOs</a:t>
            </a:r>
            <a:r>
              <a:rPr lang="en-US" sz="2700" dirty="0" smtClean="0">
                <a:solidFill>
                  <a:schemeClr val="accent3">
                    <a:lumMod val="75000"/>
                  </a:schemeClr>
                </a:solidFill>
              </a:rPr>
              <a:t>) &amp; Educational Institution  </a:t>
            </a:r>
            <a:r>
              <a:rPr lang="en-US" sz="2700" dirty="0">
                <a:solidFill>
                  <a:schemeClr val="accent3">
                    <a:lumMod val="75000"/>
                  </a:schemeClr>
                </a:solidFill>
              </a:rPr>
              <a:t>in India is governed by the provisions of the Societies Registration Act 1860,Trust Act 1972 &amp; Indian Companies Act, 2013 and the Indian Income Tax Act, 1961. The Institute of Chartered Accountants of India (ICAI) has issued Standards on Auditing (SAs) and Auditing and Assurance Standards (ASs) which provide guidance to the auditors on the scope of the audit.</a:t>
            </a:r>
            <a:endParaRPr lang="en-IN" sz="2700" dirty="0">
              <a:solidFill>
                <a:schemeClr val="accent3">
                  <a:lumMod val="75000"/>
                </a:schemeClr>
              </a:solidFill>
            </a:endParaRP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solidFill>
                  <a:schemeClr val="accent4">
                    <a:lumMod val="50000"/>
                  </a:schemeClr>
                </a:solidFill>
              </a:rPr>
              <a:t>Auditing Aspects</a:t>
            </a:r>
            <a:endParaRPr lang="en-IN" b="1" dirty="0"/>
          </a:p>
        </p:txBody>
      </p:sp>
    </p:spTree>
    <p:extLst>
      <p:ext uri="{BB962C8B-B14F-4D97-AF65-F5344CB8AC3E}">
        <p14:creationId xmlns:p14="http://schemas.microsoft.com/office/powerpoint/2010/main" val="3731821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8136904" cy="490903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2700" dirty="0">
                <a:solidFill>
                  <a:schemeClr val="accent3">
                    <a:lumMod val="75000"/>
                  </a:schemeClr>
                </a:solidFill>
              </a:rPr>
              <a:t>Balance Sheet </a:t>
            </a:r>
            <a:r>
              <a:rPr lang="en-US" sz="2700" dirty="0" smtClean="0">
                <a:solidFill>
                  <a:schemeClr val="accent3">
                    <a:lumMod val="75000"/>
                  </a:schemeClr>
                </a:solidFill>
              </a:rPr>
              <a:t>as at the  End of year</a:t>
            </a:r>
            <a:endParaRPr lang="en-US" sz="2700" dirty="0">
              <a:solidFill>
                <a:schemeClr val="accent3">
                  <a:lumMod val="75000"/>
                </a:schemeClr>
              </a:solidFill>
            </a:endParaRPr>
          </a:p>
          <a:p>
            <a:pPr marL="285750" lvl="0" indent="-285750">
              <a:buFont typeface="Wingdings" panose="05000000000000000000" pitchFamily="2" charset="2"/>
              <a:buChar char="Ø"/>
            </a:pPr>
            <a:r>
              <a:rPr lang="en-US" sz="2700" dirty="0" smtClean="0">
                <a:solidFill>
                  <a:schemeClr val="accent3">
                    <a:lumMod val="75000"/>
                  </a:schemeClr>
                </a:solidFill>
              </a:rPr>
              <a:t>Income </a:t>
            </a:r>
            <a:r>
              <a:rPr lang="en-US" sz="2700" dirty="0">
                <a:solidFill>
                  <a:schemeClr val="accent3">
                    <a:lumMod val="75000"/>
                  </a:schemeClr>
                </a:solidFill>
              </a:rPr>
              <a:t>and Expenditure Account </a:t>
            </a:r>
            <a:r>
              <a:rPr lang="en-US" sz="2700" dirty="0" smtClean="0">
                <a:solidFill>
                  <a:schemeClr val="accent3">
                    <a:lumMod val="75000"/>
                  </a:schemeClr>
                </a:solidFill>
              </a:rPr>
              <a:t> for the year</a:t>
            </a:r>
            <a:endParaRPr lang="en-US" sz="2700" dirty="0">
              <a:solidFill>
                <a:schemeClr val="accent3">
                  <a:lumMod val="75000"/>
                </a:schemeClr>
              </a:solidFill>
            </a:endParaRPr>
          </a:p>
          <a:p>
            <a:pPr marL="285750" lvl="0" indent="-285750">
              <a:buFont typeface="Wingdings" panose="05000000000000000000" pitchFamily="2" charset="2"/>
              <a:buChar char="Ø"/>
            </a:pPr>
            <a:r>
              <a:rPr lang="en-US" sz="2700" dirty="0" smtClean="0">
                <a:solidFill>
                  <a:schemeClr val="accent3">
                    <a:lumMod val="75000"/>
                  </a:schemeClr>
                </a:solidFill>
              </a:rPr>
              <a:t>Receipts </a:t>
            </a:r>
            <a:r>
              <a:rPr lang="en-US" sz="2700" dirty="0">
                <a:solidFill>
                  <a:schemeClr val="accent3">
                    <a:lumMod val="75000"/>
                  </a:schemeClr>
                </a:solidFill>
              </a:rPr>
              <a:t>and Payment </a:t>
            </a:r>
            <a:r>
              <a:rPr lang="en-US" sz="2700" dirty="0" smtClean="0">
                <a:solidFill>
                  <a:schemeClr val="accent3">
                    <a:lumMod val="75000"/>
                  </a:schemeClr>
                </a:solidFill>
              </a:rPr>
              <a:t>Account for the year</a:t>
            </a:r>
          </a:p>
          <a:p>
            <a:pPr marL="285750" lvl="0" indent="-285750">
              <a:buFont typeface="Wingdings" panose="05000000000000000000" pitchFamily="2" charset="2"/>
              <a:buChar char="Ø"/>
            </a:pPr>
            <a:r>
              <a:rPr lang="en-US" sz="2700" dirty="0" smtClean="0">
                <a:solidFill>
                  <a:schemeClr val="tx2"/>
                </a:solidFill>
              </a:rPr>
              <a:t>Cash Flow Statement(not mandatory)</a:t>
            </a:r>
            <a:endParaRPr lang="en-IN" sz="2700" dirty="0">
              <a:solidFill>
                <a:schemeClr val="tx2"/>
              </a:solidFill>
            </a:endParaRPr>
          </a:p>
          <a:p>
            <a:pPr marL="285750" lvl="0" indent="-285750">
              <a:buFont typeface="Wingdings" panose="05000000000000000000" pitchFamily="2" charset="2"/>
              <a:buChar char="Ø"/>
            </a:pPr>
            <a:r>
              <a:rPr lang="en-US" sz="2700" dirty="0" smtClean="0">
                <a:solidFill>
                  <a:schemeClr val="accent3">
                    <a:lumMod val="75000"/>
                  </a:schemeClr>
                </a:solidFill>
              </a:rPr>
              <a:t>Significant </a:t>
            </a:r>
            <a:r>
              <a:rPr lang="en-US" sz="2700" dirty="0">
                <a:solidFill>
                  <a:schemeClr val="accent3">
                    <a:lumMod val="75000"/>
                  </a:schemeClr>
                </a:solidFill>
              </a:rPr>
              <a:t>accounting </a:t>
            </a:r>
            <a:r>
              <a:rPr lang="en-US" sz="2700" dirty="0" smtClean="0">
                <a:solidFill>
                  <a:schemeClr val="accent3">
                    <a:lumMod val="75000"/>
                  </a:schemeClr>
                </a:solidFill>
              </a:rPr>
              <a:t>policies &amp; Notes to Accounts</a:t>
            </a:r>
          </a:p>
          <a:p>
            <a:pPr marL="285750" lvl="0" indent="-285750">
              <a:buFont typeface="Wingdings" panose="05000000000000000000" pitchFamily="2" charset="2"/>
              <a:buChar char="Ø"/>
            </a:pPr>
            <a:r>
              <a:rPr lang="en-US" sz="2700" dirty="0" smtClean="0">
                <a:solidFill>
                  <a:schemeClr val="accent3">
                    <a:lumMod val="75000"/>
                  </a:schemeClr>
                </a:solidFill>
              </a:rPr>
              <a:t> Fixed </a:t>
            </a:r>
            <a:r>
              <a:rPr lang="en-US" sz="2700" dirty="0">
                <a:solidFill>
                  <a:schemeClr val="accent3">
                    <a:lumMod val="75000"/>
                  </a:schemeClr>
                </a:solidFill>
              </a:rPr>
              <a:t>Assets </a:t>
            </a:r>
            <a:r>
              <a:rPr lang="en-US" sz="2700" dirty="0" smtClean="0">
                <a:solidFill>
                  <a:schemeClr val="accent3">
                    <a:lumMod val="75000"/>
                  </a:schemeClr>
                </a:solidFill>
              </a:rPr>
              <a:t>Schedule.</a:t>
            </a:r>
            <a:endParaRPr lang="en-IN" sz="2700" dirty="0">
              <a:solidFill>
                <a:schemeClr val="accent3">
                  <a:lumMod val="75000"/>
                </a:schemeClr>
              </a:solidFill>
            </a:endParaRPr>
          </a:p>
          <a:p>
            <a:pPr marL="285750" lvl="0" indent="-285750">
              <a:buFont typeface="Wingdings" panose="05000000000000000000" pitchFamily="2" charset="2"/>
              <a:buChar char="Ø"/>
            </a:pPr>
            <a:r>
              <a:rPr lang="en-US" sz="2700" dirty="0" smtClean="0">
                <a:solidFill>
                  <a:schemeClr val="accent3">
                    <a:lumMod val="75000"/>
                  </a:schemeClr>
                </a:solidFill>
              </a:rPr>
              <a:t>Complete </a:t>
            </a:r>
            <a:r>
              <a:rPr lang="en-US" sz="2700" dirty="0">
                <a:solidFill>
                  <a:schemeClr val="accent3">
                    <a:lumMod val="75000"/>
                  </a:schemeClr>
                </a:solidFill>
              </a:rPr>
              <a:t>Schedules </a:t>
            </a:r>
            <a:r>
              <a:rPr lang="en-US" sz="2700" dirty="0">
                <a:solidFill>
                  <a:schemeClr val="accent3">
                    <a:lumMod val="75000"/>
                  </a:schemeClr>
                </a:solidFill>
              </a:rPr>
              <a:t> </a:t>
            </a:r>
            <a:r>
              <a:rPr lang="en-US" sz="2700" dirty="0" smtClean="0">
                <a:solidFill>
                  <a:schemeClr val="accent3">
                    <a:lumMod val="75000"/>
                  </a:schemeClr>
                </a:solidFill>
              </a:rPr>
              <a:t>related to </a:t>
            </a:r>
            <a:r>
              <a:rPr lang="en-US" sz="2700" dirty="0">
                <a:solidFill>
                  <a:schemeClr val="accent3">
                    <a:lumMod val="75000"/>
                  </a:schemeClr>
                </a:solidFill>
              </a:rPr>
              <a:t>B</a:t>
            </a:r>
            <a:r>
              <a:rPr lang="en-US" sz="2700" dirty="0" smtClean="0">
                <a:solidFill>
                  <a:schemeClr val="accent3">
                    <a:lumMod val="75000"/>
                  </a:schemeClr>
                </a:solidFill>
              </a:rPr>
              <a:t>alance </a:t>
            </a:r>
            <a:r>
              <a:rPr lang="en-US" sz="2700" dirty="0">
                <a:solidFill>
                  <a:schemeClr val="accent3">
                    <a:lumMod val="75000"/>
                  </a:schemeClr>
                </a:solidFill>
              </a:rPr>
              <a:t>S</a:t>
            </a:r>
            <a:r>
              <a:rPr lang="en-US" sz="2700" dirty="0" smtClean="0">
                <a:solidFill>
                  <a:schemeClr val="accent3">
                    <a:lumMod val="75000"/>
                  </a:schemeClr>
                </a:solidFill>
              </a:rPr>
              <a:t>heet</a:t>
            </a:r>
            <a:r>
              <a:rPr lang="en-US" sz="2700" dirty="0">
                <a:solidFill>
                  <a:schemeClr val="accent3">
                    <a:lumMod val="75000"/>
                  </a:schemeClr>
                </a:solidFill>
              </a:rPr>
              <a:t>, </a:t>
            </a:r>
            <a:r>
              <a:rPr lang="en-US" sz="2700" dirty="0" smtClean="0">
                <a:solidFill>
                  <a:schemeClr val="accent3">
                    <a:lumMod val="75000"/>
                  </a:schemeClr>
                </a:solidFill>
              </a:rPr>
              <a:t>Income &amp; Expenditure </a:t>
            </a:r>
            <a:r>
              <a:rPr lang="en-US" sz="2700" dirty="0">
                <a:solidFill>
                  <a:schemeClr val="accent3">
                    <a:lumMod val="75000"/>
                  </a:schemeClr>
                </a:solidFill>
              </a:rPr>
              <a:t>A</a:t>
            </a:r>
            <a:r>
              <a:rPr lang="en-US" sz="2700" dirty="0" smtClean="0">
                <a:solidFill>
                  <a:schemeClr val="accent3">
                    <a:lumMod val="75000"/>
                  </a:schemeClr>
                </a:solidFill>
              </a:rPr>
              <a:t>ccount </a:t>
            </a:r>
            <a:r>
              <a:rPr lang="en-US" sz="2700" dirty="0">
                <a:solidFill>
                  <a:schemeClr val="accent3">
                    <a:lumMod val="75000"/>
                  </a:schemeClr>
                </a:solidFill>
              </a:rPr>
              <a:t>mention the </a:t>
            </a:r>
            <a:r>
              <a:rPr lang="en-US" sz="2700" dirty="0" smtClean="0">
                <a:solidFill>
                  <a:schemeClr val="accent3">
                    <a:lumMod val="75000"/>
                  </a:schemeClr>
                </a:solidFill>
              </a:rPr>
              <a:t>same</a:t>
            </a:r>
            <a:endParaRPr lang="en-IN" sz="2700" dirty="0">
              <a:solidFill>
                <a:schemeClr val="accent3">
                  <a:lumMod val="75000"/>
                </a:schemeClr>
              </a:solidFill>
            </a:endParaRPr>
          </a:p>
          <a:p>
            <a:pPr lvl="0"/>
            <a:r>
              <a:rPr lang="en-US" sz="2700" dirty="0">
                <a:solidFill>
                  <a:schemeClr val="accent3">
                    <a:lumMod val="75000"/>
                  </a:schemeClr>
                </a:solidFill>
              </a:rPr>
              <a:t>Ensure that the year is correctly mentioned in all schedules and annexures</a:t>
            </a:r>
            <a:r>
              <a:rPr lang="en-US" sz="2700" dirty="0" smtClean="0">
                <a:solidFill>
                  <a:schemeClr val="accent3">
                    <a:lumMod val="75000"/>
                  </a:schemeClr>
                </a:solidFill>
              </a:rPr>
              <a:t>.</a:t>
            </a:r>
            <a:endParaRPr lang="en-IN" sz="2700" dirty="0">
              <a:solidFill>
                <a:schemeClr val="accent3">
                  <a:lumMod val="75000"/>
                </a:schemeClr>
              </a:solidFill>
            </a:endParaRPr>
          </a:p>
          <a:p>
            <a:pPr lvl="0"/>
            <a:endParaRPr lang="en-US" sz="1600" dirty="0" smtClean="0">
              <a:solidFill>
                <a:schemeClr val="accent3">
                  <a:lumMod val="75000"/>
                </a:schemeClr>
              </a:solidFill>
            </a:endParaRPr>
          </a:p>
        </p:txBody>
      </p:sp>
      <p:sp>
        <p:nvSpPr>
          <p:cNvPr id="4" name="TextBox 3"/>
          <p:cNvSpPr txBox="1"/>
          <p:nvPr/>
        </p:nvSpPr>
        <p:spPr>
          <a:xfrm>
            <a:off x="1295636" y="19240"/>
            <a:ext cx="612068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Financial Statements</a:t>
            </a:r>
            <a:endParaRPr lang="en-IN" sz="2400" b="1" dirty="0"/>
          </a:p>
        </p:txBody>
      </p:sp>
    </p:spTree>
    <p:extLst>
      <p:ext uri="{BB962C8B-B14F-4D97-AF65-F5344CB8AC3E}">
        <p14:creationId xmlns:p14="http://schemas.microsoft.com/office/powerpoint/2010/main" val="4078218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556792"/>
            <a:ext cx="7560840" cy="415498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buNone/>
            </a:pPr>
            <a:r>
              <a:rPr lang="en-US" sz="2400" b="1">
                <a:solidFill>
                  <a:schemeClr val="accent3">
                    <a:lumMod val="75000"/>
                  </a:schemeClr>
                </a:solidFill>
              </a:rPr>
              <a:t>Generally, majority of Educational Institutions are formed under Society Registration Act 1860.The main object of these Institution is to spreading education in different fields by imparting Knowledge amongst the learner and not only earning profit</a:t>
            </a:r>
          </a:p>
          <a:p>
            <a:pPr eaLnBrk="0" hangingPunct="0">
              <a:buNone/>
            </a:pPr>
            <a:r>
              <a:rPr lang="en-US" sz="2400" b="1">
                <a:solidFill>
                  <a:schemeClr val="accent3">
                    <a:lumMod val="75000"/>
                  </a:schemeClr>
                </a:solidFill>
              </a:rPr>
              <a:t>	Societies Registration Act, 1860</a:t>
            </a:r>
          </a:p>
          <a:p>
            <a:pPr eaLnBrk="0" hangingPunct="0">
              <a:buNone/>
            </a:pPr>
            <a:r>
              <a:rPr lang="en-US" sz="2400" b="1">
                <a:solidFill>
                  <a:schemeClr val="accent3">
                    <a:lumMod val="75000"/>
                  </a:schemeClr>
                </a:solidFill>
              </a:rPr>
              <a:t>	S. 12D – Maintenance of Accounts and Balancing and auditing</a:t>
            </a:r>
          </a:p>
          <a:p>
            <a:pPr eaLnBrk="0" hangingPunct="0">
              <a:buNone/>
            </a:pPr>
            <a:r>
              <a:rPr lang="en-US" sz="2400" b="1">
                <a:solidFill>
                  <a:schemeClr val="accent3">
                    <a:lumMod val="75000"/>
                  </a:schemeClr>
                </a:solidFill>
              </a:rPr>
              <a:t>	S. 12E – Auditor’s duty to prepare Balance Sheet and report irregularities</a:t>
            </a:r>
            <a:endParaRPr lang="en-US" sz="2400" b="1" dirty="0">
              <a:solidFill>
                <a:schemeClr val="accent3">
                  <a:lumMod val="75000"/>
                </a:schemeClr>
              </a:solidFill>
            </a:endParaRP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solidFill>
                  <a:schemeClr val="accent4">
                    <a:lumMod val="50000"/>
                  </a:schemeClr>
                </a:solidFill>
              </a:rPr>
              <a:t>Know Your Client</a:t>
            </a:r>
            <a:endParaRPr lang="en-IN" b="1" dirty="0"/>
          </a:p>
        </p:txBody>
      </p:sp>
    </p:spTree>
    <p:extLst>
      <p:ext uri="{BB962C8B-B14F-4D97-AF65-F5344CB8AC3E}">
        <p14:creationId xmlns:p14="http://schemas.microsoft.com/office/powerpoint/2010/main" val="3057870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526297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342900" lvl="0" indent="-342900">
              <a:buFont typeface="Wingdings" panose="05000000000000000000" pitchFamily="2" charset="2"/>
              <a:buChar char="q"/>
            </a:pPr>
            <a:r>
              <a:rPr lang="en-IN" sz="2400" dirty="0" smtClean="0"/>
              <a:t> </a:t>
            </a:r>
            <a:r>
              <a:rPr lang="en-IN" sz="2400" dirty="0">
                <a:solidFill>
                  <a:schemeClr val="accent3">
                    <a:lumMod val="75000"/>
                  </a:schemeClr>
                </a:solidFill>
              </a:rPr>
              <a:t>whether the letter </a:t>
            </a:r>
            <a:r>
              <a:rPr lang="en-IN" sz="2400" dirty="0" smtClean="0">
                <a:solidFill>
                  <a:schemeClr val="accent3">
                    <a:lumMod val="75000"/>
                  </a:schemeClr>
                </a:solidFill>
              </a:rPr>
              <a:t>of Auditor Engagement </a:t>
            </a:r>
            <a:r>
              <a:rPr lang="en-IN" sz="2400" dirty="0">
                <a:solidFill>
                  <a:schemeClr val="accent3">
                    <a:lumMod val="75000"/>
                  </a:schemeClr>
                </a:solidFill>
              </a:rPr>
              <a:t>is in </a:t>
            </a:r>
            <a:r>
              <a:rPr lang="en-IN" sz="2400" dirty="0" smtClean="0">
                <a:solidFill>
                  <a:schemeClr val="accent3">
                    <a:lumMod val="75000"/>
                  </a:schemeClr>
                </a:solidFill>
              </a:rPr>
              <a:t>order</a:t>
            </a:r>
            <a:endParaRPr lang="en-IN" sz="2400" dirty="0">
              <a:solidFill>
                <a:schemeClr val="accent3">
                  <a:lumMod val="75000"/>
                </a:schemeClr>
              </a:solidFill>
            </a:endParaRPr>
          </a:p>
          <a:p>
            <a:pPr marL="342900" lvl="0" indent="-342900">
              <a:buFont typeface="Wingdings" panose="05000000000000000000" pitchFamily="2" charset="2"/>
              <a:buChar char="q"/>
            </a:pPr>
            <a:r>
              <a:rPr lang="en-IN" sz="2400" dirty="0" smtClean="0">
                <a:solidFill>
                  <a:schemeClr val="accent3">
                    <a:lumMod val="75000"/>
                  </a:schemeClr>
                </a:solidFill>
              </a:rPr>
              <a:t>should </a:t>
            </a:r>
            <a:r>
              <a:rPr lang="en-IN" sz="2400" dirty="0">
                <a:solidFill>
                  <a:schemeClr val="accent3">
                    <a:lumMod val="75000"/>
                  </a:schemeClr>
                </a:solidFill>
              </a:rPr>
              <a:t>obtain a list of books, documents, register and other records as maintained by the </a:t>
            </a:r>
            <a:r>
              <a:rPr lang="en-IN" sz="2400" dirty="0" smtClean="0">
                <a:solidFill>
                  <a:schemeClr val="accent3">
                    <a:lumMod val="75000"/>
                  </a:schemeClr>
                </a:solidFill>
              </a:rPr>
              <a:t>institutions</a:t>
            </a:r>
            <a:r>
              <a:rPr lang="en-IN" sz="2400" dirty="0">
                <a:solidFill>
                  <a:schemeClr val="accent3">
                    <a:lumMod val="75000"/>
                  </a:schemeClr>
                </a:solidFill>
              </a:rPr>
              <a:t>.</a:t>
            </a:r>
          </a:p>
          <a:p>
            <a:pPr marL="342900" lvl="0" indent="-342900">
              <a:buFont typeface="Wingdings" panose="05000000000000000000" pitchFamily="2" charset="2"/>
              <a:buChar char="q"/>
            </a:pPr>
            <a:r>
              <a:rPr lang="en-IN" sz="2400" dirty="0" smtClean="0">
                <a:solidFill>
                  <a:schemeClr val="accent3">
                    <a:lumMod val="75000"/>
                  </a:schemeClr>
                </a:solidFill>
              </a:rPr>
              <a:t>should </a:t>
            </a:r>
            <a:r>
              <a:rPr lang="en-IN" sz="2400" dirty="0">
                <a:solidFill>
                  <a:schemeClr val="accent3">
                    <a:lumMod val="75000"/>
                  </a:schemeClr>
                </a:solidFill>
              </a:rPr>
              <a:t>examine the </a:t>
            </a:r>
            <a:r>
              <a:rPr lang="en-IN" sz="2400" dirty="0" smtClean="0">
                <a:solidFill>
                  <a:schemeClr val="accent3">
                    <a:lumMod val="75000"/>
                  </a:schemeClr>
                </a:solidFill>
              </a:rPr>
              <a:t>last year audit </a:t>
            </a:r>
            <a:r>
              <a:rPr lang="en-IN" sz="2400" dirty="0">
                <a:solidFill>
                  <a:schemeClr val="accent3">
                    <a:lumMod val="75000"/>
                  </a:schemeClr>
                </a:solidFill>
              </a:rPr>
              <a:t>report </a:t>
            </a:r>
            <a:r>
              <a:rPr lang="en-IN" sz="2400" dirty="0" smtClean="0">
                <a:solidFill>
                  <a:schemeClr val="accent3">
                    <a:lumMod val="75000"/>
                  </a:schemeClr>
                </a:solidFill>
              </a:rPr>
              <a:t>for noting of observation </a:t>
            </a:r>
            <a:r>
              <a:rPr lang="en-IN" sz="2400" dirty="0">
                <a:solidFill>
                  <a:schemeClr val="accent3">
                    <a:lumMod val="75000"/>
                  </a:schemeClr>
                </a:solidFill>
              </a:rPr>
              <a:t>and qualification, if </a:t>
            </a:r>
            <a:r>
              <a:rPr lang="en-IN" sz="2400" dirty="0" smtClean="0">
                <a:solidFill>
                  <a:schemeClr val="accent3">
                    <a:lumMod val="75000"/>
                  </a:schemeClr>
                </a:solidFill>
              </a:rPr>
              <a:t>any.</a:t>
            </a:r>
          </a:p>
          <a:p>
            <a:pPr marL="342900" lvl="0" indent="-342900">
              <a:buFont typeface="Wingdings" panose="05000000000000000000" pitchFamily="2" charset="2"/>
              <a:buChar char="q"/>
            </a:pPr>
            <a:r>
              <a:rPr lang="en-IN" sz="2400" dirty="0" smtClean="0">
                <a:solidFill>
                  <a:schemeClr val="accent3">
                    <a:lumMod val="75000"/>
                  </a:schemeClr>
                </a:solidFill>
              </a:rPr>
              <a:t>should </a:t>
            </a:r>
            <a:r>
              <a:rPr lang="en-IN" sz="2400" dirty="0">
                <a:solidFill>
                  <a:schemeClr val="accent3">
                    <a:lumMod val="75000"/>
                  </a:schemeClr>
                </a:solidFill>
              </a:rPr>
              <a:t>note down the important provisions regarding to accounts and audit from the </a:t>
            </a:r>
            <a:r>
              <a:rPr lang="en-IN" sz="2400" dirty="0" smtClean="0">
                <a:solidFill>
                  <a:schemeClr val="accent3">
                    <a:lumMod val="75000"/>
                  </a:schemeClr>
                </a:solidFill>
              </a:rPr>
              <a:t>Deed</a:t>
            </a:r>
            <a:r>
              <a:rPr lang="en-IN" sz="2400" dirty="0">
                <a:solidFill>
                  <a:schemeClr val="accent3">
                    <a:lumMod val="75000"/>
                  </a:schemeClr>
                </a:solidFill>
              </a:rPr>
              <a:t>, Charter </a:t>
            </a:r>
            <a:r>
              <a:rPr lang="en-IN" sz="2400" dirty="0" smtClean="0">
                <a:solidFill>
                  <a:schemeClr val="accent3">
                    <a:lumMod val="75000"/>
                  </a:schemeClr>
                </a:solidFill>
              </a:rPr>
              <a:t>or Bye law</a:t>
            </a:r>
            <a:endParaRPr lang="en-IN" sz="2400" dirty="0">
              <a:solidFill>
                <a:schemeClr val="accent3">
                  <a:lumMod val="75000"/>
                </a:schemeClr>
              </a:solidFill>
            </a:endParaRPr>
          </a:p>
          <a:p>
            <a:pPr marL="342900" lvl="0" indent="-342900">
              <a:buFont typeface="Wingdings" panose="05000000000000000000" pitchFamily="2" charset="2"/>
              <a:buChar char="q"/>
            </a:pPr>
            <a:r>
              <a:rPr lang="en-IN" sz="2400" dirty="0" smtClean="0">
                <a:solidFill>
                  <a:schemeClr val="accent3">
                    <a:lumMod val="75000"/>
                  </a:schemeClr>
                </a:solidFill>
              </a:rPr>
              <a:t>should </a:t>
            </a:r>
            <a:r>
              <a:rPr lang="en-IN" sz="2400" dirty="0">
                <a:solidFill>
                  <a:schemeClr val="accent3">
                    <a:lumMod val="75000"/>
                  </a:schemeClr>
                </a:solidFill>
              </a:rPr>
              <a:t>examine the Minutes of </a:t>
            </a:r>
            <a:r>
              <a:rPr lang="en-IN" sz="2400" dirty="0" smtClean="0">
                <a:solidFill>
                  <a:schemeClr val="accent3">
                    <a:lumMod val="75000"/>
                  </a:schemeClr>
                </a:solidFill>
              </a:rPr>
              <a:t> different Meetings </a:t>
            </a:r>
          </a:p>
          <a:p>
            <a:pPr marL="342900" lvl="0" indent="-342900">
              <a:buFont typeface="Wingdings" panose="05000000000000000000" pitchFamily="2" charset="2"/>
              <a:buChar char="q"/>
            </a:pPr>
            <a:r>
              <a:rPr lang="en-US" sz="2400" dirty="0" smtClean="0">
                <a:solidFill>
                  <a:schemeClr val="accent3">
                    <a:lumMod val="75000"/>
                  </a:schemeClr>
                </a:solidFill>
              </a:rPr>
              <a:t>Should check for compliance of conditions of Grantee</a:t>
            </a:r>
            <a:endParaRPr lang="en-IN" sz="2400" dirty="0">
              <a:solidFill>
                <a:schemeClr val="accent3">
                  <a:lumMod val="75000"/>
                </a:schemeClr>
              </a:solidFill>
            </a:endParaRPr>
          </a:p>
          <a:p>
            <a:pPr marL="342900" lvl="0" indent="-342900">
              <a:buFont typeface="Wingdings" panose="05000000000000000000" pitchFamily="2" charset="2"/>
              <a:buChar char="q"/>
            </a:pPr>
            <a:r>
              <a:rPr lang="en-IN" sz="2400" dirty="0" smtClean="0">
                <a:solidFill>
                  <a:schemeClr val="accent3">
                    <a:lumMod val="75000"/>
                  </a:schemeClr>
                </a:solidFill>
              </a:rPr>
              <a:t> </a:t>
            </a:r>
            <a:r>
              <a:rPr lang="en-IN" sz="2400" dirty="0">
                <a:solidFill>
                  <a:schemeClr val="accent3">
                    <a:lumMod val="75000"/>
                  </a:schemeClr>
                </a:solidFill>
              </a:rPr>
              <a:t>should be aware of all the provisions and rules of related laws concerning books of account and audit.</a:t>
            </a:r>
          </a:p>
        </p:txBody>
      </p:sp>
      <p:sp>
        <p:nvSpPr>
          <p:cNvPr id="4" name="TextBox 3"/>
          <p:cNvSpPr txBox="1"/>
          <p:nvPr/>
        </p:nvSpPr>
        <p:spPr>
          <a:xfrm>
            <a:off x="2411760" y="404664"/>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smtClean="0">
                <a:solidFill>
                  <a:schemeClr val="accent4">
                    <a:lumMod val="50000"/>
                  </a:schemeClr>
                </a:solidFill>
              </a:rPr>
              <a:t>Basic Aspect</a:t>
            </a:r>
            <a:endParaRPr lang="en-IN" b="1" dirty="0"/>
          </a:p>
        </p:txBody>
      </p:sp>
    </p:spTree>
    <p:extLst>
      <p:ext uri="{BB962C8B-B14F-4D97-AF65-F5344CB8AC3E}">
        <p14:creationId xmlns:p14="http://schemas.microsoft.com/office/powerpoint/2010/main" val="785597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buFont typeface="Wingdings" pitchFamily="2" charset="2"/>
              <a:buChar char="Ø"/>
            </a:pPr>
            <a:r>
              <a:rPr lang="en-IN" sz="3600" dirty="0" smtClean="0"/>
              <a:t> </a:t>
            </a:r>
            <a:r>
              <a:rPr lang="en-US" sz="3600" dirty="0">
                <a:solidFill>
                  <a:schemeClr val="accent3">
                    <a:lumMod val="75000"/>
                  </a:schemeClr>
                </a:solidFill>
              </a:rPr>
              <a:t>Admission fees, tuition Fees, examination fees, fines etc.</a:t>
            </a:r>
          </a:p>
          <a:p>
            <a:pPr lvl="0">
              <a:buFont typeface="Wingdings" pitchFamily="2" charset="2"/>
              <a:buChar char="Ø"/>
            </a:pPr>
            <a:r>
              <a:rPr lang="en-US" sz="3600" dirty="0">
                <a:solidFill>
                  <a:schemeClr val="accent3">
                    <a:lumMod val="75000"/>
                  </a:schemeClr>
                </a:solidFill>
              </a:rPr>
              <a:t> Security Deposit from Learner</a:t>
            </a:r>
          </a:p>
          <a:p>
            <a:pPr lvl="0">
              <a:buFont typeface="Wingdings" pitchFamily="2" charset="2"/>
              <a:buChar char="Ø"/>
            </a:pPr>
            <a:r>
              <a:rPr lang="en-US" sz="3600" dirty="0">
                <a:solidFill>
                  <a:schemeClr val="accent3">
                    <a:lumMod val="75000"/>
                  </a:schemeClr>
                </a:solidFill>
              </a:rPr>
              <a:t> Public Donation</a:t>
            </a:r>
          </a:p>
          <a:p>
            <a:pPr lvl="0">
              <a:buFont typeface="Wingdings" pitchFamily="2" charset="2"/>
              <a:buChar char="Ø"/>
            </a:pPr>
            <a:r>
              <a:rPr lang="en-US" sz="3600" dirty="0">
                <a:solidFill>
                  <a:schemeClr val="accent3">
                    <a:lumMod val="75000"/>
                  </a:schemeClr>
                </a:solidFill>
              </a:rPr>
              <a:t> Legacies</a:t>
            </a:r>
          </a:p>
          <a:p>
            <a:pPr lvl="0">
              <a:buFont typeface="Wingdings" pitchFamily="2" charset="2"/>
              <a:buChar char="Ø"/>
            </a:pPr>
            <a:r>
              <a:rPr lang="en-US" sz="3600" dirty="0">
                <a:solidFill>
                  <a:schemeClr val="accent3">
                    <a:lumMod val="75000"/>
                  </a:schemeClr>
                </a:solidFill>
              </a:rPr>
              <a:t>Government Grant</a:t>
            </a:r>
          </a:p>
          <a:p>
            <a:pPr lvl="0">
              <a:buFont typeface="Wingdings" pitchFamily="2" charset="2"/>
              <a:buChar char="Ø"/>
            </a:pPr>
            <a:r>
              <a:rPr lang="en-US" sz="3600" dirty="0">
                <a:solidFill>
                  <a:schemeClr val="accent3">
                    <a:lumMod val="75000"/>
                  </a:schemeClr>
                </a:solidFill>
              </a:rPr>
              <a:t> Misc. </a:t>
            </a:r>
            <a:r>
              <a:rPr lang="en-US" sz="3600" dirty="0" smtClean="0">
                <a:solidFill>
                  <a:schemeClr val="accent3">
                    <a:lumMod val="75000"/>
                  </a:schemeClr>
                </a:solidFill>
              </a:rPr>
              <a:t>Income</a:t>
            </a:r>
            <a:endParaRPr lang="en-US" sz="3600" dirty="0">
              <a:solidFill>
                <a:schemeClr val="accent3">
                  <a:lumMod val="75000"/>
                </a:schemeClr>
              </a:solidFill>
            </a:endParaRPr>
          </a:p>
        </p:txBody>
      </p:sp>
      <p:sp>
        <p:nvSpPr>
          <p:cNvPr id="4" name="TextBox 3"/>
          <p:cNvSpPr txBox="1"/>
          <p:nvPr/>
        </p:nvSpPr>
        <p:spPr>
          <a:xfrm>
            <a:off x="2483768" y="188640"/>
            <a:ext cx="4104456"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Major Sources of Fund</a:t>
            </a:r>
            <a:endParaRPr lang="en-IN" sz="2400" b="1" dirty="0"/>
          </a:p>
        </p:txBody>
      </p:sp>
    </p:spTree>
    <p:extLst>
      <p:ext uri="{BB962C8B-B14F-4D97-AF65-F5344CB8AC3E}">
        <p14:creationId xmlns:p14="http://schemas.microsoft.com/office/powerpoint/2010/main" val="4278000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buFont typeface="Wingdings" pitchFamily="2" charset="2"/>
              <a:buChar char="Ø"/>
            </a:pPr>
            <a:r>
              <a:rPr lang="en-IN" sz="3600" dirty="0" smtClean="0">
                <a:solidFill>
                  <a:schemeClr val="accent3">
                    <a:lumMod val="75000"/>
                  </a:schemeClr>
                </a:solidFill>
              </a:rPr>
              <a:t> </a:t>
            </a:r>
            <a:r>
              <a:rPr lang="en-US" sz="3600" dirty="0" smtClean="0">
                <a:solidFill>
                  <a:schemeClr val="accent3">
                    <a:lumMod val="75000"/>
                  </a:schemeClr>
                </a:solidFill>
              </a:rPr>
              <a:t>Establishment.</a:t>
            </a:r>
            <a:endParaRPr lang="en-US" sz="3600" dirty="0">
              <a:solidFill>
                <a:schemeClr val="accent3">
                  <a:lumMod val="75000"/>
                </a:schemeClr>
              </a:solidFill>
            </a:endParaRPr>
          </a:p>
          <a:p>
            <a:pPr lvl="0">
              <a:buFont typeface="Wingdings" pitchFamily="2" charset="2"/>
              <a:buChar char="Ø"/>
            </a:pPr>
            <a:r>
              <a:rPr lang="en-US" sz="3600" dirty="0">
                <a:solidFill>
                  <a:schemeClr val="accent3">
                    <a:lumMod val="75000"/>
                  </a:schemeClr>
                </a:solidFill>
              </a:rPr>
              <a:t> </a:t>
            </a:r>
            <a:r>
              <a:rPr lang="en-US" sz="3600" dirty="0" smtClean="0">
                <a:solidFill>
                  <a:schemeClr val="accent3">
                    <a:lumMod val="75000"/>
                  </a:schemeClr>
                </a:solidFill>
              </a:rPr>
              <a:t>Administrative </a:t>
            </a:r>
          </a:p>
          <a:p>
            <a:pPr lvl="0">
              <a:buFont typeface="Wingdings" pitchFamily="2" charset="2"/>
              <a:buChar char="Ø"/>
            </a:pPr>
            <a:r>
              <a:rPr lang="en-US" sz="3600" dirty="0" smtClean="0">
                <a:solidFill>
                  <a:schemeClr val="accent3">
                    <a:lumMod val="75000"/>
                  </a:schemeClr>
                </a:solidFill>
              </a:rPr>
              <a:t>Educational </a:t>
            </a:r>
          </a:p>
          <a:p>
            <a:pPr lvl="0">
              <a:buFont typeface="Wingdings" pitchFamily="2" charset="2"/>
              <a:buChar char="Ø"/>
            </a:pPr>
            <a:r>
              <a:rPr lang="en-US" sz="3600" dirty="0" smtClean="0">
                <a:solidFill>
                  <a:schemeClr val="accent3">
                    <a:lumMod val="75000"/>
                  </a:schemeClr>
                </a:solidFill>
              </a:rPr>
              <a:t>Examination</a:t>
            </a:r>
            <a:endParaRPr lang="en-US" sz="3600" dirty="0">
              <a:solidFill>
                <a:schemeClr val="accent3">
                  <a:lumMod val="75000"/>
                </a:schemeClr>
              </a:solidFill>
            </a:endParaRPr>
          </a:p>
          <a:p>
            <a:pPr lvl="0">
              <a:buFont typeface="Wingdings" pitchFamily="2" charset="2"/>
              <a:buChar char="Ø"/>
            </a:pPr>
            <a:r>
              <a:rPr lang="en-US" sz="3600" dirty="0" smtClean="0">
                <a:solidFill>
                  <a:schemeClr val="accent3">
                    <a:lumMod val="75000"/>
                  </a:schemeClr>
                </a:solidFill>
              </a:rPr>
              <a:t>Spots &amp; Culture</a:t>
            </a:r>
            <a:endParaRPr lang="en-US" sz="3600" dirty="0">
              <a:solidFill>
                <a:schemeClr val="accent3">
                  <a:lumMod val="75000"/>
                </a:schemeClr>
              </a:solidFill>
            </a:endParaRPr>
          </a:p>
          <a:p>
            <a:pPr lvl="0">
              <a:buFont typeface="Wingdings" pitchFamily="2" charset="2"/>
              <a:buChar char="Ø"/>
            </a:pPr>
            <a:r>
              <a:rPr lang="en-US" sz="3600" dirty="0">
                <a:solidFill>
                  <a:schemeClr val="accent3">
                    <a:lumMod val="75000"/>
                  </a:schemeClr>
                </a:solidFill>
              </a:rPr>
              <a:t> </a:t>
            </a:r>
            <a:r>
              <a:rPr lang="en-US" sz="3600" dirty="0" smtClean="0">
                <a:solidFill>
                  <a:schemeClr val="accent3">
                    <a:lumMod val="75000"/>
                  </a:schemeClr>
                </a:solidFill>
              </a:rPr>
              <a:t>Capital expenditure</a:t>
            </a:r>
          </a:p>
          <a:p>
            <a:pPr lvl="0">
              <a:buFont typeface="Wingdings" pitchFamily="2" charset="2"/>
              <a:buChar char="Ø"/>
            </a:pPr>
            <a:r>
              <a:rPr lang="en-US" sz="3600" dirty="0" smtClean="0">
                <a:solidFill>
                  <a:schemeClr val="accent3">
                    <a:lumMod val="75000"/>
                  </a:schemeClr>
                </a:solidFill>
              </a:rPr>
              <a:t>Others</a:t>
            </a:r>
            <a:endParaRPr lang="en-US" sz="3600" dirty="0">
              <a:solidFill>
                <a:schemeClr val="accent3">
                  <a:lumMod val="75000"/>
                </a:schemeClr>
              </a:solidFill>
            </a:endParaRPr>
          </a:p>
        </p:txBody>
      </p:sp>
      <p:sp>
        <p:nvSpPr>
          <p:cNvPr id="4" name="TextBox 3"/>
          <p:cNvSpPr txBox="1"/>
          <p:nvPr/>
        </p:nvSpPr>
        <p:spPr>
          <a:xfrm>
            <a:off x="1763688" y="188640"/>
            <a:ext cx="4824536"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Major Heads of Expenditure</a:t>
            </a:r>
            <a:endParaRPr lang="en-IN" sz="2400" b="1" dirty="0"/>
          </a:p>
        </p:txBody>
      </p:sp>
    </p:spTree>
    <p:extLst>
      <p:ext uri="{BB962C8B-B14F-4D97-AF65-F5344CB8AC3E}">
        <p14:creationId xmlns:p14="http://schemas.microsoft.com/office/powerpoint/2010/main" val="546897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268760"/>
            <a:ext cx="7632848" cy="432426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r>
              <a:rPr lang="en-US" sz="3200" dirty="0" smtClean="0">
                <a:solidFill>
                  <a:schemeClr val="accent3">
                    <a:lumMod val="75000"/>
                  </a:schemeClr>
                </a:solidFill>
              </a:rPr>
              <a:t>AS 12  Government Grants</a:t>
            </a:r>
          </a:p>
          <a:p>
            <a:pPr marL="571500" lvl="0" indent="-571500">
              <a:buFont typeface="Arial" panose="020B0604020202020204" pitchFamily="34" charset="0"/>
              <a:buChar char="•"/>
            </a:pPr>
            <a:r>
              <a:rPr lang="en-US" sz="2000" dirty="0" smtClean="0">
                <a:solidFill>
                  <a:schemeClr val="accent3">
                    <a:lumMod val="75000"/>
                  </a:schemeClr>
                </a:solidFill>
              </a:rPr>
              <a:t>Revenue</a:t>
            </a:r>
          </a:p>
          <a:p>
            <a:pPr marL="571500" lvl="0" indent="-571500">
              <a:buFont typeface="Arial" panose="020B0604020202020204" pitchFamily="34" charset="0"/>
              <a:buChar char="•"/>
            </a:pPr>
            <a:r>
              <a:rPr lang="en-US" sz="2000" dirty="0" smtClean="0">
                <a:solidFill>
                  <a:schemeClr val="accent3">
                    <a:lumMod val="75000"/>
                  </a:schemeClr>
                </a:solidFill>
              </a:rPr>
              <a:t>Capital</a:t>
            </a:r>
          </a:p>
          <a:p>
            <a:pPr lvl="0"/>
            <a:r>
              <a:rPr lang="en-US" sz="3200" dirty="0" smtClean="0">
                <a:solidFill>
                  <a:schemeClr val="accent3">
                    <a:lumMod val="75000"/>
                  </a:schemeClr>
                </a:solidFill>
              </a:rPr>
              <a:t>AS 13 Investment</a:t>
            </a:r>
          </a:p>
          <a:p>
            <a:pPr lvl="0"/>
            <a:r>
              <a:rPr lang="en-US" sz="2000" dirty="0">
                <a:solidFill>
                  <a:schemeClr val="accent3">
                    <a:lumMod val="75000"/>
                  </a:schemeClr>
                </a:solidFill>
              </a:rPr>
              <a:t>Investments are assets held by an enterprise for earning income by way of dividends, interest and rentals, for capital appreciation, or for other benefits to the investing enterprise</a:t>
            </a:r>
            <a:r>
              <a:rPr lang="en-US" sz="2000" dirty="0" smtClean="0">
                <a:solidFill>
                  <a:schemeClr val="accent3">
                    <a:lumMod val="75000"/>
                  </a:schemeClr>
                </a:solidFill>
              </a:rPr>
              <a:t>.</a:t>
            </a:r>
          </a:p>
          <a:p>
            <a:pPr lvl="0"/>
            <a:endParaRPr lang="en-IN" sz="2000" dirty="0">
              <a:solidFill>
                <a:schemeClr val="accent3">
                  <a:lumMod val="75000"/>
                </a:schemeClr>
              </a:solidFill>
            </a:endParaRPr>
          </a:p>
          <a:p>
            <a:pPr lvl="0"/>
            <a:r>
              <a:rPr lang="en-US" sz="2000" dirty="0">
                <a:solidFill>
                  <a:schemeClr val="accent3">
                    <a:lumMod val="75000"/>
                  </a:schemeClr>
                </a:solidFill>
              </a:rPr>
              <a:t>Classification of LONG and CURRENT </a:t>
            </a:r>
            <a:r>
              <a:rPr lang="en-US" sz="2000" dirty="0" smtClean="0">
                <a:solidFill>
                  <a:schemeClr val="accent3">
                    <a:lumMod val="75000"/>
                  </a:schemeClr>
                </a:solidFill>
              </a:rPr>
              <a:t>investments </a:t>
            </a:r>
            <a:r>
              <a:rPr lang="en-US" sz="2000" dirty="0">
                <a:solidFill>
                  <a:schemeClr val="accent3">
                    <a:lumMod val="75000"/>
                  </a:schemeClr>
                </a:solidFill>
              </a:rPr>
              <a:t>should be as specified in the </a:t>
            </a:r>
            <a:r>
              <a:rPr lang="en-US" sz="2000" b="1" dirty="0">
                <a:solidFill>
                  <a:schemeClr val="accent3">
                    <a:lumMod val="75000"/>
                  </a:schemeClr>
                </a:solidFill>
              </a:rPr>
              <a:t>statute</a:t>
            </a:r>
            <a:r>
              <a:rPr lang="en-US" sz="2000" dirty="0">
                <a:solidFill>
                  <a:schemeClr val="accent3">
                    <a:lumMod val="75000"/>
                  </a:schemeClr>
                </a:solidFill>
              </a:rPr>
              <a:t> governing the enterprise</a:t>
            </a:r>
            <a:r>
              <a:rPr lang="en-US" sz="2000" dirty="0" smtClean="0">
                <a:solidFill>
                  <a:schemeClr val="accent3">
                    <a:lumMod val="75000"/>
                  </a:schemeClr>
                </a:solidFill>
              </a:rPr>
              <a:t>.</a:t>
            </a:r>
          </a:p>
          <a:p>
            <a:pPr lvl="0"/>
            <a:endParaRPr lang="en-US" sz="2000" dirty="0" smtClean="0">
              <a:solidFill>
                <a:schemeClr val="accent3">
                  <a:lumMod val="75000"/>
                </a:schemeClr>
              </a:solidFill>
            </a:endParaRPr>
          </a:p>
          <a:p>
            <a:pPr lvl="0"/>
            <a:r>
              <a:rPr lang="en-US" sz="2000" dirty="0" smtClean="0">
                <a:solidFill>
                  <a:schemeClr val="accent3">
                    <a:lumMod val="75000"/>
                  </a:schemeClr>
                </a:solidFill>
              </a:rPr>
              <a:t>Physical verification of Investment with investment register</a:t>
            </a:r>
            <a:endParaRPr lang="en-IN" sz="2000" dirty="0">
              <a:solidFill>
                <a:schemeClr val="accent3">
                  <a:lumMod val="75000"/>
                </a:schemeClr>
              </a:solidFill>
            </a:endParaRPr>
          </a:p>
          <a:p>
            <a:pPr lvl="0"/>
            <a:endParaRPr lang="en-US" sz="1100" dirty="0" smtClean="0">
              <a:solidFill>
                <a:schemeClr val="accent3">
                  <a:lumMod val="75000"/>
                </a:schemeClr>
              </a:solidFill>
            </a:endParaRPr>
          </a:p>
        </p:txBody>
      </p:sp>
      <p:sp>
        <p:nvSpPr>
          <p:cNvPr id="4" name="TextBox 3"/>
          <p:cNvSpPr txBox="1"/>
          <p:nvPr/>
        </p:nvSpPr>
        <p:spPr>
          <a:xfrm>
            <a:off x="1763688" y="188640"/>
            <a:ext cx="4824536"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Government Grant &amp; Investment</a:t>
            </a:r>
            <a:endParaRPr lang="en-IN" sz="2400" b="1" dirty="0"/>
          </a:p>
        </p:txBody>
      </p:sp>
    </p:spTree>
    <p:extLst>
      <p:ext uri="{BB962C8B-B14F-4D97-AF65-F5344CB8AC3E}">
        <p14:creationId xmlns:p14="http://schemas.microsoft.com/office/powerpoint/2010/main" val="2707222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66523494"/>
              </p:ext>
            </p:extLst>
          </p:nvPr>
        </p:nvGraphicFramePr>
        <p:xfrm>
          <a:off x="642910" y="1428736"/>
          <a:ext cx="8001056" cy="4357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571480"/>
            <a:ext cx="8186766" cy="1500198"/>
          </a:xfrm>
        </p:spPr>
        <p:txBody>
          <a:bodyPr>
            <a:normAutofit fontScale="90000"/>
          </a:bodyPr>
          <a:lstStyle/>
          <a:p>
            <a:r>
              <a:rPr lang="en-US" sz="4400" dirty="0" smtClean="0">
                <a:effectLst>
                  <a:reflection blurRad="6350" stA="55000" endA="300" endPos="45500" dir="5400000" sy="-100000" algn="bl" rotWithShape="0"/>
                </a:effectLst>
                <a:latin typeface="Agency FB" pitchFamily="34" charset="0"/>
              </a:rPr>
              <a:t>Audit of Educational Institutions</a:t>
            </a:r>
            <a:br>
              <a:rPr lang="en-US" sz="4400" dirty="0" smtClean="0">
                <a:effectLst>
                  <a:reflection blurRad="6350" stA="55000" endA="300" endPos="45500" dir="5400000" sy="-100000" algn="bl" rotWithShape="0"/>
                </a:effectLst>
                <a:latin typeface="Agency FB" pitchFamily="34" charset="0"/>
              </a:rPr>
            </a:br>
            <a:r>
              <a:rPr lang="en-US" dirty="0" smtClean="0"/>
              <a:t/>
            </a:r>
            <a:br>
              <a:rPr lang="en-US" dirty="0" smtClean="0"/>
            </a:br>
            <a:r>
              <a:rPr lang="en-US" dirty="0" smtClean="0">
                <a:effectLst/>
                <a:latin typeface="Agency FB" pitchFamily="34" charset="0"/>
              </a:rPr>
              <a:t/>
            </a:r>
            <a:br>
              <a:rPr lang="en-US" dirty="0" smtClean="0">
                <a:effectLst/>
                <a:latin typeface="Agency FB" pitchFamily="34" charset="0"/>
              </a:rPr>
            </a:br>
            <a:endParaRPr lang="en-US" dirty="0">
              <a:effectLst/>
              <a:latin typeface="Agency FB" pitchFamily="34" charset="0"/>
            </a:endParaRPr>
          </a:p>
        </p:txBody>
      </p:sp>
      <p:cxnSp>
        <p:nvCxnSpPr>
          <p:cNvPr id="6" name="Straight Connector 5"/>
          <p:cNvCxnSpPr/>
          <p:nvPr/>
        </p:nvCxnSpPr>
        <p:spPr>
          <a:xfrm>
            <a:off x="571472" y="1000108"/>
            <a:ext cx="5429288" cy="158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36713"/>
            <a:ext cx="8064896" cy="526297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457200" lvl="0" indent="-457200">
              <a:buFont typeface="Wingdings" panose="05000000000000000000" pitchFamily="2" charset="2"/>
              <a:buChar char="v"/>
            </a:pPr>
            <a:r>
              <a:rPr lang="en-US" sz="2800" dirty="0">
                <a:solidFill>
                  <a:schemeClr val="accent3">
                    <a:lumMod val="75000"/>
                  </a:schemeClr>
                </a:solidFill>
              </a:rPr>
              <a:t>Whether Fixed Assets register has been maintained </a:t>
            </a:r>
            <a:r>
              <a:rPr lang="en-US" sz="2800" dirty="0" smtClean="0">
                <a:solidFill>
                  <a:schemeClr val="accent3">
                    <a:lumMod val="75000"/>
                  </a:schemeClr>
                </a:solidFill>
              </a:rPr>
              <a:t>properly</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smtClean="0">
                <a:solidFill>
                  <a:schemeClr val="accent3">
                    <a:lumMod val="75000"/>
                  </a:schemeClr>
                </a:solidFill>
              </a:rPr>
              <a:t>Whether </a:t>
            </a:r>
            <a:r>
              <a:rPr lang="en-US" sz="2800" dirty="0">
                <a:solidFill>
                  <a:schemeClr val="accent3">
                    <a:lumMod val="75000"/>
                  </a:schemeClr>
                </a:solidFill>
              </a:rPr>
              <a:t>physical verification has been conducted at regular </a:t>
            </a:r>
            <a:r>
              <a:rPr lang="en-US" sz="2800" dirty="0" smtClean="0">
                <a:solidFill>
                  <a:schemeClr val="accent3">
                    <a:lumMod val="75000"/>
                  </a:schemeClr>
                </a:solidFill>
              </a:rPr>
              <a:t>interval</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smtClean="0">
                <a:solidFill>
                  <a:schemeClr val="accent3">
                    <a:lumMod val="75000"/>
                  </a:schemeClr>
                </a:solidFill>
              </a:rPr>
              <a:t>Whether </a:t>
            </a:r>
            <a:r>
              <a:rPr lang="en-US" sz="2800" dirty="0">
                <a:solidFill>
                  <a:schemeClr val="accent3">
                    <a:lumMod val="75000"/>
                  </a:schemeClr>
                </a:solidFill>
              </a:rPr>
              <a:t>there is any identification for the assets which have been procured from the grant or specific </a:t>
            </a:r>
            <a:r>
              <a:rPr lang="en-US" sz="2800" dirty="0" smtClean="0">
                <a:solidFill>
                  <a:schemeClr val="accent3">
                    <a:lumMod val="75000"/>
                  </a:schemeClr>
                </a:solidFill>
              </a:rPr>
              <a:t>donation.</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smtClean="0">
                <a:solidFill>
                  <a:schemeClr val="accent3">
                    <a:lumMod val="75000"/>
                  </a:schemeClr>
                </a:solidFill>
              </a:rPr>
              <a:t>Whether </a:t>
            </a:r>
            <a:r>
              <a:rPr lang="en-US" sz="2800" dirty="0">
                <a:solidFill>
                  <a:schemeClr val="accent3">
                    <a:lumMod val="75000"/>
                  </a:schemeClr>
                </a:solidFill>
              </a:rPr>
              <a:t>the depreciation has been charged properly as per I.T Act or Companies Act 2013 or as per the laid down procedure of the organization.</a:t>
            </a:r>
            <a:endParaRPr lang="en-IN" sz="2800" dirty="0">
              <a:solidFill>
                <a:schemeClr val="accent3">
                  <a:lumMod val="75000"/>
                </a:schemeClr>
              </a:solidFill>
            </a:endParaRPr>
          </a:p>
          <a:p>
            <a:pPr lvl="0"/>
            <a:endParaRPr lang="en-US" sz="2800" dirty="0" smtClean="0">
              <a:solidFill>
                <a:schemeClr val="accent3">
                  <a:lumMod val="75000"/>
                </a:schemeClr>
              </a:solidFill>
            </a:endParaRPr>
          </a:p>
        </p:txBody>
      </p:sp>
      <p:sp>
        <p:nvSpPr>
          <p:cNvPr id="4" name="TextBox 3"/>
          <p:cNvSpPr txBox="1"/>
          <p:nvPr/>
        </p:nvSpPr>
        <p:spPr>
          <a:xfrm>
            <a:off x="1259632" y="188640"/>
            <a:ext cx="612068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Property Plant &amp; Equipment AS 10</a:t>
            </a:r>
            <a:endParaRPr lang="en-IN" sz="2400" b="1" dirty="0"/>
          </a:p>
        </p:txBody>
      </p:sp>
    </p:spTree>
    <p:extLst>
      <p:ext uri="{BB962C8B-B14F-4D97-AF65-F5344CB8AC3E}">
        <p14:creationId xmlns:p14="http://schemas.microsoft.com/office/powerpoint/2010/main" val="3627635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8136904" cy="481670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2400" dirty="0" smtClean="0">
                <a:solidFill>
                  <a:schemeClr val="accent3">
                    <a:lumMod val="75000"/>
                  </a:schemeClr>
                </a:solidFill>
              </a:rPr>
              <a:t>Fees/subscriptions</a:t>
            </a:r>
          </a:p>
          <a:p>
            <a:pPr marL="285750" lvl="0" indent="-285750">
              <a:buFont typeface="Wingdings" panose="05000000000000000000" pitchFamily="2" charset="2"/>
              <a:buChar char="Ø"/>
            </a:pPr>
            <a:r>
              <a:rPr lang="en-US" sz="2400" dirty="0" smtClean="0">
                <a:solidFill>
                  <a:schemeClr val="accent3">
                    <a:lumMod val="75000"/>
                  </a:schemeClr>
                </a:solidFill>
              </a:rPr>
              <a:t>Donation from Public</a:t>
            </a:r>
          </a:p>
          <a:p>
            <a:pPr marL="285750" lvl="0" indent="-285750">
              <a:buFont typeface="Wingdings" panose="05000000000000000000" pitchFamily="2" charset="2"/>
              <a:buChar char="Ø"/>
            </a:pPr>
            <a:r>
              <a:rPr lang="en-US" sz="2400" dirty="0" smtClean="0">
                <a:solidFill>
                  <a:schemeClr val="accent3">
                    <a:lumMod val="75000"/>
                  </a:schemeClr>
                </a:solidFill>
              </a:rPr>
              <a:t>Grants</a:t>
            </a:r>
          </a:p>
          <a:p>
            <a:pPr marL="285750" lvl="0" indent="-285750">
              <a:buFont typeface="Wingdings" panose="05000000000000000000" pitchFamily="2" charset="2"/>
              <a:buChar char="Ø"/>
            </a:pPr>
            <a:r>
              <a:rPr lang="en-US" sz="2400" dirty="0">
                <a:solidFill>
                  <a:schemeClr val="accent3">
                    <a:lumMod val="75000"/>
                  </a:schemeClr>
                </a:solidFill>
              </a:rPr>
              <a:t>D</a:t>
            </a:r>
            <a:r>
              <a:rPr lang="en-US" sz="2400" dirty="0" smtClean="0">
                <a:solidFill>
                  <a:schemeClr val="accent3">
                    <a:lumMod val="75000"/>
                  </a:schemeClr>
                </a:solidFill>
              </a:rPr>
              <a:t>eposit</a:t>
            </a:r>
            <a:endParaRPr lang="en-US" sz="2400" dirty="0">
              <a:solidFill>
                <a:schemeClr val="accent3">
                  <a:lumMod val="75000"/>
                </a:schemeClr>
              </a:solidFill>
            </a:endParaRPr>
          </a:p>
          <a:p>
            <a:pPr marL="285750" lvl="0" indent="-285750">
              <a:buFont typeface="Wingdings" panose="05000000000000000000" pitchFamily="2" charset="2"/>
              <a:buChar char="Ø"/>
            </a:pPr>
            <a:r>
              <a:rPr lang="en-US" sz="2400" dirty="0" smtClean="0">
                <a:solidFill>
                  <a:schemeClr val="accent3">
                    <a:lumMod val="75000"/>
                  </a:schemeClr>
                </a:solidFill>
              </a:rPr>
              <a:t>Interest</a:t>
            </a:r>
            <a:endParaRPr lang="en-US" sz="2400" dirty="0">
              <a:solidFill>
                <a:schemeClr val="accent3">
                  <a:lumMod val="75000"/>
                </a:schemeClr>
              </a:solidFill>
            </a:endParaRPr>
          </a:p>
          <a:p>
            <a:pPr marL="285750" lvl="0" indent="-285750">
              <a:buFont typeface="Wingdings" panose="05000000000000000000" pitchFamily="2" charset="2"/>
              <a:buChar char="Ø"/>
            </a:pPr>
            <a:r>
              <a:rPr lang="en-US" sz="2400" dirty="0" smtClean="0">
                <a:solidFill>
                  <a:schemeClr val="accent3">
                    <a:lumMod val="75000"/>
                  </a:schemeClr>
                </a:solidFill>
              </a:rPr>
              <a:t>Cash/bank book</a:t>
            </a:r>
          </a:p>
          <a:p>
            <a:pPr marL="457200" lvl="0" indent="-457200">
              <a:buFont typeface="Wingdings" panose="05000000000000000000" pitchFamily="2" charset="2"/>
              <a:buChar char="Ø"/>
            </a:pPr>
            <a:r>
              <a:rPr lang="en-US" sz="2400" dirty="0" smtClean="0">
                <a:solidFill>
                  <a:schemeClr val="accent3">
                    <a:lumMod val="75000"/>
                  </a:schemeClr>
                </a:solidFill>
              </a:rPr>
              <a:t>BRS</a:t>
            </a:r>
          </a:p>
          <a:p>
            <a:pPr marL="457200" lvl="0" indent="-457200">
              <a:buFont typeface="Wingdings" panose="05000000000000000000" pitchFamily="2" charset="2"/>
              <a:buChar char="Ø"/>
            </a:pPr>
            <a:r>
              <a:rPr lang="en-US" sz="2400" dirty="0" smtClean="0">
                <a:solidFill>
                  <a:schemeClr val="accent3">
                    <a:lumMod val="75000"/>
                  </a:schemeClr>
                </a:solidFill>
              </a:rPr>
              <a:t>Reconciliation of subsidiary ledger with GL</a:t>
            </a:r>
          </a:p>
          <a:p>
            <a:pPr marL="457200" lvl="0" indent="-457200">
              <a:buFont typeface="Wingdings" panose="05000000000000000000" pitchFamily="2" charset="2"/>
              <a:buChar char="Ø"/>
            </a:pPr>
            <a:r>
              <a:rPr lang="en-US" sz="2400" dirty="0" smtClean="0">
                <a:solidFill>
                  <a:schemeClr val="accent3">
                    <a:lumMod val="75000"/>
                  </a:schemeClr>
                </a:solidFill>
              </a:rPr>
              <a:t>Procurement of Assets</a:t>
            </a:r>
          </a:p>
          <a:p>
            <a:pPr marL="457200" lvl="0" indent="-457200">
              <a:buFont typeface="Wingdings" panose="05000000000000000000" pitchFamily="2" charset="2"/>
              <a:buChar char="Ø"/>
            </a:pPr>
            <a:r>
              <a:rPr lang="en-US" sz="2400" dirty="0" smtClean="0">
                <a:solidFill>
                  <a:schemeClr val="accent3">
                    <a:lumMod val="75000"/>
                  </a:schemeClr>
                </a:solidFill>
              </a:rPr>
              <a:t>Statutory Dues</a:t>
            </a:r>
          </a:p>
          <a:p>
            <a:pPr marL="457200" lvl="0" indent="-457200">
              <a:buFont typeface="Wingdings" panose="05000000000000000000" pitchFamily="2" charset="2"/>
              <a:buChar char="Ø"/>
            </a:pPr>
            <a:r>
              <a:rPr lang="en-US" sz="2400" dirty="0" smtClean="0">
                <a:solidFill>
                  <a:schemeClr val="accent3">
                    <a:lumMod val="75000"/>
                  </a:schemeClr>
                </a:solidFill>
              </a:rPr>
              <a:t>Evaluation of Effectiveness of project Expenditure</a:t>
            </a:r>
          </a:p>
          <a:p>
            <a:pPr marL="457200" lvl="0" indent="-457200">
              <a:buFont typeface="Wingdings" panose="05000000000000000000" pitchFamily="2" charset="2"/>
              <a:buChar char="Ø"/>
            </a:pPr>
            <a:endParaRPr lang="en-IN" sz="2700" dirty="0">
              <a:solidFill>
                <a:schemeClr val="accent3">
                  <a:lumMod val="75000"/>
                </a:schemeClr>
              </a:solidFill>
            </a:endParaRPr>
          </a:p>
          <a:p>
            <a:pPr lvl="0"/>
            <a:endParaRPr lang="en-US" sz="1600" dirty="0" smtClean="0">
              <a:solidFill>
                <a:schemeClr val="accent3">
                  <a:lumMod val="75000"/>
                </a:schemeClr>
              </a:solidFill>
            </a:endParaRPr>
          </a:p>
        </p:txBody>
      </p:sp>
      <p:sp>
        <p:nvSpPr>
          <p:cNvPr id="4" name="TextBox 3"/>
          <p:cNvSpPr txBox="1"/>
          <p:nvPr/>
        </p:nvSpPr>
        <p:spPr>
          <a:xfrm>
            <a:off x="1295636" y="19240"/>
            <a:ext cx="6516724"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solidFill>
                  <a:schemeClr val="accent4">
                    <a:lumMod val="50000"/>
                  </a:schemeClr>
                </a:solidFill>
              </a:rPr>
              <a:t>Area of Audit of income &amp; Expenditure</a:t>
            </a:r>
            <a:endParaRPr lang="en-IN" sz="2400" b="1" dirty="0"/>
          </a:p>
        </p:txBody>
      </p:sp>
    </p:spTree>
    <p:extLst>
      <p:ext uri="{BB962C8B-B14F-4D97-AF65-F5344CB8AC3E}">
        <p14:creationId xmlns:p14="http://schemas.microsoft.com/office/powerpoint/2010/main" val="907068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76153" y="2967335"/>
            <a:ext cx="4791697"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THANK YOU</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160045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357322"/>
          </a:xfrm>
        </p:spPr>
        <p:txBody>
          <a:bodyPr>
            <a:normAutofit fontScale="90000"/>
          </a:bodyPr>
          <a:lstStyle/>
          <a:p>
            <a:pPr algn="ctr"/>
            <a:r>
              <a:rPr lang="en-US" sz="4000" dirty="0" smtClean="0">
                <a:solidFill>
                  <a:schemeClr val="accent4">
                    <a:lumMod val="50000"/>
                  </a:schemeClr>
                </a:solidFill>
              </a:rPr>
              <a:t>Role of an Auditor in Audit of Educational Institutions</a:t>
            </a:r>
            <a:r>
              <a:rPr lang="en-US" sz="4400" dirty="0" smtClean="0">
                <a:solidFill>
                  <a:schemeClr val="accent1">
                    <a:lumMod val="75000"/>
                  </a:schemeClr>
                </a:solidFill>
              </a:rPr>
              <a:t/>
            </a:r>
            <a:br>
              <a:rPr lang="en-US" sz="4400" dirty="0" smtClean="0">
                <a:solidFill>
                  <a:schemeClr val="accent1">
                    <a:lumMod val="75000"/>
                  </a:schemeClr>
                </a:solidFill>
              </a:rPr>
            </a:br>
            <a:endParaRPr lang="en-US" dirty="0"/>
          </a:p>
        </p:txBody>
      </p:sp>
      <p:graphicFrame>
        <p:nvGraphicFramePr>
          <p:cNvPr id="4" name="Diagram 3"/>
          <p:cNvGraphicFramePr/>
          <p:nvPr/>
        </p:nvGraphicFramePr>
        <p:xfrm>
          <a:off x="857224" y="1428736"/>
          <a:ext cx="7358114"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572560" cy="1011222"/>
          </a:xfrm>
        </p:spPr>
        <p:txBody>
          <a:bodyPr>
            <a:noAutofit/>
          </a:bodyPr>
          <a:lstStyle/>
          <a:p>
            <a:pPr algn="ctr"/>
            <a:r>
              <a:rPr lang="en-US" sz="3000" dirty="0" smtClean="0">
                <a:solidFill>
                  <a:schemeClr val="accent4">
                    <a:lumMod val="50000"/>
                  </a:schemeClr>
                </a:solidFill>
              </a:rPr>
              <a:t>The institution may receive the following</a:t>
            </a:r>
            <a:r>
              <a:rPr lang="en-US" sz="3000" b="0" dirty="0" smtClean="0">
                <a:solidFill>
                  <a:schemeClr val="accent4">
                    <a:lumMod val="50000"/>
                  </a:schemeClr>
                </a:solidFill>
              </a:rPr>
              <a:t>:</a:t>
            </a:r>
            <a:endParaRPr lang="en-US" sz="3000" dirty="0">
              <a:solidFill>
                <a:schemeClr val="accent4">
                  <a:lumMod val="50000"/>
                </a:schemeClr>
              </a:solidFill>
            </a:endParaRPr>
          </a:p>
        </p:txBody>
      </p:sp>
      <p:graphicFrame>
        <p:nvGraphicFramePr>
          <p:cNvPr id="9" name="Diagram 8"/>
          <p:cNvGraphicFramePr/>
          <p:nvPr/>
        </p:nvGraphicFramePr>
        <p:xfrm>
          <a:off x="500034" y="1214423"/>
          <a:ext cx="7858180"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82726"/>
          </a:xfrm>
        </p:spPr>
        <p:txBody>
          <a:bodyPr>
            <a:normAutofit fontScale="90000"/>
          </a:bodyPr>
          <a:lstStyle/>
          <a:p>
            <a:r>
              <a:rPr lang="en-US" b="0" dirty="0" smtClean="0">
                <a:solidFill>
                  <a:schemeClr val="accent4">
                    <a:lumMod val="50000"/>
                  </a:schemeClr>
                </a:solidFill>
              </a:rPr>
              <a:t>Records to be verified by Auditor in Educational Institutions</a:t>
            </a:r>
            <a:br>
              <a:rPr lang="en-US" b="0" dirty="0" smtClean="0">
                <a:solidFill>
                  <a:schemeClr val="accent4">
                    <a:lumMod val="50000"/>
                  </a:schemeClr>
                </a:solidFill>
              </a:rPr>
            </a:br>
            <a:endParaRPr lang="en-US" dirty="0">
              <a:solidFill>
                <a:schemeClr val="accent4">
                  <a:lumMod val="50000"/>
                </a:schemeClr>
              </a:solidFill>
            </a:endParaRPr>
          </a:p>
        </p:txBody>
      </p:sp>
      <p:graphicFrame>
        <p:nvGraphicFramePr>
          <p:cNvPr id="4" name="Diagram 3"/>
          <p:cNvGraphicFramePr/>
          <p:nvPr/>
        </p:nvGraphicFramePr>
        <p:xfrm>
          <a:off x="642910" y="1500174"/>
          <a:ext cx="7786742" cy="442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50000"/>
                  </a:schemeClr>
                </a:solidFill>
              </a:rPr>
              <a:t>Internal Auditing Aspects</a:t>
            </a:r>
            <a:endParaRPr lang="en-US" dirty="0">
              <a:solidFill>
                <a:schemeClr val="accent4">
                  <a:lumMod val="50000"/>
                </a:schemeClr>
              </a:solidFill>
            </a:endParaRPr>
          </a:p>
        </p:txBody>
      </p:sp>
      <p:sp>
        <p:nvSpPr>
          <p:cNvPr id="3" name="Rectangle 2"/>
          <p:cNvSpPr/>
          <p:nvPr/>
        </p:nvSpPr>
        <p:spPr>
          <a:xfrm>
            <a:off x="214282" y="1285860"/>
            <a:ext cx="8572560" cy="707886"/>
          </a:xfrm>
          <a:prstGeom prst="rect">
            <a:avLst/>
          </a:prstGeom>
        </p:spPr>
        <p:txBody>
          <a:bodyPr wrap="square">
            <a:spAutoFit/>
          </a:bodyPr>
          <a:lstStyle/>
          <a:p>
            <a:pPr algn="ctr"/>
            <a:r>
              <a:rPr lang="en-US" sz="2000" b="1" i="1" dirty="0">
                <a:solidFill>
                  <a:schemeClr val="accent6"/>
                </a:solidFill>
              </a:rPr>
              <a:t>Overall Approach of Internal Audit of an Educational</a:t>
            </a:r>
          </a:p>
          <a:p>
            <a:pPr algn="ctr"/>
            <a:r>
              <a:rPr lang="en-US" sz="2000" b="1" i="1" dirty="0">
                <a:solidFill>
                  <a:schemeClr val="accent6"/>
                </a:solidFill>
              </a:rPr>
              <a:t>Institution with reference to Standards on Internal Audit</a:t>
            </a:r>
            <a:endParaRPr lang="en-US" sz="2000" i="1" dirty="0">
              <a:solidFill>
                <a:schemeClr val="accent6"/>
              </a:solidFill>
            </a:endParaRPr>
          </a:p>
        </p:txBody>
      </p:sp>
      <p:graphicFrame>
        <p:nvGraphicFramePr>
          <p:cNvPr id="7" name="Diagram 6"/>
          <p:cNvGraphicFramePr/>
          <p:nvPr/>
        </p:nvGraphicFramePr>
        <p:xfrm>
          <a:off x="428596" y="2274838"/>
          <a:ext cx="8143932" cy="1477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428596" y="3786190"/>
          <a:ext cx="8143932" cy="18573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4">
                    <a:lumMod val="50000"/>
                  </a:schemeClr>
                </a:solidFill>
              </a:rPr>
              <a:t>Engagement Letter</a:t>
            </a:r>
            <a:endParaRPr lang="en-US" sz="4000" dirty="0">
              <a:solidFill>
                <a:schemeClr val="accent4">
                  <a:lumMod val="50000"/>
                </a:schemeClr>
              </a:solidFill>
            </a:endParaRPr>
          </a:p>
        </p:txBody>
      </p:sp>
      <p:sp>
        <p:nvSpPr>
          <p:cNvPr id="3" name="Rectangle 2"/>
          <p:cNvSpPr/>
          <p:nvPr/>
        </p:nvSpPr>
        <p:spPr>
          <a:xfrm>
            <a:off x="500034" y="1643050"/>
            <a:ext cx="8215370" cy="1631216"/>
          </a:xfrm>
          <a:prstGeom prst="rect">
            <a:avLst/>
          </a:prstGeom>
        </p:spPr>
        <p:txBody>
          <a:bodyPr wrap="square">
            <a:spAutoFit/>
          </a:bodyPr>
          <a:lstStyle/>
          <a:p>
            <a:pPr algn="just"/>
            <a:r>
              <a:rPr lang="en-US" sz="2000" dirty="0">
                <a:ln>
                  <a:solidFill>
                    <a:schemeClr val="bg1">
                      <a:lumMod val="65000"/>
                      <a:lumOff val="35000"/>
                    </a:schemeClr>
                  </a:solidFill>
                </a:ln>
                <a:solidFill>
                  <a:schemeClr val="bg1"/>
                </a:solidFill>
                <a:latin typeface="Franklin Gothic Book" pitchFamily="34" charset="0"/>
              </a:rPr>
              <a:t>Before the commencement of audit, the internal auditor must </a:t>
            </a:r>
            <a:r>
              <a:rPr lang="en-US" sz="2000" dirty="0" smtClean="0">
                <a:ln>
                  <a:solidFill>
                    <a:schemeClr val="bg1">
                      <a:lumMod val="65000"/>
                      <a:lumOff val="35000"/>
                    </a:schemeClr>
                  </a:solidFill>
                </a:ln>
                <a:solidFill>
                  <a:schemeClr val="bg1"/>
                </a:solidFill>
                <a:latin typeface="Franklin Gothic Book" pitchFamily="34" charset="0"/>
              </a:rPr>
              <a:t>obtain an </a:t>
            </a:r>
            <a:r>
              <a:rPr lang="en-US" sz="2000" dirty="0">
                <a:ln>
                  <a:solidFill>
                    <a:schemeClr val="bg1">
                      <a:lumMod val="65000"/>
                      <a:lumOff val="35000"/>
                    </a:schemeClr>
                  </a:solidFill>
                </a:ln>
                <a:solidFill>
                  <a:schemeClr val="bg1"/>
                </a:solidFill>
                <a:latin typeface="Franklin Gothic Book" pitchFamily="34" charset="0"/>
              </a:rPr>
              <a:t>engagement letter from the </a:t>
            </a:r>
            <a:r>
              <a:rPr lang="en-US" sz="2000" dirty="0" err="1">
                <a:ln>
                  <a:solidFill>
                    <a:schemeClr val="bg1">
                      <a:lumMod val="65000"/>
                      <a:lumOff val="35000"/>
                    </a:schemeClr>
                  </a:solidFill>
                </a:ln>
                <a:solidFill>
                  <a:schemeClr val="bg1"/>
                </a:solidFill>
                <a:latin typeface="Franklin Gothic Book" pitchFamily="34" charset="0"/>
              </a:rPr>
              <a:t>auditee</a:t>
            </a:r>
            <a:r>
              <a:rPr lang="en-US" sz="2000" dirty="0">
                <a:ln>
                  <a:solidFill>
                    <a:schemeClr val="bg1">
                      <a:lumMod val="65000"/>
                      <a:lumOff val="35000"/>
                    </a:schemeClr>
                  </a:solidFill>
                </a:ln>
                <a:solidFill>
                  <a:schemeClr val="bg1"/>
                </a:solidFill>
                <a:latin typeface="Franklin Gothic Book" pitchFamily="34" charset="0"/>
              </a:rPr>
              <a:t>. The engagement letter should </a:t>
            </a:r>
            <a:r>
              <a:rPr lang="en-US" sz="2000" dirty="0" smtClean="0">
                <a:ln>
                  <a:solidFill>
                    <a:schemeClr val="bg1">
                      <a:lumMod val="65000"/>
                      <a:lumOff val="35000"/>
                    </a:schemeClr>
                  </a:solidFill>
                </a:ln>
                <a:solidFill>
                  <a:schemeClr val="bg1"/>
                </a:solidFill>
                <a:latin typeface="Franklin Gothic Book" pitchFamily="34" charset="0"/>
              </a:rPr>
              <a:t>be approved </a:t>
            </a:r>
            <a:r>
              <a:rPr lang="en-US" sz="2000" dirty="0">
                <a:ln>
                  <a:solidFill>
                    <a:schemeClr val="bg1">
                      <a:lumMod val="65000"/>
                      <a:lumOff val="35000"/>
                    </a:schemeClr>
                  </a:solidFill>
                </a:ln>
                <a:solidFill>
                  <a:schemeClr val="bg1"/>
                </a:solidFill>
                <a:latin typeface="Franklin Gothic Book" pitchFamily="34" charset="0"/>
              </a:rPr>
              <a:t>by an appropriate level of management i.e., the Board </a:t>
            </a:r>
            <a:r>
              <a:rPr lang="en-US" sz="2000" dirty="0" smtClean="0">
                <a:ln>
                  <a:solidFill>
                    <a:schemeClr val="bg1">
                      <a:lumMod val="65000"/>
                      <a:lumOff val="35000"/>
                    </a:schemeClr>
                  </a:solidFill>
                </a:ln>
                <a:solidFill>
                  <a:schemeClr val="bg1"/>
                </a:solidFill>
                <a:latin typeface="Franklin Gothic Book" pitchFamily="34" charset="0"/>
              </a:rPr>
              <a:t>of Directors </a:t>
            </a:r>
            <a:r>
              <a:rPr lang="en-US" sz="2000" dirty="0">
                <a:ln>
                  <a:solidFill>
                    <a:schemeClr val="bg1">
                      <a:lumMod val="65000"/>
                      <a:lumOff val="35000"/>
                    </a:schemeClr>
                  </a:solidFill>
                </a:ln>
                <a:solidFill>
                  <a:schemeClr val="bg1"/>
                </a:solidFill>
                <a:latin typeface="Franklin Gothic Book" pitchFamily="34" charset="0"/>
              </a:rPr>
              <a:t>or Board of Trustees or a relevant Committee thereof such as </a:t>
            </a:r>
            <a:r>
              <a:rPr lang="en-US" sz="2000" dirty="0" smtClean="0">
                <a:ln>
                  <a:solidFill>
                    <a:schemeClr val="bg1">
                      <a:lumMod val="65000"/>
                      <a:lumOff val="35000"/>
                    </a:schemeClr>
                  </a:solidFill>
                </a:ln>
                <a:solidFill>
                  <a:schemeClr val="bg1"/>
                </a:solidFill>
                <a:latin typeface="Franklin Gothic Book" pitchFamily="34" charset="0"/>
              </a:rPr>
              <a:t>the Audit  Committee</a:t>
            </a:r>
            <a:endParaRPr lang="en-US" sz="2000" dirty="0">
              <a:ln>
                <a:solidFill>
                  <a:schemeClr val="bg1">
                    <a:lumMod val="65000"/>
                    <a:lumOff val="35000"/>
                  </a:schemeClr>
                </a:solidFill>
              </a:ln>
              <a:solidFill>
                <a:schemeClr val="bg1"/>
              </a:solidFill>
              <a:latin typeface="Franklin Gothic Book"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71570"/>
          </a:xfrm>
        </p:spPr>
        <p:txBody>
          <a:bodyPr>
            <a:noAutofit/>
          </a:bodyPr>
          <a:lstStyle/>
          <a:p>
            <a:pPr algn="ctr"/>
            <a:r>
              <a:rPr lang="en-US" sz="2800" dirty="0" smtClean="0">
                <a:solidFill>
                  <a:schemeClr val="accent4">
                    <a:lumMod val="50000"/>
                  </a:schemeClr>
                </a:solidFill>
              </a:rPr>
              <a:t>Specific Considerations while Planning Internal Audit of an Educational Institution</a:t>
            </a:r>
            <a:endParaRPr lang="en-US" sz="2800" dirty="0">
              <a:solidFill>
                <a:schemeClr val="accent4">
                  <a:lumMod val="50000"/>
                </a:schemeClr>
              </a:solidFill>
            </a:endParaRPr>
          </a:p>
        </p:txBody>
      </p:sp>
      <p:graphicFrame>
        <p:nvGraphicFramePr>
          <p:cNvPr id="5" name="Diagram 4"/>
          <p:cNvGraphicFramePr/>
          <p:nvPr/>
        </p:nvGraphicFramePr>
        <p:xfrm>
          <a:off x="571472" y="1500174"/>
          <a:ext cx="8215370" cy="1643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500034" y="3571876"/>
          <a:ext cx="8286808" cy="14287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595</TotalTime>
  <Words>2464</Words>
  <Application>Microsoft Office PowerPoint</Application>
  <PresentationFormat>On-screen Show (4:3)</PresentationFormat>
  <Paragraphs>191</Paragraphs>
  <Slides>32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Agency FB</vt:lpstr>
      <vt:lpstr>Arial</vt:lpstr>
      <vt:lpstr>Arial Narrow</vt:lpstr>
      <vt:lpstr>Cambria Math</vt:lpstr>
      <vt:lpstr>Century</vt:lpstr>
      <vt:lpstr>Franklin Gothic Book</vt:lpstr>
      <vt:lpstr>Georgia</vt:lpstr>
      <vt:lpstr>Verdana</vt:lpstr>
      <vt:lpstr>Wingdings</vt:lpstr>
      <vt:lpstr>Wingdings 2</vt:lpstr>
      <vt:lpstr>Wingdings 3</vt:lpstr>
      <vt:lpstr>Concourse</vt:lpstr>
      <vt:lpstr>PowerPoint Presentation</vt:lpstr>
      <vt:lpstr> Audit of Educational Institutions &amp; NPO </vt:lpstr>
      <vt:lpstr>Audit of Educational Institutions   </vt:lpstr>
      <vt:lpstr>Role of an Auditor in Audit of Educational Institutions </vt:lpstr>
      <vt:lpstr>The institution may receive the following:</vt:lpstr>
      <vt:lpstr>Records to be verified by Auditor in Educational Institutions </vt:lpstr>
      <vt:lpstr>Internal Auditing Aspects</vt:lpstr>
      <vt:lpstr>Engagement Letter</vt:lpstr>
      <vt:lpstr>Specific Considerations while Planning Internal Audit of an Educational Institution</vt:lpstr>
      <vt:lpstr>Knowledge of the Educational Institution and its Environment</vt:lpstr>
      <vt:lpstr>Risk Assessment and Internal Control in an Educational Institution</vt:lpstr>
      <vt:lpstr>Management Control Aspects</vt:lpstr>
      <vt:lpstr>Internal Audit Procedures</vt:lpstr>
      <vt:lpstr>PowerPoint Presentation</vt:lpstr>
      <vt:lpstr>Special Internal Audit Aspects in an Educational Institution</vt:lpstr>
      <vt:lpstr>Reporting of Frauds, Errors, Irregularities and Illegal Acts in an Educational Institution</vt:lpstr>
      <vt:lpstr>Responsibilities of  the Internal Auditor</vt:lpstr>
      <vt:lpstr>Internal Auditor’s Role in Statutory and Legal Compliances of an Educational Institution</vt:lpstr>
      <vt:lpstr>Internal Audit using Computer Assisted Audit Techniques (CAAT)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dc:creator>
  <cp:lastModifiedBy>NIRMAL</cp:lastModifiedBy>
  <cp:revision>66</cp:revision>
  <dcterms:created xsi:type="dcterms:W3CDTF">2023-05-17T06:43:24Z</dcterms:created>
  <dcterms:modified xsi:type="dcterms:W3CDTF">2023-05-18T07:27:03Z</dcterms:modified>
</cp:coreProperties>
</file>