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p:sldMasterIdLst>
    <p:sldMasterId id="2147483648" r:id="rId1"/>
    <p:sldMasterId id="2147483649" r:id="rId2"/>
  </p:sldMasterIdLst>
  <p:notesMasterIdLst>
    <p:notesMasterId r:id="rId86"/>
  </p:notesMasterIdLst>
  <p:sldIdLst>
    <p:sldId id="256" r:id="rId3"/>
    <p:sldId id="295" r:id="rId4"/>
    <p:sldId id="296" r:id="rId5"/>
    <p:sldId id="297" r:id="rId6"/>
    <p:sldId id="298" r:id="rId7"/>
    <p:sldId id="355" r:id="rId8"/>
    <p:sldId id="358" r:id="rId9"/>
    <p:sldId id="359" r:id="rId10"/>
    <p:sldId id="360" r:id="rId11"/>
    <p:sldId id="361" r:id="rId12"/>
    <p:sldId id="362" r:id="rId13"/>
    <p:sldId id="363" r:id="rId14"/>
    <p:sldId id="303" r:id="rId15"/>
    <p:sldId id="304" r:id="rId16"/>
    <p:sldId id="305" r:id="rId17"/>
    <p:sldId id="308" r:id="rId18"/>
    <p:sldId id="364" r:id="rId19"/>
    <p:sldId id="357" r:id="rId20"/>
    <p:sldId id="311" r:id="rId21"/>
    <p:sldId id="312" r:id="rId22"/>
    <p:sldId id="313" r:id="rId23"/>
    <p:sldId id="314" r:id="rId24"/>
    <p:sldId id="309" r:id="rId25"/>
    <p:sldId id="257" r:id="rId26"/>
    <p:sldId id="267" r:id="rId27"/>
    <p:sldId id="268" r:id="rId28"/>
    <p:sldId id="269" r:id="rId29"/>
    <p:sldId id="272" r:id="rId30"/>
    <p:sldId id="273" r:id="rId31"/>
    <p:sldId id="274" r:id="rId32"/>
    <p:sldId id="275" r:id="rId33"/>
    <p:sldId id="278" r:id="rId34"/>
    <p:sldId id="279" r:id="rId35"/>
    <p:sldId id="365" r:id="rId36"/>
    <p:sldId id="290" r:id="rId37"/>
    <p:sldId id="291" r:id="rId38"/>
    <p:sldId id="294" r:id="rId39"/>
    <p:sldId id="300" r:id="rId40"/>
    <p:sldId id="301" r:id="rId41"/>
    <p:sldId id="302" r:id="rId42"/>
    <p:sldId id="310" r:id="rId43"/>
    <p:sldId id="316" r:id="rId44"/>
    <p:sldId id="317" r:id="rId45"/>
    <p:sldId id="318" r:id="rId46"/>
    <p:sldId id="319" r:id="rId47"/>
    <p:sldId id="320" r:id="rId48"/>
    <p:sldId id="321" r:id="rId49"/>
    <p:sldId id="322" r:id="rId50"/>
    <p:sldId id="323" r:id="rId51"/>
    <p:sldId id="366" r:id="rId52"/>
    <p:sldId id="367" r:id="rId53"/>
    <p:sldId id="368" r:id="rId54"/>
    <p:sldId id="369" r:id="rId55"/>
    <p:sldId id="325" r:id="rId56"/>
    <p:sldId id="326" r:id="rId57"/>
    <p:sldId id="327" r:id="rId58"/>
    <p:sldId id="328" r:id="rId59"/>
    <p:sldId id="329" r:id="rId60"/>
    <p:sldId id="330" r:id="rId61"/>
    <p:sldId id="331" r:id="rId62"/>
    <p:sldId id="332" r:id="rId63"/>
    <p:sldId id="333" r:id="rId64"/>
    <p:sldId id="334" r:id="rId65"/>
    <p:sldId id="335" r:id="rId66"/>
    <p:sldId id="336" r:id="rId67"/>
    <p:sldId id="337" r:id="rId68"/>
    <p:sldId id="338" r:id="rId69"/>
    <p:sldId id="339" r:id="rId70"/>
    <p:sldId id="340" r:id="rId71"/>
    <p:sldId id="341" r:id="rId72"/>
    <p:sldId id="342" r:id="rId73"/>
    <p:sldId id="343" r:id="rId74"/>
    <p:sldId id="344" r:id="rId75"/>
    <p:sldId id="345" r:id="rId76"/>
    <p:sldId id="346" r:id="rId77"/>
    <p:sldId id="347" r:id="rId78"/>
    <p:sldId id="348" r:id="rId79"/>
    <p:sldId id="349" r:id="rId80"/>
    <p:sldId id="350" r:id="rId81"/>
    <p:sldId id="351" r:id="rId82"/>
    <p:sldId id="352" r:id="rId83"/>
    <p:sldId id="353" r:id="rId84"/>
    <p:sldId id="354" r:id="rId85"/>
  </p:sldIdLst>
  <p:sldSz cx="9144000" cy="6858000" type="screen4x3"/>
  <p:notesSz cx="6858000" cy="9144000"/>
  <p:defaultTextStyle>
    <a:defPPr>
      <a:defRPr lang="en-US"/>
    </a:defPPr>
    <a:lvl1pPr algn="l" rtl="0" fontAlgn="base" hangingPunct="0">
      <a:spcBef>
        <a:spcPct val="0"/>
      </a:spcBef>
      <a:spcAft>
        <a:spcPct val="0"/>
      </a:spcAft>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1pPr>
    <a:lvl2pPr indent="457200" algn="l" rtl="0" fontAlgn="base" hangingPunct="0">
      <a:spcBef>
        <a:spcPct val="0"/>
      </a:spcBef>
      <a:spcAft>
        <a:spcPct val="0"/>
      </a:spcAft>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indent="914400" algn="l" rtl="0" fontAlgn="base" hangingPunct="0">
      <a:spcBef>
        <a:spcPct val="0"/>
      </a:spcBef>
      <a:spcAft>
        <a:spcPct val="0"/>
      </a:spcAft>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indent="1371600" algn="l" rtl="0" fontAlgn="base" hangingPunct="0">
      <a:spcBef>
        <a:spcPct val="0"/>
      </a:spcBef>
      <a:spcAft>
        <a:spcPct val="0"/>
      </a:spcAft>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indent="1828800" algn="l" rtl="0" fontAlgn="base" hangingPunct="0">
      <a:spcBef>
        <a:spcPct val="0"/>
      </a:spcBef>
      <a:spcAft>
        <a:spcPct val="0"/>
      </a:spcAft>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286000" algn="l" defTabSz="914400" rtl="0" eaLnBrk="1" latinLnBrk="0" hangingPunct="1">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743200" algn="l" defTabSz="914400" rtl="0" eaLnBrk="1" latinLnBrk="0" hangingPunct="1">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200400" algn="l" defTabSz="914400" rtl="0" eaLnBrk="1" latinLnBrk="0" hangingPunct="1">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657600" algn="l" defTabSz="914400" rtl="0" eaLnBrk="1" latinLnBrk="0" hangingPunct="1">
      <a:defRPr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64" autoAdjust="0"/>
    <p:restoredTop sz="94660"/>
  </p:normalViewPr>
  <p:slideViewPr>
    <p:cSldViewPr>
      <p:cViewPr varScale="1">
        <p:scale>
          <a:sx n="62" d="100"/>
          <a:sy n="62" d="100"/>
        </p:scale>
        <p:origin x="1540"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theme" Target="theme/theme1.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tableStyles" Target="tableStyles.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presProps" Target="pres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a:extLst>
              <a:ext uri="{FF2B5EF4-FFF2-40B4-BE49-F238E27FC236}">
                <a16:creationId xmlns:a16="http://schemas.microsoft.com/office/drawing/2014/main" id="{9331D575-2D0B-763F-7DF3-68BFD6765BD5}"/>
              </a:ext>
            </a:extLst>
          </p:cNvPr>
          <p:cNvSpPr>
            <a:spLocks noGrp="1" noRot="1" noChangeAspect="1"/>
          </p:cNvSpPr>
          <p:nvPr>
            <p:ph type="sldImg"/>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4" name="Rectangle 2">
            <a:extLst>
              <a:ext uri="{FF2B5EF4-FFF2-40B4-BE49-F238E27FC236}">
                <a16:creationId xmlns:a16="http://schemas.microsoft.com/office/drawing/2014/main" id="{795CE46F-6AAD-A332-8D05-1536506D9B9F}"/>
              </a:ext>
            </a:extLst>
          </p:cNvPr>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sym typeface="Calibri" panose="020F0502020204030204" pitchFamily="34" charset="0"/>
              </a:rPr>
              <a:t>Click to edit Template text styles</a:t>
            </a:r>
          </a:p>
          <a:p>
            <a:pPr lvl="1"/>
            <a:r>
              <a:rPr lang="en-US" altLang="en-US">
                <a:sym typeface="Calibri" panose="020F0502020204030204" pitchFamily="34" charset="0"/>
              </a:rPr>
              <a:t>Second level</a:t>
            </a:r>
          </a:p>
          <a:p>
            <a:pPr lvl="2"/>
            <a:r>
              <a:rPr lang="en-US" altLang="en-US">
                <a:sym typeface="Calibri" panose="020F0502020204030204" pitchFamily="34" charset="0"/>
              </a:rPr>
              <a:t>Third level</a:t>
            </a:r>
          </a:p>
          <a:p>
            <a:pPr lvl="3"/>
            <a:r>
              <a:rPr lang="en-US" altLang="en-US">
                <a:sym typeface="Calibri" panose="020F0502020204030204" pitchFamily="34" charset="0"/>
              </a:rPr>
              <a:t>Fourth level</a:t>
            </a:r>
          </a:p>
          <a:p>
            <a:pPr lvl="4"/>
            <a:r>
              <a:rPr lang="en-US" altLang="en-US">
                <a:sym typeface="Calibri" panose="020F0502020204030204" pitchFamily="34" charset="0"/>
              </a:rPr>
              <a:t>Fifth level</a:t>
            </a:r>
          </a:p>
        </p:txBody>
      </p:sp>
    </p:spTree>
  </p:cSld>
  <p:clrMap bg1="lt1" tx1="dk1" bg2="lt2" tx2="dk2" accent1="accent1" accent2="accent2" accent3="accent3" accent4="accent4" accent5="accent5" accent6="accent6" hlink="hlink" folHlink="folHlink"/>
  <p:notesStyle>
    <a:lvl1pPr algn="l" defTabSz="457200" rtl="0" fontAlgn="base" hangingPunct="0">
      <a:spcBef>
        <a:spcPts val="400"/>
      </a:spcBef>
      <a:spcAft>
        <a:spcPct val="0"/>
      </a:spcAft>
      <a:defRPr sz="12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1pPr>
    <a:lvl2pPr indent="228600" algn="l" defTabSz="457200" rtl="0" fontAlgn="base" hangingPunct="0">
      <a:spcBef>
        <a:spcPts val="400"/>
      </a:spcBef>
      <a:spcAft>
        <a:spcPct val="0"/>
      </a:spcAft>
      <a:defRPr sz="12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indent="457200" algn="l" defTabSz="457200" rtl="0" fontAlgn="base" hangingPunct="0">
      <a:spcBef>
        <a:spcPts val="400"/>
      </a:spcBef>
      <a:spcAft>
        <a:spcPct val="0"/>
      </a:spcAft>
      <a:defRPr sz="12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indent="685800" algn="l" defTabSz="457200" rtl="0" fontAlgn="base" hangingPunct="0">
      <a:spcBef>
        <a:spcPts val="400"/>
      </a:spcBef>
      <a:spcAft>
        <a:spcPct val="0"/>
      </a:spcAft>
      <a:defRPr sz="12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indent="914400" algn="l" defTabSz="457200" rtl="0" fontAlgn="base" hangingPunct="0">
      <a:spcBef>
        <a:spcPts val="400"/>
      </a:spcBef>
      <a:spcAft>
        <a:spcPct val="0"/>
      </a:spcAft>
      <a:defRPr sz="12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B2DF2-9B3C-8776-8269-31E83AEC4F32}"/>
              </a:ext>
            </a:extLst>
          </p:cNvPr>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BAA4BF-0058-4F8E-436A-2ABB861DC5A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Slide Number Placeholder 3">
            <a:extLst>
              <a:ext uri="{FF2B5EF4-FFF2-40B4-BE49-F238E27FC236}">
                <a16:creationId xmlns:a16="http://schemas.microsoft.com/office/drawing/2014/main" id="{46D71066-4A1F-E9D5-49E0-FE183F623B44}"/>
              </a:ext>
            </a:extLst>
          </p:cNvPr>
          <p:cNvSpPr>
            <a:spLocks noGrp="1"/>
          </p:cNvSpPr>
          <p:nvPr>
            <p:ph type="sldNum" sz="quarter" idx="10"/>
          </p:nvPr>
        </p:nvSpPr>
        <p:spPr/>
        <p:txBody>
          <a:bodyPr/>
          <a:lstStyle>
            <a:lvl1pPr>
              <a:defRPr/>
            </a:lvl1pPr>
          </a:lstStyle>
          <a:p>
            <a:fld id="{B9DEF6A1-8D02-4CF7-99D6-DFDEBA5E66ED}" type="slidenum">
              <a:rPr lang="en-US" altLang="en-US"/>
              <a:pPr/>
              <a:t>‹#›</a:t>
            </a:fld>
            <a:endParaRPr lang="en-US" altLang="en-US"/>
          </a:p>
        </p:txBody>
      </p:sp>
    </p:spTree>
    <p:extLst>
      <p:ext uri="{BB962C8B-B14F-4D97-AF65-F5344CB8AC3E}">
        <p14:creationId xmlns:p14="http://schemas.microsoft.com/office/powerpoint/2010/main" val="2184985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A148D-0FB4-08A2-092C-4782831605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2F5F5B-109C-FCDA-92A8-A6B3EB2F38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25AD881D-267D-29F2-2B40-62FA93E72867}"/>
              </a:ext>
            </a:extLst>
          </p:cNvPr>
          <p:cNvSpPr>
            <a:spLocks noGrp="1"/>
          </p:cNvSpPr>
          <p:nvPr>
            <p:ph type="sldNum" sz="quarter" idx="10"/>
          </p:nvPr>
        </p:nvSpPr>
        <p:spPr/>
        <p:txBody>
          <a:bodyPr/>
          <a:lstStyle>
            <a:lvl1pPr>
              <a:defRPr/>
            </a:lvl1pPr>
          </a:lstStyle>
          <a:p>
            <a:fld id="{013934B0-CDCA-4040-BF74-954DA2366F1D}" type="slidenum">
              <a:rPr lang="en-US" altLang="en-US"/>
              <a:pPr/>
              <a:t>‹#›</a:t>
            </a:fld>
            <a:endParaRPr lang="en-US" altLang="en-US"/>
          </a:p>
        </p:txBody>
      </p:sp>
    </p:spTree>
    <p:extLst>
      <p:ext uri="{BB962C8B-B14F-4D97-AF65-F5344CB8AC3E}">
        <p14:creationId xmlns:p14="http://schemas.microsoft.com/office/powerpoint/2010/main" val="1040807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D54756-B4D9-1E1E-751E-7A0D84F3A968}"/>
              </a:ext>
            </a:extLst>
          </p:cNvPr>
          <p:cNvSpPr>
            <a:spLocks noGrp="1"/>
          </p:cNvSpPr>
          <p:nvPr>
            <p:ph type="title" orient="vert"/>
          </p:nvPr>
        </p:nvSpPr>
        <p:spPr>
          <a:xfrm>
            <a:off x="6629400" y="704850"/>
            <a:ext cx="2057400" cy="561975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39EA173-D26B-295A-FF1D-18C3909C5986}"/>
              </a:ext>
            </a:extLst>
          </p:cNvPr>
          <p:cNvSpPr>
            <a:spLocks noGrp="1"/>
          </p:cNvSpPr>
          <p:nvPr>
            <p:ph type="body" orient="vert" idx="1"/>
          </p:nvPr>
        </p:nvSpPr>
        <p:spPr>
          <a:xfrm>
            <a:off x="457200" y="704850"/>
            <a:ext cx="6019800" cy="5619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57D36087-C467-604C-1644-6B848CB96DD1}"/>
              </a:ext>
            </a:extLst>
          </p:cNvPr>
          <p:cNvSpPr>
            <a:spLocks noGrp="1"/>
          </p:cNvSpPr>
          <p:nvPr>
            <p:ph type="sldNum" sz="quarter" idx="10"/>
          </p:nvPr>
        </p:nvSpPr>
        <p:spPr/>
        <p:txBody>
          <a:bodyPr/>
          <a:lstStyle>
            <a:lvl1pPr>
              <a:defRPr/>
            </a:lvl1pPr>
          </a:lstStyle>
          <a:p>
            <a:fld id="{C5365F02-F40E-4E4F-AB40-150658AEBFB6}" type="slidenum">
              <a:rPr lang="en-US" altLang="en-US"/>
              <a:pPr/>
              <a:t>‹#›</a:t>
            </a:fld>
            <a:endParaRPr lang="en-US" altLang="en-US"/>
          </a:p>
        </p:txBody>
      </p:sp>
    </p:spTree>
    <p:extLst>
      <p:ext uri="{BB962C8B-B14F-4D97-AF65-F5344CB8AC3E}">
        <p14:creationId xmlns:p14="http://schemas.microsoft.com/office/powerpoint/2010/main" val="3072579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6EA81-D917-8047-835C-96369F55386C}"/>
              </a:ext>
            </a:extLst>
          </p:cNvPr>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2EE007-44E1-0A4D-6615-3C9541BF2E2F}"/>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Slide Number Placeholder 3">
            <a:extLst>
              <a:ext uri="{FF2B5EF4-FFF2-40B4-BE49-F238E27FC236}">
                <a16:creationId xmlns:a16="http://schemas.microsoft.com/office/drawing/2014/main" id="{DA284F08-B73E-9BF9-A9D2-93263680ACE4}"/>
              </a:ext>
            </a:extLst>
          </p:cNvPr>
          <p:cNvSpPr>
            <a:spLocks noGrp="1"/>
          </p:cNvSpPr>
          <p:nvPr>
            <p:ph type="sldNum" sz="quarter" idx="10"/>
          </p:nvPr>
        </p:nvSpPr>
        <p:spPr/>
        <p:txBody>
          <a:bodyPr/>
          <a:lstStyle>
            <a:lvl1pPr>
              <a:defRPr/>
            </a:lvl1pPr>
          </a:lstStyle>
          <a:p>
            <a:fld id="{49D7F933-BD6B-4749-9A09-5D4A7C4ECAFA}" type="slidenum">
              <a:rPr lang="en-US" altLang="en-US"/>
              <a:pPr/>
              <a:t>‹#›</a:t>
            </a:fld>
            <a:endParaRPr lang="en-US" altLang="en-US"/>
          </a:p>
        </p:txBody>
      </p:sp>
    </p:spTree>
    <p:extLst>
      <p:ext uri="{BB962C8B-B14F-4D97-AF65-F5344CB8AC3E}">
        <p14:creationId xmlns:p14="http://schemas.microsoft.com/office/powerpoint/2010/main" val="3944351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C3031-25F5-B108-C962-DFA20A5D14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43D4A5-E753-18A1-235C-BF38EC1CB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2CC1F1B-E3DE-04DF-72B1-2849496D3195}"/>
              </a:ext>
            </a:extLst>
          </p:cNvPr>
          <p:cNvSpPr>
            <a:spLocks noGrp="1"/>
          </p:cNvSpPr>
          <p:nvPr>
            <p:ph type="sldNum" sz="quarter" idx="10"/>
          </p:nvPr>
        </p:nvSpPr>
        <p:spPr/>
        <p:txBody>
          <a:bodyPr/>
          <a:lstStyle>
            <a:lvl1pPr>
              <a:defRPr/>
            </a:lvl1pPr>
          </a:lstStyle>
          <a:p>
            <a:fld id="{D11BEA00-DB9C-49EA-A832-E7E35F1ECC14}" type="slidenum">
              <a:rPr lang="en-US" altLang="en-US"/>
              <a:pPr/>
              <a:t>‹#›</a:t>
            </a:fld>
            <a:endParaRPr lang="en-US" altLang="en-US"/>
          </a:p>
        </p:txBody>
      </p:sp>
    </p:spTree>
    <p:extLst>
      <p:ext uri="{BB962C8B-B14F-4D97-AF65-F5344CB8AC3E}">
        <p14:creationId xmlns:p14="http://schemas.microsoft.com/office/powerpoint/2010/main" val="4180995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E4EEF-61FB-0297-0DC1-1CB614F90F7C}"/>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BEB07F-0C59-257F-45BD-A0D55CF7A02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a:extLst>
              <a:ext uri="{FF2B5EF4-FFF2-40B4-BE49-F238E27FC236}">
                <a16:creationId xmlns:a16="http://schemas.microsoft.com/office/drawing/2014/main" id="{30774E1F-2DBD-D60A-EFF1-3A1ED784BD4D}"/>
              </a:ext>
            </a:extLst>
          </p:cNvPr>
          <p:cNvSpPr>
            <a:spLocks noGrp="1"/>
          </p:cNvSpPr>
          <p:nvPr>
            <p:ph type="sldNum" sz="quarter" idx="10"/>
          </p:nvPr>
        </p:nvSpPr>
        <p:spPr/>
        <p:txBody>
          <a:bodyPr/>
          <a:lstStyle>
            <a:lvl1pPr>
              <a:defRPr/>
            </a:lvl1pPr>
          </a:lstStyle>
          <a:p>
            <a:fld id="{B22BAE96-7C1B-4923-8602-772473FEE8F3}" type="slidenum">
              <a:rPr lang="en-US" altLang="en-US"/>
              <a:pPr/>
              <a:t>‹#›</a:t>
            </a:fld>
            <a:endParaRPr lang="en-US" altLang="en-US"/>
          </a:p>
        </p:txBody>
      </p:sp>
    </p:spTree>
    <p:extLst>
      <p:ext uri="{BB962C8B-B14F-4D97-AF65-F5344CB8AC3E}">
        <p14:creationId xmlns:p14="http://schemas.microsoft.com/office/powerpoint/2010/main" val="1275928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F8EC3-33C7-DD3D-EB75-B874C9C4F9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48733D-4A51-6F8F-8E79-498CF1FE4AA2}"/>
              </a:ext>
            </a:extLst>
          </p:cNvPr>
          <p:cNvSpPr>
            <a:spLocks noGrp="1"/>
          </p:cNvSpPr>
          <p:nvPr>
            <p:ph sz="half" idx="1"/>
          </p:nvPr>
        </p:nvSpPr>
        <p:spPr>
          <a:xfrm>
            <a:off x="533400" y="3227388"/>
            <a:ext cx="3849688" cy="17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6E5EE0-A763-7595-A5FD-3AEE008BA42A}"/>
              </a:ext>
            </a:extLst>
          </p:cNvPr>
          <p:cNvSpPr>
            <a:spLocks noGrp="1"/>
          </p:cNvSpPr>
          <p:nvPr>
            <p:ph sz="half" idx="2"/>
          </p:nvPr>
        </p:nvSpPr>
        <p:spPr>
          <a:xfrm>
            <a:off x="4535488" y="3227388"/>
            <a:ext cx="3851275" cy="17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3E3D7A3F-56FD-4BF9-927E-D1C0EEDDFA6D}"/>
              </a:ext>
            </a:extLst>
          </p:cNvPr>
          <p:cNvSpPr>
            <a:spLocks noGrp="1"/>
          </p:cNvSpPr>
          <p:nvPr>
            <p:ph type="sldNum" sz="quarter" idx="10"/>
          </p:nvPr>
        </p:nvSpPr>
        <p:spPr/>
        <p:txBody>
          <a:bodyPr/>
          <a:lstStyle>
            <a:lvl1pPr>
              <a:defRPr/>
            </a:lvl1pPr>
          </a:lstStyle>
          <a:p>
            <a:fld id="{F0802F73-F7F7-49A8-B560-144BD9F8BAD8}" type="slidenum">
              <a:rPr lang="en-US" altLang="en-US"/>
              <a:pPr/>
              <a:t>‹#›</a:t>
            </a:fld>
            <a:endParaRPr lang="en-US" altLang="en-US"/>
          </a:p>
        </p:txBody>
      </p:sp>
    </p:spTree>
    <p:extLst>
      <p:ext uri="{BB962C8B-B14F-4D97-AF65-F5344CB8AC3E}">
        <p14:creationId xmlns:p14="http://schemas.microsoft.com/office/powerpoint/2010/main" val="1178061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7D77A-7820-8695-989B-D65A89D4C391}"/>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8A56C7-1E25-7BEF-6115-A3344F898E2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E779FD-3021-9448-C42B-7696EA3DA25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FA79E6-B428-B5D7-7161-642032CE83A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C09649-8D66-B955-B163-F546948F3DE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7C72E53-932F-2CCA-7743-D92CD15E5E04}"/>
              </a:ext>
            </a:extLst>
          </p:cNvPr>
          <p:cNvSpPr>
            <a:spLocks noGrp="1"/>
          </p:cNvSpPr>
          <p:nvPr>
            <p:ph type="sldNum" sz="quarter" idx="10"/>
          </p:nvPr>
        </p:nvSpPr>
        <p:spPr/>
        <p:txBody>
          <a:bodyPr/>
          <a:lstStyle>
            <a:lvl1pPr>
              <a:defRPr/>
            </a:lvl1pPr>
          </a:lstStyle>
          <a:p>
            <a:fld id="{4DC410A7-D569-4C4F-9D7E-A6EAA8F3F752}" type="slidenum">
              <a:rPr lang="en-US" altLang="en-US"/>
              <a:pPr/>
              <a:t>‹#›</a:t>
            </a:fld>
            <a:endParaRPr lang="en-US" altLang="en-US"/>
          </a:p>
        </p:txBody>
      </p:sp>
    </p:spTree>
    <p:extLst>
      <p:ext uri="{BB962C8B-B14F-4D97-AF65-F5344CB8AC3E}">
        <p14:creationId xmlns:p14="http://schemas.microsoft.com/office/powerpoint/2010/main" val="949588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CD95C-EC9A-CC2F-DC04-D2288957439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8B752015-94EC-95DB-7FFF-0B14926B0544}"/>
              </a:ext>
            </a:extLst>
          </p:cNvPr>
          <p:cNvSpPr>
            <a:spLocks noGrp="1"/>
          </p:cNvSpPr>
          <p:nvPr>
            <p:ph type="sldNum" sz="quarter" idx="10"/>
          </p:nvPr>
        </p:nvSpPr>
        <p:spPr/>
        <p:txBody>
          <a:bodyPr/>
          <a:lstStyle>
            <a:lvl1pPr>
              <a:defRPr/>
            </a:lvl1pPr>
          </a:lstStyle>
          <a:p>
            <a:fld id="{C7592C94-68EC-4949-9AA2-6626B8FB1B5D}" type="slidenum">
              <a:rPr lang="en-US" altLang="en-US"/>
              <a:pPr/>
              <a:t>‹#›</a:t>
            </a:fld>
            <a:endParaRPr lang="en-US" altLang="en-US"/>
          </a:p>
        </p:txBody>
      </p:sp>
    </p:spTree>
    <p:extLst>
      <p:ext uri="{BB962C8B-B14F-4D97-AF65-F5344CB8AC3E}">
        <p14:creationId xmlns:p14="http://schemas.microsoft.com/office/powerpoint/2010/main" val="30181922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539EA6-8D37-6706-BD08-8F5617D7C2F6}"/>
              </a:ext>
            </a:extLst>
          </p:cNvPr>
          <p:cNvSpPr>
            <a:spLocks noGrp="1"/>
          </p:cNvSpPr>
          <p:nvPr>
            <p:ph type="sldNum" sz="quarter" idx="10"/>
          </p:nvPr>
        </p:nvSpPr>
        <p:spPr/>
        <p:txBody>
          <a:bodyPr/>
          <a:lstStyle>
            <a:lvl1pPr>
              <a:defRPr/>
            </a:lvl1pPr>
          </a:lstStyle>
          <a:p>
            <a:fld id="{EDD889DE-5361-4A0D-BD78-9507EA7732EF}" type="slidenum">
              <a:rPr lang="en-US" altLang="en-US"/>
              <a:pPr/>
              <a:t>‹#›</a:t>
            </a:fld>
            <a:endParaRPr lang="en-US" altLang="en-US"/>
          </a:p>
        </p:txBody>
      </p:sp>
    </p:spTree>
    <p:extLst>
      <p:ext uri="{BB962C8B-B14F-4D97-AF65-F5344CB8AC3E}">
        <p14:creationId xmlns:p14="http://schemas.microsoft.com/office/powerpoint/2010/main" val="3584421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37DAE-6125-70ED-4BA0-310282DDA01F}"/>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742167E-19FE-2DDF-61AD-C3056606DAC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105A948-B2E9-8EF5-90E2-188E57191B2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C211126C-E856-AF57-3C7C-1FBDA33A2F06}"/>
              </a:ext>
            </a:extLst>
          </p:cNvPr>
          <p:cNvSpPr>
            <a:spLocks noGrp="1"/>
          </p:cNvSpPr>
          <p:nvPr>
            <p:ph type="sldNum" sz="quarter" idx="10"/>
          </p:nvPr>
        </p:nvSpPr>
        <p:spPr/>
        <p:txBody>
          <a:bodyPr/>
          <a:lstStyle>
            <a:lvl1pPr>
              <a:defRPr/>
            </a:lvl1pPr>
          </a:lstStyle>
          <a:p>
            <a:fld id="{EF682EE0-5C74-4205-9203-08A630F577AD}" type="slidenum">
              <a:rPr lang="en-US" altLang="en-US"/>
              <a:pPr/>
              <a:t>‹#›</a:t>
            </a:fld>
            <a:endParaRPr lang="en-US" altLang="en-US"/>
          </a:p>
        </p:txBody>
      </p:sp>
    </p:spTree>
    <p:extLst>
      <p:ext uri="{BB962C8B-B14F-4D97-AF65-F5344CB8AC3E}">
        <p14:creationId xmlns:p14="http://schemas.microsoft.com/office/powerpoint/2010/main" val="3280226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82101-8745-DD7C-C481-9B665F9F8F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0DD879-A9DF-3DFB-99FC-95C0D7725E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717073A0-0F13-117F-ABFE-E5922658E18A}"/>
              </a:ext>
            </a:extLst>
          </p:cNvPr>
          <p:cNvSpPr>
            <a:spLocks noGrp="1"/>
          </p:cNvSpPr>
          <p:nvPr>
            <p:ph type="sldNum" sz="quarter" idx="10"/>
          </p:nvPr>
        </p:nvSpPr>
        <p:spPr/>
        <p:txBody>
          <a:bodyPr/>
          <a:lstStyle>
            <a:lvl1pPr>
              <a:defRPr/>
            </a:lvl1pPr>
          </a:lstStyle>
          <a:p>
            <a:fld id="{028183D0-C966-46BE-8DEA-F4CC16926924}" type="slidenum">
              <a:rPr lang="en-US" altLang="en-US"/>
              <a:pPr/>
              <a:t>‹#›</a:t>
            </a:fld>
            <a:endParaRPr lang="en-US" altLang="en-US"/>
          </a:p>
        </p:txBody>
      </p:sp>
    </p:spTree>
    <p:extLst>
      <p:ext uri="{BB962C8B-B14F-4D97-AF65-F5344CB8AC3E}">
        <p14:creationId xmlns:p14="http://schemas.microsoft.com/office/powerpoint/2010/main" val="3398793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BFF7F-54F8-DC84-B394-98ED65848387}"/>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F66F1A-CDFC-1097-619F-B3BFC4EFD28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6E7537-3A38-F4D1-0A1C-61E8CCEC9AC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0F084216-3D3C-12E9-C0C3-B49E62128A6D}"/>
              </a:ext>
            </a:extLst>
          </p:cNvPr>
          <p:cNvSpPr>
            <a:spLocks noGrp="1"/>
          </p:cNvSpPr>
          <p:nvPr>
            <p:ph type="sldNum" sz="quarter" idx="10"/>
          </p:nvPr>
        </p:nvSpPr>
        <p:spPr/>
        <p:txBody>
          <a:bodyPr/>
          <a:lstStyle>
            <a:lvl1pPr>
              <a:defRPr/>
            </a:lvl1pPr>
          </a:lstStyle>
          <a:p>
            <a:fld id="{FFF7B267-6088-4E46-AB76-A1EAD3D0A0C6}" type="slidenum">
              <a:rPr lang="en-US" altLang="en-US"/>
              <a:pPr/>
              <a:t>‹#›</a:t>
            </a:fld>
            <a:endParaRPr lang="en-US" altLang="en-US"/>
          </a:p>
        </p:txBody>
      </p:sp>
    </p:spTree>
    <p:extLst>
      <p:ext uri="{BB962C8B-B14F-4D97-AF65-F5344CB8AC3E}">
        <p14:creationId xmlns:p14="http://schemas.microsoft.com/office/powerpoint/2010/main" val="2788954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79094-C71A-7BF1-3F28-C792217AFA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E1E3C1-8BE2-E21D-8344-F774C5C690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333B5FC8-D3D7-369D-2693-6A7E2F043B13}"/>
              </a:ext>
            </a:extLst>
          </p:cNvPr>
          <p:cNvSpPr>
            <a:spLocks noGrp="1"/>
          </p:cNvSpPr>
          <p:nvPr>
            <p:ph type="sldNum" sz="quarter" idx="10"/>
          </p:nvPr>
        </p:nvSpPr>
        <p:spPr/>
        <p:txBody>
          <a:bodyPr/>
          <a:lstStyle>
            <a:lvl1pPr>
              <a:defRPr/>
            </a:lvl1pPr>
          </a:lstStyle>
          <a:p>
            <a:fld id="{9595B531-F2A1-42C5-9499-FEC1DF1DFA8F}" type="slidenum">
              <a:rPr lang="en-US" altLang="en-US"/>
              <a:pPr/>
              <a:t>‹#›</a:t>
            </a:fld>
            <a:endParaRPr lang="en-US" altLang="en-US"/>
          </a:p>
        </p:txBody>
      </p:sp>
    </p:spTree>
    <p:extLst>
      <p:ext uri="{BB962C8B-B14F-4D97-AF65-F5344CB8AC3E}">
        <p14:creationId xmlns:p14="http://schemas.microsoft.com/office/powerpoint/2010/main" val="37395898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103D23-707F-398C-7F19-0C6BDB0103C5}"/>
              </a:ext>
            </a:extLst>
          </p:cNvPr>
          <p:cNvSpPr>
            <a:spLocks noGrp="1"/>
          </p:cNvSpPr>
          <p:nvPr>
            <p:ph type="title" orient="vert"/>
          </p:nvPr>
        </p:nvSpPr>
        <p:spPr>
          <a:xfrm>
            <a:off x="6424613" y="1371600"/>
            <a:ext cx="1962150" cy="360838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FE8345-3483-CD20-7410-C8536842FFBC}"/>
              </a:ext>
            </a:extLst>
          </p:cNvPr>
          <p:cNvSpPr>
            <a:spLocks noGrp="1"/>
          </p:cNvSpPr>
          <p:nvPr>
            <p:ph type="body" orient="vert" idx="1"/>
          </p:nvPr>
        </p:nvSpPr>
        <p:spPr>
          <a:xfrm>
            <a:off x="533400" y="1371600"/>
            <a:ext cx="5738813" cy="3608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AF7D37B-9031-DB3B-BA27-9F3223DDA5D0}"/>
              </a:ext>
            </a:extLst>
          </p:cNvPr>
          <p:cNvSpPr>
            <a:spLocks noGrp="1"/>
          </p:cNvSpPr>
          <p:nvPr>
            <p:ph type="sldNum" sz="quarter" idx="10"/>
          </p:nvPr>
        </p:nvSpPr>
        <p:spPr/>
        <p:txBody>
          <a:bodyPr/>
          <a:lstStyle>
            <a:lvl1pPr>
              <a:defRPr/>
            </a:lvl1pPr>
          </a:lstStyle>
          <a:p>
            <a:fld id="{0D4F1701-9491-4109-812F-3D59BA41F907}" type="slidenum">
              <a:rPr lang="en-US" altLang="en-US"/>
              <a:pPr/>
              <a:t>‹#›</a:t>
            </a:fld>
            <a:endParaRPr lang="en-US" altLang="en-US"/>
          </a:p>
        </p:txBody>
      </p:sp>
    </p:spTree>
    <p:extLst>
      <p:ext uri="{BB962C8B-B14F-4D97-AF65-F5344CB8AC3E}">
        <p14:creationId xmlns:p14="http://schemas.microsoft.com/office/powerpoint/2010/main" val="1151202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7B029-4B01-E854-D122-FF6479272FA8}"/>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A15D10-DBAD-79EA-894C-FFDEB941363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a:extLst>
              <a:ext uri="{FF2B5EF4-FFF2-40B4-BE49-F238E27FC236}">
                <a16:creationId xmlns:a16="http://schemas.microsoft.com/office/drawing/2014/main" id="{107AC196-2BA5-5581-A636-98144F4C88D4}"/>
              </a:ext>
            </a:extLst>
          </p:cNvPr>
          <p:cNvSpPr>
            <a:spLocks noGrp="1"/>
          </p:cNvSpPr>
          <p:nvPr>
            <p:ph type="sldNum" sz="quarter" idx="10"/>
          </p:nvPr>
        </p:nvSpPr>
        <p:spPr/>
        <p:txBody>
          <a:bodyPr/>
          <a:lstStyle>
            <a:lvl1pPr>
              <a:defRPr/>
            </a:lvl1pPr>
          </a:lstStyle>
          <a:p>
            <a:fld id="{7115BEA7-5934-4EE6-BC90-CD8C8E307631}" type="slidenum">
              <a:rPr lang="en-US" altLang="en-US"/>
              <a:pPr/>
              <a:t>‹#›</a:t>
            </a:fld>
            <a:endParaRPr lang="en-US" altLang="en-US"/>
          </a:p>
        </p:txBody>
      </p:sp>
    </p:spTree>
    <p:extLst>
      <p:ext uri="{BB962C8B-B14F-4D97-AF65-F5344CB8AC3E}">
        <p14:creationId xmlns:p14="http://schemas.microsoft.com/office/powerpoint/2010/main" val="2318861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82758-F1BB-D253-0028-F8C855823A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1407F0-7A25-AF09-C0C4-63A36D25C706}"/>
              </a:ext>
            </a:extLst>
          </p:cNvPr>
          <p:cNvSpPr>
            <a:spLocks noGrp="1"/>
          </p:cNvSpPr>
          <p:nvPr>
            <p:ph sz="half" idx="1"/>
          </p:nvPr>
        </p:nvSpPr>
        <p:spPr>
          <a:xfrm>
            <a:off x="457200" y="1935163"/>
            <a:ext cx="4038600"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FB915E-1BD1-5A70-4652-F49F64AA8A06}"/>
              </a:ext>
            </a:extLst>
          </p:cNvPr>
          <p:cNvSpPr>
            <a:spLocks noGrp="1"/>
          </p:cNvSpPr>
          <p:nvPr>
            <p:ph sz="half" idx="2"/>
          </p:nvPr>
        </p:nvSpPr>
        <p:spPr>
          <a:xfrm>
            <a:off x="4648200" y="1935163"/>
            <a:ext cx="4038600"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AD248F00-68F2-9720-D97D-0E6B4786C53E}"/>
              </a:ext>
            </a:extLst>
          </p:cNvPr>
          <p:cNvSpPr>
            <a:spLocks noGrp="1"/>
          </p:cNvSpPr>
          <p:nvPr>
            <p:ph type="sldNum" sz="quarter" idx="10"/>
          </p:nvPr>
        </p:nvSpPr>
        <p:spPr/>
        <p:txBody>
          <a:bodyPr/>
          <a:lstStyle>
            <a:lvl1pPr>
              <a:defRPr/>
            </a:lvl1pPr>
          </a:lstStyle>
          <a:p>
            <a:fld id="{531E7D96-5873-4EC3-86F3-A07B08A84F86}" type="slidenum">
              <a:rPr lang="en-US" altLang="en-US"/>
              <a:pPr/>
              <a:t>‹#›</a:t>
            </a:fld>
            <a:endParaRPr lang="en-US" altLang="en-US"/>
          </a:p>
        </p:txBody>
      </p:sp>
    </p:spTree>
    <p:extLst>
      <p:ext uri="{BB962C8B-B14F-4D97-AF65-F5344CB8AC3E}">
        <p14:creationId xmlns:p14="http://schemas.microsoft.com/office/powerpoint/2010/main" val="1266104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9DC54-4596-DCB1-3E65-B40CB6F46B46}"/>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3536AD-C62B-B98A-C6A5-EEA2DC43795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5803AA-D601-F8DC-7EAF-875656467B77}"/>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914B52-FECE-9B8D-7EEA-8C8F4E04DA3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FF9D5B-DDE9-509B-A4EB-195B38BFA0B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F641D4F-C2AC-4F1F-1A1F-EB9E53097BA6}"/>
              </a:ext>
            </a:extLst>
          </p:cNvPr>
          <p:cNvSpPr>
            <a:spLocks noGrp="1"/>
          </p:cNvSpPr>
          <p:nvPr>
            <p:ph type="sldNum" sz="quarter" idx="10"/>
          </p:nvPr>
        </p:nvSpPr>
        <p:spPr/>
        <p:txBody>
          <a:bodyPr/>
          <a:lstStyle>
            <a:lvl1pPr>
              <a:defRPr/>
            </a:lvl1pPr>
          </a:lstStyle>
          <a:p>
            <a:fld id="{483A5F11-EDE7-418E-8141-333CBDEB37BD}" type="slidenum">
              <a:rPr lang="en-US" altLang="en-US"/>
              <a:pPr/>
              <a:t>‹#›</a:t>
            </a:fld>
            <a:endParaRPr lang="en-US" altLang="en-US"/>
          </a:p>
        </p:txBody>
      </p:sp>
    </p:spTree>
    <p:extLst>
      <p:ext uri="{BB962C8B-B14F-4D97-AF65-F5344CB8AC3E}">
        <p14:creationId xmlns:p14="http://schemas.microsoft.com/office/powerpoint/2010/main" val="275356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FA3BE-945B-5F67-EE0E-1660FC67E759}"/>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D91A26E1-B2EB-1C8B-4D7B-8F9B0AABF942}"/>
              </a:ext>
            </a:extLst>
          </p:cNvPr>
          <p:cNvSpPr>
            <a:spLocks noGrp="1"/>
          </p:cNvSpPr>
          <p:nvPr>
            <p:ph type="sldNum" sz="quarter" idx="10"/>
          </p:nvPr>
        </p:nvSpPr>
        <p:spPr/>
        <p:txBody>
          <a:bodyPr/>
          <a:lstStyle>
            <a:lvl1pPr>
              <a:defRPr/>
            </a:lvl1pPr>
          </a:lstStyle>
          <a:p>
            <a:fld id="{7D48E472-111E-454B-BBD2-35D0E1C24EB2}" type="slidenum">
              <a:rPr lang="en-US" altLang="en-US"/>
              <a:pPr/>
              <a:t>‹#›</a:t>
            </a:fld>
            <a:endParaRPr lang="en-US" altLang="en-US"/>
          </a:p>
        </p:txBody>
      </p:sp>
    </p:spTree>
    <p:extLst>
      <p:ext uri="{BB962C8B-B14F-4D97-AF65-F5344CB8AC3E}">
        <p14:creationId xmlns:p14="http://schemas.microsoft.com/office/powerpoint/2010/main" val="4145068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AAE9C13-5C1D-3D13-3211-51F1B566B5DB}"/>
              </a:ext>
            </a:extLst>
          </p:cNvPr>
          <p:cNvSpPr>
            <a:spLocks noGrp="1"/>
          </p:cNvSpPr>
          <p:nvPr>
            <p:ph type="sldNum" sz="quarter" idx="10"/>
          </p:nvPr>
        </p:nvSpPr>
        <p:spPr/>
        <p:txBody>
          <a:bodyPr/>
          <a:lstStyle>
            <a:lvl1pPr>
              <a:defRPr/>
            </a:lvl1pPr>
          </a:lstStyle>
          <a:p>
            <a:fld id="{644B8822-72CA-496C-AC91-FEDE92578A96}" type="slidenum">
              <a:rPr lang="en-US" altLang="en-US"/>
              <a:pPr/>
              <a:t>‹#›</a:t>
            </a:fld>
            <a:endParaRPr lang="en-US" altLang="en-US"/>
          </a:p>
        </p:txBody>
      </p:sp>
    </p:spTree>
    <p:extLst>
      <p:ext uri="{BB962C8B-B14F-4D97-AF65-F5344CB8AC3E}">
        <p14:creationId xmlns:p14="http://schemas.microsoft.com/office/powerpoint/2010/main" val="884243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D3E01-5AC5-E49E-E53C-F6BC2224A804}"/>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4DC078-1D8B-66B8-40EA-1A3E63DAF54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415607-30D1-09FF-4379-1FAC0E774E7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D56A7B7C-54CF-3AD2-1BB1-D31819E071E7}"/>
              </a:ext>
            </a:extLst>
          </p:cNvPr>
          <p:cNvSpPr>
            <a:spLocks noGrp="1"/>
          </p:cNvSpPr>
          <p:nvPr>
            <p:ph type="sldNum" sz="quarter" idx="10"/>
          </p:nvPr>
        </p:nvSpPr>
        <p:spPr/>
        <p:txBody>
          <a:bodyPr/>
          <a:lstStyle>
            <a:lvl1pPr>
              <a:defRPr/>
            </a:lvl1pPr>
          </a:lstStyle>
          <a:p>
            <a:fld id="{7E55491E-B86D-471C-B192-51A98B16626B}" type="slidenum">
              <a:rPr lang="en-US" altLang="en-US"/>
              <a:pPr/>
              <a:t>‹#›</a:t>
            </a:fld>
            <a:endParaRPr lang="en-US" altLang="en-US"/>
          </a:p>
        </p:txBody>
      </p:sp>
    </p:spTree>
    <p:extLst>
      <p:ext uri="{BB962C8B-B14F-4D97-AF65-F5344CB8AC3E}">
        <p14:creationId xmlns:p14="http://schemas.microsoft.com/office/powerpoint/2010/main" val="2538119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EFCAB-8602-6EF3-5AF5-5CD52D3C34E6}"/>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2F9D13-A1BB-AAE0-EBA8-B1723FFB87D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4E82B1-A059-5FBD-75CC-DD57B65047D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7906E2DC-FA04-BCA5-9FD8-FF400DF5B0D8}"/>
              </a:ext>
            </a:extLst>
          </p:cNvPr>
          <p:cNvSpPr>
            <a:spLocks noGrp="1"/>
          </p:cNvSpPr>
          <p:nvPr>
            <p:ph type="sldNum" sz="quarter" idx="10"/>
          </p:nvPr>
        </p:nvSpPr>
        <p:spPr/>
        <p:txBody>
          <a:bodyPr/>
          <a:lstStyle>
            <a:lvl1pPr>
              <a:defRPr/>
            </a:lvl1pPr>
          </a:lstStyle>
          <a:p>
            <a:fld id="{01E449A7-94D8-41BB-9AB0-758C32DD5BD1}" type="slidenum">
              <a:rPr lang="en-US" altLang="en-US"/>
              <a:pPr/>
              <a:t>‹#›</a:t>
            </a:fld>
            <a:endParaRPr lang="en-US" altLang="en-US"/>
          </a:p>
        </p:txBody>
      </p:sp>
    </p:spTree>
    <p:extLst>
      <p:ext uri="{BB962C8B-B14F-4D97-AF65-F5344CB8AC3E}">
        <p14:creationId xmlns:p14="http://schemas.microsoft.com/office/powerpoint/2010/main" val="2272177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5" name="AutoShape 1" descr="Freeform 6">
            <a:extLst>
              <a:ext uri="{FF2B5EF4-FFF2-40B4-BE49-F238E27FC236}">
                <a16:creationId xmlns:a16="http://schemas.microsoft.com/office/drawing/2014/main" id="{8F6F8614-72B4-70E1-19CA-A4FA93D60424}"/>
              </a:ext>
            </a:extLst>
          </p:cNvPr>
          <p:cNvSpPr>
            <a:spLocks/>
          </p:cNvSpPr>
          <p:nvPr/>
        </p:nvSpPr>
        <p:spPr bwMode="auto">
          <a:xfrm>
            <a:off x="-9525" y="-7938"/>
            <a:ext cx="9161463" cy="104140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2" y="66"/>
                </a:moveTo>
                <a:lnTo>
                  <a:pt x="9513" y="0"/>
                </a:lnTo>
                <a:cubicBezTo>
                  <a:pt x="10276" y="3326"/>
                  <a:pt x="14325" y="12084"/>
                  <a:pt x="16368" y="12084"/>
                </a:cubicBezTo>
                <a:cubicBezTo>
                  <a:pt x="18412" y="12084"/>
                  <a:pt x="20679" y="5005"/>
                  <a:pt x="21578" y="1811"/>
                </a:cubicBezTo>
                <a:lnTo>
                  <a:pt x="21600" y="7013"/>
                </a:lnTo>
                <a:cubicBezTo>
                  <a:pt x="21218" y="8462"/>
                  <a:pt x="18771" y="14521"/>
                  <a:pt x="16099" y="14455"/>
                </a:cubicBezTo>
                <a:cubicBezTo>
                  <a:pt x="13427" y="14389"/>
                  <a:pt x="8252" y="5433"/>
                  <a:pt x="5568" y="6618"/>
                </a:cubicBezTo>
                <a:cubicBezTo>
                  <a:pt x="2807" y="6882"/>
                  <a:pt x="1010" y="15871"/>
                  <a:pt x="0" y="21600"/>
                </a:cubicBezTo>
                <a:lnTo>
                  <a:pt x="22" y="66"/>
                </a:lnTo>
                <a:close/>
              </a:path>
            </a:pathLst>
          </a:custGeom>
          <a:gradFill rotWithShape="0">
            <a:gsLst>
              <a:gs pos="0">
                <a:srgbClr val="00739E">
                  <a:alpha val="54999"/>
                </a:srgbClr>
              </a:gs>
              <a:gs pos="100000">
                <a:srgbClr val="00C5CE">
                  <a:alpha val="45000"/>
                </a:srgbClr>
              </a:gs>
            </a:gsLst>
            <a:lin ang="5400000"/>
          </a:gra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sp>
        <p:nvSpPr>
          <p:cNvPr id="1026" name="AutoShape 2" descr="Freeform 7">
            <a:extLst>
              <a:ext uri="{FF2B5EF4-FFF2-40B4-BE49-F238E27FC236}">
                <a16:creationId xmlns:a16="http://schemas.microsoft.com/office/drawing/2014/main" id="{7E1EE689-36E5-3051-0E5B-EBE84135675E}"/>
              </a:ext>
            </a:extLst>
          </p:cNvPr>
          <p:cNvSpPr>
            <a:spLocks/>
          </p:cNvSpPr>
          <p:nvPr/>
        </p:nvSpPr>
        <p:spPr bwMode="auto">
          <a:xfrm>
            <a:off x="4381500" y="-6350"/>
            <a:ext cx="4762500" cy="606425"/>
          </a:xfrm>
          <a:custGeom>
            <a:avLst/>
            <a:gdLst>
              <a:gd name="T0" fmla="*/ 10800 w 21600"/>
              <a:gd name="T1" fmla="*/ 10276 h 20552"/>
              <a:gd name="T2" fmla="*/ 10800 w 21600"/>
              <a:gd name="T3" fmla="*/ 10276 h 20552"/>
              <a:gd name="T4" fmla="*/ 10800 w 21600"/>
              <a:gd name="T5" fmla="*/ 10276 h 20552"/>
              <a:gd name="T6" fmla="*/ 10800 w 21600"/>
              <a:gd name="T7" fmla="*/ 10276 h 20552"/>
            </a:gdLst>
            <a:ahLst/>
            <a:cxnLst>
              <a:cxn ang="0">
                <a:pos x="T0" y="T1"/>
              </a:cxn>
              <a:cxn ang="0">
                <a:pos x="T2" y="T3"/>
              </a:cxn>
              <a:cxn ang="0">
                <a:pos x="T4" y="T5"/>
              </a:cxn>
              <a:cxn ang="0">
                <a:pos x="T6" y="T7"/>
              </a:cxn>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path>
            </a:pathLst>
          </a:custGeom>
          <a:gradFill rotWithShape="0">
            <a:gsLst>
              <a:gs pos="0">
                <a:srgbClr val="009FA6">
                  <a:alpha val="45000"/>
                </a:srgbClr>
              </a:gs>
              <a:gs pos="79999">
                <a:srgbClr val="008ABE">
                  <a:alpha val="32999"/>
                </a:srgbClr>
              </a:gs>
              <a:gs pos="100000">
                <a:srgbClr val="008ABE">
                  <a:alpha val="29999"/>
                </a:srgbClr>
              </a:gs>
            </a:gsLst>
            <a:lin ang="5400000"/>
          </a:gra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grpSp>
        <p:nvGrpSpPr>
          <p:cNvPr id="1027" name="Group 3">
            <a:extLst>
              <a:ext uri="{FF2B5EF4-FFF2-40B4-BE49-F238E27FC236}">
                <a16:creationId xmlns:a16="http://schemas.microsoft.com/office/drawing/2014/main" id="{98450593-21D2-B550-1B49-BE87AE67594C}"/>
              </a:ext>
            </a:extLst>
          </p:cNvPr>
          <p:cNvGrpSpPr>
            <a:grpSpLocks/>
          </p:cNvGrpSpPr>
          <p:nvPr/>
        </p:nvGrpSpPr>
        <p:grpSpPr bwMode="auto">
          <a:xfrm>
            <a:off x="-28575" y="-14288"/>
            <a:ext cx="9196388" cy="1055688"/>
            <a:chOff x="-6" y="62"/>
            <a:chExt cx="9196399" cy="1058756"/>
          </a:xfrm>
        </p:grpSpPr>
        <p:sp>
          <p:nvSpPr>
            <p:cNvPr id="1028" name="AutoShape 4" descr="Freeform 11">
              <a:extLst>
                <a:ext uri="{FF2B5EF4-FFF2-40B4-BE49-F238E27FC236}">
                  <a16:creationId xmlns:a16="http://schemas.microsoft.com/office/drawing/2014/main" id="{126886B6-C777-688C-57C3-A469CCE2045B}"/>
                </a:ext>
              </a:extLst>
            </p:cNvPr>
            <p:cNvSpPr>
              <a:spLocks/>
            </p:cNvSpPr>
            <p:nvPr/>
          </p:nvSpPr>
          <p:spPr bwMode="auto">
            <a:xfrm rot="21435692">
              <a:off x="9615" y="218579"/>
              <a:ext cx="9162266" cy="621721"/>
            </a:xfrm>
            <a:custGeom>
              <a:avLst/>
              <a:gdLst>
                <a:gd name="T0" fmla="*/ 10800 w 21600"/>
                <a:gd name="T1" fmla="*/ 10340 h 20681"/>
                <a:gd name="T2" fmla="*/ 10800 w 21600"/>
                <a:gd name="T3" fmla="*/ 10340 h 20681"/>
                <a:gd name="T4" fmla="*/ 10800 w 21600"/>
                <a:gd name="T5" fmla="*/ 10340 h 20681"/>
                <a:gd name="T6" fmla="*/ 10800 w 21600"/>
                <a:gd name="T7" fmla="*/ 10340 h 20681"/>
              </a:gdLst>
              <a:ahLst/>
              <a:cxnLst>
                <a:cxn ang="0">
                  <a:pos x="T0" y="T1"/>
                </a:cxn>
                <a:cxn ang="0">
                  <a:pos x="T2" y="T3"/>
                </a:cxn>
                <a:cxn ang="0">
                  <a:pos x="T4" y="T5"/>
                </a:cxn>
                <a:cxn ang="0">
                  <a:pos x="T6" y="T7"/>
                </a:cxn>
              </a:cxnLst>
              <a:rect l="0" t="0" r="r" b="b"/>
              <a:pathLst>
                <a:path w="21600" h="20681">
                  <a:moveTo>
                    <a:pt x="0" y="19778"/>
                  </a:moveTo>
                  <a:cubicBezTo>
                    <a:pt x="1055" y="15110"/>
                    <a:pt x="3454" y="5630"/>
                    <a:pt x="6017" y="5774"/>
                  </a:cubicBezTo>
                  <a:cubicBezTo>
                    <a:pt x="8581" y="5917"/>
                    <a:pt x="12783" y="21600"/>
                    <a:pt x="15380" y="20638"/>
                  </a:cubicBezTo>
                  <a:cubicBezTo>
                    <a:pt x="17978" y="19675"/>
                    <a:pt x="20305" y="4300"/>
                    <a:pt x="21600" y="0"/>
                  </a:cubicBezTo>
                </a:path>
              </a:pathLst>
            </a:custGeom>
            <a:noFill/>
            <a:ln w="10795" cap="flat" cmpd="sng">
              <a:solidFill>
                <a:srgbClr val="05A0BE">
                  <a:alpha val="78036"/>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sp>
          <p:nvSpPr>
            <p:cNvPr id="1029" name="AutoShape 5" descr="Freeform 12">
              <a:extLst>
                <a:ext uri="{FF2B5EF4-FFF2-40B4-BE49-F238E27FC236}">
                  <a16:creationId xmlns:a16="http://schemas.microsoft.com/office/drawing/2014/main" id="{86492372-BCFA-B2E8-0FCB-F2A7FD098CA0}"/>
                </a:ext>
              </a:extLst>
            </p:cNvPr>
            <p:cNvSpPr>
              <a:spLocks/>
            </p:cNvSpPr>
            <p:nvPr/>
          </p:nvSpPr>
          <p:spPr bwMode="auto">
            <a:xfrm rot="21435692">
              <a:off x="14472" y="292044"/>
              <a:ext cx="9175026" cy="507910"/>
            </a:xfrm>
            <a:custGeom>
              <a:avLst/>
              <a:gdLst>
                <a:gd name="T0" fmla="*/ 10800 w 21600"/>
                <a:gd name="T1" fmla="*/ 10341 h 20682"/>
                <a:gd name="T2" fmla="*/ 10800 w 21600"/>
                <a:gd name="T3" fmla="*/ 10341 h 20682"/>
                <a:gd name="T4" fmla="*/ 10800 w 21600"/>
                <a:gd name="T5" fmla="*/ 10341 h 20682"/>
                <a:gd name="T6" fmla="*/ 10800 w 21600"/>
                <a:gd name="T7" fmla="*/ 10341 h 20682"/>
              </a:gdLst>
              <a:ahLst/>
              <a:cxnLst>
                <a:cxn ang="0">
                  <a:pos x="T0" y="T1"/>
                </a:cxn>
                <a:cxn ang="0">
                  <a:pos x="T2" y="T3"/>
                </a:cxn>
                <a:cxn ang="0">
                  <a:pos x="T4" y="T5"/>
                </a:cxn>
                <a:cxn ang="0">
                  <a:pos x="T6" y="T7"/>
                </a:cxn>
              </a:cxnLst>
              <a:rect l="0" t="0" r="r" b="b"/>
              <a:pathLst>
                <a:path w="21600" h="20682">
                  <a:moveTo>
                    <a:pt x="0" y="18514"/>
                  </a:moveTo>
                  <a:cubicBezTo>
                    <a:pt x="1023" y="16364"/>
                    <a:pt x="3563" y="5413"/>
                    <a:pt x="6136" y="5767"/>
                  </a:cubicBezTo>
                  <a:cubicBezTo>
                    <a:pt x="8710" y="6121"/>
                    <a:pt x="12864" y="21600"/>
                    <a:pt x="15441" y="20639"/>
                  </a:cubicBezTo>
                  <a:cubicBezTo>
                    <a:pt x="18019" y="19678"/>
                    <a:pt x="20319" y="4300"/>
                    <a:pt x="21600" y="0"/>
                  </a:cubicBezTo>
                </a:path>
              </a:pathLst>
            </a:custGeom>
            <a:noFill/>
            <a:ln w="9525" cap="flat" cmpd="sng">
              <a:solidFill>
                <a:srgbClr val="08B6BA">
                  <a:alpha val="78036"/>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grpSp>
      <p:sp>
        <p:nvSpPr>
          <p:cNvPr id="1030" name="Rectangle 6">
            <a:extLst>
              <a:ext uri="{FF2B5EF4-FFF2-40B4-BE49-F238E27FC236}">
                <a16:creationId xmlns:a16="http://schemas.microsoft.com/office/drawing/2014/main" id="{6D6BE8A1-9692-0CD4-C60E-1D9DCE482E0D}"/>
              </a:ext>
            </a:extLst>
          </p:cNvPr>
          <p:cNvSpPr>
            <a:spLocks noGrp="1"/>
          </p:cNvSpPr>
          <p:nvPr>
            <p:ph type="title"/>
          </p:nvPr>
        </p:nvSpPr>
        <p:spPr bwMode="auto">
          <a:xfrm>
            <a:off x="457200" y="704850"/>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b" anchorCtr="0" compatLnSpc="1">
            <a:prstTxWarp prst="textNoShape">
              <a:avLst/>
            </a:prstTxWarp>
          </a:bodyPr>
          <a:lstStyle/>
          <a:p>
            <a:pPr lvl="0"/>
            <a:r>
              <a:rPr lang="en-US" altLang="en-US">
                <a:sym typeface="Calibri" panose="020F0502020204030204" pitchFamily="34" charset="0"/>
              </a:rPr>
              <a:t>Click to edit Template title style</a:t>
            </a:r>
          </a:p>
        </p:txBody>
      </p:sp>
      <p:sp>
        <p:nvSpPr>
          <p:cNvPr id="1031" name="Rectangle 7">
            <a:extLst>
              <a:ext uri="{FF2B5EF4-FFF2-40B4-BE49-F238E27FC236}">
                <a16:creationId xmlns:a16="http://schemas.microsoft.com/office/drawing/2014/main" id="{AD59D666-A57B-04D1-364F-60D8D9B5F22D}"/>
              </a:ext>
            </a:extLst>
          </p:cNvPr>
          <p:cNvSpPr>
            <a:spLocks noGrp="1"/>
          </p:cNvSpPr>
          <p:nvPr>
            <p:ph type="body" idx="1"/>
          </p:nvPr>
        </p:nvSpPr>
        <p:spPr bwMode="auto">
          <a:xfrm>
            <a:off x="457200" y="1935163"/>
            <a:ext cx="8229600" cy="4389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45719" tIns="45719" rIns="45719" bIns="45719" numCol="1" anchor="t" anchorCtr="0" compatLnSpc="1">
            <a:prstTxWarp prst="textNoShape">
              <a:avLst/>
            </a:prstTxWarp>
          </a:bodyPr>
          <a:lstStyle/>
          <a:p>
            <a:pPr lvl="0"/>
            <a:r>
              <a:rPr lang="en-US" altLang="en-US">
                <a:sym typeface="Constantia" panose="02030602050306030303" pitchFamily="18" charset="0"/>
              </a:rPr>
              <a:t>Click to edit Template text styles</a:t>
            </a:r>
          </a:p>
          <a:p>
            <a:pPr lvl="1"/>
            <a:r>
              <a:rPr lang="en-US" altLang="en-US">
                <a:sym typeface="Constantia" panose="02030602050306030303" pitchFamily="18" charset="0"/>
              </a:rPr>
              <a:t>Second level</a:t>
            </a:r>
          </a:p>
          <a:p>
            <a:pPr lvl="2"/>
            <a:r>
              <a:rPr lang="en-US" altLang="en-US">
                <a:sym typeface="Constantia" panose="02030602050306030303" pitchFamily="18" charset="0"/>
              </a:rPr>
              <a:t>Third level</a:t>
            </a:r>
          </a:p>
          <a:p>
            <a:pPr lvl="3"/>
            <a:r>
              <a:rPr lang="en-US" altLang="en-US">
                <a:sym typeface="Constantia" panose="02030602050306030303" pitchFamily="18" charset="0"/>
              </a:rPr>
              <a:t>Fourth level</a:t>
            </a:r>
          </a:p>
          <a:p>
            <a:pPr lvl="4"/>
            <a:r>
              <a:rPr lang="en-US" altLang="en-US">
                <a:sym typeface="Constantia" panose="02030602050306030303" pitchFamily="18" charset="0"/>
              </a:rPr>
              <a:t>Fifth level</a:t>
            </a:r>
          </a:p>
        </p:txBody>
      </p:sp>
      <p:sp>
        <p:nvSpPr>
          <p:cNvPr id="1032" name="Rectangle 8">
            <a:extLst>
              <a:ext uri="{FF2B5EF4-FFF2-40B4-BE49-F238E27FC236}">
                <a16:creationId xmlns:a16="http://schemas.microsoft.com/office/drawing/2014/main" id="{A870FD38-414A-A22B-0EDC-F13BDFBA51A6}"/>
              </a:ext>
            </a:extLst>
          </p:cNvPr>
          <p:cNvSpPr>
            <a:spLocks noGrp="1"/>
          </p:cNvSpPr>
          <p:nvPr>
            <p:ph type="sldNum" sz="quarter" idx="2"/>
          </p:nvPr>
        </p:nvSpPr>
        <p:spPr bwMode="auto">
          <a:xfrm>
            <a:off x="8521700" y="6518275"/>
            <a:ext cx="1651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b" anchorCtr="0" compatLnSpc="1">
            <a:prstTxWarp prst="textNoShape">
              <a:avLst/>
            </a:prstTxWarp>
          </a:bodyPr>
          <a:lstStyle>
            <a:lvl1pPr algn="r">
              <a:defRPr sz="1200">
                <a:solidFill>
                  <a:srgbClr val="045C75"/>
                </a:solidFill>
                <a:latin typeface="+mn-lt"/>
                <a:ea typeface="+mn-ea"/>
                <a:cs typeface="+mn-cs"/>
                <a:sym typeface="Constantia" panose="02030602050306030303" pitchFamily="18" charset="0"/>
              </a:defRPr>
            </a:lvl1pPr>
          </a:lstStyle>
          <a:p>
            <a:fld id="{C192254C-B364-4D3D-B6D4-CB7467B6B5D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hangingPunct="0">
        <a:spcBef>
          <a:spcPct val="0"/>
        </a:spcBef>
        <a:spcAft>
          <a:spcPct val="0"/>
        </a:spcAft>
        <a:defRPr sz="5000" kern="1200">
          <a:solidFill>
            <a:srgbClr val="04617B"/>
          </a:solidFill>
          <a:latin typeface="+mj-lt"/>
          <a:ea typeface="+mj-ea"/>
          <a:cs typeface="+mj-cs"/>
          <a:sym typeface="Calibri" panose="020F0502020204030204" pitchFamily="34" charset="0"/>
        </a:defRPr>
      </a:lvl1pPr>
      <a:lvl2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4572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9144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13716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18288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p:titleStyle>
    <p:bodyStyle>
      <a:lvl1pPr marL="273050" indent="-273050" algn="l" rtl="0" fontAlgn="base" hangingPunct="0">
        <a:spcBef>
          <a:spcPts val="600"/>
        </a:spcBef>
        <a:spcAft>
          <a:spcPct val="0"/>
        </a:spcAft>
        <a:buClr>
          <a:srgbClr val="0BD0D9"/>
        </a:buClr>
        <a:buSzPct val="95000"/>
        <a:buChar char="●"/>
        <a:defRPr sz="2600" kern="1200">
          <a:solidFill>
            <a:srgbClr val="000000"/>
          </a:solidFill>
          <a:latin typeface="+mn-lt"/>
          <a:ea typeface="+mn-ea"/>
          <a:cs typeface="+mn-cs"/>
          <a:sym typeface="Constantia" panose="02030602050306030303" pitchFamily="18" charset="0"/>
        </a:defRPr>
      </a:lvl1pPr>
      <a:lvl2pPr marL="660400" indent="-266700" algn="l" rtl="0" fontAlgn="base" hangingPunct="0">
        <a:spcBef>
          <a:spcPts val="600"/>
        </a:spcBef>
        <a:spcAft>
          <a:spcPct val="0"/>
        </a:spcAft>
        <a:buClr>
          <a:srgbClr val="0BD0D9"/>
        </a:buClr>
        <a:buSzPct val="85000"/>
        <a:buChar char="●"/>
        <a:defRPr sz="2600" kern="1200">
          <a:solidFill>
            <a:srgbClr val="000000"/>
          </a:solidFill>
          <a:latin typeface="+mn-lt"/>
          <a:ea typeface="+mn-ea"/>
          <a:cs typeface="+mn-cs"/>
          <a:sym typeface="Constantia" panose="02030602050306030303" pitchFamily="18" charset="0"/>
        </a:defRPr>
      </a:lvl2pPr>
      <a:lvl3pPr marL="973138" indent="-304800" algn="l" rtl="0" fontAlgn="base" hangingPunct="0">
        <a:spcBef>
          <a:spcPts val="600"/>
        </a:spcBef>
        <a:spcAft>
          <a:spcPct val="0"/>
        </a:spcAft>
        <a:buClr>
          <a:srgbClr val="0BD0D9"/>
        </a:buClr>
        <a:buSzPct val="70000"/>
        <a:buChar char="●"/>
        <a:defRPr sz="2600" kern="1200">
          <a:solidFill>
            <a:srgbClr val="000000"/>
          </a:solidFill>
          <a:latin typeface="+mn-lt"/>
          <a:ea typeface="+mn-ea"/>
          <a:cs typeface="+mn-cs"/>
          <a:sym typeface="Constantia" panose="02030602050306030303" pitchFamily="18" charset="0"/>
        </a:defRPr>
      </a:lvl3pPr>
      <a:lvl4pPr marL="1250950" indent="-273050" algn="l" rtl="0" fontAlgn="base" hangingPunct="0">
        <a:spcBef>
          <a:spcPts val="600"/>
        </a:spcBef>
        <a:spcAft>
          <a:spcPct val="0"/>
        </a:spcAft>
        <a:buClr>
          <a:srgbClr val="0BD0D9"/>
        </a:buClr>
        <a:buSzPct val="65000"/>
        <a:buChar char="●"/>
        <a:defRPr sz="2600" kern="1200">
          <a:solidFill>
            <a:srgbClr val="000000"/>
          </a:solidFill>
          <a:latin typeface="+mn-lt"/>
          <a:ea typeface="+mn-ea"/>
          <a:cs typeface="+mn-cs"/>
          <a:sym typeface="Constantia" panose="02030602050306030303" pitchFamily="18" charset="0"/>
        </a:defRPr>
      </a:lvl4pPr>
      <a:lvl5pPr marL="1525588" indent="-273050" algn="l" rtl="0" fontAlgn="base" hangingPunct="0">
        <a:spcBef>
          <a:spcPts val="600"/>
        </a:spcBef>
        <a:spcAft>
          <a:spcPct val="0"/>
        </a:spcAft>
        <a:buClr>
          <a:srgbClr val="0BD0D9"/>
        </a:buClr>
        <a:buSzPct val="65000"/>
        <a:buChar char="●"/>
        <a:defRPr sz="2600" kern="1200">
          <a:solidFill>
            <a:srgbClr val="000000"/>
          </a:solidFill>
          <a:latin typeface="+mn-lt"/>
          <a:ea typeface="+mn-ea"/>
          <a:cs typeface="+mn-cs"/>
          <a:sym typeface="Constantia" panose="02030602050306030303"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shadeToTitle="1">
        <a:gradFill rotWithShape="0">
          <a:gsLst>
            <a:gs pos="0">
              <a:srgbClr val="42A1D9"/>
            </a:gs>
            <a:gs pos="25000">
              <a:srgbClr val="4499C9"/>
            </a:gs>
            <a:gs pos="100000">
              <a:srgbClr val="002A36"/>
            </a:gs>
          </a:gsLst>
          <a:path path="rect">
            <a:fillToRect l="50000" t="50000" r="50000" b="50000"/>
          </a:path>
        </a:gradFill>
        <a:effectLst/>
      </p:bgPr>
    </p:bg>
    <p:spTree>
      <p:nvGrpSpPr>
        <p:cNvPr id="1" name=""/>
        <p:cNvGrpSpPr/>
        <p:nvPr/>
      </p:nvGrpSpPr>
      <p:grpSpPr>
        <a:xfrm>
          <a:off x="0" y="0"/>
          <a:ext cx="0" cy="0"/>
          <a:chOff x="0" y="0"/>
          <a:chExt cx="0" cy="0"/>
        </a:xfrm>
      </p:grpSpPr>
      <p:sp>
        <p:nvSpPr>
          <p:cNvPr id="2049" name="AutoShape 1" descr="Freeform 6">
            <a:extLst>
              <a:ext uri="{FF2B5EF4-FFF2-40B4-BE49-F238E27FC236}">
                <a16:creationId xmlns:a16="http://schemas.microsoft.com/office/drawing/2014/main" id="{C882613E-8BF5-1EC8-F22C-A8DFD64D6D88}"/>
              </a:ext>
            </a:extLst>
          </p:cNvPr>
          <p:cNvSpPr>
            <a:spLocks/>
          </p:cNvSpPr>
          <p:nvPr/>
        </p:nvSpPr>
        <p:spPr bwMode="auto">
          <a:xfrm>
            <a:off x="-9525" y="-7938"/>
            <a:ext cx="9161463" cy="104140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2" y="66"/>
                </a:moveTo>
                <a:lnTo>
                  <a:pt x="9513" y="0"/>
                </a:lnTo>
                <a:cubicBezTo>
                  <a:pt x="10276" y="3326"/>
                  <a:pt x="14325" y="12084"/>
                  <a:pt x="16368" y="12084"/>
                </a:cubicBezTo>
                <a:cubicBezTo>
                  <a:pt x="18412" y="12084"/>
                  <a:pt x="20679" y="5005"/>
                  <a:pt x="21578" y="1811"/>
                </a:cubicBezTo>
                <a:lnTo>
                  <a:pt x="21600" y="7013"/>
                </a:lnTo>
                <a:cubicBezTo>
                  <a:pt x="21218" y="8462"/>
                  <a:pt x="18771" y="14521"/>
                  <a:pt x="16099" y="14455"/>
                </a:cubicBezTo>
                <a:cubicBezTo>
                  <a:pt x="13427" y="14389"/>
                  <a:pt x="8252" y="5433"/>
                  <a:pt x="5568" y="6618"/>
                </a:cubicBezTo>
                <a:cubicBezTo>
                  <a:pt x="2807" y="6882"/>
                  <a:pt x="1010" y="15871"/>
                  <a:pt x="0" y="21600"/>
                </a:cubicBezTo>
                <a:lnTo>
                  <a:pt x="22" y="66"/>
                </a:lnTo>
                <a:close/>
              </a:path>
            </a:pathLst>
          </a:custGeom>
          <a:gradFill rotWithShape="0">
            <a:gsLst>
              <a:gs pos="0">
                <a:srgbClr val="00739E">
                  <a:alpha val="54999"/>
                </a:srgbClr>
              </a:gs>
              <a:gs pos="100000">
                <a:srgbClr val="00C5CE">
                  <a:alpha val="45000"/>
                </a:srgbClr>
              </a:gs>
            </a:gsLst>
            <a:lin ang="5400000"/>
          </a:gra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sp>
        <p:nvSpPr>
          <p:cNvPr id="2050" name="AutoShape 2" descr="Freeform 7">
            <a:extLst>
              <a:ext uri="{FF2B5EF4-FFF2-40B4-BE49-F238E27FC236}">
                <a16:creationId xmlns:a16="http://schemas.microsoft.com/office/drawing/2014/main" id="{BCCF1AA3-61C1-FE0C-2B08-A8E118617BFC}"/>
              </a:ext>
            </a:extLst>
          </p:cNvPr>
          <p:cNvSpPr>
            <a:spLocks/>
          </p:cNvSpPr>
          <p:nvPr/>
        </p:nvSpPr>
        <p:spPr bwMode="auto">
          <a:xfrm>
            <a:off x="4381500" y="-6350"/>
            <a:ext cx="4762500" cy="606425"/>
          </a:xfrm>
          <a:custGeom>
            <a:avLst/>
            <a:gdLst>
              <a:gd name="T0" fmla="*/ 10800 w 21600"/>
              <a:gd name="T1" fmla="*/ 10276 h 20552"/>
              <a:gd name="T2" fmla="*/ 10800 w 21600"/>
              <a:gd name="T3" fmla="*/ 10276 h 20552"/>
              <a:gd name="T4" fmla="*/ 10800 w 21600"/>
              <a:gd name="T5" fmla="*/ 10276 h 20552"/>
              <a:gd name="T6" fmla="*/ 10800 w 21600"/>
              <a:gd name="T7" fmla="*/ 10276 h 20552"/>
            </a:gdLst>
            <a:ahLst/>
            <a:cxnLst>
              <a:cxn ang="0">
                <a:pos x="T0" y="T1"/>
              </a:cxn>
              <a:cxn ang="0">
                <a:pos x="T2" y="T3"/>
              </a:cxn>
              <a:cxn ang="0">
                <a:pos x="T4" y="T5"/>
              </a:cxn>
              <a:cxn ang="0">
                <a:pos x="T6" y="T7"/>
              </a:cxn>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path>
            </a:pathLst>
          </a:custGeom>
          <a:gradFill rotWithShape="0">
            <a:gsLst>
              <a:gs pos="0">
                <a:srgbClr val="009FA6">
                  <a:alpha val="45000"/>
                </a:srgbClr>
              </a:gs>
              <a:gs pos="79999">
                <a:srgbClr val="008ABE">
                  <a:alpha val="32999"/>
                </a:srgbClr>
              </a:gs>
              <a:gs pos="100000">
                <a:srgbClr val="008ABE">
                  <a:alpha val="29999"/>
                </a:srgbClr>
              </a:gs>
            </a:gsLst>
            <a:lin ang="5400000"/>
          </a:gra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grpSp>
        <p:nvGrpSpPr>
          <p:cNvPr id="2051" name="Group 3">
            <a:extLst>
              <a:ext uri="{FF2B5EF4-FFF2-40B4-BE49-F238E27FC236}">
                <a16:creationId xmlns:a16="http://schemas.microsoft.com/office/drawing/2014/main" id="{B1EAEEF6-D30E-A634-4FFC-B701F780F0FD}"/>
              </a:ext>
            </a:extLst>
          </p:cNvPr>
          <p:cNvGrpSpPr>
            <a:grpSpLocks/>
          </p:cNvGrpSpPr>
          <p:nvPr/>
        </p:nvGrpSpPr>
        <p:grpSpPr bwMode="auto">
          <a:xfrm>
            <a:off x="-28575" y="-14288"/>
            <a:ext cx="9196388" cy="1055688"/>
            <a:chOff x="-6" y="62"/>
            <a:chExt cx="9196399" cy="1058756"/>
          </a:xfrm>
        </p:grpSpPr>
        <p:sp>
          <p:nvSpPr>
            <p:cNvPr id="2052" name="AutoShape 4" descr="Freeform 11">
              <a:extLst>
                <a:ext uri="{FF2B5EF4-FFF2-40B4-BE49-F238E27FC236}">
                  <a16:creationId xmlns:a16="http://schemas.microsoft.com/office/drawing/2014/main" id="{985AF204-3FDD-A272-140C-10081E94A331}"/>
                </a:ext>
              </a:extLst>
            </p:cNvPr>
            <p:cNvSpPr>
              <a:spLocks/>
            </p:cNvSpPr>
            <p:nvPr/>
          </p:nvSpPr>
          <p:spPr bwMode="auto">
            <a:xfrm rot="21435692">
              <a:off x="9615" y="218579"/>
              <a:ext cx="9162266" cy="621721"/>
            </a:xfrm>
            <a:custGeom>
              <a:avLst/>
              <a:gdLst>
                <a:gd name="T0" fmla="*/ 10800 w 21600"/>
                <a:gd name="T1" fmla="*/ 10340 h 20681"/>
                <a:gd name="T2" fmla="*/ 10800 w 21600"/>
                <a:gd name="T3" fmla="*/ 10340 h 20681"/>
                <a:gd name="T4" fmla="*/ 10800 w 21600"/>
                <a:gd name="T5" fmla="*/ 10340 h 20681"/>
                <a:gd name="T6" fmla="*/ 10800 w 21600"/>
                <a:gd name="T7" fmla="*/ 10340 h 20681"/>
              </a:gdLst>
              <a:ahLst/>
              <a:cxnLst>
                <a:cxn ang="0">
                  <a:pos x="T0" y="T1"/>
                </a:cxn>
                <a:cxn ang="0">
                  <a:pos x="T2" y="T3"/>
                </a:cxn>
                <a:cxn ang="0">
                  <a:pos x="T4" y="T5"/>
                </a:cxn>
                <a:cxn ang="0">
                  <a:pos x="T6" y="T7"/>
                </a:cxn>
              </a:cxnLst>
              <a:rect l="0" t="0" r="r" b="b"/>
              <a:pathLst>
                <a:path w="21600" h="20681">
                  <a:moveTo>
                    <a:pt x="0" y="19778"/>
                  </a:moveTo>
                  <a:cubicBezTo>
                    <a:pt x="1055" y="15110"/>
                    <a:pt x="3454" y="5630"/>
                    <a:pt x="6017" y="5774"/>
                  </a:cubicBezTo>
                  <a:cubicBezTo>
                    <a:pt x="8581" y="5917"/>
                    <a:pt x="12783" y="21600"/>
                    <a:pt x="15380" y="20638"/>
                  </a:cubicBezTo>
                  <a:cubicBezTo>
                    <a:pt x="17978" y="19675"/>
                    <a:pt x="20305" y="4300"/>
                    <a:pt x="21600" y="0"/>
                  </a:cubicBezTo>
                </a:path>
              </a:pathLst>
            </a:custGeom>
            <a:noFill/>
            <a:ln w="10795" cap="flat" cmpd="sng">
              <a:solidFill>
                <a:srgbClr val="05A0BE">
                  <a:alpha val="78036"/>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sp>
          <p:nvSpPr>
            <p:cNvPr id="2053" name="AutoShape 5" descr="Freeform 12">
              <a:extLst>
                <a:ext uri="{FF2B5EF4-FFF2-40B4-BE49-F238E27FC236}">
                  <a16:creationId xmlns:a16="http://schemas.microsoft.com/office/drawing/2014/main" id="{10E23F5B-11AB-54F7-3463-6661B80673EC}"/>
                </a:ext>
              </a:extLst>
            </p:cNvPr>
            <p:cNvSpPr>
              <a:spLocks/>
            </p:cNvSpPr>
            <p:nvPr/>
          </p:nvSpPr>
          <p:spPr bwMode="auto">
            <a:xfrm rot="21435692">
              <a:off x="14472" y="292044"/>
              <a:ext cx="9175026" cy="507910"/>
            </a:xfrm>
            <a:custGeom>
              <a:avLst/>
              <a:gdLst>
                <a:gd name="T0" fmla="*/ 10800 w 21600"/>
                <a:gd name="T1" fmla="*/ 10341 h 20682"/>
                <a:gd name="T2" fmla="*/ 10800 w 21600"/>
                <a:gd name="T3" fmla="*/ 10341 h 20682"/>
                <a:gd name="T4" fmla="*/ 10800 w 21600"/>
                <a:gd name="T5" fmla="*/ 10341 h 20682"/>
                <a:gd name="T6" fmla="*/ 10800 w 21600"/>
                <a:gd name="T7" fmla="*/ 10341 h 20682"/>
              </a:gdLst>
              <a:ahLst/>
              <a:cxnLst>
                <a:cxn ang="0">
                  <a:pos x="T0" y="T1"/>
                </a:cxn>
                <a:cxn ang="0">
                  <a:pos x="T2" y="T3"/>
                </a:cxn>
                <a:cxn ang="0">
                  <a:pos x="T4" y="T5"/>
                </a:cxn>
                <a:cxn ang="0">
                  <a:pos x="T6" y="T7"/>
                </a:cxn>
              </a:cxnLst>
              <a:rect l="0" t="0" r="r" b="b"/>
              <a:pathLst>
                <a:path w="21600" h="20682">
                  <a:moveTo>
                    <a:pt x="0" y="18514"/>
                  </a:moveTo>
                  <a:cubicBezTo>
                    <a:pt x="1023" y="16364"/>
                    <a:pt x="3563" y="5413"/>
                    <a:pt x="6136" y="5767"/>
                  </a:cubicBezTo>
                  <a:cubicBezTo>
                    <a:pt x="8710" y="6121"/>
                    <a:pt x="12864" y="21600"/>
                    <a:pt x="15441" y="20639"/>
                  </a:cubicBezTo>
                  <a:cubicBezTo>
                    <a:pt x="18019" y="19678"/>
                    <a:pt x="20319" y="4300"/>
                    <a:pt x="21600" y="0"/>
                  </a:cubicBezTo>
                </a:path>
              </a:pathLst>
            </a:custGeom>
            <a:noFill/>
            <a:ln w="9525" cap="flat" cmpd="sng">
              <a:solidFill>
                <a:srgbClr val="08B6BA">
                  <a:alpha val="78036"/>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lstStyle/>
            <a:p>
              <a:endParaRPr lang="en-US" altLang="en-US">
                <a:latin typeface="Constantia" panose="02030602050306030303" pitchFamily="18" charset="0"/>
                <a:ea typeface="Constantia" panose="02030602050306030303" pitchFamily="18" charset="0"/>
                <a:cs typeface="Constantia" panose="02030602050306030303" pitchFamily="18" charset="0"/>
                <a:sym typeface="Constantia" panose="02030602050306030303" pitchFamily="18" charset="0"/>
              </a:endParaRPr>
            </a:p>
          </p:txBody>
        </p:sp>
      </p:grpSp>
      <p:sp>
        <p:nvSpPr>
          <p:cNvPr id="2054" name="Rectangle 6">
            <a:extLst>
              <a:ext uri="{FF2B5EF4-FFF2-40B4-BE49-F238E27FC236}">
                <a16:creationId xmlns:a16="http://schemas.microsoft.com/office/drawing/2014/main" id="{CFB93E1D-E5BF-4168-D495-4F70180D0C38}"/>
              </a:ext>
            </a:extLst>
          </p:cNvPr>
          <p:cNvSpPr>
            <a:spLocks noGrp="1"/>
          </p:cNvSpPr>
          <p:nvPr>
            <p:ph type="title"/>
          </p:nvPr>
        </p:nvSpPr>
        <p:spPr bwMode="auto">
          <a:xfrm>
            <a:off x="533400" y="1371600"/>
            <a:ext cx="7850188" cy="182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b" anchorCtr="0" compatLnSpc="1">
            <a:prstTxWarp prst="textNoShape">
              <a:avLst/>
            </a:prstTxWarp>
          </a:bodyPr>
          <a:lstStyle/>
          <a:p>
            <a:pPr lvl="0"/>
            <a:r>
              <a:rPr lang="en-US" altLang="en-US">
                <a:sym typeface="Calibri" panose="020F0502020204030204" pitchFamily="34" charset="0"/>
              </a:rPr>
              <a:t>Click to edit Template title style</a:t>
            </a:r>
          </a:p>
        </p:txBody>
      </p:sp>
      <p:sp>
        <p:nvSpPr>
          <p:cNvPr id="2055" name="Rectangle 7">
            <a:extLst>
              <a:ext uri="{FF2B5EF4-FFF2-40B4-BE49-F238E27FC236}">
                <a16:creationId xmlns:a16="http://schemas.microsoft.com/office/drawing/2014/main" id="{02A48AFD-E9D4-92D5-17BA-940459FC89A9}"/>
              </a:ext>
            </a:extLst>
          </p:cNvPr>
          <p:cNvSpPr>
            <a:spLocks noGrp="1"/>
          </p:cNvSpPr>
          <p:nvPr>
            <p:ph type="body" sz="half" idx="1"/>
          </p:nvPr>
        </p:nvSpPr>
        <p:spPr bwMode="auto">
          <a:xfrm>
            <a:off x="533400" y="3227388"/>
            <a:ext cx="7853363" cy="175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US" altLang="en-US">
                <a:sym typeface="Constantia" panose="02030602050306030303" pitchFamily="18" charset="0"/>
              </a:rPr>
              <a:t>Click to edit Template text styles</a:t>
            </a:r>
          </a:p>
          <a:p>
            <a:pPr lvl="1"/>
            <a:r>
              <a:rPr lang="en-US" altLang="en-US">
                <a:sym typeface="Constantia" panose="02030602050306030303" pitchFamily="18" charset="0"/>
              </a:rPr>
              <a:t>Second level</a:t>
            </a:r>
          </a:p>
          <a:p>
            <a:pPr lvl="2"/>
            <a:r>
              <a:rPr lang="en-US" altLang="en-US">
                <a:sym typeface="Constantia" panose="02030602050306030303" pitchFamily="18" charset="0"/>
              </a:rPr>
              <a:t>Third level</a:t>
            </a:r>
          </a:p>
          <a:p>
            <a:pPr lvl="3"/>
            <a:r>
              <a:rPr lang="en-US" altLang="en-US">
                <a:sym typeface="Constantia" panose="02030602050306030303" pitchFamily="18" charset="0"/>
              </a:rPr>
              <a:t>Fourth level</a:t>
            </a:r>
          </a:p>
          <a:p>
            <a:pPr lvl="4"/>
            <a:r>
              <a:rPr lang="en-US" altLang="en-US">
                <a:sym typeface="Constantia" panose="02030602050306030303" pitchFamily="18" charset="0"/>
              </a:rPr>
              <a:t>Fifth level</a:t>
            </a:r>
          </a:p>
        </p:txBody>
      </p:sp>
      <p:sp>
        <p:nvSpPr>
          <p:cNvPr id="2056" name="Rectangle 8">
            <a:extLst>
              <a:ext uri="{FF2B5EF4-FFF2-40B4-BE49-F238E27FC236}">
                <a16:creationId xmlns:a16="http://schemas.microsoft.com/office/drawing/2014/main" id="{305D2086-BF8F-20AF-F5A6-6A224246EA90}"/>
              </a:ext>
            </a:extLst>
          </p:cNvPr>
          <p:cNvSpPr>
            <a:spLocks noGrp="1"/>
          </p:cNvSpPr>
          <p:nvPr>
            <p:ph type="sldNum" sz="quarter" idx="2"/>
          </p:nvPr>
        </p:nvSpPr>
        <p:spPr bwMode="auto">
          <a:xfrm>
            <a:off x="8521700" y="6518275"/>
            <a:ext cx="1651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b" anchorCtr="0" compatLnSpc="1">
            <a:prstTxWarp prst="textNoShape">
              <a:avLst/>
            </a:prstTxWarp>
          </a:bodyPr>
          <a:lstStyle>
            <a:lvl1pPr algn="r">
              <a:defRPr sz="1200">
                <a:solidFill>
                  <a:srgbClr val="D1EAED"/>
                </a:solidFill>
                <a:latin typeface="+mn-lt"/>
                <a:ea typeface="+mn-ea"/>
                <a:cs typeface="+mn-cs"/>
                <a:sym typeface="Constantia" panose="02030602050306030303" pitchFamily="18" charset="0"/>
              </a:defRPr>
            </a:lvl1pPr>
          </a:lstStyle>
          <a:p>
            <a:fld id="{AE4C4E60-AC2F-4DFD-BD33-52DBC578C04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hangingPunct="0">
        <a:spcBef>
          <a:spcPct val="0"/>
        </a:spcBef>
        <a:spcAft>
          <a:spcPct val="0"/>
        </a:spcAft>
        <a:defRPr sz="5000" kern="1200">
          <a:solidFill>
            <a:srgbClr val="04617B"/>
          </a:solidFill>
          <a:latin typeface="+mj-lt"/>
          <a:ea typeface="+mj-ea"/>
          <a:cs typeface="+mj-cs"/>
          <a:sym typeface="Calibri" panose="020F0502020204030204" pitchFamily="34" charset="0"/>
        </a:defRPr>
      </a:lvl1pPr>
      <a:lvl2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4572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9144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13716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1828800" algn="l" rtl="0" fontAlgn="base" hangingPunct="0">
        <a:spcBef>
          <a:spcPct val="0"/>
        </a:spcBef>
        <a:spcAft>
          <a:spcPct val="0"/>
        </a:spcAft>
        <a:defRPr sz="5000">
          <a:solidFill>
            <a:srgbClr val="04617B"/>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p:titleStyle>
    <p:bodyStyle>
      <a:lvl1pPr marL="273050" indent="-273050" algn="l" rtl="0" fontAlgn="base" hangingPunct="0">
        <a:spcBef>
          <a:spcPts val="600"/>
        </a:spcBef>
        <a:spcAft>
          <a:spcPct val="0"/>
        </a:spcAft>
        <a:buClr>
          <a:srgbClr val="0BD0D9"/>
        </a:buClr>
        <a:buSzPct val="95000"/>
        <a:buChar char="●"/>
        <a:defRPr sz="2600" kern="1200">
          <a:solidFill>
            <a:srgbClr val="000000"/>
          </a:solidFill>
          <a:latin typeface="+mn-lt"/>
          <a:ea typeface="+mn-ea"/>
          <a:cs typeface="+mn-cs"/>
          <a:sym typeface="Constantia" panose="02030602050306030303" pitchFamily="18" charset="0"/>
        </a:defRPr>
      </a:lvl1pPr>
      <a:lvl2pPr marL="660400" indent="-266700" algn="l" rtl="0" fontAlgn="base" hangingPunct="0">
        <a:spcBef>
          <a:spcPts val="600"/>
        </a:spcBef>
        <a:spcAft>
          <a:spcPct val="0"/>
        </a:spcAft>
        <a:buClr>
          <a:srgbClr val="0BD0D9"/>
        </a:buClr>
        <a:buSzPct val="85000"/>
        <a:buChar char="●"/>
        <a:defRPr sz="2600" kern="1200">
          <a:solidFill>
            <a:srgbClr val="000000"/>
          </a:solidFill>
          <a:latin typeface="+mn-lt"/>
          <a:ea typeface="+mn-ea"/>
          <a:cs typeface="+mn-cs"/>
          <a:sym typeface="Constantia" panose="02030602050306030303" pitchFamily="18" charset="0"/>
        </a:defRPr>
      </a:lvl2pPr>
      <a:lvl3pPr marL="973138" indent="-304800" algn="l" rtl="0" fontAlgn="base" hangingPunct="0">
        <a:spcBef>
          <a:spcPts val="600"/>
        </a:spcBef>
        <a:spcAft>
          <a:spcPct val="0"/>
        </a:spcAft>
        <a:buClr>
          <a:srgbClr val="0BD0D9"/>
        </a:buClr>
        <a:buSzPct val="70000"/>
        <a:buChar char="●"/>
        <a:defRPr sz="2600" kern="1200">
          <a:solidFill>
            <a:srgbClr val="000000"/>
          </a:solidFill>
          <a:latin typeface="+mn-lt"/>
          <a:ea typeface="+mn-ea"/>
          <a:cs typeface="+mn-cs"/>
          <a:sym typeface="Constantia" panose="02030602050306030303" pitchFamily="18" charset="0"/>
        </a:defRPr>
      </a:lvl3pPr>
      <a:lvl4pPr marL="1250950" indent="-273050" algn="l" rtl="0" fontAlgn="base" hangingPunct="0">
        <a:spcBef>
          <a:spcPts val="600"/>
        </a:spcBef>
        <a:spcAft>
          <a:spcPct val="0"/>
        </a:spcAft>
        <a:buClr>
          <a:srgbClr val="0BD0D9"/>
        </a:buClr>
        <a:buSzPct val="65000"/>
        <a:buChar char="●"/>
        <a:defRPr sz="2600" kern="1200">
          <a:solidFill>
            <a:srgbClr val="000000"/>
          </a:solidFill>
          <a:latin typeface="+mn-lt"/>
          <a:ea typeface="+mn-ea"/>
          <a:cs typeface="+mn-cs"/>
          <a:sym typeface="Constantia" panose="02030602050306030303" pitchFamily="18" charset="0"/>
        </a:defRPr>
      </a:lvl4pPr>
      <a:lvl5pPr marL="1525588" indent="-273050" algn="l" rtl="0" fontAlgn="base" hangingPunct="0">
        <a:spcBef>
          <a:spcPts val="600"/>
        </a:spcBef>
        <a:spcAft>
          <a:spcPct val="0"/>
        </a:spcAft>
        <a:buClr>
          <a:srgbClr val="0BD0D9"/>
        </a:buClr>
        <a:buSzPct val="65000"/>
        <a:buChar char="●"/>
        <a:defRPr sz="2600" kern="1200">
          <a:solidFill>
            <a:srgbClr val="000000"/>
          </a:solidFill>
          <a:latin typeface="+mn-lt"/>
          <a:ea typeface="+mn-ea"/>
          <a:cs typeface="+mn-cs"/>
          <a:sym typeface="Constantia" panose="02030602050306030303"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descr="Title 1">
            <a:extLst>
              <a:ext uri="{FF2B5EF4-FFF2-40B4-BE49-F238E27FC236}">
                <a16:creationId xmlns:a16="http://schemas.microsoft.com/office/drawing/2014/main" id="{8CAFB501-B685-B249-9C80-3C93AD7CFFE4}"/>
              </a:ext>
            </a:extLst>
          </p:cNvPr>
          <p:cNvSpPr>
            <a:spLocks noGrp="1" noChangeArrowheads="1"/>
          </p:cNvSpPr>
          <p:nvPr>
            <p:ph type="ctrTitle"/>
          </p:nvPr>
        </p:nvSpPr>
        <p:spPr>
          <a:xfrm>
            <a:off x="990599" y="533400"/>
            <a:ext cx="7466013" cy="3498850"/>
          </a:xfrm>
        </p:spPr>
        <p:txBody>
          <a:bodyPr/>
          <a:lstStyle/>
          <a:p>
            <a:r>
              <a:rPr lang="en-US" sz="3200" b="1" dirty="0">
                <a:solidFill>
                  <a:schemeClr val="bg1"/>
                </a:solidFill>
                <a:effectLst>
                  <a:outerShdw blurRad="38100" dist="38100" dir="2700000" algn="tl">
                    <a:srgbClr val="000000">
                      <a:alpha val="43137"/>
                    </a:srgbClr>
                  </a:outerShdw>
                </a:effectLst>
                <a:latin typeface="Bookman Old Style" panose="02050604050505020204" pitchFamily="18" charset="0"/>
              </a:rPr>
              <a:t>Eastern India Regional Council of</a:t>
            </a:r>
            <a:br>
              <a:rPr lang="en-US" sz="3200" b="1" dirty="0">
                <a:solidFill>
                  <a:schemeClr val="bg1"/>
                </a:solidFill>
                <a:effectLst>
                  <a:outerShdw blurRad="38100" dist="38100" dir="2700000" algn="tl">
                    <a:srgbClr val="000000">
                      <a:alpha val="43137"/>
                    </a:srgbClr>
                  </a:outerShdw>
                </a:effectLst>
                <a:latin typeface="Bookman Old Style" panose="02050604050505020204" pitchFamily="18" charset="0"/>
              </a:rPr>
            </a:br>
            <a:r>
              <a:rPr lang="en-US" sz="3200" b="1" dirty="0">
                <a:solidFill>
                  <a:schemeClr val="bg1"/>
                </a:solidFill>
                <a:effectLst>
                  <a:outerShdw blurRad="38100" dist="38100" dir="2700000" algn="tl">
                    <a:srgbClr val="000000">
                      <a:alpha val="43137"/>
                    </a:srgbClr>
                  </a:outerShdw>
                </a:effectLst>
                <a:latin typeface="Bookman Old Style" panose="02050604050505020204" pitchFamily="18" charset="0"/>
              </a:rPr>
              <a:t>The Institute of Chartered Accountants of India</a:t>
            </a:r>
            <a:br>
              <a:rPr lang="en-US" altLang="en-US" sz="3200" b="1" i="1" dirty="0">
                <a:solidFill>
                  <a:srgbClr val="FFFFFF"/>
                </a:solidFill>
                <a:effectLst>
                  <a:outerShdw blurRad="38100" dist="38100" dir="2700000" algn="tl">
                    <a:srgbClr val="000000">
                      <a:alpha val="43137"/>
                    </a:srgbClr>
                  </a:outerShdw>
                </a:effectLst>
              </a:rPr>
            </a:br>
            <a:r>
              <a:rPr lang="en-US" altLang="en-US" sz="3200" b="1" i="1" dirty="0">
                <a:solidFill>
                  <a:srgbClr val="FFFFFF"/>
                </a:solidFill>
                <a:effectLst>
                  <a:outerShdw blurRad="38100" dist="38100" dir="2700000" algn="tl">
                    <a:srgbClr val="000000"/>
                  </a:outerShdw>
                </a:effectLst>
              </a:rPr>
              <a:t>OFFENCES AND PROSECUTIONS UNDER PMLA, PBPT ACT, BLACK MONEY ACT &amp; </a:t>
            </a:r>
            <a:br>
              <a:rPr lang="en-US" altLang="en-US" sz="3200" b="1" i="1" dirty="0">
                <a:solidFill>
                  <a:srgbClr val="FFFFFF"/>
                </a:solidFill>
                <a:effectLst>
                  <a:outerShdw blurRad="38100" dist="38100" dir="2700000" algn="tl">
                    <a:srgbClr val="000000"/>
                  </a:outerShdw>
                </a:effectLst>
              </a:rPr>
            </a:br>
            <a:r>
              <a:rPr lang="en-US" altLang="en-US" sz="3200" b="1" i="1" dirty="0">
                <a:solidFill>
                  <a:srgbClr val="FFFFFF"/>
                </a:solidFill>
                <a:effectLst>
                  <a:outerShdw blurRad="38100" dist="38100" dir="2700000" algn="tl">
                    <a:srgbClr val="000000"/>
                  </a:outerShdw>
                </a:effectLst>
              </a:rPr>
              <a:t> INCOME TAX ACT</a:t>
            </a:r>
            <a:br>
              <a:rPr lang="en-US" altLang="en-US" sz="3200" b="1" i="1" dirty="0">
                <a:solidFill>
                  <a:srgbClr val="FFFFFF"/>
                </a:solidFill>
                <a:effectLst>
                  <a:outerShdw blurRad="38100" dist="38100" dir="2700000" algn="tl">
                    <a:srgbClr val="000000"/>
                  </a:outerShdw>
                </a:effectLst>
              </a:rPr>
            </a:br>
            <a:r>
              <a:rPr lang="en-US" altLang="en-US" sz="3200" b="1" i="1" dirty="0">
                <a:solidFill>
                  <a:srgbClr val="FFFFFF"/>
                </a:solidFill>
                <a:effectLst>
                  <a:outerShdw blurRad="38100" dist="38100" dir="2700000" algn="tl">
                    <a:srgbClr val="000000"/>
                  </a:outerShdw>
                </a:effectLst>
              </a:rPr>
              <a:t>&amp; INTERPLAY OF LAWS</a:t>
            </a:r>
          </a:p>
        </p:txBody>
      </p:sp>
      <p:sp>
        <p:nvSpPr>
          <p:cNvPr id="4098" name="Rectangle 2" descr="Subtitle 2">
            <a:extLst>
              <a:ext uri="{FF2B5EF4-FFF2-40B4-BE49-F238E27FC236}">
                <a16:creationId xmlns:a16="http://schemas.microsoft.com/office/drawing/2014/main" id="{F5E5E2CD-69BA-199A-B250-4F3A0844A071}"/>
              </a:ext>
            </a:extLst>
          </p:cNvPr>
          <p:cNvSpPr>
            <a:spLocks noGrp="1" noChangeArrowheads="1"/>
          </p:cNvSpPr>
          <p:nvPr>
            <p:ph type="subTitle" sz="half" idx="1"/>
          </p:nvPr>
        </p:nvSpPr>
        <p:spPr>
          <a:xfrm>
            <a:off x="3733799" y="4221163"/>
            <a:ext cx="4862513" cy="2254250"/>
          </a:xfrm>
        </p:spPr>
        <p:txBody>
          <a:bodyPr/>
          <a:lstStyle/>
          <a:p>
            <a:pPr algn="r" defTabSz="804863">
              <a:lnSpc>
                <a:spcPct val="80000"/>
              </a:lnSpc>
              <a:spcBef>
                <a:spcPts val="700"/>
              </a:spcBef>
              <a:buClrTx/>
              <a:buSzTx/>
            </a:pPr>
            <a:r>
              <a:rPr lang="en-US" altLang="en-US" sz="3400" dirty="0">
                <a:solidFill>
                  <a:srgbClr val="FFFFFF"/>
                </a:solidFill>
              </a:rPr>
              <a:t>BY</a:t>
            </a:r>
            <a:endParaRPr lang="en-US" altLang="en-US" sz="3400" dirty="0"/>
          </a:p>
          <a:p>
            <a:pPr algn="r" defTabSz="804863">
              <a:lnSpc>
                <a:spcPct val="80000"/>
              </a:lnSpc>
              <a:spcBef>
                <a:spcPts val="700"/>
              </a:spcBef>
              <a:buClrTx/>
              <a:buSzTx/>
            </a:pPr>
            <a:r>
              <a:rPr lang="en-US" altLang="en-US" sz="3400" b="1" dirty="0">
                <a:solidFill>
                  <a:srgbClr val="FFFFFF"/>
                </a:solidFill>
                <a:effectLst>
                  <a:outerShdw blurRad="38100" dist="38100" dir="2700000" algn="tl">
                    <a:srgbClr val="000000"/>
                  </a:outerShdw>
                </a:effectLst>
              </a:rPr>
              <a:t>AMIT KHEMKA</a:t>
            </a:r>
            <a:endParaRPr lang="en-US" altLang="en-US" sz="3400" b="1" dirty="0">
              <a:effectLst>
                <a:outerShdw blurRad="38100" dist="38100" dir="2700000" algn="tl">
                  <a:srgbClr val="FFFFFF"/>
                </a:outerShdw>
              </a:effectLst>
            </a:endParaRPr>
          </a:p>
          <a:p>
            <a:pPr algn="r" defTabSz="804863">
              <a:lnSpc>
                <a:spcPct val="80000"/>
              </a:lnSpc>
              <a:spcBef>
                <a:spcPts val="500"/>
              </a:spcBef>
              <a:buClrTx/>
              <a:buSzTx/>
            </a:pPr>
            <a:r>
              <a:rPr lang="en-US" altLang="en-US" sz="2300" dirty="0">
                <a:solidFill>
                  <a:srgbClr val="FFFFFF"/>
                </a:solidFill>
                <a:effectLst>
                  <a:outerShdw blurRad="38100" dist="38100" dir="2700000" algn="tl">
                    <a:srgbClr val="000000"/>
                  </a:outerShdw>
                </a:effectLst>
              </a:rPr>
              <a:t>ADVOCATE</a:t>
            </a:r>
            <a:endParaRPr lang="en-US" altLang="en-US" sz="2300" dirty="0">
              <a:effectLst>
                <a:outerShdw blurRad="38100" dist="38100" dir="2700000" algn="tl">
                  <a:srgbClr val="FFFFFF"/>
                </a:outerShdw>
              </a:effectLst>
            </a:endParaRPr>
          </a:p>
          <a:p>
            <a:pPr algn="r" defTabSz="804863">
              <a:lnSpc>
                <a:spcPct val="80000"/>
              </a:lnSpc>
              <a:spcBef>
                <a:spcPts val="500"/>
              </a:spcBef>
              <a:buClrTx/>
              <a:buSzTx/>
            </a:pPr>
            <a:r>
              <a:rPr lang="en-US" altLang="en-US" sz="2300" dirty="0">
                <a:solidFill>
                  <a:srgbClr val="FFFFFF"/>
                </a:solidFill>
                <a:effectLst>
                  <a:outerShdw blurRad="38100" dist="38100" dir="2700000" algn="tl">
                    <a:srgbClr val="000000"/>
                  </a:outerShdw>
                </a:effectLst>
              </a:rPr>
              <a:t>     SUPREME COURT OF INDIA &amp; </a:t>
            </a:r>
            <a:endParaRPr lang="en-US" altLang="en-US" sz="2300" dirty="0">
              <a:effectLst>
                <a:outerShdw blurRad="38100" dist="38100" dir="2700000" algn="tl">
                  <a:srgbClr val="FFFFFF"/>
                </a:outerShdw>
              </a:effectLst>
            </a:endParaRPr>
          </a:p>
          <a:p>
            <a:pPr algn="r" defTabSz="804863">
              <a:lnSpc>
                <a:spcPct val="80000"/>
              </a:lnSpc>
              <a:spcBef>
                <a:spcPts val="500"/>
              </a:spcBef>
              <a:buClrTx/>
              <a:buSzTx/>
            </a:pPr>
            <a:r>
              <a:rPr lang="en-US" altLang="en-US" sz="2300" dirty="0">
                <a:solidFill>
                  <a:srgbClr val="FFFFFF"/>
                </a:solidFill>
                <a:effectLst>
                  <a:outerShdw blurRad="38100" dist="38100" dir="2700000" algn="tl">
                    <a:srgbClr val="000000"/>
                  </a:outerShdw>
                </a:effectLst>
              </a:rPr>
              <a:t>HIGH COURT OF DELHI </a:t>
            </a:r>
          </a:p>
        </p:txBody>
      </p:sp>
      <p:sp>
        <p:nvSpPr>
          <p:cNvPr id="2" name="TextBox 1">
            <a:extLst>
              <a:ext uri="{FF2B5EF4-FFF2-40B4-BE49-F238E27FC236}">
                <a16:creationId xmlns:a16="http://schemas.microsoft.com/office/drawing/2014/main" id="{B7300F2A-1E8B-4503-ABB3-5E2344017B9B}"/>
              </a:ext>
            </a:extLst>
          </p:cNvPr>
          <p:cNvSpPr txBox="1"/>
          <p:nvPr/>
        </p:nvSpPr>
        <p:spPr>
          <a:xfrm>
            <a:off x="381000" y="5055900"/>
            <a:ext cx="2133600" cy="584775"/>
          </a:xfrm>
          <a:prstGeom prst="rect">
            <a:avLst/>
          </a:prstGeom>
          <a:noFill/>
        </p:spPr>
        <p:txBody>
          <a:bodyPr wrap="square" rtlCol="0">
            <a:spAutoFit/>
          </a:bodyPr>
          <a:lstStyle/>
          <a:p>
            <a:r>
              <a:rPr lang="en-US" sz="3200" b="1" u="sng" dirty="0">
                <a:solidFill>
                  <a:schemeClr val="bg1"/>
                </a:solidFill>
              </a:rPr>
              <a:t>01.06.2023</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56A63-DD37-3C0E-34D3-C5C25CD8BC96}"/>
              </a:ext>
            </a:extLst>
          </p:cNvPr>
          <p:cNvSpPr>
            <a:spLocks noGrp="1"/>
          </p:cNvSpPr>
          <p:nvPr>
            <p:ph type="title"/>
          </p:nvPr>
        </p:nvSpPr>
        <p:spPr>
          <a:xfrm>
            <a:off x="476036" y="1143000"/>
            <a:ext cx="8229600" cy="1143000"/>
          </a:xfrm>
        </p:spPr>
        <p:txBody>
          <a:bodyPr/>
          <a:lstStyle/>
          <a:p>
            <a:r>
              <a:rPr lang="en-US" dirty="0"/>
              <a:t>No action against a person finally absolved</a:t>
            </a:r>
          </a:p>
        </p:txBody>
      </p:sp>
      <p:sp>
        <p:nvSpPr>
          <p:cNvPr id="3" name="Content Placeholder 2">
            <a:extLst>
              <a:ext uri="{FF2B5EF4-FFF2-40B4-BE49-F238E27FC236}">
                <a16:creationId xmlns:a16="http://schemas.microsoft.com/office/drawing/2014/main" id="{4E203E88-79D3-7344-2781-6FDE78AE0006}"/>
              </a:ext>
            </a:extLst>
          </p:cNvPr>
          <p:cNvSpPr>
            <a:spLocks noGrp="1"/>
          </p:cNvSpPr>
          <p:nvPr>
            <p:ph idx="1"/>
          </p:nvPr>
        </p:nvSpPr>
        <p:spPr>
          <a:xfrm>
            <a:off x="457200" y="2590800"/>
            <a:ext cx="8229600" cy="3886200"/>
          </a:xfrm>
        </p:spPr>
        <p:txBody>
          <a:bodyPr/>
          <a:lstStyle/>
          <a:p>
            <a:pPr marL="0" indent="0" algn="just">
              <a:lnSpc>
                <a:spcPct val="150000"/>
              </a:lnSpc>
              <a:buNone/>
            </a:pPr>
            <a:r>
              <a:rPr lang="en-US" sz="2000" b="0" i="0" u="none" strike="noStrike" baseline="0" dirty="0">
                <a:solidFill>
                  <a:srgbClr val="000000"/>
                </a:solidFill>
                <a:latin typeface="Bookman Old Style" panose="02050604050505020204" pitchFamily="18" charset="0"/>
              </a:rPr>
              <a:t>“In the event the person named in the criminal activity relating to a scheduled offence is </a:t>
            </a:r>
            <a:r>
              <a:rPr lang="en-US" sz="2000" b="1" i="0" u="none" strike="noStrike" baseline="0" dirty="0">
                <a:solidFill>
                  <a:srgbClr val="FF0000"/>
                </a:solidFill>
                <a:latin typeface="Bookman Old Style" panose="02050604050505020204" pitchFamily="18" charset="0"/>
              </a:rPr>
              <a:t>finally absolved by a Court </a:t>
            </a:r>
            <a:r>
              <a:rPr lang="en-US" sz="2000" b="0" i="0" u="none" strike="noStrike" baseline="0" dirty="0">
                <a:solidFill>
                  <a:srgbClr val="000000"/>
                </a:solidFill>
                <a:latin typeface="Bookman Old Style" panose="02050604050505020204" pitchFamily="18" charset="0"/>
              </a:rPr>
              <a:t>of competent jurisdiction owing to an </a:t>
            </a:r>
            <a:r>
              <a:rPr lang="en-US" sz="2000" b="1" i="0" u="none" strike="noStrike" baseline="0" dirty="0">
                <a:solidFill>
                  <a:srgbClr val="FF0000"/>
                </a:solidFill>
                <a:latin typeface="Bookman Old Style" panose="02050604050505020204" pitchFamily="18" charset="0"/>
              </a:rPr>
              <a:t>order of discharge, acquittal or because of quashing of the criminal case (scheduled offence) </a:t>
            </a:r>
            <a:r>
              <a:rPr lang="en-US" sz="2000" b="0" i="0" u="none" strike="noStrike" baseline="0" dirty="0">
                <a:solidFill>
                  <a:srgbClr val="000000"/>
                </a:solidFill>
                <a:latin typeface="Bookman Old Style" panose="02050604050505020204" pitchFamily="18" charset="0"/>
              </a:rPr>
              <a:t>against him/her, </a:t>
            </a:r>
            <a:r>
              <a:rPr lang="en-US" sz="2000" b="1" i="0" u="none" strike="noStrike" baseline="0" dirty="0">
                <a:solidFill>
                  <a:srgbClr val="FF0000"/>
                </a:solidFill>
                <a:latin typeface="Bookman Old Style" panose="02050604050505020204" pitchFamily="18" charset="0"/>
              </a:rPr>
              <a:t>there can be no action for money-laundering against such a person </a:t>
            </a:r>
            <a:r>
              <a:rPr lang="en-US" sz="2000" b="0" i="0" u="none" strike="noStrike" baseline="0" dirty="0">
                <a:solidFill>
                  <a:srgbClr val="000000"/>
                </a:solidFill>
                <a:latin typeface="Bookman Old Style" panose="02050604050505020204" pitchFamily="18" charset="0"/>
              </a:rPr>
              <a:t>or person claiming through him in relation to the property linked to the stated scheduled offence.” </a:t>
            </a:r>
            <a:endParaRPr lang="en-US" sz="2800" dirty="0"/>
          </a:p>
        </p:txBody>
      </p:sp>
    </p:spTree>
    <p:extLst>
      <p:ext uri="{BB962C8B-B14F-4D97-AF65-F5344CB8AC3E}">
        <p14:creationId xmlns:p14="http://schemas.microsoft.com/office/powerpoint/2010/main" val="42363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509A1-73DC-ECEB-8698-41E58C0269B0}"/>
              </a:ext>
            </a:extLst>
          </p:cNvPr>
          <p:cNvSpPr>
            <a:spLocks noGrp="1"/>
          </p:cNvSpPr>
          <p:nvPr>
            <p:ph type="title"/>
          </p:nvPr>
        </p:nvSpPr>
        <p:spPr>
          <a:xfrm>
            <a:off x="446926" y="2421276"/>
            <a:ext cx="8229600" cy="1143000"/>
          </a:xfrm>
        </p:spPr>
        <p:txBody>
          <a:bodyPr/>
          <a:lstStyle/>
          <a:p>
            <a:pPr algn="just"/>
            <a:r>
              <a:rPr lang="en-US" dirty="0"/>
              <a:t>‘Projection’ as untainted not necessary – every activity independently ‘Money laundering’ </a:t>
            </a:r>
          </a:p>
        </p:txBody>
      </p:sp>
      <p:sp>
        <p:nvSpPr>
          <p:cNvPr id="3" name="Content Placeholder 2">
            <a:extLst>
              <a:ext uri="{FF2B5EF4-FFF2-40B4-BE49-F238E27FC236}">
                <a16:creationId xmlns:a16="http://schemas.microsoft.com/office/drawing/2014/main" id="{C6A71053-511A-1368-212D-F666A7DF5F55}"/>
              </a:ext>
            </a:extLst>
          </p:cNvPr>
          <p:cNvSpPr>
            <a:spLocks noGrp="1"/>
          </p:cNvSpPr>
          <p:nvPr>
            <p:ph idx="1"/>
          </p:nvPr>
        </p:nvSpPr>
        <p:spPr>
          <a:xfrm>
            <a:off x="446926" y="3276600"/>
            <a:ext cx="8229600" cy="3886200"/>
          </a:xfrm>
        </p:spPr>
        <p:txBody>
          <a:bodyPr/>
          <a:lstStyle/>
          <a:p>
            <a:pPr algn="just">
              <a:lnSpc>
                <a:spcPct val="150000"/>
              </a:lnSpc>
            </a:pPr>
            <a:endParaRPr lang="en-US" sz="2000" b="0" i="0" u="none" strike="noStrike" baseline="0" dirty="0">
              <a:solidFill>
                <a:srgbClr val="000000"/>
              </a:solidFill>
            </a:endParaRPr>
          </a:p>
          <a:p>
            <a:pPr marL="0" indent="0" algn="just">
              <a:lnSpc>
                <a:spcPct val="150000"/>
              </a:lnSpc>
              <a:buNone/>
            </a:pPr>
            <a:r>
              <a:rPr lang="en-US" sz="2000" b="1" i="0" u="none" strike="noStrike" baseline="0" dirty="0">
                <a:solidFill>
                  <a:srgbClr val="000000"/>
                </a:solidFill>
              </a:rPr>
              <a:t>41. </a:t>
            </a:r>
            <a:r>
              <a:rPr lang="en-US" sz="2000" b="0" i="0" u="none" strike="noStrike" baseline="0" dirty="0">
                <a:solidFill>
                  <a:srgbClr val="000000"/>
                </a:solidFill>
              </a:rPr>
              <a:t>Independent of the above, we have </a:t>
            </a:r>
            <a:r>
              <a:rPr lang="en-US" sz="2000" b="1" i="0" u="none" strike="noStrike" baseline="0" dirty="0">
                <a:solidFill>
                  <a:srgbClr val="FF0000"/>
                </a:solidFill>
              </a:rPr>
              <a:t>no hesitation in construing the expression “and” in Section 3 as “or”</a:t>
            </a:r>
            <a:r>
              <a:rPr lang="en-US" sz="2000" b="0" i="0" u="none" strike="noStrike" baseline="0" dirty="0">
                <a:solidFill>
                  <a:srgbClr val="000000"/>
                </a:solidFill>
              </a:rPr>
              <a:t>, to give full play to the said provision so as to </a:t>
            </a:r>
            <a:r>
              <a:rPr lang="en-US" sz="2000" b="1" i="0" u="none" strike="noStrike" baseline="0" dirty="0">
                <a:solidFill>
                  <a:srgbClr val="FF0000"/>
                </a:solidFill>
              </a:rPr>
              <a:t>include “every” process or activity </a:t>
            </a:r>
            <a:r>
              <a:rPr lang="en-US" sz="2000" b="0" i="0" u="none" strike="noStrike" baseline="0" dirty="0">
                <a:solidFill>
                  <a:srgbClr val="000000"/>
                </a:solidFill>
              </a:rPr>
              <a:t>indulged into by anyone, including projecting or claiming the property as untainted property </a:t>
            </a:r>
            <a:r>
              <a:rPr lang="en-US" sz="2000" b="1" i="0" u="none" strike="noStrike" baseline="0" dirty="0">
                <a:solidFill>
                  <a:srgbClr val="FF0000"/>
                </a:solidFill>
              </a:rPr>
              <a:t>to constitute an offence of money-laundering on its own. </a:t>
            </a:r>
          </a:p>
          <a:p>
            <a:pPr algn="just">
              <a:lnSpc>
                <a:spcPct val="150000"/>
              </a:lnSpc>
            </a:pPr>
            <a:endParaRPr lang="en-US" sz="2000" dirty="0"/>
          </a:p>
        </p:txBody>
      </p:sp>
    </p:spTree>
    <p:extLst>
      <p:ext uri="{BB962C8B-B14F-4D97-AF65-F5344CB8AC3E}">
        <p14:creationId xmlns:p14="http://schemas.microsoft.com/office/powerpoint/2010/main" val="621728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ED8F5-0EDC-3D97-5A3B-B2A2A3EB03CB}"/>
              </a:ext>
            </a:extLst>
          </p:cNvPr>
          <p:cNvSpPr>
            <a:spLocks noGrp="1"/>
          </p:cNvSpPr>
          <p:nvPr>
            <p:ph type="title"/>
          </p:nvPr>
        </p:nvSpPr>
        <p:spPr>
          <a:xfrm>
            <a:off x="457200" y="1066800"/>
            <a:ext cx="8229600" cy="1143000"/>
          </a:xfrm>
        </p:spPr>
        <p:txBody>
          <a:bodyPr/>
          <a:lstStyle/>
          <a:p>
            <a:r>
              <a:rPr lang="en-US" dirty="0"/>
              <a:t>Discovery of an ‘Offence’ during investigation</a:t>
            </a:r>
          </a:p>
        </p:txBody>
      </p:sp>
      <p:sp>
        <p:nvSpPr>
          <p:cNvPr id="3" name="Content Placeholder 2">
            <a:extLst>
              <a:ext uri="{FF2B5EF4-FFF2-40B4-BE49-F238E27FC236}">
                <a16:creationId xmlns:a16="http://schemas.microsoft.com/office/drawing/2014/main" id="{77ADDDB9-9C9A-407A-969E-1C3D6F109CD4}"/>
              </a:ext>
            </a:extLst>
          </p:cNvPr>
          <p:cNvSpPr>
            <a:spLocks noGrp="1"/>
          </p:cNvSpPr>
          <p:nvPr>
            <p:ph idx="1"/>
          </p:nvPr>
        </p:nvSpPr>
        <p:spPr>
          <a:xfrm>
            <a:off x="457200" y="2203807"/>
            <a:ext cx="8229600" cy="4389437"/>
          </a:xfrm>
        </p:spPr>
        <p:txBody>
          <a:bodyPr/>
          <a:lstStyle/>
          <a:p>
            <a:pPr marL="0" indent="0" algn="just">
              <a:lnSpc>
                <a:spcPct val="150000"/>
              </a:lnSpc>
              <a:buNone/>
            </a:pPr>
            <a:r>
              <a:rPr lang="en-US" sz="2000" b="0" i="0" u="none" strike="noStrike" baseline="0" dirty="0">
                <a:solidFill>
                  <a:srgbClr val="000000"/>
                </a:solidFill>
              </a:rPr>
              <a:t>It is possible that in a given case after the discovery of huge volume of undisclosed property, the </a:t>
            </a:r>
            <a:r>
              <a:rPr lang="en-US" sz="2000" b="1" i="0" u="none" strike="noStrike" baseline="0" dirty="0" err="1">
                <a:solidFill>
                  <a:srgbClr val="FF0000"/>
                </a:solidFill>
              </a:rPr>
              <a:t>authorised</a:t>
            </a:r>
            <a:r>
              <a:rPr lang="en-US" sz="2000" b="1" i="0" u="none" strike="noStrike" baseline="0" dirty="0">
                <a:solidFill>
                  <a:srgbClr val="FF0000"/>
                </a:solidFill>
              </a:rPr>
              <a:t> officer may be advised to send information to the jurisdictional police </a:t>
            </a:r>
            <a:r>
              <a:rPr lang="en-US" sz="2000" b="0" i="0" u="none" strike="noStrike" baseline="0" dirty="0">
                <a:solidFill>
                  <a:srgbClr val="000000"/>
                </a:solidFill>
              </a:rPr>
              <a:t>(under Section 66(2) of the 2002 Act) </a:t>
            </a:r>
            <a:r>
              <a:rPr lang="en-US" sz="2000" b="1" i="0" u="none" strike="noStrike" baseline="0" dirty="0">
                <a:solidFill>
                  <a:srgbClr val="FF0000"/>
                </a:solidFill>
              </a:rPr>
              <a:t>for registration of a scheduled offence…….</a:t>
            </a:r>
          </a:p>
          <a:p>
            <a:pPr marL="0" indent="0" algn="just">
              <a:lnSpc>
                <a:spcPct val="150000"/>
              </a:lnSpc>
              <a:buNone/>
            </a:pPr>
            <a:endParaRPr lang="en-US" sz="2000" b="1" dirty="0">
              <a:solidFill>
                <a:srgbClr val="FF0000"/>
              </a:solidFill>
            </a:endParaRPr>
          </a:p>
          <a:p>
            <a:pPr marL="0" indent="0" algn="just">
              <a:lnSpc>
                <a:spcPct val="150000"/>
              </a:lnSpc>
              <a:buNone/>
            </a:pPr>
            <a:r>
              <a:rPr lang="en-US" sz="2000" b="0" i="0" u="none" strike="noStrike" baseline="0" dirty="0">
                <a:solidFill>
                  <a:srgbClr val="000000"/>
                </a:solidFill>
              </a:rPr>
              <a:t>If the offence so reported is a scheduled offence, </a:t>
            </a:r>
            <a:r>
              <a:rPr lang="en-US" sz="2000" b="1" i="0" u="none" strike="noStrike" baseline="0" dirty="0">
                <a:solidFill>
                  <a:srgbClr val="FF0000"/>
                </a:solidFill>
              </a:rPr>
              <a:t>only in that eventuality</a:t>
            </a:r>
            <a:r>
              <a:rPr lang="en-US" sz="2000" b="0" i="0" u="none" strike="noStrike" baseline="0" dirty="0">
                <a:solidFill>
                  <a:srgbClr val="000000"/>
                </a:solidFill>
              </a:rPr>
              <a:t>, the </a:t>
            </a:r>
            <a:r>
              <a:rPr lang="en-US" sz="2000" b="1" i="0" u="none" strike="noStrike" baseline="0" dirty="0">
                <a:solidFill>
                  <a:srgbClr val="FF0000"/>
                </a:solidFill>
              </a:rPr>
              <a:t>property recovered</a:t>
            </a:r>
            <a:r>
              <a:rPr lang="en-US" sz="2000" b="0" i="0" u="none" strike="noStrike" baseline="0" dirty="0">
                <a:solidFill>
                  <a:srgbClr val="000000"/>
                </a:solidFill>
              </a:rPr>
              <a:t> by the </a:t>
            </a:r>
            <a:r>
              <a:rPr lang="en-US" sz="2000" b="0" i="0" u="none" strike="noStrike" baseline="0" dirty="0" err="1">
                <a:solidFill>
                  <a:srgbClr val="000000"/>
                </a:solidFill>
              </a:rPr>
              <a:t>authorised</a:t>
            </a:r>
            <a:r>
              <a:rPr lang="en-US" sz="2000" b="0" i="0" u="none" strike="noStrike" baseline="0" dirty="0">
                <a:solidFill>
                  <a:srgbClr val="000000"/>
                </a:solidFill>
              </a:rPr>
              <a:t> officer </a:t>
            </a:r>
            <a:r>
              <a:rPr lang="en-US" sz="2000" b="1" i="0" u="none" strike="noStrike" baseline="0" dirty="0">
                <a:solidFill>
                  <a:srgbClr val="FF0000"/>
                </a:solidFill>
              </a:rPr>
              <a:t>would partake the </a:t>
            </a:r>
            <a:r>
              <a:rPr lang="en-US" sz="2000" b="1" i="0" u="none" strike="noStrike" baseline="0" dirty="0" err="1">
                <a:solidFill>
                  <a:srgbClr val="FF0000"/>
                </a:solidFill>
              </a:rPr>
              <a:t>colour</a:t>
            </a:r>
            <a:r>
              <a:rPr lang="en-US" sz="2000" b="1" i="0" u="none" strike="noStrike" baseline="0" dirty="0">
                <a:solidFill>
                  <a:srgbClr val="FF0000"/>
                </a:solidFill>
              </a:rPr>
              <a:t> of proceeds of crime</a:t>
            </a:r>
            <a:r>
              <a:rPr lang="en-US" sz="2000" b="0" i="0" u="none" strike="noStrike" baseline="0" dirty="0">
                <a:solidFill>
                  <a:srgbClr val="000000"/>
                </a:solidFill>
              </a:rPr>
              <a:t> under Section 2(1)(u) of the 2002 Act, enabling him to take further action under the Act in that regard. </a:t>
            </a:r>
          </a:p>
          <a:p>
            <a:pPr algn="just">
              <a:lnSpc>
                <a:spcPct val="150000"/>
              </a:lnSpc>
            </a:pPr>
            <a:endParaRPr lang="en-US" sz="2000" dirty="0"/>
          </a:p>
        </p:txBody>
      </p:sp>
    </p:spTree>
    <p:extLst>
      <p:ext uri="{BB962C8B-B14F-4D97-AF65-F5344CB8AC3E}">
        <p14:creationId xmlns:p14="http://schemas.microsoft.com/office/powerpoint/2010/main" val="494709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descr="Title 1">
            <a:extLst>
              <a:ext uri="{FF2B5EF4-FFF2-40B4-BE49-F238E27FC236}">
                <a16:creationId xmlns:a16="http://schemas.microsoft.com/office/drawing/2014/main" id="{8D38EB75-7353-5ECB-761E-BA313F344B44}"/>
              </a:ext>
            </a:extLst>
          </p:cNvPr>
          <p:cNvSpPr>
            <a:spLocks noGrp="1" noChangeArrowheads="1"/>
          </p:cNvSpPr>
          <p:nvPr>
            <p:ph type="title"/>
          </p:nvPr>
        </p:nvSpPr>
        <p:spPr/>
        <p:txBody>
          <a:bodyPr/>
          <a:lstStyle/>
          <a:p>
            <a:r>
              <a:rPr lang="en-US" altLang="en-US"/>
              <a:t> </a:t>
            </a:r>
          </a:p>
        </p:txBody>
      </p:sp>
      <p:sp>
        <p:nvSpPr>
          <p:cNvPr id="52226" name="Rectangle 2" descr="Content Placeholder 2">
            <a:extLst>
              <a:ext uri="{FF2B5EF4-FFF2-40B4-BE49-F238E27FC236}">
                <a16:creationId xmlns:a16="http://schemas.microsoft.com/office/drawing/2014/main" id="{7C8C0A9C-1654-5D96-3121-EE1469E71CF8}"/>
              </a:ext>
            </a:extLst>
          </p:cNvPr>
          <p:cNvSpPr>
            <a:spLocks noGrp="1" noChangeArrowheads="1"/>
          </p:cNvSpPr>
          <p:nvPr>
            <p:ph type="body" idx="1"/>
          </p:nvPr>
        </p:nvSpPr>
        <p:spPr/>
        <p:txBody>
          <a:bodyPr/>
          <a:lstStyle/>
          <a:p>
            <a:pPr marL="0" indent="0" algn="ctr">
              <a:spcBef>
                <a:spcPts val="1100"/>
              </a:spcBef>
              <a:buSzTx/>
              <a:buFontTx/>
              <a:buNone/>
            </a:pPr>
            <a:endParaRPr lang="en-US" altLang="en-US" sz="6000" b="1" dirty="0">
              <a:solidFill>
                <a:schemeClr val="accent1">
                  <a:lumMod val="75000"/>
                </a:schemeClr>
              </a:solidFill>
              <a:latin typeface="+mj-lt"/>
            </a:endParaRPr>
          </a:p>
          <a:p>
            <a:pPr marL="0" indent="0" algn="ctr">
              <a:spcBef>
                <a:spcPts val="1100"/>
              </a:spcBef>
              <a:buSzTx/>
              <a:buFontTx/>
              <a:buNone/>
            </a:pPr>
            <a:r>
              <a:rPr lang="en-US" altLang="en-US" sz="6000" b="1" dirty="0">
                <a:solidFill>
                  <a:schemeClr val="accent1">
                    <a:lumMod val="75000"/>
                  </a:schemeClr>
                </a:solidFill>
                <a:latin typeface="+mj-lt"/>
              </a:rPr>
              <a:t>BURDEN OF PROOF</a:t>
            </a:r>
          </a:p>
        </p:txBody>
      </p:sp>
    </p:spTree>
    <p:extLst>
      <p:ext uri="{BB962C8B-B14F-4D97-AF65-F5344CB8AC3E}">
        <p14:creationId xmlns:p14="http://schemas.microsoft.com/office/powerpoint/2010/main" val="202699971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descr="Title 1">
            <a:extLst>
              <a:ext uri="{FF2B5EF4-FFF2-40B4-BE49-F238E27FC236}">
                <a16:creationId xmlns:a16="http://schemas.microsoft.com/office/drawing/2014/main" id="{DD6DA116-E5E3-3F38-4EE2-55364ACC6A52}"/>
              </a:ext>
            </a:extLst>
          </p:cNvPr>
          <p:cNvSpPr>
            <a:spLocks noGrp="1" noChangeArrowheads="1"/>
          </p:cNvSpPr>
          <p:nvPr>
            <p:ph type="title"/>
          </p:nvPr>
        </p:nvSpPr>
        <p:spPr/>
        <p:txBody>
          <a:bodyPr/>
          <a:lstStyle/>
          <a:p>
            <a:pPr algn="ctr" defTabSz="895350"/>
            <a:r>
              <a:rPr lang="en-US" altLang="en-US" sz="3400"/>
              <a:t>Time Tested Principle of Criminal Law</a:t>
            </a:r>
            <a:br>
              <a:rPr lang="en-US" altLang="en-US" sz="3400"/>
            </a:br>
            <a:endParaRPr lang="en-US" altLang="en-US" sz="3400"/>
          </a:p>
        </p:txBody>
      </p:sp>
      <p:sp>
        <p:nvSpPr>
          <p:cNvPr id="53250" name="Rectangle 2" descr="Content Placeholder 2">
            <a:extLst>
              <a:ext uri="{FF2B5EF4-FFF2-40B4-BE49-F238E27FC236}">
                <a16:creationId xmlns:a16="http://schemas.microsoft.com/office/drawing/2014/main" id="{83A445B8-C021-1645-D226-6232FA5D1721}"/>
              </a:ext>
            </a:extLst>
          </p:cNvPr>
          <p:cNvSpPr>
            <a:spLocks noGrp="1" noChangeArrowheads="1"/>
          </p:cNvSpPr>
          <p:nvPr>
            <p:ph type="body" idx="1"/>
          </p:nvPr>
        </p:nvSpPr>
        <p:spPr/>
        <p:txBody>
          <a:bodyPr/>
          <a:lstStyle/>
          <a:p>
            <a:pPr marL="0" indent="0" algn="just">
              <a:buSzTx/>
              <a:buFontTx/>
              <a:buNone/>
            </a:pPr>
            <a:r>
              <a:rPr lang="en-US" altLang="en-US"/>
              <a:t>“It is well settled that the prosecution, must stand or fall on its own legs and it cannot derive any strength from the weakness of the defence. This is trite law and no decision has taken a contrary view”</a:t>
            </a:r>
          </a:p>
          <a:p>
            <a:pPr marL="0" indent="0">
              <a:buSzTx/>
              <a:buFontTx/>
              <a:buNone/>
            </a:pPr>
            <a:endParaRPr lang="en-US" altLang="en-US"/>
          </a:p>
          <a:p>
            <a:pPr marL="0" indent="0">
              <a:buSzTx/>
              <a:buFontTx/>
              <a:buNone/>
            </a:pPr>
            <a:endParaRPr lang="en-US" altLang="en-US"/>
          </a:p>
          <a:p>
            <a:pPr marL="0" indent="0">
              <a:buSzTx/>
              <a:buFontTx/>
              <a:buNone/>
            </a:pPr>
            <a:r>
              <a:rPr lang="en-US" altLang="en-US" b="1"/>
              <a:t>Sharad Birdhichand Sarda Vs. State of Maharashtra</a:t>
            </a:r>
          </a:p>
          <a:p>
            <a:pPr marL="0" indent="0">
              <a:buSzTx/>
              <a:buFontTx/>
              <a:buNone/>
            </a:pPr>
            <a:r>
              <a:rPr lang="en-US" altLang="en-US"/>
              <a:t>Supreme Court 			          (DOD: 17.07.1984)</a:t>
            </a:r>
          </a:p>
        </p:txBody>
      </p:sp>
    </p:spTree>
    <p:extLst>
      <p:ext uri="{BB962C8B-B14F-4D97-AF65-F5344CB8AC3E}">
        <p14:creationId xmlns:p14="http://schemas.microsoft.com/office/powerpoint/2010/main" val="328427381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descr="Title 1">
            <a:extLst>
              <a:ext uri="{FF2B5EF4-FFF2-40B4-BE49-F238E27FC236}">
                <a16:creationId xmlns:a16="http://schemas.microsoft.com/office/drawing/2014/main" id="{BEE77AA4-6C2B-01AF-F6C7-02BCCA02D03E}"/>
              </a:ext>
            </a:extLst>
          </p:cNvPr>
          <p:cNvSpPr>
            <a:spLocks noGrp="1" noChangeArrowheads="1"/>
          </p:cNvSpPr>
          <p:nvPr>
            <p:ph type="title"/>
          </p:nvPr>
        </p:nvSpPr>
        <p:spPr/>
        <p:txBody>
          <a:bodyPr/>
          <a:lstStyle/>
          <a:p>
            <a:pPr defTabSz="885825"/>
            <a:r>
              <a:rPr lang="en-US" altLang="en-US" sz="4300"/>
              <a:t>Section 24 (PMLA) - </a:t>
            </a:r>
            <a:r>
              <a:rPr lang="en-US" altLang="en-US" sz="4300" b="1"/>
              <a:t>Burden of Proof</a:t>
            </a:r>
            <a:endParaRPr lang="en-US" altLang="en-US" sz="4300"/>
          </a:p>
        </p:txBody>
      </p:sp>
      <p:sp>
        <p:nvSpPr>
          <p:cNvPr id="54274" name="Rectangle 2" descr="Content Placeholder 2">
            <a:extLst>
              <a:ext uri="{FF2B5EF4-FFF2-40B4-BE49-F238E27FC236}">
                <a16:creationId xmlns:a16="http://schemas.microsoft.com/office/drawing/2014/main" id="{A64780DD-D219-1963-0104-0E3996B1C953}"/>
              </a:ext>
            </a:extLst>
          </p:cNvPr>
          <p:cNvSpPr>
            <a:spLocks noGrp="1" noChangeArrowheads="1"/>
          </p:cNvSpPr>
          <p:nvPr>
            <p:ph type="body" idx="1"/>
          </p:nvPr>
        </p:nvSpPr>
        <p:spPr/>
        <p:txBody>
          <a:bodyPr/>
          <a:lstStyle/>
          <a:p>
            <a:pPr marL="0" indent="0" defTabSz="868363">
              <a:lnSpc>
                <a:spcPct val="90000"/>
              </a:lnSpc>
              <a:spcBef>
                <a:spcPts val="500"/>
              </a:spcBef>
              <a:buSzTx/>
              <a:buFontTx/>
              <a:buNone/>
            </a:pPr>
            <a:r>
              <a:rPr lang="en-US" altLang="en-US" sz="2400"/>
              <a:t>In any proceedings relating to </a:t>
            </a:r>
            <a:r>
              <a:rPr lang="en-US" altLang="en-US" sz="2400">
                <a:solidFill>
                  <a:srgbClr val="FF6600"/>
                </a:solidFill>
              </a:rPr>
              <a:t>proceeds of crime </a:t>
            </a:r>
            <a:r>
              <a:rPr lang="en-US" altLang="en-US" sz="2400"/>
              <a:t>under this Act,- </a:t>
            </a:r>
          </a:p>
          <a:p>
            <a:pPr marL="0" indent="0" algn="just" defTabSz="868363">
              <a:lnSpc>
                <a:spcPct val="90000"/>
              </a:lnSpc>
              <a:spcBef>
                <a:spcPts val="500"/>
              </a:spcBef>
              <a:buSzTx/>
              <a:buFontTx/>
              <a:buNone/>
            </a:pPr>
            <a:r>
              <a:rPr lang="en-US" altLang="en-US" sz="2400"/>
              <a:t>(a) 	in the case of a person charged with the offence of 	money-laundering under section 3, the Authority or 	Court shall, unless the </a:t>
            </a:r>
            <a:r>
              <a:rPr lang="en-US" altLang="en-US" sz="2400">
                <a:solidFill>
                  <a:srgbClr val="FF6600"/>
                </a:solidFill>
              </a:rPr>
              <a:t>contrary is proved</a:t>
            </a:r>
            <a:r>
              <a:rPr lang="en-US" altLang="en-US" sz="2400"/>
              <a:t>, presume 	that </a:t>
            </a:r>
            <a:r>
              <a:rPr lang="en-US" altLang="en-US" sz="2400">
                <a:solidFill>
                  <a:srgbClr val="FF6600"/>
                </a:solidFill>
              </a:rPr>
              <a:t>such proceeds of crime are involved in money-	laundering</a:t>
            </a:r>
            <a:r>
              <a:rPr lang="en-US" altLang="en-US" sz="2400"/>
              <a:t>; and </a:t>
            </a:r>
          </a:p>
          <a:p>
            <a:pPr marL="0" indent="0" algn="just" defTabSz="868363">
              <a:lnSpc>
                <a:spcPct val="90000"/>
              </a:lnSpc>
              <a:spcBef>
                <a:spcPts val="500"/>
              </a:spcBef>
              <a:buSzTx/>
              <a:buFontTx/>
              <a:buNone/>
            </a:pPr>
            <a:endParaRPr lang="en-US" altLang="en-US" sz="2400"/>
          </a:p>
          <a:p>
            <a:pPr marL="0" indent="0" algn="just" defTabSz="868363">
              <a:lnSpc>
                <a:spcPct val="90000"/>
              </a:lnSpc>
              <a:spcBef>
                <a:spcPts val="500"/>
              </a:spcBef>
              <a:buSzTx/>
              <a:buFontTx/>
              <a:buNone/>
            </a:pPr>
            <a:r>
              <a:rPr lang="en-US" altLang="en-US" sz="2400"/>
              <a:t>(b) 	in the case of any other person the Authority or 	Court, </a:t>
            </a:r>
            <a:r>
              <a:rPr lang="en-US" altLang="en-US" sz="2400">
                <a:solidFill>
                  <a:srgbClr val="FF6600"/>
                </a:solidFill>
              </a:rPr>
              <a:t>may presume </a:t>
            </a:r>
            <a:r>
              <a:rPr lang="en-US" altLang="en-US" sz="2400"/>
              <a:t>that such proceeds of crime 	are involved in money-laundering. </a:t>
            </a:r>
          </a:p>
        </p:txBody>
      </p:sp>
    </p:spTree>
    <p:extLst>
      <p:ext uri="{BB962C8B-B14F-4D97-AF65-F5344CB8AC3E}">
        <p14:creationId xmlns:p14="http://schemas.microsoft.com/office/powerpoint/2010/main" val="71129158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descr="Title 1">
            <a:extLst>
              <a:ext uri="{FF2B5EF4-FFF2-40B4-BE49-F238E27FC236}">
                <a16:creationId xmlns:a16="http://schemas.microsoft.com/office/drawing/2014/main" id="{BCD09FBE-C391-CC12-D4C4-49418B477BC7}"/>
              </a:ext>
            </a:extLst>
          </p:cNvPr>
          <p:cNvSpPr>
            <a:spLocks noGrp="1" noChangeArrowheads="1"/>
          </p:cNvSpPr>
          <p:nvPr>
            <p:ph type="title"/>
          </p:nvPr>
        </p:nvSpPr>
        <p:spPr/>
        <p:txBody>
          <a:bodyPr/>
          <a:lstStyle/>
          <a:p>
            <a:pPr defTabSz="885825"/>
            <a:r>
              <a:rPr lang="en-US" altLang="en-US" sz="2700" b="1"/>
              <a:t>Prior to amendment of 2013 effective till 14.02.2013</a:t>
            </a:r>
            <a:r>
              <a:rPr lang="en-US" altLang="en-US" sz="2700"/>
              <a:t> </a:t>
            </a:r>
            <a:br>
              <a:rPr lang="en-US" altLang="en-US" sz="2700"/>
            </a:br>
            <a:endParaRPr lang="en-US" altLang="en-US" sz="2700" b="1"/>
          </a:p>
        </p:txBody>
      </p:sp>
      <p:sp>
        <p:nvSpPr>
          <p:cNvPr id="57346" name="Rectangle 2" descr="Content Placeholder 2">
            <a:extLst>
              <a:ext uri="{FF2B5EF4-FFF2-40B4-BE49-F238E27FC236}">
                <a16:creationId xmlns:a16="http://schemas.microsoft.com/office/drawing/2014/main" id="{3AD9ABA2-B172-DA8E-7F26-7A8DCC30EB66}"/>
              </a:ext>
            </a:extLst>
          </p:cNvPr>
          <p:cNvSpPr>
            <a:spLocks noGrp="1" noChangeArrowheads="1"/>
          </p:cNvSpPr>
          <p:nvPr>
            <p:ph type="body" idx="1"/>
          </p:nvPr>
        </p:nvSpPr>
        <p:spPr/>
        <p:txBody>
          <a:bodyPr/>
          <a:lstStyle/>
          <a:p>
            <a:pPr marL="0" indent="0">
              <a:spcBef>
                <a:spcPts val="700"/>
              </a:spcBef>
              <a:buSzTx/>
              <a:buFontTx/>
              <a:buNone/>
            </a:pPr>
            <a:r>
              <a:rPr lang="en-US" altLang="en-US" sz="3200"/>
              <a:t>Section 24. Burden of proof –</a:t>
            </a:r>
          </a:p>
          <a:p>
            <a:pPr marL="0" indent="0" algn="just">
              <a:buSzTx/>
              <a:buFontTx/>
              <a:buNone/>
            </a:pPr>
            <a:endParaRPr lang="en-US" altLang="en-US" sz="3200"/>
          </a:p>
          <a:p>
            <a:pPr marL="0" indent="0" algn="just">
              <a:buSzTx/>
              <a:buFontTx/>
              <a:buNone/>
            </a:pPr>
            <a:r>
              <a:rPr lang="en-US" altLang="en-US"/>
              <a:t>When a person is accused of having committed the offence of money laundering under Section 3, the burden to prove that proceeds of crime are </a:t>
            </a:r>
            <a:r>
              <a:rPr lang="en-US" altLang="en-US">
                <a:solidFill>
                  <a:srgbClr val="FF6600"/>
                </a:solidFill>
              </a:rPr>
              <a:t>untainted</a:t>
            </a:r>
            <a:r>
              <a:rPr lang="en-US" altLang="en-US"/>
              <a:t> property shall be on the accused. </a:t>
            </a:r>
          </a:p>
        </p:txBody>
      </p:sp>
    </p:spTree>
    <p:extLst>
      <p:ext uri="{BB962C8B-B14F-4D97-AF65-F5344CB8AC3E}">
        <p14:creationId xmlns:p14="http://schemas.microsoft.com/office/powerpoint/2010/main" val="139323947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03256-43AE-D810-3DFB-1FFB6CAE6473}"/>
              </a:ext>
            </a:extLst>
          </p:cNvPr>
          <p:cNvSpPr>
            <a:spLocks noGrp="1"/>
          </p:cNvSpPr>
          <p:nvPr>
            <p:ph type="title"/>
          </p:nvPr>
        </p:nvSpPr>
        <p:spPr>
          <a:xfrm>
            <a:off x="458056" y="1066800"/>
            <a:ext cx="8229600" cy="1143000"/>
          </a:xfrm>
        </p:spPr>
        <p:txBody>
          <a:bodyPr/>
          <a:lstStyle/>
          <a:p>
            <a:r>
              <a:rPr lang="en-US" dirty="0"/>
              <a:t>‘Foundational Facts’ need to be established (Vijay </a:t>
            </a:r>
            <a:r>
              <a:rPr lang="en-US" dirty="0" err="1"/>
              <a:t>Madanlal</a:t>
            </a:r>
            <a:r>
              <a:rPr lang="en-US" dirty="0"/>
              <a:t>)</a:t>
            </a:r>
          </a:p>
        </p:txBody>
      </p:sp>
      <p:sp>
        <p:nvSpPr>
          <p:cNvPr id="3" name="Content Placeholder 2">
            <a:extLst>
              <a:ext uri="{FF2B5EF4-FFF2-40B4-BE49-F238E27FC236}">
                <a16:creationId xmlns:a16="http://schemas.microsoft.com/office/drawing/2014/main" id="{91FF6285-E494-933E-F772-AD6884A0F238}"/>
              </a:ext>
            </a:extLst>
          </p:cNvPr>
          <p:cNvSpPr>
            <a:spLocks noGrp="1"/>
          </p:cNvSpPr>
          <p:nvPr>
            <p:ph idx="1"/>
          </p:nvPr>
        </p:nvSpPr>
        <p:spPr>
          <a:xfrm>
            <a:off x="304800" y="2209800"/>
            <a:ext cx="8534400" cy="4419600"/>
          </a:xfrm>
        </p:spPr>
        <p:txBody>
          <a:bodyPr/>
          <a:lstStyle/>
          <a:p>
            <a:pPr marL="0" indent="0">
              <a:buNone/>
            </a:pPr>
            <a:r>
              <a:rPr lang="en-US" sz="2000" dirty="0">
                <a:latin typeface="Bookman Old Style" panose="02050604050505020204" pitchFamily="18" charset="0"/>
              </a:rPr>
              <a:t>The </a:t>
            </a:r>
            <a:r>
              <a:rPr lang="en-US" sz="2000" b="0" i="0" u="none" strike="noStrike" baseline="0" dirty="0">
                <a:solidFill>
                  <a:srgbClr val="000000"/>
                </a:solidFill>
                <a:latin typeface="Bookman Old Style" panose="02050604050505020204" pitchFamily="18" charset="0"/>
              </a:rPr>
              <a:t>legal presumption about the involvement of </a:t>
            </a:r>
            <a:r>
              <a:rPr lang="en-US" sz="2000" b="1" i="0" u="none" strike="noStrike" baseline="0" dirty="0">
                <a:solidFill>
                  <a:srgbClr val="000000"/>
                </a:solidFill>
                <a:latin typeface="Bookman Old Style" panose="02050604050505020204" pitchFamily="18" charset="0"/>
              </a:rPr>
              <a:t>‘proceeds of crime’</a:t>
            </a:r>
            <a:r>
              <a:rPr lang="en-US" sz="2000" b="0" i="0" u="none" strike="noStrike" baseline="0" dirty="0">
                <a:solidFill>
                  <a:srgbClr val="000000"/>
                </a:solidFill>
                <a:latin typeface="Bookman Old Style" panose="02050604050505020204" pitchFamily="18" charset="0"/>
              </a:rPr>
              <a:t>  or in ‘</a:t>
            </a:r>
            <a:r>
              <a:rPr lang="en-US" sz="2000" b="1" i="0" u="none" strike="noStrike" baseline="0" dirty="0">
                <a:solidFill>
                  <a:srgbClr val="000000"/>
                </a:solidFill>
                <a:latin typeface="Bookman Old Style" panose="02050604050505020204" pitchFamily="18" charset="0"/>
              </a:rPr>
              <a:t>money-laundering’ </a:t>
            </a:r>
            <a:r>
              <a:rPr lang="en-US" sz="2000" b="0" i="0" u="none" strike="noStrike" baseline="0" dirty="0">
                <a:solidFill>
                  <a:srgbClr val="000000"/>
                </a:solidFill>
                <a:latin typeface="Bookman Old Style" panose="02050604050505020204" pitchFamily="18" charset="0"/>
              </a:rPr>
              <a:t>can be made by the </a:t>
            </a:r>
            <a:r>
              <a:rPr lang="en-US" sz="2000" b="1" i="0" u="none" strike="noStrike" baseline="0" dirty="0">
                <a:solidFill>
                  <a:srgbClr val="FF0000"/>
                </a:solidFill>
                <a:latin typeface="Bookman Old Style" panose="02050604050505020204" pitchFamily="18" charset="0"/>
              </a:rPr>
              <a:t>Authorities </a:t>
            </a:r>
            <a:r>
              <a:rPr lang="en-US" sz="2000" b="0" i="0" u="none" strike="noStrike" baseline="0" dirty="0">
                <a:solidFill>
                  <a:srgbClr val="000000"/>
                </a:solidFill>
                <a:latin typeface="Bookman Old Style" panose="02050604050505020204" pitchFamily="18" charset="0"/>
              </a:rPr>
              <a:t> only when the Prosecution establishes three foundational facts: </a:t>
            </a:r>
          </a:p>
          <a:p>
            <a:pPr marL="0" indent="0">
              <a:buNone/>
            </a:pPr>
            <a:endParaRPr lang="en-US" sz="2000" b="0" i="0" u="none" strike="noStrike" baseline="0" dirty="0">
              <a:solidFill>
                <a:srgbClr val="000000"/>
              </a:solidFill>
              <a:latin typeface="Bookman Old Style" panose="02050604050505020204" pitchFamily="18" charset="0"/>
            </a:endParaRPr>
          </a:p>
          <a:p>
            <a:pPr marL="342900" indent="-342900">
              <a:buFont typeface="+mj-lt"/>
              <a:buAutoNum type="arabicPeriod"/>
            </a:pPr>
            <a:r>
              <a:rPr lang="en-US" sz="2000" b="0" i="0" u="none" strike="noStrike" baseline="0" dirty="0">
                <a:solidFill>
                  <a:srgbClr val="000000"/>
                </a:solidFill>
                <a:latin typeface="Bookman Old Style" panose="02050604050505020204" pitchFamily="18" charset="0"/>
              </a:rPr>
              <a:t>First, that the </a:t>
            </a:r>
            <a:r>
              <a:rPr lang="en-US" sz="2000" b="1" i="0" u="none" strike="noStrike" baseline="0" dirty="0">
                <a:solidFill>
                  <a:srgbClr val="FF0000"/>
                </a:solidFill>
                <a:latin typeface="Bookman Old Style" panose="02050604050505020204" pitchFamily="18" charset="0"/>
              </a:rPr>
              <a:t>criminal activity relating to a scheduled offence </a:t>
            </a:r>
            <a:r>
              <a:rPr lang="en-US" sz="2000" b="0" i="0" u="none" strike="noStrike" baseline="0" dirty="0">
                <a:solidFill>
                  <a:srgbClr val="000000"/>
                </a:solidFill>
                <a:latin typeface="Bookman Old Style" panose="02050604050505020204" pitchFamily="18" charset="0"/>
              </a:rPr>
              <a:t>has been committed. </a:t>
            </a:r>
          </a:p>
          <a:p>
            <a:pPr marL="342900" indent="-342900">
              <a:buFont typeface="+mj-lt"/>
              <a:buAutoNum type="arabicPeriod"/>
            </a:pPr>
            <a:r>
              <a:rPr lang="en-US" sz="2000" b="0" i="0" u="none" strike="noStrike" baseline="0" dirty="0">
                <a:solidFill>
                  <a:srgbClr val="000000"/>
                </a:solidFill>
                <a:latin typeface="Bookman Old Style" panose="02050604050505020204" pitchFamily="18" charset="0"/>
              </a:rPr>
              <a:t>Second, that the </a:t>
            </a:r>
            <a:r>
              <a:rPr lang="en-US" sz="2000" b="1" i="0" u="none" strike="noStrike" baseline="0" dirty="0">
                <a:solidFill>
                  <a:srgbClr val="FF0000"/>
                </a:solidFill>
                <a:latin typeface="Bookman Old Style" panose="02050604050505020204" pitchFamily="18" charset="0"/>
              </a:rPr>
              <a:t>property in question has been derived </a:t>
            </a:r>
            <a:r>
              <a:rPr lang="en-US" sz="2000" b="0" i="0" u="none" strike="noStrike" baseline="0" dirty="0">
                <a:solidFill>
                  <a:srgbClr val="000000"/>
                </a:solidFill>
                <a:latin typeface="Bookman Old Style" panose="02050604050505020204" pitchFamily="18" charset="0"/>
              </a:rPr>
              <a:t>or obtained, directly or indirectly, by any person </a:t>
            </a:r>
            <a:r>
              <a:rPr lang="en-US" sz="2000" b="1" i="0" u="none" strike="noStrike" baseline="0" dirty="0">
                <a:solidFill>
                  <a:srgbClr val="FF0000"/>
                </a:solidFill>
                <a:latin typeface="Bookman Old Style" panose="02050604050505020204" pitchFamily="18" charset="0"/>
              </a:rPr>
              <a:t>as a result of that criminal activity</a:t>
            </a:r>
            <a:r>
              <a:rPr lang="en-US" sz="2000" b="0" i="0" u="none" strike="noStrike" baseline="0" dirty="0">
                <a:solidFill>
                  <a:srgbClr val="000000"/>
                </a:solidFill>
                <a:latin typeface="Bookman Old Style" panose="02050604050505020204" pitchFamily="18" charset="0"/>
              </a:rPr>
              <a:t>. </a:t>
            </a:r>
          </a:p>
          <a:p>
            <a:pPr marL="342900" indent="-342900">
              <a:buFont typeface="+mj-lt"/>
              <a:buAutoNum type="arabicPeriod"/>
            </a:pPr>
            <a:r>
              <a:rPr lang="en-US" sz="2000" b="0" i="0" u="none" strike="noStrike" baseline="0" dirty="0">
                <a:solidFill>
                  <a:srgbClr val="000000"/>
                </a:solidFill>
                <a:latin typeface="Bookman Old Style" panose="02050604050505020204" pitchFamily="18" charset="0"/>
              </a:rPr>
              <a:t>Third, the person concerned is, </a:t>
            </a:r>
            <a:r>
              <a:rPr lang="en-US" sz="2000" i="0" u="none" strike="noStrike" baseline="0" dirty="0">
                <a:solidFill>
                  <a:srgbClr val="000000"/>
                </a:solidFill>
                <a:latin typeface="Bookman Old Style" panose="02050604050505020204" pitchFamily="18" charset="0"/>
              </a:rPr>
              <a:t>directly or indirectly</a:t>
            </a:r>
            <a:r>
              <a:rPr lang="en-US" sz="2000" b="0" i="0" u="none" strike="noStrike" baseline="0" dirty="0">
                <a:solidFill>
                  <a:srgbClr val="000000"/>
                </a:solidFill>
                <a:latin typeface="Bookman Old Style" panose="02050604050505020204" pitchFamily="18" charset="0"/>
              </a:rPr>
              <a:t>, involved in </a:t>
            </a:r>
            <a:r>
              <a:rPr lang="en-US" sz="2000" i="0" u="none" strike="noStrike" baseline="0" dirty="0">
                <a:latin typeface="Bookman Old Style" panose="02050604050505020204" pitchFamily="18" charset="0"/>
              </a:rPr>
              <a:t>any process or activity </a:t>
            </a:r>
            <a:r>
              <a:rPr lang="en-US" sz="2000" b="1" i="0" u="none" strike="noStrike" baseline="0" dirty="0">
                <a:solidFill>
                  <a:srgbClr val="FF0000"/>
                </a:solidFill>
                <a:latin typeface="Bookman Old Style" panose="02050604050505020204" pitchFamily="18" charset="0"/>
              </a:rPr>
              <a:t>connected with the said property </a:t>
            </a:r>
            <a:r>
              <a:rPr lang="en-US" sz="2000" b="0" i="0" u="none" strike="noStrike" baseline="0" dirty="0">
                <a:solidFill>
                  <a:srgbClr val="000000"/>
                </a:solidFill>
                <a:latin typeface="Bookman Old Style" panose="02050604050505020204" pitchFamily="18" charset="0"/>
              </a:rPr>
              <a:t>being proceeds of crime. </a:t>
            </a:r>
          </a:p>
          <a:p>
            <a:endParaRPr lang="en-US" sz="2000" dirty="0">
              <a:latin typeface="Bookman Old Style" panose="02050604050505020204" pitchFamily="18" charset="0"/>
            </a:endParaRPr>
          </a:p>
          <a:p>
            <a:pPr marL="0" indent="0">
              <a:buNone/>
            </a:pPr>
            <a:endParaRPr lang="en-US" sz="2800" dirty="0"/>
          </a:p>
        </p:txBody>
      </p:sp>
    </p:spTree>
    <p:extLst>
      <p:ext uri="{BB962C8B-B14F-4D97-AF65-F5344CB8AC3E}">
        <p14:creationId xmlns:p14="http://schemas.microsoft.com/office/powerpoint/2010/main" val="957868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C74A-AED9-E19D-3EF6-D238850186CF}"/>
              </a:ext>
            </a:extLst>
          </p:cNvPr>
          <p:cNvSpPr>
            <a:spLocks noGrp="1"/>
          </p:cNvSpPr>
          <p:nvPr>
            <p:ph type="title"/>
          </p:nvPr>
        </p:nvSpPr>
        <p:spPr>
          <a:xfrm>
            <a:off x="1219200" y="1752600"/>
            <a:ext cx="7239000" cy="3657600"/>
          </a:xfrm>
        </p:spPr>
        <p:txBody>
          <a:bodyPr/>
          <a:lstStyle/>
          <a:p>
            <a:pPr algn="ctr"/>
            <a:r>
              <a:rPr lang="en-US" sz="5400" dirty="0"/>
              <a:t>The Reverse Burden also exists under the Income Tax Act and Black Money Act</a:t>
            </a:r>
          </a:p>
        </p:txBody>
      </p:sp>
    </p:spTree>
    <p:extLst>
      <p:ext uri="{BB962C8B-B14F-4D97-AF65-F5344CB8AC3E}">
        <p14:creationId xmlns:p14="http://schemas.microsoft.com/office/powerpoint/2010/main" val="4050567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descr="Title 1">
            <a:extLst>
              <a:ext uri="{FF2B5EF4-FFF2-40B4-BE49-F238E27FC236}">
                <a16:creationId xmlns:a16="http://schemas.microsoft.com/office/drawing/2014/main" id="{04BF0A72-6A14-7156-2D56-DB68FE31AFF0}"/>
              </a:ext>
            </a:extLst>
          </p:cNvPr>
          <p:cNvSpPr>
            <a:spLocks noGrp="1" noChangeArrowheads="1"/>
          </p:cNvSpPr>
          <p:nvPr>
            <p:ph type="title"/>
          </p:nvPr>
        </p:nvSpPr>
        <p:spPr>
          <a:xfrm>
            <a:off x="396875" y="1219200"/>
            <a:ext cx="8229600" cy="1143000"/>
          </a:xfrm>
        </p:spPr>
        <p:txBody>
          <a:bodyPr/>
          <a:lstStyle/>
          <a:p>
            <a:pPr defTabSz="758825"/>
            <a:r>
              <a:rPr lang="en-US" altLang="en-US" sz="2900" b="1" dirty="0"/>
              <a:t>278E. Presumption as to culpable mental state </a:t>
            </a:r>
            <a:r>
              <a:rPr lang="en-US" altLang="en-US" sz="1700" b="1" dirty="0"/>
              <a:t>(Income Tax Act)</a:t>
            </a:r>
            <a:br>
              <a:rPr lang="en-US" altLang="en-US" sz="1700" b="1" dirty="0"/>
            </a:br>
            <a:endParaRPr lang="en-US" altLang="en-US" sz="2900" b="1" dirty="0"/>
          </a:p>
        </p:txBody>
      </p:sp>
      <p:sp>
        <p:nvSpPr>
          <p:cNvPr id="60418" name="Rectangle 2" descr="Content Placeholder 2">
            <a:extLst>
              <a:ext uri="{FF2B5EF4-FFF2-40B4-BE49-F238E27FC236}">
                <a16:creationId xmlns:a16="http://schemas.microsoft.com/office/drawing/2014/main" id="{0C14C33E-FDAF-C51D-F461-FC4FDBE6298E}"/>
              </a:ext>
            </a:extLst>
          </p:cNvPr>
          <p:cNvSpPr>
            <a:spLocks noGrp="1" noChangeArrowheads="1"/>
          </p:cNvSpPr>
          <p:nvPr>
            <p:ph type="body" idx="1"/>
          </p:nvPr>
        </p:nvSpPr>
        <p:spPr>
          <a:xfrm>
            <a:off x="457200" y="1935163"/>
            <a:ext cx="8289925" cy="4733925"/>
          </a:xfrm>
        </p:spPr>
        <p:txBody>
          <a:bodyPr/>
          <a:lstStyle/>
          <a:p>
            <a:endParaRPr lang="en-US" altLang="en-US" dirty="0"/>
          </a:p>
          <a:p>
            <a:pPr algn="just">
              <a:spcBef>
                <a:spcPts val="500"/>
              </a:spcBef>
              <a:buSzTx/>
              <a:buFontTx/>
              <a:buNone/>
            </a:pPr>
            <a:r>
              <a:rPr lang="en-US" altLang="en-US" sz="2400" dirty="0"/>
              <a:t>(1) In any prosecution for any offence under this Act which requires a culpable mental state on the part of the accused, </a:t>
            </a:r>
            <a:r>
              <a:rPr lang="en-US" altLang="en-US" sz="2400" dirty="0">
                <a:solidFill>
                  <a:srgbClr val="FF0000"/>
                </a:solidFill>
              </a:rPr>
              <a:t>the court shall presume the existence of such mental state</a:t>
            </a:r>
            <a:r>
              <a:rPr lang="en-US" altLang="en-US" sz="2400" b="1" dirty="0">
                <a:solidFill>
                  <a:srgbClr val="5F7A06"/>
                </a:solidFill>
              </a:rPr>
              <a:t> </a:t>
            </a:r>
            <a:r>
              <a:rPr lang="en-US" altLang="en-US" sz="2400" dirty="0"/>
              <a:t>but </a:t>
            </a:r>
            <a:r>
              <a:rPr lang="en-US" altLang="en-US" sz="2400" b="1" dirty="0">
                <a:solidFill>
                  <a:srgbClr val="B5CBFF"/>
                </a:solidFill>
              </a:rPr>
              <a:t>it shall be a </a:t>
            </a:r>
            <a:r>
              <a:rPr lang="en-US" altLang="en-US" sz="2400" b="1" dirty="0" err="1">
                <a:solidFill>
                  <a:srgbClr val="B5CBFF"/>
                </a:solidFill>
              </a:rPr>
              <a:t>defence</a:t>
            </a:r>
            <a:r>
              <a:rPr lang="en-US" altLang="en-US" sz="2400" b="1" dirty="0">
                <a:solidFill>
                  <a:srgbClr val="B5CBFF"/>
                </a:solidFill>
              </a:rPr>
              <a:t> for the accused to prove the fact that he had no such mental state with respect to the act charged as an offence in that prosecution</a:t>
            </a:r>
            <a:r>
              <a:rPr lang="en-US" altLang="en-US" sz="2400" dirty="0"/>
              <a:t>.</a:t>
            </a:r>
          </a:p>
          <a:p>
            <a:pPr algn="just">
              <a:spcBef>
                <a:spcPts val="500"/>
              </a:spcBef>
              <a:buSzTx/>
              <a:buFontTx/>
              <a:buNone/>
            </a:pPr>
            <a:r>
              <a:rPr lang="en-US" altLang="en-US" sz="2400" dirty="0"/>
              <a:t>   </a:t>
            </a:r>
            <a:r>
              <a:rPr lang="en-US" altLang="en-US" sz="2400" b="1" dirty="0"/>
              <a:t>Explanation</a:t>
            </a:r>
            <a:r>
              <a:rPr lang="en-US" altLang="en-US" sz="2400" dirty="0"/>
              <a:t>- In this sub-section, “culpable mental state” includes </a:t>
            </a:r>
            <a:r>
              <a:rPr lang="en-US" altLang="en-US" sz="2400" b="1" dirty="0">
                <a:solidFill>
                  <a:srgbClr val="B5CBFF"/>
                </a:solidFill>
              </a:rPr>
              <a:t>intention</a:t>
            </a:r>
            <a:r>
              <a:rPr lang="en-US" altLang="en-US" sz="2400" dirty="0"/>
              <a:t>, </a:t>
            </a:r>
            <a:r>
              <a:rPr lang="en-US" altLang="en-US" sz="2400" b="1" dirty="0">
                <a:solidFill>
                  <a:srgbClr val="B5CBFF"/>
                </a:solidFill>
              </a:rPr>
              <a:t>motive </a:t>
            </a:r>
            <a:r>
              <a:rPr lang="en-US" altLang="en-US" sz="2400" dirty="0"/>
              <a:t>or </a:t>
            </a:r>
            <a:r>
              <a:rPr lang="en-US" altLang="en-US" sz="2400" b="1" dirty="0">
                <a:solidFill>
                  <a:srgbClr val="B5CBFF"/>
                </a:solidFill>
              </a:rPr>
              <a:t>knowledge </a:t>
            </a:r>
            <a:r>
              <a:rPr lang="en-US" altLang="en-US" sz="2400" dirty="0"/>
              <a:t>of a fact or </a:t>
            </a:r>
            <a:r>
              <a:rPr lang="en-US" altLang="en-US" sz="2400" b="1" dirty="0">
                <a:solidFill>
                  <a:srgbClr val="B5CBFF"/>
                </a:solidFill>
              </a:rPr>
              <a:t>belief </a:t>
            </a:r>
            <a:r>
              <a:rPr lang="en-US" altLang="en-US" sz="2400" dirty="0"/>
              <a:t>in, or </a:t>
            </a:r>
            <a:r>
              <a:rPr lang="en-US" altLang="en-US" sz="2400" b="1" dirty="0">
                <a:solidFill>
                  <a:srgbClr val="B5CBFF"/>
                </a:solidFill>
              </a:rPr>
              <a:t>reason to believe</a:t>
            </a:r>
            <a:r>
              <a:rPr lang="en-US" altLang="en-US" sz="2400" dirty="0"/>
              <a:t>, a fact.</a:t>
            </a:r>
          </a:p>
        </p:txBody>
      </p:sp>
    </p:spTree>
    <p:extLst>
      <p:ext uri="{BB962C8B-B14F-4D97-AF65-F5344CB8AC3E}">
        <p14:creationId xmlns:p14="http://schemas.microsoft.com/office/powerpoint/2010/main" val="289621075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descr="Title 1">
            <a:extLst>
              <a:ext uri="{FF2B5EF4-FFF2-40B4-BE49-F238E27FC236}">
                <a16:creationId xmlns:a16="http://schemas.microsoft.com/office/drawing/2014/main" id="{A6369609-0BD7-2D85-C60C-0879601F7135}"/>
              </a:ext>
            </a:extLst>
          </p:cNvPr>
          <p:cNvSpPr>
            <a:spLocks noGrp="1" noChangeArrowheads="1"/>
          </p:cNvSpPr>
          <p:nvPr>
            <p:ph type="title"/>
          </p:nvPr>
        </p:nvSpPr>
        <p:spPr/>
        <p:txBody>
          <a:bodyPr/>
          <a:lstStyle/>
          <a:p>
            <a:pPr algn="ctr"/>
            <a:r>
              <a:rPr lang="en-US" altLang="en-US" dirty="0"/>
              <a:t>What is Money Laundering? </a:t>
            </a:r>
          </a:p>
        </p:txBody>
      </p:sp>
      <p:sp>
        <p:nvSpPr>
          <p:cNvPr id="44034" name="Rectangle 2" descr="Content Placeholder 2">
            <a:extLst>
              <a:ext uri="{FF2B5EF4-FFF2-40B4-BE49-F238E27FC236}">
                <a16:creationId xmlns:a16="http://schemas.microsoft.com/office/drawing/2014/main" id="{879E9E58-DE6F-1FFA-C9EE-176FB3267FB4}"/>
              </a:ext>
            </a:extLst>
          </p:cNvPr>
          <p:cNvSpPr>
            <a:spLocks noGrp="1" noChangeArrowheads="1"/>
          </p:cNvSpPr>
          <p:nvPr>
            <p:ph type="body" idx="1"/>
          </p:nvPr>
        </p:nvSpPr>
        <p:spPr/>
        <p:txBody>
          <a:bodyPr/>
          <a:lstStyle/>
          <a:p>
            <a:pPr marL="0" indent="0" algn="just">
              <a:buSzTx/>
              <a:buFontTx/>
              <a:buNone/>
            </a:pPr>
            <a:r>
              <a:rPr lang="en-US" altLang="en-US" b="1" dirty="0"/>
              <a:t>3. Offence of money-Laundering</a:t>
            </a:r>
            <a:r>
              <a:rPr lang="en-US" altLang="en-US" dirty="0"/>
              <a:t>.-</a:t>
            </a:r>
          </a:p>
          <a:p>
            <a:pPr marL="0" indent="0" algn="just">
              <a:buSzTx/>
              <a:buFontTx/>
              <a:buNone/>
            </a:pPr>
            <a:endParaRPr lang="en-US" altLang="en-US" dirty="0"/>
          </a:p>
          <a:p>
            <a:pPr marL="0" indent="0" algn="just">
              <a:buSzTx/>
              <a:buFontTx/>
              <a:buNone/>
            </a:pPr>
            <a:r>
              <a:rPr lang="en-US" altLang="en-US" dirty="0"/>
              <a:t>Whosoever directly or indirectly attempts to indulge or knowingly assists or knowingly is a party or is actually involved in any process or activity connected with </a:t>
            </a:r>
            <a:r>
              <a:rPr lang="en-US" altLang="en-US" dirty="0">
                <a:solidFill>
                  <a:srgbClr val="FF0000"/>
                </a:solidFill>
              </a:rPr>
              <a:t>proceeds of crime</a:t>
            </a:r>
            <a:r>
              <a:rPr lang="en-US" altLang="en-US" dirty="0"/>
              <a:t> including its concealment, possession, acquisition or use </a:t>
            </a:r>
            <a:r>
              <a:rPr lang="en-US" altLang="en-US" dirty="0">
                <a:solidFill>
                  <a:srgbClr val="FF0000"/>
                </a:solidFill>
              </a:rPr>
              <a:t>and</a:t>
            </a:r>
            <a:r>
              <a:rPr lang="en-US" altLang="en-US" dirty="0"/>
              <a:t> projecting or claiming it as untainted property shall be guilty of offence of money-laundering. </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descr="Title 1">
            <a:extLst>
              <a:ext uri="{FF2B5EF4-FFF2-40B4-BE49-F238E27FC236}">
                <a16:creationId xmlns:a16="http://schemas.microsoft.com/office/drawing/2014/main" id="{E71E961B-3949-4CB9-E9E2-41E38C82A506}"/>
              </a:ext>
            </a:extLst>
          </p:cNvPr>
          <p:cNvSpPr>
            <a:spLocks noGrp="1" noChangeArrowheads="1"/>
          </p:cNvSpPr>
          <p:nvPr>
            <p:ph type="title"/>
          </p:nvPr>
        </p:nvSpPr>
        <p:spPr/>
        <p:txBody>
          <a:bodyPr/>
          <a:lstStyle/>
          <a:p>
            <a:r>
              <a:rPr lang="en-US" altLang="en-US"/>
              <a:t> </a:t>
            </a:r>
          </a:p>
        </p:txBody>
      </p:sp>
      <p:sp>
        <p:nvSpPr>
          <p:cNvPr id="61442" name="Rectangle 2" descr="Content Placeholder 2">
            <a:extLst>
              <a:ext uri="{FF2B5EF4-FFF2-40B4-BE49-F238E27FC236}">
                <a16:creationId xmlns:a16="http://schemas.microsoft.com/office/drawing/2014/main" id="{2B1B4190-7299-ACC8-FBF4-6BCA4001A2A9}"/>
              </a:ext>
            </a:extLst>
          </p:cNvPr>
          <p:cNvSpPr>
            <a:spLocks noGrp="1" noChangeArrowheads="1"/>
          </p:cNvSpPr>
          <p:nvPr>
            <p:ph type="body" idx="1"/>
          </p:nvPr>
        </p:nvSpPr>
        <p:spPr>
          <a:xfrm>
            <a:off x="457200" y="1935163"/>
            <a:ext cx="8229600" cy="4387850"/>
          </a:xfrm>
        </p:spPr>
        <p:txBody>
          <a:bodyPr/>
          <a:lstStyle/>
          <a:p>
            <a:pPr algn="just">
              <a:buSzTx/>
              <a:buFontTx/>
              <a:buNone/>
            </a:pPr>
            <a:endParaRPr lang="en-US" altLang="en-US" sz="2800"/>
          </a:p>
          <a:p>
            <a:pPr algn="just">
              <a:buSzTx/>
              <a:buFontTx/>
              <a:buNone/>
            </a:pPr>
            <a:r>
              <a:rPr lang="en-US" altLang="en-US" sz="2800"/>
              <a:t>(2) For the purposes of this section, </a:t>
            </a:r>
            <a:r>
              <a:rPr lang="en-US" altLang="en-US" sz="2800">
                <a:solidFill>
                  <a:srgbClr val="B5CBFF"/>
                </a:solidFill>
              </a:rPr>
              <a:t>a fact is said to be proved only when the court believes it to exist beyond reasonable doubt</a:t>
            </a:r>
            <a:r>
              <a:rPr lang="en-US" altLang="en-US" sz="2800">
                <a:solidFill>
                  <a:srgbClr val="FF0000"/>
                </a:solidFill>
              </a:rPr>
              <a:t> </a:t>
            </a:r>
            <a:r>
              <a:rPr lang="en-US" altLang="en-US" sz="2800"/>
              <a:t>and </a:t>
            </a:r>
            <a:r>
              <a:rPr lang="en-US" altLang="en-US" sz="2800">
                <a:solidFill>
                  <a:srgbClr val="B5CBFF"/>
                </a:solidFill>
              </a:rPr>
              <a:t>not merely</a:t>
            </a:r>
            <a:r>
              <a:rPr lang="en-US" altLang="en-US" sz="2800" b="1">
                <a:solidFill>
                  <a:srgbClr val="B5CBFF"/>
                </a:solidFill>
              </a:rPr>
              <a:t> </a:t>
            </a:r>
            <a:r>
              <a:rPr lang="en-US" altLang="en-US" sz="2800">
                <a:solidFill>
                  <a:srgbClr val="FF0000"/>
                </a:solidFill>
              </a:rPr>
              <a:t>when its existence is established </a:t>
            </a:r>
            <a:r>
              <a:rPr lang="en-US" altLang="en-US" sz="2800">
                <a:solidFill>
                  <a:srgbClr val="B5CBFF"/>
                </a:solidFill>
              </a:rPr>
              <a:t>by a preponderance of probability.</a:t>
            </a:r>
            <a:endParaRPr lang="en-US" altLang="en-US" sz="2800"/>
          </a:p>
        </p:txBody>
      </p:sp>
    </p:spTree>
    <p:extLst>
      <p:ext uri="{BB962C8B-B14F-4D97-AF65-F5344CB8AC3E}">
        <p14:creationId xmlns:p14="http://schemas.microsoft.com/office/powerpoint/2010/main" val="261354405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descr="Title 1">
            <a:extLst>
              <a:ext uri="{FF2B5EF4-FFF2-40B4-BE49-F238E27FC236}">
                <a16:creationId xmlns:a16="http://schemas.microsoft.com/office/drawing/2014/main" id="{1853AF72-4CA6-CAD1-B032-A89F70382FE1}"/>
              </a:ext>
            </a:extLst>
          </p:cNvPr>
          <p:cNvSpPr>
            <a:spLocks noGrp="1" noChangeArrowheads="1"/>
          </p:cNvSpPr>
          <p:nvPr>
            <p:ph type="title"/>
          </p:nvPr>
        </p:nvSpPr>
        <p:spPr/>
        <p:txBody>
          <a:bodyPr/>
          <a:lstStyle/>
          <a:p>
            <a:r>
              <a:rPr lang="en-US" altLang="en-US"/>
              <a:t> </a:t>
            </a:r>
          </a:p>
        </p:txBody>
      </p:sp>
      <p:sp>
        <p:nvSpPr>
          <p:cNvPr id="62466" name="Rectangle 2" descr="Text Placeholder 2">
            <a:extLst>
              <a:ext uri="{FF2B5EF4-FFF2-40B4-BE49-F238E27FC236}">
                <a16:creationId xmlns:a16="http://schemas.microsoft.com/office/drawing/2014/main" id="{FDF84C4E-7604-8D1D-C426-39A32A03441B}"/>
              </a:ext>
            </a:extLst>
          </p:cNvPr>
          <p:cNvSpPr>
            <a:spLocks noGrp="1" noChangeArrowheads="1"/>
          </p:cNvSpPr>
          <p:nvPr>
            <p:ph type="body" idx="1"/>
          </p:nvPr>
        </p:nvSpPr>
        <p:spPr/>
        <p:txBody>
          <a:bodyPr/>
          <a:lstStyle/>
          <a:p>
            <a:pPr marL="0" indent="0">
              <a:buSzTx/>
              <a:buFontTx/>
              <a:buNone/>
            </a:pPr>
            <a:r>
              <a:rPr lang="en-US" altLang="en-US"/>
              <a:t>Constitutional Validity upheld:</a:t>
            </a:r>
          </a:p>
          <a:p>
            <a:pPr marL="0" indent="0">
              <a:buSzTx/>
              <a:buFontTx/>
              <a:buNone/>
            </a:pPr>
            <a:endParaRPr lang="en-US" altLang="en-US"/>
          </a:p>
          <a:p>
            <a:pPr marL="0" indent="0">
              <a:buSzTx/>
              <a:buFontTx/>
              <a:buNone/>
            </a:pPr>
            <a:r>
              <a:rPr lang="en-US" altLang="en-US" sz="2400" b="1"/>
              <a:t>Selvi J. Jayalalitha v. UOI and Ors. (2007) 288 ITR 225 (Mad)</a:t>
            </a:r>
          </a:p>
        </p:txBody>
      </p:sp>
    </p:spTree>
    <p:extLst>
      <p:ext uri="{BB962C8B-B14F-4D97-AF65-F5344CB8AC3E}">
        <p14:creationId xmlns:p14="http://schemas.microsoft.com/office/powerpoint/2010/main" val="605876143"/>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descr="Title 1">
            <a:extLst>
              <a:ext uri="{FF2B5EF4-FFF2-40B4-BE49-F238E27FC236}">
                <a16:creationId xmlns:a16="http://schemas.microsoft.com/office/drawing/2014/main" id="{7AFC9694-6016-09D5-B504-B2D60114B6D9}"/>
              </a:ext>
            </a:extLst>
          </p:cNvPr>
          <p:cNvSpPr>
            <a:spLocks noGrp="1" noChangeArrowheads="1"/>
          </p:cNvSpPr>
          <p:nvPr>
            <p:ph type="title"/>
          </p:nvPr>
        </p:nvSpPr>
        <p:spPr/>
        <p:txBody>
          <a:bodyPr/>
          <a:lstStyle/>
          <a:p>
            <a:r>
              <a:rPr lang="en-US" altLang="en-US"/>
              <a:t> </a:t>
            </a:r>
          </a:p>
        </p:txBody>
      </p:sp>
      <p:sp>
        <p:nvSpPr>
          <p:cNvPr id="63490" name="Rectangle 2" descr="Text Placeholder 2">
            <a:extLst>
              <a:ext uri="{FF2B5EF4-FFF2-40B4-BE49-F238E27FC236}">
                <a16:creationId xmlns:a16="http://schemas.microsoft.com/office/drawing/2014/main" id="{9662D363-1B41-239B-39FF-221665D5ABE4}"/>
              </a:ext>
            </a:extLst>
          </p:cNvPr>
          <p:cNvSpPr>
            <a:spLocks noGrp="1" noChangeArrowheads="1"/>
          </p:cNvSpPr>
          <p:nvPr>
            <p:ph type="body" idx="1"/>
          </p:nvPr>
        </p:nvSpPr>
        <p:spPr/>
        <p:txBody>
          <a:bodyPr/>
          <a:lstStyle/>
          <a:p>
            <a:pPr marL="0" indent="0" defTabSz="849313">
              <a:spcBef>
                <a:spcPts val="500"/>
              </a:spcBef>
              <a:buSzTx/>
              <a:buFontTx/>
              <a:buNone/>
            </a:pPr>
            <a:r>
              <a:rPr lang="en-US" altLang="en-US" sz="2900" dirty="0"/>
              <a:t>*	Court to presume the existence of </a:t>
            </a:r>
            <a:r>
              <a:rPr lang="en-US" altLang="en-US" sz="2900" dirty="0" err="1"/>
              <a:t>mens</a:t>
            </a:r>
            <a:r>
              <a:rPr lang="en-US" altLang="en-US" sz="2900" dirty="0"/>
              <a:t> 	rea</a:t>
            </a:r>
          </a:p>
          <a:p>
            <a:pPr marL="0" indent="0" defTabSz="849313">
              <a:spcBef>
                <a:spcPts val="500"/>
              </a:spcBef>
              <a:buSzTx/>
              <a:buFontTx/>
              <a:buNone/>
            </a:pPr>
            <a:r>
              <a:rPr lang="en-US" altLang="en-US" sz="2900" dirty="0"/>
              <a:t> </a:t>
            </a:r>
            <a:endParaRPr lang="en-US" altLang="en-US" sz="1800" dirty="0"/>
          </a:p>
          <a:p>
            <a:pPr marL="0" indent="0" defTabSz="849313">
              <a:spcBef>
                <a:spcPts val="500"/>
              </a:spcBef>
              <a:buSzTx/>
              <a:buFontTx/>
              <a:buNone/>
            </a:pPr>
            <a:r>
              <a:rPr lang="en-US" altLang="en-US" sz="2900" dirty="0"/>
              <a:t>*	It is for the accused to prove the 	contrary </a:t>
            </a:r>
          </a:p>
          <a:p>
            <a:pPr marL="0" indent="0" defTabSz="849313">
              <a:spcBef>
                <a:spcPts val="500"/>
              </a:spcBef>
              <a:buSzTx/>
              <a:buFontTx/>
              <a:buNone/>
            </a:pPr>
            <a:endParaRPr lang="en-US" altLang="en-US" sz="2200" dirty="0"/>
          </a:p>
          <a:p>
            <a:pPr marL="0" indent="0" defTabSz="849313">
              <a:spcBef>
                <a:spcPts val="500"/>
              </a:spcBef>
              <a:buSzTx/>
              <a:buFontTx/>
              <a:buNone/>
            </a:pPr>
            <a:r>
              <a:rPr lang="en-US" altLang="en-US" sz="2900" dirty="0"/>
              <a:t>*	That too beyond reasonable doubt</a:t>
            </a:r>
          </a:p>
          <a:p>
            <a:pPr marL="0" indent="0" defTabSz="849313">
              <a:spcBef>
                <a:spcPts val="500"/>
              </a:spcBef>
              <a:buSzTx/>
              <a:buFontTx/>
              <a:buNone/>
            </a:pPr>
            <a:endParaRPr lang="en-US" altLang="en-US" sz="2400" b="1" dirty="0"/>
          </a:p>
          <a:p>
            <a:pPr marL="0" indent="0" defTabSz="849313">
              <a:spcBef>
                <a:spcPts val="500"/>
              </a:spcBef>
              <a:buSzTx/>
              <a:buFontTx/>
              <a:buNone/>
            </a:pPr>
            <a:r>
              <a:rPr lang="en-US" altLang="en-US" sz="2400" b="1" dirty="0"/>
              <a:t>(</a:t>
            </a:r>
            <a:r>
              <a:rPr lang="en-US" altLang="en-US" sz="2400" b="1" dirty="0" err="1"/>
              <a:t>Sasi</a:t>
            </a:r>
            <a:r>
              <a:rPr lang="en-US" altLang="en-US" sz="2400" b="1" dirty="0"/>
              <a:t> Enterprises vs ACIT (2014 SC)</a:t>
            </a:r>
          </a:p>
        </p:txBody>
      </p:sp>
    </p:spTree>
    <p:extLst>
      <p:ext uri="{BB962C8B-B14F-4D97-AF65-F5344CB8AC3E}">
        <p14:creationId xmlns:p14="http://schemas.microsoft.com/office/powerpoint/2010/main" val="396899017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descr="Title 1">
            <a:extLst>
              <a:ext uri="{FF2B5EF4-FFF2-40B4-BE49-F238E27FC236}">
                <a16:creationId xmlns:a16="http://schemas.microsoft.com/office/drawing/2014/main" id="{CED41552-1A29-7179-9972-7F1FC0FD998F}"/>
              </a:ext>
            </a:extLst>
          </p:cNvPr>
          <p:cNvSpPr>
            <a:spLocks noGrp="1" noChangeArrowheads="1"/>
          </p:cNvSpPr>
          <p:nvPr>
            <p:ph type="title"/>
          </p:nvPr>
        </p:nvSpPr>
        <p:spPr>
          <a:xfrm>
            <a:off x="462337" y="685800"/>
            <a:ext cx="8229600" cy="1065212"/>
          </a:xfrm>
        </p:spPr>
        <p:txBody>
          <a:bodyPr/>
          <a:lstStyle/>
          <a:p>
            <a:pPr algn="just"/>
            <a:r>
              <a:rPr lang="en-US" altLang="en-US" sz="3200" b="1" dirty="0"/>
              <a:t>54.Presumption as to culpable mental state</a:t>
            </a:r>
            <a:br>
              <a:rPr lang="en-US" altLang="en-US" sz="3200" b="1" dirty="0"/>
            </a:br>
            <a:r>
              <a:rPr lang="en-US" altLang="en-US" sz="1600" b="1" dirty="0"/>
              <a:t>(Black Money Act)</a:t>
            </a:r>
            <a:endParaRPr lang="en-US" altLang="en-US" sz="3200" b="1" dirty="0"/>
          </a:p>
        </p:txBody>
      </p:sp>
      <p:sp>
        <p:nvSpPr>
          <p:cNvPr id="58370" name="Rectangle 2" descr="Content Placeholder 2">
            <a:extLst>
              <a:ext uri="{FF2B5EF4-FFF2-40B4-BE49-F238E27FC236}">
                <a16:creationId xmlns:a16="http://schemas.microsoft.com/office/drawing/2014/main" id="{189C8169-EC9A-8EDA-0682-79B4CC95ADC0}"/>
              </a:ext>
            </a:extLst>
          </p:cNvPr>
          <p:cNvSpPr>
            <a:spLocks noGrp="1" noChangeArrowheads="1"/>
          </p:cNvSpPr>
          <p:nvPr>
            <p:ph type="body" idx="1"/>
          </p:nvPr>
        </p:nvSpPr>
        <p:spPr>
          <a:xfrm>
            <a:off x="457200" y="2197100"/>
            <a:ext cx="8362950" cy="4254500"/>
          </a:xfrm>
        </p:spPr>
        <p:txBody>
          <a:bodyPr/>
          <a:lstStyle/>
          <a:p>
            <a:pPr marL="0" indent="0" algn="just" defTabSz="876300">
              <a:lnSpc>
                <a:spcPct val="72000"/>
              </a:lnSpc>
              <a:spcBef>
                <a:spcPts val="500"/>
              </a:spcBef>
              <a:buSzTx/>
              <a:buFontTx/>
              <a:buNone/>
            </a:pPr>
            <a:r>
              <a:rPr lang="en-US" altLang="en-US" sz="2900" dirty="0">
                <a:ea typeface="Calibri" panose="020F0502020204030204" pitchFamily="34" charset="0"/>
                <a:cs typeface="Calibri" panose="020F0502020204030204" pitchFamily="34" charset="0"/>
                <a:sym typeface="Calibri" panose="020F0502020204030204" pitchFamily="34" charset="0"/>
              </a:rPr>
              <a:t>(1) In any prosecution for any offence under this Act which requires a culpable mental state on the part of the accused, </a:t>
            </a:r>
            <a:r>
              <a:rPr lang="en-US" altLang="en-US" sz="2900" dirty="0">
                <a:solidFill>
                  <a:srgbClr val="FF0000"/>
                </a:solidFill>
                <a:ea typeface="Calibri" panose="020F0502020204030204" pitchFamily="34" charset="0"/>
                <a:cs typeface="Calibri" panose="020F0502020204030204" pitchFamily="34" charset="0"/>
                <a:sym typeface="Calibri" panose="020F0502020204030204" pitchFamily="34" charset="0"/>
              </a:rPr>
              <a:t>the court shall presume the existence of such mental state</a:t>
            </a:r>
            <a:r>
              <a:rPr lang="en-US" altLang="en-US" sz="2900" dirty="0">
                <a:ea typeface="Calibri" panose="020F0502020204030204" pitchFamily="34" charset="0"/>
                <a:cs typeface="Calibri" panose="020F0502020204030204" pitchFamily="34" charset="0"/>
                <a:sym typeface="Calibri" panose="020F0502020204030204" pitchFamily="34" charset="0"/>
              </a:rPr>
              <a:t> but </a:t>
            </a:r>
            <a:r>
              <a:rPr lang="en-US" altLang="en-US" sz="2900" b="1" dirty="0">
                <a:solidFill>
                  <a:srgbClr val="B5CBFF"/>
                </a:solidFill>
                <a:ea typeface="Calibri" panose="020F0502020204030204" pitchFamily="34" charset="0"/>
                <a:cs typeface="Calibri" panose="020F0502020204030204" pitchFamily="34" charset="0"/>
                <a:sym typeface="Calibri" panose="020F0502020204030204" pitchFamily="34" charset="0"/>
              </a:rPr>
              <a:t>it shall be a </a:t>
            </a:r>
            <a:r>
              <a:rPr lang="en-US" altLang="en-US" sz="2900" b="1" dirty="0" err="1">
                <a:solidFill>
                  <a:srgbClr val="B5CBFF"/>
                </a:solidFill>
                <a:ea typeface="Calibri" panose="020F0502020204030204" pitchFamily="34" charset="0"/>
                <a:cs typeface="Calibri" panose="020F0502020204030204" pitchFamily="34" charset="0"/>
                <a:sym typeface="Calibri" panose="020F0502020204030204" pitchFamily="34" charset="0"/>
              </a:rPr>
              <a:t>defence</a:t>
            </a:r>
            <a:r>
              <a:rPr lang="en-US" altLang="en-US" sz="2900" b="1" dirty="0">
                <a:solidFill>
                  <a:srgbClr val="B5CBFF"/>
                </a:solidFill>
                <a:ea typeface="Calibri" panose="020F0502020204030204" pitchFamily="34" charset="0"/>
                <a:cs typeface="Calibri" panose="020F0502020204030204" pitchFamily="34" charset="0"/>
                <a:sym typeface="Calibri" panose="020F0502020204030204" pitchFamily="34" charset="0"/>
              </a:rPr>
              <a:t> for the accused to prove the fact that he had no such mental state</a:t>
            </a:r>
            <a:r>
              <a:rPr lang="en-US" altLang="en-US" sz="2900" dirty="0">
                <a:ea typeface="Calibri" panose="020F0502020204030204" pitchFamily="34" charset="0"/>
                <a:cs typeface="Calibri" panose="020F0502020204030204" pitchFamily="34" charset="0"/>
                <a:sym typeface="Calibri" panose="020F0502020204030204" pitchFamily="34" charset="0"/>
              </a:rPr>
              <a:t> with respect to the act charged as an offence in that prosecution.</a:t>
            </a:r>
          </a:p>
          <a:p>
            <a:pPr marL="0" indent="0" algn="just" defTabSz="876300">
              <a:lnSpc>
                <a:spcPct val="72000"/>
              </a:lnSpc>
              <a:spcBef>
                <a:spcPts val="500"/>
              </a:spcBef>
              <a:buSzTx/>
              <a:buFontTx/>
              <a:buNone/>
            </a:pPr>
            <a:r>
              <a:rPr lang="en-US" altLang="en-US" sz="2900" i="1" dirty="0">
                <a:ea typeface="Calibri" panose="020F0502020204030204" pitchFamily="34" charset="0"/>
                <a:cs typeface="Calibri" panose="020F0502020204030204" pitchFamily="34" charset="0"/>
                <a:sym typeface="Calibri" panose="020F0502020204030204" pitchFamily="34" charset="0"/>
              </a:rPr>
              <a:t>	Explanation.</a:t>
            </a:r>
            <a:r>
              <a:rPr lang="en-US" altLang="en-US" sz="2900" dirty="0">
                <a:ea typeface="Calibri" panose="020F0502020204030204" pitchFamily="34" charset="0"/>
                <a:cs typeface="Calibri" panose="020F0502020204030204" pitchFamily="34" charset="0"/>
                <a:sym typeface="Calibri" panose="020F0502020204030204" pitchFamily="34" charset="0"/>
              </a:rPr>
              <a:t>—In this sub-section, </a:t>
            </a:r>
            <a:r>
              <a:rPr lang="en-US" altLang="en-US" sz="2900" b="1" dirty="0">
                <a:solidFill>
                  <a:srgbClr val="B5CBFF"/>
                </a:solidFill>
                <a:ea typeface="Calibri" panose="020F0502020204030204" pitchFamily="34" charset="0"/>
                <a:cs typeface="Calibri" panose="020F0502020204030204" pitchFamily="34" charset="0"/>
                <a:sym typeface="Calibri" panose="020F0502020204030204" pitchFamily="34" charset="0"/>
              </a:rPr>
              <a:t>"culpable mental state" includes intention, motive or knowledge of a fact or belief in, or reason to believe</a:t>
            </a:r>
            <a:r>
              <a:rPr lang="en-US" altLang="en-US" sz="2900" dirty="0">
                <a:ea typeface="Calibri" panose="020F0502020204030204" pitchFamily="34" charset="0"/>
                <a:cs typeface="Calibri" panose="020F0502020204030204" pitchFamily="34" charset="0"/>
                <a:sym typeface="Calibri" panose="020F0502020204030204" pitchFamily="34" charset="0"/>
              </a:rPr>
              <a:t>, a fact. </a:t>
            </a:r>
            <a:endParaRPr lang="en-US" altLang="en-US" sz="2900" i="1" dirty="0">
              <a:ea typeface="Calibri" panose="020F0502020204030204" pitchFamily="34" charset="0"/>
              <a:cs typeface="Calibri" panose="020F0502020204030204" pitchFamily="34" charset="0"/>
              <a:sym typeface="Calibri" panose="020F0502020204030204" pitchFamily="34" charset="0"/>
            </a:endParaRPr>
          </a:p>
        </p:txBody>
      </p:sp>
    </p:spTree>
    <p:extLst>
      <p:ext uri="{BB962C8B-B14F-4D97-AF65-F5344CB8AC3E}">
        <p14:creationId xmlns:p14="http://schemas.microsoft.com/office/powerpoint/2010/main" val="117860387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descr="Title 1">
            <a:extLst>
              <a:ext uri="{FF2B5EF4-FFF2-40B4-BE49-F238E27FC236}">
                <a16:creationId xmlns:a16="http://schemas.microsoft.com/office/drawing/2014/main" id="{DD46496D-89B5-D204-0F98-D5EFA637F27E}"/>
              </a:ext>
            </a:extLst>
          </p:cNvPr>
          <p:cNvSpPr>
            <a:spLocks noGrp="1" noChangeArrowheads="1"/>
          </p:cNvSpPr>
          <p:nvPr>
            <p:ph type="title"/>
          </p:nvPr>
        </p:nvSpPr>
        <p:spPr/>
        <p:txBody>
          <a:bodyPr/>
          <a:lstStyle/>
          <a:p>
            <a:pPr algn="ctr"/>
            <a:r>
              <a:rPr lang="en-US" altLang="en-US"/>
              <a:t>INCOME TAX ACT</a:t>
            </a:r>
          </a:p>
        </p:txBody>
      </p:sp>
      <p:sp>
        <p:nvSpPr>
          <p:cNvPr id="5122" name="Rectangle 2" descr="Content Placeholder 2">
            <a:extLst>
              <a:ext uri="{FF2B5EF4-FFF2-40B4-BE49-F238E27FC236}">
                <a16:creationId xmlns:a16="http://schemas.microsoft.com/office/drawing/2014/main" id="{E7C9674D-7923-D256-B0E7-E595DEB2038D}"/>
              </a:ext>
            </a:extLst>
          </p:cNvPr>
          <p:cNvSpPr>
            <a:spLocks noGrp="1" noChangeArrowheads="1"/>
          </p:cNvSpPr>
          <p:nvPr>
            <p:ph type="body" idx="1"/>
          </p:nvPr>
        </p:nvSpPr>
        <p:spPr>
          <a:xfrm>
            <a:off x="457200" y="1935163"/>
            <a:ext cx="8229600" cy="4387850"/>
          </a:xfrm>
        </p:spPr>
        <p:txBody>
          <a:bodyPr/>
          <a:lstStyle/>
          <a:p>
            <a:pPr marL="0" indent="0" algn="ctr">
              <a:buSzTx/>
              <a:buFontTx/>
              <a:buNone/>
            </a:pPr>
            <a:endParaRPr lang="en-US" altLang="en-US" sz="5400"/>
          </a:p>
          <a:p>
            <a:pPr marL="0" indent="0" algn="ctr">
              <a:spcBef>
                <a:spcPts val="1200"/>
              </a:spcBef>
              <a:buSzTx/>
              <a:buFontTx/>
              <a:buNone/>
            </a:pPr>
            <a:r>
              <a:rPr lang="en-US" altLang="en-US" sz="5400"/>
              <a:t>CHAPTER XXII</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descr="Title 1">
            <a:extLst>
              <a:ext uri="{FF2B5EF4-FFF2-40B4-BE49-F238E27FC236}">
                <a16:creationId xmlns:a16="http://schemas.microsoft.com/office/drawing/2014/main" id="{DC694992-EEBD-96F2-EEF4-9015C7354EA8}"/>
              </a:ext>
            </a:extLst>
          </p:cNvPr>
          <p:cNvSpPr>
            <a:spLocks noGrp="1" noChangeArrowheads="1"/>
          </p:cNvSpPr>
          <p:nvPr>
            <p:ph type="title"/>
          </p:nvPr>
        </p:nvSpPr>
        <p:spPr>
          <a:xfrm>
            <a:off x="481173" y="76200"/>
            <a:ext cx="8229600" cy="1800226"/>
          </a:xfrm>
        </p:spPr>
        <p:txBody>
          <a:bodyPr/>
          <a:lstStyle/>
          <a:p>
            <a:r>
              <a:rPr lang="en-US" altLang="en-US" sz="3600" b="1" dirty="0"/>
              <a:t>276C. </a:t>
            </a:r>
            <a:r>
              <a:rPr lang="en-US" altLang="en-US" sz="3600" b="1" dirty="0" err="1"/>
              <a:t>Wilful</a:t>
            </a:r>
            <a:r>
              <a:rPr lang="en-US" altLang="en-US" sz="3600" b="1" dirty="0"/>
              <a:t> attempt to evade tax, </a:t>
            </a:r>
            <a:r>
              <a:rPr lang="en-US" altLang="en-US" sz="3600" b="1" dirty="0" err="1"/>
              <a:t>etc</a:t>
            </a:r>
            <a:r>
              <a:rPr lang="en-US" altLang="en-US" sz="3600" b="1" dirty="0"/>
              <a:t>  </a:t>
            </a:r>
            <a:br>
              <a:rPr lang="en-US" altLang="en-US" sz="3600" b="1" dirty="0"/>
            </a:br>
            <a:r>
              <a:rPr lang="en-US" altLang="en-US" sz="1600" b="1" dirty="0"/>
              <a:t>(Income Tax Act)</a:t>
            </a:r>
            <a:r>
              <a:rPr lang="en-US" altLang="en-US" sz="3600" b="1" dirty="0"/>
              <a:t>      </a:t>
            </a:r>
            <a:r>
              <a:rPr lang="en-US" altLang="en-US" sz="1400" b="1" dirty="0"/>
              <a:t>B</a:t>
            </a:r>
            <a:endParaRPr lang="en-US" altLang="en-US" sz="3600" b="1" dirty="0"/>
          </a:p>
        </p:txBody>
      </p:sp>
      <p:sp>
        <p:nvSpPr>
          <p:cNvPr id="15362" name="Rectangle 2" descr="Content Placeholder 2">
            <a:extLst>
              <a:ext uri="{FF2B5EF4-FFF2-40B4-BE49-F238E27FC236}">
                <a16:creationId xmlns:a16="http://schemas.microsoft.com/office/drawing/2014/main" id="{F8F1E313-9055-39E4-D0F3-923D13E6DD67}"/>
              </a:ext>
            </a:extLst>
          </p:cNvPr>
          <p:cNvSpPr>
            <a:spLocks noGrp="1" noChangeArrowheads="1"/>
          </p:cNvSpPr>
          <p:nvPr>
            <p:ph type="body" idx="1"/>
          </p:nvPr>
        </p:nvSpPr>
        <p:spPr>
          <a:xfrm>
            <a:off x="457200" y="2286000"/>
            <a:ext cx="8229600" cy="4387850"/>
          </a:xfrm>
        </p:spPr>
        <p:txBody>
          <a:bodyPr/>
          <a:lstStyle/>
          <a:p>
            <a:pPr marL="61913" indent="-61913" algn="just" defTabSz="831850">
              <a:lnSpc>
                <a:spcPct val="72000"/>
              </a:lnSpc>
              <a:spcBef>
                <a:spcPts val="400"/>
              </a:spcBef>
              <a:buSzTx/>
              <a:buFontTx/>
              <a:buNone/>
            </a:pPr>
            <a:r>
              <a:rPr lang="en-US" altLang="en-US" sz="2700" dirty="0"/>
              <a:t>(1) If a person </a:t>
            </a:r>
            <a:r>
              <a:rPr lang="en-US" altLang="en-US" sz="2700" dirty="0" err="1">
                <a:solidFill>
                  <a:srgbClr val="FF0000"/>
                </a:solidFill>
              </a:rPr>
              <a:t>wilfully</a:t>
            </a:r>
            <a:r>
              <a:rPr lang="en-US" altLang="en-US" sz="2700" dirty="0">
                <a:solidFill>
                  <a:srgbClr val="FF0000"/>
                </a:solidFill>
              </a:rPr>
              <a:t> </a:t>
            </a:r>
            <a:r>
              <a:rPr lang="en-US" altLang="en-US" sz="2700" dirty="0"/>
              <a:t>attempts in any manner whatsoever </a:t>
            </a:r>
            <a:r>
              <a:rPr lang="en-US" altLang="en-US" sz="2700" dirty="0">
                <a:solidFill>
                  <a:srgbClr val="FF0000"/>
                </a:solidFill>
              </a:rPr>
              <a:t>to evade any tax, penalty or interest chargeable or [imposable, or under reports his income] under this Act</a:t>
            </a:r>
            <a:r>
              <a:rPr lang="en-US" altLang="en-US" sz="2700" dirty="0"/>
              <a:t>, he shall, without prejudice to any penalty that may be imposable on him under any other provision of this Act, be punishable,</a:t>
            </a:r>
            <a:r>
              <a:rPr lang="en-US" altLang="en-US" sz="1500" dirty="0"/>
              <a:t>   </a:t>
            </a:r>
            <a:endParaRPr lang="en-US" altLang="en-US" sz="2000" dirty="0"/>
          </a:p>
          <a:p>
            <a:pPr marL="61913" indent="-61913" algn="just" defTabSz="831850">
              <a:lnSpc>
                <a:spcPct val="72000"/>
              </a:lnSpc>
              <a:spcBef>
                <a:spcPts val="400"/>
              </a:spcBef>
              <a:buSzTx/>
              <a:buFontTx/>
              <a:buNone/>
            </a:pPr>
            <a:endParaRPr lang="en-US" altLang="en-US" sz="2000" b="1" u="sng" dirty="0"/>
          </a:p>
          <a:p>
            <a:pPr marL="61913" indent="-61913" algn="just" defTabSz="831850">
              <a:lnSpc>
                <a:spcPct val="72000"/>
              </a:lnSpc>
              <a:spcBef>
                <a:spcPts val="400"/>
              </a:spcBef>
              <a:buSzTx/>
              <a:buFontTx/>
              <a:buNone/>
            </a:pPr>
            <a:r>
              <a:rPr lang="en-US" altLang="en-US" sz="1500" b="1" u="sng" dirty="0"/>
              <a:t>Punishment:</a:t>
            </a:r>
          </a:p>
          <a:p>
            <a:pPr marL="61913" indent="-61913" defTabSz="831850">
              <a:lnSpc>
                <a:spcPct val="80000"/>
              </a:lnSpc>
              <a:buSzTx/>
              <a:buFontTx/>
              <a:buNone/>
            </a:pPr>
            <a:r>
              <a:rPr lang="en-US" altLang="en-US" sz="1800" dirty="0"/>
              <a:t>If Tax evaded is more than Rs. 25 Lacs:	Minimum 6 Months </a:t>
            </a:r>
            <a:endParaRPr lang="en-US" altLang="en-US" sz="2000" dirty="0"/>
          </a:p>
          <a:p>
            <a:pPr marL="61913" indent="-61913" defTabSz="831850">
              <a:lnSpc>
                <a:spcPct val="80000"/>
              </a:lnSpc>
              <a:buSzTx/>
              <a:buFontTx/>
              <a:buNone/>
            </a:pPr>
            <a:r>
              <a:rPr lang="en-US" altLang="en-US" sz="1800" dirty="0"/>
              <a:t>					</a:t>
            </a:r>
            <a:r>
              <a:rPr lang="en-US" altLang="en-US" sz="1800" dirty="0" err="1"/>
              <a:t>Upto</a:t>
            </a:r>
            <a:r>
              <a:rPr lang="en-US" altLang="en-US" sz="1800" dirty="0"/>
              <a:t> 7 years &amp; fine</a:t>
            </a:r>
            <a:endParaRPr lang="en-US" altLang="en-US" sz="2000" dirty="0"/>
          </a:p>
          <a:p>
            <a:pPr marL="61913" indent="-61913" defTabSz="831850">
              <a:lnSpc>
                <a:spcPct val="80000"/>
              </a:lnSpc>
              <a:buSzTx/>
              <a:buFontTx/>
              <a:buNone/>
            </a:pPr>
            <a:endParaRPr lang="en-US" altLang="en-US" sz="2400" dirty="0"/>
          </a:p>
          <a:p>
            <a:pPr marL="61913" indent="-61913" defTabSz="831850">
              <a:lnSpc>
                <a:spcPct val="80000"/>
              </a:lnSpc>
              <a:buSzTx/>
              <a:buFontTx/>
              <a:buNone/>
            </a:pPr>
            <a:r>
              <a:rPr lang="en-US" altLang="en-US" sz="1800" dirty="0"/>
              <a:t>In other cases : 				Minimum 3 months</a:t>
            </a:r>
            <a:endParaRPr lang="en-US" altLang="en-US" sz="2000" dirty="0"/>
          </a:p>
          <a:p>
            <a:pPr marL="61913" indent="-61913" defTabSz="831850">
              <a:lnSpc>
                <a:spcPct val="80000"/>
              </a:lnSpc>
              <a:buSzTx/>
              <a:buFontTx/>
              <a:buNone/>
            </a:pPr>
            <a:r>
              <a:rPr lang="en-US" altLang="en-US" sz="1800" dirty="0"/>
              <a:t>		     			</a:t>
            </a:r>
            <a:r>
              <a:rPr lang="en-US" altLang="en-US" sz="1800" dirty="0" err="1"/>
              <a:t>Upto</a:t>
            </a:r>
            <a:r>
              <a:rPr lang="en-US" altLang="en-US" sz="1800" dirty="0"/>
              <a:t> 2 years &amp; fine</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descr="Title 1">
            <a:extLst>
              <a:ext uri="{FF2B5EF4-FFF2-40B4-BE49-F238E27FC236}">
                <a16:creationId xmlns:a16="http://schemas.microsoft.com/office/drawing/2014/main" id="{A7234B4F-578C-AEDE-B85A-EB4C770185A2}"/>
              </a:ext>
            </a:extLst>
          </p:cNvPr>
          <p:cNvSpPr>
            <a:spLocks noGrp="1" noChangeArrowheads="1"/>
          </p:cNvSpPr>
          <p:nvPr>
            <p:ph type="title"/>
          </p:nvPr>
        </p:nvSpPr>
        <p:spPr/>
        <p:txBody>
          <a:bodyPr/>
          <a:lstStyle/>
          <a:p>
            <a:r>
              <a:rPr lang="en-US" altLang="en-US"/>
              <a:t> </a:t>
            </a:r>
          </a:p>
        </p:txBody>
      </p:sp>
      <p:sp>
        <p:nvSpPr>
          <p:cNvPr id="16386" name="Rectangle 2" descr="Content Placeholder 2">
            <a:extLst>
              <a:ext uri="{FF2B5EF4-FFF2-40B4-BE49-F238E27FC236}">
                <a16:creationId xmlns:a16="http://schemas.microsoft.com/office/drawing/2014/main" id="{583E83D1-76FA-8C1E-B80E-DFA2AEDD4CCA}"/>
              </a:ext>
            </a:extLst>
          </p:cNvPr>
          <p:cNvSpPr>
            <a:spLocks noGrp="1" noChangeArrowheads="1"/>
          </p:cNvSpPr>
          <p:nvPr>
            <p:ph type="body" idx="1"/>
          </p:nvPr>
        </p:nvSpPr>
        <p:spPr>
          <a:xfrm>
            <a:off x="457200" y="1066800"/>
            <a:ext cx="8229600" cy="4389437"/>
          </a:xfrm>
        </p:spPr>
        <p:txBody>
          <a:bodyPr/>
          <a:lstStyle/>
          <a:p>
            <a:pPr marL="523875" indent="-396875" algn="just">
              <a:lnSpc>
                <a:spcPct val="150000"/>
              </a:lnSpc>
              <a:buFont typeface="Arial" panose="020B0604020202020204" pitchFamily="34" charset="0"/>
              <a:buChar char="-"/>
            </a:pPr>
            <a:r>
              <a:rPr lang="en-US" altLang="en-US" sz="2100" dirty="0">
                <a:cs typeface="Arial" panose="020B0604020202020204" pitchFamily="34" charset="0"/>
                <a:sym typeface="Arial" panose="020B0604020202020204" pitchFamily="34" charset="0"/>
              </a:rPr>
              <a:t>Explanation : </a:t>
            </a:r>
            <a:endParaRPr lang="en-US" altLang="en-US" sz="2000" dirty="0">
              <a:cs typeface="Arial" panose="020B0604020202020204" pitchFamily="34" charset="0"/>
              <a:sym typeface="Arial" panose="020B0604020202020204" pitchFamily="34" charset="0"/>
            </a:endParaRPr>
          </a:p>
          <a:p>
            <a:pPr marL="523875" indent="-396875" algn="just">
              <a:lnSpc>
                <a:spcPct val="150000"/>
              </a:lnSpc>
              <a:buSzTx/>
              <a:buFontTx/>
              <a:buNone/>
            </a:pPr>
            <a:r>
              <a:rPr lang="en-US" altLang="en-US" sz="2100" dirty="0">
                <a:cs typeface="Arial" panose="020B0604020202020204" pitchFamily="34" charset="0"/>
                <a:sym typeface="Arial" panose="020B0604020202020204" pitchFamily="34" charset="0"/>
              </a:rPr>
              <a:t>Willful attempt to evade tax for the purpose of the section shall include a case where any person:</a:t>
            </a:r>
            <a:endParaRPr lang="en-US" altLang="en-US" sz="2800" dirty="0">
              <a:ea typeface="Calibri" panose="020F0502020204030204" pitchFamily="34" charset="0"/>
              <a:cs typeface="Calibri" panose="020F0502020204030204" pitchFamily="34" charset="0"/>
              <a:sym typeface="Calibri" panose="020F0502020204030204" pitchFamily="34" charset="0"/>
            </a:endParaRPr>
          </a:p>
          <a:p>
            <a:pPr marL="523875" indent="-396875" algn="just">
              <a:lnSpc>
                <a:spcPct val="150000"/>
              </a:lnSpc>
              <a:buFontTx/>
              <a:buAutoNum type="romanLcParenBoth"/>
            </a:pPr>
            <a:r>
              <a:rPr lang="en-US" altLang="en-US" sz="2100" dirty="0">
                <a:cs typeface="Arial" panose="020B0604020202020204" pitchFamily="34" charset="0"/>
                <a:sym typeface="Arial" panose="020B0604020202020204" pitchFamily="34" charset="0"/>
              </a:rPr>
              <a:t>has in his possession or control books or other documents containing </a:t>
            </a:r>
            <a:r>
              <a:rPr lang="en-US" altLang="en-US" sz="2100" b="1" dirty="0">
                <a:solidFill>
                  <a:srgbClr val="B5CBFF"/>
                </a:solidFill>
                <a:cs typeface="Arial" panose="020B0604020202020204" pitchFamily="34" charset="0"/>
                <a:sym typeface="Arial" panose="020B0604020202020204" pitchFamily="34" charset="0"/>
              </a:rPr>
              <a:t>false entry</a:t>
            </a:r>
            <a:r>
              <a:rPr lang="en-US" altLang="en-US" sz="2100" dirty="0">
                <a:cs typeface="Arial" panose="020B0604020202020204" pitchFamily="34" charset="0"/>
                <a:sym typeface="Arial" panose="020B0604020202020204" pitchFamily="34" charset="0"/>
              </a:rPr>
              <a:t>; or </a:t>
            </a:r>
            <a:endParaRPr lang="en-US" altLang="en-US" sz="2800" dirty="0">
              <a:ea typeface="Calibri" panose="020F0502020204030204" pitchFamily="34" charset="0"/>
              <a:cs typeface="Calibri" panose="020F0502020204030204" pitchFamily="34" charset="0"/>
              <a:sym typeface="Calibri" panose="020F0502020204030204" pitchFamily="34" charset="0"/>
            </a:endParaRPr>
          </a:p>
          <a:p>
            <a:pPr marL="523875" indent="-396875" algn="just">
              <a:lnSpc>
                <a:spcPct val="150000"/>
              </a:lnSpc>
              <a:buFontTx/>
              <a:buAutoNum type="romanLcParenBoth"/>
            </a:pPr>
            <a:r>
              <a:rPr lang="en-US" altLang="en-US" sz="2100" dirty="0">
                <a:cs typeface="Arial" panose="020B0604020202020204" pitchFamily="34" charset="0"/>
                <a:sym typeface="Arial" panose="020B0604020202020204" pitchFamily="34" charset="0"/>
              </a:rPr>
              <a:t>makes or causes to be made any </a:t>
            </a:r>
            <a:r>
              <a:rPr lang="en-US" altLang="en-US" sz="2100" b="1" dirty="0">
                <a:solidFill>
                  <a:srgbClr val="B5CBFF"/>
                </a:solidFill>
                <a:cs typeface="Arial" panose="020B0604020202020204" pitchFamily="34" charset="0"/>
                <a:sym typeface="Arial" panose="020B0604020202020204" pitchFamily="34" charset="0"/>
              </a:rPr>
              <a:t>false entry in the books </a:t>
            </a:r>
            <a:r>
              <a:rPr lang="en-US" altLang="en-US" sz="2100" dirty="0">
                <a:cs typeface="Arial" panose="020B0604020202020204" pitchFamily="34" charset="0"/>
                <a:sym typeface="Arial" panose="020B0604020202020204" pitchFamily="34" charset="0"/>
              </a:rPr>
              <a:t>or documents; or</a:t>
            </a:r>
            <a:endParaRPr lang="en-US" altLang="en-US" sz="2800" dirty="0">
              <a:ea typeface="Calibri" panose="020F0502020204030204" pitchFamily="34" charset="0"/>
              <a:cs typeface="Calibri" panose="020F0502020204030204" pitchFamily="34" charset="0"/>
              <a:sym typeface="Calibri" panose="020F0502020204030204" pitchFamily="34" charset="0"/>
            </a:endParaRPr>
          </a:p>
          <a:p>
            <a:pPr marL="523875" indent="-396875" algn="just">
              <a:lnSpc>
                <a:spcPct val="150000"/>
              </a:lnSpc>
              <a:buFontTx/>
              <a:buAutoNum type="romanLcParenBoth"/>
            </a:pPr>
            <a:r>
              <a:rPr lang="en-US" altLang="en-US" sz="2100" dirty="0">
                <a:cs typeface="Arial" panose="020B0604020202020204" pitchFamily="34" charset="0"/>
                <a:sym typeface="Arial" panose="020B0604020202020204" pitchFamily="34" charset="0"/>
              </a:rPr>
              <a:t>willfully </a:t>
            </a:r>
            <a:r>
              <a:rPr lang="en-US" altLang="en-US" sz="2100" b="1" dirty="0">
                <a:solidFill>
                  <a:srgbClr val="B5CBFF"/>
                </a:solidFill>
                <a:cs typeface="Arial" panose="020B0604020202020204" pitchFamily="34" charset="0"/>
                <a:sym typeface="Arial" panose="020B0604020202020204" pitchFamily="34" charset="0"/>
              </a:rPr>
              <a:t>omits or causes to be omitted any relevant entry</a:t>
            </a:r>
            <a:r>
              <a:rPr lang="en-US" altLang="en-US" sz="2100" dirty="0">
                <a:cs typeface="Arial" panose="020B0604020202020204" pitchFamily="34" charset="0"/>
                <a:sym typeface="Arial" panose="020B0604020202020204" pitchFamily="34" charset="0"/>
              </a:rPr>
              <a:t>; or</a:t>
            </a:r>
            <a:endParaRPr lang="en-US" altLang="en-US" sz="2800" dirty="0">
              <a:ea typeface="Calibri" panose="020F0502020204030204" pitchFamily="34" charset="0"/>
              <a:cs typeface="Calibri" panose="020F0502020204030204" pitchFamily="34" charset="0"/>
              <a:sym typeface="Calibri" panose="020F0502020204030204" pitchFamily="34" charset="0"/>
            </a:endParaRPr>
          </a:p>
          <a:p>
            <a:pPr marL="523875" indent="-396875" algn="just">
              <a:lnSpc>
                <a:spcPct val="150000"/>
              </a:lnSpc>
              <a:buFontTx/>
              <a:buAutoNum type="romanLcParenBoth"/>
            </a:pPr>
            <a:r>
              <a:rPr lang="en-US" altLang="en-US" sz="2100" dirty="0">
                <a:cs typeface="Arial" panose="020B0604020202020204" pitchFamily="34" charset="0"/>
                <a:sym typeface="Arial" panose="020B0604020202020204" pitchFamily="34" charset="0"/>
              </a:rPr>
              <a:t>causes any other circumstance which will have the effect of enabling such person to evade any tax, penalty or interest.</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descr="Content Placeholder 2">
            <a:extLst>
              <a:ext uri="{FF2B5EF4-FFF2-40B4-BE49-F238E27FC236}">
                <a16:creationId xmlns:a16="http://schemas.microsoft.com/office/drawing/2014/main" id="{A21FF30F-3EEA-CC50-0FEF-7034545C91B1}"/>
              </a:ext>
            </a:extLst>
          </p:cNvPr>
          <p:cNvSpPr>
            <a:spLocks noGrp="1" noChangeArrowheads="1"/>
          </p:cNvSpPr>
          <p:nvPr>
            <p:ph type="body" idx="1"/>
          </p:nvPr>
        </p:nvSpPr>
        <p:spPr>
          <a:xfrm>
            <a:off x="381000" y="1143000"/>
            <a:ext cx="8229600" cy="4032250"/>
          </a:xfrm>
        </p:spPr>
        <p:txBody>
          <a:bodyPr/>
          <a:lstStyle/>
          <a:p>
            <a:pPr marL="261938" indent="-261938" algn="just" defTabSz="876300">
              <a:lnSpc>
                <a:spcPct val="150000"/>
              </a:lnSpc>
              <a:spcBef>
                <a:spcPts val="500"/>
              </a:spcBef>
              <a:buSzTx/>
              <a:buFontTx/>
              <a:buNone/>
            </a:pPr>
            <a:r>
              <a:rPr lang="en-US" altLang="en-US" sz="2400" dirty="0"/>
              <a:t>Section 276C (2)	</a:t>
            </a:r>
          </a:p>
          <a:p>
            <a:pPr marL="261938" indent="-261938" algn="just" defTabSz="876300">
              <a:lnSpc>
                <a:spcPct val="150000"/>
              </a:lnSpc>
              <a:spcBef>
                <a:spcPts val="500"/>
              </a:spcBef>
              <a:buSzTx/>
              <a:buFontTx/>
              <a:buNone/>
            </a:pPr>
            <a:r>
              <a:rPr lang="en-US" altLang="en-US" sz="2400" dirty="0"/>
              <a:t>  If a person </a:t>
            </a:r>
            <a:r>
              <a:rPr lang="en-US" altLang="en-US" sz="2400" dirty="0" err="1">
                <a:solidFill>
                  <a:srgbClr val="FF0000"/>
                </a:solidFill>
              </a:rPr>
              <a:t>wilfully</a:t>
            </a:r>
            <a:r>
              <a:rPr lang="en-US" altLang="en-US" sz="2400" dirty="0">
                <a:solidFill>
                  <a:srgbClr val="FF0000"/>
                </a:solidFill>
              </a:rPr>
              <a:t> </a:t>
            </a:r>
            <a:r>
              <a:rPr lang="en-US" altLang="en-US" sz="2400" dirty="0"/>
              <a:t>attempts in any manner whatsoever </a:t>
            </a:r>
            <a:r>
              <a:rPr lang="en-US" altLang="en-US" sz="2400" dirty="0">
                <a:solidFill>
                  <a:srgbClr val="FF0000"/>
                </a:solidFill>
              </a:rPr>
              <a:t>to evade the payment of any tax, penalty or interest</a:t>
            </a:r>
            <a:r>
              <a:rPr lang="en-US" altLang="en-US" sz="2400" dirty="0"/>
              <a:t> under this Act, he shall, without prejudice to any penalty that may be imposable on him under any other provision of this Act, be punishable with rigorous imprisonment for a term which shall </a:t>
            </a:r>
            <a:r>
              <a:rPr lang="en-US" altLang="en-US" sz="2400" b="1" dirty="0">
                <a:solidFill>
                  <a:srgbClr val="B5CBFF"/>
                </a:solidFill>
              </a:rPr>
              <a:t>not be less than three months</a:t>
            </a:r>
            <a:r>
              <a:rPr lang="en-US" altLang="en-US" sz="2400" dirty="0"/>
              <a:t> but which may extend </a:t>
            </a:r>
            <a:r>
              <a:rPr lang="en-US" altLang="en-US" sz="2400" b="1" dirty="0">
                <a:solidFill>
                  <a:srgbClr val="B5CBFF"/>
                </a:solidFill>
              </a:rPr>
              <a:t>to two years </a:t>
            </a:r>
            <a:r>
              <a:rPr lang="en-US" altLang="en-US" sz="2400" dirty="0"/>
              <a:t>and shall, in the discretion of the court, also be liable to </a:t>
            </a:r>
            <a:r>
              <a:rPr lang="en-US" altLang="en-US" sz="2400" b="1" dirty="0">
                <a:solidFill>
                  <a:srgbClr val="B5CBFF"/>
                </a:solidFill>
              </a:rPr>
              <a:t>fine</a:t>
            </a:r>
            <a:r>
              <a:rPr lang="en-US" altLang="en-US" sz="2400" dirty="0"/>
              <a:t>.</a:t>
            </a:r>
          </a:p>
          <a:p>
            <a:pPr marL="261938" indent="-261938" algn="just" defTabSz="876300">
              <a:lnSpc>
                <a:spcPct val="150000"/>
              </a:lnSpc>
              <a:spcBef>
                <a:spcPts val="500"/>
              </a:spcBef>
              <a:buSzTx/>
              <a:buFontTx/>
              <a:buNone/>
            </a:pPr>
            <a:r>
              <a:rPr lang="en-US" altLang="en-US" sz="2400" dirty="0"/>
              <a:t>	</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descr="Title 1">
            <a:extLst>
              <a:ext uri="{FF2B5EF4-FFF2-40B4-BE49-F238E27FC236}">
                <a16:creationId xmlns:a16="http://schemas.microsoft.com/office/drawing/2014/main" id="{E42A8D6A-F467-B881-367A-E89F70862EA4}"/>
              </a:ext>
            </a:extLst>
          </p:cNvPr>
          <p:cNvSpPr>
            <a:spLocks noGrp="1" noChangeArrowheads="1"/>
          </p:cNvSpPr>
          <p:nvPr>
            <p:ph type="title"/>
          </p:nvPr>
        </p:nvSpPr>
        <p:spPr>
          <a:xfrm>
            <a:off x="457200" y="533400"/>
            <a:ext cx="8229600" cy="1143000"/>
          </a:xfrm>
        </p:spPr>
        <p:txBody>
          <a:bodyPr/>
          <a:lstStyle/>
          <a:p>
            <a:r>
              <a:rPr lang="en-US" altLang="en-US" sz="3200" b="1" dirty="0"/>
              <a:t>51. Punishment for </a:t>
            </a:r>
            <a:r>
              <a:rPr lang="en-US" altLang="en-US" sz="3200" b="1" dirty="0" err="1"/>
              <a:t>wilful</a:t>
            </a:r>
            <a:r>
              <a:rPr lang="en-US" altLang="en-US" sz="3200" b="1" dirty="0"/>
              <a:t> attempt to evade tax</a:t>
            </a:r>
            <a:br>
              <a:rPr lang="en-US" altLang="en-US" sz="3200" b="1" dirty="0"/>
            </a:br>
            <a:r>
              <a:rPr lang="en-US" altLang="en-US" sz="2000" b="1" dirty="0"/>
              <a:t>(Black Money Act)</a:t>
            </a:r>
            <a:endParaRPr lang="en-US" altLang="en-US" sz="3200" b="1" dirty="0"/>
          </a:p>
        </p:txBody>
      </p:sp>
      <p:sp>
        <p:nvSpPr>
          <p:cNvPr id="20482" name="Rectangle 2" descr="Text Placeholder 2">
            <a:extLst>
              <a:ext uri="{FF2B5EF4-FFF2-40B4-BE49-F238E27FC236}">
                <a16:creationId xmlns:a16="http://schemas.microsoft.com/office/drawing/2014/main" id="{5DBC9898-984C-8F49-78AB-73FFE7C5D51E}"/>
              </a:ext>
            </a:extLst>
          </p:cNvPr>
          <p:cNvSpPr>
            <a:spLocks noGrp="1" noChangeArrowheads="1"/>
          </p:cNvSpPr>
          <p:nvPr>
            <p:ph type="body" idx="1"/>
          </p:nvPr>
        </p:nvSpPr>
        <p:spPr>
          <a:xfrm>
            <a:off x="447782" y="1864956"/>
            <a:ext cx="8229600" cy="4389437"/>
          </a:xfrm>
        </p:spPr>
        <p:txBody>
          <a:bodyPr/>
          <a:lstStyle/>
          <a:p>
            <a:pPr marL="0" indent="0" algn="just" defTabSz="885825">
              <a:lnSpc>
                <a:spcPct val="150000"/>
              </a:lnSpc>
              <a:spcBef>
                <a:spcPts val="500"/>
              </a:spcBef>
              <a:buSzTx/>
              <a:buFontTx/>
              <a:buNone/>
            </a:pPr>
            <a:r>
              <a:rPr lang="en-US" altLang="en-US" sz="2400" dirty="0">
                <a:ea typeface="Calibri" panose="020F0502020204030204" pitchFamily="34" charset="0"/>
                <a:cs typeface="Calibri" panose="020F0502020204030204" pitchFamily="34" charset="0"/>
                <a:sym typeface="Calibri" panose="020F0502020204030204" pitchFamily="34" charset="0"/>
              </a:rPr>
              <a:t>(1) If a person, being a resident other than not ordinarily resident in India within the meaning of clause (</a:t>
            </a:r>
            <a:r>
              <a:rPr lang="en-US" altLang="en-US" sz="2400" i="1" dirty="0">
                <a:ea typeface="Calibri" panose="020F0502020204030204" pitchFamily="34" charset="0"/>
                <a:cs typeface="Calibri" panose="020F0502020204030204" pitchFamily="34" charset="0"/>
                <a:sym typeface="Calibri" panose="020F0502020204030204" pitchFamily="34" charset="0"/>
              </a:rPr>
              <a:t>6</a:t>
            </a:r>
            <a:r>
              <a:rPr lang="en-US" altLang="en-US" sz="2400" dirty="0">
                <a:ea typeface="Calibri" panose="020F0502020204030204" pitchFamily="34" charset="0"/>
                <a:cs typeface="Calibri" panose="020F0502020204030204" pitchFamily="34" charset="0"/>
                <a:sym typeface="Calibri" panose="020F0502020204030204" pitchFamily="34" charset="0"/>
              </a:rPr>
              <a:t>) of section 6 of the Income-tax Act, </a:t>
            </a:r>
            <a:r>
              <a:rPr lang="en-US" altLang="en-US" sz="2400" dirty="0" err="1">
                <a:solidFill>
                  <a:srgbClr val="FF0000"/>
                </a:solidFill>
                <a:ea typeface="Calibri" panose="020F0502020204030204" pitchFamily="34" charset="0"/>
                <a:cs typeface="Calibri" panose="020F0502020204030204" pitchFamily="34" charset="0"/>
                <a:sym typeface="Calibri" panose="020F0502020204030204" pitchFamily="34" charset="0"/>
              </a:rPr>
              <a:t>wilfully</a:t>
            </a:r>
            <a:r>
              <a:rPr lang="en-US" altLang="en-US" sz="2400" dirty="0">
                <a:ea typeface="Calibri" panose="020F0502020204030204" pitchFamily="34" charset="0"/>
                <a:cs typeface="Calibri" panose="020F0502020204030204" pitchFamily="34" charset="0"/>
                <a:sym typeface="Calibri" panose="020F0502020204030204" pitchFamily="34" charset="0"/>
              </a:rPr>
              <a:t> attempts in any manner whatsoever to </a:t>
            </a:r>
            <a:r>
              <a:rPr lang="en-US" altLang="en-US" sz="2400" b="1" dirty="0">
                <a:solidFill>
                  <a:srgbClr val="5F7A06"/>
                </a:solidFill>
                <a:ea typeface="Calibri" panose="020F0502020204030204" pitchFamily="34" charset="0"/>
                <a:cs typeface="Calibri" panose="020F0502020204030204" pitchFamily="34" charset="0"/>
                <a:sym typeface="Calibri" panose="020F0502020204030204" pitchFamily="34" charset="0"/>
              </a:rPr>
              <a:t>evade any tax</a:t>
            </a:r>
            <a:r>
              <a:rPr lang="en-US" altLang="en-US" sz="2400" dirty="0">
                <a:ea typeface="Calibri" panose="020F0502020204030204" pitchFamily="34" charset="0"/>
                <a:cs typeface="Calibri" panose="020F0502020204030204" pitchFamily="34" charset="0"/>
                <a:sym typeface="Calibri" panose="020F0502020204030204" pitchFamily="34" charset="0"/>
              </a:rPr>
              <a:t>, penalty or interest chargeable or imposable under this Act, he shall be punishable with rigorous imprisonment for a term which shall </a:t>
            </a:r>
            <a:r>
              <a:rPr lang="en-US" altLang="en-US" sz="2400" b="1" dirty="0">
                <a:solidFill>
                  <a:srgbClr val="B5CBFF"/>
                </a:solidFill>
                <a:ea typeface="Calibri" panose="020F0502020204030204" pitchFamily="34" charset="0"/>
                <a:cs typeface="Calibri" panose="020F0502020204030204" pitchFamily="34" charset="0"/>
                <a:sym typeface="Calibri" panose="020F0502020204030204" pitchFamily="34" charset="0"/>
              </a:rPr>
              <a:t>not be less than three years </a:t>
            </a:r>
            <a:r>
              <a:rPr lang="en-US" altLang="en-US" sz="2400" dirty="0">
                <a:ea typeface="Calibri" panose="020F0502020204030204" pitchFamily="34" charset="0"/>
                <a:cs typeface="Calibri" panose="020F0502020204030204" pitchFamily="34" charset="0"/>
                <a:sym typeface="Calibri" panose="020F0502020204030204" pitchFamily="34" charset="0"/>
              </a:rPr>
              <a:t>but which may extend </a:t>
            </a:r>
            <a:r>
              <a:rPr lang="en-US" altLang="en-US" sz="2400" b="1" dirty="0">
                <a:solidFill>
                  <a:srgbClr val="B5CBFF"/>
                </a:solidFill>
                <a:ea typeface="Calibri" panose="020F0502020204030204" pitchFamily="34" charset="0"/>
                <a:cs typeface="Calibri" panose="020F0502020204030204" pitchFamily="34" charset="0"/>
                <a:sym typeface="Calibri" panose="020F0502020204030204" pitchFamily="34" charset="0"/>
              </a:rPr>
              <a:t>to ten years </a:t>
            </a:r>
            <a:r>
              <a:rPr lang="en-US" altLang="en-US" sz="2400" dirty="0">
                <a:ea typeface="Calibri" panose="020F0502020204030204" pitchFamily="34" charset="0"/>
                <a:cs typeface="Calibri" panose="020F0502020204030204" pitchFamily="34" charset="0"/>
                <a:sym typeface="Calibri" panose="020F0502020204030204" pitchFamily="34" charset="0"/>
              </a:rPr>
              <a:t>and with fine</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descr="Title 1">
            <a:extLst>
              <a:ext uri="{FF2B5EF4-FFF2-40B4-BE49-F238E27FC236}">
                <a16:creationId xmlns:a16="http://schemas.microsoft.com/office/drawing/2014/main" id="{85261B82-CF00-EBA7-D648-33EF11C4590D}"/>
              </a:ext>
            </a:extLst>
          </p:cNvPr>
          <p:cNvSpPr>
            <a:spLocks noGrp="1" noChangeArrowheads="1"/>
          </p:cNvSpPr>
          <p:nvPr>
            <p:ph type="title"/>
          </p:nvPr>
        </p:nvSpPr>
        <p:spPr/>
        <p:txBody>
          <a:bodyPr/>
          <a:lstStyle/>
          <a:p>
            <a:r>
              <a:rPr lang="en-US" altLang="en-US"/>
              <a:t> </a:t>
            </a:r>
          </a:p>
        </p:txBody>
      </p:sp>
      <p:sp>
        <p:nvSpPr>
          <p:cNvPr id="21506" name="Rectangle 2" descr="Text Placeholder 2">
            <a:extLst>
              <a:ext uri="{FF2B5EF4-FFF2-40B4-BE49-F238E27FC236}">
                <a16:creationId xmlns:a16="http://schemas.microsoft.com/office/drawing/2014/main" id="{1129EFA8-E9C8-62A1-B47D-592EAB45B93C}"/>
              </a:ext>
            </a:extLst>
          </p:cNvPr>
          <p:cNvSpPr>
            <a:spLocks noGrp="1" noChangeArrowheads="1"/>
          </p:cNvSpPr>
          <p:nvPr>
            <p:ph type="body" idx="1"/>
          </p:nvPr>
        </p:nvSpPr>
        <p:spPr>
          <a:xfrm>
            <a:off x="457200" y="1700570"/>
            <a:ext cx="8229600" cy="4389437"/>
          </a:xfrm>
        </p:spPr>
        <p:txBody>
          <a:bodyPr/>
          <a:lstStyle/>
          <a:p>
            <a:pPr marL="0" indent="0" algn="just">
              <a:lnSpc>
                <a:spcPct val="150000"/>
              </a:lnSpc>
              <a:buSzTx/>
              <a:buFontTx/>
              <a:buNone/>
            </a:pPr>
            <a:r>
              <a:rPr lang="en-US" altLang="en-US" sz="2400" dirty="0">
                <a:ea typeface="Calibri" panose="020F0502020204030204" pitchFamily="34" charset="0"/>
                <a:cs typeface="Calibri" panose="020F0502020204030204" pitchFamily="34" charset="0"/>
                <a:sym typeface="Calibri" panose="020F0502020204030204" pitchFamily="34" charset="0"/>
              </a:rPr>
              <a:t>(2) If a person </a:t>
            </a:r>
            <a:r>
              <a:rPr lang="en-US" altLang="en-US" sz="2400" dirty="0" err="1">
                <a:solidFill>
                  <a:srgbClr val="FF0000"/>
                </a:solidFill>
                <a:ea typeface="Calibri" panose="020F0502020204030204" pitchFamily="34" charset="0"/>
                <a:cs typeface="Calibri" panose="020F0502020204030204" pitchFamily="34" charset="0"/>
                <a:sym typeface="Calibri" panose="020F0502020204030204" pitchFamily="34" charset="0"/>
              </a:rPr>
              <a:t>wilfully</a:t>
            </a:r>
            <a:r>
              <a:rPr lang="en-US" altLang="en-US" sz="2400" dirty="0">
                <a:ea typeface="Calibri" panose="020F0502020204030204" pitchFamily="34" charset="0"/>
                <a:cs typeface="Calibri" panose="020F0502020204030204" pitchFamily="34" charset="0"/>
                <a:sym typeface="Calibri" panose="020F0502020204030204" pitchFamily="34" charset="0"/>
              </a:rPr>
              <a:t> attempts in any manner whatsoever </a:t>
            </a:r>
            <a:r>
              <a:rPr lang="en-US" altLang="en-US" sz="2400" b="1" dirty="0">
                <a:solidFill>
                  <a:srgbClr val="5F7A06"/>
                </a:solidFill>
                <a:ea typeface="Calibri" panose="020F0502020204030204" pitchFamily="34" charset="0"/>
                <a:cs typeface="Calibri" panose="020F0502020204030204" pitchFamily="34" charset="0"/>
                <a:sym typeface="Calibri" panose="020F0502020204030204" pitchFamily="34" charset="0"/>
              </a:rPr>
              <a:t>to evade the payment of any tax</a:t>
            </a:r>
            <a:r>
              <a:rPr lang="en-US" altLang="en-US" sz="2400" dirty="0">
                <a:ea typeface="Calibri" panose="020F0502020204030204" pitchFamily="34" charset="0"/>
                <a:cs typeface="Calibri" panose="020F0502020204030204" pitchFamily="34" charset="0"/>
                <a:sym typeface="Calibri" panose="020F0502020204030204" pitchFamily="34" charset="0"/>
              </a:rPr>
              <a:t>, penalty or interest under this Act, he shall, without prejudice to any penalty that may be imposable on him under any other provision of this Act, be punishable with rigorous imprisonment for a term which shall </a:t>
            </a:r>
            <a:r>
              <a:rPr lang="en-US" altLang="en-US" sz="2400" b="1" dirty="0">
                <a:solidFill>
                  <a:srgbClr val="B5CBFF"/>
                </a:solidFill>
                <a:ea typeface="Calibri" panose="020F0502020204030204" pitchFamily="34" charset="0"/>
                <a:cs typeface="Calibri" panose="020F0502020204030204" pitchFamily="34" charset="0"/>
                <a:sym typeface="Calibri" panose="020F0502020204030204" pitchFamily="34" charset="0"/>
              </a:rPr>
              <a:t>not be less than three months</a:t>
            </a:r>
            <a:r>
              <a:rPr lang="en-US" altLang="en-US" sz="2400" dirty="0">
                <a:ea typeface="Calibri" panose="020F0502020204030204" pitchFamily="34" charset="0"/>
                <a:cs typeface="Calibri" panose="020F0502020204030204" pitchFamily="34" charset="0"/>
                <a:sym typeface="Calibri" panose="020F0502020204030204" pitchFamily="34" charset="0"/>
              </a:rPr>
              <a:t> but which may extend to </a:t>
            </a:r>
            <a:r>
              <a:rPr lang="en-US" altLang="en-US" sz="2400" b="1" dirty="0">
                <a:solidFill>
                  <a:srgbClr val="B5CBFF"/>
                </a:solidFill>
                <a:ea typeface="Calibri" panose="020F0502020204030204" pitchFamily="34" charset="0"/>
                <a:cs typeface="Calibri" panose="020F0502020204030204" pitchFamily="34" charset="0"/>
                <a:sym typeface="Calibri" panose="020F0502020204030204" pitchFamily="34" charset="0"/>
              </a:rPr>
              <a:t>three years </a:t>
            </a:r>
            <a:r>
              <a:rPr lang="en-US" altLang="en-US" sz="2400" dirty="0">
                <a:ea typeface="Calibri" panose="020F0502020204030204" pitchFamily="34" charset="0"/>
                <a:cs typeface="Calibri" panose="020F0502020204030204" pitchFamily="34" charset="0"/>
                <a:sym typeface="Calibri" panose="020F0502020204030204" pitchFamily="34" charset="0"/>
              </a:rPr>
              <a:t>and shall, in the discretion of the court, also be liable to fine.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descr="Text Placeholder 2">
            <a:extLst>
              <a:ext uri="{FF2B5EF4-FFF2-40B4-BE49-F238E27FC236}">
                <a16:creationId xmlns:a16="http://schemas.microsoft.com/office/drawing/2014/main" id="{78BD70DC-CE21-8B44-52FA-FA32FF11A801}"/>
              </a:ext>
            </a:extLst>
          </p:cNvPr>
          <p:cNvSpPr>
            <a:spLocks noGrp="1" noChangeArrowheads="1"/>
          </p:cNvSpPr>
          <p:nvPr>
            <p:ph type="body" idx="1"/>
          </p:nvPr>
        </p:nvSpPr>
        <p:spPr>
          <a:xfrm>
            <a:off x="457200" y="1524000"/>
            <a:ext cx="8229600" cy="4389437"/>
          </a:xfrm>
        </p:spPr>
        <p:txBody>
          <a:bodyPr/>
          <a:lstStyle/>
          <a:p>
            <a:pPr marL="0" indent="0" defTabSz="749300">
              <a:spcBef>
                <a:spcPts val="400"/>
              </a:spcBef>
              <a:buSzTx/>
              <a:buFontTx/>
              <a:buNone/>
            </a:pPr>
            <a:r>
              <a:rPr lang="en-US" altLang="en-US" sz="1900" dirty="0"/>
              <a:t>“Explanation:- For removal of doubts, it is clarified that,-</a:t>
            </a:r>
          </a:p>
          <a:p>
            <a:pPr marL="790575" lvl="1" indent="-468313" algn="just" defTabSz="749300">
              <a:spcBef>
                <a:spcPts val="400"/>
              </a:spcBef>
              <a:buFontTx/>
              <a:buAutoNum type="romanLcPeriod"/>
            </a:pPr>
            <a:r>
              <a:rPr lang="en-US" altLang="en-US" sz="1900" dirty="0"/>
              <a:t>a person shall be guilty of offence of money-laundering if such person is found to have directly or indirectly attempted to indulge or knowingly assisted or knowingly is a party or is actually involved in one or more of the following processes or activities connected with proceeds of crime, namely:-</a:t>
            </a:r>
          </a:p>
          <a:p>
            <a:pPr marL="1047750" lvl="2" indent="-469900" defTabSz="749300">
              <a:spcBef>
                <a:spcPts val="400"/>
              </a:spcBef>
              <a:buFontTx/>
              <a:buAutoNum type="alphaLcPeriod"/>
            </a:pPr>
            <a:r>
              <a:rPr lang="en-US" altLang="en-US" sz="1900" dirty="0"/>
              <a:t>Concealment; or</a:t>
            </a:r>
          </a:p>
          <a:p>
            <a:pPr marL="1047750" lvl="2" indent="-469900" defTabSz="749300">
              <a:spcBef>
                <a:spcPts val="400"/>
              </a:spcBef>
              <a:buFontTx/>
              <a:buAutoNum type="alphaLcPeriod"/>
            </a:pPr>
            <a:r>
              <a:rPr lang="en-US" altLang="en-US" sz="1900" dirty="0"/>
              <a:t>Possession; or</a:t>
            </a:r>
          </a:p>
          <a:p>
            <a:pPr marL="1047750" lvl="2" indent="-469900" defTabSz="749300">
              <a:spcBef>
                <a:spcPts val="400"/>
              </a:spcBef>
              <a:buFontTx/>
              <a:buAutoNum type="alphaLcPeriod"/>
            </a:pPr>
            <a:r>
              <a:rPr lang="en-US" altLang="en-US" sz="1900" dirty="0"/>
              <a:t>Acquisition; or</a:t>
            </a:r>
          </a:p>
          <a:p>
            <a:pPr marL="1047750" lvl="2" indent="-469900" defTabSz="749300">
              <a:spcBef>
                <a:spcPts val="400"/>
              </a:spcBef>
              <a:buFontTx/>
              <a:buAutoNum type="alphaLcPeriod"/>
            </a:pPr>
            <a:r>
              <a:rPr lang="en-US" altLang="en-US" sz="1900" dirty="0"/>
              <a:t>Use; or</a:t>
            </a:r>
          </a:p>
          <a:p>
            <a:pPr marL="1047750" lvl="2" indent="-469900" defTabSz="749300">
              <a:spcBef>
                <a:spcPts val="400"/>
              </a:spcBef>
              <a:buFontTx/>
              <a:buAutoNum type="alphaLcPeriod"/>
            </a:pPr>
            <a:r>
              <a:rPr lang="en-US" altLang="en-US" sz="1900" dirty="0"/>
              <a:t>Projecting as tainted property; or</a:t>
            </a:r>
          </a:p>
          <a:p>
            <a:pPr marL="1047750" lvl="2" indent="-469900" defTabSz="749300">
              <a:spcBef>
                <a:spcPts val="400"/>
              </a:spcBef>
              <a:buFontTx/>
              <a:buAutoNum type="alphaLcPeriod"/>
            </a:pPr>
            <a:r>
              <a:rPr lang="en-US" altLang="en-US" sz="1900" dirty="0"/>
              <a:t>Claiming as untainted property,</a:t>
            </a:r>
          </a:p>
        </p:txBody>
      </p:sp>
    </p:spTree>
    <p:extLst>
      <p:ext uri="{BB962C8B-B14F-4D97-AF65-F5344CB8AC3E}">
        <p14:creationId xmlns:p14="http://schemas.microsoft.com/office/powerpoint/2010/main" val="3399695804"/>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descr="Title 1">
            <a:extLst>
              <a:ext uri="{FF2B5EF4-FFF2-40B4-BE49-F238E27FC236}">
                <a16:creationId xmlns:a16="http://schemas.microsoft.com/office/drawing/2014/main" id="{2487307D-6554-520D-2395-8C643A30AB1D}"/>
              </a:ext>
            </a:extLst>
          </p:cNvPr>
          <p:cNvSpPr>
            <a:spLocks noGrp="1" noChangeArrowheads="1"/>
          </p:cNvSpPr>
          <p:nvPr>
            <p:ph type="title"/>
          </p:nvPr>
        </p:nvSpPr>
        <p:spPr/>
        <p:txBody>
          <a:bodyPr/>
          <a:lstStyle/>
          <a:p>
            <a:r>
              <a:rPr lang="en-US" altLang="en-US"/>
              <a:t> </a:t>
            </a:r>
          </a:p>
        </p:txBody>
      </p:sp>
      <p:sp>
        <p:nvSpPr>
          <p:cNvPr id="22530" name="Rectangle 2" descr="Text Placeholder 2">
            <a:extLst>
              <a:ext uri="{FF2B5EF4-FFF2-40B4-BE49-F238E27FC236}">
                <a16:creationId xmlns:a16="http://schemas.microsoft.com/office/drawing/2014/main" id="{ECF3D4CF-31C0-A451-3434-3E019AF2517D}"/>
              </a:ext>
            </a:extLst>
          </p:cNvPr>
          <p:cNvSpPr>
            <a:spLocks noGrp="1" noChangeArrowheads="1"/>
          </p:cNvSpPr>
          <p:nvPr>
            <p:ph type="body" idx="1"/>
          </p:nvPr>
        </p:nvSpPr>
        <p:spPr>
          <a:xfrm>
            <a:off x="444357" y="1066800"/>
            <a:ext cx="8229600" cy="4389437"/>
          </a:xfrm>
        </p:spPr>
        <p:txBody>
          <a:bodyPr/>
          <a:lstStyle/>
          <a:p>
            <a:pPr marL="0" indent="0" algn="just" defTabSz="904875">
              <a:lnSpc>
                <a:spcPct val="150000"/>
              </a:lnSpc>
              <a:spcBef>
                <a:spcPts val="500"/>
              </a:spcBef>
              <a:buSzTx/>
              <a:buFontTx/>
              <a:buNone/>
            </a:pPr>
            <a:r>
              <a:rPr lang="en-US" altLang="en-US" sz="2400" dirty="0">
                <a:ea typeface="Calibri" panose="020F0502020204030204" pitchFamily="34" charset="0"/>
                <a:cs typeface="Calibri" panose="020F0502020204030204" pitchFamily="34" charset="0"/>
                <a:sym typeface="Calibri" panose="020F0502020204030204" pitchFamily="34" charset="0"/>
              </a:rPr>
              <a:t>(3) For the purposes of this section, a </a:t>
            </a:r>
            <a:r>
              <a:rPr lang="en-US" altLang="en-US" sz="2400" dirty="0" err="1">
                <a:ea typeface="Calibri" panose="020F0502020204030204" pitchFamily="34" charset="0"/>
                <a:cs typeface="Calibri" panose="020F0502020204030204" pitchFamily="34" charset="0"/>
                <a:sym typeface="Calibri" panose="020F0502020204030204" pitchFamily="34" charset="0"/>
              </a:rPr>
              <a:t>wilful</a:t>
            </a:r>
            <a:r>
              <a:rPr lang="en-US" altLang="en-US" sz="2400" dirty="0">
                <a:ea typeface="Calibri" panose="020F0502020204030204" pitchFamily="34" charset="0"/>
                <a:cs typeface="Calibri" panose="020F0502020204030204" pitchFamily="34" charset="0"/>
                <a:sym typeface="Calibri" panose="020F0502020204030204" pitchFamily="34" charset="0"/>
              </a:rPr>
              <a:t> attempt to evade any tax, penalty or interest chargeable or imposable under this Act or the payment thereof shall include a case where any person—</a:t>
            </a:r>
          </a:p>
          <a:p>
            <a:pPr marL="0" lvl="1" indent="395288" algn="just" defTabSz="904875">
              <a:lnSpc>
                <a:spcPct val="150000"/>
              </a:lnSpc>
              <a:spcBef>
                <a:spcPts val="500"/>
              </a:spcBef>
              <a:buSzTx/>
              <a:buFontTx/>
              <a:buNone/>
            </a:pPr>
            <a:r>
              <a:rPr lang="en-US" altLang="en-US" sz="2400" dirty="0">
                <a:ea typeface="Calibri" panose="020F0502020204030204" pitchFamily="34" charset="0"/>
                <a:cs typeface="Calibri" panose="020F0502020204030204" pitchFamily="34" charset="0"/>
                <a:sym typeface="Calibri" panose="020F0502020204030204" pitchFamily="34" charset="0"/>
              </a:rPr>
              <a:t>(</a:t>
            </a:r>
            <a:r>
              <a:rPr lang="en-US" altLang="en-US" sz="2400" dirty="0" err="1">
                <a:ea typeface="Calibri" panose="020F0502020204030204" pitchFamily="34" charset="0"/>
                <a:cs typeface="Calibri" panose="020F0502020204030204" pitchFamily="34" charset="0"/>
                <a:sym typeface="Calibri" panose="020F0502020204030204" pitchFamily="34" charset="0"/>
              </a:rPr>
              <a:t>i</a:t>
            </a:r>
            <a:r>
              <a:rPr lang="en-US" altLang="en-US" sz="2400" dirty="0">
                <a:ea typeface="Calibri" panose="020F0502020204030204" pitchFamily="34" charset="0"/>
                <a:cs typeface="Calibri" panose="020F0502020204030204" pitchFamily="34" charset="0"/>
                <a:sym typeface="Calibri" panose="020F0502020204030204" pitchFamily="34" charset="0"/>
              </a:rPr>
              <a:t>)has in his possession or control any books of account or other documents (being books of account or other documents relevant to any proceeding under this Act) containing a false entry or statement; or</a:t>
            </a:r>
          </a:p>
          <a:p>
            <a:pPr marL="0" lvl="1" indent="395288" algn="just" defTabSz="904875">
              <a:lnSpc>
                <a:spcPct val="150000"/>
              </a:lnSpc>
              <a:spcBef>
                <a:spcPts val="500"/>
              </a:spcBef>
              <a:buSzTx/>
              <a:buFontTx/>
              <a:buNone/>
            </a:pPr>
            <a:r>
              <a:rPr lang="en-US" altLang="en-US" sz="2400" dirty="0">
                <a:ea typeface="Calibri" panose="020F0502020204030204" pitchFamily="34" charset="0"/>
                <a:cs typeface="Calibri" panose="020F0502020204030204" pitchFamily="34" charset="0"/>
                <a:sym typeface="Calibri" panose="020F0502020204030204" pitchFamily="34" charset="0"/>
              </a:rPr>
              <a:t>(ii)makes or causes to be made any false entry or statement in such books of account or other documents; or</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descr="Title 1">
            <a:extLst>
              <a:ext uri="{FF2B5EF4-FFF2-40B4-BE49-F238E27FC236}">
                <a16:creationId xmlns:a16="http://schemas.microsoft.com/office/drawing/2014/main" id="{08CEAACD-1B7C-FADE-6D49-8552FFFE4E3D}"/>
              </a:ext>
            </a:extLst>
          </p:cNvPr>
          <p:cNvSpPr>
            <a:spLocks noGrp="1" noChangeArrowheads="1"/>
          </p:cNvSpPr>
          <p:nvPr>
            <p:ph type="title"/>
          </p:nvPr>
        </p:nvSpPr>
        <p:spPr/>
        <p:txBody>
          <a:bodyPr/>
          <a:lstStyle/>
          <a:p>
            <a:r>
              <a:rPr lang="en-US" altLang="en-US"/>
              <a:t> </a:t>
            </a:r>
          </a:p>
        </p:txBody>
      </p:sp>
      <p:sp>
        <p:nvSpPr>
          <p:cNvPr id="23554" name="Rectangle 2" descr="Text Placeholder 2">
            <a:extLst>
              <a:ext uri="{FF2B5EF4-FFF2-40B4-BE49-F238E27FC236}">
                <a16:creationId xmlns:a16="http://schemas.microsoft.com/office/drawing/2014/main" id="{E283D9B8-E112-7329-F99F-D9A9DC2EDEED}"/>
              </a:ext>
            </a:extLst>
          </p:cNvPr>
          <p:cNvSpPr>
            <a:spLocks noGrp="1" noChangeArrowheads="1"/>
          </p:cNvSpPr>
          <p:nvPr>
            <p:ph type="body" idx="1"/>
          </p:nvPr>
        </p:nvSpPr>
        <p:spPr>
          <a:xfrm>
            <a:off x="457200" y="838200"/>
            <a:ext cx="8229600" cy="4389437"/>
          </a:xfrm>
        </p:spPr>
        <p:txBody>
          <a:bodyPr/>
          <a:lstStyle/>
          <a:p>
            <a:pPr marL="0" lvl="1" indent="400050" algn="just">
              <a:lnSpc>
                <a:spcPct val="150000"/>
              </a:lnSpc>
              <a:buSzTx/>
              <a:buFontTx/>
              <a:buNone/>
            </a:pPr>
            <a:r>
              <a:rPr lang="en-US" altLang="en-US" sz="3100" dirty="0">
                <a:ea typeface="Calibri" panose="020F0502020204030204" pitchFamily="34" charset="0"/>
                <a:cs typeface="Calibri" panose="020F0502020204030204" pitchFamily="34" charset="0"/>
                <a:sym typeface="Calibri" panose="020F0502020204030204" pitchFamily="34" charset="0"/>
              </a:rPr>
              <a:t>(iii)	</a:t>
            </a:r>
            <a:r>
              <a:rPr lang="en-US" altLang="en-US" sz="3100" dirty="0" err="1">
                <a:ea typeface="Calibri" panose="020F0502020204030204" pitchFamily="34" charset="0"/>
                <a:cs typeface="Calibri" panose="020F0502020204030204" pitchFamily="34" charset="0"/>
                <a:sym typeface="Calibri" panose="020F0502020204030204" pitchFamily="34" charset="0"/>
              </a:rPr>
              <a:t>wilfully</a:t>
            </a:r>
            <a:r>
              <a:rPr lang="en-US" altLang="en-US" sz="3100" dirty="0">
                <a:ea typeface="Calibri" panose="020F0502020204030204" pitchFamily="34" charset="0"/>
                <a:cs typeface="Calibri" panose="020F0502020204030204" pitchFamily="34" charset="0"/>
                <a:sym typeface="Calibri" panose="020F0502020204030204" pitchFamily="34" charset="0"/>
              </a:rPr>
              <a:t> omits or causes to be omitted any relevant entry or statement in such books of account or other documents; or</a:t>
            </a:r>
          </a:p>
          <a:p>
            <a:pPr marL="0" lvl="1" indent="400050" algn="just">
              <a:lnSpc>
                <a:spcPct val="150000"/>
              </a:lnSpc>
              <a:buSzTx/>
              <a:buFontTx/>
              <a:buNone/>
            </a:pPr>
            <a:r>
              <a:rPr lang="en-US" altLang="en-US" sz="3100" dirty="0">
                <a:ea typeface="Calibri" panose="020F0502020204030204" pitchFamily="34" charset="0"/>
                <a:cs typeface="Calibri" panose="020F0502020204030204" pitchFamily="34" charset="0"/>
                <a:sym typeface="Calibri" panose="020F0502020204030204" pitchFamily="34" charset="0"/>
              </a:rPr>
              <a:t>(iv)causes any other circumstance to exist which will have the effect of enabling such person to evade any tax, penalty or interest chargeable or imposable under this Act or the payment thereof.</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descr="Title 1">
            <a:extLst>
              <a:ext uri="{FF2B5EF4-FFF2-40B4-BE49-F238E27FC236}">
                <a16:creationId xmlns:a16="http://schemas.microsoft.com/office/drawing/2014/main" id="{A1E47D9D-A1DA-3C83-FA43-D7E91A79EC64}"/>
              </a:ext>
            </a:extLst>
          </p:cNvPr>
          <p:cNvSpPr>
            <a:spLocks noGrp="1" noChangeArrowheads="1"/>
          </p:cNvSpPr>
          <p:nvPr>
            <p:ph type="title"/>
          </p:nvPr>
        </p:nvSpPr>
        <p:spPr>
          <a:xfrm>
            <a:off x="468330" y="685800"/>
            <a:ext cx="8229600" cy="1143000"/>
          </a:xfrm>
        </p:spPr>
        <p:txBody>
          <a:bodyPr/>
          <a:lstStyle/>
          <a:p>
            <a:pPr defTabSz="849313"/>
            <a:r>
              <a:rPr lang="en-US" altLang="en-US" sz="2800" b="1" dirty="0"/>
              <a:t>49.Punishment for failure to furnish return in relation to foreign income and asset</a:t>
            </a:r>
            <a:br>
              <a:rPr lang="en-US" altLang="en-US" sz="2800" b="1" dirty="0"/>
            </a:br>
            <a:r>
              <a:rPr lang="en-US" altLang="en-US" sz="1200" b="1" dirty="0"/>
              <a:t>(Black Money Act)</a:t>
            </a:r>
            <a:endParaRPr lang="en-US" altLang="en-US" sz="2800" b="1" dirty="0"/>
          </a:p>
        </p:txBody>
      </p:sp>
      <p:sp>
        <p:nvSpPr>
          <p:cNvPr id="26626" name="Rectangle 2" descr="Text Placeholder 2">
            <a:extLst>
              <a:ext uri="{FF2B5EF4-FFF2-40B4-BE49-F238E27FC236}">
                <a16:creationId xmlns:a16="http://schemas.microsoft.com/office/drawing/2014/main" id="{362F126F-7EEF-16B8-93E9-8C5C11140138}"/>
              </a:ext>
            </a:extLst>
          </p:cNvPr>
          <p:cNvSpPr>
            <a:spLocks noGrp="1" noChangeArrowheads="1"/>
          </p:cNvSpPr>
          <p:nvPr>
            <p:ph type="body" idx="1"/>
          </p:nvPr>
        </p:nvSpPr>
        <p:spPr/>
        <p:txBody>
          <a:bodyPr/>
          <a:lstStyle/>
          <a:p>
            <a:pPr marL="0" indent="0" algn="just">
              <a:buSzTx/>
              <a:buFontTx/>
              <a:buNone/>
            </a:pPr>
            <a:r>
              <a:rPr lang="en-US" altLang="en-US" sz="2400" dirty="0">
                <a:ea typeface="Calibri" panose="020F0502020204030204" pitchFamily="34" charset="0"/>
                <a:cs typeface="Calibri" panose="020F0502020204030204" pitchFamily="34" charset="0"/>
                <a:sym typeface="Calibri" panose="020F0502020204030204" pitchFamily="34" charset="0"/>
              </a:rPr>
              <a:t>If a person, being a resident other than not ordinarily resident in India within the meaning of clause (</a:t>
            </a:r>
            <a:r>
              <a:rPr lang="en-US" altLang="en-US" sz="2400" i="1" dirty="0">
                <a:ea typeface="Calibri" panose="020F0502020204030204" pitchFamily="34" charset="0"/>
                <a:cs typeface="Calibri" panose="020F0502020204030204" pitchFamily="34" charset="0"/>
                <a:sym typeface="Calibri" panose="020F0502020204030204" pitchFamily="34" charset="0"/>
              </a:rPr>
              <a:t>6</a:t>
            </a:r>
            <a:r>
              <a:rPr lang="en-US" altLang="en-US" sz="2400" dirty="0">
                <a:ea typeface="Calibri" panose="020F0502020204030204" pitchFamily="34" charset="0"/>
                <a:cs typeface="Calibri" panose="020F0502020204030204" pitchFamily="34" charset="0"/>
                <a:sym typeface="Calibri" panose="020F0502020204030204" pitchFamily="34" charset="0"/>
              </a:rPr>
              <a:t>) of section 6 of the Income-tax Act, who at any time during the previous year, </a:t>
            </a:r>
            <a:r>
              <a:rPr lang="en-US" altLang="en-US" sz="2400" b="1" dirty="0">
                <a:solidFill>
                  <a:srgbClr val="5F7A06"/>
                </a:solidFill>
                <a:ea typeface="Calibri" panose="020F0502020204030204" pitchFamily="34" charset="0"/>
                <a:cs typeface="Calibri" panose="020F0502020204030204" pitchFamily="34" charset="0"/>
                <a:sym typeface="Calibri" panose="020F0502020204030204" pitchFamily="34" charset="0"/>
              </a:rPr>
              <a:t>held any asset </a:t>
            </a:r>
            <a:r>
              <a:rPr lang="en-US" altLang="en-US" sz="2400" dirty="0">
                <a:ea typeface="Calibri" panose="020F0502020204030204" pitchFamily="34" charset="0"/>
                <a:cs typeface="Calibri" panose="020F0502020204030204" pitchFamily="34" charset="0"/>
                <a:sym typeface="Calibri" panose="020F0502020204030204" pitchFamily="34" charset="0"/>
              </a:rPr>
              <a:t>(</a:t>
            </a:r>
            <a:r>
              <a:rPr lang="en-US" altLang="en-US" sz="2400" b="1" dirty="0">
                <a:solidFill>
                  <a:srgbClr val="5F7A06"/>
                </a:solidFill>
                <a:ea typeface="Calibri" panose="020F0502020204030204" pitchFamily="34" charset="0"/>
                <a:cs typeface="Calibri" panose="020F0502020204030204" pitchFamily="34" charset="0"/>
                <a:sym typeface="Calibri" panose="020F0502020204030204" pitchFamily="34" charset="0"/>
              </a:rPr>
              <a:t>including financial interest in any entity) located outside India as a beneficial owner or otherwise, or was a beneficiary of such asset or had income from a source outside India</a:t>
            </a:r>
            <a:r>
              <a:rPr lang="en-US" altLang="en-US" sz="2400" dirty="0">
                <a:ea typeface="Calibri" panose="020F0502020204030204" pitchFamily="34" charset="0"/>
                <a:cs typeface="Calibri" panose="020F0502020204030204" pitchFamily="34" charset="0"/>
                <a:sym typeface="Calibri" panose="020F0502020204030204" pitchFamily="34" charset="0"/>
              </a:rPr>
              <a:t> and </a:t>
            </a:r>
            <a:r>
              <a:rPr lang="en-US" altLang="en-US" sz="2400" dirty="0" err="1">
                <a:solidFill>
                  <a:srgbClr val="FF0000"/>
                </a:solidFill>
                <a:ea typeface="Calibri" panose="020F0502020204030204" pitchFamily="34" charset="0"/>
                <a:cs typeface="Calibri" panose="020F0502020204030204" pitchFamily="34" charset="0"/>
                <a:sym typeface="Calibri" panose="020F0502020204030204" pitchFamily="34" charset="0"/>
              </a:rPr>
              <a:t>wilfully</a:t>
            </a:r>
            <a:r>
              <a:rPr lang="en-US" altLang="en-US" sz="2400" dirty="0">
                <a:ea typeface="Calibri" panose="020F0502020204030204" pitchFamily="34" charset="0"/>
                <a:cs typeface="Calibri" panose="020F0502020204030204" pitchFamily="34" charset="0"/>
                <a:sym typeface="Calibri" panose="020F0502020204030204" pitchFamily="34" charset="0"/>
              </a:rPr>
              <a:t> </a:t>
            </a:r>
            <a:r>
              <a:rPr lang="en-US" altLang="en-US" sz="2400" b="1" dirty="0">
                <a:solidFill>
                  <a:srgbClr val="B5CBFF"/>
                </a:solidFill>
                <a:ea typeface="Calibri" panose="020F0502020204030204" pitchFamily="34" charset="0"/>
                <a:cs typeface="Calibri" panose="020F0502020204030204" pitchFamily="34" charset="0"/>
                <a:sym typeface="Calibri" panose="020F0502020204030204" pitchFamily="34" charset="0"/>
              </a:rPr>
              <a:t>fails to furnish in due time the return of income </a:t>
            </a:r>
            <a:r>
              <a:rPr lang="en-US" altLang="en-US" sz="2400" dirty="0">
                <a:ea typeface="Calibri" panose="020F0502020204030204" pitchFamily="34" charset="0"/>
                <a:cs typeface="Calibri" panose="020F0502020204030204" pitchFamily="34" charset="0"/>
                <a:sym typeface="Calibri" panose="020F0502020204030204" pitchFamily="34" charset="0"/>
              </a:rPr>
              <a:t>which he is required to furnish under sub-section (</a:t>
            </a:r>
            <a:r>
              <a:rPr lang="en-US" altLang="en-US" sz="2400" i="1" dirty="0">
                <a:ea typeface="Calibri" panose="020F0502020204030204" pitchFamily="34" charset="0"/>
                <a:cs typeface="Calibri" panose="020F0502020204030204" pitchFamily="34" charset="0"/>
                <a:sym typeface="Calibri" panose="020F0502020204030204" pitchFamily="34" charset="0"/>
              </a:rPr>
              <a:t>1</a:t>
            </a:r>
            <a:r>
              <a:rPr lang="en-US" altLang="en-US" sz="2400" dirty="0">
                <a:ea typeface="Calibri" panose="020F0502020204030204" pitchFamily="34" charset="0"/>
                <a:cs typeface="Calibri" panose="020F0502020204030204" pitchFamily="34" charset="0"/>
                <a:sym typeface="Calibri" panose="020F0502020204030204" pitchFamily="34" charset="0"/>
              </a:rPr>
              <a:t>) of section 139 of that Act, he shall be punishable with rigorous imprisonment for a term which shall </a:t>
            </a:r>
            <a:r>
              <a:rPr lang="en-US" altLang="en-US" sz="2400" dirty="0">
                <a:solidFill>
                  <a:srgbClr val="FF0000"/>
                </a:solidFill>
                <a:ea typeface="Calibri" panose="020F0502020204030204" pitchFamily="34" charset="0"/>
                <a:cs typeface="Calibri" panose="020F0502020204030204" pitchFamily="34" charset="0"/>
                <a:sym typeface="Calibri" panose="020F0502020204030204" pitchFamily="34" charset="0"/>
              </a:rPr>
              <a:t>not be less than six months but which may extend to seven years and with fine:</a:t>
            </a:r>
            <a:endParaRPr lang="en-US" altLang="en-US" sz="2400" dirty="0">
              <a:ea typeface="Calibri" panose="020F0502020204030204" pitchFamily="34" charset="0"/>
              <a:cs typeface="Calibri" panose="020F0502020204030204" pitchFamily="34" charset="0"/>
              <a:sym typeface="Calibri" panose="020F0502020204030204" pitchFamily="34" charset="0"/>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descr="Title 1">
            <a:extLst>
              <a:ext uri="{FF2B5EF4-FFF2-40B4-BE49-F238E27FC236}">
                <a16:creationId xmlns:a16="http://schemas.microsoft.com/office/drawing/2014/main" id="{2BFB08FA-516C-2406-81F2-4B383D0D12BF}"/>
              </a:ext>
            </a:extLst>
          </p:cNvPr>
          <p:cNvSpPr>
            <a:spLocks noGrp="1" noChangeArrowheads="1"/>
          </p:cNvSpPr>
          <p:nvPr>
            <p:ph type="title"/>
          </p:nvPr>
        </p:nvSpPr>
        <p:spPr>
          <a:xfrm>
            <a:off x="470898" y="914400"/>
            <a:ext cx="8305800" cy="1143000"/>
          </a:xfrm>
        </p:spPr>
        <p:txBody>
          <a:bodyPr/>
          <a:lstStyle/>
          <a:p>
            <a:pPr defTabSz="666750"/>
            <a:r>
              <a:rPr lang="en-US" altLang="en-US" sz="2400" b="1" dirty="0"/>
              <a:t>50. Punishment for failure to furnish in return of income, any information about an asset (including financial interest in any entity) located outside India</a:t>
            </a:r>
            <a:br>
              <a:rPr lang="en-US" altLang="en-US" sz="2400" b="1" dirty="0"/>
            </a:br>
            <a:r>
              <a:rPr lang="en-US" altLang="en-US" sz="1200" b="1" dirty="0"/>
              <a:t>(Black Money Act)</a:t>
            </a:r>
            <a:endParaRPr lang="en-US" altLang="en-US" sz="2400" b="1" dirty="0"/>
          </a:p>
        </p:txBody>
      </p:sp>
      <p:sp>
        <p:nvSpPr>
          <p:cNvPr id="27650" name="Rectangle 2" descr="Text Placeholder 2">
            <a:extLst>
              <a:ext uri="{FF2B5EF4-FFF2-40B4-BE49-F238E27FC236}">
                <a16:creationId xmlns:a16="http://schemas.microsoft.com/office/drawing/2014/main" id="{19BCB890-BF64-34A0-646A-EC89A4F94C69}"/>
              </a:ext>
            </a:extLst>
          </p:cNvPr>
          <p:cNvSpPr>
            <a:spLocks noGrp="1" noChangeArrowheads="1"/>
          </p:cNvSpPr>
          <p:nvPr>
            <p:ph type="body" idx="1"/>
          </p:nvPr>
        </p:nvSpPr>
        <p:spPr>
          <a:xfrm>
            <a:off x="464049" y="2057400"/>
            <a:ext cx="8229600" cy="4389437"/>
          </a:xfrm>
        </p:spPr>
        <p:txBody>
          <a:bodyPr/>
          <a:lstStyle/>
          <a:p>
            <a:pPr marL="0" indent="0" algn="just" defTabSz="885825">
              <a:spcBef>
                <a:spcPts val="500"/>
              </a:spcBef>
              <a:buSzTx/>
              <a:buFontTx/>
              <a:buNone/>
            </a:pPr>
            <a:r>
              <a:rPr lang="en-US" altLang="en-US" sz="2300" dirty="0">
                <a:ea typeface="Calibri" panose="020F0502020204030204" pitchFamily="34" charset="0"/>
                <a:cs typeface="Calibri" panose="020F0502020204030204" pitchFamily="34" charset="0"/>
                <a:sym typeface="Calibri" panose="020F0502020204030204" pitchFamily="34" charset="0"/>
              </a:rPr>
              <a:t>If any person, being a resident other than not ordinarily resident in India within the meaning of clause (</a:t>
            </a:r>
            <a:r>
              <a:rPr lang="en-US" altLang="en-US" sz="2300" i="1" dirty="0">
                <a:ea typeface="Calibri" panose="020F0502020204030204" pitchFamily="34" charset="0"/>
                <a:cs typeface="Calibri" panose="020F0502020204030204" pitchFamily="34" charset="0"/>
                <a:sym typeface="Calibri" panose="020F0502020204030204" pitchFamily="34" charset="0"/>
              </a:rPr>
              <a:t>6</a:t>
            </a:r>
            <a:r>
              <a:rPr lang="en-US" altLang="en-US" sz="2300" dirty="0">
                <a:ea typeface="Calibri" panose="020F0502020204030204" pitchFamily="34" charset="0"/>
                <a:cs typeface="Calibri" panose="020F0502020204030204" pitchFamily="34" charset="0"/>
                <a:sym typeface="Calibri" panose="020F0502020204030204" pitchFamily="34" charset="0"/>
              </a:rPr>
              <a:t>) of section 6 of the Income-tax Act, who has furnished the return of income for any previous year under sub-section (</a:t>
            </a:r>
            <a:r>
              <a:rPr lang="en-US" altLang="en-US" sz="2300" i="1" dirty="0">
                <a:ea typeface="Calibri" panose="020F0502020204030204" pitchFamily="34" charset="0"/>
                <a:cs typeface="Calibri" panose="020F0502020204030204" pitchFamily="34" charset="0"/>
                <a:sym typeface="Calibri" panose="020F0502020204030204" pitchFamily="34" charset="0"/>
              </a:rPr>
              <a:t>1</a:t>
            </a:r>
            <a:r>
              <a:rPr lang="en-US" altLang="en-US" sz="2300" dirty="0">
                <a:ea typeface="Calibri" panose="020F0502020204030204" pitchFamily="34" charset="0"/>
                <a:cs typeface="Calibri" panose="020F0502020204030204" pitchFamily="34" charset="0"/>
                <a:sym typeface="Calibri" panose="020F0502020204030204" pitchFamily="34" charset="0"/>
              </a:rPr>
              <a:t>) or sub-section (</a:t>
            </a:r>
            <a:r>
              <a:rPr lang="en-US" altLang="en-US" sz="2300" i="1" dirty="0">
                <a:ea typeface="Calibri" panose="020F0502020204030204" pitchFamily="34" charset="0"/>
                <a:cs typeface="Calibri" panose="020F0502020204030204" pitchFamily="34" charset="0"/>
                <a:sym typeface="Calibri" panose="020F0502020204030204" pitchFamily="34" charset="0"/>
              </a:rPr>
              <a:t>4</a:t>
            </a:r>
            <a:r>
              <a:rPr lang="en-US" altLang="en-US" sz="2300" dirty="0">
                <a:ea typeface="Calibri" panose="020F0502020204030204" pitchFamily="34" charset="0"/>
                <a:cs typeface="Calibri" panose="020F0502020204030204" pitchFamily="34" charset="0"/>
                <a:sym typeface="Calibri" panose="020F0502020204030204" pitchFamily="34" charset="0"/>
              </a:rPr>
              <a:t>) or sub-section (</a:t>
            </a:r>
            <a:r>
              <a:rPr lang="en-US" altLang="en-US" sz="2300" i="1" dirty="0">
                <a:ea typeface="Calibri" panose="020F0502020204030204" pitchFamily="34" charset="0"/>
                <a:cs typeface="Calibri" panose="020F0502020204030204" pitchFamily="34" charset="0"/>
                <a:sym typeface="Calibri" panose="020F0502020204030204" pitchFamily="34" charset="0"/>
              </a:rPr>
              <a:t>5</a:t>
            </a:r>
            <a:r>
              <a:rPr lang="en-US" altLang="en-US" sz="2300" dirty="0">
                <a:ea typeface="Calibri" panose="020F0502020204030204" pitchFamily="34" charset="0"/>
                <a:cs typeface="Calibri" panose="020F0502020204030204" pitchFamily="34" charset="0"/>
                <a:sym typeface="Calibri" panose="020F0502020204030204" pitchFamily="34" charset="0"/>
              </a:rPr>
              <a:t>) of section 139 of that Act, </a:t>
            </a:r>
            <a:r>
              <a:rPr lang="en-US" altLang="en-US" sz="2300" dirty="0" err="1">
                <a:solidFill>
                  <a:srgbClr val="FF0000"/>
                </a:solidFill>
                <a:ea typeface="Calibri" panose="020F0502020204030204" pitchFamily="34" charset="0"/>
                <a:cs typeface="Calibri" panose="020F0502020204030204" pitchFamily="34" charset="0"/>
                <a:sym typeface="Calibri" panose="020F0502020204030204" pitchFamily="34" charset="0"/>
              </a:rPr>
              <a:t>wilfully</a:t>
            </a:r>
            <a:r>
              <a:rPr lang="en-US" altLang="en-US" sz="2300" dirty="0">
                <a:ea typeface="Calibri" panose="020F0502020204030204" pitchFamily="34" charset="0"/>
                <a:cs typeface="Calibri" panose="020F0502020204030204" pitchFamily="34" charset="0"/>
                <a:sym typeface="Calibri" panose="020F0502020204030204" pitchFamily="34" charset="0"/>
              </a:rPr>
              <a:t> </a:t>
            </a:r>
            <a:r>
              <a:rPr lang="en-US" altLang="en-US" sz="2300" b="1" dirty="0">
                <a:solidFill>
                  <a:srgbClr val="B5CBFF"/>
                </a:solidFill>
                <a:ea typeface="Calibri" panose="020F0502020204030204" pitchFamily="34" charset="0"/>
                <a:cs typeface="Calibri" panose="020F0502020204030204" pitchFamily="34" charset="0"/>
                <a:sym typeface="Calibri" panose="020F0502020204030204" pitchFamily="34" charset="0"/>
              </a:rPr>
              <a:t>fails to furnish in such return </a:t>
            </a:r>
            <a:r>
              <a:rPr lang="en-US" altLang="en-US" sz="2300" b="1" dirty="0">
                <a:solidFill>
                  <a:srgbClr val="5F7A06"/>
                </a:solidFill>
                <a:ea typeface="Calibri" panose="020F0502020204030204" pitchFamily="34" charset="0"/>
                <a:cs typeface="Calibri" panose="020F0502020204030204" pitchFamily="34" charset="0"/>
                <a:sym typeface="Calibri" panose="020F0502020204030204" pitchFamily="34" charset="0"/>
              </a:rPr>
              <a:t>any information relating to an asset (including financial interest in any entity) located outside India, held by him, as a beneficial owner or otherwise or in which he was a beneficiary, at any time during such previous year, or disclose any income from a source outside India</a:t>
            </a:r>
            <a:r>
              <a:rPr lang="en-US" altLang="en-US" sz="2300" dirty="0">
                <a:ea typeface="Calibri" panose="020F0502020204030204" pitchFamily="34" charset="0"/>
                <a:cs typeface="Calibri" panose="020F0502020204030204" pitchFamily="34" charset="0"/>
                <a:sym typeface="Calibri" panose="020F0502020204030204" pitchFamily="34" charset="0"/>
              </a:rPr>
              <a:t>, he shall be punishable with rigorous imprisonment for a term which shall not be less than six months but which may extend to seven years and with fine.</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017FD-D335-90D8-6490-59F9F6617D5D}"/>
              </a:ext>
            </a:extLst>
          </p:cNvPr>
          <p:cNvSpPr>
            <a:spLocks noGrp="1"/>
          </p:cNvSpPr>
          <p:nvPr>
            <p:ph type="title"/>
          </p:nvPr>
        </p:nvSpPr>
        <p:spPr>
          <a:xfrm>
            <a:off x="457200" y="3810000"/>
            <a:ext cx="8229600" cy="1143000"/>
          </a:xfrm>
        </p:spPr>
        <p:txBody>
          <a:bodyPr/>
          <a:lstStyle/>
          <a:p>
            <a:r>
              <a:rPr lang="en-US" dirty="0"/>
              <a:t>Is there a relation of Prosecution Proceedings and Penalty Proceedings under Income Tax Act?</a:t>
            </a:r>
          </a:p>
        </p:txBody>
      </p:sp>
    </p:spTree>
    <p:extLst>
      <p:ext uri="{BB962C8B-B14F-4D97-AF65-F5344CB8AC3E}">
        <p14:creationId xmlns:p14="http://schemas.microsoft.com/office/powerpoint/2010/main" val="41391127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descr="Title 1">
            <a:extLst>
              <a:ext uri="{FF2B5EF4-FFF2-40B4-BE49-F238E27FC236}">
                <a16:creationId xmlns:a16="http://schemas.microsoft.com/office/drawing/2014/main" id="{3C642412-D2F2-C1BE-C80D-96D2F3363B4D}"/>
              </a:ext>
            </a:extLst>
          </p:cNvPr>
          <p:cNvSpPr>
            <a:spLocks noGrp="1" noChangeArrowheads="1"/>
          </p:cNvSpPr>
          <p:nvPr>
            <p:ph type="title"/>
          </p:nvPr>
        </p:nvSpPr>
        <p:spPr/>
        <p:txBody>
          <a:bodyPr/>
          <a:lstStyle/>
          <a:p>
            <a:r>
              <a:rPr lang="en-US" altLang="en-US"/>
              <a:t> </a:t>
            </a:r>
          </a:p>
        </p:txBody>
      </p:sp>
      <p:sp>
        <p:nvSpPr>
          <p:cNvPr id="38914" name="Rectangle 2" descr="Content Placeholder 2">
            <a:extLst>
              <a:ext uri="{FF2B5EF4-FFF2-40B4-BE49-F238E27FC236}">
                <a16:creationId xmlns:a16="http://schemas.microsoft.com/office/drawing/2014/main" id="{F559B5E4-E6FB-40C7-8502-DE369552C780}"/>
              </a:ext>
            </a:extLst>
          </p:cNvPr>
          <p:cNvSpPr>
            <a:spLocks noGrp="1" noChangeArrowheads="1"/>
          </p:cNvSpPr>
          <p:nvPr>
            <p:ph type="body" idx="1"/>
          </p:nvPr>
        </p:nvSpPr>
        <p:spPr>
          <a:xfrm>
            <a:off x="420687" y="2209800"/>
            <a:ext cx="8229600" cy="4389437"/>
          </a:xfrm>
        </p:spPr>
        <p:txBody>
          <a:bodyPr/>
          <a:lstStyle/>
          <a:p>
            <a:pPr marL="0" indent="0" algn="just" defTabSz="795338">
              <a:lnSpc>
                <a:spcPct val="80000"/>
              </a:lnSpc>
              <a:spcBef>
                <a:spcPts val="500"/>
              </a:spcBef>
              <a:buSzTx/>
              <a:buFontTx/>
              <a:buNone/>
            </a:pPr>
            <a:r>
              <a:rPr lang="en-US" altLang="en-US" sz="2700" dirty="0"/>
              <a:t>Adjudication proceedings and criminal prosecution </a:t>
            </a:r>
          </a:p>
          <a:p>
            <a:pPr marL="0" indent="0" algn="just" defTabSz="795338">
              <a:lnSpc>
                <a:spcPct val="80000"/>
              </a:lnSpc>
              <a:spcBef>
                <a:spcPts val="500"/>
              </a:spcBef>
              <a:buSzTx/>
              <a:buFontTx/>
              <a:buNone/>
            </a:pPr>
            <a:endParaRPr lang="en-US" altLang="en-US" sz="2700" dirty="0"/>
          </a:p>
          <a:p>
            <a:pPr marL="0" indent="0" algn="just" defTabSz="795338">
              <a:lnSpc>
                <a:spcPct val="80000"/>
              </a:lnSpc>
              <a:spcBef>
                <a:spcPts val="500"/>
              </a:spcBef>
              <a:buSzTx/>
              <a:buFontTx/>
              <a:buNone/>
            </a:pPr>
            <a:r>
              <a:rPr lang="en-US" altLang="en-US" sz="2700" dirty="0"/>
              <a:t>1. Are independent to each other</a:t>
            </a:r>
          </a:p>
          <a:p>
            <a:pPr marL="0" indent="0" algn="just" defTabSz="795338">
              <a:lnSpc>
                <a:spcPct val="80000"/>
              </a:lnSpc>
              <a:spcBef>
                <a:spcPts val="500"/>
              </a:spcBef>
              <a:buSzTx/>
              <a:buFontTx/>
              <a:buNone/>
            </a:pPr>
            <a:endParaRPr lang="en-US" altLang="en-US" sz="2700" dirty="0"/>
          </a:p>
          <a:p>
            <a:pPr marL="0" indent="0" algn="just" defTabSz="795338">
              <a:lnSpc>
                <a:spcPct val="80000"/>
              </a:lnSpc>
              <a:spcBef>
                <a:spcPts val="500"/>
              </a:spcBef>
              <a:buSzTx/>
              <a:buFontTx/>
              <a:buNone/>
            </a:pPr>
            <a:r>
              <a:rPr lang="en-US" altLang="en-US" sz="2700" dirty="0"/>
              <a:t>2. Can be launched simultaneously;</a:t>
            </a:r>
            <a:br>
              <a:rPr lang="en-US" altLang="en-US" sz="2700" dirty="0"/>
            </a:br>
            <a:br>
              <a:rPr lang="en-US" altLang="en-US" sz="2700" dirty="0"/>
            </a:br>
            <a:r>
              <a:rPr lang="en-US" altLang="en-US" sz="2700" dirty="0"/>
              <a:t>3. Decision in adjudication proceedings is not necessary before initiating criminal prosecution;</a:t>
            </a:r>
            <a:br>
              <a:rPr lang="en-US" altLang="en-US" sz="2700" dirty="0"/>
            </a:br>
            <a:br>
              <a:rPr lang="en-US" altLang="en-US" sz="2700" dirty="0"/>
            </a:br>
            <a:endParaRPr lang="en-US" altLang="en-US" sz="2700" dirty="0"/>
          </a:p>
        </p:txBody>
      </p:sp>
      <p:sp>
        <p:nvSpPr>
          <p:cNvPr id="38915" name="Text Box 3" descr="TextBox 3">
            <a:extLst>
              <a:ext uri="{FF2B5EF4-FFF2-40B4-BE49-F238E27FC236}">
                <a16:creationId xmlns:a16="http://schemas.microsoft.com/office/drawing/2014/main" id="{9D4E2AAB-454A-A9FE-C6D3-AFCB9446BCFB}"/>
              </a:ext>
            </a:extLst>
          </p:cNvPr>
          <p:cNvSpPr txBox="1">
            <a:spLocks/>
          </p:cNvSpPr>
          <p:nvPr/>
        </p:nvSpPr>
        <p:spPr bwMode="auto">
          <a:xfrm>
            <a:off x="368300" y="765175"/>
            <a:ext cx="8334375" cy="11079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20" rIns="45720">
            <a:spAutoFit/>
          </a:bodyPr>
          <a:lstStyle/>
          <a:p>
            <a:pPr algn="just"/>
            <a:r>
              <a:rPr lang="en-US" altLang="en-US" sz="3400" b="1" i="1" dirty="0">
                <a:solidFill>
                  <a:schemeClr val="accent1">
                    <a:lumMod val="75000"/>
                  </a:schemeClr>
                </a:solidFill>
                <a:latin typeface="+mj-lt"/>
                <a:ea typeface="Times New Roman" panose="02020603050405020304" pitchFamily="18" charset="0"/>
                <a:cs typeface="Times New Roman" panose="02020603050405020304" pitchFamily="18" charset="0"/>
                <a:sym typeface="Times New Roman" panose="02020603050405020304" pitchFamily="18" charset="0"/>
              </a:rPr>
              <a:t> </a:t>
            </a:r>
            <a:r>
              <a:rPr lang="en-US" altLang="en-US" sz="3200" b="1" i="1" u="sng" dirty="0">
                <a:solidFill>
                  <a:schemeClr val="accent1">
                    <a:lumMod val="75000"/>
                  </a:schemeClr>
                </a:solidFill>
                <a:latin typeface="+mj-lt"/>
                <a:ea typeface="Times New Roman" panose="02020603050405020304" pitchFamily="18" charset="0"/>
                <a:cs typeface="Times New Roman" panose="02020603050405020304" pitchFamily="18" charset="0"/>
                <a:sym typeface="Times New Roman" panose="02020603050405020304" pitchFamily="18" charset="0"/>
              </a:rPr>
              <a:t>Radheshyam Kejriwal Vs State of West Bengal  -Supreme Court of India 18</a:t>
            </a:r>
            <a:r>
              <a:rPr lang="en-US" altLang="en-US" sz="3200" b="1" i="1" u="sng" baseline="30000" dirty="0">
                <a:solidFill>
                  <a:schemeClr val="accent1">
                    <a:lumMod val="75000"/>
                  </a:schemeClr>
                </a:solidFill>
                <a:latin typeface="+mj-lt"/>
                <a:ea typeface="Times New Roman" panose="02020603050405020304" pitchFamily="18" charset="0"/>
                <a:cs typeface="Times New Roman" panose="02020603050405020304" pitchFamily="18" charset="0"/>
                <a:sym typeface="Times New Roman" panose="02020603050405020304" pitchFamily="18" charset="0"/>
              </a:rPr>
              <a:t>th</a:t>
            </a:r>
            <a:r>
              <a:rPr lang="en-US" altLang="en-US" sz="3200" b="1" i="1" u="sng" dirty="0">
                <a:solidFill>
                  <a:schemeClr val="accent1">
                    <a:lumMod val="75000"/>
                  </a:schemeClr>
                </a:solidFill>
                <a:latin typeface="+mj-lt"/>
                <a:ea typeface="Times New Roman" panose="02020603050405020304" pitchFamily="18" charset="0"/>
                <a:cs typeface="Times New Roman" panose="02020603050405020304" pitchFamily="18" charset="0"/>
                <a:sym typeface="Times New Roman" panose="02020603050405020304" pitchFamily="18" charset="0"/>
              </a:rPr>
              <a:t> February, 2011</a:t>
            </a:r>
            <a:endParaRPr lang="en-US" altLang="en-US" sz="3400" b="1" i="1" dirty="0">
              <a:solidFill>
                <a:schemeClr val="accent1">
                  <a:lumMod val="75000"/>
                </a:schemeClr>
              </a:solidFill>
              <a:latin typeface="+mj-lt"/>
              <a:ea typeface="Times New Roman" panose="02020603050405020304" pitchFamily="18" charset="0"/>
              <a:cs typeface="Times New Roman" panose="02020603050405020304" pitchFamily="18" charset="0"/>
              <a:sym typeface="Times New Roman" panose="02020603050405020304" pitchFamily="18" charset="0"/>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descr="Title 1">
            <a:extLst>
              <a:ext uri="{FF2B5EF4-FFF2-40B4-BE49-F238E27FC236}">
                <a16:creationId xmlns:a16="http://schemas.microsoft.com/office/drawing/2014/main" id="{67D3668E-2E33-FBC6-DCF3-F75B2C521E0F}"/>
              </a:ext>
            </a:extLst>
          </p:cNvPr>
          <p:cNvSpPr>
            <a:spLocks noGrp="1" noChangeArrowheads="1"/>
          </p:cNvSpPr>
          <p:nvPr>
            <p:ph type="title"/>
          </p:nvPr>
        </p:nvSpPr>
        <p:spPr/>
        <p:txBody>
          <a:bodyPr/>
          <a:lstStyle/>
          <a:p>
            <a:r>
              <a:rPr lang="en-US" altLang="en-US"/>
              <a:t> </a:t>
            </a:r>
          </a:p>
        </p:txBody>
      </p:sp>
      <p:sp>
        <p:nvSpPr>
          <p:cNvPr id="39938" name="Rectangle 2" descr="Content Placeholder 2">
            <a:extLst>
              <a:ext uri="{FF2B5EF4-FFF2-40B4-BE49-F238E27FC236}">
                <a16:creationId xmlns:a16="http://schemas.microsoft.com/office/drawing/2014/main" id="{A49C3B8F-590D-C8B8-C3A7-29FDAAB94B3F}"/>
              </a:ext>
            </a:extLst>
          </p:cNvPr>
          <p:cNvSpPr>
            <a:spLocks noGrp="1" noChangeArrowheads="1"/>
          </p:cNvSpPr>
          <p:nvPr>
            <p:ph type="body" idx="1"/>
          </p:nvPr>
        </p:nvSpPr>
        <p:spPr>
          <a:xfrm>
            <a:off x="457200" y="836613"/>
            <a:ext cx="8229600" cy="5487987"/>
          </a:xfrm>
        </p:spPr>
        <p:txBody>
          <a:bodyPr/>
          <a:lstStyle/>
          <a:p>
            <a:pPr marL="0" indent="0" algn="just" defTabSz="795338">
              <a:spcBef>
                <a:spcPts val="500"/>
              </a:spcBef>
              <a:buSzTx/>
              <a:buFontTx/>
              <a:buNone/>
            </a:pPr>
            <a:r>
              <a:rPr lang="en-US" altLang="en-US" sz="2700"/>
              <a:t>4. Findings in the adjudication not binding in the proceeding for criminal prosecution.</a:t>
            </a:r>
          </a:p>
          <a:p>
            <a:pPr marL="0" indent="0" defTabSz="795338">
              <a:spcBef>
                <a:spcPts val="500"/>
              </a:spcBef>
              <a:buSzTx/>
              <a:buFontTx/>
              <a:buNone/>
            </a:pPr>
            <a:endParaRPr lang="en-US" altLang="en-US" sz="2700"/>
          </a:p>
          <a:p>
            <a:pPr marL="0" indent="0" algn="just" defTabSz="795338">
              <a:spcBef>
                <a:spcPts val="500"/>
              </a:spcBef>
              <a:buSzTx/>
              <a:buFontTx/>
              <a:buNone/>
            </a:pPr>
            <a:r>
              <a:rPr lang="en-US" altLang="en-US" sz="2700"/>
              <a:t>5. Exoneration in adjudication proceedings on technical ground and not on merit-</a:t>
            </a:r>
          </a:p>
          <a:p>
            <a:pPr marL="0" indent="0" algn="just" defTabSz="795338">
              <a:spcBef>
                <a:spcPts val="500"/>
              </a:spcBef>
              <a:buSzTx/>
              <a:buFontTx/>
              <a:buNone/>
            </a:pPr>
            <a:r>
              <a:rPr lang="en-US" altLang="en-US" sz="2700"/>
              <a:t>Prosecution may continue</a:t>
            </a:r>
            <a:br>
              <a:rPr lang="en-US" altLang="en-US" sz="2700"/>
            </a:br>
            <a:endParaRPr lang="en-US" altLang="en-US" sz="2700"/>
          </a:p>
          <a:p>
            <a:pPr marL="0" indent="0" algn="just" defTabSz="795338">
              <a:spcBef>
                <a:spcPts val="500"/>
              </a:spcBef>
              <a:buSzTx/>
              <a:buFontTx/>
              <a:buNone/>
            </a:pPr>
            <a:r>
              <a:rPr lang="en-US" altLang="en-US" sz="2700"/>
              <a:t>6. Exoneration on merits- </a:t>
            </a:r>
          </a:p>
          <a:p>
            <a:pPr marL="0" indent="0" algn="just" defTabSz="795338">
              <a:spcBef>
                <a:spcPts val="500"/>
              </a:spcBef>
              <a:buSzTx/>
              <a:buFontTx/>
              <a:buNone/>
            </a:pPr>
            <a:r>
              <a:rPr lang="en-US" altLang="en-US" sz="2700"/>
              <a:t>Criminal prosecution cannot be allowed to continue </a:t>
            </a:r>
          </a:p>
          <a:p>
            <a:pPr marL="0" indent="0" algn="just" defTabSz="795338">
              <a:spcBef>
                <a:spcPts val="500"/>
              </a:spcBef>
              <a:buSzTx/>
              <a:buFontTx/>
              <a:buNone/>
            </a:pPr>
            <a:r>
              <a:rPr lang="en-US" altLang="en-US" sz="2700"/>
              <a:t>(Higher standard of proof in criminal cases.)</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descr="Title 1">
            <a:extLst>
              <a:ext uri="{FF2B5EF4-FFF2-40B4-BE49-F238E27FC236}">
                <a16:creationId xmlns:a16="http://schemas.microsoft.com/office/drawing/2014/main" id="{B52FAE64-5D2F-6008-A4AA-ABF49328AE38}"/>
              </a:ext>
            </a:extLst>
          </p:cNvPr>
          <p:cNvSpPr>
            <a:spLocks noGrp="1" noChangeArrowheads="1"/>
          </p:cNvSpPr>
          <p:nvPr>
            <p:ph type="title"/>
          </p:nvPr>
        </p:nvSpPr>
        <p:spPr/>
        <p:txBody>
          <a:bodyPr/>
          <a:lstStyle/>
          <a:p>
            <a:r>
              <a:rPr lang="en-US" altLang="en-US"/>
              <a:t> </a:t>
            </a:r>
          </a:p>
        </p:txBody>
      </p:sp>
      <p:sp>
        <p:nvSpPr>
          <p:cNvPr id="43010" name="Rectangle 2" descr="Content Placeholder 2">
            <a:extLst>
              <a:ext uri="{FF2B5EF4-FFF2-40B4-BE49-F238E27FC236}">
                <a16:creationId xmlns:a16="http://schemas.microsoft.com/office/drawing/2014/main" id="{BF17521D-E54E-9D82-40EA-64604FCD26D9}"/>
              </a:ext>
            </a:extLst>
          </p:cNvPr>
          <p:cNvSpPr>
            <a:spLocks noGrp="1" noChangeArrowheads="1"/>
          </p:cNvSpPr>
          <p:nvPr>
            <p:ph type="body" idx="1"/>
          </p:nvPr>
        </p:nvSpPr>
        <p:spPr>
          <a:xfrm>
            <a:off x="457200" y="1676400"/>
            <a:ext cx="8229600" cy="4389437"/>
          </a:xfrm>
        </p:spPr>
        <p:txBody>
          <a:bodyPr/>
          <a:lstStyle/>
          <a:p>
            <a:pPr marL="0" indent="0" algn="ctr">
              <a:buSzTx/>
              <a:buFontTx/>
              <a:buNone/>
            </a:pPr>
            <a:r>
              <a:rPr lang="en-US" altLang="en-US" sz="3200" b="1" dirty="0">
                <a:solidFill>
                  <a:schemeClr val="accent1">
                    <a:lumMod val="75000"/>
                  </a:schemeClr>
                </a:solidFill>
              </a:rPr>
              <a:t>IS THERE OR </a:t>
            </a:r>
          </a:p>
          <a:p>
            <a:pPr marL="0" indent="0" algn="ctr">
              <a:buSzTx/>
              <a:buFontTx/>
              <a:buNone/>
            </a:pPr>
            <a:r>
              <a:rPr lang="en-US" altLang="en-US" sz="3200" b="1" dirty="0">
                <a:solidFill>
                  <a:schemeClr val="accent1">
                    <a:lumMod val="75000"/>
                  </a:schemeClr>
                </a:solidFill>
              </a:rPr>
              <a:t>CAN THERE BE</a:t>
            </a:r>
          </a:p>
          <a:p>
            <a:pPr marL="0" indent="0" algn="ctr">
              <a:buSzTx/>
              <a:buFontTx/>
              <a:buNone/>
            </a:pPr>
            <a:r>
              <a:rPr lang="en-US" altLang="en-US" sz="3200" b="1" dirty="0">
                <a:solidFill>
                  <a:schemeClr val="accent1">
                    <a:lumMod val="75000"/>
                  </a:schemeClr>
                </a:solidFill>
              </a:rPr>
              <a:t>ANY RELATIONSHIP BETWEEN </a:t>
            </a:r>
          </a:p>
          <a:p>
            <a:pPr marL="0" indent="0" algn="ctr">
              <a:buSzTx/>
              <a:buFontTx/>
              <a:buNone/>
            </a:pPr>
            <a:r>
              <a:rPr lang="en-US" altLang="en-US" sz="3200" b="1" dirty="0">
                <a:solidFill>
                  <a:schemeClr val="accent1">
                    <a:lumMod val="75000"/>
                  </a:schemeClr>
                </a:solidFill>
              </a:rPr>
              <a:t>OFFENCES UNDER PMLA </a:t>
            </a:r>
          </a:p>
          <a:p>
            <a:pPr marL="0" indent="0" algn="ctr">
              <a:buSzTx/>
              <a:buFontTx/>
              <a:buNone/>
            </a:pPr>
            <a:r>
              <a:rPr lang="en-US" altLang="en-US" sz="3200" b="1" dirty="0">
                <a:solidFill>
                  <a:schemeClr val="accent1">
                    <a:lumMod val="75000"/>
                  </a:schemeClr>
                </a:solidFill>
              </a:rPr>
              <a:t>&amp; </a:t>
            </a:r>
          </a:p>
          <a:p>
            <a:pPr marL="0" indent="0" algn="ctr">
              <a:buSzTx/>
              <a:buFontTx/>
              <a:buNone/>
            </a:pPr>
            <a:r>
              <a:rPr lang="en-US" altLang="en-US" sz="3200" b="1" dirty="0">
                <a:solidFill>
                  <a:schemeClr val="accent1">
                    <a:lumMod val="75000"/>
                  </a:schemeClr>
                </a:solidFill>
              </a:rPr>
              <a:t>OFFENCES UNDER INCOME TAX ACT?</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descr="Title 1">
            <a:extLst>
              <a:ext uri="{FF2B5EF4-FFF2-40B4-BE49-F238E27FC236}">
                <a16:creationId xmlns:a16="http://schemas.microsoft.com/office/drawing/2014/main" id="{4270A176-147D-2462-4488-6C3B77B4590A}"/>
              </a:ext>
            </a:extLst>
          </p:cNvPr>
          <p:cNvSpPr>
            <a:spLocks noGrp="1" noChangeArrowheads="1"/>
          </p:cNvSpPr>
          <p:nvPr>
            <p:ph type="title"/>
          </p:nvPr>
        </p:nvSpPr>
        <p:spPr/>
        <p:txBody>
          <a:bodyPr/>
          <a:lstStyle/>
          <a:p>
            <a:pPr defTabSz="785813"/>
            <a:r>
              <a:rPr lang="en-US" altLang="en-US" sz="3800"/>
              <a:t> </a:t>
            </a:r>
          </a:p>
        </p:txBody>
      </p:sp>
      <p:sp>
        <p:nvSpPr>
          <p:cNvPr id="49154" name="Rectangle 2" descr="Content Placeholder 2">
            <a:extLst>
              <a:ext uri="{FF2B5EF4-FFF2-40B4-BE49-F238E27FC236}">
                <a16:creationId xmlns:a16="http://schemas.microsoft.com/office/drawing/2014/main" id="{C684801D-0880-3182-09B8-B931AD343512}"/>
              </a:ext>
            </a:extLst>
          </p:cNvPr>
          <p:cNvSpPr>
            <a:spLocks noGrp="1" noChangeArrowheads="1"/>
          </p:cNvSpPr>
          <p:nvPr>
            <p:ph type="body" idx="1"/>
          </p:nvPr>
        </p:nvSpPr>
        <p:spPr>
          <a:xfrm>
            <a:off x="457200" y="1947863"/>
            <a:ext cx="8229600" cy="4389437"/>
          </a:xfrm>
        </p:spPr>
        <p:txBody>
          <a:bodyPr/>
          <a:lstStyle/>
          <a:p>
            <a:pPr marL="400050" indent="-400050" defTabSz="831850">
              <a:lnSpc>
                <a:spcPct val="90000"/>
              </a:lnSpc>
              <a:spcBef>
                <a:spcPts val="500"/>
              </a:spcBef>
              <a:buFontTx/>
              <a:buAutoNum type="alphaUcPeriod"/>
            </a:pPr>
            <a:r>
              <a:rPr lang="en-US" altLang="en-US" sz="2300"/>
              <a:t>Offences under Section 51 of The Black Money Act.</a:t>
            </a:r>
          </a:p>
          <a:p>
            <a:pPr marL="400050" indent="-400050" defTabSz="831850">
              <a:lnSpc>
                <a:spcPct val="90000"/>
              </a:lnSpc>
              <a:spcBef>
                <a:spcPts val="500"/>
              </a:spcBef>
              <a:buFontTx/>
              <a:buAutoNum type="alphaUcPeriod"/>
            </a:pPr>
            <a:endParaRPr lang="en-US" altLang="en-US" sz="2300"/>
          </a:p>
          <a:p>
            <a:pPr marL="400050" indent="-400050" defTabSz="831850">
              <a:lnSpc>
                <a:spcPct val="90000"/>
              </a:lnSpc>
              <a:spcBef>
                <a:spcPts val="500"/>
              </a:spcBef>
              <a:buFontTx/>
              <a:buAutoNum type="alphaUcPeriod" startAt="2"/>
            </a:pPr>
            <a:r>
              <a:rPr lang="en-US" altLang="en-US" sz="2300"/>
              <a:t>Any fraudulent act may attract Sections 417 to 420 IPC or Section 447 Companies Act 2013.</a:t>
            </a:r>
          </a:p>
          <a:p>
            <a:pPr marL="400050" indent="-400050" defTabSz="831850">
              <a:lnSpc>
                <a:spcPct val="90000"/>
              </a:lnSpc>
              <a:spcBef>
                <a:spcPts val="500"/>
              </a:spcBef>
              <a:buFontTx/>
              <a:buAutoNum type="alphaUcPeriod" startAt="2"/>
            </a:pPr>
            <a:endParaRPr lang="en-US" altLang="en-US" sz="2300"/>
          </a:p>
          <a:p>
            <a:pPr marL="400050" indent="-400050" defTabSz="831850">
              <a:lnSpc>
                <a:spcPct val="90000"/>
              </a:lnSpc>
              <a:spcBef>
                <a:spcPts val="500"/>
              </a:spcBef>
              <a:buFontTx/>
              <a:buAutoNum type="alphaUcPeriod" startAt="3"/>
            </a:pPr>
            <a:r>
              <a:rPr lang="en-US" altLang="en-US" sz="2300"/>
              <a:t>Any false/ forged document may attract Sections 467, 471, 472 &amp; 473 of IPC.</a:t>
            </a:r>
          </a:p>
          <a:p>
            <a:pPr marL="400050" indent="-400050" defTabSz="831850">
              <a:lnSpc>
                <a:spcPct val="90000"/>
              </a:lnSpc>
              <a:spcBef>
                <a:spcPts val="500"/>
              </a:spcBef>
              <a:buSzTx/>
              <a:buFontTx/>
              <a:buNone/>
            </a:pPr>
            <a:endParaRPr lang="en-US" altLang="en-US" sz="2300"/>
          </a:p>
          <a:p>
            <a:pPr marL="400050" indent="-400050" defTabSz="831850">
              <a:lnSpc>
                <a:spcPct val="90000"/>
              </a:lnSpc>
              <a:spcBef>
                <a:spcPts val="500"/>
              </a:spcBef>
              <a:buFontTx/>
              <a:buAutoNum type="alphaUcPeriod"/>
            </a:pPr>
            <a:r>
              <a:rPr lang="en-US" altLang="en-US" sz="2300"/>
              <a:t>If any Public Servant is involved in such fraud or forgery, even provisions of Prevention of Corruption Act may be attracted.</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descr="Title 1">
            <a:extLst>
              <a:ext uri="{FF2B5EF4-FFF2-40B4-BE49-F238E27FC236}">
                <a16:creationId xmlns:a16="http://schemas.microsoft.com/office/drawing/2014/main" id="{F77A0CE9-1216-AC95-66DA-97475E3CE218}"/>
              </a:ext>
            </a:extLst>
          </p:cNvPr>
          <p:cNvSpPr>
            <a:spLocks noGrp="1" noChangeArrowheads="1"/>
          </p:cNvSpPr>
          <p:nvPr>
            <p:ph type="title"/>
          </p:nvPr>
        </p:nvSpPr>
        <p:spPr/>
        <p:txBody>
          <a:bodyPr/>
          <a:lstStyle/>
          <a:p>
            <a:r>
              <a:rPr lang="en-US" altLang="en-US" dirty="0"/>
              <a:t>463. Forgery (IPC)</a:t>
            </a:r>
          </a:p>
        </p:txBody>
      </p:sp>
      <p:sp>
        <p:nvSpPr>
          <p:cNvPr id="50178" name="Rectangle 2" descr="Text Placeholder 2">
            <a:extLst>
              <a:ext uri="{FF2B5EF4-FFF2-40B4-BE49-F238E27FC236}">
                <a16:creationId xmlns:a16="http://schemas.microsoft.com/office/drawing/2014/main" id="{CC7A5D47-946D-5919-BECE-E506C6F93A4B}"/>
              </a:ext>
            </a:extLst>
          </p:cNvPr>
          <p:cNvSpPr>
            <a:spLocks noGrp="1" noChangeArrowheads="1"/>
          </p:cNvSpPr>
          <p:nvPr>
            <p:ph type="body" idx="1"/>
          </p:nvPr>
        </p:nvSpPr>
        <p:spPr/>
        <p:txBody>
          <a:bodyPr/>
          <a:lstStyle/>
          <a:p>
            <a:pPr marL="0" indent="0">
              <a:buSzTx/>
              <a:buFontTx/>
              <a:buNone/>
            </a:pPr>
            <a:r>
              <a:rPr lang="en-US" altLang="en-US" dirty="0"/>
              <a:t>Whoever makes any </a:t>
            </a:r>
            <a:r>
              <a:rPr lang="en-US" altLang="en-US" dirty="0">
                <a:solidFill>
                  <a:srgbClr val="FF0000"/>
                </a:solidFill>
              </a:rPr>
              <a:t>false documents </a:t>
            </a:r>
            <a:r>
              <a:rPr lang="en-US" altLang="en-US" dirty="0"/>
              <a:t>or </a:t>
            </a:r>
            <a:r>
              <a:rPr lang="en-US" altLang="en-US" dirty="0">
                <a:solidFill>
                  <a:srgbClr val="FF0000"/>
                </a:solidFill>
              </a:rPr>
              <a:t>false electronic record or part of a document or electronic record</a:t>
            </a:r>
            <a:r>
              <a:rPr lang="en-US" altLang="en-US" dirty="0"/>
              <a:t>, with intent to cause damage or injury, to the public or to any person, or </a:t>
            </a:r>
            <a:r>
              <a:rPr lang="en-US" altLang="en-US" dirty="0">
                <a:solidFill>
                  <a:srgbClr val="FF0000"/>
                </a:solidFill>
              </a:rPr>
              <a:t>to support any claim or title</a:t>
            </a:r>
            <a:r>
              <a:rPr lang="en-US" altLang="en-US" dirty="0"/>
              <a:t>, or to cause any person to part with property, or to enter into any express or implied contract, or </a:t>
            </a:r>
            <a:r>
              <a:rPr lang="en-US" altLang="en-US" dirty="0">
                <a:solidFill>
                  <a:srgbClr val="FF0000"/>
                </a:solidFill>
              </a:rPr>
              <a:t>with intent to commit fraud </a:t>
            </a:r>
            <a:r>
              <a:rPr lang="en-US" altLang="en-US" dirty="0"/>
              <a:t>or that fraud may be committed, commits forgery.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descr="Text Placeholder 2">
            <a:extLst>
              <a:ext uri="{FF2B5EF4-FFF2-40B4-BE49-F238E27FC236}">
                <a16:creationId xmlns:a16="http://schemas.microsoft.com/office/drawing/2014/main" id="{846C22F3-CD4F-9227-5839-5A2652C9929B}"/>
              </a:ext>
            </a:extLst>
          </p:cNvPr>
          <p:cNvSpPr>
            <a:spLocks noGrp="1" noChangeArrowheads="1"/>
          </p:cNvSpPr>
          <p:nvPr>
            <p:ph type="body" idx="1"/>
          </p:nvPr>
        </p:nvSpPr>
        <p:spPr>
          <a:xfrm>
            <a:off x="298450" y="1195388"/>
            <a:ext cx="8388350" cy="5129212"/>
          </a:xfrm>
        </p:spPr>
        <p:txBody>
          <a:bodyPr/>
          <a:lstStyle/>
          <a:p>
            <a:pPr marL="0" indent="0" algn="just">
              <a:buSzTx/>
              <a:buFontTx/>
              <a:buNone/>
            </a:pPr>
            <a:r>
              <a:rPr lang="en-US" altLang="en-US" sz="3200" dirty="0"/>
              <a:t>in any manner whatsoever;</a:t>
            </a:r>
          </a:p>
          <a:p>
            <a:pPr marL="0" indent="0" algn="just">
              <a:buSzTx/>
              <a:buFontTx/>
              <a:buNone/>
            </a:pPr>
            <a:r>
              <a:rPr lang="en-US" altLang="en-US" sz="3200" dirty="0">
                <a:solidFill>
                  <a:srgbClr val="91C6F7"/>
                </a:solidFill>
              </a:rPr>
              <a:t>ii. </a:t>
            </a:r>
            <a:r>
              <a:rPr lang="en-US" altLang="en-US" sz="3200" dirty="0"/>
              <a:t>The process or activity connected with proceeds of crime is a continuing activity and continues till such time a person is directly or indirectly enjoying the proceeds of crime by its concealment or possession or acquisition or use or projecting it as untainted property or claiming it as untainted property in any manner whatsoever”</a:t>
            </a:r>
            <a:endParaRPr lang="en-US" altLang="en-US" sz="3200" dirty="0">
              <a:solidFill>
                <a:srgbClr val="91C6F7"/>
              </a:solidFill>
            </a:endParaRPr>
          </a:p>
        </p:txBody>
      </p:sp>
    </p:spTree>
    <p:extLst>
      <p:ext uri="{BB962C8B-B14F-4D97-AF65-F5344CB8AC3E}">
        <p14:creationId xmlns:p14="http://schemas.microsoft.com/office/powerpoint/2010/main" val="3836198505"/>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descr="Title 1">
            <a:extLst>
              <a:ext uri="{FF2B5EF4-FFF2-40B4-BE49-F238E27FC236}">
                <a16:creationId xmlns:a16="http://schemas.microsoft.com/office/drawing/2014/main" id="{47FBF9EC-A4D3-ED96-82EE-D944173F4B56}"/>
              </a:ext>
            </a:extLst>
          </p:cNvPr>
          <p:cNvSpPr>
            <a:spLocks noGrp="1" noChangeArrowheads="1"/>
          </p:cNvSpPr>
          <p:nvPr>
            <p:ph type="title"/>
          </p:nvPr>
        </p:nvSpPr>
        <p:spPr/>
        <p:txBody>
          <a:bodyPr/>
          <a:lstStyle/>
          <a:p>
            <a:r>
              <a:rPr lang="en-US" altLang="en-US" b="1"/>
              <a:t>Section 471 (IPC)</a:t>
            </a:r>
          </a:p>
        </p:txBody>
      </p:sp>
      <p:sp>
        <p:nvSpPr>
          <p:cNvPr id="51202" name="Rectangle 2" descr="Text Placeholder 2">
            <a:extLst>
              <a:ext uri="{FF2B5EF4-FFF2-40B4-BE49-F238E27FC236}">
                <a16:creationId xmlns:a16="http://schemas.microsoft.com/office/drawing/2014/main" id="{DFAC09A0-D349-E0F8-10C6-C0ED506EDF4E}"/>
              </a:ext>
            </a:extLst>
          </p:cNvPr>
          <p:cNvSpPr>
            <a:spLocks noGrp="1" noChangeArrowheads="1"/>
          </p:cNvSpPr>
          <p:nvPr>
            <p:ph type="body" idx="1"/>
          </p:nvPr>
        </p:nvSpPr>
        <p:spPr/>
        <p:txBody>
          <a:bodyPr/>
          <a:lstStyle/>
          <a:p>
            <a:pPr marL="0" indent="0">
              <a:buSzTx/>
              <a:buFontTx/>
              <a:buNone/>
            </a:pPr>
            <a:r>
              <a:rPr lang="en-US" altLang="en-US"/>
              <a:t>Using as genuine a forged document or electronic record:</a:t>
            </a:r>
          </a:p>
          <a:p>
            <a:pPr marL="0" indent="0">
              <a:buSzTx/>
              <a:buFontTx/>
              <a:buNone/>
            </a:pPr>
            <a:endParaRPr lang="en-US" altLang="en-US"/>
          </a:p>
          <a:p>
            <a:pPr marL="0" indent="0">
              <a:buSzTx/>
              <a:buFontTx/>
              <a:buNone/>
            </a:pPr>
            <a:endParaRPr lang="en-US" altLang="en-US"/>
          </a:p>
          <a:p>
            <a:pPr marL="0" indent="0" algn="just">
              <a:buSzTx/>
              <a:buFontTx/>
              <a:buNone/>
            </a:pPr>
            <a:r>
              <a:rPr lang="en-US" altLang="en-US">
                <a:solidFill>
                  <a:srgbClr val="FF0000"/>
                </a:solidFill>
              </a:rPr>
              <a:t>Whoever fraudulently or dishonestly uses as genuine any document or electronic record, </a:t>
            </a:r>
            <a:r>
              <a:rPr lang="en-US" altLang="en-US"/>
              <a:t>which he knows or has reason to believe to be a forged document or electronic record, shall be punished in the same manner as if he had forged such document or electronic record.</a:t>
            </a:r>
            <a:endParaRPr lang="en-US" altLang="en-US">
              <a:solidFill>
                <a:srgbClr val="FF0000"/>
              </a:solidFill>
            </a:endParaRP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descr="Title 1">
            <a:extLst>
              <a:ext uri="{FF2B5EF4-FFF2-40B4-BE49-F238E27FC236}">
                <a16:creationId xmlns:a16="http://schemas.microsoft.com/office/drawing/2014/main" id="{BE737721-5E01-4064-7A66-F8FE38D75079}"/>
              </a:ext>
            </a:extLst>
          </p:cNvPr>
          <p:cNvSpPr>
            <a:spLocks noGrp="1" noChangeArrowheads="1"/>
          </p:cNvSpPr>
          <p:nvPr>
            <p:ph type="title"/>
          </p:nvPr>
        </p:nvSpPr>
        <p:spPr/>
        <p:txBody>
          <a:bodyPr/>
          <a:lstStyle/>
          <a:p>
            <a:r>
              <a:rPr lang="en-US" altLang="en-US"/>
              <a:t> </a:t>
            </a:r>
          </a:p>
        </p:txBody>
      </p:sp>
      <p:sp>
        <p:nvSpPr>
          <p:cNvPr id="59394" name="Rectangle 2" descr="Content Placeholder 2">
            <a:extLst>
              <a:ext uri="{FF2B5EF4-FFF2-40B4-BE49-F238E27FC236}">
                <a16:creationId xmlns:a16="http://schemas.microsoft.com/office/drawing/2014/main" id="{36975274-B683-BDBA-0CD1-481D0DBAFBA6}"/>
              </a:ext>
            </a:extLst>
          </p:cNvPr>
          <p:cNvSpPr>
            <a:spLocks noGrp="1" noChangeArrowheads="1"/>
          </p:cNvSpPr>
          <p:nvPr>
            <p:ph type="body" idx="1"/>
          </p:nvPr>
        </p:nvSpPr>
        <p:spPr/>
        <p:txBody>
          <a:bodyPr/>
          <a:lstStyle/>
          <a:p>
            <a:pPr marL="0" indent="0">
              <a:buSzTx/>
              <a:buFontTx/>
              <a:buNone/>
            </a:pPr>
            <a:r>
              <a:rPr lang="en-US" altLang="en-US"/>
              <a:t>(2) For the purposes of this section, a fact is said to be proved only when the court believes it to exist beyond reasonable doubt and not merely when its existence is established by a pre-ponderance of probability.</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descr="Title 1">
            <a:extLst>
              <a:ext uri="{FF2B5EF4-FFF2-40B4-BE49-F238E27FC236}">
                <a16:creationId xmlns:a16="http://schemas.microsoft.com/office/drawing/2014/main" id="{86905856-D063-AC08-1722-3067377906F7}"/>
              </a:ext>
            </a:extLst>
          </p:cNvPr>
          <p:cNvSpPr>
            <a:spLocks noGrp="1" noChangeArrowheads="1"/>
          </p:cNvSpPr>
          <p:nvPr>
            <p:ph type="title"/>
          </p:nvPr>
        </p:nvSpPr>
        <p:spPr/>
        <p:txBody>
          <a:bodyPr/>
          <a:lstStyle/>
          <a:p>
            <a:r>
              <a:rPr lang="en-US" altLang="en-US"/>
              <a:t>  </a:t>
            </a:r>
          </a:p>
        </p:txBody>
      </p:sp>
      <p:sp>
        <p:nvSpPr>
          <p:cNvPr id="65538" name="Rectangle 2" descr="Text Placeholder 2">
            <a:extLst>
              <a:ext uri="{FF2B5EF4-FFF2-40B4-BE49-F238E27FC236}">
                <a16:creationId xmlns:a16="http://schemas.microsoft.com/office/drawing/2014/main" id="{3A060F75-FAFF-9511-027C-59682883C741}"/>
              </a:ext>
            </a:extLst>
          </p:cNvPr>
          <p:cNvSpPr>
            <a:spLocks noGrp="1" noChangeArrowheads="1"/>
          </p:cNvSpPr>
          <p:nvPr>
            <p:ph type="body" idx="1"/>
          </p:nvPr>
        </p:nvSpPr>
        <p:spPr/>
        <p:txBody>
          <a:bodyPr/>
          <a:lstStyle/>
          <a:p>
            <a:pPr marL="0" indent="0">
              <a:buSzTx/>
              <a:buFontTx/>
              <a:buNone/>
            </a:pPr>
            <a:r>
              <a:rPr lang="en-US" altLang="en-US" b="1" dirty="0">
                <a:solidFill>
                  <a:schemeClr val="accent1">
                    <a:lumMod val="75000"/>
                  </a:schemeClr>
                </a:solidFill>
              </a:rPr>
              <a:t>THE PROHIBITION OF BENAMI PROPERTY TRANSACTIONS ACT, 1988</a:t>
            </a:r>
          </a:p>
          <a:p>
            <a:pPr marL="0" indent="0">
              <a:buSzTx/>
              <a:buFontTx/>
              <a:buNone/>
            </a:pPr>
            <a:endParaRPr lang="en-US" altLang="en-US" b="1" dirty="0">
              <a:solidFill>
                <a:schemeClr val="accent1">
                  <a:lumMod val="75000"/>
                </a:schemeClr>
              </a:solidFill>
            </a:endParaRPr>
          </a:p>
          <a:p>
            <a:pPr marL="0" indent="0">
              <a:buSzTx/>
              <a:buFontTx/>
              <a:buNone/>
            </a:pPr>
            <a:r>
              <a:rPr lang="en-US" altLang="en-US" b="1" dirty="0">
                <a:solidFill>
                  <a:schemeClr val="accent1">
                    <a:lumMod val="75000"/>
                  </a:schemeClr>
                </a:solidFill>
              </a:rPr>
              <a:t>The Benami Transactions (prohibition) Act, 1988</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descr="Title 1">
            <a:extLst>
              <a:ext uri="{FF2B5EF4-FFF2-40B4-BE49-F238E27FC236}">
                <a16:creationId xmlns:a16="http://schemas.microsoft.com/office/drawing/2014/main" id="{7056808A-3871-2855-36C9-AF1BA10839F4}"/>
              </a:ext>
            </a:extLst>
          </p:cNvPr>
          <p:cNvSpPr>
            <a:spLocks noGrp="1" noChangeArrowheads="1"/>
          </p:cNvSpPr>
          <p:nvPr>
            <p:ph type="title"/>
          </p:nvPr>
        </p:nvSpPr>
        <p:spPr>
          <a:xfrm>
            <a:off x="457200" y="485775"/>
            <a:ext cx="8229600" cy="1143000"/>
          </a:xfrm>
        </p:spPr>
        <p:txBody>
          <a:bodyPr/>
          <a:lstStyle/>
          <a:p>
            <a:r>
              <a:rPr lang="en-US" altLang="en-US"/>
              <a:t>Section 2 (9) :</a:t>
            </a:r>
          </a:p>
        </p:txBody>
      </p:sp>
      <p:sp>
        <p:nvSpPr>
          <p:cNvPr id="66562" name="Rectangle 2" descr="Text Placeholder 2">
            <a:extLst>
              <a:ext uri="{FF2B5EF4-FFF2-40B4-BE49-F238E27FC236}">
                <a16:creationId xmlns:a16="http://schemas.microsoft.com/office/drawing/2014/main" id="{852C3FA8-EFCB-EA28-205C-582BE95B32F9}"/>
              </a:ext>
            </a:extLst>
          </p:cNvPr>
          <p:cNvSpPr>
            <a:spLocks noGrp="1" noChangeArrowheads="1"/>
          </p:cNvSpPr>
          <p:nvPr>
            <p:ph type="body" idx="1"/>
          </p:nvPr>
        </p:nvSpPr>
        <p:spPr>
          <a:xfrm>
            <a:off x="457200" y="1652588"/>
            <a:ext cx="8229600" cy="4632325"/>
          </a:xfrm>
        </p:spPr>
        <p:txBody>
          <a:bodyPr/>
          <a:lstStyle/>
          <a:p>
            <a:pPr marL="0" indent="0" defTabSz="868363">
              <a:spcBef>
                <a:spcPts val="500"/>
              </a:spcBef>
              <a:buSzTx/>
              <a:buFontTx/>
              <a:buNone/>
            </a:pPr>
            <a:r>
              <a:rPr lang="en-US" altLang="en-US" sz="2400"/>
              <a:t> “benami transaction” means,— </a:t>
            </a:r>
          </a:p>
          <a:p>
            <a:pPr marL="0" indent="0" defTabSz="868363">
              <a:spcBef>
                <a:spcPts val="500"/>
              </a:spcBef>
              <a:buSzTx/>
              <a:buFontTx/>
              <a:buNone/>
            </a:pPr>
            <a:r>
              <a:rPr lang="en-US" altLang="en-US" sz="2400"/>
              <a:t>(A) a transaction or an arrangement— </a:t>
            </a:r>
          </a:p>
          <a:p>
            <a:pPr marL="0" indent="0" defTabSz="868363">
              <a:spcBef>
                <a:spcPts val="500"/>
              </a:spcBef>
              <a:buSzTx/>
              <a:buFontTx/>
              <a:buNone/>
            </a:pPr>
            <a:endParaRPr lang="en-US" altLang="en-US" sz="2400"/>
          </a:p>
          <a:p>
            <a:pPr marL="0" lvl="1" indent="366713" algn="just" defTabSz="868363">
              <a:spcBef>
                <a:spcPts val="500"/>
              </a:spcBef>
              <a:buSzTx/>
              <a:buFontTx/>
              <a:buNone/>
            </a:pPr>
            <a:r>
              <a:rPr lang="en-US" altLang="en-US" sz="2400"/>
              <a:t>(a) where a property is transferred to, or is held by, a person, and the consideration for such property has been provided, or paid by, another person; and </a:t>
            </a:r>
          </a:p>
          <a:p>
            <a:pPr marL="0" lvl="1" indent="366713" defTabSz="868363">
              <a:spcBef>
                <a:spcPts val="500"/>
              </a:spcBef>
              <a:buSzTx/>
              <a:buFontTx/>
              <a:buNone/>
            </a:pPr>
            <a:endParaRPr lang="en-US" altLang="en-US" sz="2400"/>
          </a:p>
          <a:p>
            <a:pPr marL="0" lvl="1" indent="366713" algn="just" defTabSz="868363">
              <a:spcBef>
                <a:spcPts val="500"/>
              </a:spcBef>
              <a:buSzTx/>
              <a:buFontTx/>
              <a:buNone/>
            </a:pPr>
            <a:r>
              <a:rPr lang="en-US" altLang="en-US" sz="2400"/>
              <a:t>(b) the property is held for the immediate or future benefit, direct or indirect, of the person who has provided the consideration, </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descr="Text Placeholder 2">
            <a:extLst>
              <a:ext uri="{FF2B5EF4-FFF2-40B4-BE49-F238E27FC236}">
                <a16:creationId xmlns:a16="http://schemas.microsoft.com/office/drawing/2014/main" id="{46DC3391-602F-30DA-B45D-D49E120D3C4D}"/>
              </a:ext>
            </a:extLst>
          </p:cNvPr>
          <p:cNvSpPr>
            <a:spLocks noGrp="1" noChangeArrowheads="1"/>
          </p:cNvSpPr>
          <p:nvPr>
            <p:ph type="body" idx="1"/>
          </p:nvPr>
        </p:nvSpPr>
        <p:spPr>
          <a:xfrm>
            <a:off x="236538" y="1208088"/>
            <a:ext cx="8651875" cy="5291137"/>
          </a:xfrm>
        </p:spPr>
        <p:txBody>
          <a:bodyPr/>
          <a:lstStyle/>
          <a:p>
            <a:pPr marL="0" lvl="1" indent="373063" algn="just" defTabSz="885825">
              <a:spcBef>
                <a:spcPts val="500"/>
              </a:spcBef>
              <a:buSzTx/>
              <a:buFontTx/>
              <a:buNone/>
            </a:pPr>
            <a:r>
              <a:rPr lang="en-US" altLang="en-US" sz="2300"/>
              <a:t>except when the property is held by:</a:t>
            </a:r>
          </a:p>
          <a:p>
            <a:pPr marL="0" lvl="1" indent="373063" algn="just" defTabSz="885825">
              <a:spcBef>
                <a:spcPts val="500"/>
              </a:spcBef>
              <a:buSzTx/>
              <a:buFontTx/>
              <a:buNone/>
            </a:pPr>
            <a:endParaRPr lang="en-US" altLang="en-US" sz="2300"/>
          </a:p>
          <a:p>
            <a:pPr marL="0" lvl="1" indent="373063" algn="just" defTabSz="885825">
              <a:spcBef>
                <a:spcPts val="500"/>
              </a:spcBef>
              <a:buSzTx/>
              <a:buFontTx/>
              <a:buNone/>
            </a:pPr>
            <a:r>
              <a:rPr lang="en-US" altLang="en-US" sz="2300"/>
              <a:t>(i) </a:t>
            </a:r>
            <a:r>
              <a:rPr lang="en-US" altLang="en-US" sz="2300">
                <a:solidFill>
                  <a:srgbClr val="FF0000"/>
                </a:solidFill>
              </a:rPr>
              <a:t>a Karta, </a:t>
            </a:r>
            <a:r>
              <a:rPr lang="en-US" altLang="en-US" sz="2300"/>
              <a:t>or a member of a Hindu undivided family, as the case may be, and the property is held for his benefit or benefit of other members in the family and the consideration for such property has been provided or paid out of the known sources of the </a:t>
            </a:r>
            <a:r>
              <a:rPr lang="en-US" altLang="en-US" sz="2300">
                <a:solidFill>
                  <a:srgbClr val="FF0000"/>
                </a:solidFill>
              </a:rPr>
              <a:t>Hindu undivided family</a:t>
            </a:r>
            <a:r>
              <a:rPr lang="en-US" altLang="en-US" sz="2300"/>
              <a:t>;</a:t>
            </a:r>
          </a:p>
          <a:p>
            <a:pPr marL="0" lvl="1" indent="373063" algn="just" defTabSz="885825">
              <a:spcBef>
                <a:spcPts val="500"/>
              </a:spcBef>
              <a:buSzTx/>
              <a:buFontTx/>
              <a:buNone/>
            </a:pPr>
            <a:r>
              <a:rPr lang="en-US" altLang="en-US" sz="2300"/>
              <a:t>(ii) a person standing </a:t>
            </a:r>
            <a:r>
              <a:rPr lang="en-US" altLang="en-US" sz="2300">
                <a:solidFill>
                  <a:srgbClr val="FF0000"/>
                </a:solidFill>
              </a:rPr>
              <a:t>in a fiduciary capacity </a:t>
            </a:r>
            <a:r>
              <a:rPr lang="en-US" altLang="en-US" sz="2300"/>
              <a:t>for the benefit of another person towards whom he stands in such capacity and includes a trustee, executor, partner, director of a company, a depository or a participant as an agent of a depository under the Depositories Act, 1996 (22 of 1996) and any other person as may be notified by the Central Government for this purpose; </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descr="Title 1">
            <a:extLst>
              <a:ext uri="{FF2B5EF4-FFF2-40B4-BE49-F238E27FC236}">
                <a16:creationId xmlns:a16="http://schemas.microsoft.com/office/drawing/2014/main" id="{53C983AC-892B-C5D2-2CB6-5396DCAECD18}"/>
              </a:ext>
            </a:extLst>
          </p:cNvPr>
          <p:cNvSpPr>
            <a:spLocks noGrp="1" noChangeArrowheads="1"/>
          </p:cNvSpPr>
          <p:nvPr>
            <p:ph type="title"/>
          </p:nvPr>
        </p:nvSpPr>
        <p:spPr/>
        <p:txBody>
          <a:bodyPr/>
          <a:lstStyle/>
          <a:p>
            <a:r>
              <a:rPr lang="en-US" altLang="en-US"/>
              <a:t>  </a:t>
            </a:r>
          </a:p>
        </p:txBody>
      </p:sp>
      <p:sp>
        <p:nvSpPr>
          <p:cNvPr id="68610" name="Rectangle 2" descr="Text Placeholder 2">
            <a:extLst>
              <a:ext uri="{FF2B5EF4-FFF2-40B4-BE49-F238E27FC236}">
                <a16:creationId xmlns:a16="http://schemas.microsoft.com/office/drawing/2014/main" id="{F6808EE8-9962-35AC-E7C1-1FFB7AF0EB23}"/>
              </a:ext>
            </a:extLst>
          </p:cNvPr>
          <p:cNvSpPr>
            <a:spLocks noGrp="1" noChangeArrowheads="1"/>
          </p:cNvSpPr>
          <p:nvPr>
            <p:ph type="body" idx="1"/>
          </p:nvPr>
        </p:nvSpPr>
        <p:spPr>
          <a:xfrm>
            <a:off x="457200" y="1082675"/>
            <a:ext cx="8229600" cy="5241925"/>
          </a:xfrm>
        </p:spPr>
        <p:txBody>
          <a:bodyPr/>
          <a:lstStyle/>
          <a:p>
            <a:pPr marL="0" lvl="1" indent="639763" algn="just" defTabSz="885825">
              <a:spcBef>
                <a:spcPts val="500"/>
              </a:spcBef>
              <a:buSzTx/>
              <a:buFontTx/>
              <a:buNone/>
            </a:pPr>
            <a:r>
              <a:rPr lang="en-US" altLang="en-US" sz="2300"/>
              <a:t>(iii) any person being an individual </a:t>
            </a:r>
            <a:r>
              <a:rPr lang="en-US" altLang="en-US" sz="2300">
                <a:solidFill>
                  <a:srgbClr val="FF0000"/>
                </a:solidFill>
              </a:rPr>
              <a:t>in the name of his spouse or in the name of any child of such individual </a:t>
            </a:r>
            <a:r>
              <a:rPr lang="en-US" altLang="en-US" sz="2300"/>
              <a:t>and the consideration for such property has been provided or paid out of the known sources of the individual;</a:t>
            </a:r>
          </a:p>
          <a:p>
            <a:pPr marL="0" lvl="1" indent="639763" algn="just" defTabSz="885825">
              <a:spcBef>
                <a:spcPts val="500"/>
              </a:spcBef>
              <a:buSzTx/>
              <a:buFontTx/>
              <a:buNone/>
            </a:pPr>
            <a:endParaRPr lang="en-US" altLang="en-US" sz="2300"/>
          </a:p>
          <a:p>
            <a:pPr marL="0" lvl="1" indent="639763" algn="just" defTabSz="885825">
              <a:spcBef>
                <a:spcPts val="500"/>
              </a:spcBef>
              <a:buSzTx/>
              <a:buFontTx/>
              <a:buNone/>
            </a:pPr>
            <a:r>
              <a:rPr lang="en-US" altLang="en-US" sz="2300"/>
              <a:t>(iv) any person in the name of his </a:t>
            </a:r>
            <a:r>
              <a:rPr lang="en-US" altLang="en-US" sz="2300">
                <a:solidFill>
                  <a:srgbClr val="FF0000"/>
                </a:solidFill>
              </a:rPr>
              <a:t>brother or sister or lineal ascendant or descendant</a:t>
            </a:r>
            <a:r>
              <a:rPr lang="en-US" altLang="en-US" sz="2300"/>
              <a:t>, where the names of brother or sister or lineal ascendant or descendant and the individual appear </a:t>
            </a:r>
            <a:r>
              <a:rPr lang="en-US" altLang="en-US" sz="2300">
                <a:solidFill>
                  <a:srgbClr val="FF0000"/>
                </a:solidFill>
              </a:rPr>
              <a:t>as joint owners in </a:t>
            </a:r>
            <a:r>
              <a:rPr lang="en-US" altLang="en-US" sz="2300"/>
              <a:t>any document, and the consideration for such property has been provided or paid out of the known sources of the individual; or</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descr="Text Placeholder 2">
            <a:extLst>
              <a:ext uri="{FF2B5EF4-FFF2-40B4-BE49-F238E27FC236}">
                <a16:creationId xmlns:a16="http://schemas.microsoft.com/office/drawing/2014/main" id="{7D3A2A19-FF87-6CEC-EF60-4A56B7F0E38C}"/>
              </a:ext>
            </a:extLst>
          </p:cNvPr>
          <p:cNvSpPr>
            <a:spLocks noGrp="1" noChangeArrowheads="1"/>
          </p:cNvSpPr>
          <p:nvPr>
            <p:ph type="body" idx="1"/>
          </p:nvPr>
        </p:nvSpPr>
        <p:spPr>
          <a:xfrm>
            <a:off x="246063" y="1477963"/>
            <a:ext cx="8620125" cy="4702175"/>
          </a:xfrm>
        </p:spPr>
        <p:txBody>
          <a:bodyPr/>
          <a:lstStyle/>
          <a:p>
            <a:pPr marL="0" indent="0" algn="just" defTabSz="849313">
              <a:spcBef>
                <a:spcPts val="500"/>
              </a:spcBef>
              <a:buSzTx/>
              <a:buFontTx/>
              <a:buNone/>
            </a:pPr>
            <a:r>
              <a:rPr lang="en-US" altLang="en-US"/>
              <a:t>(B) a transaction or an arrangement in respect of a property carried out or </a:t>
            </a:r>
            <a:r>
              <a:rPr lang="en-US" altLang="en-US">
                <a:solidFill>
                  <a:srgbClr val="FF0000"/>
                </a:solidFill>
              </a:rPr>
              <a:t>made in a fictitious name</a:t>
            </a:r>
            <a:r>
              <a:rPr lang="en-US" altLang="en-US"/>
              <a:t>; or</a:t>
            </a:r>
          </a:p>
          <a:p>
            <a:pPr marL="0" indent="0" algn="just" defTabSz="849313">
              <a:spcBef>
                <a:spcPts val="500"/>
              </a:spcBef>
              <a:buSzTx/>
              <a:buFontTx/>
              <a:buNone/>
            </a:pPr>
            <a:endParaRPr lang="en-US" altLang="en-US"/>
          </a:p>
          <a:p>
            <a:pPr marL="0" indent="0" algn="just" defTabSz="849313">
              <a:spcBef>
                <a:spcPts val="500"/>
              </a:spcBef>
              <a:buSzTx/>
              <a:buFontTx/>
              <a:buNone/>
            </a:pPr>
            <a:r>
              <a:rPr lang="en-US" altLang="en-US"/>
              <a:t>(C) a transaction or an arrangement in respect of a property where the </a:t>
            </a:r>
            <a:r>
              <a:rPr lang="en-US" altLang="en-US">
                <a:solidFill>
                  <a:srgbClr val="FF0000"/>
                </a:solidFill>
              </a:rPr>
              <a:t>owner of the property is not aware of, or, denies knowledge of, such ownership</a:t>
            </a:r>
            <a:r>
              <a:rPr lang="en-US" altLang="en-US"/>
              <a:t>;</a:t>
            </a:r>
          </a:p>
          <a:p>
            <a:pPr marL="0" indent="0" algn="just" defTabSz="849313">
              <a:spcBef>
                <a:spcPts val="500"/>
              </a:spcBef>
              <a:buSzTx/>
              <a:buFontTx/>
              <a:buNone/>
            </a:pPr>
            <a:endParaRPr lang="en-US" altLang="en-US"/>
          </a:p>
          <a:p>
            <a:pPr marL="0" indent="0" algn="just" defTabSz="849313">
              <a:spcBef>
                <a:spcPts val="500"/>
              </a:spcBef>
              <a:buSzTx/>
              <a:buFontTx/>
              <a:buNone/>
            </a:pPr>
            <a:r>
              <a:rPr lang="en-US" altLang="en-US"/>
              <a:t>(D) a transaction or an arrangement in respect of a property where the </a:t>
            </a:r>
            <a:r>
              <a:rPr lang="en-US" altLang="en-US">
                <a:solidFill>
                  <a:srgbClr val="FF0000"/>
                </a:solidFill>
              </a:rPr>
              <a:t>person providing the consideration is not traceable or is fictitious</a:t>
            </a:r>
            <a:r>
              <a:rPr lang="en-US" altLang="en-US"/>
              <a:t>;  </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descr="Title 1">
            <a:extLst>
              <a:ext uri="{FF2B5EF4-FFF2-40B4-BE49-F238E27FC236}">
                <a16:creationId xmlns:a16="http://schemas.microsoft.com/office/drawing/2014/main" id="{5BB72085-D5C4-1484-1C9E-D028DD5A822B}"/>
              </a:ext>
            </a:extLst>
          </p:cNvPr>
          <p:cNvSpPr>
            <a:spLocks noGrp="1" noChangeArrowheads="1"/>
          </p:cNvSpPr>
          <p:nvPr>
            <p:ph type="title"/>
          </p:nvPr>
        </p:nvSpPr>
        <p:spPr>
          <a:xfrm>
            <a:off x="457200" y="704850"/>
            <a:ext cx="8229600" cy="614363"/>
          </a:xfrm>
        </p:spPr>
        <p:txBody>
          <a:bodyPr/>
          <a:lstStyle/>
          <a:p>
            <a:pPr defTabSz="868363"/>
            <a:r>
              <a:rPr lang="en-US" altLang="en-US" sz="4700"/>
              <a:t> </a:t>
            </a:r>
          </a:p>
        </p:txBody>
      </p:sp>
      <p:sp>
        <p:nvSpPr>
          <p:cNvPr id="70658" name="Rectangle 2" descr="Text Placeholder 2">
            <a:extLst>
              <a:ext uri="{FF2B5EF4-FFF2-40B4-BE49-F238E27FC236}">
                <a16:creationId xmlns:a16="http://schemas.microsoft.com/office/drawing/2014/main" id="{41729E0C-9A01-8815-18DB-89C4F2FAF2AC}"/>
              </a:ext>
            </a:extLst>
          </p:cNvPr>
          <p:cNvSpPr>
            <a:spLocks noGrp="1" noChangeArrowheads="1"/>
          </p:cNvSpPr>
          <p:nvPr>
            <p:ph type="body" idx="1"/>
          </p:nvPr>
        </p:nvSpPr>
        <p:spPr>
          <a:xfrm>
            <a:off x="457200" y="1470025"/>
            <a:ext cx="8229600" cy="4854575"/>
          </a:xfrm>
        </p:spPr>
        <p:txBody>
          <a:bodyPr/>
          <a:lstStyle/>
          <a:p>
            <a:pPr marL="300038" indent="-300038" algn="just">
              <a:buSzTx/>
              <a:buFontTx/>
              <a:buNone/>
            </a:pPr>
            <a:r>
              <a:rPr lang="en-US" altLang="en-US" sz="2000"/>
              <a:t>Explanation.—For the removal of doubts, it is hereby declared that benami transaction shall not include any transaction involving the allowing of possession of any property to be taken or retained in part performance of a contract referred to in section 53A of the Transfer of Property Act, 1882 (4 of 1882), if, under any law for the time being in force,— </a:t>
            </a:r>
          </a:p>
          <a:p>
            <a:pPr marL="300038" indent="-300038" algn="just">
              <a:buFontTx/>
              <a:buAutoNum type="romanLcParenBoth"/>
            </a:pPr>
            <a:r>
              <a:rPr lang="en-US" altLang="en-US" sz="2000"/>
              <a:t>consideration for such property has been provided by the person to whom possession of property has been allowed but the person who has granted possession thereof continues to hold ownership of such property; </a:t>
            </a:r>
          </a:p>
          <a:p>
            <a:pPr marL="300038" indent="-300038" algn="just">
              <a:buFontTx/>
              <a:buAutoNum type="romanLcParenBoth"/>
            </a:pPr>
            <a:r>
              <a:rPr lang="en-US" altLang="en-US" sz="2000"/>
              <a:t>stamp duty on such transaction or arrangement has been paid; and</a:t>
            </a:r>
          </a:p>
          <a:p>
            <a:pPr marL="300038" indent="-300038" algn="just">
              <a:buFontTx/>
              <a:buAutoNum type="romanLcParenBoth"/>
            </a:pPr>
            <a:r>
              <a:rPr lang="en-US" altLang="en-US" sz="2000"/>
              <a:t>the contract has been registered.</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descr="Title 1">
            <a:extLst>
              <a:ext uri="{FF2B5EF4-FFF2-40B4-BE49-F238E27FC236}">
                <a16:creationId xmlns:a16="http://schemas.microsoft.com/office/drawing/2014/main" id="{CFC901B1-667E-C59C-719D-1861BB380D1A}"/>
              </a:ext>
            </a:extLst>
          </p:cNvPr>
          <p:cNvSpPr>
            <a:spLocks noGrp="1" noChangeArrowheads="1"/>
          </p:cNvSpPr>
          <p:nvPr>
            <p:ph type="title"/>
          </p:nvPr>
        </p:nvSpPr>
        <p:spPr>
          <a:xfrm>
            <a:off x="457200" y="381000"/>
            <a:ext cx="8229600" cy="1143000"/>
          </a:xfrm>
        </p:spPr>
        <p:txBody>
          <a:bodyPr/>
          <a:lstStyle/>
          <a:p>
            <a:pPr defTabSz="630238"/>
            <a:br>
              <a:rPr lang="en-US" altLang="en-US" sz="3100" dirty="0"/>
            </a:br>
            <a:r>
              <a:rPr lang="en-US" altLang="en-US" sz="2200" b="1" dirty="0"/>
              <a:t>Section 3. Prohibition of benami transactions</a:t>
            </a:r>
            <a:endParaRPr lang="en-US" altLang="en-US" sz="3100" b="1" dirty="0"/>
          </a:p>
        </p:txBody>
      </p:sp>
      <p:sp>
        <p:nvSpPr>
          <p:cNvPr id="71682" name="Rectangle 2" descr="Text Placeholder 2">
            <a:extLst>
              <a:ext uri="{FF2B5EF4-FFF2-40B4-BE49-F238E27FC236}">
                <a16:creationId xmlns:a16="http://schemas.microsoft.com/office/drawing/2014/main" id="{F49D87DF-8348-0C3D-1145-0BB1D7229770}"/>
              </a:ext>
            </a:extLst>
          </p:cNvPr>
          <p:cNvSpPr>
            <a:spLocks noGrp="1" noChangeArrowheads="1"/>
          </p:cNvSpPr>
          <p:nvPr>
            <p:ph type="body" idx="1"/>
          </p:nvPr>
        </p:nvSpPr>
        <p:spPr/>
        <p:txBody>
          <a:bodyPr/>
          <a:lstStyle/>
          <a:p>
            <a:pPr marL="0" indent="0" defTabSz="849313">
              <a:lnSpc>
                <a:spcPct val="90000"/>
              </a:lnSpc>
              <a:spcBef>
                <a:spcPts val="500"/>
              </a:spcBef>
              <a:buSzTx/>
              <a:buFontTx/>
              <a:buNone/>
            </a:pPr>
            <a:r>
              <a:rPr lang="en-US" altLang="en-US" sz="2200" dirty="0"/>
              <a:t>(1) No person shall enter into any benami</a:t>
            </a:r>
          </a:p>
          <a:p>
            <a:pPr marL="0" indent="0" defTabSz="849313">
              <a:lnSpc>
                <a:spcPct val="90000"/>
              </a:lnSpc>
              <a:spcBef>
                <a:spcPts val="500"/>
              </a:spcBef>
              <a:buSzTx/>
              <a:buFontTx/>
              <a:buNone/>
            </a:pPr>
            <a:r>
              <a:rPr lang="en-US" altLang="en-US" sz="2200" dirty="0"/>
              <a:t>transaction. </a:t>
            </a:r>
          </a:p>
          <a:p>
            <a:pPr marL="0" indent="0" defTabSz="849313">
              <a:lnSpc>
                <a:spcPct val="90000"/>
              </a:lnSpc>
              <a:spcBef>
                <a:spcPts val="500"/>
              </a:spcBef>
              <a:buSzTx/>
              <a:buFontTx/>
              <a:buNone/>
            </a:pPr>
            <a:r>
              <a:rPr lang="en-US" altLang="en-US" sz="2200" dirty="0"/>
              <a:t>2 * * * * * </a:t>
            </a:r>
          </a:p>
          <a:p>
            <a:pPr marL="0" indent="0" algn="just" defTabSz="849313">
              <a:lnSpc>
                <a:spcPct val="90000"/>
              </a:lnSpc>
              <a:spcBef>
                <a:spcPts val="500"/>
              </a:spcBef>
              <a:buSzTx/>
              <a:buFontTx/>
              <a:buNone/>
            </a:pPr>
            <a:r>
              <a:rPr lang="en-US" altLang="en-US" sz="2200" dirty="0"/>
              <a:t>3 [(2)] Whoever </a:t>
            </a:r>
            <a:r>
              <a:rPr lang="en-US" altLang="en-US" sz="2200" dirty="0">
                <a:solidFill>
                  <a:srgbClr val="FF0000"/>
                </a:solidFill>
              </a:rPr>
              <a:t>enters</a:t>
            </a:r>
            <a:r>
              <a:rPr lang="en-US" altLang="en-US" sz="2200" dirty="0"/>
              <a:t> into any benami transaction shall be punishable with imprisonment for a term which may extend to three years or with fine or with both. </a:t>
            </a:r>
          </a:p>
          <a:p>
            <a:pPr marL="0" indent="0" algn="just" defTabSz="849313">
              <a:lnSpc>
                <a:spcPct val="90000"/>
              </a:lnSpc>
              <a:spcBef>
                <a:spcPts val="500"/>
              </a:spcBef>
              <a:buSzTx/>
              <a:buFontTx/>
              <a:buNone/>
            </a:pPr>
            <a:r>
              <a:rPr lang="en-US" altLang="en-US" sz="2200" dirty="0"/>
              <a:t>4 [(3) Whoever enters into any benami transaction on and after the date of commencement (01.11.2016) of the Benami Transactions (Prohibition) Amendment Act, 2016 (43 of 2016) shall, notwithstanding anything contained in sub-section (2), be punishable in accordance with the provisions contained in Chapter VII.]</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descr="Title 1">
            <a:extLst>
              <a:ext uri="{FF2B5EF4-FFF2-40B4-BE49-F238E27FC236}">
                <a16:creationId xmlns:a16="http://schemas.microsoft.com/office/drawing/2014/main" id="{D14ADA12-8406-5455-9066-8BC46B5A7098}"/>
              </a:ext>
            </a:extLst>
          </p:cNvPr>
          <p:cNvSpPr>
            <a:spLocks noGrp="1" noChangeArrowheads="1"/>
          </p:cNvSpPr>
          <p:nvPr>
            <p:ph type="title"/>
          </p:nvPr>
        </p:nvSpPr>
        <p:spPr/>
        <p:txBody>
          <a:bodyPr/>
          <a:lstStyle/>
          <a:p>
            <a:r>
              <a:rPr lang="en-US" altLang="en-US"/>
              <a:t>Section 53 PBPT Act</a:t>
            </a:r>
          </a:p>
        </p:txBody>
      </p:sp>
      <p:sp>
        <p:nvSpPr>
          <p:cNvPr id="72706" name="Rectangle 2" descr="Text Placeholder 2">
            <a:extLst>
              <a:ext uri="{FF2B5EF4-FFF2-40B4-BE49-F238E27FC236}">
                <a16:creationId xmlns:a16="http://schemas.microsoft.com/office/drawing/2014/main" id="{0A0BCB63-247B-BB17-3814-5888C94E2BA6}"/>
              </a:ext>
            </a:extLst>
          </p:cNvPr>
          <p:cNvSpPr>
            <a:spLocks noGrp="1" noChangeArrowheads="1"/>
          </p:cNvSpPr>
          <p:nvPr>
            <p:ph type="body" idx="1"/>
          </p:nvPr>
        </p:nvSpPr>
        <p:spPr>
          <a:xfrm>
            <a:off x="457200" y="1935163"/>
            <a:ext cx="8229600" cy="4387850"/>
          </a:xfrm>
        </p:spPr>
        <p:txBody>
          <a:bodyPr/>
          <a:lstStyle/>
          <a:p>
            <a:pPr marL="190500" indent="-190500" defTabSz="849313">
              <a:lnSpc>
                <a:spcPct val="90000"/>
              </a:lnSpc>
              <a:spcBef>
                <a:spcPts val="500"/>
              </a:spcBef>
              <a:buSzTx/>
              <a:buFontTx/>
              <a:buNone/>
            </a:pPr>
            <a:r>
              <a:rPr lang="en-US" altLang="en-US" sz="2200"/>
              <a:t>Penalty for benami transaction</a:t>
            </a:r>
          </a:p>
          <a:p>
            <a:pPr marL="190500" indent="-190500" algn="just" defTabSz="849313">
              <a:lnSpc>
                <a:spcPct val="90000"/>
              </a:lnSpc>
              <a:spcBef>
                <a:spcPts val="500"/>
              </a:spcBef>
              <a:buFontTx/>
              <a:buAutoNum type="arabicParenBoth"/>
            </a:pPr>
            <a:r>
              <a:rPr lang="en-US" altLang="en-US" sz="2200"/>
              <a:t>Where any person </a:t>
            </a:r>
            <a:r>
              <a:rPr lang="en-US" altLang="en-US" sz="2200">
                <a:solidFill>
                  <a:srgbClr val="FF0000"/>
                </a:solidFill>
              </a:rPr>
              <a:t>enters</a:t>
            </a:r>
            <a:r>
              <a:rPr lang="en-US" altLang="en-US" sz="2200"/>
              <a:t> into a benami transaction in order </a:t>
            </a:r>
            <a:r>
              <a:rPr lang="en-US" altLang="en-US" sz="2200" b="1">
                <a:solidFill>
                  <a:srgbClr val="B5CBFF"/>
                </a:solidFill>
              </a:rPr>
              <a:t>to defeat the provisions of any law</a:t>
            </a:r>
            <a:r>
              <a:rPr lang="en-US" altLang="en-US" sz="2200"/>
              <a:t> or </a:t>
            </a:r>
            <a:r>
              <a:rPr lang="en-US" altLang="en-US" sz="2200" b="1">
                <a:solidFill>
                  <a:srgbClr val="B5CBFF"/>
                </a:solidFill>
              </a:rPr>
              <a:t>to avoid payment of statutory dues</a:t>
            </a:r>
            <a:r>
              <a:rPr lang="en-US" altLang="en-US" sz="2200"/>
              <a:t> or </a:t>
            </a:r>
            <a:r>
              <a:rPr lang="en-US" altLang="en-US" sz="2200" b="1">
                <a:solidFill>
                  <a:srgbClr val="B5CBFF"/>
                </a:solidFill>
              </a:rPr>
              <a:t>to avoid payment to creditors</a:t>
            </a:r>
            <a:r>
              <a:rPr lang="en-US" altLang="en-US" sz="2200"/>
              <a:t>, </a:t>
            </a:r>
            <a:r>
              <a:rPr lang="en-US" altLang="en-US" sz="2200" b="1">
                <a:solidFill>
                  <a:srgbClr val="5F7A06"/>
                </a:solidFill>
              </a:rPr>
              <a:t>the beneficial owner, benamidar</a:t>
            </a:r>
            <a:r>
              <a:rPr lang="en-US" altLang="en-US" sz="2200"/>
              <a:t> and any other person </a:t>
            </a:r>
            <a:r>
              <a:rPr lang="en-US" altLang="en-US" sz="2200" b="1">
                <a:solidFill>
                  <a:srgbClr val="5F7A06"/>
                </a:solidFill>
              </a:rPr>
              <a:t>who abets or induces</a:t>
            </a:r>
            <a:r>
              <a:rPr lang="en-US" altLang="en-US" sz="2200"/>
              <a:t> any person to enter into the benami transaction, shall be guilty of the offence of benami transaction.</a:t>
            </a:r>
          </a:p>
          <a:p>
            <a:pPr marL="190500" indent="-190500" algn="just" defTabSz="849313">
              <a:lnSpc>
                <a:spcPct val="90000"/>
              </a:lnSpc>
              <a:spcBef>
                <a:spcPts val="500"/>
              </a:spcBef>
              <a:buFontTx/>
              <a:buAutoNum type="arabicParenBoth"/>
            </a:pPr>
            <a:r>
              <a:rPr lang="en-US" altLang="en-US" sz="2200"/>
              <a:t>Punishment:</a:t>
            </a:r>
          </a:p>
          <a:p>
            <a:pPr marL="190500" indent="-190500" defTabSz="849313">
              <a:lnSpc>
                <a:spcPct val="90000"/>
              </a:lnSpc>
              <a:spcBef>
                <a:spcPts val="500"/>
              </a:spcBef>
              <a:buSzTx/>
              <a:buFontTx/>
              <a:buNone/>
            </a:pPr>
            <a:r>
              <a:rPr lang="en-US" altLang="en-US" sz="2200"/>
              <a:t>Not less than </a:t>
            </a:r>
            <a:r>
              <a:rPr lang="en-US" altLang="en-US" sz="2200">
                <a:solidFill>
                  <a:srgbClr val="FF0000"/>
                </a:solidFill>
              </a:rPr>
              <a:t>one year</a:t>
            </a:r>
            <a:r>
              <a:rPr lang="en-US" altLang="en-US" sz="2200"/>
              <a:t>- may extend to </a:t>
            </a:r>
            <a:r>
              <a:rPr lang="en-US" altLang="en-US" sz="2200">
                <a:solidFill>
                  <a:srgbClr val="FF0000"/>
                </a:solidFill>
              </a:rPr>
              <a:t>seven years </a:t>
            </a:r>
          </a:p>
          <a:p>
            <a:pPr marL="190500" indent="-190500" defTabSz="849313">
              <a:lnSpc>
                <a:spcPct val="90000"/>
              </a:lnSpc>
              <a:spcBef>
                <a:spcPts val="500"/>
              </a:spcBef>
              <a:buSzTx/>
              <a:buFontTx/>
              <a:buNone/>
            </a:pPr>
            <a:r>
              <a:rPr lang="en-US" altLang="en-US" sz="2200"/>
              <a:t>And shall </a:t>
            </a:r>
            <a:r>
              <a:rPr lang="en-US" altLang="en-US" sz="2200">
                <a:solidFill>
                  <a:srgbClr val="FF0000"/>
                </a:solidFill>
              </a:rPr>
              <a:t>also fine which may extend to twenty-five per cent of the fair market value of the property.</a:t>
            </a:r>
            <a:endParaRPr lang="en-US" altLang="en-US" sz="220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descr="Title 1">
            <a:extLst>
              <a:ext uri="{FF2B5EF4-FFF2-40B4-BE49-F238E27FC236}">
                <a16:creationId xmlns:a16="http://schemas.microsoft.com/office/drawing/2014/main" id="{13D3019D-02D6-8AA4-45F2-1B55C35C3D5B}"/>
              </a:ext>
            </a:extLst>
          </p:cNvPr>
          <p:cNvSpPr>
            <a:spLocks noGrp="1" noChangeArrowheads="1"/>
          </p:cNvSpPr>
          <p:nvPr>
            <p:ph type="title"/>
          </p:nvPr>
        </p:nvSpPr>
        <p:spPr>
          <a:xfrm>
            <a:off x="457200" y="542925"/>
            <a:ext cx="8229600" cy="1143000"/>
          </a:xfrm>
        </p:spPr>
        <p:txBody>
          <a:bodyPr/>
          <a:lstStyle/>
          <a:p>
            <a:r>
              <a:rPr lang="en-US" altLang="en-US" sz="4400" b="1" dirty="0"/>
              <a:t>What is ‘Proceeds of Crime’?</a:t>
            </a:r>
          </a:p>
        </p:txBody>
      </p:sp>
      <p:sp>
        <p:nvSpPr>
          <p:cNvPr id="47106" name="Rectangle 2" descr="Text Placeholder 2">
            <a:extLst>
              <a:ext uri="{FF2B5EF4-FFF2-40B4-BE49-F238E27FC236}">
                <a16:creationId xmlns:a16="http://schemas.microsoft.com/office/drawing/2014/main" id="{C68EE754-E24C-064F-863E-807355949CB4}"/>
              </a:ext>
            </a:extLst>
          </p:cNvPr>
          <p:cNvSpPr>
            <a:spLocks noGrp="1" noChangeArrowheads="1"/>
          </p:cNvSpPr>
          <p:nvPr>
            <p:ph type="body" idx="1"/>
          </p:nvPr>
        </p:nvSpPr>
        <p:spPr>
          <a:xfrm>
            <a:off x="455613" y="1935163"/>
            <a:ext cx="8534400" cy="4389437"/>
          </a:xfrm>
        </p:spPr>
        <p:txBody>
          <a:bodyPr/>
          <a:lstStyle/>
          <a:p>
            <a:pPr marL="0" indent="0" algn="just" defTabSz="868363">
              <a:spcBef>
                <a:spcPts val="500"/>
              </a:spcBef>
              <a:buSzTx/>
              <a:buFontTx/>
              <a:buNone/>
            </a:pPr>
            <a:r>
              <a:rPr lang="en-US" altLang="en-US" sz="2200" dirty="0"/>
              <a:t>Section 2(1)(u): "proceeds of crime" means any property </a:t>
            </a:r>
            <a:r>
              <a:rPr lang="en-US" altLang="en-US" sz="2200" dirty="0">
                <a:solidFill>
                  <a:srgbClr val="FF0000"/>
                </a:solidFill>
              </a:rPr>
              <a:t>derived or obtained</a:t>
            </a:r>
            <a:r>
              <a:rPr lang="en-US" altLang="en-US" sz="2200" dirty="0"/>
              <a:t>, directly or indirectly, by any person </a:t>
            </a:r>
            <a:r>
              <a:rPr lang="en-US" altLang="en-US" sz="2200" b="1" dirty="0">
                <a:solidFill>
                  <a:srgbClr val="B5CBFF"/>
                </a:solidFill>
              </a:rPr>
              <a:t>as a result of criminal activity relating to a scheduled offence </a:t>
            </a:r>
            <a:r>
              <a:rPr lang="en-US" altLang="en-US" sz="2200" dirty="0"/>
              <a:t>or the value of any such property [or where such property is taken or held outside the country, then the property equivalent in value held within the country] [or abroad];</a:t>
            </a:r>
          </a:p>
          <a:p>
            <a:pPr marL="0" indent="0" algn="just" defTabSz="868363">
              <a:spcBef>
                <a:spcPts val="500"/>
              </a:spcBef>
              <a:buSzTx/>
              <a:buFontTx/>
              <a:buNone/>
            </a:pPr>
            <a:r>
              <a:rPr lang="en-US" altLang="en-US" sz="2200" dirty="0"/>
              <a:t>[Explanation - For the removal of doubts, it is hereby clarified that “proceeds of crime” including property not only derived or obtained from the scheduled offence but also any property which may directly or indirectly be derived or obtained as a result of any criminal activity relatable to the scheduled offence;</a:t>
            </a:r>
            <a:r>
              <a:rPr lang="en-US" altLang="en-US" sz="2400" dirty="0"/>
              <a:t>]</a:t>
            </a:r>
            <a:endParaRPr lang="en-US" altLang="en-US" sz="2200" dirty="0"/>
          </a:p>
        </p:txBody>
      </p:sp>
    </p:spTree>
    <p:extLst>
      <p:ext uri="{BB962C8B-B14F-4D97-AF65-F5344CB8AC3E}">
        <p14:creationId xmlns:p14="http://schemas.microsoft.com/office/powerpoint/2010/main" val="1417081251"/>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F2793-B3A4-F562-5F3D-9C856DB9F6EE}"/>
              </a:ext>
            </a:extLst>
          </p:cNvPr>
          <p:cNvSpPr>
            <a:spLocks noGrp="1"/>
          </p:cNvSpPr>
          <p:nvPr>
            <p:ph type="title"/>
          </p:nvPr>
        </p:nvSpPr>
        <p:spPr>
          <a:xfrm>
            <a:off x="457200" y="381000"/>
            <a:ext cx="8229600" cy="1143000"/>
          </a:xfrm>
        </p:spPr>
        <p:txBody>
          <a:bodyPr/>
          <a:lstStyle/>
          <a:p>
            <a:r>
              <a:rPr lang="en-US" dirty="0"/>
              <a:t>POWERS OF ARREST	</a:t>
            </a:r>
          </a:p>
        </p:txBody>
      </p:sp>
      <p:sp>
        <p:nvSpPr>
          <p:cNvPr id="3" name="Content Placeholder 2">
            <a:extLst>
              <a:ext uri="{FF2B5EF4-FFF2-40B4-BE49-F238E27FC236}">
                <a16:creationId xmlns:a16="http://schemas.microsoft.com/office/drawing/2014/main" id="{43BE7B2A-CB5A-48A0-4A60-E88A4ADD4BB7}"/>
              </a:ext>
            </a:extLst>
          </p:cNvPr>
          <p:cNvSpPr>
            <a:spLocks noGrp="1"/>
          </p:cNvSpPr>
          <p:nvPr>
            <p:ph idx="1"/>
          </p:nvPr>
        </p:nvSpPr>
        <p:spPr>
          <a:xfrm>
            <a:off x="381000" y="1676400"/>
            <a:ext cx="8229600" cy="4389437"/>
          </a:xfrm>
        </p:spPr>
        <p:txBody>
          <a:bodyPr/>
          <a:lstStyle/>
          <a:p>
            <a:pPr algn="just">
              <a:lnSpc>
                <a:spcPct val="150000"/>
              </a:lnSpc>
            </a:pPr>
            <a:r>
              <a:rPr lang="en-US" sz="2000" b="1" i="0" u="none" strike="noStrike" baseline="0" dirty="0">
                <a:solidFill>
                  <a:srgbClr val="000000"/>
                </a:solidFill>
              </a:rPr>
              <a:t>No powers of arrest under the Income Tax Act, Black Money Act and the Benami Act</a:t>
            </a:r>
          </a:p>
          <a:p>
            <a:pPr algn="just">
              <a:lnSpc>
                <a:spcPct val="150000"/>
              </a:lnSpc>
            </a:pPr>
            <a:r>
              <a:rPr lang="en-US" sz="2000" b="1" i="0" u="none" strike="noStrike" baseline="0" dirty="0">
                <a:solidFill>
                  <a:srgbClr val="000000"/>
                </a:solidFill>
              </a:rPr>
              <a:t>Powers pf arrest exist only under Section 19 of PMLA</a:t>
            </a:r>
          </a:p>
          <a:p>
            <a:pPr marL="0" indent="0" algn="just">
              <a:lnSpc>
                <a:spcPct val="150000"/>
              </a:lnSpc>
              <a:buNone/>
            </a:pPr>
            <a:r>
              <a:rPr lang="en-US" sz="2000" b="1" i="0" u="none" strike="noStrike" baseline="0" dirty="0">
                <a:solidFill>
                  <a:srgbClr val="000000"/>
                </a:solidFill>
              </a:rPr>
              <a:t>19. Power to arrest.—</a:t>
            </a:r>
            <a:r>
              <a:rPr lang="en-US" sz="2000" b="0" i="0" u="none" strike="noStrike" baseline="0" dirty="0">
                <a:solidFill>
                  <a:srgbClr val="000000"/>
                </a:solidFill>
              </a:rPr>
              <a:t>(</a:t>
            </a:r>
            <a:r>
              <a:rPr lang="en-US" sz="2000" b="0" i="1" u="none" strike="noStrike" baseline="0" dirty="0">
                <a:solidFill>
                  <a:srgbClr val="000000"/>
                </a:solidFill>
              </a:rPr>
              <a:t>1</a:t>
            </a:r>
            <a:r>
              <a:rPr lang="en-US" sz="2000" b="0" i="0" u="none" strike="noStrike" baseline="0" dirty="0">
                <a:solidFill>
                  <a:srgbClr val="000000"/>
                </a:solidFill>
              </a:rPr>
              <a:t>) If the </a:t>
            </a:r>
            <a:r>
              <a:rPr lang="en-US" sz="2000" b="1" i="0" u="none" strike="noStrike" baseline="0" dirty="0">
                <a:solidFill>
                  <a:srgbClr val="FF0000"/>
                </a:solidFill>
              </a:rPr>
              <a:t>Director, Deputy Director, Assistant Director or any other officer </a:t>
            </a:r>
            <a:r>
              <a:rPr lang="en-US" sz="2000" b="1" i="0" u="none" strike="noStrike" baseline="0" dirty="0" err="1">
                <a:solidFill>
                  <a:srgbClr val="FF0000"/>
                </a:solidFill>
              </a:rPr>
              <a:t>authorised</a:t>
            </a:r>
            <a:r>
              <a:rPr lang="en-US" sz="2000" b="1" i="0" u="none" strike="noStrike" baseline="0" dirty="0">
                <a:solidFill>
                  <a:srgbClr val="FF0000"/>
                </a:solidFill>
              </a:rPr>
              <a:t> in this behalf by the Central Government</a:t>
            </a:r>
            <a:r>
              <a:rPr lang="en-US" sz="2000" b="0" i="0" u="none" strike="noStrike" baseline="0" dirty="0">
                <a:solidFill>
                  <a:srgbClr val="000000"/>
                </a:solidFill>
              </a:rPr>
              <a:t> by general or special order, has on the basis of material in his possession, reason to believe (</a:t>
            </a:r>
            <a:r>
              <a:rPr lang="en-US" sz="2000" b="1" i="0" u="none" strike="noStrike" baseline="0" dirty="0">
                <a:solidFill>
                  <a:srgbClr val="FF0000"/>
                </a:solidFill>
              </a:rPr>
              <a:t>the reason for such belief to be recorded in writing</a:t>
            </a:r>
            <a:r>
              <a:rPr lang="en-US" sz="2000" b="0" i="0" u="none" strike="noStrike" baseline="0" dirty="0">
                <a:solidFill>
                  <a:srgbClr val="000000"/>
                </a:solidFill>
              </a:rPr>
              <a:t>) that any person has been guilty of an offence punishable under this Act, </a:t>
            </a:r>
            <a:r>
              <a:rPr lang="en-US" sz="2000" b="1" i="0" u="none" strike="noStrike" baseline="0" dirty="0">
                <a:solidFill>
                  <a:srgbClr val="FF0000"/>
                </a:solidFill>
              </a:rPr>
              <a:t>he may arrest such person </a:t>
            </a:r>
            <a:r>
              <a:rPr lang="en-US" sz="2000" b="0" i="0" u="none" strike="noStrike" baseline="0" dirty="0">
                <a:solidFill>
                  <a:srgbClr val="000000"/>
                </a:solidFill>
              </a:rPr>
              <a:t>and shall, as soon as may be, inform him of the grounds for such arrest </a:t>
            </a:r>
            <a:endParaRPr lang="en-US" sz="2800" dirty="0"/>
          </a:p>
        </p:txBody>
      </p:sp>
    </p:spTree>
    <p:extLst>
      <p:ext uri="{BB962C8B-B14F-4D97-AF65-F5344CB8AC3E}">
        <p14:creationId xmlns:p14="http://schemas.microsoft.com/office/powerpoint/2010/main" val="25683828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0DD25-81F8-F777-2FFE-73ED4F673C2C}"/>
              </a:ext>
            </a:extLst>
          </p:cNvPr>
          <p:cNvSpPr>
            <a:spLocks noGrp="1"/>
          </p:cNvSpPr>
          <p:nvPr>
            <p:ph type="title"/>
          </p:nvPr>
        </p:nvSpPr>
        <p:spPr/>
        <p:txBody>
          <a:bodyPr/>
          <a:lstStyle/>
          <a:p>
            <a:r>
              <a:rPr lang="en-US" dirty="0"/>
              <a:t>BAIL (Section 45)</a:t>
            </a:r>
          </a:p>
        </p:txBody>
      </p:sp>
      <p:sp>
        <p:nvSpPr>
          <p:cNvPr id="3" name="Content Placeholder 2">
            <a:extLst>
              <a:ext uri="{FF2B5EF4-FFF2-40B4-BE49-F238E27FC236}">
                <a16:creationId xmlns:a16="http://schemas.microsoft.com/office/drawing/2014/main" id="{D6C497BD-9A2E-8C60-610D-8E5000B547B7}"/>
              </a:ext>
            </a:extLst>
          </p:cNvPr>
          <p:cNvSpPr>
            <a:spLocks noGrp="1"/>
          </p:cNvSpPr>
          <p:nvPr>
            <p:ph idx="1"/>
          </p:nvPr>
        </p:nvSpPr>
        <p:spPr/>
        <p:txBody>
          <a:bodyPr/>
          <a:lstStyle/>
          <a:p>
            <a:pPr marL="0" indent="0" algn="just">
              <a:lnSpc>
                <a:spcPct val="150000"/>
              </a:lnSpc>
              <a:buNone/>
            </a:pPr>
            <a:r>
              <a:rPr lang="en-US" sz="2000" b="1" i="0" u="none" strike="noStrike" baseline="0" dirty="0">
                <a:solidFill>
                  <a:srgbClr val="000000"/>
                </a:solidFill>
              </a:rPr>
              <a:t>45. Offences to be cognizable and non-bailable.—</a:t>
            </a:r>
            <a:r>
              <a:rPr lang="en-US" sz="2000" b="0" i="0" u="none" strike="noStrike" baseline="0" dirty="0">
                <a:solidFill>
                  <a:srgbClr val="000000"/>
                </a:solidFill>
              </a:rPr>
              <a:t>(</a:t>
            </a:r>
            <a:r>
              <a:rPr lang="en-US" sz="2000" b="0" i="1" u="none" strike="noStrike" baseline="0" dirty="0">
                <a:solidFill>
                  <a:srgbClr val="000000"/>
                </a:solidFill>
              </a:rPr>
              <a:t>1</a:t>
            </a:r>
            <a:r>
              <a:rPr lang="en-US" sz="2000" b="0" i="0" u="none" strike="noStrike" baseline="0" dirty="0">
                <a:solidFill>
                  <a:srgbClr val="000000"/>
                </a:solidFill>
              </a:rPr>
              <a:t>) 1[Notwithstanding anything contained in the Code of Criminal Procedure, 1973 (2 of 1974), no person accused of an offence 2[under this Act] shall be released on bail or on his own bond unless</a:t>
            </a:r>
            <a:r>
              <a:rPr lang="en-US" sz="2000" b="1" i="0" u="none" strike="noStrike" baseline="0" dirty="0">
                <a:solidFill>
                  <a:srgbClr val="000000"/>
                </a:solidFill>
              </a:rPr>
              <a:t>—</a:t>
            </a:r>
            <a:r>
              <a:rPr lang="en-US" sz="2000" b="0" i="0" u="none" strike="noStrike" baseline="0" dirty="0">
                <a:solidFill>
                  <a:srgbClr val="000000"/>
                </a:solidFill>
              </a:rPr>
              <a:t>] </a:t>
            </a:r>
          </a:p>
          <a:p>
            <a:pPr marL="387350" lvl="1" indent="0" algn="just">
              <a:lnSpc>
                <a:spcPct val="150000"/>
              </a:lnSpc>
              <a:buNone/>
            </a:pPr>
            <a:r>
              <a:rPr lang="en-US" sz="2000" b="0" i="0" u="none" strike="noStrike" baseline="0" dirty="0">
                <a:solidFill>
                  <a:srgbClr val="000000"/>
                </a:solidFill>
              </a:rPr>
              <a:t>(</a:t>
            </a:r>
            <a:r>
              <a:rPr lang="en-US" sz="2000" b="0" i="1" u="none" strike="noStrike" baseline="0" dirty="0" err="1">
                <a:solidFill>
                  <a:srgbClr val="000000"/>
                </a:solidFill>
              </a:rPr>
              <a:t>i</a:t>
            </a:r>
            <a:r>
              <a:rPr lang="en-US" sz="2000" b="0" i="0" u="none" strike="noStrike" baseline="0" dirty="0">
                <a:solidFill>
                  <a:srgbClr val="000000"/>
                </a:solidFill>
              </a:rPr>
              <a:t>) the Public Prosecutor has been given a opportunity to oppose the application for such release; and </a:t>
            </a:r>
          </a:p>
          <a:p>
            <a:pPr marL="387350" lvl="1" indent="0" algn="just">
              <a:lnSpc>
                <a:spcPct val="150000"/>
              </a:lnSpc>
              <a:buNone/>
            </a:pPr>
            <a:r>
              <a:rPr lang="en-US" sz="2000" b="0" i="0" u="none" strike="noStrike" baseline="0" dirty="0">
                <a:solidFill>
                  <a:srgbClr val="000000"/>
                </a:solidFill>
              </a:rPr>
              <a:t>(</a:t>
            </a:r>
            <a:r>
              <a:rPr lang="en-US" sz="2000" b="0" i="1" u="none" strike="noStrike" baseline="0" dirty="0">
                <a:solidFill>
                  <a:srgbClr val="000000"/>
                </a:solidFill>
              </a:rPr>
              <a:t>ii</a:t>
            </a:r>
            <a:r>
              <a:rPr lang="en-US" sz="2000" b="0" i="0" u="none" strike="noStrike" baseline="0" dirty="0">
                <a:solidFill>
                  <a:srgbClr val="000000"/>
                </a:solidFill>
              </a:rPr>
              <a:t>) where the Public Prosecutor opposes the application, the court is satisfied that there are reasonable grounds for believing that he is not guilty of such offence and that he is not likely to commit any offence while on bail: </a:t>
            </a:r>
          </a:p>
          <a:p>
            <a:pPr marL="387350" lvl="1" indent="0">
              <a:buNone/>
            </a:pPr>
            <a:endParaRPr lang="en-US" sz="1800"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37679059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0CD9D-652A-C585-C93F-27A43A561F3D}"/>
              </a:ext>
            </a:extLst>
          </p:cNvPr>
          <p:cNvSpPr>
            <a:spLocks noGrp="1"/>
          </p:cNvSpPr>
          <p:nvPr>
            <p:ph type="title"/>
          </p:nvPr>
        </p:nvSpPr>
        <p:spPr/>
        <p:txBody>
          <a:bodyPr/>
          <a:lstStyle/>
          <a:p>
            <a:r>
              <a:rPr lang="en-US" dirty="0"/>
              <a:t>‘Twin Conditions’</a:t>
            </a:r>
          </a:p>
        </p:txBody>
      </p:sp>
      <p:sp>
        <p:nvSpPr>
          <p:cNvPr id="3" name="Content Placeholder 2">
            <a:extLst>
              <a:ext uri="{FF2B5EF4-FFF2-40B4-BE49-F238E27FC236}">
                <a16:creationId xmlns:a16="http://schemas.microsoft.com/office/drawing/2014/main" id="{1EDF867C-8DD7-6942-9465-C481595ADC31}"/>
              </a:ext>
            </a:extLst>
          </p:cNvPr>
          <p:cNvSpPr>
            <a:spLocks noGrp="1"/>
          </p:cNvSpPr>
          <p:nvPr>
            <p:ph idx="1"/>
          </p:nvPr>
        </p:nvSpPr>
        <p:spPr/>
        <p:txBody>
          <a:bodyPr/>
          <a:lstStyle/>
          <a:p>
            <a:pPr marL="0" indent="0" algn="just">
              <a:lnSpc>
                <a:spcPct val="150000"/>
              </a:lnSpc>
              <a:buNone/>
            </a:pPr>
            <a:r>
              <a:rPr lang="en-US" sz="2000" dirty="0"/>
              <a:t>In </a:t>
            </a:r>
            <a:r>
              <a:rPr lang="en-US" sz="2000" b="1" dirty="0">
                <a:solidFill>
                  <a:srgbClr val="FF0000"/>
                </a:solidFill>
              </a:rPr>
              <a:t>Nikesh Tarachand Shah vs. Union of India </a:t>
            </a:r>
            <a:r>
              <a:rPr lang="en-US" sz="2000" dirty="0"/>
              <a:t>(2018) 11 SCC 1, the Supreme Court declared the ‘twin conditions’ to be unconstitutional being violative of Articles 14 and 21 of the Constitution. </a:t>
            </a:r>
          </a:p>
          <a:p>
            <a:pPr marL="0" indent="0" algn="just">
              <a:lnSpc>
                <a:spcPct val="150000"/>
              </a:lnSpc>
              <a:buNone/>
            </a:pPr>
            <a:endParaRPr lang="en-US" sz="2000" dirty="0"/>
          </a:p>
          <a:p>
            <a:pPr marL="0" indent="0" algn="just">
              <a:lnSpc>
                <a:spcPct val="150000"/>
              </a:lnSpc>
              <a:buNone/>
            </a:pPr>
            <a:r>
              <a:rPr lang="en-US" sz="2000" dirty="0"/>
              <a:t>However, in </a:t>
            </a:r>
            <a:r>
              <a:rPr lang="en-US" sz="2000" b="1" dirty="0">
                <a:solidFill>
                  <a:srgbClr val="FF0000"/>
                </a:solidFill>
              </a:rPr>
              <a:t>Vijay </a:t>
            </a:r>
            <a:r>
              <a:rPr lang="en-US" sz="2000" b="1" dirty="0" err="1">
                <a:solidFill>
                  <a:srgbClr val="FF0000"/>
                </a:solidFill>
              </a:rPr>
              <a:t>Madanlal</a:t>
            </a:r>
            <a:r>
              <a:rPr lang="en-US" sz="2000" b="1" dirty="0">
                <a:solidFill>
                  <a:srgbClr val="FF0000"/>
                </a:solidFill>
              </a:rPr>
              <a:t> Chaudhary</a:t>
            </a:r>
            <a:r>
              <a:rPr lang="en-US" sz="2000" dirty="0"/>
              <a:t>, the Supreme Court has held </a:t>
            </a:r>
          </a:p>
          <a:p>
            <a:pPr marL="0" indent="0" algn="just">
              <a:lnSpc>
                <a:spcPct val="150000"/>
              </a:lnSpc>
              <a:buNone/>
            </a:pPr>
            <a:r>
              <a:rPr lang="en-US" sz="2000" i="1" dirty="0"/>
              <a:t>“The provision in the form of Section 45 of the 2002 Act, as applicable post amendment of 2018, </a:t>
            </a:r>
            <a:r>
              <a:rPr lang="en-US" sz="2000" b="1" i="1" dirty="0">
                <a:solidFill>
                  <a:srgbClr val="FF0000"/>
                </a:solidFill>
              </a:rPr>
              <a:t>is reasonable and has direct nexus with the purposes and objects </a:t>
            </a:r>
            <a:r>
              <a:rPr lang="en-US" sz="2000" i="1" dirty="0"/>
              <a:t>sought to be achieved by the 2002 Act and </a:t>
            </a:r>
            <a:r>
              <a:rPr lang="en-US" sz="2000" b="1" i="1" dirty="0">
                <a:solidFill>
                  <a:srgbClr val="FF0000"/>
                </a:solidFill>
              </a:rPr>
              <a:t>does not suffer from the vice of arbitrariness or unreasonableness.”</a:t>
            </a:r>
          </a:p>
          <a:p>
            <a:pPr algn="just">
              <a:lnSpc>
                <a:spcPct val="150000"/>
              </a:lnSpc>
            </a:pPr>
            <a:endParaRPr lang="en-US" sz="2000" dirty="0"/>
          </a:p>
        </p:txBody>
      </p:sp>
    </p:spTree>
    <p:extLst>
      <p:ext uri="{BB962C8B-B14F-4D97-AF65-F5344CB8AC3E}">
        <p14:creationId xmlns:p14="http://schemas.microsoft.com/office/powerpoint/2010/main" val="20272183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519E0-C945-A414-573A-72BFB09835F7}"/>
              </a:ext>
            </a:extLst>
          </p:cNvPr>
          <p:cNvSpPr>
            <a:spLocks noGrp="1"/>
          </p:cNvSpPr>
          <p:nvPr>
            <p:ph type="title"/>
          </p:nvPr>
        </p:nvSpPr>
        <p:spPr>
          <a:xfrm>
            <a:off x="449494" y="381000"/>
            <a:ext cx="8229600" cy="1143000"/>
          </a:xfrm>
        </p:spPr>
        <p:txBody>
          <a:bodyPr/>
          <a:lstStyle/>
          <a:p>
            <a:r>
              <a:rPr lang="en-US" dirty="0"/>
              <a:t>Non-Supply of ‘ECIR’	</a:t>
            </a:r>
          </a:p>
        </p:txBody>
      </p:sp>
      <p:sp>
        <p:nvSpPr>
          <p:cNvPr id="3" name="Content Placeholder 2">
            <a:extLst>
              <a:ext uri="{FF2B5EF4-FFF2-40B4-BE49-F238E27FC236}">
                <a16:creationId xmlns:a16="http://schemas.microsoft.com/office/drawing/2014/main" id="{2FBE365D-D716-F77A-016E-06E78E6A4A41}"/>
              </a:ext>
            </a:extLst>
          </p:cNvPr>
          <p:cNvSpPr>
            <a:spLocks noGrp="1"/>
          </p:cNvSpPr>
          <p:nvPr>
            <p:ph idx="1"/>
          </p:nvPr>
        </p:nvSpPr>
        <p:spPr>
          <a:xfrm>
            <a:off x="449494" y="1752600"/>
            <a:ext cx="8229600" cy="4389437"/>
          </a:xfrm>
        </p:spPr>
        <p:txBody>
          <a:bodyPr/>
          <a:lstStyle/>
          <a:p>
            <a:pPr marL="0" indent="0" algn="just">
              <a:lnSpc>
                <a:spcPct val="150000"/>
              </a:lnSpc>
              <a:buNone/>
            </a:pPr>
            <a:r>
              <a:rPr lang="en-US" sz="2000" b="1" i="0" u="none" strike="noStrike" baseline="0" dirty="0">
                <a:solidFill>
                  <a:srgbClr val="000000"/>
                </a:solidFill>
              </a:rPr>
              <a:t>(xviii) (a) </a:t>
            </a:r>
            <a:r>
              <a:rPr lang="en-US" sz="2000" b="0" i="0" u="none" strike="noStrike" baseline="0" dirty="0">
                <a:solidFill>
                  <a:srgbClr val="000000"/>
                </a:solidFill>
              </a:rPr>
              <a:t>In view of special mechanism envisaged by the 2002 Act, </a:t>
            </a:r>
            <a:r>
              <a:rPr lang="en-US" sz="2000" b="1" i="0" u="none" strike="noStrike" baseline="0" dirty="0">
                <a:solidFill>
                  <a:srgbClr val="FF0000"/>
                </a:solidFill>
              </a:rPr>
              <a:t>ECIR cannot be equated with an FIR </a:t>
            </a:r>
            <a:r>
              <a:rPr lang="en-US" sz="2000" b="0" i="0" u="none" strike="noStrike" baseline="0" dirty="0">
                <a:solidFill>
                  <a:srgbClr val="000000"/>
                </a:solidFill>
              </a:rPr>
              <a:t>under the 1973 Code. ECIR is an internal document of the ED and the fact that FIR in respect of scheduled offence has not been recorded does not come in the way of the Authorities referred to in Section 48 to commence inquiry/investigation for initiating “civil action” of “provisional attachment” of property being proceeds of crime. </a:t>
            </a:r>
          </a:p>
          <a:p>
            <a:pPr marL="0" indent="0" algn="just">
              <a:lnSpc>
                <a:spcPct val="150000"/>
              </a:lnSpc>
              <a:buNone/>
            </a:pPr>
            <a:r>
              <a:rPr lang="en-US" sz="2000" b="1" i="0" u="none" strike="noStrike" baseline="0" dirty="0">
                <a:solidFill>
                  <a:srgbClr val="000000"/>
                </a:solidFill>
              </a:rPr>
              <a:t>b) </a:t>
            </a:r>
            <a:r>
              <a:rPr lang="en-US" sz="2000" b="1" i="0" u="none" strike="noStrike" baseline="0" dirty="0">
                <a:solidFill>
                  <a:srgbClr val="FF0000"/>
                </a:solidFill>
              </a:rPr>
              <a:t>Supply of a copy of ECIR </a:t>
            </a:r>
            <a:r>
              <a:rPr lang="en-US" sz="2000" b="0" i="0" u="none" strike="noStrike" baseline="0" dirty="0">
                <a:solidFill>
                  <a:srgbClr val="000000"/>
                </a:solidFill>
              </a:rPr>
              <a:t>in every case to the person concerned is </a:t>
            </a:r>
            <a:r>
              <a:rPr lang="en-US" sz="2000" b="1" i="0" u="none" strike="noStrike" baseline="0" dirty="0">
                <a:solidFill>
                  <a:srgbClr val="FF0000"/>
                </a:solidFill>
              </a:rPr>
              <a:t>not mandatory</a:t>
            </a:r>
            <a:r>
              <a:rPr lang="en-US" sz="2000" b="0" i="0" u="none" strike="noStrike" baseline="0" dirty="0">
                <a:solidFill>
                  <a:srgbClr val="000000"/>
                </a:solidFill>
              </a:rPr>
              <a:t>, it is enough if ED at the time of arrest, discloses the grounds of such arrest. </a:t>
            </a:r>
          </a:p>
          <a:p>
            <a:endParaRPr lang="en-US" sz="2800" dirty="0"/>
          </a:p>
        </p:txBody>
      </p:sp>
    </p:spTree>
    <p:extLst>
      <p:ext uri="{BB962C8B-B14F-4D97-AF65-F5344CB8AC3E}">
        <p14:creationId xmlns:p14="http://schemas.microsoft.com/office/powerpoint/2010/main" val="11260696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descr="Title 1">
            <a:extLst>
              <a:ext uri="{FF2B5EF4-FFF2-40B4-BE49-F238E27FC236}">
                <a16:creationId xmlns:a16="http://schemas.microsoft.com/office/drawing/2014/main" id="{C49A2E2E-7384-2992-2A11-813A18440CD3}"/>
              </a:ext>
            </a:extLst>
          </p:cNvPr>
          <p:cNvSpPr>
            <a:spLocks noGrp="1" noChangeArrowheads="1"/>
          </p:cNvSpPr>
          <p:nvPr>
            <p:ph type="title"/>
          </p:nvPr>
        </p:nvSpPr>
        <p:spPr/>
        <p:txBody>
          <a:bodyPr/>
          <a:lstStyle/>
          <a:p>
            <a:r>
              <a:rPr lang="en-US" altLang="en-US"/>
              <a:t> </a:t>
            </a:r>
          </a:p>
        </p:txBody>
      </p:sp>
      <p:sp>
        <p:nvSpPr>
          <p:cNvPr id="74754" name="Rectangle 2" descr="Text Placeholder 2">
            <a:extLst>
              <a:ext uri="{FF2B5EF4-FFF2-40B4-BE49-F238E27FC236}">
                <a16:creationId xmlns:a16="http://schemas.microsoft.com/office/drawing/2014/main" id="{828E709E-0EE7-5DA6-88F9-DB09E3EA1888}"/>
              </a:ext>
            </a:extLst>
          </p:cNvPr>
          <p:cNvSpPr>
            <a:spLocks noGrp="1" noChangeArrowheads="1"/>
          </p:cNvSpPr>
          <p:nvPr>
            <p:ph type="body" idx="1"/>
          </p:nvPr>
        </p:nvSpPr>
        <p:spPr>
          <a:xfrm>
            <a:off x="609600" y="1371600"/>
            <a:ext cx="8229600" cy="4389437"/>
          </a:xfrm>
        </p:spPr>
        <p:txBody>
          <a:bodyPr/>
          <a:lstStyle/>
          <a:p>
            <a:pPr marL="0" indent="0" algn="ctr">
              <a:buSzTx/>
              <a:buFontTx/>
              <a:buNone/>
            </a:pPr>
            <a:endParaRPr lang="en-US" altLang="en-US" sz="5400" dirty="0"/>
          </a:p>
          <a:p>
            <a:pPr marL="0" indent="0" algn="ctr">
              <a:buSzTx/>
              <a:buFontTx/>
              <a:buNone/>
            </a:pPr>
            <a:r>
              <a:rPr lang="en-US" altLang="en-US" sz="5400" dirty="0"/>
              <a:t>SANCTION OF PROSECUTION</a:t>
            </a:r>
          </a:p>
          <a:p>
            <a:pPr marL="0" indent="0" algn="ctr">
              <a:buSzTx/>
              <a:buFontTx/>
              <a:buNone/>
            </a:pPr>
            <a:endParaRPr lang="en-US" altLang="en-US" sz="5400" dirty="0"/>
          </a:p>
          <a:p>
            <a:pPr marL="0" indent="0" algn="ctr">
              <a:buSzTx/>
              <a:buFontTx/>
              <a:buNone/>
            </a:pPr>
            <a:r>
              <a:rPr lang="en-US" altLang="en-US" sz="2000" b="1" dirty="0">
                <a:solidFill>
                  <a:srgbClr val="FF0000"/>
                </a:solidFill>
              </a:rPr>
              <a:t>Note: While there is no requirement for sanction in PMLA, however in all the 3 other acts, i.e., Income Tax Act, Black Money Act and Benami Act, Sanction is required </a:t>
            </a:r>
          </a:p>
          <a:p>
            <a:pPr marL="0" indent="0" algn="ctr">
              <a:buSzTx/>
              <a:buFontTx/>
              <a:buNone/>
            </a:pPr>
            <a:endParaRPr lang="en-US" altLang="en-US" sz="5400" dirty="0"/>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descr="Title 1">
            <a:extLst>
              <a:ext uri="{FF2B5EF4-FFF2-40B4-BE49-F238E27FC236}">
                <a16:creationId xmlns:a16="http://schemas.microsoft.com/office/drawing/2014/main" id="{7787A90B-52DB-6488-BC46-5C1ED49EE3E9}"/>
              </a:ext>
            </a:extLst>
          </p:cNvPr>
          <p:cNvSpPr>
            <a:spLocks noGrp="1" noChangeArrowheads="1"/>
          </p:cNvSpPr>
          <p:nvPr>
            <p:ph type="title"/>
          </p:nvPr>
        </p:nvSpPr>
        <p:spPr/>
        <p:txBody>
          <a:bodyPr/>
          <a:lstStyle/>
          <a:p>
            <a:r>
              <a:rPr lang="en-US" altLang="en-US"/>
              <a:t>Section 55 PBPT Act</a:t>
            </a:r>
          </a:p>
        </p:txBody>
      </p:sp>
      <p:sp>
        <p:nvSpPr>
          <p:cNvPr id="75778" name="Rectangle 2" descr="Text Placeholder 2">
            <a:extLst>
              <a:ext uri="{FF2B5EF4-FFF2-40B4-BE49-F238E27FC236}">
                <a16:creationId xmlns:a16="http://schemas.microsoft.com/office/drawing/2014/main" id="{95E0CC88-EE94-7E98-BF3F-5CE795EDE4B8}"/>
              </a:ext>
            </a:extLst>
          </p:cNvPr>
          <p:cNvSpPr>
            <a:spLocks noGrp="1" noChangeArrowheads="1"/>
          </p:cNvSpPr>
          <p:nvPr>
            <p:ph type="body" idx="1"/>
          </p:nvPr>
        </p:nvSpPr>
        <p:spPr/>
        <p:txBody>
          <a:bodyPr/>
          <a:lstStyle/>
          <a:p>
            <a:pPr marL="0" indent="0" algn="just">
              <a:buSzTx/>
              <a:buFontTx/>
              <a:buNone/>
            </a:pPr>
            <a:r>
              <a:rPr lang="en-US" altLang="en-US" sz="2800"/>
              <a:t>Previous sanction</a:t>
            </a:r>
          </a:p>
          <a:p>
            <a:pPr marL="0" indent="0" algn="just">
              <a:buSzTx/>
              <a:buFontTx/>
              <a:buNone/>
            </a:pPr>
            <a:endParaRPr lang="en-US" altLang="en-US" sz="2800"/>
          </a:p>
          <a:p>
            <a:pPr marL="0" indent="0" algn="just">
              <a:buSzTx/>
              <a:buFontTx/>
              <a:buNone/>
            </a:pPr>
            <a:r>
              <a:rPr lang="en-US" altLang="en-US" sz="2800"/>
              <a:t>No prosecution shall be instituted against any person in respect of any offence under sections 3, 53 or section 54 without the previous sanction of the Board.]</a:t>
            </a:r>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descr="Title 1">
            <a:extLst>
              <a:ext uri="{FF2B5EF4-FFF2-40B4-BE49-F238E27FC236}">
                <a16:creationId xmlns:a16="http://schemas.microsoft.com/office/drawing/2014/main" id="{D459A7E0-3910-685C-EB47-01F970BE9489}"/>
              </a:ext>
            </a:extLst>
          </p:cNvPr>
          <p:cNvSpPr>
            <a:spLocks noGrp="1" noChangeArrowheads="1"/>
          </p:cNvSpPr>
          <p:nvPr>
            <p:ph type="title"/>
          </p:nvPr>
        </p:nvSpPr>
        <p:spPr>
          <a:xfrm>
            <a:off x="439738" y="704850"/>
            <a:ext cx="8229600" cy="1143000"/>
          </a:xfrm>
        </p:spPr>
        <p:txBody>
          <a:bodyPr/>
          <a:lstStyle/>
          <a:p>
            <a:r>
              <a:rPr lang="en-US" altLang="en-US" sz="3200"/>
              <a:t>Amendment to Section 55 of the principal Act, w.e.f.  1</a:t>
            </a:r>
            <a:r>
              <a:rPr lang="en-US" altLang="en-US" sz="3200" baseline="30000"/>
              <a:t>st</a:t>
            </a:r>
            <a:r>
              <a:rPr lang="en-US" altLang="en-US" sz="3200"/>
              <a:t> September 2019,—</a:t>
            </a:r>
          </a:p>
        </p:txBody>
      </p:sp>
      <p:sp>
        <p:nvSpPr>
          <p:cNvPr id="76802" name="Rectangle 2" descr="Text Placeholder 2">
            <a:extLst>
              <a:ext uri="{FF2B5EF4-FFF2-40B4-BE49-F238E27FC236}">
                <a16:creationId xmlns:a16="http://schemas.microsoft.com/office/drawing/2014/main" id="{D480EB9F-C486-BF35-F97C-E1730CB93D4D}"/>
              </a:ext>
            </a:extLst>
          </p:cNvPr>
          <p:cNvSpPr>
            <a:spLocks noGrp="1" noChangeArrowheads="1"/>
          </p:cNvSpPr>
          <p:nvPr>
            <p:ph type="body" idx="1"/>
          </p:nvPr>
        </p:nvSpPr>
        <p:spPr/>
        <p:txBody>
          <a:bodyPr/>
          <a:lstStyle/>
          <a:p>
            <a:pPr marL="190500" indent="-190500">
              <a:buFontTx/>
              <a:buAutoNum type="romanLcParenBoth"/>
            </a:pPr>
            <a:r>
              <a:rPr lang="en-US" altLang="en-US"/>
              <a:t>for the word “Board”, the words “competent authority” shall be substituted;</a:t>
            </a:r>
          </a:p>
          <a:p>
            <a:pPr marL="190500" indent="-190500">
              <a:buSzTx/>
              <a:buFontTx/>
              <a:buNone/>
            </a:pPr>
            <a:endParaRPr lang="en-US" altLang="en-US"/>
          </a:p>
          <a:p>
            <a:pPr marL="190500" indent="-190500" algn="just">
              <a:buSzTx/>
              <a:buFontTx/>
              <a:buNone/>
            </a:pPr>
            <a:r>
              <a:rPr lang="en-US" altLang="en-US"/>
              <a:t>‘Explanation.––For the purposes of this section, “competent authority” means a Commissioner, a Director, a Principal Commissioner of Income-tax or a Principal Director of Income-tax as defined in clause (16), clause (21), clause (34B) and clause (34C), respectively, of section 2 of the Income-tax Act, 1961.’ </a:t>
            </a:r>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descr="Title 1">
            <a:extLst>
              <a:ext uri="{FF2B5EF4-FFF2-40B4-BE49-F238E27FC236}">
                <a16:creationId xmlns:a16="http://schemas.microsoft.com/office/drawing/2014/main" id="{D72BC968-5ADC-3432-D04D-95980BBFD369}"/>
              </a:ext>
            </a:extLst>
          </p:cNvPr>
          <p:cNvSpPr>
            <a:spLocks noGrp="1" noChangeArrowheads="1"/>
          </p:cNvSpPr>
          <p:nvPr>
            <p:ph type="title"/>
          </p:nvPr>
        </p:nvSpPr>
        <p:spPr>
          <a:xfrm>
            <a:off x="433227" y="762000"/>
            <a:ext cx="8229600" cy="1584325"/>
          </a:xfrm>
        </p:spPr>
        <p:txBody>
          <a:bodyPr/>
          <a:lstStyle/>
          <a:p>
            <a:pPr defTabSz="739775"/>
            <a:r>
              <a:rPr lang="en-US" altLang="en-US" sz="2500" b="1" dirty="0"/>
              <a:t>279. Prosecution to be at the instance of [Principal Chief Commissioner or] Chief Commissioner or [Principal Commissioner or] Commissioner]</a:t>
            </a:r>
            <a:br>
              <a:rPr lang="en-US" altLang="en-US" sz="2500" b="1" dirty="0"/>
            </a:br>
            <a:r>
              <a:rPr lang="en-US" altLang="en-US" sz="1800" b="1" dirty="0"/>
              <a:t>[Income Tax Act]</a:t>
            </a:r>
            <a:endParaRPr lang="en-US" altLang="en-US" sz="2500" b="1" dirty="0"/>
          </a:p>
        </p:txBody>
      </p:sp>
      <p:sp>
        <p:nvSpPr>
          <p:cNvPr id="77826" name="Rectangle 2" descr="Content Placeholder 2">
            <a:extLst>
              <a:ext uri="{FF2B5EF4-FFF2-40B4-BE49-F238E27FC236}">
                <a16:creationId xmlns:a16="http://schemas.microsoft.com/office/drawing/2014/main" id="{C6BF051F-5ECB-36C7-F9BB-AF81668847A6}"/>
              </a:ext>
            </a:extLst>
          </p:cNvPr>
          <p:cNvSpPr>
            <a:spLocks noGrp="1" noChangeArrowheads="1"/>
          </p:cNvSpPr>
          <p:nvPr>
            <p:ph type="body" idx="1"/>
          </p:nvPr>
        </p:nvSpPr>
        <p:spPr>
          <a:xfrm>
            <a:off x="304800" y="2362200"/>
            <a:ext cx="8229600" cy="4389437"/>
          </a:xfrm>
        </p:spPr>
        <p:txBody>
          <a:bodyPr/>
          <a:lstStyle/>
          <a:p>
            <a:pPr marL="249238" indent="-249238" algn="just" defTabSz="831850">
              <a:spcBef>
                <a:spcPts val="500"/>
              </a:spcBef>
              <a:buSzTx/>
              <a:buFontTx/>
              <a:buNone/>
            </a:pPr>
            <a:endParaRPr lang="en-US" altLang="en-US" sz="2300" dirty="0"/>
          </a:p>
          <a:p>
            <a:pPr marL="249238" indent="-249238" algn="just" defTabSz="831850">
              <a:spcBef>
                <a:spcPts val="500"/>
              </a:spcBef>
              <a:buSzTx/>
              <a:buFontTx/>
              <a:buNone/>
            </a:pPr>
            <a:r>
              <a:rPr lang="en-US" altLang="en-US" sz="2300" dirty="0"/>
              <a:t> 	</a:t>
            </a:r>
            <a:r>
              <a:rPr lang="en-US" altLang="en-US" sz="2900" dirty="0"/>
              <a:t>Prosecutions under Sections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275A</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275B</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276A</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276B</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276BB</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276C</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276CC</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276D</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277</a:t>
            </a:r>
            <a:r>
              <a:rPr lang="en-US" altLang="en-US" sz="2900" dirty="0"/>
              <a:t>,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277A</a:t>
            </a:r>
            <a:r>
              <a:rPr lang="en-US" altLang="en-US" sz="2900" dirty="0"/>
              <a:t> or </a:t>
            </a:r>
            <a:r>
              <a:rPr lang="en-US" altLang="en-US" sz="2900" dirty="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278</a:t>
            </a:r>
            <a:r>
              <a:rPr lang="en-US" altLang="en-US" sz="2900" dirty="0"/>
              <a:t> </a:t>
            </a:r>
            <a:r>
              <a:rPr lang="en-US" altLang="en-US" sz="2900" dirty="0">
                <a:solidFill>
                  <a:srgbClr val="FF0000"/>
                </a:solidFill>
              </a:rPr>
              <a:t>only with the previous sanction of the [Principal Commissioner or] Commissioner or Commissioner  (Appeals) or the appropriate authority:</a:t>
            </a:r>
            <a:endParaRPr lang="en-US" altLang="en-US" sz="2300" dirty="0"/>
          </a:p>
          <a:p>
            <a:pPr marL="249238" indent="-249238" algn="just" defTabSz="831850">
              <a:spcBef>
                <a:spcPts val="500"/>
              </a:spcBef>
              <a:buSzTx/>
              <a:buFontTx/>
              <a:buNone/>
            </a:pPr>
            <a:r>
              <a:rPr lang="en-US" altLang="en-US" sz="2900" b="1" dirty="0"/>
              <a:t>    </a:t>
            </a:r>
          </a:p>
        </p:txBody>
      </p:sp>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descr="Title 1">
            <a:extLst>
              <a:ext uri="{FF2B5EF4-FFF2-40B4-BE49-F238E27FC236}">
                <a16:creationId xmlns:a16="http://schemas.microsoft.com/office/drawing/2014/main" id="{CF6E6E0C-5D7B-8762-07A2-5FBCFCEC1CD1}"/>
              </a:ext>
            </a:extLst>
          </p:cNvPr>
          <p:cNvSpPr>
            <a:spLocks noGrp="1" noChangeArrowheads="1"/>
          </p:cNvSpPr>
          <p:nvPr>
            <p:ph type="title"/>
          </p:nvPr>
        </p:nvSpPr>
        <p:spPr>
          <a:xfrm>
            <a:off x="611188" y="736600"/>
            <a:ext cx="8229600" cy="1763713"/>
          </a:xfrm>
        </p:spPr>
        <p:txBody>
          <a:bodyPr/>
          <a:lstStyle/>
          <a:p>
            <a:pPr algn="just"/>
            <a:r>
              <a:rPr lang="en-US" altLang="en-US" sz="2400" b="1"/>
              <a:t>55. [</a:t>
            </a:r>
            <a:r>
              <a:rPr lang="en-US" altLang="en-US" sz="2400" b="1" i="1"/>
              <a:t>Prosecution to be at instance of Principal Chief Commissioner or Principal Director General or Chief Commissioner or Director General or Principal Commissioner or Commissioner</a:t>
            </a:r>
            <a:r>
              <a:rPr lang="en-US" altLang="en-US" sz="2400"/>
              <a:t>.</a:t>
            </a:r>
            <a:r>
              <a:rPr lang="en-US" altLang="en-US" sz="2400" b="1"/>
              <a:t>] </a:t>
            </a:r>
            <a:r>
              <a:rPr lang="en-US" altLang="en-US" sz="1600" b="1"/>
              <a:t>(Black Money act)</a:t>
            </a:r>
            <a:endParaRPr lang="en-US" altLang="en-US" sz="2400" b="1"/>
          </a:p>
        </p:txBody>
      </p:sp>
      <p:sp>
        <p:nvSpPr>
          <p:cNvPr id="78850" name="Rectangle 2" descr="Content Placeholder 2">
            <a:extLst>
              <a:ext uri="{FF2B5EF4-FFF2-40B4-BE49-F238E27FC236}">
                <a16:creationId xmlns:a16="http://schemas.microsoft.com/office/drawing/2014/main" id="{9B6AC6DB-0071-3D83-EBC0-B434F5B21262}"/>
              </a:ext>
            </a:extLst>
          </p:cNvPr>
          <p:cNvSpPr>
            <a:spLocks noGrp="1" noChangeArrowheads="1"/>
          </p:cNvSpPr>
          <p:nvPr>
            <p:ph type="body" idx="1"/>
          </p:nvPr>
        </p:nvSpPr>
        <p:spPr>
          <a:xfrm>
            <a:off x="684213" y="3411538"/>
            <a:ext cx="8064500" cy="3446462"/>
          </a:xfrm>
        </p:spPr>
        <p:txBody>
          <a:bodyPr/>
          <a:lstStyle/>
          <a:p>
            <a:pPr marL="0" indent="0" algn="just">
              <a:buSzTx/>
              <a:buFontTx/>
              <a:buNone/>
            </a:pPr>
            <a:r>
              <a:rPr lang="en-US" altLang="en-US">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(1) A person shall not be proceeded against for an offence under section 49 to section 53 (both inclusive) except with the sanction of the Principal Commissioner or Commissioner or the Commissioner (Appeals), as the case may be.</a:t>
            </a:r>
          </a:p>
        </p:txBody>
      </p:sp>
    </p:spTree>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descr="Title 1">
            <a:extLst>
              <a:ext uri="{FF2B5EF4-FFF2-40B4-BE49-F238E27FC236}">
                <a16:creationId xmlns:a16="http://schemas.microsoft.com/office/drawing/2014/main" id="{0028CEE3-F0A4-E478-F851-FFA2BB44EA70}"/>
              </a:ext>
            </a:extLst>
          </p:cNvPr>
          <p:cNvSpPr>
            <a:spLocks noGrp="1" noChangeArrowheads="1"/>
          </p:cNvSpPr>
          <p:nvPr>
            <p:ph type="title"/>
          </p:nvPr>
        </p:nvSpPr>
        <p:spPr/>
        <p:txBody>
          <a:bodyPr/>
          <a:lstStyle/>
          <a:p>
            <a:r>
              <a:rPr lang="en-US" altLang="en-US"/>
              <a:t> </a:t>
            </a:r>
          </a:p>
        </p:txBody>
      </p:sp>
      <p:sp>
        <p:nvSpPr>
          <p:cNvPr id="79874" name="Rectangle 2" descr="Text Placeholder 2">
            <a:extLst>
              <a:ext uri="{FF2B5EF4-FFF2-40B4-BE49-F238E27FC236}">
                <a16:creationId xmlns:a16="http://schemas.microsoft.com/office/drawing/2014/main" id="{4538E3ED-B192-D752-B468-4B2746655EE5}"/>
              </a:ext>
            </a:extLst>
          </p:cNvPr>
          <p:cNvSpPr>
            <a:spLocks noGrp="1" noChangeArrowheads="1"/>
          </p:cNvSpPr>
          <p:nvPr>
            <p:ph type="body" idx="1"/>
          </p:nvPr>
        </p:nvSpPr>
        <p:spPr/>
        <p:txBody>
          <a:bodyPr/>
          <a:lstStyle/>
          <a:p>
            <a:pPr marL="0" indent="0" algn="ctr">
              <a:buSzTx/>
              <a:buFontTx/>
              <a:buNone/>
            </a:pPr>
            <a:r>
              <a:rPr lang="en-US" altLang="en-US" sz="4000"/>
              <a:t>Whether show cause notice is a must before initiation of prosecution?</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594A-95DE-85D2-9F59-035602BD8134}"/>
              </a:ext>
            </a:extLst>
          </p:cNvPr>
          <p:cNvSpPr>
            <a:spLocks noGrp="1"/>
          </p:cNvSpPr>
          <p:nvPr>
            <p:ph type="title"/>
          </p:nvPr>
        </p:nvSpPr>
        <p:spPr>
          <a:xfrm>
            <a:off x="609600" y="990600"/>
            <a:ext cx="8229600" cy="1143000"/>
          </a:xfrm>
        </p:spPr>
        <p:txBody>
          <a:bodyPr/>
          <a:lstStyle/>
          <a:p>
            <a:r>
              <a:rPr lang="en-US" dirty="0"/>
              <a:t>Whether unaccounted money is Proceeds of Crime?</a:t>
            </a:r>
          </a:p>
        </p:txBody>
      </p:sp>
      <p:sp>
        <p:nvSpPr>
          <p:cNvPr id="3" name="Content Placeholder 2">
            <a:extLst>
              <a:ext uri="{FF2B5EF4-FFF2-40B4-BE49-F238E27FC236}">
                <a16:creationId xmlns:a16="http://schemas.microsoft.com/office/drawing/2014/main" id="{3022EC10-8714-6194-03C4-31C26875551F}"/>
              </a:ext>
            </a:extLst>
          </p:cNvPr>
          <p:cNvSpPr>
            <a:spLocks noGrp="1"/>
          </p:cNvSpPr>
          <p:nvPr>
            <p:ph idx="1"/>
          </p:nvPr>
        </p:nvSpPr>
        <p:spPr>
          <a:xfrm>
            <a:off x="457200" y="2362200"/>
            <a:ext cx="8229600" cy="4038600"/>
          </a:xfrm>
        </p:spPr>
        <p:txBody>
          <a:bodyPr/>
          <a:lstStyle/>
          <a:p>
            <a:pPr marL="0" indent="0" algn="just">
              <a:lnSpc>
                <a:spcPct val="150000"/>
              </a:lnSpc>
              <a:buNone/>
            </a:pPr>
            <a:r>
              <a:rPr lang="en-US" sz="2000" b="0" i="0" u="none" strike="noStrike" baseline="0" dirty="0">
                <a:solidFill>
                  <a:srgbClr val="000000"/>
                </a:solidFill>
              </a:rPr>
              <a:t>“Similarly, possession of unaccounted property acquired by legal means may be </a:t>
            </a:r>
            <a:r>
              <a:rPr lang="en-US" sz="2000" b="1" i="0" u="none" strike="noStrike" baseline="0" dirty="0">
                <a:solidFill>
                  <a:srgbClr val="FF0000"/>
                </a:solidFill>
              </a:rPr>
              <a:t>actionable for tax violation </a:t>
            </a:r>
            <a:r>
              <a:rPr lang="en-US" sz="2000" b="0" i="0" u="none" strike="noStrike" baseline="0" dirty="0">
                <a:solidFill>
                  <a:srgbClr val="000000"/>
                </a:solidFill>
              </a:rPr>
              <a:t>and yet, will </a:t>
            </a:r>
            <a:r>
              <a:rPr lang="en-US" sz="2000" b="1" i="0" u="none" strike="noStrike" baseline="0" dirty="0">
                <a:solidFill>
                  <a:srgbClr val="FF0000"/>
                </a:solidFill>
              </a:rPr>
              <a:t>not be regarded as proceeds of crime</a:t>
            </a:r>
            <a:r>
              <a:rPr lang="en-US" sz="2000" b="0" i="0" u="none" strike="noStrike" baseline="0" dirty="0">
                <a:solidFill>
                  <a:srgbClr val="000000"/>
                </a:solidFill>
              </a:rPr>
              <a:t> unless the concerned tax legislation prescribes such violation as an offence and </a:t>
            </a:r>
            <a:r>
              <a:rPr lang="en-US" sz="2000" b="1" i="0" u="none" strike="noStrike" baseline="0" dirty="0">
                <a:solidFill>
                  <a:srgbClr val="FF0000"/>
                </a:solidFill>
              </a:rPr>
              <a:t>such offence is included in the Schedule </a:t>
            </a:r>
            <a:r>
              <a:rPr lang="en-US" sz="2000" b="0" i="0" u="none" strike="noStrike" baseline="0" dirty="0">
                <a:solidFill>
                  <a:srgbClr val="000000"/>
                </a:solidFill>
              </a:rPr>
              <a:t>of the 2002 Act. For being regarded as proceeds of crime, the property associated with the scheduled offence must have been derived or obtained by a person “as a result of” criminal activity relating to the concerned scheduled offence.” </a:t>
            </a:r>
            <a:r>
              <a:rPr lang="en-US" sz="2000" b="0" i="1" u="none" strike="noStrike" baseline="0" dirty="0">
                <a:solidFill>
                  <a:srgbClr val="000000"/>
                </a:solidFill>
              </a:rPr>
              <a:t>(Vijay </a:t>
            </a:r>
            <a:r>
              <a:rPr lang="en-US" sz="2000" b="0" i="1" u="none" strike="noStrike" baseline="0" dirty="0" err="1">
                <a:solidFill>
                  <a:srgbClr val="000000"/>
                </a:solidFill>
              </a:rPr>
              <a:t>Madanalal</a:t>
            </a:r>
            <a:r>
              <a:rPr lang="en-US" sz="2000" b="0" i="1" u="none" strike="noStrike" baseline="0" dirty="0">
                <a:solidFill>
                  <a:srgbClr val="000000"/>
                </a:solidFill>
              </a:rPr>
              <a:t> Chaudhary)</a:t>
            </a:r>
            <a:r>
              <a:rPr lang="en-US" sz="2000" b="0" i="0" u="none" strike="noStrike" baseline="0" dirty="0">
                <a:solidFill>
                  <a:srgbClr val="000000"/>
                </a:solidFill>
              </a:rPr>
              <a:t> </a:t>
            </a:r>
            <a:endParaRPr lang="en-US" sz="2800" dirty="0"/>
          </a:p>
        </p:txBody>
      </p:sp>
    </p:spTree>
    <p:extLst>
      <p:ext uri="{BB962C8B-B14F-4D97-AF65-F5344CB8AC3E}">
        <p14:creationId xmlns:p14="http://schemas.microsoft.com/office/powerpoint/2010/main" val="35950756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descr="Title 1">
            <a:extLst>
              <a:ext uri="{FF2B5EF4-FFF2-40B4-BE49-F238E27FC236}">
                <a16:creationId xmlns:a16="http://schemas.microsoft.com/office/drawing/2014/main" id="{4CF80907-1156-715D-4BAC-86E6445CF7E9}"/>
              </a:ext>
            </a:extLst>
          </p:cNvPr>
          <p:cNvSpPr>
            <a:spLocks noGrp="1" noChangeArrowheads="1"/>
          </p:cNvSpPr>
          <p:nvPr>
            <p:ph type="title"/>
          </p:nvPr>
        </p:nvSpPr>
        <p:spPr/>
        <p:txBody>
          <a:bodyPr/>
          <a:lstStyle/>
          <a:p>
            <a:r>
              <a:rPr lang="en-US" altLang="en-US"/>
              <a:t> </a:t>
            </a:r>
          </a:p>
        </p:txBody>
      </p:sp>
      <p:sp>
        <p:nvSpPr>
          <p:cNvPr id="80898" name="Rectangle 2" descr="Text Placeholder 2">
            <a:extLst>
              <a:ext uri="{FF2B5EF4-FFF2-40B4-BE49-F238E27FC236}">
                <a16:creationId xmlns:a16="http://schemas.microsoft.com/office/drawing/2014/main" id="{7EAE1301-B098-9EBD-10C0-2F1924B10006}"/>
              </a:ext>
            </a:extLst>
          </p:cNvPr>
          <p:cNvSpPr>
            <a:spLocks noGrp="1" noChangeArrowheads="1"/>
          </p:cNvSpPr>
          <p:nvPr>
            <p:ph type="body" idx="1"/>
          </p:nvPr>
        </p:nvSpPr>
        <p:spPr/>
        <p:txBody>
          <a:bodyPr/>
          <a:lstStyle/>
          <a:p>
            <a:pPr marL="0" indent="0">
              <a:buSzTx/>
              <a:buFontTx/>
              <a:buNone/>
            </a:pPr>
            <a:r>
              <a:rPr lang="en-US" altLang="en-US" sz="2800" b="1"/>
              <a:t>CIT v. Velliappa Textiles Ltd. (2003) 263 ITR 550 (SC)</a:t>
            </a:r>
          </a:p>
          <a:p>
            <a:pPr marL="0" indent="0">
              <a:buSzTx/>
              <a:buFontTx/>
              <a:buNone/>
            </a:pPr>
            <a:endParaRPr lang="en-US" altLang="en-US"/>
          </a:p>
          <a:p>
            <a:pPr marL="0" indent="0" algn="just">
              <a:buSzTx/>
              <a:buFontTx/>
              <a:buNone/>
            </a:pPr>
            <a:r>
              <a:rPr lang="en-US" altLang="en-US"/>
              <a:t>No show cause notice is required by the law before grant of Sanction.</a:t>
            </a:r>
          </a:p>
          <a:p>
            <a:pPr marL="0" indent="0" algn="just">
              <a:buSzTx/>
              <a:buFontTx/>
              <a:buNone/>
            </a:pPr>
            <a:endParaRPr lang="en-US" altLang="en-US"/>
          </a:p>
          <a:p>
            <a:pPr marL="0" indent="0" algn="just">
              <a:buSzTx/>
              <a:buFontTx/>
              <a:buNone/>
            </a:pPr>
            <a:r>
              <a:rPr lang="en-US" altLang="en-US"/>
              <a:t>However, the Department, as a practice, is invariably issuing notices, prior to grant of Sanction.</a:t>
            </a:r>
          </a:p>
        </p:txBody>
      </p:sp>
    </p:spTree>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descr="Title 1">
            <a:extLst>
              <a:ext uri="{FF2B5EF4-FFF2-40B4-BE49-F238E27FC236}">
                <a16:creationId xmlns:a16="http://schemas.microsoft.com/office/drawing/2014/main" id="{C36B08BD-0F23-9ACA-4162-1B76A9800B69}"/>
              </a:ext>
            </a:extLst>
          </p:cNvPr>
          <p:cNvSpPr>
            <a:spLocks noGrp="1" noChangeArrowheads="1"/>
          </p:cNvSpPr>
          <p:nvPr>
            <p:ph type="title"/>
          </p:nvPr>
        </p:nvSpPr>
        <p:spPr/>
        <p:txBody>
          <a:bodyPr/>
          <a:lstStyle/>
          <a:p>
            <a:r>
              <a:rPr lang="en-US" altLang="en-US"/>
              <a:t> Section 279 </a:t>
            </a:r>
            <a:r>
              <a:rPr lang="en-US" altLang="en-US" sz="2400"/>
              <a:t>(Cont.)</a:t>
            </a:r>
            <a:endParaRPr lang="en-US" altLang="en-US"/>
          </a:p>
        </p:txBody>
      </p:sp>
      <p:sp>
        <p:nvSpPr>
          <p:cNvPr id="81922" name="Rectangle 2" descr="Content Placeholder 2">
            <a:extLst>
              <a:ext uri="{FF2B5EF4-FFF2-40B4-BE49-F238E27FC236}">
                <a16:creationId xmlns:a16="http://schemas.microsoft.com/office/drawing/2014/main" id="{4F193940-1BB8-6F52-886A-8C289F8581E0}"/>
              </a:ext>
            </a:extLst>
          </p:cNvPr>
          <p:cNvSpPr>
            <a:spLocks noGrp="1" noChangeArrowheads="1"/>
          </p:cNvSpPr>
          <p:nvPr>
            <p:ph type="body" idx="1"/>
          </p:nvPr>
        </p:nvSpPr>
        <p:spPr/>
        <p:txBody>
          <a:bodyPr/>
          <a:lstStyle/>
          <a:p>
            <a:pPr marL="0" indent="0" algn="just">
              <a:buSzTx/>
              <a:buFontTx/>
              <a:buNone/>
            </a:pPr>
            <a:r>
              <a:rPr lang="en-US" altLang="en-US" sz="2000"/>
              <a:t>(</a:t>
            </a:r>
            <a:r>
              <a:rPr lang="en-US" altLang="en-US" sz="2800"/>
              <a:t>2) Any offence under this Chapter may, </a:t>
            </a:r>
            <a:r>
              <a:rPr lang="en-US" altLang="en-US" sz="2800">
                <a:solidFill>
                  <a:srgbClr val="FF0000"/>
                </a:solidFill>
              </a:rPr>
              <a:t>either before or after the institution of proceedings, be </a:t>
            </a:r>
            <a:r>
              <a:rPr lang="en-US" altLang="en-US" sz="2800" b="1">
                <a:solidFill>
                  <a:srgbClr val="FF0000"/>
                </a:solidFill>
              </a:rPr>
              <a:t>compounded</a:t>
            </a:r>
            <a:r>
              <a:rPr lang="en-US" altLang="en-US" sz="2800">
                <a:solidFill>
                  <a:srgbClr val="000090"/>
                </a:solidFill>
              </a:rPr>
              <a:t> </a:t>
            </a:r>
            <a:r>
              <a:rPr lang="en-US" altLang="en-US" sz="2800"/>
              <a:t>by the Principal Chief Commissioner or Chief Commissioner or a Principal Director General or Director General.</a:t>
            </a:r>
            <a:endParaRPr lang="en-US" altLang="en-US" sz="2000"/>
          </a:p>
        </p:txBody>
      </p:sp>
    </p:spTree>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descr="Title 1">
            <a:extLst>
              <a:ext uri="{FF2B5EF4-FFF2-40B4-BE49-F238E27FC236}">
                <a16:creationId xmlns:a16="http://schemas.microsoft.com/office/drawing/2014/main" id="{9A719591-E27E-A1AC-4C78-A9C69FE3C2C1}"/>
              </a:ext>
            </a:extLst>
          </p:cNvPr>
          <p:cNvSpPr>
            <a:spLocks noGrp="1" noChangeArrowheads="1"/>
          </p:cNvSpPr>
          <p:nvPr>
            <p:ph type="title"/>
          </p:nvPr>
        </p:nvSpPr>
        <p:spPr/>
        <p:txBody>
          <a:bodyPr/>
          <a:lstStyle/>
          <a:p>
            <a:pPr algn="ctr" defTabSz="739775"/>
            <a:r>
              <a:rPr lang="en-US" altLang="en-US" sz="4000" dirty="0"/>
              <a:t> In case of offence committed by Company</a:t>
            </a:r>
          </a:p>
        </p:txBody>
      </p:sp>
      <p:sp>
        <p:nvSpPr>
          <p:cNvPr id="82946" name="Rectangle 2" descr="Text Placeholder 2">
            <a:extLst>
              <a:ext uri="{FF2B5EF4-FFF2-40B4-BE49-F238E27FC236}">
                <a16:creationId xmlns:a16="http://schemas.microsoft.com/office/drawing/2014/main" id="{7A753880-D9F9-A152-EAA9-216094E043FC}"/>
              </a:ext>
            </a:extLst>
          </p:cNvPr>
          <p:cNvSpPr>
            <a:spLocks noGrp="1" noChangeArrowheads="1"/>
          </p:cNvSpPr>
          <p:nvPr>
            <p:ph type="body" idx="1"/>
          </p:nvPr>
        </p:nvSpPr>
        <p:spPr/>
        <p:txBody>
          <a:bodyPr/>
          <a:lstStyle/>
          <a:p>
            <a:pPr marL="0" indent="0" algn="just">
              <a:buSzTx/>
              <a:buFontTx/>
              <a:buNone/>
            </a:pPr>
            <a:r>
              <a:rPr lang="en-US" altLang="en-US"/>
              <a:t>1.	Company </a:t>
            </a:r>
          </a:p>
          <a:p>
            <a:pPr marL="0" indent="0" algn="just">
              <a:buSzTx/>
              <a:buFontTx/>
              <a:buNone/>
            </a:pPr>
            <a:r>
              <a:rPr lang="en-US" altLang="en-US"/>
              <a:t>2.	Every person who was </a:t>
            </a:r>
            <a:r>
              <a:rPr lang="en-US" altLang="en-US" b="1">
                <a:solidFill>
                  <a:srgbClr val="FF6600"/>
                </a:solidFill>
              </a:rPr>
              <a:t>in charge of</a:t>
            </a:r>
            <a:r>
              <a:rPr lang="en-US" altLang="en-US" b="1"/>
              <a:t> </a:t>
            </a:r>
            <a:r>
              <a:rPr lang="en-US" altLang="en-US"/>
              <a:t>and was 	</a:t>
            </a:r>
            <a:r>
              <a:rPr lang="en-US" altLang="en-US" b="1">
                <a:solidFill>
                  <a:srgbClr val="FF6600"/>
                </a:solidFill>
              </a:rPr>
              <a:t>responsible to</a:t>
            </a:r>
            <a:r>
              <a:rPr lang="en-US" altLang="en-US"/>
              <a:t> the company, for the conduct of 	its business, at the time the contravention was 	committed</a:t>
            </a:r>
          </a:p>
          <a:p>
            <a:pPr marL="0" indent="0" algn="just">
              <a:buSzTx/>
              <a:buFontTx/>
              <a:buNone/>
            </a:pPr>
            <a:endParaRPr lang="en-US" altLang="en-US"/>
          </a:p>
          <a:p>
            <a:pPr marL="0" indent="0" algn="just">
              <a:buSzTx/>
              <a:buFontTx/>
              <a:buNone/>
            </a:pPr>
            <a:r>
              <a:rPr lang="en-US" altLang="en-US"/>
              <a:t>3.	Director, Manager, Secretary or other officers, 	with whose </a:t>
            </a:r>
            <a:r>
              <a:rPr lang="en-US" altLang="en-US" b="1">
                <a:solidFill>
                  <a:srgbClr val="FF6600"/>
                </a:solidFill>
              </a:rPr>
              <a:t>consent or connivance or neglect</a:t>
            </a:r>
            <a:r>
              <a:rPr lang="en-US" altLang="en-US"/>
              <a:t> 	the contravention was committed;</a:t>
            </a:r>
          </a:p>
        </p:txBody>
      </p:sp>
    </p:spTree>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descr="Title 1">
            <a:extLst>
              <a:ext uri="{FF2B5EF4-FFF2-40B4-BE49-F238E27FC236}">
                <a16:creationId xmlns:a16="http://schemas.microsoft.com/office/drawing/2014/main" id="{F2891440-4185-5735-A860-46538B09D01F}"/>
              </a:ext>
            </a:extLst>
          </p:cNvPr>
          <p:cNvSpPr>
            <a:spLocks noGrp="1" noChangeArrowheads="1"/>
          </p:cNvSpPr>
          <p:nvPr>
            <p:ph type="title"/>
          </p:nvPr>
        </p:nvSpPr>
        <p:spPr/>
        <p:txBody>
          <a:bodyPr/>
          <a:lstStyle/>
          <a:p>
            <a:r>
              <a:rPr lang="en-US" altLang="en-US" sz="3600"/>
              <a:t>Aneeta Hada vs M/S Godfather Travels &amp; Tours Pvt. Ltd. (dated 27.04.2012)</a:t>
            </a:r>
          </a:p>
        </p:txBody>
      </p:sp>
      <p:sp>
        <p:nvSpPr>
          <p:cNvPr id="83970" name="Rectangle 2" descr="Text Placeholder 2">
            <a:extLst>
              <a:ext uri="{FF2B5EF4-FFF2-40B4-BE49-F238E27FC236}">
                <a16:creationId xmlns:a16="http://schemas.microsoft.com/office/drawing/2014/main" id="{C737252F-577A-7679-0CB5-86B3ED4516FF}"/>
              </a:ext>
            </a:extLst>
          </p:cNvPr>
          <p:cNvSpPr>
            <a:spLocks noGrp="1" noChangeArrowheads="1"/>
          </p:cNvSpPr>
          <p:nvPr>
            <p:ph type="body" idx="1"/>
          </p:nvPr>
        </p:nvSpPr>
        <p:spPr/>
        <p:txBody>
          <a:bodyPr/>
          <a:lstStyle/>
          <a:p>
            <a:pPr marL="263525" indent="-263525" algn="just" defTabSz="885825">
              <a:spcBef>
                <a:spcPts val="500"/>
              </a:spcBef>
              <a:buFontTx/>
              <a:buChar char="➢"/>
            </a:pPr>
            <a:r>
              <a:rPr lang="en-US" altLang="en-US" sz="2500"/>
              <a:t> 	Officers (of the company) cannot be prosecuted 	without prosecution of the Company.</a:t>
            </a:r>
          </a:p>
          <a:p>
            <a:pPr marL="263525" indent="-263525" algn="just" defTabSz="885825">
              <a:spcBef>
                <a:spcPts val="500"/>
              </a:spcBef>
              <a:buFontTx/>
              <a:buChar char="➢"/>
            </a:pPr>
            <a:endParaRPr lang="en-US" altLang="en-US" sz="2500"/>
          </a:p>
          <a:p>
            <a:pPr marL="263525" indent="-263525" algn="just" defTabSz="885825">
              <a:spcBef>
                <a:spcPts val="500"/>
              </a:spcBef>
              <a:buFontTx/>
              <a:buChar char="➢"/>
            </a:pPr>
            <a:r>
              <a:rPr lang="en-US" altLang="en-US" sz="2500" i="1"/>
              <a:t> 	Arraigning of a company as an accused is 	imperative. </a:t>
            </a:r>
          </a:p>
          <a:p>
            <a:pPr marL="263525" indent="-263525" algn="just" defTabSz="885825">
              <a:spcBef>
                <a:spcPts val="500"/>
              </a:spcBef>
              <a:buFontTx/>
              <a:buChar char="➢"/>
            </a:pPr>
            <a:endParaRPr lang="en-US" altLang="en-US" sz="2500" i="1"/>
          </a:p>
          <a:p>
            <a:pPr marL="263525" indent="-263525" algn="just" defTabSz="885825">
              <a:spcBef>
                <a:spcPts val="500"/>
              </a:spcBef>
              <a:buFontTx/>
              <a:buChar char="➢"/>
            </a:pPr>
            <a:r>
              <a:rPr lang="en-US" altLang="en-US" sz="2500" i="1"/>
              <a:t> 	The other categories of offenders can only be 	brought in the dragnet on the touchstone of 	vicarious liability as the same has been stipulated 	in the provision itself.</a:t>
            </a:r>
          </a:p>
        </p:txBody>
      </p:sp>
    </p:spTree>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descr="Title 1">
            <a:extLst>
              <a:ext uri="{FF2B5EF4-FFF2-40B4-BE49-F238E27FC236}">
                <a16:creationId xmlns:a16="http://schemas.microsoft.com/office/drawing/2014/main" id="{8361B7A3-A92B-215D-EB1B-0B437B9C316D}"/>
              </a:ext>
            </a:extLst>
          </p:cNvPr>
          <p:cNvSpPr>
            <a:spLocks noGrp="1" noChangeArrowheads="1"/>
          </p:cNvSpPr>
          <p:nvPr>
            <p:ph type="title"/>
          </p:nvPr>
        </p:nvSpPr>
        <p:spPr/>
        <p:txBody>
          <a:bodyPr/>
          <a:lstStyle/>
          <a:p>
            <a:pPr defTabSz="758825"/>
            <a:r>
              <a:rPr lang="en-US" altLang="en-US" sz="2600"/>
              <a:t>SC Constitution Bench - ANZ Grindlays Bank Limited &amp; Ors., etc Vs. Directorate of Enforcement &amp; Ors., etc.  (05.05.2005)</a:t>
            </a:r>
          </a:p>
        </p:txBody>
      </p:sp>
      <p:sp>
        <p:nvSpPr>
          <p:cNvPr id="84994" name="Rectangle 2" descr="Text Placeholder 2">
            <a:extLst>
              <a:ext uri="{FF2B5EF4-FFF2-40B4-BE49-F238E27FC236}">
                <a16:creationId xmlns:a16="http://schemas.microsoft.com/office/drawing/2014/main" id="{4562753F-D8E1-F01B-B131-92E771695BD4}"/>
              </a:ext>
            </a:extLst>
          </p:cNvPr>
          <p:cNvSpPr>
            <a:spLocks noGrp="1" noChangeArrowheads="1"/>
          </p:cNvSpPr>
          <p:nvPr>
            <p:ph type="body" idx="1"/>
          </p:nvPr>
        </p:nvSpPr>
        <p:spPr/>
        <p:txBody>
          <a:bodyPr/>
          <a:lstStyle/>
          <a:p>
            <a:pPr marL="0" indent="0">
              <a:buSzTx/>
              <a:buFontTx/>
              <a:buNone/>
            </a:pPr>
            <a:endParaRPr lang="en-US" altLang="en-US"/>
          </a:p>
          <a:p>
            <a:pPr marL="0" indent="0">
              <a:buSzTx/>
              <a:buFontTx/>
              <a:buNone/>
            </a:pPr>
            <a:endParaRPr lang="en-US" altLang="en-US" sz="3200"/>
          </a:p>
          <a:p>
            <a:pPr marL="0" indent="0" algn="just">
              <a:buSzTx/>
              <a:buFontTx/>
              <a:buNone/>
            </a:pPr>
            <a:r>
              <a:rPr lang="en-US" altLang="en-US" sz="3200"/>
              <a:t>There is no immunity to the companies from prosecution merely because the prosecution is in respect of offences for which the punishment prescribed is mandatory imprisonment.</a:t>
            </a:r>
          </a:p>
        </p:txBody>
      </p:sp>
    </p:spTree>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descr="Title 1">
            <a:extLst>
              <a:ext uri="{FF2B5EF4-FFF2-40B4-BE49-F238E27FC236}">
                <a16:creationId xmlns:a16="http://schemas.microsoft.com/office/drawing/2014/main" id="{6F8DC4BD-C793-23A1-1322-69BF987C566C}"/>
              </a:ext>
            </a:extLst>
          </p:cNvPr>
          <p:cNvSpPr>
            <a:spLocks noGrp="1" noChangeArrowheads="1"/>
          </p:cNvSpPr>
          <p:nvPr>
            <p:ph type="title"/>
          </p:nvPr>
        </p:nvSpPr>
        <p:spPr/>
        <p:txBody>
          <a:bodyPr/>
          <a:lstStyle/>
          <a:p>
            <a:pPr defTabSz="739775"/>
            <a:r>
              <a:rPr lang="en-US" altLang="en-US" sz="4000"/>
              <a:t>STATEMENTS UNDER ECONOMIC / SPECIAL LAWS</a:t>
            </a:r>
          </a:p>
        </p:txBody>
      </p:sp>
      <p:sp>
        <p:nvSpPr>
          <p:cNvPr id="86018" name="Rectangle 2" descr="Text Placeholder 2">
            <a:extLst>
              <a:ext uri="{FF2B5EF4-FFF2-40B4-BE49-F238E27FC236}">
                <a16:creationId xmlns:a16="http://schemas.microsoft.com/office/drawing/2014/main" id="{F0F85151-58B1-8C87-4BB7-DF0158C474EC}"/>
              </a:ext>
            </a:extLst>
          </p:cNvPr>
          <p:cNvSpPr>
            <a:spLocks noGrp="1" noChangeArrowheads="1"/>
          </p:cNvSpPr>
          <p:nvPr>
            <p:ph type="body" idx="1"/>
          </p:nvPr>
        </p:nvSpPr>
        <p:spPr/>
        <p:txBody>
          <a:bodyPr/>
          <a:lstStyle/>
          <a:p>
            <a:pPr marL="0" indent="0" algn="just">
              <a:buSzTx/>
              <a:buFontTx/>
              <a:buNone/>
            </a:pPr>
            <a:r>
              <a:rPr lang="en-US" altLang="en-US" sz="3200" b="1"/>
              <a:t>Designated Authorities possess</a:t>
            </a:r>
            <a:r>
              <a:rPr lang="en-US" altLang="en-US" sz="3200"/>
              <a:t> powers to:- </a:t>
            </a:r>
            <a:endParaRPr lang="en-US" altLang="en-US" sz="3200" b="1"/>
          </a:p>
          <a:p>
            <a:pPr marL="0" indent="0" algn="just">
              <a:buSzTx/>
              <a:buFontTx/>
              <a:buNone/>
            </a:pPr>
            <a:endParaRPr lang="en-US" altLang="en-US" sz="3200"/>
          </a:p>
          <a:p>
            <a:pPr marL="0" indent="0" algn="just">
              <a:buSzTx/>
              <a:buFontTx/>
              <a:buNone/>
            </a:pPr>
            <a:r>
              <a:rPr lang="en-US" altLang="en-US" sz="3200"/>
              <a:t>1.	Summon </a:t>
            </a:r>
            <a:r>
              <a:rPr lang="en-US" altLang="en-US" sz="3200" b="1" u="sng"/>
              <a:t>any person </a:t>
            </a:r>
            <a:r>
              <a:rPr lang="en-US" altLang="en-US" sz="3200"/>
              <a:t>either to give evidence or to 	produce any records</a:t>
            </a:r>
          </a:p>
          <a:p>
            <a:pPr marL="0" indent="0" algn="just">
              <a:buSzTx/>
              <a:buFontTx/>
              <a:buNone/>
            </a:pPr>
            <a:endParaRPr lang="en-US" altLang="en-US" sz="3200"/>
          </a:p>
          <a:p>
            <a:pPr marL="0" indent="0" algn="just">
              <a:buSzTx/>
              <a:buFontTx/>
              <a:buNone/>
            </a:pPr>
            <a:r>
              <a:rPr lang="en-US" altLang="en-US" sz="3200"/>
              <a:t>2.	Such persons are bound to state truth or would be 	liable for perjury.</a:t>
            </a:r>
          </a:p>
        </p:txBody>
      </p:sp>
    </p:spTree>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descr="Title 1">
            <a:extLst>
              <a:ext uri="{FF2B5EF4-FFF2-40B4-BE49-F238E27FC236}">
                <a16:creationId xmlns:a16="http://schemas.microsoft.com/office/drawing/2014/main" id="{6209BFFB-2082-9290-244B-796D8B421D4C}"/>
              </a:ext>
            </a:extLst>
          </p:cNvPr>
          <p:cNvSpPr>
            <a:spLocks noGrp="1" noChangeArrowheads="1"/>
          </p:cNvSpPr>
          <p:nvPr>
            <p:ph type="title"/>
          </p:nvPr>
        </p:nvSpPr>
        <p:spPr/>
        <p:txBody>
          <a:bodyPr/>
          <a:lstStyle/>
          <a:p>
            <a:r>
              <a:rPr lang="en-US" altLang="en-US"/>
              <a:t>STATEMENTS MADE TO POLICE</a:t>
            </a:r>
          </a:p>
        </p:txBody>
      </p:sp>
      <p:sp>
        <p:nvSpPr>
          <p:cNvPr id="87042" name="Rectangle 2" descr="Content Placeholder 2">
            <a:extLst>
              <a:ext uri="{FF2B5EF4-FFF2-40B4-BE49-F238E27FC236}">
                <a16:creationId xmlns:a16="http://schemas.microsoft.com/office/drawing/2014/main" id="{398EF903-56C6-21B9-570D-49C205BCA3F4}"/>
              </a:ext>
            </a:extLst>
          </p:cNvPr>
          <p:cNvSpPr>
            <a:spLocks noGrp="1" noChangeArrowheads="1"/>
          </p:cNvSpPr>
          <p:nvPr>
            <p:ph type="body" idx="1"/>
          </p:nvPr>
        </p:nvSpPr>
        <p:spPr/>
        <p:txBody>
          <a:bodyPr/>
          <a:lstStyle/>
          <a:p>
            <a:pPr marL="0" indent="0" algn="ctr">
              <a:buSzTx/>
              <a:buFontTx/>
              <a:buNone/>
            </a:pPr>
            <a:endParaRPr lang="en-US" altLang="en-US" sz="4400"/>
          </a:p>
          <a:p>
            <a:pPr marL="0" indent="0" algn="ctr">
              <a:buSzTx/>
              <a:buFontTx/>
              <a:buNone/>
            </a:pPr>
            <a:endParaRPr lang="en-US" altLang="en-US" sz="4400"/>
          </a:p>
          <a:p>
            <a:pPr marL="0" indent="0" algn="ctr">
              <a:buSzTx/>
              <a:buFontTx/>
              <a:buNone/>
            </a:pPr>
            <a:r>
              <a:rPr lang="en-US" altLang="en-US" sz="4400"/>
              <a:t>Not admissible in evidence</a:t>
            </a:r>
          </a:p>
          <a:p>
            <a:pPr marL="0" indent="0" algn="ctr">
              <a:buSzTx/>
              <a:buFontTx/>
              <a:buNone/>
            </a:pPr>
            <a:r>
              <a:rPr lang="en-US" altLang="en-US" sz="2400"/>
              <a:t>(Section 162 Cr.P.C.) Sections 25 &amp; 26 of the Indian Evidence Act, 1872</a:t>
            </a:r>
          </a:p>
        </p:txBody>
      </p:sp>
    </p:spTree>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descr="Content Placeholder 2">
            <a:extLst>
              <a:ext uri="{FF2B5EF4-FFF2-40B4-BE49-F238E27FC236}">
                <a16:creationId xmlns:a16="http://schemas.microsoft.com/office/drawing/2014/main" id="{2EEF3C1E-CD40-CDC4-6D70-3F3669971BBD}"/>
              </a:ext>
            </a:extLst>
          </p:cNvPr>
          <p:cNvSpPr>
            <a:spLocks noGrp="1" noChangeArrowheads="1"/>
          </p:cNvSpPr>
          <p:nvPr>
            <p:ph type="body" idx="1"/>
          </p:nvPr>
        </p:nvSpPr>
        <p:spPr>
          <a:xfrm>
            <a:off x="333375" y="546100"/>
            <a:ext cx="8513763" cy="5630863"/>
          </a:xfrm>
        </p:spPr>
        <p:txBody>
          <a:bodyPr/>
          <a:lstStyle/>
          <a:p>
            <a:pPr marL="114300" indent="-114300" algn="just" defTabSz="895350">
              <a:spcBef>
                <a:spcPts val="500"/>
              </a:spcBef>
            </a:pPr>
            <a:endParaRPr lang="en-US" altLang="en-US" sz="2500"/>
          </a:p>
          <a:p>
            <a:pPr marL="114300" indent="-114300" algn="just" defTabSz="895350">
              <a:spcBef>
                <a:spcPts val="500"/>
              </a:spcBef>
            </a:pPr>
            <a:r>
              <a:rPr lang="en-US" altLang="en-US" sz="3100"/>
              <a:t>Section 24 of the Indian Evidence Act, 1872, </a:t>
            </a:r>
          </a:p>
          <a:p>
            <a:pPr marL="114300" indent="-114300" algn="just" defTabSz="895350">
              <a:spcBef>
                <a:spcPts val="500"/>
              </a:spcBef>
              <a:buSzTx/>
              <a:buFontTx/>
              <a:buNone/>
            </a:pPr>
            <a:endParaRPr lang="en-US" altLang="en-US" sz="3100"/>
          </a:p>
          <a:p>
            <a:pPr marL="114300" indent="-114300" algn="just" defTabSz="895350">
              <a:spcBef>
                <a:spcPts val="500"/>
              </a:spcBef>
              <a:buSzTx/>
              <a:buFontTx/>
              <a:buNone/>
            </a:pPr>
            <a:r>
              <a:rPr lang="en-US" altLang="en-US" sz="3100"/>
              <a:t>	Confession of an accused irrelevant if 	obtained by </a:t>
            </a:r>
            <a:r>
              <a:rPr lang="en-US" altLang="en-US" sz="3100" b="1"/>
              <a:t>Threat, Inducement or 	  Promise</a:t>
            </a:r>
            <a:r>
              <a:rPr lang="en-US" altLang="en-US" sz="3100"/>
              <a:t>.</a:t>
            </a:r>
          </a:p>
          <a:p>
            <a:pPr marL="114300" indent="-114300" algn="just" defTabSz="895350">
              <a:spcBef>
                <a:spcPts val="500"/>
              </a:spcBef>
              <a:buSzTx/>
              <a:buFontTx/>
              <a:buNone/>
            </a:pPr>
            <a:endParaRPr lang="en-US" altLang="en-US" sz="3100"/>
          </a:p>
          <a:p>
            <a:pPr marL="114300" indent="-114300" algn="just" defTabSz="895350">
              <a:spcBef>
                <a:spcPts val="500"/>
              </a:spcBef>
            </a:pPr>
            <a:r>
              <a:rPr lang="en-US" altLang="en-US" sz="3100"/>
              <a:t>Article 20(3) of the Constitution of India, </a:t>
            </a:r>
          </a:p>
          <a:p>
            <a:pPr marL="114300" indent="-114300" algn="just" defTabSz="895350">
              <a:spcBef>
                <a:spcPts val="500"/>
              </a:spcBef>
              <a:buSzTx/>
              <a:buFontTx/>
              <a:buNone/>
            </a:pPr>
            <a:r>
              <a:rPr lang="en-US" altLang="en-US" sz="3100"/>
              <a:t>	No person accused of a offence shall be 	compelled to be a witness against himself.     </a:t>
            </a:r>
          </a:p>
        </p:txBody>
      </p:sp>
    </p:spTree>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descr="Title 1">
            <a:extLst>
              <a:ext uri="{FF2B5EF4-FFF2-40B4-BE49-F238E27FC236}">
                <a16:creationId xmlns:a16="http://schemas.microsoft.com/office/drawing/2014/main" id="{751F4026-0CDE-E653-4E28-B31D5A92B01E}"/>
              </a:ext>
            </a:extLst>
          </p:cNvPr>
          <p:cNvSpPr>
            <a:spLocks noGrp="1" noChangeArrowheads="1"/>
          </p:cNvSpPr>
          <p:nvPr>
            <p:ph type="title"/>
          </p:nvPr>
        </p:nvSpPr>
        <p:spPr/>
        <p:txBody>
          <a:bodyPr/>
          <a:lstStyle/>
          <a:p>
            <a:pPr algn="ctr" defTabSz="822325"/>
            <a:r>
              <a:rPr lang="en-US" altLang="en-US" sz="4000"/>
              <a:t>OFFICERS UNDER SPECIAL ACTS ARE NOT POLICE OFFICERS </a:t>
            </a:r>
          </a:p>
        </p:txBody>
      </p:sp>
      <p:sp>
        <p:nvSpPr>
          <p:cNvPr id="89090" name="Rectangle 2" descr="Content Placeholder 2">
            <a:extLst>
              <a:ext uri="{FF2B5EF4-FFF2-40B4-BE49-F238E27FC236}">
                <a16:creationId xmlns:a16="http://schemas.microsoft.com/office/drawing/2014/main" id="{13486C24-96EA-15F6-53AB-8E392B5BFC7B}"/>
              </a:ext>
            </a:extLst>
          </p:cNvPr>
          <p:cNvSpPr>
            <a:spLocks noGrp="1" noChangeArrowheads="1"/>
          </p:cNvSpPr>
          <p:nvPr>
            <p:ph type="body" idx="1"/>
          </p:nvPr>
        </p:nvSpPr>
        <p:spPr>
          <a:xfrm>
            <a:off x="285750" y="1847850"/>
            <a:ext cx="8553450" cy="3856037"/>
          </a:xfrm>
        </p:spPr>
        <p:txBody>
          <a:bodyPr/>
          <a:lstStyle/>
          <a:p>
            <a:pPr marL="98425" indent="-98425" defTabSz="831850">
              <a:spcBef>
                <a:spcPts val="500"/>
              </a:spcBef>
              <a:buSzTx/>
              <a:buFontTx/>
              <a:buNone/>
            </a:pPr>
            <a:r>
              <a:rPr lang="en-US" altLang="en-US" sz="3200" dirty="0"/>
              <a:t>Statements given to them are </a:t>
            </a:r>
            <a:r>
              <a:rPr lang="en-US" altLang="en-US" sz="3200" b="1" dirty="0"/>
              <a:t>Admissible</a:t>
            </a:r>
            <a:r>
              <a:rPr lang="en-US" altLang="en-US" sz="3200" dirty="0"/>
              <a:t> in Evidence</a:t>
            </a:r>
            <a:endParaRPr lang="en-US" altLang="en-US" sz="2300" dirty="0"/>
          </a:p>
          <a:p>
            <a:pPr marL="98425" indent="-98425" defTabSz="831850">
              <a:spcBef>
                <a:spcPts val="500"/>
              </a:spcBef>
            </a:pPr>
            <a:r>
              <a:rPr lang="en-US" altLang="en-US" sz="2300" dirty="0"/>
              <a:t>Romesh Chandra Mehta vs State Of West Bengal (SC </a:t>
            </a:r>
            <a:r>
              <a:rPr lang="en-US" altLang="en-US" sz="2300" dirty="0" err="1"/>
              <a:t>Consti</a:t>
            </a:r>
            <a:r>
              <a:rPr lang="en-US" altLang="en-US" sz="2300" dirty="0"/>
              <a:t>. Bench) (1970 AIR 940) </a:t>
            </a:r>
          </a:p>
          <a:p>
            <a:pPr marL="98425" indent="-98425" defTabSz="831850">
              <a:spcBef>
                <a:spcPts val="500"/>
              </a:spcBef>
              <a:buSzTx/>
              <a:buFontTx/>
              <a:buNone/>
            </a:pPr>
            <a:endParaRPr lang="en-US" altLang="en-US" sz="2300" dirty="0"/>
          </a:p>
          <a:p>
            <a:pPr marL="98425" indent="-98425" defTabSz="831850">
              <a:spcBef>
                <a:spcPts val="500"/>
              </a:spcBef>
            </a:pPr>
            <a:r>
              <a:rPr lang="en-US" altLang="en-US" sz="2300" dirty="0" err="1"/>
              <a:t>Illias</a:t>
            </a:r>
            <a:r>
              <a:rPr lang="en-US" altLang="en-US" sz="2300" dirty="0"/>
              <a:t> vs Collector of Customs, Madras (SC </a:t>
            </a:r>
            <a:r>
              <a:rPr lang="en-US" altLang="en-US" sz="2300" dirty="0" err="1"/>
              <a:t>Consti</a:t>
            </a:r>
            <a:r>
              <a:rPr lang="en-US" altLang="en-US" sz="2300" dirty="0"/>
              <a:t>. Bench) (1970 AIR 1065) </a:t>
            </a:r>
          </a:p>
          <a:p>
            <a:pPr marL="98425" indent="-98425" defTabSz="831850">
              <a:spcBef>
                <a:spcPts val="500"/>
              </a:spcBef>
            </a:pPr>
            <a:endParaRPr lang="en-US" altLang="en-US" sz="2300" dirty="0"/>
          </a:p>
          <a:p>
            <a:pPr marL="98425" indent="-98425" defTabSz="831850">
              <a:spcBef>
                <a:spcPts val="500"/>
              </a:spcBef>
            </a:pPr>
            <a:r>
              <a:rPr lang="en-US" altLang="en-US" sz="2300" dirty="0"/>
              <a:t>Vijay </a:t>
            </a:r>
            <a:r>
              <a:rPr lang="en-US" altLang="en-US" sz="2300" dirty="0" err="1"/>
              <a:t>Madanlal</a:t>
            </a:r>
            <a:r>
              <a:rPr lang="en-US" altLang="en-US" sz="2300" dirty="0"/>
              <a:t> Chaudhary – “The Legislative scheme makes it amply clear that the authority authorized under this Act is not a police officer as such”</a:t>
            </a:r>
          </a:p>
          <a:p>
            <a:pPr marL="98425" indent="-98425" defTabSz="831850">
              <a:spcBef>
                <a:spcPts val="500"/>
              </a:spcBef>
            </a:pPr>
            <a:endParaRPr lang="en-US" altLang="en-US" sz="2300" dirty="0"/>
          </a:p>
          <a:p>
            <a:pPr marL="98425" indent="-98425" defTabSz="831850">
              <a:spcBef>
                <a:spcPts val="500"/>
              </a:spcBef>
            </a:pPr>
            <a:endParaRPr lang="en-US" altLang="en-US" sz="2300" dirty="0"/>
          </a:p>
        </p:txBody>
      </p:sp>
    </p:spTree>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descr="Title 1">
            <a:extLst>
              <a:ext uri="{FF2B5EF4-FFF2-40B4-BE49-F238E27FC236}">
                <a16:creationId xmlns:a16="http://schemas.microsoft.com/office/drawing/2014/main" id="{346CF87D-36CF-4DE8-C1B5-ADD56D0F2D7B}"/>
              </a:ext>
            </a:extLst>
          </p:cNvPr>
          <p:cNvSpPr>
            <a:spLocks noGrp="1" noChangeArrowheads="1"/>
          </p:cNvSpPr>
          <p:nvPr>
            <p:ph type="title"/>
          </p:nvPr>
        </p:nvSpPr>
        <p:spPr>
          <a:xfrm>
            <a:off x="628650" y="665163"/>
            <a:ext cx="7886700" cy="857250"/>
          </a:xfrm>
        </p:spPr>
        <p:txBody>
          <a:bodyPr/>
          <a:lstStyle/>
          <a:p>
            <a:pPr algn="ctr"/>
            <a:r>
              <a:rPr lang="en-US" altLang="en-US"/>
              <a:t>Evidentiary Value</a:t>
            </a:r>
          </a:p>
        </p:txBody>
      </p:sp>
      <p:sp>
        <p:nvSpPr>
          <p:cNvPr id="90114" name="Rectangle 2" descr="Content Placeholder 2">
            <a:extLst>
              <a:ext uri="{FF2B5EF4-FFF2-40B4-BE49-F238E27FC236}">
                <a16:creationId xmlns:a16="http://schemas.microsoft.com/office/drawing/2014/main" id="{2BBD5D1B-24A9-481A-1636-3BEDCF9D75AE}"/>
              </a:ext>
            </a:extLst>
          </p:cNvPr>
          <p:cNvSpPr>
            <a:spLocks noGrp="1" noChangeArrowheads="1"/>
          </p:cNvSpPr>
          <p:nvPr>
            <p:ph type="body" idx="1"/>
          </p:nvPr>
        </p:nvSpPr>
        <p:spPr>
          <a:xfrm>
            <a:off x="628650" y="1760538"/>
            <a:ext cx="8302625" cy="5280025"/>
          </a:xfrm>
        </p:spPr>
        <p:txBody>
          <a:bodyPr/>
          <a:lstStyle/>
          <a:p>
            <a:pPr marL="176213" indent="-176213" defTabSz="831850">
              <a:spcBef>
                <a:spcPts val="500"/>
              </a:spcBef>
              <a:buFontTx/>
              <a:buChar char="•"/>
            </a:pPr>
            <a:r>
              <a:rPr lang="en-US" altLang="en-US" sz="2300"/>
              <a:t>SAFEGUARDS AVAILABLE TO  STATEMENTS UNDER SPECIAL ACTS; </a:t>
            </a:r>
          </a:p>
          <a:p>
            <a:pPr marL="176213" indent="-176213" defTabSz="831850">
              <a:spcBef>
                <a:spcPts val="500"/>
              </a:spcBef>
              <a:buFontTx/>
              <a:buChar char="•"/>
            </a:pPr>
            <a:endParaRPr lang="en-US" altLang="en-US" sz="2300"/>
          </a:p>
          <a:p>
            <a:pPr marL="176213" indent="-176213" defTabSz="831850">
              <a:spcBef>
                <a:spcPts val="500"/>
              </a:spcBef>
              <a:buFontTx/>
              <a:buChar char="•"/>
            </a:pPr>
            <a:r>
              <a:rPr lang="en-US" altLang="en-US" sz="2300"/>
              <a:t>COURTS HAVE TO TEST SUCH STATEMENTS ON SAFEGUARDS GIVEN UNDER GENERAL LAW</a:t>
            </a:r>
          </a:p>
          <a:p>
            <a:pPr marL="176213" indent="-176213" defTabSz="831850">
              <a:spcBef>
                <a:spcPts val="500"/>
              </a:spcBef>
              <a:buSzTx/>
              <a:buFontTx/>
              <a:buNone/>
            </a:pPr>
            <a:endParaRPr lang="en-US" altLang="en-US" sz="2300"/>
          </a:p>
          <a:p>
            <a:pPr marL="176213" indent="-176213" defTabSz="831850">
              <a:spcBef>
                <a:spcPts val="500"/>
              </a:spcBef>
            </a:pPr>
            <a:r>
              <a:rPr lang="en-US" altLang="en-US" sz="2300"/>
              <a:t>SC – Assistant Collector of Central Excise, Vs. Duncan Agro Industries Ltd. &amp; Ors (DOD 07.08.2000)</a:t>
            </a:r>
          </a:p>
          <a:p>
            <a:pPr marL="176213" indent="-176213" defTabSz="831850">
              <a:spcBef>
                <a:spcPts val="500"/>
              </a:spcBef>
              <a:buSzTx/>
              <a:buFontTx/>
              <a:buNone/>
            </a:pPr>
            <a:endParaRPr lang="en-US" altLang="en-US" sz="2300"/>
          </a:p>
          <a:p>
            <a:pPr marL="176213" indent="-176213" defTabSz="831850">
              <a:spcBef>
                <a:spcPts val="500"/>
              </a:spcBef>
            </a:pPr>
            <a:r>
              <a:rPr lang="en-US" altLang="en-US" sz="2300"/>
              <a:t>SC - Mohtesham Mohd. Ismail vs Spl. Director, Enforcement (DOD 09.10.2007)</a:t>
            </a:r>
            <a:br>
              <a:rPr lang="en-US" altLang="en-US" sz="2300"/>
            </a:br>
            <a:endParaRPr lang="en-US" altLang="en-US" sz="230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3CE26-0772-1E28-74DC-4E951952FADA}"/>
              </a:ext>
            </a:extLst>
          </p:cNvPr>
          <p:cNvSpPr>
            <a:spLocks noGrp="1"/>
          </p:cNvSpPr>
          <p:nvPr>
            <p:ph type="title"/>
          </p:nvPr>
        </p:nvSpPr>
        <p:spPr>
          <a:xfrm>
            <a:off x="469187" y="1066800"/>
            <a:ext cx="8229600" cy="1143000"/>
          </a:xfrm>
        </p:spPr>
        <p:txBody>
          <a:bodyPr/>
          <a:lstStyle/>
          <a:p>
            <a:r>
              <a:rPr lang="en-US" dirty="0"/>
              <a:t>Property ‘derived’ or ‘obtained’, ‘directly’ or ‘indirectly’</a:t>
            </a:r>
          </a:p>
        </p:txBody>
      </p:sp>
      <p:sp>
        <p:nvSpPr>
          <p:cNvPr id="3" name="Content Placeholder 2">
            <a:extLst>
              <a:ext uri="{FF2B5EF4-FFF2-40B4-BE49-F238E27FC236}">
                <a16:creationId xmlns:a16="http://schemas.microsoft.com/office/drawing/2014/main" id="{FD0F1F68-54FE-16A9-2922-F03A5F0DD8BB}"/>
              </a:ext>
            </a:extLst>
          </p:cNvPr>
          <p:cNvSpPr>
            <a:spLocks noGrp="1"/>
          </p:cNvSpPr>
          <p:nvPr>
            <p:ph idx="1"/>
          </p:nvPr>
        </p:nvSpPr>
        <p:spPr>
          <a:xfrm>
            <a:off x="469187" y="2819400"/>
            <a:ext cx="8229600" cy="4038600"/>
          </a:xfrm>
        </p:spPr>
        <p:txBody>
          <a:bodyPr/>
          <a:lstStyle/>
          <a:p>
            <a:pPr marL="0" indent="0" algn="just">
              <a:lnSpc>
                <a:spcPct val="150000"/>
              </a:lnSpc>
              <a:buNone/>
            </a:pPr>
            <a:r>
              <a:rPr lang="en-US" sz="2000" b="1" i="0" u="none" strike="noStrike" baseline="0" dirty="0">
                <a:solidFill>
                  <a:srgbClr val="000000"/>
                </a:solidFill>
              </a:rPr>
              <a:t>“32. </a:t>
            </a:r>
            <a:r>
              <a:rPr lang="en-US" sz="2000" b="0" i="0" u="none" strike="noStrike" baseline="0" dirty="0">
                <a:solidFill>
                  <a:srgbClr val="000000"/>
                </a:solidFill>
              </a:rPr>
              <a:t>Be it noted that the definition clause includes </a:t>
            </a:r>
            <a:r>
              <a:rPr lang="en-US" sz="2000" b="1" i="0" u="none" strike="noStrike" baseline="0" dirty="0">
                <a:solidFill>
                  <a:srgbClr val="FF0000"/>
                </a:solidFill>
              </a:rPr>
              <a:t>any property derived or obtained “indirectly”</a:t>
            </a:r>
            <a:r>
              <a:rPr lang="en-US" sz="2000" b="0" i="0" u="none" strike="noStrike" baseline="0" dirty="0">
                <a:solidFill>
                  <a:srgbClr val="000000"/>
                </a:solidFill>
              </a:rPr>
              <a:t> as well. This would </a:t>
            </a:r>
            <a:r>
              <a:rPr lang="en-US" sz="2000" b="1" i="0" u="none" strike="noStrike" baseline="0" dirty="0">
                <a:solidFill>
                  <a:srgbClr val="FF0000"/>
                </a:solidFill>
              </a:rPr>
              <a:t>include property derived or obtained</a:t>
            </a:r>
            <a:r>
              <a:rPr lang="en-US" sz="2000" b="0" i="0" u="none" strike="noStrike" baseline="0" dirty="0">
                <a:solidFill>
                  <a:srgbClr val="000000"/>
                </a:solidFill>
              </a:rPr>
              <a:t> from the sale proceeds or in a given case </a:t>
            </a:r>
            <a:r>
              <a:rPr lang="en-US" sz="2000" b="1" i="0" u="none" strike="noStrike" baseline="0" dirty="0">
                <a:solidFill>
                  <a:srgbClr val="FF0000"/>
                </a:solidFill>
              </a:rPr>
              <a:t>in lieu of or in exchange of the “property”</a:t>
            </a:r>
            <a:r>
              <a:rPr lang="en-US" sz="2000" b="0" i="0" u="none" strike="noStrike" baseline="0" dirty="0">
                <a:solidFill>
                  <a:srgbClr val="000000"/>
                </a:solidFill>
              </a:rPr>
              <a:t> which had been directly derived or obtained as a result of criminal activity relating to a scheduled offence.</a:t>
            </a:r>
            <a:endParaRPr lang="en-US" sz="1800" b="0" i="0" u="none" strike="noStrike" baseline="0" dirty="0">
              <a:solidFill>
                <a:srgbClr val="000000"/>
              </a:solidFill>
              <a:latin typeface="Bookman Old Style" panose="02050604050505020204" pitchFamily="18" charset="0"/>
            </a:endParaRPr>
          </a:p>
          <a:p>
            <a:pPr algn="just">
              <a:lnSpc>
                <a:spcPct val="150000"/>
              </a:lnSpc>
            </a:pPr>
            <a:endParaRPr lang="en-US" sz="2800" dirty="0"/>
          </a:p>
        </p:txBody>
      </p:sp>
    </p:spTree>
    <p:extLst>
      <p:ext uri="{BB962C8B-B14F-4D97-AF65-F5344CB8AC3E}">
        <p14:creationId xmlns:p14="http://schemas.microsoft.com/office/powerpoint/2010/main" val="24636934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descr="Title 1">
            <a:extLst>
              <a:ext uri="{FF2B5EF4-FFF2-40B4-BE49-F238E27FC236}">
                <a16:creationId xmlns:a16="http://schemas.microsoft.com/office/drawing/2014/main" id="{253DC6C9-BA75-7C4A-318C-5F842C8B7B04}"/>
              </a:ext>
            </a:extLst>
          </p:cNvPr>
          <p:cNvSpPr>
            <a:spLocks noGrp="1" noChangeArrowheads="1"/>
          </p:cNvSpPr>
          <p:nvPr>
            <p:ph type="title"/>
          </p:nvPr>
        </p:nvSpPr>
        <p:spPr>
          <a:xfrm>
            <a:off x="457200" y="704850"/>
            <a:ext cx="8229600" cy="768350"/>
          </a:xfrm>
        </p:spPr>
        <p:txBody>
          <a:bodyPr/>
          <a:lstStyle/>
          <a:p>
            <a:pPr algn="ctr"/>
            <a:r>
              <a:rPr lang="en-US" altLang="en-US" sz="4000"/>
              <a:t>STATEMENTS UNDER SPECIAL ACTS</a:t>
            </a:r>
          </a:p>
        </p:txBody>
      </p:sp>
      <p:sp>
        <p:nvSpPr>
          <p:cNvPr id="91138" name="Rectangle 2" descr="Content Placeholder 2">
            <a:extLst>
              <a:ext uri="{FF2B5EF4-FFF2-40B4-BE49-F238E27FC236}">
                <a16:creationId xmlns:a16="http://schemas.microsoft.com/office/drawing/2014/main" id="{E82C5D58-859E-E09B-B8CF-974D570A794E}"/>
              </a:ext>
            </a:extLst>
          </p:cNvPr>
          <p:cNvSpPr>
            <a:spLocks noGrp="1" noChangeArrowheads="1"/>
          </p:cNvSpPr>
          <p:nvPr>
            <p:ph type="body" idx="1"/>
          </p:nvPr>
        </p:nvSpPr>
        <p:spPr>
          <a:xfrm>
            <a:off x="628650" y="1692275"/>
            <a:ext cx="7886700" cy="4484688"/>
          </a:xfrm>
        </p:spPr>
        <p:txBody>
          <a:bodyPr/>
          <a:lstStyle/>
          <a:p>
            <a:pPr marL="231775" indent="-231775" defTabSz="776288">
              <a:spcBef>
                <a:spcPts val="500"/>
              </a:spcBef>
              <a:buFontTx/>
              <a:buChar char="•"/>
            </a:pPr>
            <a:r>
              <a:rPr lang="en-US" altLang="en-US" sz="3000"/>
              <a:t>ALONE CANNOT FORM BASIS OF CONVICTION </a:t>
            </a:r>
          </a:p>
          <a:p>
            <a:pPr marL="231775" indent="-231775" defTabSz="776288">
              <a:spcBef>
                <a:spcPts val="500"/>
              </a:spcBef>
              <a:buFontTx/>
              <a:buChar char="•"/>
            </a:pPr>
            <a:endParaRPr lang="en-US" altLang="en-US" sz="3000"/>
          </a:p>
          <a:p>
            <a:pPr marL="231775" indent="-231775" defTabSz="776288">
              <a:spcBef>
                <a:spcPts val="500"/>
              </a:spcBef>
              <a:buFontTx/>
              <a:buChar char="•"/>
            </a:pPr>
            <a:r>
              <a:rPr lang="en-US" altLang="en-US" sz="3000"/>
              <a:t>NEED CORROBORATION</a:t>
            </a:r>
          </a:p>
          <a:p>
            <a:pPr marL="231775" indent="-231775" defTabSz="776288">
              <a:spcBef>
                <a:spcPts val="500"/>
              </a:spcBef>
            </a:pPr>
            <a:endParaRPr lang="en-US" altLang="en-US" sz="3000"/>
          </a:p>
          <a:p>
            <a:pPr marL="231775" indent="-231775" algn="just" defTabSz="776288">
              <a:spcBef>
                <a:spcPts val="500"/>
              </a:spcBef>
            </a:pPr>
            <a:r>
              <a:rPr lang="en-US" altLang="en-US" sz="2200"/>
              <a:t>SC - Naresh J. Sukhawani vs Union of India (DOD 06.11.1995)</a:t>
            </a:r>
          </a:p>
          <a:p>
            <a:pPr marL="231775" indent="-231775" algn="just" defTabSz="776288">
              <a:spcBef>
                <a:spcPts val="500"/>
              </a:spcBef>
            </a:pPr>
            <a:r>
              <a:rPr lang="en-US" altLang="en-US" sz="2200"/>
              <a:t>SC - Mohtesham Mohd. Ismail vs Spl. Director, Enforcement (DOD 09.10.2007)</a:t>
            </a:r>
          </a:p>
        </p:txBody>
      </p:sp>
    </p:spTree>
  </p:cSld>
  <p:clrMapOvr>
    <a:masterClrMapping/>
  </p:clrMapOvr>
  <p:transition spd="med"/>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descr="Title 1">
            <a:extLst>
              <a:ext uri="{FF2B5EF4-FFF2-40B4-BE49-F238E27FC236}">
                <a16:creationId xmlns:a16="http://schemas.microsoft.com/office/drawing/2014/main" id="{76C14711-6B43-8E5D-AB19-449A5BA43CD3}"/>
              </a:ext>
            </a:extLst>
          </p:cNvPr>
          <p:cNvSpPr>
            <a:spLocks noGrp="1" noChangeArrowheads="1"/>
          </p:cNvSpPr>
          <p:nvPr>
            <p:ph type="title"/>
          </p:nvPr>
        </p:nvSpPr>
        <p:spPr/>
        <p:txBody>
          <a:bodyPr/>
          <a:lstStyle/>
          <a:p>
            <a:pPr algn="ctr"/>
            <a:r>
              <a:rPr lang="en-US" altLang="en-US"/>
              <a:t>RETRACTED STATEMENTS  </a:t>
            </a:r>
          </a:p>
        </p:txBody>
      </p:sp>
      <p:sp>
        <p:nvSpPr>
          <p:cNvPr id="92162" name="Rectangle 2" descr="Content Placeholder 2">
            <a:extLst>
              <a:ext uri="{FF2B5EF4-FFF2-40B4-BE49-F238E27FC236}">
                <a16:creationId xmlns:a16="http://schemas.microsoft.com/office/drawing/2014/main" id="{D82783E9-6334-83F0-73EF-B3929755C0B4}"/>
              </a:ext>
            </a:extLst>
          </p:cNvPr>
          <p:cNvSpPr>
            <a:spLocks noGrp="1" noChangeArrowheads="1"/>
          </p:cNvSpPr>
          <p:nvPr>
            <p:ph type="body" idx="1"/>
          </p:nvPr>
        </p:nvSpPr>
        <p:spPr>
          <a:xfrm>
            <a:off x="174625" y="2014538"/>
            <a:ext cx="8789988" cy="4686300"/>
          </a:xfrm>
        </p:spPr>
        <p:txBody>
          <a:bodyPr/>
          <a:lstStyle/>
          <a:p>
            <a:pPr marL="0" indent="0" algn="just" defTabSz="868363">
              <a:spcBef>
                <a:spcPts val="500"/>
              </a:spcBef>
              <a:buSzTx/>
              <a:buFontTx/>
              <a:buNone/>
            </a:pPr>
            <a:r>
              <a:rPr lang="en-US" altLang="en-US" sz="2400" i="1"/>
              <a:t>A retracted confession to be reliable </a:t>
            </a:r>
          </a:p>
          <a:p>
            <a:pPr marL="0" indent="0" algn="just" defTabSz="868363">
              <a:spcBef>
                <a:spcPts val="500"/>
              </a:spcBef>
              <a:buSzTx/>
              <a:buFontTx/>
              <a:buNone/>
            </a:pPr>
            <a:r>
              <a:rPr lang="en-US" altLang="en-US" sz="2400" i="1"/>
              <a:t>1.	Must be substantially corroborated by other 	independent and cogent evidences</a:t>
            </a:r>
          </a:p>
          <a:p>
            <a:pPr marL="0" indent="0" algn="just" defTabSz="868363">
              <a:spcBef>
                <a:spcPts val="500"/>
              </a:spcBef>
              <a:buSzTx/>
              <a:buFontTx/>
              <a:buNone/>
            </a:pPr>
            <a:endParaRPr lang="en-US" altLang="en-US" sz="2400" i="1"/>
          </a:p>
          <a:p>
            <a:pPr marL="0" indent="0" algn="just" defTabSz="868363">
              <a:spcBef>
                <a:spcPts val="500"/>
              </a:spcBef>
              <a:buSzTx/>
              <a:buFontTx/>
              <a:buNone/>
            </a:pPr>
            <a:r>
              <a:rPr lang="en-US" altLang="en-US" sz="2400" i="1"/>
              <a:t>2.	Must lend adequate assurance to the court that it may 	seek to rely thereupon.</a:t>
            </a:r>
            <a:endParaRPr lang="en-US" altLang="en-US" sz="2400" b="1" i="1"/>
          </a:p>
          <a:p>
            <a:pPr marL="0" indent="0" algn="just" defTabSz="868363">
              <a:spcBef>
                <a:spcPts val="500"/>
              </a:spcBef>
              <a:buSzTx/>
              <a:buFontTx/>
              <a:buNone/>
            </a:pPr>
            <a:endParaRPr lang="en-US" altLang="en-US" sz="2400" b="1" i="1"/>
          </a:p>
          <a:p>
            <a:pPr marL="0" indent="0" algn="just" defTabSz="868363">
              <a:spcBef>
                <a:spcPts val="500"/>
              </a:spcBef>
              <a:buSzTx/>
              <a:buFontTx/>
              <a:buNone/>
            </a:pPr>
            <a:r>
              <a:rPr lang="en-US" altLang="en-US" sz="2400" b="1" i="1"/>
              <a:t>3	A</a:t>
            </a:r>
            <a:r>
              <a:rPr lang="en-US" altLang="en-US" sz="2400" i="1"/>
              <a:t>ccused not expected to prove to the hilt that 	confession was obtained by any inducement, threat or 	promise by a person in authority. </a:t>
            </a:r>
            <a:endParaRPr lang="en-US" altLang="en-US" sz="2400" b="1" i="1"/>
          </a:p>
        </p:txBody>
      </p:sp>
    </p:spTree>
  </p:cSld>
  <p:clrMapOvr>
    <a:masterClrMapping/>
  </p:clrMapOvr>
  <p:transition spd="med"/>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descr="Title 1">
            <a:extLst>
              <a:ext uri="{FF2B5EF4-FFF2-40B4-BE49-F238E27FC236}">
                <a16:creationId xmlns:a16="http://schemas.microsoft.com/office/drawing/2014/main" id="{41CFA6F7-48E2-4E05-FC53-607869C67F49}"/>
              </a:ext>
            </a:extLst>
          </p:cNvPr>
          <p:cNvSpPr>
            <a:spLocks noGrp="1" noChangeArrowheads="1"/>
          </p:cNvSpPr>
          <p:nvPr>
            <p:ph type="title"/>
          </p:nvPr>
        </p:nvSpPr>
        <p:spPr/>
        <p:txBody>
          <a:bodyPr/>
          <a:lstStyle/>
          <a:p>
            <a:pPr algn="ctr"/>
            <a:r>
              <a:rPr lang="en-US" altLang="en-US"/>
              <a:t>RETRACTED STATEMENTS </a:t>
            </a:r>
            <a:r>
              <a:rPr lang="en-US" altLang="en-US" sz="2400"/>
              <a:t>(Cont.)</a:t>
            </a:r>
            <a:r>
              <a:rPr lang="en-US" altLang="en-US"/>
              <a:t>  </a:t>
            </a:r>
          </a:p>
        </p:txBody>
      </p:sp>
      <p:sp>
        <p:nvSpPr>
          <p:cNvPr id="93186" name="Rectangle 2" descr="Content Placeholder 2">
            <a:extLst>
              <a:ext uri="{FF2B5EF4-FFF2-40B4-BE49-F238E27FC236}">
                <a16:creationId xmlns:a16="http://schemas.microsoft.com/office/drawing/2014/main" id="{B6B24FE6-5EF0-0260-725C-D0E4F463C77B}"/>
              </a:ext>
            </a:extLst>
          </p:cNvPr>
          <p:cNvSpPr>
            <a:spLocks noGrp="1" noChangeArrowheads="1"/>
          </p:cNvSpPr>
          <p:nvPr>
            <p:ph type="body" idx="1"/>
          </p:nvPr>
        </p:nvSpPr>
        <p:spPr>
          <a:xfrm>
            <a:off x="174625" y="2014538"/>
            <a:ext cx="8789988" cy="4686300"/>
          </a:xfrm>
        </p:spPr>
        <p:txBody>
          <a:bodyPr/>
          <a:lstStyle/>
          <a:p>
            <a:pPr marL="0" indent="0" algn="just" defTabSz="895350">
              <a:lnSpc>
                <a:spcPct val="90000"/>
              </a:lnSpc>
              <a:spcBef>
                <a:spcPts val="500"/>
              </a:spcBef>
              <a:buSzTx/>
              <a:buFontTx/>
              <a:buNone/>
            </a:pPr>
            <a:r>
              <a:rPr lang="en-US" altLang="en-US" sz="2300" i="1"/>
              <a:t> </a:t>
            </a:r>
            <a:endParaRPr lang="en-US" altLang="en-US" sz="3100" i="1"/>
          </a:p>
          <a:p>
            <a:pPr marL="0" indent="0" algn="just" defTabSz="895350">
              <a:lnSpc>
                <a:spcPct val="90000"/>
              </a:lnSpc>
              <a:spcBef>
                <a:spcPts val="500"/>
              </a:spcBef>
              <a:buSzTx/>
              <a:buFontTx/>
              <a:buNone/>
            </a:pPr>
            <a:r>
              <a:rPr lang="en-US" altLang="en-US" sz="2800" i="1"/>
              <a:t>4.	Burden still on prosecution to show that 	confession is </a:t>
            </a:r>
            <a:r>
              <a:rPr lang="en-US" altLang="en-US" sz="2800" b="1" i="1"/>
              <a:t>voluntary</a:t>
            </a:r>
            <a:r>
              <a:rPr lang="en-US" altLang="en-US" sz="2800" i="1"/>
              <a:t> and </a:t>
            </a:r>
            <a:r>
              <a:rPr lang="en-US" altLang="en-US" sz="2800" b="1" i="1"/>
              <a:t>not obtained  by 	threat, etc</a:t>
            </a:r>
            <a:r>
              <a:rPr lang="en-US" altLang="en-US" sz="2800" i="1"/>
              <a:t>. </a:t>
            </a:r>
            <a:endParaRPr lang="en-US" altLang="en-US" sz="3100" i="1"/>
          </a:p>
          <a:p>
            <a:pPr marL="0" indent="0" algn="just" defTabSz="895350">
              <a:lnSpc>
                <a:spcPct val="90000"/>
              </a:lnSpc>
              <a:spcBef>
                <a:spcPts val="500"/>
              </a:spcBef>
              <a:buSzTx/>
              <a:buFontTx/>
              <a:buNone/>
            </a:pPr>
            <a:endParaRPr lang="en-US" altLang="en-US" sz="3100" i="1"/>
          </a:p>
          <a:p>
            <a:pPr marL="0" indent="0" algn="just" defTabSz="895350">
              <a:lnSpc>
                <a:spcPct val="90000"/>
              </a:lnSpc>
              <a:spcBef>
                <a:spcPts val="500"/>
              </a:spcBef>
              <a:buSzTx/>
              <a:buFontTx/>
              <a:buNone/>
            </a:pPr>
            <a:r>
              <a:rPr lang="en-US" altLang="en-US" sz="2800" i="1"/>
              <a:t>5.	Court to consider the pros and cons of both the 	confession and retraction made by the accused.</a:t>
            </a:r>
            <a:endParaRPr lang="en-US" altLang="en-US" sz="3100" i="1"/>
          </a:p>
          <a:p>
            <a:pPr marL="0" indent="0" defTabSz="895350">
              <a:lnSpc>
                <a:spcPct val="90000"/>
              </a:lnSpc>
              <a:spcBef>
                <a:spcPts val="500"/>
              </a:spcBef>
              <a:buSzTx/>
              <a:buFontTx/>
              <a:buNone/>
            </a:pPr>
            <a:endParaRPr lang="en-US" altLang="en-US" sz="2300" i="1"/>
          </a:p>
          <a:p>
            <a:pPr marL="0" indent="0" defTabSz="895350">
              <a:lnSpc>
                <a:spcPct val="90000"/>
              </a:lnSpc>
              <a:spcBef>
                <a:spcPts val="500"/>
              </a:spcBef>
              <a:buSzTx/>
              <a:buFontTx/>
              <a:buNone/>
            </a:pPr>
            <a:endParaRPr lang="en-US" altLang="en-US" sz="2300" i="1"/>
          </a:p>
          <a:p>
            <a:pPr marL="0" indent="0" defTabSz="895350">
              <a:lnSpc>
                <a:spcPct val="90000"/>
              </a:lnSpc>
              <a:spcBef>
                <a:spcPts val="500"/>
              </a:spcBef>
              <a:buSzTx/>
              <a:buFontTx/>
              <a:buNone/>
            </a:pPr>
            <a:r>
              <a:rPr lang="en-US" altLang="en-US" sz="2300" i="1"/>
              <a:t>SC - Vinod Solanki vs Union of India &amp; Anr (DOD 18.12.2008)</a:t>
            </a:r>
          </a:p>
        </p:txBody>
      </p:sp>
    </p:spTree>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descr="Title 1">
            <a:extLst>
              <a:ext uri="{FF2B5EF4-FFF2-40B4-BE49-F238E27FC236}">
                <a16:creationId xmlns:a16="http://schemas.microsoft.com/office/drawing/2014/main" id="{2FF7BE4E-D911-AE0A-6480-A765C2F0ECDF}"/>
              </a:ext>
            </a:extLst>
          </p:cNvPr>
          <p:cNvSpPr>
            <a:spLocks noGrp="1" noChangeArrowheads="1"/>
          </p:cNvSpPr>
          <p:nvPr>
            <p:ph type="title"/>
          </p:nvPr>
        </p:nvSpPr>
        <p:spPr/>
        <p:txBody>
          <a:bodyPr/>
          <a:lstStyle/>
          <a:p>
            <a:r>
              <a:rPr lang="en-US" altLang="en-US"/>
              <a:t> </a:t>
            </a:r>
          </a:p>
        </p:txBody>
      </p:sp>
      <p:sp>
        <p:nvSpPr>
          <p:cNvPr id="94210" name="Rectangle 2" descr="Content Placeholder 2">
            <a:extLst>
              <a:ext uri="{FF2B5EF4-FFF2-40B4-BE49-F238E27FC236}">
                <a16:creationId xmlns:a16="http://schemas.microsoft.com/office/drawing/2014/main" id="{8224FD4E-7125-66C1-7B07-9951F17679CB}"/>
              </a:ext>
            </a:extLst>
          </p:cNvPr>
          <p:cNvSpPr>
            <a:spLocks noGrp="1" noChangeArrowheads="1"/>
          </p:cNvSpPr>
          <p:nvPr>
            <p:ph type="body" idx="1"/>
          </p:nvPr>
        </p:nvSpPr>
        <p:spPr/>
        <p:txBody>
          <a:bodyPr/>
          <a:lstStyle/>
          <a:p>
            <a:pPr marL="0" indent="0" algn="ctr">
              <a:spcBef>
                <a:spcPts val="800"/>
              </a:spcBef>
              <a:buSzTx/>
              <a:buFontTx/>
              <a:buNone/>
            </a:pPr>
            <a:r>
              <a:rPr lang="en-US" altLang="en-US" sz="36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All prosecutions under the PMLA, PBPT, Black Money Act as well as under Income Tax Act commence with a “Complaint” before the respective Special Courts. </a:t>
            </a:r>
          </a:p>
          <a:p>
            <a:pPr marL="0" indent="0" algn="ctr">
              <a:spcBef>
                <a:spcPts val="800"/>
              </a:spcBef>
              <a:buSzTx/>
              <a:buFontTx/>
              <a:buNone/>
            </a:pPr>
            <a:r>
              <a:rPr lang="en-US" altLang="en-US" sz="36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(read with Section 190 &amp; 200 of Cr.P.C.)</a:t>
            </a:r>
          </a:p>
        </p:txBody>
      </p:sp>
    </p:spTree>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descr="Title 1">
            <a:extLst>
              <a:ext uri="{FF2B5EF4-FFF2-40B4-BE49-F238E27FC236}">
                <a16:creationId xmlns:a16="http://schemas.microsoft.com/office/drawing/2014/main" id="{357C369F-869B-AA2A-2F54-928A1B808821}"/>
              </a:ext>
            </a:extLst>
          </p:cNvPr>
          <p:cNvSpPr>
            <a:spLocks noGrp="1" noChangeArrowheads="1"/>
          </p:cNvSpPr>
          <p:nvPr>
            <p:ph type="title"/>
          </p:nvPr>
        </p:nvSpPr>
        <p:spPr/>
        <p:txBody>
          <a:bodyPr/>
          <a:lstStyle/>
          <a:p>
            <a:r>
              <a:rPr lang="en-US" altLang="en-US"/>
              <a:t> </a:t>
            </a:r>
          </a:p>
        </p:txBody>
      </p:sp>
      <p:sp>
        <p:nvSpPr>
          <p:cNvPr id="95234" name="Rectangle 2" descr="Content Placeholder 2">
            <a:extLst>
              <a:ext uri="{FF2B5EF4-FFF2-40B4-BE49-F238E27FC236}">
                <a16:creationId xmlns:a16="http://schemas.microsoft.com/office/drawing/2014/main" id="{095EA3E7-616A-14AE-F2F1-2479C87E5734}"/>
              </a:ext>
            </a:extLst>
          </p:cNvPr>
          <p:cNvSpPr>
            <a:spLocks noGrp="1" noChangeArrowheads="1"/>
          </p:cNvSpPr>
          <p:nvPr>
            <p:ph type="body" idx="1"/>
          </p:nvPr>
        </p:nvSpPr>
        <p:spPr/>
        <p:txBody>
          <a:bodyPr/>
          <a:lstStyle/>
          <a:p>
            <a:pPr marL="0" indent="0" algn="ctr">
              <a:buSzTx/>
              <a:buFontTx/>
              <a:buNone/>
            </a:pPr>
            <a:endParaRPr lang="en-US" altLang="en-US"/>
          </a:p>
          <a:p>
            <a:pPr marL="0" indent="0" algn="ctr">
              <a:buSzTx/>
              <a:buFontTx/>
              <a:buNone/>
            </a:pPr>
            <a:r>
              <a:rPr lang="en-US" altLang="en-US" sz="36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Provisions of Criminal Procedure Code applicable (Section 65 PMLA)</a:t>
            </a:r>
          </a:p>
          <a:p>
            <a:pPr marL="0" indent="0" algn="ctr">
              <a:buSzTx/>
              <a:buFontTx/>
              <a:buNone/>
            </a:pPr>
            <a:r>
              <a:rPr lang="en-US" altLang="en-US" sz="36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(Section 51 PBPTA)</a:t>
            </a:r>
          </a:p>
          <a:p>
            <a:pPr marL="0" indent="0" algn="ctr">
              <a:buSzTx/>
              <a:buFontTx/>
              <a:buNone/>
            </a:pPr>
            <a:r>
              <a:rPr lang="en-US" altLang="en-US" sz="36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(Section 280D Income Tax Act)</a:t>
            </a:r>
          </a:p>
          <a:p>
            <a:pPr marL="0" indent="0" algn="ctr">
              <a:buSzTx/>
              <a:buFontTx/>
              <a:buNone/>
            </a:pPr>
            <a:r>
              <a:rPr lang="en-US" altLang="en-US" sz="32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(Black Money Act Section 84) </a:t>
            </a:r>
          </a:p>
        </p:txBody>
      </p:sp>
    </p:spTree>
  </p:cSld>
  <p:clrMapOvr>
    <a:masterClrMapping/>
  </p:clrMapOvr>
  <p:transition spd="med"/>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 descr="Title 1">
            <a:extLst>
              <a:ext uri="{FF2B5EF4-FFF2-40B4-BE49-F238E27FC236}">
                <a16:creationId xmlns:a16="http://schemas.microsoft.com/office/drawing/2014/main" id="{00E54C3D-2F33-6E8B-4196-4051DCB7CCE6}"/>
              </a:ext>
            </a:extLst>
          </p:cNvPr>
          <p:cNvSpPr>
            <a:spLocks noGrp="1" noChangeArrowheads="1"/>
          </p:cNvSpPr>
          <p:nvPr>
            <p:ph type="title"/>
          </p:nvPr>
        </p:nvSpPr>
        <p:spPr/>
        <p:txBody>
          <a:bodyPr/>
          <a:lstStyle/>
          <a:p>
            <a:r>
              <a:rPr lang="en-US" altLang="en-US"/>
              <a:t>  </a:t>
            </a:r>
          </a:p>
        </p:txBody>
      </p:sp>
      <p:sp>
        <p:nvSpPr>
          <p:cNvPr id="96258" name="Rectangle 2" descr="Content Placeholder 2">
            <a:extLst>
              <a:ext uri="{FF2B5EF4-FFF2-40B4-BE49-F238E27FC236}">
                <a16:creationId xmlns:a16="http://schemas.microsoft.com/office/drawing/2014/main" id="{1865981B-3247-1AFD-2EC1-A93252F98B0B}"/>
              </a:ext>
            </a:extLst>
          </p:cNvPr>
          <p:cNvSpPr>
            <a:spLocks noGrp="1" noChangeArrowheads="1"/>
          </p:cNvSpPr>
          <p:nvPr>
            <p:ph type="body" idx="1"/>
          </p:nvPr>
        </p:nvSpPr>
        <p:spPr/>
        <p:txBody>
          <a:bodyPr/>
          <a:lstStyle/>
          <a:p>
            <a:pPr marL="0" indent="0" algn="just">
              <a:buSzTx/>
              <a:buFontTx/>
              <a:buNone/>
            </a:pPr>
            <a:r>
              <a:rPr lang="en-US" altLang="en-US" sz="28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In the normal course, Complainant and his witnesses are required to be examined on oath by the Magistrate before the accused can be summoned under Section 200 of the Criminal Procedure Code. </a:t>
            </a:r>
            <a:br>
              <a:rPr lang="en-US" altLang="en-US" sz="28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 </a:t>
            </a:r>
            <a:br>
              <a:rPr lang="en-US" altLang="en-US" sz="28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But as the Complainant in the cases under PMLA, PBPTA, Black Money Act or Income Tax Act are “Public Servants” the Magistrate need not examine them on oath before summoning the accused.</a:t>
            </a:r>
          </a:p>
        </p:txBody>
      </p:sp>
    </p:spTree>
  </p:cSld>
  <p:clrMapOvr>
    <a:masterClrMapping/>
  </p:clrMapOvr>
  <p:transition spd="med"/>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1" descr="Title 1">
            <a:extLst>
              <a:ext uri="{FF2B5EF4-FFF2-40B4-BE49-F238E27FC236}">
                <a16:creationId xmlns:a16="http://schemas.microsoft.com/office/drawing/2014/main" id="{41BE0108-5986-4C23-B48E-2E0ABA2C605C}"/>
              </a:ext>
            </a:extLst>
          </p:cNvPr>
          <p:cNvSpPr>
            <a:spLocks noGrp="1" noChangeArrowheads="1"/>
          </p:cNvSpPr>
          <p:nvPr>
            <p:ph type="title"/>
          </p:nvPr>
        </p:nvSpPr>
        <p:spPr/>
        <p:txBody>
          <a:bodyPr/>
          <a:lstStyle/>
          <a:p>
            <a:r>
              <a:rPr lang="en-US" altLang="en-US"/>
              <a:t> </a:t>
            </a:r>
            <a:r>
              <a:rPr lang="en-US" altLang="en-US" sz="54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Section204(1) Cr.P.C.</a:t>
            </a:r>
            <a:endParaRPr lang="en-US" altLang="en-US"/>
          </a:p>
        </p:txBody>
      </p:sp>
      <p:sp>
        <p:nvSpPr>
          <p:cNvPr id="97282" name="Rectangle 2" descr="Content Placeholder 2">
            <a:extLst>
              <a:ext uri="{FF2B5EF4-FFF2-40B4-BE49-F238E27FC236}">
                <a16:creationId xmlns:a16="http://schemas.microsoft.com/office/drawing/2014/main" id="{8C097BCB-EB1A-76EC-AD47-2FD949534CB0}"/>
              </a:ext>
            </a:extLst>
          </p:cNvPr>
          <p:cNvSpPr>
            <a:spLocks noGrp="1" noChangeArrowheads="1"/>
          </p:cNvSpPr>
          <p:nvPr>
            <p:ph type="body" idx="1"/>
          </p:nvPr>
        </p:nvSpPr>
        <p:spPr/>
        <p:txBody>
          <a:bodyPr/>
          <a:lstStyle/>
          <a:p>
            <a:pPr marL="0" indent="0" algn="just">
              <a:lnSpc>
                <a:spcPct val="80000"/>
              </a:lnSpc>
              <a:spcBef>
                <a:spcPts val="500"/>
              </a:spcBef>
              <a:buSzTx/>
              <a:buFontTx/>
              <a:buNone/>
            </a:pP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Discretion of the Magistrate to issue “Summons” or “Warrants” </a:t>
            </a:r>
            <a:b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br>
            <a:endPar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endParaRPr>
          </a:p>
          <a:p>
            <a:pPr marL="0" indent="0" algn="just">
              <a:lnSpc>
                <a:spcPct val="80000"/>
              </a:lnSpc>
              <a:spcBef>
                <a:spcPts val="500"/>
              </a:spcBef>
              <a:buSzTx/>
              <a:buFontTx/>
              <a:buNone/>
            </a:pP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No summons or warrants shall be issued if a ‘List of prosecution witnesses’ is not filed (Section 204(2) Cr.P.C.)</a:t>
            </a:r>
          </a:p>
        </p:txBody>
      </p:sp>
    </p:spTree>
  </p:cSld>
  <p:clrMapOvr>
    <a:masterClrMapping/>
  </p:clrMapOvr>
  <p:transition spd="med"/>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descr="Title 1">
            <a:extLst>
              <a:ext uri="{FF2B5EF4-FFF2-40B4-BE49-F238E27FC236}">
                <a16:creationId xmlns:a16="http://schemas.microsoft.com/office/drawing/2014/main" id="{B984CF36-7897-A3AF-2DEF-95B205A6D3DC}"/>
              </a:ext>
            </a:extLst>
          </p:cNvPr>
          <p:cNvSpPr>
            <a:spLocks noGrp="1" noChangeArrowheads="1"/>
          </p:cNvSpPr>
          <p:nvPr>
            <p:ph type="title"/>
          </p:nvPr>
        </p:nvSpPr>
        <p:spPr/>
        <p:txBody>
          <a:bodyPr/>
          <a:lstStyle/>
          <a:p>
            <a:r>
              <a:rPr lang="en-US" altLang="en-US"/>
              <a:t>  </a:t>
            </a:r>
            <a:r>
              <a:rPr lang="en-US" altLang="en-US" sz="54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Section 204(3) Cr.P.C.</a:t>
            </a:r>
            <a:endParaRPr lang="en-US" altLang="en-US"/>
          </a:p>
        </p:txBody>
      </p:sp>
      <p:sp>
        <p:nvSpPr>
          <p:cNvPr id="98306" name="Rectangle 2" descr="Text Placeholder 2">
            <a:extLst>
              <a:ext uri="{FF2B5EF4-FFF2-40B4-BE49-F238E27FC236}">
                <a16:creationId xmlns:a16="http://schemas.microsoft.com/office/drawing/2014/main" id="{C3E02333-B1D9-A039-76B8-AA4AAF95A78A}"/>
              </a:ext>
            </a:extLst>
          </p:cNvPr>
          <p:cNvSpPr>
            <a:spLocks noGrp="1" noChangeArrowheads="1"/>
          </p:cNvSpPr>
          <p:nvPr>
            <p:ph type="body" idx="1"/>
          </p:nvPr>
        </p:nvSpPr>
        <p:spPr>
          <a:xfrm>
            <a:off x="457200" y="2314575"/>
            <a:ext cx="8229600" cy="3629025"/>
          </a:xfrm>
        </p:spPr>
        <p:txBody>
          <a:bodyPr/>
          <a:lstStyle/>
          <a:p>
            <a:pPr marL="0" indent="0">
              <a:lnSpc>
                <a:spcPct val="80000"/>
              </a:lnSpc>
              <a:spcBef>
                <a:spcPts val="500"/>
              </a:spcBef>
              <a:buSzTx/>
              <a:buFontTx/>
              <a:buNone/>
            </a:pPr>
            <a:endPar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endParaRPr>
          </a:p>
          <a:p>
            <a:pPr marL="0" indent="0" algn="just">
              <a:lnSpc>
                <a:spcPct val="80000"/>
              </a:lnSpc>
              <a:spcBef>
                <a:spcPts val="500"/>
              </a:spcBef>
              <a:buSzTx/>
              <a:buFontTx/>
              <a:buNone/>
            </a:pP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Every summons or warrants must be accompanied by copy of such complaint </a:t>
            </a:r>
            <a:b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br>
            <a:endPar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endParaRPr>
          </a:p>
          <a:p>
            <a:pPr marL="0" indent="0">
              <a:lnSpc>
                <a:spcPct val="80000"/>
              </a:lnSpc>
              <a:spcBef>
                <a:spcPts val="500"/>
              </a:spcBef>
              <a:buSzTx/>
              <a:buFontTx/>
              <a:buNone/>
            </a:pP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Must check for Annexures</a:t>
            </a:r>
          </a:p>
        </p:txBody>
      </p:sp>
    </p:spTree>
  </p:cSld>
  <p:clrMapOvr>
    <a:masterClrMapping/>
  </p:clrMapOvr>
  <p:transition spd="med"/>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descr="Title 1">
            <a:extLst>
              <a:ext uri="{FF2B5EF4-FFF2-40B4-BE49-F238E27FC236}">
                <a16:creationId xmlns:a16="http://schemas.microsoft.com/office/drawing/2014/main" id="{59362ABA-EC16-2FED-B3C2-35E204EC3BDA}"/>
              </a:ext>
            </a:extLst>
          </p:cNvPr>
          <p:cNvSpPr>
            <a:spLocks noGrp="1" noChangeArrowheads="1"/>
          </p:cNvSpPr>
          <p:nvPr>
            <p:ph type="title"/>
          </p:nvPr>
        </p:nvSpPr>
        <p:spPr/>
        <p:txBody>
          <a:bodyPr/>
          <a:lstStyle/>
          <a:p>
            <a:r>
              <a:rPr lang="en-US" altLang="en-US" sz="54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Section 88 Cr.P.C.</a:t>
            </a:r>
          </a:p>
        </p:txBody>
      </p:sp>
      <p:sp>
        <p:nvSpPr>
          <p:cNvPr id="99330" name="Rectangle 2" descr="Text Placeholder 2">
            <a:extLst>
              <a:ext uri="{FF2B5EF4-FFF2-40B4-BE49-F238E27FC236}">
                <a16:creationId xmlns:a16="http://schemas.microsoft.com/office/drawing/2014/main" id="{D6FEDEB8-97D0-6C96-747F-DF1175524736}"/>
              </a:ext>
            </a:extLst>
          </p:cNvPr>
          <p:cNvSpPr>
            <a:spLocks noGrp="1" noChangeArrowheads="1"/>
          </p:cNvSpPr>
          <p:nvPr>
            <p:ph type="body" idx="1"/>
          </p:nvPr>
        </p:nvSpPr>
        <p:spPr/>
        <p:txBody>
          <a:bodyPr/>
          <a:lstStyle/>
          <a:p>
            <a:pPr marL="0" indent="0" algn="ctr">
              <a:buSzTx/>
              <a:buFontTx/>
              <a:buNone/>
            </a:pPr>
            <a:endParaRPr lang="en-US" altLang="en-US" sz="44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endParaRPr>
          </a:p>
          <a:p>
            <a:pPr marL="0" indent="0" algn="ctr">
              <a:buSzTx/>
              <a:buFontTx/>
              <a:buNone/>
            </a:pPr>
            <a:r>
              <a:rPr lang="en-US" altLang="en-US" sz="44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Magistrate will require the accused to furnish ‘Security Bond’</a:t>
            </a:r>
          </a:p>
        </p:txBody>
      </p:sp>
    </p:spTree>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descr="Title 1">
            <a:extLst>
              <a:ext uri="{FF2B5EF4-FFF2-40B4-BE49-F238E27FC236}">
                <a16:creationId xmlns:a16="http://schemas.microsoft.com/office/drawing/2014/main" id="{30C184C5-F49A-3CB9-2AF9-E67B28757317}"/>
              </a:ext>
            </a:extLst>
          </p:cNvPr>
          <p:cNvSpPr>
            <a:spLocks noGrp="1" noChangeArrowheads="1"/>
          </p:cNvSpPr>
          <p:nvPr>
            <p:ph type="title"/>
          </p:nvPr>
        </p:nvSpPr>
        <p:spPr/>
        <p:txBody>
          <a:bodyPr/>
          <a:lstStyle/>
          <a:p>
            <a:r>
              <a:rPr lang="en-US" altLang="en-US"/>
              <a:t>     </a:t>
            </a:r>
            <a:r>
              <a:rPr lang="en-US" altLang="en-US" sz="54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Section 205 Cr.P.C.</a:t>
            </a:r>
            <a:endParaRPr lang="en-US" altLang="en-US"/>
          </a:p>
        </p:txBody>
      </p:sp>
      <p:sp>
        <p:nvSpPr>
          <p:cNvPr id="100354" name="Rectangle 2" descr="Content Placeholder 2">
            <a:extLst>
              <a:ext uri="{FF2B5EF4-FFF2-40B4-BE49-F238E27FC236}">
                <a16:creationId xmlns:a16="http://schemas.microsoft.com/office/drawing/2014/main" id="{645966CD-AF2C-1861-1F64-A024BAD8C6C3}"/>
              </a:ext>
            </a:extLst>
          </p:cNvPr>
          <p:cNvSpPr>
            <a:spLocks noGrp="1" noChangeArrowheads="1"/>
          </p:cNvSpPr>
          <p:nvPr>
            <p:ph type="body" idx="1"/>
          </p:nvPr>
        </p:nvSpPr>
        <p:spPr/>
        <p:txBody>
          <a:bodyPr/>
          <a:lstStyle/>
          <a:p>
            <a:pPr marL="0" indent="0" defTabSz="904875">
              <a:spcBef>
                <a:spcPts val="500"/>
              </a:spcBef>
              <a:buSzTx/>
              <a:buFontTx/>
              <a:buNone/>
            </a:pPr>
            <a:br>
              <a:rPr lang="en-US" altLang="en-US" sz="2700" dirty="0">
                <a:ea typeface="Times New Roman" panose="02020603050405020304" pitchFamily="18" charset="0"/>
                <a:cs typeface="Times New Roman" panose="02020603050405020304" pitchFamily="18" charset="0"/>
                <a:sym typeface="Times New Roman" panose="02020603050405020304" pitchFamily="18" charset="0"/>
              </a:rPr>
            </a:br>
            <a:br>
              <a:rPr lang="en-US" altLang="en-US" sz="27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3900" dirty="0">
                <a:ea typeface="Times New Roman" panose="02020603050405020304" pitchFamily="18" charset="0"/>
                <a:cs typeface="Times New Roman" panose="02020603050405020304" pitchFamily="18" charset="0"/>
                <a:sym typeface="Times New Roman" panose="02020603050405020304" pitchFamily="18" charset="0"/>
              </a:rPr>
              <a:t>Accused has to be present on every date of hearing, </a:t>
            </a:r>
          </a:p>
          <a:p>
            <a:pPr marL="0" indent="0" defTabSz="904875">
              <a:spcBef>
                <a:spcPts val="500"/>
              </a:spcBef>
              <a:buSzTx/>
              <a:buFontTx/>
              <a:buNone/>
            </a:pPr>
            <a:r>
              <a:rPr lang="en-US" altLang="en-US" sz="3900" dirty="0">
                <a:ea typeface="Times New Roman" panose="02020603050405020304" pitchFamily="18" charset="0"/>
                <a:cs typeface="Times New Roman" panose="02020603050405020304" pitchFamily="18" charset="0"/>
                <a:sym typeface="Times New Roman" panose="02020603050405020304" pitchFamily="18" charset="0"/>
              </a:rPr>
              <a:t>however the Magistrate may dispense with personal appearance of the accused </a:t>
            </a:r>
            <a:br>
              <a:rPr lang="en-US" altLang="en-US" sz="3900" dirty="0">
                <a:ea typeface="Times New Roman" panose="02020603050405020304" pitchFamily="18" charset="0"/>
                <a:cs typeface="Times New Roman" panose="02020603050405020304" pitchFamily="18" charset="0"/>
                <a:sym typeface="Times New Roman" panose="02020603050405020304" pitchFamily="18" charset="0"/>
              </a:rPr>
            </a:br>
            <a:endParaRPr lang="en-US" altLang="en-US" sz="3900" dirty="0">
              <a:ea typeface="Times New Roman" panose="02020603050405020304" pitchFamily="18" charset="0"/>
              <a:cs typeface="Times New Roman" panose="02020603050405020304" pitchFamily="18" charset="0"/>
              <a:sym typeface="Times New Roman" panose="02020603050405020304" pitchFamily="18"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3406-98BE-48B4-83F4-50D49D745817}"/>
              </a:ext>
            </a:extLst>
          </p:cNvPr>
          <p:cNvSpPr>
            <a:spLocks noGrp="1"/>
          </p:cNvSpPr>
          <p:nvPr>
            <p:ph idx="1"/>
          </p:nvPr>
        </p:nvSpPr>
        <p:spPr>
          <a:xfrm>
            <a:off x="457200" y="1066800"/>
            <a:ext cx="8229600" cy="5257800"/>
          </a:xfrm>
        </p:spPr>
        <p:txBody>
          <a:bodyPr/>
          <a:lstStyle/>
          <a:p>
            <a:pPr marL="0" indent="0" algn="just">
              <a:lnSpc>
                <a:spcPct val="150000"/>
              </a:lnSpc>
              <a:buNone/>
            </a:pPr>
            <a:r>
              <a:rPr lang="en-US" sz="2000" b="0" i="0" u="none" strike="noStrike" baseline="0" dirty="0">
                <a:solidFill>
                  <a:srgbClr val="000000"/>
                </a:solidFill>
              </a:rPr>
              <a:t>In the earlier part of this judgment, we have already noted that </a:t>
            </a:r>
            <a:r>
              <a:rPr lang="en-US" sz="2000" b="1" i="0" u="none" strike="noStrike" baseline="0" dirty="0">
                <a:solidFill>
                  <a:srgbClr val="FF0000"/>
                </a:solidFill>
              </a:rPr>
              <a:t>every crime property need not be termed as proceeds of crime but the converse may be true.</a:t>
            </a:r>
            <a:r>
              <a:rPr lang="en-US" sz="2000" b="0" i="0" u="none" strike="noStrike" baseline="0" dirty="0">
                <a:solidFill>
                  <a:srgbClr val="000000"/>
                </a:solidFill>
              </a:rPr>
              <a:t> Additionally, some other property is purchased or derived from the proceeds of crime even such subsequently acquired property must be regarded as tainted property and actionable under the Act.” </a:t>
            </a:r>
            <a:r>
              <a:rPr lang="en-US" sz="2000" b="0" i="1" u="none" strike="noStrike" baseline="0" dirty="0">
                <a:solidFill>
                  <a:srgbClr val="000000"/>
                </a:solidFill>
              </a:rPr>
              <a:t>(Vijay </a:t>
            </a:r>
            <a:r>
              <a:rPr lang="en-US" sz="2000" b="0" i="1" u="none" strike="noStrike" baseline="0" dirty="0" err="1">
                <a:solidFill>
                  <a:srgbClr val="000000"/>
                </a:solidFill>
              </a:rPr>
              <a:t>Madanalal</a:t>
            </a:r>
            <a:r>
              <a:rPr lang="en-US" sz="2000" b="0" i="1" u="none" strike="noStrike" baseline="0" dirty="0">
                <a:solidFill>
                  <a:srgbClr val="000000"/>
                </a:solidFill>
              </a:rPr>
              <a:t> Chaudhary)</a:t>
            </a:r>
            <a:r>
              <a:rPr lang="en-US" sz="2000" b="0" i="0" u="none" strike="noStrike" baseline="0" dirty="0">
                <a:solidFill>
                  <a:srgbClr val="000000"/>
                </a:solidFill>
              </a:rPr>
              <a:t> </a:t>
            </a:r>
          </a:p>
          <a:p>
            <a:pPr marL="0" indent="0" algn="just">
              <a:lnSpc>
                <a:spcPct val="150000"/>
              </a:lnSpc>
              <a:buNone/>
            </a:pPr>
            <a:endParaRPr lang="en-US" sz="2000" dirty="0"/>
          </a:p>
          <a:p>
            <a:pPr marL="0" indent="0" algn="just">
              <a:lnSpc>
                <a:spcPct val="150000"/>
              </a:lnSpc>
              <a:buNone/>
            </a:pPr>
            <a:r>
              <a:rPr lang="en-US" sz="2000" dirty="0"/>
              <a:t>“33. Tersely put, it is </a:t>
            </a:r>
            <a:r>
              <a:rPr lang="en-US" sz="2000" b="1" dirty="0">
                <a:solidFill>
                  <a:srgbClr val="FF0000"/>
                </a:solidFill>
              </a:rPr>
              <a:t>only such property</a:t>
            </a:r>
            <a:r>
              <a:rPr lang="en-US" sz="2000" dirty="0"/>
              <a:t> which is derived or obtained, directly or indirectly, as a result of criminal activity relating to a scheduled offence can be regarded as proceeds of crime. </a:t>
            </a:r>
          </a:p>
        </p:txBody>
      </p:sp>
    </p:spTree>
    <p:extLst>
      <p:ext uri="{BB962C8B-B14F-4D97-AF65-F5344CB8AC3E}">
        <p14:creationId xmlns:p14="http://schemas.microsoft.com/office/powerpoint/2010/main" val="173213713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1" descr="Title 1">
            <a:extLst>
              <a:ext uri="{FF2B5EF4-FFF2-40B4-BE49-F238E27FC236}">
                <a16:creationId xmlns:a16="http://schemas.microsoft.com/office/drawing/2014/main" id="{0001D436-13D7-17CA-0471-7DA7700FFA30}"/>
              </a:ext>
            </a:extLst>
          </p:cNvPr>
          <p:cNvSpPr>
            <a:spLocks noGrp="1" noChangeArrowheads="1"/>
          </p:cNvSpPr>
          <p:nvPr>
            <p:ph type="title"/>
          </p:nvPr>
        </p:nvSpPr>
        <p:spPr/>
        <p:txBody>
          <a:bodyPr/>
          <a:lstStyle/>
          <a:p>
            <a:r>
              <a:rPr lang="en-US" altLang="en-US"/>
              <a:t>  </a:t>
            </a:r>
          </a:p>
        </p:txBody>
      </p:sp>
      <p:sp>
        <p:nvSpPr>
          <p:cNvPr id="101378" name="Rectangle 2" descr="Text Placeholder 2">
            <a:extLst>
              <a:ext uri="{FF2B5EF4-FFF2-40B4-BE49-F238E27FC236}">
                <a16:creationId xmlns:a16="http://schemas.microsoft.com/office/drawing/2014/main" id="{AA500D7C-97C8-DE41-0498-ED5E8C9D895E}"/>
              </a:ext>
            </a:extLst>
          </p:cNvPr>
          <p:cNvSpPr>
            <a:spLocks noGrp="1" noChangeArrowheads="1"/>
          </p:cNvSpPr>
          <p:nvPr>
            <p:ph type="body" idx="1"/>
          </p:nvPr>
        </p:nvSpPr>
        <p:spPr>
          <a:xfrm>
            <a:off x="457200" y="1371600"/>
            <a:ext cx="8229600" cy="4389437"/>
          </a:xfrm>
        </p:spPr>
        <p:txBody>
          <a:bodyPr/>
          <a:lstStyle/>
          <a:p>
            <a:pPr marL="0" indent="0">
              <a:buSzTx/>
              <a:buFontTx/>
              <a:buNone/>
            </a:pP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Whether Sanction &amp; the summoning order were passed:</a:t>
            </a:r>
          </a:p>
          <a:p>
            <a:pPr marL="0" indent="0">
              <a:buSzTx/>
              <a:buFontTx/>
              <a:buNone/>
            </a:pP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       -after due application of mind to relevant material?</a:t>
            </a: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       -was the material sufficient?</a:t>
            </a: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       -are they impacted by extraneous considerations or 	material?</a:t>
            </a: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       -are they perverse?</a:t>
            </a: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       -whether due procedure &amp; legal provisions were 	followed?</a:t>
            </a: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 </a:t>
            </a:r>
          </a:p>
        </p:txBody>
      </p:sp>
    </p:spTree>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descr="Title 1">
            <a:extLst>
              <a:ext uri="{FF2B5EF4-FFF2-40B4-BE49-F238E27FC236}">
                <a16:creationId xmlns:a16="http://schemas.microsoft.com/office/drawing/2014/main" id="{1CAAA879-8A27-AFAB-84D9-E9984C6F5E0C}"/>
              </a:ext>
            </a:extLst>
          </p:cNvPr>
          <p:cNvSpPr>
            <a:spLocks noGrp="1" noChangeArrowheads="1"/>
          </p:cNvSpPr>
          <p:nvPr>
            <p:ph type="title"/>
          </p:nvPr>
        </p:nvSpPr>
        <p:spPr/>
        <p:txBody>
          <a:bodyPr/>
          <a:lstStyle/>
          <a:p>
            <a:r>
              <a:rPr lang="en-US" altLang="en-US"/>
              <a:t> </a:t>
            </a:r>
          </a:p>
        </p:txBody>
      </p:sp>
      <p:sp>
        <p:nvSpPr>
          <p:cNvPr id="102402" name="Rectangle 2" descr="Content Placeholder 2">
            <a:extLst>
              <a:ext uri="{FF2B5EF4-FFF2-40B4-BE49-F238E27FC236}">
                <a16:creationId xmlns:a16="http://schemas.microsoft.com/office/drawing/2014/main" id="{7D48AB80-7B15-D0E1-DE35-71D452FD5FCB}"/>
              </a:ext>
            </a:extLst>
          </p:cNvPr>
          <p:cNvSpPr>
            <a:spLocks noGrp="1" noChangeArrowheads="1"/>
          </p:cNvSpPr>
          <p:nvPr>
            <p:ph type="body" idx="1"/>
          </p:nvPr>
        </p:nvSpPr>
        <p:spPr/>
        <p:txBody>
          <a:bodyPr/>
          <a:lstStyle/>
          <a:p>
            <a:pPr marL="0" indent="0" algn="just">
              <a:lnSpc>
                <a:spcPct val="90000"/>
              </a:lnSpc>
            </a:pP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Whether grounds exist to challenge the summoning  order by way of Revision under Section 397 </a:t>
            </a:r>
            <a:r>
              <a:rPr lang="en-US" altLang="en-US" sz="2800" dirty="0" err="1">
                <a:ea typeface="Times New Roman" panose="02020603050405020304" pitchFamily="18" charset="0"/>
                <a:cs typeface="Times New Roman" panose="02020603050405020304" pitchFamily="18" charset="0"/>
                <a:sym typeface="Times New Roman" panose="02020603050405020304" pitchFamily="18" charset="0"/>
              </a:rPr>
              <a:t>Cr.P.C</a:t>
            </a:r>
            <a:endParaRPr lang="en-US" altLang="en-US" sz="2800" dirty="0">
              <a:ea typeface="Times New Roman" panose="02020603050405020304" pitchFamily="18" charset="0"/>
              <a:cs typeface="Times New Roman" panose="02020603050405020304" pitchFamily="18" charset="0"/>
              <a:sym typeface="Times New Roman" panose="02020603050405020304" pitchFamily="18" charset="0"/>
            </a:endParaRPr>
          </a:p>
          <a:p>
            <a:pPr marL="0" indent="0">
              <a:lnSpc>
                <a:spcPct val="90000"/>
              </a:lnSpc>
              <a:buSzTx/>
              <a:buFontTx/>
              <a:buNone/>
            </a:pPr>
            <a:endParaRPr lang="en-US" altLang="en-US" sz="2800" dirty="0">
              <a:ea typeface="Times New Roman" panose="02020603050405020304" pitchFamily="18" charset="0"/>
              <a:cs typeface="Times New Roman" panose="02020603050405020304" pitchFamily="18" charset="0"/>
              <a:sym typeface="Times New Roman" panose="02020603050405020304" pitchFamily="18" charset="0"/>
            </a:endParaRPr>
          </a:p>
          <a:p>
            <a:pPr marL="0" indent="0" algn="just">
              <a:lnSpc>
                <a:spcPct val="90000"/>
              </a:lnSpc>
            </a:pP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Or seek quashing of proceedings under Section 482    </a:t>
            </a:r>
            <a:r>
              <a:rPr lang="en-US" altLang="en-US" sz="2800" dirty="0" err="1">
                <a:ea typeface="Times New Roman" panose="02020603050405020304" pitchFamily="18" charset="0"/>
                <a:cs typeface="Times New Roman" panose="02020603050405020304" pitchFamily="18" charset="0"/>
                <a:sym typeface="Times New Roman" panose="02020603050405020304" pitchFamily="18" charset="0"/>
              </a:rPr>
              <a:t>Cr.P.C</a:t>
            </a: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a:t>
            </a:r>
          </a:p>
          <a:p>
            <a:pPr marL="0" indent="0">
              <a:lnSpc>
                <a:spcPct val="90000"/>
              </a:lnSpc>
              <a:buSzTx/>
              <a:buFontTx/>
              <a:buNone/>
            </a:pPr>
            <a:endParaRPr lang="en-US" altLang="en-US" sz="2800" dirty="0">
              <a:ea typeface="Times New Roman" panose="02020603050405020304" pitchFamily="18" charset="0"/>
              <a:cs typeface="Times New Roman" panose="02020603050405020304" pitchFamily="18" charset="0"/>
              <a:sym typeface="Times New Roman" panose="02020603050405020304" pitchFamily="18" charset="0"/>
            </a:endParaRPr>
          </a:p>
          <a:p>
            <a:pPr marL="0" indent="0" algn="just">
              <a:lnSpc>
                <a:spcPct val="90000"/>
              </a:lnSpc>
            </a:pPr>
            <a: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t>Or to wait for the stage of framing of charge (in warrant case) or Notice (in summons case) to raise all the pleas against summoning </a:t>
            </a:r>
            <a:br>
              <a:rPr lang="en-US" altLang="en-US" sz="2800" dirty="0">
                <a:ea typeface="Times New Roman" panose="02020603050405020304" pitchFamily="18" charset="0"/>
                <a:cs typeface="Times New Roman" panose="02020603050405020304" pitchFamily="18" charset="0"/>
                <a:sym typeface="Times New Roman" panose="02020603050405020304" pitchFamily="18" charset="0"/>
              </a:rPr>
            </a:br>
            <a:endParaRPr lang="en-US" altLang="en-US" sz="2800" dirty="0">
              <a:ea typeface="Times New Roman" panose="02020603050405020304" pitchFamily="18" charset="0"/>
              <a:cs typeface="Times New Roman" panose="02020603050405020304" pitchFamily="18" charset="0"/>
              <a:sym typeface="Times New Roman" panose="02020603050405020304" pitchFamily="18" charset="0"/>
            </a:endParaRPr>
          </a:p>
        </p:txBody>
      </p:sp>
    </p:spTree>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descr="Content Placeholder 2">
            <a:extLst>
              <a:ext uri="{FF2B5EF4-FFF2-40B4-BE49-F238E27FC236}">
                <a16:creationId xmlns:a16="http://schemas.microsoft.com/office/drawing/2014/main" id="{8B39B13D-7B89-E64C-FC1C-B03BAA548333}"/>
              </a:ext>
            </a:extLst>
          </p:cNvPr>
          <p:cNvSpPr>
            <a:spLocks noGrp="1" noChangeArrowheads="1"/>
          </p:cNvSpPr>
          <p:nvPr>
            <p:ph type="body" idx="1"/>
          </p:nvPr>
        </p:nvSpPr>
        <p:spPr/>
        <p:txBody>
          <a:bodyPr/>
          <a:lstStyle/>
          <a:p>
            <a:pPr>
              <a:buSzTx/>
              <a:buFontTx/>
              <a:buNone/>
            </a:pPr>
            <a:r>
              <a:rPr lang="en-US" altLang="en-US" dirty="0">
                <a:solidFill>
                  <a:schemeClr val="accent1">
                    <a:lumMod val="75000"/>
                  </a:schemeClr>
                </a:solidFill>
              </a:rPr>
              <a:t>			</a:t>
            </a:r>
          </a:p>
          <a:p>
            <a:pPr>
              <a:buSzTx/>
              <a:buFontTx/>
              <a:buNone/>
            </a:pPr>
            <a:endParaRPr lang="en-US" altLang="en-US" dirty="0">
              <a:solidFill>
                <a:schemeClr val="accent1">
                  <a:lumMod val="75000"/>
                </a:schemeClr>
              </a:solidFill>
            </a:endParaRPr>
          </a:p>
          <a:p>
            <a:pPr algn="ctr">
              <a:spcBef>
                <a:spcPts val="1000"/>
              </a:spcBef>
              <a:buSzTx/>
              <a:buFontTx/>
              <a:buNone/>
            </a:pPr>
            <a:r>
              <a:rPr lang="en-US" altLang="en-US" dirty="0">
                <a:solidFill>
                  <a:schemeClr val="accent1">
                    <a:lumMod val="75000"/>
                  </a:schemeClr>
                </a:solidFill>
              </a:rPr>
              <a:t>	</a:t>
            </a:r>
            <a:r>
              <a:rPr lang="en-US" altLang="en-US" sz="4400" b="1" dirty="0">
                <a:solidFill>
                  <a:schemeClr val="accent1">
                    <a:lumMod val="75000"/>
                  </a:schemeClr>
                </a:solidFill>
                <a:effectLst>
                  <a:outerShdw blurRad="38100" dist="38100" dir="2700000" algn="tl">
                    <a:srgbClr val="C0C0C0"/>
                  </a:outerShdw>
                </a:effectLst>
              </a:rPr>
              <a:t>THANK YOU </a:t>
            </a:r>
            <a:endParaRPr lang="en-US" altLang="en-US" dirty="0">
              <a:solidFill>
                <a:schemeClr val="accent1">
                  <a:lumMod val="75000"/>
                </a:schemeClr>
              </a:solidFill>
            </a:endParaRPr>
          </a:p>
        </p:txBody>
      </p:sp>
    </p:spTree>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descr="Title 1">
            <a:extLst>
              <a:ext uri="{FF2B5EF4-FFF2-40B4-BE49-F238E27FC236}">
                <a16:creationId xmlns:a16="http://schemas.microsoft.com/office/drawing/2014/main" id="{18BD4340-4107-854B-8FEA-650F26AF35B2}"/>
              </a:ext>
            </a:extLst>
          </p:cNvPr>
          <p:cNvSpPr>
            <a:spLocks noGrp="1" noChangeArrowheads="1"/>
          </p:cNvSpPr>
          <p:nvPr>
            <p:ph type="title"/>
          </p:nvPr>
        </p:nvSpPr>
        <p:spPr/>
        <p:txBody>
          <a:bodyPr/>
          <a:lstStyle/>
          <a:p>
            <a:pPr algn="ctr"/>
            <a:r>
              <a:rPr lang="en-US" altLang="en-US" dirty="0"/>
              <a:t> </a:t>
            </a:r>
            <a:r>
              <a:rPr lang="en-US" altLang="en-US" sz="5400" b="1" dirty="0">
                <a:ea typeface="Times New Roman" panose="02020603050405020304" pitchFamily="18" charset="0"/>
                <a:cs typeface="Times New Roman" panose="02020603050405020304" pitchFamily="18" charset="0"/>
                <a:sym typeface="Times New Roman" panose="02020603050405020304" pitchFamily="18" charset="0"/>
              </a:rPr>
              <a:t>Amit Khemka, Advocate</a:t>
            </a:r>
            <a:endParaRPr lang="en-US" altLang="en-US" dirty="0"/>
          </a:p>
        </p:txBody>
      </p:sp>
      <p:sp>
        <p:nvSpPr>
          <p:cNvPr id="104450" name="Rectangle 2" descr="Content Placeholder 2">
            <a:extLst>
              <a:ext uri="{FF2B5EF4-FFF2-40B4-BE49-F238E27FC236}">
                <a16:creationId xmlns:a16="http://schemas.microsoft.com/office/drawing/2014/main" id="{D7E9C184-60C5-7CE2-6511-06B0861579DB}"/>
              </a:ext>
            </a:extLst>
          </p:cNvPr>
          <p:cNvSpPr>
            <a:spLocks noGrp="1" noChangeArrowheads="1"/>
          </p:cNvSpPr>
          <p:nvPr>
            <p:ph type="body" idx="1"/>
          </p:nvPr>
        </p:nvSpPr>
        <p:spPr>
          <a:xfrm>
            <a:off x="831273" y="2134683"/>
            <a:ext cx="7481455" cy="3990397"/>
          </a:xfrm>
        </p:spPr>
        <p:txBody>
          <a:bodyPr/>
          <a:lstStyle/>
          <a:p>
            <a:pPr marL="0" indent="0" algn="ctr">
              <a:spcBef>
                <a:spcPts val="900"/>
              </a:spcBef>
              <a:buSzTx/>
              <a:buFontTx/>
              <a:buNone/>
            </a:pP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Mobile: </a:t>
            </a:r>
            <a:r>
              <a:rPr lang="en-US" altLang="en-US" sz="4000" u="sng">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9811502010</a:t>
            </a: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a:t>
            </a:r>
            <a:b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br>
            <a:r>
              <a:rPr lang="en-US" altLang="en-US" sz="4000">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E-mail: </a:t>
            </a:r>
            <a:r>
              <a:rPr lang="en-US" altLang="en-US" sz="4000" u="sng">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amit@khemka.net</a:t>
            </a:r>
          </a:p>
          <a:p>
            <a:pPr marL="0" indent="0" algn="ctr">
              <a:spcBef>
                <a:spcPts val="900"/>
              </a:spcBef>
              <a:buSzTx/>
              <a:buFontTx/>
              <a:buNone/>
            </a:pPr>
            <a:r>
              <a:rPr lang="en-US" altLang="en-US" sz="2800" u="sng">
                <a:latin typeface="Times New Roman" panose="02020603050405020304" pitchFamily="18" charset="0"/>
                <a:ea typeface="Times New Roman" panose="02020603050405020304" pitchFamily="18" charset="0"/>
                <a:cs typeface="Times New Roman" panose="02020603050405020304" pitchFamily="18" charset="0"/>
                <a:sym typeface="Times New Roman" panose="02020603050405020304" pitchFamily="18" charset="0"/>
              </a:rPr>
              <a:t>Chamber: 490, Lawyers Chambers Block-II, Delhi High Court,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93D80-EEA5-FA37-3BAA-C80A711E3A50}"/>
              </a:ext>
            </a:extLst>
          </p:cNvPr>
          <p:cNvSpPr>
            <a:spLocks noGrp="1"/>
          </p:cNvSpPr>
          <p:nvPr>
            <p:ph type="title"/>
          </p:nvPr>
        </p:nvSpPr>
        <p:spPr/>
        <p:txBody>
          <a:bodyPr/>
          <a:lstStyle/>
          <a:p>
            <a:r>
              <a:rPr lang="en-US" dirty="0"/>
              <a:t>No Action on ‘Assumption’</a:t>
            </a:r>
          </a:p>
        </p:txBody>
      </p:sp>
      <p:sp>
        <p:nvSpPr>
          <p:cNvPr id="3" name="Content Placeholder 2">
            <a:extLst>
              <a:ext uri="{FF2B5EF4-FFF2-40B4-BE49-F238E27FC236}">
                <a16:creationId xmlns:a16="http://schemas.microsoft.com/office/drawing/2014/main" id="{A16AD5CB-6BF7-1627-3E72-EF653E8D708F}"/>
              </a:ext>
            </a:extLst>
          </p:cNvPr>
          <p:cNvSpPr>
            <a:spLocks noGrp="1"/>
          </p:cNvSpPr>
          <p:nvPr>
            <p:ph idx="1"/>
          </p:nvPr>
        </p:nvSpPr>
        <p:spPr/>
        <p:txBody>
          <a:bodyPr/>
          <a:lstStyle/>
          <a:p>
            <a:pPr algn="just">
              <a:lnSpc>
                <a:spcPct val="150000"/>
              </a:lnSpc>
            </a:pPr>
            <a:endParaRPr lang="en-US" sz="2000" b="0" i="0" u="none" strike="noStrike" baseline="0" dirty="0">
              <a:solidFill>
                <a:srgbClr val="000000"/>
              </a:solidFill>
            </a:endParaRPr>
          </a:p>
          <a:p>
            <a:pPr marL="0" indent="0" algn="just">
              <a:lnSpc>
                <a:spcPct val="150000"/>
              </a:lnSpc>
              <a:buNone/>
            </a:pPr>
            <a:r>
              <a:rPr lang="en-US" sz="2000" dirty="0"/>
              <a:t>“</a:t>
            </a:r>
            <a:r>
              <a:rPr lang="en-US" sz="2000" b="0" i="0" u="none" strike="noStrike" baseline="0" dirty="0">
                <a:solidFill>
                  <a:srgbClr val="000000"/>
                </a:solidFill>
              </a:rPr>
              <a:t>The </a:t>
            </a:r>
            <a:r>
              <a:rPr lang="en-US" sz="2000" b="1" i="0" u="none" strike="noStrike" baseline="0" dirty="0">
                <a:solidFill>
                  <a:srgbClr val="FF0000"/>
                </a:solidFill>
              </a:rPr>
              <a:t>authorities</a:t>
            </a:r>
            <a:r>
              <a:rPr lang="en-US" sz="2000" b="0" i="0" u="none" strike="noStrike" baseline="0" dirty="0">
                <a:solidFill>
                  <a:srgbClr val="000000"/>
                </a:solidFill>
              </a:rPr>
              <a:t> under the 2002 Act </a:t>
            </a:r>
            <a:r>
              <a:rPr lang="en-US" sz="2000" b="1" i="0" u="none" strike="noStrike" baseline="0" dirty="0">
                <a:solidFill>
                  <a:srgbClr val="FF0000"/>
                </a:solidFill>
              </a:rPr>
              <a:t>cannot resort to action </a:t>
            </a:r>
            <a:r>
              <a:rPr lang="en-US" sz="2000" b="0" i="0" u="none" strike="noStrike" baseline="0" dirty="0">
                <a:solidFill>
                  <a:srgbClr val="000000"/>
                </a:solidFill>
              </a:rPr>
              <a:t>against any person for money-laundering </a:t>
            </a:r>
            <a:r>
              <a:rPr lang="en-US" sz="2000" b="1" i="0" u="none" strike="noStrike" baseline="0" dirty="0">
                <a:solidFill>
                  <a:srgbClr val="FF0000"/>
                </a:solidFill>
              </a:rPr>
              <a:t>on an assumption </a:t>
            </a:r>
            <a:r>
              <a:rPr lang="en-US" sz="2000" b="0" i="0" u="none" strike="noStrike" baseline="0" dirty="0">
                <a:solidFill>
                  <a:srgbClr val="000000"/>
                </a:solidFill>
              </a:rPr>
              <a:t>that the property recovered by them must be proceeds of crime and that a </a:t>
            </a:r>
            <a:r>
              <a:rPr lang="en-US" sz="2000" b="1" i="0" u="none" strike="noStrike" baseline="0" dirty="0">
                <a:solidFill>
                  <a:srgbClr val="FF0000"/>
                </a:solidFill>
              </a:rPr>
              <a:t>scheduled offence </a:t>
            </a:r>
            <a:r>
              <a:rPr lang="en-US" sz="2000" b="0" i="0" u="none" strike="noStrike" baseline="0" dirty="0">
                <a:solidFill>
                  <a:srgbClr val="000000"/>
                </a:solidFill>
              </a:rPr>
              <a:t>has been committed, </a:t>
            </a:r>
            <a:r>
              <a:rPr lang="en-US" sz="2000" b="1" i="0" u="none" strike="noStrike" baseline="0" dirty="0">
                <a:solidFill>
                  <a:srgbClr val="FF0000"/>
                </a:solidFill>
              </a:rPr>
              <a:t>unless the same is registered with the jurisdictional police or pending inquiry </a:t>
            </a:r>
            <a:r>
              <a:rPr lang="en-US" sz="2000" b="0" i="0" u="none" strike="noStrike" baseline="0" dirty="0">
                <a:solidFill>
                  <a:srgbClr val="000000"/>
                </a:solidFill>
              </a:rPr>
              <a:t>by way of complaint before the competent forum.</a:t>
            </a:r>
            <a:r>
              <a:rPr lang="en-US" sz="2000" dirty="0"/>
              <a:t>” </a:t>
            </a:r>
            <a:r>
              <a:rPr lang="en-US" sz="2000" b="0" i="1" u="none" strike="noStrike" baseline="0" dirty="0">
                <a:solidFill>
                  <a:srgbClr val="000000"/>
                </a:solidFill>
              </a:rPr>
              <a:t>(Vijay </a:t>
            </a:r>
            <a:r>
              <a:rPr lang="en-US" sz="2000" b="0" i="1" u="none" strike="noStrike" baseline="0" dirty="0" err="1">
                <a:solidFill>
                  <a:srgbClr val="000000"/>
                </a:solidFill>
              </a:rPr>
              <a:t>Madanalal</a:t>
            </a:r>
            <a:r>
              <a:rPr lang="en-US" sz="2000" b="0" i="1" u="none" strike="noStrike" baseline="0" dirty="0">
                <a:solidFill>
                  <a:srgbClr val="000000"/>
                </a:solidFill>
              </a:rPr>
              <a:t> Chaudhary)</a:t>
            </a:r>
            <a:r>
              <a:rPr lang="en-US" sz="2000" b="0" i="0" u="none" strike="noStrike" baseline="0" dirty="0">
                <a:solidFill>
                  <a:srgbClr val="000000"/>
                </a:solidFill>
              </a:rPr>
              <a:t> </a:t>
            </a:r>
          </a:p>
          <a:p>
            <a:pPr algn="just">
              <a:lnSpc>
                <a:spcPct val="150000"/>
              </a:lnSpc>
            </a:pPr>
            <a:endParaRPr lang="en-US" sz="2800" dirty="0"/>
          </a:p>
        </p:txBody>
      </p:sp>
    </p:spTree>
    <p:extLst>
      <p:ext uri="{BB962C8B-B14F-4D97-AF65-F5344CB8AC3E}">
        <p14:creationId xmlns:p14="http://schemas.microsoft.com/office/powerpoint/2010/main" val="2580974992"/>
      </p:ext>
    </p:extLst>
  </p:cSld>
  <p:clrMapOvr>
    <a:masterClrMapping/>
  </p:clrMapOvr>
</p:sld>
</file>

<file path=ppt/theme/theme1.xml><?xml version="1.0" encoding="utf-8"?>
<a:theme xmlns:a="http://schemas.openxmlformats.org/drawingml/2006/main" name="Flow">
  <a:themeElements>
    <a:clrScheme name="">
      <a:dk1>
        <a:srgbClr val="000000"/>
      </a:dk1>
      <a:lt1>
        <a:srgbClr val="FFFFFF"/>
      </a:lt1>
      <a:dk2>
        <a:srgbClr val="A7A7A7"/>
      </a:dk2>
      <a:lt2>
        <a:srgbClr val="535353"/>
      </a:lt2>
      <a:accent1>
        <a:srgbClr val="0F6FC6"/>
      </a:accent1>
      <a:accent2>
        <a:srgbClr val="009DD9"/>
      </a:accent2>
      <a:accent3>
        <a:srgbClr val="FFFFFF"/>
      </a:accent3>
      <a:accent4>
        <a:srgbClr val="000000"/>
      </a:accent4>
      <a:accent5>
        <a:srgbClr val="AABBDF"/>
      </a:accent5>
      <a:accent6>
        <a:srgbClr val="008EC4"/>
      </a:accent6>
      <a:hlink>
        <a:srgbClr val="0000FF"/>
      </a:hlink>
      <a:folHlink>
        <a:srgbClr val="FF00FF"/>
      </a:folHlink>
    </a:clrScheme>
    <a:fontScheme name="Flow">
      <a:majorFont>
        <a:latin typeface="Calibri"/>
        <a:ea typeface="Calibri"/>
        <a:cs typeface="Calibri"/>
      </a:majorFont>
      <a:minorFont>
        <a:latin typeface="Constantia"/>
        <a:ea typeface="Constantia"/>
        <a:cs typeface="Constanti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chemeClr val="accent1"/>
          </a:solidFill>
          <a:prstDash val="solid"/>
          <a:round/>
          <a:headEnd type="none" w="med" len="med"/>
          <a:tailEnd type="none" w="med" len="med"/>
        </a:ln>
        <a:effectLst>
          <a:outerShdw blurRad="63500" dist="38100" dir="5400000" algn="ctr" rotWithShape="0">
            <a:srgbClr val="032544">
              <a:alpha val="48000"/>
            </a:srgbClr>
          </a:outerShdw>
        </a:effectLst>
      </a:spPr>
      <a:bodyPr vert="horz" wrap="square" lIns="45719" tIns="45719" rIns="45719" bIns="45719" numCol="1" anchor="ctr"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defPPr>
      </a:lstStyle>
    </a:spDef>
    <a:lnDef>
      <a:spPr bwMode="auto">
        <a:xfrm>
          <a:off x="0" y="0"/>
          <a:ext cx="1" cy="1"/>
        </a:xfrm>
        <a:custGeom>
          <a:avLst/>
          <a:gdLst/>
          <a:ahLst/>
          <a:cxnLst/>
          <a:rect l="0" t="0" r="0" b="0"/>
          <a:pathLst/>
        </a:custGeom>
        <a:solidFill>
          <a:srgbClr val="FFFFFF"/>
        </a:solidFill>
        <a:ln w="25400" cap="flat" cmpd="sng" algn="ctr">
          <a:solidFill>
            <a:schemeClr val="accent1"/>
          </a:solidFill>
          <a:prstDash val="solid"/>
          <a:round/>
          <a:headEnd type="none" w="med" len="med"/>
          <a:tailEnd type="none" w="med" len="med"/>
        </a:ln>
        <a:effectLst>
          <a:outerShdw blurRad="63500" dist="38100" dir="5400000" algn="ctr" rotWithShape="0">
            <a:srgbClr val="032544">
              <a:alpha val="48000"/>
            </a:srgbClr>
          </a:outerShdw>
        </a:effectLst>
      </a:spPr>
      <a:bodyPr vert="horz" wrap="square" lIns="45719" tIns="45719" rIns="45719" bIns="45719" numCol="1" anchor="ctr"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low - Title Slide">
  <a:themeElements>
    <a:clrScheme name="">
      <a:dk1>
        <a:srgbClr val="000000"/>
      </a:dk1>
      <a:lt1>
        <a:srgbClr val="FFFFFF"/>
      </a:lt1>
      <a:dk2>
        <a:srgbClr val="A7A7A7"/>
      </a:dk2>
      <a:lt2>
        <a:srgbClr val="535353"/>
      </a:lt2>
      <a:accent1>
        <a:srgbClr val="0F6FC6"/>
      </a:accent1>
      <a:accent2>
        <a:srgbClr val="009DD9"/>
      </a:accent2>
      <a:accent3>
        <a:srgbClr val="FFFFFF"/>
      </a:accent3>
      <a:accent4>
        <a:srgbClr val="000000"/>
      </a:accent4>
      <a:accent5>
        <a:srgbClr val="AABBDF"/>
      </a:accent5>
      <a:accent6>
        <a:srgbClr val="008EC4"/>
      </a:accent6>
      <a:hlink>
        <a:srgbClr val="0000FF"/>
      </a:hlink>
      <a:folHlink>
        <a:srgbClr val="FF00FF"/>
      </a:folHlink>
    </a:clrScheme>
    <a:fontScheme name="Flow - Title Slide">
      <a:majorFont>
        <a:latin typeface="Calibri"/>
        <a:ea typeface="Calibri"/>
        <a:cs typeface="Calibri"/>
      </a:majorFont>
      <a:minorFont>
        <a:latin typeface="Constantia"/>
        <a:ea typeface="Constantia"/>
        <a:cs typeface="Constanti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chemeClr val="accent1"/>
          </a:solidFill>
          <a:prstDash val="solid"/>
          <a:round/>
          <a:headEnd type="none" w="med" len="med"/>
          <a:tailEnd type="none" w="med" len="med"/>
        </a:ln>
        <a:effectLst>
          <a:outerShdw blurRad="63500" dist="38100" dir="5400000" algn="ctr" rotWithShape="0">
            <a:srgbClr val="032544">
              <a:alpha val="48000"/>
            </a:srgbClr>
          </a:outerShdw>
        </a:effectLst>
      </a:spPr>
      <a:bodyPr vert="horz" wrap="square" lIns="45719" tIns="45719" rIns="45719" bIns="45719" numCol="1" anchor="ctr"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defPPr>
      </a:lstStyle>
    </a:spDef>
    <a:lnDef>
      <a:spPr bwMode="auto">
        <a:xfrm>
          <a:off x="0" y="0"/>
          <a:ext cx="1" cy="1"/>
        </a:xfrm>
        <a:custGeom>
          <a:avLst/>
          <a:gdLst/>
          <a:ahLst/>
          <a:cxnLst/>
          <a:rect l="0" t="0" r="0" b="0"/>
          <a:pathLst/>
        </a:custGeom>
        <a:solidFill>
          <a:srgbClr val="FFFFFF"/>
        </a:solidFill>
        <a:ln w="25400" cap="flat" cmpd="sng" algn="ctr">
          <a:solidFill>
            <a:schemeClr val="accent1"/>
          </a:solidFill>
          <a:prstDash val="solid"/>
          <a:round/>
          <a:headEnd type="none" w="med" len="med"/>
          <a:tailEnd type="none" w="med" len="med"/>
        </a:ln>
        <a:effectLst>
          <a:outerShdw blurRad="63500" dist="38100" dir="5400000" algn="ctr" rotWithShape="0">
            <a:srgbClr val="032544">
              <a:alpha val="48000"/>
            </a:srgbClr>
          </a:outerShdw>
        </a:effectLst>
      </a:spPr>
      <a:bodyPr vert="horz" wrap="square" lIns="45719" tIns="45719" rIns="45719" bIns="45719" numCol="1" anchor="ctr"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A7A7A7"/>
      </a:dk2>
      <a:lt2>
        <a:srgbClr val="535353"/>
      </a:lt2>
      <a:accent1>
        <a:srgbClr val="0F6FC6"/>
      </a:accent1>
      <a:accent2>
        <a:srgbClr val="009DD9"/>
      </a:accent2>
      <a:accent3>
        <a:srgbClr val="FFFFFF"/>
      </a:accent3>
      <a:accent4>
        <a:srgbClr val="000000"/>
      </a:accent4>
      <a:accent5>
        <a:srgbClr val="AABBDF"/>
      </a:accent5>
      <a:accent6>
        <a:srgbClr val="008EC4"/>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5947</Words>
  <Application>Microsoft Office PowerPoint</Application>
  <PresentationFormat>On-screen Show (4:3)</PresentationFormat>
  <Paragraphs>362</Paragraphs>
  <Slides>83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83</vt:i4>
      </vt:variant>
    </vt:vector>
  </HeadingPairs>
  <TitlesOfParts>
    <vt:vector size="90" baseType="lpstr">
      <vt:lpstr>Arial</vt:lpstr>
      <vt:lpstr>Bookman Old Style</vt:lpstr>
      <vt:lpstr>Calibri</vt:lpstr>
      <vt:lpstr>Constantia</vt:lpstr>
      <vt:lpstr>Times New Roman</vt:lpstr>
      <vt:lpstr>Flow</vt:lpstr>
      <vt:lpstr>Flow - Title Slide</vt:lpstr>
      <vt:lpstr>Eastern India Regional Council of The Institute of Chartered Accountants of India OFFENCES AND PROSECUTIONS UNDER PMLA, PBPT ACT, BLACK MONEY ACT &amp;   INCOME TAX ACT &amp; INTERPLAY OF LAWS</vt:lpstr>
      <vt:lpstr>What is Money Laundering? </vt:lpstr>
      <vt:lpstr>PowerPoint Presentation</vt:lpstr>
      <vt:lpstr>PowerPoint Presentation</vt:lpstr>
      <vt:lpstr>What is ‘Proceeds of Crime’?</vt:lpstr>
      <vt:lpstr>Whether unaccounted money is Proceeds of Crime?</vt:lpstr>
      <vt:lpstr>Property ‘derived’ or ‘obtained’, ‘directly’ or ‘indirectly’</vt:lpstr>
      <vt:lpstr>PowerPoint Presentation</vt:lpstr>
      <vt:lpstr>No Action on ‘Assumption’</vt:lpstr>
      <vt:lpstr>No action against a person finally absolved</vt:lpstr>
      <vt:lpstr>‘Projection’ as untainted not necessary – every activity independently ‘Money laundering’ </vt:lpstr>
      <vt:lpstr>Discovery of an ‘Offence’ during investigation</vt:lpstr>
      <vt:lpstr> </vt:lpstr>
      <vt:lpstr>Time Tested Principle of Criminal Law </vt:lpstr>
      <vt:lpstr>Section 24 (PMLA) - Burden of Proof</vt:lpstr>
      <vt:lpstr>Prior to amendment of 2013 effective till 14.02.2013  </vt:lpstr>
      <vt:lpstr>‘Foundational Facts’ need to be established (Vijay Madanlal)</vt:lpstr>
      <vt:lpstr>The Reverse Burden also exists under the Income Tax Act and Black Money Act</vt:lpstr>
      <vt:lpstr>278E. Presumption as to culpable mental state (Income Tax Act) </vt:lpstr>
      <vt:lpstr> </vt:lpstr>
      <vt:lpstr> </vt:lpstr>
      <vt:lpstr> </vt:lpstr>
      <vt:lpstr>54.Presumption as to culpable mental state (Black Money Act)</vt:lpstr>
      <vt:lpstr>INCOME TAX ACT</vt:lpstr>
      <vt:lpstr>276C. Wilful attempt to evade tax, etc   (Income Tax Act)      B</vt:lpstr>
      <vt:lpstr> </vt:lpstr>
      <vt:lpstr>PowerPoint Presentation</vt:lpstr>
      <vt:lpstr>51. Punishment for wilful attempt to evade tax (Black Money Act)</vt:lpstr>
      <vt:lpstr> </vt:lpstr>
      <vt:lpstr> </vt:lpstr>
      <vt:lpstr> </vt:lpstr>
      <vt:lpstr>49.Punishment for failure to furnish return in relation to foreign income and asset (Black Money Act)</vt:lpstr>
      <vt:lpstr>50. Punishment for failure to furnish in return of income, any information about an asset (including financial interest in any entity) located outside India (Black Money Act)</vt:lpstr>
      <vt:lpstr>Is there a relation of Prosecution Proceedings and Penalty Proceedings under Income Tax Act?</vt:lpstr>
      <vt:lpstr> </vt:lpstr>
      <vt:lpstr> </vt:lpstr>
      <vt:lpstr> </vt:lpstr>
      <vt:lpstr> </vt:lpstr>
      <vt:lpstr>463. Forgery (IPC)</vt:lpstr>
      <vt:lpstr>Section 471 (IPC)</vt:lpstr>
      <vt:lpstr> </vt:lpstr>
      <vt:lpstr>  </vt:lpstr>
      <vt:lpstr>Section 2 (9) :</vt:lpstr>
      <vt:lpstr>PowerPoint Presentation</vt:lpstr>
      <vt:lpstr>  </vt:lpstr>
      <vt:lpstr>PowerPoint Presentation</vt:lpstr>
      <vt:lpstr> </vt:lpstr>
      <vt:lpstr> Section 3. Prohibition of benami transactions</vt:lpstr>
      <vt:lpstr>Section 53 PBPT Act</vt:lpstr>
      <vt:lpstr>POWERS OF ARREST </vt:lpstr>
      <vt:lpstr>BAIL (Section 45)</vt:lpstr>
      <vt:lpstr>‘Twin Conditions’</vt:lpstr>
      <vt:lpstr>Non-Supply of ‘ECIR’ </vt:lpstr>
      <vt:lpstr> </vt:lpstr>
      <vt:lpstr>Section 55 PBPT Act</vt:lpstr>
      <vt:lpstr>Amendment to Section 55 of the principal Act, w.e.f.  1st September 2019,—</vt:lpstr>
      <vt:lpstr>279. Prosecution to be at the instance of [Principal Chief Commissioner or] Chief Commissioner or [Principal Commissioner or] Commissioner] [Income Tax Act]</vt:lpstr>
      <vt:lpstr>55. [Prosecution to be at instance of Principal Chief Commissioner or Principal Director General or Chief Commissioner or Director General or Principal Commissioner or Commissioner.] (Black Money act)</vt:lpstr>
      <vt:lpstr> </vt:lpstr>
      <vt:lpstr> </vt:lpstr>
      <vt:lpstr> Section 279 (Cont.)</vt:lpstr>
      <vt:lpstr> In case of offence committed by Company</vt:lpstr>
      <vt:lpstr>Aneeta Hada vs M/S Godfather Travels &amp; Tours Pvt. Ltd. (dated 27.04.2012)</vt:lpstr>
      <vt:lpstr>SC Constitution Bench - ANZ Grindlays Bank Limited &amp; Ors., etc Vs. Directorate of Enforcement &amp; Ors., etc.  (05.05.2005)</vt:lpstr>
      <vt:lpstr>STATEMENTS UNDER ECONOMIC / SPECIAL LAWS</vt:lpstr>
      <vt:lpstr>STATEMENTS MADE TO POLICE</vt:lpstr>
      <vt:lpstr>PowerPoint Presentation</vt:lpstr>
      <vt:lpstr>OFFICERS UNDER SPECIAL ACTS ARE NOT POLICE OFFICERS </vt:lpstr>
      <vt:lpstr>Evidentiary Value</vt:lpstr>
      <vt:lpstr>STATEMENTS UNDER SPECIAL ACTS</vt:lpstr>
      <vt:lpstr>RETRACTED STATEMENTS  </vt:lpstr>
      <vt:lpstr>RETRACTED STATEMENTS (Cont.)  </vt:lpstr>
      <vt:lpstr> </vt:lpstr>
      <vt:lpstr> </vt:lpstr>
      <vt:lpstr>  </vt:lpstr>
      <vt:lpstr> Section204(1) Cr.P.C.</vt:lpstr>
      <vt:lpstr>  Section 204(3) Cr.P.C.</vt:lpstr>
      <vt:lpstr>Section 88 Cr.P.C.</vt:lpstr>
      <vt:lpstr>     Section 205 Cr.P.C.</vt:lpstr>
      <vt:lpstr>  </vt:lpstr>
      <vt:lpstr> </vt:lpstr>
      <vt:lpstr>PowerPoint Presentation</vt:lpstr>
      <vt:lpstr> Amit Khemka, Advocate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OFFENCES AND PROSECUTIONS UNDER PMLA, PBPT ACT, BLACK MONEY ACT &amp;   INCOME TAX ACT &amp; INTERPLAY OF LAWS</dc:title>
  <dc:creator>acer</dc:creator>
  <cp:lastModifiedBy>Sandeep Dash</cp:lastModifiedBy>
  <cp:revision>8</cp:revision>
  <dcterms:modified xsi:type="dcterms:W3CDTF">2023-06-01T06:56:21Z</dcterms:modified>
</cp:coreProperties>
</file>