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3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12E7-3FC9-2D04-C1FC-D3CECE9C15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8427BAE-4565-7C36-280B-488ADA90B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686B056-D182-C044-88E3-16BBE65C779F}"/>
              </a:ext>
            </a:extLst>
          </p:cNvPr>
          <p:cNvSpPr>
            <a:spLocks noGrp="1"/>
          </p:cNvSpPr>
          <p:nvPr>
            <p:ph type="dt" sz="half" idx="10"/>
          </p:nvPr>
        </p:nvSpPr>
        <p:spPr/>
        <p:txBody>
          <a:bodyPr/>
          <a:lstStyle/>
          <a:p>
            <a:fld id="{C5691B8A-F198-44FF-8C1B-FAF07739A8D5}" type="datetimeFigureOut">
              <a:rPr lang="en-IN" smtClean="0"/>
              <a:t>06-06-2023</a:t>
            </a:fld>
            <a:endParaRPr lang="en-IN"/>
          </a:p>
        </p:txBody>
      </p:sp>
      <p:sp>
        <p:nvSpPr>
          <p:cNvPr id="5" name="Footer Placeholder 4">
            <a:extLst>
              <a:ext uri="{FF2B5EF4-FFF2-40B4-BE49-F238E27FC236}">
                <a16:creationId xmlns:a16="http://schemas.microsoft.com/office/drawing/2014/main" id="{37E41ACD-C534-ACD1-6AE3-9B42E947D1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3CB990-0BDB-0BAB-FFBC-E1B0ABE1B88A}"/>
              </a:ext>
            </a:extLst>
          </p:cNvPr>
          <p:cNvSpPr>
            <a:spLocks noGrp="1"/>
          </p:cNvSpPr>
          <p:nvPr>
            <p:ph type="sldNum" sz="quarter" idx="12"/>
          </p:nvPr>
        </p:nvSpPr>
        <p:spPr/>
        <p:txBody>
          <a:bodyPr/>
          <a:lstStyle/>
          <a:p>
            <a:fld id="{1354B9D7-3E15-40EE-A95A-B3C544F6DD08}" type="slidenum">
              <a:rPr lang="en-IN" smtClean="0"/>
              <a:t>‹#›</a:t>
            </a:fld>
            <a:endParaRPr lang="en-IN"/>
          </a:p>
        </p:txBody>
      </p:sp>
    </p:spTree>
    <p:extLst>
      <p:ext uri="{BB962C8B-B14F-4D97-AF65-F5344CB8AC3E}">
        <p14:creationId xmlns:p14="http://schemas.microsoft.com/office/powerpoint/2010/main" val="42264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B72-0963-BE7D-3FA8-66C6A8AC2DD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4E0B682-91C0-CD58-9F71-2E255319BE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26786E-4AC6-7E46-5895-1959E3AA571F}"/>
              </a:ext>
            </a:extLst>
          </p:cNvPr>
          <p:cNvSpPr>
            <a:spLocks noGrp="1"/>
          </p:cNvSpPr>
          <p:nvPr>
            <p:ph type="dt" sz="half" idx="10"/>
          </p:nvPr>
        </p:nvSpPr>
        <p:spPr/>
        <p:txBody>
          <a:bodyPr/>
          <a:lstStyle/>
          <a:p>
            <a:fld id="{C5691B8A-F198-44FF-8C1B-FAF07739A8D5}" type="datetimeFigureOut">
              <a:rPr lang="en-IN" smtClean="0"/>
              <a:t>06-06-2023</a:t>
            </a:fld>
            <a:endParaRPr lang="en-IN"/>
          </a:p>
        </p:txBody>
      </p:sp>
      <p:sp>
        <p:nvSpPr>
          <p:cNvPr id="5" name="Footer Placeholder 4">
            <a:extLst>
              <a:ext uri="{FF2B5EF4-FFF2-40B4-BE49-F238E27FC236}">
                <a16:creationId xmlns:a16="http://schemas.microsoft.com/office/drawing/2014/main" id="{A8A0C80D-158B-D34D-4338-E27FD21D7D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36260AF-7AC9-2B77-F0F9-50F3E449B33C}"/>
              </a:ext>
            </a:extLst>
          </p:cNvPr>
          <p:cNvSpPr>
            <a:spLocks noGrp="1"/>
          </p:cNvSpPr>
          <p:nvPr>
            <p:ph type="sldNum" sz="quarter" idx="12"/>
          </p:nvPr>
        </p:nvSpPr>
        <p:spPr/>
        <p:txBody>
          <a:bodyPr/>
          <a:lstStyle/>
          <a:p>
            <a:fld id="{1354B9D7-3E15-40EE-A95A-B3C544F6DD08}" type="slidenum">
              <a:rPr lang="en-IN" smtClean="0"/>
              <a:t>‹#›</a:t>
            </a:fld>
            <a:endParaRPr lang="en-IN"/>
          </a:p>
        </p:txBody>
      </p:sp>
    </p:spTree>
    <p:extLst>
      <p:ext uri="{BB962C8B-B14F-4D97-AF65-F5344CB8AC3E}">
        <p14:creationId xmlns:p14="http://schemas.microsoft.com/office/powerpoint/2010/main" val="171500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5AE476-F82A-5B9E-E4D3-A7EE84EF2F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72D0C20-28C0-340B-9347-02246F854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FF435C-D1C4-90E5-CEE1-81E9D60B079C}"/>
              </a:ext>
            </a:extLst>
          </p:cNvPr>
          <p:cNvSpPr>
            <a:spLocks noGrp="1"/>
          </p:cNvSpPr>
          <p:nvPr>
            <p:ph type="dt" sz="half" idx="10"/>
          </p:nvPr>
        </p:nvSpPr>
        <p:spPr/>
        <p:txBody>
          <a:bodyPr/>
          <a:lstStyle/>
          <a:p>
            <a:fld id="{C5691B8A-F198-44FF-8C1B-FAF07739A8D5}" type="datetimeFigureOut">
              <a:rPr lang="en-IN" smtClean="0"/>
              <a:t>06-06-2023</a:t>
            </a:fld>
            <a:endParaRPr lang="en-IN"/>
          </a:p>
        </p:txBody>
      </p:sp>
      <p:sp>
        <p:nvSpPr>
          <p:cNvPr id="5" name="Footer Placeholder 4">
            <a:extLst>
              <a:ext uri="{FF2B5EF4-FFF2-40B4-BE49-F238E27FC236}">
                <a16:creationId xmlns:a16="http://schemas.microsoft.com/office/drawing/2014/main" id="{C3A2459B-03EA-62DD-AED0-C61272187E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762F6E3-2F50-D0A6-DB28-24E90F32EB5B}"/>
              </a:ext>
            </a:extLst>
          </p:cNvPr>
          <p:cNvSpPr>
            <a:spLocks noGrp="1"/>
          </p:cNvSpPr>
          <p:nvPr>
            <p:ph type="sldNum" sz="quarter" idx="12"/>
          </p:nvPr>
        </p:nvSpPr>
        <p:spPr/>
        <p:txBody>
          <a:bodyPr/>
          <a:lstStyle/>
          <a:p>
            <a:fld id="{1354B9D7-3E15-40EE-A95A-B3C544F6DD08}" type="slidenum">
              <a:rPr lang="en-IN" smtClean="0"/>
              <a:t>‹#›</a:t>
            </a:fld>
            <a:endParaRPr lang="en-IN"/>
          </a:p>
        </p:txBody>
      </p:sp>
    </p:spTree>
    <p:extLst>
      <p:ext uri="{BB962C8B-B14F-4D97-AF65-F5344CB8AC3E}">
        <p14:creationId xmlns:p14="http://schemas.microsoft.com/office/powerpoint/2010/main" val="103900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0C43-BECA-762E-4601-3A472F88C5A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7098B7A-57AA-E7A8-8F7A-9E404AA401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DAA76F-CE33-57A6-BC9B-2573D899EE68}"/>
              </a:ext>
            </a:extLst>
          </p:cNvPr>
          <p:cNvSpPr>
            <a:spLocks noGrp="1"/>
          </p:cNvSpPr>
          <p:nvPr>
            <p:ph type="dt" sz="half" idx="10"/>
          </p:nvPr>
        </p:nvSpPr>
        <p:spPr/>
        <p:txBody>
          <a:bodyPr/>
          <a:lstStyle/>
          <a:p>
            <a:fld id="{C5691B8A-F198-44FF-8C1B-FAF07739A8D5}" type="datetimeFigureOut">
              <a:rPr lang="en-IN" smtClean="0"/>
              <a:t>06-06-2023</a:t>
            </a:fld>
            <a:endParaRPr lang="en-IN"/>
          </a:p>
        </p:txBody>
      </p:sp>
      <p:sp>
        <p:nvSpPr>
          <p:cNvPr id="5" name="Footer Placeholder 4">
            <a:extLst>
              <a:ext uri="{FF2B5EF4-FFF2-40B4-BE49-F238E27FC236}">
                <a16:creationId xmlns:a16="http://schemas.microsoft.com/office/drawing/2014/main" id="{332C9678-E062-C6D8-8866-395E1F8DFC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60F396-E2A1-2A5C-6359-C07D5B3AB58E}"/>
              </a:ext>
            </a:extLst>
          </p:cNvPr>
          <p:cNvSpPr>
            <a:spLocks noGrp="1"/>
          </p:cNvSpPr>
          <p:nvPr>
            <p:ph type="sldNum" sz="quarter" idx="12"/>
          </p:nvPr>
        </p:nvSpPr>
        <p:spPr/>
        <p:txBody>
          <a:bodyPr/>
          <a:lstStyle/>
          <a:p>
            <a:fld id="{1354B9D7-3E15-40EE-A95A-B3C544F6DD08}" type="slidenum">
              <a:rPr lang="en-IN" smtClean="0"/>
              <a:t>‹#›</a:t>
            </a:fld>
            <a:endParaRPr lang="en-IN"/>
          </a:p>
        </p:txBody>
      </p:sp>
    </p:spTree>
    <p:extLst>
      <p:ext uri="{BB962C8B-B14F-4D97-AF65-F5344CB8AC3E}">
        <p14:creationId xmlns:p14="http://schemas.microsoft.com/office/powerpoint/2010/main" val="45424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EF03-A1FA-7137-68E4-DF067B0FC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29ABD99-CB22-355D-0B25-2F2F18B9E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DFC148-6A25-5923-78A1-F23554274A9F}"/>
              </a:ext>
            </a:extLst>
          </p:cNvPr>
          <p:cNvSpPr>
            <a:spLocks noGrp="1"/>
          </p:cNvSpPr>
          <p:nvPr>
            <p:ph type="dt" sz="half" idx="10"/>
          </p:nvPr>
        </p:nvSpPr>
        <p:spPr/>
        <p:txBody>
          <a:bodyPr/>
          <a:lstStyle/>
          <a:p>
            <a:fld id="{C5691B8A-F198-44FF-8C1B-FAF07739A8D5}" type="datetimeFigureOut">
              <a:rPr lang="en-IN" smtClean="0"/>
              <a:t>06-06-2023</a:t>
            </a:fld>
            <a:endParaRPr lang="en-IN"/>
          </a:p>
        </p:txBody>
      </p:sp>
      <p:sp>
        <p:nvSpPr>
          <p:cNvPr id="5" name="Footer Placeholder 4">
            <a:extLst>
              <a:ext uri="{FF2B5EF4-FFF2-40B4-BE49-F238E27FC236}">
                <a16:creationId xmlns:a16="http://schemas.microsoft.com/office/drawing/2014/main" id="{FCA462C0-DA7F-22A0-ED02-53311875D93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41D619-AB8B-0446-A4C0-DECF3DFF0329}"/>
              </a:ext>
            </a:extLst>
          </p:cNvPr>
          <p:cNvSpPr>
            <a:spLocks noGrp="1"/>
          </p:cNvSpPr>
          <p:nvPr>
            <p:ph type="sldNum" sz="quarter" idx="12"/>
          </p:nvPr>
        </p:nvSpPr>
        <p:spPr/>
        <p:txBody>
          <a:bodyPr/>
          <a:lstStyle/>
          <a:p>
            <a:fld id="{1354B9D7-3E15-40EE-A95A-B3C544F6DD08}" type="slidenum">
              <a:rPr lang="en-IN" smtClean="0"/>
              <a:t>‹#›</a:t>
            </a:fld>
            <a:endParaRPr lang="en-IN"/>
          </a:p>
        </p:txBody>
      </p:sp>
    </p:spTree>
    <p:extLst>
      <p:ext uri="{BB962C8B-B14F-4D97-AF65-F5344CB8AC3E}">
        <p14:creationId xmlns:p14="http://schemas.microsoft.com/office/powerpoint/2010/main" val="250674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4E5-2B53-DCFA-E282-A1E48FFDF81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B9C5B6A-67BE-4B30-9082-0E68661974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04383F5-3982-542E-6F63-708B2CC145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BF28A48-6FC9-6CCC-3E6B-1AEA312E9786}"/>
              </a:ext>
            </a:extLst>
          </p:cNvPr>
          <p:cNvSpPr>
            <a:spLocks noGrp="1"/>
          </p:cNvSpPr>
          <p:nvPr>
            <p:ph type="dt" sz="half" idx="10"/>
          </p:nvPr>
        </p:nvSpPr>
        <p:spPr/>
        <p:txBody>
          <a:bodyPr/>
          <a:lstStyle/>
          <a:p>
            <a:fld id="{C5691B8A-F198-44FF-8C1B-FAF07739A8D5}" type="datetimeFigureOut">
              <a:rPr lang="en-IN" smtClean="0"/>
              <a:t>06-06-2023</a:t>
            </a:fld>
            <a:endParaRPr lang="en-IN"/>
          </a:p>
        </p:txBody>
      </p:sp>
      <p:sp>
        <p:nvSpPr>
          <p:cNvPr id="6" name="Footer Placeholder 5">
            <a:extLst>
              <a:ext uri="{FF2B5EF4-FFF2-40B4-BE49-F238E27FC236}">
                <a16:creationId xmlns:a16="http://schemas.microsoft.com/office/drawing/2014/main" id="{E01845FD-DCAD-8992-BC87-C7A9521C28D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3966505-2B77-C7CC-56A1-082C02901F0A}"/>
              </a:ext>
            </a:extLst>
          </p:cNvPr>
          <p:cNvSpPr>
            <a:spLocks noGrp="1"/>
          </p:cNvSpPr>
          <p:nvPr>
            <p:ph type="sldNum" sz="quarter" idx="12"/>
          </p:nvPr>
        </p:nvSpPr>
        <p:spPr/>
        <p:txBody>
          <a:bodyPr/>
          <a:lstStyle/>
          <a:p>
            <a:fld id="{1354B9D7-3E15-40EE-A95A-B3C544F6DD08}" type="slidenum">
              <a:rPr lang="en-IN" smtClean="0"/>
              <a:t>‹#›</a:t>
            </a:fld>
            <a:endParaRPr lang="en-IN"/>
          </a:p>
        </p:txBody>
      </p:sp>
    </p:spTree>
    <p:extLst>
      <p:ext uri="{BB962C8B-B14F-4D97-AF65-F5344CB8AC3E}">
        <p14:creationId xmlns:p14="http://schemas.microsoft.com/office/powerpoint/2010/main" val="11401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4822-F661-B708-5509-0B11EA35C01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5F505ED-94EB-3FB2-4C6C-5B01D95D12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7430C4-92EF-298E-AD43-07B876EF4C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16AC9EE-A9B0-3889-B606-87C0A3DFE4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807397-D153-7C07-DD37-EAFA9A9314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76DA5BD-A642-ECF7-5F51-D3A54278247B}"/>
              </a:ext>
            </a:extLst>
          </p:cNvPr>
          <p:cNvSpPr>
            <a:spLocks noGrp="1"/>
          </p:cNvSpPr>
          <p:nvPr>
            <p:ph type="dt" sz="half" idx="10"/>
          </p:nvPr>
        </p:nvSpPr>
        <p:spPr/>
        <p:txBody>
          <a:bodyPr/>
          <a:lstStyle/>
          <a:p>
            <a:fld id="{C5691B8A-F198-44FF-8C1B-FAF07739A8D5}" type="datetimeFigureOut">
              <a:rPr lang="en-IN" smtClean="0"/>
              <a:t>06-06-2023</a:t>
            </a:fld>
            <a:endParaRPr lang="en-IN"/>
          </a:p>
        </p:txBody>
      </p:sp>
      <p:sp>
        <p:nvSpPr>
          <p:cNvPr id="8" name="Footer Placeholder 7">
            <a:extLst>
              <a:ext uri="{FF2B5EF4-FFF2-40B4-BE49-F238E27FC236}">
                <a16:creationId xmlns:a16="http://schemas.microsoft.com/office/drawing/2014/main" id="{F6BE96F0-726D-EF27-6B38-5EE9D3C9DFD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129699D-E13E-F5F6-B30C-6B3900E359FD}"/>
              </a:ext>
            </a:extLst>
          </p:cNvPr>
          <p:cNvSpPr>
            <a:spLocks noGrp="1"/>
          </p:cNvSpPr>
          <p:nvPr>
            <p:ph type="sldNum" sz="quarter" idx="12"/>
          </p:nvPr>
        </p:nvSpPr>
        <p:spPr/>
        <p:txBody>
          <a:bodyPr/>
          <a:lstStyle/>
          <a:p>
            <a:fld id="{1354B9D7-3E15-40EE-A95A-B3C544F6DD08}" type="slidenum">
              <a:rPr lang="en-IN" smtClean="0"/>
              <a:t>‹#›</a:t>
            </a:fld>
            <a:endParaRPr lang="en-IN"/>
          </a:p>
        </p:txBody>
      </p:sp>
    </p:spTree>
    <p:extLst>
      <p:ext uri="{BB962C8B-B14F-4D97-AF65-F5344CB8AC3E}">
        <p14:creationId xmlns:p14="http://schemas.microsoft.com/office/powerpoint/2010/main" val="163597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D2B0-1E27-D0BD-E565-45725E64CDB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42F1BE9-51DE-69E8-AAAC-95572FEB4A26}"/>
              </a:ext>
            </a:extLst>
          </p:cNvPr>
          <p:cNvSpPr>
            <a:spLocks noGrp="1"/>
          </p:cNvSpPr>
          <p:nvPr>
            <p:ph type="dt" sz="half" idx="10"/>
          </p:nvPr>
        </p:nvSpPr>
        <p:spPr/>
        <p:txBody>
          <a:bodyPr/>
          <a:lstStyle/>
          <a:p>
            <a:fld id="{C5691B8A-F198-44FF-8C1B-FAF07739A8D5}" type="datetimeFigureOut">
              <a:rPr lang="en-IN" smtClean="0"/>
              <a:t>06-06-2023</a:t>
            </a:fld>
            <a:endParaRPr lang="en-IN"/>
          </a:p>
        </p:txBody>
      </p:sp>
      <p:sp>
        <p:nvSpPr>
          <p:cNvPr id="4" name="Footer Placeholder 3">
            <a:extLst>
              <a:ext uri="{FF2B5EF4-FFF2-40B4-BE49-F238E27FC236}">
                <a16:creationId xmlns:a16="http://schemas.microsoft.com/office/drawing/2014/main" id="{B14645F2-2068-DAB4-99C5-F9687D99B5E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E319A3B-AA65-A147-8D6C-8807ADDFC468}"/>
              </a:ext>
            </a:extLst>
          </p:cNvPr>
          <p:cNvSpPr>
            <a:spLocks noGrp="1"/>
          </p:cNvSpPr>
          <p:nvPr>
            <p:ph type="sldNum" sz="quarter" idx="12"/>
          </p:nvPr>
        </p:nvSpPr>
        <p:spPr/>
        <p:txBody>
          <a:bodyPr/>
          <a:lstStyle/>
          <a:p>
            <a:fld id="{1354B9D7-3E15-40EE-A95A-B3C544F6DD08}" type="slidenum">
              <a:rPr lang="en-IN" smtClean="0"/>
              <a:t>‹#›</a:t>
            </a:fld>
            <a:endParaRPr lang="en-IN"/>
          </a:p>
        </p:txBody>
      </p:sp>
    </p:spTree>
    <p:extLst>
      <p:ext uri="{BB962C8B-B14F-4D97-AF65-F5344CB8AC3E}">
        <p14:creationId xmlns:p14="http://schemas.microsoft.com/office/powerpoint/2010/main" val="77607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DD41D9-FA75-80B0-52E9-E3B8E18170A4}"/>
              </a:ext>
            </a:extLst>
          </p:cNvPr>
          <p:cNvSpPr>
            <a:spLocks noGrp="1"/>
          </p:cNvSpPr>
          <p:nvPr>
            <p:ph type="dt" sz="half" idx="10"/>
          </p:nvPr>
        </p:nvSpPr>
        <p:spPr/>
        <p:txBody>
          <a:bodyPr/>
          <a:lstStyle/>
          <a:p>
            <a:fld id="{C5691B8A-F198-44FF-8C1B-FAF07739A8D5}" type="datetimeFigureOut">
              <a:rPr lang="en-IN" smtClean="0"/>
              <a:t>06-06-2023</a:t>
            </a:fld>
            <a:endParaRPr lang="en-IN"/>
          </a:p>
        </p:txBody>
      </p:sp>
      <p:sp>
        <p:nvSpPr>
          <p:cNvPr id="3" name="Footer Placeholder 2">
            <a:extLst>
              <a:ext uri="{FF2B5EF4-FFF2-40B4-BE49-F238E27FC236}">
                <a16:creationId xmlns:a16="http://schemas.microsoft.com/office/drawing/2014/main" id="{8F0D1751-2E16-8223-405F-F1BC57C8D4A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8444FBC-7466-A909-4DB5-E95623B35CB4}"/>
              </a:ext>
            </a:extLst>
          </p:cNvPr>
          <p:cNvSpPr>
            <a:spLocks noGrp="1"/>
          </p:cNvSpPr>
          <p:nvPr>
            <p:ph type="sldNum" sz="quarter" idx="12"/>
          </p:nvPr>
        </p:nvSpPr>
        <p:spPr/>
        <p:txBody>
          <a:bodyPr/>
          <a:lstStyle/>
          <a:p>
            <a:fld id="{1354B9D7-3E15-40EE-A95A-B3C544F6DD08}" type="slidenum">
              <a:rPr lang="en-IN" smtClean="0"/>
              <a:t>‹#›</a:t>
            </a:fld>
            <a:endParaRPr lang="en-IN"/>
          </a:p>
        </p:txBody>
      </p:sp>
    </p:spTree>
    <p:extLst>
      <p:ext uri="{BB962C8B-B14F-4D97-AF65-F5344CB8AC3E}">
        <p14:creationId xmlns:p14="http://schemas.microsoft.com/office/powerpoint/2010/main" val="393269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C2AE-D775-EB9B-DA89-9E792B4DB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C452A6D-F0ED-18F4-64AB-889AB18C23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01C9A1E-F998-F1BF-69DF-1020737D2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73872A-0662-2BD8-1187-608609591359}"/>
              </a:ext>
            </a:extLst>
          </p:cNvPr>
          <p:cNvSpPr>
            <a:spLocks noGrp="1"/>
          </p:cNvSpPr>
          <p:nvPr>
            <p:ph type="dt" sz="half" idx="10"/>
          </p:nvPr>
        </p:nvSpPr>
        <p:spPr/>
        <p:txBody>
          <a:bodyPr/>
          <a:lstStyle/>
          <a:p>
            <a:fld id="{C5691B8A-F198-44FF-8C1B-FAF07739A8D5}" type="datetimeFigureOut">
              <a:rPr lang="en-IN" smtClean="0"/>
              <a:t>06-06-2023</a:t>
            </a:fld>
            <a:endParaRPr lang="en-IN"/>
          </a:p>
        </p:txBody>
      </p:sp>
      <p:sp>
        <p:nvSpPr>
          <p:cNvPr id="6" name="Footer Placeholder 5">
            <a:extLst>
              <a:ext uri="{FF2B5EF4-FFF2-40B4-BE49-F238E27FC236}">
                <a16:creationId xmlns:a16="http://schemas.microsoft.com/office/drawing/2014/main" id="{9CE93BBE-1BE8-CE67-B876-5079C6608B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A83180B-11D5-3D01-44B1-A1ED52CEEAFE}"/>
              </a:ext>
            </a:extLst>
          </p:cNvPr>
          <p:cNvSpPr>
            <a:spLocks noGrp="1"/>
          </p:cNvSpPr>
          <p:nvPr>
            <p:ph type="sldNum" sz="quarter" idx="12"/>
          </p:nvPr>
        </p:nvSpPr>
        <p:spPr/>
        <p:txBody>
          <a:bodyPr/>
          <a:lstStyle/>
          <a:p>
            <a:fld id="{1354B9D7-3E15-40EE-A95A-B3C544F6DD08}" type="slidenum">
              <a:rPr lang="en-IN" smtClean="0"/>
              <a:t>‹#›</a:t>
            </a:fld>
            <a:endParaRPr lang="en-IN"/>
          </a:p>
        </p:txBody>
      </p:sp>
    </p:spTree>
    <p:extLst>
      <p:ext uri="{BB962C8B-B14F-4D97-AF65-F5344CB8AC3E}">
        <p14:creationId xmlns:p14="http://schemas.microsoft.com/office/powerpoint/2010/main" val="63974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3F8A-9759-7425-146A-2BFCAEEB1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F539F4F-D6E9-D415-971C-BCACE9FB0D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9D1DEE8-C2A9-2B8B-3D83-A129BA422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CDFD3-BEDE-307B-838B-A5E747C95F7A}"/>
              </a:ext>
            </a:extLst>
          </p:cNvPr>
          <p:cNvSpPr>
            <a:spLocks noGrp="1"/>
          </p:cNvSpPr>
          <p:nvPr>
            <p:ph type="dt" sz="half" idx="10"/>
          </p:nvPr>
        </p:nvSpPr>
        <p:spPr/>
        <p:txBody>
          <a:bodyPr/>
          <a:lstStyle/>
          <a:p>
            <a:fld id="{C5691B8A-F198-44FF-8C1B-FAF07739A8D5}" type="datetimeFigureOut">
              <a:rPr lang="en-IN" smtClean="0"/>
              <a:t>06-06-2023</a:t>
            </a:fld>
            <a:endParaRPr lang="en-IN"/>
          </a:p>
        </p:txBody>
      </p:sp>
      <p:sp>
        <p:nvSpPr>
          <p:cNvPr id="6" name="Footer Placeholder 5">
            <a:extLst>
              <a:ext uri="{FF2B5EF4-FFF2-40B4-BE49-F238E27FC236}">
                <a16:creationId xmlns:a16="http://schemas.microsoft.com/office/drawing/2014/main" id="{313D9AD8-C6CA-C3CB-B4CC-0F520A45A19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A027CCC-DB71-CD6A-986A-3F2BA8AE1AE4}"/>
              </a:ext>
            </a:extLst>
          </p:cNvPr>
          <p:cNvSpPr>
            <a:spLocks noGrp="1"/>
          </p:cNvSpPr>
          <p:nvPr>
            <p:ph type="sldNum" sz="quarter" idx="12"/>
          </p:nvPr>
        </p:nvSpPr>
        <p:spPr/>
        <p:txBody>
          <a:bodyPr/>
          <a:lstStyle/>
          <a:p>
            <a:fld id="{1354B9D7-3E15-40EE-A95A-B3C544F6DD08}" type="slidenum">
              <a:rPr lang="en-IN" smtClean="0"/>
              <a:t>‹#›</a:t>
            </a:fld>
            <a:endParaRPr lang="en-IN"/>
          </a:p>
        </p:txBody>
      </p:sp>
    </p:spTree>
    <p:extLst>
      <p:ext uri="{BB962C8B-B14F-4D97-AF65-F5344CB8AC3E}">
        <p14:creationId xmlns:p14="http://schemas.microsoft.com/office/powerpoint/2010/main" val="276474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66591-8145-0EA3-D02D-BF8420722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0B520B0-81A6-3589-39E9-D6D5703D4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5F91505-72F2-1C24-3643-AE86CED4F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91B8A-F198-44FF-8C1B-FAF07739A8D5}" type="datetimeFigureOut">
              <a:rPr lang="en-IN" smtClean="0"/>
              <a:t>06-06-2023</a:t>
            </a:fld>
            <a:endParaRPr lang="en-IN"/>
          </a:p>
        </p:txBody>
      </p:sp>
      <p:sp>
        <p:nvSpPr>
          <p:cNvPr id="5" name="Footer Placeholder 4">
            <a:extLst>
              <a:ext uri="{FF2B5EF4-FFF2-40B4-BE49-F238E27FC236}">
                <a16:creationId xmlns:a16="http://schemas.microsoft.com/office/drawing/2014/main" id="{EF3F0369-E01F-873A-EC10-07C6AF53D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882EE4E-2436-9FD6-0BBE-11DEA71F6E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4B9D7-3E15-40EE-A95A-B3C544F6DD08}" type="slidenum">
              <a:rPr lang="en-IN" smtClean="0"/>
              <a:t>‹#›</a:t>
            </a:fld>
            <a:endParaRPr lang="en-IN"/>
          </a:p>
        </p:txBody>
      </p:sp>
    </p:spTree>
    <p:extLst>
      <p:ext uri="{BB962C8B-B14F-4D97-AF65-F5344CB8AC3E}">
        <p14:creationId xmlns:p14="http://schemas.microsoft.com/office/powerpoint/2010/main" val="1515298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F0846F3-A8E3-FA2B-70CC-83E6C410AF63}"/>
              </a:ext>
            </a:extLst>
          </p:cNvPr>
          <p:cNvSpPr txBox="1"/>
          <p:nvPr/>
        </p:nvSpPr>
        <p:spPr>
          <a:xfrm>
            <a:off x="2066544" y="1911096"/>
            <a:ext cx="8055864" cy="207665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b="1" kern="1200">
                <a:solidFill>
                  <a:srgbClr val="FFFFFF"/>
                </a:solidFill>
                <a:effectLst/>
                <a:latin typeface="+mj-lt"/>
                <a:ea typeface="+mj-ea"/>
                <a:cs typeface="+mj-cs"/>
              </a:rPr>
              <a:t>Chartered Accountancy in India @2047 </a:t>
            </a:r>
            <a:endParaRPr lang="en-US" sz="6600" b="1" kern="1200">
              <a:solidFill>
                <a:srgbClr val="FFFFFF"/>
              </a:solidFill>
              <a:latin typeface="+mj-lt"/>
              <a:ea typeface="+mj-ea"/>
              <a:cs typeface="+mj-cs"/>
            </a:endParaRPr>
          </a:p>
        </p:txBody>
      </p:sp>
      <p:sp>
        <p:nvSpPr>
          <p:cNvPr id="20"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22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3D7EA-9E18-1AB8-4E3C-F41405C04052}"/>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400" kern="1200">
                <a:solidFill>
                  <a:schemeClr val="tx1"/>
                </a:solidFill>
                <a:effectLst/>
                <a:latin typeface="+mj-lt"/>
                <a:ea typeface="+mj-ea"/>
                <a:cs typeface="+mj-cs"/>
              </a:rPr>
              <a:t>Introduction</a:t>
            </a:r>
            <a:endParaRPr lang="en-US" sz="5400" kern="1200">
              <a:solidFill>
                <a:schemeClr val="tx1"/>
              </a:solidFill>
              <a:latin typeface="+mj-lt"/>
              <a:ea typeface="+mj-ea"/>
              <a:cs typeface="+mj-cs"/>
            </a:endParaRPr>
          </a:p>
        </p:txBody>
      </p:sp>
      <p:pic>
        <p:nvPicPr>
          <p:cNvPr id="6" name="Content Placeholder 5">
            <a:extLst>
              <a:ext uri="{FF2B5EF4-FFF2-40B4-BE49-F238E27FC236}">
                <a16:creationId xmlns:a16="http://schemas.microsoft.com/office/drawing/2014/main" id="{3420D72D-B149-0BEE-1B0D-75C901CAB3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0936" y="699516"/>
            <a:ext cx="5458968" cy="5458968"/>
          </a:xfrm>
          <a:prstGeom prst="rect">
            <a:avLst/>
          </a:prstGeom>
          <a:noFill/>
        </p:spPr>
      </p:pic>
      <p:sp>
        <p:nvSpPr>
          <p:cNvPr id="1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4D7FE8A-0639-ACC3-5EBF-25CCBA1AC977}"/>
              </a:ext>
            </a:extLst>
          </p:cNvPr>
          <p:cNvSpPr>
            <a:spLocks noGrp="1"/>
          </p:cNvSpPr>
          <p:nvPr>
            <p:ph sz="half" idx="1"/>
          </p:nvPr>
        </p:nvSpPr>
        <p:spPr>
          <a:xfrm>
            <a:off x="6739128" y="2664886"/>
            <a:ext cx="4818888" cy="3550789"/>
          </a:xfrm>
        </p:spPr>
        <p:txBody>
          <a:bodyPr vert="horz" lIns="91440" tIns="45720" rIns="91440" bIns="45720" rtlCol="0" anchor="t">
            <a:normAutofit/>
          </a:bodyPr>
          <a:lstStyle/>
          <a:p>
            <a:pPr>
              <a:spcAft>
                <a:spcPts val="800"/>
              </a:spcAft>
            </a:pPr>
            <a:r>
              <a:rPr lang="en-US" sz="1700">
                <a:effectLst/>
              </a:rPr>
              <a:t>Chartered Accountancy is a highly respected profession in India that has been around for decades. Over the years, this profession has undergone significant changes and advancements, with technology playing a vital role in its evolution.</a:t>
            </a:r>
          </a:p>
          <a:p>
            <a:pPr>
              <a:spcAft>
                <a:spcPts val="800"/>
              </a:spcAft>
            </a:pPr>
            <a:r>
              <a:rPr lang="en-US" sz="1700">
                <a:effectLst/>
              </a:rPr>
              <a:t>As we look ahead to 2047, it is clear that the practice of Chartered Accountancy in India will continue to evolve and adapt to the changing needs of society and the economy. In this presentation, we will explore some of the key trends and developments that are likely to shape the future of this profession.</a:t>
            </a:r>
          </a:p>
          <a:p>
            <a:endParaRPr lang="en-US" sz="1700"/>
          </a:p>
        </p:txBody>
      </p:sp>
    </p:spTree>
    <p:extLst>
      <p:ext uri="{BB962C8B-B14F-4D97-AF65-F5344CB8AC3E}">
        <p14:creationId xmlns:p14="http://schemas.microsoft.com/office/powerpoint/2010/main" val="410744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9DBBE-445F-2BE0-6161-E5C08D7199CC}"/>
              </a:ext>
            </a:extLst>
          </p:cNvPr>
          <p:cNvSpPr>
            <a:spLocks noGrp="1"/>
          </p:cNvSpPr>
          <p:nvPr>
            <p:ph type="title"/>
          </p:nvPr>
        </p:nvSpPr>
        <p:spPr>
          <a:xfrm>
            <a:off x="7255564" y="834888"/>
            <a:ext cx="4314645" cy="1268958"/>
          </a:xfrm>
        </p:spPr>
        <p:txBody>
          <a:bodyPr vert="horz" lIns="91440" tIns="45720" rIns="91440" bIns="45720" rtlCol="0" anchor="b">
            <a:normAutofit/>
          </a:bodyPr>
          <a:lstStyle/>
          <a:p>
            <a:r>
              <a:rPr lang="en-US" sz="3200" b="1">
                <a:effectLst/>
              </a:rPr>
              <a:t>Technology and Automation</a:t>
            </a:r>
          </a:p>
        </p:txBody>
      </p:sp>
      <p:pic>
        <p:nvPicPr>
          <p:cNvPr id="7" name="Content Placeholder 6" descr="A hand touching a screen&#10;&#10;Description automatically generated with low confidence">
            <a:extLst>
              <a:ext uri="{FF2B5EF4-FFF2-40B4-BE49-F238E27FC236}">
                <a16:creationId xmlns:a16="http://schemas.microsoft.com/office/drawing/2014/main" id="{6D635D7E-6187-F4F9-B74A-60526646191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050"/>
          <a:stretch/>
        </p:blipFill>
        <p:spPr bwMode="auto">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p:spPr>
      </p:pic>
      <p:sp>
        <p:nvSpPr>
          <p:cNvPr id="14" name="Rectangle 13">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974C88A-EEB8-8501-3836-7CF0B464660F}"/>
              </a:ext>
            </a:extLst>
          </p:cNvPr>
          <p:cNvSpPr>
            <a:spLocks noGrp="1"/>
          </p:cNvSpPr>
          <p:nvPr>
            <p:ph sz="half" idx="1"/>
          </p:nvPr>
        </p:nvSpPr>
        <p:spPr>
          <a:xfrm>
            <a:off x="7255563" y="2557587"/>
            <a:ext cx="4314645" cy="3717317"/>
          </a:xfrm>
        </p:spPr>
        <p:txBody>
          <a:bodyPr vert="horz" lIns="91440" tIns="45720" rIns="91440" bIns="45720" rtlCol="0" anchor="t">
            <a:normAutofit/>
          </a:bodyPr>
          <a:lstStyle/>
          <a:p>
            <a:r>
              <a:rPr lang="en-US" sz="1700">
                <a:effectLst/>
              </a:rPr>
              <a:t>One of the most significant trends that will shape the future of Chartered Accountancy in India is the increasing use of technology and automation. As businesses become more complex and globalized, there is a growing demand for accountants who can leverage technology to provide real-time insights and analysis.</a:t>
            </a:r>
          </a:p>
          <a:p>
            <a:r>
              <a:rPr lang="en-US" sz="1700">
                <a:effectLst/>
              </a:rPr>
              <a:t>In the coming years, we can expect to see an even greater reliance on technology and automation in the practice of Chartered Accountancy. This will require accountants to develop new skills and expertise in areas such as data analytics, artificial intelligence, and machine learning.</a:t>
            </a:r>
          </a:p>
          <a:p>
            <a:pPr marL="0"/>
            <a:endParaRPr lang="en-US" sz="1700"/>
          </a:p>
        </p:txBody>
      </p:sp>
    </p:spTree>
    <p:extLst>
      <p:ext uri="{BB962C8B-B14F-4D97-AF65-F5344CB8AC3E}">
        <p14:creationId xmlns:p14="http://schemas.microsoft.com/office/powerpoint/2010/main" val="274213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0FC44-5FE0-7525-E7F6-17AF9E88709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a:effectLst/>
              </a:rPr>
              <a:t>Globalization and International Standards</a:t>
            </a:r>
            <a:br>
              <a:rPr lang="en-US" sz="4600" b="1">
                <a:effectLst/>
              </a:rPr>
            </a:br>
            <a:endParaRPr lang="en-US" sz="46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E4A66E-2D33-270D-BE3C-EC9759B83019}"/>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sz="2000">
                <a:effectLst/>
              </a:rPr>
              <a:t>Another trend that will shape the future of Chartered Accountancy in India is the increasing globalization of business and the adoption of international accounting standards. As Indian companies expand their operations overseas, there is a growing need for accountants who can navigate the complexities of international regulations and reporting requirements.</a:t>
            </a:r>
          </a:p>
          <a:p>
            <a:r>
              <a:rPr lang="en-US" sz="2000">
                <a:effectLst/>
              </a:rPr>
              <a:t>In response to this trend, we can expect to see a greater emphasis on international standards and best practices in the training and education of Chartered Accountants in India. This will require a more globalized curriculum and a greater focus on cross-cultural communication and collaboration</a:t>
            </a:r>
            <a:endParaRPr lang="en-US" sz="2000"/>
          </a:p>
        </p:txBody>
      </p:sp>
      <p:pic>
        <p:nvPicPr>
          <p:cNvPr id="5" name="Content Placeholder 4" descr="A picture containing map, sphere, globe, world&#10;&#10;Description automatically generated">
            <a:extLst>
              <a:ext uri="{FF2B5EF4-FFF2-40B4-BE49-F238E27FC236}">
                <a16:creationId xmlns:a16="http://schemas.microsoft.com/office/drawing/2014/main" id="{4243C9FC-B805-71CA-18F1-7D7DA73A052F}"/>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343" r="449" b="-3"/>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251480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hand holding a magnifying glass to a person's face&#10;&#10;Description automatically generated">
            <a:extLst>
              <a:ext uri="{FF2B5EF4-FFF2-40B4-BE49-F238E27FC236}">
                <a16:creationId xmlns:a16="http://schemas.microsoft.com/office/drawing/2014/main" id="{7310302B-1C97-68F3-0F9E-AFDB2D8DEC0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207" r="9090" b="24880"/>
          <a:stretch/>
        </p:blipFill>
        <p:spPr bwMode="auto">
          <a:xfrm>
            <a:off x="3522468" y="10"/>
            <a:ext cx="8669532" cy="6857990"/>
          </a:xfrm>
          <a:prstGeom prst="rect">
            <a:avLst/>
          </a:prstGeom>
          <a:noFill/>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5E01B5-C6C5-72E9-5207-521ED10B856D}"/>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b="1" dirty="0">
                <a:effectLst/>
              </a:rPr>
              <a:t>Ethics and Integrity</a:t>
            </a:r>
            <a:br>
              <a:rPr lang="en-US" sz="2800" b="1" dirty="0">
                <a:effectLst/>
              </a:rPr>
            </a:br>
            <a:endParaRPr lang="en-US" sz="2800"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A05756-F246-5912-89C6-C93AE140B7E8}"/>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1300">
                <a:effectLst/>
              </a:rPr>
              <a:t>As the role of Chartered Accountants becomes increasingly important in the global economy, there is a growing demand for professionals who can demonstrate a strong commitment to ethics and integrity. In recent years, there have been several high-profile cases of financial fraud and misconduct that have eroded public trust in the profession.</a:t>
            </a:r>
          </a:p>
          <a:p>
            <a:r>
              <a:rPr lang="en-US" sz="1300">
                <a:effectLst/>
              </a:rPr>
              <a:t>To address this challenge, we can expect to see a greater emphasis on ethics and integrity in the training and education of Chartered Accountants in India. This will require a renewed focus on values-based education and a greater emphasis on professional conduct and responsibility.</a:t>
            </a:r>
          </a:p>
          <a:p>
            <a:endParaRPr lang="en-US" sz="1300"/>
          </a:p>
        </p:txBody>
      </p:sp>
    </p:spTree>
    <p:extLst>
      <p:ext uri="{BB962C8B-B14F-4D97-AF65-F5344CB8AC3E}">
        <p14:creationId xmlns:p14="http://schemas.microsoft.com/office/powerpoint/2010/main" val="296826644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376C5-0415-4B21-1429-6660A0E56E6B}"/>
              </a:ext>
            </a:extLst>
          </p:cNvPr>
          <p:cNvSpPr>
            <a:spLocks noGrp="1"/>
          </p:cNvSpPr>
          <p:nvPr>
            <p:ph type="title"/>
          </p:nvPr>
        </p:nvSpPr>
        <p:spPr>
          <a:xfrm>
            <a:off x="7320466" y="609600"/>
            <a:ext cx="4140014" cy="1330839"/>
          </a:xfrm>
        </p:spPr>
        <p:txBody>
          <a:bodyPr vert="horz" lIns="91440" tIns="45720" rIns="91440" bIns="45720" rtlCol="0" anchor="ctr">
            <a:normAutofit/>
          </a:bodyPr>
          <a:lstStyle/>
          <a:p>
            <a:r>
              <a:rPr lang="en-US" sz="2800" b="1" dirty="0">
                <a:effectLst/>
              </a:rPr>
              <a:t>Diversification and Specialization</a:t>
            </a:r>
            <a:br>
              <a:rPr lang="en-US" sz="2800" b="1" dirty="0">
                <a:effectLst/>
              </a:rPr>
            </a:br>
            <a:endParaRPr lang="en-US" sz="2800" dirty="0"/>
          </a:p>
        </p:txBody>
      </p:sp>
      <p:pic>
        <p:nvPicPr>
          <p:cNvPr id="5" name="Content Placeholder 4" descr="A person holding a toolbox&#10;&#10;Description automatically generated with medium confidence">
            <a:extLst>
              <a:ext uri="{FF2B5EF4-FFF2-40B4-BE49-F238E27FC236}">
                <a16:creationId xmlns:a16="http://schemas.microsoft.com/office/drawing/2014/main" id="{74B17865-B8CD-7FE8-0955-CBEF264B7BC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 b="63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p:spPr>
      </p:pic>
      <p:sp>
        <p:nvSpPr>
          <p:cNvPr id="3" name="Content Placeholder 2">
            <a:extLst>
              <a:ext uri="{FF2B5EF4-FFF2-40B4-BE49-F238E27FC236}">
                <a16:creationId xmlns:a16="http://schemas.microsoft.com/office/drawing/2014/main" id="{FD60DA13-1B0B-9543-C285-D605B8A197E6}"/>
              </a:ext>
            </a:extLst>
          </p:cNvPr>
          <p:cNvSpPr>
            <a:spLocks noGrp="1"/>
          </p:cNvSpPr>
          <p:nvPr>
            <p:ph sz="half" idx="1"/>
          </p:nvPr>
        </p:nvSpPr>
        <p:spPr>
          <a:xfrm>
            <a:off x="7320465" y="2194102"/>
            <a:ext cx="4140013" cy="3908586"/>
          </a:xfrm>
        </p:spPr>
        <p:txBody>
          <a:bodyPr vert="horz" lIns="91440" tIns="45720" rIns="91440" bIns="45720" rtlCol="0">
            <a:normAutofit/>
          </a:bodyPr>
          <a:lstStyle/>
          <a:p>
            <a:r>
              <a:rPr lang="en-US" sz="1600">
                <a:effectLst/>
              </a:rPr>
              <a:t>As the practice of Chartered Accountancy continues to evolve, we can expect to see a greater diversification and specialization of services. While traditional accounting and auditing services will continue to be in demand, there is also a growing need for specialized services such as forensic accounting, risk management, and sustainability reporting.</a:t>
            </a:r>
          </a:p>
          <a:p>
            <a:r>
              <a:rPr lang="en-US" sz="1600">
                <a:effectLst/>
              </a:rPr>
              <a:t>To meet this demand, we can expect to see a greater emphasis on continuing education and professional development in specialized areas of practice. This will require Chartered Accountants to develop new skills and expertise in emerging areas of the profession.</a:t>
            </a:r>
          </a:p>
          <a:p>
            <a:endParaRPr lang="en-US" sz="1600"/>
          </a:p>
        </p:txBody>
      </p:sp>
    </p:spTree>
    <p:extLst>
      <p:ext uri="{BB962C8B-B14F-4D97-AF65-F5344CB8AC3E}">
        <p14:creationId xmlns:p14="http://schemas.microsoft.com/office/powerpoint/2010/main" val="243994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ilhouette of a person standing on a cliff&#10;&#10;Description automatically generated">
            <a:extLst>
              <a:ext uri="{FF2B5EF4-FFF2-40B4-BE49-F238E27FC236}">
                <a16:creationId xmlns:a16="http://schemas.microsoft.com/office/drawing/2014/main" id="{C9D23DA5-E051-3890-CED7-0F44AFEF4F1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895" b="26182"/>
          <a:stretch/>
        </p:blipFill>
        <p:spPr bwMode="auto">
          <a:xfrm>
            <a:off x="1" y="10"/>
            <a:ext cx="9669642" cy="6857990"/>
          </a:xfrm>
          <a:prstGeom prst="rect">
            <a:avLst/>
          </a:prstGeom>
          <a:noFill/>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7FFCB-4C5B-872C-1425-E1D49B8F6209}"/>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dirty="0">
                <a:effectLst/>
              </a:rPr>
              <a:t>Destination 2047</a:t>
            </a:r>
            <a:br>
              <a:rPr lang="en-US" sz="4000" b="1" dirty="0">
                <a:effectLst/>
              </a:rPr>
            </a:br>
            <a:endParaRPr lang="en-US" sz="4000" dirty="0"/>
          </a:p>
        </p:txBody>
      </p:sp>
      <p:sp>
        <p:nvSpPr>
          <p:cNvPr id="3" name="Content Placeholder 2">
            <a:extLst>
              <a:ext uri="{FF2B5EF4-FFF2-40B4-BE49-F238E27FC236}">
                <a16:creationId xmlns:a16="http://schemas.microsoft.com/office/drawing/2014/main" id="{F03F4556-E922-937C-AB85-7C675918C296}"/>
              </a:ext>
            </a:extLst>
          </p:cNvPr>
          <p:cNvSpPr>
            <a:spLocks noGrp="1"/>
          </p:cNvSpPr>
          <p:nvPr>
            <p:ph sz="half" idx="1"/>
          </p:nvPr>
        </p:nvSpPr>
        <p:spPr>
          <a:xfrm>
            <a:off x="7531610" y="2434201"/>
            <a:ext cx="3822189" cy="3742762"/>
          </a:xfrm>
        </p:spPr>
        <p:txBody>
          <a:bodyPr vert="horz" lIns="91440" tIns="45720" rIns="91440" bIns="45720" rtlCol="0">
            <a:normAutofit/>
          </a:bodyPr>
          <a:lstStyle/>
          <a:p>
            <a:r>
              <a:rPr lang="en-US" sz="1400" dirty="0">
                <a:effectLst/>
              </a:rPr>
              <a:t>The practice of Chartered Accountancy in India is poised for significant change and transformation in the coming years. As technology, globalization, and changing business needs continue to shape the profession, Chartered Accountants will need to adapt and evolve to remain relevant and effective.</a:t>
            </a:r>
          </a:p>
          <a:p>
            <a:r>
              <a:rPr lang="en-US" sz="1400" dirty="0">
                <a:effectLst/>
              </a:rPr>
              <a:t>By embracing new technologies, adopting international standards, upholding ethics and integrity, diversifying and specializing their services, and continuing to develop their skills and expertise, Chartered Accountants in India can continue to play a vital role in driving economic growth and prosperity in the years ahead.</a:t>
            </a:r>
          </a:p>
          <a:p>
            <a:endParaRPr lang="en-US" sz="1400" dirty="0"/>
          </a:p>
        </p:txBody>
      </p:sp>
    </p:spTree>
    <p:extLst>
      <p:ext uri="{BB962C8B-B14F-4D97-AF65-F5344CB8AC3E}">
        <p14:creationId xmlns:p14="http://schemas.microsoft.com/office/powerpoint/2010/main" val="3059740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626</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Introduction</vt:lpstr>
      <vt:lpstr>Technology and Automation</vt:lpstr>
      <vt:lpstr>Globalization and International Standards </vt:lpstr>
      <vt:lpstr>Ethics and Integrity </vt:lpstr>
      <vt:lpstr>Diversification and Specialization </vt:lpstr>
      <vt:lpstr>Destination 2047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Committee for Members in Practice</dc:creator>
  <cp:lastModifiedBy>Pratikshit Mehta</cp:lastModifiedBy>
  <cp:revision>3</cp:revision>
  <dcterms:created xsi:type="dcterms:W3CDTF">2023-05-23T05:51:54Z</dcterms:created>
  <dcterms:modified xsi:type="dcterms:W3CDTF">2023-06-06T09:57:26Z</dcterms:modified>
</cp:coreProperties>
</file>