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handoutMasterIdLst>
    <p:handoutMasterId r:id="rId49"/>
  </p:handoutMasterIdLst>
  <p:sldIdLst>
    <p:sldId id="257" r:id="rId4"/>
    <p:sldId id="297" r:id="rId5"/>
    <p:sldId id="336" r:id="rId6"/>
    <p:sldId id="256" r:id="rId7"/>
    <p:sldId id="298" r:id="rId8"/>
    <p:sldId id="295" r:id="rId9"/>
    <p:sldId id="274" r:id="rId10"/>
    <p:sldId id="294" r:id="rId11"/>
    <p:sldId id="335" r:id="rId12"/>
    <p:sldId id="258" r:id="rId13"/>
    <p:sldId id="296" r:id="rId14"/>
    <p:sldId id="300" r:id="rId15"/>
    <p:sldId id="304" r:id="rId16"/>
    <p:sldId id="306" r:id="rId17"/>
    <p:sldId id="303" r:id="rId18"/>
    <p:sldId id="334" r:id="rId19"/>
    <p:sldId id="307" r:id="rId20"/>
    <p:sldId id="326" r:id="rId21"/>
    <p:sldId id="317" r:id="rId22"/>
    <p:sldId id="318" r:id="rId23"/>
    <p:sldId id="327" r:id="rId24"/>
    <p:sldId id="328" r:id="rId25"/>
    <p:sldId id="329" r:id="rId26"/>
    <p:sldId id="330" r:id="rId27"/>
    <p:sldId id="331" r:id="rId28"/>
    <p:sldId id="322" r:id="rId29"/>
    <p:sldId id="332" r:id="rId30"/>
    <p:sldId id="324" r:id="rId31"/>
    <p:sldId id="325" r:id="rId32"/>
    <p:sldId id="283" r:id="rId33"/>
    <p:sldId id="333" r:id="rId34"/>
    <p:sldId id="288" r:id="rId35"/>
    <p:sldId id="289" r:id="rId36"/>
    <p:sldId id="302" r:id="rId37"/>
    <p:sldId id="261" r:id="rId38"/>
    <p:sldId id="276" r:id="rId39"/>
    <p:sldId id="290" r:id="rId40"/>
    <p:sldId id="265" r:id="rId41"/>
    <p:sldId id="293" r:id="rId42"/>
    <p:sldId id="277" r:id="rId43"/>
    <p:sldId id="278" r:id="rId44"/>
    <p:sldId id="291" r:id="rId45"/>
    <p:sldId id="292" r:id="rId46"/>
    <p:sldId id="26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11" initials="5" lastIdx="1" clrIdx="0">
    <p:extLst>
      <p:ext uri="{19B8F6BF-5375-455C-9EA6-DF929625EA0E}">
        <p15:presenceInfo xmlns:p15="http://schemas.microsoft.com/office/powerpoint/2012/main" userId="511" providerId="None"/>
      </p:ext>
    </p:extLst>
  </p:cmAuthor>
  <p:cmAuthor id="2" name="Shreya Sai" initials="5" lastIdx="2" clrIdx="1">
    <p:extLst>
      <p:ext uri="{19B8F6BF-5375-455C-9EA6-DF929625EA0E}">
        <p15:presenceInfo xmlns:p15="http://schemas.microsoft.com/office/powerpoint/2012/main" userId="Shreya S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1" autoAdjust="0"/>
    <p:restoredTop sz="94291" autoAdjust="0"/>
  </p:normalViewPr>
  <p:slideViewPr>
    <p:cSldViewPr snapToGrid="0">
      <p:cViewPr varScale="1">
        <p:scale>
          <a:sx n="57" d="100"/>
          <a:sy n="57" d="100"/>
        </p:scale>
        <p:origin x="1086"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6B-4E98-B999-E3B5C5F5CF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6B-4E98-B999-E3B5C5F5CF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6B-4E98-B999-E3B5C5F5CF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6B-4E98-B999-E3B5C5F5CF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56B-4E98-B999-E3B5C5F5CFB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56B-4E98-B999-E3B5C5F5CFB2}"/>
              </c:ext>
            </c:extLst>
          </c:dPt>
          <c:cat>
            <c:strRef>
              <c:f>Sheet1!$A$2:$A$7</c:f>
              <c:strCache>
                <c:ptCount val="6"/>
                <c:pt idx="0">
                  <c:v>1st Qtr</c:v>
                </c:pt>
                <c:pt idx="1">
                  <c:v>2nd Qtr</c:v>
                </c:pt>
                <c:pt idx="2">
                  <c:v>3rd Qtr</c:v>
                </c:pt>
                <c:pt idx="3">
                  <c:v>4th Qtr</c:v>
                </c:pt>
                <c:pt idx="4">
                  <c:v>5th Qtr</c:v>
                </c:pt>
                <c:pt idx="5">
                  <c:v>6th Qtr</c:v>
                </c:pt>
              </c:strCache>
            </c:strRef>
          </c:cat>
          <c:val>
            <c:numRef>
              <c:f>Sheet1!$B$2:$B$7</c:f>
              <c:numCache>
                <c:formatCode>General</c:formatCode>
                <c:ptCount val="6"/>
                <c:pt idx="0">
                  <c:v>2</c:v>
                </c:pt>
                <c:pt idx="1">
                  <c:v>2</c:v>
                </c:pt>
                <c:pt idx="2">
                  <c:v>2</c:v>
                </c:pt>
                <c:pt idx="3">
                  <c:v>2</c:v>
                </c:pt>
                <c:pt idx="4">
                  <c:v>2</c:v>
                </c:pt>
                <c:pt idx="5">
                  <c:v>2</c:v>
                </c:pt>
              </c:numCache>
            </c:numRef>
          </c:val>
          <c:extLst>
            <c:ext xmlns:c16="http://schemas.microsoft.com/office/drawing/2014/chart" uri="{C3380CC4-5D6E-409C-BE32-E72D297353CC}">
              <c16:uniqueId val="{0000000C-256B-4E98-B999-E3B5C5F5CFB2}"/>
            </c:ext>
          </c:extLst>
        </c:ser>
        <c:dLbls>
          <c:showLegendKey val="0"/>
          <c:showVal val="0"/>
          <c:showCatName val="0"/>
          <c:showSerName val="0"/>
          <c:showPercent val="0"/>
          <c:showBubbleSize val="0"/>
          <c:showLeaderLines val="1"/>
        </c:dLbls>
        <c:firstSliceAng val="0"/>
        <c:holeSize val="6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37116-1E5E-4A95-9FEA-C541D66668AE}"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IN"/>
        </a:p>
      </dgm:t>
    </dgm:pt>
    <dgm:pt modelId="{0750C5E8-28BE-4D66-B485-26ABD18C1D08}">
      <dgm:prSet phldrT="[Text]" custT="1"/>
      <dgm:spPr/>
      <dgm:t>
        <a:bodyPr/>
        <a:lstStyle/>
        <a:p>
          <a:r>
            <a:rPr lang="en-IN" sz="1600" dirty="0">
              <a:latin typeface="Verdana" panose="020B0604030504040204" pitchFamily="34" charset="0"/>
              <a:ea typeface="Verdana" panose="020B0604030504040204" pitchFamily="34" charset="0"/>
            </a:rPr>
            <a:t>Types of Audit in India </a:t>
          </a:r>
        </a:p>
      </dgm:t>
    </dgm:pt>
    <dgm:pt modelId="{76C21A59-1F07-4BFD-B884-19A47D723F89}" type="parTrans" cxnId="{58275A10-4988-4C91-917E-06145628222A}">
      <dgm:prSet/>
      <dgm:spPr/>
      <dgm:t>
        <a:bodyPr/>
        <a:lstStyle/>
        <a:p>
          <a:endParaRPr lang="en-IN" sz="1050">
            <a:latin typeface="Verdana" panose="020B0604030504040204" pitchFamily="34" charset="0"/>
            <a:ea typeface="Verdana" panose="020B0604030504040204" pitchFamily="34" charset="0"/>
          </a:endParaRPr>
        </a:p>
      </dgm:t>
    </dgm:pt>
    <dgm:pt modelId="{6DE116AD-E107-45F3-92A5-1B157F787AB4}" type="sibTrans" cxnId="{58275A10-4988-4C91-917E-06145628222A}">
      <dgm:prSet/>
      <dgm:spPr/>
      <dgm:t>
        <a:bodyPr/>
        <a:lstStyle/>
        <a:p>
          <a:endParaRPr lang="en-IN" sz="1050">
            <a:latin typeface="Verdana" panose="020B0604030504040204" pitchFamily="34" charset="0"/>
            <a:ea typeface="Verdana" panose="020B0604030504040204" pitchFamily="34" charset="0"/>
          </a:endParaRPr>
        </a:p>
      </dgm:t>
    </dgm:pt>
    <dgm:pt modelId="{C399B345-92F8-40C4-9D69-8D0B3069FA3B}">
      <dgm:prSet phldrT="[Text]" custT="1"/>
      <dgm:spPr/>
      <dgm:t>
        <a:bodyPr/>
        <a:lstStyle/>
        <a:p>
          <a:r>
            <a:rPr lang="en-IN" sz="1600" dirty="0">
              <a:latin typeface="Verdana" panose="020B0604030504040204" pitchFamily="34" charset="0"/>
              <a:ea typeface="Verdana" panose="020B0604030504040204" pitchFamily="34" charset="0"/>
            </a:rPr>
            <a:t>Internal Audit</a:t>
          </a:r>
        </a:p>
      </dgm:t>
    </dgm:pt>
    <dgm:pt modelId="{671AF350-A50F-4BA0-A3AE-8A4A6529A720}" type="parTrans" cxnId="{0563EAD0-707D-422B-9984-9E703F9C18B9}">
      <dgm:prSet custT="1"/>
      <dgm:spPr/>
      <dgm:t>
        <a:bodyPr/>
        <a:lstStyle/>
        <a:p>
          <a:endParaRPr lang="en-IN" sz="100">
            <a:latin typeface="Verdana" panose="020B0604030504040204" pitchFamily="34" charset="0"/>
            <a:ea typeface="Verdana" panose="020B0604030504040204" pitchFamily="34" charset="0"/>
          </a:endParaRPr>
        </a:p>
      </dgm:t>
    </dgm:pt>
    <dgm:pt modelId="{79C6A8BC-ECB1-4B59-AB70-952FC689BBAC}" type="sibTrans" cxnId="{0563EAD0-707D-422B-9984-9E703F9C18B9}">
      <dgm:prSet/>
      <dgm:spPr/>
      <dgm:t>
        <a:bodyPr/>
        <a:lstStyle/>
        <a:p>
          <a:endParaRPr lang="en-IN" sz="1050">
            <a:latin typeface="Verdana" panose="020B0604030504040204" pitchFamily="34" charset="0"/>
            <a:ea typeface="Verdana" panose="020B0604030504040204" pitchFamily="34" charset="0"/>
          </a:endParaRPr>
        </a:p>
      </dgm:t>
    </dgm:pt>
    <dgm:pt modelId="{DF95E675-4BD7-4EFC-8ACB-E64EFC3F6FBC}">
      <dgm:prSet phldrT="[Text]" custT="1"/>
      <dgm:spPr/>
      <dgm:t>
        <a:bodyPr/>
        <a:lstStyle/>
        <a:p>
          <a:r>
            <a:rPr lang="en-IN" sz="1600" dirty="0">
              <a:latin typeface="Verdana" panose="020B0604030504040204" pitchFamily="34" charset="0"/>
              <a:ea typeface="Verdana" panose="020B0604030504040204" pitchFamily="34" charset="0"/>
            </a:rPr>
            <a:t>Statutory Audit</a:t>
          </a:r>
        </a:p>
      </dgm:t>
    </dgm:pt>
    <dgm:pt modelId="{BC6C8B80-1A96-4BB9-87D0-9D7738DE9718}" type="parTrans" cxnId="{1B1293B7-A883-4157-8194-6C5781A0081E}">
      <dgm:prSet custT="1"/>
      <dgm:spPr/>
      <dgm:t>
        <a:bodyPr/>
        <a:lstStyle/>
        <a:p>
          <a:endParaRPr lang="en-IN" sz="100">
            <a:latin typeface="Verdana" panose="020B0604030504040204" pitchFamily="34" charset="0"/>
            <a:ea typeface="Verdana" panose="020B0604030504040204" pitchFamily="34" charset="0"/>
          </a:endParaRPr>
        </a:p>
      </dgm:t>
    </dgm:pt>
    <dgm:pt modelId="{DEB77313-5F89-4E79-B134-8E3B82B8F622}" type="sibTrans" cxnId="{1B1293B7-A883-4157-8194-6C5781A0081E}">
      <dgm:prSet/>
      <dgm:spPr/>
      <dgm:t>
        <a:bodyPr/>
        <a:lstStyle/>
        <a:p>
          <a:endParaRPr lang="en-IN" sz="1050">
            <a:latin typeface="Verdana" panose="020B0604030504040204" pitchFamily="34" charset="0"/>
            <a:ea typeface="Verdana" panose="020B0604030504040204" pitchFamily="34" charset="0"/>
          </a:endParaRPr>
        </a:p>
      </dgm:t>
    </dgm:pt>
    <dgm:pt modelId="{9CEC1FA4-385D-4610-A9F4-91CDD6F2D005}">
      <dgm:prSet phldrT="[Text]" custT="1"/>
      <dgm:spPr/>
      <dgm:t>
        <a:bodyPr/>
        <a:lstStyle/>
        <a:p>
          <a:r>
            <a:rPr lang="en-IN" sz="1600" dirty="0">
              <a:latin typeface="Verdana" panose="020B0604030504040204" pitchFamily="34" charset="0"/>
              <a:ea typeface="Verdana" panose="020B0604030504040204" pitchFamily="34" charset="0"/>
            </a:rPr>
            <a:t>Companies Act Audit</a:t>
          </a:r>
        </a:p>
      </dgm:t>
    </dgm:pt>
    <dgm:pt modelId="{0DD05E73-A02A-4775-9196-5F5CC46B72CC}" type="parTrans" cxnId="{E90D85EC-8F9D-4A5B-8BAD-7DA189917870}">
      <dgm:prSet custT="1"/>
      <dgm:spPr/>
      <dgm:t>
        <a:bodyPr/>
        <a:lstStyle/>
        <a:p>
          <a:endParaRPr lang="en-IN" sz="200">
            <a:latin typeface="Verdana" panose="020B0604030504040204" pitchFamily="34" charset="0"/>
            <a:ea typeface="Verdana" panose="020B0604030504040204" pitchFamily="34" charset="0"/>
          </a:endParaRPr>
        </a:p>
      </dgm:t>
    </dgm:pt>
    <dgm:pt modelId="{EC3AFDC5-A4DD-42EC-BFDE-E22EA45462B4}" type="sibTrans" cxnId="{E90D85EC-8F9D-4A5B-8BAD-7DA189917870}">
      <dgm:prSet/>
      <dgm:spPr/>
      <dgm:t>
        <a:bodyPr/>
        <a:lstStyle/>
        <a:p>
          <a:endParaRPr lang="en-IN" sz="1050">
            <a:latin typeface="Verdana" panose="020B0604030504040204" pitchFamily="34" charset="0"/>
            <a:ea typeface="Verdana" panose="020B0604030504040204" pitchFamily="34" charset="0"/>
          </a:endParaRPr>
        </a:p>
      </dgm:t>
    </dgm:pt>
    <dgm:pt modelId="{8BE39BAF-F883-46C2-A4A6-AEC256EEF675}">
      <dgm:prSet phldrT="[Text]" custT="1"/>
      <dgm:spPr/>
      <dgm:t>
        <a:bodyPr/>
        <a:lstStyle/>
        <a:p>
          <a:r>
            <a:rPr lang="en-IN" sz="1600" dirty="0">
              <a:latin typeface="Verdana" panose="020B0604030504040204" pitchFamily="34" charset="0"/>
              <a:ea typeface="Verdana" panose="020B0604030504040204" pitchFamily="34" charset="0"/>
            </a:rPr>
            <a:t>Income Tax Audit</a:t>
          </a:r>
        </a:p>
      </dgm:t>
    </dgm:pt>
    <dgm:pt modelId="{07937ECD-A561-4E30-93D1-1EBA476D0269}" type="parTrans" cxnId="{66C98D2F-4265-4EF8-99D6-2055A60FE95C}">
      <dgm:prSet custT="1"/>
      <dgm:spPr/>
      <dgm:t>
        <a:bodyPr/>
        <a:lstStyle/>
        <a:p>
          <a:endParaRPr lang="en-IN" sz="100">
            <a:latin typeface="Verdana" panose="020B0604030504040204" pitchFamily="34" charset="0"/>
            <a:ea typeface="Verdana" panose="020B0604030504040204" pitchFamily="34" charset="0"/>
          </a:endParaRPr>
        </a:p>
      </dgm:t>
    </dgm:pt>
    <dgm:pt modelId="{255C2FB3-072B-46D8-9939-86C0BC90BA11}" type="sibTrans" cxnId="{66C98D2F-4265-4EF8-99D6-2055A60FE95C}">
      <dgm:prSet/>
      <dgm:spPr/>
      <dgm:t>
        <a:bodyPr/>
        <a:lstStyle/>
        <a:p>
          <a:endParaRPr lang="en-IN" sz="1050">
            <a:latin typeface="Verdana" panose="020B0604030504040204" pitchFamily="34" charset="0"/>
            <a:ea typeface="Verdana" panose="020B0604030504040204" pitchFamily="34" charset="0"/>
          </a:endParaRPr>
        </a:p>
      </dgm:t>
    </dgm:pt>
    <dgm:pt modelId="{8A8FBDD4-4A92-4423-9504-C2F62C28AA99}">
      <dgm:prSet phldrT="[Text]" custT="1"/>
      <dgm:spPr/>
      <dgm:t>
        <a:bodyPr/>
        <a:lstStyle/>
        <a:p>
          <a:r>
            <a:rPr lang="en-IN" sz="1600" dirty="0">
              <a:latin typeface="Verdana" panose="020B0604030504040204" pitchFamily="34" charset="0"/>
              <a:ea typeface="Verdana" panose="020B0604030504040204" pitchFamily="34" charset="0"/>
            </a:rPr>
            <a:t>GST Audit</a:t>
          </a:r>
        </a:p>
      </dgm:t>
    </dgm:pt>
    <dgm:pt modelId="{995E6DC3-5917-47D9-AD27-F0659E6FA967}" type="parTrans" cxnId="{7DCD9D53-9861-44C0-9C92-E74BCE66D7AE}">
      <dgm:prSet custT="1"/>
      <dgm:spPr/>
      <dgm:t>
        <a:bodyPr/>
        <a:lstStyle/>
        <a:p>
          <a:endParaRPr lang="en-IN" sz="200">
            <a:latin typeface="Verdana" panose="020B0604030504040204" pitchFamily="34" charset="0"/>
            <a:ea typeface="Verdana" panose="020B0604030504040204" pitchFamily="34" charset="0"/>
          </a:endParaRPr>
        </a:p>
      </dgm:t>
    </dgm:pt>
    <dgm:pt modelId="{B4B51D8E-027A-4134-8AF6-8D96DBAE62D1}" type="sibTrans" cxnId="{7DCD9D53-9861-44C0-9C92-E74BCE66D7AE}">
      <dgm:prSet/>
      <dgm:spPr/>
      <dgm:t>
        <a:bodyPr/>
        <a:lstStyle/>
        <a:p>
          <a:endParaRPr lang="en-IN" sz="1050">
            <a:latin typeface="Verdana" panose="020B0604030504040204" pitchFamily="34" charset="0"/>
            <a:ea typeface="Verdana" panose="020B0604030504040204" pitchFamily="34" charset="0"/>
          </a:endParaRPr>
        </a:p>
      </dgm:t>
    </dgm:pt>
    <dgm:pt modelId="{78BFBB9E-5124-4565-BCFF-5BCB4CC0F81E}" type="pres">
      <dgm:prSet presAssocID="{8A137116-1E5E-4A95-9FEA-C541D66668AE}" presName="hierChild1" presStyleCnt="0">
        <dgm:presLayoutVars>
          <dgm:chPref val="1"/>
          <dgm:dir/>
          <dgm:animOne val="branch"/>
          <dgm:animLvl val="lvl"/>
          <dgm:resizeHandles/>
        </dgm:presLayoutVars>
      </dgm:prSet>
      <dgm:spPr/>
    </dgm:pt>
    <dgm:pt modelId="{803BB524-5CB3-458A-8282-1ECEACA5CEBF}" type="pres">
      <dgm:prSet presAssocID="{0750C5E8-28BE-4D66-B485-26ABD18C1D08}" presName="hierRoot1" presStyleCnt="0"/>
      <dgm:spPr/>
    </dgm:pt>
    <dgm:pt modelId="{3049EA23-F630-4656-8ED1-09715F551FF7}" type="pres">
      <dgm:prSet presAssocID="{0750C5E8-28BE-4D66-B485-26ABD18C1D08}" presName="composite" presStyleCnt="0"/>
      <dgm:spPr/>
    </dgm:pt>
    <dgm:pt modelId="{957C5F72-94A0-4BF1-9799-114DB736EAE5}" type="pres">
      <dgm:prSet presAssocID="{0750C5E8-28BE-4D66-B485-26ABD18C1D08}" presName="background" presStyleLbl="node0" presStyleIdx="0" presStyleCnt="1"/>
      <dgm:spPr/>
    </dgm:pt>
    <dgm:pt modelId="{3B49CCB2-6C7E-4370-B3BC-454EEB3E7FC3}" type="pres">
      <dgm:prSet presAssocID="{0750C5E8-28BE-4D66-B485-26ABD18C1D08}" presName="text" presStyleLbl="fgAcc0" presStyleIdx="0" presStyleCnt="1" custLinFactX="-334" custLinFactNeighborX="-100000">
        <dgm:presLayoutVars>
          <dgm:chPref val="3"/>
        </dgm:presLayoutVars>
      </dgm:prSet>
      <dgm:spPr/>
    </dgm:pt>
    <dgm:pt modelId="{EAB63129-3CC7-405E-9153-47EB749BB82A}" type="pres">
      <dgm:prSet presAssocID="{0750C5E8-28BE-4D66-B485-26ABD18C1D08}" presName="hierChild2" presStyleCnt="0"/>
      <dgm:spPr/>
    </dgm:pt>
    <dgm:pt modelId="{7507A08A-14F0-4D4D-A34E-ABE1A8457B7E}" type="pres">
      <dgm:prSet presAssocID="{671AF350-A50F-4BA0-A3AE-8A4A6529A720}" presName="Name10" presStyleLbl="parChTrans1D2" presStyleIdx="0" presStyleCnt="2"/>
      <dgm:spPr/>
    </dgm:pt>
    <dgm:pt modelId="{6D6B8E53-74C7-4FBD-827F-93FD41FF1159}" type="pres">
      <dgm:prSet presAssocID="{C399B345-92F8-40C4-9D69-8D0B3069FA3B}" presName="hierRoot2" presStyleCnt="0"/>
      <dgm:spPr/>
    </dgm:pt>
    <dgm:pt modelId="{19621321-9F12-439E-BF4D-0DE9B49B0841}" type="pres">
      <dgm:prSet presAssocID="{C399B345-92F8-40C4-9D69-8D0B3069FA3B}" presName="composite2" presStyleCnt="0"/>
      <dgm:spPr/>
    </dgm:pt>
    <dgm:pt modelId="{E0B4EEF7-0825-4C98-A5CF-C0170F213AFC}" type="pres">
      <dgm:prSet presAssocID="{C399B345-92F8-40C4-9D69-8D0B3069FA3B}" presName="background2" presStyleLbl="node2" presStyleIdx="0" presStyleCnt="2"/>
      <dgm:spPr/>
    </dgm:pt>
    <dgm:pt modelId="{ED234626-76DA-4DE1-AD81-65B36166C357}" type="pres">
      <dgm:prSet presAssocID="{C399B345-92F8-40C4-9D69-8D0B3069FA3B}" presName="text2" presStyleLbl="fgAcc2" presStyleIdx="0" presStyleCnt="2" custLinFactX="-334" custLinFactNeighborX="-100000">
        <dgm:presLayoutVars>
          <dgm:chPref val="3"/>
        </dgm:presLayoutVars>
      </dgm:prSet>
      <dgm:spPr/>
    </dgm:pt>
    <dgm:pt modelId="{3F65187B-9035-46A2-A3D8-9002D99B9846}" type="pres">
      <dgm:prSet presAssocID="{C399B345-92F8-40C4-9D69-8D0B3069FA3B}" presName="hierChild3" presStyleCnt="0"/>
      <dgm:spPr/>
    </dgm:pt>
    <dgm:pt modelId="{0723899A-20E0-4211-9A37-9FD3F10F3582}" type="pres">
      <dgm:prSet presAssocID="{BC6C8B80-1A96-4BB9-87D0-9D7738DE9718}" presName="Name10" presStyleLbl="parChTrans1D2" presStyleIdx="1" presStyleCnt="2"/>
      <dgm:spPr/>
    </dgm:pt>
    <dgm:pt modelId="{F6D79D60-8D4A-4950-B4EA-466EE6300DA7}" type="pres">
      <dgm:prSet presAssocID="{DF95E675-4BD7-4EFC-8ACB-E64EFC3F6FBC}" presName="hierRoot2" presStyleCnt="0"/>
      <dgm:spPr/>
    </dgm:pt>
    <dgm:pt modelId="{9643EFED-289D-4079-9F62-BFF270668B8E}" type="pres">
      <dgm:prSet presAssocID="{DF95E675-4BD7-4EFC-8ACB-E64EFC3F6FBC}" presName="composite2" presStyleCnt="0"/>
      <dgm:spPr/>
    </dgm:pt>
    <dgm:pt modelId="{EA51BFE5-7FA6-481A-88E6-28EE42351FC9}" type="pres">
      <dgm:prSet presAssocID="{DF95E675-4BD7-4EFC-8ACB-E64EFC3F6FBC}" presName="background2" presStyleLbl="node2" presStyleIdx="1" presStyleCnt="2"/>
      <dgm:spPr/>
    </dgm:pt>
    <dgm:pt modelId="{01BEB9A2-D931-4C26-8858-D7A0BB7B0C22}" type="pres">
      <dgm:prSet presAssocID="{DF95E675-4BD7-4EFC-8ACB-E64EFC3F6FBC}" presName="text2" presStyleLbl="fgAcc2" presStyleIdx="1" presStyleCnt="2" custLinFactX="-334" custLinFactNeighborX="-100000">
        <dgm:presLayoutVars>
          <dgm:chPref val="3"/>
        </dgm:presLayoutVars>
      </dgm:prSet>
      <dgm:spPr/>
    </dgm:pt>
    <dgm:pt modelId="{3C996B07-8B8C-4AA3-97E6-C34D091419CF}" type="pres">
      <dgm:prSet presAssocID="{DF95E675-4BD7-4EFC-8ACB-E64EFC3F6FBC}" presName="hierChild3" presStyleCnt="0"/>
      <dgm:spPr/>
    </dgm:pt>
    <dgm:pt modelId="{D32D8318-E05C-41B0-A506-5A0968AB9B57}" type="pres">
      <dgm:prSet presAssocID="{0DD05E73-A02A-4775-9196-5F5CC46B72CC}" presName="Name17" presStyleLbl="parChTrans1D3" presStyleIdx="0" presStyleCnt="3"/>
      <dgm:spPr/>
    </dgm:pt>
    <dgm:pt modelId="{6221F6AD-C039-4D7D-ABAD-12534D053689}" type="pres">
      <dgm:prSet presAssocID="{9CEC1FA4-385D-4610-A9F4-91CDD6F2D005}" presName="hierRoot3" presStyleCnt="0"/>
      <dgm:spPr/>
    </dgm:pt>
    <dgm:pt modelId="{6D7B9C02-8825-46A2-A831-80DE1692AB59}" type="pres">
      <dgm:prSet presAssocID="{9CEC1FA4-385D-4610-A9F4-91CDD6F2D005}" presName="composite3" presStyleCnt="0"/>
      <dgm:spPr/>
    </dgm:pt>
    <dgm:pt modelId="{99CAD9A1-EEDD-4024-A501-5AF8B8057323}" type="pres">
      <dgm:prSet presAssocID="{9CEC1FA4-385D-4610-A9F4-91CDD6F2D005}" presName="background3" presStyleLbl="node3" presStyleIdx="0" presStyleCnt="3"/>
      <dgm:spPr/>
    </dgm:pt>
    <dgm:pt modelId="{F7B7DC76-D82A-42A0-9BA9-01D52F5751F4}" type="pres">
      <dgm:prSet presAssocID="{9CEC1FA4-385D-4610-A9F4-91CDD6F2D005}" presName="text3" presStyleLbl="fgAcc3" presStyleIdx="0" presStyleCnt="3" custLinFactX="-334" custLinFactNeighborX="-100000">
        <dgm:presLayoutVars>
          <dgm:chPref val="3"/>
        </dgm:presLayoutVars>
      </dgm:prSet>
      <dgm:spPr/>
    </dgm:pt>
    <dgm:pt modelId="{AFB50AB2-D681-4057-A7C0-CEF78C0009B5}" type="pres">
      <dgm:prSet presAssocID="{9CEC1FA4-385D-4610-A9F4-91CDD6F2D005}" presName="hierChild4" presStyleCnt="0"/>
      <dgm:spPr/>
    </dgm:pt>
    <dgm:pt modelId="{2371437F-84D0-4954-9852-AFFC87C39C4C}" type="pres">
      <dgm:prSet presAssocID="{07937ECD-A561-4E30-93D1-1EBA476D0269}" presName="Name17" presStyleLbl="parChTrans1D3" presStyleIdx="1" presStyleCnt="3"/>
      <dgm:spPr/>
    </dgm:pt>
    <dgm:pt modelId="{6291190C-C141-47F2-851D-131CE314441C}" type="pres">
      <dgm:prSet presAssocID="{8BE39BAF-F883-46C2-A4A6-AEC256EEF675}" presName="hierRoot3" presStyleCnt="0"/>
      <dgm:spPr/>
    </dgm:pt>
    <dgm:pt modelId="{0FFE2753-6E91-449F-A8B8-0FA8AE62AC0A}" type="pres">
      <dgm:prSet presAssocID="{8BE39BAF-F883-46C2-A4A6-AEC256EEF675}" presName="composite3" presStyleCnt="0"/>
      <dgm:spPr/>
    </dgm:pt>
    <dgm:pt modelId="{6FE0DB0F-3160-4603-A424-9B8A0D3CA60E}" type="pres">
      <dgm:prSet presAssocID="{8BE39BAF-F883-46C2-A4A6-AEC256EEF675}" presName="background3" presStyleLbl="node3" presStyleIdx="1" presStyleCnt="3"/>
      <dgm:spPr/>
    </dgm:pt>
    <dgm:pt modelId="{8F72A79E-86FC-4EF8-BED3-29729FF00D4A}" type="pres">
      <dgm:prSet presAssocID="{8BE39BAF-F883-46C2-A4A6-AEC256EEF675}" presName="text3" presStyleLbl="fgAcc3" presStyleIdx="1" presStyleCnt="3" custLinFactX="-334" custLinFactNeighborX="-100000">
        <dgm:presLayoutVars>
          <dgm:chPref val="3"/>
        </dgm:presLayoutVars>
      </dgm:prSet>
      <dgm:spPr/>
    </dgm:pt>
    <dgm:pt modelId="{B2E3064F-2D0A-436D-AD7D-DCC6A3B9A248}" type="pres">
      <dgm:prSet presAssocID="{8BE39BAF-F883-46C2-A4A6-AEC256EEF675}" presName="hierChild4" presStyleCnt="0"/>
      <dgm:spPr/>
    </dgm:pt>
    <dgm:pt modelId="{8D9A26D0-FF2E-407E-AB7A-F95FBA9B9EA4}" type="pres">
      <dgm:prSet presAssocID="{995E6DC3-5917-47D9-AD27-F0659E6FA967}" presName="Name17" presStyleLbl="parChTrans1D3" presStyleIdx="2" presStyleCnt="3"/>
      <dgm:spPr/>
    </dgm:pt>
    <dgm:pt modelId="{E504C0D9-D9D5-476F-BEEA-D7599EE0656B}" type="pres">
      <dgm:prSet presAssocID="{8A8FBDD4-4A92-4423-9504-C2F62C28AA99}" presName="hierRoot3" presStyleCnt="0"/>
      <dgm:spPr/>
    </dgm:pt>
    <dgm:pt modelId="{B9FE8F9C-DB39-4742-A3CA-97FBDDDC0380}" type="pres">
      <dgm:prSet presAssocID="{8A8FBDD4-4A92-4423-9504-C2F62C28AA99}" presName="composite3" presStyleCnt="0"/>
      <dgm:spPr/>
    </dgm:pt>
    <dgm:pt modelId="{80311BAF-98DD-4433-8B53-6F55D306D858}" type="pres">
      <dgm:prSet presAssocID="{8A8FBDD4-4A92-4423-9504-C2F62C28AA99}" presName="background3" presStyleLbl="node3" presStyleIdx="2" presStyleCnt="3"/>
      <dgm:spPr/>
    </dgm:pt>
    <dgm:pt modelId="{305A7BB7-31FE-4DDF-8CAD-135B11FE0C44}" type="pres">
      <dgm:prSet presAssocID="{8A8FBDD4-4A92-4423-9504-C2F62C28AA99}" presName="text3" presStyleLbl="fgAcc3" presStyleIdx="2" presStyleCnt="3" custLinFactX="-334" custLinFactNeighborX="-100000">
        <dgm:presLayoutVars>
          <dgm:chPref val="3"/>
        </dgm:presLayoutVars>
      </dgm:prSet>
      <dgm:spPr/>
    </dgm:pt>
    <dgm:pt modelId="{4BFC794A-470A-4E5B-8B67-B33C79DD7318}" type="pres">
      <dgm:prSet presAssocID="{8A8FBDD4-4A92-4423-9504-C2F62C28AA99}" presName="hierChild4" presStyleCnt="0"/>
      <dgm:spPr/>
    </dgm:pt>
  </dgm:ptLst>
  <dgm:cxnLst>
    <dgm:cxn modelId="{58275A10-4988-4C91-917E-06145628222A}" srcId="{8A137116-1E5E-4A95-9FEA-C541D66668AE}" destId="{0750C5E8-28BE-4D66-B485-26ABD18C1D08}" srcOrd="0" destOrd="0" parTransId="{76C21A59-1F07-4BFD-B884-19A47D723F89}" sibTransId="{6DE116AD-E107-45F3-92A5-1B157F787AB4}"/>
    <dgm:cxn modelId="{16847F1F-1AAE-47E5-9EEE-C3DE264D53CF}" type="presOf" srcId="{995E6DC3-5917-47D9-AD27-F0659E6FA967}" destId="{8D9A26D0-FF2E-407E-AB7A-F95FBA9B9EA4}" srcOrd="0" destOrd="0" presId="urn:microsoft.com/office/officeart/2005/8/layout/hierarchy1"/>
    <dgm:cxn modelId="{66C98D2F-4265-4EF8-99D6-2055A60FE95C}" srcId="{DF95E675-4BD7-4EFC-8ACB-E64EFC3F6FBC}" destId="{8BE39BAF-F883-46C2-A4A6-AEC256EEF675}" srcOrd="1" destOrd="0" parTransId="{07937ECD-A561-4E30-93D1-1EBA476D0269}" sibTransId="{255C2FB3-072B-46D8-9939-86C0BC90BA11}"/>
    <dgm:cxn modelId="{3C283732-6488-43A7-AE88-255BF8BB95B6}" type="presOf" srcId="{DF95E675-4BD7-4EFC-8ACB-E64EFC3F6FBC}" destId="{01BEB9A2-D931-4C26-8858-D7A0BB7B0C22}" srcOrd="0" destOrd="0" presId="urn:microsoft.com/office/officeart/2005/8/layout/hierarchy1"/>
    <dgm:cxn modelId="{86252C3C-A13C-4636-8274-9A89F7C2968D}" type="presOf" srcId="{0DD05E73-A02A-4775-9196-5F5CC46B72CC}" destId="{D32D8318-E05C-41B0-A506-5A0968AB9B57}" srcOrd="0" destOrd="0" presId="urn:microsoft.com/office/officeart/2005/8/layout/hierarchy1"/>
    <dgm:cxn modelId="{E366C849-01F6-4BB6-BA46-29906AB271FF}" type="presOf" srcId="{8BE39BAF-F883-46C2-A4A6-AEC256EEF675}" destId="{8F72A79E-86FC-4EF8-BED3-29729FF00D4A}" srcOrd="0" destOrd="0" presId="urn:microsoft.com/office/officeart/2005/8/layout/hierarchy1"/>
    <dgm:cxn modelId="{D653DA4A-1791-4116-8EDF-2E00130CE4B5}" type="presOf" srcId="{9CEC1FA4-385D-4610-A9F4-91CDD6F2D005}" destId="{F7B7DC76-D82A-42A0-9BA9-01D52F5751F4}" srcOrd="0" destOrd="0" presId="urn:microsoft.com/office/officeart/2005/8/layout/hierarchy1"/>
    <dgm:cxn modelId="{7DCD9D53-9861-44C0-9C92-E74BCE66D7AE}" srcId="{DF95E675-4BD7-4EFC-8ACB-E64EFC3F6FBC}" destId="{8A8FBDD4-4A92-4423-9504-C2F62C28AA99}" srcOrd="2" destOrd="0" parTransId="{995E6DC3-5917-47D9-AD27-F0659E6FA967}" sibTransId="{B4B51D8E-027A-4134-8AF6-8D96DBAE62D1}"/>
    <dgm:cxn modelId="{0CF94E82-1B68-4030-A335-73C7BDD239EB}" type="presOf" srcId="{BC6C8B80-1A96-4BB9-87D0-9D7738DE9718}" destId="{0723899A-20E0-4211-9A37-9FD3F10F3582}" srcOrd="0" destOrd="0" presId="urn:microsoft.com/office/officeart/2005/8/layout/hierarchy1"/>
    <dgm:cxn modelId="{BD03CF85-5EB7-4DC7-BB22-E249A63574B5}" type="presOf" srcId="{8A137116-1E5E-4A95-9FEA-C541D66668AE}" destId="{78BFBB9E-5124-4565-BCFF-5BCB4CC0F81E}" srcOrd="0" destOrd="0" presId="urn:microsoft.com/office/officeart/2005/8/layout/hierarchy1"/>
    <dgm:cxn modelId="{281D488E-48B2-45DF-9B73-BE10373AF1D1}" type="presOf" srcId="{8A8FBDD4-4A92-4423-9504-C2F62C28AA99}" destId="{305A7BB7-31FE-4DDF-8CAD-135B11FE0C44}" srcOrd="0" destOrd="0" presId="urn:microsoft.com/office/officeart/2005/8/layout/hierarchy1"/>
    <dgm:cxn modelId="{48FC329B-EBE6-4B89-9D5D-3E69EDDC0902}" type="presOf" srcId="{0750C5E8-28BE-4D66-B485-26ABD18C1D08}" destId="{3B49CCB2-6C7E-4370-B3BC-454EEB3E7FC3}" srcOrd="0" destOrd="0" presId="urn:microsoft.com/office/officeart/2005/8/layout/hierarchy1"/>
    <dgm:cxn modelId="{1B1293B7-A883-4157-8194-6C5781A0081E}" srcId="{0750C5E8-28BE-4D66-B485-26ABD18C1D08}" destId="{DF95E675-4BD7-4EFC-8ACB-E64EFC3F6FBC}" srcOrd="1" destOrd="0" parTransId="{BC6C8B80-1A96-4BB9-87D0-9D7738DE9718}" sibTransId="{DEB77313-5F89-4E79-B134-8E3B82B8F622}"/>
    <dgm:cxn modelId="{345D83B9-F0DF-44E9-9CEA-1CA0B0E4186B}" type="presOf" srcId="{07937ECD-A561-4E30-93D1-1EBA476D0269}" destId="{2371437F-84D0-4954-9852-AFFC87C39C4C}" srcOrd="0" destOrd="0" presId="urn:microsoft.com/office/officeart/2005/8/layout/hierarchy1"/>
    <dgm:cxn modelId="{0563EAD0-707D-422B-9984-9E703F9C18B9}" srcId="{0750C5E8-28BE-4D66-B485-26ABD18C1D08}" destId="{C399B345-92F8-40C4-9D69-8D0B3069FA3B}" srcOrd="0" destOrd="0" parTransId="{671AF350-A50F-4BA0-A3AE-8A4A6529A720}" sibTransId="{79C6A8BC-ECB1-4B59-AB70-952FC689BBAC}"/>
    <dgm:cxn modelId="{86BFB3DF-82C9-4116-821C-D92A1B55EC9E}" type="presOf" srcId="{C399B345-92F8-40C4-9D69-8D0B3069FA3B}" destId="{ED234626-76DA-4DE1-AD81-65B36166C357}" srcOrd="0" destOrd="0" presId="urn:microsoft.com/office/officeart/2005/8/layout/hierarchy1"/>
    <dgm:cxn modelId="{925708EC-E849-465F-B02D-EFD4B3FF076A}" type="presOf" srcId="{671AF350-A50F-4BA0-A3AE-8A4A6529A720}" destId="{7507A08A-14F0-4D4D-A34E-ABE1A8457B7E}" srcOrd="0" destOrd="0" presId="urn:microsoft.com/office/officeart/2005/8/layout/hierarchy1"/>
    <dgm:cxn modelId="{E90D85EC-8F9D-4A5B-8BAD-7DA189917870}" srcId="{DF95E675-4BD7-4EFC-8ACB-E64EFC3F6FBC}" destId="{9CEC1FA4-385D-4610-A9F4-91CDD6F2D005}" srcOrd="0" destOrd="0" parTransId="{0DD05E73-A02A-4775-9196-5F5CC46B72CC}" sibTransId="{EC3AFDC5-A4DD-42EC-BFDE-E22EA45462B4}"/>
    <dgm:cxn modelId="{849B1FC4-2BE6-4054-B129-9DD986D5FB13}" type="presParOf" srcId="{78BFBB9E-5124-4565-BCFF-5BCB4CC0F81E}" destId="{803BB524-5CB3-458A-8282-1ECEACA5CEBF}" srcOrd="0" destOrd="0" presId="urn:microsoft.com/office/officeart/2005/8/layout/hierarchy1"/>
    <dgm:cxn modelId="{9FF4C982-22BA-4081-93A5-5A720DFED431}" type="presParOf" srcId="{803BB524-5CB3-458A-8282-1ECEACA5CEBF}" destId="{3049EA23-F630-4656-8ED1-09715F551FF7}" srcOrd="0" destOrd="0" presId="urn:microsoft.com/office/officeart/2005/8/layout/hierarchy1"/>
    <dgm:cxn modelId="{96C8A582-EE9E-4568-9026-4833B2E867F7}" type="presParOf" srcId="{3049EA23-F630-4656-8ED1-09715F551FF7}" destId="{957C5F72-94A0-4BF1-9799-114DB736EAE5}" srcOrd="0" destOrd="0" presId="urn:microsoft.com/office/officeart/2005/8/layout/hierarchy1"/>
    <dgm:cxn modelId="{A7A1B997-EFCA-470E-94CB-0135C7B8E67A}" type="presParOf" srcId="{3049EA23-F630-4656-8ED1-09715F551FF7}" destId="{3B49CCB2-6C7E-4370-B3BC-454EEB3E7FC3}" srcOrd="1" destOrd="0" presId="urn:microsoft.com/office/officeart/2005/8/layout/hierarchy1"/>
    <dgm:cxn modelId="{94BE5F7F-9E3B-4E1A-B21C-B75C1FE67704}" type="presParOf" srcId="{803BB524-5CB3-458A-8282-1ECEACA5CEBF}" destId="{EAB63129-3CC7-405E-9153-47EB749BB82A}" srcOrd="1" destOrd="0" presId="urn:microsoft.com/office/officeart/2005/8/layout/hierarchy1"/>
    <dgm:cxn modelId="{94C69EE6-5D81-4C9D-878B-A6F3A706EA19}" type="presParOf" srcId="{EAB63129-3CC7-405E-9153-47EB749BB82A}" destId="{7507A08A-14F0-4D4D-A34E-ABE1A8457B7E}" srcOrd="0" destOrd="0" presId="urn:microsoft.com/office/officeart/2005/8/layout/hierarchy1"/>
    <dgm:cxn modelId="{15DC297A-EBBC-4A4F-B2DA-7ECBCD52A3BB}" type="presParOf" srcId="{EAB63129-3CC7-405E-9153-47EB749BB82A}" destId="{6D6B8E53-74C7-4FBD-827F-93FD41FF1159}" srcOrd="1" destOrd="0" presId="urn:microsoft.com/office/officeart/2005/8/layout/hierarchy1"/>
    <dgm:cxn modelId="{AE0F8EEF-CCA4-438A-AC98-C8E406F96A18}" type="presParOf" srcId="{6D6B8E53-74C7-4FBD-827F-93FD41FF1159}" destId="{19621321-9F12-439E-BF4D-0DE9B49B0841}" srcOrd="0" destOrd="0" presId="urn:microsoft.com/office/officeart/2005/8/layout/hierarchy1"/>
    <dgm:cxn modelId="{B8B50033-E838-492D-B10A-E16BBAE445DC}" type="presParOf" srcId="{19621321-9F12-439E-BF4D-0DE9B49B0841}" destId="{E0B4EEF7-0825-4C98-A5CF-C0170F213AFC}" srcOrd="0" destOrd="0" presId="urn:microsoft.com/office/officeart/2005/8/layout/hierarchy1"/>
    <dgm:cxn modelId="{B9BE3F7B-51B5-43AF-9193-F50E07291F71}" type="presParOf" srcId="{19621321-9F12-439E-BF4D-0DE9B49B0841}" destId="{ED234626-76DA-4DE1-AD81-65B36166C357}" srcOrd="1" destOrd="0" presId="urn:microsoft.com/office/officeart/2005/8/layout/hierarchy1"/>
    <dgm:cxn modelId="{9EED0BB1-9A3B-47B1-8996-5FE63BA741D5}" type="presParOf" srcId="{6D6B8E53-74C7-4FBD-827F-93FD41FF1159}" destId="{3F65187B-9035-46A2-A3D8-9002D99B9846}" srcOrd="1" destOrd="0" presId="urn:microsoft.com/office/officeart/2005/8/layout/hierarchy1"/>
    <dgm:cxn modelId="{1DBF40AC-1B1D-4BF6-BCD7-E27742FCF5D5}" type="presParOf" srcId="{EAB63129-3CC7-405E-9153-47EB749BB82A}" destId="{0723899A-20E0-4211-9A37-9FD3F10F3582}" srcOrd="2" destOrd="0" presId="urn:microsoft.com/office/officeart/2005/8/layout/hierarchy1"/>
    <dgm:cxn modelId="{DE78D346-E9A7-486E-A41E-3A3DDC302CC7}" type="presParOf" srcId="{EAB63129-3CC7-405E-9153-47EB749BB82A}" destId="{F6D79D60-8D4A-4950-B4EA-466EE6300DA7}" srcOrd="3" destOrd="0" presId="urn:microsoft.com/office/officeart/2005/8/layout/hierarchy1"/>
    <dgm:cxn modelId="{77F97336-C4BD-48A8-A8E5-04C39E955F95}" type="presParOf" srcId="{F6D79D60-8D4A-4950-B4EA-466EE6300DA7}" destId="{9643EFED-289D-4079-9F62-BFF270668B8E}" srcOrd="0" destOrd="0" presId="urn:microsoft.com/office/officeart/2005/8/layout/hierarchy1"/>
    <dgm:cxn modelId="{68FA3FEF-A404-455B-BC59-9C116AB05527}" type="presParOf" srcId="{9643EFED-289D-4079-9F62-BFF270668B8E}" destId="{EA51BFE5-7FA6-481A-88E6-28EE42351FC9}" srcOrd="0" destOrd="0" presId="urn:microsoft.com/office/officeart/2005/8/layout/hierarchy1"/>
    <dgm:cxn modelId="{642A9F1B-CD9B-4D7A-A245-9728693A5FC7}" type="presParOf" srcId="{9643EFED-289D-4079-9F62-BFF270668B8E}" destId="{01BEB9A2-D931-4C26-8858-D7A0BB7B0C22}" srcOrd="1" destOrd="0" presId="urn:microsoft.com/office/officeart/2005/8/layout/hierarchy1"/>
    <dgm:cxn modelId="{E95B2A49-B644-496A-A13D-C8F110F60E11}" type="presParOf" srcId="{F6D79D60-8D4A-4950-B4EA-466EE6300DA7}" destId="{3C996B07-8B8C-4AA3-97E6-C34D091419CF}" srcOrd="1" destOrd="0" presId="urn:microsoft.com/office/officeart/2005/8/layout/hierarchy1"/>
    <dgm:cxn modelId="{39C4B805-2EA4-4B3E-B811-66148807AFBF}" type="presParOf" srcId="{3C996B07-8B8C-4AA3-97E6-C34D091419CF}" destId="{D32D8318-E05C-41B0-A506-5A0968AB9B57}" srcOrd="0" destOrd="0" presId="urn:microsoft.com/office/officeart/2005/8/layout/hierarchy1"/>
    <dgm:cxn modelId="{70912D82-F115-4E8F-A216-915776D19335}" type="presParOf" srcId="{3C996B07-8B8C-4AA3-97E6-C34D091419CF}" destId="{6221F6AD-C039-4D7D-ABAD-12534D053689}" srcOrd="1" destOrd="0" presId="urn:microsoft.com/office/officeart/2005/8/layout/hierarchy1"/>
    <dgm:cxn modelId="{C5E7DE21-888F-47D9-9F0D-640E51B40532}" type="presParOf" srcId="{6221F6AD-C039-4D7D-ABAD-12534D053689}" destId="{6D7B9C02-8825-46A2-A831-80DE1692AB59}" srcOrd="0" destOrd="0" presId="urn:microsoft.com/office/officeart/2005/8/layout/hierarchy1"/>
    <dgm:cxn modelId="{41A7763B-C1C9-47BD-9D0D-C6C66BDDAE74}" type="presParOf" srcId="{6D7B9C02-8825-46A2-A831-80DE1692AB59}" destId="{99CAD9A1-EEDD-4024-A501-5AF8B8057323}" srcOrd="0" destOrd="0" presId="urn:microsoft.com/office/officeart/2005/8/layout/hierarchy1"/>
    <dgm:cxn modelId="{7170A463-81F9-4FF9-84BC-D2779A29B1EC}" type="presParOf" srcId="{6D7B9C02-8825-46A2-A831-80DE1692AB59}" destId="{F7B7DC76-D82A-42A0-9BA9-01D52F5751F4}" srcOrd="1" destOrd="0" presId="urn:microsoft.com/office/officeart/2005/8/layout/hierarchy1"/>
    <dgm:cxn modelId="{D7339FD0-1CA4-4934-98FE-9AC92A5E710B}" type="presParOf" srcId="{6221F6AD-C039-4D7D-ABAD-12534D053689}" destId="{AFB50AB2-D681-4057-A7C0-CEF78C0009B5}" srcOrd="1" destOrd="0" presId="urn:microsoft.com/office/officeart/2005/8/layout/hierarchy1"/>
    <dgm:cxn modelId="{63858C00-0124-4E71-BE1A-AB41A8458C2F}" type="presParOf" srcId="{3C996B07-8B8C-4AA3-97E6-C34D091419CF}" destId="{2371437F-84D0-4954-9852-AFFC87C39C4C}" srcOrd="2" destOrd="0" presId="urn:microsoft.com/office/officeart/2005/8/layout/hierarchy1"/>
    <dgm:cxn modelId="{4E1B0D76-8017-4F12-90AF-955BADD39318}" type="presParOf" srcId="{3C996B07-8B8C-4AA3-97E6-C34D091419CF}" destId="{6291190C-C141-47F2-851D-131CE314441C}" srcOrd="3" destOrd="0" presId="urn:microsoft.com/office/officeart/2005/8/layout/hierarchy1"/>
    <dgm:cxn modelId="{8F8601B3-C914-4AF4-A57E-91A518E9A4F7}" type="presParOf" srcId="{6291190C-C141-47F2-851D-131CE314441C}" destId="{0FFE2753-6E91-449F-A8B8-0FA8AE62AC0A}" srcOrd="0" destOrd="0" presId="urn:microsoft.com/office/officeart/2005/8/layout/hierarchy1"/>
    <dgm:cxn modelId="{0785580D-9782-4860-9872-A03527D3FBED}" type="presParOf" srcId="{0FFE2753-6E91-449F-A8B8-0FA8AE62AC0A}" destId="{6FE0DB0F-3160-4603-A424-9B8A0D3CA60E}" srcOrd="0" destOrd="0" presId="urn:microsoft.com/office/officeart/2005/8/layout/hierarchy1"/>
    <dgm:cxn modelId="{848168CB-2737-4A08-9726-C1FCD500875B}" type="presParOf" srcId="{0FFE2753-6E91-449F-A8B8-0FA8AE62AC0A}" destId="{8F72A79E-86FC-4EF8-BED3-29729FF00D4A}" srcOrd="1" destOrd="0" presId="urn:microsoft.com/office/officeart/2005/8/layout/hierarchy1"/>
    <dgm:cxn modelId="{47473108-0256-4444-80CD-C9B93584CD94}" type="presParOf" srcId="{6291190C-C141-47F2-851D-131CE314441C}" destId="{B2E3064F-2D0A-436D-AD7D-DCC6A3B9A248}" srcOrd="1" destOrd="0" presId="urn:microsoft.com/office/officeart/2005/8/layout/hierarchy1"/>
    <dgm:cxn modelId="{2D254CB8-4480-40D3-8EAA-EDFFA8473AED}" type="presParOf" srcId="{3C996B07-8B8C-4AA3-97E6-C34D091419CF}" destId="{8D9A26D0-FF2E-407E-AB7A-F95FBA9B9EA4}" srcOrd="4" destOrd="0" presId="urn:microsoft.com/office/officeart/2005/8/layout/hierarchy1"/>
    <dgm:cxn modelId="{5130378D-7717-4F8C-89C1-2D0B6927AEC3}" type="presParOf" srcId="{3C996B07-8B8C-4AA3-97E6-C34D091419CF}" destId="{E504C0D9-D9D5-476F-BEEA-D7599EE0656B}" srcOrd="5" destOrd="0" presId="urn:microsoft.com/office/officeart/2005/8/layout/hierarchy1"/>
    <dgm:cxn modelId="{33549ABA-5145-4727-A3C6-ECEE87B53711}" type="presParOf" srcId="{E504C0D9-D9D5-476F-BEEA-D7599EE0656B}" destId="{B9FE8F9C-DB39-4742-A3CA-97FBDDDC0380}" srcOrd="0" destOrd="0" presId="urn:microsoft.com/office/officeart/2005/8/layout/hierarchy1"/>
    <dgm:cxn modelId="{4616EC6C-97A9-45BB-B19B-7790834AD30A}" type="presParOf" srcId="{B9FE8F9C-DB39-4742-A3CA-97FBDDDC0380}" destId="{80311BAF-98DD-4433-8B53-6F55D306D858}" srcOrd="0" destOrd="0" presId="urn:microsoft.com/office/officeart/2005/8/layout/hierarchy1"/>
    <dgm:cxn modelId="{DD41F2D8-55F3-4151-9F9D-85A5EE81926B}" type="presParOf" srcId="{B9FE8F9C-DB39-4742-A3CA-97FBDDDC0380}" destId="{305A7BB7-31FE-4DDF-8CAD-135B11FE0C44}" srcOrd="1" destOrd="0" presId="urn:microsoft.com/office/officeart/2005/8/layout/hierarchy1"/>
    <dgm:cxn modelId="{FE5FC519-2630-4A20-B819-5782646403DD}" type="presParOf" srcId="{E504C0D9-D9D5-476F-BEEA-D7599EE0656B}" destId="{4BFC794A-470A-4E5B-8B67-B33C79DD731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CAF90-3533-4E07-866D-7F8F483A8B15}" type="doc">
      <dgm:prSet loTypeId="urn:microsoft.com/office/officeart/2005/8/layout/hProcess9" loCatId="process" qsTypeId="urn:microsoft.com/office/officeart/2005/8/quickstyle/simple1" qsCatId="simple" csTypeId="urn:microsoft.com/office/officeart/2005/8/colors/colorful1" csCatId="colorful" phldr="1"/>
      <dgm:spPr/>
    </dgm:pt>
    <dgm:pt modelId="{6F27E41E-DF7B-4553-9B75-845C88E73F67}">
      <dgm:prSet phldrT="[Text]"/>
      <dgm:spPr/>
      <dgm:t>
        <a:bodyPr/>
        <a:lstStyle/>
        <a:p>
          <a:r>
            <a:rPr lang="en-US" b="1" dirty="0"/>
            <a:t>R</a:t>
          </a:r>
          <a:endParaRPr lang="en-IN" b="1" dirty="0"/>
        </a:p>
      </dgm:t>
    </dgm:pt>
    <dgm:pt modelId="{23F78707-A4B8-44FC-A2DD-2F2FF53F1551}" type="parTrans" cxnId="{6F040B74-C0E7-4337-8CB6-9C67B94A4CE3}">
      <dgm:prSet/>
      <dgm:spPr/>
      <dgm:t>
        <a:bodyPr/>
        <a:lstStyle/>
        <a:p>
          <a:endParaRPr lang="en-IN"/>
        </a:p>
      </dgm:t>
    </dgm:pt>
    <dgm:pt modelId="{66C6E576-733D-401C-9675-2D45AF5C4C1E}" type="sibTrans" cxnId="{6F040B74-C0E7-4337-8CB6-9C67B94A4CE3}">
      <dgm:prSet/>
      <dgm:spPr/>
      <dgm:t>
        <a:bodyPr/>
        <a:lstStyle/>
        <a:p>
          <a:endParaRPr lang="en-IN"/>
        </a:p>
      </dgm:t>
    </dgm:pt>
    <dgm:pt modelId="{EEFC8446-DAD0-4998-8D9F-6031A7C18B1D}">
      <dgm:prSet phldrT="[Text]"/>
      <dgm:spPr/>
      <dgm:t>
        <a:bodyPr/>
        <a:lstStyle/>
        <a:p>
          <a:r>
            <a:rPr lang="en-US" b="1" dirty="0"/>
            <a:t>R</a:t>
          </a:r>
          <a:endParaRPr lang="en-IN" b="1" dirty="0"/>
        </a:p>
      </dgm:t>
    </dgm:pt>
    <dgm:pt modelId="{5D548132-3D96-4216-8C24-ED115C3222AB}" type="parTrans" cxnId="{283A10F6-2DF4-402F-BFCF-B2EA119D7C3D}">
      <dgm:prSet/>
      <dgm:spPr/>
      <dgm:t>
        <a:bodyPr/>
        <a:lstStyle/>
        <a:p>
          <a:endParaRPr lang="en-IN"/>
        </a:p>
      </dgm:t>
    </dgm:pt>
    <dgm:pt modelId="{675AA25F-E029-427C-8437-E703B4965002}" type="sibTrans" cxnId="{283A10F6-2DF4-402F-BFCF-B2EA119D7C3D}">
      <dgm:prSet/>
      <dgm:spPr/>
      <dgm:t>
        <a:bodyPr/>
        <a:lstStyle/>
        <a:p>
          <a:endParaRPr lang="en-IN"/>
        </a:p>
      </dgm:t>
    </dgm:pt>
    <dgm:pt modelId="{4A481CB9-6904-439B-914C-87DA95F220E9}">
      <dgm:prSet phldrT="[Text]"/>
      <dgm:spPr/>
      <dgm:t>
        <a:bodyPr/>
        <a:lstStyle/>
        <a:p>
          <a:r>
            <a:rPr lang="en-US" b="1" dirty="0"/>
            <a:t>R</a:t>
          </a:r>
          <a:endParaRPr lang="en-IN" b="1" dirty="0"/>
        </a:p>
      </dgm:t>
    </dgm:pt>
    <dgm:pt modelId="{F577EB4F-5610-42B7-9D56-94EEA601D47C}" type="sibTrans" cxnId="{1D7885ED-410C-4C23-8A64-4F7B5859C5F4}">
      <dgm:prSet/>
      <dgm:spPr/>
      <dgm:t>
        <a:bodyPr/>
        <a:lstStyle/>
        <a:p>
          <a:endParaRPr lang="en-IN"/>
        </a:p>
      </dgm:t>
    </dgm:pt>
    <dgm:pt modelId="{637BA7F2-59F7-4B13-A85B-2CC743B11B96}" type="parTrans" cxnId="{1D7885ED-410C-4C23-8A64-4F7B5859C5F4}">
      <dgm:prSet/>
      <dgm:spPr/>
      <dgm:t>
        <a:bodyPr/>
        <a:lstStyle/>
        <a:p>
          <a:endParaRPr lang="en-IN"/>
        </a:p>
      </dgm:t>
    </dgm:pt>
    <dgm:pt modelId="{55503B2B-FF9E-41FF-A7A8-C8B920FBE459}" type="pres">
      <dgm:prSet presAssocID="{BF1CAF90-3533-4E07-866D-7F8F483A8B15}" presName="CompostProcess" presStyleCnt="0">
        <dgm:presLayoutVars>
          <dgm:dir/>
          <dgm:resizeHandles val="exact"/>
        </dgm:presLayoutVars>
      </dgm:prSet>
      <dgm:spPr/>
    </dgm:pt>
    <dgm:pt modelId="{B2FA0508-F355-4CB4-BF3F-E9930092FDBA}" type="pres">
      <dgm:prSet presAssocID="{BF1CAF90-3533-4E07-866D-7F8F483A8B15}" presName="arrow" presStyleLbl="bgShp" presStyleIdx="0" presStyleCnt="1"/>
      <dgm:spPr/>
    </dgm:pt>
    <dgm:pt modelId="{CE034776-3212-4BBB-8ADD-E566C76F3C65}" type="pres">
      <dgm:prSet presAssocID="{BF1CAF90-3533-4E07-866D-7F8F483A8B15}" presName="linearProcess" presStyleCnt="0"/>
      <dgm:spPr/>
    </dgm:pt>
    <dgm:pt modelId="{EEBD6465-641F-44AB-8031-96D3632CF76A}" type="pres">
      <dgm:prSet presAssocID="{6F27E41E-DF7B-4553-9B75-845C88E73F67}" presName="textNode" presStyleLbl="node1" presStyleIdx="0" presStyleCnt="3">
        <dgm:presLayoutVars>
          <dgm:bulletEnabled val="1"/>
        </dgm:presLayoutVars>
      </dgm:prSet>
      <dgm:spPr/>
    </dgm:pt>
    <dgm:pt modelId="{66A17513-6433-48C3-A211-2F4298806A91}" type="pres">
      <dgm:prSet presAssocID="{66C6E576-733D-401C-9675-2D45AF5C4C1E}" presName="sibTrans" presStyleCnt="0"/>
      <dgm:spPr/>
    </dgm:pt>
    <dgm:pt modelId="{07944E95-70B4-4ACB-B14D-EA283116DD93}" type="pres">
      <dgm:prSet presAssocID="{4A481CB9-6904-439B-914C-87DA95F220E9}" presName="textNode" presStyleLbl="node1" presStyleIdx="1" presStyleCnt="3" custLinFactNeighborY="1009">
        <dgm:presLayoutVars>
          <dgm:bulletEnabled val="1"/>
        </dgm:presLayoutVars>
      </dgm:prSet>
      <dgm:spPr/>
    </dgm:pt>
    <dgm:pt modelId="{A755ED4F-805A-45FC-A143-04225AEEC566}" type="pres">
      <dgm:prSet presAssocID="{F577EB4F-5610-42B7-9D56-94EEA601D47C}" presName="sibTrans" presStyleCnt="0"/>
      <dgm:spPr/>
    </dgm:pt>
    <dgm:pt modelId="{A838FB18-7225-4F92-93DC-A36583CF523C}" type="pres">
      <dgm:prSet presAssocID="{EEFC8446-DAD0-4998-8D9F-6031A7C18B1D}" presName="textNode" presStyleLbl="node1" presStyleIdx="2" presStyleCnt="3">
        <dgm:presLayoutVars>
          <dgm:bulletEnabled val="1"/>
        </dgm:presLayoutVars>
      </dgm:prSet>
      <dgm:spPr/>
    </dgm:pt>
  </dgm:ptLst>
  <dgm:cxnLst>
    <dgm:cxn modelId="{6B53A42F-A7C7-4292-BED4-CAA52B887315}" type="presOf" srcId="{4A481CB9-6904-439B-914C-87DA95F220E9}" destId="{07944E95-70B4-4ACB-B14D-EA283116DD93}" srcOrd="0" destOrd="0" presId="urn:microsoft.com/office/officeart/2005/8/layout/hProcess9"/>
    <dgm:cxn modelId="{C11C3449-F397-469F-8ABF-052DE123FEF0}" type="presOf" srcId="{6F27E41E-DF7B-4553-9B75-845C88E73F67}" destId="{EEBD6465-641F-44AB-8031-96D3632CF76A}" srcOrd="0" destOrd="0" presId="urn:microsoft.com/office/officeart/2005/8/layout/hProcess9"/>
    <dgm:cxn modelId="{86FAE34F-258A-4C35-827B-59598E2E398B}" type="presOf" srcId="{EEFC8446-DAD0-4998-8D9F-6031A7C18B1D}" destId="{A838FB18-7225-4F92-93DC-A36583CF523C}" srcOrd="0" destOrd="0" presId="urn:microsoft.com/office/officeart/2005/8/layout/hProcess9"/>
    <dgm:cxn modelId="{6F040B74-C0E7-4337-8CB6-9C67B94A4CE3}" srcId="{BF1CAF90-3533-4E07-866D-7F8F483A8B15}" destId="{6F27E41E-DF7B-4553-9B75-845C88E73F67}" srcOrd="0" destOrd="0" parTransId="{23F78707-A4B8-44FC-A2DD-2F2FF53F1551}" sibTransId="{66C6E576-733D-401C-9675-2D45AF5C4C1E}"/>
    <dgm:cxn modelId="{7A98B6B0-FBE1-451E-875E-E5B219D4A6A0}" type="presOf" srcId="{BF1CAF90-3533-4E07-866D-7F8F483A8B15}" destId="{55503B2B-FF9E-41FF-A7A8-C8B920FBE459}" srcOrd="0" destOrd="0" presId="urn:microsoft.com/office/officeart/2005/8/layout/hProcess9"/>
    <dgm:cxn modelId="{1D7885ED-410C-4C23-8A64-4F7B5859C5F4}" srcId="{BF1CAF90-3533-4E07-866D-7F8F483A8B15}" destId="{4A481CB9-6904-439B-914C-87DA95F220E9}" srcOrd="1" destOrd="0" parTransId="{637BA7F2-59F7-4B13-A85B-2CC743B11B96}" sibTransId="{F577EB4F-5610-42B7-9D56-94EEA601D47C}"/>
    <dgm:cxn modelId="{283A10F6-2DF4-402F-BFCF-B2EA119D7C3D}" srcId="{BF1CAF90-3533-4E07-866D-7F8F483A8B15}" destId="{EEFC8446-DAD0-4998-8D9F-6031A7C18B1D}" srcOrd="2" destOrd="0" parTransId="{5D548132-3D96-4216-8C24-ED115C3222AB}" sibTransId="{675AA25F-E029-427C-8437-E703B4965002}"/>
    <dgm:cxn modelId="{3184A7A2-FAEE-48E0-B497-368C47E6355D}" type="presParOf" srcId="{55503B2B-FF9E-41FF-A7A8-C8B920FBE459}" destId="{B2FA0508-F355-4CB4-BF3F-E9930092FDBA}" srcOrd="0" destOrd="0" presId="urn:microsoft.com/office/officeart/2005/8/layout/hProcess9"/>
    <dgm:cxn modelId="{0AE6F3D4-1BBD-454C-8033-D0296D677AE3}" type="presParOf" srcId="{55503B2B-FF9E-41FF-A7A8-C8B920FBE459}" destId="{CE034776-3212-4BBB-8ADD-E566C76F3C65}" srcOrd="1" destOrd="0" presId="urn:microsoft.com/office/officeart/2005/8/layout/hProcess9"/>
    <dgm:cxn modelId="{28C64661-1AF6-491F-B6A5-828A83716115}" type="presParOf" srcId="{CE034776-3212-4BBB-8ADD-E566C76F3C65}" destId="{EEBD6465-641F-44AB-8031-96D3632CF76A}" srcOrd="0" destOrd="0" presId="urn:microsoft.com/office/officeart/2005/8/layout/hProcess9"/>
    <dgm:cxn modelId="{67CDE6B5-2DE3-46C2-8985-C3D39F32C6DB}" type="presParOf" srcId="{CE034776-3212-4BBB-8ADD-E566C76F3C65}" destId="{66A17513-6433-48C3-A211-2F4298806A91}" srcOrd="1" destOrd="0" presId="urn:microsoft.com/office/officeart/2005/8/layout/hProcess9"/>
    <dgm:cxn modelId="{62C8E647-840F-4383-8258-48E4FB347434}" type="presParOf" srcId="{CE034776-3212-4BBB-8ADD-E566C76F3C65}" destId="{07944E95-70B4-4ACB-B14D-EA283116DD93}" srcOrd="2" destOrd="0" presId="urn:microsoft.com/office/officeart/2005/8/layout/hProcess9"/>
    <dgm:cxn modelId="{2251E88C-4D5C-4AFC-9B52-2822E89C3076}" type="presParOf" srcId="{CE034776-3212-4BBB-8ADD-E566C76F3C65}" destId="{A755ED4F-805A-45FC-A143-04225AEEC566}" srcOrd="3" destOrd="0" presId="urn:microsoft.com/office/officeart/2005/8/layout/hProcess9"/>
    <dgm:cxn modelId="{D2105594-D506-421C-81A6-FC25D7278617}" type="presParOf" srcId="{CE034776-3212-4BBB-8ADD-E566C76F3C65}" destId="{A838FB18-7225-4F92-93DC-A36583CF523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72FFFE-B5A8-4E40-80E1-9D627E2158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60D113EA-FAC9-4A26-9033-97ED103C372A}">
      <dgm:prSet phldrT="[Text]"/>
      <dgm:spPr/>
      <dgm:t>
        <a:bodyPr/>
        <a:lstStyle/>
        <a:p>
          <a:pPr algn="l"/>
          <a:r>
            <a:rPr lang="en-IN" dirty="0"/>
            <a:t>Management Consultancy &amp; Other Services</a:t>
          </a:r>
        </a:p>
      </dgm:t>
    </dgm:pt>
    <dgm:pt modelId="{C427B6FE-4A79-4F86-8BD3-000BE929A384}" type="parTrans" cxnId="{0B627CC8-ED70-441B-872B-8118494D02C2}">
      <dgm:prSet/>
      <dgm:spPr/>
      <dgm:t>
        <a:bodyPr/>
        <a:lstStyle/>
        <a:p>
          <a:pPr algn="l"/>
          <a:endParaRPr lang="en-IN"/>
        </a:p>
      </dgm:t>
    </dgm:pt>
    <dgm:pt modelId="{83DBECE3-924C-48E1-BE0C-452E0E11F4C4}" type="sibTrans" cxnId="{0B627CC8-ED70-441B-872B-8118494D02C2}">
      <dgm:prSet/>
      <dgm:spPr/>
      <dgm:t>
        <a:bodyPr/>
        <a:lstStyle/>
        <a:p>
          <a:pPr algn="l"/>
          <a:endParaRPr lang="en-IN"/>
        </a:p>
      </dgm:t>
    </dgm:pt>
    <dgm:pt modelId="{88693C51-657F-40E1-A08A-D8080E21A986}">
      <dgm:prSet phldrT="[Text]"/>
      <dgm:spPr/>
      <dgm:t>
        <a:bodyPr/>
        <a:lstStyle/>
        <a:p>
          <a:pPr algn="l"/>
          <a:r>
            <a:rPr lang="en-IN" dirty="0"/>
            <a:t>Financial Management planning and financial policy determination</a:t>
          </a:r>
        </a:p>
      </dgm:t>
    </dgm:pt>
    <dgm:pt modelId="{7B94595F-AE66-4FB8-A58A-27DBF6AE5135}" type="parTrans" cxnId="{47122D9E-57B9-40E5-AC59-13B58A376011}">
      <dgm:prSet/>
      <dgm:spPr/>
      <dgm:t>
        <a:bodyPr/>
        <a:lstStyle/>
        <a:p>
          <a:pPr algn="l"/>
          <a:endParaRPr lang="en-IN"/>
        </a:p>
      </dgm:t>
    </dgm:pt>
    <dgm:pt modelId="{EE58C880-FAA6-4824-838C-4DEFFF3BD9A8}" type="sibTrans" cxnId="{47122D9E-57B9-40E5-AC59-13B58A376011}">
      <dgm:prSet/>
      <dgm:spPr/>
      <dgm:t>
        <a:bodyPr/>
        <a:lstStyle/>
        <a:p>
          <a:pPr algn="l"/>
          <a:endParaRPr lang="en-IN"/>
        </a:p>
      </dgm:t>
    </dgm:pt>
    <dgm:pt modelId="{1496FCB9-8154-43D7-BB52-DC183A11BCD0}">
      <dgm:prSet phldrT="[Text]"/>
      <dgm:spPr/>
      <dgm:t>
        <a:bodyPr/>
        <a:lstStyle/>
        <a:p>
          <a:pPr algn="l"/>
          <a:r>
            <a:rPr lang="en-IN" dirty="0"/>
            <a:t>Capital Structure planning and advice regarding raising finance</a:t>
          </a:r>
        </a:p>
      </dgm:t>
    </dgm:pt>
    <dgm:pt modelId="{EB0839E0-B8A1-4FB4-B70F-4E9BEB6F86D0}" type="parTrans" cxnId="{C8B63908-F254-4E44-9B09-C91102626EFF}">
      <dgm:prSet/>
      <dgm:spPr/>
      <dgm:t>
        <a:bodyPr/>
        <a:lstStyle/>
        <a:p>
          <a:pPr algn="l"/>
          <a:endParaRPr lang="en-IN"/>
        </a:p>
      </dgm:t>
    </dgm:pt>
    <dgm:pt modelId="{737D1565-4C3B-494B-A7F3-2E4D32CFFC6E}" type="sibTrans" cxnId="{C8B63908-F254-4E44-9B09-C91102626EFF}">
      <dgm:prSet/>
      <dgm:spPr/>
      <dgm:t>
        <a:bodyPr/>
        <a:lstStyle/>
        <a:p>
          <a:pPr algn="l"/>
          <a:endParaRPr lang="en-IN"/>
        </a:p>
      </dgm:t>
    </dgm:pt>
    <dgm:pt modelId="{14F686C1-C732-4AFC-8067-2A330622880A}">
      <dgm:prSet phldrT="[Text]"/>
      <dgm:spPr/>
      <dgm:t>
        <a:bodyPr/>
        <a:lstStyle/>
        <a:p>
          <a:pPr algn="l"/>
          <a:r>
            <a:rPr lang="en-IN" dirty="0"/>
            <a:t>Working Capital Management</a:t>
          </a:r>
        </a:p>
      </dgm:t>
    </dgm:pt>
    <dgm:pt modelId="{9E6CB682-A79C-4E3E-9DF0-32BFCCE9AD9C}" type="parTrans" cxnId="{C2A808E8-E956-4FB3-84CF-E076CF5AE12E}">
      <dgm:prSet/>
      <dgm:spPr/>
      <dgm:t>
        <a:bodyPr/>
        <a:lstStyle/>
        <a:p>
          <a:pPr algn="l"/>
          <a:endParaRPr lang="en-IN"/>
        </a:p>
      </dgm:t>
    </dgm:pt>
    <dgm:pt modelId="{EE79CC7C-27EA-49F8-8143-91E9EF2C12A7}" type="sibTrans" cxnId="{C2A808E8-E956-4FB3-84CF-E076CF5AE12E}">
      <dgm:prSet/>
      <dgm:spPr/>
      <dgm:t>
        <a:bodyPr/>
        <a:lstStyle/>
        <a:p>
          <a:pPr algn="l"/>
          <a:endParaRPr lang="en-IN"/>
        </a:p>
      </dgm:t>
    </dgm:pt>
    <dgm:pt modelId="{C649E1E2-DB80-4891-9964-05735FCB2A75}">
      <dgm:prSet phldrT="[Text]"/>
      <dgm:spPr/>
      <dgm:t>
        <a:bodyPr/>
        <a:lstStyle/>
        <a:p>
          <a:pPr algn="l"/>
          <a:r>
            <a:rPr lang="en-IN" dirty="0"/>
            <a:t>Preparing Project Reports and feasibility studies</a:t>
          </a:r>
        </a:p>
      </dgm:t>
    </dgm:pt>
    <dgm:pt modelId="{DBD243D7-49F2-4EB0-969B-E6D6F8D1D233}" type="parTrans" cxnId="{B60F76BA-7063-4A5C-AEFD-F80FF0C7E121}">
      <dgm:prSet/>
      <dgm:spPr/>
      <dgm:t>
        <a:bodyPr/>
        <a:lstStyle/>
        <a:p>
          <a:pPr algn="l"/>
          <a:endParaRPr lang="en-IN"/>
        </a:p>
      </dgm:t>
    </dgm:pt>
    <dgm:pt modelId="{B95F72D6-17E7-4ADF-A681-CF3B0AAC3E4F}" type="sibTrans" cxnId="{B60F76BA-7063-4A5C-AEFD-F80FF0C7E121}">
      <dgm:prSet/>
      <dgm:spPr/>
      <dgm:t>
        <a:bodyPr/>
        <a:lstStyle/>
        <a:p>
          <a:pPr algn="l"/>
          <a:endParaRPr lang="en-IN"/>
        </a:p>
      </dgm:t>
    </dgm:pt>
    <dgm:pt modelId="{07A2BB6C-617E-4616-9A77-7EA1937B5A46}">
      <dgm:prSet phldrT="[Text]"/>
      <dgm:spPr/>
      <dgm:t>
        <a:bodyPr/>
        <a:lstStyle/>
        <a:p>
          <a:pPr algn="l"/>
          <a:r>
            <a:rPr lang="en-IN" dirty="0"/>
            <a:t>Preparing cash budget, cash flow statements, profitability statements, statement of sources &amp; application of funds etc </a:t>
          </a:r>
        </a:p>
      </dgm:t>
    </dgm:pt>
    <dgm:pt modelId="{87BD58D9-597A-48DC-AB2A-1AC5D98254D2}" type="parTrans" cxnId="{EABC3D29-78C3-4C13-BEC8-23E4AE7E09AC}">
      <dgm:prSet/>
      <dgm:spPr/>
      <dgm:t>
        <a:bodyPr/>
        <a:lstStyle/>
        <a:p>
          <a:pPr algn="l"/>
          <a:endParaRPr lang="en-IN"/>
        </a:p>
      </dgm:t>
    </dgm:pt>
    <dgm:pt modelId="{2C1F74D6-2E7A-4F4A-8106-017EA5C09CB5}" type="sibTrans" cxnId="{EABC3D29-78C3-4C13-BEC8-23E4AE7E09AC}">
      <dgm:prSet/>
      <dgm:spPr/>
      <dgm:t>
        <a:bodyPr/>
        <a:lstStyle/>
        <a:p>
          <a:pPr algn="l"/>
          <a:endParaRPr lang="en-IN"/>
        </a:p>
      </dgm:t>
    </dgm:pt>
    <dgm:pt modelId="{47278F50-C236-4E93-912E-14DC43B78A40}" type="pres">
      <dgm:prSet presAssocID="{E272FFFE-B5A8-4E40-80E1-9D627E215820}" presName="vert0" presStyleCnt="0">
        <dgm:presLayoutVars>
          <dgm:dir/>
          <dgm:animOne val="branch"/>
          <dgm:animLvl val="lvl"/>
        </dgm:presLayoutVars>
      </dgm:prSet>
      <dgm:spPr/>
    </dgm:pt>
    <dgm:pt modelId="{7E48A829-4861-4A57-81AD-3D81B653E198}" type="pres">
      <dgm:prSet presAssocID="{60D113EA-FAC9-4A26-9033-97ED103C372A}" presName="thickLine" presStyleLbl="alignNode1" presStyleIdx="0" presStyleCnt="1"/>
      <dgm:spPr/>
    </dgm:pt>
    <dgm:pt modelId="{D66BD2E6-941D-413E-A251-33F5C3F0F25B}" type="pres">
      <dgm:prSet presAssocID="{60D113EA-FAC9-4A26-9033-97ED103C372A}" presName="horz1" presStyleCnt="0"/>
      <dgm:spPr/>
    </dgm:pt>
    <dgm:pt modelId="{C2D380A6-7F86-415E-AB76-8A336EF5DD50}" type="pres">
      <dgm:prSet presAssocID="{60D113EA-FAC9-4A26-9033-97ED103C372A}" presName="tx1" presStyleLbl="revTx" presStyleIdx="0" presStyleCnt="6"/>
      <dgm:spPr/>
    </dgm:pt>
    <dgm:pt modelId="{4D75C049-2645-4290-9E94-EB4C86DDE273}" type="pres">
      <dgm:prSet presAssocID="{60D113EA-FAC9-4A26-9033-97ED103C372A}" presName="vert1" presStyleCnt="0"/>
      <dgm:spPr/>
    </dgm:pt>
    <dgm:pt modelId="{35C1BC14-755C-43BD-BC94-A5BB61CDEA14}" type="pres">
      <dgm:prSet presAssocID="{88693C51-657F-40E1-A08A-D8080E21A986}" presName="vertSpace2a" presStyleCnt="0"/>
      <dgm:spPr/>
    </dgm:pt>
    <dgm:pt modelId="{DDB9665F-DA23-4C34-943B-3BAB5A400EF8}" type="pres">
      <dgm:prSet presAssocID="{88693C51-657F-40E1-A08A-D8080E21A986}" presName="horz2" presStyleCnt="0"/>
      <dgm:spPr/>
    </dgm:pt>
    <dgm:pt modelId="{63785045-DDCF-4D95-88B7-17C3C41EC09C}" type="pres">
      <dgm:prSet presAssocID="{88693C51-657F-40E1-A08A-D8080E21A986}" presName="horzSpace2" presStyleCnt="0"/>
      <dgm:spPr/>
    </dgm:pt>
    <dgm:pt modelId="{3040F341-4161-41A0-8275-A2388EED241F}" type="pres">
      <dgm:prSet presAssocID="{88693C51-657F-40E1-A08A-D8080E21A986}" presName="tx2" presStyleLbl="revTx" presStyleIdx="1" presStyleCnt="6"/>
      <dgm:spPr/>
    </dgm:pt>
    <dgm:pt modelId="{1CC33692-FD04-4B58-98DC-2725B9422733}" type="pres">
      <dgm:prSet presAssocID="{88693C51-657F-40E1-A08A-D8080E21A986}" presName="vert2" presStyleCnt="0"/>
      <dgm:spPr/>
    </dgm:pt>
    <dgm:pt modelId="{39FC055B-6F22-48A1-9E48-DB5994D548A1}" type="pres">
      <dgm:prSet presAssocID="{88693C51-657F-40E1-A08A-D8080E21A986}" presName="thinLine2b" presStyleLbl="callout" presStyleIdx="0" presStyleCnt="5"/>
      <dgm:spPr/>
    </dgm:pt>
    <dgm:pt modelId="{F5AF7525-95DA-474B-9C62-B1E74B1382E4}" type="pres">
      <dgm:prSet presAssocID="{88693C51-657F-40E1-A08A-D8080E21A986}" presName="vertSpace2b" presStyleCnt="0"/>
      <dgm:spPr/>
    </dgm:pt>
    <dgm:pt modelId="{C7DED57B-D901-4D30-9FF6-A991A44596F8}" type="pres">
      <dgm:prSet presAssocID="{1496FCB9-8154-43D7-BB52-DC183A11BCD0}" presName="horz2" presStyleCnt="0"/>
      <dgm:spPr/>
    </dgm:pt>
    <dgm:pt modelId="{4BD0121C-0ABD-4DB9-B929-FA3E5D4C66E8}" type="pres">
      <dgm:prSet presAssocID="{1496FCB9-8154-43D7-BB52-DC183A11BCD0}" presName="horzSpace2" presStyleCnt="0"/>
      <dgm:spPr/>
    </dgm:pt>
    <dgm:pt modelId="{8CB23E3A-E7EF-4EC2-941E-A3DA34101EDF}" type="pres">
      <dgm:prSet presAssocID="{1496FCB9-8154-43D7-BB52-DC183A11BCD0}" presName="tx2" presStyleLbl="revTx" presStyleIdx="2" presStyleCnt="6"/>
      <dgm:spPr/>
    </dgm:pt>
    <dgm:pt modelId="{C47222E4-6A08-403C-9F12-266488160BC2}" type="pres">
      <dgm:prSet presAssocID="{1496FCB9-8154-43D7-BB52-DC183A11BCD0}" presName="vert2" presStyleCnt="0"/>
      <dgm:spPr/>
    </dgm:pt>
    <dgm:pt modelId="{5C400E14-FC9C-4142-B0E4-F99379B50DB0}" type="pres">
      <dgm:prSet presAssocID="{1496FCB9-8154-43D7-BB52-DC183A11BCD0}" presName="thinLine2b" presStyleLbl="callout" presStyleIdx="1" presStyleCnt="5"/>
      <dgm:spPr/>
    </dgm:pt>
    <dgm:pt modelId="{01AC8B6F-60E6-4B68-9F94-29D6ECDA38FD}" type="pres">
      <dgm:prSet presAssocID="{1496FCB9-8154-43D7-BB52-DC183A11BCD0}" presName="vertSpace2b" presStyleCnt="0"/>
      <dgm:spPr/>
    </dgm:pt>
    <dgm:pt modelId="{DC4E5C11-F1D7-4E70-B3E4-D25C2C1745D6}" type="pres">
      <dgm:prSet presAssocID="{14F686C1-C732-4AFC-8067-2A330622880A}" presName="horz2" presStyleCnt="0"/>
      <dgm:spPr/>
    </dgm:pt>
    <dgm:pt modelId="{2F5E3911-77C7-4B66-AE4E-4A8ED4415B66}" type="pres">
      <dgm:prSet presAssocID="{14F686C1-C732-4AFC-8067-2A330622880A}" presName="horzSpace2" presStyleCnt="0"/>
      <dgm:spPr/>
    </dgm:pt>
    <dgm:pt modelId="{AB8CAE8C-A08B-450E-A9AC-8ED799DE087D}" type="pres">
      <dgm:prSet presAssocID="{14F686C1-C732-4AFC-8067-2A330622880A}" presName="tx2" presStyleLbl="revTx" presStyleIdx="3" presStyleCnt="6"/>
      <dgm:spPr/>
    </dgm:pt>
    <dgm:pt modelId="{3591D42B-4BDE-4EA7-843A-E8C9D4C3026A}" type="pres">
      <dgm:prSet presAssocID="{14F686C1-C732-4AFC-8067-2A330622880A}" presName="vert2" presStyleCnt="0"/>
      <dgm:spPr/>
    </dgm:pt>
    <dgm:pt modelId="{EFA3885B-F75E-4303-8A3B-B47593D27C5E}" type="pres">
      <dgm:prSet presAssocID="{14F686C1-C732-4AFC-8067-2A330622880A}" presName="thinLine2b" presStyleLbl="callout" presStyleIdx="2" presStyleCnt="5"/>
      <dgm:spPr/>
    </dgm:pt>
    <dgm:pt modelId="{9E07B13E-BE14-4441-A6C7-D0D20F2B5DA6}" type="pres">
      <dgm:prSet presAssocID="{14F686C1-C732-4AFC-8067-2A330622880A}" presName="vertSpace2b" presStyleCnt="0"/>
      <dgm:spPr/>
    </dgm:pt>
    <dgm:pt modelId="{9182A9CF-F27D-4EB2-A469-ED3369772301}" type="pres">
      <dgm:prSet presAssocID="{C649E1E2-DB80-4891-9964-05735FCB2A75}" presName="horz2" presStyleCnt="0"/>
      <dgm:spPr/>
    </dgm:pt>
    <dgm:pt modelId="{473D43A9-F4EB-4425-9931-763C20140938}" type="pres">
      <dgm:prSet presAssocID="{C649E1E2-DB80-4891-9964-05735FCB2A75}" presName="horzSpace2" presStyleCnt="0"/>
      <dgm:spPr/>
    </dgm:pt>
    <dgm:pt modelId="{97E1C05B-650D-4EC0-85C1-10E6E58ED61A}" type="pres">
      <dgm:prSet presAssocID="{C649E1E2-DB80-4891-9964-05735FCB2A75}" presName="tx2" presStyleLbl="revTx" presStyleIdx="4" presStyleCnt="6"/>
      <dgm:spPr/>
    </dgm:pt>
    <dgm:pt modelId="{1D039578-67BC-46E2-93C9-6BC564102BBD}" type="pres">
      <dgm:prSet presAssocID="{C649E1E2-DB80-4891-9964-05735FCB2A75}" presName="vert2" presStyleCnt="0"/>
      <dgm:spPr/>
    </dgm:pt>
    <dgm:pt modelId="{09ED0AE8-FDC1-41CB-972B-30CB8E134633}" type="pres">
      <dgm:prSet presAssocID="{C649E1E2-DB80-4891-9964-05735FCB2A75}" presName="thinLine2b" presStyleLbl="callout" presStyleIdx="3" presStyleCnt="5"/>
      <dgm:spPr/>
    </dgm:pt>
    <dgm:pt modelId="{B52D5B21-6957-4955-A3E6-1A7DAD41CF65}" type="pres">
      <dgm:prSet presAssocID="{C649E1E2-DB80-4891-9964-05735FCB2A75}" presName="vertSpace2b" presStyleCnt="0"/>
      <dgm:spPr/>
    </dgm:pt>
    <dgm:pt modelId="{EBFAFC18-8C2A-4C9B-9AB7-5532FDB16A37}" type="pres">
      <dgm:prSet presAssocID="{07A2BB6C-617E-4616-9A77-7EA1937B5A46}" presName="horz2" presStyleCnt="0"/>
      <dgm:spPr/>
    </dgm:pt>
    <dgm:pt modelId="{CAF1ED8E-4C10-4A97-B440-93960D931170}" type="pres">
      <dgm:prSet presAssocID="{07A2BB6C-617E-4616-9A77-7EA1937B5A46}" presName="horzSpace2" presStyleCnt="0"/>
      <dgm:spPr/>
    </dgm:pt>
    <dgm:pt modelId="{4CA5E1D9-61D7-47DB-BEAB-61F8CD53198E}" type="pres">
      <dgm:prSet presAssocID="{07A2BB6C-617E-4616-9A77-7EA1937B5A46}" presName="tx2" presStyleLbl="revTx" presStyleIdx="5" presStyleCnt="6"/>
      <dgm:spPr/>
    </dgm:pt>
    <dgm:pt modelId="{55FDBCD1-3DFD-4AF0-BEF0-AFCE6E411917}" type="pres">
      <dgm:prSet presAssocID="{07A2BB6C-617E-4616-9A77-7EA1937B5A46}" presName="vert2" presStyleCnt="0"/>
      <dgm:spPr/>
    </dgm:pt>
    <dgm:pt modelId="{3FB7D4DB-C17D-47AF-9032-EC64F49A7398}" type="pres">
      <dgm:prSet presAssocID="{07A2BB6C-617E-4616-9A77-7EA1937B5A46}" presName="thinLine2b" presStyleLbl="callout" presStyleIdx="4" presStyleCnt="5"/>
      <dgm:spPr/>
    </dgm:pt>
    <dgm:pt modelId="{9C05215D-45D2-4E6B-B09C-27F7C8B2A1A8}" type="pres">
      <dgm:prSet presAssocID="{07A2BB6C-617E-4616-9A77-7EA1937B5A46}" presName="vertSpace2b" presStyleCnt="0"/>
      <dgm:spPr/>
    </dgm:pt>
  </dgm:ptLst>
  <dgm:cxnLst>
    <dgm:cxn modelId="{C8B63908-F254-4E44-9B09-C91102626EFF}" srcId="{60D113EA-FAC9-4A26-9033-97ED103C372A}" destId="{1496FCB9-8154-43D7-BB52-DC183A11BCD0}" srcOrd="1" destOrd="0" parTransId="{EB0839E0-B8A1-4FB4-B70F-4E9BEB6F86D0}" sibTransId="{737D1565-4C3B-494B-A7F3-2E4D32CFFC6E}"/>
    <dgm:cxn modelId="{54EC3421-F671-4488-A3BE-A20A635331CE}" type="presOf" srcId="{14F686C1-C732-4AFC-8067-2A330622880A}" destId="{AB8CAE8C-A08B-450E-A9AC-8ED799DE087D}" srcOrd="0" destOrd="0" presId="urn:microsoft.com/office/officeart/2008/layout/LinedList"/>
    <dgm:cxn modelId="{EABC3D29-78C3-4C13-BEC8-23E4AE7E09AC}" srcId="{60D113EA-FAC9-4A26-9033-97ED103C372A}" destId="{07A2BB6C-617E-4616-9A77-7EA1937B5A46}" srcOrd="4" destOrd="0" parTransId="{87BD58D9-597A-48DC-AB2A-1AC5D98254D2}" sibTransId="{2C1F74D6-2E7A-4F4A-8106-017EA5C09CB5}"/>
    <dgm:cxn modelId="{49B15D29-7941-40E4-90BA-5EA2DE328EC5}" type="presOf" srcId="{60D113EA-FAC9-4A26-9033-97ED103C372A}" destId="{C2D380A6-7F86-415E-AB76-8A336EF5DD50}" srcOrd="0" destOrd="0" presId="urn:microsoft.com/office/officeart/2008/layout/LinedList"/>
    <dgm:cxn modelId="{0B37183C-2E23-4160-8C6E-98099FFFF875}" type="presOf" srcId="{07A2BB6C-617E-4616-9A77-7EA1937B5A46}" destId="{4CA5E1D9-61D7-47DB-BEAB-61F8CD53198E}" srcOrd="0" destOrd="0" presId="urn:microsoft.com/office/officeart/2008/layout/LinedList"/>
    <dgm:cxn modelId="{19F01C96-2DFE-4CFB-B951-2FE70ADC157C}" type="presOf" srcId="{C649E1E2-DB80-4891-9964-05735FCB2A75}" destId="{97E1C05B-650D-4EC0-85C1-10E6E58ED61A}" srcOrd="0" destOrd="0" presId="urn:microsoft.com/office/officeart/2008/layout/LinedList"/>
    <dgm:cxn modelId="{159A3597-5D25-432B-91BC-966681CD2CA3}" type="presOf" srcId="{1496FCB9-8154-43D7-BB52-DC183A11BCD0}" destId="{8CB23E3A-E7EF-4EC2-941E-A3DA34101EDF}" srcOrd="0" destOrd="0" presId="urn:microsoft.com/office/officeart/2008/layout/LinedList"/>
    <dgm:cxn modelId="{47122D9E-57B9-40E5-AC59-13B58A376011}" srcId="{60D113EA-FAC9-4A26-9033-97ED103C372A}" destId="{88693C51-657F-40E1-A08A-D8080E21A986}" srcOrd="0" destOrd="0" parTransId="{7B94595F-AE66-4FB8-A58A-27DBF6AE5135}" sibTransId="{EE58C880-FAA6-4824-838C-4DEFFF3BD9A8}"/>
    <dgm:cxn modelId="{B60F76BA-7063-4A5C-AEFD-F80FF0C7E121}" srcId="{60D113EA-FAC9-4A26-9033-97ED103C372A}" destId="{C649E1E2-DB80-4891-9964-05735FCB2A75}" srcOrd="3" destOrd="0" parTransId="{DBD243D7-49F2-4EB0-969B-E6D6F8D1D233}" sibTransId="{B95F72D6-17E7-4ADF-A681-CF3B0AAC3E4F}"/>
    <dgm:cxn modelId="{0B627CC8-ED70-441B-872B-8118494D02C2}" srcId="{E272FFFE-B5A8-4E40-80E1-9D627E215820}" destId="{60D113EA-FAC9-4A26-9033-97ED103C372A}" srcOrd="0" destOrd="0" parTransId="{C427B6FE-4A79-4F86-8BD3-000BE929A384}" sibTransId="{83DBECE3-924C-48E1-BE0C-452E0E11F4C4}"/>
    <dgm:cxn modelId="{9A0227C9-D835-4912-9625-F921E49A5273}" type="presOf" srcId="{88693C51-657F-40E1-A08A-D8080E21A986}" destId="{3040F341-4161-41A0-8275-A2388EED241F}" srcOrd="0" destOrd="0" presId="urn:microsoft.com/office/officeart/2008/layout/LinedList"/>
    <dgm:cxn modelId="{574433CA-6AAC-4969-94EE-EDE8516CB3EE}" type="presOf" srcId="{E272FFFE-B5A8-4E40-80E1-9D627E215820}" destId="{47278F50-C236-4E93-912E-14DC43B78A40}" srcOrd="0" destOrd="0" presId="urn:microsoft.com/office/officeart/2008/layout/LinedList"/>
    <dgm:cxn modelId="{C2A808E8-E956-4FB3-84CF-E076CF5AE12E}" srcId="{60D113EA-FAC9-4A26-9033-97ED103C372A}" destId="{14F686C1-C732-4AFC-8067-2A330622880A}" srcOrd="2" destOrd="0" parTransId="{9E6CB682-A79C-4E3E-9DF0-32BFCCE9AD9C}" sibTransId="{EE79CC7C-27EA-49F8-8143-91E9EF2C12A7}"/>
    <dgm:cxn modelId="{68B6AF4F-AF70-46E1-AE33-FF1970AEBEF1}" type="presParOf" srcId="{47278F50-C236-4E93-912E-14DC43B78A40}" destId="{7E48A829-4861-4A57-81AD-3D81B653E198}" srcOrd="0" destOrd="0" presId="urn:microsoft.com/office/officeart/2008/layout/LinedList"/>
    <dgm:cxn modelId="{24109E2B-E375-4205-ACD0-5910D5ABF8B5}" type="presParOf" srcId="{47278F50-C236-4E93-912E-14DC43B78A40}" destId="{D66BD2E6-941D-413E-A251-33F5C3F0F25B}" srcOrd="1" destOrd="0" presId="urn:microsoft.com/office/officeart/2008/layout/LinedList"/>
    <dgm:cxn modelId="{FBAFC061-6682-4110-94CB-1424F7B15355}" type="presParOf" srcId="{D66BD2E6-941D-413E-A251-33F5C3F0F25B}" destId="{C2D380A6-7F86-415E-AB76-8A336EF5DD50}" srcOrd="0" destOrd="0" presId="urn:microsoft.com/office/officeart/2008/layout/LinedList"/>
    <dgm:cxn modelId="{A5F255AB-208A-4E80-AB7C-99916EBA6268}" type="presParOf" srcId="{D66BD2E6-941D-413E-A251-33F5C3F0F25B}" destId="{4D75C049-2645-4290-9E94-EB4C86DDE273}" srcOrd="1" destOrd="0" presId="urn:microsoft.com/office/officeart/2008/layout/LinedList"/>
    <dgm:cxn modelId="{5C2DB18C-75D7-4746-B3F2-3626917DBEB7}" type="presParOf" srcId="{4D75C049-2645-4290-9E94-EB4C86DDE273}" destId="{35C1BC14-755C-43BD-BC94-A5BB61CDEA14}" srcOrd="0" destOrd="0" presId="urn:microsoft.com/office/officeart/2008/layout/LinedList"/>
    <dgm:cxn modelId="{4E9788AB-50F3-485E-8458-7E6E2D4E885C}" type="presParOf" srcId="{4D75C049-2645-4290-9E94-EB4C86DDE273}" destId="{DDB9665F-DA23-4C34-943B-3BAB5A400EF8}" srcOrd="1" destOrd="0" presId="urn:microsoft.com/office/officeart/2008/layout/LinedList"/>
    <dgm:cxn modelId="{878CFFF6-0B8C-4B48-832D-7464806AB847}" type="presParOf" srcId="{DDB9665F-DA23-4C34-943B-3BAB5A400EF8}" destId="{63785045-DDCF-4D95-88B7-17C3C41EC09C}" srcOrd="0" destOrd="0" presId="urn:microsoft.com/office/officeart/2008/layout/LinedList"/>
    <dgm:cxn modelId="{CA46166E-91EC-4DCE-B256-42146B82DFEB}" type="presParOf" srcId="{DDB9665F-DA23-4C34-943B-3BAB5A400EF8}" destId="{3040F341-4161-41A0-8275-A2388EED241F}" srcOrd="1" destOrd="0" presId="urn:microsoft.com/office/officeart/2008/layout/LinedList"/>
    <dgm:cxn modelId="{286E4012-BD2C-4B0D-9201-DE49A2CFF238}" type="presParOf" srcId="{DDB9665F-DA23-4C34-943B-3BAB5A400EF8}" destId="{1CC33692-FD04-4B58-98DC-2725B9422733}" srcOrd="2" destOrd="0" presId="urn:microsoft.com/office/officeart/2008/layout/LinedList"/>
    <dgm:cxn modelId="{3EAE2084-764B-4113-BB62-F6C34F54CDCD}" type="presParOf" srcId="{4D75C049-2645-4290-9E94-EB4C86DDE273}" destId="{39FC055B-6F22-48A1-9E48-DB5994D548A1}" srcOrd="2" destOrd="0" presId="urn:microsoft.com/office/officeart/2008/layout/LinedList"/>
    <dgm:cxn modelId="{132AD564-5570-4920-A77F-719FBC6AE32B}" type="presParOf" srcId="{4D75C049-2645-4290-9E94-EB4C86DDE273}" destId="{F5AF7525-95DA-474B-9C62-B1E74B1382E4}" srcOrd="3" destOrd="0" presId="urn:microsoft.com/office/officeart/2008/layout/LinedList"/>
    <dgm:cxn modelId="{3B5D300D-1803-4969-93DA-A48D29186CA7}" type="presParOf" srcId="{4D75C049-2645-4290-9E94-EB4C86DDE273}" destId="{C7DED57B-D901-4D30-9FF6-A991A44596F8}" srcOrd="4" destOrd="0" presId="urn:microsoft.com/office/officeart/2008/layout/LinedList"/>
    <dgm:cxn modelId="{3B9D4F66-BF64-4DC5-8F4D-711D6CDC9443}" type="presParOf" srcId="{C7DED57B-D901-4D30-9FF6-A991A44596F8}" destId="{4BD0121C-0ABD-4DB9-B929-FA3E5D4C66E8}" srcOrd="0" destOrd="0" presId="urn:microsoft.com/office/officeart/2008/layout/LinedList"/>
    <dgm:cxn modelId="{784D3B82-9692-461C-B6CD-BCD81DC5EEAB}" type="presParOf" srcId="{C7DED57B-D901-4D30-9FF6-A991A44596F8}" destId="{8CB23E3A-E7EF-4EC2-941E-A3DA34101EDF}" srcOrd="1" destOrd="0" presId="urn:microsoft.com/office/officeart/2008/layout/LinedList"/>
    <dgm:cxn modelId="{39E4748F-4FC6-4AD6-B5FB-07EDEF3DC4C5}" type="presParOf" srcId="{C7DED57B-D901-4D30-9FF6-A991A44596F8}" destId="{C47222E4-6A08-403C-9F12-266488160BC2}" srcOrd="2" destOrd="0" presId="urn:microsoft.com/office/officeart/2008/layout/LinedList"/>
    <dgm:cxn modelId="{853D0982-757C-49B0-B7AF-B594FFC9BE53}" type="presParOf" srcId="{4D75C049-2645-4290-9E94-EB4C86DDE273}" destId="{5C400E14-FC9C-4142-B0E4-F99379B50DB0}" srcOrd="5" destOrd="0" presId="urn:microsoft.com/office/officeart/2008/layout/LinedList"/>
    <dgm:cxn modelId="{8CE8408F-15CD-4C2F-8CDF-DAEFC8441C05}" type="presParOf" srcId="{4D75C049-2645-4290-9E94-EB4C86DDE273}" destId="{01AC8B6F-60E6-4B68-9F94-29D6ECDA38FD}" srcOrd="6" destOrd="0" presId="urn:microsoft.com/office/officeart/2008/layout/LinedList"/>
    <dgm:cxn modelId="{B816F00E-F188-4843-A4EF-345ADB2AE8CF}" type="presParOf" srcId="{4D75C049-2645-4290-9E94-EB4C86DDE273}" destId="{DC4E5C11-F1D7-4E70-B3E4-D25C2C1745D6}" srcOrd="7" destOrd="0" presId="urn:microsoft.com/office/officeart/2008/layout/LinedList"/>
    <dgm:cxn modelId="{490EEAB3-3134-4D47-A4C3-4C6F0E35DE98}" type="presParOf" srcId="{DC4E5C11-F1D7-4E70-B3E4-D25C2C1745D6}" destId="{2F5E3911-77C7-4B66-AE4E-4A8ED4415B66}" srcOrd="0" destOrd="0" presId="urn:microsoft.com/office/officeart/2008/layout/LinedList"/>
    <dgm:cxn modelId="{717BE9FF-D222-486E-9F43-AE398A3A7647}" type="presParOf" srcId="{DC4E5C11-F1D7-4E70-B3E4-D25C2C1745D6}" destId="{AB8CAE8C-A08B-450E-A9AC-8ED799DE087D}" srcOrd="1" destOrd="0" presId="urn:microsoft.com/office/officeart/2008/layout/LinedList"/>
    <dgm:cxn modelId="{42DCACDB-EC29-4673-8E52-3BE216E50C85}" type="presParOf" srcId="{DC4E5C11-F1D7-4E70-B3E4-D25C2C1745D6}" destId="{3591D42B-4BDE-4EA7-843A-E8C9D4C3026A}" srcOrd="2" destOrd="0" presId="urn:microsoft.com/office/officeart/2008/layout/LinedList"/>
    <dgm:cxn modelId="{C5D7C65E-3D58-4E60-8F32-823EC9B98990}" type="presParOf" srcId="{4D75C049-2645-4290-9E94-EB4C86DDE273}" destId="{EFA3885B-F75E-4303-8A3B-B47593D27C5E}" srcOrd="8" destOrd="0" presId="urn:microsoft.com/office/officeart/2008/layout/LinedList"/>
    <dgm:cxn modelId="{4FE0C5B9-387B-41DC-8549-20B06A32B925}" type="presParOf" srcId="{4D75C049-2645-4290-9E94-EB4C86DDE273}" destId="{9E07B13E-BE14-4441-A6C7-D0D20F2B5DA6}" srcOrd="9" destOrd="0" presId="urn:microsoft.com/office/officeart/2008/layout/LinedList"/>
    <dgm:cxn modelId="{34C9D806-792E-4690-8600-D4437454BF5D}" type="presParOf" srcId="{4D75C049-2645-4290-9E94-EB4C86DDE273}" destId="{9182A9CF-F27D-4EB2-A469-ED3369772301}" srcOrd="10" destOrd="0" presId="urn:microsoft.com/office/officeart/2008/layout/LinedList"/>
    <dgm:cxn modelId="{F957EC4F-A7B4-4049-B4C2-7CC00F65BF4B}" type="presParOf" srcId="{9182A9CF-F27D-4EB2-A469-ED3369772301}" destId="{473D43A9-F4EB-4425-9931-763C20140938}" srcOrd="0" destOrd="0" presId="urn:microsoft.com/office/officeart/2008/layout/LinedList"/>
    <dgm:cxn modelId="{D55E8680-A2E9-4571-ABC4-DF1CB868F91A}" type="presParOf" srcId="{9182A9CF-F27D-4EB2-A469-ED3369772301}" destId="{97E1C05B-650D-4EC0-85C1-10E6E58ED61A}" srcOrd="1" destOrd="0" presId="urn:microsoft.com/office/officeart/2008/layout/LinedList"/>
    <dgm:cxn modelId="{A26CA791-F416-4679-9A56-94C404D06C66}" type="presParOf" srcId="{9182A9CF-F27D-4EB2-A469-ED3369772301}" destId="{1D039578-67BC-46E2-93C9-6BC564102BBD}" srcOrd="2" destOrd="0" presId="urn:microsoft.com/office/officeart/2008/layout/LinedList"/>
    <dgm:cxn modelId="{E0E009C5-AD58-43B9-AFED-FBC8F6004993}" type="presParOf" srcId="{4D75C049-2645-4290-9E94-EB4C86DDE273}" destId="{09ED0AE8-FDC1-41CB-972B-30CB8E134633}" srcOrd="11" destOrd="0" presId="urn:microsoft.com/office/officeart/2008/layout/LinedList"/>
    <dgm:cxn modelId="{E986B38E-E71B-4A7C-A7A0-9826EAE61371}" type="presParOf" srcId="{4D75C049-2645-4290-9E94-EB4C86DDE273}" destId="{B52D5B21-6957-4955-A3E6-1A7DAD41CF65}" srcOrd="12" destOrd="0" presId="urn:microsoft.com/office/officeart/2008/layout/LinedList"/>
    <dgm:cxn modelId="{423C7F56-A676-462B-A585-0F623FB430EC}" type="presParOf" srcId="{4D75C049-2645-4290-9E94-EB4C86DDE273}" destId="{EBFAFC18-8C2A-4C9B-9AB7-5532FDB16A37}" srcOrd="13" destOrd="0" presId="urn:microsoft.com/office/officeart/2008/layout/LinedList"/>
    <dgm:cxn modelId="{44457B21-DC84-477A-BB90-9B7BECE1C7D7}" type="presParOf" srcId="{EBFAFC18-8C2A-4C9B-9AB7-5532FDB16A37}" destId="{CAF1ED8E-4C10-4A97-B440-93960D931170}" srcOrd="0" destOrd="0" presId="urn:microsoft.com/office/officeart/2008/layout/LinedList"/>
    <dgm:cxn modelId="{A3619136-B139-4367-88E4-8550794CED0B}" type="presParOf" srcId="{EBFAFC18-8C2A-4C9B-9AB7-5532FDB16A37}" destId="{4CA5E1D9-61D7-47DB-BEAB-61F8CD53198E}" srcOrd="1" destOrd="0" presId="urn:microsoft.com/office/officeart/2008/layout/LinedList"/>
    <dgm:cxn modelId="{1575F9A0-F476-4D68-832F-0591D8FC2FF2}" type="presParOf" srcId="{EBFAFC18-8C2A-4C9B-9AB7-5532FDB16A37}" destId="{55FDBCD1-3DFD-4AF0-BEF0-AFCE6E411917}" srcOrd="2" destOrd="0" presId="urn:microsoft.com/office/officeart/2008/layout/LinedList"/>
    <dgm:cxn modelId="{4CDCD262-3C55-4CCF-9AD4-FEFD7E0E4AED}" type="presParOf" srcId="{4D75C049-2645-4290-9E94-EB4C86DDE273}" destId="{3FB7D4DB-C17D-47AF-9032-EC64F49A7398}" srcOrd="14" destOrd="0" presId="urn:microsoft.com/office/officeart/2008/layout/LinedList"/>
    <dgm:cxn modelId="{45F449C0-DFD4-49CF-8F14-F6C0243EC08B}" type="presParOf" srcId="{4D75C049-2645-4290-9E94-EB4C86DDE273}" destId="{9C05215D-45D2-4E6B-B09C-27F7C8B2A1A8}"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72FFFE-B5A8-4E40-80E1-9D627E215820}"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IN"/>
        </a:p>
      </dgm:t>
    </dgm:pt>
    <dgm:pt modelId="{60D113EA-FAC9-4A26-9033-97ED103C372A}">
      <dgm:prSet phldrT="[Text]" custT="1"/>
      <dgm:spPr/>
      <dgm:t>
        <a:bodyPr/>
        <a:lstStyle/>
        <a:p>
          <a:pPr algn="l"/>
          <a:r>
            <a:rPr lang="en-IN" sz="2400" dirty="0">
              <a:latin typeface="Verdana" panose="020B0604030504040204" pitchFamily="34" charset="0"/>
              <a:ea typeface="Verdana" panose="020B0604030504040204" pitchFamily="34" charset="0"/>
            </a:rPr>
            <a:t>Management Consultancy &amp; Other Services</a:t>
          </a:r>
        </a:p>
      </dgm:t>
    </dgm:pt>
    <dgm:pt modelId="{C427B6FE-4A79-4F86-8BD3-000BE929A384}" type="parTrans" cxnId="{0B627CC8-ED70-441B-872B-8118494D02C2}">
      <dgm:prSet/>
      <dgm:spPr/>
      <dgm:t>
        <a:bodyPr/>
        <a:lstStyle/>
        <a:p>
          <a:pPr algn="l"/>
          <a:endParaRPr lang="en-IN" sz="2000">
            <a:latin typeface="Verdana" panose="020B0604030504040204" pitchFamily="34" charset="0"/>
            <a:ea typeface="Verdana" panose="020B0604030504040204" pitchFamily="34" charset="0"/>
          </a:endParaRPr>
        </a:p>
      </dgm:t>
    </dgm:pt>
    <dgm:pt modelId="{83DBECE3-924C-48E1-BE0C-452E0E11F4C4}" type="sibTrans" cxnId="{0B627CC8-ED70-441B-872B-8118494D02C2}">
      <dgm:prSet/>
      <dgm:spPr/>
      <dgm:t>
        <a:bodyPr/>
        <a:lstStyle/>
        <a:p>
          <a:pPr algn="l"/>
          <a:endParaRPr lang="en-IN" sz="2000">
            <a:latin typeface="Verdana" panose="020B0604030504040204" pitchFamily="34" charset="0"/>
            <a:ea typeface="Verdana" panose="020B0604030504040204" pitchFamily="34" charset="0"/>
          </a:endParaRPr>
        </a:p>
      </dgm:t>
    </dgm:pt>
    <dgm:pt modelId="{88693C51-657F-40E1-A08A-D8080E21A986}">
      <dgm:prSet phldrT="[Text]" custT="1"/>
      <dgm:spPr/>
      <dgm:t>
        <a:bodyPr/>
        <a:lstStyle/>
        <a:p>
          <a:pPr algn="l"/>
          <a:r>
            <a:rPr lang="en-IN" sz="1600" dirty="0">
              <a:latin typeface="Verdana" panose="020B0604030504040204" pitchFamily="34" charset="0"/>
              <a:ea typeface="Verdana" panose="020B0604030504040204" pitchFamily="34" charset="0"/>
            </a:rPr>
            <a:t>Inventory Management, material handling and storage</a:t>
          </a:r>
        </a:p>
      </dgm:t>
    </dgm:pt>
    <dgm:pt modelId="{7B94595F-AE66-4FB8-A58A-27DBF6AE5135}" type="parTrans" cxnId="{47122D9E-57B9-40E5-AC59-13B58A376011}">
      <dgm:prSet/>
      <dgm:spPr/>
      <dgm:t>
        <a:bodyPr/>
        <a:lstStyle/>
        <a:p>
          <a:pPr algn="l"/>
          <a:endParaRPr lang="en-IN" sz="2000">
            <a:latin typeface="Verdana" panose="020B0604030504040204" pitchFamily="34" charset="0"/>
            <a:ea typeface="Verdana" panose="020B0604030504040204" pitchFamily="34" charset="0"/>
          </a:endParaRPr>
        </a:p>
      </dgm:t>
    </dgm:pt>
    <dgm:pt modelId="{EE58C880-FAA6-4824-838C-4DEFFF3BD9A8}" type="sibTrans" cxnId="{47122D9E-57B9-40E5-AC59-13B58A376011}">
      <dgm:prSet/>
      <dgm:spPr/>
      <dgm:t>
        <a:bodyPr/>
        <a:lstStyle/>
        <a:p>
          <a:pPr algn="l"/>
          <a:endParaRPr lang="en-IN" sz="2000">
            <a:latin typeface="Verdana" panose="020B0604030504040204" pitchFamily="34" charset="0"/>
            <a:ea typeface="Verdana" panose="020B0604030504040204" pitchFamily="34" charset="0"/>
          </a:endParaRPr>
        </a:p>
      </dgm:t>
    </dgm:pt>
    <dgm:pt modelId="{1496FCB9-8154-43D7-BB52-DC183A11BCD0}">
      <dgm:prSet phldrT="[Text]" custT="1"/>
      <dgm:spPr/>
      <dgm:t>
        <a:bodyPr/>
        <a:lstStyle/>
        <a:p>
          <a:pPr algn="l"/>
          <a:r>
            <a:rPr lang="en-IN" sz="1600" dirty="0">
              <a:latin typeface="Verdana" panose="020B0604030504040204" pitchFamily="34" charset="0"/>
              <a:ea typeface="Verdana" panose="020B0604030504040204" pitchFamily="34" charset="0"/>
            </a:rPr>
            <a:t>Market Research and demand studies</a:t>
          </a:r>
        </a:p>
      </dgm:t>
    </dgm:pt>
    <dgm:pt modelId="{EB0839E0-B8A1-4FB4-B70F-4E9BEB6F86D0}" type="parTrans" cxnId="{C8B63908-F254-4E44-9B09-C91102626EFF}">
      <dgm:prSet/>
      <dgm:spPr/>
      <dgm:t>
        <a:bodyPr/>
        <a:lstStyle/>
        <a:p>
          <a:pPr algn="l"/>
          <a:endParaRPr lang="en-IN" sz="2000">
            <a:latin typeface="Verdana" panose="020B0604030504040204" pitchFamily="34" charset="0"/>
            <a:ea typeface="Verdana" panose="020B0604030504040204" pitchFamily="34" charset="0"/>
          </a:endParaRPr>
        </a:p>
      </dgm:t>
    </dgm:pt>
    <dgm:pt modelId="{737D1565-4C3B-494B-A7F3-2E4D32CFFC6E}" type="sibTrans" cxnId="{C8B63908-F254-4E44-9B09-C91102626EFF}">
      <dgm:prSet/>
      <dgm:spPr/>
      <dgm:t>
        <a:bodyPr/>
        <a:lstStyle/>
        <a:p>
          <a:pPr algn="l"/>
          <a:endParaRPr lang="en-IN" sz="2000">
            <a:latin typeface="Verdana" panose="020B0604030504040204" pitchFamily="34" charset="0"/>
            <a:ea typeface="Verdana" panose="020B0604030504040204" pitchFamily="34" charset="0"/>
          </a:endParaRPr>
        </a:p>
      </dgm:t>
    </dgm:pt>
    <dgm:pt modelId="{14F686C1-C732-4AFC-8067-2A330622880A}">
      <dgm:prSet phldrT="[Text]" custT="1"/>
      <dgm:spPr/>
      <dgm:t>
        <a:bodyPr/>
        <a:lstStyle/>
        <a:p>
          <a:pPr algn="l"/>
          <a:r>
            <a:rPr lang="en-IN" sz="1600" dirty="0">
              <a:latin typeface="Verdana" panose="020B0604030504040204" pitchFamily="34" charset="0"/>
              <a:ea typeface="Verdana" panose="020B0604030504040204" pitchFamily="34" charset="0"/>
            </a:rPr>
            <a:t>Price fixation and other management decision making</a:t>
          </a:r>
        </a:p>
      </dgm:t>
    </dgm:pt>
    <dgm:pt modelId="{9E6CB682-A79C-4E3E-9DF0-32BFCCE9AD9C}" type="parTrans" cxnId="{C2A808E8-E956-4FB3-84CF-E076CF5AE12E}">
      <dgm:prSet/>
      <dgm:spPr/>
      <dgm:t>
        <a:bodyPr/>
        <a:lstStyle/>
        <a:p>
          <a:pPr algn="l"/>
          <a:endParaRPr lang="en-IN" sz="2000">
            <a:latin typeface="Verdana" panose="020B0604030504040204" pitchFamily="34" charset="0"/>
            <a:ea typeface="Verdana" panose="020B0604030504040204" pitchFamily="34" charset="0"/>
          </a:endParaRPr>
        </a:p>
      </dgm:t>
    </dgm:pt>
    <dgm:pt modelId="{EE79CC7C-27EA-49F8-8143-91E9EF2C12A7}" type="sibTrans" cxnId="{C2A808E8-E956-4FB3-84CF-E076CF5AE12E}">
      <dgm:prSet/>
      <dgm:spPr/>
      <dgm:t>
        <a:bodyPr/>
        <a:lstStyle/>
        <a:p>
          <a:pPr algn="l"/>
          <a:endParaRPr lang="en-IN" sz="2000">
            <a:latin typeface="Verdana" panose="020B0604030504040204" pitchFamily="34" charset="0"/>
            <a:ea typeface="Verdana" panose="020B0604030504040204" pitchFamily="34" charset="0"/>
          </a:endParaRPr>
        </a:p>
      </dgm:t>
    </dgm:pt>
    <dgm:pt modelId="{C649E1E2-DB80-4891-9964-05735FCB2A75}">
      <dgm:prSet phldrT="[Text]" custT="1"/>
      <dgm:spPr/>
      <dgm:t>
        <a:bodyPr/>
        <a:lstStyle/>
        <a:p>
          <a:pPr algn="l"/>
          <a:r>
            <a:rPr lang="en-IN" sz="1600" dirty="0">
              <a:latin typeface="Verdana" panose="020B0604030504040204" pitchFamily="34" charset="0"/>
              <a:ea typeface="Verdana" panose="020B0604030504040204" pitchFamily="34" charset="0"/>
            </a:rPr>
            <a:t>Management accounting Systems, cost control and value analysis</a:t>
          </a:r>
        </a:p>
      </dgm:t>
    </dgm:pt>
    <dgm:pt modelId="{DBD243D7-49F2-4EB0-969B-E6D6F8D1D233}" type="parTrans" cxnId="{B60F76BA-7063-4A5C-AEFD-F80FF0C7E121}">
      <dgm:prSet/>
      <dgm:spPr/>
      <dgm:t>
        <a:bodyPr/>
        <a:lstStyle/>
        <a:p>
          <a:pPr algn="l"/>
          <a:endParaRPr lang="en-IN" sz="2000">
            <a:latin typeface="Verdana" panose="020B0604030504040204" pitchFamily="34" charset="0"/>
            <a:ea typeface="Verdana" panose="020B0604030504040204" pitchFamily="34" charset="0"/>
          </a:endParaRPr>
        </a:p>
      </dgm:t>
    </dgm:pt>
    <dgm:pt modelId="{B95F72D6-17E7-4ADF-A681-CF3B0AAC3E4F}" type="sibTrans" cxnId="{B60F76BA-7063-4A5C-AEFD-F80FF0C7E121}">
      <dgm:prSet/>
      <dgm:spPr/>
      <dgm:t>
        <a:bodyPr/>
        <a:lstStyle/>
        <a:p>
          <a:pPr algn="l"/>
          <a:endParaRPr lang="en-IN" sz="2000">
            <a:latin typeface="Verdana" panose="020B0604030504040204" pitchFamily="34" charset="0"/>
            <a:ea typeface="Verdana" panose="020B0604030504040204" pitchFamily="34" charset="0"/>
          </a:endParaRPr>
        </a:p>
      </dgm:t>
    </dgm:pt>
    <dgm:pt modelId="{07A2BB6C-617E-4616-9A77-7EA1937B5A46}">
      <dgm:prSet phldrT="[Text]" custT="1"/>
      <dgm:spPr/>
      <dgm:t>
        <a:bodyPr/>
        <a:lstStyle/>
        <a:p>
          <a:pPr algn="l"/>
          <a:r>
            <a:rPr lang="en-IN" sz="1600" dirty="0">
              <a:latin typeface="Verdana" panose="020B0604030504040204" pitchFamily="34" charset="0"/>
              <a:ea typeface="Verdana" panose="020B0604030504040204" pitchFamily="34" charset="0"/>
            </a:rPr>
            <a:t>Control methods and management information and reporting</a:t>
          </a:r>
        </a:p>
      </dgm:t>
    </dgm:pt>
    <dgm:pt modelId="{87BD58D9-597A-48DC-AB2A-1AC5D98254D2}" type="parTrans" cxnId="{EABC3D29-78C3-4C13-BEC8-23E4AE7E09AC}">
      <dgm:prSet/>
      <dgm:spPr/>
      <dgm:t>
        <a:bodyPr/>
        <a:lstStyle/>
        <a:p>
          <a:pPr algn="l"/>
          <a:endParaRPr lang="en-IN" sz="2000">
            <a:latin typeface="Verdana" panose="020B0604030504040204" pitchFamily="34" charset="0"/>
            <a:ea typeface="Verdana" panose="020B0604030504040204" pitchFamily="34" charset="0"/>
          </a:endParaRPr>
        </a:p>
      </dgm:t>
    </dgm:pt>
    <dgm:pt modelId="{2C1F74D6-2E7A-4F4A-8106-017EA5C09CB5}" type="sibTrans" cxnId="{EABC3D29-78C3-4C13-BEC8-23E4AE7E09AC}">
      <dgm:prSet/>
      <dgm:spPr/>
      <dgm:t>
        <a:bodyPr/>
        <a:lstStyle/>
        <a:p>
          <a:pPr algn="l"/>
          <a:endParaRPr lang="en-IN" sz="2000">
            <a:latin typeface="Verdana" panose="020B0604030504040204" pitchFamily="34" charset="0"/>
            <a:ea typeface="Verdana" panose="020B0604030504040204" pitchFamily="34" charset="0"/>
          </a:endParaRPr>
        </a:p>
      </dgm:t>
    </dgm:pt>
    <dgm:pt modelId="{DE74CBF8-A071-44A6-9982-D34459175926}">
      <dgm:prSet phldrT="[Text]" custT="1"/>
      <dgm:spPr/>
      <dgm:t>
        <a:bodyPr/>
        <a:lstStyle/>
        <a:p>
          <a:pPr algn="l"/>
          <a:r>
            <a:rPr lang="en-IN" sz="1600" dirty="0">
              <a:latin typeface="Verdana" panose="020B0604030504040204" pitchFamily="34" charset="0"/>
              <a:ea typeface="Verdana" panose="020B0604030504040204" pitchFamily="34" charset="0"/>
            </a:rPr>
            <a:t>Business Policy, corporate planning, organisation development, growth and diversification</a:t>
          </a:r>
        </a:p>
      </dgm:t>
    </dgm:pt>
    <dgm:pt modelId="{D70E9D62-4CAA-4730-A944-975A09F64CD6}" type="parTrans" cxnId="{B2885513-E2D0-4FC3-9F3B-3E8B011F0E3F}">
      <dgm:prSet/>
      <dgm:spPr/>
      <dgm:t>
        <a:bodyPr/>
        <a:lstStyle/>
        <a:p>
          <a:pPr algn="l"/>
          <a:endParaRPr lang="en-IN" sz="2000">
            <a:latin typeface="Verdana" panose="020B0604030504040204" pitchFamily="34" charset="0"/>
            <a:ea typeface="Verdana" panose="020B0604030504040204" pitchFamily="34" charset="0"/>
          </a:endParaRPr>
        </a:p>
      </dgm:t>
    </dgm:pt>
    <dgm:pt modelId="{AE14A7A7-EB93-42E5-932D-49A665277FF8}" type="sibTrans" cxnId="{B2885513-E2D0-4FC3-9F3B-3E8B011F0E3F}">
      <dgm:prSet/>
      <dgm:spPr/>
      <dgm:t>
        <a:bodyPr/>
        <a:lstStyle/>
        <a:p>
          <a:pPr algn="l"/>
          <a:endParaRPr lang="en-IN" sz="2000">
            <a:latin typeface="Verdana" panose="020B0604030504040204" pitchFamily="34" charset="0"/>
            <a:ea typeface="Verdana" panose="020B0604030504040204" pitchFamily="34" charset="0"/>
          </a:endParaRPr>
        </a:p>
      </dgm:t>
    </dgm:pt>
    <dgm:pt modelId="{5DF76F0C-8CCF-4C20-B7A6-608C1C2FABA0}">
      <dgm:prSet phldrT="[Text]" custT="1"/>
      <dgm:spPr/>
      <dgm:t>
        <a:bodyPr/>
        <a:lstStyle/>
        <a:p>
          <a:pPr algn="l"/>
          <a:r>
            <a:rPr lang="en-IN" sz="1600" dirty="0">
              <a:latin typeface="Verdana" panose="020B0604030504040204" pitchFamily="34" charset="0"/>
              <a:ea typeface="Verdana" panose="020B0604030504040204" pitchFamily="34" charset="0"/>
            </a:rPr>
            <a:t>System Analysis and design, and computer related services including selection of hardware and development of software in all areas of services which can be otherwise be rendered by CA in practice. </a:t>
          </a:r>
        </a:p>
      </dgm:t>
    </dgm:pt>
    <dgm:pt modelId="{2111CFB1-6C66-4FD3-8320-4F0D8FE52332}" type="parTrans" cxnId="{1AE88575-755E-40D4-80B7-E1C710773479}">
      <dgm:prSet/>
      <dgm:spPr/>
      <dgm:t>
        <a:bodyPr/>
        <a:lstStyle/>
        <a:p>
          <a:pPr algn="l"/>
          <a:endParaRPr lang="en-IN" sz="2000">
            <a:latin typeface="Verdana" panose="020B0604030504040204" pitchFamily="34" charset="0"/>
            <a:ea typeface="Verdana" panose="020B0604030504040204" pitchFamily="34" charset="0"/>
          </a:endParaRPr>
        </a:p>
      </dgm:t>
    </dgm:pt>
    <dgm:pt modelId="{CDE082A2-9A61-4C5A-AB5F-3FD8F30E16AA}" type="sibTrans" cxnId="{1AE88575-755E-40D4-80B7-E1C710773479}">
      <dgm:prSet/>
      <dgm:spPr/>
      <dgm:t>
        <a:bodyPr/>
        <a:lstStyle/>
        <a:p>
          <a:pPr algn="l"/>
          <a:endParaRPr lang="en-IN" sz="2000">
            <a:latin typeface="Verdana" panose="020B0604030504040204" pitchFamily="34" charset="0"/>
            <a:ea typeface="Verdana" panose="020B0604030504040204" pitchFamily="34" charset="0"/>
          </a:endParaRPr>
        </a:p>
      </dgm:t>
    </dgm:pt>
    <dgm:pt modelId="{47278F50-C236-4E93-912E-14DC43B78A40}" type="pres">
      <dgm:prSet presAssocID="{E272FFFE-B5A8-4E40-80E1-9D627E215820}" presName="vert0" presStyleCnt="0">
        <dgm:presLayoutVars>
          <dgm:dir/>
          <dgm:animOne val="branch"/>
          <dgm:animLvl val="lvl"/>
        </dgm:presLayoutVars>
      </dgm:prSet>
      <dgm:spPr/>
    </dgm:pt>
    <dgm:pt modelId="{7E48A829-4861-4A57-81AD-3D81B653E198}" type="pres">
      <dgm:prSet presAssocID="{60D113EA-FAC9-4A26-9033-97ED103C372A}" presName="thickLine" presStyleLbl="alignNode1" presStyleIdx="0" presStyleCnt="1"/>
      <dgm:spPr/>
    </dgm:pt>
    <dgm:pt modelId="{D66BD2E6-941D-413E-A251-33F5C3F0F25B}" type="pres">
      <dgm:prSet presAssocID="{60D113EA-FAC9-4A26-9033-97ED103C372A}" presName="horz1" presStyleCnt="0"/>
      <dgm:spPr/>
    </dgm:pt>
    <dgm:pt modelId="{C2D380A6-7F86-415E-AB76-8A336EF5DD50}" type="pres">
      <dgm:prSet presAssocID="{60D113EA-FAC9-4A26-9033-97ED103C372A}" presName="tx1" presStyleLbl="revTx" presStyleIdx="0" presStyleCnt="8"/>
      <dgm:spPr/>
    </dgm:pt>
    <dgm:pt modelId="{4D75C049-2645-4290-9E94-EB4C86DDE273}" type="pres">
      <dgm:prSet presAssocID="{60D113EA-FAC9-4A26-9033-97ED103C372A}" presName="vert1" presStyleCnt="0"/>
      <dgm:spPr/>
    </dgm:pt>
    <dgm:pt modelId="{35C1BC14-755C-43BD-BC94-A5BB61CDEA14}" type="pres">
      <dgm:prSet presAssocID="{88693C51-657F-40E1-A08A-D8080E21A986}" presName="vertSpace2a" presStyleCnt="0"/>
      <dgm:spPr/>
    </dgm:pt>
    <dgm:pt modelId="{DDB9665F-DA23-4C34-943B-3BAB5A400EF8}" type="pres">
      <dgm:prSet presAssocID="{88693C51-657F-40E1-A08A-D8080E21A986}" presName="horz2" presStyleCnt="0"/>
      <dgm:spPr/>
    </dgm:pt>
    <dgm:pt modelId="{63785045-DDCF-4D95-88B7-17C3C41EC09C}" type="pres">
      <dgm:prSet presAssocID="{88693C51-657F-40E1-A08A-D8080E21A986}" presName="horzSpace2" presStyleCnt="0"/>
      <dgm:spPr/>
    </dgm:pt>
    <dgm:pt modelId="{3040F341-4161-41A0-8275-A2388EED241F}" type="pres">
      <dgm:prSet presAssocID="{88693C51-657F-40E1-A08A-D8080E21A986}" presName="tx2" presStyleLbl="revTx" presStyleIdx="1" presStyleCnt="8"/>
      <dgm:spPr/>
    </dgm:pt>
    <dgm:pt modelId="{1CC33692-FD04-4B58-98DC-2725B9422733}" type="pres">
      <dgm:prSet presAssocID="{88693C51-657F-40E1-A08A-D8080E21A986}" presName="vert2" presStyleCnt="0"/>
      <dgm:spPr/>
    </dgm:pt>
    <dgm:pt modelId="{39FC055B-6F22-48A1-9E48-DB5994D548A1}" type="pres">
      <dgm:prSet presAssocID="{88693C51-657F-40E1-A08A-D8080E21A986}" presName="thinLine2b" presStyleLbl="callout" presStyleIdx="0" presStyleCnt="7"/>
      <dgm:spPr/>
    </dgm:pt>
    <dgm:pt modelId="{F5AF7525-95DA-474B-9C62-B1E74B1382E4}" type="pres">
      <dgm:prSet presAssocID="{88693C51-657F-40E1-A08A-D8080E21A986}" presName="vertSpace2b" presStyleCnt="0"/>
      <dgm:spPr/>
    </dgm:pt>
    <dgm:pt modelId="{C7DED57B-D901-4D30-9FF6-A991A44596F8}" type="pres">
      <dgm:prSet presAssocID="{1496FCB9-8154-43D7-BB52-DC183A11BCD0}" presName="horz2" presStyleCnt="0"/>
      <dgm:spPr/>
    </dgm:pt>
    <dgm:pt modelId="{4BD0121C-0ABD-4DB9-B929-FA3E5D4C66E8}" type="pres">
      <dgm:prSet presAssocID="{1496FCB9-8154-43D7-BB52-DC183A11BCD0}" presName="horzSpace2" presStyleCnt="0"/>
      <dgm:spPr/>
    </dgm:pt>
    <dgm:pt modelId="{8CB23E3A-E7EF-4EC2-941E-A3DA34101EDF}" type="pres">
      <dgm:prSet presAssocID="{1496FCB9-8154-43D7-BB52-DC183A11BCD0}" presName="tx2" presStyleLbl="revTx" presStyleIdx="2" presStyleCnt="8"/>
      <dgm:spPr/>
    </dgm:pt>
    <dgm:pt modelId="{C47222E4-6A08-403C-9F12-266488160BC2}" type="pres">
      <dgm:prSet presAssocID="{1496FCB9-8154-43D7-BB52-DC183A11BCD0}" presName="vert2" presStyleCnt="0"/>
      <dgm:spPr/>
    </dgm:pt>
    <dgm:pt modelId="{5C400E14-FC9C-4142-B0E4-F99379B50DB0}" type="pres">
      <dgm:prSet presAssocID="{1496FCB9-8154-43D7-BB52-DC183A11BCD0}" presName="thinLine2b" presStyleLbl="callout" presStyleIdx="1" presStyleCnt="7"/>
      <dgm:spPr/>
    </dgm:pt>
    <dgm:pt modelId="{01AC8B6F-60E6-4B68-9F94-29D6ECDA38FD}" type="pres">
      <dgm:prSet presAssocID="{1496FCB9-8154-43D7-BB52-DC183A11BCD0}" presName="vertSpace2b" presStyleCnt="0"/>
      <dgm:spPr/>
    </dgm:pt>
    <dgm:pt modelId="{DC4E5C11-F1D7-4E70-B3E4-D25C2C1745D6}" type="pres">
      <dgm:prSet presAssocID="{14F686C1-C732-4AFC-8067-2A330622880A}" presName="horz2" presStyleCnt="0"/>
      <dgm:spPr/>
    </dgm:pt>
    <dgm:pt modelId="{2F5E3911-77C7-4B66-AE4E-4A8ED4415B66}" type="pres">
      <dgm:prSet presAssocID="{14F686C1-C732-4AFC-8067-2A330622880A}" presName="horzSpace2" presStyleCnt="0"/>
      <dgm:spPr/>
    </dgm:pt>
    <dgm:pt modelId="{AB8CAE8C-A08B-450E-A9AC-8ED799DE087D}" type="pres">
      <dgm:prSet presAssocID="{14F686C1-C732-4AFC-8067-2A330622880A}" presName="tx2" presStyleLbl="revTx" presStyleIdx="3" presStyleCnt="8"/>
      <dgm:spPr/>
    </dgm:pt>
    <dgm:pt modelId="{3591D42B-4BDE-4EA7-843A-E8C9D4C3026A}" type="pres">
      <dgm:prSet presAssocID="{14F686C1-C732-4AFC-8067-2A330622880A}" presName="vert2" presStyleCnt="0"/>
      <dgm:spPr/>
    </dgm:pt>
    <dgm:pt modelId="{EFA3885B-F75E-4303-8A3B-B47593D27C5E}" type="pres">
      <dgm:prSet presAssocID="{14F686C1-C732-4AFC-8067-2A330622880A}" presName="thinLine2b" presStyleLbl="callout" presStyleIdx="2" presStyleCnt="7"/>
      <dgm:spPr/>
    </dgm:pt>
    <dgm:pt modelId="{9E07B13E-BE14-4441-A6C7-D0D20F2B5DA6}" type="pres">
      <dgm:prSet presAssocID="{14F686C1-C732-4AFC-8067-2A330622880A}" presName="vertSpace2b" presStyleCnt="0"/>
      <dgm:spPr/>
    </dgm:pt>
    <dgm:pt modelId="{9182A9CF-F27D-4EB2-A469-ED3369772301}" type="pres">
      <dgm:prSet presAssocID="{C649E1E2-DB80-4891-9964-05735FCB2A75}" presName="horz2" presStyleCnt="0"/>
      <dgm:spPr/>
    </dgm:pt>
    <dgm:pt modelId="{473D43A9-F4EB-4425-9931-763C20140938}" type="pres">
      <dgm:prSet presAssocID="{C649E1E2-DB80-4891-9964-05735FCB2A75}" presName="horzSpace2" presStyleCnt="0"/>
      <dgm:spPr/>
    </dgm:pt>
    <dgm:pt modelId="{97E1C05B-650D-4EC0-85C1-10E6E58ED61A}" type="pres">
      <dgm:prSet presAssocID="{C649E1E2-DB80-4891-9964-05735FCB2A75}" presName="tx2" presStyleLbl="revTx" presStyleIdx="4" presStyleCnt="8"/>
      <dgm:spPr/>
    </dgm:pt>
    <dgm:pt modelId="{1D039578-67BC-46E2-93C9-6BC564102BBD}" type="pres">
      <dgm:prSet presAssocID="{C649E1E2-DB80-4891-9964-05735FCB2A75}" presName="vert2" presStyleCnt="0"/>
      <dgm:spPr/>
    </dgm:pt>
    <dgm:pt modelId="{09ED0AE8-FDC1-41CB-972B-30CB8E134633}" type="pres">
      <dgm:prSet presAssocID="{C649E1E2-DB80-4891-9964-05735FCB2A75}" presName="thinLine2b" presStyleLbl="callout" presStyleIdx="3" presStyleCnt="7"/>
      <dgm:spPr/>
    </dgm:pt>
    <dgm:pt modelId="{B52D5B21-6957-4955-A3E6-1A7DAD41CF65}" type="pres">
      <dgm:prSet presAssocID="{C649E1E2-DB80-4891-9964-05735FCB2A75}" presName="vertSpace2b" presStyleCnt="0"/>
      <dgm:spPr/>
    </dgm:pt>
    <dgm:pt modelId="{EBFAFC18-8C2A-4C9B-9AB7-5532FDB16A37}" type="pres">
      <dgm:prSet presAssocID="{07A2BB6C-617E-4616-9A77-7EA1937B5A46}" presName="horz2" presStyleCnt="0"/>
      <dgm:spPr/>
    </dgm:pt>
    <dgm:pt modelId="{CAF1ED8E-4C10-4A97-B440-93960D931170}" type="pres">
      <dgm:prSet presAssocID="{07A2BB6C-617E-4616-9A77-7EA1937B5A46}" presName="horzSpace2" presStyleCnt="0"/>
      <dgm:spPr/>
    </dgm:pt>
    <dgm:pt modelId="{4CA5E1D9-61D7-47DB-BEAB-61F8CD53198E}" type="pres">
      <dgm:prSet presAssocID="{07A2BB6C-617E-4616-9A77-7EA1937B5A46}" presName="tx2" presStyleLbl="revTx" presStyleIdx="5" presStyleCnt="8"/>
      <dgm:spPr/>
    </dgm:pt>
    <dgm:pt modelId="{55FDBCD1-3DFD-4AF0-BEF0-AFCE6E411917}" type="pres">
      <dgm:prSet presAssocID="{07A2BB6C-617E-4616-9A77-7EA1937B5A46}" presName="vert2" presStyleCnt="0"/>
      <dgm:spPr/>
    </dgm:pt>
    <dgm:pt modelId="{3FB7D4DB-C17D-47AF-9032-EC64F49A7398}" type="pres">
      <dgm:prSet presAssocID="{07A2BB6C-617E-4616-9A77-7EA1937B5A46}" presName="thinLine2b" presStyleLbl="callout" presStyleIdx="4" presStyleCnt="7"/>
      <dgm:spPr/>
    </dgm:pt>
    <dgm:pt modelId="{9C05215D-45D2-4E6B-B09C-27F7C8B2A1A8}" type="pres">
      <dgm:prSet presAssocID="{07A2BB6C-617E-4616-9A77-7EA1937B5A46}" presName="vertSpace2b" presStyleCnt="0"/>
      <dgm:spPr/>
    </dgm:pt>
    <dgm:pt modelId="{CAC4B95E-F2E1-46BA-8357-EC3E6D308C46}" type="pres">
      <dgm:prSet presAssocID="{DE74CBF8-A071-44A6-9982-D34459175926}" presName="horz2" presStyleCnt="0"/>
      <dgm:spPr/>
    </dgm:pt>
    <dgm:pt modelId="{F2FA3497-0802-4819-A99A-D3069E51F5EC}" type="pres">
      <dgm:prSet presAssocID="{DE74CBF8-A071-44A6-9982-D34459175926}" presName="horzSpace2" presStyleCnt="0"/>
      <dgm:spPr/>
    </dgm:pt>
    <dgm:pt modelId="{8C391F48-0AFE-4EB6-B884-375228E34E8B}" type="pres">
      <dgm:prSet presAssocID="{DE74CBF8-A071-44A6-9982-D34459175926}" presName="tx2" presStyleLbl="revTx" presStyleIdx="6" presStyleCnt="8"/>
      <dgm:spPr/>
    </dgm:pt>
    <dgm:pt modelId="{35229317-A747-42E7-B94D-72EB2DF94497}" type="pres">
      <dgm:prSet presAssocID="{DE74CBF8-A071-44A6-9982-D34459175926}" presName="vert2" presStyleCnt="0"/>
      <dgm:spPr/>
    </dgm:pt>
    <dgm:pt modelId="{D54C5125-CAA8-4995-AFE0-75BA8B19EE07}" type="pres">
      <dgm:prSet presAssocID="{DE74CBF8-A071-44A6-9982-D34459175926}" presName="thinLine2b" presStyleLbl="callout" presStyleIdx="5" presStyleCnt="7"/>
      <dgm:spPr/>
    </dgm:pt>
    <dgm:pt modelId="{22F42187-D4BD-41C6-AEB0-3DBA604B7065}" type="pres">
      <dgm:prSet presAssocID="{DE74CBF8-A071-44A6-9982-D34459175926}" presName="vertSpace2b" presStyleCnt="0"/>
      <dgm:spPr/>
    </dgm:pt>
    <dgm:pt modelId="{BA6AD6DB-4483-45D4-A32B-D3919E9777FF}" type="pres">
      <dgm:prSet presAssocID="{5DF76F0C-8CCF-4C20-B7A6-608C1C2FABA0}" presName="horz2" presStyleCnt="0"/>
      <dgm:spPr/>
    </dgm:pt>
    <dgm:pt modelId="{DD0EBAB8-9243-47FF-8459-D4E952524072}" type="pres">
      <dgm:prSet presAssocID="{5DF76F0C-8CCF-4C20-B7A6-608C1C2FABA0}" presName="horzSpace2" presStyleCnt="0"/>
      <dgm:spPr/>
    </dgm:pt>
    <dgm:pt modelId="{9B328B49-D787-4E39-B4C5-9A1013EE3892}" type="pres">
      <dgm:prSet presAssocID="{5DF76F0C-8CCF-4C20-B7A6-608C1C2FABA0}" presName="tx2" presStyleLbl="revTx" presStyleIdx="7" presStyleCnt="8"/>
      <dgm:spPr/>
    </dgm:pt>
    <dgm:pt modelId="{C050184B-00A9-4827-97BE-A36348C88CA0}" type="pres">
      <dgm:prSet presAssocID="{5DF76F0C-8CCF-4C20-B7A6-608C1C2FABA0}" presName="vert2" presStyleCnt="0"/>
      <dgm:spPr/>
    </dgm:pt>
    <dgm:pt modelId="{9E2F8D68-DC62-40F6-8A7D-EE4C8C8F5973}" type="pres">
      <dgm:prSet presAssocID="{5DF76F0C-8CCF-4C20-B7A6-608C1C2FABA0}" presName="thinLine2b" presStyleLbl="callout" presStyleIdx="6" presStyleCnt="7"/>
      <dgm:spPr/>
    </dgm:pt>
    <dgm:pt modelId="{DA48524B-EBC6-414B-BFAB-935E3CD06279}" type="pres">
      <dgm:prSet presAssocID="{5DF76F0C-8CCF-4C20-B7A6-608C1C2FABA0}" presName="vertSpace2b" presStyleCnt="0"/>
      <dgm:spPr/>
    </dgm:pt>
  </dgm:ptLst>
  <dgm:cxnLst>
    <dgm:cxn modelId="{C8B63908-F254-4E44-9B09-C91102626EFF}" srcId="{60D113EA-FAC9-4A26-9033-97ED103C372A}" destId="{1496FCB9-8154-43D7-BB52-DC183A11BCD0}" srcOrd="1" destOrd="0" parTransId="{EB0839E0-B8A1-4FB4-B70F-4E9BEB6F86D0}" sibTransId="{737D1565-4C3B-494B-A7F3-2E4D32CFFC6E}"/>
    <dgm:cxn modelId="{B2885513-E2D0-4FC3-9F3B-3E8B011F0E3F}" srcId="{60D113EA-FAC9-4A26-9033-97ED103C372A}" destId="{DE74CBF8-A071-44A6-9982-D34459175926}" srcOrd="5" destOrd="0" parTransId="{D70E9D62-4CAA-4730-A944-975A09F64CD6}" sibTransId="{AE14A7A7-EB93-42E5-932D-49A665277FF8}"/>
    <dgm:cxn modelId="{54EC3421-F671-4488-A3BE-A20A635331CE}" type="presOf" srcId="{14F686C1-C732-4AFC-8067-2A330622880A}" destId="{AB8CAE8C-A08B-450E-A9AC-8ED799DE087D}" srcOrd="0" destOrd="0" presId="urn:microsoft.com/office/officeart/2008/layout/LinedList"/>
    <dgm:cxn modelId="{EABC3D29-78C3-4C13-BEC8-23E4AE7E09AC}" srcId="{60D113EA-FAC9-4A26-9033-97ED103C372A}" destId="{07A2BB6C-617E-4616-9A77-7EA1937B5A46}" srcOrd="4" destOrd="0" parTransId="{87BD58D9-597A-48DC-AB2A-1AC5D98254D2}" sibTransId="{2C1F74D6-2E7A-4F4A-8106-017EA5C09CB5}"/>
    <dgm:cxn modelId="{49B15D29-7941-40E4-90BA-5EA2DE328EC5}" type="presOf" srcId="{60D113EA-FAC9-4A26-9033-97ED103C372A}" destId="{C2D380A6-7F86-415E-AB76-8A336EF5DD50}" srcOrd="0" destOrd="0" presId="urn:microsoft.com/office/officeart/2008/layout/LinedList"/>
    <dgm:cxn modelId="{0B37183C-2E23-4160-8C6E-98099FFFF875}" type="presOf" srcId="{07A2BB6C-617E-4616-9A77-7EA1937B5A46}" destId="{4CA5E1D9-61D7-47DB-BEAB-61F8CD53198E}" srcOrd="0" destOrd="0" presId="urn:microsoft.com/office/officeart/2008/layout/LinedList"/>
    <dgm:cxn modelId="{1AE88575-755E-40D4-80B7-E1C710773479}" srcId="{60D113EA-FAC9-4A26-9033-97ED103C372A}" destId="{5DF76F0C-8CCF-4C20-B7A6-608C1C2FABA0}" srcOrd="6" destOrd="0" parTransId="{2111CFB1-6C66-4FD3-8320-4F0D8FE52332}" sibTransId="{CDE082A2-9A61-4C5A-AB5F-3FD8F30E16AA}"/>
    <dgm:cxn modelId="{19F01C96-2DFE-4CFB-B951-2FE70ADC157C}" type="presOf" srcId="{C649E1E2-DB80-4891-9964-05735FCB2A75}" destId="{97E1C05B-650D-4EC0-85C1-10E6E58ED61A}" srcOrd="0" destOrd="0" presId="urn:microsoft.com/office/officeart/2008/layout/LinedList"/>
    <dgm:cxn modelId="{159A3597-5D25-432B-91BC-966681CD2CA3}" type="presOf" srcId="{1496FCB9-8154-43D7-BB52-DC183A11BCD0}" destId="{8CB23E3A-E7EF-4EC2-941E-A3DA34101EDF}" srcOrd="0" destOrd="0" presId="urn:microsoft.com/office/officeart/2008/layout/LinedList"/>
    <dgm:cxn modelId="{54FF1B9D-52F7-4048-9476-6F55EC662146}" type="presOf" srcId="{5DF76F0C-8CCF-4C20-B7A6-608C1C2FABA0}" destId="{9B328B49-D787-4E39-B4C5-9A1013EE3892}" srcOrd="0" destOrd="0" presId="urn:microsoft.com/office/officeart/2008/layout/LinedList"/>
    <dgm:cxn modelId="{47122D9E-57B9-40E5-AC59-13B58A376011}" srcId="{60D113EA-FAC9-4A26-9033-97ED103C372A}" destId="{88693C51-657F-40E1-A08A-D8080E21A986}" srcOrd="0" destOrd="0" parTransId="{7B94595F-AE66-4FB8-A58A-27DBF6AE5135}" sibTransId="{EE58C880-FAA6-4824-838C-4DEFFF3BD9A8}"/>
    <dgm:cxn modelId="{1E778EA3-E7AE-4C40-AB68-78597CBD9252}" type="presOf" srcId="{DE74CBF8-A071-44A6-9982-D34459175926}" destId="{8C391F48-0AFE-4EB6-B884-375228E34E8B}" srcOrd="0" destOrd="0" presId="urn:microsoft.com/office/officeart/2008/layout/LinedList"/>
    <dgm:cxn modelId="{B60F76BA-7063-4A5C-AEFD-F80FF0C7E121}" srcId="{60D113EA-FAC9-4A26-9033-97ED103C372A}" destId="{C649E1E2-DB80-4891-9964-05735FCB2A75}" srcOrd="3" destOrd="0" parTransId="{DBD243D7-49F2-4EB0-969B-E6D6F8D1D233}" sibTransId="{B95F72D6-17E7-4ADF-A681-CF3B0AAC3E4F}"/>
    <dgm:cxn modelId="{0B627CC8-ED70-441B-872B-8118494D02C2}" srcId="{E272FFFE-B5A8-4E40-80E1-9D627E215820}" destId="{60D113EA-FAC9-4A26-9033-97ED103C372A}" srcOrd="0" destOrd="0" parTransId="{C427B6FE-4A79-4F86-8BD3-000BE929A384}" sibTransId="{83DBECE3-924C-48E1-BE0C-452E0E11F4C4}"/>
    <dgm:cxn modelId="{9A0227C9-D835-4912-9625-F921E49A5273}" type="presOf" srcId="{88693C51-657F-40E1-A08A-D8080E21A986}" destId="{3040F341-4161-41A0-8275-A2388EED241F}" srcOrd="0" destOrd="0" presId="urn:microsoft.com/office/officeart/2008/layout/LinedList"/>
    <dgm:cxn modelId="{574433CA-6AAC-4969-94EE-EDE8516CB3EE}" type="presOf" srcId="{E272FFFE-B5A8-4E40-80E1-9D627E215820}" destId="{47278F50-C236-4E93-912E-14DC43B78A40}" srcOrd="0" destOrd="0" presId="urn:microsoft.com/office/officeart/2008/layout/LinedList"/>
    <dgm:cxn modelId="{C2A808E8-E956-4FB3-84CF-E076CF5AE12E}" srcId="{60D113EA-FAC9-4A26-9033-97ED103C372A}" destId="{14F686C1-C732-4AFC-8067-2A330622880A}" srcOrd="2" destOrd="0" parTransId="{9E6CB682-A79C-4E3E-9DF0-32BFCCE9AD9C}" sibTransId="{EE79CC7C-27EA-49F8-8143-91E9EF2C12A7}"/>
    <dgm:cxn modelId="{68B6AF4F-AF70-46E1-AE33-FF1970AEBEF1}" type="presParOf" srcId="{47278F50-C236-4E93-912E-14DC43B78A40}" destId="{7E48A829-4861-4A57-81AD-3D81B653E198}" srcOrd="0" destOrd="0" presId="urn:microsoft.com/office/officeart/2008/layout/LinedList"/>
    <dgm:cxn modelId="{24109E2B-E375-4205-ACD0-5910D5ABF8B5}" type="presParOf" srcId="{47278F50-C236-4E93-912E-14DC43B78A40}" destId="{D66BD2E6-941D-413E-A251-33F5C3F0F25B}" srcOrd="1" destOrd="0" presId="urn:microsoft.com/office/officeart/2008/layout/LinedList"/>
    <dgm:cxn modelId="{FBAFC061-6682-4110-94CB-1424F7B15355}" type="presParOf" srcId="{D66BD2E6-941D-413E-A251-33F5C3F0F25B}" destId="{C2D380A6-7F86-415E-AB76-8A336EF5DD50}" srcOrd="0" destOrd="0" presId="urn:microsoft.com/office/officeart/2008/layout/LinedList"/>
    <dgm:cxn modelId="{A5F255AB-208A-4E80-AB7C-99916EBA6268}" type="presParOf" srcId="{D66BD2E6-941D-413E-A251-33F5C3F0F25B}" destId="{4D75C049-2645-4290-9E94-EB4C86DDE273}" srcOrd="1" destOrd="0" presId="urn:microsoft.com/office/officeart/2008/layout/LinedList"/>
    <dgm:cxn modelId="{5C2DB18C-75D7-4746-B3F2-3626917DBEB7}" type="presParOf" srcId="{4D75C049-2645-4290-9E94-EB4C86DDE273}" destId="{35C1BC14-755C-43BD-BC94-A5BB61CDEA14}" srcOrd="0" destOrd="0" presId="urn:microsoft.com/office/officeart/2008/layout/LinedList"/>
    <dgm:cxn modelId="{4E9788AB-50F3-485E-8458-7E6E2D4E885C}" type="presParOf" srcId="{4D75C049-2645-4290-9E94-EB4C86DDE273}" destId="{DDB9665F-DA23-4C34-943B-3BAB5A400EF8}" srcOrd="1" destOrd="0" presId="urn:microsoft.com/office/officeart/2008/layout/LinedList"/>
    <dgm:cxn modelId="{878CFFF6-0B8C-4B48-832D-7464806AB847}" type="presParOf" srcId="{DDB9665F-DA23-4C34-943B-3BAB5A400EF8}" destId="{63785045-DDCF-4D95-88B7-17C3C41EC09C}" srcOrd="0" destOrd="0" presId="urn:microsoft.com/office/officeart/2008/layout/LinedList"/>
    <dgm:cxn modelId="{CA46166E-91EC-4DCE-B256-42146B82DFEB}" type="presParOf" srcId="{DDB9665F-DA23-4C34-943B-3BAB5A400EF8}" destId="{3040F341-4161-41A0-8275-A2388EED241F}" srcOrd="1" destOrd="0" presId="urn:microsoft.com/office/officeart/2008/layout/LinedList"/>
    <dgm:cxn modelId="{286E4012-BD2C-4B0D-9201-DE49A2CFF238}" type="presParOf" srcId="{DDB9665F-DA23-4C34-943B-3BAB5A400EF8}" destId="{1CC33692-FD04-4B58-98DC-2725B9422733}" srcOrd="2" destOrd="0" presId="urn:microsoft.com/office/officeart/2008/layout/LinedList"/>
    <dgm:cxn modelId="{3EAE2084-764B-4113-BB62-F6C34F54CDCD}" type="presParOf" srcId="{4D75C049-2645-4290-9E94-EB4C86DDE273}" destId="{39FC055B-6F22-48A1-9E48-DB5994D548A1}" srcOrd="2" destOrd="0" presId="urn:microsoft.com/office/officeart/2008/layout/LinedList"/>
    <dgm:cxn modelId="{132AD564-5570-4920-A77F-719FBC6AE32B}" type="presParOf" srcId="{4D75C049-2645-4290-9E94-EB4C86DDE273}" destId="{F5AF7525-95DA-474B-9C62-B1E74B1382E4}" srcOrd="3" destOrd="0" presId="urn:microsoft.com/office/officeart/2008/layout/LinedList"/>
    <dgm:cxn modelId="{3B5D300D-1803-4969-93DA-A48D29186CA7}" type="presParOf" srcId="{4D75C049-2645-4290-9E94-EB4C86DDE273}" destId="{C7DED57B-D901-4D30-9FF6-A991A44596F8}" srcOrd="4" destOrd="0" presId="urn:microsoft.com/office/officeart/2008/layout/LinedList"/>
    <dgm:cxn modelId="{3B9D4F66-BF64-4DC5-8F4D-711D6CDC9443}" type="presParOf" srcId="{C7DED57B-D901-4D30-9FF6-A991A44596F8}" destId="{4BD0121C-0ABD-4DB9-B929-FA3E5D4C66E8}" srcOrd="0" destOrd="0" presId="urn:microsoft.com/office/officeart/2008/layout/LinedList"/>
    <dgm:cxn modelId="{784D3B82-9692-461C-B6CD-BCD81DC5EEAB}" type="presParOf" srcId="{C7DED57B-D901-4D30-9FF6-A991A44596F8}" destId="{8CB23E3A-E7EF-4EC2-941E-A3DA34101EDF}" srcOrd="1" destOrd="0" presId="urn:microsoft.com/office/officeart/2008/layout/LinedList"/>
    <dgm:cxn modelId="{39E4748F-4FC6-4AD6-B5FB-07EDEF3DC4C5}" type="presParOf" srcId="{C7DED57B-D901-4D30-9FF6-A991A44596F8}" destId="{C47222E4-6A08-403C-9F12-266488160BC2}" srcOrd="2" destOrd="0" presId="urn:microsoft.com/office/officeart/2008/layout/LinedList"/>
    <dgm:cxn modelId="{853D0982-757C-49B0-B7AF-B594FFC9BE53}" type="presParOf" srcId="{4D75C049-2645-4290-9E94-EB4C86DDE273}" destId="{5C400E14-FC9C-4142-B0E4-F99379B50DB0}" srcOrd="5" destOrd="0" presId="urn:microsoft.com/office/officeart/2008/layout/LinedList"/>
    <dgm:cxn modelId="{8CE8408F-15CD-4C2F-8CDF-DAEFC8441C05}" type="presParOf" srcId="{4D75C049-2645-4290-9E94-EB4C86DDE273}" destId="{01AC8B6F-60E6-4B68-9F94-29D6ECDA38FD}" srcOrd="6" destOrd="0" presId="urn:microsoft.com/office/officeart/2008/layout/LinedList"/>
    <dgm:cxn modelId="{B816F00E-F188-4843-A4EF-345ADB2AE8CF}" type="presParOf" srcId="{4D75C049-2645-4290-9E94-EB4C86DDE273}" destId="{DC4E5C11-F1D7-4E70-B3E4-D25C2C1745D6}" srcOrd="7" destOrd="0" presId="urn:microsoft.com/office/officeart/2008/layout/LinedList"/>
    <dgm:cxn modelId="{490EEAB3-3134-4D47-A4C3-4C6F0E35DE98}" type="presParOf" srcId="{DC4E5C11-F1D7-4E70-B3E4-D25C2C1745D6}" destId="{2F5E3911-77C7-4B66-AE4E-4A8ED4415B66}" srcOrd="0" destOrd="0" presId="urn:microsoft.com/office/officeart/2008/layout/LinedList"/>
    <dgm:cxn modelId="{717BE9FF-D222-486E-9F43-AE398A3A7647}" type="presParOf" srcId="{DC4E5C11-F1D7-4E70-B3E4-D25C2C1745D6}" destId="{AB8CAE8C-A08B-450E-A9AC-8ED799DE087D}" srcOrd="1" destOrd="0" presId="urn:microsoft.com/office/officeart/2008/layout/LinedList"/>
    <dgm:cxn modelId="{42DCACDB-EC29-4673-8E52-3BE216E50C85}" type="presParOf" srcId="{DC4E5C11-F1D7-4E70-B3E4-D25C2C1745D6}" destId="{3591D42B-4BDE-4EA7-843A-E8C9D4C3026A}" srcOrd="2" destOrd="0" presId="urn:microsoft.com/office/officeart/2008/layout/LinedList"/>
    <dgm:cxn modelId="{C5D7C65E-3D58-4E60-8F32-823EC9B98990}" type="presParOf" srcId="{4D75C049-2645-4290-9E94-EB4C86DDE273}" destId="{EFA3885B-F75E-4303-8A3B-B47593D27C5E}" srcOrd="8" destOrd="0" presId="urn:microsoft.com/office/officeart/2008/layout/LinedList"/>
    <dgm:cxn modelId="{4FE0C5B9-387B-41DC-8549-20B06A32B925}" type="presParOf" srcId="{4D75C049-2645-4290-9E94-EB4C86DDE273}" destId="{9E07B13E-BE14-4441-A6C7-D0D20F2B5DA6}" srcOrd="9" destOrd="0" presId="urn:microsoft.com/office/officeart/2008/layout/LinedList"/>
    <dgm:cxn modelId="{34C9D806-792E-4690-8600-D4437454BF5D}" type="presParOf" srcId="{4D75C049-2645-4290-9E94-EB4C86DDE273}" destId="{9182A9CF-F27D-4EB2-A469-ED3369772301}" srcOrd="10" destOrd="0" presId="urn:microsoft.com/office/officeart/2008/layout/LinedList"/>
    <dgm:cxn modelId="{F957EC4F-A7B4-4049-B4C2-7CC00F65BF4B}" type="presParOf" srcId="{9182A9CF-F27D-4EB2-A469-ED3369772301}" destId="{473D43A9-F4EB-4425-9931-763C20140938}" srcOrd="0" destOrd="0" presId="urn:microsoft.com/office/officeart/2008/layout/LinedList"/>
    <dgm:cxn modelId="{D55E8680-A2E9-4571-ABC4-DF1CB868F91A}" type="presParOf" srcId="{9182A9CF-F27D-4EB2-A469-ED3369772301}" destId="{97E1C05B-650D-4EC0-85C1-10E6E58ED61A}" srcOrd="1" destOrd="0" presId="urn:microsoft.com/office/officeart/2008/layout/LinedList"/>
    <dgm:cxn modelId="{A26CA791-F416-4679-9A56-94C404D06C66}" type="presParOf" srcId="{9182A9CF-F27D-4EB2-A469-ED3369772301}" destId="{1D039578-67BC-46E2-93C9-6BC564102BBD}" srcOrd="2" destOrd="0" presId="urn:microsoft.com/office/officeart/2008/layout/LinedList"/>
    <dgm:cxn modelId="{E0E009C5-AD58-43B9-AFED-FBC8F6004993}" type="presParOf" srcId="{4D75C049-2645-4290-9E94-EB4C86DDE273}" destId="{09ED0AE8-FDC1-41CB-972B-30CB8E134633}" srcOrd="11" destOrd="0" presId="urn:microsoft.com/office/officeart/2008/layout/LinedList"/>
    <dgm:cxn modelId="{E986B38E-E71B-4A7C-A7A0-9826EAE61371}" type="presParOf" srcId="{4D75C049-2645-4290-9E94-EB4C86DDE273}" destId="{B52D5B21-6957-4955-A3E6-1A7DAD41CF65}" srcOrd="12" destOrd="0" presId="urn:microsoft.com/office/officeart/2008/layout/LinedList"/>
    <dgm:cxn modelId="{423C7F56-A676-462B-A585-0F623FB430EC}" type="presParOf" srcId="{4D75C049-2645-4290-9E94-EB4C86DDE273}" destId="{EBFAFC18-8C2A-4C9B-9AB7-5532FDB16A37}" srcOrd="13" destOrd="0" presId="urn:microsoft.com/office/officeart/2008/layout/LinedList"/>
    <dgm:cxn modelId="{44457B21-DC84-477A-BB90-9B7BECE1C7D7}" type="presParOf" srcId="{EBFAFC18-8C2A-4C9B-9AB7-5532FDB16A37}" destId="{CAF1ED8E-4C10-4A97-B440-93960D931170}" srcOrd="0" destOrd="0" presId="urn:microsoft.com/office/officeart/2008/layout/LinedList"/>
    <dgm:cxn modelId="{A3619136-B139-4367-88E4-8550794CED0B}" type="presParOf" srcId="{EBFAFC18-8C2A-4C9B-9AB7-5532FDB16A37}" destId="{4CA5E1D9-61D7-47DB-BEAB-61F8CD53198E}" srcOrd="1" destOrd="0" presId="urn:microsoft.com/office/officeart/2008/layout/LinedList"/>
    <dgm:cxn modelId="{1575F9A0-F476-4D68-832F-0591D8FC2FF2}" type="presParOf" srcId="{EBFAFC18-8C2A-4C9B-9AB7-5532FDB16A37}" destId="{55FDBCD1-3DFD-4AF0-BEF0-AFCE6E411917}" srcOrd="2" destOrd="0" presId="urn:microsoft.com/office/officeart/2008/layout/LinedList"/>
    <dgm:cxn modelId="{4CDCD262-3C55-4CCF-9AD4-FEFD7E0E4AED}" type="presParOf" srcId="{4D75C049-2645-4290-9E94-EB4C86DDE273}" destId="{3FB7D4DB-C17D-47AF-9032-EC64F49A7398}" srcOrd="14" destOrd="0" presId="urn:microsoft.com/office/officeart/2008/layout/LinedList"/>
    <dgm:cxn modelId="{45F449C0-DFD4-49CF-8F14-F6C0243EC08B}" type="presParOf" srcId="{4D75C049-2645-4290-9E94-EB4C86DDE273}" destId="{9C05215D-45D2-4E6B-B09C-27F7C8B2A1A8}" srcOrd="15" destOrd="0" presId="urn:microsoft.com/office/officeart/2008/layout/LinedList"/>
    <dgm:cxn modelId="{B9F221A9-5986-4073-B421-E6D763706F4D}" type="presParOf" srcId="{4D75C049-2645-4290-9E94-EB4C86DDE273}" destId="{CAC4B95E-F2E1-46BA-8357-EC3E6D308C46}" srcOrd="16" destOrd="0" presId="urn:microsoft.com/office/officeart/2008/layout/LinedList"/>
    <dgm:cxn modelId="{31940B4A-743D-4986-A104-FBB310217FEC}" type="presParOf" srcId="{CAC4B95E-F2E1-46BA-8357-EC3E6D308C46}" destId="{F2FA3497-0802-4819-A99A-D3069E51F5EC}" srcOrd="0" destOrd="0" presId="urn:microsoft.com/office/officeart/2008/layout/LinedList"/>
    <dgm:cxn modelId="{B363BF43-AB0C-4A2C-8355-77B9EAED7608}" type="presParOf" srcId="{CAC4B95E-F2E1-46BA-8357-EC3E6D308C46}" destId="{8C391F48-0AFE-4EB6-B884-375228E34E8B}" srcOrd="1" destOrd="0" presId="urn:microsoft.com/office/officeart/2008/layout/LinedList"/>
    <dgm:cxn modelId="{DB122167-AB74-4508-802F-1C1DFDCAF934}" type="presParOf" srcId="{CAC4B95E-F2E1-46BA-8357-EC3E6D308C46}" destId="{35229317-A747-42E7-B94D-72EB2DF94497}" srcOrd="2" destOrd="0" presId="urn:microsoft.com/office/officeart/2008/layout/LinedList"/>
    <dgm:cxn modelId="{C968672B-296F-4F46-B8BE-376C006B880A}" type="presParOf" srcId="{4D75C049-2645-4290-9E94-EB4C86DDE273}" destId="{D54C5125-CAA8-4995-AFE0-75BA8B19EE07}" srcOrd="17" destOrd="0" presId="urn:microsoft.com/office/officeart/2008/layout/LinedList"/>
    <dgm:cxn modelId="{7526635E-F7C5-4FD5-AB30-522EF8F41D72}" type="presParOf" srcId="{4D75C049-2645-4290-9E94-EB4C86DDE273}" destId="{22F42187-D4BD-41C6-AEB0-3DBA604B7065}" srcOrd="18" destOrd="0" presId="urn:microsoft.com/office/officeart/2008/layout/LinedList"/>
    <dgm:cxn modelId="{CD645EB9-C66A-4A56-B8FE-646D8082FD04}" type="presParOf" srcId="{4D75C049-2645-4290-9E94-EB4C86DDE273}" destId="{BA6AD6DB-4483-45D4-A32B-D3919E9777FF}" srcOrd="19" destOrd="0" presId="urn:microsoft.com/office/officeart/2008/layout/LinedList"/>
    <dgm:cxn modelId="{AD9ACCC2-6589-4101-8722-482368F82953}" type="presParOf" srcId="{BA6AD6DB-4483-45D4-A32B-D3919E9777FF}" destId="{DD0EBAB8-9243-47FF-8459-D4E952524072}" srcOrd="0" destOrd="0" presId="urn:microsoft.com/office/officeart/2008/layout/LinedList"/>
    <dgm:cxn modelId="{142FC19D-328D-4EFC-9492-047815A9F011}" type="presParOf" srcId="{BA6AD6DB-4483-45D4-A32B-D3919E9777FF}" destId="{9B328B49-D787-4E39-B4C5-9A1013EE3892}" srcOrd="1" destOrd="0" presId="urn:microsoft.com/office/officeart/2008/layout/LinedList"/>
    <dgm:cxn modelId="{0E294C2F-8C79-42BA-9F36-796886FE09E2}" type="presParOf" srcId="{BA6AD6DB-4483-45D4-A32B-D3919E9777FF}" destId="{C050184B-00A9-4827-97BE-A36348C88CA0}" srcOrd="2" destOrd="0" presId="urn:microsoft.com/office/officeart/2008/layout/LinedList"/>
    <dgm:cxn modelId="{A30A4161-2805-4B14-A3AA-015CD0A68CB5}" type="presParOf" srcId="{4D75C049-2645-4290-9E94-EB4C86DDE273}" destId="{9E2F8D68-DC62-40F6-8A7D-EE4C8C8F5973}" srcOrd="20" destOrd="0" presId="urn:microsoft.com/office/officeart/2008/layout/LinedList"/>
    <dgm:cxn modelId="{653E9139-3A78-41F5-AE90-DD32903B1A98}" type="presParOf" srcId="{4D75C049-2645-4290-9E94-EB4C86DDE273}" destId="{DA48524B-EBC6-414B-BFAB-935E3CD06279}"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A26D0-FF2E-407E-AB7A-F95FBA9B9EA4}">
      <dsp:nvSpPr>
        <dsp:cNvPr id="0" name=""/>
        <dsp:cNvSpPr/>
      </dsp:nvSpPr>
      <dsp:spPr>
        <a:xfrm>
          <a:off x="3764647" y="2599492"/>
          <a:ext cx="2033170" cy="483802"/>
        </a:xfrm>
        <a:custGeom>
          <a:avLst/>
          <a:gdLst/>
          <a:ahLst/>
          <a:cxnLst/>
          <a:rect l="0" t="0" r="0" b="0"/>
          <a:pathLst>
            <a:path>
              <a:moveTo>
                <a:pt x="0" y="0"/>
              </a:moveTo>
              <a:lnTo>
                <a:pt x="0" y="329697"/>
              </a:lnTo>
              <a:lnTo>
                <a:pt x="2033170" y="329697"/>
              </a:lnTo>
              <a:lnTo>
                <a:pt x="2033170" y="4838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1437F-84D0-4954-9852-AFFC87C39C4C}">
      <dsp:nvSpPr>
        <dsp:cNvPr id="0" name=""/>
        <dsp:cNvSpPr/>
      </dsp:nvSpPr>
      <dsp:spPr>
        <a:xfrm>
          <a:off x="3718927" y="2599492"/>
          <a:ext cx="91440" cy="483802"/>
        </a:xfrm>
        <a:custGeom>
          <a:avLst/>
          <a:gdLst/>
          <a:ahLst/>
          <a:cxnLst/>
          <a:rect l="0" t="0" r="0" b="0"/>
          <a:pathLst>
            <a:path>
              <a:moveTo>
                <a:pt x="45720" y="0"/>
              </a:moveTo>
              <a:lnTo>
                <a:pt x="45720" y="4838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2D8318-E05C-41B0-A506-5A0968AB9B57}">
      <dsp:nvSpPr>
        <dsp:cNvPr id="0" name=""/>
        <dsp:cNvSpPr/>
      </dsp:nvSpPr>
      <dsp:spPr>
        <a:xfrm>
          <a:off x="1731476" y="2599492"/>
          <a:ext cx="2033170" cy="483802"/>
        </a:xfrm>
        <a:custGeom>
          <a:avLst/>
          <a:gdLst/>
          <a:ahLst/>
          <a:cxnLst/>
          <a:rect l="0" t="0" r="0" b="0"/>
          <a:pathLst>
            <a:path>
              <a:moveTo>
                <a:pt x="2033170" y="0"/>
              </a:moveTo>
              <a:lnTo>
                <a:pt x="2033170" y="329697"/>
              </a:lnTo>
              <a:lnTo>
                <a:pt x="0" y="329697"/>
              </a:lnTo>
              <a:lnTo>
                <a:pt x="0" y="4838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3899A-20E0-4211-9A37-9FD3F10F3582}">
      <dsp:nvSpPr>
        <dsp:cNvPr id="0" name=""/>
        <dsp:cNvSpPr/>
      </dsp:nvSpPr>
      <dsp:spPr>
        <a:xfrm>
          <a:off x="2748061" y="1059365"/>
          <a:ext cx="1016585" cy="483802"/>
        </a:xfrm>
        <a:custGeom>
          <a:avLst/>
          <a:gdLst/>
          <a:ahLst/>
          <a:cxnLst/>
          <a:rect l="0" t="0" r="0" b="0"/>
          <a:pathLst>
            <a:path>
              <a:moveTo>
                <a:pt x="0" y="0"/>
              </a:moveTo>
              <a:lnTo>
                <a:pt x="0" y="329697"/>
              </a:lnTo>
              <a:lnTo>
                <a:pt x="1016585" y="329697"/>
              </a:lnTo>
              <a:lnTo>
                <a:pt x="1016585" y="4838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07A08A-14F0-4D4D-A34E-ABE1A8457B7E}">
      <dsp:nvSpPr>
        <dsp:cNvPr id="0" name=""/>
        <dsp:cNvSpPr/>
      </dsp:nvSpPr>
      <dsp:spPr>
        <a:xfrm>
          <a:off x="1731476" y="1059365"/>
          <a:ext cx="1016585" cy="483802"/>
        </a:xfrm>
        <a:custGeom>
          <a:avLst/>
          <a:gdLst/>
          <a:ahLst/>
          <a:cxnLst/>
          <a:rect l="0" t="0" r="0" b="0"/>
          <a:pathLst>
            <a:path>
              <a:moveTo>
                <a:pt x="1016585" y="0"/>
              </a:moveTo>
              <a:lnTo>
                <a:pt x="1016585" y="329697"/>
              </a:lnTo>
              <a:lnTo>
                <a:pt x="0" y="329697"/>
              </a:lnTo>
              <a:lnTo>
                <a:pt x="0" y="4838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7C5F72-94A0-4BF1-9799-114DB736EAE5}">
      <dsp:nvSpPr>
        <dsp:cNvPr id="0" name=""/>
        <dsp:cNvSpPr/>
      </dsp:nvSpPr>
      <dsp:spPr>
        <a:xfrm>
          <a:off x="1916309" y="3040"/>
          <a:ext cx="1663503" cy="10563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9CCB2-6C7E-4370-B3BC-454EEB3E7FC3}">
      <dsp:nvSpPr>
        <dsp:cNvPr id="0" name=""/>
        <dsp:cNvSpPr/>
      </dsp:nvSpPr>
      <dsp:spPr>
        <a:xfrm>
          <a:off x="2101143" y="178632"/>
          <a:ext cx="1663503" cy="10563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Types of Audit in India </a:t>
          </a:r>
        </a:p>
      </dsp:txBody>
      <dsp:txXfrm>
        <a:off x="2132082" y="209571"/>
        <a:ext cx="1601625" cy="994446"/>
      </dsp:txXfrm>
    </dsp:sp>
    <dsp:sp modelId="{E0B4EEF7-0825-4C98-A5CF-C0170F213AFC}">
      <dsp:nvSpPr>
        <dsp:cNvPr id="0" name=""/>
        <dsp:cNvSpPr/>
      </dsp:nvSpPr>
      <dsp:spPr>
        <a:xfrm>
          <a:off x="899724" y="1543167"/>
          <a:ext cx="1663503" cy="10563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34626-76DA-4DE1-AD81-65B36166C357}">
      <dsp:nvSpPr>
        <dsp:cNvPr id="0" name=""/>
        <dsp:cNvSpPr/>
      </dsp:nvSpPr>
      <dsp:spPr>
        <a:xfrm>
          <a:off x="1084558" y="1718759"/>
          <a:ext cx="1663503" cy="10563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Internal Audit</a:t>
          </a:r>
        </a:p>
      </dsp:txBody>
      <dsp:txXfrm>
        <a:off x="1115497" y="1749698"/>
        <a:ext cx="1601625" cy="994446"/>
      </dsp:txXfrm>
    </dsp:sp>
    <dsp:sp modelId="{EA51BFE5-7FA6-481A-88E6-28EE42351FC9}">
      <dsp:nvSpPr>
        <dsp:cNvPr id="0" name=""/>
        <dsp:cNvSpPr/>
      </dsp:nvSpPr>
      <dsp:spPr>
        <a:xfrm>
          <a:off x="2932895" y="1543167"/>
          <a:ext cx="1663503" cy="10563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EB9A2-D931-4C26-8858-D7A0BB7B0C22}">
      <dsp:nvSpPr>
        <dsp:cNvPr id="0" name=""/>
        <dsp:cNvSpPr/>
      </dsp:nvSpPr>
      <dsp:spPr>
        <a:xfrm>
          <a:off x="3117729" y="1718759"/>
          <a:ext cx="1663503" cy="105632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Statutory Audit</a:t>
          </a:r>
        </a:p>
      </dsp:txBody>
      <dsp:txXfrm>
        <a:off x="3148668" y="1749698"/>
        <a:ext cx="1601625" cy="994446"/>
      </dsp:txXfrm>
    </dsp:sp>
    <dsp:sp modelId="{99CAD9A1-EEDD-4024-A501-5AF8B8057323}">
      <dsp:nvSpPr>
        <dsp:cNvPr id="0" name=""/>
        <dsp:cNvSpPr/>
      </dsp:nvSpPr>
      <dsp:spPr>
        <a:xfrm>
          <a:off x="899724" y="3083294"/>
          <a:ext cx="1663503" cy="10563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B7DC76-D82A-42A0-9BA9-01D52F5751F4}">
      <dsp:nvSpPr>
        <dsp:cNvPr id="0" name=""/>
        <dsp:cNvSpPr/>
      </dsp:nvSpPr>
      <dsp:spPr>
        <a:xfrm>
          <a:off x="1084558" y="3258886"/>
          <a:ext cx="1663503" cy="105632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Companies Act Audit</a:t>
          </a:r>
        </a:p>
      </dsp:txBody>
      <dsp:txXfrm>
        <a:off x="1115497" y="3289825"/>
        <a:ext cx="1601625" cy="994446"/>
      </dsp:txXfrm>
    </dsp:sp>
    <dsp:sp modelId="{6FE0DB0F-3160-4603-A424-9B8A0D3CA60E}">
      <dsp:nvSpPr>
        <dsp:cNvPr id="0" name=""/>
        <dsp:cNvSpPr/>
      </dsp:nvSpPr>
      <dsp:spPr>
        <a:xfrm>
          <a:off x="2932895" y="3083294"/>
          <a:ext cx="1663503" cy="10563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2A79E-86FC-4EF8-BED3-29729FF00D4A}">
      <dsp:nvSpPr>
        <dsp:cNvPr id="0" name=""/>
        <dsp:cNvSpPr/>
      </dsp:nvSpPr>
      <dsp:spPr>
        <a:xfrm>
          <a:off x="3117729" y="3258886"/>
          <a:ext cx="1663503" cy="105632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Income Tax Audit</a:t>
          </a:r>
        </a:p>
      </dsp:txBody>
      <dsp:txXfrm>
        <a:off x="3148668" y="3289825"/>
        <a:ext cx="1601625" cy="994446"/>
      </dsp:txXfrm>
    </dsp:sp>
    <dsp:sp modelId="{80311BAF-98DD-4433-8B53-6F55D306D858}">
      <dsp:nvSpPr>
        <dsp:cNvPr id="0" name=""/>
        <dsp:cNvSpPr/>
      </dsp:nvSpPr>
      <dsp:spPr>
        <a:xfrm>
          <a:off x="4966066" y="3083294"/>
          <a:ext cx="1663503" cy="10563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A7BB7-31FE-4DDF-8CAD-135B11FE0C44}">
      <dsp:nvSpPr>
        <dsp:cNvPr id="0" name=""/>
        <dsp:cNvSpPr/>
      </dsp:nvSpPr>
      <dsp:spPr>
        <a:xfrm>
          <a:off x="5150899" y="3258886"/>
          <a:ext cx="1663503" cy="105632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GST Audit</a:t>
          </a:r>
        </a:p>
      </dsp:txBody>
      <dsp:txXfrm>
        <a:off x="5181838" y="3289825"/>
        <a:ext cx="1601625" cy="994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A0508-F355-4CB4-BF3F-E9930092FDBA}">
      <dsp:nvSpPr>
        <dsp:cNvPr id="0" name=""/>
        <dsp:cNvSpPr/>
      </dsp:nvSpPr>
      <dsp:spPr>
        <a:xfrm>
          <a:off x="277416" y="0"/>
          <a:ext cx="3144057" cy="121185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D6465-641F-44AB-8031-96D3632CF76A}">
      <dsp:nvSpPr>
        <dsp:cNvPr id="0" name=""/>
        <dsp:cNvSpPr/>
      </dsp:nvSpPr>
      <dsp:spPr>
        <a:xfrm>
          <a:off x="0" y="363556"/>
          <a:ext cx="1109667" cy="48474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a:t>
          </a:r>
          <a:endParaRPr lang="en-IN" sz="2000" b="1" kern="1200" dirty="0"/>
        </a:p>
      </dsp:txBody>
      <dsp:txXfrm>
        <a:off x="23663" y="387219"/>
        <a:ext cx="1062341" cy="437415"/>
      </dsp:txXfrm>
    </dsp:sp>
    <dsp:sp modelId="{07944E95-70B4-4ACB-B14D-EA283116DD93}">
      <dsp:nvSpPr>
        <dsp:cNvPr id="0" name=""/>
        <dsp:cNvSpPr/>
      </dsp:nvSpPr>
      <dsp:spPr>
        <a:xfrm>
          <a:off x="1294611" y="368447"/>
          <a:ext cx="1109667" cy="48474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a:t>
          </a:r>
          <a:endParaRPr lang="en-IN" sz="2000" b="1" kern="1200" dirty="0"/>
        </a:p>
      </dsp:txBody>
      <dsp:txXfrm>
        <a:off x="1318274" y="392110"/>
        <a:ext cx="1062341" cy="437415"/>
      </dsp:txXfrm>
    </dsp:sp>
    <dsp:sp modelId="{A838FB18-7225-4F92-93DC-A36583CF523C}">
      <dsp:nvSpPr>
        <dsp:cNvPr id="0" name=""/>
        <dsp:cNvSpPr/>
      </dsp:nvSpPr>
      <dsp:spPr>
        <a:xfrm>
          <a:off x="2589223" y="363556"/>
          <a:ext cx="1109667" cy="48474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R</a:t>
          </a:r>
          <a:endParaRPr lang="en-IN" sz="2000" b="1" kern="1200" dirty="0"/>
        </a:p>
      </dsp:txBody>
      <dsp:txXfrm>
        <a:off x="2612886" y="387219"/>
        <a:ext cx="1062341" cy="437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8A829-4861-4A57-81AD-3D81B653E198}">
      <dsp:nvSpPr>
        <dsp:cNvPr id="0" name=""/>
        <dsp:cNvSpPr/>
      </dsp:nvSpPr>
      <dsp:spPr>
        <a:xfrm>
          <a:off x="0" y="0"/>
          <a:ext cx="1091556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380A6-7F86-415E-AB76-8A336EF5DD50}">
      <dsp:nvSpPr>
        <dsp:cNvPr id="0" name=""/>
        <dsp:cNvSpPr/>
      </dsp:nvSpPr>
      <dsp:spPr>
        <a:xfrm>
          <a:off x="0" y="0"/>
          <a:ext cx="2183112" cy="376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IN" sz="2800" kern="1200" dirty="0"/>
            <a:t>Management Consultancy &amp; Other Services</a:t>
          </a:r>
        </a:p>
      </dsp:txBody>
      <dsp:txXfrm>
        <a:off x="0" y="0"/>
        <a:ext cx="2183112" cy="3763843"/>
      </dsp:txXfrm>
    </dsp:sp>
    <dsp:sp modelId="{3040F341-4161-41A0-8275-A2388EED241F}">
      <dsp:nvSpPr>
        <dsp:cNvPr id="0" name=""/>
        <dsp:cNvSpPr/>
      </dsp:nvSpPr>
      <dsp:spPr>
        <a:xfrm>
          <a:off x="2346846" y="35469"/>
          <a:ext cx="8568717" cy="70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dirty="0"/>
            <a:t>Financial Management planning and financial policy determination</a:t>
          </a:r>
        </a:p>
      </dsp:txBody>
      <dsp:txXfrm>
        <a:off x="2346846" y="35469"/>
        <a:ext cx="8568717" cy="709396"/>
      </dsp:txXfrm>
    </dsp:sp>
    <dsp:sp modelId="{39FC055B-6F22-48A1-9E48-DB5994D548A1}">
      <dsp:nvSpPr>
        <dsp:cNvPr id="0" name=""/>
        <dsp:cNvSpPr/>
      </dsp:nvSpPr>
      <dsp:spPr>
        <a:xfrm>
          <a:off x="2183112" y="744865"/>
          <a:ext cx="87324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B23E3A-E7EF-4EC2-941E-A3DA34101EDF}">
      <dsp:nvSpPr>
        <dsp:cNvPr id="0" name=""/>
        <dsp:cNvSpPr/>
      </dsp:nvSpPr>
      <dsp:spPr>
        <a:xfrm>
          <a:off x="2346846" y="780335"/>
          <a:ext cx="8568717" cy="70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dirty="0"/>
            <a:t>Capital Structure planning and advice regarding raising finance</a:t>
          </a:r>
        </a:p>
      </dsp:txBody>
      <dsp:txXfrm>
        <a:off x="2346846" y="780335"/>
        <a:ext cx="8568717" cy="709396"/>
      </dsp:txXfrm>
    </dsp:sp>
    <dsp:sp modelId="{5C400E14-FC9C-4142-B0E4-F99379B50DB0}">
      <dsp:nvSpPr>
        <dsp:cNvPr id="0" name=""/>
        <dsp:cNvSpPr/>
      </dsp:nvSpPr>
      <dsp:spPr>
        <a:xfrm>
          <a:off x="2183112" y="1489731"/>
          <a:ext cx="87324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8CAE8C-A08B-450E-A9AC-8ED799DE087D}">
      <dsp:nvSpPr>
        <dsp:cNvPr id="0" name=""/>
        <dsp:cNvSpPr/>
      </dsp:nvSpPr>
      <dsp:spPr>
        <a:xfrm>
          <a:off x="2346846" y="1525201"/>
          <a:ext cx="8568717" cy="70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dirty="0"/>
            <a:t>Working Capital Management</a:t>
          </a:r>
        </a:p>
      </dsp:txBody>
      <dsp:txXfrm>
        <a:off x="2346846" y="1525201"/>
        <a:ext cx="8568717" cy="709396"/>
      </dsp:txXfrm>
    </dsp:sp>
    <dsp:sp modelId="{EFA3885B-F75E-4303-8A3B-B47593D27C5E}">
      <dsp:nvSpPr>
        <dsp:cNvPr id="0" name=""/>
        <dsp:cNvSpPr/>
      </dsp:nvSpPr>
      <dsp:spPr>
        <a:xfrm>
          <a:off x="2183112" y="2234597"/>
          <a:ext cx="87324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E1C05B-650D-4EC0-85C1-10E6E58ED61A}">
      <dsp:nvSpPr>
        <dsp:cNvPr id="0" name=""/>
        <dsp:cNvSpPr/>
      </dsp:nvSpPr>
      <dsp:spPr>
        <a:xfrm>
          <a:off x="2346846" y="2270067"/>
          <a:ext cx="8568717" cy="70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dirty="0"/>
            <a:t>Preparing Project Reports and feasibility studies</a:t>
          </a:r>
        </a:p>
      </dsp:txBody>
      <dsp:txXfrm>
        <a:off x="2346846" y="2270067"/>
        <a:ext cx="8568717" cy="709396"/>
      </dsp:txXfrm>
    </dsp:sp>
    <dsp:sp modelId="{09ED0AE8-FDC1-41CB-972B-30CB8E134633}">
      <dsp:nvSpPr>
        <dsp:cNvPr id="0" name=""/>
        <dsp:cNvSpPr/>
      </dsp:nvSpPr>
      <dsp:spPr>
        <a:xfrm>
          <a:off x="2183112" y="2979463"/>
          <a:ext cx="87324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A5E1D9-61D7-47DB-BEAB-61F8CD53198E}">
      <dsp:nvSpPr>
        <dsp:cNvPr id="0" name=""/>
        <dsp:cNvSpPr/>
      </dsp:nvSpPr>
      <dsp:spPr>
        <a:xfrm>
          <a:off x="2346846" y="3014933"/>
          <a:ext cx="8568717" cy="709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IN" sz="1900" kern="1200" dirty="0"/>
            <a:t>Preparing cash budget, cash flow statements, profitability statements, statement of sources &amp; application of funds etc </a:t>
          </a:r>
        </a:p>
      </dsp:txBody>
      <dsp:txXfrm>
        <a:off x="2346846" y="3014933"/>
        <a:ext cx="8568717" cy="709396"/>
      </dsp:txXfrm>
    </dsp:sp>
    <dsp:sp modelId="{3FB7D4DB-C17D-47AF-9032-EC64F49A7398}">
      <dsp:nvSpPr>
        <dsp:cNvPr id="0" name=""/>
        <dsp:cNvSpPr/>
      </dsp:nvSpPr>
      <dsp:spPr>
        <a:xfrm>
          <a:off x="2183112" y="3724329"/>
          <a:ext cx="873245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8A829-4861-4A57-81AD-3D81B653E198}">
      <dsp:nvSpPr>
        <dsp:cNvPr id="0" name=""/>
        <dsp:cNvSpPr/>
      </dsp:nvSpPr>
      <dsp:spPr>
        <a:xfrm>
          <a:off x="0" y="2571"/>
          <a:ext cx="1117833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2D380A6-7F86-415E-AB76-8A336EF5DD50}">
      <dsp:nvSpPr>
        <dsp:cNvPr id="0" name=""/>
        <dsp:cNvSpPr/>
      </dsp:nvSpPr>
      <dsp:spPr>
        <a:xfrm>
          <a:off x="0" y="2571"/>
          <a:ext cx="2235666" cy="5262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N" sz="2400" kern="1200" dirty="0">
              <a:latin typeface="Verdana" panose="020B0604030504040204" pitchFamily="34" charset="0"/>
              <a:ea typeface="Verdana" panose="020B0604030504040204" pitchFamily="34" charset="0"/>
            </a:rPr>
            <a:t>Management Consultancy &amp; Other Services</a:t>
          </a:r>
        </a:p>
      </dsp:txBody>
      <dsp:txXfrm>
        <a:off x="0" y="2571"/>
        <a:ext cx="2235666" cy="5262180"/>
      </dsp:txXfrm>
    </dsp:sp>
    <dsp:sp modelId="{3040F341-4161-41A0-8275-A2388EED241F}">
      <dsp:nvSpPr>
        <dsp:cNvPr id="0" name=""/>
        <dsp:cNvSpPr/>
      </dsp:nvSpPr>
      <dsp:spPr>
        <a:xfrm>
          <a:off x="2403341" y="38094"/>
          <a:ext cx="8774990" cy="71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Inventory Management, material handling and storage</a:t>
          </a:r>
        </a:p>
      </dsp:txBody>
      <dsp:txXfrm>
        <a:off x="2403341" y="38094"/>
        <a:ext cx="8774990" cy="710445"/>
      </dsp:txXfrm>
    </dsp:sp>
    <dsp:sp modelId="{39FC055B-6F22-48A1-9E48-DB5994D548A1}">
      <dsp:nvSpPr>
        <dsp:cNvPr id="0" name=""/>
        <dsp:cNvSpPr/>
      </dsp:nvSpPr>
      <dsp:spPr>
        <a:xfrm>
          <a:off x="2235666" y="748539"/>
          <a:ext cx="89426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CB23E3A-E7EF-4EC2-941E-A3DA34101EDF}">
      <dsp:nvSpPr>
        <dsp:cNvPr id="0" name=""/>
        <dsp:cNvSpPr/>
      </dsp:nvSpPr>
      <dsp:spPr>
        <a:xfrm>
          <a:off x="2403341" y="784062"/>
          <a:ext cx="8774990" cy="71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Market Research and demand studies</a:t>
          </a:r>
        </a:p>
      </dsp:txBody>
      <dsp:txXfrm>
        <a:off x="2403341" y="784062"/>
        <a:ext cx="8774990" cy="710445"/>
      </dsp:txXfrm>
    </dsp:sp>
    <dsp:sp modelId="{5C400E14-FC9C-4142-B0E4-F99379B50DB0}">
      <dsp:nvSpPr>
        <dsp:cNvPr id="0" name=""/>
        <dsp:cNvSpPr/>
      </dsp:nvSpPr>
      <dsp:spPr>
        <a:xfrm>
          <a:off x="2235666" y="1494507"/>
          <a:ext cx="89426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B8CAE8C-A08B-450E-A9AC-8ED799DE087D}">
      <dsp:nvSpPr>
        <dsp:cNvPr id="0" name=""/>
        <dsp:cNvSpPr/>
      </dsp:nvSpPr>
      <dsp:spPr>
        <a:xfrm>
          <a:off x="2403341" y="1530030"/>
          <a:ext cx="8774990" cy="71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Price fixation and other management decision making</a:t>
          </a:r>
        </a:p>
      </dsp:txBody>
      <dsp:txXfrm>
        <a:off x="2403341" y="1530030"/>
        <a:ext cx="8774990" cy="710445"/>
      </dsp:txXfrm>
    </dsp:sp>
    <dsp:sp modelId="{EFA3885B-F75E-4303-8A3B-B47593D27C5E}">
      <dsp:nvSpPr>
        <dsp:cNvPr id="0" name=""/>
        <dsp:cNvSpPr/>
      </dsp:nvSpPr>
      <dsp:spPr>
        <a:xfrm>
          <a:off x="2235666" y="2240475"/>
          <a:ext cx="89426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7E1C05B-650D-4EC0-85C1-10E6E58ED61A}">
      <dsp:nvSpPr>
        <dsp:cNvPr id="0" name=""/>
        <dsp:cNvSpPr/>
      </dsp:nvSpPr>
      <dsp:spPr>
        <a:xfrm>
          <a:off x="2403341" y="2275998"/>
          <a:ext cx="8774990" cy="71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Management accounting Systems, cost control and value analysis</a:t>
          </a:r>
        </a:p>
      </dsp:txBody>
      <dsp:txXfrm>
        <a:off x="2403341" y="2275998"/>
        <a:ext cx="8774990" cy="710445"/>
      </dsp:txXfrm>
    </dsp:sp>
    <dsp:sp modelId="{09ED0AE8-FDC1-41CB-972B-30CB8E134633}">
      <dsp:nvSpPr>
        <dsp:cNvPr id="0" name=""/>
        <dsp:cNvSpPr/>
      </dsp:nvSpPr>
      <dsp:spPr>
        <a:xfrm>
          <a:off x="2235666" y="2986443"/>
          <a:ext cx="89426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CA5E1D9-61D7-47DB-BEAB-61F8CD53198E}">
      <dsp:nvSpPr>
        <dsp:cNvPr id="0" name=""/>
        <dsp:cNvSpPr/>
      </dsp:nvSpPr>
      <dsp:spPr>
        <a:xfrm>
          <a:off x="2403341" y="3021966"/>
          <a:ext cx="8774990" cy="71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Control methods and management information and reporting</a:t>
          </a:r>
        </a:p>
      </dsp:txBody>
      <dsp:txXfrm>
        <a:off x="2403341" y="3021966"/>
        <a:ext cx="8774990" cy="710445"/>
      </dsp:txXfrm>
    </dsp:sp>
    <dsp:sp modelId="{3FB7D4DB-C17D-47AF-9032-EC64F49A7398}">
      <dsp:nvSpPr>
        <dsp:cNvPr id="0" name=""/>
        <dsp:cNvSpPr/>
      </dsp:nvSpPr>
      <dsp:spPr>
        <a:xfrm>
          <a:off x="2235666" y="3732411"/>
          <a:ext cx="89426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C391F48-0AFE-4EB6-B884-375228E34E8B}">
      <dsp:nvSpPr>
        <dsp:cNvPr id="0" name=""/>
        <dsp:cNvSpPr/>
      </dsp:nvSpPr>
      <dsp:spPr>
        <a:xfrm>
          <a:off x="2403341" y="3767934"/>
          <a:ext cx="8774990" cy="71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Business Policy, corporate planning, organisation development, growth and diversification</a:t>
          </a:r>
        </a:p>
      </dsp:txBody>
      <dsp:txXfrm>
        <a:off x="2403341" y="3767934"/>
        <a:ext cx="8774990" cy="710445"/>
      </dsp:txXfrm>
    </dsp:sp>
    <dsp:sp modelId="{D54C5125-CAA8-4995-AFE0-75BA8B19EE07}">
      <dsp:nvSpPr>
        <dsp:cNvPr id="0" name=""/>
        <dsp:cNvSpPr/>
      </dsp:nvSpPr>
      <dsp:spPr>
        <a:xfrm>
          <a:off x="2235666" y="4478379"/>
          <a:ext cx="89426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B328B49-D787-4E39-B4C5-9A1013EE3892}">
      <dsp:nvSpPr>
        <dsp:cNvPr id="0" name=""/>
        <dsp:cNvSpPr/>
      </dsp:nvSpPr>
      <dsp:spPr>
        <a:xfrm>
          <a:off x="2403341" y="4513902"/>
          <a:ext cx="8774990" cy="71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N" sz="1600" kern="1200" dirty="0">
              <a:latin typeface="Verdana" panose="020B0604030504040204" pitchFamily="34" charset="0"/>
              <a:ea typeface="Verdana" panose="020B0604030504040204" pitchFamily="34" charset="0"/>
            </a:rPr>
            <a:t>System Analysis and design, and computer related services including selection of hardware and development of software in all areas of services which can be otherwise be rendered by CA in practice. </a:t>
          </a:r>
        </a:p>
      </dsp:txBody>
      <dsp:txXfrm>
        <a:off x="2403341" y="4513902"/>
        <a:ext cx="8774990" cy="710445"/>
      </dsp:txXfrm>
    </dsp:sp>
    <dsp:sp modelId="{9E2F8D68-DC62-40F6-8A7D-EE4C8C8F5973}">
      <dsp:nvSpPr>
        <dsp:cNvPr id="0" name=""/>
        <dsp:cNvSpPr/>
      </dsp:nvSpPr>
      <dsp:spPr>
        <a:xfrm>
          <a:off x="2235666" y="5224347"/>
          <a:ext cx="894266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0.32089</cdr:x>
      <cdr:y>0.41548</cdr:y>
    </cdr:from>
    <cdr:to>
      <cdr:x>0.67911</cdr:x>
      <cdr:y>0.57438</cdr:y>
    </cdr:to>
    <cdr:sp macro="" textlink="">
      <cdr:nvSpPr>
        <cdr:cNvPr id="2" name="TextBox 1">
          <a:extLst xmlns:a="http://schemas.openxmlformats.org/drawingml/2006/main">
            <a:ext uri="{FF2B5EF4-FFF2-40B4-BE49-F238E27FC236}">
              <a16:creationId xmlns:a16="http://schemas.microsoft.com/office/drawing/2014/main" id="{5F74C58F-AEAF-459C-97D1-4243114ACD81}"/>
            </a:ext>
          </a:extLst>
        </cdr:cNvPr>
        <cdr:cNvSpPr txBox="1"/>
      </cdr:nvSpPr>
      <cdr:spPr>
        <a:xfrm xmlns:a="http://schemas.openxmlformats.org/drawingml/2006/main">
          <a:off x="2290315" y="1975657"/>
          <a:ext cx="2556769" cy="755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latin typeface="+mj-lt"/>
            </a:rPr>
            <a:t>INORGANIC GROWTH</a:t>
          </a:r>
        </a:p>
        <a:p xmlns:a="http://schemas.openxmlformats.org/drawingml/2006/main">
          <a:pPr algn="ctr"/>
          <a:r>
            <a:rPr lang="en-US" sz="2000" dirty="0">
              <a:latin typeface="+mj-lt"/>
            </a:rPr>
            <a:t>LEVERAGING 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A60005-ABEC-44F8-8E3B-DE1CB39A01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E4110F69-5374-4059-A993-54602B1BAD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F578B-8184-45C2-879A-AC85358C73BF}" type="datetimeFigureOut">
              <a:rPr lang="en-IN" smtClean="0"/>
              <a:t>08-06-2023</a:t>
            </a:fld>
            <a:endParaRPr lang="en-IN"/>
          </a:p>
        </p:txBody>
      </p:sp>
      <p:sp>
        <p:nvSpPr>
          <p:cNvPr id="4" name="Footer Placeholder 3">
            <a:extLst>
              <a:ext uri="{FF2B5EF4-FFF2-40B4-BE49-F238E27FC236}">
                <a16:creationId xmlns:a16="http://schemas.microsoft.com/office/drawing/2014/main" id="{EA1D6739-E948-4C18-A43B-9F5C1C0117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dirty="0"/>
              <a:t>CA Dayaniwas Sharma</a:t>
            </a:r>
          </a:p>
        </p:txBody>
      </p:sp>
      <p:sp>
        <p:nvSpPr>
          <p:cNvPr id="5" name="Slide Number Placeholder 4">
            <a:extLst>
              <a:ext uri="{FF2B5EF4-FFF2-40B4-BE49-F238E27FC236}">
                <a16:creationId xmlns:a16="http://schemas.microsoft.com/office/drawing/2014/main" id="{8A81F30A-696A-43C4-857D-6F24416515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5A566-0D52-4BF8-A24A-A7D021C6E03E}" type="slidenum">
              <a:rPr lang="en-IN" smtClean="0"/>
              <a:t>‹#›</a:t>
            </a:fld>
            <a:endParaRPr lang="en-IN"/>
          </a:p>
        </p:txBody>
      </p:sp>
    </p:spTree>
    <p:extLst>
      <p:ext uri="{BB962C8B-B14F-4D97-AF65-F5344CB8AC3E}">
        <p14:creationId xmlns:p14="http://schemas.microsoft.com/office/powerpoint/2010/main" val="31846990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D8740-E8CC-40DD-80D5-E90502059949}" type="datetimeFigureOut">
              <a:rPr lang="en-IN" smtClean="0"/>
              <a:t>08-06-2023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dirty="0"/>
              <a:t>CA Dayaniwas Sharma</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D1E61-BE3E-4C83-B200-9FD819207F7C}" type="slidenum">
              <a:rPr lang="en-IN" smtClean="0"/>
              <a:t>‹#›</a:t>
            </a:fld>
            <a:endParaRPr lang="en-IN"/>
          </a:p>
        </p:txBody>
      </p:sp>
    </p:spTree>
    <p:extLst>
      <p:ext uri="{BB962C8B-B14F-4D97-AF65-F5344CB8AC3E}">
        <p14:creationId xmlns:p14="http://schemas.microsoft.com/office/powerpoint/2010/main" val="19045606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r>
              <a:rPr lang="en-IN"/>
              <a:t>CA Dayaniwas Sharma</a:t>
            </a:r>
            <a:endParaRPr lang="en-IN" dirty="0"/>
          </a:p>
        </p:txBody>
      </p:sp>
      <p:sp>
        <p:nvSpPr>
          <p:cNvPr id="5" name="Slide Number Placeholder 4"/>
          <p:cNvSpPr>
            <a:spLocks noGrp="1"/>
          </p:cNvSpPr>
          <p:nvPr>
            <p:ph type="sldNum" sz="quarter" idx="5"/>
          </p:nvPr>
        </p:nvSpPr>
        <p:spPr/>
        <p:txBody>
          <a:bodyPr/>
          <a:lstStyle/>
          <a:p>
            <a:fld id="{C13D1E61-BE3E-4C83-B200-9FD819207F7C}" type="slidenum">
              <a:rPr lang="en-IN" smtClean="0"/>
              <a:t>38</a:t>
            </a:fld>
            <a:endParaRPr lang="en-IN"/>
          </a:p>
        </p:txBody>
      </p:sp>
    </p:spTree>
    <p:extLst>
      <p:ext uri="{BB962C8B-B14F-4D97-AF65-F5344CB8AC3E}">
        <p14:creationId xmlns:p14="http://schemas.microsoft.com/office/powerpoint/2010/main" val="385594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prstClr val="black"/>
                </a:solidFill>
                <a:effectLst/>
                <a:uLnTx/>
                <a:uFillTx/>
                <a:latin typeface="Calibri" panose="020F0502020204030204"/>
                <a:ea typeface="+mn-ea"/>
                <a:cs typeface="+mn-cs"/>
              </a:rPr>
              <a:t>CA Dayaniwas Sharma</a:t>
            </a:r>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D1E61-BE3E-4C83-B200-9FD819207F7C}"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48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65CC-5D12-49CD-8EC4-57E25F5144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AFE8C2B-6BB2-4299-8835-7FE1EA6B57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BB208B3-FE08-4A33-AAF9-CC7F46CC5E78}"/>
              </a:ext>
            </a:extLst>
          </p:cNvPr>
          <p:cNvSpPr>
            <a:spLocks noGrp="1"/>
          </p:cNvSpPr>
          <p:nvPr>
            <p:ph type="dt" sz="half" idx="10"/>
          </p:nvPr>
        </p:nvSpPr>
        <p:spPr/>
        <p:txBody>
          <a:bodyPr/>
          <a:lstStyle/>
          <a:p>
            <a:fld id="{F4E6C1AA-B1DC-4DB2-95FB-119DF5A53E33}" type="datetime1">
              <a:rPr lang="en-IN" smtClean="0"/>
              <a:t>08-06-2023</a:t>
            </a:fld>
            <a:endParaRPr lang="en-IN" dirty="0"/>
          </a:p>
        </p:txBody>
      </p:sp>
      <p:sp>
        <p:nvSpPr>
          <p:cNvPr id="5" name="Footer Placeholder 4">
            <a:extLst>
              <a:ext uri="{FF2B5EF4-FFF2-40B4-BE49-F238E27FC236}">
                <a16:creationId xmlns:a16="http://schemas.microsoft.com/office/drawing/2014/main" id="{72B8F281-7858-4528-AF41-53BFB9BD590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2022B32-2CBB-4A78-96B1-5F1C0AC09DB5}"/>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138020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27EA-8D5D-4F1F-9CAF-184555C565A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D4474ED-BD0F-41EF-A9A6-6FE14C30AF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CDBE7B-1107-4065-ACBF-F31739D1A8FC}"/>
              </a:ext>
            </a:extLst>
          </p:cNvPr>
          <p:cNvSpPr>
            <a:spLocks noGrp="1"/>
          </p:cNvSpPr>
          <p:nvPr>
            <p:ph type="dt" sz="half" idx="10"/>
          </p:nvPr>
        </p:nvSpPr>
        <p:spPr/>
        <p:txBody>
          <a:bodyPr/>
          <a:lstStyle/>
          <a:p>
            <a:fld id="{8306FBB2-CA07-4962-A6A4-DAFD75806802}" type="datetime1">
              <a:rPr lang="en-IN" smtClean="0"/>
              <a:t>08-06-2023</a:t>
            </a:fld>
            <a:endParaRPr lang="en-IN" dirty="0"/>
          </a:p>
        </p:txBody>
      </p:sp>
      <p:sp>
        <p:nvSpPr>
          <p:cNvPr id="5" name="Footer Placeholder 4">
            <a:extLst>
              <a:ext uri="{FF2B5EF4-FFF2-40B4-BE49-F238E27FC236}">
                <a16:creationId xmlns:a16="http://schemas.microsoft.com/office/drawing/2014/main" id="{3E4908AB-2624-42BA-8B76-50AB9C1682B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08A6911C-4BC2-4A5A-8FF3-AFDBF38C965F}"/>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93509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CFF55-3EE8-4270-8E53-6CA306DC3D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D39F149-D156-4276-85E4-60B7F2D6ED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4FB5CC3-56E6-4FB1-A79E-56C12CA1BDC1}"/>
              </a:ext>
            </a:extLst>
          </p:cNvPr>
          <p:cNvSpPr>
            <a:spLocks noGrp="1"/>
          </p:cNvSpPr>
          <p:nvPr>
            <p:ph type="dt" sz="half" idx="10"/>
          </p:nvPr>
        </p:nvSpPr>
        <p:spPr/>
        <p:txBody>
          <a:bodyPr/>
          <a:lstStyle/>
          <a:p>
            <a:fld id="{CD8B1BA9-4E4A-4866-B602-7216540A02FD}" type="datetime1">
              <a:rPr lang="en-IN" smtClean="0"/>
              <a:t>08-06-2023</a:t>
            </a:fld>
            <a:endParaRPr lang="en-IN" dirty="0"/>
          </a:p>
        </p:txBody>
      </p:sp>
      <p:sp>
        <p:nvSpPr>
          <p:cNvPr id="5" name="Footer Placeholder 4">
            <a:extLst>
              <a:ext uri="{FF2B5EF4-FFF2-40B4-BE49-F238E27FC236}">
                <a16:creationId xmlns:a16="http://schemas.microsoft.com/office/drawing/2014/main" id="{80D16EC8-ED30-4B5D-A14E-976ED73D1264}"/>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C0ECADB-BA55-4962-B67D-6353F46E84B7}"/>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647997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ACEB20F-9181-427F-A6F3-7482CC2470E8}" type="datetime1">
              <a:rPr lang="en-IN" smtClean="0"/>
              <a:t>08-06-2023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2042054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54920-5B94-474D-952E-C59B3081306F}" type="datetime1">
              <a:rPr lang="en-IN" smtClean="0"/>
              <a:t>08-06-2023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10876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ED06A-AA97-45EE-8C62-8164297E1091}" type="datetime1">
              <a:rPr lang="en-IN" smtClean="0"/>
              <a:t>08-06-2023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89232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A133B-DF9C-4DF7-BD35-CBA3E8D61BE8}" type="datetime1">
              <a:rPr lang="en-IN" smtClean="0"/>
              <a:t>08-06-2023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178274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D5EBFA-C52A-4B57-8390-7416A6DB650D}" type="datetime1">
              <a:rPr lang="en-IN" smtClean="0"/>
              <a:t>08-06-2023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2653506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E695FC-299B-4F1C-BB2B-75C1F9A4C935}" type="datetime1">
              <a:rPr lang="en-IN" smtClean="0"/>
              <a:t>08-06-2023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2965134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48799-BD1D-4A16-95A1-797D41C26A5C}" type="datetime1">
              <a:rPr lang="en-IN" smtClean="0"/>
              <a:t>08-06-2023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1428939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62B759-16D6-47E3-8F5B-A05F5C3FF578}" type="datetime1">
              <a:rPr lang="en-IN" smtClean="0"/>
              <a:t>08-06-2023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241649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718A-505F-4C51-A71B-C8B7BCA1592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CF6692-259E-43B1-89FA-12D3DC5258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F3869C-2B9F-415B-8B2D-65907C1E5173}"/>
              </a:ext>
            </a:extLst>
          </p:cNvPr>
          <p:cNvSpPr>
            <a:spLocks noGrp="1"/>
          </p:cNvSpPr>
          <p:nvPr>
            <p:ph type="dt" sz="half" idx="10"/>
          </p:nvPr>
        </p:nvSpPr>
        <p:spPr/>
        <p:txBody>
          <a:bodyPr/>
          <a:lstStyle/>
          <a:p>
            <a:fld id="{19257319-D933-4B3D-91A2-DEA8EC3FC88D}" type="datetime1">
              <a:rPr lang="en-IN" smtClean="0"/>
              <a:t>08-06-2023</a:t>
            </a:fld>
            <a:endParaRPr lang="en-IN" dirty="0"/>
          </a:p>
        </p:txBody>
      </p:sp>
      <p:sp>
        <p:nvSpPr>
          <p:cNvPr id="5" name="Footer Placeholder 4">
            <a:extLst>
              <a:ext uri="{FF2B5EF4-FFF2-40B4-BE49-F238E27FC236}">
                <a16:creationId xmlns:a16="http://schemas.microsoft.com/office/drawing/2014/main" id="{D23D27E6-6D88-46C6-A058-64D684B7726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1F1FB5A-3922-47B4-BD78-6565700E36AA}"/>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1743347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1708C2-1EDD-47BE-B81A-5D42BB928840}" type="datetime1">
              <a:rPr lang="en-IN" smtClean="0"/>
              <a:t>08-06-2023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14403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0F0999-9DE1-4E22-A9C2-78333FBCB057}" type="datetime1">
              <a:rPr lang="en-IN" smtClean="0"/>
              <a:t>08-06-2023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2970946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7F82D9-FBEC-460E-B35F-71772F271830}" type="datetime1">
              <a:rPr lang="en-IN" smtClean="0"/>
              <a:t>08-06-2023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1AFF5F-7CC9-4260-8530-7B44DC4E1292}" type="slidenum">
              <a:rPr lang="en-US" smtClean="0"/>
              <a:t>‹#›</a:t>
            </a:fld>
            <a:endParaRPr lang="en-US" dirty="0"/>
          </a:p>
        </p:txBody>
      </p:sp>
    </p:spTree>
    <p:extLst>
      <p:ext uri="{BB962C8B-B14F-4D97-AF65-F5344CB8AC3E}">
        <p14:creationId xmlns:p14="http://schemas.microsoft.com/office/powerpoint/2010/main" val="3542681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DF7ADA-2929-492B-8408-5749DC55A5B1}"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51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91B4EE-2ED1-49BB-AB74-5C4332FCBBDD}"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5013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D6CB5-37B0-4114-80E5-3CC959FFF8D6}"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9513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BDEC7F-C5BB-4709-8941-CEB898AE0044}" type="datetime1">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4497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F9654-9E79-44E1-B6F8-22C9CADEC8E1}" type="datetime1">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65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70151F-21B5-4715-B2E5-6F22FB776119}" type="datetime1">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8959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ABD75-2B76-4201-A52F-C8A7AB9A5357}" type="datetime1">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1269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DB31-28FB-4186-82F4-A01EC96E0F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19200BE-0DA9-43E8-B350-401DF9E28F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0DEA27-1DBF-495F-BFE9-90800E9F9231}"/>
              </a:ext>
            </a:extLst>
          </p:cNvPr>
          <p:cNvSpPr>
            <a:spLocks noGrp="1"/>
          </p:cNvSpPr>
          <p:nvPr>
            <p:ph type="dt" sz="half" idx="10"/>
          </p:nvPr>
        </p:nvSpPr>
        <p:spPr/>
        <p:txBody>
          <a:bodyPr/>
          <a:lstStyle/>
          <a:p>
            <a:fld id="{0B3F26BA-47BA-4D3F-BEE6-2BFB738C95F2}" type="datetime1">
              <a:rPr lang="en-IN" smtClean="0"/>
              <a:t>08-06-2023</a:t>
            </a:fld>
            <a:endParaRPr lang="en-IN" dirty="0"/>
          </a:p>
        </p:txBody>
      </p:sp>
      <p:sp>
        <p:nvSpPr>
          <p:cNvPr id="5" name="Footer Placeholder 4">
            <a:extLst>
              <a:ext uri="{FF2B5EF4-FFF2-40B4-BE49-F238E27FC236}">
                <a16:creationId xmlns:a16="http://schemas.microsoft.com/office/drawing/2014/main" id="{6A3AD454-A631-4F1A-AEFC-F45688D598D9}"/>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F7D85E8A-929E-472C-9D2E-675E296F460F}"/>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1750446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6BB4BE-FEF7-4CF7-A7F9-BE9493778235}" type="datetime1">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4723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20CB9-F145-4AAE-853A-22EAD0C0481C}" type="datetime1">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9177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90DA71-2538-4770-9C90-B01EC3330DA7}"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7665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2C85D-953E-44C7-96A1-8C9B695A165B}"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672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77CF-A135-412E-A81A-9EEDAD89A24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10FC859-5E8A-4363-B312-58844488CE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7DA04A9-A80C-4254-9EA5-654AAFE37C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0311C17-D5BA-470A-9329-A52E190CEA0F}"/>
              </a:ext>
            </a:extLst>
          </p:cNvPr>
          <p:cNvSpPr>
            <a:spLocks noGrp="1"/>
          </p:cNvSpPr>
          <p:nvPr>
            <p:ph type="dt" sz="half" idx="10"/>
          </p:nvPr>
        </p:nvSpPr>
        <p:spPr/>
        <p:txBody>
          <a:bodyPr/>
          <a:lstStyle/>
          <a:p>
            <a:fld id="{7E67B85D-EB05-4E4B-A210-667664A38488}" type="datetime1">
              <a:rPr lang="en-IN" smtClean="0"/>
              <a:t>08-06-2023</a:t>
            </a:fld>
            <a:endParaRPr lang="en-IN" dirty="0"/>
          </a:p>
        </p:txBody>
      </p:sp>
      <p:sp>
        <p:nvSpPr>
          <p:cNvPr id="6" name="Footer Placeholder 5">
            <a:extLst>
              <a:ext uri="{FF2B5EF4-FFF2-40B4-BE49-F238E27FC236}">
                <a16:creationId xmlns:a16="http://schemas.microsoft.com/office/drawing/2014/main" id="{3B3CBB64-8E45-4E5D-9B71-BC52702ADC40}"/>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D7D1FB5A-9D32-4261-942C-2CA37355EBF0}"/>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132726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23A4-F79F-4524-87A2-660A0A35B6E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D79D3FF-0599-4A84-B7A0-94AD6B2B9B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CA6821-2D29-455E-8B5F-8C5F58812A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030348D-88C5-4912-83C3-66FD2EBFF6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B6E98C-4217-43BC-A34A-1B762C9771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BE53B72-1A1A-45F1-9759-C18406970DA1}"/>
              </a:ext>
            </a:extLst>
          </p:cNvPr>
          <p:cNvSpPr>
            <a:spLocks noGrp="1"/>
          </p:cNvSpPr>
          <p:nvPr>
            <p:ph type="dt" sz="half" idx="10"/>
          </p:nvPr>
        </p:nvSpPr>
        <p:spPr/>
        <p:txBody>
          <a:bodyPr/>
          <a:lstStyle/>
          <a:p>
            <a:fld id="{CCA8AF9C-57EF-417C-97C6-A00806B2C9BF}" type="datetime1">
              <a:rPr lang="en-IN" smtClean="0"/>
              <a:t>08-06-2023</a:t>
            </a:fld>
            <a:endParaRPr lang="en-IN" dirty="0"/>
          </a:p>
        </p:txBody>
      </p:sp>
      <p:sp>
        <p:nvSpPr>
          <p:cNvPr id="8" name="Footer Placeholder 7">
            <a:extLst>
              <a:ext uri="{FF2B5EF4-FFF2-40B4-BE49-F238E27FC236}">
                <a16:creationId xmlns:a16="http://schemas.microsoft.com/office/drawing/2014/main" id="{A7276428-8872-4033-ADCF-F019FF522735}"/>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2AA3F750-E1B7-41B4-B3E7-2E9C7B9C1B9A}"/>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262323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D4C7-BF4B-4269-824D-D4A78172D8F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86363E9-813B-42C8-81F7-2CAA123D0DA1}"/>
              </a:ext>
            </a:extLst>
          </p:cNvPr>
          <p:cNvSpPr>
            <a:spLocks noGrp="1"/>
          </p:cNvSpPr>
          <p:nvPr>
            <p:ph type="dt" sz="half" idx="10"/>
          </p:nvPr>
        </p:nvSpPr>
        <p:spPr/>
        <p:txBody>
          <a:bodyPr/>
          <a:lstStyle/>
          <a:p>
            <a:fld id="{860309F8-8367-4E39-85E7-4DE049B2D489}" type="datetime1">
              <a:rPr lang="en-IN" smtClean="0"/>
              <a:t>08-06-2023</a:t>
            </a:fld>
            <a:endParaRPr lang="en-IN" dirty="0"/>
          </a:p>
        </p:txBody>
      </p:sp>
      <p:sp>
        <p:nvSpPr>
          <p:cNvPr id="4" name="Footer Placeholder 3">
            <a:extLst>
              <a:ext uri="{FF2B5EF4-FFF2-40B4-BE49-F238E27FC236}">
                <a16:creationId xmlns:a16="http://schemas.microsoft.com/office/drawing/2014/main" id="{F2400B30-E88F-415C-9F60-C6112054EBEC}"/>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C7111104-2E31-402D-8123-92A26B08A656}"/>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74031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BCD0F-DEF3-413B-8302-7657D3B44F36}"/>
              </a:ext>
            </a:extLst>
          </p:cNvPr>
          <p:cNvSpPr>
            <a:spLocks noGrp="1"/>
          </p:cNvSpPr>
          <p:nvPr>
            <p:ph type="dt" sz="half" idx="10"/>
          </p:nvPr>
        </p:nvSpPr>
        <p:spPr/>
        <p:txBody>
          <a:bodyPr/>
          <a:lstStyle/>
          <a:p>
            <a:fld id="{45693060-05BF-496C-871D-B998A3AD1AA7}" type="datetime1">
              <a:rPr lang="en-IN" smtClean="0"/>
              <a:t>08-06-2023</a:t>
            </a:fld>
            <a:endParaRPr lang="en-IN" dirty="0"/>
          </a:p>
        </p:txBody>
      </p:sp>
      <p:sp>
        <p:nvSpPr>
          <p:cNvPr id="3" name="Footer Placeholder 2">
            <a:extLst>
              <a:ext uri="{FF2B5EF4-FFF2-40B4-BE49-F238E27FC236}">
                <a16:creationId xmlns:a16="http://schemas.microsoft.com/office/drawing/2014/main" id="{8A4CFCF7-EBAA-4531-9AF9-8831AFFFA846}"/>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4FFFC787-85F3-47A7-9712-7A336B1408C4}"/>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4218585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9FA3-711E-415D-9E85-885F827146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DFC3A84-3EBF-47B4-B6F0-2A6799CFA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263C770-7F18-4BC1-AA1C-F3089648A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2E5968-E780-446A-86CA-C3C4FAA4EEEA}"/>
              </a:ext>
            </a:extLst>
          </p:cNvPr>
          <p:cNvSpPr>
            <a:spLocks noGrp="1"/>
          </p:cNvSpPr>
          <p:nvPr>
            <p:ph type="dt" sz="half" idx="10"/>
          </p:nvPr>
        </p:nvSpPr>
        <p:spPr/>
        <p:txBody>
          <a:bodyPr/>
          <a:lstStyle/>
          <a:p>
            <a:fld id="{778C7C1D-8DB5-468F-9D70-072507C29EF4}" type="datetime1">
              <a:rPr lang="en-IN" smtClean="0"/>
              <a:t>08-06-2023</a:t>
            </a:fld>
            <a:endParaRPr lang="en-IN" dirty="0"/>
          </a:p>
        </p:txBody>
      </p:sp>
      <p:sp>
        <p:nvSpPr>
          <p:cNvPr id="6" name="Footer Placeholder 5">
            <a:extLst>
              <a:ext uri="{FF2B5EF4-FFF2-40B4-BE49-F238E27FC236}">
                <a16:creationId xmlns:a16="http://schemas.microsoft.com/office/drawing/2014/main" id="{AA61880E-2200-4BC2-999D-1DC3E1D82CD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17F54E4-5811-4197-BA50-E7FC2EBF2FAB}"/>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1142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103C-CC59-48B7-ADDF-48F84026D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A17A7CB-6B37-44EE-81FE-3B72A809E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D4E0FEF5-9902-445E-8685-16062263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2D3450-5440-464E-AD17-EEC2F052587E}"/>
              </a:ext>
            </a:extLst>
          </p:cNvPr>
          <p:cNvSpPr>
            <a:spLocks noGrp="1"/>
          </p:cNvSpPr>
          <p:nvPr>
            <p:ph type="dt" sz="half" idx="10"/>
          </p:nvPr>
        </p:nvSpPr>
        <p:spPr/>
        <p:txBody>
          <a:bodyPr/>
          <a:lstStyle/>
          <a:p>
            <a:fld id="{862682B5-AD38-4718-A40A-2E4A9C85A94C}" type="datetime1">
              <a:rPr lang="en-IN" smtClean="0"/>
              <a:t>08-06-2023</a:t>
            </a:fld>
            <a:endParaRPr lang="en-IN" dirty="0"/>
          </a:p>
        </p:txBody>
      </p:sp>
      <p:sp>
        <p:nvSpPr>
          <p:cNvPr id="6" name="Footer Placeholder 5">
            <a:extLst>
              <a:ext uri="{FF2B5EF4-FFF2-40B4-BE49-F238E27FC236}">
                <a16:creationId xmlns:a16="http://schemas.microsoft.com/office/drawing/2014/main" id="{FF256BD8-5A2B-4BD3-B402-F9C88B575928}"/>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0110C7-481A-47E1-B8C6-C6B1DC23D1DA}"/>
              </a:ext>
            </a:extLst>
          </p:cNvPr>
          <p:cNvSpPr>
            <a:spLocks noGrp="1"/>
          </p:cNvSpPr>
          <p:nvPr>
            <p:ph type="sldNum" sz="quarter" idx="12"/>
          </p:nvPr>
        </p:nvSpPr>
        <p:spPr/>
        <p:txBody>
          <a:bodyPr/>
          <a:lstStyle/>
          <a:p>
            <a:fld id="{48994FEE-A739-4A02-8482-19A82AFC3E89}" type="slidenum">
              <a:rPr lang="en-IN" smtClean="0"/>
              <a:t>‹#›</a:t>
            </a:fld>
            <a:endParaRPr lang="en-IN" dirty="0"/>
          </a:p>
        </p:txBody>
      </p:sp>
    </p:spTree>
    <p:extLst>
      <p:ext uri="{BB962C8B-B14F-4D97-AF65-F5344CB8AC3E}">
        <p14:creationId xmlns:p14="http://schemas.microsoft.com/office/powerpoint/2010/main" val="320413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BE3EE-0BC1-4BA4-AFE8-68773E797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CCA1A7F-30ED-443C-92AA-CBBE3D2E3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6819DC-92A0-42FC-8865-B85541444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E15B-0A30-4A4F-9DCA-FB06E957F3F6}" type="datetime1">
              <a:rPr lang="en-IN" smtClean="0"/>
              <a:t>08-06-2023</a:t>
            </a:fld>
            <a:endParaRPr lang="en-IN" dirty="0"/>
          </a:p>
        </p:txBody>
      </p:sp>
      <p:sp>
        <p:nvSpPr>
          <p:cNvPr id="5" name="Footer Placeholder 4">
            <a:extLst>
              <a:ext uri="{FF2B5EF4-FFF2-40B4-BE49-F238E27FC236}">
                <a16:creationId xmlns:a16="http://schemas.microsoft.com/office/drawing/2014/main" id="{203C6D9D-B80A-42E2-9A48-BD90001FF1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60CA5999-67A3-4D1C-9D29-EA57B4C2DC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94FEE-A739-4A02-8482-19A82AFC3E89}" type="slidenum">
              <a:rPr lang="en-IN" smtClean="0"/>
              <a:t>‹#›</a:t>
            </a:fld>
            <a:endParaRPr lang="en-IN" dirty="0"/>
          </a:p>
        </p:txBody>
      </p:sp>
    </p:spTree>
    <p:extLst>
      <p:ext uri="{BB962C8B-B14F-4D97-AF65-F5344CB8AC3E}">
        <p14:creationId xmlns:p14="http://schemas.microsoft.com/office/powerpoint/2010/main" val="1444286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0D8F8-3C04-4FB6-AAF2-34502297A8DF}" type="datetime1">
              <a:rPr lang="en-IN" smtClean="0"/>
              <a:t>08-06-2023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AFF5F-7CC9-4260-8530-7B44DC4E1292}" type="slidenum">
              <a:rPr lang="en-US" smtClean="0"/>
              <a:t>‹#›</a:t>
            </a:fld>
            <a:endParaRPr lang="en-US" dirty="0"/>
          </a:p>
        </p:txBody>
      </p:sp>
    </p:spTree>
    <p:extLst>
      <p:ext uri="{BB962C8B-B14F-4D97-AF65-F5344CB8AC3E}">
        <p14:creationId xmlns:p14="http://schemas.microsoft.com/office/powerpoint/2010/main" val="751921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98687-4209-4655-A4F8-B2F63A8C0BA2}" type="datetime1">
              <a:rPr lang="en-US" smtClean="0"/>
              <a:t>6/8/2023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30608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chart" Target="../charts/chart1.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6.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jpg"/><Relationship Id="rId2" Type="http://schemas.openxmlformats.org/officeDocument/2006/relationships/image" Target="../media/image3.jpg"/><Relationship Id="rId16"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jpg"/><Relationship Id="rId15" Type="http://schemas.openxmlformats.org/officeDocument/2006/relationships/image" Target="../media/image53.jp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jp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g"/><Relationship Id="rId4" Type="http://schemas.openxmlformats.org/officeDocument/2006/relationships/image" Target="../media/image56.jp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mailto:dayaccm@Lncofirm.com" TargetMode="External"/><Relationship Id="rId2" Type="http://schemas.openxmlformats.org/officeDocument/2006/relationships/image" Target="../media/image6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8110EC-B20B-4B6E-9A99-9965A8D35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76"/>
            <a:ext cx="12192000" cy="6858000"/>
          </a:xfrm>
          <a:prstGeom prst="rect">
            <a:avLst/>
          </a:prstGeom>
        </p:spPr>
      </p:pic>
      <p:sp>
        <p:nvSpPr>
          <p:cNvPr id="3" name="Rectangle 2">
            <a:extLst>
              <a:ext uri="{FF2B5EF4-FFF2-40B4-BE49-F238E27FC236}">
                <a16:creationId xmlns:a16="http://schemas.microsoft.com/office/drawing/2014/main" id="{CAB14479-E671-47F0-9653-CBC3E0BD9D95}"/>
              </a:ext>
            </a:extLst>
          </p:cNvPr>
          <p:cNvSpPr/>
          <p:nvPr/>
        </p:nvSpPr>
        <p:spPr>
          <a:xfrm>
            <a:off x="742121" y="1696278"/>
            <a:ext cx="3776869" cy="1298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a:extLst>
              <a:ext uri="{FF2B5EF4-FFF2-40B4-BE49-F238E27FC236}">
                <a16:creationId xmlns:a16="http://schemas.microsoft.com/office/drawing/2014/main" id="{35FCA3DA-8A5F-4D92-95A8-E37E9769D360}"/>
              </a:ext>
            </a:extLst>
          </p:cNvPr>
          <p:cNvSpPr txBox="1"/>
          <p:nvPr/>
        </p:nvSpPr>
        <p:spPr>
          <a:xfrm>
            <a:off x="24192" y="362093"/>
            <a:ext cx="7717439" cy="1077218"/>
          </a:xfrm>
          <a:prstGeom prst="rect">
            <a:avLst/>
          </a:prstGeom>
          <a:noFill/>
        </p:spPr>
        <p:txBody>
          <a:bodyPr wrap="square" rtlCol="0">
            <a:spAutoFit/>
          </a:bodyPr>
          <a:lstStyle/>
          <a:p>
            <a:pPr algn="ctr"/>
            <a:r>
              <a:rPr lang="en-IN" sz="3200" b="1" dirty="0">
                <a:solidFill>
                  <a:schemeClr val="accent1">
                    <a:lumMod val="75000"/>
                  </a:schemeClr>
                </a:solidFill>
                <a:latin typeface="Verdana" panose="020B0604030504040204" pitchFamily="34" charset="0"/>
                <a:ea typeface="Verdana" panose="020B0604030504040204" pitchFamily="34" charset="0"/>
              </a:rPr>
              <a:t>Creating BIG Indian CA Firms</a:t>
            </a:r>
          </a:p>
          <a:p>
            <a:pPr algn="ctr"/>
            <a:r>
              <a:rPr lang="en-IN" sz="2400" b="1" dirty="0">
                <a:solidFill>
                  <a:schemeClr val="accent2">
                    <a:lumMod val="75000"/>
                  </a:schemeClr>
                </a:solidFill>
                <a:latin typeface="Verdana" panose="020B0604030504040204" pitchFamily="34" charset="0"/>
                <a:ea typeface="Verdana" panose="020B0604030504040204" pitchFamily="34" charset="0"/>
              </a:rPr>
              <a:t>New Age Audit Firm</a:t>
            </a:r>
            <a:r>
              <a:rPr lang="en-IN" sz="3200" b="1" dirty="0">
                <a:solidFill>
                  <a:schemeClr val="accent2">
                    <a:lumMod val="75000"/>
                  </a:schemeClr>
                </a:solidFill>
                <a:latin typeface="Verdana" panose="020B0604030504040204" pitchFamily="34" charset="0"/>
                <a:ea typeface="Verdana" panose="020B0604030504040204" pitchFamily="34" charset="0"/>
              </a:rPr>
              <a:t> </a:t>
            </a:r>
            <a:r>
              <a:rPr lang="en-IN" sz="3200" b="1" dirty="0">
                <a:solidFill>
                  <a:schemeClr val="accent1">
                    <a:lumMod val="75000"/>
                  </a:schemeClr>
                </a:solidFill>
                <a:latin typeface="Verdana" panose="020B0604030504040204" pitchFamily="34" charset="0"/>
                <a:ea typeface="Verdana" panose="020B0604030504040204" pitchFamily="34" charset="0"/>
              </a:rPr>
              <a:t> </a:t>
            </a:r>
          </a:p>
        </p:txBody>
      </p:sp>
      <p:sp>
        <p:nvSpPr>
          <p:cNvPr id="5" name="TextBox 4">
            <a:extLst>
              <a:ext uri="{FF2B5EF4-FFF2-40B4-BE49-F238E27FC236}">
                <a16:creationId xmlns:a16="http://schemas.microsoft.com/office/drawing/2014/main" id="{35FCA3DA-8A5F-4D92-95A8-E37E9769D360}"/>
              </a:ext>
            </a:extLst>
          </p:cNvPr>
          <p:cNvSpPr txBox="1"/>
          <p:nvPr/>
        </p:nvSpPr>
        <p:spPr>
          <a:xfrm>
            <a:off x="58948" y="1679950"/>
            <a:ext cx="5899994" cy="1077218"/>
          </a:xfrm>
          <a:prstGeom prst="rect">
            <a:avLst/>
          </a:prstGeom>
          <a:noFill/>
        </p:spPr>
        <p:txBody>
          <a:bodyPr wrap="square" rtlCol="0">
            <a:spAutoFit/>
          </a:bodyPr>
          <a:lstStyle/>
          <a:p>
            <a:pPr algn="ctr"/>
            <a:r>
              <a:rPr lang="en-IN" sz="1600" b="1" dirty="0">
                <a:solidFill>
                  <a:schemeClr val="accent2">
                    <a:lumMod val="75000"/>
                  </a:schemeClr>
                </a:solidFill>
                <a:latin typeface="Verdana" panose="020B0604030504040204" pitchFamily="34" charset="0"/>
                <a:ea typeface="Verdana" panose="020B0604030504040204" pitchFamily="34" charset="0"/>
              </a:rPr>
              <a:t>NETWORKING </a:t>
            </a:r>
          </a:p>
          <a:p>
            <a:pPr algn="ctr"/>
            <a:r>
              <a:rPr lang="en-IN" sz="1600" b="1" dirty="0">
                <a:solidFill>
                  <a:schemeClr val="accent2">
                    <a:lumMod val="75000"/>
                  </a:schemeClr>
                </a:solidFill>
                <a:latin typeface="Verdana" panose="020B0604030504040204" pitchFamily="34" charset="0"/>
                <a:ea typeface="Verdana" panose="020B0604030504040204" pitchFamily="34" charset="0"/>
              </a:rPr>
              <a:t>CORPORATE FORM OF PRACTICE</a:t>
            </a:r>
          </a:p>
          <a:p>
            <a:pPr algn="ctr"/>
            <a:r>
              <a:rPr lang="en-IN" sz="1600" b="1" dirty="0">
                <a:solidFill>
                  <a:schemeClr val="accent2">
                    <a:lumMod val="75000"/>
                  </a:schemeClr>
                </a:solidFill>
                <a:latin typeface="Verdana" panose="020B0604030504040204" pitchFamily="34" charset="0"/>
                <a:ea typeface="Verdana" panose="020B0604030504040204" pitchFamily="34" charset="0"/>
              </a:rPr>
              <a:t>MERGERS</a:t>
            </a:r>
          </a:p>
          <a:p>
            <a:pPr algn="ctr"/>
            <a:r>
              <a:rPr lang="en-IN" sz="1600" b="1" dirty="0">
                <a:solidFill>
                  <a:schemeClr val="accent2">
                    <a:lumMod val="75000"/>
                  </a:schemeClr>
                </a:solidFill>
                <a:latin typeface="Verdana" panose="020B0604030504040204" pitchFamily="34" charset="0"/>
                <a:ea typeface="Verdana" panose="020B0604030504040204" pitchFamily="34" charset="0"/>
              </a:rPr>
              <a:t>EMERGING PROFESSIONAL OPPORTUNITIES</a:t>
            </a:r>
          </a:p>
        </p:txBody>
      </p:sp>
      <p:sp>
        <p:nvSpPr>
          <p:cNvPr id="6" name="TextBox 5">
            <a:extLst>
              <a:ext uri="{FF2B5EF4-FFF2-40B4-BE49-F238E27FC236}">
                <a16:creationId xmlns:a16="http://schemas.microsoft.com/office/drawing/2014/main" id="{35FCA3DA-8A5F-4D92-95A8-E37E9769D360}"/>
              </a:ext>
            </a:extLst>
          </p:cNvPr>
          <p:cNvSpPr txBox="1"/>
          <p:nvPr/>
        </p:nvSpPr>
        <p:spPr>
          <a:xfrm>
            <a:off x="7996516" y="5858636"/>
            <a:ext cx="4147668" cy="954107"/>
          </a:xfrm>
          <a:prstGeom prst="rect">
            <a:avLst/>
          </a:prstGeom>
          <a:noFill/>
        </p:spPr>
        <p:txBody>
          <a:bodyPr wrap="square" rtlCol="0">
            <a:spAutoFit/>
          </a:bodyPr>
          <a:lstStyle/>
          <a:p>
            <a:pPr algn="r"/>
            <a:r>
              <a:rPr lang="en-IN" sz="2400" b="1" dirty="0">
                <a:solidFill>
                  <a:schemeClr val="bg1"/>
                </a:solidFill>
                <a:latin typeface="Verdana" panose="020B0604030504040204" pitchFamily="34" charset="0"/>
                <a:ea typeface="Verdana" panose="020B0604030504040204" pitchFamily="34" charset="0"/>
              </a:rPr>
              <a:t>CA Dayaniwas Sharma</a:t>
            </a:r>
          </a:p>
          <a:p>
            <a:pPr algn="r"/>
            <a:r>
              <a:rPr lang="en-IN" sz="2000" b="1" dirty="0">
                <a:solidFill>
                  <a:schemeClr val="bg1"/>
                </a:solidFill>
                <a:latin typeface="Verdana" panose="020B0604030504040204" pitchFamily="34" charset="0"/>
                <a:ea typeface="Verdana" panose="020B0604030504040204" pitchFamily="34" charset="0"/>
              </a:rPr>
              <a:t>Central Council Member </a:t>
            </a:r>
            <a:r>
              <a:rPr lang="en-IN" sz="2400" b="1" dirty="0">
                <a:solidFill>
                  <a:schemeClr val="accent1">
                    <a:lumMod val="75000"/>
                  </a:schemeClr>
                </a:solidFill>
                <a:latin typeface="Verdana" panose="020B0604030504040204" pitchFamily="34" charset="0"/>
                <a:ea typeface="Verdana" panose="020B0604030504040204" pitchFamily="34" charset="0"/>
              </a:rPr>
              <a:t> </a:t>
            </a:r>
            <a:r>
              <a:rPr lang="en-IN" sz="3200" b="1" dirty="0">
                <a:solidFill>
                  <a:schemeClr val="accent1">
                    <a:lumMod val="75000"/>
                  </a:schemeClr>
                </a:solidFill>
                <a:latin typeface="Verdana" panose="020B0604030504040204" pitchFamily="34" charset="0"/>
                <a:ea typeface="Verdana" panose="020B0604030504040204" pitchFamily="34" charset="0"/>
              </a:rPr>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6" y="3025502"/>
            <a:ext cx="5988406" cy="2562061"/>
          </a:xfrm>
          <a:prstGeom prst="rect">
            <a:avLst/>
          </a:prstGeom>
        </p:spPr>
      </p:pic>
      <p:sp>
        <p:nvSpPr>
          <p:cNvPr id="10" name="Oval 9"/>
          <p:cNvSpPr/>
          <p:nvPr/>
        </p:nvSpPr>
        <p:spPr>
          <a:xfrm>
            <a:off x="4866572" y="4983172"/>
            <a:ext cx="1092370" cy="56756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33373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4E535A-FF20-44E3-AF99-7496FDD59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ectangle 2">
            <a:extLst>
              <a:ext uri="{FF2B5EF4-FFF2-40B4-BE49-F238E27FC236}">
                <a16:creationId xmlns:a16="http://schemas.microsoft.com/office/drawing/2014/main" id="{5251EC89-E514-415C-8B5F-0C6B53A076C0}"/>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9633C1FB-C4F5-4F6A-86EC-1C09FF0DA489}"/>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E382A8E-A286-4DFB-80FE-87B1C1FED894}"/>
              </a:ext>
            </a:extLst>
          </p:cNvPr>
          <p:cNvSpPr txBox="1"/>
          <p:nvPr/>
        </p:nvSpPr>
        <p:spPr>
          <a:xfrm>
            <a:off x="105079" y="474480"/>
            <a:ext cx="4427797"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Knowing the World</a:t>
            </a:r>
          </a:p>
        </p:txBody>
      </p:sp>
      <p:sp>
        <p:nvSpPr>
          <p:cNvPr id="6" name="Rectangle 5">
            <a:extLst>
              <a:ext uri="{FF2B5EF4-FFF2-40B4-BE49-F238E27FC236}">
                <a16:creationId xmlns:a16="http://schemas.microsoft.com/office/drawing/2014/main" id="{2FECA1BE-D8B0-4FCB-ACFA-C0F8620F045B}"/>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7" name="Table 6">
            <a:extLst>
              <a:ext uri="{FF2B5EF4-FFF2-40B4-BE49-F238E27FC236}">
                <a16:creationId xmlns:a16="http://schemas.microsoft.com/office/drawing/2014/main" id="{B64D500D-0A37-4C29-B4C4-E74F60A57ADB}"/>
              </a:ext>
            </a:extLst>
          </p:cNvPr>
          <p:cNvGraphicFramePr>
            <a:graphicFrameLocks noGrp="1"/>
          </p:cNvGraphicFramePr>
          <p:nvPr>
            <p:extLst>
              <p:ext uri="{D42A27DB-BD31-4B8C-83A1-F6EECF244321}">
                <p14:modId xmlns:p14="http://schemas.microsoft.com/office/powerpoint/2010/main" val="3226515895"/>
              </p:ext>
            </p:extLst>
          </p:nvPr>
        </p:nvGraphicFramePr>
        <p:xfrm>
          <a:off x="161365" y="2078687"/>
          <a:ext cx="11054323" cy="2843396"/>
        </p:xfrm>
        <a:graphic>
          <a:graphicData uri="http://schemas.openxmlformats.org/drawingml/2006/table">
            <a:tbl>
              <a:tblPr firstRow="1" bandRow="1">
                <a:tableStyleId>{5A111915-BE36-4E01-A7E5-04B1672EAD32}</a:tableStyleId>
              </a:tblPr>
              <a:tblGrid>
                <a:gridCol w="664557">
                  <a:extLst>
                    <a:ext uri="{9D8B030D-6E8A-4147-A177-3AD203B41FA5}">
                      <a16:colId xmlns:a16="http://schemas.microsoft.com/office/drawing/2014/main" val="345801431"/>
                    </a:ext>
                  </a:extLst>
                </a:gridCol>
                <a:gridCol w="2660536">
                  <a:extLst>
                    <a:ext uri="{9D8B030D-6E8A-4147-A177-3AD203B41FA5}">
                      <a16:colId xmlns:a16="http://schemas.microsoft.com/office/drawing/2014/main" val="471899865"/>
                    </a:ext>
                  </a:extLst>
                </a:gridCol>
                <a:gridCol w="3103820">
                  <a:extLst>
                    <a:ext uri="{9D8B030D-6E8A-4147-A177-3AD203B41FA5}">
                      <a16:colId xmlns:a16="http://schemas.microsoft.com/office/drawing/2014/main" val="4146330933"/>
                    </a:ext>
                  </a:extLst>
                </a:gridCol>
                <a:gridCol w="2289008">
                  <a:extLst>
                    <a:ext uri="{9D8B030D-6E8A-4147-A177-3AD203B41FA5}">
                      <a16:colId xmlns:a16="http://schemas.microsoft.com/office/drawing/2014/main" val="1173372579"/>
                    </a:ext>
                  </a:extLst>
                </a:gridCol>
                <a:gridCol w="2336402">
                  <a:extLst>
                    <a:ext uri="{9D8B030D-6E8A-4147-A177-3AD203B41FA5}">
                      <a16:colId xmlns:a16="http://schemas.microsoft.com/office/drawing/2014/main" val="1376679661"/>
                    </a:ext>
                  </a:extLst>
                </a:gridCol>
              </a:tblGrid>
              <a:tr h="829333">
                <a:tc>
                  <a:txBody>
                    <a:bodyPr/>
                    <a:lstStyle/>
                    <a:p>
                      <a:pPr algn="ctr"/>
                      <a:r>
                        <a:rPr lang="en-IN" sz="1800" dirty="0">
                          <a:latin typeface="Verdana" panose="020B0604030504040204" pitchFamily="34" charset="0"/>
                          <a:ea typeface="Verdana" panose="020B0604030504040204" pitchFamily="34" charset="0"/>
                        </a:rPr>
                        <a:t>No.</a:t>
                      </a:r>
                    </a:p>
                  </a:txBody>
                  <a:tcPr anchor="ctr"/>
                </a:tc>
                <a:tc>
                  <a:txBody>
                    <a:bodyPr/>
                    <a:lstStyle/>
                    <a:p>
                      <a:pPr algn="ctr"/>
                      <a:r>
                        <a:rPr lang="en-IN" sz="1800" dirty="0">
                          <a:latin typeface="Verdana" panose="020B0604030504040204" pitchFamily="34" charset="0"/>
                          <a:ea typeface="Verdana" panose="020B0604030504040204" pitchFamily="34" charset="0"/>
                        </a:rPr>
                        <a:t>Country</a:t>
                      </a:r>
                    </a:p>
                  </a:txBody>
                  <a:tcPr anchor="ctr"/>
                </a:tc>
                <a:tc>
                  <a:txBody>
                    <a:bodyPr/>
                    <a:lstStyle/>
                    <a:p>
                      <a:pPr algn="ctr"/>
                      <a:r>
                        <a:rPr lang="en-IN" sz="1800" dirty="0">
                          <a:latin typeface="Verdana" panose="020B0604030504040204" pitchFamily="34" charset="0"/>
                          <a:ea typeface="Verdana" panose="020B0604030504040204" pitchFamily="34" charset="0"/>
                        </a:rPr>
                        <a:t>Turnover</a:t>
                      </a:r>
                    </a:p>
                  </a:txBody>
                  <a:tcPr anchor="ctr"/>
                </a:tc>
                <a:tc>
                  <a:txBody>
                    <a:bodyPr/>
                    <a:lstStyle/>
                    <a:p>
                      <a:pPr algn="ctr"/>
                      <a:r>
                        <a:rPr lang="en-IN" sz="1800" dirty="0">
                          <a:latin typeface="Verdana" panose="020B0604030504040204" pitchFamily="34" charset="0"/>
                          <a:ea typeface="Verdana" panose="020B0604030504040204" pitchFamily="34" charset="0"/>
                        </a:rPr>
                        <a:t>Assets</a:t>
                      </a:r>
                    </a:p>
                  </a:txBody>
                  <a:tcPr anchor="ctr"/>
                </a:tc>
                <a:tc>
                  <a:txBody>
                    <a:bodyPr/>
                    <a:lstStyle/>
                    <a:p>
                      <a:pPr algn="ctr"/>
                      <a:r>
                        <a:rPr lang="en-IN" sz="1800" dirty="0">
                          <a:latin typeface="Verdana" panose="020B0604030504040204" pitchFamily="34" charset="0"/>
                          <a:ea typeface="Verdana" panose="020B0604030504040204" pitchFamily="34" charset="0"/>
                        </a:rPr>
                        <a:t>Employee count</a:t>
                      </a:r>
                    </a:p>
                  </a:txBody>
                  <a:tcPr anchor="ctr"/>
                </a:tc>
                <a:extLst>
                  <a:ext uri="{0D108BD9-81ED-4DB2-BD59-A6C34878D82A}">
                    <a16:rowId xmlns:a16="http://schemas.microsoft.com/office/drawing/2014/main" val="2080686434"/>
                  </a:ext>
                </a:extLst>
              </a:tr>
              <a:tr h="399070">
                <a:tc>
                  <a:txBody>
                    <a:bodyPr/>
                    <a:lstStyle/>
                    <a:p>
                      <a:pPr algn="ctr"/>
                      <a:r>
                        <a:rPr lang="en-IN" sz="1800" dirty="0">
                          <a:latin typeface="Verdana" panose="020B0604030504040204" pitchFamily="34" charset="0"/>
                          <a:ea typeface="Verdana" panose="020B0604030504040204" pitchFamily="34" charset="0"/>
                        </a:rPr>
                        <a:t>1</a:t>
                      </a:r>
                    </a:p>
                  </a:txBody>
                  <a:tcPr anchor="ctr"/>
                </a:tc>
                <a:tc>
                  <a:txBody>
                    <a:bodyPr/>
                    <a:lstStyle/>
                    <a:p>
                      <a:pPr algn="l"/>
                      <a:r>
                        <a:rPr lang="en-IN" sz="1800" dirty="0">
                          <a:latin typeface="Verdana" panose="020B0604030504040204" pitchFamily="34" charset="0"/>
                          <a:ea typeface="Verdana" panose="020B0604030504040204" pitchFamily="34" charset="0"/>
                        </a:rPr>
                        <a:t>Malaysia</a:t>
                      </a:r>
                    </a:p>
                  </a:txBody>
                  <a:tcPr anchor="ctr"/>
                </a:tc>
                <a:tc>
                  <a:txBody>
                    <a:bodyPr/>
                    <a:lstStyle/>
                    <a:p>
                      <a:pPr algn="ctr"/>
                      <a:r>
                        <a:rPr lang="en-IN" sz="1800" dirty="0">
                          <a:latin typeface="Verdana" panose="020B0604030504040204" pitchFamily="34" charset="0"/>
                          <a:ea typeface="Verdana" panose="020B0604030504040204" pitchFamily="34" charset="0"/>
                        </a:rPr>
                        <a:t>≤ 0.1 Million</a:t>
                      </a:r>
                    </a:p>
                  </a:txBody>
                  <a:tcPr anchor="ctr"/>
                </a:tc>
                <a:tc>
                  <a:txBody>
                    <a:bodyPr/>
                    <a:lstStyle/>
                    <a:p>
                      <a:pPr algn="ctr"/>
                      <a:r>
                        <a:rPr lang="en-IN" sz="1800" dirty="0">
                          <a:latin typeface="Verdana" panose="020B0604030504040204" pitchFamily="34" charset="0"/>
                          <a:ea typeface="Verdana" panose="020B0604030504040204" pitchFamily="34" charset="0"/>
                        </a:rPr>
                        <a:t>&lt; 0.3 Million</a:t>
                      </a:r>
                    </a:p>
                  </a:txBody>
                  <a:tcPr anchor="ctr"/>
                </a:tc>
                <a:tc>
                  <a:txBody>
                    <a:bodyPr/>
                    <a:lstStyle/>
                    <a:p>
                      <a:pPr algn="ctr"/>
                      <a:r>
                        <a:rPr lang="en-IN" sz="1800" dirty="0">
                          <a:latin typeface="Verdana" panose="020B0604030504040204" pitchFamily="34" charset="0"/>
                          <a:ea typeface="Verdana" panose="020B0604030504040204" pitchFamily="34" charset="0"/>
                        </a:rPr>
                        <a:t>≤ 5</a:t>
                      </a:r>
                    </a:p>
                  </a:txBody>
                  <a:tcPr anchor="ctr"/>
                </a:tc>
                <a:extLst>
                  <a:ext uri="{0D108BD9-81ED-4DB2-BD59-A6C34878D82A}">
                    <a16:rowId xmlns:a16="http://schemas.microsoft.com/office/drawing/2014/main" val="2660436714"/>
                  </a:ext>
                </a:extLst>
              </a:tr>
              <a:tr h="181847">
                <a:tc>
                  <a:txBody>
                    <a:bodyPr/>
                    <a:lstStyle/>
                    <a:p>
                      <a:pPr algn="ctr"/>
                      <a:r>
                        <a:rPr lang="en-IN" sz="1800" dirty="0">
                          <a:latin typeface="Verdana" panose="020B0604030504040204" pitchFamily="34" charset="0"/>
                          <a:ea typeface="Verdana" panose="020B0604030504040204" pitchFamily="34" charset="0"/>
                        </a:rPr>
                        <a:t>2</a:t>
                      </a:r>
                    </a:p>
                  </a:txBody>
                  <a:tcPr anchor="ctr"/>
                </a:tc>
                <a:tc>
                  <a:txBody>
                    <a:bodyPr/>
                    <a:lstStyle/>
                    <a:p>
                      <a:pPr algn="l"/>
                      <a:r>
                        <a:rPr lang="en-IN" sz="1800" dirty="0">
                          <a:latin typeface="Verdana" panose="020B0604030504040204" pitchFamily="34" charset="0"/>
                          <a:ea typeface="Verdana" panose="020B0604030504040204" pitchFamily="34" charset="0"/>
                        </a:rPr>
                        <a:t>Singapore</a:t>
                      </a:r>
                    </a:p>
                  </a:txBody>
                  <a:tcPr anchor="ctr"/>
                </a:tc>
                <a:tc>
                  <a:txBody>
                    <a:bodyPr/>
                    <a:lstStyle/>
                    <a:p>
                      <a:pPr algn="ctr"/>
                      <a:r>
                        <a:rPr lang="en-IN" sz="1800" dirty="0">
                          <a:latin typeface="Verdana" panose="020B0604030504040204" pitchFamily="34" charset="0"/>
                          <a:ea typeface="Verdana" panose="020B0604030504040204" pitchFamily="34" charset="0"/>
                        </a:rPr>
                        <a:t>≤ 10 Million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latin typeface="Verdana" panose="020B0604030504040204" pitchFamily="34" charset="0"/>
                          <a:ea typeface="Verdana" panose="020B0604030504040204" pitchFamily="34" charset="0"/>
                        </a:rPr>
                        <a:t>&lt; 10 Million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latin typeface="Verdana" panose="020B0604030504040204" pitchFamily="34" charset="0"/>
                          <a:ea typeface="Verdana" panose="020B0604030504040204" pitchFamily="34" charset="0"/>
                        </a:rPr>
                        <a:t>≤ 50</a:t>
                      </a:r>
                    </a:p>
                  </a:txBody>
                  <a:tcPr anchor="ctr"/>
                </a:tc>
                <a:extLst>
                  <a:ext uri="{0D108BD9-81ED-4DB2-BD59-A6C34878D82A}">
                    <a16:rowId xmlns:a16="http://schemas.microsoft.com/office/drawing/2014/main" val="176058196"/>
                  </a:ext>
                </a:extLst>
              </a:tr>
              <a:tr h="416411">
                <a:tc>
                  <a:txBody>
                    <a:bodyPr/>
                    <a:lstStyle/>
                    <a:p>
                      <a:pPr algn="ctr"/>
                      <a:r>
                        <a:rPr lang="en-IN" sz="1800" dirty="0">
                          <a:latin typeface="Verdana" panose="020B0604030504040204" pitchFamily="34" charset="0"/>
                          <a:ea typeface="Verdana" panose="020B0604030504040204" pitchFamily="34" charset="0"/>
                        </a:rPr>
                        <a:t>3</a:t>
                      </a:r>
                    </a:p>
                  </a:txBody>
                  <a:tcPr anchor="ctr"/>
                </a:tc>
                <a:tc>
                  <a:txBody>
                    <a:bodyPr/>
                    <a:lstStyle/>
                    <a:p>
                      <a:pPr algn="l"/>
                      <a:r>
                        <a:rPr lang="en-IN" sz="1800" dirty="0">
                          <a:latin typeface="Verdana" panose="020B0604030504040204" pitchFamily="34" charset="0"/>
                          <a:ea typeface="Verdana" panose="020B0604030504040204" pitchFamily="34" charset="0"/>
                        </a:rPr>
                        <a:t>United Kingdom</a:t>
                      </a:r>
                    </a:p>
                  </a:txBody>
                  <a:tcPr anchor="ctr"/>
                </a:tc>
                <a:tc>
                  <a:txBody>
                    <a:bodyPr/>
                    <a:lstStyle/>
                    <a:p>
                      <a:pPr algn="ctr"/>
                      <a:r>
                        <a:rPr lang="en-IN" sz="1800" dirty="0">
                          <a:latin typeface="Verdana" panose="020B0604030504040204" pitchFamily="34" charset="0"/>
                          <a:ea typeface="Verdana" panose="020B0604030504040204" pitchFamily="34" charset="0"/>
                        </a:rPr>
                        <a:t>&lt; 10.2 Million</a:t>
                      </a:r>
                    </a:p>
                  </a:txBody>
                  <a:tcPr anchor="ctr"/>
                </a:tc>
                <a:tc>
                  <a:txBody>
                    <a:bodyPr/>
                    <a:lstStyle/>
                    <a:p>
                      <a:pPr algn="ctr"/>
                      <a:r>
                        <a:rPr lang="en-IN" sz="1800" dirty="0">
                          <a:latin typeface="Verdana" panose="020B0604030504040204" pitchFamily="34" charset="0"/>
                          <a:ea typeface="Verdana" panose="020B0604030504040204" pitchFamily="34" charset="0"/>
                        </a:rPr>
                        <a:t>&lt; 5.1 Million</a:t>
                      </a:r>
                    </a:p>
                  </a:txBody>
                  <a:tcPr anchor="ctr"/>
                </a:tc>
                <a:tc>
                  <a:txBody>
                    <a:bodyPr/>
                    <a:lstStyle/>
                    <a:p>
                      <a:pPr algn="ctr"/>
                      <a:r>
                        <a:rPr lang="en-IN" sz="1800" dirty="0">
                          <a:latin typeface="Verdana" panose="020B0604030504040204" pitchFamily="34" charset="0"/>
                          <a:ea typeface="Verdana" panose="020B0604030504040204" pitchFamily="34" charset="0"/>
                        </a:rPr>
                        <a:t>&lt; 50</a:t>
                      </a:r>
                    </a:p>
                  </a:txBody>
                  <a:tcPr anchor="ctr"/>
                </a:tc>
                <a:extLst>
                  <a:ext uri="{0D108BD9-81ED-4DB2-BD59-A6C34878D82A}">
                    <a16:rowId xmlns:a16="http://schemas.microsoft.com/office/drawing/2014/main" val="3170047605"/>
                  </a:ext>
                </a:extLst>
              </a:tr>
              <a:tr h="416411">
                <a:tc>
                  <a:txBody>
                    <a:bodyPr/>
                    <a:lstStyle/>
                    <a:p>
                      <a:pPr algn="ctr"/>
                      <a:r>
                        <a:rPr lang="en-IN" sz="1800" dirty="0">
                          <a:latin typeface="Verdana" panose="020B0604030504040204" pitchFamily="34" charset="0"/>
                          <a:ea typeface="Verdana" panose="020B0604030504040204" pitchFamily="34" charset="0"/>
                        </a:rPr>
                        <a:t>4</a:t>
                      </a:r>
                    </a:p>
                  </a:txBody>
                  <a:tcPr anchor="ctr"/>
                </a:tc>
                <a:tc>
                  <a:txBody>
                    <a:bodyPr/>
                    <a:lstStyle/>
                    <a:p>
                      <a:pPr algn="l"/>
                      <a:r>
                        <a:rPr lang="en-IN" sz="1800" dirty="0">
                          <a:latin typeface="Verdana" panose="020B0604030504040204" pitchFamily="34" charset="0"/>
                          <a:ea typeface="Verdana" panose="020B0604030504040204" pitchFamily="34" charset="0"/>
                        </a:rPr>
                        <a:t>Ireland</a:t>
                      </a:r>
                    </a:p>
                  </a:txBody>
                  <a:tcPr anchor="ctr"/>
                </a:tc>
                <a:tc>
                  <a:txBody>
                    <a:bodyPr/>
                    <a:lstStyle/>
                    <a:p>
                      <a:pPr algn="ctr"/>
                      <a:r>
                        <a:rPr lang="en-IN" sz="1800" dirty="0">
                          <a:latin typeface="Verdana" panose="020B0604030504040204" pitchFamily="34" charset="0"/>
                          <a:ea typeface="Verdana" panose="020B0604030504040204" pitchFamily="34" charset="0"/>
                        </a:rPr>
                        <a:t>&lt; 8.8 Million</a:t>
                      </a:r>
                    </a:p>
                  </a:txBody>
                  <a:tcPr anchor="ctr"/>
                </a:tc>
                <a:tc>
                  <a:txBody>
                    <a:bodyPr/>
                    <a:lstStyle/>
                    <a:p>
                      <a:pPr algn="ctr"/>
                      <a:r>
                        <a:rPr lang="en-IN" sz="1800" dirty="0">
                          <a:latin typeface="Verdana" panose="020B0604030504040204" pitchFamily="34" charset="0"/>
                          <a:ea typeface="Verdana" panose="020B0604030504040204" pitchFamily="34" charset="0"/>
                        </a:rPr>
                        <a:t>&lt; 4.4 Million</a:t>
                      </a:r>
                    </a:p>
                  </a:txBody>
                  <a:tcPr anchor="ctr"/>
                </a:tc>
                <a:tc>
                  <a:txBody>
                    <a:bodyPr/>
                    <a:lstStyle/>
                    <a:p>
                      <a:pPr algn="ctr"/>
                      <a:r>
                        <a:rPr lang="en-IN" sz="1800" dirty="0">
                          <a:latin typeface="Verdana" panose="020B0604030504040204" pitchFamily="34" charset="0"/>
                          <a:ea typeface="Verdana" panose="020B0604030504040204" pitchFamily="34" charset="0"/>
                        </a:rPr>
                        <a:t>≤ 50</a:t>
                      </a:r>
                    </a:p>
                  </a:txBody>
                  <a:tcPr anchor="ctr"/>
                </a:tc>
                <a:extLst>
                  <a:ext uri="{0D108BD9-81ED-4DB2-BD59-A6C34878D82A}">
                    <a16:rowId xmlns:a16="http://schemas.microsoft.com/office/drawing/2014/main" val="877233581"/>
                  </a:ext>
                </a:extLst>
              </a:tr>
              <a:tr h="416411">
                <a:tc>
                  <a:txBody>
                    <a:bodyPr/>
                    <a:lstStyle/>
                    <a:p>
                      <a:pPr algn="ctr"/>
                      <a:r>
                        <a:rPr lang="en-IN" sz="1800" dirty="0">
                          <a:latin typeface="Verdana" panose="020B0604030504040204" pitchFamily="34" charset="0"/>
                          <a:ea typeface="Verdana" panose="020B0604030504040204" pitchFamily="34" charset="0"/>
                        </a:rPr>
                        <a:t>5</a:t>
                      </a:r>
                    </a:p>
                  </a:txBody>
                  <a:tcPr anchor="ctr"/>
                </a:tc>
                <a:tc>
                  <a:txBody>
                    <a:bodyPr/>
                    <a:lstStyle/>
                    <a:p>
                      <a:pPr algn="l"/>
                      <a:r>
                        <a:rPr lang="en-IN" sz="1800" dirty="0">
                          <a:latin typeface="Verdana" panose="020B0604030504040204" pitchFamily="34" charset="0"/>
                          <a:ea typeface="Verdana" panose="020B0604030504040204" pitchFamily="34" charset="0"/>
                        </a:rPr>
                        <a:t>Australia</a:t>
                      </a:r>
                    </a:p>
                  </a:txBody>
                  <a:tcPr anchor="ctr"/>
                </a:tc>
                <a:tc>
                  <a:txBody>
                    <a:bodyPr/>
                    <a:lstStyle/>
                    <a:p>
                      <a:pPr algn="ctr"/>
                      <a:r>
                        <a:rPr lang="en-IN" sz="1800" dirty="0">
                          <a:latin typeface="Verdana" panose="020B0604030504040204" pitchFamily="34" charset="0"/>
                          <a:ea typeface="Verdana" panose="020B0604030504040204" pitchFamily="34" charset="0"/>
                        </a:rPr>
                        <a:t>&lt; 25 Million</a:t>
                      </a:r>
                    </a:p>
                  </a:txBody>
                  <a:tcPr anchor="ctr"/>
                </a:tc>
                <a:tc>
                  <a:txBody>
                    <a:bodyPr/>
                    <a:lstStyle/>
                    <a:p>
                      <a:pPr algn="ctr"/>
                      <a:r>
                        <a:rPr lang="en-IN" sz="1800" dirty="0">
                          <a:latin typeface="Verdana" panose="020B0604030504040204" pitchFamily="34" charset="0"/>
                          <a:ea typeface="Verdana" panose="020B0604030504040204" pitchFamily="34" charset="0"/>
                        </a:rPr>
                        <a:t>&lt; 12.5 Million </a:t>
                      </a:r>
                    </a:p>
                  </a:txBody>
                  <a:tcPr anchor="ctr"/>
                </a:tc>
                <a:tc>
                  <a:txBody>
                    <a:bodyPr/>
                    <a:lstStyle/>
                    <a:p>
                      <a:pPr algn="ctr"/>
                      <a:r>
                        <a:rPr lang="en-IN" sz="1800" dirty="0">
                          <a:latin typeface="Verdana" panose="020B0604030504040204" pitchFamily="34" charset="0"/>
                          <a:ea typeface="Verdana" panose="020B0604030504040204" pitchFamily="34" charset="0"/>
                        </a:rPr>
                        <a:t>&lt; 50 </a:t>
                      </a:r>
                    </a:p>
                  </a:txBody>
                  <a:tcPr anchor="ctr"/>
                </a:tc>
                <a:extLst>
                  <a:ext uri="{0D108BD9-81ED-4DB2-BD59-A6C34878D82A}">
                    <a16:rowId xmlns:a16="http://schemas.microsoft.com/office/drawing/2014/main" val="3784461075"/>
                  </a:ext>
                </a:extLst>
              </a:tr>
            </a:tbl>
          </a:graphicData>
        </a:graphic>
      </p:graphicFrame>
      <p:sp>
        <p:nvSpPr>
          <p:cNvPr id="8" name="TextBox 7">
            <a:extLst>
              <a:ext uri="{FF2B5EF4-FFF2-40B4-BE49-F238E27FC236}">
                <a16:creationId xmlns:a16="http://schemas.microsoft.com/office/drawing/2014/main" id="{CD8C84F7-F907-405B-97BC-947A31EB0DF4}"/>
              </a:ext>
            </a:extLst>
          </p:cNvPr>
          <p:cNvSpPr txBox="1"/>
          <p:nvPr/>
        </p:nvSpPr>
        <p:spPr>
          <a:xfrm>
            <a:off x="161365" y="1573954"/>
            <a:ext cx="11002682" cy="369332"/>
          </a:xfrm>
          <a:prstGeom prst="rect">
            <a:avLst/>
          </a:prstGeom>
          <a:noFill/>
        </p:spPr>
        <p:txBody>
          <a:bodyPr wrap="square" rtlCol="0">
            <a:spAutoFit/>
          </a:bodyPr>
          <a:lstStyle/>
          <a:p>
            <a:r>
              <a:rPr lang="en-IN" dirty="0">
                <a:latin typeface="Verdana" panose="020B0604030504040204" pitchFamily="34" charset="0"/>
                <a:ea typeface="Verdana" panose="020B0604030504040204" pitchFamily="34" charset="0"/>
              </a:rPr>
              <a:t>Threshold limits for companies around the world to be eligible for </a:t>
            </a:r>
            <a:r>
              <a:rPr lang="en-IN" b="1" dirty="0">
                <a:latin typeface="Verdana" panose="020B0604030504040204" pitchFamily="34" charset="0"/>
                <a:ea typeface="Verdana" panose="020B0604030504040204" pitchFamily="34" charset="0"/>
              </a:rPr>
              <a:t>audit exemption</a:t>
            </a:r>
            <a:r>
              <a:rPr lang="en-IN" dirty="0">
                <a:latin typeface="Verdana" panose="020B0604030504040204" pitchFamily="34" charset="0"/>
                <a:ea typeface="Verdana" panose="020B0604030504040204" pitchFamily="34" charset="0"/>
              </a:rPr>
              <a:t>  </a:t>
            </a:r>
          </a:p>
        </p:txBody>
      </p:sp>
      <p:sp>
        <p:nvSpPr>
          <p:cNvPr id="9" name="TextBox 8">
            <a:extLst>
              <a:ext uri="{FF2B5EF4-FFF2-40B4-BE49-F238E27FC236}">
                <a16:creationId xmlns:a16="http://schemas.microsoft.com/office/drawing/2014/main" id="{D81913DD-477D-434A-8B47-39CDFE12AFA5}"/>
              </a:ext>
            </a:extLst>
          </p:cNvPr>
          <p:cNvSpPr txBox="1"/>
          <p:nvPr/>
        </p:nvSpPr>
        <p:spPr>
          <a:xfrm>
            <a:off x="161365" y="5116926"/>
            <a:ext cx="11054323" cy="1477328"/>
          </a:xfrm>
          <a:prstGeom prst="rect">
            <a:avLst/>
          </a:prstGeom>
          <a:noFill/>
        </p:spPr>
        <p:txBody>
          <a:bodyPr wrap="square" rtlCol="0">
            <a:spAutoFit/>
          </a:bodyPr>
          <a:lstStyle/>
          <a:p>
            <a:pPr algn="just"/>
            <a:r>
              <a:rPr lang="en-IN" b="1" dirty="0">
                <a:latin typeface="Verdana" panose="020B0604030504040204" pitchFamily="34" charset="0"/>
                <a:ea typeface="Verdana" panose="020B0604030504040204" pitchFamily="34" charset="0"/>
              </a:rPr>
              <a:t>Audit requirement in the USA</a:t>
            </a:r>
            <a:endParaRPr lang="en-IN" dirty="0">
              <a:latin typeface="Verdana" panose="020B0604030504040204" pitchFamily="34" charset="0"/>
              <a:ea typeface="Verdana" panose="020B0604030504040204" pitchFamily="34" charset="0"/>
            </a:endParaRPr>
          </a:p>
          <a:p>
            <a:pPr algn="just"/>
            <a:r>
              <a:rPr lang="en-IN" dirty="0">
                <a:latin typeface="Verdana" panose="020B0604030504040204" pitchFamily="34" charset="0"/>
                <a:ea typeface="Verdana" panose="020B0604030504040204" pitchFamily="34" charset="0"/>
              </a:rPr>
              <a:t>There are </a:t>
            </a:r>
            <a:r>
              <a:rPr lang="en-IN" b="1" u="sng" dirty="0">
                <a:latin typeface="Verdana" panose="020B0604030504040204" pitchFamily="34" charset="0"/>
                <a:ea typeface="Verdana" panose="020B0604030504040204" pitchFamily="34" charset="0"/>
              </a:rPr>
              <a:t>no legal requirements</a:t>
            </a:r>
            <a:r>
              <a:rPr lang="en-IN" dirty="0">
                <a:latin typeface="Verdana" panose="020B0604030504040204" pitchFamily="34" charset="0"/>
                <a:ea typeface="Verdana" panose="020B0604030504040204" pitchFamily="34" charset="0"/>
              </a:rPr>
              <a:t> for </a:t>
            </a:r>
            <a:r>
              <a:rPr lang="en-IN" b="1" i="1" dirty="0">
                <a:latin typeface="Verdana" panose="020B0604030504040204" pitchFamily="34" charset="0"/>
                <a:ea typeface="Verdana" panose="020B0604030504040204" pitchFamily="34" charset="0"/>
              </a:rPr>
              <a:t>privately held entities</a:t>
            </a:r>
            <a:r>
              <a:rPr lang="en-IN" dirty="0">
                <a:latin typeface="Verdana" panose="020B0604030504040204" pitchFamily="34" charset="0"/>
                <a:ea typeface="Verdana" panose="020B0604030504040204" pitchFamily="34" charset="0"/>
              </a:rPr>
              <a:t> to have audited financial statements. </a:t>
            </a:r>
          </a:p>
          <a:p>
            <a:pPr algn="just"/>
            <a:r>
              <a:rPr lang="en-IN" dirty="0">
                <a:latin typeface="Verdana" panose="020B0604030504040204" pitchFamily="34" charset="0"/>
                <a:ea typeface="Verdana" panose="020B0604030504040204" pitchFamily="34" charset="0"/>
              </a:rPr>
              <a:t>They may be required as a condition of outside financing agreements or other contracts.</a:t>
            </a:r>
          </a:p>
          <a:p>
            <a:pPr algn="just"/>
            <a:endParaRPr lang="en-IN" dirty="0">
              <a:latin typeface="Verdana" panose="020B0604030504040204" pitchFamily="34" charset="0"/>
              <a:ea typeface="Verdana" panose="020B060403050404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599620088"/>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6944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449295"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Approach to Making BIG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6" name="Table 6">
            <a:extLst>
              <a:ext uri="{FF2B5EF4-FFF2-40B4-BE49-F238E27FC236}">
                <a16:creationId xmlns:a16="http://schemas.microsoft.com/office/drawing/2014/main" id="{FC0D97D2-FE8F-4B93-9670-F439BAF08328}"/>
              </a:ext>
            </a:extLst>
          </p:cNvPr>
          <p:cNvGraphicFramePr>
            <a:graphicFrameLocks noGrp="1"/>
          </p:cNvGraphicFramePr>
          <p:nvPr>
            <p:extLst>
              <p:ext uri="{D42A27DB-BD31-4B8C-83A1-F6EECF244321}">
                <p14:modId xmlns:p14="http://schemas.microsoft.com/office/powerpoint/2010/main" val="3724773610"/>
              </p:ext>
            </p:extLst>
          </p:nvPr>
        </p:nvGraphicFramePr>
        <p:xfrm>
          <a:off x="173861" y="1538162"/>
          <a:ext cx="8398028" cy="2096665"/>
        </p:xfrm>
        <a:graphic>
          <a:graphicData uri="http://schemas.openxmlformats.org/drawingml/2006/table">
            <a:tbl>
              <a:tblPr firstRow="1" bandRow="1">
                <a:tableStyleId>{5C22544A-7EE6-4342-B048-85BDC9FD1C3A}</a:tableStyleId>
              </a:tblPr>
              <a:tblGrid>
                <a:gridCol w="8398028">
                  <a:extLst>
                    <a:ext uri="{9D8B030D-6E8A-4147-A177-3AD203B41FA5}">
                      <a16:colId xmlns:a16="http://schemas.microsoft.com/office/drawing/2014/main" val="1968571019"/>
                    </a:ext>
                  </a:extLst>
                </a:gridCol>
              </a:tblGrid>
              <a:tr h="419333">
                <a:tc>
                  <a:txBody>
                    <a:bodyPr/>
                    <a:lstStyle/>
                    <a:p>
                      <a:r>
                        <a:rPr lang="en-US" sz="2000" b="1" dirty="0"/>
                        <a:t>ICAI way forward for FIRMS </a:t>
                      </a:r>
                      <a:endParaRPr lang="en-IN" sz="2000" b="1" dirty="0"/>
                    </a:p>
                  </a:txBody>
                  <a:tcPr/>
                </a:tc>
                <a:extLst>
                  <a:ext uri="{0D108BD9-81ED-4DB2-BD59-A6C34878D82A}">
                    <a16:rowId xmlns:a16="http://schemas.microsoft.com/office/drawing/2014/main" val="1251324788"/>
                  </a:ext>
                </a:extLst>
              </a:tr>
              <a:tr h="419333">
                <a:tc>
                  <a:txBody>
                    <a:bodyPr/>
                    <a:lstStyle/>
                    <a:p>
                      <a:r>
                        <a:rPr lang="en-US" sz="2000" dirty="0"/>
                        <a:t>A. Networking Guidelines </a:t>
                      </a:r>
                      <a:endParaRPr lang="en-IN" sz="2000" dirty="0"/>
                    </a:p>
                  </a:txBody>
                  <a:tcPr/>
                </a:tc>
                <a:extLst>
                  <a:ext uri="{0D108BD9-81ED-4DB2-BD59-A6C34878D82A}">
                    <a16:rowId xmlns:a16="http://schemas.microsoft.com/office/drawing/2014/main" val="1286075404"/>
                  </a:ext>
                </a:extLst>
              </a:tr>
              <a:tr h="419333">
                <a:tc>
                  <a:txBody>
                    <a:bodyPr/>
                    <a:lstStyle/>
                    <a:p>
                      <a:r>
                        <a:rPr lang="en-US" sz="2000" dirty="0"/>
                        <a:t>B. Corporate Form of Practice</a:t>
                      </a:r>
                      <a:endParaRPr lang="en-IN" sz="2000" dirty="0"/>
                    </a:p>
                  </a:txBody>
                  <a:tcPr/>
                </a:tc>
                <a:extLst>
                  <a:ext uri="{0D108BD9-81ED-4DB2-BD59-A6C34878D82A}">
                    <a16:rowId xmlns:a16="http://schemas.microsoft.com/office/drawing/2014/main" val="2957319219"/>
                  </a:ext>
                </a:extLst>
              </a:tr>
              <a:tr h="419333">
                <a:tc>
                  <a:txBody>
                    <a:bodyPr/>
                    <a:lstStyle/>
                    <a:p>
                      <a:r>
                        <a:rPr lang="en-US" sz="2000" dirty="0"/>
                        <a:t>C. Mergers &amp; Multidisciplinary Practice Firms (MDP)</a:t>
                      </a:r>
                      <a:endParaRPr lang="en-IN" sz="2000" dirty="0"/>
                    </a:p>
                  </a:txBody>
                  <a:tcPr/>
                </a:tc>
                <a:extLst>
                  <a:ext uri="{0D108BD9-81ED-4DB2-BD59-A6C34878D82A}">
                    <a16:rowId xmlns:a16="http://schemas.microsoft.com/office/drawing/2014/main" val="3423530002"/>
                  </a:ext>
                </a:extLst>
              </a:tr>
              <a:tr h="419333">
                <a:tc>
                  <a:txBody>
                    <a:bodyPr/>
                    <a:lstStyle/>
                    <a:p>
                      <a:r>
                        <a:rPr lang="en-US" sz="2000" dirty="0"/>
                        <a:t>D. MRA’s and MOU’s </a:t>
                      </a:r>
                      <a:endParaRPr lang="en-IN" sz="2000" dirty="0"/>
                    </a:p>
                  </a:txBody>
                  <a:tcPr/>
                </a:tc>
                <a:extLst>
                  <a:ext uri="{0D108BD9-81ED-4DB2-BD59-A6C34878D82A}">
                    <a16:rowId xmlns:a16="http://schemas.microsoft.com/office/drawing/2014/main" val="3443569753"/>
                  </a:ext>
                </a:extLst>
              </a:tr>
            </a:tbl>
          </a:graphicData>
        </a:graphic>
      </p:graphicFrame>
      <p:sp>
        <p:nvSpPr>
          <p:cNvPr id="13" name="TextBox 12">
            <a:extLst>
              <a:ext uri="{FF2B5EF4-FFF2-40B4-BE49-F238E27FC236}">
                <a16:creationId xmlns:a16="http://schemas.microsoft.com/office/drawing/2014/main" id="{F604FAA9-B2DE-49BC-8C4B-E50A0CDA259B}"/>
              </a:ext>
            </a:extLst>
          </p:cNvPr>
          <p:cNvSpPr txBox="1"/>
          <p:nvPr/>
        </p:nvSpPr>
        <p:spPr>
          <a:xfrm>
            <a:off x="8701088" y="1735475"/>
            <a:ext cx="2504821" cy="1631216"/>
          </a:xfrm>
          <a:prstGeom prst="rect">
            <a:avLst/>
          </a:prstGeom>
          <a:noFill/>
        </p:spPr>
        <p:txBody>
          <a:bodyPr wrap="square" rtlCol="0">
            <a:spAutoFit/>
          </a:bodyPr>
          <a:lstStyle/>
          <a:p>
            <a:pPr algn="ctr"/>
            <a:r>
              <a:rPr lang="en-IN" sz="2000" i="1" dirty="0">
                <a:latin typeface="Verdana" panose="020B0604030504040204" pitchFamily="34" charset="0"/>
                <a:ea typeface="Verdana" panose="020B0604030504040204" pitchFamily="34" charset="0"/>
              </a:rPr>
              <a:t>“The difference between who you are and who you want to be, is what you do.”  </a:t>
            </a:r>
          </a:p>
        </p:txBody>
      </p:sp>
      <p:pic>
        <p:nvPicPr>
          <p:cNvPr id="4" name="Picture 3" descr="A picture containing sky, different, bunch, various&#10;&#10;Description automatically generated">
            <a:extLst>
              <a:ext uri="{FF2B5EF4-FFF2-40B4-BE49-F238E27FC236}">
                <a16:creationId xmlns:a16="http://schemas.microsoft.com/office/drawing/2014/main" id="{6E32A9F0-E7EA-4097-A37F-02AC808DA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61" y="3804295"/>
            <a:ext cx="8398028" cy="2891592"/>
          </a:xfrm>
          <a:prstGeom prst="rect">
            <a:avLst/>
          </a:prstGeom>
        </p:spPr>
      </p:pic>
      <p:pic>
        <p:nvPicPr>
          <p:cNvPr id="5" name="Picture 4">
            <a:extLst>
              <a:ext uri="{FF2B5EF4-FFF2-40B4-BE49-F238E27FC236}">
                <a16:creationId xmlns:a16="http://schemas.microsoft.com/office/drawing/2014/main" id="{8F31976E-A5DD-4109-8B70-A1FB031D404A}"/>
              </a:ext>
            </a:extLst>
          </p:cNvPr>
          <p:cNvPicPr>
            <a:picLocks noChangeAspect="1"/>
          </p:cNvPicPr>
          <p:nvPr/>
        </p:nvPicPr>
        <p:blipFill>
          <a:blip r:embed="rId4"/>
          <a:stretch>
            <a:fillRect/>
          </a:stretch>
        </p:blipFill>
        <p:spPr>
          <a:xfrm>
            <a:off x="8845721" y="4410257"/>
            <a:ext cx="2581834" cy="1127858"/>
          </a:xfrm>
          <a:prstGeom prst="rect">
            <a:avLst/>
          </a:prstGeom>
        </p:spPr>
      </p:pic>
    </p:spTree>
    <p:extLst>
      <p:ext uri="{BB962C8B-B14F-4D97-AF65-F5344CB8AC3E}">
        <p14:creationId xmlns:p14="http://schemas.microsoft.com/office/powerpoint/2010/main" val="3531778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449295"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A. Networking Guidelines, 2021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14" name="Title 1">
            <a:extLst>
              <a:ext uri="{FF2B5EF4-FFF2-40B4-BE49-F238E27FC236}">
                <a16:creationId xmlns:a16="http://schemas.microsoft.com/office/drawing/2014/main" id="{BC8672EA-76A0-464B-A436-CA8E81EB9D35}"/>
              </a:ext>
            </a:extLst>
          </p:cNvPr>
          <p:cNvSpPr txBox="1">
            <a:spLocks/>
          </p:cNvSpPr>
          <p:nvPr/>
        </p:nvSpPr>
        <p:spPr>
          <a:xfrm>
            <a:off x="371628" y="1423747"/>
            <a:ext cx="8183144" cy="5468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200" dirty="0"/>
              <a:t>Coverage in revised guidelines</a:t>
            </a:r>
          </a:p>
          <a:p>
            <a:endParaRPr lang="en-IN" sz="3200" dirty="0"/>
          </a:p>
        </p:txBody>
      </p:sp>
      <p:sp>
        <p:nvSpPr>
          <p:cNvPr id="15" name="Content Placeholder 2">
            <a:extLst>
              <a:ext uri="{FF2B5EF4-FFF2-40B4-BE49-F238E27FC236}">
                <a16:creationId xmlns:a16="http://schemas.microsoft.com/office/drawing/2014/main" id="{BE78A6B8-42B1-4C53-B6D4-CDC33AE81055}"/>
              </a:ext>
            </a:extLst>
          </p:cNvPr>
          <p:cNvSpPr txBox="1">
            <a:spLocks/>
          </p:cNvSpPr>
          <p:nvPr/>
        </p:nvSpPr>
        <p:spPr>
          <a:xfrm>
            <a:off x="403415" y="2103860"/>
            <a:ext cx="8229600" cy="38529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t>Preamble</a:t>
            </a:r>
          </a:p>
          <a:p>
            <a:r>
              <a:rPr lang="en-IN" sz="2400" dirty="0"/>
              <a:t>Concerns relating to growth of Indian CA firms</a:t>
            </a:r>
          </a:p>
          <a:p>
            <a:r>
              <a:rPr lang="en-IN" sz="2400" dirty="0"/>
              <a:t>Why Networking?</a:t>
            </a:r>
          </a:p>
          <a:p>
            <a:r>
              <a:rPr lang="en-IN" sz="2400" dirty="0"/>
              <a:t>Three models of networking – Options offered to Members</a:t>
            </a:r>
          </a:p>
          <a:p>
            <a:pPr marL="57150" indent="0">
              <a:buFont typeface="Arial" panose="020B0604020202020204" pitchFamily="34" charset="0"/>
              <a:buNone/>
            </a:pPr>
            <a:r>
              <a:rPr lang="en-IN" sz="2400" dirty="0"/>
              <a:t>    A - Alliance Model</a:t>
            </a:r>
          </a:p>
          <a:p>
            <a:pPr marL="57150" indent="0">
              <a:buFont typeface="Arial" panose="020B0604020202020204" pitchFamily="34" charset="0"/>
              <a:buNone/>
            </a:pPr>
            <a:r>
              <a:rPr lang="en-IN" sz="2400" dirty="0"/>
              <a:t>    B - Network Model – sub-divided into:</a:t>
            </a:r>
          </a:p>
          <a:p>
            <a:pPr marL="457200" lvl="1" indent="0">
              <a:buFont typeface="Arial" panose="020B0604020202020204" pitchFamily="34" charset="0"/>
              <a:buNone/>
            </a:pPr>
            <a:r>
              <a:rPr lang="en-IN" dirty="0"/>
              <a:t>	B1 – Network of firms without Lead firm concept</a:t>
            </a:r>
          </a:p>
          <a:p>
            <a:pPr marL="457200" lvl="1" indent="0">
              <a:buFont typeface="Arial" panose="020B0604020202020204" pitchFamily="34" charset="0"/>
              <a:buNone/>
            </a:pPr>
            <a:r>
              <a:rPr lang="en-IN" dirty="0"/>
              <a:t>	B2 – Network of firms with Lead firm concept</a:t>
            </a:r>
          </a:p>
        </p:txBody>
      </p:sp>
      <p:cxnSp>
        <p:nvCxnSpPr>
          <p:cNvPr id="7" name="Straight Connector 6">
            <a:extLst>
              <a:ext uri="{FF2B5EF4-FFF2-40B4-BE49-F238E27FC236}">
                <a16:creationId xmlns:a16="http://schemas.microsoft.com/office/drawing/2014/main" id="{DE6F0025-94EC-4D57-8220-881189ABF87E}"/>
              </a:ext>
            </a:extLst>
          </p:cNvPr>
          <p:cNvCxnSpPr/>
          <p:nvPr/>
        </p:nvCxnSpPr>
        <p:spPr>
          <a:xfrm>
            <a:off x="403415" y="1980385"/>
            <a:ext cx="8183374"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4344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6B94A4F2-C869-4717-8F7A-76FF2B340A3A}"/>
              </a:ext>
            </a:extLst>
          </p:cNvPr>
          <p:cNvSpPr txBox="1"/>
          <p:nvPr/>
        </p:nvSpPr>
        <p:spPr>
          <a:xfrm>
            <a:off x="82892" y="474480"/>
            <a:ext cx="2342470"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Preamble</a:t>
            </a:r>
          </a:p>
        </p:txBody>
      </p:sp>
      <p:sp>
        <p:nvSpPr>
          <p:cNvPr id="15" name="Content Placeholder 2">
            <a:extLst>
              <a:ext uri="{FF2B5EF4-FFF2-40B4-BE49-F238E27FC236}">
                <a16:creationId xmlns:a16="http://schemas.microsoft.com/office/drawing/2014/main" id="{B977D5FE-CCF9-4674-A451-C79D8C300ACA}"/>
              </a:ext>
            </a:extLst>
          </p:cNvPr>
          <p:cNvSpPr txBox="1">
            <a:spLocks/>
          </p:cNvSpPr>
          <p:nvPr/>
        </p:nvSpPr>
        <p:spPr>
          <a:xfrm>
            <a:off x="139353" y="1531741"/>
            <a:ext cx="8447435" cy="45658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spcAft>
                <a:spcPts val="600"/>
              </a:spcAft>
            </a:pPr>
            <a:r>
              <a:rPr lang="en-IN" sz="2400" dirty="0"/>
              <a:t>Guidelines for Networking were </a:t>
            </a:r>
            <a:r>
              <a:rPr lang="en-IN" sz="2400" b="1" dirty="0"/>
              <a:t>issued in 2005</a:t>
            </a:r>
            <a:r>
              <a:rPr lang="en-IN" sz="2400" dirty="0"/>
              <a:t> and then </a:t>
            </a:r>
            <a:r>
              <a:rPr lang="en-IN" sz="2400" b="1" dirty="0"/>
              <a:t>revised in 2011</a:t>
            </a:r>
            <a:r>
              <a:rPr lang="en-IN" sz="2400" dirty="0"/>
              <a:t>. In last 15 years, close to 100 networks of CA firms have been formed.  Networking has not been popular despite tangible benefits </a:t>
            </a:r>
          </a:p>
          <a:p>
            <a:pPr algn="just">
              <a:spcBef>
                <a:spcPts val="600"/>
              </a:spcBef>
              <a:spcAft>
                <a:spcPts val="600"/>
              </a:spcAft>
            </a:pPr>
            <a:endParaRPr lang="en-IN" sz="2400" dirty="0"/>
          </a:p>
          <a:p>
            <a:pPr algn="just">
              <a:spcBef>
                <a:spcPts val="600"/>
              </a:spcBef>
              <a:spcAft>
                <a:spcPts val="600"/>
              </a:spcAft>
            </a:pPr>
            <a:r>
              <a:rPr lang="en-IN" sz="2400" dirty="0"/>
              <a:t>Need to strengthen Indian CA firms and create large Indian CA firms</a:t>
            </a:r>
          </a:p>
          <a:p>
            <a:pPr algn="just">
              <a:spcBef>
                <a:spcPts val="600"/>
              </a:spcBef>
              <a:spcAft>
                <a:spcPts val="600"/>
              </a:spcAft>
            </a:pPr>
            <a:endParaRPr lang="en-IN" sz="2400" dirty="0"/>
          </a:p>
          <a:p>
            <a:pPr algn="just">
              <a:spcBef>
                <a:spcPts val="600"/>
              </a:spcBef>
              <a:spcAft>
                <a:spcPts val="600"/>
              </a:spcAft>
            </a:pPr>
            <a:r>
              <a:rPr lang="en-IN" sz="2400" dirty="0"/>
              <a:t>ICAI has </a:t>
            </a:r>
            <a:r>
              <a:rPr lang="en-IN" sz="2400" b="1" dirty="0"/>
              <a:t>noted the bottlenecks</a:t>
            </a:r>
            <a:r>
              <a:rPr lang="en-IN" sz="2400" dirty="0"/>
              <a:t> in networking and has </a:t>
            </a:r>
            <a:r>
              <a:rPr lang="en-IN" sz="2400" b="1" dirty="0"/>
              <a:t>tried to mitigate</a:t>
            </a:r>
            <a:r>
              <a:rPr lang="en-IN" sz="2400" dirty="0"/>
              <a:t> the same in revised Guidelines which hopefully will encourage practising Members to go for Networking</a:t>
            </a:r>
          </a:p>
          <a:p>
            <a:pPr marL="0" indent="0" algn="just">
              <a:spcBef>
                <a:spcPts val="600"/>
              </a:spcBef>
              <a:spcAft>
                <a:spcPts val="600"/>
              </a:spcAft>
              <a:buNone/>
            </a:pPr>
            <a:endParaRPr lang="en-IN" sz="2400" dirty="0"/>
          </a:p>
        </p:txBody>
      </p:sp>
      <p:sp>
        <p:nvSpPr>
          <p:cNvPr id="2" name="Rectangle: Rounded Corners 1">
            <a:extLst>
              <a:ext uri="{FF2B5EF4-FFF2-40B4-BE49-F238E27FC236}">
                <a16:creationId xmlns:a16="http://schemas.microsoft.com/office/drawing/2014/main" id="{A989EB18-9E7F-4DF1-9B3A-B92EE305F935}"/>
              </a:ext>
            </a:extLst>
          </p:cNvPr>
          <p:cNvSpPr/>
          <p:nvPr/>
        </p:nvSpPr>
        <p:spPr>
          <a:xfrm>
            <a:off x="8904398" y="2009724"/>
            <a:ext cx="2474259" cy="33691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Considered by the Council at its 397th meeting held on 9th-11th January, 2021 at </a:t>
            </a:r>
            <a:r>
              <a:rPr lang="en-US" dirty="0" err="1"/>
              <a:t>Kumarakom</a:t>
            </a:r>
            <a:r>
              <a:rPr lang="en-US" dirty="0"/>
              <a:t>, Kerala and thereafter at its 398th meeting held on 9th-10th February, 2021 at New Delhi.</a:t>
            </a:r>
            <a:endParaRPr lang="en-IN" dirty="0"/>
          </a:p>
        </p:txBody>
      </p:sp>
    </p:spTree>
    <p:extLst>
      <p:ext uri="{BB962C8B-B14F-4D97-AF65-F5344CB8AC3E}">
        <p14:creationId xmlns:p14="http://schemas.microsoft.com/office/powerpoint/2010/main" val="123635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3212616"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14" name="Title 1">
            <a:extLst>
              <a:ext uri="{FF2B5EF4-FFF2-40B4-BE49-F238E27FC236}">
                <a16:creationId xmlns:a16="http://schemas.microsoft.com/office/drawing/2014/main" id="{BC8672EA-76A0-464B-A436-CA8E81EB9D35}"/>
              </a:ext>
            </a:extLst>
          </p:cNvPr>
          <p:cNvSpPr txBox="1">
            <a:spLocks/>
          </p:cNvSpPr>
          <p:nvPr/>
        </p:nvSpPr>
        <p:spPr>
          <a:xfrm>
            <a:off x="371628" y="1423747"/>
            <a:ext cx="8183144" cy="54685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sz="3200" dirty="0"/>
          </a:p>
          <a:p>
            <a:endParaRPr lang="en-IN" sz="3200" dirty="0"/>
          </a:p>
        </p:txBody>
      </p:sp>
      <p:sp>
        <p:nvSpPr>
          <p:cNvPr id="15" name="Content Placeholder 2">
            <a:extLst>
              <a:ext uri="{FF2B5EF4-FFF2-40B4-BE49-F238E27FC236}">
                <a16:creationId xmlns:a16="http://schemas.microsoft.com/office/drawing/2014/main" id="{BA053D32-5B7E-4F14-A832-7D5296D41A5E}"/>
              </a:ext>
            </a:extLst>
          </p:cNvPr>
          <p:cNvSpPr txBox="1">
            <a:spLocks/>
          </p:cNvSpPr>
          <p:nvPr/>
        </p:nvSpPr>
        <p:spPr>
          <a:xfrm>
            <a:off x="129576" y="1477955"/>
            <a:ext cx="8425195" cy="511354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t>Majority CA firms are SMPs</a:t>
            </a:r>
          </a:p>
          <a:p>
            <a:r>
              <a:rPr lang="en-IN" sz="2400" dirty="0"/>
              <a:t>Large number of firms have confined practice to audit and taxation</a:t>
            </a:r>
          </a:p>
          <a:p>
            <a:endParaRPr lang="en-IN" sz="2400" dirty="0"/>
          </a:p>
          <a:p>
            <a:r>
              <a:rPr lang="en-IN" sz="2400" dirty="0"/>
              <a:t>Many firms have audits allotted through the ICAI-PDC empanelment process</a:t>
            </a:r>
          </a:p>
          <a:p>
            <a:r>
              <a:rPr lang="en-IN" sz="2400" dirty="0"/>
              <a:t>Attachment with firm name dissuades Merger or Network due to fear of Loss of Identity</a:t>
            </a:r>
          </a:p>
          <a:p>
            <a:endParaRPr lang="en-IN" sz="2400" dirty="0"/>
          </a:p>
          <a:p>
            <a:r>
              <a:rPr lang="en-IN" sz="2400" dirty="0"/>
              <a:t>Client switches over to larger firm when his business needs increase</a:t>
            </a:r>
          </a:p>
          <a:p>
            <a:r>
              <a:rPr lang="en-IN" sz="2400" b="1" i="1" dirty="0"/>
              <a:t>Need of the hour is to venture into non-traditional practice areas, specialism and forming large structure by networking</a:t>
            </a:r>
          </a:p>
        </p:txBody>
      </p:sp>
      <p:sp>
        <p:nvSpPr>
          <p:cNvPr id="16" name="TextBox 15">
            <a:extLst>
              <a:ext uri="{FF2B5EF4-FFF2-40B4-BE49-F238E27FC236}">
                <a16:creationId xmlns:a16="http://schemas.microsoft.com/office/drawing/2014/main" id="{81F47799-FCA2-4EBA-99E5-20C5ADB751C0}"/>
              </a:ext>
            </a:extLst>
          </p:cNvPr>
          <p:cNvSpPr txBox="1"/>
          <p:nvPr/>
        </p:nvSpPr>
        <p:spPr>
          <a:xfrm>
            <a:off x="54367" y="533970"/>
            <a:ext cx="8449295" cy="477054"/>
          </a:xfrm>
          <a:prstGeom prst="rect">
            <a:avLst/>
          </a:prstGeom>
          <a:noFill/>
        </p:spPr>
        <p:txBody>
          <a:bodyPr wrap="square" rtlCol="0">
            <a:spAutoFit/>
          </a:bodyPr>
          <a:lstStyle/>
          <a:p>
            <a:pPr algn="just"/>
            <a:r>
              <a:rPr lang="en-US" sz="25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Concerns relating to Growth of India CA Firms  </a:t>
            </a:r>
          </a:p>
        </p:txBody>
      </p:sp>
      <p:pic>
        <p:nvPicPr>
          <p:cNvPr id="4" name="Picture 3" descr="A picture containing text, rock, stone&#10;&#10;Description automatically generated">
            <a:extLst>
              <a:ext uri="{FF2B5EF4-FFF2-40B4-BE49-F238E27FC236}">
                <a16:creationId xmlns:a16="http://schemas.microsoft.com/office/drawing/2014/main" id="{85A48A81-AF98-4032-8632-021E0AB19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1088" y="1425001"/>
            <a:ext cx="3229356" cy="4891519"/>
          </a:xfrm>
          <a:prstGeom prst="rect">
            <a:avLst/>
          </a:prstGeom>
        </p:spPr>
      </p:pic>
    </p:spTree>
    <p:extLst>
      <p:ext uri="{BB962C8B-B14F-4D97-AF65-F5344CB8AC3E}">
        <p14:creationId xmlns:p14="http://schemas.microsoft.com/office/powerpoint/2010/main" val="241573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5486631"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Why Networking ???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13" name="Content Placeholder 2">
            <a:extLst>
              <a:ext uri="{FF2B5EF4-FFF2-40B4-BE49-F238E27FC236}">
                <a16:creationId xmlns:a16="http://schemas.microsoft.com/office/drawing/2014/main" id="{E3A2C5BC-B075-4F97-B133-6BACA27794F4}"/>
              </a:ext>
            </a:extLst>
          </p:cNvPr>
          <p:cNvSpPr txBox="1">
            <a:spLocks/>
          </p:cNvSpPr>
          <p:nvPr/>
        </p:nvSpPr>
        <p:spPr>
          <a:xfrm>
            <a:off x="124689" y="1600201"/>
            <a:ext cx="8462099" cy="17248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400" dirty="0"/>
              <a:t>Prime Minister’s vision to create </a:t>
            </a:r>
            <a:r>
              <a:rPr lang="en-IN" sz="2400" b="1" dirty="0"/>
              <a:t>100 Big Indian CA firms</a:t>
            </a:r>
          </a:p>
          <a:p>
            <a:pPr marL="0" indent="0">
              <a:buNone/>
            </a:pPr>
            <a:endParaRPr lang="en-IN" sz="2400" dirty="0"/>
          </a:p>
          <a:p>
            <a:r>
              <a:rPr lang="en-IN" sz="2400" dirty="0"/>
              <a:t>Opportunity of </a:t>
            </a:r>
            <a:r>
              <a:rPr lang="en-IN" sz="2400" b="1" i="1" dirty="0"/>
              <a:t>Pooling of Resources</a:t>
            </a:r>
            <a:r>
              <a:rPr lang="en-IN" sz="2400" dirty="0"/>
              <a:t>, </a:t>
            </a:r>
            <a:r>
              <a:rPr lang="en-IN" sz="2400" b="1" i="1" dirty="0"/>
              <a:t>Expertise</a:t>
            </a:r>
            <a:r>
              <a:rPr lang="en-IN" sz="2400" dirty="0"/>
              <a:t>, </a:t>
            </a:r>
            <a:r>
              <a:rPr lang="en-IN" sz="2400" b="1" i="1" dirty="0"/>
              <a:t>Combined Strength</a:t>
            </a:r>
            <a:r>
              <a:rPr lang="en-IN" sz="2400" dirty="0"/>
              <a:t> and Showcasing </a:t>
            </a:r>
            <a:r>
              <a:rPr lang="en-IN" sz="2400" b="1" i="1" dirty="0"/>
              <a:t>Pan India Presence</a:t>
            </a:r>
          </a:p>
        </p:txBody>
      </p:sp>
      <p:pic>
        <p:nvPicPr>
          <p:cNvPr id="4" name="Picture 3" descr="A picture containing chessman&#10;&#10;Description automatically generated">
            <a:extLst>
              <a:ext uri="{FF2B5EF4-FFF2-40B4-BE49-F238E27FC236}">
                <a16:creationId xmlns:a16="http://schemas.microsoft.com/office/drawing/2014/main" id="{6D803EE9-79FB-4334-A530-3DA0EDB86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796" y="2970295"/>
            <a:ext cx="3902093" cy="3158575"/>
          </a:xfrm>
          <a:prstGeom prst="rect">
            <a:avLst/>
          </a:prstGeom>
        </p:spPr>
      </p:pic>
      <p:sp>
        <p:nvSpPr>
          <p:cNvPr id="2" name="Rectangle: Folded Corner 1">
            <a:extLst>
              <a:ext uri="{FF2B5EF4-FFF2-40B4-BE49-F238E27FC236}">
                <a16:creationId xmlns:a16="http://schemas.microsoft.com/office/drawing/2014/main" id="{4F8B3BEB-9131-2936-7273-1093B33C60AF}"/>
              </a:ext>
            </a:extLst>
          </p:cNvPr>
          <p:cNvSpPr/>
          <p:nvPr/>
        </p:nvSpPr>
        <p:spPr>
          <a:xfrm>
            <a:off x="1951630" y="4062484"/>
            <a:ext cx="3275463" cy="195617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Currently if we consider </a:t>
            </a:r>
          </a:p>
          <a:p>
            <a:pPr algn="ctr"/>
            <a:r>
              <a:rPr lang="en-US" dirty="0"/>
              <a:t>Firms having Partners between 16-50+ Partner </a:t>
            </a:r>
          </a:p>
          <a:p>
            <a:pPr algn="ctr"/>
            <a:r>
              <a:rPr lang="en-US" dirty="0"/>
              <a:t>It totals to 126 Firms only and amounts to 0.14% of total firms </a:t>
            </a:r>
            <a:endParaRPr lang="en-IN" dirty="0"/>
          </a:p>
        </p:txBody>
      </p:sp>
    </p:spTree>
    <p:extLst>
      <p:ext uri="{BB962C8B-B14F-4D97-AF65-F5344CB8AC3E}">
        <p14:creationId xmlns:p14="http://schemas.microsoft.com/office/powerpoint/2010/main" val="35259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7DDB8B-8650-40C0-8C5E-7803A4F35B63}"/>
              </a:ext>
            </a:extLst>
          </p:cNvPr>
          <p:cNvSpPr txBox="1"/>
          <p:nvPr/>
        </p:nvSpPr>
        <p:spPr>
          <a:xfrm>
            <a:off x="9422044" y="6147843"/>
            <a:ext cx="2695134" cy="646331"/>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CA </a:t>
            </a:r>
            <a:r>
              <a:rPr lang="en-US" dirty="0" err="1">
                <a:effectLst>
                  <a:outerShdw blurRad="38100" dist="38100" dir="2700000" algn="tl">
                    <a:srgbClr val="000000">
                      <a:alpha val="43137"/>
                    </a:srgbClr>
                  </a:outerShdw>
                </a:effectLst>
              </a:rPr>
              <a:t>Dayaniwas</a:t>
            </a:r>
            <a:r>
              <a:rPr lang="en-US" dirty="0">
                <a:effectLst>
                  <a:outerShdw blurRad="38100" dist="38100" dir="2700000" algn="tl">
                    <a:srgbClr val="000000">
                      <a:alpha val="43137"/>
                    </a:srgbClr>
                  </a:outerShdw>
                </a:effectLst>
              </a:rPr>
              <a:t> Sharma</a:t>
            </a:r>
          </a:p>
          <a:p>
            <a:r>
              <a:rPr lang="en-US" dirty="0">
                <a:effectLst>
                  <a:outerShdw blurRad="38100" dist="38100" dir="2700000" algn="tl">
                    <a:srgbClr val="000000">
                      <a:alpha val="43137"/>
                    </a:srgbClr>
                  </a:outerShdw>
                </a:effectLst>
              </a:rPr>
              <a:t>Central Council Member </a:t>
            </a:r>
          </a:p>
        </p:txBody>
      </p:sp>
      <p:graphicFrame>
        <p:nvGraphicFramePr>
          <p:cNvPr id="49" name="Chart 48">
            <a:extLst>
              <a:ext uri="{FF2B5EF4-FFF2-40B4-BE49-F238E27FC236}">
                <a16:creationId xmlns:a16="http://schemas.microsoft.com/office/drawing/2014/main" id="{06E18291-1093-4853-9CF8-F83974984A85}"/>
              </a:ext>
            </a:extLst>
          </p:cNvPr>
          <p:cNvGraphicFramePr/>
          <p:nvPr/>
        </p:nvGraphicFramePr>
        <p:xfrm>
          <a:off x="2564660" y="1507825"/>
          <a:ext cx="7137400" cy="4755095"/>
        </p:xfrm>
        <a:graphic>
          <a:graphicData uri="http://schemas.openxmlformats.org/drawingml/2006/chart">
            <c:chart xmlns:c="http://schemas.openxmlformats.org/drawingml/2006/chart" xmlns:r="http://schemas.openxmlformats.org/officeDocument/2006/relationships" r:id="rId2"/>
          </a:graphicData>
        </a:graphic>
      </p:graphicFrame>
      <p:sp>
        <p:nvSpPr>
          <p:cNvPr id="50" name="TextBox 49">
            <a:extLst>
              <a:ext uri="{FF2B5EF4-FFF2-40B4-BE49-F238E27FC236}">
                <a16:creationId xmlns:a16="http://schemas.microsoft.com/office/drawing/2014/main" id="{6D5A7242-6F21-480B-BB45-998B70643FA8}"/>
              </a:ext>
            </a:extLst>
          </p:cNvPr>
          <p:cNvSpPr txBox="1"/>
          <p:nvPr/>
        </p:nvSpPr>
        <p:spPr>
          <a:xfrm>
            <a:off x="2521000" y="1512330"/>
            <a:ext cx="1847850" cy="369332"/>
          </a:xfrm>
          <a:prstGeom prst="rect">
            <a:avLst/>
          </a:prstGeom>
          <a:noFill/>
        </p:spPr>
        <p:txBody>
          <a:bodyPr wrap="square" rtlCol="0">
            <a:spAutoFit/>
          </a:bodyPr>
          <a:lstStyle/>
          <a:p>
            <a:r>
              <a:rPr lang="en-US" b="1" u="sng" dirty="0"/>
              <a:t>RESOURCES</a:t>
            </a:r>
          </a:p>
        </p:txBody>
      </p:sp>
      <p:sp>
        <p:nvSpPr>
          <p:cNvPr id="51" name="TextBox 50">
            <a:extLst>
              <a:ext uri="{FF2B5EF4-FFF2-40B4-BE49-F238E27FC236}">
                <a16:creationId xmlns:a16="http://schemas.microsoft.com/office/drawing/2014/main" id="{B0563005-9481-4034-88CD-D51F4AF0DB07}"/>
              </a:ext>
            </a:extLst>
          </p:cNvPr>
          <p:cNvSpPr txBox="1"/>
          <p:nvPr/>
        </p:nvSpPr>
        <p:spPr>
          <a:xfrm>
            <a:off x="2974726" y="5511466"/>
            <a:ext cx="1401679" cy="369332"/>
          </a:xfrm>
          <a:prstGeom prst="rect">
            <a:avLst/>
          </a:prstGeom>
          <a:noFill/>
        </p:spPr>
        <p:txBody>
          <a:bodyPr wrap="square" rtlCol="0">
            <a:spAutoFit/>
          </a:bodyPr>
          <a:lstStyle/>
          <a:p>
            <a:r>
              <a:rPr lang="en-US" b="1" u="sng" dirty="0"/>
              <a:t>ASSETS</a:t>
            </a:r>
          </a:p>
        </p:txBody>
      </p:sp>
      <p:sp>
        <p:nvSpPr>
          <p:cNvPr id="52" name="TextBox 51">
            <a:extLst>
              <a:ext uri="{FF2B5EF4-FFF2-40B4-BE49-F238E27FC236}">
                <a16:creationId xmlns:a16="http://schemas.microsoft.com/office/drawing/2014/main" id="{25E90D54-F75F-4A1E-9B61-8AA8E4501B3E}"/>
              </a:ext>
            </a:extLst>
          </p:cNvPr>
          <p:cNvSpPr txBox="1"/>
          <p:nvPr/>
        </p:nvSpPr>
        <p:spPr>
          <a:xfrm>
            <a:off x="2209871" y="3685838"/>
            <a:ext cx="1291254" cy="369332"/>
          </a:xfrm>
          <a:prstGeom prst="rect">
            <a:avLst/>
          </a:prstGeom>
          <a:noFill/>
        </p:spPr>
        <p:txBody>
          <a:bodyPr wrap="square" rtlCol="0">
            <a:spAutoFit/>
          </a:bodyPr>
          <a:lstStyle/>
          <a:p>
            <a:r>
              <a:rPr lang="en-US" b="1" u="sng" dirty="0"/>
              <a:t>PEOPLE</a:t>
            </a:r>
          </a:p>
        </p:txBody>
      </p:sp>
      <p:sp>
        <p:nvSpPr>
          <p:cNvPr id="53" name="TextBox 52">
            <a:extLst>
              <a:ext uri="{FF2B5EF4-FFF2-40B4-BE49-F238E27FC236}">
                <a16:creationId xmlns:a16="http://schemas.microsoft.com/office/drawing/2014/main" id="{2E65CB41-A13B-4732-BBF4-A06D3375BFFE}"/>
              </a:ext>
            </a:extLst>
          </p:cNvPr>
          <p:cNvSpPr txBox="1"/>
          <p:nvPr/>
        </p:nvSpPr>
        <p:spPr>
          <a:xfrm>
            <a:off x="9084699" y="3671672"/>
            <a:ext cx="2101850" cy="369332"/>
          </a:xfrm>
          <a:prstGeom prst="rect">
            <a:avLst/>
          </a:prstGeom>
          <a:noFill/>
        </p:spPr>
        <p:txBody>
          <a:bodyPr wrap="square" rtlCol="0">
            <a:spAutoFit/>
          </a:bodyPr>
          <a:lstStyle/>
          <a:p>
            <a:r>
              <a:rPr lang="en-US" b="1" u="sng" dirty="0"/>
              <a:t>SERVICE LINES</a:t>
            </a:r>
          </a:p>
        </p:txBody>
      </p:sp>
      <p:sp>
        <p:nvSpPr>
          <p:cNvPr id="54" name="TextBox 53">
            <a:extLst>
              <a:ext uri="{FF2B5EF4-FFF2-40B4-BE49-F238E27FC236}">
                <a16:creationId xmlns:a16="http://schemas.microsoft.com/office/drawing/2014/main" id="{16263FF7-33F5-41C4-A17B-9F961D121E00}"/>
              </a:ext>
            </a:extLst>
          </p:cNvPr>
          <p:cNvSpPr txBox="1"/>
          <p:nvPr/>
        </p:nvSpPr>
        <p:spPr>
          <a:xfrm>
            <a:off x="8432757" y="1283096"/>
            <a:ext cx="2481364" cy="646331"/>
          </a:xfrm>
          <a:prstGeom prst="rect">
            <a:avLst/>
          </a:prstGeom>
          <a:noFill/>
        </p:spPr>
        <p:txBody>
          <a:bodyPr wrap="square" rtlCol="0">
            <a:spAutoFit/>
          </a:bodyPr>
          <a:lstStyle/>
          <a:p>
            <a:r>
              <a:rPr lang="en-US" b="1" u="sng" dirty="0"/>
              <a:t>MARKET PENETRATION &amp; DEVELOPMENT</a:t>
            </a:r>
          </a:p>
        </p:txBody>
      </p:sp>
      <p:sp>
        <p:nvSpPr>
          <p:cNvPr id="55" name="TextBox 54">
            <a:extLst>
              <a:ext uri="{FF2B5EF4-FFF2-40B4-BE49-F238E27FC236}">
                <a16:creationId xmlns:a16="http://schemas.microsoft.com/office/drawing/2014/main" id="{BD79F18B-F260-47A8-A140-9F9C9971BBE4}"/>
              </a:ext>
            </a:extLst>
          </p:cNvPr>
          <p:cNvSpPr txBox="1"/>
          <p:nvPr/>
        </p:nvSpPr>
        <p:spPr>
          <a:xfrm>
            <a:off x="8058927" y="5485726"/>
            <a:ext cx="2321628" cy="369332"/>
          </a:xfrm>
          <a:prstGeom prst="rect">
            <a:avLst/>
          </a:prstGeom>
          <a:noFill/>
        </p:spPr>
        <p:txBody>
          <a:bodyPr wrap="square" rtlCol="0">
            <a:spAutoFit/>
          </a:bodyPr>
          <a:lstStyle/>
          <a:p>
            <a:r>
              <a:rPr lang="en-US" b="1" u="sng" dirty="0"/>
              <a:t>COST OPTIMIZATION</a:t>
            </a:r>
          </a:p>
        </p:txBody>
      </p:sp>
      <p:cxnSp>
        <p:nvCxnSpPr>
          <p:cNvPr id="56" name="Straight Connector 55">
            <a:extLst>
              <a:ext uri="{FF2B5EF4-FFF2-40B4-BE49-F238E27FC236}">
                <a16:creationId xmlns:a16="http://schemas.microsoft.com/office/drawing/2014/main" id="{9C8456D0-936C-4583-94BF-33A35993B74E}"/>
              </a:ext>
            </a:extLst>
          </p:cNvPr>
          <p:cNvCxnSpPr>
            <a:cxnSpLocks/>
          </p:cNvCxnSpPr>
          <p:nvPr/>
        </p:nvCxnSpPr>
        <p:spPr>
          <a:xfrm>
            <a:off x="3728299" y="1792770"/>
            <a:ext cx="809625" cy="42937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D3351662-B7E6-4091-B467-13505D3B4747}"/>
              </a:ext>
            </a:extLst>
          </p:cNvPr>
          <p:cNvCxnSpPr>
            <a:cxnSpLocks/>
          </p:cNvCxnSpPr>
          <p:nvPr/>
        </p:nvCxnSpPr>
        <p:spPr>
          <a:xfrm flipV="1">
            <a:off x="2917085" y="3991007"/>
            <a:ext cx="923925" cy="361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946CBD5-5888-4634-98C8-4BFCBA7664C9}"/>
              </a:ext>
            </a:extLst>
          </p:cNvPr>
          <p:cNvCxnSpPr>
            <a:cxnSpLocks/>
          </p:cNvCxnSpPr>
          <p:nvPr/>
        </p:nvCxnSpPr>
        <p:spPr>
          <a:xfrm flipV="1">
            <a:off x="3716791" y="5811252"/>
            <a:ext cx="1119980" cy="1126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654A94D4-716E-4491-9AD5-15EEB86D0B61}"/>
              </a:ext>
            </a:extLst>
          </p:cNvPr>
          <p:cNvCxnSpPr>
            <a:cxnSpLocks/>
          </p:cNvCxnSpPr>
          <p:nvPr/>
        </p:nvCxnSpPr>
        <p:spPr>
          <a:xfrm flipV="1">
            <a:off x="7304937" y="5801727"/>
            <a:ext cx="923925" cy="361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F997CE0-A777-4DD4-9E1C-56E241D083C9}"/>
              </a:ext>
            </a:extLst>
          </p:cNvPr>
          <p:cNvCxnSpPr>
            <a:cxnSpLocks/>
          </p:cNvCxnSpPr>
          <p:nvPr/>
        </p:nvCxnSpPr>
        <p:spPr>
          <a:xfrm flipV="1">
            <a:off x="8422535" y="3987392"/>
            <a:ext cx="923925" cy="361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2BE1E343-2F90-4C40-9A1B-AD4DD80D8B7A}"/>
              </a:ext>
            </a:extLst>
          </p:cNvPr>
          <p:cNvCxnSpPr>
            <a:cxnSpLocks/>
          </p:cNvCxnSpPr>
          <p:nvPr/>
        </p:nvCxnSpPr>
        <p:spPr>
          <a:xfrm flipV="1">
            <a:off x="7663710" y="1867566"/>
            <a:ext cx="898525" cy="346798"/>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62" name="Graphic 61" descr="Money">
            <a:extLst>
              <a:ext uri="{FF2B5EF4-FFF2-40B4-BE49-F238E27FC236}">
                <a16:creationId xmlns:a16="http://schemas.microsoft.com/office/drawing/2014/main" id="{0654FCB1-9E8A-454B-90F7-7AE05640F8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25541" y="1951099"/>
            <a:ext cx="457200" cy="457200"/>
          </a:xfrm>
          <a:prstGeom prst="rect">
            <a:avLst/>
          </a:prstGeom>
        </p:spPr>
      </p:pic>
      <p:pic>
        <p:nvPicPr>
          <p:cNvPr id="63" name="Graphic 62" descr="City">
            <a:extLst>
              <a:ext uri="{FF2B5EF4-FFF2-40B4-BE49-F238E27FC236}">
                <a16:creationId xmlns:a16="http://schemas.microsoft.com/office/drawing/2014/main" id="{472DC142-1CB9-467F-97F3-BE99D7199C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3495" y="5004005"/>
            <a:ext cx="457200" cy="457200"/>
          </a:xfrm>
          <a:prstGeom prst="rect">
            <a:avLst/>
          </a:prstGeom>
        </p:spPr>
      </p:pic>
      <p:pic>
        <p:nvPicPr>
          <p:cNvPr id="64" name="Graphic 63" descr="Group brainstorm">
            <a:extLst>
              <a:ext uri="{FF2B5EF4-FFF2-40B4-BE49-F238E27FC236}">
                <a16:creationId xmlns:a16="http://schemas.microsoft.com/office/drawing/2014/main" id="{3F5D091F-F7CA-40CC-8679-EC5A101781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6953" y="3162150"/>
            <a:ext cx="457200" cy="457200"/>
          </a:xfrm>
          <a:prstGeom prst="rect">
            <a:avLst/>
          </a:prstGeom>
        </p:spPr>
      </p:pic>
      <p:pic>
        <p:nvPicPr>
          <p:cNvPr id="65" name="Graphic 64" descr="Factory">
            <a:extLst>
              <a:ext uri="{FF2B5EF4-FFF2-40B4-BE49-F238E27FC236}">
                <a16:creationId xmlns:a16="http://schemas.microsoft.com/office/drawing/2014/main" id="{E16146D6-E741-41DE-AB5F-37FF9E2FC7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94029" y="5283166"/>
            <a:ext cx="457200" cy="457200"/>
          </a:xfrm>
          <a:prstGeom prst="rect">
            <a:avLst/>
          </a:prstGeom>
        </p:spPr>
      </p:pic>
      <p:pic>
        <p:nvPicPr>
          <p:cNvPr id="66" name="Graphic 65" descr="Business Growth">
            <a:extLst>
              <a:ext uri="{FF2B5EF4-FFF2-40B4-BE49-F238E27FC236}">
                <a16:creationId xmlns:a16="http://schemas.microsoft.com/office/drawing/2014/main" id="{4FAE10A7-9214-456E-8CEB-4903B042BA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88253" y="2222145"/>
            <a:ext cx="457200" cy="457200"/>
          </a:xfrm>
          <a:prstGeom prst="rect">
            <a:avLst/>
          </a:prstGeom>
        </p:spPr>
      </p:pic>
      <p:pic>
        <p:nvPicPr>
          <p:cNvPr id="67" name="Graphic 66" descr="Shopping cart">
            <a:extLst>
              <a:ext uri="{FF2B5EF4-FFF2-40B4-BE49-F238E27FC236}">
                <a16:creationId xmlns:a16="http://schemas.microsoft.com/office/drawing/2014/main" id="{7516761E-5AFC-4BAE-9CA5-02BA1338ED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43162" y="2014886"/>
            <a:ext cx="457200" cy="457200"/>
          </a:xfrm>
          <a:prstGeom prst="rect">
            <a:avLst/>
          </a:prstGeom>
        </p:spPr>
      </p:pic>
      <p:pic>
        <p:nvPicPr>
          <p:cNvPr id="68" name="Graphic 67" descr="Group of people">
            <a:extLst>
              <a:ext uri="{FF2B5EF4-FFF2-40B4-BE49-F238E27FC236}">
                <a16:creationId xmlns:a16="http://schemas.microsoft.com/office/drawing/2014/main" id="{E05358D7-A598-4505-B5AC-630433F8439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30034" y="3931911"/>
            <a:ext cx="457200" cy="457200"/>
          </a:xfrm>
          <a:prstGeom prst="rect">
            <a:avLst/>
          </a:prstGeom>
        </p:spPr>
      </p:pic>
      <p:pic>
        <p:nvPicPr>
          <p:cNvPr id="69" name="Graphic 68" descr="Piggy Bank">
            <a:extLst>
              <a:ext uri="{FF2B5EF4-FFF2-40B4-BE49-F238E27FC236}">
                <a16:creationId xmlns:a16="http://schemas.microsoft.com/office/drawing/2014/main" id="{1975922D-DB97-490A-8E98-1739A1950FA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92595" y="5242115"/>
            <a:ext cx="579664" cy="579664"/>
          </a:xfrm>
          <a:prstGeom prst="rect">
            <a:avLst/>
          </a:prstGeom>
        </p:spPr>
      </p:pic>
      <p:pic>
        <p:nvPicPr>
          <p:cNvPr id="70" name="Graphic 69" descr="Coins">
            <a:extLst>
              <a:ext uri="{FF2B5EF4-FFF2-40B4-BE49-F238E27FC236}">
                <a16:creationId xmlns:a16="http://schemas.microsoft.com/office/drawing/2014/main" id="{642557F8-9366-4F5B-8E9E-88F8CCA36C88}"/>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25709" y="5084871"/>
            <a:ext cx="361388" cy="361388"/>
          </a:xfrm>
          <a:prstGeom prst="rect">
            <a:avLst/>
          </a:prstGeom>
        </p:spPr>
      </p:pic>
      <p:pic>
        <p:nvPicPr>
          <p:cNvPr id="71" name="Graphic 70" descr="Head with gears">
            <a:extLst>
              <a:ext uri="{FF2B5EF4-FFF2-40B4-BE49-F238E27FC236}">
                <a16:creationId xmlns:a16="http://schemas.microsoft.com/office/drawing/2014/main" id="{AAA40789-268E-4ADD-899B-A949A2C65FE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617477" y="3208856"/>
            <a:ext cx="457200" cy="457200"/>
          </a:xfrm>
          <a:prstGeom prst="rect">
            <a:avLst/>
          </a:prstGeom>
        </p:spPr>
      </p:pic>
      <p:pic>
        <p:nvPicPr>
          <p:cNvPr id="72" name="Graphic 71" descr="Tools">
            <a:extLst>
              <a:ext uri="{FF2B5EF4-FFF2-40B4-BE49-F238E27FC236}">
                <a16:creationId xmlns:a16="http://schemas.microsoft.com/office/drawing/2014/main" id="{1A038AEB-BB12-4363-AE14-C3392DFE640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560908" y="3987392"/>
            <a:ext cx="457200" cy="457200"/>
          </a:xfrm>
          <a:prstGeom prst="rect">
            <a:avLst/>
          </a:prstGeom>
        </p:spPr>
      </p:pic>
      <p:pic>
        <p:nvPicPr>
          <p:cNvPr id="73" name="Graphic 72" descr="Court">
            <a:extLst>
              <a:ext uri="{FF2B5EF4-FFF2-40B4-BE49-F238E27FC236}">
                <a16:creationId xmlns:a16="http://schemas.microsoft.com/office/drawing/2014/main" id="{ADF3338C-3867-4DB1-87C0-38EDAA01DD8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537924" y="2310153"/>
            <a:ext cx="457200" cy="457200"/>
          </a:xfrm>
          <a:prstGeom prst="rect">
            <a:avLst/>
          </a:prstGeom>
        </p:spPr>
      </p:pic>
      <p:sp>
        <p:nvSpPr>
          <p:cNvPr id="29" name="Rectangle 28">
            <a:extLst>
              <a:ext uri="{FF2B5EF4-FFF2-40B4-BE49-F238E27FC236}">
                <a16:creationId xmlns:a16="http://schemas.microsoft.com/office/drawing/2014/main" id="{C2C0C3AA-8DA9-4F55-82BF-03D0A626AB90}"/>
              </a:ext>
            </a:extLst>
          </p:cNvPr>
          <p:cNvSpPr/>
          <p:nvPr/>
        </p:nvSpPr>
        <p:spPr>
          <a:xfrm>
            <a:off x="1" y="126682"/>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a:extLst>
              <a:ext uri="{FF2B5EF4-FFF2-40B4-BE49-F238E27FC236}">
                <a16:creationId xmlns:a16="http://schemas.microsoft.com/office/drawing/2014/main" id="{0602F4D2-1F07-4B83-8609-F8694722EF9F}"/>
              </a:ext>
            </a:extLst>
          </p:cNvPr>
          <p:cNvSpPr/>
          <p:nvPr/>
        </p:nvSpPr>
        <p:spPr>
          <a:xfrm>
            <a:off x="8701088" y="126682"/>
            <a:ext cx="2514601"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1D3D87-C28F-49A0-A917-BA7A59283C79}"/>
              </a:ext>
            </a:extLst>
          </p:cNvPr>
          <p:cNvSpPr txBox="1"/>
          <p:nvPr/>
        </p:nvSpPr>
        <p:spPr>
          <a:xfrm>
            <a:off x="53557" y="474480"/>
            <a:ext cx="5486631"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Why Networking ??? 	 </a:t>
            </a:r>
          </a:p>
        </p:txBody>
      </p:sp>
    </p:spTree>
    <p:extLst>
      <p:ext uri="{BB962C8B-B14F-4D97-AF65-F5344CB8AC3E}">
        <p14:creationId xmlns:p14="http://schemas.microsoft.com/office/powerpoint/2010/main" val="388085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a:extLst>
              <a:ext uri="{FF2B5EF4-FFF2-40B4-BE49-F238E27FC236}">
                <a16:creationId xmlns:a16="http://schemas.microsoft.com/office/drawing/2014/main" id="{6D3C90D9-3777-4804-B585-8FA419F6FD7E}"/>
              </a:ext>
            </a:extLst>
          </p:cNvPr>
          <p:cNvSpPr>
            <a:spLocks noGrp="1"/>
          </p:cNvSpPr>
          <p:nvPr>
            <p:ph type="title"/>
          </p:nvPr>
        </p:nvSpPr>
        <p:spPr>
          <a:xfrm>
            <a:off x="2152651" y="963508"/>
            <a:ext cx="2620771" cy="4930986"/>
          </a:xfrm>
        </p:spPr>
        <p:txBody>
          <a:bodyPr>
            <a:normAutofit/>
          </a:bodyPr>
          <a:lstStyle/>
          <a:p>
            <a:r>
              <a:rPr lang="en-IN" sz="3200" b="1" dirty="0"/>
              <a:t>Making of </a:t>
            </a:r>
            <a:br>
              <a:rPr lang="en-IN" sz="3200" b="1" dirty="0"/>
            </a:br>
            <a:r>
              <a:rPr lang="en-IN" sz="3200" b="1" dirty="0"/>
              <a:t>Big Firms</a:t>
            </a:r>
          </a:p>
        </p:txBody>
      </p:sp>
      <p:cxnSp>
        <p:nvCxnSpPr>
          <p:cNvPr id="17" name="Straight Connector 16">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99A42B-6B97-4A8E-B1F2-FCEE3E1B8E93}"/>
              </a:ext>
            </a:extLst>
          </p:cNvPr>
          <p:cNvSpPr>
            <a:spLocks noGrp="1"/>
          </p:cNvSpPr>
          <p:nvPr>
            <p:ph sz="half" idx="1"/>
          </p:nvPr>
        </p:nvSpPr>
        <p:spPr>
          <a:xfrm>
            <a:off x="5256023" y="1647876"/>
            <a:ext cx="4688205" cy="1620259"/>
          </a:xfrm>
        </p:spPr>
        <p:txBody>
          <a:bodyPr anchor="b">
            <a:normAutofit/>
          </a:bodyPr>
          <a:lstStyle/>
          <a:p>
            <a:pPr marL="0" indent="0">
              <a:buNone/>
            </a:pPr>
            <a:r>
              <a:rPr lang="en-IN" sz="2400" dirty="0"/>
              <a:t>Approach I</a:t>
            </a:r>
          </a:p>
          <a:p>
            <a:pPr marL="0" indent="0">
              <a:buNone/>
            </a:pPr>
            <a:r>
              <a:rPr lang="en-IN" sz="3200" b="1" dirty="0"/>
              <a:t>Alliance Model</a:t>
            </a:r>
          </a:p>
        </p:txBody>
      </p:sp>
      <p:sp>
        <p:nvSpPr>
          <p:cNvPr id="4" name="Content Placeholder 3">
            <a:extLst>
              <a:ext uri="{FF2B5EF4-FFF2-40B4-BE49-F238E27FC236}">
                <a16:creationId xmlns:a16="http://schemas.microsoft.com/office/drawing/2014/main" id="{5A0303C4-8D40-4423-92C1-D93CAF94E906}"/>
              </a:ext>
            </a:extLst>
          </p:cNvPr>
          <p:cNvSpPr>
            <a:spLocks noGrp="1"/>
          </p:cNvSpPr>
          <p:nvPr>
            <p:ph sz="half" idx="2"/>
          </p:nvPr>
        </p:nvSpPr>
        <p:spPr>
          <a:xfrm>
            <a:off x="5256023" y="3589866"/>
            <a:ext cx="4688205" cy="1210727"/>
          </a:xfrm>
        </p:spPr>
        <p:txBody>
          <a:bodyPr>
            <a:normAutofit/>
          </a:bodyPr>
          <a:lstStyle/>
          <a:p>
            <a:pPr marL="0" indent="0">
              <a:buNone/>
            </a:pPr>
            <a:r>
              <a:rPr lang="en-IN" sz="2400" dirty="0"/>
              <a:t>Approach II</a:t>
            </a:r>
          </a:p>
          <a:p>
            <a:pPr marL="0" indent="0">
              <a:buNone/>
            </a:pPr>
            <a:r>
              <a:rPr lang="en-IN" sz="3200" b="1" dirty="0"/>
              <a:t>Network Model</a:t>
            </a:r>
          </a:p>
        </p:txBody>
      </p:sp>
      <p:cxnSp>
        <p:nvCxnSpPr>
          <p:cNvPr id="13" name="Straight Connector 12">
            <a:extLst>
              <a:ext uri="{FF2B5EF4-FFF2-40B4-BE49-F238E27FC236}">
                <a16:creationId xmlns:a16="http://schemas.microsoft.com/office/drawing/2014/main" id="{CFA7B6E1-BCAC-43E8-9AA5-F2D297CB5863}"/>
              </a:ext>
            </a:extLst>
          </p:cNvPr>
          <p:cNvCxnSpPr/>
          <p:nvPr/>
        </p:nvCxnSpPr>
        <p:spPr>
          <a:xfrm>
            <a:off x="5256023" y="3429000"/>
            <a:ext cx="2620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1709420-BB05-4F51-9D19-207B5C647AB2}"/>
              </a:ext>
            </a:extLst>
          </p:cNvPr>
          <p:cNvSpPr>
            <a:spLocks noGrp="1"/>
          </p:cNvSpPr>
          <p:nvPr>
            <p:ph type="sldNum" sz="quarter" idx="12"/>
          </p:nvPr>
        </p:nvSpPr>
        <p:spPr/>
        <p:txBody>
          <a:bodyPr/>
          <a:lstStyle/>
          <a:p>
            <a:fld id="{B6F15528-21DE-4FAA-801E-634DDDAF4B2B}" type="slidenum">
              <a:rPr lang="en-US">
                <a:solidFill>
                  <a:prstClr val="black">
                    <a:tint val="75000"/>
                  </a:prstClr>
                </a:solidFill>
                <a:latin typeface="Calibri"/>
              </a:rPr>
              <a:pPr/>
              <a:t>17</a:t>
            </a:fld>
            <a:endParaRPr lang="en-US">
              <a:solidFill>
                <a:prstClr val="black">
                  <a:tint val="75000"/>
                </a:prstClr>
              </a:solidFill>
              <a:latin typeface="Calibri"/>
            </a:endParaRPr>
          </a:p>
        </p:txBody>
      </p:sp>
      <p:sp>
        <p:nvSpPr>
          <p:cNvPr id="19" name="Rectangle 18">
            <a:extLst>
              <a:ext uri="{FF2B5EF4-FFF2-40B4-BE49-F238E27FC236}">
                <a16:creationId xmlns:a16="http://schemas.microsoft.com/office/drawing/2014/main" id="{49F96333-526B-44B8-8159-0D380CF7D529}"/>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a:extLst>
              <a:ext uri="{FF2B5EF4-FFF2-40B4-BE49-F238E27FC236}">
                <a16:creationId xmlns:a16="http://schemas.microsoft.com/office/drawing/2014/main" id="{5DD5A77F-60B4-4103-A429-E59958913217}"/>
              </a:ext>
            </a:extLst>
          </p:cNvPr>
          <p:cNvSpPr/>
          <p:nvPr/>
        </p:nvSpPr>
        <p:spPr>
          <a:xfrm>
            <a:off x="8701088" y="200026"/>
            <a:ext cx="2514601"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73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5486631"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Options Proposed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14" name="Content Placeholder 3">
            <a:extLst>
              <a:ext uri="{FF2B5EF4-FFF2-40B4-BE49-F238E27FC236}">
                <a16:creationId xmlns:a16="http://schemas.microsoft.com/office/drawing/2014/main" id="{B766E2AF-B84B-48F8-ADA5-5A99D4ACB96C}"/>
              </a:ext>
            </a:extLst>
          </p:cNvPr>
          <p:cNvGraphicFramePr>
            <a:graphicFrameLocks/>
          </p:cNvGraphicFramePr>
          <p:nvPr>
            <p:extLst>
              <p:ext uri="{D42A27DB-BD31-4B8C-83A1-F6EECF244321}">
                <p14:modId xmlns:p14="http://schemas.microsoft.com/office/powerpoint/2010/main" val="2557022803"/>
              </p:ext>
            </p:extLst>
          </p:nvPr>
        </p:nvGraphicFramePr>
        <p:xfrm>
          <a:off x="4175923" y="1449073"/>
          <a:ext cx="7039765" cy="4785051"/>
        </p:xfrm>
        <a:graphic>
          <a:graphicData uri="http://schemas.openxmlformats.org/drawingml/2006/table">
            <a:tbl>
              <a:tblPr firstRow="1" bandRow="1">
                <a:tableStyleId>{9D7B26C5-4107-4FEC-AEDC-1716B250A1EF}</a:tableStyleId>
              </a:tblPr>
              <a:tblGrid>
                <a:gridCol w="2395426">
                  <a:extLst>
                    <a:ext uri="{9D8B030D-6E8A-4147-A177-3AD203B41FA5}">
                      <a16:colId xmlns:a16="http://schemas.microsoft.com/office/drawing/2014/main" val="2536945947"/>
                    </a:ext>
                  </a:extLst>
                </a:gridCol>
                <a:gridCol w="2119689">
                  <a:extLst>
                    <a:ext uri="{9D8B030D-6E8A-4147-A177-3AD203B41FA5}">
                      <a16:colId xmlns:a16="http://schemas.microsoft.com/office/drawing/2014/main" val="3346874096"/>
                    </a:ext>
                  </a:extLst>
                </a:gridCol>
                <a:gridCol w="2524650">
                  <a:extLst>
                    <a:ext uri="{9D8B030D-6E8A-4147-A177-3AD203B41FA5}">
                      <a16:colId xmlns:a16="http://schemas.microsoft.com/office/drawing/2014/main" val="2065402739"/>
                    </a:ext>
                  </a:extLst>
                </a:gridCol>
              </a:tblGrid>
              <a:tr h="375537">
                <a:tc>
                  <a:txBody>
                    <a:bodyPr/>
                    <a:lstStyle/>
                    <a:p>
                      <a:pPr algn="ctr"/>
                      <a:r>
                        <a:rPr lang="en-IN" sz="2000" dirty="0">
                          <a:solidFill>
                            <a:schemeClr val="tx1"/>
                          </a:solidFill>
                        </a:rPr>
                        <a:t>Approach I</a:t>
                      </a: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2000" dirty="0">
                          <a:solidFill>
                            <a:schemeClr val="tx1"/>
                          </a:solidFill>
                        </a:rPr>
                        <a:t>Approach II</a:t>
                      </a: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3050623408"/>
                  </a:ext>
                </a:extLst>
              </a:tr>
              <a:tr h="375537">
                <a:tc>
                  <a:txBody>
                    <a:bodyPr/>
                    <a:lstStyle/>
                    <a:p>
                      <a:pPr algn="ctr"/>
                      <a:r>
                        <a:rPr lang="en-IN" sz="2000" b="1" dirty="0">
                          <a:solidFill>
                            <a:schemeClr val="tx1"/>
                          </a:solidFill>
                        </a:rPr>
                        <a:t>A</a:t>
                      </a: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IN" sz="2000" b="1" dirty="0">
                          <a:solidFill>
                            <a:schemeClr val="tx1"/>
                          </a:solidFill>
                        </a:rPr>
                        <a:t>B</a:t>
                      </a: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756273283"/>
                  </a:ext>
                </a:extLst>
              </a:tr>
              <a:tr h="1921283">
                <a:tc rowSpan="3">
                  <a:txBody>
                    <a:bodyPr/>
                    <a:lstStyle/>
                    <a:p>
                      <a:pPr algn="l"/>
                      <a:r>
                        <a:rPr lang="en-IN" sz="2000" kern="1200" dirty="0">
                          <a:solidFill>
                            <a:schemeClr val="tx1"/>
                          </a:solidFill>
                          <a:effectLst/>
                        </a:rPr>
                        <a:t>Different firms coming together to form an </a:t>
                      </a:r>
                      <a:r>
                        <a:rPr lang="en-IN" sz="2000" b="1" kern="1200" dirty="0">
                          <a:solidFill>
                            <a:schemeClr val="tx1"/>
                          </a:solidFill>
                          <a:effectLst/>
                        </a:rPr>
                        <a:t>Alliance</a:t>
                      </a:r>
                      <a:r>
                        <a:rPr lang="en-IN" sz="2000" kern="1200" dirty="0">
                          <a:solidFill>
                            <a:schemeClr val="tx1"/>
                          </a:solidFill>
                          <a:effectLst/>
                        </a:rPr>
                        <a:t> with a new name of Alliance and continuing to practice independently and can showcase as an Alliance to the world</a:t>
                      </a:r>
                      <a:endParaRPr lang="en-IN" sz="2000" dirty="0">
                        <a:solidFill>
                          <a:schemeClr val="tx1"/>
                        </a:solidFill>
                      </a:endParaRP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en-IN" sz="2000" kern="1200" dirty="0">
                          <a:solidFill>
                            <a:schemeClr val="tx1"/>
                          </a:solidFill>
                          <a:effectLst/>
                        </a:rPr>
                        <a:t>Different firms coming together to form a Network with a new Network name and practicing in the name of firms belonging to Network.  This Model is sub-divided into following two options:</a:t>
                      </a:r>
                      <a:endParaRPr lang="en-IN" sz="2000" dirty="0">
                        <a:solidFill>
                          <a:schemeClr val="tx1"/>
                        </a:solidFill>
                      </a:endParaRP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extLst>
                  <a:ext uri="{0D108BD9-81ED-4DB2-BD59-A6C34878D82A}">
                    <a16:rowId xmlns:a16="http://schemas.microsoft.com/office/drawing/2014/main" val="2153542545"/>
                  </a:ext>
                </a:extLst>
              </a:tr>
              <a:tr h="375537">
                <a:tc vMerge="1">
                  <a:txBody>
                    <a:bodyPr/>
                    <a:lstStyle/>
                    <a:p>
                      <a:pPr algn="l"/>
                      <a:endParaRPr lang="en-IN"/>
                    </a:p>
                  </a:txBody>
                  <a:tcPr/>
                </a:tc>
                <a:tc>
                  <a:txBody>
                    <a:bodyPr/>
                    <a:lstStyle/>
                    <a:p>
                      <a:pPr algn="ctr"/>
                      <a:r>
                        <a:rPr lang="en-IN" sz="2000" b="1" dirty="0">
                          <a:solidFill>
                            <a:schemeClr val="tx1"/>
                          </a:solidFill>
                        </a:rPr>
                        <a:t>B1</a:t>
                      </a: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b="1" dirty="0">
                          <a:solidFill>
                            <a:schemeClr val="tx1"/>
                          </a:solidFill>
                        </a:rPr>
                        <a:t>B2</a:t>
                      </a: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966063"/>
                  </a:ext>
                </a:extLst>
              </a:tr>
              <a:tr h="1727152">
                <a:tc vMerge="1">
                  <a:txBody>
                    <a:bodyPr/>
                    <a:lstStyle/>
                    <a:p>
                      <a:pPr algn="l"/>
                      <a:endParaRPr lang="en-IN"/>
                    </a:p>
                  </a:txBody>
                  <a:tcPr/>
                </a:tc>
                <a:tc>
                  <a:txBody>
                    <a:bodyPr/>
                    <a:lstStyle/>
                    <a:p>
                      <a:pPr algn="l"/>
                      <a:r>
                        <a:rPr lang="en-IN" sz="2000" b="1" kern="1200" dirty="0">
                          <a:solidFill>
                            <a:schemeClr val="tx1"/>
                          </a:solidFill>
                          <a:effectLst/>
                        </a:rPr>
                        <a:t>Network of firms</a:t>
                      </a:r>
                      <a:r>
                        <a:rPr lang="en-IN" sz="2000" kern="1200" dirty="0">
                          <a:solidFill>
                            <a:schemeClr val="tx1"/>
                          </a:solidFill>
                          <a:effectLst/>
                        </a:rPr>
                        <a:t> in existing model by practising in individual firm name</a:t>
                      </a:r>
                      <a:endParaRPr lang="en-IN" sz="2000" dirty="0">
                        <a:solidFill>
                          <a:schemeClr val="tx1"/>
                        </a:solidFill>
                      </a:endParaRP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kern="1200" dirty="0">
                          <a:solidFill>
                            <a:schemeClr val="tx1"/>
                          </a:solidFill>
                          <a:effectLst/>
                        </a:rPr>
                        <a:t>Network of firms with a </a:t>
                      </a:r>
                      <a:r>
                        <a:rPr lang="en-IN" sz="2000" b="1" kern="1200" dirty="0">
                          <a:solidFill>
                            <a:schemeClr val="tx1"/>
                          </a:solidFill>
                          <a:effectLst/>
                        </a:rPr>
                        <a:t>Lead firm</a:t>
                      </a:r>
                      <a:r>
                        <a:rPr lang="en-IN" sz="2000" kern="1200" dirty="0">
                          <a:solidFill>
                            <a:schemeClr val="tx1"/>
                          </a:solidFill>
                          <a:effectLst/>
                        </a:rPr>
                        <a:t> acting on behalf of constituent firms of Network</a:t>
                      </a:r>
                      <a:endParaRPr lang="en-IN" sz="2000" dirty="0">
                        <a:solidFill>
                          <a:schemeClr val="tx1"/>
                        </a:solidFill>
                      </a:endParaRPr>
                    </a:p>
                  </a:txBody>
                  <a:tcPr marL="74074" marR="74074" marT="37036" marB="370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0467190"/>
                  </a:ext>
                </a:extLst>
              </a:tr>
            </a:tbl>
          </a:graphicData>
        </a:graphic>
      </p:graphicFrame>
      <p:sp>
        <p:nvSpPr>
          <p:cNvPr id="2" name="Arrow: Pentagon 1">
            <a:extLst>
              <a:ext uri="{FF2B5EF4-FFF2-40B4-BE49-F238E27FC236}">
                <a16:creationId xmlns:a16="http://schemas.microsoft.com/office/drawing/2014/main" id="{87FB0FB8-1F96-4941-BD06-95FD81D9B19D}"/>
              </a:ext>
            </a:extLst>
          </p:cNvPr>
          <p:cNvSpPr/>
          <p:nvPr/>
        </p:nvSpPr>
        <p:spPr>
          <a:xfrm>
            <a:off x="400962" y="2963243"/>
            <a:ext cx="3550023" cy="162342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itle 1">
            <a:extLst>
              <a:ext uri="{FF2B5EF4-FFF2-40B4-BE49-F238E27FC236}">
                <a16:creationId xmlns:a16="http://schemas.microsoft.com/office/drawing/2014/main" id="{0BC1770D-0D2A-4F34-9D3A-AA3168C568F5}"/>
              </a:ext>
            </a:extLst>
          </p:cNvPr>
          <p:cNvSpPr txBox="1">
            <a:spLocks/>
          </p:cNvSpPr>
          <p:nvPr/>
        </p:nvSpPr>
        <p:spPr>
          <a:xfrm>
            <a:off x="58672" y="3002361"/>
            <a:ext cx="3378885" cy="1623427"/>
          </a:xfrm>
          <a:prstGeom prst="ellipse">
            <a:avLst/>
          </a:prstGeom>
          <a:no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FFFFFF"/>
                </a:solidFill>
                <a:latin typeface="+mn-lt"/>
              </a:rPr>
              <a:t>Proposed models of networking –</a:t>
            </a:r>
          </a:p>
          <a:p>
            <a:endParaRPr lang="en-US" sz="2000" b="1" dirty="0">
              <a:solidFill>
                <a:srgbClr val="FFFFFF"/>
              </a:solidFill>
              <a:latin typeface="+mn-lt"/>
            </a:endParaRPr>
          </a:p>
          <a:p>
            <a:r>
              <a:rPr lang="en-US" sz="2000" b="1" dirty="0">
                <a:solidFill>
                  <a:srgbClr val="FFFFFF"/>
                </a:solidFill>
                <a:latin typeface="+mn-lt"/>
              </a:rPr>
              <a:t>Options offered to Members</a:t>
            </a:r>
          </a:p>
        </p:txBody>
      </p:sp>
    </p:spTree>
    <p:extLst>
      <p:ext uri="{BB962C8B-B14F-4D97-AF65-F5344CB8AC3E}">
        <p14:creationId xmlns:p14="http://schemas.microsoft.com/office/powerpoint/2010/main" val="1762231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376526" cy="523220"/>
          </a:xfrm>
          <a:prstGeom prst="rect">
            <a:avLst/>
          </a:prstGeom>
          <a:noFill/>
        </p:spPr>
        <p:txBody>
          <a:bodyPr wrap="square" rtlCol="0">
            <a:spAutoFit/>
          </a:bodyPr>
          <a:lstStyle/>
          <a:p>
            <a:pPr algn="just"/>
            <a:r>
              <a:rPr lang="en-IN" sz="2800" b="1" dirty="0">
                <a:solidFill>
                  <a:schemeClr val="bg1"/>
                </a:solidFill>
              </a:rPr>
              <a:t>The 3 R’s Model </a:t>
            </a:r>
            <a:r>
              <a:rPr 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14" name="Content Placeholder 3">
            <a:extLst>
              <a:ext uri="{FF2B5EF4-FFF2-40B4-BE49-F238E27FC236}">
                <a16:creationId xmlns:a16="http://schemas.microsoft.com/office/drawing/2014/main" id="{72679C6E-FF02-4F18-A0A1-B801F5B7E960}"/>
              </a:ext>
            </a:extLst>
          </p:cNvPr>
          <p:cNvGraphicFramePr>
            <a:graphicFrameLocks/>
          </p:cNvGraphicFramePr>
          <p:nvPr>
            <p:extLst>
              <p:ext uri="{D42A27DB-BD31-4B8C-83A1-F6EECF244321}">
                <p14:modId xmlns:p14="http://schemas.microsoft.com/office/powerpoint/2010/main" val="3896160151"/>
              </p:ext>
            </p:extLst>
          </p:nvPr>
        </p:nvGraphicFramePr>
        <p:xfrm>
          <a:off x="201299" y="2617287"/>
          <a:ext cx="11014389" cy="3610421"/>
        </p:xfrm>
        <a:graphic>
          <a:graphicData uri="http://schemas.openxmlformats.org/drawingml/2006/table">
            <a:tbl>
              <a:tblPr firstRow="1" bandRow="1">
                <a:tableStyleId>{2D5ABB26-0587-4C30-8999-92F81FD0307C}</a:tableStyleId>
              </a:tblPr>
              <a:tblGrid>
                <a:gridCol w="3671463">
                  <a:extLst>
                    <a:ext uri="{9D8B030D-6E8A-4147-A177-3AD203B41FA5}">
                      <a16:colId xmlns:a16="http://schemas.microsoft.com/office/drawing/2014/main" val="931640117"/>
                    </a:ext>
                  </a:extLst>
                </a:gridCol>
                <a:gridCol w="3671463">
                  <a:extLst>
                    <a:ext uri="{9D8B030D-6E8A-4147-A177-3AD203B41FA5}">
                      <a16:colId xmlns:a16="http://schemas.microsoft.com/office/drawing/2014/main" val="402227975"/>
                    </a:ext>
                  </a:extLst>
                </a:gridCol>
                <a:gridCol w="3671463">
                  <a:extLst>
                    <a:ext uri="{9D8B030D-6E8A-4147-A177-3AD203B41FA5}">
                      <a16:colId xmlns:a16="http://schemas.microsoft.com/office/drawing/2014/main" val="2229002128"/>
                    </a:ext>
                  </a:extLst>
                </a:gridCol>
              </a:tblGrid>
              <a:tr h="529281">
                <a:tc>
                  <a:txBody>
                    <a:bodyPr/>
                    <a:lstStyle/>
                    <a:p>
                      <a:pPr algn="ctr"/>
                      <a:r>
                        <a:rPr lang="en-IN" sz="2000" b="1" dirty="0">
                          <a:solidFill>
                            <a:sysClr val="windowText" lastClr="000000"/>
                          </a:solidFill>
                        </a:rPr>
                        <a:t>APPROACH I</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gridSpan="2">
                  <a:txBody>
                    <a:bodyPr/>
                    <a:lstStyle/>
                    <a:p>
                      <a:pPr algn="ctr"/>
                      <a:r>
                        <a:rPr lang="en-IN" sz="2000" b="1" dirty="0">
                          <a:solidFill>
                            <a:sysClr val="windowText" lastClr="000000"/>
                          </a:solidFill>
                        </a:rPr>
                        <a:t>APPROACH II</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hMerge="1">
                  <a:txBody>
                    <a:bodyPr/>
                    <a:lstStyle/>
                    <a:p>
                      <a:endParaRPr lang="en-IN" dirty="0">
                        <a:solidFill>
                          <a:sysClr val="windowText" lastClr="000000"/>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912806302"/>
                  </a:ext>
                </a:extLst>
              </a:tr>
              <a:tr h="936419">
                <a:tc>
                  <a:txBody>
                    <a:bodyPr/>
                    <a:lstStyle/>
                    <a:p>
                      <a:pPr algn="ctr"/>
                      <a:r>
                        <a:rPr lang="en-IN" sz="2000" b="1" dirty="0">
                          <a:solidFill>
                            <a:sysClr val="windowText" lastClr="000000"/>
                          </a:solidFill>
                        </a:rPr>
                        <a:t>A</a:t>
                      </a:r>
                    </a:p>
                    <a:p>
                      <a:pPr algn="ctr"/>
                      <a:r>
                        <a:rPr lang="en-IN" sz="2000" b="1" dirty="0">
                          <a:solidFill>
                            <a:sysClr val="windowText" lastClr="000000"/>
                          </a:solidFill>
                        </a:rPr>
                        <a:t>Alliance Model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sz="2000" b="1" dirty="0">
                          <a:solidFill>
                            <a:sysClr val="windowText" lastClr="000000"/>
                          </a:solidFill>
                        </a:rPr>
                        <a:t>B1</a:t>
                      </a:r>
                    </a:p>
                    <a:p>
                      <a:pPr algn="ctr"/>
                      <a:r>
                        <a:rPr lang="en-IN" sz="2000" b="1" dirty="0">
                          <a:solidFill>
                            <a:sysClr val="windowText" lastClr="000000"/>
                          </a:solidFill>
                        </a:rPr>
                        <a:t>Network Model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IN" sz="2000" b="1" dirty="0">
                          <a:solidFill>
                            <a:sysClr val="windowText" lastClr="000000"/>
                          </a:solidFill>
                        </a:rPr>
                        <a:t>B2</a:t>
                      </a:r>
                    </a:p>
                    <a:p>
                      <a:pPr algn="ctr"/>
                      <a:r>
                        <a:rPr lang="en-IN" sz="2000" b="1" dirty="0">
                          <a:solidFill>
                            <a:sysClr val="windowText" lastClr="000000"/>
                          </a:solidFill>
                        </a:rPr>
                        <a:t>Lead Firm in Network Model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506038890"/>
                  </a:ext>
                </a:extLst>
              </a:tr>
              <a:tr h="1343558">
                <a:tc>
                  <a:txBody>
                    <a:bodyPr/>
                    <a:lstStyle/>
                    <a:p>
                      <a:pPr algn="ctr"/>
                      <a:r>
                        <a:rPr lang="en-IN" sz="2000" dirty="0">
                          <a:solidFill>
                            <a:sysClr val="windowText" lastClr="000000"/>
                          </a:solidFill>
                        </a:rPr>
                        <a:t>Registered</a:t>
                      </a:r>
                    </a:p>
                    <a:p>
                      <a:pPr algn="ctr"/>
                      <a:endParaRPr lang="en-IN" sz="2000" dirty="0">
                        <a:solidFill>
                          <a:sysClr val="windowText" lastClr="000000"/>
                        </a:solidFill>
                      </a:endParaRPr>
                    </a:p>
                    <a:p>
                      <a:pPr algn="ctr"/>
                      <a:r>
                        <a:rPr lang="en-IN" sz="2000" dirty="0">
                          <a:solidFill>
                            <a:sysClr val="windowText" lastClr="000000"/>
                          </a:solidFill>
                        </a:rPr>
                        <a:t>Not Recognised</a:t>
                      </a:r>
                    </a:p>
                    <a:p>
                      <a:pPr algn="ctr"/>
                      <a:endParaRPr lang="en-IN" sz="2000" dirty="0">
                        <a:solidFill>
                          <a:sysClr val="windowText" lastClr="000000"/>
                        </a:solidFill>
                      </a:endParaRPr>
                    </a:p>
                    <a:p>
                      <a:pPr algn="ctr"/>
                      <a:r>
                        <a:rPr lang="en-IN" sz="2000" dirty="0">
                          <a:solidFill>
                            <a:sysClr val="windowText" lastClr="000000"/>
                          </a:solidFill>
                        </a:rPr>
                        <a:t>Partially regulated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N" sz="2000" dirty="0">
                          <a:solidFill>
                            <a:sysClr val="windowText" lastClr="000000"/>
                          </a:solidFill>
                        </a:rPr>
                        <a:t>Registered </a:t>
                      </a:r>
                    </a:p>
                    <a:p>
                      <a:pPr algn="ctr"/>
                      <a:endParaRPr lang="en-IN" sz="2000" dirty="0">
                        <a:solidFill>
                          <a:sysClr val="windowText" lastClr="000000"/>
                        </a:solidFill>
                      </a:endParaRPr>
                    </a:p>
                    <a:p>
                      <a:pPr algn="ctr"/>
                      <a:r>
                        <a:rPr lang="en-IN" sz="2000" dirty="0">
                          <a:solidFill>
                            <a:sysClr val="windowText" lastClr="000000"/>
                          </a:solidFill>
                        </a:rPr>
                        <a:t>To be Recognised</a:t>
                      </a:r>
                    </a:p>
                    <a:p>
                      <a:pPr algn="ctr"/>
                      <a:endParaRPr lang="en-IN" sz="2000" dirty="0">
                        <a:solidFill>
                          <a:sysClr val="windowText" lastClr="000000"/>
                        </a:solidFill>
                      </a:endParaRPr>
                    </a:p>
                    <a:p>
                      <a:pPr algn="ctr"/>
                      <a:r>
                        <a:rPr lang="en-IN" sz="2000" dirty="0">
                          <a:solidFill>
                            <a:sysClr val="windowText" lastClr="000000"/>
                          </a:solidFill>
                        </a:rPr>
                        <a:t>Regulated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IN" sz="2000" dirty="0">
                          <a:solidFill>
                            <a:sysClr val="windowText" lastClr="000000"/>
                          </a:solidFill>
                        </a:rPr>
                        <a:t>Registered</a:t>
                      </a:r>
                    </a:p>
                    <a:p>
                      <a:pPr algn="ctr"/>
                      <a:endParaRPr lang="en-IN" sz="2000" dirty="0">
                        <a:solidFill>
                          <a:sysClr val="windowText" lastClr="000000"/>
                        </a:solidFill>
                      </a:endParaRPr>
                    </a:p>
                    <a:p>
                      <a:pPr algn="ctr"/>
                      <a:r>
                        <a:rPr lang="en-IN" sz="2000" dirty="0">
                          <a:solidFill>
                            <a:sysClr val="windowText" lastClr="000000"/>
                          </a:solidFill>
                        </a:rPr>
                        <a:t>To be Recognised</a:t>
                      </a:r>
                    </a:p>
                    <a:p>
                      <a:pPr algn="ctr"/>
                      <a:endParaRPr lang="en-IN" sz="2000" dirty="0">
                        <a:solidFill>
                          <a:sysClr val="windowText" lastClr="000000"/>
                        </a:solidFill>
                      </a:endParaRPr>
                    </a:p>
                    <a:p>
                      <a:pPr algn="ctr"/>
                      <a:r>
                        <a:rPr lang="en-IN" sz="2000" dirty="0">
                          <a:solidFill>
                            <a:sysClr val="windowText" lastClr="000000"/>
                          </a:solidFill>
                        </a:rPr>
                        <a:t>Regulated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292684"/>
                  </a:ext>
                </a:extLst>
              </a:tr>
              <a:tr h="529281">
                <a:tc>
                  <a:txBody>
                    <a:bodyPr/>
                    <a:lstStyle/>
                    <a:p>
                      <a:pPr algn="ctr"/>
                      <a:r>
                        <a:rPr lang="en-IN" sz="2000" b="1" dirty="0">
                          <a:solidFill>
                            <a:sysClr val="windowText" lastClr="000000"/>
                          </a:solidFill>
                        </a:rPr>
                        <a:t>New Approach</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2000" b="1" dirty="0">
                          <a:solidFill>
                            <a:sysClr val="windowText" lastClr="000000"/>
                          </a:solidFill>
                        </a:rPr>
                        <a:t>Existing Model</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2000" b="1" dirty="0">
                          <a:solidFill>
                            <a:sysClr val="windowText" lastClr="000000"/>
                          </a:solidFill>
                        </a:rPr>
                        <a:t>New Approach</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682619364"/>
                  </a:ext>
                </a:extLst>
              </a:tr>
            </a:tbl>
          </a:graphicData>
        </a:graphic>
      </p:graphicFrame>
      <p:graphicFrame>
        <p:nvGraphicFramePr>
          <p:cNvPr id="2" name="Diagram 1">
            <a:extLst>
              <a:ext uri="{FF2B5EF4-FFF2-40B4-BE49-F238E27FC236}">
                <a16:creationId xmlns:a16="http://schemas.microsoft.com/office/drawing/2014/main" id="{95D63CDE-57E5-4767-B224-C9FF3BD931EC}"/>
              </a:ext>
            </a:extLst>
          </p:cNvPr>
          <p:cNvGraphicFramePr/>
          <p:nvPr>
            <p:extLst>
              <p:ext uri="{D42A27DB-BD31-4B8C-83A1-F6EECF244321}">
                <p14:modId xmlns:p14="http://schemas.microsoft.com/office/powerpoint/2010/main" val="2970684005"/>
              </p:ext>
            </p:extLst>
          </p:nvPr>
        </p:nvGraphicFramePr>
        <p:xfrm>
          <a:off x="3997701" y="1374903"/>
          <a:ext cx="3698891" cy="1211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530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78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449295"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Discussion Points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2" name="Table 3">
            <a:extLst>
              <a:ext uri="{FF2B5EF4-FFF2-40B4-BE49-F238E27FC236}">
                <a16:creationId xmlns:a16="http://schemas.microsoft.com/office/drawing/2014/main" id="{7DDFECD0-EEA3-442A-B2EB-C9D0E3A0F252}"/>
              </a:ext>
            </a:extLst>
          </p:cNvPr>
          <p:cNvGraphicFramePr>
            <a:graphicFrameLocks noGrp="1"/>
          </p:cNvGraphicFramePr>
          <p:nvPr>
            <p:extLst>
              <p:ext uri="{D42A27DB-BD31-4B8C-83A1-F6EECF244321}">
                <p14:modId xmlns:p14="http://schemas.microsoft.com/office/powerpoint/2010/main" val="1254699476"/>
              </p:ext>
            </p:extLst>
          </p:nvPr>
        </p:nvGraphicFramePr>
        <p:xfrm>
          <a:off x="144527" y="1580280"/>
          <a:ext cx="8442262" cy="3708400"/>
        </p:xfrm>
        <a:graphic>
          <a:graphicData uri="http://schemas.openxmlformats.org/drawingml/2006/table">
            <a:tbl>
              <a:tblPr firstRow="1" bandRow="1">
                <a:tableStyleId>{5C22544A-7EE6-4342-B048-85BDC9FD1C3A}</a:tableStyleId>
              </a:tblPr>
              <a:tblGrid>
                <a:gridCol w="970356">
                  <a:extLst>
                    <a:ext uri="{9D8B030D-6E8A-4147-A177-3AD203B41FA5}">
                      <a16:colId xmlns:a16="http://schemas.microsoft.com/office/drawing/2014/main" val="4287945919"/>
                    </a:ext>
                  </a:extLst>
                </a:gridCol>
                <a:gridCol w="7471906">
                  <a:extLst>
                    <a:ext uri="{9D8B030D-6E8A-4147-A177-3AD203B41FA5}">
                      <a16:colId xmlns:a16="http://schemas.microsoft.com/office/drawing/2014/main" val="1669782803"/>
                    </a:ext>
                  </a:extLst>
                </a:gridCol>
              </a:tblGrid>
              <a:tr h="370840">
                <a:tc>
                  <a:txBody>
                    <a:bodyPr/>
                    <a:lstStyle/>
                    <a:p>
                      <a:pPr algn="ctr"/>
                      <a:r>
                        <a:rPr lang="en-US" dirty="0" err="1"/>
                        <a:t>S.No</a:t>
                      </a:r>
                      <a:endParaRPr lang="en-IN" dirty="0"/>
                    </a:p>
                  </a:txBody>
                  <a:tcPr/>
                </a:tc>
                <a:tc>
                  <a:txBody>
                    <a:bodyPr/>
                    <a:lstStyle/>
                    <a:p>
                      <a:r>
                        <a:rPr lang="en-US" dirty="0"/>
                        <a:t>Particulars </a:t>
                      </a:r>
                      <a:endParaRPr lang="en-IN" dirty="0"/>
                    </a:p>
                  </a:txBody>
                  <a:tcPr/>
                </a:tc>
                <a:extLst>
                  <a:ext uri="{0D108BD9-81ED-4DB2-BD59-A6C34878D82A}">
                    <a16:rowId xmlns:a16="http://schemas.microsoft.com/office/drawing/2014/main" val="301733719"/>
                  </a:ext>
                </a:extLst>
              </a:tr>
              <a:tr h="370840">
                <a:tc>
                  <a:txBody>
                    <a:bodyPr/>
                    <a:lstStyle/>
                    <a:p>
                      <a:pPr algn="ctr"/>
                      <a:r>
                        <a:rPr lang="en-US" dirty="0"/>
                        <a:t>1</a:t>
                      </a:r>
                      <a:endParaRPr lang="en-IN" dirty="0"/>
                    </a:p>
                  </a:txBody>
                  <a:tcPr/>
                </a:tc>
                <a:tc>
                  <a:txBody>
                    <a:bodyPr/>
                    <a:lstStyle/>
                    <a:p>
                      <a:r>
                        <a:rPr lang="en-IN" sz="1800" b="1" i="0" kern="1200" dirty="0">
                          <a:solidFill>
                            <a:schemeClr val="dk1"/>
                          </a:solidFill>
                          <a:effectLst/>
                          <a:latin typeface="+mn-lt"/>
                          <a:ea typeface="+mn-ea"/>
                          <a:cs typeface="+mn-cs"/>
                        </a:rPr>
                        <a:t>Statistics </a:t>
                      </a:r>
                      <a:endParaRPr lang="en-IN" b="1" dirty="0"/>
                    </a:p>
                  </a:txBody>
                  <a:tcPr/>
                </a:tc>
                <a:extLst>
                  <a:ext uri="{0D108BD9-81ED-4DB2-BD59-A6C34878D82A}">
                    <a16:rowId xmlns:a16="http://schemas.microsoft.com/office/drawing/2014/main" val="1698332872"/>
                  </a:ext>
                </a:extLst>
              </a:tr>
              <a:tr h="370840">
                <a:tc>
                  <a:txBody>
                    <a:bodyPr/>
                    <a:lstStyle/>
                    <a:p>
                      <a:pPr algn="ctr"/>
                      <a:r>
                        <a:rPr lang="en-US" dirty="0"/>
                        <a:t>2</a:t>
                      </a:r>
                      <a:endParaRPr lang="en-IN" dirty="0"/>
                    </a:p>
                  </a:txBody>
                  <a:tcPr/>
                </a:tc>
                <a:tc>
                  <a:txBody>
                    <a:bodyPr/>
                    <a:lstStyle/>
                    <a:p>
                      <a:r>
                        <a:rPr lang="en-US" b="1" dirty="0"/>
                        <a:t>Current Focus Areas of Practice  </a:t>
                      </a:r>
                      <a:endParaRPr lang="en-IN" b="1" dirty="0"/>
                    </a:p>
                  </a:txBody>
                  <a:tcPr/>
                </a:tc>
                <a:extLst>
                  <a:ext uri="{0D108BD9-81ED-4DB2-BD59-A6C34878D82A}">
                    <a16:rowId xmlns:a16="http://schemas.microsoft.com/office/drawing/2014/main" val="1456923348"/>
                  </a:ext>
                </a:extLst>
              </a:tr>
              <a:tr h="370840">
                <a:tc>
                  <a:txBody>
                    <a:bodyPr/>
                    <a:lstStyle/>
                    <a:p>
                      <a:pPr algn="ctr"/>
                      <a:r>
                        <a:rPr lang="en-US" dirty="0"/>
                        <a:t>3</a:t>
                      </a:r>
                      <a:endParaRPr lang="en-IN" dirty="0"/>
                    </a:p>
                  </a:txBody>
                  <a:tcPr/>
                </a:tc>
                <a:tc>
                  <a:txBody>
                    <a:bodyPr/>
                    <a:lstStyle/>
                    <a:p>
                      <a:r>
                        <a:rPr lang="en-US" b="1" dirty="0"/>
                        <a:t>Knowing the World</a:t>
                      </a:r>
                      <a:r>
                        <a:rPr lang="en-US" dirty="0"/>
                        <a:t> </a:t>
                      </a:r>
                      <a:endParaRPr lang="en-IN" dirty="0"/>
                    </a:p>
                  </a:txBody>
                  <a:tcPr/>
                </a:tc>
                <a:extLst>
                  <a:ext uri="{0D108BD9-81ED-4DB2-BD59-A6C34878D82A}">
                    <a16:rowId xmlns:a16="http://schemas.microsoft.com/office/drawing/2014/main" val="1138577036"/>
                  </a:ext>
                </a:extLst>
              </a:tr>
              <a:tr h="370840">
                <a:tc>
                  <a:txBody>
                    <a:bodyPr/>
                    <a:lstStyle/>
                    <a:p>
                      <a:pPr algn="ctr"/>
                      <a:r>
                        <a:rPr lang="en-US" dirty="0"/>
                        <a:t>4</a:t>
                      </a:r>
                      <a:endParaRPr lang="en-IN" dirty="0"/>
                    </a:p>
                  </a:txBody>
                  <a:tcPr/>
                </a:tc>
                <a:tc>
                  <a:txBody>
                    <a:bodyPr/>
                    <a:lstStyle/>
                    <a:p>
                      <a:r>
                        <a:rPr lang="en-US" b="1"/>
                        <a:t>ICAI way forward for FIRMS </a:t>
                      </a:r>
                      <a:endParaRPr lang="en-IN" b="1" dirty="0"/>
                    </a:p>
                  </a:txBody>
                  <a:tcPr/>
                </a:tc>
                <a:extLst>
                  <a:ext uri="{0D108BD9-81ED-4DB2-BD59-A6C34878D82A}">
                    <a16:rowId xmlns:a16="http://schemas.microsoft.com/office/drawing/2014/main" val="1673291040"/>
                  </a:ext>
                </a:extLst>
              </a:tr>
              <a:tr h="370840">
                <a:tc>
                  <a:txBody>
                    <a:bodyPr/>
                    <a:lstStyle/>
                    <a:p>
                      <a:pPr algn="ctr"/>
                      <a:endParaRPr lang="en-IN" dirty="0"/>
                    </a:p>
                  </a:txBody>
                  <a:tcPr/>
                </a:tc>
                <a:tc>
                  <a:txBody>
                    <a:bodyPr/>
                    <a:lstStyle/>
                    <a:p>
                      <a:r>
                        <a:rPr lang="en-US"/>
                        <a:t>Networking Guidelines </a:t>
                      </a:r>
                      <a:endParaRPr lang="en-IN" dirty="0"/>
                    </a:p>
                  </a:txBody>
                  <a:tcPr/>
                </a:tc>
                <a:extLst>
                  <a:ext uri="{0D108BD9-81ED-4DB2-BD59-A6C34878D82A}">
                    <a16:rowId xmlns:a16="http://schemas.microsoft.com/office/drawing/2014/main" val="3391979710"/>
                  </a:ext>
                </a:extLst>
              </a:tr>
              <a:tr h="370840">
                <a:tc>
                  <a:txBody>
                    <a:bodyPr/>
                    <a:lstStyle/>
                    <a:p>
                      <a:pPr algn="ctr"/>
                      <a:endParaRPr lang="en-IN" dirty="0"/>
                    </a:p>
                  </a:txBody>
                  <a:tcPr/>
                </a:tc>
                <a:tc>
                  <a:txBody>
                    <a:bodyPr/>
                    <a:lstStyle/>
                    <a:p>
                      <a:r>
                        <a:rPr lang="en-US" dirty="0"/>
                        <a:t>Corporate Form of Practice </a:t>
                      </a:r>
                      <a:endParaRPr lang="en-IN" dirty="0"/>
                    </a:p>
                  </a:txBody>
                  <a:tcPr/>
                </a:tc>
                <a:extLst>
                  <a:ext uri="{0D108BD9-81ED-4DB2-BD59-A6C34878D82A}">
                    <a16:rowId xmlns:a16="http://schemas.microsoft.com/office/drawing/2014/main" val="674494878"/>
                  </a:ext>
                </a:extLst>
              </a:tr>
              <a:tr h="370840">
                <a:tc>
                  <a:txBody>
                    <a:bodyPr/>
                    <a:lstStyle/>
                    <a:p>
                      <a:pPr algn="ctr"/>
                      <a:endParaRPr lang="en-IN" dirty="0"/>
                    </a:p>
                  </a:txBody>
                  <a:tcPr/>
                </a:tc>
                <a:tc>
                  <a:txBody>
                    <a:bodyPr/>
                    <a:lstStyle/>
                    <a:p>
                      <a:r>
                        <a:rPr lang="en-US" dirty="0"/>
                        <a:t>Mergers &amp; Multidisciplinary Practice (MDP)  </a:t>
                      </a:r>
                      <a:endParaRPr lang="en-IN" dirty="0"/>
                    </a:p>
                  </a:txBody>
                  <a:tcPr/>
                </a:tc>
                <a:extLst>
                  <a:ext uri="{0D108BD9-81ED-4DB2-BD59-A6C34878D82A}">
                    <a16:rowId xmlns:a16="http://schemas.microsoft.com/office/drawing/2014/main" val="858938209"/>
                  </a:ext>
                </a:extLst>
              </a:tr>
              <a:tr h="370840">
                <a:tc>
                  <a:txBody>
                    <a:bodyPr/>
                    <a:lstStyle/>
                    <a:p>
                      <a:pPr algn="ctr"/>
                      <a:endParaRPr lang="en-IN" dirty="0"/>
                    </a:p>
                  </a:txBody>
                  <a:tcPr/>
                </a:tc>
                <a:tc>
                  <a:txBody>
                    <a:bodyPr/>
                    <a:lstStyle/>
                    <a:p>
                      <a:r>
                        <a:rPr lang="en-US" dirty="0"/>
                        <a:t>MRA’s and MOU’s </a:t>
                      </a:r>
                      <a:endParaRPr lang="en-IN" dirty="0"/>
                    </a:p>
                  </a:txBody>
                  <a:tcPr/>
                </a:tc>
                <a:extLst>
                  <a:ext uri="{0D108BD9-81ED-4DB2-BD59-A6C34878D82A}">
                    <a16:rowId xmlns:a16="http://schemas.microsoft.com/office/drawing/2014/main" val="388177142"/>
                  </a:ext>
                </a:extLst>
              </a:tr>
              <a:tr h="370840">
                <a:tc>
                  <a:txBody>
                    <a:bodyPr/>
                    <a:lstStyle/>
                    <a:p>
                      <a:pPr algn="ctr"/>
                      <a:r>
                        <a:rPr lang="en-US" dirty="0"/>
                        <a:t>5</a:t>
                      </a:r>
                      <a:endParaRPr lang="en-IN" dirty="0"/>
                    </a:p>
                  </a:txBody>
                  <a:tcPr/>
                </a:tc>
                <a:tc>
                  <a:txBody>
                    <a:bodyPr/>
                    <a:lstStyle/>
                    <a:p>
                      <a:r>
                        <a:rPr lang="en-US" b="1" dirty="0"/>
                        <a:t>Opportunities to Explore</a:t>
                      </a:r>
                      <a:r>
                        <a:rPr lang="en-US" dirty="0"/>
                        <a:t> </a:t>
                      </a:r>
                      <a:endParaRPr lang="en-IN" dirty="0"/>
                    </a:p>
                  </a:txBody>
                  <a:tcPr/>
                </a:tc>
                <a:extLst>
                  <a:ext uri="{0D108BD9-81ED-4DB2-BD59-A6C34878D82A}">
                    <a16:rowId xmlns:a16="http://schemas.microsoft.com/office/drawing/2014/main" val="2052129972"/>
                  </a:ext>
                </a:extLst>
              </a:tr>
            </a:tbl>
          </a:graphicData>
        </a:graphic>
      </p:graphicFrame>
    </p:spTree>
    <p:extLst>
      <p:ext uri="{BB962C8B-B14F-4D97-AF65-F5344CB8AC3E}">
        <p14:creationId xmlns:p14="http://schemas.microsoft.com/office/powerpoint/2010/main" val="172113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3212616"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48667" y="474480"/>
            <a:ext cx="5486631" cy="523220"/>
          </a:xfrm>
          <a:prstGeom prst="rect">
            <a:avLst/>
          </a:prstGeom>
          <a:noFill/>
        </p:spPr>
        <p:txBody>
          <a:bodyPr wrap="square" rtlCol="0">
            <a:spAutoFit/>
          </a:bodyPr>
          <a:lstStyle/>
          <a:p>
            <a:pPr algn="just"/>
            <a:r>
              <a:rPr lang="en-IN" sz="2800" b="1" dirty="0">
                <a:solidFill>
                  <a:schemeClr val="bg1"/>
                </a:solidFill>
              </a:rPr>
              <a:t>Alliance Model – A </a:t>
            </a:r>
            <a:r>
              <a:rPr 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2" name="Table 3">
            <a:extLst>
              <a:ext uri="{FF2B5EF4-FFF2-40B4-BE49-F238E27FC236}">
                <a16:creationId xmlns:a16="http://schemas.microsoft.com/office/drawing/2014/main" id="{79217F72-A590-4F50-8463-5E870227991A}"/>
              </a:ext>
            </a:extLst>
          </p:cNvPr>
          <p:cNvGraphicFramePr>
            <a:graphicFrameLocks noGrp="1"/>
          </p:cNvGraphicFramePr>
          <p:nvPr>
            <p:extLst>
              <p:ext uri="{D42A27DB-BD31-4B8C-83A1-F6EECF244321}">
                <p14:modId xmlns:p14="http://schemas.microsoft.com/office/powerpoint/2010/main" val="2068803099"/>
              </p:ext>
            </p:extLst>
          </p:nvPr>
        </p:nvGraphicFramePr>
        <p:xfrm>
          <a:off x="71180" y="1404245"/>
          <a:ext cx="11818074" cy="5069840"/>
        </p:xfrm>
        <a:graphic>
          <a:graphicData uri="http://schemas.openxmlformats.org/drawingml/2006/table">
            <a:tbl>
              <a:tblPr firstRow="1" bandRow="1">
                <a:tableStyleId>{5C22544A-7EE6-4342-B048-85BDC9FD1C3A}</a:tableStyleId>
              </a:tblPr>
              <a:tblGrid>
                <a:gridCol w="2737471">
                  <a:extLst>
                    <a:ext uri="{9D8B030D-6E8A-4147-A177-3AD203B41FA5}">
                      <a16:colId xmlns:a16="http://schemas.microsoft.com/office/drawing/2014/main" val="1740161992"/>
                    </a:ext>
                  </a:extLst>
                </a:gridCol>
                <a:gridCol w="9080603">
                  <a:extLst>
                    <a:ext uri="{9D8B030D-6E8A-4147-A177-3AD203B41FA5}">
                      <a16:colId xmlns:a16="http://schemas.microsoft.com/office/drawing/2014/main" val="900172534"/>
                    </a:ext>
                  </a:extLst>
                </a:gridCol>
              </a:tblGrid>
              <a:tr h="370840">
                <a:tc>
                  <a:txBody>
                    <a:bodyPr/>
                    <a:lstStyle/>
                    <a:p>
                      <a:r>
                        <a:rPr lang="en-US" dirty="0"/>
                        <a:t>Key </a:t>
                      </a:r>
                      <a:endParaRPr lang="en-IN" dirty="0"/>
                    </a:p>
                  </a:txBody>
                  <a:tcPr/>
                </a:tc>
                <a:tc>
                  <a:txBody>
                    <a:bodyPr/>
                    <a:lstStyle/>
                    <a:p>
                      <a:r>
                        <a:rPr lang="en-US" dirty="0"/>
                        <a:t>Explanation </a:t>
                      </a:r>
                      <a:endParaRPr lang="en-IN" dirty="0"/>
                    </a:p>
                  </a:txBody>
                  <a:tcPr/>
                </a:tc>
                <a:extLst>
                  <a:ext uri="{0D108BD9-81ED-4DB2-BD59-A6C34878D82A}">
                    <a16:rowId xmlns:a16="http://schemas.microsoft.com/office/drawing/2014/main" val="318553959"/>
                  </a:ext>
                </a:extLst>
              </a:tr>
              <a:tr h="370840">
                <a:tc>
                  <a:txBody>
                    <a:bodyPr/>
                    <a:lstStyle/>
                    <a:p>
                      <a:r>
                        <a:rPr lang="en-US" b="1" dirty="0"/>
                        <a:t>1. Purpose </a:t>
                      </a:r>
                      <a:endParaRPr lang="en-IN" b="1" dirty="0"/>
                    </a:p>
                  </a:txBody>
                  <a:tcPr/>
                </a:tc>
                <a:tc>
                  <a:txBody>
                    <a:bodyPr/>
                    <a:lstStyle/>
                    <a:p>
                      <a:r>
                        <a:rPr lang="en-IN" sz="1800" dirty="0"/>
                        <a:t>Firms come together for </a:t>
                      </a:r>
                      <a:r>
                        <a:rPr lang="en-IN" sz="1800" b="1" dirty="0"/>
                        <a:t>Mutual Benefits</a:t>
                      </a:r>
                      <a:endParaRPr lang="en-IN" b="1" dirty="0"/>
                    </a:p>
                  </a:txBody>
                  <a:tcPr/>
                </a:tc>
                <a:extLst>
                  <a:ext uri="{0D108BD9-81ED-4DB2-BD59-A6C34878D82A}">
                    <a16:rowId xmlns:a16="http://schemas.microsoft.com/office/drawing/2014/main" val="661764682"/>
                  </a:ext>
                </a:extLst>
              </a:tr>
              <a:tr h="370840">
                <a:tc>
                  <a:txBody>
                    <a:bodyPr/>
                    <a:lstStyle/>
                    <a:p>
                      <a:r>
                        <a:rPr lang="en-US" b="1" dirty="0"/>
                        <a:t>2. Name Style </a:t>
                      </a:r>
                      <a:endParaRPr lang="en-IN" b="1" dirty="0"/>
                    </a:p>
                  </a:txBody>
                  <a:tcPr/>
                </a:tc>
                <a:tc>
                  <a:txBody>
                    <a:bodyPr/>
                    <a:lstStyle/>
                    <a:p>
                      <a:r>
                        <a:rPr lang="en-IN" sz="1800" dirty="0"/>
                        <a:t>Name will be </a:t>
                      </a:r>
                      <a:r>
                        <a:rPr lang="en-IN" sz="1800" b="1" dirty="0"/>
                        <a:t>“ABCD” or “ABCD &amp; Alliance”</a:t>
                      </a:r>
                      <a:endParaRPr lang="en-IN" b="1" dirty="0"/>
                    </a:p>
                  </a:txBody>
                  <a:tcPr/>
                </a:tc>
                <a:extLst>
                  <a:ext uri="{0D108BD9-81ED-4DB2-BD59-A6C34878D82A}">
                    <a16:rowId xmlns:a16="http://schemas.microsoft.com/office/drawing/2014/main" val="2229801894"/>
                  </a:ext>
                </a:extLst>
              </a:tr>
              <a:tr h="370840">
                <a:tc>
                  <a:txBody>
                    <a:bodyPr/>
                    <a:lstStyle/>
                    <a:p>
                      <a:r>
                        <a:rPr lang="en-US" b="1" dirty="0"/>
                        <a:t>3. Registration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ICAI will register and allot </a:t>
                      </a:r>
                      <a:r>
                        <a:rPr lang="en-IN" sz="1800" b="1" dirty="0"/>
                        <a:t>Alliance Registration Number (ARN)</a:t>
                      </a:r>
                    </a:p>
                  </a:txBody>
                  <a:tcPr/>
                </a:tc>
                <a:extLst>
                  <a:ext uri="{0D108BD9-81ED-4DB2-BD59-A6C34878D82A}">
                    <a16:rowId xmlns:a16="http://schemas.microsoft.com/office/drawing/2014/main" val="3133883207"/>
                  </a:ext>
                </a:extLst>
              </a:tr>
              <a:tr h="370840">
                <a:tc>
                  <a:txBody>
                    <a:bodyPr/>
                    <a:lstStyle/>
                    <a:p>
                      <a:r>
                        <a:rPr lang="en-US" b="1" dirty="0"/>
                        <a:t>4. Independent Practice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Constituent firms </a:t>
                      </a:r>
                      <a:r>
                        <a:rPr lang="en-IN" sz="1800" b="1" dirty="0"/>
                        <a:t>can carry on</a:t>
                      </a:r>
                      <a:r>
                        <a:rPr lang="en-IN" sz="1800" dirty="0"/>
                        <a:t> practice as independent firms</a:t>
                      </a:r>
                    </a:p>
                  </a:txBody>
                  <a:tcPr/>
                </a:tc>
                <a:extLst>
                  <a:ext uri="{0D108BD9-81ED-4DB2-BD59-A6C34878D82A}">
                    <a16:rowId xmlns:a16="http://schemas.microsoft.com/office/drawing/2014/main" val="3122948027"/>
                  </a:ext>
                </a:extLst>
              </a:tr>
              <a:tr h="370840">
                <a:tc>
                  <a:txBody>
                    <a:bodyPr/>
                    <a:lstStyle/>
                    <a:p>
                      <a:r>
                        <a:rPr lang="en-US" b="1" dirty="0"/>
                        <a:t>5. Branding</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Display of Alliance name in professional stationery to be permitted</a:t>
                      </a:r>
                    </a:p>
                  </a:txBody>
                  <a:tcPr/>
                </a:tc>
                <a:extLst>
                  <a:ext uri="{0D108BD9-81ED-4DB2-BD59-A6C34878D82A}">
                    <a16:rowId xmlns:a16="http://schemas.microsoft.com/office/drawing/2014/main" val="2881014213"/>
                  </a:ext>
                </a:extLst>
              </a:tr>
              <a:tr h="370840">
                <a:tc>
                  <a:txBody>
                    <a:bodyPr/>
                    <a:lstStyle/>
                    <a:p>
                      <a:r>
                        <a:rPr lang="en-US" b="1" dirty="0"/>
                        <a:t>6. Practices to Follow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Alliance </a:t>
                      </a:r>
                      <a:r>
                        <a:rPr lang="en-IN" sz="1800" b="1" dirty="0"/>
                        <a:t>may</a:t>
                      </a:r>
                      <a:r>
                        <a:rPr lang="en-IN" sz="1800" dirty="0"/>
                        <a:t> direct constituent firms to follow best practices</a:t>
                      </a:r>
                    </a:p>
                  </a:txBody>
                  <a:tcPr/>
                </a:tc>
                <a:extLst>
                  <a:ext uri="{0D108BD9-81ED-4DB2-BD59-A6C34878D82A}">
                    <a16:rowId xmlns:a16="http://schemas.microsoft.com/office/drawing/2014/main" val="981649450"/>
                  </a:ext>
                </a:extLst>
              </a:tr>
              <a:tr h="370840">
                <a:tc>
                  <a:txBody>
                    <a:bodyPr/>
                    <a:lstStyle/>
                    <a:p>
                      <a:r>
                        <a:rPr lang="en-US" b="1" dirty="0"/>
                        <a:t>7. Multiple Members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Firms of one Alliance cannot become Member of another Alliance or a Network</a:t>
                      </a:r>
                    </a:p>
                  </a:txBody>
                  <a:tcPr/>
                </a:tc>
                <a:extLst>
                  <a:ext uri="{0D108BD9-81ED-4DB2-BD59-A6C34878D82A}">
                    <a16:rowId xmlns:a16="http://schemas.microsoft.com/office/drawing/2014/main" val="3822855211"/>
                  </a:ext>
                </a:extLst>
              </a:tr>
              <a:tr h="370840">
                <a:tc>
                  <a:txBody>
                    <a:bodyPr/>
                    <a:lstStyle/>
                    <a:p>
                      <a:r>
                        <a:rPr lang="en-US" b="1" dirty="0"/>
                        <a:t>8. Empanelment Process </a:t>
                      </a:r>
                    </a:p>
                    <a:p>
                      <a:r>
                        <a:rPr lang="en-US" b="1" dirty="0"/>
                        <a:t>	&amp; </a:t>
                      </a:r>
                    </a:p>
                    <a:p>
                      <a:r>
                        <a:rPr lang="en-US" b="1" dirty="0"/>
                        <a:t>	Purpose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All firms in Alliance </a:t>
                      </a:r>
                      <a:r>
                        <a:rPr lang="en-IN" sz="1800" b="1" dirty="0"/>
                        <a:t>can apply for empanelment separately</a:t>
                      </a:r>
                      <a:r>
                        <a:rPr lang="en-IN" sz="1800" dirty="0"/>
                        <a:t> as individual firms.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Their coming together is basically for </a:t>
                      </a:r>
                      <a:r>
                        <a:rPr lang="en-IN" sz="1800" b="1" dirty="0"/>
                        <a:t>non-audit services</a:t>
                      </a:r>
                      <a:r>
                        <a:rPr lang="en-IN"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For audit practice, they all remain as independent practitioners </a:t>
                      </a:r>
                    </a:p>
                  </a:txBody>
                  <a:tcPr/>
                </a:tc>
                <a:extLst>
                  <a:ext uri="{0D108BD9-81ED-4DB2-BD59-A6C34878D82A}">
                    <a16:rowId xmlns:a16="http://schemas.microsoft.com/office/drawing/2014/main" val="3713231874"/>
                  </a:ext>
                </a:extLst>
              </a:tr>
              <a:tr h="370840">
                <a:tc>
                  <a:txBody>
                    <a:bodyPr/>
                    <a:lstStyle/>
                    <a:p>
                      <a:r>
                        <a:rPr lang="en-US" b="1" dirty="0"/>
                        <a:t>9. Independence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“Independence” issues will have to be kept in mind i.e. if one firm does statutory audit of an entity, another constituent firm cannot do internal audit.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If one firm does audit work, another constituent firm cannot perform non-audit services of same client.  Rotation of audit amongst constituent firms will not be permitted</a:t>
                      </a:r>
                    </a:p>
                  </a:txBody>
                  <a:tcPr/>
                </a:tc>
                <a:extLst>
                  <a:ext uri="{0D108BD9-81ED-4DB2-BD59-A6C34878D82A}">
                    <a16:rowId xmlns:a16="http://schemas.microsoft.com/office/drawing/2014/main" val="1070456031"/>
                  </a:ext>
                </a:extLst>
              </a:tr>
            </a:tbl>
          </a:graphicData>
        </a:graphic>
      </p:graphicFrame>
    </p:spTree>
    <p:extLst>
      <p:ext uri="{BB962C8B-B14F-4D97-AF65-F5344CB8AC3E}">
        <p14:creationId xmlns:p14="http://schemas.microsoft.com/office/powerpoint/2010/main" val="3071685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3212616"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48667" y="474480"/>
            <a:ext cx="5486631" cy="523220"/>
          </a:xfrm>
          <a:prstGeom prst="rect">
            <a:avLst/>
          </a:prstGeom>
          <a:noFill/>
        </p:spPr>
        <p:txBody>
          <a:bodyPr wrap="square" rtlCol="0">
            <a:spAutoFit/>
          </a:bodyPr>
          <a:lstStyle/>
          <a:p>
            <a:pPr algn="just"/>
            <a:r>
              <a:rPr lang="en-IN" sz="2800" b="1" dirty="0">
                <a:solidFill>
                  <a:schemeClr val="bg1"/>
                </a:solidFill>
              </a:rPr>
              <a:t>Alliance Model – A </a:t>
            </a:r>
            <a:r>
              <a:rPr 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2" name="Table 3">
            <a:extLst>
              <a:ext uri="{FF2B5EF4-FFF2-40B4-BE49-F238E27FC236}">
                <a16:creationId xmlns:a16="http://schemas.microsoft.com/office/drawing/2014/main" id="{79217F72-A590-4F50-8463-5E870227991A}"/>
              </a:ext>
            </a:extLst>
          </p:cNvPr>
          <p:cNvGraphicFramePr>
            <a:graphicFrameLocks noGrp="1"/>
          </p:cNvGraphicFramePr>
          <p:nvPr>
            <p:extLst>
              <p:ext uri="{D42A27DB-BD31-4B8C-83A1-F6EECF244321}">
                <p14:modId xmlns:p14="http://schemas.microsoft.com/office/powerpoint/2010/main" val="1466064207"/>
              </p:ext>
            </p:extLst>
          </p:nvPr>
        </p:nvGraphicFramePr>
        <p:xfrm>
          <a:off x="71180" y="1404245"/>
          <a:ext cx="11818074" cy="5059680"/>
        </p:xfrm>
        <a:graphic>
          <a:graphicData uri="http://schemas.openxmlformats.org/drawingml/2006/table">
            <a:tbl>
              <a:tblPr firstRow="1" bandRow="1">
                <a:tableStyleId>{5C22544A-7EE6-4342-B048-85BDC9FD1C3A}</a:tableStyleId>
              </a:tblPr>
              <a:tblGrid>
                <a:gridCol w="2737471">
                  <a:extLst>
                    <a:ext uri="{9D8B030D-6E8A-4147-A177-3AD203B41FA5}">
                      <a16:colId xmlns:a16="http://schemas.microsoft.com/office/drawing/2014/main" val="1740161992"/>
                    </a:ext>
                  </a:extLst>
                </a:gridCol>
                <a:gridCol w="9080603">
                  <a:extLst>
                    <a:ext uri="{9D8B030D-6E8A-4147-A177-3AD203B41FA5}">
                      <a16:colId xmlns:a16="http://schemas.microsoft.com/office/drawing/2014/main" val="900172534"/>
                    </a:ext>
                  </a:extLst>
                </a:gridCol>
              </a:tblGrid>
              <a:tr h="370840">
                <a:tc>
                  <a:txBody>
                    <a:bodyPr/>
                    <a:lstStyle/>
                    <a:p>
                      <a:r>
                        <a:rPr lang="en-US" dirty="0"/>
                        <a:t>Key </a:t>
                      </a:r>
                      <a:endParaRPr lang="en-IN" dirty="0"/>
                    </a:p>
                  </a:txBody>
                  <a:tcPr/>
                </a:tc>
                <a:tc>
                  <a:txBody>
                    <a:bodyPr/>
                    <a:lstStyle/>
                    <a:p>
                      <a:r>
                        <a:rPr lang="en-US" dirty="0"/>
                        <a:t>Explanation </a:t>
                      </a:r>
                      <a:endParaRPr lang="en-IN" dirty="0"/>
                    </a:p>
                  </a:txBody>
                  <a:tcPr/>
                </a:tc>
                <a:extLst>
                  <a:ext uri="{0D108BD9-81ED-4DB2-BD59-A6C34878D82A}">
                    <a16:rowId xmlns:a16="http://schemas.microsoft.com/office/drawing/2014/main" val="318553959"/>
                  </a:ext>
                </a:extLst>
              </a:tr>
              <a:tr h="370840">
                <a:tc>
                  <a:txBody>
                    <a:bodyPr/>
                    <a:lstStyle/>
                    <a:p>
                      <a:r>
                        <a:rPr lang="en-US" b="1" dirty="0"/>
                        <a:t>10. Referral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Referral of professional work and sharing of fees/ cost permitted</a:t>
                      </a:r>
                    </a:p>
                  </a:txBody>
                  <a:tcPr/>
                </a:tc>
                <a:extLst>
                  <a:ext uri="{0D108BD9-81ED-4DB2-BD59-A6C34878D82A}">
                    <a16:rowId xmlns:a16="http://schemas.microsoft.com/office/drawing/2014/main" val="661764682"/>
                  </a:ext>
                </a:extLst>
              </a:tr>
              <a:tr h="370840">
                <a:tc>
                  <a:txBody>
                    <a:bodyPr/>
                    <a:lstStyle/>
                    <a:p>
                      <a:r>
                        <a:rPr lang="en-US" b="1" dirty="0"/>
                        <a:t>11. Signing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A partner of firm that gets appointment will sign reports</a:t>
                      </a:r>
                    </a:p>
                  </a:txBody>
                  <a:tcPr/>
                </a:tc>
                <a:extLst>
                  <a:ext uri="{0D108BD9-81ED-4DB2-BD59-A6C34878D82A}">
                    <a16:rowId xmlns:a16="http://schemas.microsoft.com/office/drawing/2014/main" val="2229801894"/>
                  </a:ext>
                </a:extLst>
              </a:tr>
              <a:tr h="370840">
                <a:tc>
                  <a:txBody>
                    <a:bodyPr/>
                    <a:lstStyle/>
                    <a:p>
                      <a:r>
                        <a:rPr lang="en-US" b="1" dirty="0"/>
                        <a:t>12. Firm Responsible in Delinquency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In case delinquency occurs in a particular assignment, then the firms/ partners that have jointly executed the assignment will be accountable. Therefore, division of work needs to be well documented.</a:t>
                      </a:r>
                    </a:p>
                  </a:txBody>
                  <a:tcPr/>
                </a:tc>
                <a:extLst>
                  <a:ext uri="{0D108BD9-81ED-4DB2-BD59-A6C34878D82A}">
                    <a16:rowId xmlns:a16="http://schemas.microsoft.com/office/drawing/2014/main" val="3133883207"/>
                  </a:ext>
                </a:extLst>
              </a:tr>
              <a:tr h="370840">
                <a:tc>
                  <a:txBody>
                    <a:bodyPr/>
                    <a:lstStyle/>
                    <a:p>
                      <a:r>
                        <a:rPr lang="en-US" b="1" dirty="0"/>
                        <a:t>13. Code of Ethics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Whatever is taboo for a firm under Code of Ethics, is taboo for the Alliance as well i.e. whatever cannot be done by a firm, cannot be done by Alliance as well</a:t>
                      </a:r>
                    </a:p>
                  </a:txBody>
                  <a:tcPr/>
                </a:tc>
                <a:extLst>
                  <a:ext uri="{0D108BD9-81ED-4DB2-BD59-A6C34878D82A}">
                    <a16:rowId xmlns:a16="http://schemas.microsoft.com/office/drawing/2014/main" val="3122948027"/>
                  </a:ext>
                </a:extLst>
              </a:tr>
              <a:tr h="370840">
                <a:tc>
                  <a:txBody>
                    <a:bodyPr/>
                    <a:lstStyle/>
                    <a:p>
                      <a:r>
                        <a:rPr lang="en-US" b="1" dirty="0"/>
                        <a:t>14. Joining &amp; Exit</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Firms are free to join and exit Alliance.</a:t>
                      </a:r>
                    </a:p>
                  </a:txBody>
                  <a:tcPr/>
                </a:tc>
                <a:extLst>
                  <a:ext uri="{0D108BD9-81ED-4DB2-BD59-A6C34878D82A}">
                    <a16:rowId xmlns:a16="http://schemas.microsoft.com/office/drawing/2014/main" val="2881014213"/>
                  </a:ext>
                </a:extLst>
              </a:tr>
              <a:tr h="370840">
                <a:tc>
                  <a:txBody>
                    <a:bodyPr/>
                    <a:lstStyle/>
                    <a:p>
                      <a:r>
                        <a:rPr lang="en-US" b="1" dirty="0"/>
                        <a:t>15. Reconstitution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Reconstitution has to be registered with ICAI</a:t>
                      </a:r>
                    </a:p>
                  </a:txBody>
                  <a:tcPr/>
                </a:tc>
                <a:extLst>
                  <a:ext uri="{0D108BD9-81ED-4DB2-BD59-A6C34878D82A}">
                    <a16:rowId xmlns:a16="http://schemas.microsoft.com/office/drawing/2014/main" val="981649450"/>
                  </a:ext>
                </a:extLst>
              </a:tr>
              <a:tr h="370840">
                <a:tc>
                  <a:txBody>
                    <a:bodyPr/>
                    <a:lstStyle/>
                    <a:p>
                      <a:r>
                        <a:rPr lang="en-US" b="1" dirty="0"/>
                        <a:t>16. Work Completion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If one firm leaves Alliance, it will not deprive other firms from completing the work</a:t>
                      </a:r>
                    </a:p>
                  </a:txBody>
                  <a:tcPr/>
                </a:tc>
                <a:extLst>
                  <a:ext uri="{0D108BD9-81ED-4DB2-BD59-A6C34878D82A}">
                    <a16:rowId xmlns:a16="http://schemas.microsoft.com/office/drawing/2014/main" val="3822855211"/>
                  </a:ext>
                </a:extLst>
              </a:tr>
              <a:tr h="370840">
                <a:tc>
                  <a:txBody>
                    <a:bodyPr/>
                    <a:lstStyle/>
                    <a:p>
                      <a:r>
                        <a:rPr lang="en-US" b="1" dirty="0"/>
                        <a:t>17. Bye-laws of Alliance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Alliance should </a:t>
                      </a:r>
                      <a:r>
                        <a:rPr lang="en-IN" sz="1800" b="1" dirty="0"/>
                        <a:t>have its own bye-laws</a:t>
                      </a:r>
                      <a:r>
                        <a:rPr lang="en-IN" sz="1800" dirty="0"/>
                        <a:t> which </a:t>
                      </a:r>
                      <a:r>
                        <a:rPr lang="en-IN" sz="1800" u="sng" dirty="0"/>
                        <a:t>should not contradict</a:t>
                      </a:r>
                      <a:r>
                        <a:rPr lang="en-IN" sz="1800" dirty="0"/>
                        <a:t> CA Act, CA Regulations, Code of Ethics and Council Guidelines</a:t>
                      </a:r>
                    </a:p>
                  </a:txBody>
                  <a:tcPr/>
                </a:tc>
                <a:extLst>
                  <a:ext uri="{0D108BD9-81ED-4DB2-BD59-A6C34878D82A}">
                    <a16:rowId xmlns:a16="http://schemas.microsoft.com/office/drawing/2014/main" val="3713231874"/>
                  </a:ext>
                </a:extLst>
              </a:tr>
              <a:tr h="370840">
                <a:tc>
                  <a:txBody>
                    <a:bodyPr/>
                    <a:lstStyle/>
                    <a:p>
                      <a:r>
                        <a:rPr lang="en-US" b="1" dirty="0"/>
                        <a:t>18. Agreement Filing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Alliance shall have to submit to ICAI copy of internal agreement signed by an authorised partner of all constituent firms</a:t>
                      </a:r>
                    </a:p>
                  </a:txBody>
                  <a:tcPr/>
                </a:tc>
                <a:extLst>
                  <a:ext uri="{0D108BD9-81ED-4DB2-BD59-A6C34878D82A}">
                    <a16:rowId xmlns:a16="http://schemas.microsoft.com/office/drawing/2014/main" val="1070456031"/>
                  </a:ext>
                </a:extLst>
              </a:tr>
            </a:tbl>
          </a:graphicData>
        </a:graphic>
      </p:graphicFrame>
    </p:spTree>
    <p:extLst>
      <p:ext uri="{BB962C8B-B14F-4D97-AF65-F5344CB8AC3E}">
        <p14:creationId xmlns:p14="http://schemas.microsoft.com/office/powerpoint/2010/main" val="3500531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3212616"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48667" y="474480"/>
            <a:ext cx="5486631" cy="523220"/>
          </a:xfrm>
          <a:prstGeom prst="rect">
            <a:avLst/>
          </a:prstGeom>
          <a:noFill/>
        </p:spPr>
        <p:txBody>
          <a:bodyPr wrap="square" rtlCol="0">
            <a:spAutoFit/>
          </a:bodyPr>
          <a:lstStyle/>
          <a:p>
            <a:pPr algn="just"/>
            <a:r>
              <a:rPr lang="en-IN" sz="2800" b="1" dirty="0">
                <a:solidFill>
                  <a:schemeClr val="bg1"/>
                </a:solidFill>
              </a:rPr>
              <a:t>Network Model – B1 </a:t>
            </a:r>
            <a:r>
              <a:rPr 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2" name="Table 3">
            <a:extLst>
              <a:ext uri="{FF2B5EF4-FFF2-40B4-BE49-F238E27FC236}">
                <a16:creationId xmlns:a16="http://schemas.microsoft.com/office/drawing/2014/main" id="{79217F72-A590-4F50-8463-5E870227991A}"/>
              </a:ext>
            </a:extLst>
          </p:cNvPr>
          <p:cNvGraphicFramePr>
            <a:graphicFrameLocks noGrp="1"/>
          </p:cNvGraphicFramePr>
          <p:nvPr>
            <p:extLst>
              <p:ext uri="{D42A27DB-BD31-4B8C-83A1-F6EECF244321}">
                <p14:modId xmlns:p14="http://schemas.microsoft.com/office/powerpoint/2010/main" val="1314881285"/>
              </p:ext>
            </p:extLst>
          </p:nvPr>
        </p:nvGraphicFramePr>
        <p:xfrm>
          <a:off x="71180" y="1404245"/>
          <a:ext cx="11818074" cy="5237480"/>
        </p:xfrm>
        <a:graphic>
          <a:graphicData uri="http://schemas.openxmlformats.org/drawingml/2006/table">
            <a:tbl>
              <a:tblPr firstRow="1" bandRow="1">
                <a:tableStyleId>{5C22544A-7EE6-4342-B048-85BDC9FD1C3A}</a:tableStyleId>
              </a:tblPr>
              <a:tblGrid>
                <a:gridCol w="2466647">
                  <a:extLst>
                    <a:ext uri="{9D8B030D-6E8A-4147-A177-3AD203B41FA5}">
                      <a16:colId xmlns:a16="http://schemas.microsoft.com/office/drawing/2014/main" val="1740161992"/>
                    </a:ext>
                  </a:extLst>
                </a:gridCol>
                <a:gridCol w="9351427">
                  <a:extLst>
                    <a:ext uri="{9D8B030D-6E8A-4147-A177-3AD203B41FA5}">
                      <a16:colId xmlns:a16="http://schemas.microsoft.com/office/drawing/2014/main" val="900172534"/>
                    </a:ext>
                  </a:extLst>
                </a:gridCol>
              </a:tblGrid>
              <a:tr h="370840">
                <a:tc>
                  <a:txBody>
                    <a:bodyPr/>
                    <a:lstStyle/>
                    <a:p>
                      <a:r>
                        <a:rPr lang="en-US" dirty="0"/>
                        <a:t>Key </a:t>
                      </a:r>
                      <a:endParaRPr lang="en-IN" dirty="0"/>
                    </a:p>
                  </a:txBody>
                  <a:tcPr/>
                </a:tc>
                <a:tc>
                  <a:txBody>
                    <a:bodyPr/>
                    <a:lstStyle/>
                    <a:p>
                      <a:r>
                        <a:rPr lang="en-US" dirty="0"/>
                        <a:t>Explanation </a:t>
                      </a:r>
                      <a:endParaRPr lang="en-IN" dirty="0"/>
                    </a:p>
                  </a:txBody>
                  <a:tcPr/>
                </a:tc>
                <a:extLst>
                  <a:ext uri="{0D108BD9-81ED-4DB2-BD59-A6C34878D82A}">
                    <a16:rowId xmlns:a16="http://schemas.microsoft.com/office/drawing/2014/main" val="318553959"/>
                  </a:ext>
                </a:extLst>
              </a:tr>
              <a:tr h="370840">
                <a:tc>
                  <a:txBody>
                    <a:bodyPr/>
                    <a:lstStyle/>
                    <a:p>
                      <a:r>
                        <a:rPr lang="en-US" b="1" dirty="0"/>
                        <a:t>1. Purpose </a:t>
                      </a:r>
                      <a:endParaRPr lang="en-IN" b="1" dirty="0"/>
                    </a:p>
                  </a:txBody>
                  <a:tcPr/>
                </a:tc>
                <a:tc>
                  <a:txBody>
                    <a:bodyPr/>
                    <a:lstStyle/>
                    <a:p>
                      <a:r>
                        <a:rPr lang="en-IN" sz="1800" dirty="0"/>
                        <a:t>Firms come together for </a:t>
                      </a:r>
                      <a:r>
                        <a:rPr lang="en-IN" sz="1800" b="1" dirty="0"/>
                        <a:t>Mutual Benefits by pooling resources</a:t>
                      </a:r>
                      <a:r>
                        <a:rPr lang="en-IN" sz="1800" dirty="0"/>
                        <a:t>, </a:t>
                      </a:r>
                      <a:r>
                        <a:rPr lang="en-IN" sz="1800" b="1" dirty="0"/>
                        <a:t>showcase their combined strength</a:t>
                      </a:r>
                      <a:r>
                        <a:rPr lang="en-IN" sz="1800" dirty="0"/>
                        <a:t>, and have </a:t>
                      </a:r>
                      <a:r>
                        <a:rPr lang="en-IN" sz="1800" b="1" dirty="0"/>
                        <a:t>uniform policies</a:t>
                      </a:r>
                      <a:r>
                        <a:rPr lang="en-IN" sz="1800" dirty="0"/>
                        <a:t>, </a:t>
                      </a:r>
                      <a:r>
                        <a:rPr lang="en-IN" sz="1800" b="1" dirty="0"/>
                        <a:t>technology</a:t>
                      </a:r>
                      <a:r>
                        <a:rPr lang="en-IN" sz="1800" dirty="0"/>
                        <a:t> and </a:t>
                      </a:r>
                      <a:r>
                        <a:rPr lang="en-IN" sz="1800" b="1" dirty="0"/>
                        <a:t>collaterals</a:t>
                      </a:r>
                      <a:r>
                        <a:rPr lang="en-IN" sz="1800" dirty="0"/>
                        <a:t>, and </a:t>
                      </a:r>
                    </a:p>
                    <a:p>
                      <a:r>
                        <a:rPr lang="en-IN" sz="1800" b="1" i="1" dirty="0"/>
                        <a:t>showcase themselves as ONE Big Unit</a:t>
                      </a:r>
                      <a:endParaRPr lang="en-IN" b="1" i="1" dirty="0"/>
                    </a:p>
                  </a:txBody>
                  <a:tcPr/>
                </a:tc>
                <a:extLst>
                  <a:ext uri="{0D108BD9-81ED-4DB2-BD59-A6C34878D82A}">
                    <a16:rowId xmlns:a16="http://schemas.microsoft.com/office/drawing/2014/main" val="661764682"/>
                  </a:ext>
                </a:extLst>
              </a:tr>
              <a:tr h="370840">
                <a:tc>
                  <a:txBody>
                    <a:bodyPr/>
                    <a:lstStyle/>
                    <a:p>
                      <a:r>
                        <a:rPr lang="en-US" b="1" dirty="0"/>
                        <a:t>2. Name Style </a:t>
                      </a:r>
                      <a:endParaRPr lang="en-IN" b="1" dirty="0"/>
                    </a:p>
                  </a:txBody>
                  <a:tcPr/>
                </a:tc>
                <a:tc>
                  <a:txBody>
                    <a:bodyPr/>
                    <a:lstStyle/>
                    <a:p>
                      <a:r>
                        <a:rPr lang="en-IN" sz="1800" dirty="0"/>
                        <a:t>Name will be  </a:t>
                      </a:r>
                      <a:r>
                        <a:rPr lang="en-IN" sz="1800" b="1" dirty="0"/>
                        <a:t>“ABCD”</a:t>
                      </a:r>
                      <a:r>
                        <a:rPr lang="en-IN" sz="1800" dirty="0"/>
                        <a:t> or </a:t>
                      </a:r>
                      <a:r>
                        <a:rPr lang="en-IN" sz="1800" b="1" dirty="0"/>
                        <a:t>“ABCD &amp; Affiliates”</a:t>
                      </a:r>
                      <a:r>
                        <a:rPr lang="en-IN" sz="1800" dirty="0"/>
                        <a:t> or </a:t>
                      </a:r>
                      <a:r>
                        <a:rPr lang="en-IN" sz="1800" b="1" dirty="0"/>
                        <a:t>“ABCD Network”</a:t>
                      </a:r>
                      <a:endParaRPr lang="en-IN" b="1" dirty="0"/>
                    </a:p>
                  </a:txBody>
                  <a:tcPr/>
                </a:tc>
                <a:extLst>
                  <a:ext uri="{0D108BD9-81ED-4DB2-BD59-A6C34878D82A}">
                    <a16:rowId xmlns:a16="http://schemas.microsoft.com/office/drawing/2014/main" val="2229801894"/>
                  </a:ext>
                </a:extLst>
              </a:tr>
              <a:tr h="370840">
                <a:tc>
                  <a:txBody>
                    <a:bodyPr/>
                    <a:lstStyle/>
                    <a:p>
                      <a:r>
                        <a:rPr lang="en-US" b="1" dirty="0"/>
                        <a:t>3. Registration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ICAI will register and allot </a:t>
                      </a:r>
                      <a:r>
                        <a:rPr lang="en-IN" sz="1800" b="1" dirty="0"/>
                        <a:t>Network Registration Number (NRN)</a:t>
                      </a:r>
                    </a:p>
                  </a:txBody>
                  <a:tcPr/>
                </a:tc>
                <a:extLst>
                  <a:ext uri="{0D108BD9-81ED-4DB2-BD59-A6C34878D82A}">
                    <a16:rowId xmlns:a16="http://schemas.microsoft.com/office/drawing/2014/main" val="3133883207"/>
                  </a:ext>
                </a:extLst>
              </a:tr>
              <a:tr h="370840">
                <a:tc>
                  <a:txBody>
                    <a:bodyPr/>
                    <a:lstStyle/>
                    <a:p>
                      <a:r>
                        <a:rPr lang="en-US" b="1" dirty="0"/>
                        <a:t>4. Independent Practice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Constituent firms are </a:t>
                      </a:r>
                      <a:r>
                        <a:rPr lang="en-IN" sz="1800" b="1" dirty="0"/>
                        <a:t>bound by internal integration agreement</a:t>
                      </a:r>
                      <a:r>
                        <a:rPr lang="en-IN" sz="1800" dirty="0"/>
                        <a:t>, and </a:t>
                      </a:r>
                      <a:r>
                        <a:rPr lang="en-IN" sz="1800" b="1" dirty="0"/>
                        <a:t>practice as independent firm</a:t>
                      </a:r>
                      <a:r>
                        <a:rPr lang="en-IN" sz="1800" dirty="0"/>
                        <a:t>, subject to internal agreement.  </a:t>
                      </a:r>
                      <a:r>
                        <a:rPr lang="en-IN" sz="1800" b="1" i="1" u="sng" dirty="0"/>
                        <a:t>Network’s decision prevails upon other firms</a:t>
                      </a:r>
                    </a:p>
                  </a:txBody>
                  <a:tcPr/>
                </a:tc>
                <a:extLst>
                  <a:ext uri="{0D108BD9-81ED-4DB2-BD59-A6C34878D82A}">
                    <a16:rowId xmlns:a16="http://schemas.microsoft.com/office/drawing/2014/main" val="3122948027"/>
                  </a:ext>
                </a:extLst>
              </a:tr>
              <a:tr h="370840">
                <a:tc>
                  <a:txBody>
                    <a:bodyPr/>
                    <a:lstStyle/>
                    <a:p>
                      <a:r>
                        <a:rPr lang="en-US" b="1" dirty="0"/>
                        <a:t>5. Branding</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Display of Network name in professional stationery to be permitted</a:t>
                      </a:r>
                    </a:p>
                  </a:txBody>
                  <a:tcPr/>
                </a:tc>
                <a:extLst>
                  <a:ext uri="{0D108BD9-81ED-4DB2-BD59-A6C34878D82A}">
                    <a16:rowId xmlns:a16="http://schemas.microsoft.com/office/drawing/2014/main" val="2881014213"/>
                  </a:ext>
                </a:extLst>
              </a:tr>
              <a:tr h="370840">
                <a:tc>
                  <a:txBody>
                    <a:bodyPr/>
                    <a:lstStyle/>
                    <a:p>
                      <a:r>
                        <a:rPr lang="en-US" b="1" dirty="0"/>
                        <a:t>6. Multiple Members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Firms of one Network cannot become Member of another Network or Alliance</a:t>
                      </a:r>
                    </a:p>
                  </a:txBody>
                  <a:tcPr/>
                </a:tc>
                <a:extLst>
                  <a:ext uri="{0D108BD9-81ED-4DB2-BD59-A6C34878D82A}">
                    <a16:rowId xmlns:a16="http://schemas.microsoft.com/office/drawing/2014/main" val="981649450"/>
                  </a:ext>
                </a:extLst>
              </a:tr>
              <a:tr h="370840">
                <a:tc>
                  <a:txBody>
                    <a:bodyPr/>
                    <a:lstStyle/>
                    <a:p>
                      <a:r>
                        <a:rPr lang="en-US" b="1" dirty="0"/>
                        <a:t>7. Empanelment Process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1" dirty="0"/>
                        <a:t>All firms belonging to Network can apply for empanelment separately as individual firms</a:t>
                      </a:r>
                      <a:r>
                        <a:rPr lang="en-IN"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ICAI will put in efforts for recognition of the combined strength and resources</a:t>
                      </a:r>
                    </a:p>
                  </a:txBody>
                  <a:tcPr/>
                </a:tc>
                <a:extLst>
                  <a:ext uri="{0D108BD9-81ED-4DB2-BD59-A6C34878D82A}">
                    <a16:rowId xmlns:a16="http://schemas.microsoft.com/office/drawing/2014/main" val="749340942"/>
                  </a:ext>
                </a:extLst>
              </a:tr>
              <a:tr h="370840">
                <a:tc>
                  <a:txBody>
                    <a:bodyPr/>
                    <a:lstStyle/>
                    <a:p>
                      <a:r>
                        <a:rPr lang="en-US" b="1" dirty="0"/>
                        <a:t>8. Independence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“Independence” issues will have to be kept in mind i.e. if one firm does statutory audit of an entity, another constituent firm cannot do internal audit.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If one firm does audit work, another constituent firm cannot perform non-audit services of same client.  Rotation of audit amongst constituent firms will not be permitted</a:t>
                      </a:r>
                    </a:p>
                  </a:txBody>
                  <a:tcPr/>
                </a:tc>
                <a:extLst>
                  <a:ext uri="{0D108BD9-81ED-4DB2-BD59-A6C34878D82A}">
                    <a16:rowId xmlns:a16="http://schemas.microsoft.com/office/drawing/2014/main" val="1538912862"/>
                  </a:ext>
                </a:extLst>
              </a:tr>
            </a:tbl>
          </a:graphicData>
        </a:graphic>
      </p:graphicFrame>
    </p:spTree>
    <p:extLst>
      <p:ext uri="{BB962C8B-B14F-4D97-AF65-F5344CB8AC3E}">
        <p14:creationId xmlns:p14="http://schemas.microsoft.com/office/powerpoint/2010/main" val="1055462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3212616"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48667" y="474480"/>
            <a:ext cx="5486631" cy="523220"/>
          </a:xfrm>
          <a:prstGeom prst="rect">
            <a:avLst/>
          </a:prstGeom>
          <a:noFill/>
        </p:spPr>
        <p:txBody>
          <a:bodyPr wrap="square" rtlCol="0">
            <a:spAutoFit/>
          </a:bodyPr>
          <a:lstStyle/>
          <a:p>
            <a:pPr algn="just"/>
            <a:r>
              <a:rPr lang="en-IN" sz="2800" b="1" dirty="0">
                <a:solidFill>
                  <a:schemeClr val="bg1"/>
                </a:solidFill>
              </a:rPr>
              <a:t>Network Model – B1 </a:t>
            </a:r>
            <a:r>
              <a:rPr 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2" name="Table 3">
            <a:extLst>
              <a:ext uri="{FF2B5EF4-FFF2-40B4-BE49-F238E27FC236}">
                <a16:creationId xmlns:a16="http://schemas.microsoft.com/office/drawing/2014/main" id="{79217F72-A590-4F50-8463-5E870227991A}"/>
              </a:ext>
            </a:extLst>
          </p:cNvPr>
          <p:cNvGraphicFramePr>
            <a:graphicFrameLocks noGrp="1"/>
          </p:cNvGraphicFramePr>
          <p:nvPr>
            <p:extLst>
              <p:ext uri="{D42A27DB-BD31-4B8C-83A1-F6EECF244321}">
                <p14:modId xmlns:p14="http://schemas.microsoft.com/office/powerpoint/2010/main" val="2068985415"/>
              </p:ext>
            </p:extLst>
          </p:nvPr>
        </p:nvGraphicFramePr>
        <p:xfrm>
          <a:off x="71180" y="1404245"/>
          <a:ext cx="11818074" cy="5156200"/>
        </p:xfrm>
        <a:graphic>
          <a:graphicData uri="http://schemas.openxmlformats.org/drawingml/2006/table">
            <a:tbl>
              <a:tblPr firstRow="1" bandRow="1">
                <a:tableStyleId>{5C22544A-7EE6-4342-B048-85BDC9FD1C3A}</a:tableStyleId>
              </a:tblPr>
              <a:tblGrid>
                <a:gridCol w="2737471">
                  <a:extLst>
                    <a:ext uri="{9D8B030D-6E8A-4147-A177-3AD203B41FA5}">
                      <a16:colId xmlns:a16="http://schemas.microsoft.com/office/drawing/2014/main" val="1740161992"/>
                    </a:ext>
                  </a:extLst>
                </a:gridCol>
                <a:gridCol w="9080603">
                  <a:extLst>
                    <a:ext uri="{9D8B030D-6E8A-4147-A177-3AD203B41FA5}">
                      <a16:colId xmlns:a16="http://schemas.microsoft.com/office/drawing/2014/main" val="900172534"/>
                    </a:ext>
                  </a:extLst>
                </a:gridCol>
              </a:tblGrid>
              <a:tr h="370840">
                <a:tc>
                  <a:txBody>
                    <a:bodyPr/>
                    <a:lstStyle/>
                    <a:p>
                      <a:r>
                        <a:rPr lang="en-US" dirty="0"/>
                        <a:t>Key </a:t>
                      </a:r>
                      <a:endParaRPr lang="en-IN" dirty="0"/>
                    </a:p>
                  </a:txBody>
                  <a:tcPr/>
                </a:tc>
                <a:tc>
                  <a:txBody>
                    <a:bodyPr/>
                    <a:lstStyle/>
                    <a:p>
                      <a:r>
                        <a:rPr lang="en-US" dirty="0"/>
                        <a:t>Explanation </a:t>
                      </a:r>
                      <a:endParaRPr lang="en-IN" dirty="0"/>
                    </a:p>
                  </a:txBody>
                  <a:tcPr/>
                </a:tc>
                <a:extLst>
                  <a:ext uri="{0D108BD9-81ED-4DB2-BD59-A6C34878D82A}">
                    <a16:rowId xmlns:a16="http://schemas.microsoft.com/office/drawing/2014/main" val="318553959"/>
                  </a:ext>
                </a:extLst>
              </a:tr>
              <a:tr h="370840">
                <a:tc>
                  <a:txBody>
                    <a:bodyPr/>
                    <a:lstStyle/>
                    <a:p>
                      <a:r>
                        <a:rPr lang="en-US" b="1" dirty="0"/>
                        <a:t>09. Referral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Referral of professional work and sharing of fees/ cost permitted</a:t>
                      </a:r>
                    </a:p>
                  </a:txBody>
                  <a:tcPr/>
                </a:tc>
                <a:extLst>
                  <a:ext uri="{0D108BD9-81ED-4DB2-BD59-A6C34878D82A}">
                    <a16:rowId xmlns:a16="http://schemas.microsoft.com/office/drawing/2014/main" val="661764682"/>
                  </a:ext>
                </a:extLst>
              </a:tr>
              <a:tr h="370840">
                <a:tc>
                  <a:txBody>
                    <a:bodyPr/>
                    <a:lstStyle/>
                    <a:p>
                      <a:r>
                        <a:rPr lang="en-US" b="1" dirty="0"/>
                        <a:t>10. Signing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A partner of firm that gets appointment will sign reports</a:t>
                      </a:r>
                    </a:p>
                  </a:txBody>
                  <a:tcPr/>
                </a:tc>
                <a:extLst>
                  <a:ext uri="{0D108BD9-81ED-4DB2-BD59-A6C34878D82A}">
                    <a16:rowId xmlns:a16="http://schemas.microsoft.com/office/drawing/2014/main" val="2229801894"/>
                  </a:ext>
                </a:extLst>
              </a:tr>
              <a:tr h="370840">
                <a:tc>
                  <a:txBody>
                    <a:bodyPr/>
                    <a:lstStyle/>
                    <a:p>
                      <a:r>
                        <a:rPr lang="en-US" b="1" dirty="0"/>
                        <a:t>11. Firm Responsible in Delinquency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In case delinquency occurs in a particular assignment, then the firms that have jointly executed the assignment will be accountable. Therefore, division of work needs to be well documented.</a:t>
                      </a:r>
                    </a:p>
                  </a:txBody>
                  <a:tcPr/>
                </a:tc>
                <a:extLst>
                  <a:ext uri="{0D108BD9-81ED-4DB2-BD59-A6C34878D82A}">
                    <a16:rowId xmlns:a16="http://schemas.microsoft.com/office/drawing/2014/main" val="3133883207"/>
                  </a:ext>
                </a:extLst>
              </a:tr>
              <a:tr h="370840">
                <a:tc>
                  <a:txBody>
                    <a:bodyPr/>
                    <a:lstStyle/>
                    <a:p>
                      <a:r>
                        <a:rPr lang="en-US" b="1" dirty="0"/>
                        <a:t>12. Code of Ethics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Whatever is taboo for a firm under Code of Ethics, is taboo for the Network as well i.e. whatever cannot be done by a firm, cannot be done by Network as well</a:t>
                      </a:r>
                    </a:p>
                  </a:txBody>
                  <a:tcPr/>
                </a:tc>
                <a:extLst>
                  <a:ext uri="{0D108BD9-81ED-4DB2-BD59-A6C34878D82A}">
                    <a16:rowId xmlns:a16="http://schemas.microsoft.com/office/drawing/2014/main" val="3122948027"/>
                  </a:ext>
                </a:extLst>
              </a:tr>
              <a:tr h="370840">
                <a:tc>
                  <a:txBody>
                    <a:bodyPr/>
                    <a:lstStyle/>
                    <a:p>
                      <a:r>
                        <a:rPr lang="en-US" b="1" dirty="0"/>
                        <a:t>13. Joining &amp; Exit</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Firms are free to join and exit Alliance.</a:t>
                      </a:r>
                    </a:p>
                  </a:txBody>
                  <a:tcPr/>
                </a:tc>
                <a:extLst>
                  <a:ext uri="{0D108BD9-81ED-4DB2-BD59-A6C34878D82A}">
                    <a16:rowId xmlns:a16="http://schemas.microsoft.com/office/drawing/2014/main" val="2881014213"/>
                  </a:ext>
                </a:extLst>
              </a:tr>
              <a:tr h="370840">
                <a:tc>
                  <a:txBody>
                    <a:bodyPr/>
                    <a:lstStyle/>
                    <a:p>
                      <a:r>
                        <a:rPr lang="en-US" b="1" dirty="0"/>
                        <a:t>14. Reconstitution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Reconstitution has to be registered with ICAI</a:t>
                      </a:r>
                    </a:p>
                  </a:txBody>
                  <a:tcPr/>
                </a:tc>
                <a:extLst>
                  <a:ext uri="{0D108BD9-81ED-4DB2-BD59-A6C34878D82A}">
                    <a16:rowId xmlns:a16="http://schemas.microsoft.com/office/drawing/2014/main" val="981649450"/>
                  </a:ext>
                </a:extLst>
              </a:tr>
              <a:tr h="370840">
                <a:tc>
                  <a:txBody>
                    <a:bodyPr/>
                    <a:lstStyle/>
                    <a:p>
                      <a:r>
                        <a:rPr lang="en-US" b="1" dirty="0"/>
                        <a:t>15. Work Completion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If one firm leaves Network, it will not deprive other firms from completing the work</a:t>
                      </a:r>
                    </a:p>
                  </a:txBody>
                  <a:tcPr/>
                </a:tc>
                <a:extLst>
                  <a:ext uri="{0D108BD9-81ED-4DB2-BD59-A6C34878D82A}">
                    <a16:rowId xmlns:a16="http://schemas.microsoft.com/office/drawing/2014/main" val="3822855211"/>
                  </a:ext>
                </a:extLst>
              </a:tr>
              <a:tr h="370840">
                <a:tc>
                  <a:txBody>
                    <a:bodyPr/>
                    <a:lstStyle/>
                    <a:p>
                      <a:r>
                        <a:rPr lang="en-US" b="1" dirty="0"/>
                        <a:t>16. Quality Control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Quality control </a:t>
                      </a:r>
                      <a:r>
                        <a:rPr lang="en-IN" sz="1800" b="1" i="1" dirty="0"/>
                        <a:t>is well documented and complied with</a:t>
                      </a:r>
                      <a:r>
                        <a:rPr lang="en-IN" sz="1800" dirty="0"/>
                        <a:t>, which is applicable to network as well as to individual constituent firms.</a:t>
                      </a:r>
                    </a:p>
                  </a:txBody>
                  <a:tcPr/>
                </a:tc>
                <a:extLst>
                  <a:ext uri="{0D108BD9-81ED-4DB2-BD59-A6C34878D82A}">
                    <a16:rowId xmlns:a16="http://schemas.microsoft.com/office/drawing/2014/main" val="508761123"/>
                  </a:ext>
                </a:extLst>
              </a:tr>
              <a:tr h="370840">
                <a:tc>
                  <a:txBody>
                    <a:bodyPr/>
                    <a:lstStyle/>
                    <a:p>
                      <a:r>
                        <a:rPr lang="en-US" b="1" dirty="0"/>
                        <a:t>17. Integration Agreement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i="1" dirty="0"/>
                        <a:t>Firms will be </a:t>
                      </a:r>
                      <a:r>
                        <a:rPr lang="en-IN" sz="1800" b="1" i="1" dirty="0"/>
                        <a:t>bound by</a:t>
                      </a:r>
                      <a:r>
                        <a:rPr lang="en-IN" sz="1800" i="1" dirty="0"/>
                        <a:t> Network’s internal integration agreement.</a:t>
                      </a:r>
                    </a:p>
                  </a:txBody>
                  <a:tcPr/>
                </a:tc>
                <a:extLst>
                  <a:ext uri="{0D108BD9-81ED-4DB2-BD59-A6C34878D82A}">
                    <a16:rowId xmlns:a16="http://schemas.microsoft.com/office/drawing/2014/main" val="1827989874"/>
                  </a:ext>
                </a:extLst>
              </a:tr>
              <a:tr h="370840">
                <a:tc>
                  <a:txBody>
                    <a:bodyPr/>
                    <a:lstStyle/>
                    <a:p>
                      <a:r>
                        <a:rPr lang="en-US" b="1" dirty="0"/>
                        <a:t>18. Assignment Signing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1" dirty="0"/>
                        <a:t>Individual firms</a:t>
                      </a:r>
                      <a:r>
                        <a:rPr lang="en-IN" sz="1800" i="1" dirty="0"/>
                        <a:t> take up professional work on their own, and a partner of said firm can sign the reports and documents</a:t>
                      </a:r>
                    </a:p>
                  </a:txBody>
                  <a:tcPr/>
                </a:tc>
                <a:extLst>
                  <a:ext uri="{0D108BD9-81ED-4DB2-BD59-A6C34878D82A}">
                    <a16:rowId xmlns:a16="http://schemas.microsoft.com/office/drawing/2014/main" val="1538919263"/>
                  </a:ext>
                </a:extLst>
              </a:tr>
            </a:tbl>
          </a:graphicData>
        </a:graphic>
      </p:graphicFrame>
    </p:spTree>
    <p:extLst>
      <p:ext uri="{BB962C8B-B14F-4D97-AF65-F5344CB8AC3E}">
        <p14:creationId xmlns:p14="http://schemas.microsoft.com/office/powerpoint/2010/main" val="2527965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3212616"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48667" y="474480"/>
            <a:ext cx="5486631" cy="523220"/>
          </a:xfrm>
          <a:prstGeom prst="rect">
            <a:avLst/>
          </a:prstGeom>
          <a:noFill/>
        </p:spPr>
        <p:txBody>
          <a:bodyPr wrap="square" rtlCol="0">
            <a:spAutoFit/>
          </a:bodyPr>
          <a:lstStyle/>
          <a:p>
            <a:pPr algn="just"/>
            <a:r>
              <a:rPr lang="en-IN" sz="2800" b="1" dirty="0">
                <a:solidFill>
                  <a:schemeClr val="bg1"/>
                </a:solidFill>
              </a:rPr>
              <a:t>Network Model – B1 </a:t>
            </a:r>
            <a:r>
              <a:rPr 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2" name="Table 3">
            <a:extLst>
              <a:ext uri="{FF2B5EF4-FFF2-40B4-BE49-F238E27FC236}">
                <a16:creationId xmlns:a16="http://schemas.microsoft.com/office/drawing/2014/main" id="{79217F72-A590-4F50-8463-5E870227991A}"/>
              </a:ext>
            </a:extLst>
          </p:cNvPr>
          <p:cNvGraphicFramePr>
            <a:graphicFrameLocks noGrp="1"/>
          </p:cNvGraphicFramePr>
          <p:nvPr>
            <p:extLst>
              <p:ext uri="{D42A27DB-BD31-4B8C-83A1-F6EECF244321}">
                <p14:modId xmlns:p14="http://schemas.microsoft.com/office/powerpoint/2010/main" val="1040577392"/>
              </p:ext>
            </p:extLst>
          </p:nvPr>
        </p:nvGraphicFramePr>
        <p:xfrm>
          <a:off x="71180" y="1404245"/>
          <a:ext cx="11818074" cy="1651000"/>
        </p:xfrm>
        <a:graphic>
          <a:graphicData uri="http://schemas.openxmlformats.org/drawingml/2006/table">
            <a:tbl>
              <a:tblPr firstRow="1" bandRow="1">
                <a:tableStyleId>{5C22544A-7EE6-4342-B048-85BDC9FD1C3A}</a:tableStyleId>
              </a:tblPr>
              <a:tblGrid>
                <a:gridCol w="2737471">
                  <a:extLst>
                    <a:ext uri="{9D8B030D-6E8A-4147-A177-3AD203B41FA5}">
                      <a16:colId xmlns:a16="http://schemas.microsoft.com/office/drawing/2014/main" val="1740161992"/>
                    </a:ext>
                  </a:extLst>
                </a:gridCol>
                <a:gridCol w="9080603">
                  <a:extLst>
                    <a:ext uri="{9D8B030D-6E8A-4147-A177-3AD203B41FA5}">
                      <a16:colId xmlns:a16="http://schemas.microsoft.com/office/drawing/2014/main" val="900172534"/>
                    </a:ext>
                  </a:extLst>
                </a:gridCol>
              </a:tblGrid>
              <a:tr h="370840">
                <a:tc>
                  <a:txBody>
                    <a:bodyPr/>
                    <a:lstStyle/>
                    <a:p>
                      <a:r>
                        <a:rPr lang="en-US" dirty="0"/>
                        <a:t>Key </a:t>
                      </a:r>
                      <a:endParaRPr lang="en-IN" dirty="0"/>
                    </a:p>
                  </a:txBody>
                  <a:tcPr/>
                </a:tc>
                <a:tc>
                  <a:txBody>
                    <a:bodyPr/>
                    <a:lstStyle/>
                    <a:p>
                      <a:r>
                        <a:rPr lang="en-US" dirty="0"/>
                        <a:t>Explanation </a:t>
                      </a:r>
                      <a:endParaRPr lang="en-IN" dirty="0"/>
                    </a:p>
                  </a:txBody>
                  <a:tcPr/>
                </a:tc>
                <a:extLst>
                  <a:ext uri="{0D108BD9-81ED-4DB2-BD59-A6C34878D82A}">
                    <a16:rowId xmlns:a16="http://schemas.microsoft.com/office/drawing/2014/main" val="318553959"/>
                  </a:ext>
                </a:extLst>
              </a:tr>
              <a:tr h="370840">
                <a:tc>
                  <a:txBody>
                    <a:bodyPr/>
                    <a:lstStyle/>
                    <a:p>
                      <a:r>
                        <a:rPr lang="en-US" b="1" dirty="0"/>
                        <a:t>19. Bye-laws of Alliance </a:t>
                      </a:r>
                      <a:endParaRPr lang="en-IN" b="1" dirty="0"/>
                    </a:p>
                  </a:txBody>
                  <a:tcPr/>
                </a:tc>
                <a:tc>
                  <a:txBody>
                    <a:bodyPr/>
                    <a:lstStyle/>
                    <a:p>
                      <a:r>
                        <a:rPr lang="en-IN" sz="1800" dirty="0"/>
                        <a:t>Network will have its own bye-laws which should not contradict CA Act, CA Regulations, Code of Ethics and Council Guidelines</a:t>
                      </a:r>
                    </a:p>
                  </a:txBody>
                  <a:tcPr/>
                </a:tc>
                <a:extLst>
                  <a:ext uri="{0D108BD9-81ED-4DB2-BD59-A6C34878D82A}">
                    <a16:rowId xmlns:a16="http://schemas.microsoft.com/office/drawing/2014/main" val="1412932619"/>
                  </a:ext>
                </a:extLst>
              </a:tr>
              <a:tr h="370840">
                <a:tc>
                  <a:txBody>
                    <a:bodyPr/>
                    <a:lstStyle/>
                    <a:p>
                      <a:r>
                        <a:rPr lang="en-US" b="1" dirty="0"/>
                        <a:t>20. Agreement Filing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Network shall have to submit to ICAI copy of internal agreement signed by an authorised partner of all constituent firms</a:t>
                      </a:r>
                    </a:p>
                  </a:txBody>
                  <a:tcPr/>
                </a:tc>
                <a:extLst>
                  <a:ext uri="{0D108BD9-81ED-4DB2-BD59-A6C34878D82A}">
                    <a16:rowId xmlns:a16="http://schemas.microsoft.com/office/drawing/2014/main" val="4231231696"/>
                  </a:ext>
                </a:extLst>
              </a:tr>
            </a:tbl>
          </a:graphicData>
        </a:graphic>
      </p:graphicFrame>
    </p:spTree>
    <p:extLst>
      <p:ext uri="{BB962C8B-B14F-4D97-AF65-F5344CB8AC3E}">
        <p14:creationId xmlns:p14="http://schemas.microsoft.com/office/powerpoint/2010/main" val="237882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3212616"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48667" y="474480"/>
            <a:ext cx="8415645" cy="523220"/>
          </a:xfrm>
          <a:prstGeom prst="rect">
            <a:avLst/>
          </a:prstGeom>
          <a:noFill/>
        </p:spPr>
        <p:txBody>
          <a:bodyPr wrap="square" rtlCol="0">
            <a:spAutoFit/>
          </a:bodyPr>
          <a:lstStyle/>
          <a:p>
            <a:pPr algn="just"/>
            <a:r>
              <a:rPr lang="e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Lead Firm in Network Model – B2</a:t>
            </a:r>
            <a:r>
              <a:rPr 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2" name="Table 3">
            <a:extLst>
              <a:ext uri="{FF2B5EF4-FFF2-40B4-BE49-F238E27FC236}">
                <a16:creationId xmlns:a16="http://schemas.microsoft.com/office/drawing/2014/main" id="{79217F72-A590-4F50-8463-5E870227991A}"/>
              </a:ext>
            </a:extLst>
          </p:cNvPr>
          <p:cNvGraphicFramePr>
            <a:graphicFrameLocks noGrp="1"/>
          </p:cNvGraphicFramePr>
          <p:nvPr>
            <p:extLst>
              <p:ext uri="{D42A27DB-BD31-4B8C-83A1-F6EECF244321}">
                <p14:modId xmlns:p14="http://schemas.microsoft.com/office/powerpoint/2010/main" val="2404998747"/>
              </p:ext>
            </p:extLst>
          </p:nvPr>
        </p:nvGraphicFramePr>
        <p:xfrm>
          <a:off x="71180" y="1404245"/>
          <a:ext cx="11818074" cy="3952240"/>
        </p:xfrm>
        <a:graphic>
          <a:graphicData uri="http://schemas.openxmlformats.org/drawingml/2006/table">
            <a:tbl>
              <a:tblPr firstRow="1" bandRow="1">
                <a:tableStyleId>{5C22544A-7EE6-4342-B048-85BDC9FD1C3A}</a:tableStyleId>
              </a:tblPr>
              <a:tblGrid>
                <a:gridCol w="2466647">
                  <a:extLst>
                    <a:ext uri="{9D8B030D-6E8A-4147-A177-3AD203B41FA5}">
                      <a16:colId xmlns:a16="http://schemas.microsoft.com/office/drawing/2014/main" val="1740161992"/>
                    </a:ext>
                  </a:extLst>
                </a:gridCol>
                <a:gridCol w="9351427">
                  <a:extLst>
                    <a:ext uri="{9D8B030D-6E8A-4147-A177-3AD203B41FA5}">
                      <a16:colId xmlns:a16="http://schemas.microsoft.com/office/drawing/2014/main" val="900172534"/>
                    </a:ext>
                  </a:extLst>
                </a:gridCol>
              </a:tblGrid>
              <a:tr h="370840">
                <a:tc>
                  <a:txBody>
                    <a:bodyPr/>
                    <a:lstStyle/>
                    <a:p>
                      <a:r>
                        <a:rPr lang="en-US" dirty="0"/>
                        <a:t>Key </a:t>
                      </a:r>
                      <a:endParaRPr lang="en-IN" dirty="0"/>
                    </a:p>
                  </a:txBody>
                  <a:tcPr/>
                </a:tc>
                <a:tc>
                  <a:txBody>
                    <a:bodyPr/>
                    <a:lstStyle/>
                    <a:p>
                      <a:r>
                        <a:rPr lang="en-US" dirty="0"/>
                        <a:t>Explanation </a:t>
                      </a:r>
                      <a:endParaRPr lang="en-IN" dirty="0"/>
                    </a:p>
                  </a:txBody>
                  <a:tcPr/>
                </a:tc>
                <a:extLst>
                  <a:ext uri="{0D108BD9-81ED-4DB2-BD59-A6C34878D82A}">
                    <a16:rowId xmlns:a16="http://schemas.microsoft.com/office/drawing/2014/main" val="318553959"/>
                  </a:ext>
                </a:extLst>
              </a:tr>
              <a:tr h="370840">
                <a:tc>
                  <a:txBody>
                    <a:bodyPr/>
                    <a:lstStyle/>
                    <a:p>
                      <a:r>
                        <a:rPr lang="en-US" b="1" dirty="0"/>
                        <a:t>1. Purpose </a:t>
                      </a:r>
                      <a:endParaRPr lang="en-IN" b="1" dirty="0"/>
                    </a:p>
                  </a:txBody>
                  <a:tcPr/>
                </a:tc>
                <a:tc>
                  <a:txBody>
                    <a:bodyPr/>
                    <a:lstStyle/>
                    <a:p>
                      <a:r>
                        <a:rPr lang="en-IN" sz="1800" dirty="0"/>
                        <a:t>Firms come together for </a:t>
                      </a:r>
                      <a:r>
                        <a:rPr lang="en-IN" sz="1800" b="1" dirty="0"/>
                        <a:t>Mutual Benefits by pooling resources</a:t>
                      </a:r>
                      <a:r>
                        <a:rPr lang="en-IN" sz="1800" dirty="0"/>
                        <a:t>, </a:t>
                      </a:r>
                      <a:r>
                        <a:rPr lang="en-IN" sz="1800" b="1" dirty="0"/>
                        <a:t>showcase their combined strength</a:t>
                      </a:r>
                      <a:r>
                        <a:rPr lang="en-IN" sz="1800" dirty="0"/>
                        <a:t>, and have </a:t>
                      </a:r>
                      <a:r>
                        <a:rPr lang="en-IN" sz="1800" b="1" dirty="0"/>
                        <a:t>uniform policies</a:t>
                      </a:r>
                      <a:r>
                        <a:rPr lang="en-IN" sz="1800" dirty="0"/>
                        <a:t>, </a:t>
                      </a:r>
                      <a:r>
                        <a:rPr lang="en-IN" sz="1800" b="1" dirty="0"/>
                        <a:t>technology</a:t>
                      </a:r>
                      <a:r>
                        <a:rPr lang="en-IN" sz="1800" dirty="0"/>
                        <a:t> and </a:t>
                      </a:r>
                      <a:r>
                        <a:rPr lang="en-IN" sz="1800" b="1" dirty="0"/>
                        <a:t>collaterals</a:t>
                      </a:r>
                      <a:r>
                        <a:rPr lang="en-IN" sz="1800" dirty="0"/>
                        <a:t>, and </a:t>
                      </a:r>
                    </a:p>
                    <a:p>
                      <a:r>
                        <a:rPr lang="en-IN" sz="1800" b="1" i="1" dirty="0"/>
                        <a:t>showcase themselves as ONE Big Unit</a:t>
                      </a:r>
                      <a:endParaRPr lang="en-IN" b="1" i="1" dirty="0"/>
                    </a:p>
                  </a:txBody>
                  <a:tcPr/>
                </a:tc>
                <a:extLst>
                  <a:ext uri="{0D108BD9-81ED-4DB2-BD59-A6C34878D82A}">
                    <a16:rowId xmlns:a16="http://schemas.microsoft.com/office/drawing/2014/main" val="661764682"/>
                  </a:ext>
                </a:extLst>
              </a:tr>
              <a:tr h="370840">
                <a:tc>
                  <a:txBody>
                    <a:bodyPr/>
                    <a:lstStyle/>
                    <a:p>
                      <a:r>
                        <a:rPr lang="en-US" b="1" dirty="0"/>
                        <a:t>2. Name Style </a:t>
                      </a:r>
                      <a:endParaRPr lang="en-IN" b="1" dirty="0"/>
                    </a:p>
                  </a:txBody>
                  <a:tcPr/>
                </a:tc>
                <a:tc>
                  <a:txBody>
                    <a:bodyPr/>
                    <a:lstStyle/>
                    <a:p>
                      <a:r>
                        <a:rPr lang="en-IN" sz="1800" dirty="0"/>
                        <a:t>Constituent firms will </a:t>
                      </a:r>
                      <a:r>
                        <a:rPr lang="en-IN" sz="1800" b="1" i="1" dirty="0"/>
                        <a:t>choose one of the firms</a:t>
                      </a:r>
                      <a:r>
                        <a:rPr lang="en-IN" sz="1800" dirty="0"/>
                        <a:t> as Lead firm e.g. A &amp; Co. is selected as Lead Firm, then </a:t>
                      </a:r>
                      <a:r>
                        <a:rPr lang="en-IN" sz="1800" b="1" i="1" dirty="0"/>
                        <a:t>name of Network will be “A &amp; Co. &amp; Affiliates” or “A &amp; Co. Network”</a:t>
                      </a:r>
                      <a:endParaRPr lang="en-IN" b="1" i="1" dirty="0"/>
                    </a:p>
                  </a:txBody>
                  <a:tcPr/>
                </a:tc>
                <a:extLst>
                  <a:ext uri="{0D108BD9-81ED-4DB2-BD59-A6C34878D82A}">
                    <a16:rowId xmlns:a16="http://schemas.microsoft.com/office/drawing/2014/main" val="2229801894"/>
                  </a:ext>
                </a:extLst>
              </a:tr>
              <a:tr h="370840">
                <a:tc>
                  <a:txBody>
                    <a:bodyPr/>
                    <a:lstStyle/>
                    <a:p>
                      <a:r>
                        <a:rPr lang="en-US" b="1" dirty="0"/>
                        <a:t>3. Registration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ICAI will register and allot </a:t>
                      </a:r>
                      <a:r>
                        <a:rPr lang="en-IN" sz="1800" b="1" dirty="0"/>
                        <a:t>Network Registration Number (NRN) </a:t>
                      </a:r>
                    </a:p>
                  </a:txBody>
                  <a:tcPr/>
                </a:tc>
                <a:extLst>
                  <a:ext uri="{0D108BD9-81ED-4DB2-BD59-A6C34878D82A}">
                    <a16:rowId xmlns:a16="http://schemas.microsoft.com/office/drawing/2014/main" val="3133883207"/>
                  </a:ext>
                </a:extLst>
              </a:tr>
              <a:tr h="370840">
                <a:tc>
                  <a:txBody>
                    <a:bodyPr/>
                    <a:lstStyle/>
                    <a:p>
                      <a:r>
                        <a:rPr lang="en-US" b="1" dirty="0"/>
                        <a:t>4. Independent Practice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Constituent firms are </a:t>
                      </a:r>
                      <a:r>
                        <a:rPr lang="en-IN" sz="1800" b="1" dirty="0"/>
                        <a:t>bound by internal agreement</a:t>
                      </a:r>
                      <a:r>
                        <a:rPr lang="en-IN" sz="1800" dirty="0"/>
                        <a:t> </a:t>
                      </a:r>
                      <a:r>
                        <a:rPr lang="en-IN" sz="1800" i="1" u="sng" dirty="0"/>
                        <a:t>recognising one of the firms</a:t>
                      </a:r>
                      <a:r>
                        <a:rPr lang="en-IN" sz="1800" dirty="0"/>
                        <a:t> </a:t>
                      </a:r>
                      <a:r>
                        <a:rPr lang="en-IN" sz="1800" b="1" i="1" dirty="0"/>
                        <a:t>as Lead firm</a:t>
                      </a:r>
                      <a:r>
                        <a:rPr lang="en-IN" sz="1800" dirty="0"/>
                        <a:t>, depending upon specialism and expertise required for each assignment. </a:t>
                      </a:r>
                      <a:r>
                        <a:rPr lang="en-IN" sz="1800" b="1" i="1" u="sng" dirty="0"/>
                        <a:t>Network’s decision prevails upon other firms</a:t>
                      </a:r>
                    </a:p>
                  </a:txBody>
                  <a:tcPr/>
                </a:tc>
                <a:extLst>
                  <a:ext uri="{0D108BD9-81ED-4DB2-BD59-A6C34878D82A}">
                    <a16:rowId xmlns:a16="http://schemas.microsoft.com/office/drawing/2014/main" val="3122948027"/>
                  </a:ext>
                </a:extLst>
              </a:tr>
              <a:tr h="370840">
                <a:tc>
                  <a:txBody>
                    <a:bodyPr/>
                    <a:lstStyle/>
                    <a:p>
                      <a:r>
                        <a:rPr lang="en-US" b="1" dirty="0"/>
                        <a:t>5. Branding</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Display of Network name in professional stationery to be permitted </a:t>
                      </a:r>
                    </a:p>
                  </a:txBody>
                  <a:tcPr/>
                </a:tc>
                <a:extLst>
                  <a:ext uri="{0D108BD9-81ED-4DB2-BD59-A6C34878D82A}">
                    <a16:rowId xmlns:a16="http://schemas.microsoft.com/office/drawing/2014/main" val="2881014213"/>
                  </a:ext>
                </a:extLst>
              </a:tr>
              <a:tr h="370840">
                <a:tc>
                  <a:txBody>
                    <a:bodyPr/>
                    <a:lstStyle/>
                    <a:p>
                      <a:r>
                        <a:rPr lang="en-US" b="1" dirty="0"/>
                        <a:t>6. Multiple Members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Firms of one Network cannot become Member of another Network or Alliance</a:t>
                      </a:r>
                    </a:p>
                  </a:txBody>
                  <a:tcPr/>
                </a:tc>
                <a:extLst>
                  <a:ext uri="{0D108BD9-81ED-4DB2-BD59-A6C34878D82A}">
                    <a16:rowId xmlns:a16="http://schemas.microsoft.com/office/drawing/2014/main" val="981649450"/>
                  </a:ext>
                </a:extLst>
              </a:tr>
            </a:tbl>
          </a:graphicData>
        </a:graphic>
      </p:graphicFrame>
    </p:spTree>
    <p:extLst>
      <p:ext uri="{BB962C8B-B14F-4D97-AF65-F5344CB8AC3E}">
        <p14:creationId xmlns:p14="http://schemas.microsoft.com/office/powerpoint/2010/main" val="502658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317848" cy="523220"/>
          </a:xfrm>
          <a:prstGeom prst="rect">
            <a:avLst/>
          </a:prstGeom>
          <a:noFill/>
        </p:spPr>
        <p:txBody>
          <a:bodyPr wrap="square" rtlCol="0">
            <a:spAutoFit/>
          </a:bodyPr>
          <a:lstStyle/>
          <a:p>
            <a:pPr algn="just"/>
            <a:r>
              <a:rPr lang="e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Lead Firm in Network Model – B2</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14" name="Content Placeholder 2">
            <a:extLst>
              <a:ext uri="{FF2B5EF4-FFF2-40B4-BE49-F238E27FC236}">
                <a16:creationId xmlns:a16="http://schemas.microsoft.com/office/drawing/2014/main" id="{1D37D892-686E-43A1-8697-EB9DA8D6C277}"/>
              </a:ext>
            </a:extLst>
          </p:cNvPr>
          <p:cNvSpPr txBox="1">
            <a:spLocks/>
          </p:cNvSpPr>
          <p:nvPr/>
        </p:nvSpPr>
        <p:spPr>
          <a:xfrm>
            <a:off x="112465" y="1411129"/>
            <a:ext cx="11103223" cy="50630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1700" dirty="0"/>
          </a:p>
          <a:p>
            <a:endParaRPr lang="en-IN" sz="1700" dirty="0"/>
          </a:p>
          <a:p>
            <a:endParaRPr lang="en-IN" sz="1700" dirty="0"/>
          </a:p>
          <a:p>
            <a:endParaRPr lang="en-IN" sz="1700" dirty="0"/>
          </a:p>
          <a:p>
            <a:pPr marL="0" indent="0">
              <a:buNone/>
            </a:pPr>
            <a:endParaRPr lang="en-IN" sz="1700" dirty="0"/>
          </a:p>
        </p:txBody>
      </p:sp>
      <p:graphicFrame>
        <p:nvGraphicFramePr>
          <p:cNvPr id="15" name="Table 3">
            <a:extLst>
              <a:ext uri="{FF2B5EF4-FFF2-40B4-BE49-F238E27FC236}">
                <a16:creationId xmlns:a16="http://schemas.microsoft.com/office/drawing/2014/main" id="{EF6FC041-1D94-4C84-871B-B409B08301A8}"/>
              </a:ext>
            </a:extLst>
          </p:cNvPr>
          <p:cNvGraphicFramePr>
            <a:graphicFrameLocks noGrp="1"/>
          </p:cNvGraphicFramePr>
          <p:nvPr>
            <p:extLst>
              <p:ext uri="{D42A27DB-BD31-4B8C-83A1-F6EECF244321}">
                <p14:modId xmlns:p14="http://schemas.microsoft.com/office/powerpoint/2010/main" val="3841310523"/>
              </p:ext>
            </p:extLst>
          </p:nvPr>
        </p:nvGraphicFramePr>
        <p:xfrm>
          <a:off x="71180" y="1404245"/>
          <a:ext cx="11818074" cy="5039360"/>
        </p:xfrm>
        <a:graphic>
          <a:graphicData uri="http://schemas.openxmlformats.org/drawingml/2006/table">
            <a:tbl>
              <a:tblPr firstRow="1" bandRow="1">
                <a:tableStyleId>{5C22544A-7EE6-4342-B048-85BDC9FD1C3A}</a:tableStyleId>
              </a:tblPr>
              <a:tblGrid>
                <a:gridCol w="2737471">
                  <a:extLst>
                    <a:ext uri="{9D8B030D-6E8A-4147-A177-3AD203B41FA5}">
                      <a16:colId xmlns:a16="http://schemas.microsoft.com/office/drawing/2014/main" val="1740161992"/>
                    </a:ext>
                  </a:extLst>
                </a:gridCol>
                <a:gridCol w="9080603">
                  <a:extLst>
                    <a:ext uri="{9D8B030D-6E8A-4147-A177-3AD203B41FA5}">
                      <a16:colId xmlns:a16="http://schemas.microsoft.com/office/drawing/2014/main" val="900172534"/>
                    </a:ext>
                  </a:extLst>
                </a:gridCol>
              </a:tblGrid>
              <a:tr h="370840">
                <a:tc>
                  <a:txBody>
                    <a:bodyPr/>
                    <a:lstStyle/>
                    <a:p>
                      <a:r>
                        <a:rPr lang="en-US" dirty="0"/>
                        <a:t>Key </a:t>
                      </a:r>
                      <a:endParaRPr lang="en-IN" dirty="0"/>
                    </a:p>
                  </a:txBody>
                  <a:tcPr/>
                </a:tc>
                <a:tc>
                  <a:txBody>
                    <a:bodyPr/>
                    <a:lstStyle/>
                    <a:p>
                      <a:r>
                        <a:rPr lang="en-US" dirty="0"/>
                        <a:t>Explanation </a:t>
                      </a:r>
                      <a:endParaRPr lang="en-IN" dirty="0"/>
                    </a:p>
                  </a:txBody>
                  <a:tcPr/>
                </a:tc>
                <a:extLst>
                  <a:ext uri="{0D108BD9-81ED-4DB2-BD59-A6C34878D82A}">
                    <a16:rowId xmlns:a16="http://schemas.microsoft.com/office/drawing/2014/main" val="318553959"/>
                  </a:ext>
                </a:extLst>
              </a:tr>
              <a:tr h="370840">
                <a:tc>
                  <a:txBody>
                    <a:bodyPr/>
                    <a:lstStyle/>
                    <a:p>
                      <a:r>
                        <a:rPr lang="en-US" b="1" dirty="0"/>
                        <a:t>7. Empanelment Process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1" dirty="0"/>
                        <a:t>Lead firm is entitled to apply for empanelment in its own name, but by way of internal agreement, it will be on behalf of entire Network.</a:t>
                      </a:r>
                      <a:r>
                        <a:rPr lang="en-IN"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When Lead firm applies for empanelment, </a:t>
                      </a:r>
                      <a:r>
                        <a:rPr lang="en-IN" sz="1800" u="sng" dirty="0"/>
                        <a:t>other constituent firms cannot apply</a:t>
                      </a:r>
                      <a:r>
                        <a:rPr lang="en-IN" sz="1800" dirty="0"/>
                        <a:t>. ICAI will put in efforts to get recognition of the combined strength and resources</a:t>
                      </a:r>
                    </a:p>
                  </a:txBody>
                  <a:tcPr/>
                </a:tc>
                <a:extLst>
                  <a:ext uri="{0D108BD9-81ED-4DB2-BD59-A6C34878D82A}">
                    <a16:rowId xmlns:a16="http://schemas.microsoft.com/office/drawing/2014/main" val="661764682"/>
                  </a:ext>
                </a:extLst>
              </a:tr>
              <a:tr h="370840">
                <a:tc>
                  <a:txBody>
                    <a:bodyPr/>
                    <a:lstStyle/>
                    <a:p>
                      <a:r>
                        <a:rPr lang="en-US" b="1" dirty="0"/>
                        <a:t>8. Independence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“Independence” issues will have to be kept in mind i.e. if one firm does statutory audit of an entity, another constituent firm cannot do internal audit. If one firm does audit work, another constituent firm cannot perform non-audit services of same client.  Rotation of audit amongst constituent firms will not be permitted</a:t>
                      </a:r>
                    </a:p>
                  </a:txBody>
                  <a:tcPr/>
                </a:tc>
                <a:extLst>
                  <a:ext uri="{0D108BD9-81ED-4DB2-BD59-A6C34878D82A}">
                    <a16:rowId xmlns:a16="http://schemas.microsoft.com/office/drawing/2014/main" val="2229801894"/>
                  </a:ext>
                </a:extLst>
              </a:tr>
              <a:tr h="370840">
                <a:tc>
                  <a:txBody>
                    <a:bodyPr/>
                    <a:lstStyle/>
                    <a:p>
                      <a:r>
                        <a:rPr lang="en-US" b="1" dirty="0"/>
                        <a:t>09. Referral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Referral of professional work and sharing of fees/ cost permitted</a:t>
                      </a:r>
                    </a:p>
                  </a:txBody>
                  <a:tcPr/>
                </a:tc>
                <a:extLst>
                  <a:ext uri="{0D108BD9-81ED-4DB2-BD59-A6C34878D82A}">
                    <a16:rowId xmlns:a16="http://schemas.microsoft.com/office/drawing/2014/main" val="3133883207"/>
                  </a:ext>
                </a:extLst>
              </a:tr>
              <a:tr h="370840">
                <a:tc>
                  <a:txBody>
                    <a:bodyPr/>
                    <a:lstStyle/>
                    <a:p>
                      <a:r>
                        <a:rPr lang="en-US" b="1" dirty="0"/>
                        <a:t>10. Signing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1" dirty="0"/>
                        <a:t>A partner of lead firm will sign reports and certificates, if the lead firm gets appointment in its name</a:t>
                      </a:r>
                    </a:p>
                  </a:txBody>
                  <a:tcPr/>
                </a:tc>
                <a:extLst>
                  <a:ext uri="{0D108BD9-81ED-4DB2-BD59-A6C34878D82A}">
                    <a16:rowId xmlns:a16="http://schemas.microsoft.com/office/drawing/2014/main" val="3122948027"/>
                  </a:ext>
                </a:extLst>
              </a:tr>
              <a:tr h="370840">
                <a:tc>
                  <a:txBody>
                    <a:bodyPr/>
                    <a:lstStyle/>
                    <a:p>
                      <a:r>
                        <a:rPr lang="en-US" b="1" dirty="0"/>
                        <a:t>11. Firm Responsible in Delinquency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In case delinquency occurs in a particular assignment, then the firms that have jointly executed the assignment will be accountable. Therefore, division of work needs to be well documented.</a:t>
                      </a:r>
                    </a:p>
                  </a:txBody>
                  <a:tcPr/>
                </a:tc>
                <a:extLst>
                  <a:ext uri="{0D108BD9-81ED-4DB2-BD59-A6C34878D82A}">
                    <a16:rowId xmlns:a16="http://schemas.microsoft.com/office/drawing/2014/main" val="2881014213"/>
                  </a:ext>
                </a:extLst>
              </a:tr>
              <a:tr h="370840">
                <a:tc>
                  <a:txBody>
                    <a:bodyPr/>
                    <a:lstStyle/>
                    <a:p>
                      <a:r>
                        <a:rPr lang="en-US" b="1" dirty="0"/>
                        <a:t>12. Code of Ethics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Whatever is taboo for a firm under Code of Ethics, is taboo for the Network as well i.e. whatever cannot be done by a firm, cannot be done by Network as well</a:t>
                      </a:r>
                    </a:p>
                  </a:txBody>
                  <a:tcPr/>
                </a:tc>
                <a:extLst>
                  <a:ext uri="{0D108BD9-81ED-4DB2-BD59-A6C34878D82A}">
                    <a16:rowId xmlns:a16="http://schemas.microsoft.com/office/drawing/2014/main" val="981649450"/>
                  </a:ext>
                </a:extLst>
              </a:tr>
            </a:tbl>
          </a:graphicData>
        </a:graphic>
      </p:graphicFrame>
    </p:spTree>
    <p:extLst>
      <p:ext uri="{BB962C8B-B14F-4D97-AF65-F5344CB8AC3E}">
        <p14:creationId xmlns:p14="http://schemas.microsoft.com/office/powerpoint/2010/main" val="279857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180465"/>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180465"/>
            <a:ext cx="3212616"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48667" y="474480"/>
            <a:ext cx="5486631" cy="523220"/>
          </a:xfrm>
          <a:prstGeom prst="rect">
            <a:avLst/>
          </a:prstGeom>
          <a:noFill/>
        </p:spPr>
        <p:txBody>
          <a:bodyPr wrap="square" rtlCol="0">
            <a:spAutoFit/>
          </a:bodyPr>
          <a:lstStyle/>
          <a:p>
            <a:pPr algn="just"/>
            <a:r>
              <a:rPr lang="en-IN" sz="2800" b="1" dirty="0">
                <a:solidFill>
                  <a:schemeClr val="bg1"/>
                </a:solidFill>
              </a:rPr>
              <a:t>Network Model – B2</a:t>
            </a:r>
            <a:r>
              <a:rPr 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2" name="Table 3">
            <a:extLst>
              <a:ext uri="{FF2B5EF4-FFF2-40B4-BE49-F238E27FC236}">
                <a16:creationId xmlns:a16="http://schemas.microsoft.com/office/drawing/2014/main" id="{79217F72-A590-4F50-8463-5E870227991A}"/>
              </a:ext>
            </a:extLst>
          </p:cNvPr>
          <p:cNvGraphicFramePr>
            <a:graphicFrameLocks noGrp="1"/>
          </p:cNvGraphicFramePr>
          <p:nvPr>
            <p:extLst>
              <p:ext uri="{D42A27DB-BD31-4B8C-83A1-F6EECF244321}">
                <p14:modId xmlns:p14="http://schemas.microsoft.com/office/powerpoint/2010/main" val="1407266736"/>
              </p:ext>
            </p:extLst>
          </p:nvPr>
        </p:nvGraphicFramePr>
        <p:xfrm>
          <a:off x="71180" y="1384684"/>
          <a:ext cx="11818074" cy="5232400"/>
        </p:xfrm>
        <a:graphic>
          <a:graphicData uri="http://schemas.openxmlformats.org/drawingml/2006/table">
            <a:tbl>
              <a:tblPr firstRow="1" bandRow="1">
                <a:tableStyleId>{5C22544A-7EE6-4342-B048-85BDC9FD1C3A}</a:tableStyleId>
              </a:tblPr>
              <a:tblGrid>
                <a:gridCol w="2737471">
                  <a:extLst>
                    <a:ext uri="{9D8B030D-6E8A-4147-A177-3AD203B41FA5}">
                      <a16:colId xmlns:a16="http://schemas.microsoft.com/office/drawing/2014/main" val="1740161992"/>
                    </a:ext>
                  </a:extLst>
                </a:gridCol>
                <a:gridCol w="9080603">
                  <a:extLst>
                    <a:ext uri="{9D8B030D-6E8A-4147-A177-3AD203B41FA5}">
                      <a16:colId xmlns:a16="http://schemas.microsoft.com/office/drawing/2014/main" val="900172534"/>
                    </a:ext>
                  </a:extLst>
                </a:gridCol>
              </a:tblGrid>
              <a:tr h="370840">
                <a:tc>
                  <a:txBody>
                    <a:bodyPr/>
                    <a:lstStyle/>
                    <a:p>
                      <a:r>
                        <a:rPr lang="en-US" dirty="0"/>
                        <a:t>Key </a:t>
                      </a:r>
                      <a:endParaRPr lang="en-IN" dirty="0"/>
                    </a:p>
                  </a:txBody>
                  <a:tcPr/>
                </a:tc>
                <a:tc>
                  <a:txBody>
                    <a:bodyPr/>
                    <a:lstStyle/>
                    <a:p>
                      <a:r>
                        <a:rPr lang="en-US" dirty="0"/>
                        <a:t>Explanation </a:t>
                      </a:r>
                      <a:endParaRPr lang="en-IN" dirty="0"/>
                    </a:p>
                  </a:txBody>
                  <a:tcPr/>
                </a:tc>
                <a:extLst>
                  <a:ext uri="{0D108BD9-81ED-4DB2-BD59-A6C34878D82A}">
                    <a16:rowId xmlns:a16="http://schemas.microsoft.com/office/drawing/2014/main" val="318553959"/>
                  </a:ext>
                </a:extLst>
              </a:tr>
              <a:tr h="370840">
                <a:tc>
                  <a:txBody>
                    <a:bodyPr/>
                    <a:lstStyle/>
                    <a:p>
                      <a:r>
                        <a:rPr lang="en-US" b="1" dirty="0"/>
                        <a:t>13. Joining &amp; Exit</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Firms are free to join and exit Alliance.</a:t>
                      </a:r>
                    </a:p>
                  </a:txBody>
                  <a:tcPr/>
                </a:tc>
                <a:extLst>
                  <a:ext uri="{0D108BD9-81ED-4DB2-BD59-A6C34878D82A}">
                    <a16:rowId xmlns:a16="http://schemas.microsoft.com/office/drawing/2014/main" val="3339943380"/>
                  </a:ext>
                </a:extLst>
              </a:tr>
              <a:tr h="370840">
                <a:tc>
                  <a:txBody>
                    <a:bodyPr/>
                    <a:lstStyle/>
                    <a:p>
                      <a:r>
                        <a:rPr lang="en-US" b="1" dirty="0"/>
                        <a:t>14. Reconstitution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Reconstitution has to be registered with ICAI</a:t>
                      </a:r>
                    </a:p>
                  </a:txBody>
                  <a:tcPr/>
                </a:tc>
                <a:extLst>
                  <a:ext uri="{0D108BD9-81ED-4DB2-BD59-A6C34878D82A}">
                    <a16:rowId xmlns:a16="http://schemas.microsoft.com/office/drawing/2014/main" val="2226931467"/>
                  </a:ext>
                </a:extLst>
              </a:tr>
              <a:tr h="370840">
                <a:tc>
                  <a:txBody>
                    <a:bodyPr/>
                    <a:lstStyle/>
                    <a:p>
                      <a:r>
                        <a:rPr lang="en-US" b="1" dirty="0"/>
                        <a:t>15. Work Completion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If one firm leaves Network, it will not deprive other firms from completing the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i="1" dirty="0"/>
                        <a:t>If Lead firm quits the network</a:t>
                      </a:r>
                      <a:r>
                        <a:rPr lang="en-IN" sz="1800" dirty="0"/>
                        <a:t>, after having secured professional work, then it will have to </a:t>
                      </a:r>
                      <a:r>
                        <a:rPr lang="en-IN" sz="1800" b="1" i="1" dirty="0"/>
                        <a:t>share the fees</a:t>
                      </a:r>
                      <a:r>
                        <a:rPr lang="en-IN" sz="1800" dirty="0"/>
                        <a:t> with other constituent firms.  A clause to this effect can be incorporated in the internal agreement</a:t>
                      </a:r>
                    </a:p>
                  </a:txBody>
                  <a:tcPr/>
                </a:tc>
                <a:extLst>
                  <a:ext uri="{0D108BD9-81ED-4DB2-BD59-A6C34878D82A}">
                    <a16:rowId xmlns:a16="http://schemas.microsoft.com/office/drawing/2014/main" val="2515920756"/>
                  </a:ext>
                </a:extLst>
              </a:tr>
              <a:tr h="370840">
                <a:tc>
                  <a:txBody>
                    <a:bodyPr/>
                    <a:lstStyle/>
                    <a:p>
                      <a:r>
                        <a:rPr lang="en-US" b="1" dirty="0"/>
                        <a:t>16. Quality Control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Quality control </a:t>
                      </a:r>
                      <a:r>
                        <a:rPr lang="en-IN" sz="1800" b="1" i="1" dirty="0"/>
                        <a:t>is well documented and complied with</a:t>
                      </a:r>
                      <a:r>
                        <a:rPr lang="en-IN" sz="1800" dirty="0"/>
                        <a:t>, which is applicable to network as well as to individual constituent firms.</a:t>
                      </a:r>
                    </a:p>
                  </a:txBody>
                  <a:tcPr/>
                </a:tc>
                <a:extLst>
                  <a:ext uri="{0D108BD9-81ED-4DB2-BD59-A6C34878D82A}">
                    <a16:rowId xmlns:a16="http://schemas.microsoft.com/office/drawing/2014/main" val="2023776588"/>
                  </a:ext>
                </a:extLst>
              </a:tr>
              <a:tr h="370840">
                <a:tc>
                  <a:txBody>
                    <a:bodyPr/>
                    <a:lstStyle/>
                    <a:p>
                      <a:r>
                        <a:rPr lang="en-US" b="1" dirty="0"/>
                        <a:t>17. Integration Agreement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Firms will be </a:t>
                      </a:r>
                      <a:r>
                        <a:rPr lang="en-IN" sz="1800" b="1" dirty="0"/>
                        <a:t>bound by</a:t>
                      </a:r>
                      <a:r>
                        <a:rPr lang="en-IN" sz="1800" dirty="0"/>
                        <a:t> Network’s internal integration agreement.</a:t>
                      </a:r>
                    </a:p>
                  </a:txBody>
                  <a:tcPr/>
                </a:tc>
                <a:extLst>
                  <a:ext uri="{0D108BD9-81ED-4DB2-BD59-A6C34878D82A}">
                    <a16:rowId xmlns:a16="http://schemas.microsoft.com/office/drawing/2014/main" val="4119281906"/>
                  </a:ext>
                </a:extLst>
              </a:tr>
              <a:tr h="370840">
                <a:tc>
                  <a:txBody>
                    <a:bodyPr/>
                    <a:lstStyle/>
                    <a:p>
                      <a:r>
                        <a:rPr lang="en-US" b="1" dirty="0"/>
                        <a:t>18. Assignment Signing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dirty="0"/>
                        <a:t>Individual firms</a:t>
                      </a:r>
                      <a:r>
                        <a:rPr lang="en-IN" sz="1800" dirty="0"/>
                        <a:t> take up professional work on their own, and a partner of said firm can sign the reports and documents</a:t>
                      </a:r>
                    </a:p>
                  </a:txBody>
                  <a:tcPr/>
                </a:tc>
                <a:extLst>
                  <a:ext uri="{0D108BD9-81ED-4DB2-BD59-A6C34878D82A}">
                    <a16:rowId xmlns:a16="http://schemas.microsoft.com/office/drawing/2014/main" val="3306149558"/>
                  </a:ext>
                </a:extLst>
              </a:tr>
              <a:tr h="370840">
                <a:tc>
                  <a:txBody>
                    <a:bodyPr/>
                    <a:lstStyle/>
                    <a:p>
                      <a:r>
                        <a:rPr lang="en-US" b="1" dirty="0"/>
                        <a:t>19. Bye-laws of Alliance </a:t>
                      </a:r>
                      <a:endParaRPr lang="en-IN" b="1" dirty="0"/>
                    </a:p>
                  </a:txBody>
                  <a:tcPr/>
                </a:tc>
                <a:tc>
                  <a:txBody>
                    <a:bodyPr/>
                    <a:lstStyle/>
                    <a:p>
                      <a:r>
                        <a:rPr lang="en-IN" sz="1800" dirty="0"/>
                        <a:t>Network will have its own bye-laws which should not contradict CA Act, CA Regulations, Code of Ethics and Council Guidelines</a:t>
                      </a:r>
                    </a:p>
                  </a:txBody>
                  <a:tcPr/>
                </a:tc>
                <a:extLst>
                  <a:ext uri="{0D108BD9-81ED-4DB2-BD59-A6C34878D82A}">
                    <a16:rowId xmlns:a16="http://schemas.microsoft.com/office/drawing/2014/main" val="2080534240"/>
                  </a:ext>
                </a:extLst>
              </a:tr>
              <a:tr h="370840">
                <a:tc>
                  <a:txBody>
                    <a:bodyPr/>
                    <a:lstStyle/>
                    <a:p>
                      <a:r>
                        <a:rPr lang="en-US" b="1" dirty="0"/>
                        <a:t>20. Agreement Filing </a:t>
                      </a:r>
                      <a:endParaRPr lang="en-IN"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Network shall have to submit to ICAI copy of internal agreement signed by an authorised partner of all constituent firms</a:t>
                      </a:r>
                    </a:p>
                  </a:txBody>
                  <a:tcPr/>
                </a:tc>
                <a:extLst>
                  <a:ext uri="{0D108BD9-81ED-4DB2-BD59-A6C34878D82A}">
                    <a16:rowId xmlns:a16="http://schemas.microsoft.com/office/drawing/2014/main" val="680191146"/>
                  </a:ext>
                </a:extLst>
              </a:tr>
            </a:tbl>
          </a:graphicData>
        </a:graphic>
      </p:graphicFrame>
    </p:spTree>
    <p:extLst>
      <p:ext uri="{BB962C8B-B14F-4D97-AF65-F5344CB8AC3E}">
        <p14:creationId xmlns:p14="http://schemas.microsoft.com/office/powerpoint/2010/main" val="1713331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435204" cy="523220"/>
          </a:xfrm>
          <a:prstGeom prst="rect">
            <a:avLst/>
          </a:prstGeom>
          <a:noFill/>
        </p:spPr>
        <p:txBody>
          <a:bodyPr wrap="square" rtlCol="0">
            <a:spAutoFit/>
          </a:bodyPr>
          <a:lstStyle/>
          <a:p>
            <a:pPr algn="just"/>
            <a:r>
              <a:rPr lang="e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Contents of new Guidelines paper</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13" name="Content Placeholder 2">
            <a:extLst>
              <a:ext uri="{FF2B5EF4-FFF2-40B4-BE49-F238E27FC236}">
                <a16:creationId xmlns:a16="http://schemas.microsoft.com/office/drawing/2014/main" id="{83C020B1-09A2-4862-A231-C72C433F04F1}"/>
              </a:ext>
            </a:extLst>
          </p:cNvPr>
          <p:cNvSpPr txBox="1">
            <a:spLocks/>
          </p:cNvSpPr>
          <p:nvPr/>
        </p:nvSpPr>
        <p:spPr>
          <a:xfrm>
            <a:off x="136916" y="1600202"/>
            <a:ext cx="11078773" cy="4512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IN" sz="2000" b="1" dirty="0"/>
              <a:t>Para 1 </a:t>
            </a:r>
            <a:r>
              <a:rPr lang="en-IN" sz="2000" dirty="0"/>
              <a:t>of the Paper outlines the purpose of revising the Guidelines so as to make it easier for the Indian CA firms to form network and also remove any impediments and bottlenecks that dissuade the firms from growing bigger by joining a network</a:t>
            </a:r>
          </a:p>
          <a:p>
            <a:pPr marL="0" indent="0">
              <a:spcBef>
                <a:spcPts val="1200"/>
              </a:spcBef>
              <a:buFont typeface="Arial" panose="020B0604020202020204" pitchFamily="34" charset="0"/>
              <a:buNone/>
            </a:pPr>
            <a:r>
              <a:rPr lang="en-IN" sz="2000" b="1" dirty="0"/>
              <a:t>Para 2 </a:t>
            </a:r>
            <a:r>
              <a:rPr lang="en-IN" sz="2000" dirty="0"/>
              <a:t>identifies the concerns by Council on growth of firms</a:t>
            </a:r>
          </a:p>
          <a:p>
            <a:pPr marL="0" indent="0">
              <a:spcBef>
                <a:spcPts val="1200"/>
              </a:spcBef>
              <a:buFont typeface="Arial" panose="020B0604020202020204" pitchFamily="34" charset="0"/>
              <a:buNone/>
            </a:pPr>
            <a:r>
              <a:rPr lang="en-IN" sz="2000" b="1" dirty="0"/>
              <a:t>Para 3 </a:t>
            </a:r>
            <a:r>
              <a:rPr lang="en-IN" sz="2000" dirty="0"/>
              <a:t>discusses the need for networking</a:t>
            </a:r>
          </a:p>
          <a:p>
            <a:pPr marL="0" indent="0">
              <a:spcBef>
                <a:spcPts val="1200"/>
              </a:spcBef>
              <a:buFont typeface="Arial" panose="020B0604020202020204" pitchFamily="34" charset="0"/>
              <a:buNone/>
            </a:pPr>
            <a:r>
              <a:rPr lang="en-IN" sz="2000" b="1" dirty="0"/>
              <a:t>Para 4 </a:t>
            </a:r>
            <a:r>
              <a:rPr lang="en-IN" sz="2000" dirty="0"/>
              <a:t>offers three models of networking viz. </a:t>
            </a:r>
          </a:p>
          <a:p>
            <a:pPr lvl="1">
              <a:spcBef>
                <a:spcPts val="600"/>
              </a:spcBef>
              <a:buFont typeface="Wingdings" panose="05000000000000000000" pitchFamily="2" charset="2"/>
              <a:buChar char="Ø"/>
            </a:pPr>
            <a:r>
              <a:rPr lang="en-IN" sz="2000" dirty="0"/>
              <a:t>“The Guidelines for Alliance” </a:t>
            </a:r>
          </a:p>
          <a:p>
            <a:pPr lvl="1">
              <a:spcBef>
                <a:spcPts val="600"/>
              </a:spcBef>
              <a:buFont typeface="Wingdings" panose="05000000000000000000" pitchFamily="2" charset="2"/>
              <a:buChar char="Ø"/>
            </a:pPr>
            <a:r>
              <a:rPr lang="en-IN" sz="2000" dirty="0"/>
              <a:t>“The Guidelines for Networking” (revised)  </a:t>
            </a:r>
          </a:p>
          <a:p>
            <a:pPr lvl="1">
              <a:spcBef>
                <a:spcPts val="600"/>
              </a:spcBef>
              <a:buFont typeface="Wingdings" panose="05000000000000000000" pitchFamily="2" charset="2"/>
              <a:buChar char="Ø"/>
            </a:pPr>
            <a:r>
              <a:rPr lang="en-IN" sz="2000" dirty="0"/>
              <a:t>“The Guidelines for Networking with Lead Firm concept”</a:t>
            </a:r>
          </a:p>
          <a:p>
            <a:pPr marL="0" indent="0">
              <a:spcBef>
                <a:spcPts val="1200"/>
              </a:spcBef>
              <a:buFont typeface="Arial" panose="020B0604020202020204" pitchFamily="34" charset="0"/>
              <a:buNone/>
            </a:pPr>
            <a:r>
              <a:rPr lang="en-IN" sz="2000" dirty="0"/>
              <a:t>Para 4 also gives a comparative table of features/ characteristics of the three models of Networking</a:t>
            </a:r>
          </a:p>
          <a:p>
            <a:pPr marL="0" indent="0">
              <a:spcBef>
                <a:spcPts val="1200"/>
              </a:spcBef>
              <a:buFont typeface="Arial" panose="020B0604020202020204" pitchFamily="34" charset="0"/>
              <a:buNone/>
            </a:pPr>
            <a:r>
              <a:rPr lang="en-IN" sz="2000" b="1" dirty="0"/>
              <a:t>Para 5 </a:t>
            </a:r>
            <a:r>
              <a:rPr lang="en-IN" sz="2000" dirty="0"/>
              <a:t>explains the guidance provided by Council to members at its February, 2021 meeting</a:t>
            </a:r>
          </a:p>
        </p:txBody>
      </p:sp>
    </p:spTree>
    <p:extLst>
      <p:ext uri="{BB962C8B-B14F-4D97-AF65-F5344CB8AC3E}">
        <p14:creationId xmlns:p14="http://schemas.microsoft.com/office/powerpoint/2010/main" val="2189134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435204" cy="523220"/>
          </a:xfrm>
          <a:prstGeom prst="rect">
            <a:avLst/>
          </a:prstGeom>
          <a:noFill/>
        </p:spPr>
        <p:txBody>
          <a:bodyPr wrap="square" rtlCol="0">
            <a:spAutoFit/>
          </a:bodyPr>
          <a:lstStyle/>
          <a:p>
            <a:pPr algn="just"/>
            <a:r>
              <a:rPr lang="e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Contents of new Guidelines paper</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14" name="Content Placeholder 2">
            <a:extLst>
              <a:ext uri="{FF2B5EF4-FFF2-40B4-BE49-F238E27FC236}">
                <a16:creationId xmlns:a16="http://schemas.microsoft.com/office/drawing/2014/main" id="{7B66CEFC-4D5E-4FFA-B3EA-3E722DF2403B}"/>
              </a:ext>
            </a:extLst>
          </p:cNvPr>
          <p:cNvSpPr txBox="1">
            <a:spLocks/>
          </p:cNvSpPr>
          <p:nvPr/>
        </p:nvSpPr>
        <p:spPr>
          <a:xfrm>
            <a:off x="158915" y="1419282"/>
            <a:ext cx="11056774" cy="5196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IN" sz="2000" b="1" dirty="0"/>
              <a:t>All the following three models of networking have separate Annexures to the common Paper: </a:t>
            </a:r>
          </a:p>
          <a:p>
            <a:pPr marL="0" indent="0">
              <a:spcBef>
                <a:spcPts val="600"/>
              </a:spcBef>
              <a:buFont typeface="Arial" panose="020B0604020202020204" pitchFamily="34" charset="0"/>
              <a:buNone/>
            </a:pPr>
            <a:r>
              <a:rPr lang="en-IN" sz="2000" dirty="0"/>
              <a:t>	Alliance Model, </a:t>
            </a:r>
          </a:p>
          <a:p>
            <a:pPr marL="0" indent="0">
              <a:spcBef>
                <a:spcPts val="600"/>
              </a:spcBef>
              <a:buFont typeface="Arial" panose="020B0604020202020204" pitchFamily="34" charset="0"/>
              <a:buNone/>
            </a:pPr>
            <a:r>
              <a:rPr lang="en-IN" sz="2000" dirty="0"/>
              <a:t>	Network Model, and </a:t>
            </a:r>
          </a:p>
          <a:p>
            <a:pPr marL="0" indent="0">
              <a:spcBef>
                <a:spcPts val="600"/>
              </a:spcBef>
              <a:buFont typeface="Arial" panose="020B0604020202020204" pitchFamily="34" charset="0"/>
              <a:buNone/>
            </a:pPr>
            <a:r>
              <a:rPr lang="en-IN" sz="2000" dirty="0"/>
              <a:t>	Network Model with Lead Firm concept</a:t>
            </a:r>
          </a:p>
          <a:p>
            <a:pPr marL="0" indent="0">
              <a:spcBef>
                <a:spcPts val="600"/>
              </a:spcBef>
              <a:buFont typeface="Arial" panose="020B0604020202020204" pitchFamily="34" charset="0"/>
              <a:buNone/>
            </a:pPr>
            <a:endParaRPr lang="en-IN" sz="2000" dirty="0"/>
          </a:p>
          <a:p>
            <a:pPr marL="0" indent="0">
              <a:spcBef>
                <a:spcPts val="600"/>
              </a:spcBef>
              <a:buFont typeface="Arial" panose="020B0604020202020204" pitchFamily="34" charset="0"/>
              <a:buNone/>
            </a:pPr>
            <a:r>
              <a:rPr lang="en-IN" sz="2000" b="1" dirty="0"/>
              <a:t>Each of these three Models have 3 Appendices each explaining -</a:t>
            </a:r>
          </a:p>
          <a:p>
            <a:pPr marL="0" indent="0">
              <a:spcBef>
                <a:spcPts val="600"/>
              </a:spcBef>
              <a:buFont typeface="Arial" panose="020B0604020202020204" pitchFamily="34" charset="0"/>
              <a:buNone/>
            </a:pPr>
            <a:r>
              <a:rPr lang="en-IN" sz="2000" dirty="0"/>
              <a:t>	Concept, </a:t>
            </a:r>
          </a:p>
          <a:p>
            <a:pPr marL="0" indent="0">
              <a:spcBef>
                <a:spcPts val="600"/>
              </a:spcBef>
              <a:buFont typeface="Arial" panose="020B0604020202020204" pitchFamily="34" charset="0"/>
              <a:buNone/>
            </a:pPr>
            <a:r>
              <a:rPr lang="en-IN" sz="2000" dirty="0"/>
              <a:t>	Modalities of Working, and </a:t>
            </a:r>
          </a:p>
          <a:p>
            <a:pPr marL="0" indent="0">
              <a:spcBef>
                <a:spcPts val="600"/>
              </a:spcBef>
              <a:buFont typeface="Arial" panose="020B0604020202020204" pitchFamily="34" charset="0"/>
              <a:buNone/>
            </a:pPr>
            <a:r>
              <a:rPr lang="en-IN" sz="2000" dirty="0"/>
              <a:t>	Naming provisions.</a:t>
            </a:r>
          </a:p>
          <a:p>
            <a:pPr marL="0" indent="0">
              <a:spcBef>
                <a:spcPts val="600"/>
              </a:spcBef>
              <a:buFont typeface="Arial" panose="020B0604020202020204" pitchFamily="34" charset="0"/>
              <a:buNone/>
            </a:pPr>
            <a:endParaRPr lang="en-IN" sz="2000" dirty="0"/>
          </a:p>
          <a:p>
            <a:pPr marL="0" indent="0">
              <a:spcBef>
                <a:spcPts val="600"/>
              </a:spcBef>
              <a:buFont typeface="Arial" panose="020B0604020202020204" pitchFamily="34" charset="0"/>
              <a:buNone/>
            </a:pPr>
            <a:r>
              <a:rPr lang="en-IN" sz="2000" b="1" dirty="0"/>
              <a:t>Each of these models have three forms – </a:t>
            </a:r>
          </a:p>
          <a:p>
            <a:pPr marL="0" indent="0">
              <a:spcBef>
                <a:spcPts val="600"/>
              </a:spcBef>
              <a:buFont typeface="Arial" panose="020B0604020202020204" pitchFamily="34" charset="0"/>
              <a:buNone/>
            </a:pPr>
            <a:r>
              <a:rPr lang="en-IN" sz="2000" dirty="0"/>
              <a:t>	for name approval, </a:t>
            </a:r>
          </a:p>
          <a:p>
            <a:pPr marL="0" indent="0">
              <a:spcBef>
                <a:spcPts val="600"/>
              </a:spcBef>
              <a:buFont typeface="Arial" panose="020B0604020202020204" pitchFamily="34" charset="0"/>
              <a:buNone/>
            </a:pPr>
            <a:r>
              <a:rPr lang="en-IN" sz="2000" dirty="0"/>
              <a:t>	for registration, and </a:t>
            </a:r>
          </a:p>
          <a:p>
            <a:pPr marL="0" indent="0">
              <a:spcBef>
                <a:spcPts val="600"/>
              </a:spcBef>
              <a:buFont typeface="Arial" panose="020B0604020202020204" pitchFamily="34" charset="0"/>
              <a:buNone/>
            </a:pPr>
            <a:r>
              <a:rPr lang="en-IN" sz="2000" dirty="0"/>
              <a:t>	for change in constitution</a:t>
            </a:r>
          </a:p>
          <a:p>
            <a:endParaRPr lang="en-IN" sz="2000" dirty="0"/>
          </a:p>
        </p:txBody>
      </p:sp>
    </p:spTree>
    <p:extLst>
      <p:ext uri="{BB962C8B-B14F-4D97-AF65-F5344CB8AC3E}">
        <p14:creationId xmlns:p14="http://schemas.microsoft.com/office/powerpoint/2010/main" val="117672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4E535A-FF20-44E3-AF99-7496FDD59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51"/>
            <a:ext cx="12192000" cy="6858000"/>
          </a:xfrm>
          <a:prstGeom prst="rect">
            <a:avLst/>
          </a:prstGeom>
        </p:spPr>
      </p:pic>
      <p:sp>
        <p:nvSpPr>
          <p:cNvPr id="3" name="Rectangle 2">
            <a:extLst>
              <a:ext uri="{FF2B5EF4-FFF2-40B4-BE49-F238E27FC236}">
                <a16:creationId xmlns:a16="http://schemas.microsoft.com/office/drawing/2014/main" id="{5251EC89-E514-415C-8B5F-0C6B53A076C0}"/>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9633C1FB-C4F5-4F6A-86EC-1C09FF0DA489}"/>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E382A8E-A286-4DFB-80FE-87B1C1FED894}"/>
              </a:ext>
            </a:extLst>
          </p:cNvPr>
          <p:cNvSpPr txBox="1"/>
          <p:nvPr/>
        </p:nvSpPr>
        <p:spPr>
          <a:xfrm>
            <a:off x="403364"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Chartered Accountants in India</a:t>
            </a:r>
          </a:p>
        </p:txBody>
      </p:sp>
      <p:sp>
        <p:nvSpPr>
          <p:cNvPr id="6" name="Rectangle 5">
            <a:extLst>
              <a:ext uri="{FF2B5EF4-FFF2-40B4-BE49-F238E27FC236}">
                <a16:creationId xmlns:a16="http://schemas.microsoft.com/office/drawing/2014/main" id="{2FECA1BE-D8B0-4FCB-ACFA-C0F8620F045B}"/>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D8C84F7-F907-405B-97BC-947A31EB0DF4}"/>
              </a:ext>
            </a:extLst>
          </p:cNvPr>
          <p:cNvSpPr txBox="1"/>
          <p:nvPr/>
        </p:nvSpPr>
        <p:spPr>
          <a:xfrm>
            <a:off x="115421" y="1533825"/>
            <a:ext cx="8471368" cy="369332"/>
          </a:xfrm>
          <a:prstGeom prst="rect">
            <a:avLst/>
          </a:prstGeom>
          <a:solidFill>
            <a:schemeClr val="accent4">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Verdana" panose="020B0604030504040204" pitchFamily="34" charset="0"/>
                <a:ea typeface="Verdana" panose="020B0604030504040204" pitchFamily="34" charset="0"/>
              </a:rPr>
              <a:t>A</a:t>
            </a:r>
            <a:r>
              <a:rPr lang="en-IN" dirty="0" err="1">
                <a:solidFill>
                  <a:prstClr val="black"/>
                </a:solidFill>
                <a:latin typeface="Verdana" panose="020B0604030504040204" pitchFamily="34" charset="0"/>
                <a:ea typeface="Verdana" panose="020B0604030504040204" pitchFamily="34" charset="0"/>
              </a:rPr>
              <a:t>nalysis</a:t>
            </a:r>
            <a:r>
              <a:rPr lang="en-IN" dirty="0">
                <a:solidFill>
                  <a:prstClr val="black"/>
                </a:solidFill>
                <a:latin typeface="Verdana" panose="020B0604030504040204" pitchFamily="34" charset="0"/>
                <a:ea typeface="Verdana" panose="020B0604030504040204" pitchFamily="34" charset="0"/>
              </a:rPr>
              <a:t> of Chartered Accountants ACA &amp; FCA and COP &amp; Non COP </a:t>
            </a:r>
            <a:endParaRPr kumimoji="0" lang="en-IN" sz="1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graphicFrame>
        <p:nvGraphicFramePr>
          <p:cNvPr id="7" name="Table 6">
            <a:extLst>
              <a:ext uri="{FF2B5EF4-FFF2-40B4-BE49-F238E27FC236}">
                <a16:creationId xmlns:a16="http://schemas.microsoft.com/office/drawing/2014/main" id="{F21B82F0-7EDA-420E-8508-32F0086958D3}"/>
              </a:ext>
            </a:extLst>
          </p:cNvPr>
          <p:cNvGraphicFramePr>
            <a:graphicFrameLocks noGrp="1"/>
          </p:cNvGraphicFramePr>
          <p:nvPr>
            <p:extLst>
              <p:ext uri="{D42A27DB-BD31-4B8C-83A1-F6EECF244321}">
                <p14:modId xmlns:p14="http://schemas.microsoft.com/office/powerpoint/2010/main" val="1147879145"/>
              </p:ext>
            </p:extLst>
          </p:nvPr>
        </p:nvGraphicFramePr>
        <p:xfrm>
          <a:off x="115421" y="2021196"/>
          <a:ext cx="11047159" cy="1819407"/>
        </p:xfrm>
        <a:graphic>
          <a:graphicData uri="http://schemas.openxmlformats.org/drawingml/2006/table">
            <a:tbl>
              <a:tblPr firstRow="1" bandRow="1">
                <a:tableStyleId>{5A111915-BE36-4E01-A7E5-04B1672EAD32}</a:tableStyleId>
              </a:tblPr>
              <a:tblGrid>
                <a:gridCol w="1000959">
                  <a:extLst>
                    <a:ext uri="{9D8B030D-6E8A-4147-A177-3AD203B41FA5}">
                      <a16:colId xmlns:a16="http://schemas.microsoft.com/office/drawing/2014/main" val="4086965308"/>
                    </a:ext>
                  </a:extLst>
                </a:gridCol>
                <a:gridCol w="4940816">
                  <a:extLst>
                    <a:ext uri="{9D8B030D-6E8A-4147-A177-3AD203B41FA5}">
                      <a16:colId xmlns:a16="http://schemas.microsoft.com/office/drawing/2014/main" val="3083094747"/>
                    </a:ext>
                  </a:extLst>
                </a:gridCol>
                <a:gridCol w="1657074">
                  <a:extLst>
                    <a:ext uri="{9D8B030D-6E8A-4147-A177-3AD203B41FA5}">
                      <a16:colId xmlns:a16="http://schemas.microsoft.com/office/drawing/2014/main" val="2154787438"/>
                    </a:ext>
                  </a:extLst>
                </a:gridCol>
                <a:gridCol w="1702680">
                  <a:extLst>
                    <a:ext uri="{9D8B030D-6E8A-4147-A177-3AD203B41FA5}">
                      <a16:colId xmlns:a16="http://schemas.microsoft.com/office/drawing/2014/main" val="1802110834"/>
                    </a:ext>
                  </a:extLst>
                </a:gridCol>
                <a:gridCol w="1745630">
                  <a:extLst>
                    <a:ext uri="{9D8B030D-6E8A-4147-A177-3AD203B41FA5}">
                      <a16:colId xmlns:a16="http://schemas.microsoft.com/office/drawing/2014/main" val="2959640950"/>
                    </a:ext>
                  </a:extLst>
                </a:gridCol>
              </a:tblGrid>
              <a:tr h="377290">
                <a:tc>
                  <a:txBody>
                    <a:bodyPr/>
                    <a:lstStyle/>
                    <a:p>
                      <a:pPr algn="ctr"/>
                      <a:r>
                        <a:rPr lang="en-IN" sz="1600" dirty="0">
                          <a:latin typeface="Verdana" panose="020B0604030504040204" pitchFamily="34" charset="0"/>
                          <a:ea typeface="Verdana" panose="020B0604030504040204" pitchFamily="34" charset="0"/>
                        </a:rPr>
                        <a:t>S.No.</a:t>
                      </a:r>
                    </a:p>
                  </a:txBody>
                  <a:tcPr anchor="ctr"/>
                </a:tc>
                <a:tc>
                  <a:txBody>
                    <a:bodyPr/>
                    <a:lstStyle/>
                    <a:p>
                      <a:pPr algn="ctr"/>
                      <a:r>
                        <a:rPr lang="en-IN" sz="1600" dirty="0">
                          <a:latin typeface="Verdana" panose="020B0604030504040204" pitchFamily="34" charset="0"/>
                          <a:ea typeface="Verdana" panose="020B0604030504040204" pitchFamily="34" charset="0"/>
                        </a:rPr>
                        <a:t>Particulars</a:t>
                      </a:r>
                    </a:p>
                  </a:txBody>
                  <a:tcPr anchor="ctr"/>
                </a:tc>
                <a:tc>
                  <a:txBody>
                    <a:bodyPr/>
                    <a:lstStyle/>
                    <a:p>
                      <a:pPr algn="ctr"/>
                      <a:r>
                        <a:rPr lang="en-IN" sz="1600" dirty="0">
                          <a:latin typeface="Verdana" panose="020B0604030504040204" pitchFamily="34" charset="0"/>
                          <a:ea typeface="Verdana" panose="020B0604030504040204" pitchFamily="34" charset="0"/>
                        </a:rPr>
                        <a:t>ACA</a:t>
                      </a:r>
                    </a:p>
                  </a:txBody>
                  <a:tcPr anchor="ctr"/>
                </a:tc>
                <a:tc>
                  <a:txBody>
                    <a:bodyPr/>
                    <a:lstStyle/>
                    <a:p>
                      <a:pPr algn="ctr"/>
                      <a:r>
                        <a:rPr lang="en-IN" sz="1600" dirty="0">
                          <a:latin typeface="Verdana" panose="020B0604030504040204" pitchFamily="34" charset="0"/>
                          <a:ea typeface="Verdana" panose="020B0604030504040204" pitchFamily="34" charset="0"/>
                        </a:rPr>
                        <a:t>FCA</a:t>
                      </a:r>
                    </a:p>
                  </a:txBody>
                  <a:tcPr anchor="ctr"/>
                </a:tc>
                <a:tc>
                  <a:txBody>
                    <a:bodyPr/>
                    <a:lstStyle/>
                    <a:p>
                      <a:pPr algn="ctr"/>
                      <a:r>
                        <a:rPr lang="en-IN" sz="1600" dirty="0">
                          <a:latin typeface="Verdana" panose="020B0604030504040204" pitchFamily="34" charset="0"/>
                          <a:ea typeface="Verdana" panose="020B0604030504040204" pitchFamily="34" charset="0"/>
                        </a:rPr>
                        <a:t>Total</a:t>
                      </a:r>
                    </a:p>
                  </a:txBody>
                  <a:tcPr anchor="ctr"/>
                </a:tc>
                <a:extLst>
                  <a:ext uri="{0D108BD9-81ED-4DB2-BD59-A6C34878D82A}">
                    <a16:rowId xmlns:a16="http://schemas.microsoft.com/office/drawing/2014/main" val="4136594660"/>
                  </a:ext>
                </a:extLst>
              </a:tr>
              <a:tr h="492985">
                <a:tc>
                  <a:txBody>
                    <a:bodyPr/>
                    <a:lstStyle/>
                    <a:p>
                      <a:pPr algn="ctr"/>
                      <a:r>
                        <a:rPr lang="en-IN" sz="1600" dirty="0">
                          <a:latin typeface="Verdana" panose="020B0604030504040204" pitchFamily="34" charset="0"/>
                          <a:ea typeface="Verdana" panose="020B0604030504040204" pitchFamily="34" charset="0"/>
                        </a:rPr>
                        <a:t>1</a:t>
                      </a:r>
                    </a:p>
                  </a:txBody>
                  <a:tcPr/>
                </a:tc>
                <a:tc>
                  <a:txBody>
                    <a:bodyPr/>
                    <a:lstStyle/>
                    <a:p>
                      <a:r>
                        <a:rPr lang="en-IN" sz="1600" dirty="0">
                          <a:latin typeface="Verdana" panose="020B0604030504040204" pitchFamily="34" charset="0"/>
                          <a:ea typeface="Verdana" panose="020B0604030504040204" pitchFamily="34" charset="0"/>
                        </a:rPr>
                        <a:t>No. of CA’s as on </a:t>
                      </a:r>
                      <a:r>
                        <a:rPr lang="en-IN" sz="1600" dirty="0">
                          <a:highlight>
                            <a:srgbClr val="00FF00"/>
                          </a:highlight>
                          <a:latin typeface="Verdana" panose="020B0604030504040204" pitchFamily="34" charset="0"/>
                          <a:ea typeface="Verdana" panose="020B0604030504040204" pitchFamily="34" charset="0"/>
                        </a:rPr>
                        <a:t>01/01/19</a:t>
                      </a:r>
                    </a:p>
                    <a:p>
                      <a:r>
                        <a:rPr lang="en-IN" sz="1600" dirty="0">
                          <a:latin typeface="Verdana" panose="020B0604030504040204" pitchFamily="34" charset="0"/>
                          <a:ea typeface="Verdana" panose="020B0604030504040204" pitchFamily="34" charset="0"/>
                        </a:rPr>
                        <a:t>No. of CA’s as on 31/03/21</a:t>
                      </a:r>
                    </a:p>
                    <a:p>
                      <a:r>
                        <a:rPr lang="en-IN" sz="1600" dirty="0">
                          <a:latin typeface="Verdana" panose="020B0604030504040204" pitchFamily="34" charset="0"/>
                          <a:ea typeface="Verdana" panose="020B0604030504040204" pitchFamily="34" charset="0"/>
                        </a:rPr>
                        <a:t>No. of CA’s as on 01/01/22</a:t>
                      </a:r>
                    </a:p>
                    <a:p>
                      <a:r>
                        <a:rPr lang="en-IN" sz="1600" dirty="0">
                          <a:latin typeface="Verdana" panose="020B0604030504040204" pitchFamily="34" charset="0"/>
                          <a:ea typeface="Verdana" panose="020B0604030504040204" pitchFamily="34" charset="0"/>
                        </a:rPr>
                        <a:t>No. of CA’s as on </a:t>
                      </a:r>
                      <a:r>
                        <a:rPr lang="en-IN" sz="1600" dirty="0">
                          <a:highlight>
                            <a:srgbClr val="00FF00"/>
                          </a:highlight>
                          <a:latin typeface="Verdana" panose="020B0604030504040204" pitchFamily="34" charset="0"/>
                          <a:ea typeface="Verdana" panose="020B0604030504040204" pitchFamily="34" charset="0"/>
                        </a:rPr>
                        <a:t>01/07/22</a:t>
                      </a:r>
                    </a:p>
                  </a:txBody>
                  <a:tcPr/>
                </a:tc>
                <a:tc>
                  <a:txBody>
                    <a:bodyPr/>
                    <a:lstStyle/>
                    <a:p>
                      <a:pPr algn="r"/>
                      <a:r>
                        <a:rPr lang="en-IN" sz="1600" dirty="0">
                          <a:highlight>
                            <a:srgbClr val="00FF00"/>
                          </a:highlight>
                          <a:latin typeface="Verdana" panose="020B0604030504040204" pitchFamily="34" charset="0"/>
                          <a:ea typeface="Verdana" panose="020B0604030504040204" pitchFamily="34" charset="0"/>
                        </a:rPr>
                        <a:t>1,79,558</a:t>
                      </a:r>
                    </a:p>
                    <a:p>
                      <a:pPr algn="r"/>
                      <a:r>
                        <a:rPr lang="en-IN" sz="1600" dirty="0">
                          <a:latin typeface="Verdana" panose="020B0604030504040204" pitchFamily="34" charset="0"/>
                          <a:ea typeface="Verdana" panose="020B0604030504040204" pitchFamily="34" charset="0"/>
                        </a:rPr>
                        <a:t>2,23,344</a:t>
                      </a:r>
                    </a:p>
                    <a:p>
                      <a:pPr algn="r"/>
                      <a:r>
                        <a:rPr lang="en-IN" sz="1600" dirty="0">
                          <a:latin typeface="Verdana" panose="020B0604030504040204" pitchFamily="34" charset="0"/>
                          <a:ea typeface="Verdana" panose="020B0604030504040204" pitchFamily="34" charset="0"/>
                        </a:rPr>
                        <a:t>2,41,746</a:t>
                      </a:r>
                    </a:p>
                    <a:p>
                      <a:pPr algn="r"/>
                      <a:r>
                        <a:rPr lang="en-IN" sz="1600" dirty="0">
                          <a:highlight>
                            <a:srgbClr val="00FF00"/>
                          </a:highlight>
                          <a:latin typeface="Verdana" panose="020B0604030504040204" pitchFamily="34" charset="0"/>
                          <a:ea typeface="Verdana" panose="020B0604030504040204" pitchFamily="34" charset="0"/>
                        </a:rPr>
                        <a:t>2,49,672</a:t>
                      </a:r>
                    </a:p>
                  </a:txBody>
                  <a:tcPr/>
                </a:tc>
                <a:tc>
                  <a:txBody>
                    <a:bodyPr/>
                    <a:lstStyle/>
                    <a:p>
                      <a:pPr algn="r"/>
                      <a:r>
                        <a:rPr lang="en-IN" sz="1600" dirty="0">
                          <a:highlight>
                            <a:srgbClr val="00FF00"/>
                          </a:highlight>
                          <a:latin typeface="Verdana" panose="020B0604030504040204" pitchFamily="34" charset="0"/>
                          <a:ea typeface="Verdana" panose="020B0604030504040204" pitchFamily="34" charset="0"/>
                        </a:rPr>
                        <a:t>93,525</a:t>
                      </a:r>
                    </a:p>
                    <a:p>
                      <a:pPr algn="r"/>
                      <a:r>
                        <a:rPr lang="en-IN" sz="1600" dirty="0">
                          <a:latin typeface="Verdana" panose="020B0604030504040204" pitchFamily="34" charset="0"/>
                          <a:ea typeface="Verdana" panose="020B0604030504040204" pitchFamily="34" charset="0"/>
                        </a:rPr>
                        <a:t>1,03,737</a:t>
                      </a:r>
                    </a:p>
                    <a:p>
                      <a:pPr algn="r"/>
                      <a:r>
                        <a:rPr lang="en-IN" sz="1600" dirty="0">
                          <a:latin typeface="Verdana" panose="020B0604030504040204" pitchFamily="34" charset="0"/>
                          <a:ea typeface="Verdana" panose="020B0604030504040204" pitchFamily="34" charset="0"/>
                        </a:rPr>
                        <a:t>1,11,147</a:t>
                      </a:r>
                    </a:p>
                    <a:p>
                      <a:pPr algn="r"/>
                      <a:r>
                        <a:rPr lang="en-IN" sz="1600" dirty="0">
                          <a:highlight>
                            <a:srgbClr val="00FF00"/>
                          </a:highlight>
                          <a:latin typeface="Verdana" panose="020B0604030504040204" pitchFamily="34" charset="0"/>
                          <a:ea typeface="Verdana" panose="020B0604030504040204" pitchFamily="34" charset="0"/>
                        </a:rPr>
                        <a:t>1,10,075</a:t>
                      </a:r>
                    </a:p>
                  </a:txBody>
                  <a:tcPr/>
                </a:tc>
                <a:tc>
                  <a:txBody>
                    <a:bodyPr/>
                    <a:lstStyle/>
                    <a:p>
                      <a:pPr algn="r"/>
                      <a:r>
                        <a:rPr lang="en-IN" sz="1600" dirty="0">
                          <a:latin typeface="Verdana" panose="020B0604030504040204" pitchFamily="34" charset="0"/>
                          <a:ea typeface="Verdana" panose="020B0604030504040204" pitchFamily="34" charset="0"/>
                        </a:rPr>
                        <a:t>2,73,083</a:t>
                      </a:r>
                    </a:p>
                    <a:p>
                      <a:pPr algn="r"/>
                      <a:r>
                        <a:rPr lang="en-IN" sz="1600" dirty="0">
                          <a:latin typeface="Verdana" panose="020B0604030504040204" pitchFamily="34" charset="0"/>
                          <a:ea typeface="Verdana" panose="020B0604030504040204" pitchFamily="34" charset="0"/>
                        </a:rPr>
                        <a:t>3,27,081</a:t>
                      </a:r>
                    </a:p>
                    <a:p>
                      <a:pPr algn="r"/>
                      <a:r>
                        <a:rPr lang="en-IN" sz="1600" dirty="0">
                          <a:latin typeface="Verdana" panose="020B0604030504040204" pitchFamily="34" charset="0"/>
                          <a:ea typeface="Verdana" panose="020B0604030504040204" pitchFamily="34" charset="0"/>
                        </a:rPr>
                        <a:t>3,52,893</a:t>
                      </a:r>
                    </a:p>
                    <a:p>
                      <a:pPr algn="r"/>
                      <a:r>
                        <a:rPr lang="en-IN" sz="1600" dirty="0">
                          <a:latin typeface="Verdana" panose="020B0604030504040204" pitchFamily="34" charset="0"/>
                          <a:ea typeface="Verdana" panose="020B0604030504040204" pitchFamily="34" charset="0"/>
                        </a:rPr>
                        <a:t>3,59,747</a:t>
                      </a:r>
                    </a:p>
                  </a:txBody>
                  <a:tcPr/>
                </a:tc>
                <a:extLst>
                  <a:ext uri="{0D108BD9-81ED-4DB2-BD59-A6C34878D82A}">
                    <a16:rowId xmlns:a16="http://schemas.microsoft.com/office/drawing/2014/main" val="1732717608"/>
                  </a:ext>
                </a:extLst>
              </a:tr>
              <a:tr h="375317">
                <a:tc>
                  <a:txBody>
                    <a:bodyPr/>
                    <a:lstStyle/>
                    <a:p>
                      <a:endParaRPr lang="en-IN" sz="1600" dirty="0">
                        <a:latin typeface="Verdana" panose="020B0604030504040204" pitchFamily="34" charset="0"/>
                        <a:ea typeface="Verdana" panose="020B0604030504040204" pitchFamily="34" charset="0"/>
                      </a:endParaRPr>
                    </a:p>
                  </a:txBody>
                  <a:tcPr/>
                </a:tc>
                <a:tc>
                  <a:txBody>
                    <a:bodyPr/>
                    <a:lstStyle/>
                    <a:p>
                      <a:r>
                        <a:rPr lang="en-IN" sz="1600" dirty="0">
                          <a:latin typeface="Verdana" panose="020B0604030504040204" pitchFamily="34" charset="0"/>
                          <a:ea typeface="Verdana" panose="020B0604030504040204" pitchFamily="34" charset="0"/>
                        </a:rPr>
                        <a:t>Percentage – 1/1/19 Vs 1/7/22 3 Years </a:t>
                      </a:r>
                    </a:p>
                  </a:txBody>
                  <a:tcPr/>
                </a:tc>
                <a:tc>
                  <a:txBody>
                    <a:bodyPr/>
                    <a:lstStyle/>
                    <a:p>
                      <a:pPr algn="ctr"/>
                      <a:r>
                        <a:rPr lang="en-US" sz="1600" dirty="0">
                          <a:latin typeface="Verdana" panose="020B0604030504040204" pitchFamily="34" charset="0"/>
                          <a:ea typeface="Verdana" panose="020B0604030504040204" pitchFamily="34" charset="0"/>
                        </a:rPr>
                        <a:t>3</a:t>
                      </a:r>
                      <a:r>
                        <a:rPr lang="en-IN" sz="1600" dirty="0">
                          <a:latin typeface="Verdana" panose="020B0604030504040204" pitchFamily="34" charset="0"/>
                          <a:ea typeface="Verdana" panose="020B0604030504040204" pitchFamily="34" charset="0"/>
                        </a:rPr>
                        <a:t>9% Increase</a:t>
                      </a:r>
                    </a:p>
                  </a:txBody>
                  <a:tcPr>
                    <a:solidFill>
                      <a:srgbClr val="92D050"/>
                    </a:solidFill>
                  </a:tcPr>
                </a:tc>
                <a:tc>
                  <a:txBody>
                    <a:bodyPr/>
                    <a:lstStyle/>
                    <a:p>
                      <a:pPr algn="ctr"/>
                      <a:r>
                        <a:rPr lang="en-US" sz="1600" dirty="0">
                          <a:latin typeface="Verdana" panose="020B0604030504040204" pitchFamily="34" charset="0"/>
                          <a:ea typeface="Verdana" panose="020B0604030504040204" pitchFamily="34" charset="0"/>
                        </a:rPr>
                        <a:t>1</a:t>
                      </a:r>
                      <a:r>
                        <a:rPr lang="en-IN" sz="1600" dirty="0">
                          <a:latin typeface="Verdana" panose="020B0604030504040204" pitchFamily="34" charset="0"/>
                          <a:ea typeface="Verdana" panose="020B0604030504040204" pitchFamily="34" charset="0"/>
                        </a:rPr>
                        <a:t>8% Increase</a:t>
                      </a:r>
                    </a:p>
                  </a:txBody>
                  <a:tcPr>
                    <a:solidFill>
                      <a:srgbClr val="92D050"/>
                    </a:solidFill>
                  </a:tcPr>
                </a:tc>
                <a:tc>
                  <a:txBody>
                    <a:bodyPr/>
                    <a:lstStyle/>
                    <a:p>
                      <a:pPr algn="ctr"/>
                      <a:endParaRPr lang="en-IN"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056355866"/>
                  </a:ext>
                </a:extLst>
              </a:tr>
            </a:tbl>
          </a:graphicData>
        </a:graphic>
      </p:graphicFrame>
      <p:graphicFrame>
        <p:nvGraphicFramePr>
          <p:cNvPr id="11" name="Table 10">
            <a:extLst>
              <a:ext uri="{FF2B5EF4-FFF2-40B4-BE49-F238E27FC236}">
                <a16:creationId xmlns:a16="http://schemas.microsoft.com/office/drawing/2014/main" id="{7AE135F3-2CC0-4500-BF86-71EFF36E475D}"/>
              </a:ext>
            </a:extLst>
          </p:cNvPr>
          <p:cNvGraphicFramePr>
            <a:graphicFrameLocks noGrp="1"/>
          </p:cNvGraphicFramePr>
          <p:nvPr>
            <p:extLst>
              <p:ext uri="{D42A27DB-BD31-4B8C-83A1-F6EECF244321}">
                <p14:modId xmlns:p14="http://schemas.microsoft.com/office/powerpoint/2010/main" val="2193396478"/>
              </p:ext>
            </p:extLst>
          </p:nvPr>
        </p:nvGraphicFramePr>
        <p:xfrm>
          <a:off x="115361" y="4159843"/>
          <a:ext cx="11047220" cy="1819407"/>
        </p:xfrm>
        <a:graphic>
          <a:graphicData uri="http://schemas.openxmlformats.org/drawingml/2006/table">
            <a:tbl>
              <a:tblPr firstRow="1" bandRow="1">
                <a:tableStyleId>{5A111915-BE36-4E01-A7E5-04B1672EAD32}</a:tableStyleId>
              </a:tblPr>
              <a:tblGrid>
                <a:gridCol w="1000965">
                  <a:extLst>
                    <a:ext uri="{9D8B030D-6E8A-4147-A177-3AD203B41FA5}">
                      <a16:colId xmlns:a16="http://schemas.microsoft.com/office/drawing/2014/main" val="4086965308"/>
                    </a:ext>
                  </a:extLst>
                </a:gridCol>
                <a:gridCol w="4940843">
                  <a:extLst>
                    <a:ext uri="{9D8B030D-6E8A-4147-A177-3AD203B41FA5}">
                      <a16:colId xmlns:a16="http://schemas.microsoft.com/office/drawing/2014/main" val="3083094747"/>
                    </a:ext>
                  </a:extLst>
                </a:gridCol>
                <a:gridCol w="1657083">
                  <a:extLst>
                    <a:ext uri="{9D8B030D-6E8A-4147-A177-3AD203B41FA5}">
                      <a16:colId xmlns:a16="http://schemas.microsoft.com/office/drawing/2014/main" val="2154787438"/>
                    </a:ext>
                  </a:extLst>
                </a:gridCol>
                <a:gridCol w="1702690">
                  <a:extLst>
                    <a:ext uri="{9D8B030D-6E8A-4147-A177-3AD203B41FA5}">
                      <a16:colId xmlns:a16="http://schemas.microsoft.com/office/drawing/2014/main" val="1802110834"/>
                    </a:ext>
                  </a:extLst>
                </a:gridCol>
                <a:gridCol w="1745639">
                  <a:extLst>
                    <a:ext uri="{9D8B030D-6E8A-4147-A177-3AD203B41FA5}">
                      <a16:colId xmlns:a16="http://schemas.microsoft.com/office/drawing/2014/main" val="2959640950"/>
                    </a:ext>
                  </a:extLst>
                </a:gridCol>
              </a:tblGrid>
              <a:tr h="377290">
                <a:tc>
                  <a:txBody>
                    <a:bodyPr/>
                    <a:lstStyle/>
                    <a:p>
                      <a:pPr algn="ctr"/>
                      <a:r>
                        <a:rPr lang="en-IN" sz="1600" dirty="0">
                          <a:latin typeface="Verdana" panose="020B0604030504040204" pitchFamily="34" charset="0"/>
                          <a:ea typeface="Verdana" panose="020B0604030504040204" pitchFamily="34" charset="0"/>
                        </a:rPr>
                        <a:t>S.No.</a:t>
                      </a:r>
                    </a:p>
                  </a:txBody>
                  <a:tcPr anchor="ctr"/>
                </a:tc>
                <a:tc>
                  <a:txBody>
                    <a:bodyPr/>
                    <a:lstStyle/>
                    <a:p>
                      <a:pPr algn="ctr"/>
                      <a:r>
                        <a:rPr lang="en-IN" sz="1600" dirty="0">
                          <a:latin typeface="Verdana" panose="020B0604030504040204" pitchFamily="34" charset="0"/>
                          <a:ea typeface="Verdana" panose="020B0604030504040204" pitchFamily="34" charset="0"/>
                        </a:rPr>
                        <a:t>Particulars</a:t>
                      </a:r>
                    </a:p>
                  </a:txBody>
                  <a:tcPr anchor="ctr"/>
                </a:tc>
                <a:tc>
                  <a:txBody>
                    <a:bodyPr/>
                    <a:lstStyle/>
                    <a:p>
                      <a:pPr algn="ctr"/>
                      <a:r>
                        <a:rPr lang="en-IN" sz="1600" dirty="0">
                          <a:latin typeface="Verdana" panose="020B0604030504040204" pitchFamily="34" charset="0"/>
                          <a:ea typeface="Verdana" panose="020B0604030504040204" pitchFamily="34" charset="0"/>
                        </a:rPr>
                        <a:t>COP</a:t>
                      </a:r>
                    </a:p>
                  </a:txBody>
                  <a:tcPr anchor="ctr"/>
                </a:tc>
                <a:tc>
                  <a:txBody>
                    <a:bodyPr/>
                    <a:lstStyle/>
                    <a:p>
                      <a:pPr algn="ctr"/>
                      <a:r>
                        <a:rPr lang="en-IN" sz="1600" dirty="0">
                          <a:latin typeface="Verdana" panose="020B0604030504040204" pitchFamily="34" charset="0"/>
                          <a:ea typeface="Verdana" panose="020B0604030504040204" pitchFamily="34" charset="0"/>
                        </a:rPr>
                        <a:t>Non COP</a:t>
                      </a:r>
                    </a:p>
                  </a:txBody>
                  <a:tcPr anchor="ctr"/>
                </a:tc>
                <a:tc>
                  <a:txBody>
                    <a:bodyPr/>
                    <a:lstStyle/>
                    <a:p>
                      <a:pPr algn="ctr"/>
                      <a:r>
                        <a:rPr lang="en-IN" sz="1600" dirty="0">
                          <a:latin typeface="Verdana" panose="020B0604030504040204" pitchFamily="34" charset="0"/>
                          <a:ea typeface="Verdana" panose="020B0604030504040204" pitchFamily="34" charset="0"/>
                        </a:rPr>
                        <a:t>Total</a:t>
                      </a:r>
                    </a:p>
                  </a:txBody>
                  <a:tcPr anchor="ctr"/>
                </a:tc>
                <a:extLst>
                  <a:ext uri="{0D108BD9-81ED-4DB2-BD59-A6C34878D82A}">
                    <a16:rowId xmlns:a16="http://schemas.microsoft.com/office/drawing/2014/main" val="4136594660"/>
                  </a:ext>
                </a:extLst>
              </a:tr>
              <a:tr h="492985">
                <a:tc>
                  <a:txBody>
                    <a:bodyPr/>
                    <a:lstStyle/>
                    <a:p>
                      <a:pPr algn="ctr"/>
                      <a:r>
                        <a:rPr lang="en-IN" sz="1600" dirty="0">
                          <a:latin typeface="Verdana" panose="020B0604030504040204" pitchFamily="34" charset="0"/>
                          <a:ea typeface="Verdana" panose="020B0604030504040204" pitchFamily="34" charset="0"/>
                        </a:rPr>
                        <a:t>2</a:t>
                      </a:r>
                    </a:p>
                  </a:txBody>
                  <a:tcPr/>
                </a:tc>
                <a:tc>
                  <a:txBody>
                    <a:bodyPr/>
                    <a:lstStyle/>
                    <a:p>
                      <a:r>
                        <a:rPr lang="en-IN" sz="1600" dirty="0">
                          <a:latin typeface="Verdana" panose="020B0604030504040204" pitchFamily="34" charset="0"/>
                          <a:ea typeface="Verdana" panose="020B0604030504040204" pitchFamily="34" charset="0"/>
                        </a:rPr>
                        <a:t>No. of CA’s as on </a:t>
                      </a:r>
                      <a:r>
                        <a:rPr lang="en-IN" sz="1600" dirty="0">
                          <a:highlight>
                            <a:srgbClr val="00FF00"/>
                          </a:highlight>
                          <a:latin typeface="Verdana" panose="020B0604030504040204" pitchFamily="34" charset="0"/>
                          <a:ea typeface="Verdana" panose="020B0604030504040204" pitchFamily="34" charset="0"/>
                        </a:rPr>
                        <a:t>01/01/19</a:t>
                      </a:r>
                    </a:p>
                    <a:p>
                      <a:r>
                        <a:rPr lang="en-IN" sz="1600" dirty="0">
                          <a:latin typeface="Verdana" panose="020B0604030504040204" pitchFamily="34" charset="0"/>
                          <a:ea typeface="Verdana" panose="020B0604030504040204" pitchFamily="34" charset="0"/>
                        </a:rPr>
                        <a:t>No. of CA’s as on 31/03/21</a:t>
                      </a:r>
                    </a:p>
                    <a:p>
                      <a:r>
                        <a:rPr lang="en-IN" sz="1600" dirty="0">
                          <a:latin typeface="Verdana" panose="020B0604030504040204" pitchFamily="34" charset="0"/>
                          <a:ea typeface="Verdana" panose="020B0604030504040204" pitchFamily="34" charset="0"/>
                        </a:rPr>
                        <a:t>No. of CA’s as on 01/01/22</a:t>
                      </a:r>
                    </a:p>
                    <a:p>
                      <a:r>
                        <a:rPr lang="en-IN" sz="1600" dirty="0">
                          <a:latin typeface="Verdana" panose="020B0604030504040204" pitchFamily="34" charset="0"/>
                          <a:ea typeface="Verdana" panose="020B0604030504040204" pitchFamily="34" charset="0"/>
                        </a:rPr>
                        <a:t>No. of CA’s as on </a:t>
                      </a:r>
                      <a:r>
                        <a:rPr lang="en-IN" sz="1600" dirty="0">
                          <a:highlight>
                            <a:srgbClr val="00FF00"/>
                          </a:highlight>
                          <a:latin typeface="Verdana" panose="020B0604030504040204" pitchFamily="34" charset="0"/>
                          <a:ea typeface="Verdana" panose="020B0604030504040204" pitchFamily="34" charset="0"/>
                        </a:rPr>
                        <a:t>01/07/22</a:t>
                      </a:r>
                    </a:p>
                  </a:txBody>
                  <a:tcPr/>
                </a:tc>
                <a:tc>
                  <a:txBody>
                    <a:bodyPr/>
                    <a:lstStyle/>
                    <a:p>
                      <a:pPr algn="r"/>
                      <a:r>
                        <a:rPr lang="en-IN" sz="1600" dirty="0">
                          <a:highlight>
                            <a:srgbClr val="00FF00"/>
                          </a:highlight>
                          <a:latin typeface="Verdana" panose="020B0604030504040204" pitchFamily="34" charset="0"/>
                          <a:ea typeface="Verdana" panose="020B0604030504040204" pitchFamily="34" charset="0"/>
                        </a:rPr>
                        <a:t>1,31,990</a:t>
                      </a:r>
                    </a:p>
                    <a:p>
                      <a:pPr algn="r"/>
                      <a:r>
                        <a:rPr lang="en-IN" sz="1600" dirty="0">
                          <a:latin typeface="Verdana" panose="020B0604030504040204" pitchFamily="34" charset="0"/>
                          <a:ea typeface="Verdana" panose="020B0604030504040204" pitchFamily="34" charset="0"/>
                        </a:rPr>
                        <a:t>1,51,139</a:t>
                      </a:r>
                    </a:p>
                    <a:p>
                      <a:pPr algn="r"/>
                      <a:r>
                        <a:rPr lang="en-IN" sz="1600" dirty="0">
                          <a:latin typeface="Verdana" panose="020B0604030504040204" pitchFamily="34" charset="0"/>
                          <a:ea typeface="Verdana" panose="020B0604030504040204" pitchFamily="34" charset="0"/>
                        </a:rPr>
                        <a:t>1,52,565</a:t>
                      </a:r>
                    </a:p>
                    <a:p>
                      <a:pPr algn="r"/>
                      <a:r>
                        <a:rPr lang="en-IN" sz="1600" dirty="0">
                          <a:highlight>
                            <a:srgbClr val="00FF00"/>
                          </a:highlight>
                          <a:latin typeface="Verdana" panose="020B0604030504040204" pitchFamily="34" charset="0"/>
                          <a:ea typeface="Verdana" panose="020B0604030504040204" pitchFamily="34" charset="0"/>
                        </a:rPr>
                        <a:t>1,55,909</a:t>
                      </a:r>
                    </a:p>
                  </a:txBody>
                  <a:tcPr/>
                </a:tc>
                <a:tc>
                  <a:txBody>
                    <a:bodyPr/>
                    <a:lstStyle/>
                    <a:p>
                      <a:pPr algn="r"/>
                      <a:r>
                        <a:rPr lang="en-IN" sz="1600" dirty="0">
                          <a:highlight>
                            <a:srgbClr val="00FF00"/>
                          </a:highlight>
                          <a:latin typeface="Verdana" panose="020B0604030504040204" pitchFamily="34" charset="0"/>
                          <a:ea typeface="Verdana" panose="020B0604030504040204" pitchFamily="34" charset="0"/>
                        </a:rPr>
                        <a:t>1,41,093</a:t>
                      </a:r>
                    </a:p>
                    <a:p>
                      <a:pPr algn="r"/>
                      <a:r>
                        <a:rPr lang="en-IN" sz="1600" dirty="0">
                          <a:latin typeface="Verdana" panose="020B0604030504040204" pitchFamily="34" charset="0"/>
                          <a:ea typeface="Verdana" panose="020B0604030504040204" pitchFamily="34" charset="0"/>
                        </a:rPr>
                        <a:t>1,75,942</a:t>
                      </a:r>
                    </a:p>
                    <a:p>
                      <a:pPr algn="r"/>
                      <a:r>
                        <a:rPr lang="en-IN" sz="1600" dirty="0">
                          <a:latin typeface="Verdana" panose="020B0604030504040204" pitchFamily="34" charset="0"/>
                          <a:ea typeface="Verdana" panose="020B0604030504040204" pitchFamily="34" charset="0"/>
                        </a:rPr>
                        <a:t>2,00,328</a:t>
                      </a:r>
                    </a:p>
                    <a:p>
                      <a:pPr algn="r"/>
                      <a:r>
                        <a:rPr lang="en-IN" sz="1600" dirty="0">
                          <a:highlight>
                            <a:srgbClr val="00FF00"/>
                          </a:highlight>
                          <a:latin typeface="Verdana" panose="020B0604030504040204" pitchFamily="34" charset="0"/>
                          <a:ea typeface="Verdana" panose="020B0604030504040204" pitchFamily="34" charset="0"/>
                        </a:rPr>
                        <a:t>2,03,838</a:t>
                      </a:r>
                    </a:p>
                  </a:txBody>
                  <a:tcPr/>
                </a:tc>
                <a:tc>
                  <a:txBody>
                    <a:bodyPr/>
                    <a:lstStyle/>
                    <a:p>
                      <a:pPr algn="r"/>
                      <a:r>
                        <a:rPr lang="en-IN" sz="1600" dirty="0">
                          <a:latin typeface="Verdana" panose="020B0604030504040204" pitchFamily="34" charset="0"/>
                          <a:ea typeface="Verdana" panose="020B0604030504040204" pitchFamily="34" charset="0"/>
                        </a:rPr>
                        <a:t>2,73,083</a:t>
                      </a:r>
                    </a:p>
                    <a:p>
                      <a:pPr algn="r"/>
                      <a:r>
                        <a:rPr lang="en-IN" sz="1600" dirty="0">
                          <a:latin typeface="Verdana" panose="020B0604030504040204" pitchFamily="34" charset="0"/>
                          <a:ea typeface="Verdana" panose="020B0604030504040204" pitchFamily="34" charset="0"/>
                        </a:rPr>
                        <a:t>3,27,081</a:t>
                      </a:r>
                    </a:p>
                    <a:p>
                      <a:pPr algn="r"/>
                      <a:r>
                        <a:rPr lang="en-IN" sz="1600" dirty="0">
                          <a:latin typeface="Verdana" panose="020B0604030504040204" pitchFamily="34" charset="0"/>
                          <a:ea typeface="Verdana" panose="020B0604030504040204" pitchFamily="34" charset="0"/>
                        </a:rPr>
                        <a:t>3,52,893</a:t>
                      </a:r>
                    </a:p>
                    <a:p>
                      <a:pPr algn="r"/>
                      <a:r>
                        <a:rPr lang="en-IN" sz="1600" dirty="0">
                          <a:latin typeface="Verdana" panose="020B0604030504040204" pitchFamily="34" charset="0"/>
                          <a:ea typeface="Verdana" panose="020B0604030504040204" pitchFamily="34" charset="0"/>
                        </a:rPr>
                        <a:t>3,59,747</a:t>
                      </a:r>
                    </a:p>
                  </a:txBody>
                  <a:tcPr/>
                </a:tc>
                <a:extLst>
                  <a:ext uri="{0D108BD9-81ED-4DB2-BD59-A6C34878D82A}">
                    <a16:rowId xmlns:a16="http://schemas.microsoft.com/office/drawing/2014/main" val="1732717608"/>
                  </a:ext>
                </a:extLst>
              </a:tr>
              <a:tr h="375317">
                <a:tc>
                  <a:txBody>
                    <a:bodyPr/>
                    <a:lstStyle/>
                    <a:p>
                      <a:endParaRPr lang="en-IN" sz="1600" dirty="0">
                        <a:latin typeface="Verdana" panose="020B0604030504040204" pitchFamily="34" charset="0"/>
                        <a:ea typeface="Verdana" panose="020B0604030504040204" pitchFamily="34" charset="0"/>
                      </a:endParaRPr>
                    </a:p>
                  </a:txBody>
                  <a:tcPr/>
                </a:tc>
                <a:tc>
                  <a:txBody>
                    <a:bodyPr/>
                    <a:lstStyle/>
                    <a:p>
                      <a:r>
                        <a:rPr lang="en-IN" sz="1600" dirty="0">
                          <a:latin typeface="Verdana" panose="020B0604030504040204" pitchFamily="34" charset="0"/>
                          <a:ea typeface="Verdana" panose="020B0604030504040204" pitchFamily="34" charset="0"/>
                        </a:rPr>
                        <a:t>Percentage – 1/1/19 Vs 1/7/22</a:t>
                      </a:r>
                    </a:p>
                  </a:txBody>
                  <a:tcPr/>
                </a:tc>
                <a:tc>
                  <a:txBody>
                    <a:bodyPr/>
                    <a:lstStyle/>
                    <a:p>
                      <a:pPr algn="ctr"/>
                      <a:r>
                        <a:rPr lang="en-US" sz="1600" dirty="0">
                          <a:latin typeface="Verdana" panose="020B0604030504040204" pitchFamily="34" charset="0"/>
                          <a:ea typeface="Verdana" panose="020B0604030504040204" pitchFamily="34" charset="0"/>
                        </a:rPr>
                        <a:t>18% Increase</a:t>
                      </a:r>
                      <a:endParaRPr lang="en-IN" sz="1600" dirty="0">
                        <a:latin typeface="Verdana" panose="020B0604030504040204" pitchFamily="34" charset="0"/>
                        <a:ea typeface="Verdana" panose="020B0604030504040204" pitchFamily="34" charset="0"/>
                      </a:endParaRPr>
                    </a:p>
                  </a:txBody>
                  <a:tcPr>
                    <a:solidFill>
                      <a:srgbClr val="92D050"/>
                    </a:solidFill>
                  </a:tcPr>
                </a:tc>
                <a:tc>
                  <a:txBody>
                    <a:bodyPr/>
                    <a:lstStyle/>
                    <a:p>
                      <a:pPr algn="ctr"/>
                      <a:r>
                        <a:rPr lang="en-US" sz="1600" dirty="0">
                          <a:latin typeface="Verdana" panose="020B0604030504040204" pitchFamily="34" charset="0"/>
                          <a:ea typeface="Verdana" panose="020B0604030504040204" pitchFamily="34" charset="0"/>
                        </a:rPr>
                        <a:t>44% Increase</a:t>
                      </a:r>
                      <a:endParaRPr lang="en-IN" sz="1600" dirty="0">
                        <a:latin typeface="Verdana" panose="020B0604030504040204" pitchFamily="34" charset="0"/>
                        <a:ea typeface="Verdana" panose="020B0604030504040204" pitchFamily="34" charset="0"/>
                      </a:endParaRPr>
                    </a:p>
                  </a:txBody>
                  <a:tcPr>
                    <a:solidFill>
                      <a:srgbClr val="92D050"/>
                    </a:solidFill>
                  </a:tcPr>
                </a:tc>
                <a:tc>
                  <a:txBody>
                    <a:bodyPr/>
                    <a:lstStyle/>
                    <a:p>
                      <a:pPr algn="ctr"/>
                      <a:endParaRPr lang="en-IN"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056355866"/>
                  </a:ext>
                </a:extLst>
              </a:tr>
            </a:tbl>
          </a:graphicData>
        </a:graphic>
      </p:graphicFrame>
      <p:graphicFrame>
        <p:nvGraphicFramePr>
          <p:cNvPr id="10" name="Table 9"/>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58975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51"/>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122246" y="474480"/>
            <a:ext cx="7051149"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B. Corporate Form of Practice</a:t>
            </a:r>
            <a:endPar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783C731-10F3-45A2-9C00-3B8E9894A510}"/>
              </a:ext>
            </a:extLst>
          </p:cNvPr>
          <p:cNvSpPr txBox="1"/>
          <p:nvPr/>
        </p:nvSpPr>
        <p:spPr>
          <a:xfrm>
            <a:off x="123378" y="1425455"/>
            <a:ext cx="11043411" cy="4524315"/>
          </a:xfrm>
          <a:prstGeom prst="rect">
            <a:avLst/>
          </a:prstGeom>
          <a:noFill/>
        </p:spPr>
        <p:txBody>
          <a:bodyPr wrap="square" rtlCol="0">
            <a:spAutoFit/>
          </a:bodyPr>
          <a:lstStyle/>
          <a:p>
            <a:pPr algn="just"/>
            <a:r>
              <a:rPr lang="en-IN" b="1" dirty="0">
                <a:solidFill>
                  <a:schemeClr val="accent1">
                    <a:lumMod val="75000"/>
                  </a:schemeClr>
                </a:solidFill>
                <a:latin typeface="Verdana" panose="020B0604030504040204" pitchFamily="34" charset="0"/>
                <a:ea typeface="Verdana" panose="020B0604030504040204" pitchFamily="34" charset="0"/>
              </a:rPr>
              <a:t>Ref: 261 Meeting of Council decided to allow Members in Practice for form Corporate Form of Practice in pursuance to Section 2(2)(iv) of the Chartered Accountants Act 1949. </a:t>
            </a:r>
          </a:p>
          <a:p>
            <a:pPr algn="just"/>
            <a:r>
              <a:rPr lang="en-IN" dirty="0">
                <a:latin typeface="Verdana" panose="020B0604030504040204" pitchFamily="34" charset="0"/>
                <a:ea typeface="Verdana" panose="020B0604030504040204" pitchFamily="34" charset="0"/>
              </a:rPr>
              <a:t>  </a:t>
            </a:r>
          </a:p>
          <a:p>
            <a:pPr algn="just"/>
            <a:r>
              <a:rPr lang="en-IN" dirty="0">
                <a:latin typeface="Verdana" panose="020B0604030504040204" pitchFamily="34" charset="0"/>
                <a:ea typeface="Verdana" panose="020B0604030504040204" pitchFamily="34" charset="0"/>
              </a:rPr>
              <a:t>A opportunity for the Indian Chartered Accountants is to </a:t>
            </a:r>
            <a:r>
              <a:rPr lang="en-IN" b="1" dirty="0">
                <a:latin typeface="Verdana" panose="020B0604030504040204" pitchFamily="34" charset="0"/>
                <a:ea typeface="Verdana" panose="020B0604030504040204" pitchFamily="34" charset="0"/>
              </a:rPr>
              <a:t>establish a Management Consultancy Company and provide a wide spectrum of services</a:t>
            </a:r>
            <a:r>
              <a:rPr lang="en-IN" dirty="0">
                <a:latin typeface="Verdana" panose="020B0604030504040204" pitchFamily="34" charset="0"/>
                <a:ea typeface="Verdana" panose="020B0604030504040204" pitchFamily="34" charset="0"/>
              </a:rPr>
              <a:t> such as capital structuring and management, research and demand studies, cost control and value analysis, etc. </a:t>
            </a:r>
          </a:p>
          <a:p>
            <a:pPr algn="just"/>
            <a:endParaRPr lang="en-IN" dirty="0">
              <a:latin typeface="Verdana" panose="020B0604030504040204" pitchFamily="34" charset="0"/>
              <a:ea typeface="Verdana" panose="020B0604030504040204" pitchFamily="34" charset="0"/>
            </a:endParaRPr>
          </a:p>
          <a:p>
            <a:pPr algn="just"/>
            <a:r>
              <a:rPr lang="en-IN" dirty="0">
                <a:latin typeface="Verdana" panose="020B0604030504040204" pitchFamily="34" charset="0"/>
                <a:ea typeface="Verdana" panose="020B0604030504040204" pitchFamily="34" charset="0"/>
              </a:rPr>
              <a:t>Definition of Management Consultancy and Other Services shall be as per Code of Ethics of ICAI. </a:t>
            </a:r>
          </a:p>
          <a:p>
            <a:pPr algn="just"/>
            <a:endParaRPr lang="en-IN" dirty="0">
              <a:latin typeface="Verdana" panose="020B0604030504040204" pitchFamily="34" charset="0"/>
              <a:ea typeface="Verdana" panose="020B0604030504040204" pitchFamily="34" charset="0"/>
            </a:endParaRPr>
          </a:p>
          <a:p>
            <a:pPr algn="just"/>
            <a:r>
              <a:rPr lang="en-IN" dirty="0">
                <a:latin typeface="Verdana" panose="020B0604030504040204" pitchFamily="34" charset="0"/>
                <a:ea typeface="Verdana" panose="020B0604030504040204" pitchFamily="34" charset="0"/>
              </a:rPr>
              <a:t> </a:t>
            </a:r>
          </a:p>
          <a:p>
            <a:endParaRPr lang="en-IN"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endParaRPr lang="en-IN"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endParaRPr lang="en-IN" dirty="0">
              <a:latin typeface="Verdana" panose="020B0604030504040204" pitchFamily="34" charset="0"/>
              <a:ea typeface="Verdan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45700082"/>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4044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51"/>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122246" y="474480"/>
            <a:ext cx="7051149"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B. Corporate Form of Practice</a:t>
            </a:r>
            <a:endPar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783C731-10F3-45A2-9C00-3B8E9894A510}"/>
              </a:ext>
            </a:extLst>
          </p:cNvPr>
          <p:cNvSpPr txBox="1"/>
          <p:nvPr/>
        </p:nvSpPr>
        <p:spPr>
          <a:xfrm>
            <a:off x="123378" y="1425455"/>
            <a:ext cx="11043411" cy="5078313"/>
          </a:xfrm>
          <a:prstGeom prst="rect">
            <a:avLst/>
          </a:prstGeom>
          <a:noFill/>
        </p:spPr>
        <p:txBody>
          <a:bodyPr wrap="square" rtlCol="0">
            <a:spAutoFit/>
          </a:bodyPr>
          <a:lstStyle/>
          <a:p>
            <a:r>
              <a:rPr lang="en-IN" u="sng" dirty="0">
                <a:latin typeface="Verdana" panose="020B0604030504040204" pitchFamily="34" charset="0"/>
                <a:ea typeface="Verdana" panose="020B0604030504040204" pitchFamily="34" charset="0"/>
              </a:rPr>
              <a:t>Benefits available to members on compliance with guidelines issues by ICAI are:</a:t>
            </a:r>
          </a:p>
          <a:p>
            <a:endParaRPr lang="en-IN"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IN" b="1" dirty="0">
                <a:latin typeface="Verdana" panose="020B0604030504040204" pitchFamily="34" charset="0"/>
                <a:ea typeface="Verdana" panose="020B0604030504040204" pitchFamily="34" charset="0"/>
              </a:rPr>
              <a:t>Retain full-time COP</a:t>
            </a:r>
            <a:r>
              <a:rPr lang="en-IN" dirty="0">
                <a:latin typeface="Verdana" panose="020B0604030504040204" pitchFamily="34" charset="0"/>
                <a:ea typeface="Verdana" panose="020B0604030504040204" pitchFamily="34" charset="0"/>
              </a:rPr>
              <a:t> being the Managing Director/Whole-time Director/Manager of Management Consultancy Company.</a:t>
            </a:r>
          </a:p>
          <a:p>
            <a:pPr marL="285750" indent="-285750" algn="just">
              <a:buFont typeface="Wingdings" panose="05000000000000000000" pitchFamily="2" charset="2"/>
              <a:buChar char="Ø"/>
            </a:pPr>
            <a:endParaRPr lang="en-IN"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IN" b="1" dirty="0">
                <a:latin typeface="Verdana" panose="020B0604030504040204" pitchFamily="34" charset="0"/>
                <a:ea typeface="Verdana" panose="020B0604030504040204" pitchFamily="34" charset="0"/>
              </a:rPr>
              <a:t>No restrictions on the quantum of the equity holding</a:t>
            </a:r>
            <a:r>
              <a:rPr lang="en-IN" dirty="0">
                <a:latin typeface="Verdana" panose="020B0604030504040204" pitchFamily="34" charset="0"/>
                <a:ea typeface="Verdana" panose="020B0604030504040204" pitchFamily="34" charset="0"/>
              </a:rPr>
              <a:t> of the member, either individually and/or along with his relatives, in such a company. </a:t>
            </a:r>
          </a:p>
          <a:p>
            <a:pPr algn="just"/>
            <a:r>
              <a:rPr lang="en-IN" dirty="0">
                <a:latin typeface="Verdana" panose="020B0604030504040204" pitchFamily="34" charset="0"/>
                <a:ea typeface="Verdana" panose="020B0604030504040204" pitchFamily="34" charset="0"/>
              </a:rPr>
              <a:t>	</a:t>
            </a:r>
            <a:r>
              <a:rPr lang="en-IN" i="1" dirty="0">
                <a:latin typeface="Verdana" panose="020B0604030504040204" pitchFamily="34" charset="0"/>
                <a:ea typeface="Verdana" panose="020B0604030504040204" pitchFamily="34" charset="0"/>
              </a:rPr>
              <a:t>Relatives Means “Relative” as defined in Chartered Accountants Regulation, 1988 </a:t>
            </a:r>
            <a:r>
              <a:rPr lang="en-IN" dirty="0">
                <a:latin typeface="Verdana" panose="020B0604030504040204" pitchFamily="34" charset="0"/>
                <a:ea typeface="Verdana" panose="020B0604030504040204" pitchFamily="34" charset="0"/>
              </a:rPr>
              <a:t>   </a:t>
            </a:r>
          </a:p>
          <a:p>
            <a:pPr marL="285750" indent="-285750" algn="just">
              <a:buFont typeface="Wingdings" panose="05000000000000000000" pitchFamily="2" charset="2"/>
              <a:buChar char="Ø"/>
            </a:pPr>
            <a:endParaRPr lang="en-IN"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IN" dirty="0">
                <a:latin typeface="Verdana" panose="020B0604030504040204" pitchFamily="34" charset="0"/>
                <a:ea typeface="Verdana" panose="020B0604030504040204" pitchFamily="34" charset="0"/>
              </a:rPr>
              <a:t>Such member shall be regarded as being in fill time practice and therefore can continue to do attest function either in individual capacity or in Proprietorship/ Partnership Firm. </a:t>
            </a:r>
          </a:p>
          <a:p>
            <a:pPr marL="285750" indent="-285750" algn="just">
              <a:buFont typeface="Wingdings" panose="05000000000000000000" pitchFamily="2" charset="2"/>
              <a:buChar char="Ø"/>
            </a:pPr>
            <a:endParaRPr lang="en-IN"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IN" b="1" dirty="0">
                <a:latin typeface="Verdana" panose="020B0604030504040204" pitchFamily="34" charset="0"/>
                <a:ea typeface="Verdana" panose="020B0604030504040204" pitchFamily="34" charset="0"/>
              </a:rPr>
              <a:t>Entitled</a:t>
            </a:r>
            <a:r>
              <a:rPr lang="en-IN" dirty="0">
                <a:latin typeface="Verdana" panose="020B0604030504040204" pitchFamily="34" charset="0"/>
                <a:ea typeface="Verdana" panose="020B0604030504040204" pitchFamily="34" charset="0"/>
              </a:rPr>
              <a:t> to train articled/audit assistants. </a:t>
            </a:r>
          </a:p>
          <a:p>
            <a:pPr marL="285750" indent="-285750" algn="just">
              <a:buFont typeface="Wingdings" panose="05000000000000000000" pitchFamily="2" charset="2"/>
              <a:buChar char="Ø"/>
            </a:pPr>
            <a:endParaRPr lang="en-IN"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IN" dirty="0">
                <a:latin typeface="Verdana" panose="020B0604030504040204" pitchFamily="34" charset="0"/>
                <a:ea typeface="Verdana" panose="020B0604030504040204" pitchFamily="34" charset="0"/>
              </a:rPr>
              <a:t>Name of Management Consultancy Company is required to be approved by ICAI in compliances with Ethical Standards. </a:t>
            </a:r>
          </a:p>
          <a:p>
            <a:pPr marL="285750" indent="-285750" algn="just">
              <a:buFont typeface="Wingdings" panose="05000000000000000000" pitchFamily="2" charset="2"/>
              <a:buChar char="Ø"/>
            </a:pPr>
            <a:endParaRPr lang="en-IN"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IN" dirty="0">
                <a:latin typeface="Verdana" panose="020B0604030504040204" pitchFamily="34" charset="0"/>
                <a:ea typeface="Verdana" panose="020B0604030504040204" pitchFamily="34" charset="0"/>
              </a:rPr>
              <a:t>Please note that MCS shall neither be permitted to advertise nor use logo. </a:t>
            </a:r>
          </a:p>
        </p:txBody>
      </p:sp>
      <p:graphicFrame>
        <p:nvGraphicFramePr>
          <p:cNvPr id="8" name="Table 7"/>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0020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51"/>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783C731-10F3-45A2-9C00-3B8E9894A510}"/>
              </a:ext>
            </a:extLst>
          </p:cNvPr>
          <p:cNvSpPr txBox="1"/>
          <p:nvPr/>
        </p:nvSpPr>
        <p:spPr>
          <a:xfrm>
            <a:off x="275517" y="1422888"/>
            <a:ext cx="11043411" cy="1200329"/>
          </a:xfrm>
          <a:prstGeom prst="rect">
            <a:avLst/>
          </a:prstGeom>
          <a:noFill/>
        </p:spPr>
        <p:txBody>
          <a:bodyPr wrap="square" rtlCol="0">
            <a:spAutoFit/>
          </a:bodyPr>
          <a:lstStyle/>
          <a:p>
            <a:pPr algn="just"/>
            <a:r>
              <a:rPr lang="en-IN" dirty="0">
                <a:latin typeface="Verdana" panose="020B0604030504040204" pitchFamily="34" charset="0"/>
                <a:ea typeface="Verdana" panose="020B0604030504040204" pitchFamily="34" charset="0"/>
              </a:rPr>
              <a:t>The Expression “Management Consultancy and other services” </a:t>
            </a:r>
            <a:r>
              <a:rPr lang="en-IN" b="1" dirty="0">
                <a:latin typeface="Verdana" panose="020B0604030504040204" pitchFamily="34" charset="0"/>
                <a:ea typeface="Verdana" panose="020B0604030504040204" pitchFamily="34" charset="0"/>
              </a:rPr>
              <a:t>shall not include </a:t>
            </a:r>
            <a:r>
              <a:rPr lang="en-IN" dirty="0">
                <a:solidFill>
                  <a:srgbClr val="FF0000"/>
                </a:solidFill>
                <a:latin typeface="Verdana" panose="020B0604030504040204" pitchFamily="34" charset="0"/>
                <a:ea typeface="Verdana" panose="020B0604030504040204" pitchFamily="34" charset="0"/>
              </a:rPr>
              <a:t>the function of statutory or periodical audit, tax(both direct &amp; indirect)</a:t>
            </a:r>
            <a:r>
              <a:rPr lang="en-IN" dirty="0">
                <a:latin typeface="Verdana" panose="020B0604030504040204" pitchFamily="34" charset="0"/>
                <a:ea typeface="Verdana" panose="020B0604030504040204" pitchFamily="34" charset="0"/>
              </a:rPr>
              <a:t>  </a:t>
            </a:r>
            <a:r>
              <a:rPr lang="en-IN" dirty="0">
                <a:solidFill>
                  <a:srgbClr val="FF0000"/>
                </a:solidFill>
                <a:latin typeface="Verdana" panose="020B0604030504040204" pitchFamily="34" charset="0"/>
                <a:ea typeface="Verdana" panose="020B0604030504040204" pitchFamily="34" charset="0"/>
              </a:rPr>
              <a:t>representation or advice concerning tax matters or acting as liquidator, trustee, executor, administrator, arbitrator or receiver,</a:t>
            </a:r>
            <a:r>
              <a:rPr lang="en-IN" dirty="0">
                <a:latin typeface="Verdana" panose="020B0604030504040204" pitchFamily="34" charset="0"/>
                <a:ea typeface="Verdana" panose="020B0604030504040204" pitchFamily="34" charset="0"/>
              </a:rPr>
              <a:t> but shall include the following: </a:t>
            </a:r>
            <a:endParaRPr lang="en-IN" b="1" dirty="0">
              <a:latin typeface="Verdana" panose="020B0604030504040204" pitchFamily="34" charset="0"/>
              <a:ea typeface="Verdana" panose="020B0604030504040204" pitchFamily="34" charset="0"/>
            </a:endParaRPr>
          </a:p>
        </p:txBody>
      </p:sp>
      <p:graphicFrame>
        <p:nvGraphicFramePr>
          <p:cNvPr id="8" name="Diagram 7">
            <a:extLst>
              <a:ext uri="{FF2B5EF4-FFF2-40B4-BE49-F238E27FC236}">
                <a16:creationId xmlns:a16="http://schemas.microsoft.com/office/drawing/2014/main" id="{36EA17AB-BEDE-4C34-A956-341C361C28FC}"/>
              </a:ext>
            </a:extLst>
          </p:cNvPr>
          <p:cNvGraphicFramePr/>
          <p:nvPr>
            <p:extLst>
              <p:ext uri="{D42A27DB-BD31-4B8C-83A1-F6EECF244321}">
                <p14:modId xmlns:p14="http://schemas.microsoft.com/office/powerpoint/2010/main" val="850081166"/>
              </p:ext>
            </p:extLst>
          </p:nvPr>
        </p:nvGraphicFramePr>
        <p:xfrm>
          <a:off x="403364" y="2565948"/>
          <a:ext cx="10915564" cy="3763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19062955"/>
              </p:ext>
            </p:extLst>
          </p:nvPr>
        </p:nvGraphicFramePr>
        <p:xfrm>
          <a:off x="9819060" y="6347205"/>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68461007-EA34-4862-A78D-3F76FD3F858E}"/>
              </a:ext>
            </a:extLst>
          </p:cNvPr>
          <p:cNvSpPr txBox="1"/>
          <p:nvPr/>
        </p:nvSpPr>
        <p:spPr>
          <a:xfrm>
            <a:off x="122246" y="474480"/>
            <a:ext cx="7051149"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B. Corporate Form of Practice</a:t>
            </a:r>
            <a:endPar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2387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51"/>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36EA17AB-BEDE-4C34-A956-341C361C28FC}"/>
              </a:ext>
            </a:extLst>
          </p:cNvPr>
          <p:cNvGraphicFramePr/>
          <p:nvPr>
            <p:extLst>
              <p:ext uri="{D42A27DB-BD31-4B8C-83A1-F6EECF244321}">
                <p14:modId xmlns:p14="http://schemas.microsoft.com/office/powerpoint/2010/main" val="3634746293"/>
              </p:ext>
            </p:extLst>
          </p:nvPr>
        </p:nvGraphicFramePr>
        <p:xfrm>
          <a:off x="37357" y="1390650"/>
          <a:ext cx="11178332" cy="526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8706579"/>
              </p:ext>
            </p:extLst>
          </p:nvPr>
        </p:nvGraphicFramePr>
        <p:xfrm>
          <a:off x="10132044" y="6341068"/>
          <a:ext cx="2028588" cy="370840"/>
        </p:xfrm>
        <a:graphic>
          <a:graphicData uri="http://schemas.openxmlformats.org/drawingml/2006/table">
            <a:tbl>
              <a:tblPr firstRow="1" bandRow="1">
                <a:tableStyleId>{5C22544A-7EE6-4342-B048-85BDC9FD1C3A}</a:tableStyleId>
              </a:tblPr>
              <a:tblGrid>
                <a:gridCol w="2028588">
                  <a:extLst>
                    <a:ext uri="{9D8B030D-6E8A-4147-A177-3AD203B41FA5}">
                      <a16:colId xmlns:a16="http://schemas.microsoft.com/office/drawing/2014/main" val="20000"/>
                    </a:ext>
                  </a:extLst>
                </a:gridCol>
              </a:tblGrid>
              <a:tr h="370840">
                <a:tc>
                  <a:txBody>
                    <a:bodyPr/>
                    <a:lstStyle/>
                    <a:p>
                      <a:pPr algn="r"/>
                      <a:r>
                        <a:rPr lang="en-IN" sz="1400" dirty="0"/>
                        <a:t>CA Dayaniwas Sharma </a:t>
                      </a:r>
                    </a:p>
                  </a:txBody>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D36E9A38-B656-45A3-A809-A472E871861E}"/>
              </a:ext>
            </a:extLst>
          </p:cNvPr>
          <p:cNvSpPr txBox="1"/>
          <p:nvPr/>
        </p:nvSpPr>
        <p:spPr>
          <a:xfrm>
            <a:off x="122246" y="474480"/>
            <a:ext cx="7051149"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B. Corporate Form of Practice</a:t>
            </a:r>
            <a:endPar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8254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89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449295" cy="954107"/>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C. Mergers and Multidisciplinary Firm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2" name="Oval 1">
            <a:extLst>
              <a:ext uri="{FF2B5EF4-FFF2-40B4-BE49-F238E27FC236}">
                <a16:creationId xmlns:a16="http://schemas.microsoft.com/office/drawing/2014/main" id="{44BD8AC2-C8F5-4985-B5AF-F17AF5302450}"/>
              </a:ext>
            </a:extLst>
          </p:cNvPr>
          <p:cNvSpPr/>
          <p:nvPr/>
        </p:nvSpPr>
        <p:spPr>
          <a:xfrm>
            <a:off x="1021976" y="2322674"/>
            <a:ext cx="3241964" cy="3428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Merger and Demerger</a:t>
            </a:r>
          </a:p>
          <a:p>
            <a:pPr algn="ctr"/>
            <a:r>
              <a:rPr lang="en-US" sz="2000" b="1" dirty="0"/>
              <a:t>Guidelines  </a:t>
            </a:r>
            <a:endParaRPr lang="en-IN" sz="2000" b="1" dirty="0"/>
          </a:p>
        </p:txBody>
      </p:sp>
      <p:sp>
        <p:nvSpPr>
          <p:cNvPr id="13" name="Oval 12">
            <a:extLst>
              <a:ext uri="{FF2B5EF4-FFF2-40B4-BE49-F238E27FC236}">
                <a16:creationId xmlns:a16="http://schemas.microsoft.com/office/drawing/2014/main" id="{82E64E75-7901-4F56-AB77-B9B1F8EBFE3E}"/>
              </a:ext>
            </a:extLst>
          </p:cNvPr>
          <p:cNvSpPr/>
          <p:nvPr/>
        </p:nvSpPr>
        <p:spPr>
          <a:xfrm>
            <a:off x="4817290" y="2318594"/>
            <a:ext cx="3241964" cy="34287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Multidisciplinary Practicing Firms (MDP) guidelines and approval of MCA </a:t>
            </a:r>
            <a:endParaRPr lang="en-IN" sz="2000" b="1" dirty="0"/>
          </a:p>
        </p:txBody>
      </p:sp>
    </p:spTree>
    <p:extLst>
      <p:ext uri="{BB962C8B-B14F-4D97-AF65-F5344CB8AC3E}">
        <p14:creationId xmlns:p14="http://schemas.microsoft.com/office/powerpoint/2010/main" val="1827026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1"/>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403364"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Going local to global</a:t>
            </a: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9A3DE30-536D-4CA2-B1CC-39A29578D210}"/>
              </a:ext>
            </a:extLst>
          </p:cNvPr>
          <p:cNvPicPr>
            <a:picLocks noChangeAspect="1"/>
          </p:cNvPicPr>
          <p:nvPr/>
        </p:nvPicPr>
        <p:blipFill rotWithShape="1">
          <a:blip r:embed="rId3">
            <a:extLst>
              <a:ext uri="{28A0092B-C50C-407E-A947-70E740481C1C}">
                <a14:useLocalDpi xmlns:a14="http://schemas.microsoft.com/office/drawing/2010/main" val="0"/>
              </a:ext>
            </a:extLst>
          </a:blip>
          <a:srcRect r="7860"/>
          <a:stretch/>
        </p:blipFill>
        <p:spPr>
          <a:xfrm>
            <a:off x="1548847" y="1543052"/>
            <a:ext cx="2652092" cy="2800103"/>
          </a:xfrm>
          <a:prstGeom prst="rect">
            <a:avLst/>
          </a:prstGeom>
        </p:spPr>
      </p:pic>
      <p:sp>
        <p:nvSpPr>
          <p:cNvPr id="11" name="Arrow: Right 10">
            <a:extLst>
              <a:ext uri="{FF2B5EF4-FFF2-40B4-BE49-F238E27FC236}">
                <a16:creationId xmlns:a16="http://schemas.microsoft.com/office/drawing/2014/main" id="{650C1F66-1FF4-40AF-A631-FE2C8869AD06}"/>
              </a:ext>
            </a:extLst>
          </p:cNvPr>
          <p:cNvSpPr/>
          <p:nvPr/>
        </p:nvSpPr>
        <p:spPr>
          <a:xfrm>
            <a:off x="4943060" y="2531165"/>
            <a:ext cx="1934818" cy="73880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12">
            <a:extLst>
              <a:ext uri="{FF2B5EF4-FFF2-40B4-BE49-F238E27FC236}">
                <a16:creationId xmlns:a16="http://schemas.microsoft.com/office/drawing/2014/main" id="{827F5077-FDFB-4005-A113-B258CBFD9FDC}"/>
              </a:ext>
            </a:extLst>
          </p:cNvPr>
          <p:cNvPicPr>
            <a:picLocks noChangeAspect="1"/>
          </p:cNvPicPr>
          <p:nvPr/>
        </p:nvPicPr>
        <p:blipFill rotWithShape="1">
          <a:blip r:embed="rId4">
            <a:extLst>
              <a:ext uri="{28A0092B-C50C-407E-A947-70E740481C1C}">
                <a14:useLocalDpi xmlns:a14="http://schemas.microsoft.com/office/drawing/2010/main" val="0"/>
              </a:ext>
            </a:extLst>
          </a:blip>
          <a:srcRect b="8809"/>
          <a:stretch/>
        </p:blipFill>
        <p:spPr>
          <a:xfrm>
            <a:off x="7552682" y="1526780"/>
            <a:ext cx="2805012" cy="2759227"/>
          </a:xfrm>
          <a:prstGeom prst="rect">
            <a:avLst/>
          </a:prstGeom>
        </p:spPr>
      </p:pic>
      <p:sp>
        <p:nvSpPr>
          <p:cNvPr id="7" name="TextBox 6">
            <a:extLst>
              <a:ext uri="{FF2B5EF4-FFF2-40B4-BE49-F238E27FC236}">
                <a16:creationId xmlns:a16="http://schemas.microsoft.com/office/drawing/2014/main" id="{BC24E81B-FC96-43E4-8652-DC659A3323A2}"/>
              </a:ext>
            </a:extLst>
          </p:cNvPr>
          <p:cNvSpPr txBox="1"/>
          <p:nvPr/>
        </p:nvSpPr>
        <p:spPr>
          <a:xfrm>
            <a:off x="251613" y="4344288"/>
            <a:ext cx="10964076" cy="1969770"/>
          </a:xfrm>
          <a:prstGeom prst="rect">
            <a:avLst/>
          </a:prstGeom>
          <a:noFill/>
        </p:spPr>
        <p:txBody>
          <a:bodyPr wrap="square" rtlCol="0">
            <a:spAutoFit/>
          </a:bodyPr>
          <a:lstStyle/>
          <a:p>
            <a:pPr algn="just"/>
            <a:r>
              <a:rPr lang="en-IN" dirty="0">
                <a:latin typeface="Verdana" panose="020B0604030504040204" pitchFamily="34" charset="0"/>
                <a:ea typeface="Verdana" panose="020B0604030504040204" pitchFamily="34" charset="0"/>
              </a:rPr>
              <a:t>In this dynamic era of our nation, we as Chartered Accountants , are the pillars of robust development and sustainability. We survive, thrive and adapt to the changes our economic landscape demands.   </a:t>
            </a:r>
          </a:p>
          <a:p>
            <a:pPr algn="ctr"/>
            <a:endParaRPr lang="en-IN" sz="2000" i="1" dirty="0">
              <a:latin typeface="Verdana" panose="020B0604030504040204" pitchFamily="34" charset="0"/>
              <a:ea typeface="Verdana" panose="020B0604030504040204" pitchFamily="34" charset="0"/>
            </a:endParaRPr>
          </a:p>
          <a:p>
            <a:pPr algn="ctr"/>
            <a:r>
              <a:rPr lang="en-IN" sz="2000" i="1" dirty="0">
                <a:latin typeface="Verdana" panose="020B0604030504040204" pitchFamily="34" charset="0"/>
                <a:ea typeface="Verdana" panose="020B0604030504040204" pitchFamily="34" charset="0"/>
              </a:rPr>
              <a:t> </a:t>
            </a:r>
            <a:r>
              <a:rPr lang="en-IN" sz="2400" i="1" dirty="0">
                <a:latin typeface="Verdana" panose="020B0604030504040204" pitchFamily="34" charset="0"/>
                <a:ea typeface="Verdana" panose="020B0604030504040204" pitchFamily="34" charset="0"/>
              </a:rPr>
              <a:t>But why limit ourselves to only one country ? </a:t>
            </a:r>
            <a:endParaRPr lang="en-IN" sz="2000" i="1" dirty="0">
              <a:latin typeface="Verdana" panose="020B0604030504040204" pitchFamily="34" charset="0"/>
              <a:ea typeface="Verdana" panose="020B0604030504040204" pitchFamily="34" charset="0"/>
            </a:endParaRPr>
          </a:p>
          <a:p>
            <a:pPr algn="ctr"/>
            <a:r>
              <a:rPr lang="en-IN" sz="2400" i="1" dirty="0">
                <a:latin typeface="Verdana" panose="020B0604030504040204" pitchFamily="34" charset="0"/>
                <a:ea typeface="Verdana" panose="020B0604030504040204" pitchFamily="34" charset="0"/>
              </a:rPr>
              <a:t>Is it time to break the boundaries and go global ?</a:t>
            </a:r>
            <a:endParaRPr lang="en-IN" i="1" dirty="0">
              <a:latin typeface="Verdana" panose="020B0604030504040204" pitchFamily="34" charset="0"/>
              <a:ea typeface="Verdana" panose="020B060403050404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61359247"/>
              </p:ext>
            </p:extLst>
          </p:nvPr>
        </p:nvGraphicFramePr>
        <p:xfrm>
          <a:off x="9819060" y="6322657"/>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2223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75736" y="474480"/>
            <a:ext cx="8449295"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D. MOUs, MRAs and International Presence</a:t>
            </a: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8D813496-EB2F-447D-AE80-C1A9681C0CF2}"/>
              </a:ext>
            </a:extLst>
          </p:cNvPr>
          <p:cNvSpPr txBox="1"/>
          <p:nvPr/>
        </p:nvSpPr>
        <p:spPr>
          <a:xfrm>
            <a:off x="408254" y="1475672"/>
            <a:ext cx="10812325" cy="646331"/>
          </a:xfrm>
          <a:prstGeom prst="rect">
            <a:avLst/>
          </a:prstGeom>
          <a:noFill/>
        </p:spPr>
        <p:txBody>
          <a:bodyPr wrap="square" rtlCol="0">
            <a:spAutoFit/>
          </a:bodyPr>
          <a:lstStyle/>
          <a:p>
            <a:pPr algn="just"/>
            <a:r>
              <a:rPr lang="en-IN" dirty="0">
                <a:latin typeface="Verdana" panose="020B0604030504040204" pitchFamily="34" charset="0"/>
                <a:ea typeface="Verdana" panose="020B0604030504040204" pitchFamily="34" charset="0"/>
              </a:rPr>
              <a:t>In pursuance of global mobility of it’s members, ICAI has</a:t>
            </a:r>
            <a:r>
              <a:rPr lang="en-IN" b="1" dirty="0">
                <a:latin typeface="Verdana" panose="020B0604030504040204" pitchFamily="34" charset="0"/>
                <a:ea typeface="Verdana" panose="020B0604030504040204" pitchFamily="34" charset="0"/>
              </a:rPr>
              <a:t> signed 19 </a:t>
            </a:r>
            <a:r>
              <a:rPr lang="en-IN" dirty="0">
                <a:latin typeface="Verdana" panose="020B0604030504040204" pitchFamily="34" charset="0"/>
                <a:ea typeface="Verdana" panose="020B0604030504040204" pitchFamily="34" charset="0"/>
              </a:rPr>
              <a:t>(13 previous) MoUs &amp; MRAs with accounting bodies across the globe.</a:t>
            </a:r>
            <a:endParaRPr lang="en-IN" dirty="0"/>
          </a:p>
        </p:txBody>
      </p:sp>
      <p:graphicFrame>
        <p:nvGraphicFramePr>
          <p:cNvPr id="22" name="Table 21"/>
          <p:cNvGraphicFramePr>
            <a:graphicFrameLocks noGrp="1"/>
          </p:cNvGraphicFramePr>
          <p:nvPr>
            <p:extLst>
              <p:ext uri="{D42A27DB-BD31-4B8C-83A1-F6EECF244321}">
                <p14:modId xmlns:p14="http://schemas.microsoft.com/office/powerpoint/2010/main" val="1599620088"/>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31" y="3535171"/>
            <a:ext cx="4145186" cy="2843160"/>
          </a:xfrm>
          <a:prstGeom prst="rect">
            <a:avLst/>
          </a:prstGeom>
        </p:spPr>
      </p:pic>
      <p:sp>
        <p:nvSpPr>
          <p:cNvPr id="11" name="TextBox 10">
            <a:extLst>
              <a:ext uri="{FF2B5EF4-FFF2-40B4-BE49-F238E27FC236}">
                <a16:creationId xmlns:a16="http://schemas.microsoft.com/office/drawing/2014/main" id="{0BC9177C-A2CB-498A-9A92-9B700394AF20}"/>
              </a:ext>
            </a:extLst>
          </p:cNvPr>
          <p:cNvSpPr txBox="1"/>
          <p:nvPr/>
        </p:nvSpPr>
        <p:spPr>
          <a:xfrm>
            <a:off x="435196" y="2165625"/>
            <a:ext cx="10928003" cy="923330"/>
          </a:xfrm>
          <a:prstGeom prst="rect">
            <a:avLst/>
          </a:prstGeom>
          <a:noFill/>
        </p:spPr>
        <p:txBody>
          <a:bodyPr wrap="square" rtlCol="0">
            <a:spAutoFit/>
          </a:bodyPr>
          <a:lstStyle/>
          <a:p>
            <a:pPr algn="just"/>
            <a:r>
              <a:rPr lang="en-IN" dirty="0">
                <a:latin typeface="Verdana" panose="020B0604030504040204" pitchFamily="34" charset="0"/>
                <a:ea typeface="Verdana" panose="020B0604030504040204" pitchFamily="34" charset="0"/>
              </a:rPr>
              <a:t>The objective of signing such agreements is to </a:t>
            </a:r>
            <a:r>
              <a:rPr lang="en-IN" b="1" u="sng" dirty="0">
                <a:latin typeface="Verdana" panose="020B0604030504040204" pitchFamily="34" charset="0"/>
                <a:ea typeface="Verdana" panose="020B0604030504040204" pitchFamily="34" charset="0"/>
              </a:rPr>
              <a:t>facilitate mutual recognition</a:t>
            </a:r>
            <a:r>
              <a:rPr lang="en-IN" dirty="0">
                <a:latin typeface="Verdana" panose="020B0604030504040204" pitchFamily="34" charset="0"/>
                <a:ea typeface="Verdana" panose="020B0604030504040204" pitchFamily="34" charset="0"/>
              </a:rPr>
              <a:t> of each others’ qualification and admit the members in good standing by prescribing bridging mechanisms between the Institutes.</a:t>
            </a:r>
          </a:p>
        </p:txBody>
      </p:sp>
      <p:graphicFrame>
        <p:nvGraphicFramePr>
          <p:cNvPr id="8" name="Table 8">
            <a:extLst>
              <a:ext uri="{FF2B5EF4-FFF2-40B4-BE49-F238E27FC236}">
                <a16:creationId xmlns:a16="http://schemas.microsoft.com/office/drawing/2014/main" id="{6716097B-65EB-4F1A-8D1B-F06984724422}"/>
              </a:ext>
            </a:extLst>
          </p:cNvPr>
          <p:cNvGraphicFramePr>
            <a:graphicFrameLocks noGrp="1"/>
          </p:cNvGraphicFramePr>
          <p:nvPr>
            <p:extLst>
              <p:ext uri="{D42A27DB-BD31-4B8C-83A1-F6EECF244321}">
                <p14:modId xmlns:p14="http://schemas.microsoft.com/office/powerpoint/2010/main" val="3427810100"/>
              </p:ext>
            </p:extLst>
          </p:nvPr>
        </p:nvGraphicFramePr>
        <p:xfrm>
          <a:off x="5474432" y="3145007"/>
          <a:ext cx="6334533" cy="1478280"/>
        </p:xfrm>
        <a:graphic>
          <a:graphicData uri="http://schemas.openxmlformats.org/drawingml/2006/table">
            <a:tbl>
              <a:tblPr firstRow="1" bandRow="1">
                <a:tableStyleId>{5C22544A-7EE6-4342-B048-85BDC9FD1C3A}</a:tableStyleId>
              </a:tblPr>
              <a:tblGrid>
                <a:gridCol w="4407936">
                  <a:extLst>
                    <a:ext uri="{9D8B030D-6E8A-4147-A177-3AD203B41FA5}">
                      <a16:colId xmlns:a16="http://schemas.microsoft.com/office/drawing/2014/main" val="1545487345"/>
                    </a:ext>
                  </a:extLst>
                </a:gridCol>
                <a:gridCol w="1926597">
                  <a:extLst>
                    <a:ext uri="{9D8B030D-6E8A-4147-A177-3AD203B41FA5}">
                      <a16:colId xmlns:a16="http://schemas.microsoft.com/office/drawing/2014/main" val="1254336430"/>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Verdana" panose="020B0604030504040204" pitchFamily="34" charset="0"/>
                          <a:ea typeface="Verdana" panose="020B0604030504040204" pitchFamily="34" charset="0"/>
                        </a:rPr>
                        <a:t>ICAI International Presence:</a:t>
                      </a:r>
                      <a:endParaRPr lang="en-IN" dirty="0">
                        <a:latin typeface="Verdana" panose="020B0604030504040204" pitchFamily="34" charset="0"/>
                        <a:ea typeface="Verdana" panose="020B0604030504040204" pitchFamily="34" charset="0"/>
                      </a:endParaRPr>
                    </a:p>
                  </a:txBody>
                  <a:tcPr/>
                </a:tc>
                <a:tc hMerge="1">
                  <a:txBody>
                    <a:bodyPr/>
                    <a:lstStyle/>
                    <a:p>
                      <a:endParaRPr lang="en-IN" dirty="0"/>
                    </a:p>
                  </a:txBody>
                  <a:tcPr/>
                </a:tc>
                <a:extLst>
                  <a:ext uri="{0D108BD9-81ED-4DB2-BD59-A6C34878D82A}">
                    <a16:rowId xmlns:a16="http://schemas.microsoft.com/office/drawing/2014/main" val="18722341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International Chapters</a:t>
                      </a:r>
                    </a:p>
                  </a:txBody>
                  <a:tcPr/>
                </a:tc>
                <a:tc>
                  <a:txBody>
                    <a:bodyPr/>
                    <a:lstStyle/>
                    <a:p>
                      <a:pPr algn="ctr"/>
                      <a:r>
                        <a:rPr lang="en-US" dirty="0"/>
                        <a:t>37</a:t>
                      </a:r>
                      <a:endParaRPr lang="en-IN" dirty="0"/>
                    </a:p>
                  </a:txBody>
                  <a:tcPr/>
                </a:tc>
                <a:extLst>
                  <a:ext uri="{0D108BD9-81ED-4DB2-BD59-A6C34878D82A}">
                    <a16:rowId xmlns:a16="http://schemas.microsoft.com/office/drawing/2014/main" val="1041177042"/>
                  </a:ext>
                </a:extLst>
              </a:tr>
              <a:tr h="1373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latin typeface="Verdana" panose="020B0604030504040204" pitchFamily="34" charset="0"/>
                          <a:ea typeface="Verdana" panose="020B0604030504040204" pitchFamily="34" charset="0"/>
                        </a:rPr>
                        <a:t>International Representative Offices</a:t>
                      </a:r>
                    </a:p>
                  </a:txBody>
                  <a:tcPr/>
                </a:tc>
                <a:tc>
                  <a:txBody>
                    <a:bodyPr/>
                    <a:lstStyle/>
                    <a:p>
                      <a:pPr algn="ctr"/>
                      <a:r>
                        <a:rPr lang="en-US" dirty="0"/>
                        <a:t>27 </a:t>
                      </a:r>
                    </a:p>
                  </a:txBody>
                  <a:tcPr/>
                </a:tc>
                <a:extLst>
                  <a:ext uri="{0D108BD9-81ED-4DB2-BD59-A6C34878D82A}">
                    <a16:rowId xmlns:a16="http://schemas.microsoft.com/office/drawing/2014/main" val="469454472"/>
                  </a:ext>
                </a:extLst>
              </a:tr>
              <a:tr h="370840">
                <a:tc>
                  <a:txBody>
                    <a:bodyPr/>
                    <a:lstStyle/>
                    <a:p>
                      <a:r>
                        <a:rPr lang="en-IN" dirty="0" err="1">
                          <a:latin typeface="Verdana" panose="020B0604030504040204" pitchFamily="34" charset="0"/>
                          <a:ea typeface="Verdana" panose="020B0604030504040204" pitchFamily="34" charset="0"/>
                        </a:rPr>
                        <a:t>Permenant</a:t>
                      </a:r>
                      <a:r>
                        <a:rPr lang="en-IN" dirty="0">
                          <a:latin typeface="Verdana" panose="020B0604030504040204" pitchFamily="34" charset="0"/>
                          <a:ea typeface="Verdana" panose="020B0604030504040204" pitchFamily="34" charset="0"/>
                        </a:rPr>
                        <a:t> Overseas offices</a:t>
                      </a:r>
                      <a:endParaRPr lang="en-IN" dirty="0"/>
                    </a:p>
                  </a:txBody>
                  <a:tcPr/>
                </a:tc>
                <a:tc>
                  <a:txBody>
                    <a:bodyPr/>
                    <a:lstStyle/>
                    <a:p>
                      <a:pPr algn="ctr"/>
                      <a:r>
                        <a:rPr lang="en-US" dirty="0"/>
                        <a:t>2</a:t>
                      </a:r>
                      <a:endParaRPr lang="en-IN" dirty="0"/>
                    </a:p>
                  </a:txBody>
                  <a:tcPr/>
                </a:tc>
                <a:extLst>
                  <a:ext uri="{0D108BD9-81ED-4DB2-BD59-A6C34878D82A}">
                    <a16:rowId xmlns:a16="http://schemas.microsoft.com/office/drawing/2014/main" val="3808488827"/>
                  </a:ext>
                </a:extLst>
              </a:tr>
            </a:tbl>
          </a:graphicData>
        </a:graphic>
      </p:graphicFrame>
      <p:sp>
        <p:nvSpPr>
          <p:cNvPr id="13" name="Thought Bubble: Cloud 12">
            <a:extLst>
              <a:ext uri="{FF2B5EF4-FFF2-40B4-BE49-F238E27FC236}">
                <a16:creationId xmlns:a16="http://schemas.microsoft.com/office/drawing/2014/main" id="{93A488F8-DC1A-43F8-9968-B9B10229C37A}"/>
              </a:ext>
            </a:extLst>
          </p:cNvPr>
          <p:cNvSpPr/>
          <p:nvPr/>
        </p:nvSpPr>
        <p:spPr>
          <a:xfrm>
            <a:off x="4557370" y="4679547"/>
            <a:ext cx="3202810" cy="180924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Many of Us have Thought of New Connections/ Relationships</a:t>
            </a:r>
            <a:endParaRPr lang="en-IN" dirty="0"/>
          </a:p>
        </p:txBody>
      </p:sp>
    </p:spTree>
    <p:extLst>
      <p:ext uri="{BB962C8B-B14F-4D97-AF65-F5344CB8AC3E}">
        <p14:creationId xmlns:p14="http://schemas.microsoft.com/office/powerpoint/2010/main" val="367722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403364"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MOUs &amp; MRAs</a:t>
            </a: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28AEC1D0-2BFF-4316-AB29-DC5EC7E5D048}"/>
              </a:ext>
            </a:extLst>
          </p:cNvPr>
          <p:cNvPicPr>
            <a:picLocks noChangeAspect="1"/>
          </p:cNvPicPr>
          <p:nvPr/>
        </p:nvPicPr>
        <p:blipFill rotWithShape="1">
          <a:blip r:embed="rId3">
            <a:extLst>
              <a:ext uri="{28A0092B-C50C-407E-A947-70E740481C1C}">
                <a14:useLocalDpi xmlns:a14="http://schemas.microsoft.com/office/drawing/2010/main" val="0"/>
              </a:ext>
            </a:extLst>
          </a:blip>
          <a:srcRect r="86757" b="-13768"/>
          <a:stretch/>
        </p:blipFill>
        <p:spPr>
          <a:xfrm>
            <a:off x="635751" y="2345455"/>
            <a:ext cx="1280699" cy="1420987"/>
          </a:xfrm>
          <a:prstGeom prst="rect">
            <a:avLst/>
          </a:prstGeom>
        </p:spPr>
      </p:pic>
      <p:pic>
        <p:nvPicPr>
          <p:cNvPr id="18" name="Picture 17">
            <a:extLst>
              <a:ext uri="{FF2B5EF4-FFF2-40B4-BE49-F238E27FC236}">
                <a16:creationId xmlns:a16="http://schemas.microsoft.com/office/drawing/2014/main" id="{29C02B9B-9551-4329-A576-722578833C70}"/>
              </a:ext>
            </a:extLst>
          </p:cNvPr>
          <p:cNvPicPr/>
          <p:nvPr/>
        </p:nvPicPr>
        <p:blipFill rotWithShape="1">
          <a:blip r:embed="rId4"/>
          <a:srcRect t="9458" r="87536" b="82266"/>
          <a:stretch/>
        </p:blipFill>
        <p:spPr bwMode="auto">
          <a:xfrm>
            <a:off x="5891968" y="2713049"/>
            <a:ext cx="1838325" cy="685800"/>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C29B091A-7FA9-425E-A18C-7A4F56123A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5770" y="4065487"/>
            <a:ext cx="1836463" cy="731974"/>
          </a:xfrm>
          <a:prstGeom prst="rect">
            <a:avLst/>
          </a:prstGeom>
        </p:spPr>
      </p:pic>
      <p:pic>
        <p:nvPicPr>
          <p:cNvPr id="21" name="Picture 20">
            <a:extLst>
              <a:ext uri="{FF2B5EF4-FFF2-40B4-BE49-F238E27FC236}">
                <a16:creationId xmlns:a16="http://schemas.microsoft.com/office/drawing/2014/main" id="{BE18F7E1-B7E7-49D4-8BCC-0679AEBC498B}"/>
              </a:ext>
            </a:extLst>
          </p:cNvPr>
          <p:cNvPicPr/>
          <p:nvPr/>
        </p:nvPicPr>
        <p:blipFill rotWithShape="1">
          <a:blip r:embed="rId6"/>
          <a:srcRect l="5318" t="10936" r="76599" b="77833"/>
          <a:stretch/>
        </p:blipFill>
        <p:spPr bwMode="auto">
          <a:xfrm>
            <a:off x="566691" y="5740433"/>
            <a:ext cx="1836463" cy="731974"/>
          </a:xfrm>
          <a:prstGeom prst="rect">
            <a:avLst/>
          </a:prstGeom>
          <a:ln>
            <a:noFill/>
          </a:ln>
          <a:extLst>
            <a:ext uri="{53640926-AAD7-44D8-BBD7-CCE9431645EC}">
              <a14:shadowObscured xmlns:a14="http://schemas.microsoft.com/office/drawing/2010/main"/>
            </a:ext>
          </a:extLst>
        </p:spPr>
      </p:pic>
      <p:pic>
        <p:nvPicPr>
          <p:cNvPr id="23" name="Picture 22">
            <a:extLst>
              <a:ext uri="{FF2B5EF4-FFF2-40B4-BE49-F238E27FC236}">
                <a16:creationId xmlns:a16="http://schemas.microsoft.com/office/drawing/2014/main" id="{B32A60F2-F9E7-4242-BA3C-4BFA5E37801F}"/>
              </a:ext>
            </a:extLst>
          </p:cNvPr>
          <p:cNvPicPr>
            <a:picLocks noChangeAspect="1"/>
          </p:cNvPicPr>
          <p:nvPr/>
        </p:nvPicPr>
        <p:blipFill rotWithShape="1">
          <a:blip r:embed="rId7">
            <a:extLst>
              <a:ext uri="{28A0092B-C50C-407E-A947-70E740481C1C}">
                <a14:useLocalDpi xmlns:a14="http://schemas.microsoft.com/office/drawing/2010/main" val="0"/>
              </a:ext>
            </a:extLst>
          </a:blip>
          <a:srcRect l="14020" t="24206" r="5741" b="14587"/>
          <a:stretch/>
        </p:blipFill>
        <p:spPr>
          <a:xfrm>
            <a:off x="7122082" y="5713004"/>
            <a:ext cx="1836463" cy="756481"/>
          </a:xfrm>
          <a:prstGeom prst="rect">
            <a:avLst/>
          </a:prstGeom>
        </p:spPr>
      </p:pic>
      <p:pic>
        <p:nvPicPr>
          <p:cNvPr id="24" name="Picture 23">
            <a:extLst>
              <a:ext uri="{FF2B5EF4-FFF2-40B4-BE49-F238E27FC236}">
                <a16:creationId xmlns:a16="http://schemas.microsoft.com/office/drawing/2014/main" id="{5C0E7BD8-0BB8-4EB4-A240-CB84D2BE58CA}"/>
              </a:ext>
            </a:extLst>
          </p:cNvPr>
          <p:cNvPicPr/>
          <p:nvPr/>
        </p:nvPicPr>
        <p:blipFill rotWithShape="1">
          <a:blip r:embed="rId8"/>
          <a:srcRect l="7146" t="18030" r="81553" b="71034"/>
          <a:stretch/>
        </p:blipFill>
        <p:spPr bwMode="auto">
          <a:xfrm>
            <a:off x="4707726" y="5638152"/>
            <a:ext cx="1560156" cy="756481"/>
          </a:xfrm>
          <a:prstGeom prst="rect">
            <a:avLst/>
          </a:prstGeom>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C7A25D7C-5C46-4F67-950A-AA101CB19EB5}"/>
              </a:ext>
            </a:extLst>
          </p:cNvPr>
          <p:cNvPicPr/>
          <p:nvPr/>
        </p:nvPicPr>
        <p:blipFill rotWithShape="1">
          <a:blip r:embed="rId9"/>
          <a:srcRect l="1828" t="12710" r="85542" b="79901"/>
          <a:stretch/>
        </p:blipFill>
        <p:spPr bwMode="auto">
          <a:xfrm>
            <a:off x="2869401" y="2713049"/>
            <a:ext cx="1838325" cy="756481"/>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392FD933-33DF-48B1-A2CD-6664DE6F2F20}"/>
              </a:ext>
            </a:extLst>
          </p:cNvPr>
          <p:cNvPicPr/>
          <p:nvPr/>
        </p:nvPicPr>
        <p:blipFill rotWithShape="1">
          <a:blip r:embed="rId10"/>
          <a:srcRect l="43375" t="28079" r="44161" b="55074"/>
          <a:stretch/>
        </p:blipFill>
        <p:spPr bwMode="auto">
          <a:xfrm>
            <a:off x="566691" y="3778061"/>
            <a:ext cx="1166956" cy="1142999"/>
          </a:xfrm>
          <a:prstGeom prst="rect">
            <a:avLst/>
          </a:prstGeom>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FFF4577F-FC79-4C7D-A43B-BE0EA970B7A9}"/>
              </a:ext>
            </a:extLst>
          </p:cNvPr>
          <p:cNvPicPr/>
          <p:nvPr/>
        </p:nvPicPr>
        <p:blipFill rotWithShape="1">
          <a:blip r:embed="rId11"/>
          <a:srcRect l="77277" t="15961" r="16407" b="71034"/>
          <a:stretch/>
        </p:blipFill>
        <p:spPr bwMode="auto">
          <a:xfrm>
            <a:off x="2924987" y="5563301"/>
            <a:ext cx="1036807" cy="906184"/>
          </a:xfrm>
          <a:prstGeom prst="rect">
            <a:avLst/>
          </a:prstGeom>
          <a:ln>
            <a:noFill/>
          </a:ln>
          <a:extLst>
            <a:ext uri="{53640926-AAD7-44D8-BBD7-CCE9431645EC}">
              <a14:shadowObscured xmlns:a14="http://schemas.microsoft.com/office/drawing/2010/main"/>
            </a:ext>
          </a:extLst>
        </p:spPr>
      </p:pic>
      <p:pic>
        <p:nvPicPr>
          <p:cNvPr id="29" name="Picture 28">
            <a:extLst>
              <a:ext uri="{FF2B5EF4-FFF2-40B4-BE49-F238E27FC236}">
                <a16:creationId xmlns:a16="http://schemas.microsoft.com/office/drawing/2014/main" id="{763281A0-B3E7-482B-9495-B3AABF91414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6815" y="4053446"/>
            <a:ext cx="1166956" cy="756056"/>
          </a:xfrm>
          <a:prstGeom prst="rect">
            <a:avLst/>
          </a:prstGeom>
        </p:spPr>
      </p:pic>
      <p:pic>
        <p:nvPicPr>
          <p:cNvPr id="31" name="Picture 30">
            <a:extLst>
              <a:ext uri="{FF2B5EF4-FFF2-40B4-BE49-F238E27FC236}">
                <a16:creationId xmlns:a16="http://schemas.microsoft.com/office/drawing/2014/main" id="{94417A1F-22C0-4C5F-BC07-DA0DE34B6F5F}"/>
              </a:ext>
            </a:extLst>
          </p:cNvPr>
          <p:cNvPicPr>
            <a:picLocks noChangeAspect="1"/>
          </p:cNvPicPr>
          <p:nvPr/>
        </p:nvPicPr>
        <p:blipFill rotWithShape="1">
          <a:blip r:embed="rId13">
            <a:extLst>
              <a:ext uri="{28A0092B-C50C-407E-A947-70E740481C1C}">
                <a14:useLocalDpi xmlns:a14="http://schemas.microsoft.com/office/drawing/2010/main" val="0"/>
              </a:ext>
            </a:extLst>
          </a:blip>
          <a:srcRect r="65949"/>
          <a:stretch/>
        </p:blipFill>
        <p:spPr>
          <a:xfrm>
            <a:off x="4440362" y="4110526"/>
            <a:ext cx="1440644" cy="756056"/>
          </a:xfrm>
          <a:prstGeom prst="rect">
            <a:avLst/>
          </a:prstGeom>
        </p:spPr>
      </p:pic>
      <p:pic>
        <p:nvPicPr>
          <p:cNvPr id="33" name="Picture 32">
            <a:extLst>
              <a:ext uri="{FF2B5EF4-FFF2-40B4-BE49-F238E27FC236}">
                <a16:creationId xmlns:a16="http://schemas.microsoft.com/office/drawing/2014/main" id="{85B4039B-F32D-4943-B5D2-2AB8B06CB06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27063" y="3778061"/>
            <a:ext cx="1167063" cy="1143876"/>
          </a:xfrm>
          <a:prstGeom prst="rect">
            <a:avLst/>
          </a:prstGeom>
        </p:spPr>
      </p:pic>
      <p:pic>
        <p:nvPicPr>
          <p:cNvPr id="56" name="Picture 55">
            <a:extLst>
              <a:ext uri="{FF2B5EF4-FFF2-40B4-BE49-F238E27FC236}">
                <a16:creationId xmlns:a16="http://schemas.microsoft.com/office/drawing/2014/main" id="{78966F93-B4CB-4463-BA50-C92151B5E501}"/>
              </a:ext>
            </a:extLst>
          </p:cNvPr>
          <p:cNvPicPr>
            <a:picLocks noChangeAspect="1"/>
          </p:cNvPicPr>
          <p:nvPr/>
        </p:nvPicPr>
        <p:blipFill rotWithShape="1">
          <a:blip r:embed="rId15">
            <a:extLst>
              <a:ext uri="{28A0092B-C50C-407E-A947-70E740481C1C}">
                <a14:useLocalDpi xmlns:a14="http://schemas.microsoft.com/office/drawing/2010/main" val="0"/>
              </a:ext>
            </a:extLst>
          </a:blip>
          <a:srcRect l="572" r="84076"/>
          <a:stretch/>
        </p:blipFill>
        <p:spPr>
          <a:xfrm>
            <a:off x="9408117" y="2418499"/>
            <a:ext cx="1008045" cy="1169997"/>
          </a:xfrm>
          <a:prstGeom prst="rect">
            <a:avLst/>
          </a:prstGeom>
        </p:spPr>
      </p:pic>
      <p:pic>
        <p:nvPicPr>
          <p:cNvPr id="58" name="Picture 57">
            <a:extLst>
              <a:ext uri="{FF2B5EF4-FFF2-40B4-BE49-F238E27FC236}">
                <a16:creationId xmlns:a16="http://schemas.microsoft.com/office/drawing/2014/main" id="{7675C586-4735-480B-BC98-F5F376D02515}"/>
              </a:ext>
            </a:extLst>
          </p:cNvPr>
          <p:cNvPicPr>
            <a:picLocks noChangeAspect="1"/>
          </p:cNvPicPr>
          <p:nvPr/>
        </p:nvPicPr>
        <p:blipFill rotWithShape="1">
          <a:blip r:embed="rId16">
            <a:extLst>
              <a:ext uri="{28A0092B-C50C-407E-A947-70E740481C1C}">
                <a14:useLocalDpi xmlns:a14="http://schemas.microsoft.com/office/drawing/2010/main" val="0"/>
              </a:ext>
            </a:extLst>
          </a:blip>
          <a:srcRect l="29621" r="27500" b="29237"/>
          <a:stretch/>
        </p:blipFill>
        <p:spPr>
          <a:xfrm>
            <a:off x="9539980" y="5097730"/>
            <a:ext cx="1379812" cy="1138549"/>
          </a:xfrm>
          <a:prstGeom prst="rect">
            <a:avLst/>
          </a:prstGeom>
        </p:spPr>
      </p:pic>
      <p:sp>
        <p:nvSpPr>
          <p:cNvPr id="59" name="TextBox 58">
            <a:extLst>
              <a:ext uri="{FF2B5EF4-FFF2-40B4-BE49-F238E27FC236}">
                <a16:creationId xmlns:a16="http://schemas.microsoft.com/office/drawing/2014/main" id="{8D813496-EB2F-447D-AE80-C1A9681C0CF2}"/>
              </a:ext>
            </a:extLst>
          </p:cNvPr>
          <p:cNvSpPr txBox="1"/>
          <p:nvPr/>
        </p:nvSpPr>
        <p:spPr>
          <a:xfrm>
            <a:off x="403364" y="1391105"/>
            <a:ext cx="10812325" cy="923330"/>
          </a:xfrm>
          <a:prstGeom prst="rect">
            <a:avLst/>
          </a:prstGeom>
          <a:noFill/>
        </p:spPr>
        <p:txBody>
          <a:bodyPr wrap="square" rtlCol="0">
            <a:spAutoFit/>
          </a:bodyPr>
          <a:lstStyle/>
          <a:p>
            <a:pPr algn="just"/>
            <a:r>
              <a:rPr lang="en-IN" dirty="0">
                <a:latin typeface="Verdana" panose="020B0604030504040204" pitchFamily="34" charset="0"/>
                <a:ea typeface="Verdana" panose="020B0604030504040204" pitchFamily="34" charset="0"/>
              </a:rPr>
              <a:t>The 13 MoUs &amp; MRAs with various accounting bodies will enable professional development, sharing of knowledge, technical expertise and protection of quality and integrity of accounting and finance profession.</a:t>
            </a:r>
            <a:endParaRPr lang="en-IN" dirty="0"/>
          </a:p>
        </p:txBody>
      </p:sp>
      <p:graphicFrame>
        <p:nvGraphicFramePr>
          <p:cNvPr id="22" name="Table 21"/>
          <p:cNvGraphicFramePr>
            <a:graphicFrameLocks noGrp="1"/>
          </p:cNvGraphicFramePr>
          <p:nvPr>
            <p:extLst>
              <p:ext uri="{D42A27DB-BD31-4B8C-83A1-F6EECF244321}">
                <p14:modId xmlns:p14="http://schemas.microsoft.com/office/powerpoint/2010/main" val="1599620088"/>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607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403364" y="474480"/>
            <a:ext cx="8449295" cy="523220"/>
          </a:xfrm>
          <a:prstGeom prst="rect">
            <a:avLst/>
          </a:prstGeom>
          <a:noFill/>
        </p:spPr>
        <p:txBody>
          <a:bodyPr wrap="square" rtlCol="0">
            <a:spAutoFit/>
          </a:bodyPr>
          <a:lstStyle/>
          <a:p>
            <a:pPr lvl="0" algn="just">
              <a:defRPr/>
            </a:pPr>
            <a:r>
              <a:rPr lang="en-US" sz="28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MOUs &amp; MRAs</a:t>
            </a:r>
            <a:endPar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78B91E2B-A2FB-4B92-925F-A57634062E47}"/>
              </a:ext>
            </a:extLst>
          </p:cNvPr>
          <p:cNvGraphicFramePr>
            <a:graphicFrameLocks noGrp="1"/>
          </p:cNvGraphicFramePr>
          <p:nvPr>
            <p:extLst>
              <p:ext uri="{D42A27DB-BD31-4B8C-83A1-F6EECF244321}">
                <p14:modId xmlns:p14="http://schemas.microsoft.com/office/powerpoint/2010/main" val="290121117"/>
              </p:ext>
            </p:extLst>
          </p:nvPr>
        </p:nvGraphicFramePr>
        <p:xfrm>
          <a:off x="140597" y="1472180"/>
          <a:ext cx="11075092" cy="4108623"/>
        </p:xfrm>
        <a:graphic>
          <a:graphicData uri="http://schemas.openxmlformats.org/drawingml/2006/table">
            <a:tbl>
              <a:tblPr firstRow="1" bandRow="1">
                <a:tableStyleId>{5A111915-BE36-4E01-A7E5-04B1672EAD32}</a:tableStyleId>
              </a:tblPr>
              <a:tblGrid>
                <a:gridCol w="641828">
                  <a:extLst>
                    <a:ext uri="{9D8B030D-6E8A-4147-A177-3AD203B41FA5}">
                      <a16:colId xmlns:a16="http://schemas.microsoft.com/office/drawing/2014/main" val="1427537508"/>
                    </a:ext>
                  </a:extLst>
                </a:gridCol>
                <a:gridCol w="1114407">
                  <a:extLst>
                    <a:ext uri="{9D8B030D-6E8A-4147-A177-3AD203B41FA5}">
                      <a16:colId xmlns:a16="http://schemas.microsoft.com/office/drawing/2014/main" val="3799979669"/>
                    </a:ext>
                  </a:extLst>
                </a:gridCol>
                <a:gridCol w="2334768">
                  <a:extLst>
                    <a:ext uri="{9D8B030D-6E8A-4147-A177-3AD203B41FA5}">
                      <a16:colId xmlns:a16="http://schemas.microsoft.com/office/drawing/2014/main" val="410826672"/>
                    </a:ext>
                  </a:extLst>
                </a:gridCol>
                <a:gridCol w="6984089">
                  <a:extLst>
                    <a:ext uri="{9D8B030D-6E8A-4147-A177-3AD203B41FA5}">
                      <a16:colId xmlns:a16="http://schemas.microsoft.com/office/drawing/2014/main" val="744256769"/>
                    </a:ext>
                  </a:extLst>
                </a:gridCol>
              </a:tblGrid>
              <a:tr h="480796">
                <a:tc>
                  <a:txBody>
                    <a:bodyPr/>
                    <a:lstStyle/>
                    <a:p>
                      <a:pPr algn="ctr"/>
                      <a:r>
                        <a:rPr lang="en-IN" sz="1600" dirty="0">
                          <a:latin typeface="Verdana" panose="020B0604030504040204" pitchFamily="34" charset="0"/>
                          <a:ea typeface="Verdana" panose="020B0604030504040204" pitchFamily="34" charset="0"/>
                        </a:rPr>
                        <a:t>SNo</a:t>
                      </a:r>
                    </a:p>
                  </a:txBody>
                  <a:tcPr/>
                </a:tc>
                <a:tc>
                  <a:txBody>
                    <a:bodyPr/>
                    <a:lstStyle/>
                    <a:p>
                      <a:pPr algn="ctr"/>
                      <a:r>
                        <a:rPr lang="en-IN" sz="1600" dirty="0">
                          <a:latin typeface="Verdana" panose="020B0604030504040204" pitchFamily="34" charset="0"/>
                          <a:ea typeface="Verdana" panose="020B0604030504040204" pitchFamily="34" charset="0"/>
                        </a:rPr>
                        <a:t>Country</a:t>
                      </a:r>
                    </a:p>
                  </a:txBody>
                  <a:tcPr/>
                </a:tc>
                <a:tc>
                  <a:txBody>
                    <a:bodyPr/>
                    <a:lstStyle/>
                    <a:p>
                      <a:pPr algn="ctr"/>
                      <a:r>
                        <a:rPr lang="en-IN" sz="1600" dirty="0">
                          <a:latin typeface="Verdana" panose="020B0604030504040204" pitchFamily="34" charset="0"/>
                          <a:ea typeface="Verdana" panose="020B0604030504040204" pitchFamily="34" charset="0"/>
                        </a:rPr>
                        <a:t>MoU or MRA</a:t>
                      </a:r>
                    </a:p>
                  </a:txBody>
                  <a:tcPr/>
                </a:tc>
                <a:tc>
                  <a:txBody>
                    <a:bodyPr/>
                    <a:lstStyle/>
                    <a:p>
                      <a:pPr algn="ctr"/>
                      <a:r>
                        <a:rPr lang="en-IN" sz="1600" dirty="0">
                          <a:latin typeface="Verdana" panose="020B0604030504040204" pitchFamily="34" charset="0"/>
                          <a:ea typeface="Verdana" panose="020B0604030504040204" pitchFamily="34" charset="0"/>
                        </a:rPr>
                        <a:t>Criteria</a:t>
                      </a:r>
                    </a:p>
                  </a:txBody>
                  <a:tcPr/>
                </a:tc>
                <a:extLst>
                  <a:ext uri="{0D108BD9-81ED-4DB2-BD59-A6C34878D82A}">
                    <a16:rowId xmlns:a16="http://schemas.microsoft.com/office/drawing/2014/main" val="27836686"/>
                  </a:ext>
                </a:extLst>
              </a:tr>
              <a:tr h="3627827">
                <a:tc>
                  <a:txBody>
                    <a:bodyPr/>
                    <a:lstStyle/>
                    <a:p>
                      <a:pPr algn="ctr"/>
                      <a:r>
                        <a:rPr lang="en-IN" sz="1600" dirty="0">
                          <a:latin typeface="Verdana" panose="020B0604030504040204" pitchFamily="34" charset="0"/>
                          <a:ea typeface="Verdana" panose="020B0604030504040204" pitchFamily="34" charset="0"/>
                        </a:rPr>
                        <a:t>1</a:t>
                      </a:r>
                    </a:p>
                  </a:txBody>
                  <a:tcPr anchor="ctr"/>
                </a:tc>
                <a:tc>
                  <a:txBody>
                    <a:bodyPr/>
                    <a:lstStyle/>
                    <a:p>
                      <a:pPr algn="l"/>
                      <a:r>
                        <a:rPr lang="en-IN" sz="1600" dirty="0">
                          <a:latin typeface="Verdana" panose="020B0604030504040204" pitchFamily="34" charset="0"/>
                          <a:ea typeface="Verdana" panose="020B0604030504040204" pitchFamily="34" charset="0"/>
                        </a:rPr>
                        <a:t>Canada</a:t>
                      </a:r>
                    </a:p>
                  </a:txBody>
                  <a:tcPr anchor="ctr"/>
                </a:tc>
                <a:tc>
                  <a:txBody>
                    <a:bodyPr/>
                    <a:lstStyle/>
                    <a:p>
                      <a:pPr algn="l"/>
                      <a:r>
                        <a:rPr lang="en-IN" sz="1600" dirty="0">
                          <a:latin typeface="Verdana" panose="020B0604030504040204" pitchFamily="34" charset="0"/>
                          <a:ea typeface="Verdana" panose="020B0604030504040204" pitchFamily="34" charset="0"/>
                        </a:rPr>
                        <a:t>MoU with Chartered Professional Accountants of Canada</a:t>
                      </a:r>
                    </a:p>
                  </a:txBody>
                  <a:tcPr anchor="ctr"/>
                </a:tc>
                <a:tc>
                  <a:txBody>
                    <a:bodyPr/>
                    <a:lstStyle/>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A qualified Chartered Accountant member of ICAI and remained registered with</a:t>
                      </a:r>
                      <a:r>
                        <a:rPr lang="en-IN" sz="1600" baseline="0" dirty="0">
                          <a:latin typeface="Verdana" panose="020B0604030504040204" pitchFamily="34" charset="0"/>
                          <a:ea typeface="Verdana" panose="020B0604030504040204" pitchFamily="34" charset="0"/>
                        </a:rPr>
                        <a:t> ICAI as member</a:t>
                      </a:r>
                      <a:endParaRPr lang="en-IN" sz="1600" dirty="0">
                        <a:latin typeface="Verdana" panose="020B0604030504040204" pitchFamily="34" charset="0"/>
                        <a:ea typeface="Verdana" panose="020B0604030504040204" pitchFamily="34" charset="0"/>
                      </a:endParaRP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ICAI members are exempt from practical training module, Capstone 1 and 2, if they have– </a:t>
                      </a:r>
                    </a:p>
                    <a:p>
                      <a:pPr marL="0" indent="0" algn="just">
                        <a:buFont typeface="Wingdings" panose="05000000000000000000" pitchFamily="2" charset="2"/>
                        <a:buNone/>
                      </a:pPr>
                      <a:r>
                        <a:rPr lang="en-IN" sz="1600" dirty="0">
                          <a:latin typeface="Verdana" panose="020B0604030504040204" pitchFamily="34" charset="0"/>
                          <a:ea typeface="Verdana" panose="020B0604030504040204" pitchFamily="34" charset="0"/>
                        </a:rPr>
                        <a:t>    (i) &gt; 2 years of post-qualification experience and a recognised degree; or </a:t>
                      </a:r>
                    </a:p>
                    <a:p>
                      <a:pPr marL="0" indent="0" algn="just">
                        <a:buFont typeface="Wingdings" panose="05000000000000000000" pitchFamily="2" charset="2"/>
                        <a:buNone/>
                      </a:pPr>
                      <a:r>
                        <a:rPr lang="en-IN" sz="1600" dirty="0">
                          <a:latin typeface="Verdana" panose="020B0604030504040204" pitchFamily="34" charset="0"/>
                          <a:ea typeface="Verdana" panose="020B0604030504040204" pitchFamily="34" charset="0"/>
                        </a:rPr>
                        <a:t>    (ii)&gt;5 years of post-qualification experience without a recognised degree.</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Pass the final examination of CPA Canada (3 days Common Final Examination in physical format only) </a:t>
                      </a:r>
                    </a:p>
                  </a:txBody>
                  <a:tcPr anchor="ctr"/>
                </a:tc>
                <a:extLst>
                  <a:ext uri="{0D108BD9-81ED-4DB2-BD59-A6C34878D82A}">
                    <a16:rowId xmlns:a16="http://schemas.microsoft.com/office/drawing/2014/main" val="2283441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845700082"/>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24624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403364"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MOUs &amp; MRAs</a:t>
            </a: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78B91E2B-A2FB-4B92-925F-A57634062E47}"/>
              </a:ext>
            </a:extLst>
          </p:cNvPr>
          <p:cNvGraphicFramePr>
            <a:graphicFrameLocks noGrp="1"/>
          </p:cNvGraphicFramePr>
          <p:nvPr>
            <p:extLst>
              <p:ext uri="{D42A27DB-BD31-4B8C-83A1-F6EECF244321}">
                <p14:modId xmlns:p14="http://schemas.microsoft.com/office/powerpoint/2010/main" val="1102011492"/>
              </p:ext>
            </p:extLst>
          </p:nvPr>
        </p:nvGraphicFramePr>
        <p:xfrm>
          <a:off x="140597" y="1588941"/>
          <a:ext cx="11075092" cy="4108623"/>
        </p:xfrm>
        <a:graphic>
          <a:graphicData uri="http://schemas.openxmlformats.org/drawingml/2006/table">
            <a:tbl>
              <a:tblPr firstRow="1" bandRow="1">
                <a:tableStyleId>{5A111915-BE36-4E01-A7E5-04B1672EAD32}</a:tableStyleId>
              </a:tblPr>
              <a:tblGrid>
                <a:gridCol w="641828">
                  <a:extLst>
                    <a:ext uri="{9D8B030D-6E8A-4147-A177-3AD203B41FA5}">
                      <a16:colId xmlns:a16="http://schemas.microsoft.com/office/drawing/2014/main" val="1427537508"/>
                    </a:ext>
                  </a:extLst>
                </a:gridCol>
                <a:gridCol w="1114407">
                  <a:extLst>
                    <a:ext uri="{9D8B030D-6E8A-4147-A177-3AD203B41FA5}">
                      <a16:colId xmlns:a16="http://schemas.microsoft.com/office/drawing/2014/main" val="3799979669"/>
                    </a:ext>
                  </a:extLst>
                </a:gridCol>
                <a:gridCol w="2334768">
                  <a:extLst>
                    <a:ext uri="{9D8B030D-6E8A-4147-A177-3AD203B41FA5}">
                      <a16:colId xmlns:a16="http://schemas.microsoft.com/office/drawing/2014/main" val="410826672"/>
                    </a:ext>
                  </a:extLst>
                </a:gridCol>
                <a:gridCol w="6984089">
                  <a:extLst>
                    <a:ext uri="{9D8B030D-6E8A-4147-A177-3AD203B41FA5}">
                      <a16:colId xmlns:a16="http://schemas.microsoft.com/office/drawing/2014/main" val="744256769"/>
                    </a:ext>
                  </a:extLst>
                </a:gridCol>
              </a:tblGrid>
              <a:tr h="480796">
                <a:tc>
                  <a:txBody>
                    <a:bodyPr/>
                    <a:lstStyle/>
                    <a:p>
                      <a:pPr algn="ctr"/>
                      <a:r>
                        <a:rPr lang="en-IN" sz="1600" dirty="0">
                          <a:latin typeface="Verdana" panose="020B0604030504040204" pitchFamily="34" charset="0"/>
                          <a:ea typeface="Verdana" panose="020B0604030504040204" pitchFamily="34" charset="0"/>
                        </a:rPr>
                        <a:t>SNo</a:t>
                      </a:r>
                    </a:p>
                  </a:txBody>
                  <a:tcPr/>
                </a:tc>
                <a:tc>
                  <a:txBody>
                    <a:bodyPr/>
                    <a:lstStyle/>
                    <a:p>
                      <a:pPr algn="ctr"/>
                      <a:r>
                        <a:rPr lang="en-IN" sz="1600" dirty="0">
                          <a:latin typeface="Verdana" panose="020B0604030504040204" pitchFamily="34" charset="0"/>
                          <a:ea typeface="Verdana" panose="020B0604030504040204" pitchFamily="34" charset="0"/>
                        </a:rPr>
                        <a:t>Country</a:t>
                      </a:r>
                    </a:p>
                  </a:txBody>
                  <a:tcPr/>
                </a:tc>
                <a:tc>
                  <a:txBody>
                    <a:bodyPr/>
                    <a:lstStyle/>
                    <a:p>
                      <a:pPr algn="ctr"/>
                      <a:r>
                        <a:rPr lang="en-IN" sz="1600" dirty="0">
                          <a:latin typeface="Verdana" panose="020B0604030504040204" pitchFamily="34" charset="0"/>
                          <a:ea typeface="Verdana" panose="020B0604030504040204" pitchFamily="34" charset="0"/>
                        </a:rPr>
                        <a:t>MoU or MRA</a:t>
                      </a:r>
                    </a:p>
                  </a:txBody>
                  <a:tcPr/>
                </a:tc>
                <a:tc>
                  <a:txBody>
                    <a:bodyPr/>
                    <a:lstStyle/>
                    <a:p>
                      <a:pPr algn="ctr"/>
                      <a:r>
                        <a:rPr lang="en-IN" sz="1600" dirty="0">
                          <a:latin typeface="Verdana" panose="020B0604030504040204" pitchFamily="34" charset="0"/>
                          <a:ea typeface="Verdana" panose="020B0604030504040204" pitchFamily="34" charset="0"/>
                        </a:rPr>
                        <a:t>Criteria</a:t>
                      </a:r>
                    </a:p>
                  </a:txBody>
                  <a:tcPr/>
                </a:tc>
                <a:extLst>
                  <a:ext uri="{0D108BD9-81ED-4DB2-BD59-A6C34878D82A}">
                    <a16:rowId xmlns:a16="http://schemas.microsoft.com/office/drawing/2014/main" val="27836686"/>
                  </a:ext>
                </a:extLst>
              </a:tr>
              <a:tr h="3627827">
                <a:tc>
                  <a:txBody>
                    <a:bodyPr/>
                    <a:lstStyle/>
                    <a:p>
                      <a:pPr algn="ctr"/>
                      <a:r>
                        <a:rPr lang="en-IN" sz="1600" dirty="0">
                          <a:latin typeface="Verdana" panose="020B0604030504040204" pitchFamily="34" charset="0"/>
                          <a:ea typeface="Verdana" panose="020B0604030504040204" pitchFamily="34" charset="0"/>
                        </a:rPr>
                        <a:t>2</a:t>
                      </a:r>
                    </a:p>
                  </a:txBody>
                  <a:tcPr anchor="ctr"/>
                </a:tc>
                <a:tc>
                  <a:txBody>
                    <a:bodyPr/>
                    <a:lstStyle/>
                    <a:p>
                      <a:pPr algn="l"/>
                      <a:r>
                        <a:rPr lang="en-IN" sz="1600" dirty="0">
                          <a:latin typeface="Verdana" panose="020B0604030504040204" pitchFamily="34" charset="0"/>
                          <a:ea typeface="Verdana" panose="020B0604030504040204" pitchFamily="34" charset="0"/>
                        </a:rPr>
                        <a:t>South Africa</a:t>
                      </a:r>
                    </a:p>
                  </a:txBody>
                  <a:tcPr anchor="ctr"/>
                </a:tc>
                <a:tc>
                  <a:txBody>
                    <a:bodyPr/>
                    <a:lstStyle/>
                    <a:p>
                      <a:pPr algn="l"/>
                      <a:r>
                        <a:rPr lang="en-IN" sz="1600" b="0" i="0" u="none" strike="noStrike" dirty="0">
                          <a:solidFill>
                            <a:srgbClr val="000000"/>
                          </a:solidFill>
                          <a:effectLst/>
                          <a:latin typeface="Verdana" panose="020B0604030504040204" pitchFamily="34" charset="0"/>
                          <a:ea typeface="Verdana" panose="020B0604030504040204" pitchFamily="34" charset="0"/>
                        </a:rPr>
                        <a:t>MRA with the South African Institute of Chartered Accountants (SAICA)</a:t>
                      </a:r>
                      <a:endParaRPr lang="en-IN" sz="1600" b="0" dirty="0">
                        <a:latin typeface="Verdana" panose="020B0604030504040204" pitchFamily="34" charset="0"/>
                        <a:ea typeface="Verdana" panose="020B0604030504040204" pitchFamily="34" charset="0"/>
                      </a:endParaRPr>
                    </a:p>
                  </a:txBody>
                  <a:tcPr anchor="ctr"/>
                </a:tc>
                <a:tc>
                  <a:txBody>
                    <a:bodyPr/>
                    <a:lstStyle/>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ICAI members having 2 years of post-qualification experience are exempt from – </a:t>
                      </a:r>
                    </a:p>
                    <a:p>
                      <a:pPr marL="0" indent="0" algn="just">
                        <a:buFont typeface="Wingdings" panose="05000000000000000000" pitchFamily="2" charset="2"/>
                        <a:buNone/>
                      </a:pPr>
                      <a:r>
                        <a:rPr lang="en-IN" sz="1600" dirty="0">
                          <a:latin typeface="Verdana" panose="020B0604030504040204" pitchFamily="34" charset="0"/>
                          <a:ea typeface="Verdana" panose="020B0604030504040204" pitchFamily="34" charset="0"/>
                        </a:rPr>
                        <a:t>    (i) Initial Test of Competency</a:t>
                      </a:r>
                    </a:p>
                    <a:p>
                      <a:pPr marL="0" indent="0" algn="just">
                        <a:buFont typeface="Wingdings" panose="05000000000000000000" pitchFamily="2" charset="2"/>
                        <a:buNone/>
                      </a:pPr>
                      <a:r>
                        <a:rPr lang="en-IN" sz="1600" dirty="0">
                          <a:latin typeface="Verdana" panose="020B0604030504040204" pitchFamily="34" charset="0"/>
                          <a:ea typeface="Verdana" panose="020B0604030504040204" pitchFamily="34" charset="0"/>
                        </a:rPr>
                        <a:t>    (ii) Practical training requirements of SAICA</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Complete Assessment of Professional Competence Exam (APC)</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If the member, in good standing, fulfils the “competency requirements” of SAICA Competency Framework, membership of SAICA may be granted without completion of APC Examination.  </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Competency Framework consists of parameters like – </a:t>
                      </a:r>
                    </a:p>
                    <a:p>
                      <a:pPr marL="0" indent="0" algn="just">
                        <a:buFont typeface="Wingdings" panose="05000000000000000000" pitchFamily="2" charset="2"/>
                        <a:buNone/>
                      </a:pPr>
                      <a:r>
                        <a:rPr lang="en-IN" sz="1600" dirty="0">
                          <a:latin typeface="Verdana" panose="020B0604030504040204" pitchFamily="34" charset="0"/>
                          <a:ea typeface="Verdana" panose="020B0604030504040204" pitchFamily="34" charset="0"/>
                        </a:rPr>
                        <a:t>   (i) Academic Transcripts</a:t>
                      </a:r>
                    </a:p>
                    <a:p>
                      <a:pPr marL="0" indent="0" algn="just">
                        <a:buFont typeface="Wingdings" panose="05000000000000000000" pitchFamily="2" charset="2"/>
                        <a:buNone/>
                      </a:pPr>
                      <a:r>
                        <a:rPr lang="en-IN" sz="1600" dirty="0">
                          <a:latin typeface="Verdana" panose="020B0604030504040204" pitchFamily="34" charset="0"/>
                          <a:ea typeface="Verdana" panose="020B0604030504040204" pitchFamily="34" charset="0"/>
                        </a:rPr>
                        <a:t>   (ii) Work Experience</a:t>
                      </a:r>
                    </a:p>
                    <a:p>
                      <a:pPr marL="0" indent="0" algn="just">
                        <a:buFont typeface="Wingdings" panose="05000000000000000000" pitchFamily="2" charset="2"/>
                        <a:buNone/>
                      </a:pPr>
                      <a:r>
                        <a:rPr lang="en-IN" sz="1600" dirty="0">
                          <a:latin typeface="Verdana" panose="020B0604030504040204" pitchFamily="34" charset="0"/>
                          <a:ea typeface="Verdana" panose="020B0604030504040204" pitchFamily="34" charset="0"/>
                        </a:rPr>
                        <a:t>   (iii) Portfolio of Work, etc.</a:t>
                      </a:r>
                    </a:p>
                  </a:txBody>
                  <a:tcPr anchor="ctr"/>
                </a:tc>
                <a:extLst>
                  <a:ext uri="{0D108BD9-81ED-4DB2-BD59-A6C34878D82A}">
                    <a16:rowId xmlns:a16="http://schemas.microsoft.com/office/drawing/2014/main" val="1385411519"/>
                  </a:ext>
                </a:extLst>
              </a:tr>
            </a:tbl>
          </a:graphicData>
        </a:graphic>
      </p:graphicFrame>
      <p:graphicFrame>
        <p:nvGraphicFramePr>
          <p:cNvPr id="9" name="Table 8"/>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0880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932"/>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449295"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Let’s Know the </a:t>
            </a:r>
            <a:r>
              <a:rPr lang="e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Statistics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1609503562"/>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18" name="Object 17">
            <a:extLst>
              <a:ext uri="{FF2B5EF4-FFF2-40B4-BE49-F238E27FC236}">
                <a16:creationId xmlns:a16="http://schemas.microsoft.com/office/drawing/2014/main" id="{BEAA69CD-BC85-48DB-B2E9-20D0C0C74454}"/>
              </a:ext>
            </a:extLst>
          </p:cNvPr>
          <p:cNvGraphicFramePr>
            <a:graphicFrameLocks noChangeAspect="1"/>
          </p:cNvGraphicFramePr>
          <p:nvPr>
            <p:extLst>
              <p:ext uri="{D42A27DB-BD31-4B8C-83A1-F6EECF244321}">
                <p14:modId xmlns:p14="http://schemas.microsoft.com/office/powerpoint/2010/main" val="2895643909"/>
              </p:ext>
            </p:extLst>
          </p:nvPr>
        </p:nvGraphicFramePr>
        <p:xfrm>
          <a:off x="171554" y="1509371"/>
          <a:ext cx="11034355" cy="4177511"/>
        </p:xfrm>
        <a:graphic>
          <a:graphicData uri="http://schemas.openxmlformats.org/presentationml/2006/ole">
            <mc:AlternateContent xmlns:mc="http://schemas.openxmlformats.org/markup-compatibility/2006">
              <mc:Choice xmlns:v="urn:schemas-microsoft-com:vml" Requires="v">
                <p:oleObj name="Worksheet" r:id="rId3" imgW="9540862" imgH="3200400" progId="Excel.Sheet.12">
                  <p:embed/>
                </p:oleObj>
              </mc:Choice>
              <mc:Fallback>
                <p:oleObj name="Worksheet" r:id="rId3" imgW="9540862" imgH="3200400" progId="Excel.Sheet.12">
                  <p:embed/>
                  <p:pic>
                    <p:nvPicPr>
                      <p:cNvPr id="0" name=""/>
                      <p:cNvPicPr/>
                      <p:nvPr/>
                    </p:nvPicPr>
                    <p:blipFill>
                      <a:blip r:embed="rId4"/>
                      <a:stretch>
                        <a:fillRect/>
                      </a:stretch>
                    </p:blipFill>
                    <p:spPr>
                      <a:xfrm>
                        <a:off x="171554" y="1509371"/>
                        <a:ext cx="11034355" cy="4177511"/>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2391D413-273C-4790-A78F-373A4531E913}"/>
              </a:ext>
            </a:extLst>
          </p:cNvPr>
          <p:cNvSpPr txBox="1"/>
          <p:nvPr/>
        </p:nvSpPr>
        <p:spPr>
          <a:xfrm>
            <a:off x="9275878" y="2883211"/>
            <a:ext cx="2514601" cy="2246769"/>
          </a:xfrm>
          <a:prstGeom prst="rect">
            <a:avLst/>
          </a:prstGeom>
          <a:noFill/>
        </p:spPr>
        <p:txBody>
          <a:bodyPr wrap="square" rtlCol="0">
            <a:spAutoFit/>
          </a:bodyPr>
          <a:lstStyle/>
          <a:p>
            <a:pPr algn="ctr"/>
            <a:r>
              <a:rPr lang="en-IN" sz="2000" i="1" dirty="0">
                <a:latin typeface="Verdana" panose="020B0604030504040204" pitchFamily="34" charset="0"/>
                <a:ea typeface="Verdana" panose="020B0604030504040204" pitchFamily="34" charset="0"/>
              </a:rPr>
              <a:t>“The future belongs to the competent. </a:t>
            </a:r>
          </a:p>
          <a:p>
            <a:pPr algn="ctr"/>
            <a:r>
              <a:rPr lang="en-IN" sz="2000" i="1" dirty="0">
                <a:latin typeface="Verdana" panose="020B0604030504040204" pitchFamily="34" charset="0"/>
                <a:ea typeface="Verdana" panose="020B0604030504040204" pitchFamily="34" charset="0"/>
              </a:rPr>
              <a:t>Get good, get better, be the best.”</a:t>
            </a:r>
          </a:p>
          <a:p>
            <a:pPr algn="ctr"/>
            <a:r>
              <a:rPr lang="en-IN" sz="2000" i="1" dirty="0">
                <a:latin typeface="Verdana" panose="020B0604030504040204" pitchFamily="34" charset="0"/>
                <a:ea typeface="Verdana" panose="020B0604030504040204" pitchFamily="34" charset="0"/>
              </a:rPr>
              <a:t>- Brian Tracy</a:t>
            </a:r>
          </a:p>
        </p:txBody>
      </p:sp>
      <p:graphicFrame>
        <p:nvGraphicFramePr>
          <p:cNvPr id="4" name="Table 3">
            <a:extLst>
              <a:ext uri="{FF2B5EF4-FFF2-40B4-BE49-F238E27FC236}">
                <a16:creationId xmlns:a16="http://schemas.microsoft.com/office/drawing/2014/main" id="{48D094C0-500C-0602-3013-EE87897C2C87}"/>
              </a:ext>
            </a:extLst>
          </p:cNvPr>
          <p:cNvGraphicFramePr>
            <a:graphicFrameLocks noGrp="1"/>
          </p:cNvGraphicFramePr>
          <p:nvPr>
            <p:extLst>
              <p:ext uri="{D42A27DB-BD31-4B8C-83A1-F6EECF244321}">
                <p14:modId xmlns:p14="http://schemas.microsoft.com/office/powerpoint/2010/main" val="1693220659"/>
              </p:ext>
            </p:extLst>
          </p:nvPr>
        </p:nvGraphicFramePr>
        <p:xfrm>
          <a:off x="4817705" y="2129883"/>
          <a:ext cx="4117028" cy="3423420"/>
        </p:xfrm>
        <a:graphic>
          <a:graphicData uri="http://schemas.openxmlformats.org/drawingml/2006/table">
            <a:tbl>
              <a:tblPr>
                <a:tableStyleId>{5C22544A-7EE6-4342-B048-85BDC9FD1C3A}</a:tableStyleId>
              </a:tblPr>
              <a:tblGrid>
                <a:gridCol w="1546608">
                  <a:extLst>
                    <a:ext uri="{9D8B030D-6E8A-4147-A177-3AD203B41FA5}">
                      <a16:colId xmlns:a16="http://schemas.microsoft.com/office/drawing/2014/main" val="1234660786"/>
                    </a:ext>
                  </a:extLst>
                </a:gridCol>
                <a:gridCol w="1219860">
                  <a:extLst>
                    <a:ext uri="{9D8B030D-6E8A-4147-A177-3AD203B41FA5}">
                      <a16:colId xmlns:a16="http://schemas.microsoft.com/office/drawing/2014/main" val="3740740074"/>
                    </a:ext>
                  </a:extLst>
                </a:gridCol>
                <a:gridCol w="1350560">
                  <a:extLst>
                    <a:ext uri="{9D8B030D-6E8A-4147-A177-3AD203B41FA5}">
                      <a16:colId xmlns:a16="http://schemas.microsoft.com/office/drawing/2014/main" val="4016354288"/>
                    </a:ext>
                  </a:extLst>
                </a:gridCol>
              </a:tblGrid>
              <a:tr h="342342">
                <a:tc>
                  <a:txBody>
                    <a:bodyPr/>
                    <a:lstStyle/>
                    <a:p>
                      <a:pPr algn="l" fontAlgn="b"/>
                      <a:r>
                        <a:rPr lang="en-IN" sz="1600" u="none" strike="noStrike">
                          <a:effectLst/>
                        </a:rPr>
                        <a:t>No. of Partners</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u="none" strike="noStrike">
                          <a:effectLst/>
                        </a:rPr>
                        <a:t>Firm Count </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u="none" strike="noStrike">
                          <a:effectLst/>
                        </a:rPr>
                        <a:t>Percentage </a:t>
                      </a:r>
                      <a:endParaRPr lang="en-IN" sz="16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942159690"/>
                  </a:ext>
                </a:extLst>
              </a:tr>
              <a:tr h="342342">
                <a:tc>
                  <a:txBody>
                    <a:bodyPr/>
                    <a:lstStyle/>
                    <a:p>
                      <a:pPr algn="l" fontAlgn="b"/>
                      <a:r>
                        <a:rPr lang="en-IN" sz="1600" u="none" strike="noStrike" dirty="0">
                          <a:effectLst/>
                        </a:rPr>
                        <a:t>1</a:t>
                      </a:r>
                      <a:endParaRPr lang="en-IN" sz="1600" b="0" i="0" u="none" strike="noStrike" dirty="0">
                        <a:solidFill>
                          <a:srgbClr val="000000"/>
                        </a:solidFill>
                        <a:effectLst/>
                        <a:latin typeface="Calibri" panose="020F0502020204030204" pitchFamily="34" charset="0"/>
                      </a:endParaRPr>
                    </a:p>
                  </a:txBody>
                  <a:tcPr marL="3175" marR="3175" marT="3175" marB="0" anchor="b"/>
                </a:tc>
                <a:tc>
                  <a:txBody>
                    <a:bodyPr/>
                    <a:lstStyle/>
                    <a:p>
                      <a:pPr algn="l" fontAlgn="b"/>
                      <a:r>
                        <a:rPr lang="en-IN" sz="1600" u="none" strike="noStrike">
                          <a:effectLst/>
                        </a:rPr>
                        <a:t>       63,019 </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r" fontAlgn="b"/>
                      <a:r>
                        <a:rPr lang="en-IN" sz="1600" u="none" strike="noStrike">
                          <a:effectLst/>
                        </a:rPr>
                        <a:t>70.65</a:t>
                      </a:r>
                      <a:endParaRPr lang="en-IN" sz="16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290171400"/>
                  </a:ext>
                </a:extLst>
              </a:tr>
              <a:tr h="342342">
                <a:tc>
                  <a:txBody>
                    <a:bodyPr/>
                    <a:lstStyle/>
                    <a:p>
                      <a:pPr algn="l" fontAlgn="b"/>
                      <a:r>
                        <a:rPr lang="en-IN" sz="1600" u="none" strike="noStrike">
                          <a:effectLst/>
                        </a:rPr>
                        <a:t>02 to 05</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u="none" strike="noStrike" dirty="0">
                          <a:effectLst/>
                        </a:rPr>
                        <a:t>       23,968 </a:t>
                      </a:r>
                      <a:endParaRPr lang="en-IN" sz="1600" b="0" i="0" u="none" strike="noStrike" dirty="0">
                        <a:solidFill>
                          <a:srgbClr val="000000"/>
                        </a:solidFill>
                        <a:effectLst/>
                        <a:latin typeface="Calibri" panose="020F0502020204030204" pitchFamily="34" charset="0"/>
                      </a:endParaRPr>
                    </a:p>
                  </a:txBody>
                  <a:tcPr marL="3175" marR="3175" marT="3175" marB="0" anchor="b"/>
                </a:tc>
                <a:tc>
                  <a:txBody>
                    <a:bodyPr/>
                    <a:lstStyle/>
                    <a:p>
                      <a:pPr algn="r" fontAlgn="b"/>
                      <a:r>
                        <a:rPr lang="en-IN" sz="1600" u="none" strike="noStrike">
                          <a:effectLst/>
                        </a:rPr>
                        <a:t>26.87</a:t>
                      </a:r>
                      <a:endParaRPr lang="en-IN" sz="16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3087692275"/>
                  </a:ext>
                </a:extLst>
              </a:tr>
              <a:tr h="342342">
                <a:tc>
                  <a:txBody>
                    <a:bodyPr/>
                    <a:lstStyle/>
                    <a:p>
                      <a:pPr algn="l" fontAlgn="b"/>
                      <a:r>
                        <a:rPr lang="en-IN" sz="1600" u="none" strike="noStrike">
                          <a:effectLst/>
                        </a:rPr>
                        <a:t>06 to 10</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u="none" strike="noStrike" dirty="0">
                          <a:effectLst/>
                        </a:rPr>
                        <a:t>          1,784 </a:t>
                      </a:r>
                      <a:endParaRPr lang="en-IN" sz="1600" b="0" i="0" u="none" strike="noStrike" dirty="0">
                        <a:solidFill>
                          <a:srgbClr val="000000"/>
                        </a:solidFill>
                        <a:effectLst/>
                        <a:latin typeface="Calibri" panose="020F0502020204030204" pitchFamily="34" charset="0"/>
                      </a:endParaRPr>
                    </a:p>
                  </a:txBody>
                  <a:tcPr marL="3175" marR="3175" marT="3175" marB="0" anchor="b"/>
                </a:tc>
                <a:tc>
                  <a:txBody>
                    <a:bodyPr/>
                    <a:lstStyle/>
                    <a:p>
                      <a:pPr algn="r" fontAlgn="b"/>
                      <a:r>
                        <a:rPr lang="en-IN" sz="1600" u="none" strike="noStrike" dirty="0">
                          <a:effectLst/>
                        </a:rPr>
                        <a:t>2.00</a:t>
                      </a:r>
                      <a:endParaRPr lang="en-IN" sz="16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4139673590"/>
                  </a:ext>
                </a:extLst>
              </a:tr>
              <a:tr h="342342">
                <a:tc>
                  <a:txBody>
                    <a:bodyPr/>
                    <a:lstStyle/>
                    <a:p>
                      <a:pPr algn="l" fontAlgn="b"/>
                      <a:r>
                        <a:rPr lang="en-IN" sz="1600" u="none" strike="noStrike">
                          <a:effectLst/>
                        </a:rPr>
                        <a:t>11 to 15</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b="1" u="none" strike="noStrike" dirty="0">
                          <a:effectLst/>
                        </a:rPr>
                        <a:t>             303 </a:t>
                      </a:r>
                      <a:endParaRPr lang="en-IN" sz="1600" b="1" i="0" u="none" strike="noStrike" dirty="0">
                        <a:solidFill>
                          <a:srgbClr val="000000"/>
                        </a:solidFill>
                        <a:effectLst/>
                        <a:latin typeface="Calibri" panose="020F0502020204030204" pitchFamily="34" charset="0"/>
                      </a:endParaRPr>
                    </a:p>
                  </a:txBody>
                  <a:tcPr marL="3175" marR="3175" marT="3175" marB="0" anchor="b"/>
                </a:tc>
                <a:tc>
                  <a:txBody>
                    <a:bodyPr/>
                    <a:lstStyle/>
                    <a:p>
                      <a:pPr algn="r" fontAlgn="b"/>
                      <a:r>
                        <a:rPr lang="en-IN" sz="1600" b="1" u="none" strike="noStrike" dirty="0">
                          <a:effectLst/>
                        </a:rPr>
                        <a:t>0.34</a:t>
                      </a:r>
                      <a:endParaRPr lang="en-IN" sz="1600" b="1"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2253535375"/>
                  </a:ext>
                </a:extLst>
              </a:tr>
              <a:tr h="342342">
                <a:tc>
                  <a:txBody>
                    <a:bodyPr/>
                    <a:lstStyle/>
                    <a:p>
                      <a:pPr algn="l" fontAlgn="b"/>
                      <a:r>
                        <a:rPr lang="en-IN" sz="1600" u="none" strike="noStrike">
                          <a:effectLst/>
                        </a:rPr>
                        <a:t>16 to 20</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b="1" u="none" strike="noStrike" dirty="0">
                          <a:effectLst/>
                        </a:rPr>
                        <a:t>               71 </a:t>
                      </a:r>
                      <a:endParaRPr lang="en-IN" sz="1600" b="1" i="0" u="none" strike="noStrike" dirty="0">
                        <a:solidFill>
                          <a:srgbClr val="000000"/>
                        </a:solidFill>
                        <a:effectLst/>
                        <a:latin typeface="Calibri" panose="020F0502020204030204" pitchFamily="34" charset="0"/>
                      </a:endParaRPr>
                    </a:p>
                  </a:txBody>
                  <a:tcPr marL="3175" marR="3175" marT="3175" marB="0" anchor="b"/>
                </a:tc>
                <a:tc>
                  <a:txBody>
                    <a:bodyPr/>
                    <a:lstStyle/>
                    <a:p>
                      <a:pPr algn="r" fontAlgn="b"/>
                      <a:r>
                        <a:rPr lang="en-IN" sz="1600" b="1" u="none" strike="noStrike" dirty="0">
                          <a:effectLst/>
                        </a:rPr>
                        <a:t>0.08</a:t>
                      </a:r>
                      <a:endParaRPr lang="en-IN" sz="1600" b="1"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1628659963"/>
                  </a:ext>
                </a:extLst>
              </a:tr>
              <a:tr h="342342">
                <a:tc>
                  <a:txBody>
                    <a:bodyPr/>
                    <a:lstStyle/>
                    <a:p>
                      <a:pPr algn="l" fontAlgn="b"/>
                      <a:r>
                        <a:rPr lang="en-IN" sz="1600" u="none" strike="noStrike">
                          <a:effectLst/>
                        </a:rPr>
                        <a:t>21 to 30</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b="1" u="none" strike="noStrike" dirty="0">
                          <a:effectLst/>
                        </a:rPr>
                        <a:t>               34 </a:t>
                      </a:r>
                      <a:endParaRPr lang="en-IN" sz="1600" b="1" i="0" u="none" strike="noStrike" dirty="0">
                        <a:solidFill>
                          <a:srgbClr val="000000"/>
                        </a:solidFill>
                        <a:effectLst/>
                        <a:latin typeface="Calibri" panose="020F0502020204030204" pitchFamily="34" charset="0"/>
                      </a:endParaRPr>
                    </a:p>
                  </a:txBody>
                  <a:tcPr marL="3175" marR="3175" marT="3175" marB="0" anchor="b"/>
                </a:tc>
                <a:tc>
                  <a:txBody>
                    <a:bodyPr/>
                    <a:lstStyle/>
                    <a:p>
                      <a:pPr algn="r" fontAlgn="b"/>
                      <a:r>
                        <a:rPr lang="en-IN" sz="1600" b="1" u="none" strike="noStrike" dirty="0">
                          <a:effectLst/>
                        </a:rPr>
                        <a:t>0.04</a:t>
                      </a:r>
                      <a:endParaRPr lang="en-IN" sz="1600" b="1"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4130563140"/>
                  </a:ext>
                </a:extLst>
              </a:tr>
              <a:tr h="342342">
                <a:tc>
                  <a:txBody>
                    <a:bodyPr/>
                    <a:lstStyle/>
                    <a:p>
                      <a:pPr algn="l" fontAlgn="b"/>
                      <a:r>
                        <a:rPr lang="en-IN" sz="1600" u="none" strike="noStrike">
                          <a:effectLst/>
                        </a:rPr>
                        <a:t>31 to 50</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u="none" strike="noStrike" dirty="0">
                          <a:effectLst/>
                        </a:rPr>
                        <a:t>               11 </a:t>
                      </a:r>
                      <a:endParaRPr lang="en-IN" sz="1600" b="0" i="0" u="none" strike="noStrike" dirty="0">
                        <a:solidFill>
                          <a:srgbClr val="000000"/>
                        </a:solidFill>
                        <a:effectLst/>
                        <a:latin typeface="Calibri" panose="020F0502020204030204" pitchFamily="34" charset="0"/>
                      </a:endParaRPr>
                    </a:p>
                  </a:txBody>
                  <a:tcPr marL="3175" marR="3175" marT="3175" marB="0" anchor="b"/>
                </a:tc>
                <a:tc>
                  <a:txBody>
                    <a:bodyPr/>
                    <a:lstStyle/>
                    <a:p>
                      <a:pPr algn="r" fontAlgn="b"/>
                      <a:r>
                        <a:rPr lang="en-IN" sz="1600" u="none" strike="noStrike">
                          <a:effectLst/>
                        </a:rPr>
                        <a:t>0.01</a:t>
                      </a:r>
                      <a:endParaRPr lang="en-IN" sz="16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3590045075"/>
                  </a:ext>
                </a:extLst>
              </a:tr>
              <a:tr h="342342">
                <a:tc>
                  <a:txBody>
                    <a:bodyPr/>
                    <a:lstStyle/>
                    <a:p>
                      <a:pPr algn="l" fontAlgn="b"/>
                      <a:r>
                        <a:rPr lang="en-IN" sz="1600" u="none" strike="noStrike">
                          <a:effectLst/>
                        </a:rPr>
                        <a:t>50 above</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u="none" strike="noStrike">
                          <a:effectLst/>
                        </a:rPr>
                        <a:t>               10 </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r" fontAlgn="b"/>
                      <a:r>
                        <a:rPr lang="en-IN" sz="1600" u="none" strike="noStrike">
                          <a:effectLst/>
                        </a:rPr>
                        <a:t>0.01</a:t>
                      </a:r>
                      <a:endParaRPr lang="en-IN" sz="1600" b="0" i="0" u="none" strike="noStrike">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2289236960"/>
                  </a:ext>
                </a:extLst>
              </a:tr>
              <a:tr h="342342">
                <a:tc>
                  <a:txBody>
                    <a:bodyPr/>
                    <a:lstStyle/>
                    <a:p>
                      <a:pPr algn="l" fontAlgn="b"/>
                      <a:r>
                        <a:rPr lang="en-IN" sz="1600" u="none" strike="noStrike">
                          <a:effectLst/>
                        </a:rPr>
                        <a:t> </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l" fontAlgn="b"/>
                      <a:r>
                        <a:rPr lang="en-IN" sz="1600" u="none" strike="noStrike">
                          <a:effectLst/>
                        </a:rPr>
                        <a:t>       89,200 </a:t>
                      </a:r>
                      <a:endParaRPr lang="en-IN" sz="1600" b="0" i="0" u="none" strike="noStrike">
                        <a:solidFill>
                          <a:srgbClr val="000000"/>
                        </a:solidFill>
                        <a:effectLst/>
                        <a:latin typeface="Calibri" panose="020F0502020204030204" pitchFamily="34" charset="0"/>
                      </a:endParaRPr>
                    </a:p>
                  </a:txBody>
                  <a:tcPr marL="3175" marR="3175" marT="3175" marB="0" anchor="b"/>
                </a:tc>
                <a:tc>
                  <a:txBody>
                    <a:bodyPr/>
                    <a:lstStyle/>
                    <a:p>
                      <a:pPr algn="r" fontAlgn="b"/>
                      <a:r>
                        <a:rPr lang="en-IN" sz="1600" u="none" strike="noStrike" dirty="0">
                          <a:effectLst/>
                        </a:rPr>
                        <a:t>100</a:t>
                      </a:r>
                      <a:endParaRPr lang="en-IN" sz="1600" b="0" i="0" u="none" strike="noStrike" dirty="0">
                        <a:solidFill>
                          <a:srgbClr val="000000"/>
                        </a:solidFill>
                        <a:effectLst/>
                        <a:latin typeface="Calibri" panose="020F0502020204030204" pitchFamily="34" charset="0"/>
                      </a:endParaRPr>
                    </a:p>
                  </a:txBody>
                  <a:tcPr marL="3175" marR="3175" marT="3175" marB="0" anchor="b"/>
                </a:tc>
                <a:extLst>
                  <a:ext uri="{0D108BD9-81ED-4DB2-BD59-A6C34878D82A}">
                    <a16:rowId xmlns:a16="http://schemas.microsoft.com/office/drawing/2014/main" val="4092515722"/>
                  </a:ext>
                </a:extLst>
              </a:tr>
            </a:tbl>
          </a:graphicData>
        </a:graphic>
      </p:graphicFrame>
    </p:spTree>
    <p:extLst>
      <p:ext uri="{BB962C8B-B14F-4D97-AF65-F5344CB8AC3E}">
        <p14:creationId xmlns:p14="http://schemas.microsoft.com/office/powerpoint/2010/main" val="26882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403364"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Guidelines on Networking</a:t>
            </a: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65A553D-8BD5-4DC1-826D-45A6C2BF5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7E41DE73-059F-4E00-B836-5DDA1B70520E}"/>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4B8C1550-C6FA-45AE-93D5-8609A86708BF}"/>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CB41A06-A498-41DB-B06D-E2EA9CEA3BC7}"/>
              </a:ext>
            </a:extLst>
          </p:cNvPr>
          <p:cNvSpPr txBox="1"/>
          <p:nvPr/>
        </p:nvSpPr>
        <p:spPr>
          <a:xfrm>
            <a:off x="403364" y="474480"/>
            <a:ext cx="8449295" cy="523220"/>
          </a:xfrm>
          <a:prstGeom prst="rect">
            <a:avLst/>
          </a:prstGeom>
          <a:noFill/>
        </p:spPr>
        <p:txBody>
          <a:bodyPr wrap="square" rtlCol="0">
            <a:spAutoFit/>
          </a:bodyPr>
          <a:lstStyle/>
          <a:p>
            <a:pPr lvl="0" algn="just">
              <a:defRPr/>
            </a:pPr>
            <a:r>
              <a:rPr lang="en-US" sz="28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MOUs &amp; MRAs</a:t>
            </a:r>
            <a:endPar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D3A5C666-3382-4018-9A71-AD5BBEC302A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845700082"/>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E0B8DB05-BFD0-4742-B877-438B94C4B0F3}"/>
              </a:ext>
            </a:extLst>
          </p:cNvPr>
          <p:cNvGraphicFramePr>
            <a:graphicFrameLocks noGrp="1"/>
          </p:cNvGraphicFramePr>
          <p:nvPr>
            <p:extLst>
              <p:ext uri="{D42A27DB-BD31-4B8C-83A1-F6EECF244321}">
                <p14:modId xmlns:p14="http://schemas.microsoft.com/office/powerpoint/2010/main" val="349169463"/>
              </p:ext>
            </p:extLst>
          </p:nvPr>
        </p:nvGraphicFramePr>
        <p:xfrm>
          <a:off x="171450" y="1396548"/>
          <a:ext cx="11044239" cy="4876085"/>
        </p:xfrm>
        <a:graphic>
          <a:graphicData uri="http://schemas.openxmlformats.org/drawingml/2006/table">
            <a:tbl>
              <a:tblPr firstRow="1" bandRow="1">
                <a:tableStyleId>{5A111915-BE36-4E01-A7E5-04B1672EAD32}</a:tableStyleId>
              </a:tblPr>
              <a:tblGrid>
                <a:gridCol w="640040">
                  <a:extLst>
                    <a:ext uri="{9D8B030D-6E8A-4147-A177-3AD203B41FA5}">
                      <a16:colId xmlns:a16="http://schemas.microsoft.com/office/drawing/2014/main" val="1427537508"/>
                    </a:ext>
                  </a:extLst>
                </a:gridCol>
                <a:gridCol w="1111303">
                  <a:extLst>
                    <a:ext uri="{9D8B030D-6E8A-4147-A177-3AD203B41FA5}">
                      <a16:colId xmlns:a16="http://schemas.microsoft.com/office/drawing/2014/main" val="3799979669"/>
                    </a:ext>
                  </a:extLst>
                </a:gridCol>
                <a:gridCol w="2328263">
                  <a:extLst>
                    <a:ext uri="{9D8B030D-6E8A-4147-A177-3AD203B41FA5}">
                      <a16:colId xmlns:a16="http://schemas.microsoft.com/office/drawing/2014/main" val="410826672"/>
                    </a:ext>
                  </a:extLst>
                </a:gridCol>
                <a:gridCol w="6964633">
                  <a:extLst>
                    <a:ext uri="{9D8B030D-6E8A-4147-A177-3AD203B41FA5}">
                      <a16:colId xmlns:a16="http://schemas.microsoft.com/office/drawing/2014/main" val="744256769"/>
                    </a:ext>
                  </a:extLst>
                </a:gridCol>
              </a:tblGrid>
              <a:tr h="524310">
                <a:tc>
                  <a:txBody>
                    <a:bodyPr/>
                    <a:lstStyle/>
                    <a:p>
                      <a:pPr algn="ctr"/>
                      <a:r>
                        <a:rPr lang="en-IN" sz="1400" dirty="0">
                          <a:latin typeface="Verdana" panose="020B0604030504040204" pitchFamily="34" charset="0"/>
                          <a:ea typeface="Verdana" panose="020B0604030504040204" pitchFamily="34" charset="0"/>
                        </a:rPr>
                        <a:t>SNo</a:t>
                      </a:r>
                    </a:p>
                  </a:txBody>
                  <a:tcPr anchor="ctr"/>
                </a:tc>
                <a:tc>
                  <a:txBody>
                    <a:bodyPr/>
                    <a:lstStyle/>
                    <a:p>
                      <a:pPr algn="ctr"/>
                      <a:r>
                        <a:rPr lang="en-IN" sz="1400" dirty="0">
                          <a:latin typeface="Verdana" panose="020B0604030504040204" pitchFamily="34" charset="0"/>
                          <a:ea typeface="Verdana" panose="020B0604030504040204" pitchFamily="34" charset="0"/>
                        </a:rPr>
                        <a:t>Country</a:t>
                      </a:r>
                    </a:p>
                  </a:txBody>
                  <a:tcPr anchor="ctr"/>
                </a:tc>
                <a:tc>
                  <a:txBody>
                    <a:bodyPr/>
                    <a:lstStyle/>
                    <a:p>
                      <a:pPr algn="ctr"/>
                      <a:r>
                        <a:rPr lang="en-IN" sz="1400" dirty="0">
                          <a:latin typeface="Verdana" panose="020B0604030504040204" pitchFamily="34" charset="0"/>
                          <a:ea typeface="Verdana" panose="020B0604030504040204" pitchFamily="34" charset="0"/>
                        </a:rPr>
                        <a:t>MoU or MRA</a:t>
                      </a:r>
                    </a:p>
                  </a:txBody>
                  <a:tcPr anchor="ctr"/>
                </a:tc>
                <a:tc>
                  <a:txBody>
                    <a:bodyPr/>
                    <a:lstStyle/>
                    <a:p>
                      <a:pPr algn="ctr"/>
                      <a:r>
                        <a:rPr lang="en-IN" sz="1400" dirty="0">
                          <a:latin typeface="Verdana" panose="020B0604030504040204" pitchFamily="34" charset="0"/>
                          <a:ea typeface="Verdana" panose="020B0604030504040204" pitchFamily="34" charset="0"/>
                        </a:rPr>
                        <a:t>Criteria</a:t>
                      </a:r>
                    </a:p>
                  </a:txBody>
                  <a:tcPr anchor="ctr"/>
                </a:tc>
                <a:extLst>
                  <a:ext uri="{0D108BD9-81ED-4DB2-BD59-A6C34878D82A}">
                    <a16:rowId xmlns:a16="http://schemas.microsoft.com/office/drawing/2014/main" val="27836686"/>
                  </a:ext>
                </a:extLst>
              </a:tr>
              <a:tr h="1992379">
                <a:tc>
                  <a:txBody>
                    <a:bodyPr/>
                    <a:lstStyle/>
                    <a:p>
                      <a:pPr algn="ctr"/>
                      <a:r>
                        <a:rPr lang="en-IN" sz="1600" dirty="0">
                          <a:latin typeface="Verdana" panose="020B0604030504040204" pitchFamily="34" charset="0"/>
                          <a:ea typeface="Verdana" panose="020B0604030504040204" pitchFamily="34" charset="0"/>
                        </a:rPr>
                        <a:t>3</a:t>
                      </a:r>
                    </a:p>
                  </a:txBody>
                  <a:tcPr anchor="ctr"/>
                </a:tc>
                <a:tc>
                  <a:txBody>
                    <a:bodyPr/>
                    <a:lstStyle/>
                    <a:p>
                      <a:pPr algn="l"/>
                      <a:r>
                        <a:rPr lang="en-IN" sz="1600" dirty="0">
                          <a:latin typeface="Verdana" panose="020B0604030504040204" pitchFamily="34" charset="0"/>
                          <a:ea typeface="Verdana" panose="020B0604030504040204" pitchFamily="34" charset="0"/>
                        </a:rPr>
                        <a:t>United Kingdom</a:t>
                      </a:r>
                    </a:p>
                  </a:txBody>
                  <a:tcPr anchor="ctr"/>
                </a:tc>
                <a:tc>
                  <a:txBody>
                    <a:bodyPr/>
                    <a:lstStyle/>
                    <a:p>
                      <a:pPr algn="l"/>
                      <a:r>
                        <a:rPr lang="en-IN" sz="1600" dirty="0">
                          <a:latin typeface="Verdana" panose="020B0604030504040204" pitchFamily="34" charset="0"/>
                          <a:ea typeface="Verdana" panose="020B0604030504040204" pitchFamily="34" charset="0"/>
                        </a:rPr>
                        <a:t>MRA with Institute of Chartered Accountants of England and Wales (ICAEW)</a:t>
                      </a:r>
                    </a:p>
                  </a:txBody>
                  <a:tcPr anchor="ctr"/>
                </a:tc>
                <a:tc>
                  <a:txBody>
                    <a:bodyPr/>
                    <a:lstStyle/>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A qualified Chartered Accountant of ICAI</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Pass ICAEW’s Advanced Level examinations (Corporate Reporting, Strategic Business Management and Case Study)</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Complete ICAEW’s Ethics Learning Programme</a:t>
                      </a:r>
                    </a:p>
                    <a:p>
                      <a:pPr marL="285750" indent="-285750" algn="just">
                        <a:buFont typeface="Wingdings" panose="05000000000000000000" pitchFamily="2" charset="2"/>
                        <a:buChar char="Ø"/>
                      </a:pPr>
                      <a:endParaRPr lang="en-IN" sz="1600" dirty="0">
                        <a:latin typeface="Verdana" panose="020B0604030504040204" pitchFamily="34" charset="0"/>
                        <a:ea typeface="Verdana" panose="020B0604030504040204" pitchFamily="34" charset="0"/>
                      </a:endParaRPr>
                    </a:p>
                    <a:p>
                      <a:pPr marL="0" indent="0" algn="just">
                        <a:buFont typeface="Wingdings" panose="05000000000000000000" pitchFamily="2" charset="2"/>
                        <a:buNone/>
                      </a:pPr>
                      <a:r>
                        <a:rPr lang="en-IN" sz="1200" dirty="0">
                          <a:latin typeface="Verdana" panose="020B0604030504040204" pitchFamily="34" charset="0"/>
                          <a:ea typeface="Verdana" panose="020B0604030504040204" pitchFamily="34" charset="0"/>
                        </a:rPr>
                        <a:t>(Note:</a:t>
                      </a:r>
                      <a:r>
                        <a:rPr lang="en-IN" sz="1200" baseline="0" dirty="0">
                          <a:latin typeface="Verdana" panose="020B0604030504040204" pitchFamily="34" charset="0"/>
                          <a:ea typeface="Verdana" panose="020B0604030504040204" pitchFamily="34" charset="0"/>
                        </a:rPr>
                        <a:t> Received approval from Govt. and ICAI yet to sign)</a:t>
                      </a:r>
                      <a:endParaRPr lang="en-IN" sz="1200" dirty="0">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1817812433"/>
                  </a:ext>
                </a:extLst>
              </a:tr>
              <a:tr h="2359396">
                <a:tc>
                  <a:txBody>
                    <a:bodyPr/>
                    <a:lstStyle/>
                    <a:p>
                      <a:pPr algn="ctr"/>
                      <a:r>
                        <a:rPr lang="en-IN" sz="1600" dirty="0">
                          <a:latin typeface="Verdana" panose="020B0604030504040204" pitchFamily="34" charset="0"/>
                          <a:ea typeface="Verdana" panose="020B0604030504040204" pitchFamily="34" charset="0"/>
                        </a:rPr>
                        <a:t>4</a:t>
                      </a:r>
                    </a:p>
                  </a:txBody>
                  <a:tcPr anchor="ctr"/>
                </a:tc>
                <a:tc>
                  <a:txBody>
                    <a:bodyPr/>
                    <a:lstStyle/>
                    <a:p>
                      <a:pPr algn="l"/>
                      <a:r>
                        <a:rPr lang="en-IN" sz="1600" dirty="0">
                          <a:latin typeface="Verdana" panose="020B0604030504040204" pitchFamily="34" charset="0"/>
                          <a:ea typeface="Verdana" panose="020B0604030504040204" pitchFamily="34" charset="0"/>
                        </a:rPr>
                        <a:t>Australia</a:t>
                      </a:r>
                    </a:p>
                  </a:txBody>
                  <a:tcPr anchor="ctr"/>
                </a:tc>
                <a:tc>
                  <a:txBody>
                    <a:bodyPr/>
                    <a:lstStyle/>
                    <a:p>
                      <a:pPr algn="l"/>
                      <a:r>
                        <a:rPr lang="en-IN" sz="1600" dirty="0">
                          <a:latin typeface="Verdana" panose="020B0604030504040204" pitchFamily="34" charset="0"/>
                          <a:ea typeface="Verdana" panose="020B0604030504040204" pitchFamily="34" charset="0"/>
                        </a:rPr>
                        <a:t>Mutual Recognition Agreement (MRA) with CPA Australia </a:t>
                      </a:r>
                    </a:p>
                  </a:txBody>
                  <a:tcPr anchor="ctr"/>
                </a:tc>
                <a:tc>
                  <a:txBody>
                    <a:bodyPr/>
                    <a:lstStyle/>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A qualified Chartered Accountant of ICAI</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Complete 1 CPA subject – Business Strategy and Leadership</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Complete 1 online module – Better Practice in Governance and Accountability</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Have the minimum pre-membership experience of ICAI;</a:t>
                      </a:r>
                    </a:p>
                    <a:p>
                      <a:pPr marL="285750" indent="-285750" algn="just">
                        <a:buFont typeface="Wingdings" panose="05000000000000000000" pitchFamily="2" charset="2"/>
                        <a:buChar char="Ø"/>
                      </a:pPr>
                      <a:r>
                        <a:rPr lang="en-IN" sz="1600" dirty="0">
                          <a:latin typeface="Verdana" panose="020B0604030504040204" pitchFamily="34" charset="0"/>
                          <a:ea typeface="Verdana" panose="020B0604030504040204" pitchFamily="34" charset="0"/>
                        </a:rPr>
                        <a:t>Be a member of good standing and compliance with all CPD regulations </a:t>
                      </a:r>
                    </a:p>
                  </a:txBody>
                  <a:tcPr anchor="ctr"/>
                </a:tc>
                <a:extLst>
                  <a:ext uri="{0D108BD9-81ED-4DB2-BD59-A6C34878D82A}">
                    <a16:rowId xmlns:a16="http://schemas.microsoft.com/office/drawing/2014/main" val="1241236147"/>
                  </a:ext>
                </a:extLst>
              </a:tr>
            </a:tbl>
          </a:graphicData>
        </a:graphic>
      </p:graphicFrame>
    </p:spTree>
    <p:extLst>
      <p:ext uri="{BB962C8B-B14F-4D97-AF65-F5344CB8AC3E}">
        <p14:creationId xmlns:p14="http://schemas.microsoft.com/office/powerpoint/2010/main" val="2715363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51"/>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403364"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MOUs &amp; MRAs</a:t>
            </a: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C33B98FA-2F01-41FF-AB1E-A36FD73C7D10}"/>
              </a:ext>
            </a:extLst>
          </p:cNvPr>
          <p:cNvGraphicFramePr>
            <a:graphicFrameLocks noGrp="1"/>
          </p:cNvGraphicFramePr>
          <p:nvPr>
            <p:extLst>
              <p:ext uri="{D42A27DB-BD31-4B8C-83A1-F6EECF244321}">
                <p14:modId xmlns:p14="http://schemas.microsoft.com/office/powerpoint/2010/main" val="235137901"/>
              </p:ext>
            </p:extLst>
          </p:nvPr>
        </p:nvGraphicFramePr>
        <p:xfrm>
          <a:off x="166777" y="1494740"/>
          <a:ext cx="11064815" cy="4207847"/>
        </p:xfrm>
        <a:graphic>
          <a:graphicData uri="http://schemas.openxmlformats.org/drawingml/2006/table">
            <a:tbl>
              <a:tblPr firstRow="1" bandRow="1">
                <a:tableStyleId>{5A111915-BE36-4E01-A7E5-04B1672EAD32}</a:tableStyleId>
              </a:tblPr>
              <a:tblGrid>
                <a:gridCol w="784444">
                  <a:extLst>
                    <a:ext uri="{9D8B030D-6E8A-4147-A177-3AD203B41FA5}">
                      <a16:colId xmlns:a16="http://schemas.microsoft.com/office/drawing/2014/main" val="1059226878"/>
                    </a:ext>
                  </a:extLst>
                </a:gridCol>
                <a:gridCol w="2050382">
                  <a:extLst>
                    <a:ext uri="{9D8B030D-6E8A-4147-A177-3AD203B41FA5}">
                      <a16:colId xmlns:a16="http://schemas.microsoft.com/office/drawing/2014/main" val="3808431310"/>
                    </a:ext>
                  </a:extLst>
                </a:gridCol>
                <a:gridCol w="8229989">
                  <a:extLst>
                    <a:ext uri="{9D8B030D-6E8A-4147-A177-3AD203B41FA5}">
                      <a16:colId xmlns:a16="http://schemas.microsoft.com/office/drawing/2014/main" val="3213151132"/>
                    </a:ext>
                  </a:extLst>
                </a:gridCol>
              </a:tblGrid>
              <a:tr h="369111">
                <a:tc>
                  <a:txBody>
                    <a:bodyPr/>
                    <a:lstStyle/>
                    <a:p>
                      <a:pPr algn="ctr"/>
                      <a:r>
                        <a:rPr lang="en-IN" sz="1600" dirty="0">
                          <a:latin typeface="Verdana" panose="020B0604030504040204" pitchFamily="34" charset="0"/>
                          <a:ea typeface="Verdana" panose="020B0604030504040204" pitchFamily="34" charset="0"/>
                        </a:rPr>
                        <a:t>SNo.</a:t>
                      </a:r>
                    </a:p>
                  </a:txBody>
                  <a:tcPr anchor="ctr"/>
                </a:tc>
                <a:tc>
                  <a:txBody>
                    <a:bodyPr/>
                    <a:lstStyle/>
                    <a:p>
                      <a:pPr algn="ctr"/>
                      <a:r>
                        <a:rPr lang="en-IN" sz="1600" dirty="0">
                          <a:latin typeface="Verdana" panose="020B0604030504040204" pitchFamily="34" charset="0"/>
                          <a:ea typeface="Verdana" panose="020B0604030504040204" pitchFamily="34" charset="0"/>
                        </a:rPr>
                        <a:t>Country</a:t>
                      </a:r>
                    </a:p>
                  </a:txBody>
                  <a:tcPr anchor="ctr"/>
                </a:tc>
                <a:tc>
                  <a:txBody>
                    <a:bodyPr/>
                    <a:lstStyle/>
                    <a:p>
                      <a:pPr algn="ctr"/>
                      <a:r>
                        <a:rPr lang="en-IN" sz="1600" dirty="0">
                          <a:latin typeface="Verdana" panose="020B0604030504040204" pitchFamily="34" charset="0"/>
                          <a:ea typeface="Verdana" panose="020B0604030504040204" pitchFamily="34" charset="0"/>
                        </a:rPr>
                        <a:t>MOU/MRA</a:t>
                      </a:r>
                    </a:p>
                  </a:txBody>
                  <a:tcPr anchor="ctr"/>
                </a:tc>
                <a:extLst>
                  <a:ext uri="{0D108BD9-81ED-4DB2-BD59-A6C34878D82A}">
                    <a16:rowId xmlns:a16="http://schemas.microsoft.com/office/drawing/2014/main" val="713740447"/>
                  </a:ext>
                </a:extLst>
              </a:tr>
              <a:tr h="547375">
                <a:tc>
                  <a:txBody>
                    <a:bodyPr/>
                    <a:lstStyle/>
                    <a:p>
                      <a:pPr algn="ctr"/>
                      <a:r>
                        <a:rPr lang="en-IN" sz="1600" dirty="0">
                          <a:latin typeface="Verdana" panose="020B0604030504040204" pitchFamily="34" charset="0"/>
                          <a:ea typeface="Verdana" panose="020B0604030504040204" pitchFamily="34" charset="0"/>
                        </a:rPr>
                        <a:t>5</a:t>
                      </a:r>
                    </a:p>
                  </a:txBody>
                  <a:tcPr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United States of America</a:t>
                      </a:r>
                    </a:p>
                  </a:txBody>
                  <a:tcPr marL="9525" marR="9525" marT="9525" marB="0"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License Agreement </a:t>
                      </a:r>
                      <a:r>
                        <a:rPr lang="en-IN" sz="1600" b="0" i="0" u="none" strike="noStrike" kern="1200" dirty="0">
                          <a:solidFill>
                            <a:srgbClr val="000000"/>
                          </a:solidFill>
                          <a:effectLst/>
                          <a:latin typeface="Verdana" panose="020B0604030504040204" pitchFamily="34" charset="0"/>
                          <a:ea typeface="Verdana" panose="020B0604030504040204" pitchFamily="34" charset="0"/>
                          <a:cs typeface="+mn-cs"/>
                        </a:rPr>
                        <a:t>for IS Auditing Procedures and related content with </a:t>
                      </a:r>
                      <a:r>
                        <a:rPr lang="en-IN" sz="1600" b="0" i="0" u="none" strike="noStrike" dirty="0">
                          <a:solidFill>
                            <a:srgbClr val="000000"/>
                          </a:solidFill>
                          <a:effectLst/>
                          <a:latin typeface="Verdana" panose="020B0604030504040204" pitchFamily="34" charset="0"/>
                          <a:ea typeface="Verdana" panose="020B0604030504040204" pitchFamily="34" charset="0"/>
                        </a:rPr>
                        <a:t>ISACA </a:t>
                      </a:r>
                    </a:p>
                  </a:txBody>
                  <a:tcPr marL="9525" marR="9525" marT="9525" marB="0" anchor="ctr"/>
                </a:tc>
                <a:extLst>
                  <a:ext uri="{0D108BD9-81ED-4DB2-BD59-A6C34878D82A}">
                    <a16:rowId xmlns:a16="http://schemas.microsoft.com/office/drawing/2014/main" val="337372934"/>
                  </a:ext>
                </a:extLst>
              </a:tr>
              <a:tr h="510076">
                <a:tc>
                  <a:txBody>
                    <a:bodyPr/>
                    <a:lstStyle/>
                    <a:p>
                      <a:pPr algn="ctr"/>
                      <a:r>
                        <a:rPr lang="en-IN" sz="1600" dirty="0">
                          <a:latin typeface="Verdana" panose="020B0604030504040204" pitchFamily="34" charset="0"/>
                          <a:ea typeface="Verdana" panose="020B0604030504040204" pitchFamily="34" charset="0"/>
                        </a:rPr>
                        <a:t>6</a:t>
                      </a:r>
                    </a:p>
                  </a:txBody>
                  <a:tcPr anchor="ctr"/>
                </a:tc>
                <a:tc>
                  <a:txBody>
                    <a:bodyPr/>
                    <a:lstStyle/>
                    <a:p>
                      <a:pPr algn="l" fontAlgn="b"/>
                      <a:r>
                        <a:rPr lang="en-IN" sz="1600" b="1" i="0" u="none" strike="noStrike" dirty="0">
                          <a:solidFill>
                            <a:srgbClr val="000000"/>
                          </a:solidFill>
                          <a:effectLst/>
                          <a:latin typeface="Verdana" panose="020B0604030504040204" pitchFamily="34" charset="0"/>
                          <a:ea typeface="Verdana" panose="020B0604030504040204" pitchFamily="34" charset="0"/>
                        </a:rPr>
                        <a:t>Ireland</a:t>
                      </a:r>
                    </a:p>
                  </a:txBody>
                  <a:tcPr marL="9525" marR="9525" marT="9525" marB="0" anchor="ctr"/>
                </a:tc>
                <a:tc>
                  <a:txBody>
                    <a:bodyPr/>
                    <a:lstStyle/>
                    <a:p>
                      <a:pPr algn="l" fontAlgn="b"/>
                      <a:r>
                        <a:rPr lang="en-IN" sz="1600" b="1" i="0" u="none" strike="noStrike" dirty="0">
                          <a:solidFill>
                            <a:srgbClr val="000000"/>
                          </a:solidFill>
                          <a:effectLst/>
                          <a:latin typeface="Verdana" panose="020B0604030504040204" pitchFamily="34" charset="0"/>
                          <a:ea typeface="Verdana" panose="020B0604030504040204" pitchFamily="34" charset="0"/>
                        </a:rPr>
                        <a:t>MRA with the Institute of Certified Public Accountants in Ireland (CPA Ireland)</a:t>
                      </a:r>
                    </a:p>
                  </a:txBody>
                  <a:tcPr marL="9525" marR="9525" marT="9525" marB="0" anchor="ctr"/>
                </a:tc>
                <a:extLst>
                  <a:ext uri="{0D108BD9-81ED-4DB2-BD59-A6C34878D82A}">
                    <a16:rowId xmlns:a16="http://schemas.microsoft.com/office/drawing/2014/main" val="2708564436"/>
                  </a:ext>
                </a:extLst>
              </a:tr>
              <a:tr h="547375">
                <a:tc>
                  <a:txBody>
                    <a:bodyPr/>
                    <a:lstStyle/>
                    <a:p>
                      <a:pPr algn="ctr"/>
                      <a:r>
                        <a:rPr lang="en-IN" sz="1600" dirty="0">
                          <a:latin typeface="Verdana" panose="020B0604030504040204" pitchFamily="34" charset="0"/>
                          <a:ea typeface="Verdana" panose="020B0604030504040204" pitchFamily="34" charset="0"/>
                        </a:rPr>
                        <a:t>7</a:t>
                      </a:r>
                    </a:p>
                  </a:txBody>
                  <a:tcPr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Australia &amp; </a:t>
                      </a:r>
                    </a:p>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New Zealand</a:t>
                      </a:r>
                    </a:p>
                  </a:txBody>
                  <a:tcPr marL="9525" marR="9525" marT="9525" marB="0"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Pilot International Pathway Programme of Chartered Accountants Australia &amp; New Zealand</a:t>
                      </a:r>
                    </a:p>
                  </a:txBody>
                  <a:tcPr marL="9525" marR="9525" marT="9525" marB="0" anchor="ctr"/>
                </a:tc>
                <a:extLst>
                  <a:ext uri="{0D108BD9-81ED-4DB2-BD59-A6C34878D82A}">
                    <a16:rowId xmlns:a16="http://schemas.microsoft.com/office/drawing/2014/main" val="2517658611"/>
                  </a:ext>
                </a:extLst>
              </a:tr>
              <a:tr h="369111">
                <a:tc>
                  <a:txBody>
                    <a:bodyPr/>
                    <a:lstStyle/>
                    <a:p>
                      <a:pPr algn="ctr"/>
                      <a:r>
                        <a:rPr lang="en-IN" sz="1600" dirty="0">
                          <a:latin typeface="Verdana" panose="020B0604030504040204" pitchFamily="34" charset="0"/>
                          <a:ea typeface="Verdana" panose="020B0604030504040204" pitchFamily="34" charset="0"/>
                        </a:rPr>
                        <a:t>8</a:t>
                      </a:r>
                    </a:p>
                  </a:txBody>
                  <a:tcPr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Bhutan</a:t>
                      </a:r>
                    </a:p>
                  </a:txBody>
                  <a:tcPr marL="9525" marR="9525" marT="9525" marB="0"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MoU with The Accounting and Auditing Standards Board of Bhutan</a:t>
                      </a:r>
                    </a:p>
                  </a:txBody>
                  <a:tcPr marL="9525" marR="9525" marT="9525" marB="0" anchor="ctr"/>
                </a:tc>
                <a:extLst>
                  <a:ext uri="{0D108BD9-81ED-4DB2-BD59-A6C34878D82A}">
                    <a16:rowId xmlns:a16="http://schemas.microsoft.com/office/drawing/2014/main" val="1195982495"/>
                  </a:ext>
                </a:extLst>
              </a:tr>
              <a:tr h="369111">
                <a:tc>
                  <a:txBody>
                    <a:bodyPr/>
                    <a:lstStyle/>
                    <a:p>
                      <a:pPr algn="ctr"/>
                      <a:r>
                        <a:rPr lang="en-IN" sz="1600" dirty="0">
                          <a:latin typeface="Verdana" panose="020B0604030504040204" pitchFamily="34" charset="0"/>
                          <a:ea typeface="Verdana" panose="020B0604030504040204" pitchFamily="34" charset="0"/>
                        </a:rPr>
                        <a:t>9</a:t>
                      </a:r>
                    </a:p>
                  </a:txBody>
                  <a:tcPr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Kenya</a:t>
                      </a:r>
                    </a:p>
                  </a:txBody>
                  <a:tcPr marL="9525" marR="9525" marT="9525" marB="0"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MoU with the Institute of Certified Public Accountants of Kenya (ICPAK)</a:t>
                      </a:r>
                    </a:p>
                  </a:txBody>
                  <a:tcPr marL="9525" marR="9525" marT="9525" marB="0" anchor="ctr"/>
                </a:tc>
                <a:extLst>
                  <a:ext uri="{0D108BD9-81ED-4DB2-BD59-A6C34878D82A}">
                    <a16:rowId xmlns:a16="http://schemas.microsoft.com/office/drawing/2014/main" val="3324387976"/>
                  </a:ext>
                </a:extLst>
              </a:tr>
              <a:tr h="369111">
                <a:tc>
                  <a:txBody>
                    <a:bodyPr/>
                    <a:lstStyle/>
                    <a:p>
                      <a:pPr algn="ctr"/>
                      <a:r>
                        <a:rPr lang="en-IN" sz="1600" dirty="0">
                          <a:latin typeface="Verdana" panose="020B0604030504040204" pitchFamily="34" charset="0"/>
                          <a:ea typeface="Verdana" panose="020B0604030504040204" pitchFamily="34" charset="0"/>
                        </a:rPr>
                        <a:t>10</a:t>
                      </a:r>
                    </a:p>
                  </a:txBody>
                  <a:tcPr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Bahrain</a:t>
                      </a:r>
                    </a:p>
                  </a:txBody>
                  <a:tcPr marL="9525" marR="9525" marT="9525" marB="0"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MoU with Bahrain Institute of Banking and Finance </a:t>
                      </a:r>
                    </a:p>
                  </a:txBody>
                  <a:tcPr marL="9525" marR="9525" marT="9525" marB="0" anchor="ctr"/>
                </a:tc>
                <a:extLst>
                  <a:ext uri="{0D108BD9-81ED-4DB2-BD59-A6C34878D82A}">
                    <a16:rowId xmlns:a16="http://schemas.microsoft.com/office/drawing/2014/main" val="2151151646"/>
                  </a:ext>
                </a:extLst>
              </a:tr>
              <a:tr h="369111">
                <a:tc>
                  <a:txBody>
                    <a:bodyPr/>
                    <a:lstStyle/>
                    <a:p>
                      <a:pPr algn="ctr"/>
                      <a:r>
                        <a:rPr lang="en-IN" sz="1600" dirty="0">
                          <a:latin typeface="Verdana" panose="020B0604030504040204" pitchFamily="34" charset="0"/>
                          <a:ea typeface="Verdana" panose="020B0604030504040204" pitchFamily="34" charset="0"/>
                        </a:rPr>
                        <a:t>11</a:t>
                      </a:r>
                    </a:p>
                  </a:txBody>
                  <a:tcPr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Tanzania</a:t>
                      </a:r>
                    </a:p>
                  </a:txBody>
                  <a:tcPr marL="9525" marR="9525" marT="9525" marB="0"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MoU with the National Board of Accountants and Auditors, Tanzania</a:t>
                      </a:r>
                    </a:p>
                  </a:txBody>
                  <a:tcPr marL="9525" marR="9525" marT="9525" marB="0" anchor="ctr"/>
                </a:tc>
                <a:extLst>
                  <a:ext uri="{0D108BD9-81ED-4DB2-BD59-A6C34878D82A}">
                    <a16:rowId xmlns:a16="http://schemas.microsoft.com/office/drawing/2014/main" val="1966392415"/>
                  </a:ext>
                </a:extLst>
              </a:tr>
              <a:tr h="388355">
                <a:tc>
                  <a:txBody>
                    <a:bodyPr/>
                    <a:lstStyle/>
                    <a:p>
                      <a:pPr algn="ctr"/>
                      <a:r>
                        <a:rPr lang="en-IN" sz="1600" dirty="0">
                          <a:latin typeface="Verdana" panose="020B0604030504040204" pitchFamily="34" charset="0"/>
                          <a:ea typeface="Verdana" panose="020B0604030504040204" pitchFamily="34" charset="0"/>
                        </a:rPr>
                        <a:t>12</a:t>
                      </a:r>
                    </a:p>
                  </a:txBody>
                  <a:tcPr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Nepal</a:t>
                      </a:r>
                    </a:p>
                  </a:txBody>
                  <a:tcPr marL="9525" marR="9525" marT="9525" marB="0"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MoU with the Institute of Chartered Accountants of Nepal (ICAN)</a:t>
                      </a:r>
                    </a:p>
                  </a:txBody>
                  <a:tcPr marL="9525" marR="9525" marT="9525" marB="0" anchor="ctr"/>
                </a:tc>
                <a:extLst>
                  <a:ext uri="{0D108BD9-81ED-4DB2-BD59-A6C34878D82A}">
                    <a16:rowId xmlns:a16="http://schemas.microsoft.com/office/drawing/2014/main" val="3631921176"/>
                  </a:ext>
                </a:extLst>
              </a:tr>
              <a:tr h="369111">
                <a:tc>
                  <a:txBody>
                    <a:bodyPr/>
                    <a:lstStyle/>
                    <a:p>
                      <a:pPr algn="ctr"/>
                      <a:r>
                        <a:rPr lang="en-IN" sz="1600" dirty="0">
                          <a:latin typeface="Verdana" panose="020B0604030504040204" pitchFamily="34" charset="0"/>
                          <a:ea typeface="Verdana" panose="020B0604030504040204" pitchFamily="34" charset="0"/>
                        </a:rPr>
                        <a:t>13</a:t>
                      </a:r>
                    </a:p>
                  </a:txBody>
                  <a:tcPr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Oman</a:t>
                      </a:r>
                    </a:p>
                  </a:txBody>
                  <a:tcPr marL="9525" marR="9525" marT="9525" marB="0" anchor="ctr"/>
                </a:tc>
                <a:tc>
                  <a:txBody>
                    <a:bodyPr/>
                    <a:lstStyle/>
                    <a:p>
                      <a:pPr algn="l" fontAlgn="b"/>
                      <a:r>
                        <a:rPr lang="en-IN" sz="1600" b="0" i="0" u="none" strike="noStrike" dirty="0">
                          <a:solidFill>
                            <a:srgbClr val="000000"/>
                          </a:solidFill>
                          <a:effectLst/>
                          <a:latin typeface="Verdana" panose="020B0604030504040204" pitchFamily="34" charset="0"/>
                          <a:ea typeface="Verdana" panose="020B0604030504040204" pitchFamily="34" charset="0"/>
                        </a:rPr>
                        <a:t>MoU between ICAI and College of Banking &amp; Financial Studies, Oman</a:t>
                      </a:r>
                    </a:p>
                  </a:txBody>
                  <a:tcPr marL="9525" marR="9525" marT="9525" marB="0" anchor="ctr"/>
                </a:tc>
                <a:extLst>
                  <a:ext uri="{0D108BD9-81ED-4DB2-BD59-A6C34878D82A}">
                    <a16:rowId xmlns:a16="http://schemas.microsoft.com/office/drawing/2014/main" val="318548904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78409406"/>
              </p:ext>
            </p:extLst>
          </p:nvPr>
        </p:nvGraphicFramePr>
        <p:xfrm>
          <a:off x="9819060" y="6334931"/>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45931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751"/>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403364"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Where is the Captain………</a:t>
            </a:r>
            <a:endPar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845700082"/>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46" y="1466429"/>
            <a:ext cx="3664982" cy="111704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136" y="1466429"/>
            <a:ext cx="3133725" cy="14573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170" y="3188901"/>
            <a:ext cx="4277908" cy="280006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4583" y="2994626"/>
            <a:ext cx="5815747" cy="3271358"/>
          </a:xfrm>
          <a:prstGeom prst="rect">
            <a:avLst/>
          </a:prstGeom>
        </p:spPr>
      </p:pic>
    </p:spTree>
    <p:extLst>
      <p:ext uri="{BB962C8B-B14F-4D97-AF65-F5344CB8AC3E}">
        <p14:creationId xmlns:p14="http://schemas.microsoft.com/office/powerpoint/2010/main" val="287613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88"/>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157884"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COME TOGETHER </a:t>
            </a: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val="845700082"/>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906" y="1693791"/>
            <a:ext cx="8916934" cy="4111728"/>
          </a:xfrm>
          <a:prstGeom prst="rect">
            <a:avLst/>
          </a:prstGeom>
        </p:spPr>
      </p:pic>
    </p:spTree>
    <p:extLst>
      <p:ext uri="{BB962C8B-B14F-4D97-AF65-F5344CB8AC3E}">
        <p14:creationId xmlns:p14="http://schemas.microsoft.com/office/powerpoint/2010/main" val="3107190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716F734-CA46-4D63-A2D2-1C07602051DB}"/>
              </a:ext>
            </a:extLst>
          </p:cNvPr>
          <p:cNvSpPr/>
          <p:nvPr/>
        </p:nvSpPr>
        <p:spPr>
          <a:xfrm>
            <a:off x="503583" y="4744278"/>
            <a:ext cx="6559826" cy="1802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982487368"/>
              </p:ext>
            </p:extLst>
          </p:nvPr>
        </p:nvGraphicFramePr>
        <p:xfrm>
          <a:off x="791676" y="2014552"/>
          <a:ext cx="4621079" cy="2225040"/>
        </p:xfrm>
        <a:graphic>
          <a:graphicData uri="http://schemas.openxmlformats.org/drawingml/2006/table">
            <a:tbl>
              <a:tblPr firstRow="1" bandRow="1">
                <a:tableStyleId>{5C22544A-7EE6-4342-B048-85BDC9FD1C3A}</a:tableStyleId>
              </a:tblPr>
              <a:tblGrid>
                <a:gridCol w="4621079">
                  <a:extLst>
                    <a:ext uri="{9D8B030D-6E8A-4147-A177-3AD203B41FA5}">
                      <a16:colId xmlns:a16="http://schemas.microsoft.com/office/drawing/2014/main" val="20000"/>
                    </a:ext>
                  </a:extLst>
                </a:gridCol>
              </a:tblGrid>
              <a:tr h="370840">
                <a:tc>
                  <a:txBody>
                    <a:bodyPr/>
                    <a:lstStyle/>
                    <a:p>
                      <a:pPr algn="l"/>
                      <a:r>
                        <a:rPr lang="en-IN" sz="2400" dirty="0"/>
                        <a:t>CA Dayaniwas Sharma </a:t>
                      </a:r>
                      <a:r>
                        <a:rPr lang="en-IN" sz="1400" dirty="0"/>
                        <a:t>(FCA, DISA)</a:t>
                      </a:r>
                      <a:r>
                        <a:rPr lang="en-IN" sz="1400" baseline="0" dirty="0"/>
                        <a:t> </a:t>
                      </a:r>
                      <a:endParaRPr lang="en-IN" sz="1400" dirty="0"/>
                    </a:p>
                    <a:p>
                      <a:pPr algn="l"/>
                      <a:r>
                        <a:rPr lang="en-IN" sz="2000" dirty="0"/>
                        <a:t>Central Council Member </a:t>
                      </a:r>
                    </a:p>
                    <a:p>
                      <a:pPr algn="l"/>
                      <a:endParaRPr lang="en-IN" sz="2400" dirty="0"/>
                    </a:p>
                    <a:p>
                      <a:pPr algn="l"/>
                      <a:r>
                        <a:rPr lang="en-IN" sz="2400" dirty="0"/>
                        <a:t>+91</a:t>
                      </a:r>
                      <a:r>
                        <a:rPr lang="en-IN" sz="2400" baseline="0" dirty="0"/>
                        <a:t> 98852 00029 </a:t>
                      </a:r>
                    </a:p>
                    <a:p>
                      <a:pPr algn="l"/>
                      <a:r>
                        <a:rPr lang="en-IN" sz="2400" baseline="0" dirty="0">
                          <a:solidFill>
                            <a:schemeClr val="bg1"/>
                          </a:solidFill>
                          <a:hlinkClick r:id="rId3"/>
                        </a:rPr>
                        <a:t>dayaccm@Lncofirm.com</a:t>
                      </a:r>
                      <a:r>
                        <a:rPr lang="en-IN" sz="2400" baseline="0" dirty="0"/>
                        <a:t> </a:t>
                      </a:r>
                    </a:p>
                    <a:p>
                      <a:pPr algn="l"/>
                      <a:r>
                        <a:rPr lang="en-IN" sz="2400" baseline="0" dirty="0"/>
                        <a:t>Hyderabad  </a:t>
                      </a:r>
                      <a:endParaRPr lang="en-IN" sz="24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01838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449295"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Let’s Know the </a:t>
            </a:r>
            <a:r>
              <a:rPr lang="en-IN"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Statistics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rPr>
              <a:t>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pic>
        <p:nvPicPr>
          <p:cNvPr id="15" name="Picture 14">
            <a:extLst>
              <a:ext uri="{FF2B5EF4-FFF2-40B4-BE49-F238E27FC236}">
                <a16:creationId xmlns:a16="http://schemas.microsoft.com/office/drawing/2014/main" id="{AE3EA28D-70AA-4E83-AAD9-22F8ECB7C195}"/>
              </a:ext>
            </a:extLst>
          </p:cNvPr>
          <p:cNvPicPr>
            <a:picLocks noChangeAspect="1"/>
          </p:cNvPicPr>
          <p:nvPr/>
        </p:nvPicPr>
        <p:blipFill>
          <a:blip r:embed="rId3"/>
          <a:stretch>
            <a:fillRect/>
          </a:stretch>
        </p:blipFill>
        <p:spPr>
          <a:xfrm>
            <a:off x="71255" y="1351955"/>
            <a:ext cx="9595958" cy="3200486"/>
          </a:xfrm>
          <a:prstGeom prst="rect">
            <a:avLst/>
          </a:prstGeom>
        </p:spPr>
      </p:pic>
      <p:pic>
        <p:nvPicPr>
          <p:cNvPr id="16" name="Picture 15">
            <a:extLst>
              <a:ext uri="{FF2B5EF4-FFF2-40B4-BE49-F238E27FC236}">
                <a16:creationId xmlns:a16="http://schemas.microsoft.com/office/drawing/2014/main" id="{75187BD6-5A3B-4D1A-938D-8B42F9446922}"/>
              </a:ext>
            </a:extLst>
          </p:cNvPr>
          <p:cNvPicPr>
            <a:picLocks noChangeAspect="1"/>
          </p:cNvPicPr>
          <p:nvPr/>
        </p:nvPicPr>
        <p:blipFill>
          <a:blip r:embed="rId4"/>
          <a:stretch>
            <a:fillRect/>
          </a:stretch>
        </p:blipFill>
        <p:spPr>
          <a:xfrm>
            <a:off x="63569" y="4561371"/>
            <a:ext cx="9818797" cy="2162158"/>
          </a:xfrm>
          <a:prstGeom prst="rect">
            <a:avLst/>
          </a:prstGeom>
        </p:spPr>
      </p:pic>
    </p:spTree>
    <p:extLst>
      <p:ext uri="{BB962C8B-B14F-4D97-AF65-F5344CB8AC3E}">
        <p14:creationId xmlns:p14="http://schemas.microsoft.com/office/powerpoint/2010/main" val="17869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4029FC-D3E7-48CF-AE62-487A18780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a:solidFill>
            <a:schemeClr val="accent1">
              <a:lumMod val="40000"/>
              <a:lumOff val="60000"/>
            </a:schemeClr>
          </a:solidFill>
          <a:ln w="38100">
            <a:noFill/>
          </a:ln>
        </p:spPr>
      </p:pic>
      <p:sp>
        <p:nvSpPr>
          <p:cNvPr id="9" name="Rectangle 8">
            <a:extLst>
              <a:ext uri="{FF2B5EF4-FFF2-40B4-BE49-F238E27FC236}">
                <a16:creationId xmlns:a16="http://schemas.microsoft.com/office/drawing/2014/main" id="{8B38B76C-7BE2-4E80-8AEC-6019C49FC90D}"/>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573799B9-AF67-451E-B819-72566BD38658}"/>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1A8C2EC-FEF9-4575-B91B-289C4519DB6D}"/>
              </a:ext>
            </a:extLst>
          </p:cNvPr>
          <p:cNvSpPr txBox="1"/>
          <p:nvPr/>
        </p:nvSpPr>
        <p:spPr>
          <a:xfrm>
            <a:off x="53557" y="474480"/>
            <a:ext cx="8449295" cy="523220"/>
          </a:xfrm>
          <a:prstGeom prst="rect">
            <a:avLst/>
          </a:prstGeom>
          <a:noFill/>
        </p:spPr>
        <p:txBody>
          <a:bodyPr wrap="square" rtlCol="0">
            <a:spAutoFit/>
          </a:bodyPr>
          <a:lstStyle/>
          <a:p>
            <a:pPr algn="just"/>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Current Focus Areas  </a:t>
            </a:r>
          </a:p>
        </p:txBody>
      </p:sp>
      <p:sp>
        <p:nvSpPr>
          <p:cNvPr id="12" name="Rectangle 11">
            <a:extLst>
              <a:ext uri="{FF2B5EF4-FFF2-40B4-BE49-F238E27FC236}">
                <a16:creationId xmlns:a16="http://schemas.microsoft.com/office/drawing/2014/main" id="{AC13E7C1-B366-4FB8-BB29-7B2BBEFE19A5}"/>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aphicFrame>
        <p:nvGraphicFramePr>
          <p:cNvPr id="2" name="Diagram 1">
            <a:extLst>
              <a:ext uri="{FF2B5EF4-FFF2-40B4-BE49-F238E27FC236}">
                <a16:creationId xmlns:a16="http://schemas.microsoft.com/office/drawing/2014/main" id="{F2A5A140-0BD9-4C7D-AF42-590C31030A1B}"/>
              </a:ext>
            </a:extLst>
          </p:cNvPr>
          <p:cNvGraphicFramePr/>
          <p:nvPr/>
        </p:nvGraphicFramePr>
        <p:xfrm>
          <a:off x="163442" y="1472180"/>
          <a:ext cx="11052247" cy="431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Table 2"/>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
        <p:nvSpPr>
          <p:cNvPr id="4" name="Oval 3"/>
          <p:cNvSpPr/>
          <p:nvPr/>
        </p:nvSpPr>
        <p:spPr>
          <a:xfrm>
            <a:off x="6486714" y="1528091"/>
            <a:ext cx="1841074" cy="803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Bank Audits</a:t>
            </a:r>
          </a:p>
        </p:txBody>
      </p:sp>
      <p:sp>
        <p:nvSpPr>
          <p:cNvPr id="13" name="Oval 12"/>
          <p:cNvSpPr/>
          <p:nvPr/>
        </p:nvSpPr>
        <p:spPr>
          <a:xfrm>
            <a:off x="8799307" y="1858468"/>
            <a:ext cx="1841074" cy="803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Project Finance </a:t>
            </a:r>
          </a:p>
        </p:txBody>
      </p:sp>
      <p:sp>
        <p:nvSpPr>
          <p:cNvPr id="14" name="Oval 13"/>
          <p:cNvSpPr/>
          <p:nvPr/>
        </p:nvSpPr>
        <p:spPr>
          <a:xfrm>
            <a:off x="6460117" y="2820939"/>
            <a:ext cx="2395445" cy="803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Direct and Indirect Representation  </a:t>
            </a:r>
          </a:p>
        </p:txBody>
      </p:sp>
      <p:sp>
        <p:nvSpPr>
          <p:cNvPr id="15" name="Oval 14"/>
          <p:cNvSpPr/>
          <p:nvPr/>
        </p:nvSpPr>
        <p:spPr>
          <a:xfrm>
            <a:off x="9356743" y="3084829"/>
            <a:ext cx="1841074" cy="803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IND AS </a:t>
            </a:r>
          </a:p>
        </p:txBody>
      </p:sp>
      <p:sp>
        <p:nvSpPr>
          <p:cNvPr id="16" name="Oval 15"/>
          <p:cNvSpPr/>
          <p:nvPr/>
        </p:nvSpPr>
        <p:spPr>
          <a:xfrm>
            <a:off x="7766261" y="4237546"/>
            <a:ext cx="1841074" cy="803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System Audits  </a:t>
            </a:r>
          </a:p>
        </p:txBody>
      </p:sp>
    </p:spTree>
    <p:extLst>
      <p:ext uri="{BB962C8B-B14F-4D97-AF65-F5344CB8AC3E}">
        <p14:creationId xmlns:p14="http://schemas.microsoft.com/office/powerpoint/2010/main" val="23845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4E535A-FF20-44E3-AF99-7496FDD59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ectangle 2">
            <a:extLst>
              <a:ext uri="{FF2B5EF4-FFF2-40B4-BE49-F238E27FC236}">
                <a16:creationId xmlns:a16="http://schemas.microsoft.com/office/drawing/2014/main" id="{5251EC89-E514-415C-8B5F-0C6B53A076C0}"/>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9633C1FB-C4F5-4F6A-86EC-1C09FF0DA489}"/>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E382A8E-A286-4DFB-80FE-87B1C1FED894}"/>
              </a:ext>
            </a:extLst>
          </p:cNvPr>
          <p:cNvSpPr txBox="1"/>
          <p:nvPr/>
        </p:nvSpPr>
        <p:spPr>
          <a:xfrm>
            <a:off x="403364"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ln w="10160">
                  <a:solidFill>
                    <a:srgbClr val="5B9BD5"/>
                  </a:solidFill>
                  <a:prstDash val="solid"/>
                </a:ln>
                <a:solidFill>
                  <a:srgbClr val="FFFFFF"/>
                </a:solidFill>
                <a:effectLst>
                  <a:outerShdw blurRad="38100" dist="22860" dir="5400000" algn="tl" rotWithShape="0">
                    <a:srgbClr val="000000">
                      <a:alpha val="30000"/>
                    </a:srgbClr>
                  </a:outerShdw>
                </a:effectLst>
                <a:latin typeface="Verdana" panose="020B0604030504040204" pitchFamily="34" charset="0"/>
                <a:ea typeface="Verdana" panose="020B0604030504040204" pitchFamily="34" charset="0"/>
                <a:cs typeface="Verdana" panose="020B0604030504040204" pitchFamily="34" charset="0"/>
              </a:rPr>
              <a:t>Opportunities to Explore </a:t>
            </a:r>
            <a:endPar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a:extLst>
              <a:ext uri="{FF2B5EF4-FFF2-40B4-BE49-F238E27FC236}">
                <a16:creationId xmlns:a16="http://schemas.microsoft.com/office/drawing/2014/main" id="{2FECA1BE-D8B0-4FCB-ACFA-C0F8620F045B}"/>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1599620088"/>
              </p:ext>
            </p:extLst>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8" name="Table 8">
            <a:extLst>
              <a:ext uri="{FF2B5EF4-FFF2-40B4-BE49-F238E27FC236}">
                <a16:creationId xmlns:a16="http://schemas.microsoft.com/office/drawing/2014/main" id="{86E065A3-718E-4A23-B14A-A9D056FF70C4}"/>
              </a:ext>
            </a:extLst>
          </p:cNvPr>
          <p:cNvGraphicFramePr>
            <a:graphicFrameLocks noGrp="1"/>
          </p:cNvGraphicFramePr>
          <p:nvPr>
            <p:extLst>
              <p:ext uri="{D42A27DB-BD31-4B8C-83A1-F6EECF244321}">
                <p14:modId xmlns:p14="http://schemas.microsoft.com/office/powerpoint/2010/main" val="178347002"/>
              </p:ext>
            </p:extLst>
          </p:nvPr>
        </p:nvGraphicFramePr>
        <p:xfrm>
          <a:off x="242324" y="1682958"/>
          <a:ext cx="8128000" cy="47548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4660234"/>
                    </a:ext>
                  </a:extLst>
                </a:gridCol>
              </a:tblGrid>
              <a:tr h="370840">
                <a:tc>
                  <a:txBody>
                    <a:bodyPr/>
                    <a:lstStyle/>
                    <a:p>
                      <a:r>
                        <a:rPr lang="en-US" dirty="0">
                          <a:solidFill>
                            <a:schemeClr val="tx1"/>
                          </a:solidFill>
                        </a:rPr>
                        <a:t>Dashboard, Data analytics and MIS Reporting</a:t>
                      </a:r>
                    </a:p>
                    <a:p>
                      <a:endParaRPr lang="en-US" dirty="0">
                        <a:solidFill>
                          <a:schemeClr val="tx1"/>
                        </a:solidFill>
                      </a:endParaRPr>
                    </a:p>
                    <a:p>
                      <a:r>
                        <a:rPr lang="en-US" dirty="0">
                          <a:solidFill>
                            <a:schemeClr val="tx1"/>
                          </a:solidFill>
                        </a:rPr>
                        <a:t>ESG Reporting </a:t>
                      </a:r>
                    </a:p>
                    <a:p>
                      <a:endParaRPr lang="en-US" dirty="0">
                        <a:solidFill>
                          <a:schemeClr val="tx1"/>
                        </a:solidFill>
                      </a:endParaRPr>
                    </a:p>
                    <a:p>
                      <a:r>
                        <a:rPr lang="en-US" dirty="0">
                          <a:solidFill>
                            <a:schemeClr val="tx1"/>
                          </a:solidFill>
                        </a:rPr>
                        <a:t>Virtual CFO</a:t>
                      </a:r>
                    </a:p>
                    <a:p>
                      <a:endParaRPr lang="en-US" dirty="0">
                        <a:solidFill>
                          <a:schemeClr val="tx1"/>
                        </a:solidFill>
                      </a:endParaRPr>
                    </a:p>
                    <a:p>
                      <a:r>
                        <a:rPr lang="en-US" dirty="0">
                          <a:solidFill>
                            <a:schemeClr val="tx1"/>
                          </a:solidFill>
                        </a:rPr>
                        <a:t>MSME Support Services </a:t>
                      </a:r>
                    </a:p>
                    <a:p>
                      <a:endParaRPr lang="en-US" dirty="0">
                        <a:solidFill>
                          <a:schemeClr val="tx1"/>
                        </a:solidFill>
                      </a:endParaRPr>
                    </a:p>
                    <a:p>
                      <a:r>
                        <a:rPr lang="en-US" dirty="0">
                          <a:solidFill>
                            <a:schemeClr val="tx1"/>
                          </a:solidFill>
                        </a:rPr>
                        <a:t>International Liaison for Book Keeping and MIS Reporting </a:t>
                      </a:r>
                    </a:p>
                    <a:p>
                      <a:endParaRPr lang="en-US" dirty="0">
                        <a:solidFill>
                          <a:schemeClr val="tx1"/>
                        </a:solidFill>
                      </a:endParaRPr>
                    </a:p>
                    <a:p>
                      <a:r>
                        <a:rPr lang="en-US" dirty="0">
                          <a:solidFill>
                            <a:schemeClr val="tx1"/>
                          </a:solidFill>
                        </a:rPr>
                        <a:t>State and Country Industrial Policy </a:t>
                      </a:r>
                    </a:p>
                    <a:p>
                      <a:endParaRPr lang="en-US" dirty="0">
                        <a:solidFill>
                          <a:schemeClr val="tx1"/>
                        </a:solidFill>
                      </a:endParaRPr>
                    </a:p>
                    <a:p>
                      <a:r>
                        <a:rPr lang="en-US" dirty="0">
                          <a:solidFill>
                            <a:schemeClr val="tx1"/>
                          </a:solidFill>
                        </a:rPr>
                        <a:t>Forensic Accounting and Investigation Services </a:t>
                      </a:r>
                    </a:p>
                    <a:p>
                      <a:endParaRPr lang="en-US" dirty="0">
                        <a:solidFill>
                          <a:schemeClr val="tx1"/>
                        </a:solidFill>
                      </a:endParaRPr>
                    </a:p>
                    <a:p>
                      <a:r>
                        <a:rPr lang="en-US" dirty="0">
                          <a:solidFill>
                            <a:schemeClr val="tx1"/>
                          </a:solidFill>
                        </a:rPr>
                        <a:t>Internal Processes Assessment and  Regulatory Compliances Services </a:t>
                      </a:r>
                    </a:p>
                    <a:p>
                      <a:endParaRPr lang="en-US" dirty="0">
                        <a:solidFill>
                          <a:schemeClr val="tx1"/>
                        </a:solidFill>
                      </a:endParaRPr>
                    </a:p>
                    <a:p>
                      <a:r>
                        <a:rPr lang="en-US" dirty="0">
                          <a:solidFill>
                            <a:schemeClr val="tx1"/>
                          </a:solidFill>
                        </a:rPr>
                        <a:t>FDI and FEMA Compliances including IEC and Customs Compliances   </a:t>
                      </a:r>
                      <a:endParaRPr lang="en-IN" dirty="0">
                        <a:solidFill>
                          <a:schemeClr val="tx1"/>
                        </a:solidFill>
                      </a:endParaRPr>
                    </a:p>
                  </a:txBody>
                  <a:tcPr>
                    <a:noFill/>
                  </a:tcPr>
                </a:tc>
                <a:extLst>
                  <a:ext uri="{0D108BD9-81ED-4DB2-BD59-A6C34878D82A}">
                    <a16:rowId xmlns:a16="http://schemas.microsoft.com/office/drawing/2014/main" val="1266918080"/>
                  </a:ext>
                </a:extLst>
              </a:tr>
            </a:tbl>
          </a:graphicData>
        </a:graphic>
      </p:graphicFrame>
    </p:spTree>
    <p:extLst>
      <p:ext uri="{BB962C8B-B14F-4D97-AF65-F5344CB8AC3E}">
        <p14:creationId xmlns:p14="http://schemas.microsoft.com/office/powerpoint/2010/main" val="52732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4E535A-FF20-44E3-AF99-7496FDD59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Rectangle 2">
            <a:extLst>
              <a:ext uri="{FF2B5EF4-FFF2-40B4-BE49-F238E27FC236}">
                <a16:creationId xmlns:a16="http://schemas.microsoft.com/office/drawing/2014/main" id="{5251EC89-E514-415C-8B5F-0C6B53A076C0}"/>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9633C1FB-C4F5-4F6A-86EC-1C09FF0DA489}"/>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E382A8E-A286-4DFB-80FE-87B1C1FED894}"/>
              </a:ext>
            </a:extLst>
          </p:cNvPr>
          <p:cNvSpPr txBox="1"/>
          <p:nvPr/>
        </p:nvSpPr>
        <p:spPr>
          <a:xfrm>
            <a:off x="70851" y="474480"/>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Global Accounting Bodies</a:t>
            </a:r>
          </a:p>
        </p:txBody>
      </p:sp>
      <p:sp>
        <p:nvSpPr>
          <p:cNvPr id="6" name="Rectangle 5">
            <a:extLst>
              <a:ext uri="{FF2B5EF4-FFF2-40B4-BE49-F238E27FC236}">
                <a16:creationId xmlns:a16="http://schemas.microsoft.com/office/drawing/2014/main" id="{2FECA1BE-D8B0-4FCB-ACFA-C0F8620F045B}"/>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2BAC6DA-8FEE-4B41-9284-0AB30D18CA23}"/>
              </a:ext>
            </a:extLst>
          </p:cNvPr>
          <p:cNvSpPr txBox="1"/>
          <p:nvPr/>
        </p:nvSpPr>
        <p:spPr>
          <a:xfrm>
            <a:off x="297347" y="1543052"/>
            <a:ext cx="6294783" cy="369332"/>
          </a:xfrm>
          <a:prstGeom prst="rect">
            <a:avLst/>
          </a:prstGeom>
          <a:noFill/>
        </p:spPr>
        <p:txBody>
          <a:bodyPr wrap="square" rtlCol="0">
            <a:spAutoFit/>
          </a:bodyPr>
          <a:lstStyle/>
          <a:p>
            <a:r>
              <a:rPr lang="en-IN" i="1" dirty="0">
                <a:latin typeface="Verdana" panose="020B0604030504040204" pitchFamily="34" charset="0"/>
                <a:ea typeface="Verdana" panose="020B0604030504040204" pitchFamily="34" charset="0"/>
              </a:rPr>
              <a:t>Did you know…..</a:t>
            </a:r>
          </a:p>
        </p:txBody>
      </p:sp>
      <p:sp>
        <p:nvSpPr>
          <p:cNvPr id="13" name="TextBox 12">
            <a:extLst>
              <a:ext uri="{FF2B5EF4-FFF2-40B4-BE49-F238E27FC236}">
                <a16:creationId xmlns:a16="http://schemas.microsoft.com/office/drawing/2014/main" id="{51A9CF1A-6311-4B3E-B013-F5211154AAA6}"/>
              </a:ext>
            </a:extLst>
          </p:cNvPr>
          <p:cNvSpPr txBox="1"/>
          <p:nvPr/>
        </p:nvSpPr>
        <p:spPr>
          <a:xfrm>
            <a:off x="595520" y="2035679"/>
            <a:ext cx="10620169" cy="1692771"/>
          </a:xfrm>
          <a:prstGeom prst="rect">
            <a:avLst/>
          </a:prstGeom>
          <a:noFill/>
        </p:spPr>
        <p:txBody>
          <a:bodyPr wrap="square" rtlCol="0">
            <a:spAutoFit/>
          </a:bodyPr>
          <a:lstStyle/>
          <a:p>
            <a:r>
              <a:rPr lang="en-IN" sz="3600" dirty="0">
                <a:latin typeface="Verdana" panose="020B0604030504040204" pitchFamily="34" charset="0"/>
                <a:ea typeface="Verdana" panose="020B0604030504040204" pitchFamily="34" charset="0"/>
              </a:rPr>
              <a:t>7</a:t>
            </a:r>
            <a:r>
              <a:rPr lang="en-IN" dirty="0">
                <a:latin typeface="Verdana" panose="020B0604030504040204" pitchFamily="34" charset="0"/>
                <a:ea typeface="Verdana" panose="020B0604030504040204" pitchFamily="34" charset="0"/>
              </a:rPr>
              <a:t> Continents                       </a:t>
            </a:r>
            <a:r>
              <a:rPr lang="en-IN" sz="3600" dirty="0">
                <a:latin typeface="Verdana" panose="020B0604030504040204" pitchFamily="34" charset="0"/>
                <a:ea typeface="Verdana" panose="020B0604030504040204" pitchFamily="34" charset="0"/>
              </a:rPr>
              <a:t>195</a:t>
            </a:r>
            <a:r>
              <a:rPr lang="en-IN" dirty="0">
                <a:latin typeface="Verdana" panose="020B0604030504040204" pitchFamily="34" charset="0"/>
                <a:ea typeface="Verdana" panose="020B0604030504040204" pitchFamily="34" charset="0"/>
              </a:rPr>
              <a:t> Countries                     </a:t>
            </a:r>
            <a:r>
              <a:rPr lang="en-IN" sz="3600" dirty="0">
                <a:latin typeface="Verdana" panose="020B0604030504040204" pitchFamily="34" charset="0"/>
                <a:ea typeface="Verdana" panose="020B0604030504040204" pitchFamily="34" charset="0"/>
              </a:rPr>
              <a:t>162</a:t>
            </a:r>
            <a:r>
              <a:rPr lang="en-IN" dirty="0">
                <a:latin typeface="Verdana" panose="020B0604030504040204" pitchFamily="34" charset="0"/>
                <a:ea typeface="Verdana" panose="020B0604030504040204" pitchFamily="34" charset="0"/>
              </a:rPr>
              <a:t> Accounting Bodies</a:t>
            </a:r>
          </a:p>
          <a:p>
            <a:r>
              <a:rPr lang="en-IN" sz="3400" dirty="0">
                <a:latin typeface="Verdana" panose="020B0604030504040204" pitchFamily="34" charset="0"/>
                <a:ea typeface="Verdana" panose="020B0604030504040204" pitchFamily="34" charset="0"/>
              </a:rPr>
              <a:t>          </a:t>
            </a:r>
          </a:p>
          <a:p>
            <a:r>
              <a:rPr lang="en-IN" sz="3400" dirty="0">
                <a:latin typeface="Verdana" panose="020B0604030504040204" pitchFamily="34" charset="0"/>
                <a:ea typeface="Verdana" panose="020B0604030504040204" pitchFamily="34" charset="0"/>
              </a:rPr>
              <a:t>         </a:t>
            </a:r>
            <a:r>
              <a:rPr lang="en-IN" sz="3400" b="1" dirty="0">
                <a:solidFill>
                  <a:schemeClr val="accent1">
                    <a:lumMod val="75000"/>
                  </a:schemeClr>
                </a:solidFill>
                <a:latin typeface="Verdana" panose="020B0604030504040204" pitchFamily="34" charset="0"/>
                <a:ea typeface="Verdana" panose="020B0604030504040204" pitchFamily="34" charset="0"/>
              </a:rPr>
              <a:t>1</a:t>
            </a:r>
            <a:r>
              <a:rPr lang="en-IN" b="1" dirty="0">
                <a:solidFill>
                  <a:schemeClr val="accent1">
                    <a:lumMod val="75000"/>
                  </a:schemeClr>
                </a:solidFill>
                <a:latin typeface="Verdana" panose="020B0604030504040204" pitchFamily="34" charset="0"/>
                <a:ea typeface="Verdana" panose="020B0604030504040204" pitchFamily="34" charset="0"/>
              </a:rPr>
              <a:t> Accounting Body in India         </a:t>
            </a:r>
            <a:r>
              <a:rPr lang="en-IN" sz="3400" b="1" dirty="0">
                <a:solidFill>
                  <a:schemeClr val="accent1">
                    <a:lumMod val="75000"/>
                  </a:schemeClr>
                </a:solidFill>
                <a:latin typeface="Verdana" panose="020B0604030504040204" pitchFamily="34" charset="0"/>
                <a:ea typeface="Verdana" panose="020B0604030504040204" pitchFamily="34" charset="0"/>
              </a:rPr>
              <a:t>3.87</a:t>
            </a:r>
            <a:r>
              <a:rPr lang="en-IN" b="1" dirty="0">
                <a:solidFill>
                  <a:schemeClr val="accent1">
                    <a:lumMod val="75000"/>
                  </a:schemeClr>
                </a:solidFill>
                <a:latin typeface="Verdana" panose="020B0604030504040204" pitchFamily="34" charset="0"/>
                <a:ea typeface="Verdana" panose="020B0604030504040204" pitchFamily="34" charset="0"/>
              </a:rPr>
              <a:t> lakhs members of ICAI</a:t>
            </a:r>
            <a:r>
              <a:rPr lang="en-IN" dirty="0">
                <a:latin typeface="Verdana" panose="020B0604030504040204" pitchFamily="34" charset="0"/>
                <a:ea typeface="Verdana" panose="020B0604030504040204" pitchFamily="34" charset="0"/>
              </a:rPr>
              <a:t> </a:t>
            </a:r>
          </a:p>
        </p:txBody>
      </p:sp>
      <p:sp>
        <p:nvSpPr>
          <p:cNvPr id="16" name="TextBox 15">
            <a:extLst>
              <a:ext uri="{FF2B5EF4-FFF2-40B4-BE49-F238E27FC236}">
                <a16:creationId xmlns:a16="http://schemas.microsoft.com/office/drawing/2014/main" id="{DE0BFD9E-D414-4A84-A29E-3E0D78502B97}"/>
              </a:ext>
            </a:extLst>
          </p:cNvPr>
          <p:cNvSpPr txBox="1"/>
          <p:nvPr/>
        </p:nvSpPr>
        <p:spPr>
          <a:xfrm>
            <a:off x="1774963" y="4421103"/>
            <a:ext cx="8183425" cy="923330"/>
          </a:xfrm>
          <a:prstGeom prst="rect">
            <a:avLst/>
          </a:prstGeom>
          <a:noFill/>
        </p:spPr>
        <p:txBody>
          <a:bodyPr wrap="square" rtlCol="0">
            <a:spAutoFit/>
          </a:bodyPr>
          <a:lstStyle/>
          <a:p>
            <a:pPr algn="ctr"/>
            <a:r>
              <a:rPr lang="en-IN" i="1" dirty="0">
                <a:latin typeface="Verdana" panose="020B0604030504040204" pitchFamily="34" charset="0"/>
                <a:ea typeface="Verdana" panose="020B0604030504040204" pitchFamily="34" charset="0"/>
              </a:rPr>
              <a:t>There are 162 accounting bodies all over the world. </a:t>
            </a:r>
          </a:p>
          <a:p>
            <a:pPr algn="ctr"/>
            <a:endParaRPr lang="en-IN" i="1" dirty="0">
              <a:latin typeface="Verdana" panose="020B0604030504040204" pitchFamily="34" charset="0"/>
              <a:ea typeface="Verdana" panose="020B0604030504040204" pitchFamily="34" charset="0"/>
            </a:endParaRPr>
          </a:p>
          <a:p>
            <a:pPr algn="ctr"/>
            <a:r>
              <a:rPr lang="en-IN" i="1" dirty="0">
                <a:latin typeface="Verdana" panose="020B0604030504040204" pitchFamily="34" charset="0"/>
                <a:ea typeface="Verdana" panose="020B0604030504040204" pitchFamily="34" charset="0"/>
              </a:rPr>
              <a:t>What is more to be a ICAI Member? MOUs and MRAs</a:t>
            </a:r>
          </a:p>
        </p:txBody>
      </p:sp>
      <p:graphicFrame>
        <p:nvGraphicFramePr>
          <p:cNvPr id="7" name="Object 6">
            <a:extLst>
              <a:ext uri="{FF2B5EF4-FFF2-40B4-BE49-F238E27FC236}">
                <a16:creationId xmlns:a16="http://schemas.microsoft.com/office/drawing/2014/main" id="{284C013D-60A7-4D93-BAC6-15AEBF7AF247}"/>
              </a:ext>
            </a:extLst>
          </p:cNvPr>
          <p:cNvGraphicFramePr>
            <a:graphicFrameLocks noChangeAspect="1"/>
          </p:cNvGraphicFramePr>
          <p:nvPr>
            <p:extLst>
              <p:ext uri="{D42A27DB-BD31-4B8C-83A1-F6EECF244321}">
                <p14:modId xmlns:p14="http://schemas.microsoft.com/office/powerpoint/2010/main" val="2118229553"/>
              </p:ext>
            </p:extLst>
          </p:nvPr>
        </p:nvGraphicFramePr>
        <p:xfrm>
          <a:off x="10301289" y="5298266"/>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400" imgH="771480" progId="AcroExch.Document.7">
                  <p:embed/>
                </p:oleObj>
              </mc:Choice>
              <mc:Fallback>
                <p:oleObj name="Acrobat Document" showAsIcon="1" r:id="rId3" imgW="914400" imgH="771480" progId="AcroExch.Document.7">
                  <p:embed/>
                  <p:pic>
                    <p:nvPicPr>
                      <p:cNvPr id="7" name="Object 6">
                        <a:extLst>
                          <a:ext uri="{FF2B5EF4-FFF2-40B4-BE49-F238E27FC236}">
                            <a16:creationId xmlns:a16="http://schemas.microsoft.com/office/drawing/2014/main" id="{284C013D-60A7-4D93-BAC6-15AEBF7AF247}"/>
                          </a:ext>
                        </a:extLst>
                      </p:cNvPr>
                      <p:cNvPicPr/>
                      <p:nvPr/>
                    </p:nvPicPr>
                    <p:blipFill>
                      <a:blip r:embed="rId4"/>
                      <a:stretch>
                        <a:fillRect/>
                      </a:stretch>
                    </p:blipFill>
                    <p:spPr>
                      <a:xfrm>
                        <a:off x="10301289" y="5298266"/>
                        <a:ext cx="914400" cy="771525"/>
                      </a:xfrm>
                      <a:prstGeom prst="rect">
                        <a:avLst/>
                      </a:prstGeom>
                    </p:spPr>
                  </p:pic>
                </p:oleObj>
              </mc:Fallback>
            </mc:AlternateContent>
          </a:graphicData>
        </a:graphic>
      </p:graphicFrame>
      <p:graphicFrame>
        <p:nvGraphicFramePr>
          <p:cNvPr id="11" name="Table 10"/>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4154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4895C-6B0E-4C4C-B2ED-1B46CD26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90"/>
            <a:ext cx="12192000" cy="6858000"/>
          </a:xfrm>
          <a:prstGeom prst="rect">
            <a:avLst/>
          </a:prstGeom>
        </p:spPr>
      </p:pic>
      <p:sp>
        <p:nvSpPr>
          <p:cNvPr id="3" name="Rectangle 2">
            <a:extLst>
              <a:ext uri="{FF2B5EF4-FFF2-40B4-BE49-F238E27FC236}">
                <a16:creationId xmlns:a16="http://schemas.microsoft.com/office/drawing/2014/main" id="{C56549ED-2178-4A8B-BAFE-12E5C6C83AAF}"/>
              </a:ext>
            </a:extLst>
          </p:cNvPr>
          <p:cNvSpPr/>
          <p:nvPr/>
        </p:nvSpPr>
        <p:spPr>
          <a:xfrm>
            <a:off x="1" y="200026"/>
            <a:ext cx="8586788" cy="1143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B70697E5-45C1-421C-B258-4AF0E1766BDE}"/>
              </a:ext>
            </a:extLst>
          </p:cNvPr>
          <p:cNvSpPr/>
          <p:nvPr/>
        </p:nvSpPr>
        <p:spPr>
          <a:xfrm>
            <a:off x="8701088" y="200026"/>
            <a:ext cx="2514601"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56C7558-C19D-4715-A7C8-3925B8CA6FE3}"/>
              </a:ext>
            </a:extLst>
          </p:cNvPr>
          <p:cNvSpPr txBox="1"/>
          <p:nvPr/>
        </p:nvSpPr>
        <p:spPr>
          <a:xfrm>
            <a:off x="75753" y="509916"/>
            <a:ext cx="844929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latin typeface="Verdana" panose="020B0604030504040204" pitchFamily="34" charset="0"/>
                <a:ea typeface="Verdana" panose="020B0604030504040204" pitchFamily="34" charset="0"/>
                <a:cs typeface="Verdana" panose="020B0604030504040204" pitchFamily="34" charset="0"/>
              </a:rPr>
              <a:t>World around Chartered Accountants</a:t>
            </a:r>
          </a:p>
        </p:txBody>
      </p:sp>
      <p:sp>
        <p:nvSpPr>
          <p:cNvPr id="6" name="Rectangle 5">
            <a:extLst>
              <a:ext uri="{FF2B5EF4-FFF2-40B4-BE49-F238E27FC236}">
                <a16:creationId xmlns:a16="http://schemas.microsoft.com/office/drawing/2014/main" id="{F68BB4D4-320D-441E-BB75-616BAFDFC594}"/>
              </a:ext>
            </a:extLst>
          </p:cNvPr>
          <p:cNvSpPr/>
          <p:nvPr/>
        </p:nvSpPr>
        <p:spPr>
          <a:xfrm>
            <a:off x="9992139" y="5751443"/>
            <a:ext cx="1921565" cy="9065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20DB413-E18E-4AEC-AAB1-DFD667E89B0C}"/>
              </a:ext>
            </a:extLst>
          </p:cNvPr>
          <p:cNvSpPr txBox="1"/>
          <p:nvPr/>
        </p:nvSpPr>
        <p:spPr>
          <a:xfrm>
            <a:off x="8701084" y="1936562"/>
            <a:ext cx="1974573" cy="523220"/>
          </a:xfrm>
          <a:prstGeom prst="rect">
            <a:avLst/>
          </a:prstGeom>
          <a:noFill/>
        </p:spPr>
        <p:txBody>
          <a:bodyPr wrap="square" rtlCol="0">
            <a:spAutoFit/>
          </a:bodyPr>
          <a:lstStyle/>
          <a:p>
            <a:r>
              <a:rPr lang="en-IN" sz="2800" dirty="0">
                <a:solidFill>
                  <a:schemeClr val="bg1"/>
                </a:solidFill>
                <a:latin typeface="Verdana" panose="020B0604030504040204" pitchFamily="34" charset="0"/>
                <a:ea typeface="Verdana" panose="020B0604030504040204" pitchFamily="34" charset="0"/>
              </a:rPr>
              <a:t>6,64,532</a:t>
            </a:r>
            <a:endParaRPr lang="en-IN" sz="2000" dirty="0">
              <a:solidFill>
                <a:schemeClr val="bg1"/>
              </a:solidFill>
              <a:latin typeface="Verdana" panose="020B0604030504040204" pitchFamily="34" charset="0"/>
              <a:ea typeface="Verdana" panose="020B0604030504040204" pitchFamily="34" charset="0"/>
            </a:endParaRPr>
          </a:p>
        </p:txBody>
      </p:sp>
      <p:sp>
        <p:nvSpPr>
          <p:cNvPr id="14" name="TextBox 13">
            <a:extLst>
              <a:ext uri="{FF2B5EF4-FFF2-40B4-BE49-F238E27FC236}">
                <a16:creationId xmlns:a16="http://schemas.microsoft.com/office/drawing/2014/main" id="{3307992D-6C9B-40F8-A2C7-9A3886E87D04}"/>
              </a:ext>
            </a:extLst>
          </p:cNvPr>
          <p:cNvSpPr txBox="1"/>
          <p:nvPr/>
        </p:nvSpPr>
        <p:spPr>
          <a:xfrm>
            <a:off x="8701084" y="4537997"/>
            <a:ext cx="1974573" cy="523220"/>
          </a:xfrm>
          <a:prstGeom prst="rect">
            <a:avLst/>
          </a:prstGeom>
          <a:noFill/>
        </p:spPr>
        <p:txBody>
          <a:bodyPr wrap="square" rtlCol="0">
            <a:spAutoFit/>
          </a:bodyPr>
          <a:lstStyle/>
          <a:p>
            <a:r>
              <a:rPr lang="en-IN" sz="2800" dirty="0">
                <a:solidFill>
                  <a:schemeClr val="bg1"/>
                </a:solidFill>
                <a:latin typeface="Verdana" panose="020B0604030504040204" pitchFamily="34" charset="0"/>
                <a:ea typeface="Verdana" panose="020B0604030504040204" pitchFamily="34" charset="0"/>
              </a:rPr>
              <a:t>1,15,000</a:t>
            </a:r>
            <a:endParaRPr lang="en-IN" sz="2000" dirty="0">
              <a:solidFill>
                <a:schemeClr val="bg1"/>
              </a:solidFill>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4B31B991-707D-4C5A-AADD-76BE161AF3C3}"/>
              </a:ext>
            </a:extLst>
          </p:cNvPr>
          <p:cNvSpPr txBox="1"/>
          <p:nvPr/>
        </p:nvSpPr>
        <p:spPr>
          <a:xfrm>
            <a:off x="8701084" y="5424632"/>
            <a:ext cx="1974573" cy="523220"/>
          </a:xfrm>
          <a:prstGeom prst="rect">
            <a:avLst/>
          </a:prstGeom>
          <a:noFill/>
        </p:spPr>
        <p:txBody>
          <a:bodyPr wrap="square" rtlCol="0">
            <a:spAutoFit/>
          </a:bodyPr>
          <a:lstStyle/>
          <a:p>
            <a:r>
              <a:rPr lang="en-IN" sz="2800" dirty="0">
                <a:solidFill>
                  <a:schemeClr val="bg1"/>
                </a:solidFill>
                <a:latin typeface="Verdana" panose="020B0604030504040204" pitchFamily="34" charset="0"/>
                <a:ea typeface="Verdana" panose="020B0604030504040204" pitchFamily="34" charset="0"/>
              </a:rPr>
              <a:t>3,87,110</a:t>
            </a:r>
            <a:endParaRPr lang="en-IN" sz="2000" dirty="0">
              <a:solidFill>
                <a:schemeClr val="bg1"/>
              </a:solidFill>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259871BA-AFB7-471A-900B-4A1349FCF99C}"/>
              </a:ext>
            </a:extLst>
          </p:cNvPr>
          <p:cNvSpPr txBox="1"/>
          <p:nvPr/>
        </p:nvSpPr>
        <p:spPr>
          <a:xfrm>
            <a:off x="8701084" y="2772955"/>
            <a:ext cx="2217561" cy="523220"/>
          </a:xfrm>
          <a:prstGeom prst="rect">
            <a:avLst/>
          </a:prstGeom>
          <a:noFill/>
        </p:spPr>
        <p:txBody>
          <a:bodyPr wrap="square" rtlCol="0">
            <a:spAutoFit/>
          </a:bodyPr>
          <a:lstStyle/>
          <a:p>
            <a:r>
              <a:rPr lang="en-IN" sz="2800" dirty="0">
                <a:solidFill>
                  <a:schemeClr val="bg1"/>
                </a:solidFill>
                <a:latin typeface="Verdana" panose="020B0604030504040204" pitchFamily="34" charset="0"/>
                <a:ea typeface="Verdana" panose="020B0604030504040204" pitchFamily="34" charset="0"/>
              </a:rPr>
              <a:t>2,00,000+</a:t>
            </a:r>
            <a:endParaRPr lang="en-IN" sz="2000" dirty="0">
              <a:solidFill>
                <a:schemeClr val="bg1"/>
              </a:solidFill>
              <a:latin typeface="Verdana" panose="020B0604030504040204" pitchFamily="34" charset="0"/>
              <a:ea typeface="Verdana" panose="020B0604030504040204" pitchFamily="34" charset="0"/>
            </a:endParaRPr>
          </a:p>
        </p:txBody>
      </p:sp>
      <p:graphicFrame>
        <p:nvGraphicFramePr>
          <p:cNvPr id="17" name="Table 16"/>
          <p:cNvGraphicFramePr>
            <a:graphicFrameLocks noGrp="1"/>
          </p:cNvGraphicFramePr>
          <p:nvPr/>
        </p:nvGraphicFramePr>
        <p:xfrm>
          <a:off x="9819060" y="6316520"/>
          <a:ext cx="2341572" cy="370840"/>
        </p:xfrm>
        <a:graphic>
          <a:graphicData uri="http://schemas.openxmlformats.org/drawingml/2006/table">
            <a:tbl>
              <a:tblPr firstRow="1" bandRow="1">
                <a:tableStyleId>{5C22544A-7EE6-4342-B048-85BDC9FD1C3A}</a:tableStyleId>
              </a:tblPr>
              <a:tblGrid>
                <a:gridCol w="2341572">
                  <a:extLst>
                    <a:ext uri="{9D8B030D-6E8A-4147-A177-3AD203B41FA5}">
                      <a16:colId xmlns:a16="http://schemas.microsoft.com/office/drawing/2014/main" val="20000"/>
                    </a:ext>
                  </a:extLst>
                </a:gridCol>
              </a:tblGrid>
              <a:tr h="370840">
                <a:tc>
                  <a:txBody>
                    <a:bodyPr/>
                    <a:lstStyle/>
                    <a:p>
                      <a:pPr algn="r"/>
                      <a:r>
                        <a:rPr lang="en-IN" dirty="0"/>
                        <a:t>CA Dayaniwas Sharma </a:t>
                      </a:r>
                    </a:p>
                  </a:txBody>
                  <a:tcPr/>
                </a:tc>
                <a:extLst>
                  <a:ext uri="{0D108BD9-81ED-4DB2-BD59-A6C34878D82A}">
                    <a16:rowId xmlns:a16="http://schemas.microsoft.com/office/drawing/2014/main" val="10000"/>
                  </a:ext>
                </a:extLst>
              </a:tr>
            </a:tbl>
          </a:graphicData>
        </a:graphic>
      </p:graphicFrame>
      <p:graphicFrame>
        <p:nvGraphicFramePr>
          <p:cNvPr id="9" name="Table 9">
            <a:extLst>
              <a:ext uri="{FF2B5EF4-FFF2-40B4-BE49-F238E27FC236}">
                <a16:creationId xmlns:a16="http://schemas.microsoft.com/office/drawing/2014/main" id="{DF7441F6-1ED2-46F1-B2B9-E0B0A37EE2C6}"/>
              </a:ext>
            </a:extLst>
          </p:cNvPr>
          <p:cNvGraphicFramePr>
            <a:graphicFrameLocks noGrp="1"/>
          </p:cNvGraphicFramePr>
          <p:nvPr>
            <p:extLst>
              <p:ext uri="{D42A27DB-BD31-4B8C-83A1-F6EECF244321}">
                <p14:modId xmlns:p14="http://schemas.microsoft.com/office/powerpoint/2010/main" val="3928957477"/>
              </p:ext>
            </p:extLst>
          </p:nvPr>
        </p:nvGraphicFramePr>
        <p:xfrm>
          <a:off x="173870" y="1594953"/>
          <a:ext cx="8351176" cy="3169920"/>
        </p:xfrm>
        <a:graphic>
          <a:graphicData uri="http://schemas.openxmlformats.org/drawingml/2006/table">
            <a:tbl>
              <a:tblPr firstRow="1" bandRow="1">
                <a:tableStyleId>{8799B23B-EC83-4686-B30A-512413B5E67A}</a:tableStyleId>
              </a:tblPr>
              <a:tblGrid>
                <a:gridCol w="2087794">
                  <a:extLst>
                    <a:ext uri="{9D8B030D-6E8A-4147-A177-3AD203B41FA5}">
                      <a16:colId xmlns:a16="http://schemas.microsoft.com/office/drawing/2014/main" val="738727542"/>
                    </a:ext>
                  </a:extLst>
                </a:gridCol>
                <a:gridCol w="2087794">
                  <a:extLst>
                    <a:ext uri="{9D8B030D-6E8A-4147-A177-3AD203B41FA5}">
                      <a16:colId xmlns:a16="http://schemas.microsoft.com/office/drawing/2014/main" val="2640038444"/>
                    </a:ext>
                  </a:extLst>
                </a:gridCol>
                <a:gridCol w="2087794">
                  <a:extLst>
                    <a:ext uri="{9D8B030D-6E8A-4147-A177-3AD203B41FA5}">
                      <a16:colId xmlns:a16="http://schemas.microsoft.com/office/drawing/2014/main" val="789167452"/>
                    </a:ext>
                  </a:extLst>
                </a:gridCol>
                <a:gridCol w="2087794">
                  <a:extLst>
                    <a:ext uri="{9D8B030D-6E8A-4147-A177-3AD203B41FA5}">
                      <a16:colId xmlns:a16="http://schemas.microsoft.com/office/drawing/2014/main" val="2732380478"/>
                    </a:ext>
                  </a:extLst>
                </a:gridCol>
              </a:tblGrid>
              <a:tr h="370840">
                <a:tc>
                  <a:txBody>
                    <a:bodyPr/>
                    <a:lstStyle/>
                    <a:p>
                      <a:r>
                        <a:rPr lang="en-US" sz="2000" dirty="0"/>
                        <a:t>US CPA </a:t>
                      </a:r>
                      <a:endParaRPr lang="en-IN" sz="2000" dirty="0"/>
                    </a:p>
                  </a:txBody>
                  <a:tcPr>
                    <a:solidFill>
                      <a:schemeClr val="accent1">
                        <a:lumMod val="60000"/>
                        <a:lumOff val="40000"/>
                      </a:schemeClr>
                    </a:solidFill>
                  </a:tcPr>
                </a:tc>
                <a:tc>
                  <a:txBody>
                    <a:bodyPr/>
                    <a:lstStyle/>
                    <a:p>
                      <a:r>
                        <a:rPr lang="en-US" sz="2000" dirty="0"/>
                        <a:t>ICAI</a:t>
                      </a:r>
                      <a:endParaRPr lang="en-IN" sz="2000" dirty="0"/>
                    </a:p>
                  </a:txBody>
                  <a:tcPr>
                    <a:solidFill>
                      <a:schemeClr val="accent1">
                        <a:lumMod val="60000"/>
                        <a:lumOff val="40000"/>
                      </a:schemeClr>
                    </a:solidFill>
                  </a:tcPr>
                </a:tc>
                <a:tc>
                  <a:txBody>
                    <a:bodyPr/>
                    <a:lstStyle/>
                    <a:p>
                      <a:r>
                        <a:rPr lang="en-US" sz="2000" dirty="0"/>
                        <a:t>China CPA</a:t>
                      </a:r>
                      <a:endParaRPr lang="en-IN" sz="2000" dirty="0"/>
                    </a:p>
                  </a:txBody>
                  <a:tcPr>
                    <a:solidFill>
                      <a:schemeClr val="accent1">
                        <a:lumMod val="60000"/>
                        <a:lumOff val="40000"/>
                      </a:schemeClr>
                    </a:solidFill>
                  </a:tcPr>
                </a:tc>
                <a:tc>
                  <a:txBody>
                    <a:bodyPr/>
                    <a:lstStyle/>
                    <a:p>
                      <a:r>
                        <a:rPr lang="en-US" sz="2000" dirty="0"/>
                        <a:t>Canadian CPA</a:t>
                      </a:r>
                      <a:endParaRPr lang="en-IN" sz="2000" dirty="0"/>
                    </a:p>
                  </a:txBody>
                  <a:tcPr>
                    <a:solidFill>
                      <a:schemeClr val="accent1">
                        <a:lumMod val="60000"/>
                        <a:lumOff val="40000"/>
                      </a:schemeClr>
                    </a:solidFill>
                  </a:tcPr>
                </a:tc>
                <a:extLst>
                  <a:ext uri="{0D108BD9-81ED-4DB2-BD59-A6C34878D82A}">
                    <a16:rowId xmlns:a16="http://schemas.microsoft.com/office/drawing/2014/main" val="737757276"/>
                  </a:ext>
                </a:extLst>
              </a:tr>
              <a:tr h="370840">
                <a:tc>
                  <a:txBody>
                    <a:bodyPr/>
                    <a:lstStyle/>
                    <a:p>
                      <a:r>
                        <a:rPr lang="en-US" sz="2000" dirty="0"/>
                        <a:t>664,000+</a:t>
                      </a:r>
                      <a:endParaRPr lang="en-IN" sz="2000" dirty="0"/>
                    </a:p>
                  </a:txBody>
                  <a:tcPr/>
                </a:tc>
                <a:tc>
                  <a:txBody>
                    <a:bodyPr/>
                    <a:lstStyle/>
                    <a:p>
                      <a:r>
                        <a:rPr lang="en-US" sz="2000" dirty="0"/>
                        <a:t>387,000+</a:t>
                      </a:r>
                      <a:endParaRPr lang="en-IN" sz="2000" dirty="0"/>
                    </a:p>
                  </a:txBody>
                  <a:tcPr/>
                </a:tc>
                <a:tc>
                  <a:txBody>
                    <a:bodyPr/>
                    <a:lstStyle/>
                    <a:p>
                      <a:r>
                        <a:rPr lang="en-US" sz="2000" dirty="0"/>
                        <a:t>300,000+</a:t>
                      </a:r>
                      <a:endParaRPr lang="en-IN" sz="2000" dirty="0"/>
                    </a:p>
                  </a:txBody>
                  <a:tcPr/>
                </a:tc>
                <a:tc>
                  <a:txBody>
                    <a:bodyPr/>
                    <a:lstStyle/>
                    <a:p>
                      <a:r>
                        <a:rPr lang="en-US" sz="2000" dirty="0"/>
                        <a:t>217,000+</a:t>
                      </a:r>
                      <a:endParaRPr lang="en-IN" sz="2000" dirty="0"/>
                    </a:p>
                  </a:txBody>
                  <a:tcPr/>
                </a:tc>
                <a:extLst>
                  <a:ext uri="{0D108BD9-81ED-4DB2-BD59-A6C34878D82A}">
                    <a16:rowId xmlns:a16="http://schemas.microsoft.com/office/drawing/2014/main" val="3020705824"/>
                  </a:ext>
                </a:extLst>
              </a:tr>
              <a:tr h="370840">
                <a:tc>
                  <a:txBody>
                    <a:bodyPr/>
                    <a:lstStyle/>
                    <a:p>
                      <a:endParaRPr lang="en-IN" sz="2000" dirty="0"/>
                    </a:p>
                  </a:txBody>
                  <a:tcPr/>
                </a:tc>
                <a:tc>
                  <a:txBody>
                    <a:bodyPr/>
                    <a:lstStyle/>
                    <a:p>
                      <a:endParaRPr lang="en-IN" sz="2000" dirty="0"/>
                    </a:p>
                  </a:txBody>
                  <a:tcPr/>
                </a:tc>
                <a:tc>
                  <a:txBody>
                    <a:bodyPr/>
                    <a:lstStyle/>
                    <a:p>
                      <a:endParaRPr lang="en-IN" sz="2000" dirty="0"/>
                    </a:p>
                  </a:txBody>
                  <a:tcPr/>
                </a:tc>
                <a:tc>
                  <a:txBody>
                    <a:bodyPr/>
                    <a:lstStyle/>
                    <a:p>
                      <a:endParaRPr lang="en-IN" sz="2000" dirty="0"/>
                    </a:p>
                  </a:txBody>
                  <a:tcPr/>
                </a:tc>
                <a:extLst>
                  <a:ext uri="{0D108BD9-81ED-4DB2-BD59-A6C34878D82A}">
                    <a16:rowId xmlns:a16="http://schemas.microsoft.com/office/drawing/2014/main" val="789469058"/>
                  </a:ext>
                </a:extLst>
              </a:tr>
              <a:tr h="370840">
                <a:tc>
                  <a:txBody>
                    <a:bodyPr/>
                    <a:lstStyle/>
                    <a:p>
                      <a:r>
                        <a:rPr lang="en-US" sz="2000" b="1" dirty="0"/>
                        <a:t>Australia CAP </a:t>
                      </a:r>
                      <a:endParaRPr lang="en-IN" sz="2000" b="1" dirty="0"/>
                    </a:p>
                  </a:txBody>
                  <a:tcPr>
                    <a:solidFill>
                      <a:schemeClr val="accent1">
                        <a:lumMod val="60000"/>
                        <a:lumOff val="40000"/>
                        <a:alpha val="20000"/>
                      </a:schemeClr>
                    </a:solidFill>
                  </a:tcPr>
                </a:tc>
                <a:tc>
                  <a:txBody>
                    <a:bodyPr/>
                    <a:lstStyle/>
                    <a:p>
                      <a:r>
                        <a:rPr lang="en-US" sz="2000" b="1" dirty="0"/>
                        <a:t>ICAEW –UK</a:t>
                      </a:r>
                      <a:endParaRPr lang="en-IN" sz="2000" b="1" dirty="0"/>
                    </a:p>
                  </a:txBody>
                  <a:tcPr>
                    <a:solidFill>
                      <a:schemeClr val="accent1">
                        <a:lumMod val="60000"/>
                        <a:lumOff val="40000"/>
                        <a:alpha val="20000"/>
                      </a:schemeClr>
                    </a:solidFill>
                  </a:tcPr>
                </a:tc>
                <a:tc>
                  <a:txBody>
                    <a:bodyPr/>
                    <a:lstStyle/>
                    <a:p>
                      <a:r>
                        <a:rPr lang="en-US" sz="2000" b="1" dirty="0"/>
                        <a:t>CA – Singapore </a:t>
                      </a:r>
                      <a:endParaRPr lang="en-IN" sz="2000" b="1" dirty="0"/>
                    </a:p>
                  </a:txBody>
                  <a:tcPr>
                    <a:solidFill>
                      <a:schemeClr val="accent1">
                        <a:lumMod val="60000"/>
                        <a:lumOff val="40000"/>
                        <a:alpha val="20000"/>
                      </a:schemeClr>
                    </a:solidFill>
                  </a:tcPr>
                </a:tc>
                <a:tc>
                  <a:txBody>
                    <a:bodyPr/>
                    <a:lstStyle/>
                    <a:p>
                      <a:r>
                        <a:rPr lang="en-US" sz="2000" b="1" dirty="0"/>
                        <a:t>CA ANZ</a:t>
                      </a:r>
                      <a:endParaRPr lang="en-IN" sz="2000" b="1" dirty="0"/>
                    </a:p>
                  </a:txBody>
                  <a:tcPr>
                    <a:solidFill>
                      <a:schemeClr val="accent1">
                        <a:lumMod val="60000"/>
                        <a:lumOff val="40000"/>
                        <a:alpha val="20000"/>
                      </a:schemeClr>
                    </a:solidFill>
                  </a:tcPr>
                </a:tc>
                <a:extLst>
                  <a:ext uri="{0D108BD9-81ED-4DB2-BD59-A6C34878D82A}">
                    <a16:rowId xmlns:a16="http://schemas.microsoft.com/office/drawing/2014/main" val="4124206106"/>
                  </a:ext>
                </a:extLst>
              </a:tr>
              <a:tr h="370840">
                <a:tc>
                  <a:txBody>
                    <a:bodyPr/>
                    <a:lstStyle/>
                    <a:p>
                      <a:r>
                        <a:rPr lang="en-US" sz="2000" dirty="0"/>
                        <a:t>158,000</a:t>
                      </a:r>
                      <a:endParaRPr lang="en-IN" sz="2000" dirty="0"/>
                    </a:p>
                  </a:txBody>
                  <a:tcPr/>
                </a:tc>
                <a:tc>
                  <a:txBody>
                    <a:bodyPr/>
                    <a:lstStyle/>
                    <a:p>
                      <a:r>
                        <a:rPr lang="en-US" sz="2000" dirty="0"/>
                        <a:t>181,000+</a:t>
                      </a:r>
                      <a:endParaRPr lang="en-IN" sz="2000" dirty="0"/>
                    </a:p>
                  </a:txBody>
                  <a:tcPr/>
                </a:tc>
                <a:tc>
                  <a:txBody>
                    <a:bodyPr/>
                    <a:lstStyle/>
                    <a:p>
                      <a:r>
                        <a:rPr lang="en-US" sz="2000" dirty="0"/>
                        <a:t>32,000+</a:t>
                      </a:r>
                      <a:endParaRPr lang="en-IN" sz="2000" dirty="0"/>
                    </a:p>
                  </a:txBody>
                  <a:tcPr/>
                </a:tc>
                <a:tc>
                  <a:txBody>
                    <a:bodyPr/>
                    <a:lstStyle/>
                    <a:p>
                      <a:r>
                        <a:rPr lang="en-US" sz="2000" dirty="0"/>
                        <a:t>120,000</a:t>
                      </a:r>
                      <a:endParaRPr lang="en-IN" sz="2000" dirty="0"/>
                    </a:p>
                  </a:txBody>
                  <a:tcPr/>
                </a:tc>
                <a:extLst>
                  <a:ext uri="{0D108BD9-81ED-4DB2-BD59-A6C34878D82A}">
                    <a16:rowId xmlns:a16="http://schemas.microsoft.com/office/drawing/2014/main" val="1074362984"/>
                  </a:ext>
                </a:extLst>
              </a:tr>
              <a:tr h="370840">
                <a:tc>
                  <a:txBody>
                    <a:bodyPr/>
                    <a:lstStyle/>
                    <a:p>
                      <a:endParaRPr lang="en-IN" sz="2000" dirty="0"/>
                    </a:p>
                  </a:txBody>
                  <a:tcPr/>
                </a:tc>
                <a:tc>
                  <a:txBody>
                    <a:bodyPr/>
                    <a:lstStyle/>
                    <a:p>
                      <a:endParaRPr lang="en-IN" sz="2000" dirty="0"/>
                    </a:p>
                  </a:txBody>
                  <a:tcPr/>
                </a:tc>
                <a:tc>
                  <a:txBody>
                    <a:bodyPr/>
                    <a:lstStyle/>
                    <a:p>
                      <a:endParaRPr lang="en-IN" sz="2000" dirty="0"/>
                    </a:p>
                  </a:txBody>
                  <a:tcPr/>
                </a:tc>
                <a:tc>
                  <a:txBody>
                    <a:bodyPr/>
                    <a:lstStyle/>
                    <a:p>
                      <a:endParaRPr lang="en-IN" sz="2000" dirty="0"/>
                    </a:p>
                  </a:txBody>
                  <a:tcPr/>
                </a:tc>
                <a:extLst>
                  <a:ext uri="{0D108BD9-81ED-4DB2-BD59-A6C34878D82A}">
                    <a16:rowId xmlns:a16="http://schemas.microsoft.com/office/drawing/2014/main" val="4178308839"/>
                  </a:ext>
                </a:extLst>
              </a:tr>
              <a:tr h="370840">
                <a:tc>
                  <a:txBody>
                    <a:bodyPr/>
                    <a:lstStyle/>
                    <a:p>
                      <a:r>
                        <a:rPr lang="en-US" sz="2000" b="1" dirty="0"/>
                        <a:t>IIA </a:t>
                      </a:r>
                      <a:endParaRPr lang="en-IN" sz="2000" b="1" dirty="0"/>
                    </a:p>
                  </a:txBody>
                  <a:tcPr>
                    <a:solidFill>
                      <a:schemeClr val="accent1">
                        <a:lumMod val="60000"/>
                        <a:lumOff val="40000"/>
                      </a:schemeClr>
                    </a:solidFill>
                  </a:tcPr>
                </a:tc>
                <a:tc>
                  <a:txBody>
                    <a:bodyPr/>
                    <a:lstStyle/>
                    <a:p>
                      <a:r>
                        <a:rPr lang="en-US" sz="2000" b="1" dirty="0"/>
                        <a:t>CISA </a:t>
                      </a:r>
                      <a:endParaRPr lang="en-IN" sz="2000" b="1" dirty="0"/>
                    </a:p>
                  </a:txBody>
                  <a:tcPr>
                    <a:solidFill>
                      <a:schemeClr val="accent1">
                        <a:lumMod val="60000"/>
                        <a:lumOff val="40000"/>
                      </a:schemeClr>
                    </a:solidFill>
                  </a:tcPr>
                </a:tc>
                <a:tc>
                  <a:txBody>
                    <a:bodyPr/>
                    <a:lstStyle/>
                    <a:p>
                      <a:r>
                        <a:rPr lang="en-US" sz="2000" b="1" dirty="0"/>
                        <a:t>South African ICA</a:t>
                      </a:r>
                      <a:endParaRPr lang="en-IN" sz="2000" b="1" dirty="0"/>
                    </a:p>
                  </a:txBody>
                  <a:tcPr>
                    <a:solidFill>
                      <a:schemeClr val="accent1">
                        <a:lumMod val="60000"/>
                        <a:lumOff val="40000"/>
                      </a:schemeClr>
                    </a:solidFill>
                  </a:tcPr>
                </a:tc>
                <a:tc>
                  <a:txBody>
                    <a:bodyPr/>
                    <a:lstStyle/>
                    <a:p>
                      <a:r>
                        <a:rPr lang="en-US" sz="2000" b="1" dirty="0"/>
                        <a:t>CIMA</a:t>
                      </a:r>
                      <a:endParaRPr lang="en-IN" sz="2000" b="1" dirty="0"/>
                    </a:p>
                  </a:txBody>
                  <a:tcPr>
                    <a:solidFill>
                      <a:schemeClr val="accent1">
                        <a:lumMod val="60000"/>
                        <a:lumOff val="40000"/>
                      </a:schemeClr>
                    </a:solidFill>
                  </a:tcPr>
                </a:tc>
                <a:extLst>
                  <a:ext uri="{0D108BD9-81ED-4DB2-BD59-A6C34878D82A}">
                    <a16:rowId xmlns:a16="http://schemas.microsoft.com/office/drawing/2014/main" val="3361103550"/>
                  </a:ext>
                </a:extLst>
              </a:tr>
              <a:tr h="370840">
                <a:tc>
                  <a:txBody>
                    <a:bodyPr/>
                    <a:lstStyle/>
                    <a:p>
                      <a:r>
                        <a:rPr lang="en-US" sz="2000" dirty="0"/>
                        <a:t>200,000</a:t>
                      </a:r>
                      <a:endParaRPr lang="en-IN" sz="2000" dirty="0"/>
                    </a:p>
                  </a:txBody>
                  <a:tcPr/>
                </a:tc>
                <a:tc>
                  <a:txBody>
                    <a:bodyPr/>
                    <a:lstStyle/>
                    <a:p>
                      <a:r>
                        <a:rPr lang="en-US" sz="2000" dirty="0"/>
                        <a:t>115,000</a:t>
                      </a:r>
                      <a:endParaRPr lang="en-IN" sz="2000" dirty="0"/>
                    </a:p>
                  </a:txBody>
                  <a:tcPr/>
                </a:tc>
                <a:tc>
                  <a:txBody>
                    <a:bodyPr/>
                    <a:lstStyle/>
                    <a:p>
                      <a:r>
                        <a:rPr lang="en-US" sz="2000" dirty="0"/>
                        <a:t>40,000+</a:t>
                      </a:r>
                      <a:endParaRPr lang="en-IN" sz="2000" dirty="0"/>
                    </a:p>
                  </a:txBody>
                  <a:tcPr/>
                </a:tc>
                <a:tc>
                  <a:txBody>
                    <a:bodyPr/>
                    <a:lstStyle/>
                    <a:p>
                      <a:r>
                        <a:rPr lang="en-US" sz="2000" dirty="0"/>
                        <a:t>110,500+</a:t>
                      </a:r>
                      <a:endParaRPr lang="en-IN" sz="2000" dirty="0"/>
                    </a:p>
                  </a:txBody>
                  <a:tcPr/>
                </a:tc>
                <a:extLst>
                  <a:ext uri="{0D108BD9-81ED-4DB2-BD59-A6C34878D82A}">
                    <a16:rowId xmlns:a16="http://schemas.microsoft.com/office/drawing/2014/main" val="1884252664"/>
                  </a:ext>
                </a:extLst>
              </a:tr>
            </a:tbl>
          </a:graphicData>
        </a:graphic>
      </p:graphicFrame>
      <p:pic>
        <p:nvPicPr>
          <p:cNvPr id="20" name="Picture 19" descr="Chart, pie chart&#10;&#10;Description automatically generated">
            <a:extLst>
              <a:ext uri="{FF2B5EF4-FFF2-40B4-BE49-F238E27FC236}">
                <a16:creationId xmlns:a16="http://schemas.microsoft.com/office/drawing/2014/main" id="{D867E443-2305-4FE3-AF99-334DF1A24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437" y="2700639"/>
            <a:ext cx="3278179" cy="3555563"/>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240623B1-E5B7-42A9-821F-93F2D944C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4463" y="499691"/>
            <a:ext cx="2295525" cy="1990725"/>
          </a:xfrm>
          <a:prstGeom prst="rect">
            <a:avLst/>
          </a:prstGeom>
        </p:spPr>
      </p:pic>
    </p:spTree>
    <p:extLst>
      <p:ext uri="{BB962C8B-B14F-4D97-AF65-F5344CB8AC3E}">
        <p14:creationId xmlns:p14="http://schemas.microsoft.com/office/powerpoint/2010/main" val="285563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11564</TotalTime>
  <Words>4244</Words>
  <Application>Microsoft Office PowerPoint</Application>
  <PresentationFormat>Widescreen</PresentationFormat>
  <Paragraphs>693</Paragraphs>
  <Slides>44</Slides>
  <Notes>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44</vt:i4>
      </vt:variant>
    </vt:vector>
  </HeadingPairs>
  <TitlesOfParts>
    <vt:vector size="54" baseType="lpstr">
      <vt:lpstr>Arial</vt:lpstr>
      <vt:lpstr>Calibri</vt:lpstr>
      <vt:lpstr>Calibri Light</vt:lpstr>
      <vt:lpstr>Verdana</vt:lpstr>
      <vt:lpstr>Wingdings</vt:lpstr>
      <vt:lpstr>Office Theme</vt:lpstr>
      <vt:lpstr>1_Office Theme</vt:lpstr>
      <vt:lpstr>2_Office Theme</vt:lpstr>
      <vt:lpstr>Worksheet</vt:lpstr>
      <vt:lpstr>Adobe 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of  Big Firms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511</dc:creator>
  <cp:lastModifiedBy>Dayaniwas Sharma</cp:lastModifiedBy>
  <cp:revision>238</cp:revision>
  <dcterms:created xsi:type="dcterms:W3CDTF">2019-03-28T09:14:34Z</dcterms:created>
  <dcterms:modified xsi:type="dcterms:W3CDTF">2023-06-08T05:50:09Z</dcterms:modified>
</cp:coreProperties>
</file>