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57" r:id="rId4"/>
    <p:sldId id="279" r:id="rId5"/>
    <p:sldId id="258" r:id="rId6"/>
    <p:sldId id="260" r:id="rId7"/>
    <p:sldId id="259" r:id="rId8"/>
    <p:sldId id="280" r:id="rId9"/>
    <p:sldId id="287" r:id="rId10"/>
    <p:sldId id="288" r:id="rId11"/>
    <p:sldId id="281" r:id="rId12"/>
    <p:sldId id="282" r:id="rId13"/>
    <p:sldId id="289" r:id="rId14"/>
    <p:sldId id="291" r:id="rId15"/>
    <p:sldId id="292" r:id="rId16"/>
    <p:sldId id="283" r:id="rId17"/>
    <p:sldId id="284" r:id="rId18"/>
    <p:sldId id="293" r:id="rId19"/>
    <p:sldId id="285" r:id="rId20"/>
    <p:sldId id="286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city Building of the Firm" id="{C280A06A-0652-498D-9F22-28F3E604EF6F}">
          <p14:sldIdLst>
            <p14:sldId id="261"/>
            <p14:sldId id="278"/>
            <p14:sldId id="257"/>
            <p14:sldId id="279"/>
            <p14:sldId id="258"/>
            <p14:sldId id="260"/>
          </p14:sldIdLst>
        </p14:section>
        <p14:section name="Practice Management Software" id="{13FAD028-A718-41E9-8076-0BCE32995DFA}">
          <p14:sldIdLst>
            <p14:sldId id="259"/>
            <p14:sldId id="280"/>
            <p14:sldId id="287"/>
            <p14:sldId id="288"/>
            <p14:sldId id="281"/>
            <p14:sldId id="282"/>
            <p14:sldId id="289"/>
            <p14:sldId id="291"/>
            <p14:sldId id="292"/>
            <p14:sldId id="283"/>
            <p14:sldId id="284"/>
            <p14:sldId id="293"/>
            <p14:sldId id="285"/>
            <p14:sldId id="286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2C8"/>
    <a:srgbClr val="AF2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/>
      <dgm:spPr>
        <a:solidFill>
          <a:srgbClr val="4D82C8"/>
        </a:solidFill>
      </dgm:spPr>
      <dgm:t>
        <a:bodyPr/>
        <a:lstStyle/>
        <a:p>
          <a:r>
            <a:rPr lang="en-GB" dirty="0"/>
            <a:t>Practice Management Software</a:t>
          </a:r>
          <a:endParaRPr lang="en-US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/>
      <dgm:spPr>
        <a:solidFill>
          <a:srgbClr val="4D82C8"/>
        </a:solidFill>
      </dgm:spPr>
      <dgm:t>
        <a:bodyPr/>
        <a:lstStyle/>
        <a:p>
          <a:r>
            <a:rPr lang="en-US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/>
      <dgm:spPr>
        <a:solidFill>
          <a:srgbClr val="4D82C8"/>
        </a:solidFill>
      </dgm:spPr>
      <dgm:t>
        <a:bodyPr/>
        <a:lstStyle/>
        <a:p>
          <a:r>
            <a:rPr lang="en-US" dirty="0"/>
            <a:t>Chat GPT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/>
      <dgm:spPr>
        <a:solidFill>
          <a:srgbClr val="4D82C8"/>
        </a:solidFill>
      </dgm:spPr>
      <dgm:t>
        <a:bodyPr/>
        <a:lstStyle/>
        <a:p>
          <a:r>
            <a:rPr lang="en-US" dirty="0"/>
            <a:t>Co-pilot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/>
      <dgm:spPr>
        <a:solidFill>
          <a:srgbClr val="4D82C8"/>
        </a:solidFill>
      </dgm:spPr>
      <dgm:t>
        <a:bodyPr/>
        <a:lstStyle/>
        <a:p>
          <a:r>
            <a:rPr lang="en-US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/>
      <dgm:spPr>
        <a:solidFill>
          <a:srgbClr val="4D82C8"/>
        </a:solidFill>
      </dgm:spPr>
      <dgm:t>
        <a:bodyPr/>
        <a:lstStyle/>
        <a:p>
          <a:r>
            <a:rPr lang="en-US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/>
      <dgm:spPr>
        <a:solidFill>
          <a:srgbClr val="4D82C8"/>
        </a:solidFill>
      </dgm:spPr>
      <dgm:t>
        <a:bodyPr/>
        <a:lstStyle/>
        <a:p>
          <a:r>
            <a:rPr lang="en-US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/>
      <dgm:spPr>
        <a:solidFill>
          <a:srgbClr val="4D82C8"/>
        </a:solidFill>
      </dgm:spPr>
      <dgm:t>
        <a:bodyPr/>
        <a:lstStyle/>
        <a:p>
          <a:r>
            <a:rPr lang="en-GB" dirty="0"/>
            <a:t>CMP Benefits</a:t>
          </a:r>
          <a:endParaRPr lang="en-US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solidFill>
          <a:srgbClr val="4D82C8"/>
        </a:solidFill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Chat GPT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Microsoft Co-pilot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Co-pilot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solidFill>
          <a:srgbClr val="4D82C8"/>
        </a:solidFill>
        <a:ln>
          <a:noFill/>
        </a:ln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/>
            <a:t>Audit Analytics Software</a:t>
          </a:r>
          <a:endParaRPr lang="en-US" sz="2400" dirty="0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noFill/>
      </dgm:spPr>
      <dgm:t>
        <a:bodyPr/>
        <a:lstStyle/>
        <a:p>
          <a:r>
            <a:rPr lang="en-GB" sz="2400" dirty="0"/>
            <a:t>``</a:t>
          </a:r>
          <a:endParaRPr lang="en-US" sz="2400" dirty="0"/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79B9F-1960-46ED-BBC2-0A245B016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92E39-CE97-4BC8-BA98-85835CC2D3B7}">
      <dgm:prSet custT="1"/>
      <dgm:spPr>
        <a:noFill/>
      </dgm:spPr>
      <dgm:t>
        <a:bodyPr/>
        <a:lstStyle/>
        <a:p>
          <a:r>
            <a:rPr lang="en-GB" sz="2400" dirty="0"/>
            <a:t>Practice Management Software</a:t>
          </a:r>
          <a:endParaRPr lang="en-US" sz="2400" dirty="0"/>
        </a:p>
      </dgm:t>
    </dgm:pt>
    <dgm:pt modelId="{A666E969-4102-495B-8F8F-89EB60DAE5BB}" type="parTrans" cxnId="{B928CB0E-9988-4756-AD80-C7A1765F305D}">
      <dgm:prSet/>
      <dgm:spPr/>
      <dgm:t>
        <a:bodyPr/>
        <a:lstStyle/>
        <a:p>
          <a:endParaRPr lang="en-US"/>
        </a:p>
      </dgm:t>
    </dgm:pt>
    <dgm:pt modelId="{9D0B8F9C-F96A-461B-8EC8-656A57C9E0B2}" type="sibTrans" cxnId="{B928CB0E-9988-4756-AD80-C7A1765F305D}">
      <dgm:prSet/>
      <dgm:spPr/>
      <dgm:t>
        <a:bodyPr/>
        <a:lstStyle/>
        <a:p>
          <a:endParaRPr lang="en-US"/>
        </a:p>
      </dgm:t>
    </dgm:pt>
    <dgm:pt modelId="{835BFBBA-C2A9-4626-A5A3-6719CFA95050}">
      <dgm:prSet custT="1"/>
      <dgm:spPr>
        <a:noFill/>
      </dgm:spPr>
      <dgm:t>
        <a:bodyPr/>
        <a:lstStyle/>
        <a:p>
          <a:r>
            <a:rPr lang="en-US" sz="2400" dirty="0"/>
            <a:t>Power BI</a:t>
          </a:r>
        </a:p>
      </dgm:t>
    </dgm:pt>
    <dgm:pt modelId="{65E18CEF-8938-4F5A-9254-F49CA82F4577}" type="parTrans" cxnId="{6DD6951F-D7BD-447E-A3F0-C1B075DE9079}">
      <dgm:prSet/>
      <dgm:spPr/>
      <dgm:t>
        <a:bodyPr/>
        <a:lstStyle/>
        <a:p>
          <a:endParaRPr lang="en-US"/>
        </a:p>
      </dgm:t>
    </dgm:pt>
    <dgm:pt modelId="{94347698-2BF3-4ADF-9689-D8F2AA39C275}" type="sibTrans" cxnId="{6DD6951F-D7BD-447E-A3F0-C1B075DE9079}">
      <dgm:prSet/>
      <dgm:spPr/>
      <dgm:t>
        <a:bodyPr/>
        <a:lstStyle/>
        <a:p>
          <a:endParaRPr lang="en-US"/>
        </a:p>
      </dgm:t>
    </dgm:pt>
    <dgm:pt modelId="{621828BF-092D-43AE-95B1-33BE43701FAA}">
      <dgm:prSet custT="1"/>
      <dgm:spPr>
        <a:noFill/>
      </dgm:spPr>
      <dgm:t>
        <a:bodyPr/>
        <a:lstStyle/>
        <a:p>
          <a:r>
            <a:rPr lang="en-US" sz="2400" dirty="0"/>
            <a:t>Co-Pilot</a:t>
          </a:r>
        </a:p>
      </dgm:t>
    </dgm:pt>
    <dgm:pt modelId="{2E9DE1DF-495A-4471-B2EE-60EE45CD7B2B}" type="parTrans" cxnId="{70B86E6F-741C-4422-95CE-3C6270B50278}">
      <dgm:prSet/>
      <dgm:spPr/>
      <dgm:t>
        <a:bodyPr/>
        <a:lstStyle/>
        <a:p>
          <a:endParaRPr lang="en-US"/>
        </a:p>
      </dgm:t>
    </dgm:pt>
    <dgm:pt modelId="{E041E9C0-2A0F-44F5-A229-3791DAA5E7A3}" type="sibTrans" cxnId="{70B86E6F-741C-4422-95CE-3C6270B50278}">
      <dgm:prSet/>
      <dgm:spPr/>
      <dgm:t>
        <a:bodyPr/>
        <a:lstStyle/>
        <a:p>
          <a:endParaRPr lang="en-US"/>
        </a:p>
      </dgm:t>
    </dgm:pt>
    <dgm:pt modelId="{22119065-C072-4A49-9FBE-F6A2A3A4E820}">
      <dgm:prSet custT="1"/>
      <dgm:spPr>
        <a:noFill/>
      </dgm:spPr>
      <dgm:t>
        <a:bodyPr/>
        <a:lstStyle/>
        <a:p>
          <a:r>
            <a:rPr lang="en-US" sz="2400" dirty="0"/>
            <a:t>Chat GPT</a:t>
          </a:r>
        </a:p>
      </dgm:t>
    </dgm:pt>
    <dgm:pt modelId="{1B6DA892-9927-4960-BAAF-030D6D973FA3}" type="parTrans" cxnId="{6AA311B0-7B7C-4871-847E-4B91E219D5E2}">
      <dgm:prSet/>
      <dgm:spPr/>
      <dgm:t>
        <a:bodyPr/>
        <a:lstStyle/>
        <a:p>
          <a:endParaRPr lang="en-US"/>
        </a:p>
      </dgm:t>
    </dgm:pt>
    <dgm:pt modelId="{3AC36D59-6A40-4858-91D3-3B357B5E918E}" type="sibTrans" cxnId="{6AA311B0-7B7C-4871-847E-4B91E219D5E2}">
      <dgm:prSet/>
      <dgm:spPr/>
      <dgm:t>
        <a:bodyPr/>
        <a:lstStyle/>
        <a:p>
          <a:endParaRPr lang="en-US"/>
        </a:p>
      </dgm:t>
    </dgm:pt>
    <dgm:pt modelId="{5DAE9B99-6339-4642-9C31-3E79EAAD50CD}">
      <dgm:prSet custT="1"/>
      <dgm:spPr>
        <a:noFill/>
      </dgm:spPr>
      <dgm:t>
        <a:bodyPr/>
        <a:lstStyle/>
        <a:p>
          <a:r>
            <a:rPr lang="en-US" sz="2400" dirty="0"/>
            <a:t>Audit Analytics Software</a:t>
          </a:r>
        </a:p>
      </dgm:t>
    </dgm:pt>
    <dgm:pt modelId="{A8DD4674-DB4C-4BD5-9A9D-35387784CD6A}" type="parTrans" cxnId="{BDF23D2C-8E6E-4D00-8F5F-6F1EF4E0BF4C}">
      <dgm:prSet/>
      <dgm:spPr/>
      <dgm:t>
        <a:bodyPr/>
        <a:lstStyle/>
        <a:p>
          <a:endParaRPr lang="en-US"/>
        </a:p>
      </dgm:t>
    </dgm:pt>
    <dgm:pt modelId="{FC31A8BC-3FF3-40B2-A9FF-4924105F5CE0}" type="sibTrans" cxnId="{BDF23D2C-8E6E-4D00-8F5F-6F1EF4E0BF4C}">
      <dgm:prSet/>
      <dgm:spPr/>
      <dgm:t>
        <a:bodyPr/>
        <a:lstStyle/>
        <a:p>
          <a:endParaRPr lang="en-US"/>
        </a:p>
      </dgm:t>
    </dgm:pt>
    <dgm:pt modelId="{19C91348-A828-465F-9CE6-55283481022E}">
      <dgm:prSet custT="1"/>
      <dgm:spPr>
        <a:noFill/>
      </dgm:spPr>
      <dgm:t>
        <a:bodyPr/>
        <a:lstStyle/>
        <a:p>
          <a:r>
            <a:rPr lang="en-US" sz="2400" dirty="0"/>
            <a:t>Data on Cloud</a:t>
          </a:r>
        </a:p>
      </dgm:t>
    </dgm:pt>
    <dgm:pt modelId="{56A08FA9-BC86-4B60-948C-0A6A034429AA}" type="parTrans" cxnId="{B3F2B438-C356-4913-B1A8-0B47C18B9D13}">
      <dgm:prSet/>
      <dgm:spPr/>
      <dgm:t>
        <a:bodyPr/>
        <a:lstStyle/>
        <a:p>
          <a:endParaRPr lang="en-IN"/>
        </a:p>
      </dgm:t>
    </dgm:pt>
    <dgm:pt modelId="{1CA5758D-2E1B-4FF8-9048-16BE334412A6}" type="sibTrans" cxnId="{B3F2B438-C356-4913-B1A8-0B47C18B9D13}">
      <dgm:prSet/>
      <dgm:spPr/>
      <dgm:t>
        <a:bodyPr/>
        <a:lstStyle/>
        <a:p>
          <a:endParaRPr lang="en-IN"/>
        </a:p>
      </dgm:t>
    </dgm:pt>
    <dgm:pt modelId="{AB965212-6A80-49A2-A65D-7B38954DC9DE}">
      <dgm:prSet custT="1"/>
      <dgm:spPr>
        <a:noFill/>
      </dgm:spPr>
      <dgm:t>
        <a:bodyPr/>
        <a:lstStyle/>
        <a:p>
          <a:r>
            <a:rPr lang="en-US" sz="2400" dirty="0"/>
            <a:t>Effective Use of Tally</a:t>
          </a:r>
        </a:p>
      </dgm:t>
    </dgm:pt>
    <dgm:pt modelId="{F21170A1-9446-45A2-8638-BE51374B7865}" type="parTrans" cxnId="{C797F422-56A5-433F-A773-2848ED307A46}">
      <dgm:prSet/>
      <dgm:spPr/>
      <dgm:t>
        <a:bodyPr/>
        <a:lstStyle/>
        <a:p>
          <a:endParaRPr lang="en-IN"/>
        </a:p>
      </dgm:t>
    </dgm:pt>
    <dgm:pt modelId="{824F442C-C688-447D-AAFA-1907FDDA8769}" type="sibTrans" cxnId="{C797F422-56A5-433F-A773-2848ED307A46}">
      <dgm:prSet/>
      <dgm:spPr/>
      <dgm:t>
        <a:bodyPr/>
        <a:lstStyle/>
        <a:p>
          <a:endParaRPr lang="en-IN"/>
        </a:p>
      </dgm:t>
    </dgm:pt>
    <dgm:pt modelId="{6236F5A7-3AAD-4D42-89F2-0C880B2937DA}">
      <dgm:prSet custT="1"/>
      <dgm:spPr>
        <a:solidFill>
          <a:srgbClr val="4D82C8"/>
        </a:solidFill>
      </dgm:spPr>
      <dgm:t>
        <a:bodyPr/>
        <a:lstStyle/>
        <a:p>
          <a:r>
            <a:rPr lang="en-US" sz="2400" dirty="0"/>
            <a:t>CMP Benefits</a:t>
          </a:r>
        </a:p>
      </dgm:t>
    </dgm:pt>
    <dgm:pt modelId="{643CAD41-5887-4D4E-8044-7A3229A63BDE}" type="parTrans" cxnId="{BC6BDAE2-19A1-4D84-A99E-405EF2AD7923}">
      <dgm:prSet/>
      <dgm:spPr/>
      <dgm:t>
        <a:bodyPr/>
        <a:lstStyle/>
        <a:p>
          <a:endParaRPr lang="en-IN"/>
        </a:p>
      </dgm:t>
    </dgm:pt>
    <dgm:pt modelId="{1BBAD8BF-BE20-40B0-A5B3-289B63CA24E6}" type="sibTrans" cxnId="{BC6BDAE2-19A1-4D84-A99E-405EF2AD7923}">
      <dgm:prSet/>
      <dgm:spPr/>
      <dgm:t>
        <a:bodyPr/>
        <a:lstStyle/>
        <a:p>
          <a:endParaRPr lang="en-IN"/>
        </a:p>
      </dgm:t>
    </dgm:pt>
    <dgm:pt modelId="{6C2460FB-097F-4396-B274-DD79F2E6B026}" type="pres">
      <dgm:prSet presAssocID="{A9979B9F-1960-46ED-BBC2-0A245B0161D2}" presName="linear" presStyleCnt="0">
        <dgm:presLayoutVars>
          <dgm:animLvl val="lvl"/>
          <dgm:resizeHandles val="exact"/>
        </dgm:presLayoutVars>
      </dgm:prSet>
      <dgm:spPr/>
    </dgm:pt>
    <dgm:pt modelId="{16E06F9B-264E-4707-814E-1899C22626EE}" type="pres">
      <dgm:prSet presAssocID="{0EB92E39-CE97-4BC8-BA98-85835CC2D3B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DBA7219-B614-463C-84A5-CE9D589EADFD}" type="pres">
      <dgm:prSet presAssocID="{9D0B8F9C-F96A-461B-8EC8-656A57C9E0B2}" presName="spacer" presStyleCnt="0"/>
      <dgm:spPr/>
    </dgm:pt>
    <dgm:pt modelId="{E679A097-C600-4E95-8CDD-C8CF02E5188B}" type="pres">
      <dgm:prSet presAssocID="{835BFBBA-C2A9-4626-A5A3-6719CFA95050}" presName="parentText" presStyleLbl="node1" presStyleIdx="1" presStyleCnt="8" custScaleY="90909">
        <dgm:presLayoutVars>
          <dgm:chMax val="0"/>
          <dgm:bulletEnabled val="1"/>
        </dgm:presLayoutVars>
      </dgm:prSet>
      <dgm:spPr/>
    </dgm:pt>
    <dgm:pt modelId="{DD5F001B-13BA-477C-8031-484148D469C3}" type="pres">
      <dgm:prSet presAssocID="{94347698-2BF3-4ADF-9689-D8F2AA39C275}" presName="spacer" presStyleCnt="0"/>
      <dgm:spPr/>
    </dgm:pt>
    <dgm:pt modelId="{CDD575B2-C35F-4B82-A263-78B92B3021E2}" type="pres">
      <dgm:prSet presAssocID="{621828BF-092D-43AE-95B1-33BE43701FA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5CC025D-9277-41C8-9008-B6B74A488EC7}" type="pres">
      <dgm:prSet presAssocID="{E041E9C0-2A0F-44F5-A229-3791DAA5E7A3}" presName="spacer" presStyleCnt="0"/>
      <dgm:spPr/>
    </dgm:pt>
    <dgm:pt modelId="{A6D71A82-E6D9-44A5-8C17-274C6E85126F}" type="pres">
      <dgm:prSet presAssocID="{22119065-C072-4A49-9FBE-F6A2A3A4E82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1902D1-43DE-4B77-9833-2ED310B25305}" type="pres">
      <dgm:prSet presAssocID="{3AC36D59-6A40-4858-91D3-3B357B5E918E}" presName="spacer" presStyleCnt="0"/>
      <dgm:spPr/>
    </dgm:pt>
    <dgm:pt modelId="{9857CF7D-1610-4029-A242-FAEC6F03BB23}" type="pres">
      <dgm:prSet presAssocID="{5DAE9B99-6339-4642-9C31-3E79EAAD50C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718B30-64DA-4A48-B782-8E4E9EF0C124}" type="pres">
      <dgm:prSet presAssocID="{FC31A8BC-3FF3-40B2-A9FF-4924105F5CE0}" presName="spacer" presStyleCnt="0"/>
      <dgm:spPr/>
    </dgm:pt>
    <dgm:pt modelId="{4DBA174D-F44A-4025-8B52-5112AD27D321}" type="pres">
      <dgm:prSet presAssocID="{19C91348-A828-465F-9CE6-55283481022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3B14921-E59D-4A94-95EF-F767397FD74B}" type="pres">
      <dgm:prSet presAssocID="{1CA5758D-2E1B-4FF8-9048-16BE334412A6}" presName="spacer" presStyleCnt="0"/>
      <dgm:spPr/>
    </dgm:pt>
    <dgm:pt modelId="{7BA84266-DBB7-4AF4-80B6-6A2142B0FA65}" type="pres">
      <dgm:prSet presAssocID="{AB965212-6A80-49A2-A65D-7B38954DC9D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D55B751-49EE-4CFF-B502-53136E3EA8D6}" type="pres">
      <dgm:prSet presAssocID="{824F442C-C688-447D-AAFA-1907FDDA8769}" presName="spacer" presStyleCnt="0"/>
      <dgm:spPr/>
    </dgm:pt>
    <dgm:pt modelId="{22656E94-C47D-4DCC-AD71-A5F76006701E}" type="pres">
      <dgm:prSet presAssocID="{6236F5A7-3AAD-4D42-89F2-0C880B2937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928CB0E-9988-4756-AD80-C7A1765F305D}" srcId="{A9979B9F-1960-46ED-BBC2-0A245B0161D2}" destId="{0EB92E39-CE97-4BC8-BA98-85835CC2D3B7}" srcOrd="0" destOrd="0" parTransId="{A666E969-4102-495B-8F8F-89EB60DAE5BB}" sibTransId="{9D0B8F9C-F96A-461B-8EC8-656A57C9E0B2}"/>
    <dgm:cxn modelId="{5B7BD610-A126-4F82-AA6B-05CFE0D7FB0F}" type="presOf" srcId="{A9979B9F-1960-46ED-BBC2-0A245B0161D2}" destId="{6C2460FB-097F-4396-B274-DD79F2E6B026}" srcOrd="0" destOrd="0" presId="urn:microsoft.com/office/officeart/2005/8/layout/vList2"/>
    <dgm:cxn modelId="{6DD6951F-D7BD-447E-A3F0-C1B075DE9079}" srcId="{A9979B9F-1960-46ED-BBC2-0A245B0161D2}" destId="{835BFBBA-C2A9-4626-A5A3-6719CFA95050}" srcOrd="1" destOrd="0" parTransId="{65E18CEF-8938-4F5A-9254-F49CA82F4577}" sibTransId="{94347698-2BF3-4ADF-9689-D8F2AA39C275}"/>
    <dgm:cxn modelId="{C797F422-56A5-433F-A773-2848ED307A46}" srcId="{A9979B9F-1960-46ED-BBC2-0A245B0161D2}" destId="{AB965212-6A80-49A2-A65D-7B38954DC9DE}" srcOrd="6" destOrd="0" parTransId="{F21170A1-9446-45A2-8638-BE51374B7865}" sibTransId="{824F442C-C688-447D-AAFA-1907FDDA8769}"/>
    <dgm:cxn modelId="{BDF23D2C-8E6E-4D00-8F5F-6F1EF4E0BF4C}" srcId="{A9979B9F-1960-46ED-BBC2-0A245B0161D2}" destId="{5DAE9B99-6339-4642-9C31-3E79EAAD50CD}" srcOrd="4" destOrd="0" parTransId="{A8DD4674-DB4C-4BD5-9A9D-35387784CD6A}" sibTransId="{FC31A8BC-3FF3-40B2-A9FF-4924105F5CE0}"/>
    <dgm:cxn modelId="{B3F2B438-C356-4913-B1A8-0B47C18B9D13}" srcId="{A9979B9F-1960-46ED-BBC2-0A245B0161D2}" destId="{19C91348-A828-465F-9CE6-55283481022E}" srcOrd="5" destOrd="0" parTransId="{56A08FA9-BC86-4B60-948C-0A6A034429AA}" sibTransId="{1CA5758D-2E1B-4FF8-9048-16BE334412A6}"/>
    <dgm:cxn modelId="{06B20849-25F1-469A-97CB-4CA890A0B7DD}" type="presOf" srcId="{0EB92E39-CE97-4BC8-BA98-85835CC2D3B7}" destId="{16E06F9B-264E-4707-814E-1899C22626EE}" srcOrd="0" destOrd="0" presId="urn:microsoft.com/office/officeart/2005/8/layout/vList2"/>
    <dgm:cxn modelId="{F2B71369-8EC9-45D1-8EE8-AD8B39D7891A}" type="presOf" srcId="{AB965212-6A80-49A2-A65D-7B38954DC9DE}" destId="{7BA84266-DBB7-4AF4-80B6-6A2142B0FA65}" srcOrd="0" destOrd="0" presId="urn:microsoft.com/office/officeart/2005/8/layout/vList2"/>
    <dgm:cxn modelId="{E1D4506A-7168-4EAA-B249-D6242F93BA84}" type="presOf" srcId="{22119065-C072-4A49-9FBE-F6A2A3A4E820}" destId="{A6D71A82-E6D9-44A5-8C17-274C6E85126F}" srcOrd="0" destOrd="0" presId="urn:microsoft.com/office/officeart/2005/8/layout/vList2"/>
    <dgm:cxn modelId="{70B86E6F-741C-4422-95CE-3C6270B50278}" srcId="{A9979B9F-1960-46ED-BBC2-0A245B0161D2}" destId="{621828BF-092D-43AE-95B1-33BE43701FAA}" srcOrd="2" destOrd="0" parTransId="{2E9DE1DF-495A-4471-B2EE-60EE45CD7B2B}" sibTransId="{E041E9C0-2A0F-44F5-A229-3791DAA5E7A3}"/>
    <dgm:cxn modelId="{EA0A996F-9943-47CD-9F7A-896E8A75F84D}" type="presOf" srcId="{5DAE9B99-6339-4642-9C31-3E79EAAD50CD}" destId="{9857CF7D-1610-4029-A242-FAEC6F03BB23}" srcOrd="0" destOrd="0" presId="urn:microsoft.com/office/officeart/2005/8/layout/vList2"/>
    <dgm:cxn modelId="{0F887C9A-EDBD-4B04-B678-381E97483B0F}" type="presOf" srcId="{19C91348-A828-465F-9CE6-55283481022E}" destId="{4DBA174D-F44A-4025-8B52-5112AD27D321}" srcOrd="0" destOrd="0" presId="urn:microsoft.com/office/officeart/2005/8/layout/vList2"/>
    <dgm:cxn modelId="{8196C49B-D42B-4FE8-9B54-E00655491BEA}" type="presOf" srcId="{621828BF-092D-43AE-95B1-33BE43701FAA}" destId="{CDD575B2-C35F-4B82-A263-78B92B3021E2}" srcOrd="0" destOrd="0" presId="urn:microsoft.com/office/officeart/2005/8/layout/vList2"/>
    <dgm:cxn modelId="{6AA311B0-7B7C-4871-847E-4B91E219D5E2}" srcId="{A9979B9F-1960-46ED-BBC2-0A245B0161D2}" destId="{22119065-C072-4A49-9FBE-F6A2A3A4E820}" srcOrd="3" destOrd="0" parTransId="{1B6DA892-9927-4960-BAAF-030D6D973FA3}" sibTransId="{3AC36D59-6A40-4858-91D3-3B357B5E918E}"/>
    <dgm:cxn modelId="{FF1D60B8-02E3-4101-8BCA-4CA2FA73A6A8}" type="presOf" srcId="{835BFBBA-C2A9-4626-A5A3-6719CFA95050}" destId="{E679A097-C600-4E95-8CDD-C8CF02E5188B}" srcOrd="0" destOrd="0" presId="urn:microsoft.com/office/officeart/2005/8/layout/vList2"/>
    <dgm:cxn modelId="{BC6BDAE2-19A1-4D84-A99E-405EF2AD7923}" srcId="{A9979B9F-1960-46ED-BBC2-0A245B0161D2}" destId="{6236F5A7-3AAD-4D42-89F2-0C880B2937DA}" srcOrd="7" destOrd="0" parTransId="{643CAD41-5887-4D4E-8044-7A3229A63BDE}" sibTransId="{1BBAD8BF-BE20-40B0-A5B3-289B63CA24E6}"/>
    <dgm:cxn modelId="{BEC000FB-52E7-48D6-A231-45173EDE1A59}" type="presOf" srcId="{6236F5A7-3AAD-4D42-89F2-0C880B2937DA}" destId="{22656E94-C47D-4DCC-AD71-A5F76006701E}" srcOrd="0" destOrd="0" presId="urn:microsoft.com/office/officeart/2005/8/layout/vList2"/>
    <dgm:cxn modelId="{33912A9A-3BC4-40F3-86C6-8CB7B0F51FCE}" type="presParOf" srcId="{6C2460FB-097F-4396-B274-DD79F2E6B026}" destId="{16E06F9B-264E-4707-814E-1899C22626EE}" srcOrd="0" destOrd="0" presId="urn:microsoft.com/office/officeart/2005/8/layout/vList2"/>
    <dgm:cxn modelId="{85A8F94C-8BFF-4C9B-B46F-99D5AC7D9D25}" type="presParOf" srcId="{6C2460FB-097F-4396-B274-DD79F2E6B026}" destId="{CDBA7219-B614-463C-84A5-CE9D589EADFD}" srcOrd="1" destOrd="0" presId="urn:microsoft.com/office/officeart/2005/8/layout/vList2"/>
    <dgm:cxn modelId="{58203104-67CC-410C-88A7-0FCD1B6E7C50}" type="presParOf" srcId="{6C2460FB-097F-4396-B274-DD79F2E6B026}" destId="{E679A097-C600-4E95-8CDD-C8CF02E5188B}" srcOrd="2" destOrd="0" presId="urn:microsoft.com/office/officeart/2005/8/layout/vList2"/>
    <dgm:cxn modelId="{9023CD2C-D4D1-4F26-B391-1ECB1A663FE0}" type="presParOf" srcId="{6C2460FB-097F-4396-B274-DD79F2E6B026}" destId="{DD5F001B-13BA-477C-8031-484148D469C3}" srcOrd="3" destOrd="0" presId="urn:microsoft.com/office/officeart/2005/8/layout/vList2"/>
    <dgm:cxn modelId="{7D8628EF-4604-4982-A59B-C5EC29A10217}" type="presParOf" srcId="{6C2460FB-097F-4396-B274-DD79F2E6B026}" destId="{CDD575B2-C35F-4B82-A263-78B92B3021E2}" srcOrd="4" destOrd="0" presId="urn:microsoft.com/office/officeart/2005/8/layout/vList2"/>
    <dgm:cxn modelId="{39E68E8E-4AC0-401D-A985-29E1204E55FF}" type="presParOf" srcId="{6C2460FB-097F-4396-B274-DD79F2E6B026}" destId="{05CC025D-9277-41C8-9008-B6B74A488EC7}" srcOrd="5" destOrd="0" presId="urn:microsoft.com/office/officeart/2005/8/layout/vList2"/>
    <dgm:cxn modelId="{F0BE9DB6-EADD-4333-A3DD-B2E0B7BCD6BF}" type="presParOf" srcId="{6C2460FB-097F-4396-B274-DD79F2E6B026}" destId="{A6D71A82-E6D9-44A5-8C17-274C6E85126F}" srcOrd="6" destOrd="0" presId="urn:microsoft.com/office/officeart/2005/8/layout/vList2"/>
    <dgm:cxn modelId="{1099428B-EC8A-4979-84AE-D42C8E57DF3F}" type="presParOf" srcId="{6C2460FB-097F-4396-B274-DD79F2E6B026}" destId="{C81902D1-43DE-4B77-9833-2ED310B25305}" srcOrd="7" destOrd="0" presId="urn:microsoft.com/office/officeart/2005/8/layout/vList2"/>
    <dgm:cxn modelId="{56F7AD85-F08A-41FE-91F4-0EB873CD826B}" type="presParOf" srcId="{6C2460FB-097F-4396-B274-DD79F2E6B026}" destId="{9857CF7D-1610-4029-A242-FAEC6F03BB23}" srcOrd="8" destOrd="0" presId="urn:microsoft.com/office/officeart/2005/8/layout/vList2"/>
    <dgm:cxn modelId="{A997F3A1-4F3D-472B-AFC6-B9C0D751BBB0}" type="presParOf" srcId="{6C2460FB-097F-4396-B274-DD79F2E6B026}" destId="{AD718B30-64DA-4A48-B782-8E4E9EF0C124}" srcOrd="9" destOrd="0" presId="urn:microsoft.com/office/officeart/2005/8/layout/vList2"/>
    <dgm:cxn modelId="{7AA65E3F-B7A0-463B-972A-100C06208A57}" type="presParOf" srcId="{6C2460FB-097F-4396-B274-DD79F2E6B026}" destId="{4DBA174D-F44A-4025-8B52-5112AD27D321}" srcOrd="10" destOrd="0" presId="urn:microsoft.com/office/officeart/2005/8/layout/vList2"/>
    <dgm:cxn modelId="{41E1F546-54A5-475B-9F8D-29F384B11CB3}" type="presParOf" srcId="{6C2460FB-097F-4396-B274-DD79F2E6B026}" destId="{C3B14921-E59D-4A94-95EF-F767397FD74B}" srcOrd="11" destOrd="0" presId="urn:microsoft.com/office/officeart/2005/8/layout/vList2"/>
    <dgm:cxn modelId="{C69231CB-2621-4B71-949B-66F8017B32B6}" type="presParOf" srcId="{6C2460FB-097F-4396-B274-DD79F2E6B026}" destId="{7BA84266-DBB7-4AF4-80B6-6A2142B0FA65}" srcOrd="12" destOrd="0" presId="urn:microsoft.com/office/officeart/2005/8/layout/vList2"/>
    <dgm:cxn modelId="{50CDBA81-C430-4619-81D7-B1B734742DE5}" type="presParOf" srcId="{6C2460FB-097F-4396-B274-DD79F2E6B026}" destId="{0D55B751-49EE-4CFF-B502-53136E3EA8D6}" srcOrd="13" destOrd="0" presId="urn:microsoft.com/office/officeart/2005/8/layout/vList2"/>
    <dgm:cxn modelId="{D8AF701A-189B-4BDA-924D-02830C4332BB}" type="presParOf" srcId="{6C2460FB-097F-4396-B274-DD79F2E6B026}" destId="{22656E94-C47D-4DCC-AD71-A5F76006701E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1049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100" y="38591"/>
        <a:ext cx="4827224" cy="519439"/>
      </dsp:txXfrm>
    </dsp:sp>
    <dsp:sp modelId="{E679A097-C600-4E95-8CDD-C8CF02E5188B}">
      <dsp:nvSpPr>
        <dsp:cNvPr id="0" name=""/>
        <dsp:cNvSpPr/>
      </dsp:nvSpPr>
      <dsp:spPr>
        <a:xfrm>
          <a:off x="0" y="65525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Power BI</a:t>
          </a:r>
        </a:p>
      </dsp:txBody>
      <dsp:txXfrm>
        <a:off x="28100" y="683351"/>
        <a:ext cx="4827224" cy="519439"/>
      </dsp:txXfrm>
    </dsp:sp>
    <dsp:sp modelId="{CDD575B2-C35F-4B82-A263-78B92B3021E2}">
      <dsp:nvSpPr>
        <dsp:cNvPr id="0" name=""/>
        <dsp:cNvSpPr/>
      </dsp:nvSpPr>
      <dsp:spPr>
        <a:xfrm>
          <a:off x="0" y="130001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100" y="1328111"/>
        <a:ext cx="4827224" cy="519439"/>
      </dsp:txXfrm>
    </dsp:sp>
    <dsp:sp modelId="{A6D71A82-E6D9-44A5-8C17-274C6E85126F}">
      <dsp:nvSpPr>
        <dsp:cNvPr id="0" name=""/>
        <dsp:cNvSpPr/>
      </dsp:nvSpPr>
      <dsp:spPr>
        <a:xfrm>
          <a:off x="0" y="194477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100" y="1972871"/>
        <a:ext cx="4827224" cy="519439"/>
      </dsp:txXfrm>
    </dsp:sp>
    <dsp:sp modelId="{9857CF7D-1610-4029-A242-FAEC6F03BB23}">
      <dsp:nvSpPr>
        <dsp:cNvPr id="0" name=""/>
        <dsp:cNvSpPr/>
      </dsp:nvSpPr>
      <dsp:spPr>
        <a:xfrm>
          <a:off x="0" y="258953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100" y="2617631"/>
        <a:ext cx="4827224" cy="519439"/>
      </dsp:txXfrm>
    </dsp:sp>
    <dsp:sp modelId="{4DBA174D-F44A-4025-8B52-5112AD27D321}">
      <dsp:nvSpPr>
        <dsp:cNvPr id="0" name=""/>
        <dsp:cNvSpPr/>
      </dsp:nvSpPr>
      <dsp:spPr>
        <a:xfrm>
          <a:off x="0" y="323429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100" y="3262391"/>
        <a:ext cx="4827224" cy="519439"/>
      </dsp:txXfrm>
    </dsp:sp>
    <dsp:sp modelId="{7BA84266-DBB7-4AF4-80B6-6A2142B0FA65}">
      <dsp:nvSpPr>
        <dsp:cNvPr id="0" name=""/>
        <dsp:cNvSpPr/>
      </dsp:nvSpPr>
      <dsp:spPr>
        <a:xfrm>
          <a:off x="0" y="387905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100" y="3907151"/>
        <a:ext cx="4827224" cy="519439"/>
      </dsp:txXfrm>
    </dsp:sp>
    <dsp:sp modelId="{22656E94-C47D-4DCC-AD71-A5F76006701E}">
      <dsp:nvSpPr>
        <dsp:cNvPr id="0" name=""/>
        <dsp:cNvSpPr/>
      </dsp:nvSpPr>
      <dsp:spPr>
        <a:xfrm>
          <a:off x="0" y="4523811"/>
          <a:ext cx="4883424" cy="575639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CMP Benefits</a:t>
          </a:r>
          <a:endParaRPr lang="en-US" sz="2400" kern="1200" dirty="0"/>
        </a:p>
      </dsp:txBody>
      <dsp:txXfrm>
        <a:off x="28100" y="4551911"/>
        <a:ext cx="4827224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Microsoft Co-pilot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Audit Analytics Software</a:t>
          </a:r>
          <a:endParaRPr lang="en-US" sz="2400" kern="1200" dirty="0"/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``</a:t>
          </a:r>
          <a:endParaRPr lang="en-US" sz="2400" kern="1200" dirty="0"/>
        </a:p>
      </dsp:txBody>
      <dsp:txXfrm>
        <a:off x="28215" y="4552934"/>
        <a:ext cx="4826994" cy="521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6F9B-264E-4707-814E-1899C22626EE}">
      <dsp:nvSpPr>
        <dsp:cNvPr id="0" name=""/>
        <dsp:cNvSpPr/>
      </dsp:nvSpPr>
      <dsp:spPr>
        <a:xfrm>
          <a:off x="0" y="7243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Practice Management Software</a:t>
          </a:r>
          <a:endParaRPr lang="en-US" sz="2400" kern="1200" dirty="0"/>
        </a:p>
      </dsp:txBody>
      <dsp:txXfrm>
        <a:off x="28215" y="35458"/>
        <a:ext cx="4826994" cy="521550"/>
      </dsp:txXfrm>
    </dsp:sp>
    <dsp:sp modelId="{E679A097-C600-4E95-8CDD-C8CF02E5188B}">
      <dsp:nvSpPr>
        <dsp:cNvPr id="0" name=""/>
        <dsp:cNvSpPr/>
      </dsp:nvSpPr>
      <dsp:spPr>
        <a:xfrm>
          <a:off x="0" y="660103"/>
          <a:ext cx="4883424" cy="52543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Power BI</a:t>
          </a:r>
        </a:p>
      </dsp:txBody>
      <dsp:txXfrm>
        <a:off x="25650" y="685753"/>
        <a:ext cx="4832124" cy="474135"/>
      </dsp:txXfrm>
    </dsp:sp>
    <dsp:sp modelId="{CDD575B2-C35F-4B82-A263-78B92B3021E2}">
      <dsp:nvSpPr>
        <dsp:cNvPr id="0" name=""/>
        <dsp:cNvSpPr/>
      </dsp:nvSpPr>
      <dsp:spPr>
        <a:xfrm>
          <a:off x="0" y="126041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Co-Pilot</a:t>
          </a:r>
        </a:p>
      </dsp:txBody>
      <dsp:txXfrm>
        <a:off x="28215" y="1288634"/>
        <a:ext cx="4826994" cy="521550"/>
      </dsp:txXfrm>
    </dsp:sp>
    <dsp:sp modelId="{A6D71A82-E6D9-44A5-8C17-274C6E85126F}">
      <dsp:nvSpPr>
        <dsp:cNvPr id="0" name=""/>
        <dsp:cNvSpPr/>
      </dsp:nvSpPr>
      <dsp:spPr>
        <a:xfrm>
          <a:off x="0" y="191327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 GPT</a:t>
          </a:r>
        </a:p>
      </dsp:txBody>
      <dsp:txXfrm>
        <a:off x="28215" y="1941494"/>
        <a:ext cx="4826994" cy="521550"/>
      </dsp:txXfrm>
    </dsp:sp>
    <dsp:sp modelId="{9857CF7D-1610-4029-A242-FAEC6F03BB23}">
      <dsp:nvSpPr>
        <dsp:cNvPr id="0" name=""/>
        <dsp:cNvSpPr/>
      </dsp:nvSpPr>
      <dsp:spPr>
        <a:xfrm>
          <a:off x="0" y="256613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 Analytics Software</a:t>
          </a:r>
        </a:p>
      </dsp:txBody>
      <dsp:txXfrm>
        <a:off x="28215" y="2594354"/>
        <a:ext cx="4826994" cy="521550"/>
      </dsp:txXfrm>
    </dsp:sp>
    <dsp:sp modelId="{4DBA174D-F44A-4025-8B52-5112AD27D321}">
      <dsp:nvSpPr>
        <dsp:cNvPr id="0" name=""/>
        <dsp:cNvSpPr/>
      </dsp:nvSpPr>
      <dsp:spPr>
        <a:xfrm>
          <a:off x="0" y="321899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on Cloud</a:t>
          </a:r>
        </a:p>
      </dsp:txBody>
      <dsp:txXfrm>
        <a:off x="28215" y="3247214"/>
        <a:ext cx="4826994" cy="521550"/>
      </dsp:txXfrm>
    </dsp:sp>
    <dsp:sp modelId="{7BA84266-DBB7-4AF4-80B6-6A2142B0FA65}">
      <dsp:nvSpPr>
        <dsp:cNvPr id="0" name=""/>
        <dsp:cNvSpPr/>
      </dsp:nvSpPr>
      <dsp:spPr>
        <a:xfrm>
          <a:off x="0" y="3871859"/>
          <a:ext cx="4883424" cy="57798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Use of Tally</a:t>
          </a:r>
        </a:p>
      </dsp:txBody>
      <dsp:txXfrm>
        <a:off x="28215" y="3900074"/>
        <a:ext cx="4826994" cy="521550"/>
      </dsp:txXfrm>
    </dsp:sp>
    <dsp:sp modelId="{22656E94-C47D-4DCC-AD71-A5F76006701E}">
      <dsp:nvSpPr>
        <dsp:cNvPr id="0" name=""/>
        <dsp:cNvSpPr/>
      </dsp:nvSpPr>
      <dsp:spPr>
        <a:xfrm>
          <a:off x="0" y="4524719"/>
          <a:ext cx="4883424" cy="577980"/>
        </a:xfrm>
        <a:prstGeom prst="roundRect">
          <a:avLst/>
        </a:prstGeom>
        <a:solidFill>
          <a:srgbClr val="4D82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CMP Benefits</a:t>
          </a:r>
        </a:p>
      </dsp:txBody>
      <dsp:txXfrm>
        <a:off x="28215" y="4552934"/>
        <a:ext cx="4826994" cy="52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39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1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4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49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35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791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93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75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68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5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CB18-5717-4496-A3E5-D50C6044BA7C}" type="datetimeFigureOut">
              <a:rPr lang="en-IN" smtClean="0"/>
              <a:t>09-06-2023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FC66-7F08-467A-9A08-5067BD057F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mpbenefits.icai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6C44-AD25-54BC-8062-3485B1E5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b="1" dirty="0">
                <a:solidFill>
                  <a:schemeClr val="bg1">
                    <a:lumMod val="95000"/>
                  </a:schemeClr>
                </a:solidFill>
              </a:rPr>
              <a:t>Capacity Building of the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9972-1160-FBCA-F4BC-865FE188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9906"/>
            <a:ext cx="10515600" cy="894522"/>
          </a:xfrm>
        </p:spPr>
        <p:txBody>
          <a:bodyPr>
            <a:normAutofit/>
          </a:bodyPr>
          <a:lstStyle/>
          <a:p>
            <a:r>
              <a:rPr lang="en-IN" sz="5400" dirty="0"/>
              <a:t>From Firm to Smart Firm</a:t>
            </a:r>
          </a:p>
        </p:txBody>
      </p:sp>
    </p:spTree>
    <p:extLst>
      <p:ext uri="{BB962C8B-B14F-4D97-AF65-F5344CB8AC3E}">
        <p14:creationId xmlns:p14="http://schemas.microsoft.com/office/powerpoint/2010/main" val="137998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77EAE-6B37-7425-A31F-D9AD8FEB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IN" b="1"/>
              <a:t>Benefits of Power BI</a:t>
            </a:r>
            <a:endParaRPr lang="en-IN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03E53EC-47E7-68D6-E1FB-D5600BA29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048263"/>
            <a:ext cx="4777381" cy="25917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8D73-9270-0776-E754-AF7A9A75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Connects to a variety of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Interactive dashboards and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Collaboration and sharing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Real-time data analysis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Cost-effective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589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73387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72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36844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42796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25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8B5F2-FCEB-EEB0-3F04-E84CAFEB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65125"/>
            <a:ext cx="6324598" cy="1807305"/>
          </a:xfrm>
        </p:spPr>
        <p:txBody>
          <a:bodyPr>
            <a:normAutofit/>
          </a:bodyPr>
          <a:lstStyle/>
          <a:p>
            <a:r>
              <a:rPr lang="en-IN" dirty="0"/>
              <a:t>Introduction to Co-pilot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67AD9-4929-5213-09A8-5C3B8498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1" r="19868" b="-1"/>
          <a:stretch/>
        </p:blipFill>
        <p:spPr>
          <a:xfrm>
            <a:off x="0" y="10"/>
            <a:ext cx="484001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4C887-C92D-302C-E6EC-467DB2EB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779104"/>
            <a:ext cx="6324598" cy="439785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Microsoft 365 Copilot is an AI assistant feature for Microsoft 365 apps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It utilizes </a:t>
            </a:r>
            <a:r>
              <a:rPr lang="en-US" b="0" i="0" dirty="0" err="1">
                <a:effectLst/>
                <a:latin typeface="Söhne"/>
              </a:rPr>
              <a:t>OpenAI's</a:t>
            </a:r>
            <a:r>
              <a:rPr lang="en-US" b="0" i="0" dirty="0">
                <a:effectLst/>
                <a:latin typeface="Söhne"/>
              </a:rPr>
              <a:t> GPT-4 Large Language Models (LLMs) and Microsoft Graph to convert user text input into content in Microsoft 365 apps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Copilot is being marketed for productivity with 20 initial testers in March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Expanded access to 600 customers willing to pay for early access in May 2023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202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67AD9-4929-5213-09A8-5C3B8498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1" r="19868" b="-1"/>
          <a:stretch/>
        </p:blipFill>
        <p:spPr>
          <a:xfrm>
            <a:off x="0" y="0"/>
            <a:ext cx="484001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795FC2-E39F-5DC6-35F1-321549528AA0}"/>
              </a:ext>
            </a:extLst>
          </p:cNvPr>
          <p:cNvSpPr txBox="1">
            <a:spLocks/>
          </p:cNvSpPr>
          <p:nvPr/>
        </p:nvSpPr>
        <p:spPr>
          <a:xfrm>
            <a:off x="5029200" y="278986"/>
            <a:ext cx="647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Features of Microsoft Co-pilot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73546C-3444-1547-AFD5-218C345202A9}"/>
              </a:ext>
            </a:extLst>
          </p:cNvPr>
          <p:cNvSpPr txBox="1">
            <a:spLocks/>
          </p:cNvSpPr>
          <p:nvPr/>
        </p:nvSpPr>
        <p:spPr>
          <a:xfrm>
            <a:off x="5029200" y="1604549"/>
            <a:ext cx="6477000" cy="5104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74151"/>
                </a:solidFill>
                <a:latin typeface="Söhne"/>
              </a:rPr>
              <a:t>Copilot can generate and edit text, and provide rewrite suggestions in Word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It can assist with data analysis, formatting data, creating graphs, and identifying trends in Excel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Copilot can create PowerPoint presentations and adjust presentation style and formatting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In Outlook, it can draft emails, summarize email threads, and pull relevant information</a:t>
            </a:r>
          </a:p>
          <a:p>
            <a:r>
              <a:rPr lang="en-US" dirty="0">
                <a:solidFill>
                  <a:srgbClr val="374151"/>
                </a:solidFill>
                <a:latin typeface="Söhne"/>
              </a:rPr>
              <a:t>Copilot can present information for meetings, transcribe meetings, and summarize discussion points in Teams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2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67AD9-4929-5213-09A8-5C3B8498F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1" r="19868" b="-1"/>
          <a:stretch/>
        </p:blipFill>
        <p:spPr>
          <a:xfrm>
            <a:off x="0" y="0"/>
            <a:ext cx="484001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2" name="Co-pilot Introduction">
            <a:hlinkClick r:id="" action="ppaction://media"/>
            <a:extLst>
              <a:ext uri="{FF2B5EF4-FFF2-40B4-BE49-F238E27FC236}">
                <a16:creationId xmlns:a16="http://schemas.microsoft.com/office/drawing/2014/main" id="{AFECC9BB-6BB0-1F1A-B028-7827DEBE06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1" y="154678"/>
            <a:ext cx="11545956" cy="64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481827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1480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7765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99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AB6D8-2F37-15AC-F4CB-FBA3F74C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IN" dirty="0"/>
              <a:t>Data on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CE3F-9EE2-E7AA-241F-0F7508F0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b="0" i="0">
                <a:effectLst/>
                <a:latin typeface="Söhne"/>
              </a:rPr>
              <a:t>Cost savings</a:t>
            </a:r>
          </a:p>
          <a:p>
            <a:pPr>
              <a:buFont typeface="+mj-lt"/>
              <a:buAutoNum type="arabicPeriod"/>
            </a:pPr>
            <a:r>
              <a:rPr lang="en-US" sz="3600" b="0" i="0">
                <a:effectLst/>
                <a:latin typeface="Söhne"/>
              </a:rPr>
              <a:t>Accessibility</a:t>
            </a:r>
          </a:p>
          <a:p>
            <a:pPr>
              <a:buFont typeface="+mj-lt"/>
              <a:buAutoNum type="arabicPeriod"/>
            </a:pPr>
            <a:r>
              <a:rPr lang="en-US" sz="3600" b="0" i="0">
                <a:effectLst/>
                <a:latin typeface="Söhne"/>
              </a:rPr>
              <a:t>Security </a:t>
            </a:r>
          </a:p>
          <a:p>
            <a:pPr>
              <a:buFont typeface="+mj-lt"/>
              <a:buAutoNum type="arabicPeriod"/>
            </a:pPr>
            <a:r>
              <a:rPr lang="en-US" sz="3600" b="0" i="0">
                <a:effectLst/>
                <a:latin typeface="Söhne"/>
              </a:rPr>
              <a:t>Disaster recovery</a:t>
            </a:r>
          </a:p>
          <a:p>
            <a:pPr>
              <a:buFont typeface="+mj-lt"/>
              <a:buAutoNum type="arabicPeriod"/>
            </a:pPr>
            <a:r>
              <a:rPr lang="en-US" sz="3600">
                <a:latin typeface="Söhne"/>
              </a:rPr>
              <a:t>Improved Efficiency</a:t>
            </a:r>
          </a:p>
          <a:p>
            <a:pPr marL="0" indent="0">
              <a:buNone/>
            </a:pPr>
            <a:endParaRPr lang="en-IN" sz="3600"/>
          </a:p>
        </p:txBody>
      </p:sp>
      <p:pic>
        <p:nvPicPr>
          <p:cNvPr id="5" name="Picture 4" descr="A picture containing person, holding, hand">
            <a:extLst>
              <a:ext uri="{FF2B5EF4-FFF2-40B4-BE49-F238E27FC236}">
                <a16:creationId xmlns:a16="http://schemas.microsoft.com/office/drawing/2014/main" id="{445C277A-A3AE-5EAC-30B3-EF415DC4A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r="17828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084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46556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83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9972-1160-FBCA-F4BC-865FE188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8"/>
            <a:ext cx="10515600" cy="894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dirty="0"/>
              <a:t>From Firm to Smart Firm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B4D53-BD3A-B37B-2112-C87011E12359}"/>
              </a:ext>
            </a:extLst>
          </p:cNvPr>
          <p:cNvSpPr txBox="1"/>
          <p:nvPr/>
        </p:nvSpPr>
        <p:spPr>
          <a:xfrm>
            <a:off x="838200" y="884796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You Need to DO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C568AE-08F7-08C1-24CD-295E426718FE}"/>
              </a:ext>
            </a:extLst>
          </p:cNvPr>
          <p:cNvGrpSpPr/>
          <p:nvPr/>
        </p:nvGrpSpPr>
        <p:grpSpPr>
          <a:xfrm>
            <a:off x="321564" y="1283962"/>
            <a:ext cx="5533880" cy="1138462"/>
            <a:chOff x="321564" y="1283962"/>
            <a:chExt cx="5533880" cy="11384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C51711-7BC5-2433-58F3-8C7A4BAE9CB1}"/>
                </a:ext>
              </a:extLst>
            </p:cNvPr>
            <p:cNvSpPr/>
            <p:nvPr/>
          </p:nvSpPr>
          <p:spPr>
            <a:xfrm>
              <a:off x="321564" y="1283962"/>
              <a:ext cx="109771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User">
              <a:extLst>
                <a:ext uri="{FF2B5EF4-FFF2-40B4-BE49-F238E27FC236}">
                  <a16:creationId xmlns:a16="http://schemas.microsoft.com/office/drawing/2014/main" id="{88690241-12DF-A6BD-939F-EC6E185F1061}"/>
                </a:ext>
              </a:extLst>
            </p:cNvPr>
            <p:cNvSpPr/>
            <p:nvPr/>
          </p:nvSpPr>
          <p:spPr>
            <a:xfrm>
              <a:off x="519864" y="1514476"/>
              <a:ext cx="636675" cy="636675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0BD419-73D5-C637-0BA8-044734D783C1}"/>
                </a:ext>
              </a:extLst>
            </p:cNvPr>
            <p:cNvSpPr/>
            <p:nvPr/>
          </p:nvSpPr>
          <p:spPr>
            <a:xfrm>
              <a:off x="1353268" y="1324709"/>
              <a:ext cx="4502176" cy="1097715"/>
            </a:xfrm>
            <a:custGeom>
              <a:avLst/>
              <a:gdLst>
                <a:gd name="connsiteX0" fmla="*/ 0 w 4502176"/>
                <a:gd name="connsiteY0" fmla="*/ 0 h 1097715"/>
                <a:gd name="connsiteX1" fmla="*/ 4502176 w 4502176"/>
                <a:gd name="connsiteY1" fmla="*/ 0 h 1097715"/>
                <a:gd name="connsiteX2" fmla="*/ 4502176 w 4502176"/>
                <a:gd name="connsiteY2" fmla="*/ 1097715 h 1097715"/>
                <a:gd name="connsiteX3" fmla="*/ 0 w 4502176"/>
                <a:gd name="connsiteY3" fmla="*/ 1097715 h 1097715"/>
                <a:gd name="connsiteX4" fmla="*/ 0 w 4502176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176" h="1097715">
                  <a:moveTo>
                    <a:pt x="0" y="0"/>
                  </a:moveTo>
                  <a:lnTo>
                    <a:pt x="4502176" y="0"/>
                  </a:lnTo>
                  <a:lnTo>
                    <a:pt x="4502176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/>
                <a:t>Find a new team member before you need them</a:t>
              </a:r>
              <a:endParaRPr lang="en-US" sz="25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7B919C-EB3D-C1C9-7D46-7D3D0AD19C05}"/>
              </a:ext>
            </a:extLst>
          </p:cNvPr>
          <p:cNvGrpSpPr/>
          <p:nvPr/>
        </p:nvGrpSpPr>
        <p:grpSpPr>
          <a:xfrm>
            <a:off x="5935978" y="1283962"/>
            <a:ext cx="5735548" cy="1097715"/>
            <a:chOff x="5935978" y="1283962"/>
            <a:chExt cx="5735548" cy="10977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2E8D6F-C5A5-83DD-960C-89FBCD1104C3}"/>
                </a:ext>
              </a:extLst>
            </p:cNvPr>
            <p:cNvSpPr/>
            <p:nvPr/>
          </p:nvSpPr>
          <p:spPr>
            <a:xfrm>
              <a:off x="5935978" y="1283962"/>
              <a:ext cx="111725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Group">
              <a:extLst>
                <a:ext uri="{FF2B5EF4-FFF2-40B4-BE49-F238E27FC236}">
                  <a16:creationId xmlns:a16="http://schemas.microsoft.com/office/drawing/2014/main" id="{A1AF5D05-23A1-59BF-A424-2BEE4CAE6D59}"/>
                </a:ext>
              </a:extLst>
            </p:cNvPr>
            <p:cNvSpPr/>
            <p:nvPr/>
          </p:nvSpPr>
          <p:spPr>
            <a:xfrm>
              <a:off x="6170606" y="1514482"/>
              <a:ext cx="648007" cy="63667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7F4599-C35D-7C37-4D93-1CF3E3D182E7}"/>
                </a:ext>
              </a:extLst>
            </p:cNvPr>
            <p:cNvSpPr/>
            <p:nvPr/>
          </p:nvSpPr>
          <p:spPr>
            <a:xfrm>
              <a:off x="7128364" y="1283962"/>
              <a:ext cx="4543162" cy="1097715"/>
            </a:xfrm>
            <a:custGeom>
              <a:avLst/>
              <a:gdLst>
                <a:gd name="connsiteX0" fmla="*/ 0 w 4543162"/>
                <a:gd name="connsiteY0" fmla="*/ 0 h 1097715"/>
                <a:gd name="connsiteX1" fmla="*/ 4543162 w 4543162"/>
                <a:gd name="connsiteY1" fmla="*/ 0 h 1097715"/>
                <a:gd name="connsiteX2" fmla="*/ 4543162 w 4543162"/>
                <a:gd name="connsiteY2" fmla="*/ 1097715 h 1097715"/>
                <a:gd name="connsiteX3" fmla="*/ 0 w 4543162"/>
                <a:gd name="connsiteY3" fmla="*/ 1097715 h 1097715"/>
                <a:gd name="connsiteX4" fmla="*/ 0 w 4543162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162" h="1097715">
                  <a:moveTo>
                    <a:pt x="0" y="0"/>
                  </a:moveTo>
                  <a:lnTo>
                    <a:pt x="4543162" y="0"/>
                  </a:lnTo>
                  <a:lnTo>
                    <a:pt x="4543162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/>
                <a:t>Cross Train Your Team Members</a:t>
              </a:r>
              <a:endParaRPr lang="en-US" sz="25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65D48-A7A4-C792-54D6-39CAADC92F9B}"/>
              </a:ext>
            </a:extLst>
          </p:cNvPr>
          <p:cNvGrpSpPr/>
          <p:nvPr/>
        </p:nvGrpSpPr>
        <p:grpSpPr>
          <a:xfrm>
            <a:off x="321564" y="3286655"/>
            <a:ext cx="5533880" cy="1138463"/>
            <a:chOff x="321564" y="3286655"/>
            <a:chExt cx="5533880" cy="11384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DC41A6-346C-66FF-D146-A3F0C38146AA}"/>
                </a:ext>
              </a:extLst>
            </p:cNvPr>
            <p:cNvSpPr/>
            <p:nvPr/>
          </p:nvSpPr>
          <p:spPr>
            <a:xfrm>
              <a:off x="321564" y="3286655"/>
              <a:ext cx="109771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 descr="Cloud Computing">
              <a:extLst>
                <a:ext uri="{FF2B5EF4-FFF2-40B4-BE49-F238E27FC236}">
                  <a16:creationId xmlns:a16="http://schemas.microsoft.com/office/drawing/2014/main" id="{64DD39C9-75CA-4F65-96D7-5300BFABDA5E}"/>
                </a:ext>
              </a:extLst>
            </p:cNvPr>
            <p:cNvSpPr/>
            <p:nvPr/>
          </p:nvSpPr>
          <p:spPr>
            <a:xfrm>
              <a:off x="519864" y="3517169"/>
              <a:ext cx="636675" cy="63667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34CB6D-4CD5-5CA7-2164-A96A6DE7AA98}"/>
                </a:ext>
              </a:extLst>
            </p:cNvPr>
            <p:cNvSpPr/>
            <p:nvPr/>
          </p:nvSpPr>
          <p:spPr>
            <a:xfrm>
              <a:off x="1353268" y="3327403"/>
              <a:ext cx="4502176" cy="1097715"/>
            </a:xfrm>
            <a:custGeom>
              <a:avLst/>
              <a:gdLst>
                <a:gd name="connsiteX0" fmla="*/ 0 w 4502176"/>
                <a:gd name="connsiteY0" fmla="*/ 0 h 1097715"/>
                <a:gd name="connsiteX1" fmla="*/ 4502176 w 4502176"/>
                <a:gd name="connsiteY1" fmla="*/ 0 h 1097715"/>
                <a:gd name="connsiteX2" fmla="*/ 4502176 w 4502176"/>
                <a:gd name="connsiteY2" fmla="*/ 1097715 h 1097715"/>
                <a:gd name="connsiteX3" fmla="*/ 0 w 4502176"/>
                <a:gd name="connsiteY3" fmla="*/ 1097715 h 1097715"/>
                <a:gd name="connsiteX4" fmla="*/ 0 w 4502176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176" h="1097715">
                  <a:moveTo>
                    <a:pt x="0" y="0"/>
                  </a:moveTo>
                  <a:lnTo>
                    <a:pt x="4502176" y="0"/>
                  </a:lnTo>
                  <a:lnTo>
                    <a:pt x="4502176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/>
                <a:t>Enhance Your Skills – One should be well versed with new emerging technologies such as AI, Data Analytics, Cloud Computing, Automations</a:t>
              </a:r>
              <a:endParaRPr lang="en-US" sz="25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60664E-D051-BCE6-B817-DA72F6D47F47}"/>
              </a:ext>
            </a:extLst>
          </p:cNvPr>
          <p:cNvGrpSpPr/>
          <p:nvPr/>
        </p:nvGrpSpPr>
        <p:grpSpPr>
          <a:xfrm>
            <a:off x="5935978" y="3286655"/>
            <a:ext cx="5735548" cy="1097715"/>
            <a:chOff x="5935978" y="3286655"/>
            <a:chExt cx="5735548" cy="10977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A2994A-C66E-8621-3A4C-B58314A16BBB}"/>
                </a:ext>
              </a:extLst>
            </p:cNvPr>
            <p:cNvSpPr/>
            <p:nvPr/>
          </p:nvSpPr>
          <p:spPr>
            <a:xfrm>
              <a:off x="5935978" y="3286655"/>
              <a:ext cx="111725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 descr="Tools">
              <a:extLst>
                <a:ext uri="{FF2B5EF4-FFF2-40B4-BE49-F238E27FC236}">
                  <a16:creationId xmlns:a16="http://schemas.microsoft.com/office/drawing/2014/main" id="{CCC06B02-CD20-A794-FE42-852EB7C16A08}"/>
                </a:ext>
              </a:extLst>
            </p:cNvPr>
            <p:cNvSpPr/>
            <p:nvPr/>
          </p:nvSpPr>
          <p:spPr>
            <a:xfrm>
              <a:off x="6170606" y="3517176"/>
              <a:ext cx="648007" cy="63667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18B955-E74D-F45B-13F4-B868A4BF5703}"/>
                </a:ext>
              </a:extLst>
            </p:cNvPr>
            <p:cNvSpPr/>
            <p:nvPr/>
          </p:nvSpPr>
          <p:spPr>
            <a:xfrm>
              <a:off x="7128364" y="3286655"/>
              <a:ext cx="4543162" cy="1097715"/>
            </a:xfrm>
            <a:custGeom>
              <a:avLst/>
              <a:gdLst>
                <a:gd name="connsiteX0" fmla="*/ 0 w 4543162"/>
                <a:gd name="connsiteY0" fmla="*/ 0 h 1097715"/>
                <a:gd name="connsiteX1" fmla="*/ 4543162 w 4543162"/>
                <a:gd name="connsiteY1" fmla="*/ 0 h 1097715"/>
                <a:gd name="connsiteX2" fmla="*/ 4543162 w 4543162"/>
                <a:gd name="connsiteY2" fmla="*/ 1097715 h 1097715"/>
                <a:gd name="connsiteX3" fmla="*/ 0 w 4543162"/>
                <a:gd name="connsiteY3" fmla="*/ 1097715 h 1097715"/>
                <a:gd name="connsiteX4" fmla="*/ 0 w 4543162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162" h="1097715">
                  <a:moveTo>
                    <a:pt x="0" y="0"/>
                  </a:moveTo>
                  <a:lnTo>
                    <a:pt x="4543162" y="0"/>
                  </a:lnTo>
                  <a:lnTo>
                    <a:pt x="4543162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 err="1"/>
                <a:t>Familarise</a:t>
              </a:r>
              <a:r>
                <a:rPr lang="en-IN" sz="2500" kern="1200" dirty="0"/>
                <a:t> yourself with technologies – it is essential to be comfortable with using software and tools</a:t>
              </a:r>
              <a:endParaRPr lang="en-US" sz="25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94068B-7A6B-97E6-9A5A-25936E9E111F}"/>
              </a:ext>
            </a:extLst>
          </p:cNvPr>
          <p:cNvGrpSpPr/>
          <p:nvPr/>
        </p:nvGrpSpPr>
        <p:grpSpPr>
          <a:xfrm>
            <a:off x="321564" y="5289349"/>
            <a:ext cx="5533880" cy="1138462"/>
            <a:chOff x="321564" y="5289349"/>
            <a:chExt cx="5533880" cy="11384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58F80E-A078-D8A4-24ED-616944F7AE3C}"/>
                </a:ext>
              </a:extLst>
            </p:cNvPr>
            <p:cNvSpPr/>
            <p:nvPr/>
          </p:nvSpPr>
          <p:spPr>
            <a:xfrm>
              <a:off x="321564" y="5289349"/>
              <a:ext cx="109771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 descr="Finger Print">
              <a:extLst>
                <a:ext uri="{FF2B5EF4-FFF2-40B4-BE49-F238E27FC236}">
                  <a16:creationId xmlns:a16="http://schemas.microsoft.com/office/drawing/2014/main" id="{B6739C01-FCA0-F80F-3355-D17CD8AC3ABC}"/>
                </a:ext>
              </a:extLst>
            </p:cNvPr>
            <p:cNvSpPr/>
            <p:nvPr/>
          </p:nvSpPr>
          <p:spPr>
            <a:xfrm>
              <a:off x="519864" y="5519863"/>
              <a:ext cx="636675" cy="636675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311554-BAA0-6950-3122-97EB95FA27EC}"/>
                </a:ext>
              </a:extLst>
            </p:cNvPr>
            <p:cNvSpPr/>
            <p:nvPr/>
          </p:nvSpPr>
          <p:spPr>
            <a:xfrm>
              <a:off x="1353268" y="5330096"/>
              <a:ext cx="4502176" cy="1097715"/>
            </a:xfrm>
            <a:custGeom>
              <a:avLst/>
              <a:gdLst>
                <a:gd name="connsiteX0" fmla="*/ 0 w 4502176"/>
                <a:gd name="connsiteY0" fmla="*/ 0 h 1097715"/>
                <a:gd name="connsiteX1" fmla="*/ 4502176 w 4502176"/>
                <a:gd name="connsiteY1" fmla="*/ 0 h 1097715"/>
                <a:gd name="connsiteX2" fmla="*/ 4502176 w 4502176"/>
                <a:gd name="connsiteY2" fmla="*/ 1097715 h 1097715"/>
                <a:gd name="connsiteX3" fmla="*/ 0 w 4502176"/>
                <a:gd name="connsiteY3" fmla="*/ 1097715 h 1097715"/>
                <a:gd name="connsiteX4" fmla="*/ 0 w 4502176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176" h="1097715">
                  <a:moveTo>
                    <a:pt x="0" y="0"/>
                  </a:moveTo>
                  <a:lnTo>
                    <a:pt x="4502176" y="0"/>
                  </a:lnTo>
                  <a:lnTo>
                    <a:pt x="4502176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/>
                <a:t>Tap Emerging Practice areas.</a:t>
              </a:r>
              <a:endParaRPr lang="en-US" sz="25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9555D-C199-4580-6175-E65E1BC32705}"/>
              </a:ext>
            </a:extLst>
          </p:cNvPr>
          <p:cNvGrpSpPr/>
          <p:nvPr/>
        </p:nvGrpSpPr>
        <p:grpSpPr>
          <a:xfrm>
            <a:off x="5935978" y="5289349"/>
            <a:ext cx="5735548" cy="1097715"/>
            <a:chOff x="5935978" y="5289349"/>
            <a:chExt cx="5735548" cy="10977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880DE4-6DC8-91D1-D624-A05FC14222EB}"/>
                </a:ext>
              </a:extLst>
            </p:cNvPr>
            <p:cNvSpPr/>
            <p:nvPr/>
          </p:nvSpPr>
          <p:spPr>
            <a:xfrm>
              <a:off x="5935978" y="5289349"/>
              <a:ext cx="1117255" cy="1097715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 descr="Check List">
              <a:extLst>
                <a:ext uri="{FF2B5EF4-FFF2-40B4-BE49-F238E27FC236}">
                  <a16:creationId xmlns:a16="http://schemas.microsoft.com/office/drawing/2014/main" id="{05665056-579D-D995-89E7-879E4A8323B8}"/>
                </a:ext>
              </a:extLst>
            </p:cNvPr>
            <p:cNvSpPr/>
            <p:nvPr/>
          </p:nvSpPr>
          <p:spPr>
            <a:xfrm>
              <a:off x="6170606" y="5519869"/>
              <a:ext cx="648007" cy="636675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20980B-928E-A8A5-9AE4-4F2DF5A876E5}"/>
                </a:ext>
              </a:extLst>
            </p:cNvPr>
            <p:cNvSpPr/>
            <p:nvPr/>
          </p:nvSpPr>
          <p:spPr>
            <a:xfrm>
              <a:off x="7128364" y="5289349"/>
              <a:ext cx="4543162" cy="1097715"/>
            </a:xfrm>
            <a:custGeom>
              <a:avLst/>
              <a:gdLst>
                <a:gd name="connsiteX0" fmla="*/ 0 w 4543162"/>
                <a:gd name="connsiteY0" fmla="*/ 0 h 1097715"/>
                <a:gd name="connsiteX1" fmla="*/ 4543162 w 4543162"/>
                <a:gd name="connsiteY1" fmla="*/ 0 h 1097715"/>
                <a:gd name="connsiteX2" fmla="*/ 4543162 w 4543162"/>
                <a:gd name="connsiteY2" fmla="*/ 1097715 h 1097715"/>
                <a:gd name="connsiteX3" fmla="*/ 0 w 4543162"/>
                <a:gd name="connsiteY3" fmla="*/ 1097715 h 1097715"/>
                <a:gd name="connsiteX4" fmla="*/ 0 w 4543162"/>
                <a:gd name="connsiteY4" fmla="*/ 0 h 109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162" h="1097715">
                  <a:moveTo>
                    <a:pt x="0" y="0"/>
                  </a:moveTo>
                  <a:lnTo>
                    <a:pt x="4543162" y="0"/>
                  </a:lnTo>
                  <a:lnTo>
                    <a:pt x="4543162" y="1097715"/>
                  </a:lnTo>
                  <a:lnTo>
                    <a:pt x="0" y="10977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500" kern="1200" dirty="0"/>
                <a:t>Stay Organised and automate as much as possible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576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34174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1162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0534094-209A-413A-6D55-C25F2BCD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8" t="4348" r="10407" b="6232"/>
          <a:stretch/>
        </p:blipFill>
        <p:spPr>
          <a:xfrm>
            <a:off x="1572302" y="2499785"/>
            <a:ext cx="9047395" cy="4358215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466B4-6A74-EED7-D1D1-AB04184128F4}"/>
              </a:ext>
            </a:extLst>
          </p:cNvPr>
          <p:cNvSpPr txBox="1"/>
          <p:nvPr/>
        </p:nvSpPr>
        <p:spPr>
          <a:xfrm>
            <a:off x="2149311" y="740418"/>
            <a:ext cx="775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3600" dirty="0">
                <a:hlinkClick r:id="rId3"/>
              </a:rPr>
              <a:t>http://cmpbenefits.icai.org/</a:t>
            </a:r>
            <a:endParaRPr lang="en-IN" sz="36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971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E9FC70-8A26-4CF2-8E04-EBDADB8B8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63F07-5ACC-E268-C10D-973CEADE9E04}"/>
              </a:ext>
            </a:extLst>
          </p:cNvPr>
          <p:cNvSpPr txBox="1"/>
          <p:nvPr/>
        </p:nvSpPr>
        <p:spPr>
          <a:xfrm>
            <a:off x="5207000" y="583345"/>
            <a:ext cx="5833787" cy="2274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041" y="259737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E71A0409-7DD9-9513-CAAD-07C5FEED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8391" y="2814239"/>
            <a:ext cx="3217333" cy="3217333"/>
          </a:xfrm>
          <a:prstGeom prst="rect">
            <a:avLst/>
          </a:prstGeom>
        </p:spPr>
      </p:pic>
      <p:sp>
        <p:nvSpPr>
          <p:cNvPr id="3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821" y="282667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10939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936901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en-IN" dirty="0"/>
          </a:p>
        </p:txBody>
      </p:sp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F8B1526-2E21-8073-AB4C-44DABBA43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5517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14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73996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748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Practice Management Software</a:t>
            </a:r>
            <a:endParaRPr lang="en-IN" sz="37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Register at cacloud.ca.in</a:t>
            </a:r>
          </a:p>
          <a:p>
            <a:pPr marL="0" indent="0">
              <a:buNone/>
            </a:pP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endParaRPr lang="en-IN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A screenshot of a computer&#10;&#10;Description automatically generated with medium confidence"/>
          <p:cNvPicPr>
            <a:picLocks noChangeAspect="1"/>
          </p:cNvPicPr>
          <p:nvPr/>
        </p:nvPicPr>
        <p:blipFill rotWithShape="1">
          <a:blip r:embed="rId3"/>
          <a:srcRect l="11410" t="7336" r="14914" b="5985"/>
          <a:stretch/>
        </p:blipFill>
        <p:spPr>
          <a:xfrm>
            <a:off x="6541932" y="1436822"/>
            <a:ext cx="4369112" cy="28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7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4F80EFE4-56DD-2CEF-62DA-4B1CC7B64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Practice Management Software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34201"/>
            <a:ext cx="7242313" cy="3742762"/>
          </a:xfrm>
        </p:spPr>
        <p:txBody>
          <a:bodyPr>
            <a:normAutofit/>
          </a:bodyPr>
          <a:lstStyle/>
          <a:p>
            <a:r>
              <a:rPr lang="en-US" sz="3300" dirty="0"/>
              <a:t>Features</a:t>
            </a:r>
          </a:p>
          <a:p>
            <a:pPr lvl="1"/>
            <a:r>
              <a:rPr lang="en-US" sz="3300" dirty="0"/>
              <a:t>Task Management</a:t>
            </a:r>
          </a:p>
          <a:p>
            <a:pPr lvl="1"/>
            <a:r>
              <a:rPr lang="en-US" sz="3300" dirty="0"/>
              <a:t>Document Management</a:t>
            </a:r>
          </a:p>
          <a:p>
            <a:pPr lvl="1"/>
            <a:r>
              <a:rPr lang="en-US" sz="3300" dirty="0"/>
              <a:t>Account Management</a:t>
            </a:r>
          </a:p>
          <a:p>
            <a:pPr lvl="1"/>
            <a:r>
              <a:rPr lang="en-US" sz="3300" dirty="0"/>
              <a:t>Client Management</a:t>
            </a:r>
          </a:p>
          <a:p>
            <a:pPr lvl="1"/>
            <a:r>
              <a:rPr lang="en-US" sz="3300" dirty="0"/>
              <a:t>Employee Management</a:t>
            </a:r>
          </a:p>
          <a:p>
            <a:pPr lvl="1"/>
            <a:r>
              <a:rPr lang="en-US" sz="3300" dirty="0"/>
              <a:t>Communication Management</a:t>
            </a:r>
          </a:p>
          <a:p>
            <a:pPr lvl="1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8800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53465635-32C6-E2F9-4F42-4003F99C2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Practice Management Software</a:t>
            </a:r>
            <a:endParaRPr lang="en-IN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6131767" cy="3742762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What you can do with PMS</a:t>
            </a:r>
          </a:p>
          <a:p>
            <a:pPr lvl="1"/>
            <a:r>
              <a:rPr lang="en-US" sz="2600" dirty="0" err="1"/>
              <a:t>Prioratisation</a:t>
            </a:r>
            <a:r>
              <a:rPr lang="en-US" sz="2600" dirty="0"/>
              <a:t> of your tasks</a:t>
            </a:r>
          </a:p>
          <a:p>
            <a:pPr lvl="1"/>
            <a:r>
              <a:rPr lang="en-US" sz="2600" dirty="0"/>
              <a:t>Management of everything with a paperless office system</a:t>
            </a:r>
          </a:p>
          <a:p>
            <a:pPr lvl="1"/>
            <a:r>
              <a:rPr lang="en-US" sz="2600" dirty="0"/>
              <a:t>Enhance Operational Efficiency</a:t>
            </a:r>
          </a:p>
          <a:p>
            <a:pPr lvl="1"/>
            <a:r>
              <a:rPr lang="en-US" sz="2600" dirty="0"/>
              <a:t>Faster Processing of Data</a:t>
            </a:r>
          </a:p>
          <a:p>
            <a:pPr lvl="1"/>
            <a:r>
              <a:rPr lang="en-US" sz="2600" dirty="0"/>
              <a:t>Generation of Internal Reports</a:t>
            </a:r>
          </a:p>
          <a:p>
            <a:pPr lvl="1"/>
            <a:r>
              <a:rPr lang="en-US" sz="2600" dirty="0"/>
              <a:t>Management and Tracking of Client Information from Mobile also</a:t>
            </a:r>
          </a:p>
          <a:p>
            <a:pPr lvl="1"/>
            <a:r>
              <a:rPr lang="en-US" sz="2600" dirty="0"/>
              <a:t>Effortless management of employees</a:t>
            </a:r>
          </a:p>
          <a:p>
            <a:pPr lvl="1"/>
            <a:r>
              <a:rPr lang="en-US" sz="2600" dirty="0"/>
              <a:t>Manage every account with great communication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3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udio equipment">
            <a:extLst>
              <a:ext uri="{FF2B5EF4-FFF2-40B4-BE49-F238E27FC236}">
                <a16:creationId xmlns:a16="http://schemas.microsoft.com/office/drawing/2014/main" id="{2856048B-744F-65ED-0D2E-9BD009BC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9" r="2636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16623CD-F4F0-0733-7AD8-060622DFCA9D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9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Agenda</a:t>
            </a:r>
            <a:endParaRPr lang="en-IN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94B77F-1743-A657-1810-6EBADF89B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09722"/>
              </p:ext>
            </p:extLst>
          </p:nvPr>
        </p:nvGraphicFramePr>
        <p:xfrm>
          <a:off x="6470374" y="1302026"/>
          <a:ext cx="4883424" cy="510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05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77EAE-6B37-7425-A31F-D9AD8FEB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IN" sz="4800" b="1" dirty="0"/>
              <a:t>What is Power BI</a:t>
            </a:r>
            <a:endParaRPr lang="en-IN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03E53EC-47E7-68D6-E1FB-D5600BA29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2048263"/>
            <a:ext cx="4777381" cy="25917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8D73-9270-0776-E754-AF7A9A75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52" y="1540565"/>
            <a:ext cx="6845248" cy="533103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Power BI is a business analytics tool developed by Microsoft.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It provides interactive visualizations and business intelligence capabilities with an interface simple enough for end-users to create their own reports and dashboards.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Söhne"/>
              </a:rPr>
              <a:t>Power BI consists of multiple components, including Power BI Desktop, Power BI Service, Power BI Mobile, and Power BI Report Server.</a:t>
            </a:r>
            <a:endParaRPr lang="en-US" sz="2400" b="0" i="0" dirty="0">
              <a:effectLst/>
              <a:latin typeface="Söhne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98451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597</Words>
  <Application>Microsoft Office PowerPoint</Application>
  <PresentationFormat>Widescreen</PresentationFormat>
  <Paragraphs>144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Söhne</vt:lpstr>
      <vt:lpstr>Office Theme</vt:lpstr>
      <vt:lpstr>Capacity Building of the Firm</vt:lpstr>
      <vt:lpstr>PowerPoint Presentation</vt:lpstr>
      <vt:lpstr>Agenda</vt:lpstr>
      <vt:lpstr>PowerPoint Presentation</vt:lpstr>
      <vt:lpstr>Practice Management Software</vt:lpstr>
      <vt:lpstr>Practice Management Software</vt:lpstr>
      <vt:lpstr>Practice Management Software</vt:lpstr>
      <vt:lpstr>PowerPoint Presentation</vt:lpstr>
      <vt:lpstr>What is Power BI</vt:lpstr>
      <vt:lpstr>Benefits of Power BI</vt:lpstr>
      <vt:lpstr>PowerPoint Presentation</vt:lpstr>
      <vt:lpstr>PowerPoint Presentation</vt:lpstr>
      <vt:lpstr>Introduction to Co-pilot</vt:lpstr>
      <vt:lpstr>PowerPoint Presentation</vt:lpstr>
      <vt:lpstr>PowerPoint Presentation</vt:lpstr>
      <vt:lpstr>PowerPoint Presentation</vt:lpstr>
      <vt:lpstr>PowerPoint Presentation</vt:lpstr>
      <vt:lpstr>Data on Cloud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Building of the Firm</dc:title>
  <dc:creator>Microsoft account</dc:creator>
  <cp:lastModifiedBy>CA Umesh Sharma</cp:lastModifiedBy>
  <cp:revision>18</cp:revision>
  <dcterms:created xsi:type="dcterms:W3CDTF">2023-05-08T06:41:09Z</dcterms:created>
  <dcterms:modified xsi:type="dcterms:W3CDTF">2023-06-09T08:51:42Z</dcterms:modified>
</cp:coreProperties>
</file>