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60" r:id="rId2"/>
    <p:sldId id="578" r:id="rId3"/>
    <p:sldId id="632" r:id="rId4"/>
    <p:sldId id="643" r:id="rId5"/>
    <p:sldId id="631" r:id="rId6"/>
    <p:sldId id="641" r:id="rId7"/>
    <p:sldId id="642" r:id="rId8"/>
    <p:sldId id="544" r:id="rId9"/>
    <p:sldId id="466" r:id="rId10"/>
    <p:sldId id="465" r:id="rId11"/>
    <p:sldId id="658" r:id="rId12"/>
    <p:sldId id="659" r:id="rId13"/>
    <p:sldId id="660" r:id="rId14"/>
    <p:sldId id="385" r:id="rId15"/>
    <p:sldId id="521" r:id="rId16"/>
    <p:sldId id="633" r:id="rId17"/>
    <p:sldId id="634" r:id="rId18"/>
    <p:sldId id="508" r:id="rId19"/>
    <p:sldId id="519" r:id="rId20"/>
    <p:sldId id="511" r:id="rId21"/>
    <p:sldId id="711" r:id="rId22"/>
    <p:sldId id="691" r:id="rId23"/>
    <p:sldId id="712" r:id="rId24"/>
    <p:sldId id="692" r:id="rId25"/>
    <p:sldId id="716" r:id="rId26"/>
    <p:sldId id="582" r:id="rId27"/>
    <p:sldId id="607" r:id="rId28"/>
    <p:sldId id="513" r:id="rId29"/>
    <p:sldId id="592" r:id="rId30"/>
    <p:sldId id="723" r:id="rId31"/>
    <p:sldId id="602" r:id="rId32"/>
    <p:sldId id="603" r:id="rId33"/>
    <p:sldId id="609" r:id="rId34"/>
    <p:sldId id="610" r:id="rId35"/>
    <p:sldId id="585" r:id="rId36"/>
    <p:sldId id="584" r:id="rId37"/>
    <p:sldId id="583" r:id="rId38"/>
    <p:sldId id="512" r:id="rId39"/>
    <p:sldId id="589" r:id="rId40"/>
    <p:sldId id="564" r:id="rId41"/>
    <p:sldId id="380" r:id="rId42"/>
    <p:sldId id="579" r:id="rId43"/>
    <p:sldId id="495" r:id="rId44"/>
    <p:sldId id="715" r:id="rId45"/>
    <p:sldId id="717" r:id="rId46"/>
    <p:sldId id="724" r:id="rId47"/>
    <p:sldId id="545" r:id="rId48"/>
    <p:sldId id="604" r:id="rId49"/>
    <p:sldId id="605" r:id="rId50"/>
    <p:sldId id="606" r:id="rId51"/>
    <p:sldId id="388" r:id="rId52"/>
    <p:sldId id="389" r:id="rId53"/>
    <p:sldId id="527" r:id="rId54"/>
    <p:sldId id="307" r:id="rId55"/>
    <p:sldId id="611" r:id="rId56"/>
    <p:sldId id="612" r:id="rId57"/>
    <p:sldId id="613" r:id="rId58"/>
    <p:sldId id="614" r:id="rId59"/>
    <p:sldId id="615" r:id="rId60"/>
    <p:sldId id="381" r:id="rId61"/>
    <p:sldId id="528" r:id="rId62"/>
    <p:sldId id="396" r:id="rId63"/>
    <p:sldId id="397" r:id="rId64"/>
    <p:sldId id="644" r:id="rId65"/>
    <p:sldId id="645" r:id="rId66"/>
    <p:sldId id="646" r:id="rId67"/>
    <p:sldId id="648" r:id="rId68"/>
    <p:sldId id="726" r:id="rId69"/>
    <p:sldId id="647" r:id="rId70"/>
    <p:sldId id="725" r:id="rId71"/>
    <p:sldId id="720" r:id="rId72"/>
    <p:sldId id="727" r:id="rId73"/>
    <p:sldId id="721" r:id="rId74"/>
    <p:sldId id="719" r:id="rId75"/>
    <p:sldId id="722" r:id="rId76"/>
    <p:sldId id="718" r:id="rId77"/>
    <p:sldId id="713" r:id="rId78"/>
    <p:sldId id="656" r:id="rId79"/>
    <p:sldId id="655" r:id="rId80"/>
    <p:sldId id="601" r:id="rId81"/>
    <p:sldId id="616" r:id="rId82"/>
    <p:sldId id="617" r:id="rId83"/>
    <p:sldId id="619" r:id="rId84"/>
    <p:sldId id="620" r:id="rId85"/>
    <p:sldId id="621" r:id="rId86"/>
    <p:sldId id="477" r:id="rId87"/>
    <p:sldId id="636" r:id="rId88"/>
    <p:sldId id="565" r:id="rId89"/>
    <p:sldId id="562" r:id="rId90"/>
    <p:sldId id="376" r:id="rId91"/>
  </p:sldIdLst>
  <p:sldSz cx="12192000" cy="6858000"/>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38B"/>
    <a:srgbClr val="069F48"/>
    <a:srgbClr val="0046AA"/>
    <a:srgbClr val="F6F7F7"/>
    <a:srgbClr val="030C15"/>
    <a:srgbClr val="030A12"/>
    <a:srgbClr val="B9D5FF"/>
    <a:srgbClr val="FF8989"/>
    <a:srgbClr val="89B9FF"/>
    <a:srgbClr val="DEDE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797" autoAdjust="0"/>
    <p:restoredTop sz="96187" autoAdjust="0"/>
  </p:normalViewPr>
  <p:slideViewPr>
    <p:cSldViewPr snapToGrid="0">
      <p:cViewPr varScale="1">
        <p:scale>
          <a:sx n="111" d="100"/>
          <a:sy n="111" d="100"/>
        </p:scale>
        <p:origin x="492" y="96"/>
      </p:cViewPr>
      <p:guideLst>
        <p:guide orient="horz" pos="2160"/>
        <p:guide pos="3840"/>
      </p:guideLst>
    </p:cSldViewPr>
  </p:slideViewPr>
  <p:outlineViewPr>
    <p:cViewPr>
      <p:scale>
        <a:sx n="33" d="100"/>
        <a:sy n="33" d="100"/>
      </p:scale>
      <p:origin x="0" y="0"/>
    </p:cViewPr>
  </p:outlineViewPr>
  <p:notesTextViewPr>
    <p:cViewPr>
      <p:scale>
        <a:sx n="400" d="100"/>
        <a:sy n="4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2B2C96-9AB2-4A0B-BB59-2078CBBD2C4C}" type="doc">
      <dgm:prSet loTypeId="urn:microsoft.com/office/officeart/2005/8/layout/pyramid3" loCatId="pyramid" qsTypeId="urn:microsoft.com/office/officeart/2005/8/quickstyle/simple1" qsCatId="simple" csTypeId="urn:microsoft.com/office/officeart/2005/8/colors/accent1_2" csCatId="accent1" phldr="1"/>
      <dgm:spPr/>
      <dgm:t>
        <a:bodyPr/>
        <a:lstStyle/>
        <a:p>
          <a:endParaRPr lang="en-IN"/>
        </a:p>
      </dgm:t>
    </dgm:pt>
    <dgm:pt modelId="{047D8006-9CCA-4813-B63D-D70DEC8F83E7}">
      <dgm:prSet phldrT="[Text]" custT="1"/>
      <dgm:spPr>
        <a:solidFill>
          <a:srgbClr val="0046AA"/>
        </a:solidFill>
      </dgm:spPr>
      <dgm:t>
        <a:bodyPr/>
        <a:lstStyle/>
        <a:p>
          <a:r>
            <a:rPr lang="en-US" sz="4800" b="1" dirty="0">
              <a:solidFill>
                <a:schemeClr val="bg1"/>
              </a:solidFill>
              <a:latin typeface="D-DIN" panose="020B05040302020A0204" pitchFamily="34" charset="0"/>
              <a:cs typeface="Calibri" panose="020F0502020204030204" pitchFamily="34" charset="0"/>
            </a:rPr>
            <a:t>Economy</a:t>
          </a:r>
          <a:endParaRPr lang="en-IN" sz="4800" b="1" dirty="0">
            <a:solidFill>
              <a:schemeClr val="bg1"/>
            </a:solidFill>
            <a:latin typeface="D-DIN" panose="020B05040302020A0204" pitchFamily="34" charset="0"/>
            <a:cs typeface="Calibri" panose="020F0502020204030204" pitchFamily="34" charset="0"/>
          </a:endParaRPr>
        </a:p>
      </dgm:t>
    </dgm:pt>
    <dgm:pt modelId="{CDDCCF86-12F2-42ED-BC2D-9CEA3B727765}" type="parTrans" cxnId="{9B48A172-784D-4777-99EA-A74FC9630518}">
      <dgm:prSet/>
      <dgm:spPr/>
      <dgm:t>
        <a:bodyPr/>
        <a:lstStyle/>
        <a:p>
          <a:endParaRPr lang="en-IN" sz="1200" b="1">
            <a:latin typeface="D-DIN" panose="020B05040302020A0204" pitchFamily="34" charset="0"/>
            <a:cs typeface="Calibri" panose="020F0502020204030204" pitchFamily="34" charset="0"/>
          </a:endParaRPr>
        </a:p>
      </dgm:t>
    </dgm:pt>
    <dgm:pt modelId="{7D6EC317-5EB4-49DE-9665-6C1A7FD963EC}" type="sibTrans" cxnId="{9B48A172-784D-4777-99EA-A74FC9630518}">
      <dgm:prSet/>
      <dgm:spPr/>
      <dgm:t>
        <a:bodyPr/>
        <a:lstStyle/>
        <a:p>
          <a:endParaRPr lang="en-IN" sz="1200" b="1">
            <a:latin typeface="D-DIN" panose="020B05040302020A0204" pitchFamily="34" charset="0"/>
            <a:cs typeface="Calibri" panose="020F0502020204030204" pitchFamily="34" charset="0"/>
          </a:endParaRPr>
        </a:p>
      </dgm:t>
    </dgm:pt>
    <dgm:pt modelId="{8EBC0342-9F74-4264-83C4-74A4B71E1912}">
      <dgm:prSet phldrT="[Text]" custT="1"/>
      <dgm:spPr>
        <a:solidFill>
          <a:srgbClr val="C00000"/>
        </a:solidFill>
      </dgm:spPr>
      <dgm:t>
        <a:bodyPr/>
        <a:lstStyle/>
        <a:p>
          <a:r>
            <a:rPr lang="en-US" sz="4400" b="1" dirty="0">
              <a:solidFill>
                <a:schemeClr val="bg1"/>
              </a:solidFill>
              <a:latin typeface="D-DIN" panose="020B05040302020A0204" pitchFamily="34" charset="0"/>
              <a:cs typeface="Calibri" panose="020F0502020204030204" pitchFamily="34" charset="0"/>
            </a:rPr>
            <a:t>Sector</a:t>
          </a:r>
          <a:endParaRPr lang="en-IN" sz="4400" b="1" dirty="0">
            <a:solidFill>
              <a:schemeClr val="bg1"/>
            </a:solidFill>
            <a:latin typeface="D-DIN" panose="020B05040302020A0204" pitchFamily="34" charset="0"/>
            <a:cs typeface="Calibri" panose="020F0502020204030204" pitchFamily="34" charset="0"/>
          </a:endParaRPr>
        </a:p>
      </dgm:t>
    </dgm:pt>
    <dgm:pt modelId="{9CC6C338-0893-40C5-ADD1-080674DCA720}" type="parTrans" cxnId="{32C48427-35FD-4191-877C-5675DD39BA53}">
      <dgm:prSet/>
      <dgm:spPr/>
      <dgm:t>
        <a:bodyPr/>
        <a:lstStyle/>
        <a:p>
          <a:endParaRPr lang="en-IN" sz="1200" b="1">
            <a:latin typeface="D-DIN" panose="020B05040302020A0204" pitchFamily="34" charset="0"/>
            <a:cs typeface="Calibri" panose="020F0502020204030204" pitchFamily="34" charset="0"/>
          </a:endParaRPr>
        </a:p>
      </dgm:t>
    </dgm:pt>
    <dgm:pt modelId="{2DECD3C4-C45B-4D56-98AF-CB41849911F8}" type="sibTrans" cxnId="{32C48427-35FD-4191-877C-5675DD39BA53}">
      <dgm:prSet/>
      <dgm:spPr/>
      <dgm:t>
        <a:bodyPr/>
        <a:lstStyle/>
        <a:p>
          <a:endParaRPr lang="en-IN" sz="1200" b="1">
            <a:latin typeface="D-DIN" panose="020B05040302020A0204" pitchFamily="34" charset="0"/>
            <a:cs typeface="Calibri" panose="020F0502020204030204" pitchFamily="34" charset="0"/>
          </a:endParaRPr>
        </a:p>
      </dgm:t>
    </dgm:pt>
    <dgm:pt modelId="{55FF9CBC-3296-4D90-AF18-11D9383860C8}">
      <dgm:prSet phldrT="[Text]" custT="1"/>
      <dgm:spPr>
        <a:solidFill>
          <a:srgbClr val="EAB200"/>
        </a:solidFill>
      </dgm:spPr>
      <dgm:t>
        <a:bodyPr/>
        <a:lstStyle/>
        <a:p>
          <a:r>
            <a:rPr lang="en-US" sz="2800" b="1" dirty="0">
              <a:solidFill>
                <a:schemeClr val="bg1"/>
              </a:solidFill>
              <a:latin typeface="D-DIN" panose="020B05040302020A0204" pitchFamily="34" charset="0"/>
              <a:cs typeface="Calibri" panose="020F0502020204030204" pitchFamily="34" charset="0"/>
            </a:rPr>
            <a:t>Industry</a:t>
          </a:r>
          <a:endParaRPr lang="en-IN" sz="2800" b="1" dirty="0">
            <a:solidFill>
              <a:schemeClr val="bg1"/>
            </a:solidFill>
            <a:latin typeface="D-DIN" panose="020B05040302020A0204" pitchFamily="34" charset="0"/>
            <a:cs typeface="Calibri" panose="020F0502020204030204" pitchFamily="34" charset="0"/>
          </a:endParaRPr>
        </a:p>
      </dgm:t>
    </dgm:pt>
    <dgm:pt modelId="{0452B873-B142-47BE-A0AC-529817235964}" type="parTrans" cxnId="{BF4847A7-404C-4B5E-8B3A-1FAE204923CF}">
      <dgm:prSet/>
      <dgm:spPr/>
      <dgm:t>
        <a:bodyPr/>
        <a:lstStyle/>
        <a:p>
          <a:endParaRPr lang="en-IN" sz="1200" b="1">
            <a:latin typeface="D-DIN" panose="020B05040302020A0204" pitchFamily="34" charset="0"/>
            <a:cs typeface="Calibri" panose="020F0502020204030204" pitchFamily="34" charset="0"/>
          </a:endParaRPr>
        </a:p>
      </dgm:t>
    </dgm:pt>
    <dgm:pt modelId="{C588FD61-DD9D-4825-9A8F-C6BEB55BAB4A}" type="sibTrans" cxnId="{BF4847A7-404C-4B5E-8B3A-1FAE204923CF}">
      <dgm:prSet/>
      <dgm:spPr/>
      <dgm:t>
        <a:bodyPr/>
        <a:lstStyle/>
        <a:p>
          <a:endParaRPr lang="en-IN" sz="1200" b="1">
            <a:latin typeface="D-DIN" panose="020B05040302020A0204" pitchFamily="34" charset="0"/>
            <a:cs typeface="Calibri" panose="020F0502020204030204" pitchFamily="34" charset="0"/>
          </a:endParaRPr>
        </a:p>
      </dgm:t>
    </dgm:pt>
    <dgm:pt modelId="{79FB2A11-F9CF-4BF0-8726-CE00E3155603}">
      <dgm:prSet custT="1"/>
      <dgm:spPr>
        <a:solidFill>
          <a:schemeClr val="accent1">
            <a:lumMod val="50000"/>
          </a:schemeClr>
        </a:solidFill>
      </dgm:spPr>
      <dgm:t>
        <a:bodyPr anchor="t"/>
        <a:lstStyle/>
        <a:p>
          <a:pPr algn="ctr"/>
          <a:endParaRPr lang="en-US" sz="1100" b="1" dirty="0">
            <a:solidFill>
              <a:schemeClr val="bg1"/>
            </a:solidFill>
            <a:latin typeface="D-DIN" panose="020B05040302020A0204" pitchFamily="34" charset="0"/>
            <a:cs typeface="Calibri" panose="020F0502020204030204" pitchFamily="34" charset="0"/>
          </a:endParaRPr>
        </a:p>
        <a:p>
          <a:pPr algn="ctr"/>
          <a:r>
            <a:rPr lang="en-US" sz="1100" b="1" dirty="0">
              <a:solidFill>
                <a:schemeClr val="bg1"/>
              </a:solidFill>
              <a:latin typeface="D-DIN" panose="020B05040302020A0204" pitchFamily="34" charset="0"/>
              <a:cs typeface="Calibri" panose="020F0502020204030204" pitchFamily="34" charset="0"/>
            </a:rPr>
            <a:t>Company</a:t>
          </a:r>
          <a:endParaRPr lang="en-IN" sz="1100" b="1" dirty="0">
            <a:solidFill>
              <a:schemeClr val="bg1"/>
            </a:solidFill>
            <a:latin typeface="D-DIN" panose="020B05040302020A0204" pitchFamily="34" charset="0"/>
            <a:cs typeface="Calibri" panose="020F0502020204030204" pitchFamily="34" charset="0"/>
          </a:endParaRPr>
        </a:p>
      </dgm:t>
    </dgm:pt>
    <dgm:pt modelId="{662CBB84-5267-4F02-B49E-D3D40BC04902}" type="parTrans" cxnId="{6850BB66-1A01-41C3-B887-8E13F4A6BF42}">
      <dgm:prSet/>
      <dgm:spPr/>
      <dgm:t>
        <a:bodyPr/>
        <a:lstStyle/>
        <a:p>
          <a:endParaRPr lang="en-IN" sz="1200" b="1">
            <a:latin typeface="D-DIN" panose="020B05040302020A0204" pitchFamily="34" charset="0"/>
            <a:cs typeface="Calibri" panose="020F0502020204030204" pitchFamily="34" charset="0"/>
          </a:endParaRPr>
        </a:p>
      </dgm:t>
    </dgm:pt>
    <dgm:pt modelId="{F9891EF9-6B5C-4800-B331-127018F56123}" type="sibTrans" cxnId="{6850BB66-1A01-41C3-B887-8E13F4A6BF42}">
      <dgm:prSet/>
      <dgm:spPr/>
      <dgm:t>
        <a:bodyPr/>
        <a:lstStyle/>
        <a:p>
          <a:endParaRPr lang="en-IN" sz="1200" b="1">
            <a:latin typeface="D-DIN" panose="020B05040302020A0204" pitchFamily="34" charset="0"/>
            <a:cs typeface="Calibri" panose="020F0502020204030204" pitchFamily="34" charset="0"/>
          </a:endParaRPr>
        </a:p>
      </dgm:t>
    </dgm:pt>
    <dgm:pt modelId="{A37152E1-4286-41E2-A55F-03250F4508EA}" type="pres">
      <dgm:prSet presAssocID="{A32B2C96-9AB2-4A0B-BB59-2078CBBD2C4C}" presName="Name0" presStyleCnt="0">
        <dgm:presLayoutVars>
          <dgm:dir/>
          <dgm:animLvl val="lvl"/>
          <dgm:resizeHandles val="exact"/>
        </dgm:presLayoutVars>
      </dgm:prSet>
      <dgm:spPr/>
    </dgm:pt>
    <dgm:pt modelId="{564FAAAF-7238-4C9E-BB26-11C55DA5A3D5}" type="pres">
      <dgm:prSet presAssocID="{047D8006-9CCA-4813-B63D-D70DEC8F83E7}" presName="Name8" presStyleCnt="0"/>
      <dgm:spPr/>
    </dgm:pt>
    <dgm:pt modelId="{179A4F00-DD99-4EF0-A205-43C23C403672}" type="pres">
      <dgm:prSet presAssocID="{047D8006-9CCA-4813-B63D-D70DEC8F83E7}" presName="level" presStyleLbl="node1" presStyleIdx="0" presStyleCnt="4" custLinFactX="14220" custLinFactNeighborX="100000">
        <dgm:presLayoutVars>
          <dgm:chMax val="1"/>
          <dgm:bulletEnabled val="1"/>
        </dgm:presLayoutVars>
      </dgm:prSet>
      <dgm:spPr/>
    </dgm:pt>
    <dgm:pt modelId="{523F2445-6F75-4B80-906E-39DB7C512214}" type="pres">
      <dgm:prSet presAssocID="{047D8006-9CCA-4813-B63D-D70DEC8F83E7}" presName="levelTx" presStyleLbl="revTx" presStyleIdx="0" presStyleCnt="0">
        <dgm:presLayoutVars>
          <dgm:chMax val="1"/>
          <dgm:bulletEnabled val="1"/>
        </dgm:presLayoutVars>
      </dgm:prSet>
      <dgm:spPr/>
    </dgm:pt>
    <dgm:pt modelId="{95C652C7-E551-4920-939C-F7A28A0E62CA}" type="pres">
      <dgm:prSet presAssocID="{8EBC0342-9F74-4264-83C4-74A4B71E1912}" presName="Name8" presStyleCnt="0"/>
      <dgm:spPr/>
    </dgm:pt>
    <dgm:pt modelId="{C56FC8D6-526F-4B14-97BD-4742234F743A}" type="pres">
      <dgm:prSet presAssocID="{8EBC0342-9F74-4264-83C4-74A4B71E1912}" presName="level" presStyleLbl="node1" presStyleIdx="1" presStyleCnt="4">
        <dgm:presLayoutVars>
          <dgm:chMax val="1"/>
          <dgm:bulletEnabled val="1"/>
        </dgm:presLayoutVars>
      </dgm:prSet>
      <dgm:spPr/>
    </dgm:pt>
    <dgm:pt modelId="{B8F4A18A-9FFA-4799-B3A3-F35A94907034}" type="pres">
      <dgm:prSet presAssocID="{8EBC0342-9F74-4264-83C4-74A4B71E1912}" presName="levelTx" presStyleLbl="revTx" presStyleIdx="0" presStyleCnt="0">
        <dgm:presLayoutVars>
          <dgm:chMax val="1"/>
          <dgm:bulletEnabled val="1"/>
        </dgm:presLayoutVars>
      </dgm:prSet>
      <dgm:spPr/>
    </dgm:pt>
    <dgm:pt modelId="{67898EE9-8A00-4D76-8F66-2F95B6B6358C}" type="pres">
      <dgm:prSet presAssocID="{55FF9CBC-3296-4D90-AF18-11D9383860C8}" presName="Name8" presStyleCnt="0"/>
      <dgm:spPr/>
    </dgm:pt>
    <dgm:pt modelId="{6150BE16-8C49-4020-9E6B-270816B9D4CC}" type="pres">
      <dgm:prSet presAssocID="{55FF9CBC-3296-4D90-AF18-11D9383860C8}" presName="level" presStyleLbl="node1" presStyleIdx="2" presStyleCnt="4">
        <dgm:presLayoutVars>
          <dgm:chMax val="1"/>
          <dgm:bulletEnabled val="1"/>
        </dgm:presLayoutVars>
      </dgm:prSet>
      <dgm:spPr/>
    </dgm:pt>
    <dgm:pt modelId="{3DDB4B66-59C7-4B56-9133-F3DE7368D77D}" type="pres">
      <dgm:prSet presAssocID="{55FF9CBC-3296-4D90-AF18-11D9383860C8}" presName="levelTx" presStyleLbl="revTx" presStyleIdx="0" presStyleCnt="0">
        <dgm:presLayoutVars>
          <dgm:chMax val="1"/>
          <dgm:bulletEnabled val="1"/>
        </dgm:presLayoutVars>
      </dgm:prSet>
      <dgm:spPr/>
    </dgm:pt>
    <dgm:pt modelId="{DAE7E5A1-38FE-4345-9EEE-49A163D9ACDA}" type="pres">
      <dgm:prSet presAssocID="{79FB2A11-F9CF-4BF0-8726-CE00E3155603}" presName="Name8" presStyleCnt="0"/>
      <dgm:spPr/>
    </dgm:pt>
    <dgm:pt modelId="{7B1134B1-CEC1-44E9-9DDA-63C13397F57E}" type="pres">
      <dgm:prSet presAssocID="{79FB2A11-F9CF-4BF0-8726-CE00E3155603}" presName="level" presStyleLbl="node1" presStyleIdx="3" presStyleCnt="4">
        <dgm:presLayoutVars>
          <dgm:chMax val="1"/>
          <dgm:bulletEnabled val="1"/>
        </dgm:presLayoutVars>
      </dgm:prSet>
      <dgm:spPr/>
    </dgm:pt>
    <dgm:pt modelId="{C4E61073-8A78-476E-B223-4AB5C18B5887}" type="pres">
      <dgm:prSet presAssocID="{79FB2A11-F9CF-4BF0-8726-CE00E3155603}" presName="levelTx" presStyleLbl="revTx" presStyleIdx="0" presStyleCnt="0">
        <dgm:presLayoutVars>
          <dgm:chMax val="1"/>
          <dgm:bulletEnabled val="1"/>
        </dgm:presLayoutVars>
      </dgm:prSet>
      <dgm:spPr/>
    </dgm:pt>
  </dgm:ptLst>
  <dgm:cxnLst>
    <dgm:cxn modelId="{20EB4B1E-EB3D-45C5-B6CA-21C2F2A507D1}" type="presOf" srcId="{A32B2C96-9AB2-4A0B-BB59-2078CBBD2C4C}" destId="{A37152E1-4286-41E2-A55F-03250F4508EA}" srcOrd="0" destOrd="0" presId="urn:microsoft.com/office/officeart/2005/8/layout/pyramid3"/>
    <dgm:cxn modelId="{32C48427-35FD-4191-877C-5675DD39BA53}" srcId="{A32B2C96-9AB2-4A0B-BB59-2078CBBD2C4C}" destId="{8EBC0342-9F74-4264-83C4-74A4B71E1912}" srcOrd="1" destOrd="0" parTransId="{9CC6C338-0893-40C5-ADD1-080674DCA720}" sibTransId="{2DECD3C4-C45B-4D56-98AF-CB41849911F8}"/>
    <dgm:cxn modelId="{6850BB66-1A01-41C3-B887-8E13F4A6BF42}" srcId="{A32B2C96-9AB2-4A0B-BB59-2078CBBD2C4C}" destId="{79FB2A11-F9CF-4BF0-8726-CE00E3155603}" srcOrd="3" destOrd="0" parTransId="{662CBB84-5267-4F02-B49E-D3D40BC04902}" sibTransId="{F9891EF9-6B5C-4800-B331-127018F56123}"/>
    <dgm:cxn modelId="{12A5F34F-3C4F-487A-9E1A-871DA6CC75D1}" type="presOf" srcId="{8EBC0342-9F74-4264-83C4-74A4B71E1912}" destId="{B8F4A18A-9FFA-4799-B3A3-F35A94907034}" srcOrd="1" destOrd="0" presId="urn:microsoft.com/office/officeart/2005/8/layout/pyramid3"/>
    <dgm:cxn modelId="{DA708972-324B-48CA-851B-6F8759A061A9}" type="presOf" srcId="{047D8006-9CCA-4813-B63D-D70DEC8F83E7}" destId="{179A4F00-DD99-4EF0-A205-43C23C403672}" srcOrd="0" destOrd="0" presId="urn:microsoft.com/office/officeart/2005/8/layout/pyramid3"/>
    <dgm:cxn modelId="{9B48A172-784D-4777-99EA-A74FC9630518}" srcId="{A32B2C96-9AB2-4A0B-BB59-2078CBBD2C4C}" destId="{047D8006-9CCA-4813-B63D-D70DEC8F83E7}" srcOrd="0" destOrd="0" parTransId="{CDDCCF86-12F2-42ED-BC2D-9CEA3B727765}" sibTransId="{7D6EC317-5EB4-49DE-9665-6C1A7FD963EC}"/>
    <dgm:cxn modelId="{C9914255-1B78-4B4C-A6FE-9038BF9211CB}" type="presOf" srcId="{55FF9CBC-3296-4D90-AF18-11D9383860C8}" destId="{3DDB4B66-59C7-4B56-9133-F3DE7368D77D}" srcOrd="1" destOrd="0" presId="urn:microsoft.com/office/officeart/2005/8/layout/pyramid3"/>
    <dgm:cxn modelId="{29F7FE89-2D37-483F-9ADC-CD8365FAC2B3}" type="presOf" srcId="{8EBC0342-9F74-4264-83C4-74A4B71E1912}" destId="{C56FC8D6-526F-4B14-97BD-4742234F743A}" srcOrd="0" destOrd="0" presId="urn:microsoft.com/office/officeart/2005/8/layout/pyramid3"/>
    <dgm:cxn modelId="{4124C29B-B1A9-46B4-9EB3-5A5AA98910CE}" type="presOf" srcId="{55FF9CBC-3296-4D90-AF18-11D9383860C8}" destId="{6150BE16-8C49-4020-9E6B-270816B9D4CC}" srcOrd="0" destOrd="0" presId="urn:microsoft.com/office/officeart/2005/8/layout/pyramid3"/>
    <dgm:cxn modelId="{BF4847A7-404C-4B5E-8B3A-1FAE204923CF}" srcId="{A32B2C96-9AB2-4A0B-BB59-2078CBBD2C4C}" destId="{55FF9CBC-3296-4D90-AF18-11D9383860C8}" srcOrd="2" destOrd="0" parTransId="{0452B873-B142-47BE-A0AC-529817235964}" sibTransId="{C588FD61-DD9D-4825-9A8F-C6BEB55BAB4A}"/>
    <dgm:cxn modelId="{FC34C0CB-413F-46D6-91AB-A1970BB9B7D3}" type="presOf" srcId="{79FB2A11-F9CF-4BF0-8726-CE00E3155603}" destId="{C4E61073-8A78-476E-B223-4AB5C18B5887}" srcOrd="1" destOrd="0" presId="urn:microsoft.com/office/officeart/2005/8/layout/pyramid3"/>
    <dgm:cxn modelId="{2CBAE8CC-5F98-4DA7-B6EE-23B858BFBB92}" type="presOf" srcId="{047D8006-9CCA-4813-B63D-D70DEC8F83E7}" destId="{523F2445-6F75-4B80-906E-39DB7C512214}" srcOrd="1" destOrd="0" presId="urn:microsoft.com/office/officeart/2005/8/layout/pyramid3"/>
    <dgm:cxn modelId="{97FD8DCF-8EA1-42B4-8721-70389FA282DB}" type="presOf" srcId="{79FB2A11-F9CF-4BF0-8726-CE00E3155603}" destId="{7B1134B1-CEC1-44E9-9DDA-63C13397F57E}" srcOrd="0" destOrd="0" presId="urn:microsoft.com/office/officeart/2005/8/layout/pyramid3"/>
    <dgm:cxn modelId="{42FB9144-7BF2-4FCC-BFCB-E3E732A8AC84}" type="presParOf" srcId="{A37152E1-4286-41E2-A55F-03250F4508EA}" destId="{564FAAAF-7238-4C9E-BB26-11C55DA5A3D5}" srcOrd="0" destOrd="0" presId="urn:microsoft.com/office/officeart/2005/8/layout/pyramid3"/>
    <dgm:cxn modelId="{B538AC50-83CE-4EF9-90DC-8F717AD54E23}" type="presParOf" srcId="{564FAAAF-7238-4C9E-BB26-11C55DA5A3D5}" destId="{179A4F00-DD99-4EF0-A205-43C23C403672}" srcOrd="0" destOrd="0" presId="urn:microsoft.com/office/officeart/2005/8/layout/pyramid3"/>
    <dgm:cxn modelId="{9ECE176A-DE51-4B1B-89CE-DBE9B776C48D}" type="presParOf" srcId="{564FAAAF-7238-4C9E-BB26-11C55DA5A3D5}" destId="{523F2445-6F75-4B80-906E-39DB7C512214}" srcOrd="1" destOrd="0" presId="urn:microsoft.com/office/officeart/2005/8/layout/pyramid3"/>
    <dgm:cxn modelId="{B7C872E6-D816-486D-AEA2-87D1E3424EF8}" type="presParOf" srcId="{A37152E1-4286-41E2-A55F-03250F4508EA}" destId="{95C652C7-E551-4920-939C-F7A28A0E62CA}" srcOrd="1" destOrd="0" presId="urn:microsoft.com/office/officeart/2005/8/layout/pyramid3"/>
    <dgm:cxn modelId="{C59D2646-631E-4566-8FA3-CA38BAD07F93}" type="presParOf" srcId="{95C652C7-E551-4920-939C-F7A28A0E62CA}" destId="{C56FC8D6-526F-4B14-97BD-4742234F743A}" srcOrd="0" destOrd="0" presId="urn:microsoft.com/office/officeart/2005/8/layout/pyramid3"/>
    <dgm:cxn modelId="{081B4AE8-A13F-4EB5-A874-A3B1E730AF9F}" type="presParOf" srcId="{95C652C7-E551-4920-939C-F7A28A0E62CA}" destId="{B8F4A18A-9FFA-4799-B3A3-F35A94907034}" srcOrd="1" destOrd="0" presId="urn:microsoft.com/office/officeart/2005/8/layout/pyramid3"/>
    <dgm:cxn modelId="{D223258F-15DE-4C4F-9E76-1F450E624AC6}" type="presParOf" srcId="{A37152E1-4286-41E2-A55F-03250F4508EA}" destId="{67898EE9-8A00-4D76-8F66-2F95B6B6358C}" srcOrd="2" destOrd="0" presId="urn:microsoft.com/office/officeart/2005/8/layout/pyramid3"/>
    <dgm:cxn modelId="{8392A916-7236-46F4-9C68-AC077DEBB261}" type="presParOf" srcId="{67898EE9-8A00-4D76-8F66-2F95B6B6358C}" destId="{6150BE16-8C49-4020-9E6B-270816B9D4CC}" srcOrd="0" destOrd="0" presId="urn:microsoft.com/office/officeart/2005/8/layout/pyramid3"/>
    <dgm:cxn modelId="{F3852FED-B6EF-449B-8392-7E8E26C0C681}" type="presParOf" srcId="{67898EE9-8A00-4D76-8F66-2F95B6B6358C}" destId="{3DDB4B66-59C7-4B56-9133-F3DE7368D77D}" srcOrd="1" destOrd="0" presId="urn:microsoft.com/office/officeart/2005/8/layout/pyramid3"/>
    <dgm:cxn modelId="{E95924D9-4FC2-471A-B64F-E3C2397747B2}" type="presParOf" srcId="{A37152E1-4286-41E2-A55F-03250F4508EA}" destId="{DAE7E5A1-38FE-4345-9EEE-49A163D9ACDA}" srcOrd="3" destOrd="0" presId="urn:microsoft.com/office/officeart/2005/8/layout/pyramid3"/>
    <dgm:cxn modelId="{0898B87B-16F6-4FF2-9108-E790F36F2CEC}" type="presParOf" srcId="{DAE7E5A1-38FE-4345-9EEE-49A163D9ACDA}" destId="{7B1134B1-CEC1-44E9-9DDA-63C13397F57E}" srcOrd="0" destOrd="0" presId="urn:microsoft.com/office/officeart/2005/8/layout/pyramid3"/>
    <dgm:cxn modelId="{5077E0C1-C6D2-49FA-8B41-641F8F03EEA7}" type="presParOf" srcId="{DAE7E5A1-38FE-4345-9EEE-49A163D9ACDA}" destId="{C4E61073-8A78-476E-B223-4AB5C18B5887}"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2B2C96-9AB2-4A0B-BB59-2078CBBD2C4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IN"/>
        </a:p>
      </dgm:t>
    </dgm:pt>
    <dgm:pt modelId="{047D8006-9CCA-4813-B63D-D70DEC8F83E7}">
      <dgm:prSet phldrT="[Text]" custT="1"/>
      <dgm:spPr>
        <a:solidFill>
          <a:srgbClr val="0046AA"/>
        </a:solidFill>
      </dgm:spPr>
      <dgm:t>
        <a:bodyPr anchor="t"/>
        <a:lstStyle/>
        <a:p>
          <a:endParaRPr lang="en-US" sz="1400" b="1" dirty="0">
            <a:solidFill>
              <a:schemeClr val="bg1"/>
            </a:solidFill>
            <a:latin typeface="D-DIN" panose="020B05040302020A0204" pitchFamily="34" charset="0"/>
            <a:cs typeface="Calibri" panose="020F0502020204030204" pitchFamily="34" charset="0"/>
          </a:endParaRPr>
        </a:p>
        <a:p>
          <a:endParaRPr lang="en-US" sz="1400" b="1" dirty="0">
            <a:solidFill>
              <a:schemeClr val="bg1"/>
            </a:solidFill>
            <a:latin typeface="D-DIN" panose="020B05040302020A0204" pitchFamily="34" charset="0"/>
            <a:cs typeface="Calibri" panose="020F0502020204030204" pitchFamily="34" charset="0"/>
          </a:endParaRPr>
        </a:p>
        <a:p>
          <a:r>
            <a:rPr lang="en-US" sz="1400" b="1" dirty="0">
              <a:solidFill>
                <a:schemeClr val="bg1"/>
              </a:solidFill>
              <a:latin typeface="D-DIN" panose="020B05040302020A0204" pitchFamily="34" charset="0"/>
              <a:cs typeface="Calibri" panose="020F0502020204030204" pitchFamily="34" charset="0"/>
            </a:rPr>
            <a:t>Economy</a:t>
          </a:r>
          <a:endParaRPr lang="en-IN" sz="1400" b="1" dirty="0">
            <a:solidFill>
              <a:schemeClr val="bg1"/>
            </a:solidFill>
            <a:latin typeface="D-DIN" panose="020B05040302020A0204" pitchFamily="34" charset="0"/>
            <a:cs typeface="Calibri" panose="020F0502020204030204" pitchFamily="34" charset="0"/>
          </a:endParaRPr>
        </a:p>
      </dgm:t>
    </dgm:pt>
    <dgm:pt modelId="{CDDCCF86-12F2-42ED-BC2D-9CEA3B727765}" type="parTrans" cxnId="{9B48A172-784D-4777-99EA-A74FC9630518}">
      <dgm:prSet/>
      <dgm:spPr/>
      <dgm:t>
        <a:bodyPr/>
        <a:lstStyle/>
        <a:p>
          <a:endParaRPr lang="en-IN" sz="1200" b="1">
            <a:latin typeface="D-DIN" panose="020B05040302020A0204" pitchFamily="34" charset="0"/>
            <a:cs typeface="Calibri" panose="020F0502020204030204" pitchFamily="34" charset="0"/>
          </a:endParaRPr>
        </a:p>
      </dgm:t>
    </dgm:pt>
    <dgm:pt modelId="{7D6EC317-5EB4-49DE-9665-6C1A7FD963EC}" type="sibTrans" cxnId="{9B48A172-784D-4777-99EA-A74FC9630518}">
      <dgm:prSet/>
      <dgm:spPr/>
      <dgm:t>
        <a:bodyPr/>
        <a:lstStyle/>
        <a:p>
          <a:endParaRPr lang="en-IN" sz="1200" b="1">
            <a:latin typeface="D-DIN" panose="020B05040302020A0204" pitchFamily="34" charset="0"/>
            <a:cs typeface="Calibri" panose="020F0502020204030204" pitchFamily="34" charset="0"/>
          </a:endParaRPr>
        </a:p>
      </dgm:t>
    </dgm:pt>
    <dgm:pt modelId="{8EBC0342-9F74-4264-83C4-74A4B71E1912}">
      <dgm:prSet phldrT="[Text]" custT="1"/>
      <dgm:spPr>
        <a:solidFill>
          <a:srgbClr val="C00000"/>
        </a:solidFill>
      </dgm:spPr>
      <dgm:t>
        <a:bodyPr/>
        <a:lstStyle/>
        <a:p>
          <a:r>
            <a:rPr lang="en-US" sz="3200" b="1" dirty="0">
              <a:solidFill>
                <a:schemeClr val="bg1"/>
              </a:solidFill>
              <a:latin typeface="D-DIN" panose="020B05040302020A0204" pitchFamily="34" charset="0"/>
              <a:cs typeface="Calibri" panose="020F0502020204030204" pitchFamily="34" charset="0"/>
            </a:rPr>
            <a:t>Sector</a:t>
          </a:r>
          <a:endParaRPr lang="en-IN" sz="3200" b="1" dirty="0">
            <a:solidFill>
              <a:schemeClr val="bg1"/>
            </a:solidFill>
            <a:latin typeface="D-DIN" panose="020B05040302020A0204" pitchFamily="34" charset="0"/>
            <a:cs typeface="Calibri" panose="020F0502020204030204" pitchFamily="34" charset="0"/>
          </a:endParaRPr>
        </a:p>
      </dgm:t>
    </dgm:pt>
    <dgm:pt modelId="{9CC6C338-0893-40C5-ADD1-080674DCA720}" type="parTrans" cxnId="{32C48427-35FD-4191-877C-5675DD39BA53}">
      <dgm:prSet/>
      <dgm:spPr/>
      <dgm:t>
        <a:bodyPr/>
        <a:lstStyle/>
        <a:p>
          <a:endParaRPr lang="en-IN" sz="1200" b="1">
            <a:latin typeface="D-DIN" panose="020B05040302020A0204" pitchFamily="34" charset="0"/>
            <a:cs typeface="Calibri" panose="020F0502020204030204" pitchFamily="34" charset="0"/>
          </a:endParaRPr>
        </a:p>
      </dgm:t>
    </dgm:pt>
    <dgm:pt modelId="{2DECD3C4-C45B-4D56-98AF-CB41849911F8}" type="sibTrans" cxnId="{32C48427-35FD-4191-877C-5675DD39BA53}">
      <dgm:prSet/>
      <dgm:spPr/>
      <dgm:t>
        <a:bodyPr/>
        <a:lstStyle/>
        <a:p>
          <a:endParaRPr lang="en-IN" sz="1200" b="1">
            <a:latin typeface="D-DIN" panose="020B05040302020A0204" pitchFamily="34" charset="0"/>
            <a:cs typeface="Calibri" panose="020F0502020204030204" pitchFamily="34" charset="0"/>
          </a:endParaRPr>
        </a:p>
      </dgm:t>
    </dgm:pt>
    <dgm:pt modelId="{55FF9CBC-3296-4D90-AF18-11D9383860C8}">
      <dgm:prSet phldrT="[Text]" custT="1"/>
      <dgm:spPr>
        <a:solidFill>
          <a:srgbClr val="EAB200"/>
        </a:solidFill>
      </dgm:spPr>
      <dgm:t>
        <a:bodyPr/>
        <a:lstStyle/>
        <a:p>
          <a:r>
            <a:rPr lang="en-US" sz="4400" b="1" dirty="0">
              <a:solidFill>
                <a:schemeClr val="bg1"/>
              </a:solidFill>
              <a:latin typeface="D-DIN" panose="020B05040302020A0204" pitchFamily="34" charset="0"/>
              <a:cs typeface="Calibri" panose="020F0502020204030204" pitchFamily="34" charset="0"/>
            </a:rPr>
            <a:t>Industry</a:t>
          </a:r>
          <a:endParaRPr lang="en-IN" sz="4400" b="1" dirty="0">
            <a:solidFill>
              <a:schemeClr val="bg1"/>
            </a:solidFill>
            <a:latin typeface="D-DIN" panose="020B05040302020A0204" pitchFamily="34" charset="0"/>
            <a:cs typeface="Calibri" panose="020F0502020204030204" pitchFamily="34" charset="0"/>
          </a:endParaRPr>
        </a:p>
      </dgm:t>
    </dgm:pt>
    <dgm:pt modelId="{0452B873-B142-47BE-A0AC-529817235964}" type="parTrans" cxnId="{BF4847A7-404C-4B5E-8B3A-1FAE204923CF}">
      <dgm:prSet/>
      <dgm:spPr/>
      <dgm:t>
        <a:bodyPr/>
        <a:lstStyle/>
        <a:p>
          <a:endParaRPr lang="en-IN" sz="1200" b="1">
            <a:latin typeface="D-DIN" panose="020B05040302020A0204" pitchFamily="34" charset="0"/>
            <a:cs typeface="Calibri" panose="020F0502020204030204" pitchFamily="34" charset="0"/>
          </a:endParaRPr>
        </a:p>
      </dgm:t>
    </dgm:pt>
    <dgm:pt modelId="{C588FD61-DD9D-4825-9A8F-C6BEB55BAB4A}" type="sibTrans" cxnId="{BF4847A7-404C-4B5E-8B3A-1FAE204923CF}">
      <dgm:prSet/>
      <dgm:spPr/>
      <dgm:t>
        <a:bodyPr/>
        <a:lstStyle/>
        <a:p>
          <a:endParaRPr lang="en-IN" sz="1200" b="1">
            <a:latin typeface="D-DIN" panose="020B05040302020A0204" pitchFamily="34" charset="0"/>
            <a:cs typeface="Calibri" panose="020F0502020204030204" pitchFamily="34" charset="0"/>
          </a:endParaRPr>
        </a:p>
      </dgm:t>
    </dgm:pt>
    <dgm:pt modelId="{79FB2A11-F9CF-4BF0-8726-CE00E3155603}">
      <dgm:prSet custT="1"/>
      <dgm:spPr>
        <a:solidFill>
          <a:schemeClr val="accent1">
            <a:lumMod val="50000"/>
          </a:schemeClr>
        </a:solidFill>
      </dgm:spPr>
      <dgm:t>
        <a:bodyPr anchor="ctr"/>
        <a:lstStyle/>
        <a:p>
          <a:pPr algn="ctr"/>
          <a:r>
            <a:rPr lang="en-US" sz="4800" b="1" dirty="0">
              <a:solidFill>
                <a:schemeClr val="bg1"/>
              </a:solidFill>
              <a:latin typeface="D-DIN" panose="020B05040302020A0204" pitchFamily="34" charset="0"/>
              <a:cs typeface="Calibri" panose="020F0502020204030204" pitchFamily="34" charset="0"/>
            </a:rPr>
            <a:t>Company</a:t>
          </a:r>
          <a:endParaRPr lang="en-IN" sz="4800" b="1" dirty="0">
            <a:solidFill>
              <a:schemeClr val="bg1"/>
            </a:solidFill>
            <a:latin typeface="D-DIN" panose="020B05040302020A0204" pitchFamily="34" charset="0"/>
            <a:cs typeface="Calibri" panose="020F0502020204030204" pitchFamily="34" charset="0"/>
          </a:endParaRPr>
        </a:p>
      </dgm:t>
    </dgm:pt>
    <dgm:pt modelId="{662CBB84-5267-4F02-B49E-D3D40BC04902}" type="parTrans" cxnId="{6850BB66-1A01-41C3-B887-8E13F4A6BF42}">
      <dgm:prSet/>
      <dgm:spPr/>
      <dgm:t>
        <a:bodyPr/>
        <a:lstStyle/>
        <a:p>
          <a:endParaRPr lang="en-IN" sz="1200" b="1">
            <a:latin typeface="D-DIN" panose="020B05040302020A0204" pitchFamily="34" charset="0"/>
            <a:cs typeface="Calibri" panose="020F0502020204030204" pitchFamily="34" charset="0"/>
          </a:endParaRPr>
        </a:p>
      </dgm:t>
    </dgm:pt>
    <dgm:pt modelId="{F9891EF9-6B5C-4800-B331-127018F56123}" type="sibTrans" cxnId="{6850BB66-1A01-41C3-B887-8E13F4A6BF42}">
      <dgm:prSet/>
      <dgm:spPr/>
      <dgm:t>
        <a:bodyPr/>
        <a:lstStyle/>
        <a:p>
          <a:endParaRPr lang="en-IN" sz="1200" b="1">
            <a:latin typeface="D-DIN" panose="020B05040302020A0204" pitchFamily="34" charset="0"/>
            <a:cs typeface="Calibri" panose="020F0502020204030204" pitchFamily="34" charset="0"/>
          </a:endParaRPr>
        </a:p>
      </dgm:t>
    </dgm:pt>
    <dgm:pt modelId="{1AA38C19-7960-428F-B65E-6207847FFA1D}" type="pres">
      <dgm:prSet presAssocID="{A32B2C96-9AB2-4A0B-BB59-2078CBBD2C4C}" presName="Name0" presStyleCnt="0">
        <dgm:presLayoutVars>
          <dgm:dir/>
          <dgm:animLvl val="lvl"/>
          <dgm:resizeHandles val="exact"/>
        </dgm:presLayoutVars>
      </dgm:prSet>
      <dgm:spPr/>
    </dgm:pt>
    <dgm:pt modelId="{F2181329-D823-4551-AEF9-0579AD739E26}" type="pres">
      <dgm:prSet presAssocID="{047D8006-9CCA-4813-B63D-D70DEC8F83E7}" presName="Name8" presStyleCnt="0"/>
      <dgm:spPr/>
    </dgm:pt>
    <dgm:pt modelId="{0B7694F5-D474-4A5E-AC26-9F647BC52078}" type="pres">
      <dgm:prSet presAssocID="{047D8006-9CCA-4813-B63D-D70DEC8F83E7}" presName="level" presStyleLbl="node1" presStyleIdx="0" presStyleCnt="4">
        <dgm:presLayoutVars>
          <dgm:chMax val="1"/>
          <dgm:bulletEnabled val="1"/>
        </dgm:presLayoutVars>
      </dgm:prSet>
      <dgm:spPr/>
    </dgm:pt>
    <dgm:pt modelId="{CEF586F6-CEA2-4687-9333-E2A646FB3A9C}" type="pres">
      <dgm:prSet presAssocID="{047D8006-9CCA-4813-B63D-D70DEC8F83E7}" presName="levelTx" presStyleLbl="revTx" presStyleIdx="0" presStyleCnt="0">
        <dgm:presLayoutVars>
          <dgm:chMax val="1"/>
          <dgm:bulletEnabled val="1"/>
        </dgm:presLayoutVars>
      </dgm:prSet>
      <dgm:spPr/>
    </dgm:pt>
    <dgm:pt modelId="{44FD9BAE-97D9-46EE-BA69-2A75E213507D}" type="pres">
      <dgm:prSet presAssocID="{8EBC0342-9F74-4264-83C4-74A4B71E1912}" presName="Name8" presStyleCnt="0"/>
      <dgm:spPr/>
    </dgm:pt>
    <dgm:pt modelId="{BC937ADF-40DC-4DB0-8BAC-3C7897CB5B29}" type="pres">
      <dgm:prSet presAssocID="{8EBC0342-9F74-4264-83C4-74A4B71E1912}" presName="level" presStyleLbl="node1" presStyleIdx="1" presStyleCnt="4">
        <dgm:presLayoutVars>
          <dgm:chMax val="1"/>
          <dgm:bulletEnabled val="1"/>
        </dgm:presLayoutVars>
      </dgm:prSet>
      <dgm:spPr/>
    </dgm:pt>
    <dgm:pt modelId="{9A0E7749-2EA0-4542-BFDE-A3BC828693F7}" type="pres">
      <dgm:prSet presAssocID="{8EBC0342-9F74-4264-83C4-74A4B71E1912}" presName="levelTx" presStyleLbl="revTx" presStyleIdx="0" presStyleCnt="0">
        <dgm:presLayoutVars>
          <dgm:chMax val="1"/>
          <dgm:bulletEnabled val="1"/>
        </dgm:presLayoutVars>
      </dgm:prSet>
      <dgm:spPr/>
    </dgm:pt>
    <dgm:pt modelId="{1DC860BE-B546-483D-A022-9845F21A5BAA}" type="pres">
      <dgm:prSet presAssocID="{55FF9CBC-3296-4D90-AF18-11D9383860C8}" presName="Name8" presStyleCnt="0"/>
      <dgm:spPr/>
    </dgm:pt>
    <dgm:pt modelId="{F6FE26D8-2E8A-4D7C-8DD2-A25A1679606F}" type="pres">
      <dgm:prSet presAssocID="{55FF9CBC-3296-4D90-AF18-11D9383860C8}" presName="level" presStyleLbl="node1" presStyleIdx="2" presStyleCnt="4">
        <dgm:presLayoutVars>
          <dgm:chMax val="1"/>
          <dgm:bulletEnabled val="1"/>
        </dgm:presLayoutVars>
      </dgm:prSet>
      <dgm:spPr/>
    </dgm:pt>
    <dgm:pt modelId="{CCB4D3BA-8E76-45FA-8BA2-D489125A139E}" type="pres">
      <dgm:prSet presAssocID="{55FF9CBC-3296-4D90-AF18-11D9383860C8}" presName="levelTx" presStyleLbl="revTx" presStyleIdx="0" presStyleCnt="0">
        <dgm:presLayoutVars>
          <dgm:chMax val="1"/>
          <dgm:bulletEnabled val="1"/>
        </dgm:presLayoutVars>
      </dgm:prSet>
      <dgm:spPr/>
    </dgm:pt>
    <dgm:pt modelId="{AC32156A-2232-4D7A-A5D1-9C68EA7A670C}" type="pres">
      <dgm:prSet presAssocID="{79FB2A11-F9CF-4BF0-8726-CE00E3155603}" presName="Name8" presStyleCnt="0"/>
      <dgm:spPr/>
    </dgm:pt>
    <dgm:pt modelId="{64843804-D0FF-4169-9F7E-EC1B63BD5A51}" type="pres">
      <dgm:prSet presAssocID="{79FB2A11-F9CF-4BF0-8726-CE00E3155603}" presName="level" presStyleLbl="node1" presStyleIdx="3" presStyleCnt="4">
        <dgm:presLayoutVars>
          <dgm:chMax val="1"/>
          <dgm:bulletEnabled val="1"/>
        </dgm:presLayoutVars>
      </dgm:prSet>
      <dgm:spPr/>
    </dgm:pt>
    <dgm:pt modelId="{8072BB05-6B27-4AED-8AE3-3380D40610CD}" type="pres">
      <dgm:prSet presAssocID="{79FB2A11-F9CF-4BF0-8726-CE00E3155603}" presName="levelTx" presStyleLbl="revTx" presStyleIdx="0" presStyleCnt="0">
        <dgm:presLayoutVars>
          <dgm:chMax val="1"/>
          <dgm:bulletEnabled val="1"/>
        </dgm:presLayoutVars>
      </dgm:prSet>
      <dgm:spPr/>
    </dgm:pt>
  </dgm:ptLst>
  <dgm:cxnLst>
    <dgm:cxn modelId="{C0CECF0A-AEBF-4911-82AF-67823466BF56}" type="presOf" srcId="{047D8006-9CCA-4813-B63D-D70DEC8F83E7}" destId="{0B7694F5-D474-4A5E-AC26-9F647BC52078}" srcOrd="0" destOrd="0" presId="urn:microsoft.com/office/officeart/2005/8/layout/pyramid1"/>
    <dgm:cxn modelId="{8B10D212-FF08-4D8D-B6D6-400149BDAE99}" type="presOf" srcId="{79FB2A11-F9CF-4BF0-8726-CE00E3155603}" destId="{8072BB05-6B27-4AED-8AE3-3380D40610CD}" srcOrd="1" destOrd="0" presId="urn:microsoft.com/office/officeart/2005/8/layout/pyramid1"/>
    <dgm:cxn modelId="{28C81D22-0AE6-450B-AE3E-9FABB8C2946E}" type="presOf" srcId="{8EBC0342-9F74-4264-83C4-74A4B71E1912}" destId="{BC937ADF-40DC-4DB0-8BAC-3C7897CB5B29}" srcOrd="0" destOrd="0" presId="urn:microsoft.com/office/officeart/2005/8/layout/pyramid1"/>
    <dgm:cxn modelId="{32C48427-35FD-4191-877C-5675DD39BA53}" srcId="{A32B2C96-9AB2-4A0B-BB59-2078CBBD2C4C}" destId="{8EBC0342-9F74-4264-83C4-74A4B71E1912}" srcOrd="1" destOrd="0" parTransId="{9CC6C338-0893-40C5-ADD1-080674DCA720}" sibTransId="{2DECD3C4-C45B-4D56-98AF-CB41849911F8}"/>
    <dgm:cxn modelId="{6850BB66-1A01-41C3-B887-8E13F4A6BF42}" srcId="{A32B2C96-9AB2-4A0B-BB59-2078CBBD2C4C}" destId="{79FB2A11-F9CF-4BF0-8726-CE00E3155603}" srcOrd="3" destOrd="0" parTransId="{662CBB84-5267-4F02-B49E-D3D40BC04902}" sibTransId="{F9891EF9-6B5C-4800-B331-127018F56123}"/>
    <dgm:cxn modelId="{324F3C6B-51E3-48F7-BA96-C8FE217F4DE3}" type="presOf" srcId="{A32B2C96-9AB2-4A0B-BB59-2078CBBD2C4C}" destId="{1AA38C19-7960-428F-B65E-6207847FFA1D}" srcOrd="0" destOrd="0" presId="urn:microsoft.com/office/officeart/2005/8/layout/pyramid1"/>
    <dgm:cxn modelId="{9B48A172-784D-4777-99EA-A74FC9630518}" srcId="{A32B2C96-9AB2-4A0B-BB59-2078CBBD2C4C}" destId="{047D8006-9CCA-4813-B63D-D70DEC8F83E7}" srcOrd="0" destOrd="0" parTransId="{CDDCCF86-12F2-42ED-BC2D-9CEA3B727765}" sibTransId="{7D6EC317-5EB4-49DE-9665-6C1A7FD963EC}"/>
    <dgm:cxn modelId="{2CFE4575-D7A9-470B-B068-9C7442BDC995}" type="presOf" srcId="{8EBC0342-9F74-4264-83C4-74A4B71E1912}" destId="{9A0E7749-2EA0-4542-BFDE-A3BC828693F7}" srcOrd="1" destOrd="0" presId="urn:microsoft.com/office/officeart/2005/8/layout/pyramid1"/>
    <dgm:cxn modelId="{D09F3D7C-1E9B-498F-9D92-ECC8D0D47A8E}" type="presOf" srcId="{047D8006-9CCA-4813-B63D-D70DEC8F83E7}" destId="{CEF586F6-CEA2-4687-9333-E2A646FB3A9C}" srcOrd="1" destOrd="0" presId="urn:microsoft.com/office/officeart/2005/8/layout/pyramid1"/>
    <dgm:cxn modelId="{C388B684-D879-4177-A7B1-B4711C273875}" type="presOf" srcId="{55FF9CBC-3296-4D90-AF18-11D9383860C8}" destId="{F6FE26D8-2E8A-4D7C-8DD2-A25A1679606F}" srcOrd="0" destOrd="0" presId="urn:microsoft.com/office/officeart/2005/8/layout/pyramid1"/>
    <dgm:cxn modelId="{04E7ED9A-70CA-406B-AB1E-6AAA2DE0D419}" type="presOf" srcId="{55FF9CBC-3296-4D90-AF18-11D9383860C8}" destId="{CCB4D3BA-8E76-45FA-8BA2-D489125A139E}" srcOrd="1" destOrd="0" presId="urn:microsoft.com/office/officeart/2005/8/layout/pyramid1"/>
    <dgm:cxn modelId="{BF4847A7-404C-4B5E-8B3A-1FAE204923CF}" srcId="{A32B2C96-9AB2-4A0B-BB59-2078CBBD2C4C}" destId="{55FF9CBC-3296-4D90-AF18-11D9383860C8}" srcOrd="2" destOrd="0" parTransId="{0452B873-B142-47BE-A0AC-529817235964}" sibTransId="{C588FD61-DD9D-4825-9A8F-C6BEB55BAB4A}"/>
    <dgm:cxn modelId="{AAA138EE-333D-44FB-B667-C9E0194DA124}" type="presOf" srcId="{79FB2A11-F9CF-4BF0-8726-CE00E3155603}" destId="{64843804-D0FF-4169-9F7E-EC1B63BD5A51}" srcOrd="0" destOrd="0" presId="urn:microsoft.com/office/officeart/2005/8/layout/pyramid1"/>
    <dgm:cxn modelId="{B687DBDA-C3E1-4BDB-B733-BA6335251EEC}" type="presParOf" srcId="{1AA38C19-7960-428F-B65E-6207847FFA1D}" destId="{F2181329-D823-4551-AEF9-0579AD739E26}" srcOrd="0" destOrd="0" presId="urn:microsoft.com/office/officeart/2005/8/layout/pyramid1"/>
    <dgm:cxn modelId="{5FD42CD2-E66E-4493-AA87-F38DFF7F8AA6}" type="presParOf" srcId="{F2181329-D823-4551-AEF9-0579AD739E26}" destId="{0B7694F5-D474-4A5E-AC26-9F647BC52078}" srcOrd="0" destOrd="0" presId="urn:microsoft.com/office/officeart/2005/8/layout/pyramid1"/>
    <dgm:cxn modelId="{470F2FAB-7EE2-47E5-B73E-87D755372C9C}" type="presParOf" srcId="{F2181329-D823-4551-AEF9-0579AD739E26}" destId="{CEF586F6-CEA2-4687-9333-E2A646FB3A9C}" srcOrd="1" destOrd="0" presId="urn:microsoft.com/office/officeart/2005/8/layout/pyramid1"/>
    <dgm:cxn modelId="{22622EFF-5377-4FBC-9D9D-601F331F5D68}" type="presParOf" srcId="{1AA38C19-7960-428F-B65E-6207847FFA1D}" destId="{44FD9BAE-97D9-46EE-BA69-2A75E213507D}" srcOrd="1" destOrd="0" presId="urn:microsoft.com/office/officeart/2005/8/layout/pyramid1"/>
    <dgm:cxn modelId="{4D54EBFF-7060-4583-8114-E8B1166162C1}" type="presParOf" srcId="{44FD9BAE-97D9-46EE-BA69-2A75E213507D}" destId="{BC937ADF-40DC-4DB0-8BAC-3C7897CB5B29}" srcOrd="0" destOrd="0" presId="urn:microsoft.com/office/officeart/2005/8/layout/pyramid1"/>
    <dgm:cxn modelId="{10502496-EB12-4232-9066-0FDAB980C40A}" type="presParOf" srcId="{44FD9BAE-97D9-46EE-BA69-2A75E213507D}" destId="{9A0E7749-2EA0-4542-BFDE-A3BC828693F7}" srcOrd="1" destOrd="0" presId="urn:microsoft.com/office/officeart/2005/8/layout/pyramid1"/>
    <dgm:cxn modelId="{F287DC54-1988-4753-B0CF-5B3723A5771B}" type="presParOf" srcId="{1AA38C19-7960-428F-B65E-6207847FFA1D}" destId="{1DC860BE-B546-483D-A022-9845F21A5BAA}" srcOrd="2" destOrd="0" presId="urn:microsoft.com/office/officeart/2005/8/layout/pyramid1"/>
    <dgm:cxn modelId="{C69CB5FD-6C54-4878-9250-FBA8DD0591F4}" type="presParOf" srcId="{1DC860BE-B546-483D-A022-9845F21A5BAA}" destId="{F6FE26D8-2E8A-4D7C-8DD2-A25A1679606F}" srcOrd="0" destOrd="0" presId="urn:microsoft.com/office/officeart/2005/8/layout/pyramid1"/>
    <dgm:cxn modelId="{E695ED99-6869-4CD4-9416-91A45015030D}" type="presParOf" srcId="{1DC860BE-B546-483D-A022-9845F21A5BAA}" destId="{CCB4D3BA-8E76-45FA-8BA2-D489125A139E}" srcOrd="1" destOrd="0" presId="urn:microsoft.com/office/officeart/2005/8/layout/pyramid1"/>
    <dgm:cxn modelId="{2D36D483-EDCC-43C9-8D2B-1949DC4FFB9F}" type="presParOf" srcId="{1AA38C19-7960-428F-B65E-6207847FFA1D}" destId="{AC32156A-2232-4D7A-A5D1-9C68EA7A670C}" srcOrd="3" destOrd="0" presId="urn:microsoft.com/office/officeart/2005/8/layout/pyramid1"/>
    <dgm:cxn modelId="{C56BDF07-ECBB-43C6-8447-96963059F303}" type="presParOf" srcId="{AC32156A-2232-4D7A-A5D1-9C68EA7A670C}" destId="{64843804-D0FF-4169-9F7E-EC1B63BD5A51}" srcOrd="0" destOrd="0" presId="urn:microsoft.com/office/officeart/2005/8/layout/pyramid1"/>
    <dgm:cxn modelId="{47C5D6DD-58D2-4E8E-BF77-97461A6EA9ED}" type="presParOf" srcId="{AC32156A-2232-4D7A-A5D1-9C68EA7A670C}" destId="{8072BB05-6B27-4AED-8AE3-3380D40610CD}"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D1F186-6297-4806-9FEA-6CEE19858B8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507E2763-CC8F-440B-9505-6B5C699371AF}">
      <dgm:prSet phldrT="[Text]" custT="1"/>
      <dgm:spPr>
        <a:solidFill>
          <a:srgbClr val="C00000"/>
        </a:solidFill>
        <a:ln>
          <a:noFill/>
        </a:ln>
      </dgm:spPr>
      <dgm:t>
        <a:bodyPr/>
        <a:lstStyle/>
        <a:p>
          <a:r>
            <a:rPr lang="en-IN" sz="1600" b="1" dirty="0">
              <a:latin typeface="D-DIN" panose="020B05040302020A0204" pitchFamily="34" charset="0"/>
              <a:cs typeface="Calibri" panose="020F0502020204030204" pitchFamily="34" charset="0"/>
            </a:rPr>
            <a:t>1996-2000</a:t>
          </a:r>
        </a:p>
      </dgm:t>
    </dgm:pt>
    <dgm:pt modelId="{0866079F-1E83-4CFE-96EE-04C4153F363F}" type="parTrans" cxnId="{8E69E384-AF23-41C1-8175-EFF50CC79F91}">
      <dgm:prSet/>
      <dgm:spPr/>
      <dgm:t>
        <a:bodyPr/>
        <a:lstStyle/>
        <a:p>
          <a:endParaRPr lang="en-IN" sz="2000">
            <a:latin typeface="Calibri" panose="020F0502020204030204" pitchFamily="34" charset="0"/>
            <a:cs typeface="Calibri" panose="020F0502020204030204" pitchFamily="34" charset="0"/>
          </a:endParaRPr>
        </a:p>
      </dgm:t>
    </dgm:pt>
    <dgm:pt modelId="{1CF6716E-0CF2-4C40-87F6-99C506E1DF8F}" type="sibTrans" cxnId="{8E69E384-AF23-41C1-8175-EFF50CC79F91}">
      <dgm:prSet/>
      <dgm:spPr/>
      <dgm:t>
        <a:bodyPr/>
        <a:lstStyle/>
        <a:p>
          <a:endParaRPr lang="en-IN" sz="2000">
            <a:latin typeface="Calibri" panose="020F0502020204030204" pitchFamily="34" charset="0"/>
            <a:cs typeface="Calibri" panose="020F0502020204030204" pitchFamily="34" charset="0"/>
          </a:endParaRPr>
        </a:p>
      </dgm:t>
    </dgm:pt>
    <dgm:pt modelId="{95529168-D0BF-4511-8383-E7E05107938B}">
      <dgm:prSet phldrT="[Text]" custT="1"/>
      <dgm:spPr>
        <a:noFill/>
        <a:ln>
          <a:noFill/>
        </a:ln>
      </dgm:spPr>
      <dgm:t>
        <a:bodyPr/>
        <a:lstStyle/>
        <a:p>
          <a:r>
            <a:rPr lang="en-IN" sz="1400" b="1" dirty="0">
              <a:effectLst/>
              <a:latin typeface="D-DIN" panose="020B05040302020A0204" pitchFamily="34" charset="0"/>
              <a:cs typeface="Calibri" panose="020F0502020204030204" pitchFamily="34" charset="0"/>
            </a:rPr>
            <a:t>Technology </a:t>
          </a:r>
        </a:p>
      </dgm:t>
    </dgm:pt>
    <dgm:pt modelId="{61ACBE82-3A75-4A3B-9C57-FECFFDE0A89A}" type="parTrans" cxnId="{92AA754E-93CA-4530-BCD7-D9A4C058162B}">
      <dgm:prSet/>
      <dgm:spPr/>
      <dgm:t>
        <a:bodyPr/>
        <a:lstStyle/>
        <a:p>
          <a:endParaRPr lang="en-IN" sz="2000">
            <a:latin typeface="Calibri" panose="020F0502020204030204" pitchFamily="34" charset="0"/>
            <a:cs typeface="Calibri" panose="020F0502020204030204" pitchFamily="34" charset="0"/>
          </a:endParaRPr>
        </a:p>
      </dgm:t>
    </dgm:pt>
    <dgm:pt modelId="{D99D6F9B-E31E-48C7-B582-8B1A4E0E19BF}" type="sibTrans" cxnId="{92AA754E-93CA-4530-BCD7-D9A4C058162B}">
      <dgm:prSet/>
      <dgm:spPr/>
      <dgm:t>
        <a:bodyPr/>
        <a:lstStyle/>
        <a:p>
          <a:endParaRPr lang="en-IN" sz="2000">
            <a:latin typeface="Calibri" panose="020F0502020204030204" pitchFamily="34" charset="0"/>
            <a:cs typeface="Calibri" panose="020F0502020204030204" pitchFamily="34" charset="0"/>
          </a:endParaRPr>
        </a:p>
      </dgm:t>
    </dgm:pt>
    <dgm:pt modelId="{472A8EDA-1ED7-4F22-A53C-67CAD18ED3E9}">
      <dgm:prSet phldrT="[Text]" custT="1"/>
      <dgm:spPr>
        <a:noFill/>
        <a:ln>
          <a:noFill/>
        </a:ln>
      </dgm:spPr>
      <dgm:t>
        <a:bodyPr/>
        <a:lstStyle/>
        <a:p>
          <a:r>
            <a:rPr lang="en-IN" sz="1400" b="1" dirty="0">
              <a:effectLst/>
              <a:latin typeface="D-DIN" panose="020B05040302020A0204" pitchFamily="34" charset="0"/>
              <a:cs typeface="Calibri" panose="020F0502020204030204" pitchFamily="34" charset="0"/>
            </a:rPr>
            <a:t>Media</a:t>
          </a:r>
        </a:p>
      </dgm:t>
    </dgm:pt>
    <dgm:pt modelId="{EFD6C8D6-F5BB-4863-B07A-A9EA27F9271F}" type="parTrans" cxnId="{0749F781-7580-4FC2-A730-33977880B4B6}">
      <dgm:prSet/>
      <dgm:spPr/>
      <dgm:t>
        <a:bodyPr/>
        <a:lstStyle/>
        <a:p>
          <a:endParaRPr lang="en-IN" sz="2000">
            <a:latin typeface="Calibri" panose="020F0502020204030204" pitchFamily="34" charset="0"/>
            <a:cs typeface="Calibri" panose="020F0502020204030204" pitchFamily="34" charset="0"/>
          </a:endParaRPr>
        </a:p>
      </dgm:t>
    </dgm:pt>
    <dgm:pt modelId="{94D1092C-8083-4575-8EE3-2B9C3F4CEA5C}" type="sibTrans" cxnId="{0749F781-7580-4FC2-A730-33977880B4B6}">
      <dgm:prSet/>
      <dgm:spPr/>
      <dgm:t>
        <a:bodyPr/>
        <a:lstStyle/>
        <a:p>
          <a:endParaRPr lang="en-IN" sz="2000">
            <a:latin typeface="Calibri" panose="020F0502020204030204" pitchFamily="34" charset="0"/>
            <a:cs typeface="Calibri" panose="020F0502020204030204" pitchFamily="34" charset="0"/>
          </a:endParaRPr>
        </a:p>
      </dgm:t>
    </dgm:pt>
    <dgm:pt modelId="{045E440E-5616-442B-8AF8-93259BBAC0D2}">
      <dgm:prSet phldrT="[Text]" custT="1"/>
      <dgm:spPr>
        <a:solidFill>
          <a:srgbClr val="C00000"/>
        </a:solidFill>
        <a:ln>
          <a:noFill/>
        </a:ln>
      </dgm:spPr>
      <dgm:t>
        <a:bodyPr/>
        <a:lstStyle/>
        <a:p>
          <a:r>
            <a:rPr lang="en-IN" sz="1600" b="1" dirty="0">
              <a:latin typeface="D-DIN" panose="020B05040302020A0204" pitchFamily="34" charset="0"/>
              <a:cs typeface="Calibri" panose="020F0502020204030204" pitchFamily="34" charset="0"/>
            </a:rPr>
            <a:t>2003-2008</a:t>
          </a:r>
        </a:p>
      </dgm:t>
    </dgm:pt>
    <dgm:pt modelId="{80353997-7A25-4BED-8AD4-4A406308E268}" type="parTrans" cxnId="{7FB8A472-6A2E-4F49-BAF7-58D58F1E299E}">
      <dgm:prSet/>
      <dgm:spPr/>
      <dgm:t>
        <a:bodyPr/>
        <a:lstStyle/>
        <a:p>
          <a:endParaRPr lang="en-IN" sz="2000">
            <a:latin typeface="Calibri" panose="020F0502020204030204" pitchFamily="34" charset="0"/>
            <a:cs typeface="Calibri" panose="020F0502020204030204" pitchFamily="34" charset="0"/>
          </a:endParaRPr>
        </a:p>
      </dgm:t>
    </dgm:pt>
    <dgm:pt modelId="{FC340454-60A6-4B97-A7D2-ED50374BDD79}" type="sibTrans" cxnId="{7FB8A472-6A2E-4F49-BAF7-58D58F1E299E}">
      <dgm:prSet/>
      <dgm:spPr/>
      <dgm:t>
        <a:bodyPr/>
        <a:lstStyle/>
        <a:p>
          <a:endParaRPr lang="en-IN" sz="2000">
            <a:latin typeface="Calibri" panose="020F0502020204030204" pitchFamily="34" charset="0"/>
            <a:cs typeface="Calibri" panose="020F0502020204030204" pitchFamily="34" charset="0"/>
          </a:endParaRPr>
        </a:p>
      </dgm:t>
    </dgm:pt>
    <dgm:pt modelId="{DEBBE665-B452-470B-A7BC-4745041FDCA9}">
      <dgm:prSet phldrT="[Text]" custT="1"/>
      <dgm:spPr>
        <a:noFill/>
        <a:ln>
          <a:noFill/>
        </a:ln>
      </dgm:spPr>
      <dgm:t>
        <a:bodyPr/>
        <a:lstStyle/>
        <a:p>
          <a:r>
            <a:rPr lang="en-IN" sz="1400" b="1" dirty="0">
              <a:latin typeface="D-DIN" panose="020B05040302020A0204" pitchFamily="34" charset="0"/>
              <a:cs typeface="Calibri" panose="020F0502020204030204" pitchFamily="34" charset="0"/>
            </a:rPr>
            <a:t>Infrastructure</a:t>
          </a:r>
        </a:p>
      </dgm:t>
    </dgm:pt>
    <dgm:pt modelId="{563EACE6-8914-445C-9AEB-43B3359EBD38}" type="parTrans" cxnId="{4839B071-5887-4E73-BEA0-3E3431C93251}">
      <dgm:prSet/>
      <dgm:spPr/>
      <dgm:t>
        <a:bodyPr/>
        <a:lstStyle/>
        <a:p>
          <a:endParaRPr lang="en-IN" sz="2000">
            <a:latin typeface="Calibri" panose="020F0502020204030204" pitchFamily="34" charset="0"/>
            <a:cs typeface="Calibri" panose="020F0502020204030204" pitchFamily="34" charset="0"/>
          </a:endParaRPr>
        </a:p>
      </dgm:t>
    </dgm:pt>
    <dgm:pt modelId="{B7A04F00-7FBC-4BE5-814B-F1EC583799D1}" type="sibTrans" cxnId="{4839B071-5887-4E73-BEA0-3E3431C93251}">
      <dgm:prSet/>
      <dgm:spPr/>
      <dgm:t>
        <a:bodyPr/>
        <a:lstStyle/>
        <a:p>
          <a:endParaRPr lang="en-IN" sz="2000">
            <a:latin typeface="Calibri" panose="020F0502020204030204" pitchFamily="34" charset="0"/>
            <a:cs typeface="Calibri" panose="020F0502020204030204" pitchFamily="34" charset="0"/>
          </a:endParaRPr>
        </a:p>
      </dgm:t>
    </dgm:pt>
    <dgm:pt modelId="{EEABA9C8-49FC-446E-BE44-4EEB48EFDFEA}">
      <dgm:prSet phldrT="[Text]" custT="1"/>
      <dgm:spPr>
        <a:noFill/>
        <a:ln>
          <a:noFill/>
        </a:ln>
      </dgm:spPr>
      <dgm:t>
        <a:bodyPr/>
        <a:lstStyle/>
        <a:p>
          <a:r>
            <a:rPr lang="en-IN" sz="1400" b="1" dirty="0">
              <a:latin typeface="D-DIN" panose="020B05040302020A0204" pitchFamily="34" charset="0"/>
              <a:cs typeface="Calibri" panose="020F0502020204030204" pitchFamily="34" charset="0"/>
            </a:rPr>
            <a:t>Commodities</a:t>
          </a:r>
        </a:p>
      </dgm:t>
    </dgm:pt>
    <dgm:pt modelId="{1D007F29-9F6F-4768-BF7E-E65C2700546A}" type="parTrans" cxnId="{52E89755-C9E0-40EB-91B1-D63E05499C0D}">
      <dgm:prSet/>
      <dgm:spPr/>
      <dgm:t>
        <a:bodyPr/>
        <a:lstStyle/>
        <a:p>
          <a:endParaRPr lang="en-IN" sz="2000">
            <a:latin typeface="Calibri" panose="020F0502020204030204" pitchFamily="34" charset="0"/>
            <a:cs typeface="Calibri" panose="020F0502020204030204" pitchFamily="34" charset="0"/>
          </a:endParaRPr>
        </a:p>
      </dgm:t>
    </dgm:pt>
    <dgm:pt modelId="{168E7CCB-B29A-4AB8-9D9D-A7025DDD6334}" type="sibTrans" cxnId="{52E89755-C9E0-40EB-91B1-D63E05499C0D}">
      <dgm:prSet/>
      <dgm:spPr/>
      <dgm:t>
        <a:bodyPr/>
        <a:lstStyle/>
        <a:p>
          <a:endParaRPr lang="en-IN" sz="2000">
            <a:latin typeface="Calibri" panose="020F0502020204030204" pitchFamily="34" charset="0"/>
            <a:cs typeface="Calibri" panose="020F0502020204030204" pitchFamily="34" charset="0"/>
          </a:endParaRPr>
        </a:p>
      </dgm:t>
    </dgm:pt>
    <dgm:pt modelId="{EFC8A04B-8B26-4EFE-BD20-5AF32FE28856}">
      <dgm:prSet phldrT="[Text]" custT="1"/>
      <dgm:spPr>
        <a:solidFill>
          <a:srgbClr val="C00000"/>
        </a:solidFill>
        <a:ln>
          <a:noFill/>
        </a:ln>
      </dgm:spPr>
      <dgm:t>
        <a:bodyPr/>
        <a:lstStyle/>
        <a:p>
          <a:r>
            <a:rPr lang="en-IN" sz="1600" b="1" dirty="0">
              <a:latin typeface="D-DIN" panose="020B05040302020A0204" pitchFamily="34" charset="0"/>
              <a:cs typeface="Calibri" panose="020F0502020204030204" pitchFamily="34" charset="0"/>
            </a:rPr>
            <a:t>2009-2014</a:t>
          </a:r>
        </a:p>
      </dgm:t>
    </dgm:pt>
    <dgm:pt modelId="{80DE000C-C698-4E3C-A02A-29F4E2F1ED98}" type="parTrans" cxnId="{5A87A52E-3A96-4C6D-B896-4C04B71C0296}">
      <dgm:prSet/>
      <dgm:spPr/>
      <dgm:t>
        <a:bodyPr/>
        <a:lstStyle/>
        <a:p>
          <a:endParaRPr lang="en-IN" sz="2000">
            <a:latin typeface="Calibri" panose="020F0502020204030204" pitchFamily="34" charset="0"/>
            <a:cs typeface="Calibri" panose="020F0502020204030204" pitchFamily="34" charset="0"/>
          </a:endParaRPr>
        </a:p>
      </dgm:t>
    </dgm:pt>
    <dgm:pt modelId="{A114D5F2-0C15-49D7-A5E8-F4F1F7397711}" type="sibTrans" cxnId="{5A87A52E-3A96-4C6D-B896-4C04B71C0296}">
      <dgm:prSet/>
      <dgm:spPr/>
      <dgm:t>
        <a:bodyPr/>
        <a:lstStyle/>
        <a:p>
          <a:endParaRPr lang="en-IN" sz="2000">
            <a:latin typeface="Calibri" panose="020F0502020204030204" pitchFamily="34" charset="0"/>
            <a:cs typeface="Calibri" panose="020F0502020204030204" pitchFamily="34" charset="0"/>
          </a:endParaRPr>
        </a:p>
      </dgm:t>
    </dgm:pt>
    <dgm:pt modelId="{6622CAC6-09BB-477B-B63B-04A1D684C06E}">
      <dgm:prSet phldrT="[Text]" custT="1"/>
      <dgm:spPr>
        <a:noFill/>
        <a:ln>
          <a:noFill/>
        </a:ln>
      </dgm:spPr>
      <dgm:t>
        <a:bodyPr/>
        <a:lstStyle/>
        <a:p>
          <a:r>
            <a:rPr lang="en-IN" sz="1400" b="1" dirty="0">
              <a:latin typeface="D-DIN" panose="020B05040302020A0204" pitchFamily="34" charset="0"/>
              <a:cs typeface="Calibri" panose="020F0502020204030204" pitchFamily="34" charset="0"/>
            </a:rPr>
            <a:t>Consumption</a:t>
          </a:r>
        </a:p>
      </dgm:t>
    </dgm:pt>
    <dgm:pt modelId="{808535EE-2C89-48AC-87F4-9B933C301B44}" type="parTrans" cxnId="{60759FEB-4B54-47B4-83BF-8C1EEB60C2B8}">
      <dgm:prSet/>
      <dgm:spPr/>
      <dgm:t>
        <a:bodyPr/>
        <a:lstStyle/>
        <a:p>
          <a:endParaRPr lang="en-IN" sz="2000">
            <a:latin typeface="Calibri" panose="020F0502020204030204" pitchFamily="34" charset="0"/>
            <a:cs typeface="Calibri" panose="020F0502020204030204" pitchFamily="34" charset="0"/>
          </a:endParaRPr>
        </a:p>
      </dgm:t>
    </dgm:pt>
    <dgm:pt modelId="{9339C6D6-736C-4A19-A43C-A488322986C8}" type="sibTrans" cxnId="{60759FEB-4B54-47B4-83BF-8C1EEB60C2B8}">
      <dgm:prSet/>
      <dgm:spPr/>
      <dgm:t>
        <a:bodyPr/>
        <a:lstStyle/>
        <a:p>
          <a:endParaRPr lang="en-IN" sz="2000">
            <a:latin typeface="Calibri" panose="020F0502020204030204" pitchFamily="34" charset="0"/>
            <a:cs typeface="Calibri" panose="020F0502020204030204" pitchFamily="34" charset="0"/>
          </a:endParaRPr>
        </a:p>
      </dgm:t>
    </dgm:pt>
    <dgm:pt modelId="{EF773848-B9B9-4160-98F0-E1024FDFC944}">
      <dgm:prSet phldrT="[Text]" custT="1"/>
      <dgm:spPr>
        <a:noFill/>
        <a:ln>
          <a:noFill/>
        </a:ln>
      </dgm:spPr>
      <dgm:t>
        <a:bodyPr/>
        <a:lstStyle/>
        <a:p>
          <a:r>
            <a:rPr lang="en-IN" sz="1400" b="1" dirty="0">
              <a:latin typeface="D-DIN" panose="020B05040302020A0204" pitchFamily="34" charset="0"/>
              <a:cs typeface="Calibri" panose="020F0502020204030204" pitchFamily="34" charset="0"/>
            </a:rPr>
            <a:t>Pharma</a:t>
          </a:r>
        </a:p>
      </dgm:t>
    </dgm:pt>
    <dgm:pt modelId="{39CD7D15-5242-43C3-8BCB-DE5177018160}" type="parTrans" cxnId="{33ADBF6C-8EDA-4879-8A40-8156407D6F7D}">
      <dgm:prSet/>
      <dgm:spPr/>
      <dgm:t>
        <a:bodyPr/>
        <a:lstStyle/>
        <a:p>
          <a:endParaRPr lang="en-IN" sz="2000">
            <a:latin typeface="Calibri" panose="020F0502020204030204" pitchFamily="34" charset="0"/>
            <a:cs typeface="Calibri" panose="020F0502020204030204" pitchFamily="34" charset="0"/>
          </a:endParaRPr>
        </a:p>
      </dgm:t>
    </dgm:pt>
    <dgm:pt modelId="{FD47425C-D389-4332-AB3B-71B48306E4A8}" type="sibTrans" cxnId="{33ADBF6C-8EDA-4879-8A40-8156407D6F7D}">
      <dgm:prSet/>
      <dgm:spPr/>
      <dgm:t>
        <a:bodyPr/>
        <a:lstStyle/>
        <a:p>
          <a:endParaRPr lang="en-IN" sz="2000">
            <a:latin typeface="Calibri" panose="020F0502020204030204" pitchFamily="34" charset="0"/>
            <a:cs typeface="Calibri" panose="020F0502020204030204" pitchFamily="34" charset="0"/>
          </a:endParaRPr>
        </a:p>
      </dgm:t>
    </dgm:pt>
    <dgm:pt modelId="{7D7F389C-D237-4AD2-A279-AC56D91CEBC2}">
      <dgm:prSet custT="1"/>
      <dgm:spPr>
        <a:solidFill>
          <a:srgbClr val="C00000"/>
        </a:solidFill>
        <a:ln>
          <a:noFill/>
        </a:ln>
      </dgm:spPr>
      <dgm:t>
        <a:bodyPr/>
        <a:lstStyle/>
        <a:p>
          <a:r>
            <a:rPr lang="en-IN" sz="1600" b="1" dirty="0">
              <a:latin typeface="D-DIN" panose="020B05040302020A0204" pitchFamily="34" charset="0"/>
              <a:cs typeface="Calibri" panose="020F0502020204030204" pitchFamily="34" charset="0"/>
            </a:rPr>
            <a:t>2015-2019</a:t>
          </a:r>
        </a:p>
      </dgm:t>
    </dgm:pt>
    <dgm:pt modelId="{9E5773F9-C57D-413E-9569-6007B23D5A27}" type="parTrans" cxnId="{702AB6E2-A316-43C2-8281-D4104A11FFE4}">
      <dgm:prSet/>
      <dgm:spPr/>
      <dgm:t>
        <a:bodyPr/>
        <a:lstStyle/>
        <a:p>
          <a:endParaRPr lang="en-IN" sz="2000">
            <a:latin typeface="Calibri" panose="020F0502020204030204" pitchFamily="34" charset="0"/>
            <a:cs typeface="Calibri" panose="020F0502020204030204" pitchFamily="34" charset="0"/>
          </a:endParaRPr>
        </a:p>
      </dgm:t>
    </dgm:pt>
    <dgm:pt modelId="{4BD987DF-6BF7-4458-9EE4-E8EAC0E24CDF}" type="sibTrans" cxnId="{702AB6E2-A316-43C2-8281-D4104A11FFE4}">
      <dgm:prSet/>
      <dgm:spPr/>
      <dgm:t>
        <a:bodyPr/>
        <a:lstStyle/>
        <a:p>
          <a:endParaRPr lang="en-IN" sz="2000">
            <a:latin typeface="Calibri" panose="020F0502020204030204" pitchFamily="34" charset="0"/>
            <a:cs typeface="Calibri" panose="020F0502020204030204" pitchFamily="34" charset="0"/>
          </a:endParaRPr>
        </a:p>
      </dgm:t>
    </dgm:pt>
    <dgm:pt modelId="{375723BF-A40B-407D-B06D-BEC5454087BA}">
      <dgm:prSet custT="1"/>
      <dgm:spPr>
        <a:solidFill>
          <a:srgbClr val="C00000"/>
        </a:solidFill>
        <a:ln>
          <a:noFill/>
        </a:ln>
      </dgm:spPr>
      <dgm:t>
        <a:bodyPr/>
        <a:lstStyle/>
        <a:p>
          <a:r>
            <a:rPr lang="en-IN" sz="1600" b="1" dirty="0">
              <a:latin typeface="D-DIN" panose="020B05040302020A0204" pitchFamily="34" charset="0"/>
              <a:cs typeface="Calibri" panose="020F0502020204030204" pitchFamily="34" charset="0"/>
            </a:rPr>
            <a:t>2020-21 onwards ??  </a:t>
          </a:r>
        </a:p>
      </dgm:t>
    </dgm:pt>
    <dgm:pt modelId="{7A9F3CC0-7F11-48A6-9279-F16A445CDA9B}" type="parTrans" cxnId="{9C5E07F1-07A2-49D5-9865-1226A4F1FB93}">
      <dgm:prSet/>
      <dgm:spPr/>
      <dgm:t>
        <a:bodyPr/>
        <a:lstStyle/>
        <a:p>
          <a:endParaRPr lang="en-IN" sz="2000">
            <a:latin typeface="Calibri" panose="020F0502020204030204" pitchFamily="34" charset="0"/>
            <a:cs typeface="Calibri" panose="020F0502020204030204" pitchFamily="34" charset="0"/>
          </a:endParaRPr>
        </a:p>
      </dgm:t>
    </dgm:pt>
    <dgm:pt modelId="{7C5144AA-BC02-49A8-8D48-A72407B17E07}" type="sibTrans" cxnId="{9C5E07F1-07A2-49D5-9865-1226A4F1FB93}">
      <dgm:prSet/>
      <dgm:spPr/>
      <dgm:t>
        <a:bodyPr/>
        <a:lstStyle/>
        <a:p>
          <a:endParaRPr lang="en-IN" sz="2000">
            <a:latin typeface="Calibri" panose="020F0502020204030204" pitchFamily="34" charset="0"/>
            <a:cs typeface="Calibri" panose="020F0502020204030204" pitchFamily="34" charset="0"/>
          </a:endParaRPr>
        </a:p>
      </dgm:t>
    </dgm:pt>
    <dgm:pt modelId="{36102A93-F559-46F0-B0A6-B1BBC7EE6321}">
      <dgm:prSet phldrT="[Text]" custT="1"/>
      <dgm:spPr>
        <a:noFill/>
        <a:ln>
          <a:noFill/>
        </a:ln>
      </dgm:spPr>
      <dgm:t>
        <a:bodyPr/>
        <a:lstStyle/>
        <a:p>
          <a:r>
            <a:rPr lang="en-IN" sz="1400" b="1" dirty="0">
              <a:latin typeface="D-DIN" panose="020B05040302020A0204" pitchFamily="34" charset="0"/>
              <a:cs typeface="Calibri" panose="020F0502020204030204" pitchFamily="34" charset="0"/>
            </a:rPr>
            <a:t>Real Estate</a:t>
          </a:r>
        </a:p>
      </dgm:t>
    </dgm:pt>
    <dgm:pt modelId="{722EDFAB-F719-4D73-9920-E8E69BF5D4A0}" type="parTrans" cxnId="{77FC804A-7A0F-44AE-9872-F5D0C56C64D7}">
      <dgm:prSet/>
      <dgm:spPr/>
      <dgm:t>
        <a:bodyPr/>
        <a:lstStyle/>
        <a:p>
          <a:endParaRPr lang="en-IN" sz="2000">
            <a:latin typeface="Calibri" panose="020F0502020204030204" pitchFamily="34" charset="0"/>
            <a:cs typeface="Calibri" panose="020F0502020204030204" pitchFamily="34" charset="0"/>
          </a:endParaRPr>
        </a:p>
      </dgm:t>
    </dgm:pt>
    <dgm:pt modelId="{197D2415-BD7F-41AB-A0D6-9115D26ECD79}" type="sibTrans" cxnId="{77FC804A-7A0F-44AE-9872-F5D0C56C64D7}">
      <dgm:prSet/>
      <dgm:spPr/>
      <dgm:t>
        <a:bodyPr/>
        <a:lstStyle/>
        <a:p>
          <a:endParaRPr lang="en-IN" sz="2000">
            <a:latin typeface="Calibri" panose="020F0502020204030204" pitchFamily="34" charset="0"/>
            <a:cs typeface="Calibri" panose="020F0502020204030204" pitchFamily="34" charset="0"/>
          </a:endParaRPr>
        </a:p>
      </dgm:t>
    </dgm:pt>
    <dgm:pt modelId="{D0E36662-7435-453E-8AA5-ED73BC454DD4}">
      <dgm:prSet phldrT="[Text]" custT="1"/>
      <dgm:spPr>
        <a:noFill/>
        <a:ln>
          <a:noFill/>
        </a:ln>
      </dgm:spPr>
      <dgm:t>
        <a:bodyPr/>
        <a:lstStyle/>
        <a:p>
          <a:r>
            <a:rPr lang="en-IN" sz="1400" b="1" dirty="0">
              <a:latin typeface="D-DIN" panose="020B05040302020A0204" pitchFamily="34" charset="0"/>
              <a:cs typeface="Calibri" panose="020F0502020204030204" pitchFamily="34" charset="0"/>
            </a:rPr>
            <a:t>FMCG</a:t>
          </a:r>
        </a:p>
      </dgm:t>
    </dgm:pt>
    <dgm:pt modelId="{6A34D8DD-A0FE-4F2A-A984-2B1302D7CD83}" type="parTrans" cxnId="{D84F5971-F229-4AC4-8599-B7BB994B2CC8}">
      <dgm:prSet/>
      <dgm:spPr/>
      <dgm:t>
        <a:bodyPr/>
        <a:lstStyle/>
        <a:p>
          <a:endParaRPr lang="en-IN" sz="2000">
            <a:latin typeface="Calibri" panose="020F0502020204030204" pitchFamily="34" charset="0"/>
            <a:cs typeface="Calibri" panose="020F0502020204030204" pitchFamily="34" charset="0"/>
          </a:endParaRPr>
        </a:p>
      </dgm:t>
    </dgm:pt>
    <dgm:pt modelId="{FCCC17E1-B3D5-4647-B0DC-A08C04CF7F14}" type="sibTrans" cxnId="{D84F5971-F229-4AC4-8599-B7BB994B2CC8}">
      <dgm:prSet/>
      <dgm:spPr/>
      <dgm:t>
        <a:bodyPr/>
        <a:lstStyle/>
        <a:p>
          <a:endParaRPr lang="en-IN" sz="2000">
            <a:latin typeface="Calibri" panose="020F0502020204030204" pitchFamily="34" charset="0"/>
            <a:cs typeface="Calibri" panose="020F0502020204030204" pitchFamily="34" charset="0"/>
          </a:endParaRPr>
        </a:p>
      </dgm:t>
    </dgm:pt>
    <dgm:pt modelId="{0B8BEDF5-874A-4A94-898E-0794D9BF06FE}">
      <dgm:prSet custT="1"/>
      <dgm:spPr>
        <a:noFill/>
        <a:ln>
          <a:noFill/>
        </a:ln>
      </dgm:spPr>
      <dgm:t>
        <a:bodyPr/>
        <a:lstStyle/>
        <a:p>
          <a:r>
            <a:rPr lang="en-IN" sz="1400" b="1" dirty="0">
              <a:latin typeface="D-DIN" panose="020B05040302020A0204" pitchFamily="34" charset="0"/>
              <a:cs typeface="Calibri" panose="020F0502020204030204" pitchFamily="34" charset="0"/>
            </a:rPr>
            <a:t>Auto</a:t>
          </a:r>
        </a:p>
      </dgm:t>
    </dgm:pt>
    <dgm:pt modelId="{A0461BA1-C413-4776-92B3-8C898431A772}" type="parTrans" cxnId="{7FE0507F-C89C-4188-AB77-61BD4825FBB9}">
      <dgm:prSet/>
      <dgm:spPr/>
      <dgm:t>
        <a:bodyPr/>
        <a:lstStyle/>
        <a:p>
          <a:endParaRPr lang="en-IN" sz="2000">
            <a:latin typeface="Calibri" panose="020F0502020204030204" pitchFamily="34" charset="0"/>
            <a:cs typeface="Calibri" panose="020F0502020204030204" pitchFamily="34" charset="0"/>
          </a:endParaRPr>
        </a:p>
      </dgm:t>
    </dgm:pt>
    <dgm:pt modelId="{40F6CCF0-6784-48C2-9782-8CBD2E1728B0}" type="sibTrans" cxnId="{7FE0507F-C89C-4188-AB77-61BD4825FBB9}">
      <dgm:prSet/>
      <dgm:spPr/>
      <dgm:t>
        <a:bodyPr/>
        <a:lstStyle/>
        <a:p>
          <a:endParaRPr lang="en-IN" sz="2000">
            <a:latin typeface="Calibri" panose="020F0502020204030204" pitchFamily="34" charset="0"/>
            <a:cs typeface="Calibri" panose="020F0502020204030204" pitchFamily="34" charset="0"/>
          </a:endParaRPr>
        </a:p>
      </dgm:t>
    </dgm:pt>
    <dgm:pt modelId="{7016671F-3732-405A-A319-C5109EED19B2}">
      <dgm:prSet custT="1"/>
      <dgm:spPr>
        <a:noFill/>
        <a:ln>
          <a:noFill/>
        </a:ln>
      </dgm:spPr>
      <dgm:t>
        <a:bodyPr/>
        <a:lstStyle/>
        <a:p>
          <a:r>
            <a:rPr lang="en-IN" sz="1400" b="1" dirty="0">
              <a:latin typeface="D-DIN" panose="020B05040302020A0204" pitchFamily="34" charset="0"/>
              <a:cs typeface="Calibri" panose="020F0502020204030204" pitchFamily="34" charset="0"/>
            </a:rPr>
            <a:t>Financials (NBFCs, HFCs )  </a:t>
          </a:r>
        </a:p>
      </dgm:t>
    </dgm:pt>
    <dgm:pt modelId="{B557B8D4-109A-4D33-BF7C-9EFB95717322}" type="parTrans" cxnId="{B074B25C-6152-41A4-B28C-31AACA04E294}">
      <dgm:prSet/>
      <dgm:spPr/>
      <dgm:t>
        <a:bodyPr/>
        <a:lstStyle/>
        <a:p>
          <a:endParaRPr lang="en-IN" sz="2000">
            <a:latin typeface="Calibri" panose="020F0502020204030204" pitchFamily="34" charset="0"/>
            <a:cs typeface="Calibri" panose="020F0502020204030204" pitchFamily="34" charset="0"/>
          </a:endParaRPr>
        </a:p>
      </dgm:t>
    </dgm:pt>
    <dgm:pt modelId="{94EBFCFF-C854-49A1-BB00-B82AF848A885}" type="sibTrans" cxnId="{B074B25C-6152-41A4-B28C-31AACA04E294}">
      <dgm:prSet/>
      <dgm:spPr/>
      <dgm:t>
        <a:bodyPr/>
        <a:lstStyle/>
        <a:p>
          <a:endParaRPr lang="en-IN" sz="2000">
            <a:latin typeface="Calibri" panose="020F0502020204030204" pitchFamily="34" charset="0"/>
            <a:cs typeface="Calibri" panose="020F0502020204030204" pitchFamily="34" charset="0"/>
          </a:endParaRPr>
        </a:p>
      </dgm:t>
    </dgm:pt>
    <dgm:pt modelId="{DDFE5298-F212-4B40-8607-7E8EEBE7D1FD}">
      <dgm:prSet custT="1"/>
      <dgm:spPr>
        <a:noFill/>
        <a:ln>
          <a:noFill/>
        </a:ln>
      </dgm:spPr>
      <dgm:t>
        <a:bodyPr/>
        <a:lstStyle/>
        <a:p>
          <a:r>
            <a:rPr lang="en-IN" sz="1400" b="1" dirty="0">
              <a:latin typeface="D-DIN" panose="020B05040302020A0204" pitchFamily="34" charset="0"/>
              <a:cs typeface="Calibri" panose="020F0502020204030204" pitchFamily="34" charset="0"/>
            </a:rPr>
            <a:t>Import Substitution  (Chemicals, APIs, Electronic Manufacturing) </a:t>
          </a:r>
        </a:p>
      </dgm:t>
    </dgm:pt>
    <dgm:pt modelId="{A712AE15-8811-4D23-9D96-77A2D4903C75}" type="parTrans" cxnId="{0BF219A6-70FD-40B0-8755-445A6B93394B}">
      <dgm:prSet/>
      <dgm:spPr/>
      <dgm:t>
        <a:bodyPr/>
        <a:lstStyle/>
        <a:p>
          <a:endParaRPr lang="en-IN" sz="2000">
            <a:latin typeface="Calibri" panose="020F0502020204030204" pitchFamily="34" charset="0"/>
            <a:cs typeface="Calibri" panose="020F0502020204030204" pitchFamily="34" charset="0"/>
          </a:endParaRPr>
        </a:p>
      </dgm:t>
    </dgm:pt>
    <dgm:pt modelId="{349B8279-8A25-4BBA-87F9-4CD64C4C1E25}" type="sibTrans" cxnId="{0BF219A6-70FD-40B0-8755-445A6B93394B}">
      <dgm:prSet/>
      <dgm:spPr/>
      <dgm:t>
        <a:bodyPr/>
        <a:lstStyle/>
        <a:p>
          <a:endParaRPr lang="en-IN" sz="2000">
            <a:latin typeface="Calibri" panose="020F0502020204030204" pitchFamily="34" charset="0"/>
            <a:cs typeface="Calibri" panose="020F0502020204030204" pitchFamily="34" charset="0"/>
          </a:endParaRPr>
        </a:p>
      </dgm:t>
    </dgm:pt>
    <dgm:pt modelId="{532D1939-1B5F-4725-9B25-1EAE6AAA4E30}">
      <dgm:prSet custT="1"/>
      <dgm:spPr>
        <a:noFill/>
        <a:ln>
          <a:noFill/>
        </a:ln>
      </dgm:spPr>
      <dgm:t>
        <a:bodyPr/>
        <a:lstStyle/>
        <a:p>
          <a:r>
            <a:rPr lang="en-IN" sz="1400" b="1" dirty="0">
              <a:latin typeface="D-DIN" panose="020B05040302020A0204" pitchFamily="34" charset="0"/>
              <a:cs typeface="Calibri" panose="020F0502020204030204" pitchFamily="34" charset="0"/>
            </a:rPr>
            <a:t>Financial Intermediaries &amp; </a:t>
          </a:r>
          <a:r>
            <a:rPr lang="en-IN" sz="1400" b="1" dirty="0" err="1">
              <a:latin typeface="D-DIN" panose="020B05040302020A0204" pitchFamily="34" charset="0"/>
              <a:cs typeface="Calibri" panose="020F0502020204030204" pitchFamily="34" charset="0"/>
            </a:rPr>
            <a:t>Financialisation</a:t>
          </a:r>
          <a:r>
            <a:rPr lang="en-IN" sz="1400" b="1" dirty="0">
              <a:latin typeface="D-DIN" panose="020B05040302020A0204" pitchFamily="34" charset="0"/>
              <a:cs typeface="Calibri" panose="020F0502020204030204" pitchFamily="34" charset="0"/>
            </a:rPr>
            <a:t> Theme (Insurance, Wealth, AMC, Exchange Ecosystem)</a:t>
          </a:r>
        </a:p>
      </dgm:t>
    </dgm:pt>
    <dgm:pt modelId="{92DC4480-20D8-4397-B3E5-A3F0D9032EE1}" type="parTrans" cxnId="{BAFFF9B8-71AB-469C-B87E-471F28FB6423}">
      <dgm:prSet/>
      <dgm:spPr/>
      <dgm:t>
        <a:bodyPr/>
        <a:lstStyle/>
        <a:p>
          <a:endParaRPr lang="en-IN" sz="2000">
            <a:latin typeface="Calibri" panose="020F0502020204030204" pitchFamily="34" charset="0"/>
            <a:cs typeface="Calibri" panose="020F0502020204030204" pitchFamily="34" charset="0"/>
          </a:endParaRPr>
        </a:p>
      </dgm:t>
    </dgm:pt>
    <dgm:pt modelId="{0A6B16AC-5E51-44B6-A86A-D01FCD35F49B}" type="sibTrans" cxnId="{BAFFF9B8-71AB-469C-B87E-471F28FB6423}">
      <dgm:prSet/>
      <dgm:spPr/>
      <dgm:t>
        <a:bodyPr/>
        <a:lstStyle/>
        <a:p>
          <a:endParaRPr lang="en-IN" sz="2000">
            <a:latin typeface="Calibri" panose="020F0502020204030204" pitchFamily="34" charset="0"/>
            <a:cs typeface="Calibri" panose="020F0502020204030204" pitchFamily="34" charset="0"/>
          </a:endParaRPr>
        </a:p>
      </dgm:t>
    </dgm:pt>
    <dgm:pt modelId="{F9A62679-13F7-45E1-82A4-A951A71A9B21}">
      <dgm:prSet custT="1"/>
      <dgm:spPr>
        <a:noFill/>
        <a:ln>
          <a:noFill/>
        </a:ln>
      </dgm:spPr>
      <dgm:t>
        <a:bodyPr/>
        <a:lstStyle/>
        <a:p>
          <a:r>
            <a:rPr lang="en-IN" sz="1400" b="1" dirty="0">
              <a:latin typeface="D-DIN" panose="020B05040302020A0204" pitchFamily="34" charset="0"/>
              <a:cs typeface="Calibri" panose="020F0502020204030204" pitchFamily="34" charset="0"/>
            </a:rPr>
            <a:t>Healthcare (Herbal, Organic, Wellness)  </a:t>
          </a:r>
        </a:p>
      </dgm:t>
    </dgm:pt>
    <dgm:pt modelId="{8B9060F7-4CEE-46BC-8EA0-36210305FDB4}" type="parTrans" cxnId="{32C7D9AC-E570-43F6-8754-27CCE2C216B7}">
      <dgm:prSet/>
      <dgm:spPr/>
      <dgm:t>
        <a:bodyPr/>
        <a:lstStyle/>
        <a:p>
          <a:endParaRPr lang="en-IN" sz="2000">
            <a:latin typeface="Calibri" panose="020F0502020204030204" pitchFamily="34" charset="0"/>
            <a:cs typeface="Calibri" panose="020F0502020204030204" pitchFamily="34" charset="0"/>
          </a:endParaRPr>
        </a:p>
      </dgm:t>
    </dgm:pt>
    <dgm:pt modelId="{4D74D9B4-EEAE-4932-BF0C-EA06BDE39771}" type="sibTrans" cxnId="{32C7D9AC-E570-43F6-8754-27CCE2C216B7}">
      <dgm:prSet/>
      <dgm:spPr/>
      <dgm:t>
        <a:bodyPr/>
        <a:lstStyle/>
        <a:p>
          <a:endParaRPr lang="en-IN" sz="2000">
            <a:latin typeface="Calibri" panose="020F0502020204030204" pitchFamily="34" charset="0"/>
            <a:cs typeface="Calibri" panose="020F0502020204030204" pitchFamily="34" charset="0"/>
          </a:endParaRPr>
        </a:p>
      </dgm:t>
    </dgm:pt>
    <dgm:pt modelId="{55C9F949-0320-4BA4-937F-D660CCDD7AE4}">
      <dgm:prSet custT="1"/>
      <dgm:spPr>
        <a:noFill/>
        <a:ln>
          <a:noFill/>
        </a:ln>
      </dgm:spPr>
      <dgm:t>
        <a:bodyPr/>
        <a:lstStyle/>
        <a:p>
          <a:r>
            <a:rPr lang="en-IN" sz="1400" b="1" dirty="0">
              <a:latin typeface="D-DIN" panose="020B05040302020A0204" pitchFamily="34" charset="0"/>
              <a:cs typeface="Calibri" panose="020F0502020204030204" pitchFamily="34" charset="0"/>
            </a:rPr>
            <a:t>Staffing</a:t>
          </a:r>
        </a:p>
      </dgm:t>
    </dgm:pt>
    <dgm:pt modelId="{B19AF8E4-1662-4D4D-9B09-77F7A696E975}" type="parTrans" cxnId="{F9EA8C11-4773-43D2-867E-D36AEF4202C0}">
      <dgm:prSet/>
      <dgm:spPr/>
      <dgm:t>
        <a:bodyPr/>
        <a:lstStyle/>
        <a:p>
          <a:endParaRPr lang="en-IN" sz="2000">
            <a:latin typeface="Calibri" panose="020F0502020204030204" pitchFamily="34" charset="0"/>
            <a:cs typeface="Calibri" panose="020F0502020204030204" pitchFamily="34" charset="0"/>
          </a:endParaRPr>
        </a:p>
      </dgm:t>
    </dgm:pt>
    <dgm:pt modelId="{883C6FD7-E308-442C-B136-5964495B2154}" type="sibTrans" cxnId="{F9EA8C11-4773-43D2-867E-D36AEF4202C0}">
      <dgm:prSet/>
      <dgm:spPr/>
      <dgm:t>
        <a:bodyPr/>
        <a:lstStyle/>
        <a:p>
          <a:endParaRPr lang="en-IN" sz="2000">
            <a:latin typeface="Calibri" panose="020F0502020204030204" pitchFamily="34" charset="0"/>
            <a:cs typeface="Calibri" panose="020F0502020204030204" pitchFamily="34" charset="0"/>
          </a:endParaRPr>
        </a:p>
      </dgm:t>
    </dgm:pt>
    <dgm:pt modelId="{CA88285D-06E8-48AD-A492-C649104E34A3}">
      <dgm:prSet custT="1"/>
      <dgm:spPr>
        <a:noFill/>
        <a:ln>
          <a:noFill/>
        </a:ln>
      </dgm:spPr>
      <dgm:t>
        <a:bodyPr/>
        <a:lstStyle/>
        <a:p>
          <a:r>
            <a:rPr lang="en-US" sz="1400" b="1" dirty="0" err="1">
              <a:latin typeface="D-DIN" panose="020B05040302020A0204" pitchFamily="34" charset="0"/>
              <a:cs typeface="Calibri" panose="020F0502020204030204" pitchFamily="34" charset="0"/>
            </a:rPr>
            <a:t>Agri</a:t>
          </a:r>
          <a:r>
            <a:rPr lang="en-US" sz="1400" b="1" dirty="0">
              <a:latin typeface="D-DIN" panose="020B05040302020A0204" pitchFamily="34" charset="0"/>
              <a:cs typeface="Calibri" panose="020F0502020204030204" pitchFamily="34" charset="0"/>
            </a:rPr>
            <a:t> Theme</a:t>
          </a:r>
          <a:endParaRPr lang="en-IN" sz="1400" b="1" dirty="0">
            <a:latin typeface="D-DIN" panose="020B05040302020A0204" pitchFamily="34" charset="0"/>
            <a:cs typeface="Calibri" panose="020F0502020204030204" pitchFamily="34" charset="0"/>
          </a:endParaRPr>
        </a:p>
      </dgm:t>
    </dgm:pt>
    <dgm:pt modelId="{A45C6BE8-ABE8-4A3D-8D64-D43F77FE1654}" type="parTrans" cxnId="{B996FA66-208F-416D-9908-3E0487A5BF0B}">
      <dgm:prSet/>
      <dgm:spPr/>
      <dgm:t>
        <a:bodyPr/>
        <a:lstStyle/>
        <a:p>
          <a:endParaRPr lang="en-IN"/>
        </a:p>
      </dgm:t>
    </dgm:pt>
    <dgm:pt modelId="{539C5A21-CF08-49EC-BB69-142A05B7A746}" type="sibTrans" cxnId="{B996FA66-208F-416D-9908-3E0487A5BF0B}">
      <dgm:prSet/>
      <dgm:spPr/>
      <dgm:t>
        <a:bodyPr/>
        <a:lstStyle/>
        <a:p>
          <a:endParaRPr lang="en-IN"/>
        </a:p>
      </dgm:t>
    </dgm:pt>
    <dgm:pt modelId="{C58215BE-37E9-40A4-AB80-38AD22FB4AA2}">
      <dgm:prSet custT="1"/>
      <dgm:spPr>
        <a:noFill/>
        <a:ln>
          <a:noFill/>
        </a:ln>
      </dgm:spPr>
      <dgm:t>
        <a:bodyPr/>
        <a:lstStyle/>
        <a:p>
          <a:r>
            <a:rPr lang="en-US" sz="1400" b="1" dirty="0" err="1">
              <a:latin typeface="D-DIN" panose="020B05040302020A0204" pitchFamily="34" charset="0"/>
              <a:cs typeface="Calibri" panose="020F0502020204030204" pitchFamily="34" charset="0"/>
            </a:rPr>
            <a:t>Edutech</a:t>
          </a:r>
          <a:endParaRPr lang="en-IN" sz="1400" b="1" dirty="0">
            <a:latin typeface="D-DIN" panose="020B05040302020A0204" pitchFamily="34" charset="0"/>
            <a:cs typeface="Calibri" panose="020F0502020204030204" pitchFamily="34" charset="0"/>
          </a:endParaRPr>
        </a:p>
      </dgm:t>
    </dgm:pt>
    <dgm:pt modelId="{C7027011-B288-4C2F-AC78-C9EB9EC9B11F}" type="parTrans" cxnId="{48991737-B7F7-4D8F-9E57-925493C06AA1}">
      <dgm:prSet/>
      <dgm:spPr/>
      <dgm:t>
        <a:bodyPr/>
        <a:lstStyle/>
        <a:p>
          <a:endParaRPr lang="en-IN"/>
        </a:p>
      </dgm:t>
    </dgm:pt>
    <dgm:pt modelId="{286E183A-6EF1-4562-86A9-362345A57864}" type="sibTrans" cxnId="{48991737-B7F7-4D8F-9E57-925493C06AA1}">
      <dgm:prSet/>
      <dgm:spPr/>
      <dgm:t>
        <a:bodyPr/>
        <a:lstStyle/>
        <a:p>
          <a:endParaRPr lang="en-IN"/>
        </a:p>
      </dgm:t>
    </dgm:pt>
    <dgm:pt modelId="{4C372BF2-A2CE-49AA-A872-CC3AB1A143FB}">
      <dgm:prSet custT="1"/>
      <dgm:spPr/>
      <dgm:t>
        <a:bodyPr/>
        <a:lstStyle/>
        <a:p>
          <a:r>
            <a:rPr lang="en-US" sz="1400" b="1" dirty="0">
              <a:latin typeface="D-DIN" panose="020B05040302020A0204" pitchFamily="34" charset="0"/>
              <a:cs typeface="Calibri" panose="020F0502020204030204" pitchFamily="34" charset="0"/>
            </a:rPr>
            <a:t>Online Businesses </a:t>
          </a:r>
        </a:p>
      </dgm:t>
    </dgm:pt>
    <dgm:pt modelId="{4B5860F0-FBB9-4BD7-9B76-845A1B987CF4}" type="parTrans" cxnId="{D4FDBD1C-00F9-40AD-B3A5-5FF4ABF09F39}">
      <dgm:prSet/>
      <dgm:spPr/>
      <dgm:t>
        <a:bodyPr/>
        <a:lstStyle/>
        <a:p>
          <a:endParaRPr lang="en-IN"/>
        </a:p>
      </dgm:t>
    </dgm:pt>
    <dgm:pt modelId="{6CD42DC2-9710-47F5-B676-A06BCD8F7BB1}" type="sibTrans" cxnId="{D4FDBD1C-00F9-40AD-B3A5-5FF4ABF09F39}">
      <dgm:prSet/>
      <dgm:spPr/>
      <dgm:t>
        <a:bodyPr/>
        <a:lstStyle/>
        <a:p>
          <a:endParaRPr lang="en-IN"/>
        </a:p>
      </dgm:t>
    </dgm:pt>
    <dgm:pt modelId="{3C98BFC3-4363-4D38-90FD-89642C72BBED}">
      <dgm:prSet custT="1"/>
      <dgm:spPr>
        <a:noFill/>
        <a:ln>
          <a:noFill/>
        </a:ln>
      </dgm:spPr>
      <dgm:t>
        <a:bodyPr/>
        <a:lstStyle/>
        <a:p>
          <a:r>
            <a:rPr lang="en-US" sz="1400" b="1" dirty="0">
              <a:latin typeface="D-DIN" panose="020B05040302020A0204" pitchFamily="34" charset="0"/>
              <a:cs typeface="Calibri" panose="020F0502020204030204" pitchFamily="34" charset="0"/>
            </a:rPr>
            <a:t>New Gen IT Companies (AI, Cloud)</a:t>
          </a:r>
          <a:endParaRPr lang="en-IN" sz="1400" b="1" dirty="0">
            <a:latin typeface="D-DIN" panose="020B05040302020A0204" pitchFamily="34" charset="0"/>
            <a:cs typeface="Calibri" panose="020F0502020204030204" pitchFamily="34" charset="0"/>
          </a:endParaRPr>
        </a:p>
      </dgm:t>
    </dgm:pt>
    <dgm:pt modelId="{40E30C58-78E2-43DC-B01C-095B4F092B3D}" type="parTrans" cxnId="{569721EC-3079-48B5-B76F-E9E30F20A7D1}">
      <dgm:prSet/>
      <dgm:spPr/>
      <dgm:t>
        <a:bodyPr/>
        <a:lstStyle/>
        <a:p>
          <a:endParaRPr lang="en-IN"/>
        </a:p>
      </dgm:t>
    </dgm:pt>
    <dgm:pt modelId="{595BD77F-83E7-4D0F-B71A-66C9EBAA7874}" type="sibTrans" cxnId="{569721EC-3079-48B5-B76F-E9E30F20A7D1}">
      <dgm:prSet/>
      <dgm:spPr/>
      <dgm:t>
        <a:bodyPr/>
        <a:lstStyle/>
        <a:p>
          <a:endParaRPr lang="en-IN"/>
        </a:p>
      </dgm:t>
    </dgm:pt>
    <dgm:pt modelId="{6C420BCC-5145-46ED-82A8-BD56D123282A}">
      <dgm:prSet phldrT="[Text]" custT="1"/>
      <dgm:spPr>
        <a:noFill/>
        <a:ln>
          <a:noFill/>
        </a:ln>
      </dgm:spPr>
      <dgm:t>
        <a:bodyPr/>
        <a:lstStyle/>
        <a:p>
          <a:r>
            <a:rPr lang="en-US" sz="1400" b="1" dirty="0">
              <a:latin typeface="D-DIN" panose="020B05040302020A0204" pitchFamily="34" charset="0"/>
              <a:cs typeface="Calibri" panose="020F0502020204030204" pitchFamily="34" charset="0"/>
            </a:rPr>
            <a:t>Retail</a:t>
          </a:r>
          <a:endParaRPr lang="en-IN" sz="1400" b="1" dirty="0">
            <a:latin typeface="D-DIN" panose="020B05040302020A0204" pitchFamily="34" charset="0"/>
            <a:cs typeface="Calibri" panose="020F0502020204030204" pitchFamily="34" charset="0"/>
          </a:endParaRPr>
        </a:p>
      </dgm:t>
    </dgm:pt>
    <dgm:pt modelId="{A564E579-FCD3-4EB1-A41C-7500AF69FD51}" type="parTrans" cxnId="{F4B0A625-10DA-4451-AB82-89B5E5FAEBE8}">
      <dgm:prSet/>
      <dgm:spPr/>
      <dgm:t>
        <a:bodyPr/>
        <a:lstStyle/>
        <a:p>
          <a:endParaRPr lang="en-IN"/>
        </a:p>
      </dgm:t>
    </dgm:pt>
    <dgm:pt modelId="{EEBE50DC-6921-43AD-B6FA-4CD91AB80DE8}" type="sibTrans" cxnId="{F4B0A625-10DA-4451-AB82-89B5E5FAEBE8}">
      <dgm:prSet/>
      <dgm:spPr/>
      <dgm:t>
        <a:bodyPr/>
        <a:lstStyle/>
        <a:p>
          <a:endParaRPr lang="en-IN"/>
        </a:p>
      </dgm:t>
    </dgm:pt>
    <dgm:pt modelId="{89B0E6D9-22DA-4E73-AF88-957433102AA8}">
      <dgm:prSet phldrT="[Text]" custT="1"/>
      <dgm:spPr>
        <a:noFill/>
        <a:ln>
          <a:noFill/>
        </a:ln>
      </dgm:spPr>
      <dgm:t>
        <a:bodyPr/>
        <a:lstStyle/>
        <a:p>
          <a:r>
            <a:rPr lang="en-US" sz="1400" b="1" dirty="0">
              <a:effectLst/>
              <a:latin typeface="D-DIN" panose="020B05040302020A0204" pitchFamily="34" charset="0"/>
              <a:cs typeface="Calibri" panose="020F0502020204030204" pitchFamily="34" charset="0"/>
            </a:rPr>
            <a:t>Dotcom Boom &amp; Bust</a:t>
          </a:r>
          <a:endParaRPr lang="en-IN" sz="1400" b="1" dirty="0">
            <a:effectLst/>
            <a:latin typeface="D-DIN" panose="020B05040302020A0204" pitchFamily="34" charset="0"/>
            <a:cs typeface="Calibri" panose="020F0502020204030204" pitchFamily="34" charset="0"/>
          </a:endParaRPr>
        </a:p>
      </dgm:t>
    </dgm:pt>
    <dgm:pt modelId="{A64E96B8-E5E6-4520-A3F6-D52B967FA053}" type="parTrans" cxnId="{4608C08C-5313-4309-BFF8-08A6BACB9F67}">
      <dgm:prSet/>
      <dgm:spPr/>
      <dgm:t>
        <a:bodyPr/>
        <a:lstStyle/>
        <a:p>
          <a:endParaRPr lang="en-IN"/>
        </a:p>
      </dgm:t>
    </dgm:pt>
    <dgm:pt modelId="{C021764F-5F2F-457A-B00A-8E1498EB0FE9}" type="sibTrans" cxnId="{4608C08C-5313-4309-BFF8-08A6BACB9F67}">
      <dgm:prSet/>
      <dgm:spPr/>
      <dgm:t>
        <a:bodyPr/>
        <a:lstStyle/>
        <a:p>
          <a:endParaRPr lang="en-IN"/>
        </a:p>
      </dgm:t>
    </dgm:pt>
    <dgm:pt modelId="{59A1BDDD-9EE6-47BE-A43B-590B35C93B14}">
      <dgm:prSet custT="1"/>
      <dgm:spPr>
        <a:noFill/>
        <a:ln>
          <a:noFill/>
        </a:ln>
      </dgm:spPr>
      <dgm:t>
        <a:bodyPr/>
        <a:lstStyle/>
        <a:p>
          <a:r>
            <a:rPr lang="en-US" sz="1400" b="1" dirty="0">
              <a:latin typeface="D-DIN" panose="020B05040302020A0204" pitchFamily="34" charset="0"/>
              <a:cs typeface="Calibri" panose="020F0502020204030204" pitchFamily="34" charset="0"/>
            </a:rPr>
            <a:t>PSU </a:t>
          </a:r>
          <a:r>
            <a:rPr lang="en-US" sz="1400" b="1" dirty="0" err="1">
              <a:latin typeface="D-DIN" panose="020B05040302020A0204" pitchFamily="34" charset="0"/>
              <a:cs typeface="Calibri" panose="020F0502020204030204" pitchFamily="34" charset="0"/>
            </a:rPr>
            <a:t>Privatisation</a:t>
          </a:r>
          <a:r>
            <a:rPr lang="en-US" sz="1400" b="1" dirty="0">
              <a:latin typeface="D-DIN" panose="020B05040302020A0204" pitchFamily="34" charset="0"/>
              <a:cs typeface="Calibri" panose="020F0502020204030204" pitchFamily="34" charset="0"/>
            </a:rPr>
            <a:t> </a:t>
          </a:r>
          <a:endParaRPr lang="en-IN" sz="1400" b="1" dirty="0">
            <a:latin typeface="D-DIN" panose="020B05040302020A0204" pitchFamily="34" charset="0"/>
            <a:cs typeface="Calibri" panose="020F0502020204030204" pitchFamily="34" charset="0"/>
          </a:endParaRPr>
        </a:p>
      </dgm:t>
    </dgm:pt>
    <dgm:pt modelId="{BE7D011E-C50A-4983-8723-2AC0F51D3EE1}" type="parTrans" cxnId="{D5536DE3-B921-4850-B88C-844F41D2F167}">
      <dgm:prSet/>
      <dgm:spPr/>
      <dgm:t>
        <a:bodyPr/>
        <a:lstStyle/>
        <a:p>
          <a:endParaRPr lang="en-IN"/>
        </a:p>
      </dgm:t>
    </dgm:pt>
    <dgm:pt modelId="{FD215C79-5BF4-4C69-81AB-FA77EB8D7820}" type="sibTrans" cxnId="{D5536DE3-B921-4850-B88C-844F41D2F167}">
      <dgm:prSet/>
      <dgm:spPr/>
      <dgm:t>
        <a:bodyPr/>
        <a:lstStyle/>
        <a:p>
          <a:endParaRPr lang="en-IN"/>
        </a:p>
      </dgm:t>
    </dgm:pt>
    <dgm:pt modelId="{26261556-631F-4332-83DE-C2E0739BE888}">
      <dgm:prSet custT="1"/>
      <dgm:spPr>
        <a:noFill/>
        <a:ln>
          <a:noFill/>
        </a:ln>
      </dgm:spPr>
      <dgm:t>
        <a:bodyPr/>
        <a:lstStyle/>
        <a:p>
          <a:r>
            <a:rPr lang="en-US" sz="1400" b="1" dirty="0">
              <a:latin typeface="D-DIN" panose="020B05040302020A0204" pitchFamily="34" charset="0"/>
              <a:cs typeface="Calibri" panose="020F0502020204030204" pitchFamily="34" charset="0"/>
            </a:rPr>
            <a:t>PLI</a:t>
          </a:r>
          <a:endParaRPr lang="en-IN" sz="1400" b="1" dirty="0">
            <a:latin typeface="D-DIN" panose="020B05040302020A0204" pitchFamily="34" charset="0"/>
            <a:cs typeface="Calibri" panose="020F0502020204030204" pitchFamily="34" charset="0"/>
          </a:endParaRPr>
        </a:p>
      </dgm:t>
    </dgm:pt>
    <dgm:pt modelId="{9277A60B-3808-4633-A5C5-12C953093DE6}" type="parTrans" cxnId="{A0077E0E-CBFC-4984-B2DB-C1106F16A1D6}">
      <dgm:prSet/>
      <dgm:spPr/>
      <dgm:t>
        <a:bodyPr/>
        <a:lstStyle/>
        <a:p>
          <a:endParaRPr lang="en-IN"/>
        </a:p>
      </dgm:t>
    </dgm:pt>
    <dgm:pt modelId="{9CFACA14-B335-4A6B-86B0-27572F5EDB79}" type="sibTrans" cxnId="{A0077E0E-CBFC-4984-B2DB-C1106F16A1D6}">
      <dgm:prSet/>
      <dgm:spPr/>
      <dgm:t>
        <a:bodyPr/>
        <a:lstStyle/>
        <a:p>
          <a:endParaRPr lang="en-IN"/>
        </a:p>
      </dgm:t>
    </dgm:pt>
    <dgm:pt modelId="{9B193206-8A01-4184-9E5F-B6215E17DCCD}" type="pres">
      <dgm:prSet presAssocID="{0CD1F186-6297-4806-9FEA-6CEE19858B89}" presName="Name0" presStyleCnt="0">
        <dgm:presLayoutVars>
          <dgm:dir/>
          <dgm:animLvl val="lvl"/>
          <dgm:resizeHandles val="exact"/>
        </dgm:presLayoutVars>
      </dgm:prSet>
      <dgm:spPr/>
    </dgm:pt>
    <dgm:pt modelId="{EBAA7D20-1FFF-4AE4-B49C-D0FE7BA4A684}" type="pres">
      <dgm:prSet presAssocID="{507E2763-CC8F-440B-9505-6B5C699371AF}" presName="composite" presStyleCnt="0"/>
      <dgm:spPr/>
    </dgm:pt>
    <dgm:pt modelId="{724CF77E-D65A-48FB-AA4B-E091E5F0B664}" type="pres">
      <dgm:prSet presAssocID="{507E2763-CC8F-440B-9505-6B5C699371AF}" presName="parTx" presStyleLbl="alignNode1" presStyleIdx="0" presStyleCnt="5">
        <dgm:presLayoutVars>
          <dgm:chMax val="0"/>
          <dgm:chPref val="0"/>
          <dgm:bulletEnabled val="1"/>
        </dgm:presLayoutVars>
      </dgm:prSet>
      <dgm:spPr/>
    </dgm:pt>
    <dgm:pt modelId="{A4DA5A83-B56E-4423-8F10-ED09C3E21DC9}" type="pres">
      <dgm:prSet presAssocID="{507E2763-CC8F-440B-9505-6B5C699371AF}" presName="desTx" presStyleLbl="alignAccFollowNode1" presStyleIdx="0" presStyleCnt="5" custLinFactNeighborY="6480">
        <dgm:presLayoutVars>
          <dgm:bulletEnabled val="1"/>
        </dgm:presLayoutVars>
      </dgm:prSet>
      <dgm:spPr/>
    </dgm:pt>
    <dgm:pt modelId="{51F9752E-9E88-4CA1-A03C-1BDFC85E70F2}" type="pres">
      <dgm:prSet presAssocID="{1CF6716E-0CF2-4C40-87F6-99C506E1DF8F}" presName="space" presStyleCnt="0"/>
      <dgm:spPr/>
    </dgm:pt>
    <dgm:pt modelId="{66E7FD12-75CB-457C-9316-BF9BA73B77EA}" type="pres">
      <dgm:prSet presAssocID="{045E440E-5616-442B-8AF8-93259BBAC0D2}" presName="composite" presStyleCnt="0"/>
      <dgm:spPr/>
    </dgm:pt>
    <dgm:pt modelId="{971F3F54-0ABC-4A8B-A57B-E39195ADD3BD}" type="pres">
      <dgm:prSet presAssocID="{045E440E-5616-442B-8AF8-93259BBAC0D2}" presName="parTx" presStyleLbl="alignNode1" presStyleIdx="1" presStyleCnt="5">
        <dgm:presLayoutVars>
          <dgm:chMax val="0"/>
          <dgm:chPref val="0"/>
          <dgm:bulletEnabled val="1"/>
        </dgm:presLayoutVars>
      </dgm:prSet>
      <dgm:spPr/>
    </dgm:pt>
    <dgm:pt modelId="{7364EE79-D778-4040-A340-54BBFECDAB6C}" type="pres">
      <dgm:prSet presAssocID="{045E440E-5616-442B-8AF8-93259BBAC0D2}" presName="desTx" presStyleLbl="alignAccFollowNode1" presStyleIdx="1" presStyleCnt="5" custLinFactNeighborY="4553">
        <dgm:presLayoutVars>
          <dgm:bulletEnabled val="1"/>
        </dgm:presLayoutVars>
      </dgm:prSet>
      <dgm:spPr/>
    </dgm:pt>
    <dgm:pt modelId="{F015057B-B34E-4187-9DD5-83B9E1C16508}" type="pres">
      <dgm:prSet presAssocID="{FC340454-60A6-4B97-A7D2-ED50374BDD79}" presName="space" presStyleCnt="0"/>
      <dgm:spPr/>
    </dgm:pt>
    <dgm:pt modelId="{C3460934-65F2-4941-A1EB-3BEA5B90FAF0}" type="pres">
      <dgm:prSet presAssocID="{EFC8A04B-8B26-4EFE-BD20-5AF32FE28856}" presName="composite" presStyleCnt="0"/>
      <dgm:spPr/>
    </dgm:pt>
    <dgm:pt modelId="{815B0257-39A6-477B-9DCD-F31317C43B17}" type="pres">
      <dgm:prSet presAssocID="{EFC8A04B-8B26-4EFE-BD20-5AF32FE28856}" presName="parTx" presStyleLbl="alignNode1" presStyleIdx="2" presStyleCnt="5">
        <dgm:presLayoutVars>
          <dgm:chMax val="0"/>
          <dgm:chPref val="0"/>
          <dgm:bulletEnabled val="1"/>
        </dgm:presLayoutVars>
      </dgm:prSet>
      <dgm:spPr/>
    </dgm:pt>
    <dgm:pt modelId="{1F4A0F29-72D3-41C8-B65C-602D041FF421}" type="pres">
      <dgm:prSet presAssocID="{EFC8A04B-8B26-4EFE-BD20-5AF32FE28856}" presName="desTx" presStyleLbl="alignAccFollowNode1" presStyleIdx="2" presStyleCnt="5" custLinFactNeighborY="4553">
        <dgm:presLayoutVars>
          <dgm:bulletEnabled val="1"/>
        </dgm:presLayoutVars>
      </dgm:prSet>
      <dgm:spPr/>
    </dgm:pt>
    <dgm:pt modelId="{443E6F94-784D-4B1A-BD60-D87EAC26C17A}" type="pres">
      <dgm:prSet presAssocID="{A114D5F2-0C15-49D7-A5E8-F4F1F7397711}" presName="space" presStyleCnt="0"/>
      <dgm:spPr/>
    </dgm:pt>
    <dgm:pt modelId="{5B483B5B-C628-4943-A869-ECF0C599EFF1}" type="pres">
      <dgm:prSet presAssocID="{7D7F389C-D237-4AD2-A279-AC56D91CEBC2}" presName="composite" presStyleCnt="0"/>
      <dgm:spPr/>
    </dgm:pt>
    <dgm:pt modelId="{66CF6DC1-0B65-431E-8332-B6F1206C032D}" type="pres">
      <dgm:prSet presAssocID="{7D7F389C-D237-4AD2-A279-AC56D91CEBC2}" presName="parTx" presStyleLbl="alignNode1" presStyleIdx="3" presStyleCnt="5">
        <dgm:presLayoutVars>
          <dgm:chMax val="0"/>
          <dgm:chPref val="0"/>
          <dgm:bulletEnabled val="1"/>
        </dgm:presLayoutVars>
      </dgm:prSet>
      <dgm:spPr/>
    </dgm:pt>
    <dgm:pt modelId="{9588E578-7AE7-431C-94E1-53EE71A5CE07}" type="pres">
      <dgm:prSet presAssocID="{7D7F389C-D237-4AD2-A279-AC56D91CEBC2}" presName="desTx" presStyleLbl="alignAccFollowNode1" presStyleIdx="3" presStyleCnt="5" custLinFactNeighborY="4553">
        <dgm:presLayoutVars>
          <dgm:bulletEnabled val="1"/>
        </dgm:presLayoutVars>
      </dgm:prSet>
      <dgm:spPr/>
    </dgm:pt>
    <dgm:pt modelId="{EFFD8CDC-C9FB-47BE-BF0A-88A8D68F2CA0}" type="pres">
      <dgm:prSet presAssocID="{4BD987DF-6BF7-4458-9EE4-E8EAC0E24CDF}" presName="space" presStyleCnt="0"/>
      <dgm:spPr/>
    </dgm:pt>
    <dgm:pt modelId="{447562C5-9636-4352-B28B-3D5CD700B788}" type="pres">
      <dgm:prSet presAssocID="{375723BF-A40B-407D-B06D-BEC5454087BA}" presName="composite" presStyleCnt="0"/>
      <dgm:spPr/>
    </dgm:pt>
    <dgm:pt modelId="{17B6926C-5EEF-4D6D-B7AB-AE98B07C020A}" type="pres">
      <dgm:prSet presAssocID="{375723BF-A40B-407D-B06D-BEC5454087BA}" presName="parTx" presStyleLbl="alignNode1" presStyleIdx="4" presStyleCnt="5">
        <dgm:presLayoutVars>
          <dgm:chMax val="0"/>
          <dgm:chPref val="0"/>
          <dgm:bulletEnabled val="1"/>
        </dgm:presLayoutVars>
      </dgm:prSet>
      <dgm:spPr/>
    </dgm:pt>
    <dgm:pt modelId="{2A384CE9-12B1-44BF-BB8C-7EB5ECDF28A0}" type="pres">
      <dgm:prSet presAssocID="{375723BF-A40B-407D-B06D-BEC5454087BA}" presName="desTx" presStyleLbl="alignAccFollowNode1" presStyleIdx="4" presStyleCnt="5" custLinFactNeighborY="4553">
        <dgm:presLayoutVars>
          <dgm:bulletEnabled val="1"/>
        </dgm:presLayoutVars>
      </dgm:prSet>
      <dgm:spPr/>
    </dgm:pt>
  </dgm:ptLst>
  <dgm:cxnLst>
    <dgm:cxn modelId="{56868908-809C-4506-A54D-EC1DF259C8A1}" type="presOf" srcId="{95529168-D0BF-4511-8383-E7E05107938B}" destId="{A4DA5A83-B56E-4423-8F10-ED09C3E21DC9}" srcOrd="0" destOrd="0" presId="urn:microsoft.com/office/officeart/2005/8/layout/hList1"/>
    <dgm:cxn modelId="{F956EF0B-6DD1-4864-931E-E685F5720458}" type="presOf" srcId="{6C420BCC-5145-46ED-82A8-BD56D123282A}" destId="{7364EE79-D778-4040-A340-54BBFECDAB6C}" srcOrd="0" destOrd="3" presId="urn:microsoft.com/office/officeart/2005/8/layout/hList1"/>
    <dgm:cxn modelId="{51AEEA0C-62EF-42C7-959B-325282E9D6D8}" type="presOf" srcId="{6622CAC6-09BB-477B-B63B-04A1D684C06E}" destId="{1F4A0F29-72D3-41C8-B65C-602D041FF421}" srcOrd="0" destOrd="0" presId="urn:microsoft.com/office/officeart/2005/8/layout/hList1"/>
    <dgm:cxn modelId="{A0077E0E-CBFC-4984-B2DB-C1106F16A1D6}" srcId="{375723BF-A40B-407D-B06D-BEC5454087BA}" destId="{26261556-631F-4332-83DE-C2E0739BE888}" srcOrd="1" destOrd="0" parTransId="{9277A60B-3808-4633-A5C5-12C953093DE6}" sibTransId="{9CFACA14-B335-4A6B-86B0-27572F5EDB79}"/>
    <dgm:cxn modelId="{F9EA8C11-4773-43D2-867E-D36AEF4202C0}" srcId="{375723BF-A40B-407D-B06D-BEC5454087BA}" destId="{55C9F949-0320-4BA4-937F-D660CCDD7AE4}" srcOrd="6" destOrd="0" parTransId="{B19AF8E4-1662-4D4D-9B09-77F7A696E975}" sibTransId="{883C6FD7-E308-442C-B136-5964495B2154}"/>
    <dgm:cxn modelId="{A1B2E31A-7E99-461C-B1DF-5D202BDBDEB4}" type="presOf" srcId="{507E2763-CC8F-440B-9505-6B5C699371AF}" destId="{724CF77E-D65A-48FB-AA4B-E091E5F0B664}" srcOrd="0" destOrd="0" presId="urn:microsoft.com/office/officeart/2005/8/layout/hList1"/>
    <dgm:cxn modelId="{D4FDBD1C-00F9-40AD-B3A5-5FF4ABF09F39}" srcId="{375723BF-A40B-407D-B06D-BEC5454087BA}" destId="{4C372BF2-A2CE-49AA-A872-CC3AB1A143FB}" srcOrd="9" destOrd="0" parTransId="{4B5860F0-FBB9-4BD7-9B76-845A1B987CF4}" sibTransId="{6CD42DC2-9710-47F5-B676-A06BCD8F7BB1}"/>
    <dgm:cxn modelId="{C606501D-B837-4594-BB6B-30CC1BAD1BF6}" type="presOf" srcId="{EF773848-B9B9-4160-98F0-E1024FDFC944}" destId="{1F4A0F29-72D3-41C8-B65C-602D041FF421}" srcOrd="0" destOrd="1" presId="urn:microsoft.com/office/officeart/2005/8/layout/hList1"/>
    <dgm:cxn modelId="{15F02523-66EA-4BE7-B739-E42D8443E47F}" type="presOf" srcId="{89B0E6D9-22DA-4E73-AF88-957433102AA8}" destId="{A4DA5A83-B56E-4423-8F10-ED09C3E21DC9}" srcOrd="0" destOrd="1" presId="urn:microsoft.com/office/officeart/2005/8/layout/hList1"/>
    <dgm:cxn modelId="{F4B0A625-10DA-4451-AB82-89B5E5FAEBE8}" srcId="{045E440E-5616-442B-8AF8-93259BBAC0D2}" destId="{6C420BCC-5145-46ED-82A8-BD56D123282A}" srcOrd="3" destOrd="0" parTransId="{A564E579-FCD3-4EB1-A41C-7500AF69FD51}" sibTransId="{EEBE50DC-6921-43AD-B6FA-4CD91AB80DE8}"/>
    <dgm:cxn modelId="{5A87A52E-3A96-4C6D-B896-4C04B71C0296}" srcId="{0CD1F186-6297-4806-9FEA-6CEE19858B89}" destId="{EFC8A04B-8B26-4EFE-BD20-5AF32FE28856}" srcOrd="2" destOrd="0" parTransId="{80DE000C-C698-4E3C-A02A-29F4E2F1ED98}" sibTransId="{A114D5F2-0C15-49D7-A5E8-F4F1F7397711}"/>
    <dgm:cxn modelId="{48991737-B7F7-4D8F-9E57-925493C06AA1}" srcId="{375723BF-A40B-407D-B06D-BEC5454087BA}" destId="{C58215BE-37E9-40A4-AB80-38AD22FB4AA2}" srcOrd="8" destOrd="0" parTransId="{C7027011-B288-4C2F-AC78-C9EB9EC9B11F}" sibTransId="{286E183A-6EF1-4562-86A9-362345A57864}"/>
    <dgm:cxn modelId="{B074B25C-6152-41A4-B28C-31AACA04E294}" srcId="{7D7F389C-D237-4AD2-A279-AC56D91CEBC2}" destId="{7016671F-3732-405A-A319-C5109EED19B2}" srcOrd="1" destOrd="0" parTransId="{B557B8D4-109A-4D33-BF7C-9EFB95717322}" sibTransId="{94EBFCFF-C854-49A1-BB00-B82AF848A885}"/>
    <dgm:cxn modelId="{53226265-EE24-4E36-8561-311FEC7FFE46}" type="presOf" srcId="{36102A93-F559-46F0-B0A6-B1BBC7EE6321}" destId="{7364EE79-D778-4040-A340-54BBFECDAB6C}" srcOrd="0" destOrd="2" presId="urn:microsoft.com/office/officeart/2005/8/layout/hList1"/>
    <dgm:cxn modelId="{FE0E9F46-69E8-4A1B-9694-FB8BF986E175}" type="presOf" srcId="{375723BF-A40B-407D-B06D-BEC5454087BA}" destId="{17B6926C-5EEF-4D6D-B7AB-AE98B07C020A}" srcOrd="0" destOrd="0" presId="urn:microsoft.com/office/officeart/2005/8/layout/hList1"/>
    <dgm:cxn modelId="{B996FA66-208F-416D-9908-3E0487A5BF0B}" srcId="{375723BF-A40B-407D-B06D-BEC5454087BA}" destId="{CA88285D-06E8-48AD-A492-C649104E34A3}" srcOrd="7" destOrd="0" parTransId="{A45C6BE8-ABE8-4A3D-8D64-D43F77FE1654}" sibTransId="{539C5A21-CF08-49EC-BB69-142A05B7A746}"/>
    <dgm:cxn modelId="{77FC804A-7A0F-44AE-9872-F5D0C56C64D7}" srcId="{045E440E-5616-442B-8AF8-93259BBAC0D2}" destId="{36102A93-F559-46F0-B0A6-B1BBC7EE6321}" srcOrd="2" destOrd="0" parTransId="{722EDFAB-F719-4D73-9920-E8E69BF5D4A0}" sibTransId="{197D2415-BD7F-41AB-A0D6-9115D26ECD79}"/>
    <dgm:cxn modelId="{33ADBF6C-8EDA-4879-8A40-8156407D6F7D}" srcId="{EFC8A04B-8B26-4EFE-BD20-5AF32FE28856}" destId="{EF773848-B9B9-4160-98F0-E1024FDFC944}" srcOrd="1" destOrd="0" parTransId="{39CD7D15-5242-43C3-8BCB-DE5177018160}" sibTransId="{FD47425C-D389-4332-AB3B-71B48306E4A8}"/>
    <dgm:cxn modelId="{92AA754E-93CA-4530-BCD7-D9A4C058162B}" srcId="{507E2763-CC8F-440B-9505-6B5C699371AF}" destId="{95529168-D0BF-4511-8383-E7E05107938B}" srcOrd="0" destOrd="0" parTransId="{61ACBE82-3A75-4A3B-9C57-FECFFDE0A89A}" sibTransId="{D99D6F9B-E31E-48C7-B582-8B1A4E0E19BF}"/>
    <dgm:cxn modelId="{89D10B4F-3351-43FC-A56E-B03F7A863445}" type="presOf" srcId="{DDFE5298-F212-4B40-8607-7E8EEBE7D1FD}" destId="{2A384CE9-12B1-44BF-BB8C-7EB5ECDF28A0}" srcOrd="0" destOrd="3" presId="urn:microsoft.com/office/officeart/2005/8/layout/hList1"/>
    <dgm:cxn modelId="{3FBBEF6F-4D60-4796-8EFB-7891A97C1C60}" type="presOf" srcId="{EFC8A04B-8B26-4EFE-BD20-5AF32FE28856}" destId="{815B0257-39A6-477B-9DCD-F31317C43B17}" srcOrd="0" destOrd="0" presId="urn:microsoft.com/office/officeart/2005/8/layout/hList1"/>
    <dgm:cxn modelId="{D84F5971-F229-4AC4-8599-B7BB994B2CC8}" srcId="{EFC8A04B-8B26-4EFE-BD20-5AF32FE28856}" destId="{D0E36662-7435-453E-8AA5-ED73BC454DD4}" srcOrd="2" destOrd="0" parTransId="{6A34D8DD-A0FE-4F2A-A984-2B1302D7CD83}" sibTransId="{FCCC17E1-B3D5-4647-B0DC-A08C04CF7F14}"/>
    <dgm:cxn modelId="{AD0FAD51-9CDE-472B-A20E-94F6A1109D6B}" type="presOf" srcId="{D0E36662-7435-453E-8AA5-ED73BC454DD4}" destId="{1F4A0F29-72D3-41C8-B65C-602D041FF421}" srcOrd="0" destOrd="2" presId="urn:microsoft.com/office/officeart/2005/8/layout/hList1"/>
    <dgm:cxn modelId="{4839B071-5887-4E73-BEA0-3E3431C93251}" srcId="{045E440E-5616-442B-8AF8-93259BBAC0D2}" destId="{DEBBE665-B452-470B-A7BC-4745041FDCA9}" srcOrd="0" destOrd="0" parTransId="{563EACE6-8914-445C-9AEB-43B3359EBD38}" sibTransId="{B7A04F00-7FBC-4BE5-814B-F1EC583799D1}"/>
    <dgm:cxn modelId="{7FB8A472-6A2E-4F49-BAF7-58D58F1E299E}" srcId="{0CD1F186-6297-4806-9FEA-6CEE19858B89}" destId="{045E440E-5616-442B-8AF8-93259BBAC0D2}" srcOrd="1" destOrd="0" parTransId="{80353997-7A25-4BED-8AD4-4A406308E268}" sibTransId="{FC340454-60A6-4B97-A7D2-ED50374BDD79}"/>
    <dgm:cxn modelId="{52E89755-C9E0-40EB-91B1-D63E05499C0D}" srcId="{045E440E-5616-442B-8AF8-93259BBAC0D2}" destId="{EEABA9C8-49FC-446E-BE44-4EEB48EFDFEA}" srcOrd="1" destOrd="0" parTransId="{1D007F29-9F6F-4768-BF7E-E65C2700546A}" sibTransId="{168E7CCB-B29A-4AB8-9D9D-A7025DDD6334}"/>
    <dgm:cxn modelId="{ACC4D677-5866-4979-B7D3-40159A9C6A50}" type="presOf" srcId="{CA88285D-06E8-48AD-A492-C649104E34A3}" destId="{2A384CE9-12B1-44BF-BB8C-7EB5ECDF28A0}" srcOrd="0" destOrd="7" presId="urn:microsoft.com/office/officeart/2005/8/layout/hList1"/>
    <dgm:cxn modelId="{81CD2A7E-F637-4EE1-AE0A-C4864D24A89A}" type="presOf" srcId="{7016671F-3732-405A-A319-C5109EED19B2}" destId="{9588E578-7AE7-431C-94E1-53EE71A5CE07}" srcOrd="0" destOrd="1" presId="urn:microsoft.com/office/officeart/2005/8/layout/hList1"/>
    <dgm:cxn modelId="{7FE0507F-C89C-4188-AB77-61BD4825FBB9}" srcId="{7D7F389C-D237-4AD2-A279-AC56D91CEBC2}" destId="{0B8BEDF5-874A-4A94-898E-0794D9BF06FE}" srcOrd="0" destOrd="0" parTransId="{A0461BA1-C413-4776-92B3-8C898431A772}" sibTransId="{40F6CCF0-6784-48C2-9782-8CBD2E1728B0}"/>
    <dgm:cxn modelId="{F35E567F-5D01-48E0-8E86-B0973A4B01DA}" type="presOf" srcId="{DEBBE665-B452-470B-A7BC-4745041FDCA9}" destId="{7364EE79-D778-4040-A340-54BBFECDAB6C}" srcOrd="0" destOrd="0" presId="urn:microsoft.com/office/officeart/2005/8/layout/hList1"/>
    <dgm:cxn modelId="{0749F781-7580-4FC2-A730-33977880B4B6}" srcId="{507E2763-CC8F-440B-9505-6B5C699371AF}" destId="{472A8EDA-1ED7-4F22-A53C-67CAD18ED3E9}" srcOrd="2" destOrd="0" parTransId="{EFD6C8D6-F5BB-4863-B07A-A9EA27F9271F}" sibTransId="{94D1092C-8083-4575-8EE3-2B9C3F4CEA5C}"/>
    <dgm:cxn modelId="{8E69E384-AF23-41C1-8175-EFF50CC79F91}" srcId="{0CD1F186-6297-4806-9FEA-6CEE19858B89}" destId="{507E2763-CC8F-440B-9505-6B5C699371AF}" srcOrd="0" destOrd="0" parTransId="{0866079F-1E83-4CFE-96EE-04C4153F363F}" sibTransId="{1CF6716E-0CF2-4C40-87F6-99C506E1DF8F}"/>
    <dgm:cxn modelId="{4608C08C-5313-4309-BFF8-08A6BACB9F67}" srcId="{507E2763-CC8F-440B-9505-6B5C699371AF}" destId="{89B0E6D9-22DA-4E73-AF88-957433102AA8}" srcOrd="1" destOrd="0" parTransId="{A64E96B8-E5E6-4520-A3F6-D52B967FA053}" sibTransId="{C021764F-5F2F-457A-B00A-8E1498EB0FE9}"/>
    <dgm:cxn modelId="{0B227091-8359-4420-AE34-8B8C069DA554}" type="presOf" srcId="{26261556-631F-4332-83DE-C2E0739BE888}" destId="{2A384CE9-12B1-44BF-BB8C-7EB5ECDF28A0}" srcOrd="0" destOrd="1" presId="urn:microsoft.com/office/officeart/2005/8/layout/hList1"/>
    <dgm:cxn modelId="{DCFB3F92-A4A5-4045-9EC7-B5F68DDC779F}" type="presOf" srcId="{0CD1F186-6297-4806-9FEA-6CEE19858B89}" destId="{9B193206-8A01-4184-9E5F-B6215E17DCCD}" srcOrd="0" destOrd="0" presId="urn:microsoft.com/office/officeart/2005/8/layout/hList1"/>
    <dgm:cxn modelId="{2AE5899A-3AAF-4614-B1B8-F672E1A62101}" type="presOf" srcId="{55C9F949-0320-4BA4-937F-D660CCDD7AE4}" destId="{2A384CE9-12B1-44BF-BB8C-7EB5ECDF28A0}" srcOrd="0" destOrd="6" presId="urn:microsoft.com/office/officeart/2005/8/layout/hList1"/>
    <dgm:cxn modelId="{0BF219A6-70FD-40B0-8755-445A6B93394B}" srcId="{375723BF-A40B-407D-B06D-BEC5454087BA}" destId="{DDFE5298-F212-4B40-8607-7E8EEBE7D1FD}" srcOrd="3" destOrd="0" parTransId="{A712AE15-8811-4D23-9D96-77A2D4903C75}" sibTransId="{349B8279-8A25-4BBA-87F9-4CD64C4C1E25}"/>
    <dgm:cxn modelId="{32C7D9AC-E570-43F6-8754-27CCE2C216B7}" srcId="{375723BF-A40B-407D-B06D-BEC5454087BA}" destId="{F9A62679-13F7-45E1-82A4-A951A71A9B21}" srcOrd="5" destOrd="0" parTransId="{8B9060F7-4CEE-46BC-8EA0-36210305FDB4}" sibTransId="{4D74D9B4-EEAE-4932-BF0C-EA06BDE39771}"/>
    <dgm:cxn modelId="{112CA6AE-E6FB-4D26-961B-66830A95D162}" type="presOf" srcId="{59A1BDDD-9EE6-47BE-A43B-590B35C93B14}" destId="{2A384CE9-12B1-44BF-BB8C-7EB5ECDF28A0}" srcOrd="0" destOrd="0" presId="urn:microsoft.com/office/officeart/2005/8/layout/hList1"/>
    <dgm:cxn modelId="{17D0FEB5-842B-4EA6-AB89-82E5248EFB4D}" type="presOf" srcId="{F9A62679-13F7-45E1-82A4-A951A71A9B21}" destId="{2A384CE9-12B1-44BF-BB8C-7EB5ECDF28A0}" srcOrd="0" destOrd="5" presId="urn:microsoft.com/office/officeart/2005/8/layout/hList1"/>
    <dgm:cxn modelId="{84BB6EB8-6FA0-446D-9B19-049AAA4BC8A5}" type="presOf" srcId="{045E440E-5616-442B-8AF8-93259BBAC0D2}" destId="{971F3F54-0ABC-4A8B-A57B-E39195ADD3BD}" srcOrd="0" destOrd="0" presId="urn:microsoft.com/office/officeart/2005/8/layout/hList1"/>
    <dgm:cxn modelId="{BAFFF9B8-71AB-469C-B87E-471F28FB6423}" srcId="{375723BF-A40B-407D-B06D-BEC5454087BA}" destId="{532D1939-1B5F-4725-9B25-1EAE6AAA4E30}" srcOrd="4" destOrd="0" parTransId="{92DC4480-20D8-4397-B3E5-A3F0D9032EE1}" sibTransId="{0A6B16AC-5E51-44B6-A86A-D01FCD35F49B}"/>
    <dgm:cxn modelId="{3FA194C0-8A8C-4B76-853E-F5BAE9116191}" type="presOf" srcId="{472A8EDA-1ED7-4F22-A53C-67CAD18ED3E9}" destId="{A4DA5A83-B56E-4423-8F10-ED09C3E21DC9}" srcOrd="0" destOrd="2" presId="urn:microsoft.com/office/officeart/2005/8/layout/hList1"/>
    <dgm:cxn modelId="{9D2672CC-006D-4F0A-B366-1DCF39C8DD84}" type="presOf" srcId="{C58215BE-37E9-40A4-AB80-38AD22FB4AA2}" destId="{2A384CE9-12B1-44BF-BB8C-7EB5ECDF28A0}" srcOrd="0" destOrd="8" presId="urn:microsoft.com/office/officeart/2005/8/layout/hList1"/>
    <dgm:cxn modelId="{D467F3CD-43CE-451B-B605-8B98EAEE223D}" type="presOf" srcId="{532D1939-1B5F-4725-9B25-1EAE6AAA4E30}" destId="{2A384CE9-12B1-44BF-BB8C-7EB5ECDF28A0}" srcOrd="0" destOrd="4" presId="urn:microsoft.com/office/officeart/2005/8/layout/hList1"/>
    <dgm:cxn modelId="{C47BB2CF-4615-4A42-90C7-995BE58853B6}" type="presOf" srcId="{EEABA9C8-49FC-446E-BE44-4EEB48EFDFEA}" destId="{7364EE79-D778-4040-A340-54BBFECDAB6C}" srcOrd="0" destOrd="1" presId="urn:microsoft.com/office/officeart/2005/8/layout/hList1"/>
    <dgm:cxn modelId="{DFAAE4D7-AB5D-407C-8AEF-DC9598AD8D66}" type="presOf" srcId="{7D7F389C-D237-4AD2-A279-AC56D91CEBC2}" destId="{66CF6DC1-0B65-431E-8332-B6F1206C032D}" srcOrd="0" destOrd="0" presId="urn:microsoft.com/office/officeart/2005/8/layout/hList1"/>
    <dgm:cxn modelId="{702AB6E2-A316-43C2-8281-D4104A11FFE4}" srcId="{0CD1F186-6297-4806-9FEA-6CEE19858B89}" destId="{7D7F389C-D237-4AD2-A279-AC56D91CEBC2}" srcOrd="3" destOrd="0" parTransId="{9E5773F9-C57D-413E-9569-6007B23D5A27}" sibTransId="{4BD987DF-6BF7-4458-9EE4-E8EAC0E24CDF}"/>
    <dgm:cxn modelId="{D5536DE3-B921-4850-B88C-844F41D2F167}" srcId="{375723BF-A40B-407D-B06D-BEC5454087BA}" destId="{59A1BDDD-9EE6-47BE-A43B-590B35C93B14}" srcOrd="0" destOrd="0" parTransId="{BE7D011E-C50A-4983-8723-2AC0F51D3EE1}" sibTransId="{FD215C79-5BF4-4C69-81AB-FA77EB8D7820}"/>
    <dgm:cxn modelId="{AB1F91E6-C661-4851-A783-E9E6EA8FC3AA}" type="presOf" srcId="{3C98BFC3-4363-4D38-90FD-89642C72BBED}" destId="{2A384CE9-12B1-44BF-BB8C-7EB5ECDF28A0}" srcOrd="0" destOrd="2" presId="urn:microsoft.com/office/officeart/2005/8/layout/hList1"/>
    <dgm:cxn modelId="{60759FEB-4B54-47B4-83BF-8C1EEB60C2B8}" srcId="{EFC8A04B-8B26-4EFE-BD20-5AF32FE28856}" destId="{6622CAC6-09BB-477B-B63B-04A1D684C06E}" srcOrd="0" destOrd="0" parTransId="{808535EE-2C89-48AC-87F4-9B933C301B44}" sibTransId="{9339C6D6-736C-4A19-A43C-A488322986C8}"/>
    <dgm:cxn modelId="{0A4DE2EB-3829-4630-9448-A99CADF1FE4F}" type="presOf" srcId="{0B8BEDF5-874A-4A94-898E-0794D9BF06FE}" destId="{9588E578-7AE7-431C-94E1-53EE71A5CE07}" srcOrd="0" destOrd="0" presId="urn:microsoft.com/office/officeart/2005/8/layout/hList1"/>
    <dgm:cxn modelId="{569721EC-3079-48B5-B76F-E9E30F20A7D1}" srcId="{375723BF-A40B-407D-B06D-BEC5454087BA}" destId="{3C98BFC3-4363-4D38-90FD-89642C72BBED}" srcOrd="2" destOrd="0" parTransId="{40E30C58-78E2-43DC-B01C-095B4F092B3D}" sibTransId="{595BD77F-83E7-4D0F-B71A-66C9EBAA7874}"/>
    <dgm:cxn modelId="{D883FFEE-86E8-47FD-B78D-B68808C4E0AC}" type="presOf" srcId="{4C372BF2-A2CE-49AA-A872-CC3AB1A143FB}" destId="{2A384CE9-12B1-44BF-BB8C-7EB5ECDF28A0}" srcOrd="0" destOrd="9" presId="urn:microsoft.com/office/officeart/2005/8/layout/hList1"/>
    <dgm:cxn modelId="{9C5E07F1-07A2-49D5-9865-1226A4F1FB93}" srcId="{0CD1F186-6297-4806-9FEA-6CEE19858B89}" destId="{375723BF-A40B-407D-B06D-BEC5454087BA}" srcOrd="4" destOrd="0" parTransId="{7A9F3CC0-7F11-48A6-9279-F16A445CDA9B}" sibTransId="{7C5144AA-BC02-49A8-8D48-A72407B17E07}"/>
    <dgm:cxn modelId="{628847CC-0692-4DBE-A4D1-B5DD2435E410}" type="presParOf" srcId="{9B193206-8A01-4184-9E5F-B6215E17DCCD}" destId="{EBAA7D20-1FFF-4AE4-B49C-D0FE7BA4A684}" srcOrd="0" destOrd="0" presId="urn:microsoft.com/office/officeart/2005/8/layout/hList1"/>
    <dgm:cxn modelId="{E84FD54E-4F79-42C2-B7F8-5474F24FE7BF}" type="presParOf" srcId="{EBAA7D20-1FFF-4AE4-B49C-D0FE7BA4A684}" destId="{724CF77E-D65A-48FB-AA4B-E091E5F0B664}" srcOrd="0" destOrd="0" presId="urn:microsoft.com/office/officeart/2005/8/layout/hList1"/>
    <dgm:cxn modelId="{593360B1-AB5B-4CB7-9CEC-2BC106537660}" type="presParOf" srcId="{EBAA7D20-1FFF-4AE4-B49C-D0FE7BA4A684}" destId="{A4DA5A83-B56E-4423-8F10-ED09C3E21DC9}" srcOrd="1" destOrd="0" presId="urn:microsoft.com/office/officeart/2005/8/layout/hList1"/>
    <dgm:cxn modelId="{0B891F5E-4215-4E8B-A68B-8FFFF9E54174}" type="presParOf" srcId="{9B193206-8A01-4184-9E5F-B6215E17DCCD}" destId="{51F9752E-9E88-4CA1-A03C-1BDFC85E70F2}" srcOrd="1" destOrd="0" presId="urn:microsoft.com/office/officeart/2005/8/layout/hList1"/>
    <dgm:cxn modelId="{3E1D2626-20F7-4739-BD5A-E0FD23EF2C1B}" type="presParOf" srcId="{9B193206-8A01-4184-9E5F-B6215E17DCCD}" destId="{66E7FD12-75CB-457C-9316-BF9BA73B77EA}" srcOrd="2" destOrd="0" presId="urn:microsoft.com/office/officeart/2005/8/layout/hList1"/>
    <dgm:cxn modelId="{61BBF2E0-E07C-434C-BFB5-B095916FB608}" type="presParOf" srcId="{66E7FD12-75CB-457C-9316-BF9BA73B77EA}" destId="{971F3F54-0ABC-4A8B-A57B-E39195ADD3BD}" srcOrd="0" destOrd="0" presId="urn:microsoft.com/office/officeart/2005/8/layout/hList1"/>
    <dgm:cxn modelId="{3197B9BD-A9F8-4A48-AD1C-F7BC245A2832}" type="presParOf" srcId="{66E7FD12-75CB-457C-9316-BF9BA73B77EA}" destId="{7364EE79-D778-4040-A340-54BBFECDAB6C}" srcOrd="1" destOrd="0" presId="urn:microsoft.com/office/officeart/2005/8/layout/hList1"/>
    <dgm:cxn modelId="{5AE2AC39-999E-45FE-83C6-5C94EBE0733F}" type="presParOf" srcId="{9B193206-8A01-4184-9E5F-B6215E17DCCD}" destId="{F015057B-B34E-4187-9DD5-83B9E1C16508}" srcOrd="3" destOrd="0" presId="urn:microsoft.com/office/officeart/2005/8/layout/hList1"/>
    <dgm:cxn modelId="{278936E8-25FC-48CA-B2EC-32A22997C42B}" type="presParOf" srcId="{9B193206-8A01-4184-9E5F-B6215E17DCCD}" destId="{C3460934-65F2-4941-A1EB-3BEA5B90FAF0}" srcOrd="4" destOrd="0" presId="urn:microsoft.com/office/officeart/2005/8/layout/hList1"/>
    <dgm:cxn modelId="{BEBD09D9-1DB6-4D60-9A53-7EC1BAFD0A67}" type="presParOf" srcId="{C3460934-65F2-4941-A1EB-3BEA5B90FAF0}" destId="{815B0257-39A6-477B-9DCD-F31317C43B17}" srcOrd="0" destOrd="0" presId="urn:microsoft.com/office/officeart/2005/8/layout/hList1"/>
    <dgm:cxn modelId="{A11C3621-442A-476F-8A6D-D36679587D87}" type="presParOf" srcId="{C3460934-65F2-4941-A1EB-3BEA5B90FAF0}" destId="{1F4A0F29-72D3-41C8-B65C-602D041FF421}" srcOrd="1" destOrd="0" presId="urn:microsoft.com/office/officeart/2005/8/layout/hList1"/>
    <dgm:cxn modelId="{5B20A679-B1D2-4E6D-9C29-0F3526D1FDEA}" type="presParOf" srcId="{9B193206-8A01-4184-9E5F-B6215E17DCCD}" destId="{443E6F94-784D-4B1A-BD60-D87EAC26C17A}" srcOrd="5" destOrd="0" presId="urn:microsoft.com/office/officeart/2005/8/layout/hList1"/>
    <dgm:cxn modelId="{88C75791-8A8D-463F-AFD0-E8AEC56D6B9B}" type="presParOf" srcId="{9B193206-8A01-4184-9E5F-B6215E17DCCD}" destId="{5B483B5B-C628-4943-A869-ECF0C599EFF1}" srcOrd="6" destOrd="0" presId="urn:microsoft.com/office/officeart/2005/8/layout/hList1"/>
    <dgm:cxn modelId="{72C25AD9-C1C2-4337-B1DA-0C69482113C4}" type="presParOf" srcId="{5B483B5B-C628-4943-A869-ECF0C599EFF1}" destId="{66CF6DC1-0B65-431E-8332-B6F1206C032D}" srcOrd="0" destOrd="0" presId="urn:microsoft.com/office/officeart/2005/8/layout/hList1"/>
    <dgm:cxn modelId="{00EB137E-B452-4206-B972-23CCF8D67F9D}" type="presParOf" srcId="{5B483B5B-C628-4943-A869-ECF0C599EFF1}" destId="{9588E578-7AE7-431C-94E1-53EE71A5CE07}" srcOrd="1" destOrd="0" presId="urn:microsoft.com/office/officeart/2005/8/layout/hList1"/>
    <dgm:cxn modelId="{8525A09C-09D0-46C7-88A6-6161A415D0E4}" type="presParOf" srcId="{9B193206-8A01-4184-9E5F-B6215E17DCCD}" destId="{EFFD8CDC-C9FB-47BE-BF0A-88A8D68F2CA0}" srcOrd="7" destOrd="0" presId="urn:microsoft.com/office/officeart/2005/8/layout/hList1"/>
    <dgm:cxn modelId="{651AECFF-B326-43FC-90A6-D9C036FB4624}" type="presParOf" srcId="{9B193206-8A01-4184-9E5F-B6215E17DCCD}" destId="{447562C5-9636-4352-B28B-3D5CD700B788}" srcOrd="8" destOrd="0" presId="urn:microsoft.com/office/officeart/2005/8/layout/hList1"/>
    <dgm:cxn modelId="{5BF2A096-8B84-474B-9646-89A20EF5B003}" type="presParOf" srcId="{447562C5-9636-4352-B28B-3D5CD700B788}" destId="{17B6926C-5EEF-4D6D-B7AB-AE98B07C020A}" srcOrd="0" destOrd="0" presId="urn:microsoft.com/office/officeart/2005/8/layout/hList1"/>
    <dgm:cxn modelId="{E5120917-27D7-4284-A128-F3EDCB693500}" type="presParOf" srcId="{447562C5-9636-4352-B28B-3D5CD700B788}" destId="{2A384CE9-12B1-44BF-BB8C-7EB5ECDF28A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A4F00-DD99-4EF0-A205-43C23C403672}">
      <dsp:nvSpPr>
        <dsp:cNvPr id="0" name=""/>
        <dsp:cNvSpPr/>
      </dsp:nvSpPr>
      <dsp:spPr>
        <a:xfrm rot="10800000">
          <a:off x="0" y="0"/>
          <a:ext cx="4412892" cy="833561"/>
        </a:xfrm>
        <a:prstGeom prst="trapezoid">
          <a:avLst>
            <a:gd name="adj" fmla="val 66175"/>
          </a:avLst>
        </a:prstGeom>
        <a:solidFill>
          <a:srgbClr val="0046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bg1"/>
              </a:solidFill>
              <a:latin typeface="D-DIN" panose="020B05040302020A0204" pitchFamily="34" charset="0"/>
              <a:cs typeface="Calibri" panose="020F0502020204030204" pitchFamily="34" charset="0"/>
            </a:rPr>
            <a:t>Economy</a:t>
          </a:r>
          <a:endParaRPr lang="en-IN" sz="4800" b="1" kern="1200" dirty="0">
            <a:solidFill>
              <a:schemeClr val="bg1"/>
            </a:solidFill>
            <a:latin typeface="D-DIN" panose="020B05040302020A0204" pitchFamily="34" charset="0"/>
            <a:cs typeface="Calibri" panose="020F0502020204030204" pitchFamily="34" charset="0"/>
          </a:endParaRPr>
        </a:p>
      </dsp:txBody>
      <dsp:txXfrm rot="-10800000">
        <a:off x="772256" y="0"/>
        <a:ext cx="2868379" cy="833561"/>
      </dsp:txXfrm>
    </dsp:sp>
    <dsp:sp modelId="{C56FC8D6-526F-4B14-97BD-4742234F743A}">
      <dsp:nvSpPr>
        <dsp:cNvPr id="0" name=""/>
        <dsp:cNvSpPr/>
      </dsp:nvSpPr>
      <dsp:spPr>
        <a:xfrm rot="10800000">
          <a:off x="551611" y="833561"/>
          <a:ext cx="3309668" cy="833561"/>
        </a:xfrm>
        <a:prstGeom prst="trapezoid">
          <a:avLst>
            <a:gd name="adj" fmla="val 66175"/>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chemeClr val="bg1"/>
              </a:solidFill>
              <a:latin typeface="D-DIN" panose="020B05040302020A0204" pitchFamily="34" charset="0"/>
              <a:cs typeface="Calibri" panose="020F0502020204030204" pitchFamily="34" charset="0"/>
            </a:rPr>
            <a:t>Sector</a:t>
          </a:r>
          <a:endParaRPr lang="en-IN" sz="4400" b="1" kern="1200" dirty="0">
            <a:solidFill>
              <a:schemeClr val="bg1"/>
            </a:solidFill>
            <a:latin typeface="D-DIN" panose="020B05040302020A0204" pitchFamily="34" charset="0"/>
            <a:cs typeface="Calibri" panose="020F0502020204030204" pitchFamily="34" charset="0"/>
          </a:endParaRPr>
        </a:p>
      </dsp:txBody>
      <dsp:txXfrm rot="-10800000">
        <a:off x="1130803" y="833561"/>
        <a:ext cx="2151284" cy="833561"/>
      </dsp:txXfrm>
    </dsp:sp>
    <dsp:sp modelId="{6150BE16-8C49-4020-9E6B-270816B9D4CC}">
      <dsp:nvSpPr>
        <dsp:cNvPr id="0" name=""/>
        <dsp:cNvSpPr/>
      </dsp:nvSpPr>
      <dsp:spPr>
        <a:xfrm rot="10800000">
          <a:off x="1103223" y="1667122"/>
          <a:ext cx="2206446" cy="833561"/>
        </a:xfrm>
        <a:prstGeom prst="trapezoid">
          <a:avLst>
            <a:gd name="adj" fmla="val 66175"/>
          </a:avLst>
        </a:prstGeom>
        <a:solidFill>
          <a:srgbClr val="EAB2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D-DIN" panose="020B05040302020A0204" pitchFamily="34" charset="0"/>
              <a:cs typeface="Calibri" panose="020F0502020204030204" pitchFamily="34" charset="0"/>
            </a:rPr>
            <a:t>Industry</a:t>
          </a:r>
          <a:endParaRPr lang="en-IN" sz="2800" b="1" kern="1200" dirty="0">
            <a:solidFill>
              <a:schemeClr val="bg1"/>
            </a:solidFill>
            <a:latin typeface="D-DIN" panose="020B05040302020A0204" pitchFamily="34" charset="0"/>
            <a:cs typeface="Calibri" panose="020F0502020204030204" pitchFamily="34" charset="0"/>
          </a:endParaRPr>
        </a:p>
      </dsp:txBody>
      <dsp:txXfrm rot="-10800000">
        <a:off x="1489351" y="1667122"/>
        <a:ext cx="1434189" cy="833561"/>
      </dsp:txXfrm>
    </dsp:sp>
    <dsp:sp modelId="{7B1134B1-CEC1-44E9-9DDA-63C13397F57E}">
      <dsp:nvSpPr>
        <dsp:cNvPr id="0" name=""/>
        <dsp:cNvSpPr/>
      </dsp:nvSpPr>
      <dsp:spPr>
        <a:xfrm rot="10800000">
          <a:off x="1654834" y="2500683"/>
          <a:ext cx="1103223" cy="833561"/>
        </a:xfrm>
        <a:prstGeom prst="trapezoid">
          <a:avLst>
            <a:gd name="adj" fmla="val 66175"/>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88950">
            <a:lnSpc>
              <a:spcPct val="90000"/>
            </a:lnSpc>
            <a:spcBef>
              <a:spcPct val="0"/>
            </a:spcBef>
            <a:spcAft>
              <a:spcPct val="35000"/>
            </a:spcAft>
            <a:buNone/>
          </a:pPr>
          <a:endParaRPr lang="en-US" sz="1100" b="1" kern="1200" dirty="0">
            <a:solidFill>
              <a:schemeClr val="bg1"/>
            </a:solidFill>
            <a:latin typeface="D-DIN" panose="020B05040302020A0204" pitchFamily="34" charset="0"/>
            <a:cs typeface="Calibri" panose="020F0502020204030204" pitchFamily="34" charset="0"/>
          </a:endParaRPr>
        </a:p>
        <a:p>
          <a:pPr marL="0" lvl="0" indent="0" algn="ctr" defTabSz="488950">
            <a:lnSpc>
              <a:spcPct val="90000"/>
            </a:lnSpc>
            <a:spcBef>
              <a:spcPct val="0"/>
            </a:spcBef>
            <a:spcAft>
              <a:spcPct val="35000"/>
            </a:spcAft>
            <a:buNone/>
          </a:pPr>
          <a:r>
            <a:rPr lang="en-US" sz="1100" b="1" kern="1200" dirty="0">
              <a:solidFill>
                <a:schemeClr val="bg1"/>
              </a:solidFill>
              <a:latin typeface="D-DIN" panose="020B05040302020A0204" pitchFamily="34" charset="0"/>
              <a:cs typeface="Calibri" panose="020F0502020204030204" pitchFamily="34" charset="0"/>
            </a:rPr>
            <a:t>Company</a:t>
          </a:r>
          <a:endParaRPr lang="en-IN" sz="1100" b="1" kern="1200" dirty="0">
            <a:solidFill>
              <a:schemeClr val="bg1"/>
            </a:solidFill>
            <a:latin typeface="D-DIN" panose="020B05040302020A0204" pitchFamily="34" charset="0"/>
            <a:cs typeface="Calibri" panose="020F0502020204030204" pitchFamily="34" charset="0"/>
          </a:endParaRPr>
        </a:p>
      </dsp:txBody>
      <dsp:txXfrm rot="-10800000">
        <a:off x="1654834" y="2500683"/>
        <a:ext cx="1103223" cy="833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694F5-D474-4A5E-AC26-9F647BC52078}">
      <dsp:nvSpPr>
        <dsp:cNvPr id="0" name=""/>
        <dsp:cNvSpPr/>
      </dsp:nvSpPr>
      <dsp:spPr>
        <a:xfrm>
          <a:off x="1654834" y="0"/>
          <a:ext cx="1103223" cy="833561"/>
        </a:xfrm>
        <a:prstGeom prst="trapezoid">
          <a:avLst>
            <a:gd name="adj" fmla="val 66175"/>
          </a:avLst>
        </a:prstGeom>
        <a:solidFill>
          <a:srgbClr val="0046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endParaRPr lang="en-US" sz="1400" b="1" kern="1200" dirty="0">
            <a:solidFill>
              <a:schemeClr val="bg1"/>
            </a:solidFill>
            <a:latin typeface="D-DIN" panose="020B05040302020A0204" pitchFamily="34" charset="0"/>
            <a:cs typeface="Calibri" panose="020F0502020204030204" pitchFamily="34" charset="0"/>
          </a:endParaRPr>
        </a:p>
        <a:p>
          <a:pPr marL="0" lvl="0" indent="0" algn="ctr" defTabSz="622300">
            <a:lnSpc>
              <a:spcPct val="90000"/>
            </a:lnSpc>
            <a:spcBef>
              <a:spcPct val="0"/>
            </a:spcBef>
            <a:spcAft>
              <a:spcPct val="35000"/>
            </a:spcAft>
            <a:buNone/>
          </a:pPr>
          <a:endParaRPr lang="en-US" sz="1400" b="1" kern="1200" dirty="0">
            <a:solidFill>
              <a:schemeClr val="bg1"/>
            </a:solidFill>
            <a:latin typeface="D-DIN" panose="020B05040302020A0204" pitchFamily="34" charset="0"/>
            <a:cs typeface="Calibri" panose="020F0502020204030204" pitchFamily="34" charset="0"/>
          </a:endParaRPr>
        </a:p>
        <a:p>
          <a:pPr marL="0" lvl="0" indent="0" algn="ctr" defTabSz="622300">
            <a:lnSpc>
              <a:spcPct val="90000"/>
            </a:lnSpc>
            <a:spcBef>
              <a:spcPct val="0"/>
            </a:spcBef>
            <a:spcAft>
              <a:spcPct val="35000"/>
            </a:spcAft>
            <a:buNone/>
          </a:pPr>
          <a:r>
            <a:rPr lang="en-US" sz="1400" b="1" kern="1200" dirty="0">
              <a:solidFill>
                <a:schemeClr val="bg1"/>
              </a:solidFill>
              <a:latin typeface="D-DIN" panose="020B05040302020A0204" pitchFamily="34" charset="0"/>
              <a:cs typeface="Calibri" panose="020F0502020204030204" pitchFamily="34" charset="0"/>
            </a:rPr>
            <a:t>Economy</a:t>
          </a:r>
          <a:endParaRPr lang="en-IN" sz="1400" b="1" kern="1200" dirty="0">
            <a:solidFill>
              <a:schemeClr val="bg1"/>
            </a:solidFill>
            <a:latin typeface="D-DIN" panose="020B05040302020A0204" pitchFamily="34" charset="0"/>
            <a:cs typeface="Calibri" panose="020F0502020204030204" pitchFamily="34" charset="0"/>
          </a:endParaRPr>
        </a:p>
      </dsp:txBody>
      <dsp:txXfrm>
        <a:off x="1654834" y="0"/>
        <a:ext cx="1103223" cy="833561"/>
      </dsp:txXfrm>
    </dsp:sp>
    <dsp:sp modelId="{BC937ADF-40DC-4DB0-8BAC-3C7897CB5B29}">
      <dsp:nvSpPr>
        <dsp:cNvPr id="0" name=""/>
        <dsp:cNvSpPr/>
      </dsp:nvSpPr>
      <dsp:spPr>
        <a:xfrm>
          <a:off x="1103223" y="833560"/>
          <a:ext cx="2206446" cy="833561"/>
        </a:xfrm>
        <a:prstGeom prst="trapezoid">
          <a:avLst>
            <a:gd name="adj" fmla="val 66175"/>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D-DIN" panose="020B05040302020A0204" pitchFamily="34" charset="0"/>
              <a:cs typeface="Calibri" panose="020F0502020204030204" pitchFamily="34" charset="0"/>
            </a:rPr>
            <a:t>Sector</a:t>
          </a:r>
          <a:endParaRPr lang="en-IN" sz="3200" b="1" kern="1200" dirty="0">
            <a:solidFill>
              <a:schemeClr val="bg1"/>
            </a:solidFill>
            <a:latin typeface="D-DIN" panose="020B05040302020A0204" pitchFamily="34" charset="0"/>
            <a:cs typeface="Calibri" panose="020F0502020204030204" pitchFamily="34" charset="0"/>
          </a:endParaRPr>
        </a:p>
      </dsp:txBody>
      <dsp:txXfrm>
        <a:off x="1489351" y="833560"/>
        <a:ext cx="1434189" cy="833561"/>
      </dsp:txXfrm>
    </dsp:sp>
    <dsp:sp modelId="{F6FE26D8-2E8A-4D7C-8DD2-A25A1679606F}">
      <dsp:nvSpPr>
        <dsp:cNvPr id="0" name=""/>
        <dsp:cNvSpPr/>
      </dsp:nvSpPr>
      <dsp:spPr>
        <a:xfrm>
          <a:off x="551611" y="1667121"/>
          <a:ext cx="3309668" cy="833561"/>
        </a:xfrm>
        <a:prstGeom prst="trapezoid">
          <a:avLst>
            <a:gd name="adj" fmla="val 66175"/>
          </a:avLst>
        </a:prstGeom>
        <a:solidFill>
          <a:srgbClr val="EAB2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chemeClr val="bg1"/>
              </a:solidFill>
              <a:latin typeface="D-DIN" panose="020B05040302020A0204" pitchFamily="34" charset="0"/>
              <a:cs typeface="Calibri" panose="020F0502020204030204" pitchFamily="34" charset="0"/>
            </a:rPr>
            <a:t>Industry</a:t>
          </a:r>
          <a:endParaRPr lang="en-IN" sz="4400" b="1" kern="1200" dirty="0">
            <a:solidFill>
              <a:schemeClr val="bg1"/>
            </a:solidFill>
            <a:latin typeface="D-DIN" panose="020B05040302020A0204" pitchFamily="34" charset="0"/>
            <a:cs typeface="Calibri" panose="020F0502020204030204" pitchFamily="34" charset="0"/>
          </a:endParaRPr>
        </a:p>
      </dsp:txBody>
      <dsp:txXfrm>
        <a:off x="1130803" y="1667121"/>
        <a:ext cx="2151284" cy="833561"/>
      </dsp:txXfrm>
    </dsp:sp>
    <dsp:sp modelId="{64843804-D0FF-4169-9F7E-EC1B63BD5A51}">
      <dsp:nvSpPr>
        <dsp:cNvPr id="0" name=""/>
        <dsp:cNvSpPr/>
      </dsp:nvSpPr>
      <dsp:spPr>
        <a:xfrm>
          <a:off x="0" y="2500683"/>
          <a:ext cx="4412892" cy="833561"/>
        </a:xfrm>
        <a:prstGeom prst="trapezoid">
          <a:avLst>
            <a:gd name="adj" fmla="val 66175"/>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bg1"/>
              </a:solidFill>
              <a:latin typeface="D-DIN" panose="020B05040302020A0204" pitchFamily="34" charset="0"/>
              <a:cs typeface="Calibri" panose="020F0502020204030204" pitchFamily="34" charset="0"/>
            </a:rPr>
            <a:t>Company</a:t>
          </a:r>
          <a:endParaRPr lang="en-IN" sz="4800" b="1" kern="1200" dirty="0">
            <a:solidFill>
              <a:schemeClr val="bg1"/>
            </a:solidFill>
            <a:latin typeface="D-DIN" panose="020B05040302020A0204" pitchFamily="34" charset="0"/>
            <a:cs typeface="Calibri" panose="020F0502020204030204" pitchFamily="34" charset="0"/>
          </a:endParaRPr>
        </a:p>
      </dsp:txBody>
      <dsp:txXfrm>
        <a:off x="772256" y="2500683"/>
        <a:ext cx="2868379" cy="833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CF77E-D65A-48FB-AA4B-E091E5F0B664}">
      <dsp:nvSpPr>
        <dsp:cNvPr id="0" name=""/>
        <dsp:cNvSpPr/>
      </dsp:nvSpPr>
      <dsp:spPr>
        <a:xfrm>
          <a:off x="15778" y="0"/>
          <a:ext cx="1959658" cy="344436"/>
        </a:xfrm>
        <a:prstGeom prst="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D-DIN" panose="020B05040302020A0204" pitchFamily="34" charset="0"/>
              <a:cs typeface="Calibri" panose="020F0502020204030204" pitchFamily="34" charset="0"/>
            </a:rPr>
            <a:t>1996-2000</a:t>
          </a:r>
        </a:p>
      </dsp:txBody>
      <dsp:txXfrm>
        <a:off x="15778" y="0"/>
        <a:ext cx="1959658" cy="344436"/>
      </dsp:txXfrm>
    </dsp:sp>
    <dsp:sp modelId="{A4DA5A83-B56E-4423-8F10-ED09C3E21DC9}">
      <dsp:nvSpPr>
        <dsp:cNvPr id="0" name=""/>
        <dsp:cNvSpPr/>
      </dsp:nvSpPr>
      <dsp:spPr>
        <a:xfrm>
          <a:off x="15778" y="344436"/>
          <a:ext cx="1959658" cy="1299168"/>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b="1" kern="1200" dirty="0">
              <a:effectLst/>
              <a:latin typeface="D-DIN" panose="020B05040302020A0204" pitchFamily="34" charset="0"/>
              <a:cs typeface="Calibri" panose="020F0502020204030204" pitchFamily="34" charset="0"/>
            </a:rPr>
            <a:t>Technology </a:t>
          </a:r>
        </a:p>
        <a:p>
          <a:pPr marL="114300" lvl="1" indent="-114300" algn="l" defTabSz="622300">
            <a:lnSpc>
              <a:spcPct val="90000"/>
            </a:lnSpc>
            <a:spcBef>
              <a:spcPct val="0"/>
            </a:spcBef>
            <a:spcAft>
              <a:spcPct val="15000"/>
            </a:spcAft>
            <a:buChar char="•"/>
          </a:pPr>
          <a:r>
            <a:rPr lang="en-US" sz="1400" b="1" kern="1200" dirty="0">
              <a:effectLst/>
              <a:latin typeface="D-DIN" panose="020B05040302020A0204" pitchFamily="34" charset="0"/>
              <a:cs typeface="Calibri" panose="020F0502020204030204" pitchFamily="34" charset="0"/>
            </a:rPr>
            <a:t>Dotcom Boom &amp; Bust</a:t>
          </a:r>
          <a:endParaRPr lang="en-IN" sz="1400" b="1" kern="1200" dirty="0">
            <a:effectLst/>
            <a:latin typeface="D-DIN" panose="020B05040302020A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IN" sz="1400" b="1" kern="1200" dirty="0">
              <a:effectLst/>
              <a:latin typeface="D-DIN" panose="020B05040302020A0204" pitchFamily="34" charset="0"/>
              <a:cs typeface="Calibri" panose="020F0502020204030204" pitchFamily="34" charset="0"/>
            </a:rPr>
            <a:t>Media</a:t>
          </a:r>
        </a:p>
      </dsp:txBody>
      <dsp:txXfrm>
        <a:off x="15778" y="344436"/>
        <a:ext cx="1959658" cy="1299168"/>
      </dsp:txXfrm>
    </dsp:sp>
    <dsp:sp modelId="{971F3F54-0ABC-4A8B-A57B-E39195ADD3BD}">
      <dsp:nvSpPr>
        <dsp:cNvPr id="0" name=""/>
        <dsp:cNvSpPr/>
      </dsp:nvSpPr>
      <dsp:spPr>
        <a:xfrm>
          <a:off x="2249788" y="0"/>
          <a:ext cx="1959658" cy="344436"/>
        </a:xfrm>
        <a:prstGeom prst="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D-DIN" panose="020B05040302020A0204" pitchFamily="34" charset="0"/>
              <a:cs typeface="Calibri" panose="020F0502020204030204" pitchFamily="34" charset="0"/>
            </a:rPr>
            <a:t>2003-2008</a:t>
          </a:r>
        </a:p>
      </dsp:txBody>
      <dsp:txXfrm>
        <a:off x="2249788" y="0"/>
        <a:ext cx="1959658" cy="344436"/>
      </dsp:txXfrm>
    </dsp:sp>
    <dsp:sp modelId="{7364EE79-D778-4040-A340-54BBFECDAB6C}">
      <dsp:nvSpPr>
        <dsp:cNvPr id="0" name=""/>
        <dsp:cNvSpPr/>
      </dsp:nvSpPr>
      <dsp:spPr>
        <a:xfrm>
          <a:off x="2249788" y="344436"/>
          <a:ext cx="1959658" cy="1299168"/>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Infrastructure</a:t>
          </a: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Commodities</a:t>
          </a: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Real Estate</a:t>
          </a:r>
        </a:p>
        <a:p>
          <a:pPr marL="114300" lvl="1" indent="-114300" algn="l" defTabSz="622300">
            <a:lnSpc>
              <a:spcPct val="90000"/>
            </a:lnSpc>
            <a:spcBef>
              <a:spcPct val="0"/>
            </a:spcBef>
            <a:spcAft>
              <a:spcPct val="15000"/>
            </a:spcAft>
            <a:buChar char="•"/>
          </a:pPr>
          <a:r>
            <a:rPr lang="en-US" sz="1400" b="1" kern="1200" dirty="0">
              <a:latin typeface="D-DIN" panose="020B05040302020A0204" pitchFamily="34" charset="0"/>
              <a:cs typeface="Calibri" panose="020F0502020204030204" pitchFamily="34" charset="0"/>
            </a:rPr>
            <a:t>Retail</a:t>
          </a:r>
          <a:endParaRPr lang="en-IN" sz="1400" b="1" kern="1200" dirty="0">
            <a:latin typeface="D-DIN" panose="020B05040302020A0204" pitchFamily="34" charset="0"/>
            <a:cs typeface="Calibri" panose="020F0502020204030204" pitchFamily="34" charset="0"/>
          </a:endParaRPr>
        </a:p>
      </dsp:txBody>
      <dsp:txXfrm>
        <a:off x="2249788" y="344436"/>
        <a:ext cx="1959658" cy="1299168"/>
      </dsp:txXfrm>
    </dsp:sp>
    <dsp:sp modelId="{815B0257-39A6-477B-9DCD-F31317C43B17}">
      <dsp:nvSpPr>
        <dsp:cNvPr id="0" name=""/>
        <dsp:cNvSpPr/>
      </dsp:nvSpPr>
      <dsp:spPr>
        <a:xfrm>
          <a:off x="4483798" y="0"/>
          <a:ext cx="1959658" cy="344436"/>
        </a:xfrm>
        <a:prstGeom prst="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D-DIN" panose="020B05040302020A0204" pitchFamily="34" charset="0"/>
              <a:cs typeface="Calibri" panose="020F0502020204030204" pitchFamily="34" charset="0"/>
            </a:rPr>
            <a:t>2009-2014</a:t>
          </a:r>
        </a:p>
      </dsp:txBody>
      <dsp:txXfrm>
        <a:off x="4483798" y="0"/>
        <a:ext cx="1959658" cy="344436"/>
      </dsp:txXfrm>
    </dsp:sp>
    <dsp:sp modelId="{1F4A0F29-72D3-41C8-B65C-602D041FF421}">
      <dsp:nvSpPr>
        <dsp:cNvPr id="0" name=""/>
        <dsp:cNvSpPr/>
      </dsp:nvSpPr>
      <dsp:spPr>
        <a:xfrm>
          <a:off x="4483798" y="344436"/>
          <a:ext cx="1959658" cy="1299168"/>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Consumption</a:t>
          </a: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Pharma</a:t>
          </a: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FMCG</a:t>
          </a:r>
        </a:p>
      </dsp:txBody>
      <dsp:txXfrm>
        <a:off x="4483798" y="344436"/>
        <a:ext cx="1959658" cy="1299168"/>
      </dsp:txXfrm>
    </dsp:sp>
    <dsp:sp modelId="{66CF6DC1-0B65-431E-8332-B6F1206C032D}">
      <dsp:nvSpPr>
        <dsp:cNvPr id="0" name=""/>
        <dsp:cNvSpPr/>
      </dsp:nvSpPr>
      <dsp:spPr>
        <a:xfrm>
          <a:off x="6717808" y="0"/>
          <a:ext cx="1959658" cy="344436"/>
        </a:xfrm>
        <a:prstGeom prst="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D-DIN" panose="020B05040302020A0204" pitchFamily="34" charset="0"/>
              <a:cs typeface="Calibri" panose="020F0502020204030204" pitchFamily="34" charset="0"/>
            </a:rPr>
            <a:t>2015-2019</a:t>
          </a:r>
        </a:p>
      </dsp:txBody>
      <dsp:txXfrm>
        <a:off x="6717808" y="0"/>
        <a:ext cx="1959658" cy="344436"/>
      </dsp:txXfrm>
    </dsp:sp>
    <dsp:sp modelId="{9588E578-7AE7-431C-94E1-53EE71A5CE07}">
      <dsp:nvSpPr>
        <dsp:cNvPr id="0" name=""/>
        <dsp:cNvSpPr/>
      </dsp:nvSpPr>
      <dsp:spPr>
        <a:xfrm>
          <a:off x="6717808" y="344436"/>
          <a:ext cx="1959658" cy="1299168"/>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Auto</a:t>
          </a: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Financials (NBFCs, HFCs )  </a:t>
          </a:r>
        </a:p>
      </dsp:txBody>
      <dsp:txXfrm>
        <a:off x="6717808" y="344436"/>
        <a:ext cx="1959658" cy="1299168"/>
      </dsp:txXfrm>
    </dsp:sp>
    <dsp:sp modelId="{17B6926C-5EEF-4D6D-B7AB-AE98B07C020A}">
      <dsp:nvSpPr>
        <dsp:cNvPr id="0" name=""/>
        <dsp:cNvSpPr/>
      </dsp:nvSpPr>
      <dsp:spPr>
        <a:xfrm>
          <a:off x="8951818" y="0"/>
          <a:ext cx="1959658" cy="344436"/>
        </a:xfrm>
        <a:prstGeom prst="rect">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D-DIN" panose="020B05040302020A0204" pitchFamily="34" charset="0"/>
              <a:cs typeface="Calibri" panose="020F0502020204030204" pitchFamily="34" charset="0"/>
            </a:rPr>
            <a:t>2020-21 onwards ??  </a:t>
          </a:r>
        </a:p>
      </dsp:txBody>
      <dsp:txXfrm>
        <a:off x="8951818" y="0"/>
        <a:ext cx="1959658" cy="344436"/>
      </dsp:txXfrm>
    </dsp:sp>
    <dsp:sp modelId="{2A384CE9-12B1-44BF-BB8C-7EB5ECDF28A0}">
      <dsp:nvSpPr>
        <dsp:cNvPr id="0" name=""/>
        <dsp:cNvSpPr/>
      </dsp:nvSpPr>
      <dsp:spPr>
        <a:xfrm>
          <a:off x="8951818" y="344436"/>
          <a:ext cx="1959658" cy="1299168"/>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latin typeface="D-DIN" panose="020B05040302020A0204" pitchFamily="34" charset="0"/>
              <a:cs typeface="Calibri" panose="020F0502020204030204" pitchFamily="34" charset="0"/>
            </a:rPr>
            <a:t>PSU </a:t>
          </a:r>
          <a:r>
            <a:rPr lang="en-US" sz="1400" b="1" kern="1200" dirty="0" err="1">
              <a:latin typeface="D-DIN" panose="020B05040302020A0204" pitchFamily="34" charset="0"/>
              <a:cs typeface="Calibri" panose="020F0502020204030204" pitchFamily="34" charset="0"/>
            </a:rPr>
            <a:t>Privatisation</a:t>
          </a:r>
          <a:r>
            <a:rPr lang="en-US" sz="1400" b="1" kern="1200" dirty="0">
              <a:latin typeface="D-DIN" panose="020B05040302020A0204" pitchFamily="34" charset="0"/>
              <a:cs typeface="Calibri" panose="020F0502020204030204" pitchFamily="34" charset="0"/>
            </a:rPr>
            <a:t> </a:t>
          </a:r>
          <a:endParaRPr lang="en-IN" sz="1400" b="1" kern="1200" dirty="0">
            <a:latin typeface="D-DIN" panose="020B05040302020A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US" sz="1400" b="1" kern="1200" dirty="0">
              <a:latin typeface="D-DIN" panose="020B05040302020A0204" pitchFamily="34" charset="0"/>
              <a:cs typeface="Calibri" panose="020F0502020204030204" pitchFamily="34" charset="0"/>
            </a:rPr>
            <a:t>PLI</a:t>
          </a:r>
          <a:endParaRPr lang="en-IN" sz="1400" b="1" kern="1200" dirty="0">
            <a:latin typeface="D-DIN" panose="020B05040302020A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US" sz="1400" b="1" kern="1200" dirty="0">
              <a:latin typeface="D-DIN" panose="020B05040302020A0204" pitchFamily="34" charset="0"/>
              <a:cs typeface="Calibri" panose="020F0502020204030204" pitchFamily="34" charset="0"/>
            </a:rPr>
            <a:t>New Gen IT Companies (AI, Cloud)</a:t>
          </a:r>
          <a:endParaRPr lang="en-IN" sz="1400" b="1" kern="1200" dirty="0">
            <a:latin typeface="D-DIN" panose="020B05040302020A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Import Substitution  (Chemicals, APIs, Electronic Manufacturing) </a:t>
          </a: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Financial Intermediaries &amp; </a:t>
          </a:r>
          <a:r>
            <a:rPr lang="en-IN" sz="1400" b="1" kern="1200" dirty="0" err="1">
              <a:latin typeface="D-DIN" panose="020B05040302020A0204" pitchFamily="34" charset="0"/>
              <a:cs typeface="Calibri" panose="020F0502020204030204" pitchFamily="34" charset="0"/>
            </a:rPr>
            <a:t>Financialisation</a:t>
          </a:r>
          <a:r>
            <a:rPr lang="en-IN" sz="1400" b="1" kern="1200" dirty="0">
              <a:latin typeface="D-DIN" panose="020B05040302020A0204" pitchFamily="34" charset="0"/>
              <a:cs typeface="Calibri" panose="020F0502020204030204" pitchFamily="34" charset="0"/>
            </a:rPr>
            <a:t> Theme (Insurance, Wealth, AMC, Exchange Ecosystem)</a:t>
          </a: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Healthcare (Herbal, Organic, Wellness)  </a:t>
          </a:r>
        </a:p>
        <a:p>
          <a:pPr marL="114300" lvl="1" indent="-114300" algn="l" defTabSz="622300">
            <a:lnSpc>
              <a:spcPct val="90000"/>
            </a:lnSpc>
            <a:spcBef>
              <a:spcPct val="0"/>
            </a:spcBef>
            <a:spcAft>
              <a:spcPct val="15000"/>
            </a:spcAft>
            <a:buChar char="•"/>
          </a:pPr>
          <a:r>
            <a:rPr lang="en-IN" sz="1400" b="1" kern="1200" dirty="0">
              <a:latin typeface="D-DIN" panose="020B05040302020A0204" pitchFamily="34" charset="0"/>
              <a:cs typeface="Calibri" panose="020F0502020204030204" pitchFamily="34" charset="0"/>
            </a:rPr>
            <a:t>Staffing</a:t>
          </a:r>
        </a:p>
        <a:p>
          <a:pPr marL="114300" lvl="1" indent="-114300" algn="l" defTabSz="622300">
            <a:lnSpc>
              <a:spcPct val="90000"/>
            </a:lnSpc>
            <a:spcBef>
              <a:spcPct val="0"/>
            </a:spcBef>
            <a:spcAft>
              <a:spcPct val="15000"/>
            </a:spcAft>
            <a:buChar char="•"/>
          </a:pPr>
          <a:r>
            <a:rPr lang="en-US" sz="1400" b="1" kern="1200" dirty="0" err="1">
              <a:latin typeface="D-DIN" panose="020B05040302020A0204" pitchFamily="34" charset="0"/>
              <a:cs typeface="Calibri" panose="020F0502020204030204" pitchFamily="34" charset="0"/>
            </a:rPr>
            <a:t>Agri</a:t>
          </a:r>
          <a:r>
            <a:rPr lang="en-US" sz="1400" b="1" kern="1200" dirty="0">
              <a:latin typeface="D-DIN" panose="020B05040302020A0204" pitchFamily="34" charset="0"/>
              <a:cs typeface="Calibri" panose="020F0502020204030204" pitchFamily="34" charset="0"/>
            </a:rPr>
            <a:t> Theme</a:t>
          </a:r>
          <a:endParaRPr lang="en-IN" sz="1400" b="1" kern="1200" dirty="0">
            <a:latin typeface="D-DIN" panose="020B05040302020A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US" sz="1400" b="1" kern="1200" dirty="0" err="1">
              <a:latin typeface="D-DIN" panose="020B05040302020A0204" pitchFamily="34" charset="0"/>
              <a:cs typeface="Calibri" panose="020F0502020204030204" pitchFamily="34" charset="0"/>
            </a:rPr>
            <a:t>Edutech</a:t>
          </a:r>
          <a:endParaRPr lang="en-IN" sz="1400" b="1" kern="1200" dirty="0">
            <a:latin typeface="D-DIN" panose="020B05040302020A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en-US" sz="1400" b="1" kern="1200" dirty="0">
              <a:latin typeface="D-DIN" panose="020B05040302020A0204" pitchFamily="34" charset="0"/>
              <a:cs typeface="Calibri" panose="020F0502020204030204" pitchFamily="34" charset="0"/>
            </a:rPr>
            <a:t>Online Businesses </a:t>
          </a:r>
        </a:p>
      </dsp:txBody>
      <dsp:txXfrm>
        <a:off x="8951818" y="344436"/>
        <a:ext cx="1959658" cy="1299168"/>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4160675" cy="36729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438982" y="4"/>
            <a:ext cx="4160674" cy="367298"/>
          </a:xfrm>
          <a:prstGeom prst="rect">
            <a:avLst/>
          </a:prstGeom>
        </p:spPr>
        <p:txBody>
          <a:bodyPr vert="horz" lIns="91440" tIns="45720" rIns="91440" bIns="45720" rtlCol="0"/>
          <a:lstStyle>
            <a:lvl1pPr algn="r">
              <a:defRPr sz="1200"/>
            </a:lvl1pPr>
          </a:lstStyle>
          <a:p>
            <a:pPr>
              <a:defRPr/>
            </a:pPr>
            <a:fld id="{1A473B8D-407B-4D09-8218-7224DBBA45A5}" type="datetimeFigureOut">
              <a:rPr lang="en-US"/>
              <a:pPr>
                <a:defRPr/>
              </a:pPr>
              <a:t>05/08/2023</a:t>
            </a:fld>
            <a:endParaRPr lang="en-US"/>
          </a:p>
        </p:txBody>
      </p:sp>
      <p:sp>
        <p:nvSpPr>
          <p:cNvPr id="4" name="Footer Placeholder 3"/>
          <p:cNvSpPr>
            <a:spLocks noGrp="1"/>
          </p:cNvSpPr>
          <p:nvPr>
            <p:ph type="ftr" sz="quarter" idx="2"/>
          </p:nvPr>
        </p:nvSpPr>
        <p:spPr>
          <a:xfrm>
            <a:off x="3" y="6947903"/>
            <a:ext cx="4160675" cy="36729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438982" y="6947903"/>
            <a:ext cx="4160674" cy="367297"/>
          </a:xfrm>
          <a:prstGeom prst="rect">
            <a:avLst/>
          </a:prstGeom>
        </p:spPr>
        <p:txBody>
          <a:bodyPr vert="horz" lIns="91440" tIns="45720" rIns="91440" bIns="45720" rtlCol="0" anchor="b"/>
          <a:lstStyle>
            <a:lvl1pPr algn="r">
              <a:defRPr sz="1200"/>
            </a:lvl1pPr>
          </a:lstStyle>
          <a:p>
            <a:pPr>
              <a:defRPr/>
            </a:pPr>
            <a:fld id="{018682F0-2781-428C-8D14-C08E5FD5F741}" type="slidenum">
              <a:rPr lang="en-US"/>
              <a:pPr>
                <a:defRPr/>
              </a:pPr>
              <a:t>‹#›</a:t>
            </a:fld>
            <a:endParaRPr lang="en-US"/>
          </a:p>
        </p:txBody>
      </p:sp>
    </p:spTree>
    <p:extLst>
      <p:ext uri="{BB962C8B-B14F-4D97-AF65-F5344CB8AC3E}">
        <p14:creationId xmlns:p14="http://schemas.microsoft.com/office/powerpoint/2010/main" val="33063209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4160675" cy="36729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5438982" y="4"/>
            <a:ext cx="4160674" cy="367298"/>
          </a:xfrm>
          <a:prstGeom prst="rect">
            <a:avLst/>
          </a:prstGeom>
        </p:spPr>
        <p:txBody>
          <a:bodyPr vert="horz" lIns="91440" tIns="45720" rIns="91440" bIns="45720" rtlCol="0"/>
          <a:lstStyle>
            <a:lvl1pPr algn="r" eaLnBrk="1" hangingPunct="1">
              <a:defRPr sz="1200"/>
            </a:lvl1pPr>
          </a:lstStyle>
          <a:p>
            <a:pPr>
              <a:defRPr/>
            </a:pPr>
            <a:fld id="{AD030DFE-B4D5-42CA-85D9-449B816C5547}" type="datetimeFigureOut">
              <a:rPr lang="en-US"/>
              <a:pPr>
                <a:defRPr/>
              </a:pPr>
              <a:t>05/08/2023</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60278" y="3520933"/>
            <a:ext cx="7680651" cy="2880296"/>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947903"/>
            <a:ext cx="4160675" cy="36729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5438982" y="6947903"/>
            <a:ext cx="4160674" cy="367297"/>
          </a:xfrm>
          <a:prstGeom prst="rect">
            <a:avLst/>
          </a:prstGeom>
        </p:spPr>
        <p:txBody>
          <a:bodyPr vert="horz" lIns="91440" tIns="45720" rIns="91440" bIns="45720" rtlCol="0" anchor="b"/>
          <a:lstStyle>
            <a:lvl1pPr algn="r" eaLnBrk="1" hangingPunct="1">
              <a:defRPr sz="1200"/>
            </a:lvl1pPr>
          </a:lstStyle>
          <a:p>
            <a:pPr>
              <a:defRPr/>
            </a:pPr>
            <a:fld id="{367A75AE-EA94-493D-BFB9-D4AFB68D47D0}" type="slidenum">
              <a:rPr lang="en-US"/>
              <a:pPr>
                <a:defRPr/>
              </a:pPr>
              <a:t>‹#›</a:t>
            </a:fld>
            <a:endParaRPr lang="en-US"/>
          </a:p>
        </p:txBody>
      </p:sp>
    </p:spTree>
    <p:extLst>
      <p:ext uri="{BB962C8B-B14F-4D97-AF65-F5344CB8AC3E}">
        <p14:creationId xmlns:p14="http://schemas.microsoft.com/office/powerpoint/2010/main" val="13099643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1</a:t>
            </a:fld>
            <a:endParaRPr lang="en-US"/>
          </a:p>
        </p:txBody>
      </p:sp>
    </p:spTree>
    <p:extLst>
      <p:ext uri="{BB962C8B-B14F-4D97-AF65-F5344CB8AC3E}">
        <p14:creationId xmlns:p14="http://schemas.microsoft.com/office/powerpoint/2010/main" val="304815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11</a:t>
            </a:fld>
            <a:endParaRPr lang="en-US"/>
          </a:p>
        </p:txBody>
      </p:sp>
    </p:spTree>
    <p:extLst>
      <p:ext uri="{BB962C8B-B14F-4D97-AF65-F5344CB8AC3E}">
        <p14:creationId xmlns:p14="http://schemas.microsoft.com/office/powerpoint/2010/main" val="2597487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12</a:t>
            </a:fld>
            <a:endParaRPr lang="en-US"/>
          </a:p>
        </p:txBody>
      </p:sp>
    </p:spTree>
    <p:extLst>
      <p:ext uri="{BB962C8B-B14F-4D97-AF65-F5344CB8AC3E}">
        <p14:creationId xmlns:p14="http://schemas.microsoft.com/office/powerpoint/2010/main" val="1674595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13</a:t>
            </a:fld>
            <a:endParaRPr lang="en-US"/>
          </a:p>
        </p:txBody>
      </p:sp>
    </p:spTree>
    <p:extLst>
      <p:ext uri="{BB962C8B-B14F-4D97-AF65-F5344CB8AC3E}">
        <p14:creationId xmlns:p14="http://schemas.microsoft.com/office/powerpoint/2010/main" val="216652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14</a:t>
            </a:fld>
            <a:endParaRPr lang="en-US"/>
          </a:p>
        </p:txBody>
      </p:sp>
    </p:spTree>
    <p:extLst>
      <p:ext uri="{BB962C8B-B14F-4D97-AF65-F5344CB8AC3E}">
        <p14:creationId xmlns:p14="http://schemas.microsoft.com/office/powerpoint/2010/main" val="2477427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15</a:t>
            </a:fld>
            <a:endParaRPr lang="en-US"/>
          </a:p>
        </p:txBody>
      </p:sp>
    </p:spTree>
    <p:extLst>
      <p:ext uri="{BB962C8B-B14F-4D97-AF65-F5344CB8AC3E}">
        <p14:creationId xmlns:p14="http://schemas.microsoft.com/office/powerpoint/2010/main" val="3702182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16</a:t>
            </a:fld>
            <a:endParaRPr lang="en-US"/>
          </a:p>
        </p:txBody>
      </p:sp>
    </p:spTree>
    <p:extLst>
      <p:ext uri="{BB962C8B-B14F-4D97-AF65-F5344CB8AC3E}">
        <p14:creationId xmlns:p14="http://schemas.microsoft.com/office/powerpoint/2010/main" val="4087561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17</a:t>
            </a:fld>
            <a:endParaRPr lang="en-US"/>
          </a:p>
        </p:txBody>
      </p:sp>
    </p:spTree>
    <p:extLst>
      <p:ext uri="{BB962C8B-B14F-4D97-AF65-F5344CB8AC3E}">
        <p14:creationId xmlns:p14="http://schemas.microsoft.com/office/powerpoint/2010/main" val="316398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18</a:t>
            </a:fld>
            <a:endParaRPr lang="en-US"/>
          </a:p>
        </p:txBody>
      </p:sp>
    </p:spTree>
    <p:extLst>
      <p:ext uri="{BB962C8B-B14F-4D97-AF65-F5344CB8AC3E}">
        <p14:creationId xmlns:p14="http://schemas.microsoft.com/office/powerpoint/2010/main" val="274018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20</a:t>
            </a:fld>
            <a:endParaRPr lang="en-US"/>
          </a:p>
        </p:txBody>
      </p:sp>
    </p:spTree>
    <p:extLst>
      <p:ext uri="{BB962C8B-B14F-4D97-AF65-F5344CB8AC3E}">
        <p14:creationId xmlns:p14="http://schemas.microsoft.com/office/powerpoint/2010/main" val="635677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21</a:t>
            </a:fld>
            <a:endParaRPr lang="en-US"/>
          </a:p>
        </p:txBody>
      </p:sp>
    </p:spTree>
    <p:extLst>
      <p:ext uri="{BB962C8B-B14F-4D97-AF65-F5344CB8AC3E}">
        <p14:creationId xmlns:p14="http://schemas.microsoft.com/office/powerpoint/2010/main" val="8911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a:t>
            </a:fld>
            <a:endParaRPr lang="en-US"/>
          </a:p>
        </p:txBody>
      </p:sp>
    </p:spTree>
    <p:extLst>
      <p:ext uri="{BB962C8B-B14F-4D97-AF65-F5344CB8AC3E}">
        <p14:creationId xmlns:p14="http://schemas.microsoft.com/office/powerpoint/2010/main" val="42248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22</a:t>
            </a:fld>
            <a:endParaRPr lang="en-US"/>
          </a:p>
        </p:txBody>
      </p:sp>
    </p:spTree>
    <p:extLst>
      <p:ext uri="{BB962C8B-B14F-4D97-AF65-F5344CB8AC3E}">
        <p14:creationId xmlns:p14="http://schemas.microsoft.com/office/powerpoint/2010/main" val="1904345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23</a:t>
            </a:fld>
            <a:endParaRPr lang="en-US"/>
          </a:p>
        </p:txBody>
      </p:sp>
    </p:spTree>
    <p:extLst>
      <p:ext uri="{BB962C8B-B14F-4D97-AF65-F5344CB8AC3E}">
        <p14:creationId xmlns:p14="http://schemas.microsoft.com/office/powerpoint/2010/main" val="2830287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24</a:t>
            </a:fld>
            <a:endParaRPr lang="en-US"/>
          </a:p>
        </p:txBody>
      </p:sp>
    </p:spTree>
    <p:extLst>
      <p:ext uri="{BB962C8B-B14F-4D97-AF65-F5344CB8AC3E}">
        <p14:creationId xmlns:p14="http://schemas.microsoft.com/office/powerpoint/2010/main" val="1216337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25</a:t>
            </a:fld>
            <a:endParaRPr lang="en-US"/>
          </a:p>
        </p:txBody>
      </p:sp>
    </p:spTree>
    <p:extLst>
      <p:ext uri="{BB962C8B-B14F-4D97-AF65-F5344CB8AC3E}">
        <p14:creationId xmlns:p14="http://schemas.microsoft.com/office/powerpoint/2010/main" val="2792913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26</a:t>
            </a:fld>
            <a:endParaRPr lang="en-US"/>
          </a:p>
        </p:txBody>
      </p:sp>
    </p:spTree>
    <p:extLst>
      <p:ext uri="{BB962C8B-B14F-4D97-AF65-F5344CB8AC3E}">
        <p14:creationId xmlns:p14="http://schemas.microsoft.com/office/powerpoint/2010/main" val="3420513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27</a:t>
            </a:fld>
            <a:endParaRPr lang="en-US"/>
          </a:p>
        </p:txBody>
      </p:sp>
    </p:spTree>
    <p:extLst>
      <p:ext uri="{BB962C8B-B14F-4D97-AF65-F5344CB8AC3E}">
        <p14:creationId xmlns:p14="http://schemas.microsoft.com/office/powerpoint/2010/main" val="3941538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28</a:t>
            </a:fld>
            <a:endParaRPr lang="en-US"/>
          </a:p>
        </p:txBody>
      </p:sp>
    </p:spTree>
    <p:extLst>
      <p:ext uri="{BB962C8B-B14F-4D97-AF65-F5344CB8AC3E}">
        <p14:creationId xmlns:p14="http://schemas.microsoft.com/office/powerpoint/2010/main" val="3603347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29</a:t>
            </a:fld>
            <a:endParaRPr lang="en-US"/>
          </a:p>
        </p:txBody>
      </p:sp>
    </p:spTree>
    <p:extLst>
      <p:ext uri="{BB962C8B-B14F-4D97-AF65-F5344CB8AC3E}">
        <p14:creationId xmlns:p14="http://schemas.microsoft.com/office/powerpoint/2010/main" val="84571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31</a:t>
            </a:fld>
            <a:endParaRPr lang="en-US"/>
          </a:p>
        </p:txBody>
      </p:sp>
    </p:spTree>
    <p:extLst>
      <p:ext uri="{BB962C8B-B14F-4D97-AF65-F5344CB8AC3E}">
        <p14:creationId xmlns:p14="http://schemas.microsoft.com/office/powerpoint/2010/main" val="2125519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32</a:t>
            </a:fld>
            <a:endParaRPr lang="en-US"/>
          </a:p>
        </p:txBody>
      </p:sp>
    </p:spTree>
    <p:extLst>
      <p:ext uri="{BB962C8B-B14F-4D97-AF65-F5344CB8AC3E}">
        <p14:creationId xmlns:p14="http://schemas.microsoft.com/office/powerpoint/2010/main" val="125566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3</a:t>
            </a:fld>
            <a:endParaRPr lang="en-US"/>
          </a:p>
        </p:txBody>
      </p:sp>
    </p:spTree>
    <p:extLst>
      <p:ext uri="{BB962C8B-B14F-4D97-AF65-F5344CB8AC3E}">
        <p14:creationId xmlns:p14="http://schemas.microsoft.com/office/powerpoint/2010/main" val="1036951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33</a:t>
            </a:fld>
            <a:endParaRPr lang="en-US"/>
          </a:p>
        </p:txBody>
      </p:sp>
    </p:spTree>
    <p:extLst>
      <p:ext uri="{BB962C8B-B14F-4D97-AF65-F5344CB8AC3E}">
        <p14:creationId xmlns:p14="http://schemas.microsoft.com/office/powerpoint/2010/main" val="1391297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34</a:t>
            </a:fld>
            <a:endParaRPr lang="en-US"/>
          </a:p>
        </p:txBody>
      </p:sp>
    </p:spTree>
    <p:extLst>
      <p:ext uri="{BB962C8B-B14F-4D97-AF65-F5344CB8AC3E}">
        <p14:creationId xmlns:p14="http://schemas.microsoft.com/office/powerpoint/2010/main" val="3044829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35</a:t>
            </a:fld>
            <a:endParaRPr lang="en-US"/>
          </a:p>
        </p:txBody>
      </p:sp>
    </p:spTree>
    <p:extLst>
      <p:ext uri="{BB962C8B-B14F-4D97-AF65-F5344CB8AC3E}">
        <p14:creationId xmlns:p14="http://schemas.microsoft.com/office/powerpoint/2010/main" val="1550093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36</a:t>
            </a:fld>
            <a:endParaRPr lang="en-US"/>
          </a:p>
        </p:txBody>
      </p:sp>
    </p:spTree>
    <p:extLst>
      <p:ext uri="{BB962C8B-B14F-4D97-AF65-F5344CB8AC3E}">
        <p14:creationId xmlns:p14="http://schemas.microsoft.com/office/powerpoint/2010/main" val="2525539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37</a:t>
            </a:fld>
            <a:endParaRPr lang="en-US"/>
          </a:p>
        </p:txBody>
      </p:sp>
    </p:spTree>
    <p:extLst>
      <p:ext uri="{BB962C8B-B14F-4D97-AF65-F5344CB8AC3E}">
        <p14:creationId xmlns:p14="http://schemas.microsoft.com/office/powerpoint/2010/main" val="2585888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38</a:t>
            </a:fld>
            <a:endParaRPr lang="en-US"/>
          </a:p>
        </p:txBody>
      </p:sp>
    </p:spTree>
    <p:extLst>
      <p:ext uri="{BB962C8B-B14F-4D97-AF65-F5344CB8AC3E}">
        <p14:creationId xmlns:p14="http://schemas.microsoft.com/office/powerpoint/2010/main" val="1255745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39</a:t>
            </a:fld>
            <a:endParaRPr lang="en-US"/>
          </a:p>
        </p:txBody>
      </p:sp>
    </p:spTree>
    <p:extLst>
      <p:ext uri="{BB962C8B-B14F-4D97-AF65-F5344CB8AC3E}">
        <p14:creationId xmlns:p14="http://schemas.microsoft.com/office/powerpoint/2010/main" val="459109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40</a:t>
            </a:fld>
            <a:endParaRPr lang="en-US"/>
          </a:p>
        </p:txBody>
      </p:sp>
    </p:spTree>
    <p:extLst>
      <p:ext uri="{BB962C8B-B14F-4D97-AF65-F5344CB8AC3E}">
        <p14:creationId xmlns:p14="http://schemas.microsoft.com/office/powerpoint/2010/main" val="3019691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41</a:t>
            </a:fld>
            <a:endParaRPr lang="en-US"/>
          </a:p>
        </p:txBody>
      </p:sp>
    </p:spTree>
    <p:extLst>
      <p:ext uri="{BB962C8B-B14F-4D97-AF65-F5344CB8AC3E}">
        <p14:creationId xmlns:p14="http://schemas.microsoft.com/office/powerpoint/2010/main" val="2427447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42</a:t>
            </a:fld>
            <a:endParaRPr lang="en-US"/>
          </a:p>
        </p:txBody>
      </p:sp>
    </p:spTree>
    <p:extLst>
      <p:ext uri="{BB962C8B-B14F-4D97-AF65-F5344CB8AC3E}">
        <p14:creationId xmlns:p14="http://schemas.microsoft.com/office/powerpoint/2010/main" val="2126958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4</a:t>
            </a:fld>
            <a:endParaRPr lang="en-US"/>
          </a:p>
        </p:txBody>
      </p:sp>
    </p:spTree>
    <p:extLst>
      <p:ext uri="{BB962C8B-B14F-4D97-AF65-F5344CB8AC3E}">
        <p14:creationId xmlns:p14="http://schemas.microsoft.com/office/powerpoint/2010/main" val="2790092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43</a:t>
            </a:fld>
            <a:endParaRPr lang="en-US"/>
          </a:p>
        </p:txBody>
      </p:sp>
    </p:spTree>
    <p:extLst>
      <p:ext uri="{BB962C8B-B14F-4D97-AF65-F5344CB8AC3E}">
        <p14:creationId xmlns:p14="http://schemas.microsoft.com/office/powerpoint/2010/main" val="3959851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44</a:t>
            </a:fld>
            <a:endParaRPr lang="en-US"/>
          </a:p>
        </p:txBody>
      </p:sp>
    </p:spTree>
    <p:extLst>
      <p:ext uri="{BB962C8B-B14F-4D97-AF65-F5344CB8AC3E}">
        <p14:creationId xmlns:p14="http://schemas.microsoft.com/office/powerpoint/2010/main" val="338767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45</a:t>
            </a:fld>
            <a:endParaRPr lang="en-US"/>
          </a:p>
        </p:txBody>
      </p:sp>
    </p:spTree>
    <p:extLst>
      <p:ext uri="{BB962C8B-B14F-4D97-AF65-F5344CB8AC3E}">
        <p14:creationId xmlns:p14="http://schemas.microsoft.com/office/powerpoint/2010/main" val="2280794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48</a:t>
            </a:fld>
            <a:endParaRPr lang="en-US"/>
          </a:p>
        </p:txBody>
      </p:sp>
    </p:spTree>
    <p:extLst>
      <p:ext uri="{BB962C8B-B14F-4D97-AF65-F5344CB8AC3E}">
        <p14:creationId xmlns:p14="http://schemas.microsoft.com/office/powerpoint/2010/main" val="360801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49</a:t>
            </a:fld>
            <a:endParaRPr lang="en-US"/>
          </a:p>
        </p:txBody>
      </p:sp>
    </p:spTree>
    <p:extLst>
      <p:ext uri="{BB962C8B-B14F-4D97-AF65-F5344CB8AC3E}">
        <p14:creationId xmlns:p14="http://schemas.microsoft.com/office/powerpoint/2010/main" val="3208881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50</a:t>
            </a:fld>
            <a:endParaRPr lang="en-US"/>
          </a:p>
        </p:txBody>
      </p:sp>
    </p:spTree>
    <p:extLst>
      <p:ext uri="{BB962C8B-B14F-4D97-AF65-F5344CB8AC3E}">
        <p14:creationId xmlns:p14="http://schemas.microsoft.com/office/powerpoint/2010/main" val="2021826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51</a:t>
            </a:fld>
            <a:endParaRPr lang="en-US"/>
          </a:p>
        </p:txBody>
      </p:sp>
    </p:spTree>
    <p:extLst>
      <p:ext uri="{BB962C8B-B14F-4D97-AF65-F5344CB8AC3E}">
        <p14:creationId xmlns:p14="http://schemas.microsoft.com/office/powerpoint/2010/main" val="1058695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52</a:t>
            </a:fld>
            <a:endParaRPr lang="en-US"/>
          </a:p>
        </p:txBody>
      </p:sp>
    </p:spTree>
    <p:extLst>
      <p:ext uri="{BB962C8B-B14F-4D97-AF65-F5344CB8AC3E}">
        <p14:creationId xmlns:p14="http://schemas.microsoft.com/office/powerpoint/2010/main" val="697069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53</a:t>
            </a:fld>
            <a:endParaRPr lang="en-US"/>
          </a:p>
        </p:txBody>
      </p:sp>
    </p:spTree>
    <p:extLst>
      <p:ext uri="{BB962C8B-B14F-4D97-AF65-F5344CB8AC3E}">
        <p14:creationId xmlns:p14="http://schemas.microsoft.com/office/powerpoint/2010/main" val="2879218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54</a:t>
            </a:fld>
            <a:endParaRPr lang="en-US"/>
          </a:p>
        </p:txBody>
      </p:sp>
    </p:spTree>
    <p:extLst>
      <p:ext uri="{BB962C8B-B14F-4D97-AF65-F5344CB8AC3E}">
        <p14:creationId xmlns:p14="http://schemas.microsoft.com/office/powerpoint/2010/main" val="2413105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5</a:t>
            </a:fld>
            <a:endParaRPr lang="en-US"/>
          </a:p>
        </p:txBody>
      </p:sp>
    </p:spTree>
    <p:extLst>
      <p:ext uri="{BB962C8B-B14F-4D97-AF65-F5344CB8AC3E}">
        <p14:creationId xmlns:p14="http://schemas.microsoft.com/office/powerpoint/2010/main" val="2192795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55</a:t>
            </a:fld>
            <a:endParaRPr lang="en-US"/>
          </a:p>
        </p:txBody>
      </p:sp>
    </p:spTree>
    <p:extLst>
      <p:ext uri="{BB962C8B-B14F-4D97-AF65-F5344CB8AC3E}">
        <p14:creationId xmlns:p14="http://schemas.microsoft.com/office/powerpoint/2010/main" val="1470585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56</a:t>
            </a:fld>
            <a:endParaRPr lang="en-US"/>
          </a:p>
        </p:txBody>
      </p:sp>
    </p:spTree>
    <p:extLst>
      <p:ext uri="{BB962C8B-B14F-4D97-AF65-F5344CB8AC3E}">
        <p14:creationId xmlns:p14="http://schemas.microsoft.com/office/powerpoint/2010/main" val="3707111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57</a:t>
            </a:fld>
            <a:endParaRPr lang="en-US"/>
          </a:p>
        </p:txBody>
      </p:sp>
    </p:spTree>
    <p:extLst>
      <p:ext uri="{BB962C8B-B14F-4D97-AF65-F5344CB8AC3E}">
        <p14:creationId xmlns:p14="http://schemas.microsoft.com/office/powerpoint/2010/main" val="4222041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58</a:t>
            </a:fld>
            <a:endParaRPr lang="en-US"/>
          </a:p>
        </p:txBody>
      </p:sp>
    </p:spTree>
    <p:extLst>
      <p:ext uri="{BB962C8B-B14F-4D97-AF65-F5344CB8AC3E}">
        <p14:creationId xmlns:p14="http://schemas.microsoft.com/office/powerpoint/2010/main" val="4170128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59</a:t>
            </a:fld>
            <a:endParaRPr lang="en-US"/>
          </a:p>
        </p:txBody>
      </p:sp>
    </p:spTree>
    <p:extLst>
      <p:ext uri="{BB962C8B-B14F-4D97-AF65-F5344CB8AC3E}">
        <p14:creationId xmlns:p14="http://schemas.microsoft.com/office/powerpoint/2010/main" val="25150930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60</a:t>
            </a:fld>
            <a:endParaRPr lang="en-US"/>
          </a:p>
        </p:txBody>
      </p:sp>
    </p:spTree>
    <p:extLst>
      <p:ext uri="{BB962C8B-B14F-4D97-AF65-F5344CB8AC3E}">
        <p14:creationId xmlns:p14="http://schemas.microsoft.com/office/powerpoint/2010/main" val="2919900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61</a:t>
            </a:fld>
            <a:endParaRPr lang="en-US"/>
          </a:p>
        </p:txBody>
      </p:sp>
    </p:spTree>
    <p:extLst>
      <p:ext uri="{BB962C8B-B14F-4D97-AF65-F5344CB8AC3E}">
        <p14:creationId xmlns:p14="http://schemas.microsoft.com/office/powerpoint/2010/main" val="1625841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62</a:t>
            </a:fld>
            <a:endParaRPr lang="en-US"/>
          </a:p>
        </p:txBody>
      </p:sp>
    </p:spTree>
    <p:extLst>
      <p:ext uri="{BB962C8B-B14F-4D97-AF65-F5344CB8AC3E}">
        <p14:creationId xmlns:p14="http://schemas.microsoft.com/office/powerpoint/2010/main" val="3113589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63</a:t>
            </a:fld>
            <a:endParaRPr lang="en-US"/>
          </a:p>
        </p:txBody>
      </p:sp>
    </p:spTree>
    <p:extLst>
      <p:ext uri="{BB962C8B-B14F-4D97-AF65-F5344CB8AC3E}">
        <p14:creationId xmlns:p14="http://schemas.microsoft.com/office/powerpoint/2010/main" val="1688659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64</a:t>
            </a:fld>
            <a:endParaRPr lang="en-US"/>
          </a:p>
        </p:txBody>
      </p:sp>
    </p:spTree>
    <p:extLst>
      <p:ext uri="{BB962C8B-B14F-4D97-AF65-F5344CB8AC3E}">
        <p14:creationId xmlns:p14="http://schemas.microsoft.com/office/powerpoint/2010/main" val="710772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6</a:t>
            </a:fld>
            <a:endParaRPr lang="en-US"/>
          </a:p>
        </p:txBody>
      </p:sp>
    </p:spTree>
    <p:extLst>
      <p:ext uri="{BB962C8B-B14F-4D97-AF65-F5344CB8AC3E}">
        <p14:creationId xmlns:p14="http://schemas.microsoft.com/office/powerpoint/2010/main" val="27789351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65</a:t>
            </a:fld>
            <a:endParaRPr lang="en-US"/>
          </a:p>
        </p:txBody>
      </p:sp>
    </p:spTree>
    <p:extLst>
      <p:ext uri="{BB962C8B-B14F-4D97-AF65-F5344CB8AC3E}">
        <p14:creationId xmlns:p14="http://schemas.microsoft.com/office/powerpoint/2010/main" val="1671547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66</a:t>
            </a:fld>
            <a:endParaRPr lang="en-US"/>
          </a:p>
        </p:txBody>
      </p:sp>
    </p:spTree>
    <p:extLst>
      <p:ext uri="{BB962C8B-B14F-4D97-AF65-F5344CB8AC3E}">
        <p14:creationId xmlns:p14="http://schemas.microsoft.com/office/powerpoint/2010/main" val="36653765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67</a:t>
            </a:fld>
            <a:endParaRPr lang="en-US"/>
          </a:p>
        </p:txBody>
      </p:sp>
    </p:spTree>
    <p:extLst>
      <p:ext uri="{BB962C8B-B14F-4D97-AF65-F5344CB8AC3E}">
        <p14:creationId xmlns:p14="http://schemas.microsoft.com/office/powerpoint/2010/main" val="37105053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68</a:t>
            </a:fld>
            <a:endParaRPr lang="en-US"/>
          </a:p>
        </p:txBody>
      </p:sp>
    </p:spTree>
    <p:extLst>
      <p:ext uri="{BB962C8B-B14F-4D97-AF65-F5344CB8AC3E}">
        <p14:creationId xmlns:p14="http://schemas.microsoft.com/office/powerpoint/2010/main" val="222807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69</a:t>
            </a:fld>
            <a:endParaRPr lang="en-US"/>
          </a:p>
        </p:txBody>
      </p:sp>
    </p:spTree>
    <p:extLst>
      <p:ext uri="{BB962C8B-B14F-4D97-AF65-F5344CB8AC3E}">
        <p14:creationId xmlns:p14="http://schemas.microsoft.com/office/powerpoint/2010/main" val="32754639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57188" y="1239838"/>
            <a:ext cx="5954712"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70</a:t>
            </a:fld>
            <a:endParaRPr lang="en-US"/>
          </a:p>
        </p:txBody>
      </p:sp>
    </p:spTree>
    <p:extLst>
      <p:ext uri="{BB962C8B-B14F-4D97-AF65-F5344CB8AC3E}">
        <p14:creationId xmlns:p14="http://schemas.microsoft.com/office/powerpoint/2010/main" val="35255711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71</a:t>
            </a:fld>
            <a:endParaRPr lang="en-US"/>
          </a:p>
        </p:txBody>
      </p:sp>
    </p:spTree>
    <p:extLst>
      <p:ext uri="{BB962C8B-B14F-4D97-AF65-F5344CB8AC3E}">
        <p14:creationId xmlns:p14="http://schemas.microsoft.com/office/powerpoint/2010/main" val="6628775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72</a:t>
            </a:fld>
            <a:endParaRPr lang="en-US"/>
          </a:p>
        </p:txBody>
      </p:sp>
    </p:spTree>
    <p:extLst>
      <p:ext uri="{BB962C8B-B14F-4D97-AF65-F5344CB8AC3E}">
        <p14:creationId xmlns:p14="http://schemas.microsoft.com/office/powerpoint/2010/main" val="36800359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73</a:t>
            </a:fld>
            <a:endParaRPr lang="en-US"/>
          </a:p>
        </p:txBody>
      </p:sp>
    </p:spTree>
    <p:extLst>
      <p:ext uri="{BB962C8B-B14F-4D97-AF65-F5344CB8AC3E}">
        <p14:creationId xmlns:p14="http://schemas.microsoft.com/office/powerpoint/2010/main" val="10028409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74</a:t>
            </a:fld>
            <a:endParaRPr lang="en-US"/>
          </a:p>
        </p:txBody>
      </p:sp>
    </p:spTree>
    <p:extLst>
      <p:ext uri="{BB962C8B-B14F-4D97-AF65-F5344CB8AC3E}">
        <p14:creationId xmlns:p14="http://schemas.microsoft.com/office/powerpoint/2010/main" val="340147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7</a:t>
            </a:fld>
            <a:endParaRPr lang="en-US"/>
          </a:p>
        </p:txBody>
      </p:sp>
    </p:spTree>
    <p:extLst>
      <p:ext uri="{BB962C8B-B14F-4D97-AF65-F5344CB8AC3E}">
        <p14:creationId xmlns:p14="http://schemas.microsoft.com/office/powerpoint/2010/main" val="4063384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75</a:t>
            </a:fld>
            <a:endParaRPr lang="en-US"/>
          </a:p>
        </p:txBody>
      </p:sp>
    </p:spTree>
    <p:extLst>
      <p:ext uri="{BB962C8B-B14F-4D97-AF65-F5344CB8AC3E}">
        <p14:creationId xmlns:p14="http://schemas.microsoft.com/office/powerpoint/2010/main" val="40168851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76</a:t>
            </a:fld>
            <a:endParaRPr lang="en-US"/>
          </a:p>
        </p:txBody>
      </p:sp>
    </p:spTree>
    <p:extLst>
      <p:ext uri="{BB962C8B-B14F-4D97-AF65-F5344CB8AC3E}">
        <p14:creationId xmlns:p14="http://schemas.microsoft.com/office/powerpoint/2010/main" val="2907820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77</a:t>
            </a:fld>
            <a:endParaRPr lang="en-US"/>
          </a:p>
        </p:txBody>
      </p:sp>
    </p:spTree>
    <p:extLst>
      <p:ext uri="{BB962C8B-B14F-4D97-AF65-F5344CB8AC3E}">
        <p14:creationId xmlns:p14="http://schemas.microsoft.com/office/powerpoint/2010/main" val="33873659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78</a:t>
            </a:fld>
            <a:endParaRPr lang="en-US"/>
          </a:p>
        </p:txBody>
      </p:sp>
    </p:spTree>
    <p:extLst>
      <p:ext uri="{BB962C8B-B14F-4D97-AF65-F5344CB8AC3E}">
        <p14:creationId xmlns:p14="http://schemas.microsoft.com/office/powerpoint/2010/main" val="23759777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79</a:t>
            </a:fld>
            <a:endParaRPr lang="en-US"/>
          </a:p>
        </p:txBody>
      </p:sp>
    </p:spTree>
    <p:extLst>
      <p:ext uri="{BB962C8B-B14F-4D97-AF65-F5344CB8AC3E}">
        <p14:creationId xmlns:p14="http://schemas.microsoft.com/office/powerpoint/2010/main" val="14793341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80</a:t>
            </a:fld>
            <a:endParaRPr lang="en-US"/>
          </a:p>
        </p:txBody>
      </p:sp>
    </p:spTree>
    <p:extLst>
      <p:ext uri="{BB962C8B-B14F-4D97-AF65-F5344CB8AC3E}">
        <p14:creationId xmlns:p14="http://schemas.microsoft.com/office/powerpoint/2010/main" val="32386222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81</a:t>
            </a:fld>
            <a:endParaRPr lang="en-US"/>
          </a:p>
        </p:txBody>
      </p:sp>
    </p:spTree>
    <p:extLst>
      <p:ext uri="{BB962C8B-B14F-4D97-AF65-F5344CB8AC3E}">
        <p14:creationId xmlns:p14="http://schemas.microsoft.com/office/powerpoint/2010/main" val="4212506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82</a:t>
            </a:fld>
            <a:endParaRPr lang="en-US"/>
          </a:p>
        </p:txBody>
      </p:sp>
    </p:spTree>
    <p:extLst>
      <p:ext uri="{BB962C8B-B14F-4D97-AF65-F5344CB8AC3E}">
        <p14:creationId xmlns:p14="http://schemas.microsoft.com/office/powerpoint/2010/main" val="20540624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83</a:t>
            </a:fld>
            <a:endParaRPr lang="en-US"/>
          </a:p>
        </p:txBody>
      </p:sp>
    </p:spTree>
    <p:extLst>
      <p:ext uri="{BB962C8B-B14F-4D97-AF65-F5344CB8AC3E}">
        <p14:creationId xmlns:p14="http://schemas.microsoft.com/office/powerpoint/2010/main" val="22087804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84</a:t>
            </a:fld>
            <a:endParaRPr lang="en-US"/>
          </a:p>
        </p:txBody>
      </p:sp>
    </p:spTree>
    <p:extLst>
      <p:ext uri="{BB962C8B-B14F-4D97-AF65-F5344CB8AC3E}">
        <p14:creationId xmlns:p14="http://schemas.microsoft.com/office/powerpoint/2010/main" val="406371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9</a:t>
            </a:fld>
            <a:endParaRPr lang="en-US"/>
          </a:p>
        </p:txBody>
      </p:sp>
    </p:spTree>
    <p:extLst>
      <p:ext uri="{BB962C8B-B14F-4D97-AF65-F5344CB8AC3E}">
        <p14:creationId xmlns:p14="http://schemas.microsoft.com/office/powerpoint/2010/main" val="19382351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85</a:t>
            </a:fld>
            <a:endParaRPr lang="en-US"/>
          </a:p>
        </p:txBody>
      </p:sp>
    </p:spTree>
    <p:extLst>
      <p:ext uri="{BB962C8B-B14F-4D97-AF65-F5344CB8AC3E}">
        <p14:creationId xmlns:p14="http://schemas.microsoft.com/office/powerpoint/2010/main" val="3879199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86</a:t>
            </a:fld>
            <a:endParaRPr lang="en-US"/>
          </a:p>
        </p:txBody>
      </p:sp>
    </p:spTree>
    <p:extLst>
      <p:ext uri="{BB962C8B-B14F-4D97-AF65-F5344CB8AC3E}">
        <p14:creationId xmlns:p14="http://schemas.microsoft.com/office/powerpoint/2010/main" val="42746838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2606675" y="914400"/>
            <a:ext cx="4387850" cy="2468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Slide Number Placeholder 1"/>
          <p:cNvSpPr>
            <a:spLocks noGrp="1"/>
          </p:cNvSpPr>
          <p:nvPr>
            <p:ph type="sldNum" sz="quarter" idx="10"/>
          </p:nvPr>
        </p:nvSpPr>
        <p:spPr/>
        <p:txBody>
          <a:bodyPr/>
          <a:lstStyle/>
          <a:p>
            <a:pPr>
              <a:defRPr/>
            </a:pPr>
            <a:fld id="{367A75AE-EA94-493D-BFB9-D4AFB68D47D0}" type="slidenum">
              <a:rPr lang="en-US" smtClean="0"/>
              <a:pPr>
                <a:defRPr/>
              </a:pPr>
              <a:t>87</a:t>
            </a:fld>
            <a:endParaRPr lang="en-US"/>
          </a:p>
        </p:txBody>
      </p:sp>
    </p:spTree>
    <p:extLst>
      <p:ext uri="{BB962C8B-B14F-4D97-AF65-F5344CB8AC3E}">
        <p14:creationId xmlns:p14="http://schemas.microsoft.com/office/powerpoint/2010/main" val="8466500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88</a:t>
            </a:fld>
            <a:endParaRPr lang="en-US"/>
          </a:p>
        </p:txBody>
      </p:sp>
    </p:spTree>
    <p:extLst>
      <p:ext uri="{BB962C8B-B14F-4D97-AF65-F5344CB8AC3E}">
        <p14:creationId xmlns:p14="http://schemas.microsoft.com/office/powerpoint/2010/main" val="4624747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89</a:t>
            </a:fld>
            <a:endParaRPr lang="en-US"/>
          </a:p>
        </p:txBody>
      </p:sp>
    </p:spTree>
    <p:extLst>
      <p:ext uri="{BB962C8B-B14F-4D97-AF65-F5344CB8AC3E}">
        <p14:creationId xmlns:p14="http://schemas.microsoft.com/office/powerpoint/2010/main" val="23410515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7A75AE-EA94-493D-BFB9-D4AFB68D47D0}" type="slidenum">
              <a:rPr lang="en-US" smtClean="0"/>
              <a:pPr>
                <a:defRPr/>
              </a:pPr>
              <a:t>90</a:t>
            </a:fld>
            <a:endParaRPr lang="en-US"/>
          </a:p>
        </p:txBody>
      </p:sp>
    </p:spTree>
    <p:extLst>
      <p:ext uri="{BB962C8B-B14F-4D97-AF65-F5344CB8AC3E}">
        <p14:creationId xmlns:p14="http://schemas.microsoft.com/office/powerpoint/2010/main" val="50254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367A75AE-EA94-493D-BFB9-D4AFB68D47D0}" type="slidenum">
              <a:rPr lang="en-US" smtClean="0"/>
              <a:pPr>
                <a:defRPr/>
              </a:pPr>
              <a:t>10</a:t>
            </a:fld>
            <a:endParaRPr lang="en-US"/>
          </a:p>
        </p:txBody>
      </p:sp>
    </p:spTree>
    <p:extLst>
      <p:ext uri="{BB962C8B-B14F-4D97-AF65-F5344CB8AC3E}">
        <p14:creationId xmlns:p14="http://schemas.microsoft.com/office/powerpoint/2010/main" val="311371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23" indent="0" algn="ctr">
              <a:buNone/>
              <a:defRPr/>
            </a:lvl2pPr>
            <a:lvl3pPr marL="914445" indent="0" algn="ctr">
              <a:buNone/>
              <a:defRPr/>
            </a:lvl3pPr>
            <a:lvl4pPr marL="1371669" indent="0" algn="ctr">
              <a:buNone/>
              <a:defRPr/>
            </a:lvl4pPr>
            <a:lvl5pPr marL="1828891" indent="0" algn="ctr">
              <a:buNone/>
              <a:defRPr/>
            </a:lvl5pPr>
            <a:lvl6pPr marL="2286114" indent="0" algn="ctr">
              <a:buNone/>
              <a:defRPr/>
            </a:lvl6pPr>
            <a:lvl7pPr marL="2743336" indent="0" algn="ctr">
              <a:buNone/>
              <a:defRPr/>
            </a:lvl7pPr>
            <a:lvl8pPr marL="3200561" indent="0" algn="ctr">
              <a:buNone/>
              <a:defRPr/>
            </a:lvl8pPr>
            <a:lvl9pPr marL="3657784"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FE37736-3F83-4FB6-B5DD-FE18FBC512FA}" type="slidenum">
              <a:rPr lang="en-US" altLang="en-US"/>
              <a:pPr>
                <a:defRPr/>
              </a:pPr>
              <a:t>‹#›</a:t>
            </a:fld>
            <a:endParaRPr lang="en-US" altLang="en-US"/>
          </a:p>
        </p:txBody>
      </p:sp>
    </p:spTree>
    <p:extLst>
      <p:ext uri="{BB962C8B-B14F-4D97-AF65-F5344CB8AC3E}">
        <p14:creationId xmlns:p14="http://schemas.microsoft.com/office/powerpoint/2010/main" val="84185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30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2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IN"/>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23145B4-6FD9-4D6C-ADCC-69B470B0DE93}" type="slidenum">
              <a:rPr lang="en-US" altLang="en-US"/>
              <a:pPr>
                <a:defRPr/>
              </a:pPr>
              <a:t>‹#›</a:t>
            </a:fld>
            <a:endParaRPr lang="en-US" altLang="en-US"/>
          </a:p>
        </p:txBody>
      </p:sp>
    </p:spTree>
    <p:extLst>
      <p:ext uri="{BB962C8B-B14F-4D97-AF65-F5344CB8AC3E}">
        <p14:creationId xmlns:p14="http://schemas.microsoft.com/office/powerpoint/2010/main" val="302072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7"/>
            <a:ext cx="10363200" cy="1500187"/>
          </a:xfrm>
          <a:prstGeom prst="rect">
            <a:avLst/>
          </a:prstGeom>
        </p:spPr>
        <p:txBody>
          <a:bodyPr anchor="b"/>
          <a:lstStyle>
            <a:lvl1pPr marL="0" indent="0">
              <a:buNone/>
              <a:defRPr sz="2000"/>
            </a:lvl1pPr>
            <a:lvl2pPr marL="457223" indent="0">
              <a:buNone/>
              <a:defRPr sz="1801"/>
            </a:lvl2pPr>
            <a:lvl3pPr marL="914445" indent="0">
              <a:buNone/>
              <a:defRPr sz="1600"/>
            </a:lvl3pPr>
            <a:lvl4pPr marL="1371669" indent="0">
              <a:buNone/>
              <a:defRPr sz="1401"/>
            </a:lvl4pPr>
            <a:lvl5pPr marL="1828891" indent="0">
              <a:buNone/>
              <a:defRPr sz="1401"/>
            </a:lvl5pPr>
            <a:lvl6pPr marL="2286114" indent="0">
              <a:buNone/>
              <a:defRPr sz="1401"/>
            </a:lvl6pPr>
            <a:lvl7pPr marL="2743336" indent="0">
              <a:buNone/>
              <a:defRPr sz="1401"/>
            </a:lvl7pPr>
            <a:lvl8pPr marL="3200561" indent="0">
              <a:buNone/>
              <a:defRPr sz="1401"/>
            </a:lvl8pPr>
            <a:lvl9pPr marL="3657784" indent="0">
              <a:buNone/>
              <a:defRPr sz="1401"/>
            </a:lvl9pPr>
          </a:lstStyle>
          <a:p>
            <a:pPr lvl="0"/>
            <a:r>
              <a:rPr lang="en-US"/>
              <a:t>Click to edit Master text styles</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B24376F-8C39-4207-8BDF-E31E735D0E81}" type="slidenum">
              <a:rPr lang="en-US" altLang="en-US"/>
              <a:pPr>
                <a:defRPr/>
              </a:pPr>
              <a:t>‹#›</a:t>
            </a:fld>
            <a:endParaRPr lang="en-US" altLang="en-US"/>
          </a:p>
        </p:txBody>
      </p:sp>
    </p:spTree>
    <p:extLst>
      <p:ext uri="{BB962C8B-B14F-4D97-AF65-F5344CB8AC3E}">
        <p14:creationId xmlns:p14="http://schemas.microsoft.com/office/powerpoint/2010/main" val="387549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IN"/>
          </a:p>
        </p:txBody>
      </p:sp>
      <p:sp>
        <p:nvSpPr>
          <p:cNvPr id="3" name="Content Placeholder 2"/>
          <p:cNvSpPr>
            <a:spLocks noGrp="1"/>
          </p:cNvSpPr>
          <p:nvPr>
            <p:ph sz="half" idx="1"/>
          </p:nvPr>
        </p:nvSpPr>
        <p:spPr>
          <a:xfrm>
            <a:off x="914400" y="1981200"/>
            <a:ext cx="5080000" cy="4114800"/>
          </a:xfrm>
          <a:prstGeom prst="rect">
            <a:avLst/>
          </a:prstGeo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981200"/>
            <a:ext cx="5080000" cy="4114800"/>
          </a:xfrm>
          <a:prstGeom prst="rect">
            <a:avLst/>
          </a:prstGeo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1B6D0C7-450B-4A14-97B9-7D30B9C00EF0}" type="slidenum">
              <a:rPr lang="en-US" altLang="en-US"/>
              <a:pPr>
                <a:defRPr/>
              </a:pPr>
              <a:t>‹#›</a:t>
            </a:fld>
            <a:endParaRPr lang="en-US" altLang="en-US"/>
          </a:p>
        </p:txBody>
      </p:sp>
    </p:spTree>
    <p:extLst>
      <p:ext uri="{BB962C8B-B14F-4D97-AF65-F5344CB8AC3E}">
        <p14:creationId xmlns:p14="http://schemas.microsoft.com/office/powerpoint/2010/main" val="59933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4" y="1535113"/>
            <a:ext cx="5386917" cy="639762"/>
          </a:xfrm>
          <a:prstGeom prst="rect">
            <a:avLst/>
          </a:prstGeom>
        </p:spPr>
        <p:txBody>
          <a:bodyPr anchor="b"/>
          <a:lstStyle>
            <a:lvl1pPr marL="0" indent="0">
              <a:buNone/>
              <a:defRPr sz="2400" b="1"/>
            </a:lvl1pPr>
            <a:lvl2pPr marL="457223" indent="0">
              <a:buNone/>
              <a:defRPr sz="2000" b="1"/>
            </a:lvl2pPr>
            <a:lvl3pPr marL="914445" indent="0">
              <a:buNone/>
              <a:defRPr sz="1801" b="1"/>
            </a:lvl3pPr>
            <a:lvl4pPr marL="1371669" indent="0">
              <a:buNone/>
              <a:defRPr sz="1600" b="1"/>
            </a:lvl4pPr>
            <a:lvl5pPr marL="1828891" indent="0">
              <a:buNone/>
              <a:defRPr sz="1600" b="1"/>
            </a:lvl5pPr>
            <a:lvl6pPr marL="2286114" indent="0">
              <a:buNone/>
              <a:defRPr sz="1600" b="1"/>
            </a:lvl6pPr>
            <a:lvl7pPr marL="2743336" indent="0">
              <a:buNone/>
              <a:defRPr sz="1600" b="1"/>
            </a:lvl7pPr>
            <a:lvl8pPr marL="3200561" indent="0">
              <a:buNone/>
              <a:defRPr sz="1600" b="1"/>
            </a:lvl8pPr>
            <a:lvl9pPr marL="365778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a:prstGeom prst="rect">
            <a:avLst/>
          </a:prstGeo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73" y="1535113"/>
            <a:ext cx="5389033" cy="639762"/>
          </a:xfrm>
          <a:prstGeom prst="rect">
            <a:avLst/>
          </a:prstGeom>
        </p:spPr>
        <p:txBody>
          <a:bodyPr anchor="b"/>
          <a:lstStyle>
            <a:lvl1pPr marL="0" indent="0">
              <a:buNone/>
              <a:defRPr sz="2400" b="1"/>
            </a:lvl1pPr>
            <a:lvl2pPr marL="457223" indent="0">
              <a:buNone/>
              <a:defRPr sz="2000" b="1"/>
            </a:lvl2pPr>
            <a:lvl3pPr marL="914445" indent="0">
              <a:buNone/>
              <a:defRPr sz="1801" b="1"/>
            </a:lvl3pPr>
            <a:lvl4pPr marL="1371669" indent="0">
              <a:buNone/>
              <a:defRPr sz="1600" b="1"/>
            </a:lvl4pPr>
            <a:lvl5pPr marL="1828891" indent="0">
              <a:buNone/>
              <a:defRPr sz="1600" b="1"/>
            </a:lvl5pPr>
            <a:lvl6pPr marL="2286114" indent="0">
              <a:buNone/>
              <a:defRPr sz="1600" b="1"/>
            </a:lvl6pPr>
            <a:lvl7pPr marL="2743336" indent="0">
              <a:buNone/>
              <a:defRPr sz="1600" b="1"/>
            </a:lvl7pPr>
            <a:lvl8pPr marL="3200561" indent="0">
              <a:buNone/>
              <a:defRPr sz="1600" b="1"/>
            </a:lvl8pPr>
            <a:lvl9pPr marL="36577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a:prstGeom prst="rect">
            <a:avLst/>
          </a:prstGeo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303B463-8F9D-466F-8BCC-26D4FE7EEF1D}" type="slidenum">
              <a:rPr lang="en-US" altLang="en-US"/>
              <a:pPr>
                <a:defRPr/>
              </a:pPr>
              <a:t>‹#›</a:t>
            </a:fld>
            <a:endParaRPr lang="en-US" altLang="en-US"/>
          </a:p>
        </p:txBody>
      </p:sp>
    </p:spTree>
    <p:extLst>
      <p:ext uri="{BB962C8B-B14F-4D97-AF65-F5344CB8AC3E}">
        <p14:creationId xmlns:p14="http://schemas.microsoft.com/office/powerpoint/2010/main" val="290569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IN"/>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FD203A4-350F-49D8-A006-03F92688745E}" type="slidenum">
              <a:rPr lang="en-US" altLang="en-US"/>
              <a:pPr>
                <a:defRPr/>
              </a:pPr>
              <a:t>‹#›</a:t>
            </a:fld>
            <a:endParaRPr lang="en-US" altLang="en-US"/>
          </a:p>
        </p:txBody>
      </p:sp>
    </p:spTree>
    <p:extLst>
      <p:ext uri="{BB962C8B-B14F-4D97-AF65-F5344CB8AC3E}">
        <p14:creationId xmlns:p14="http://schemas.microsoft.com/office/powerpoint/2010/main" val="259154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FC6B7C5-5ECA-42BC-8ABD-EBA9B2A19482}" type="slidenum">
              <a:rPr lang="en-US" altLang="en-US"/>
              <a:pPr>
                <a:defRPr/>
              </a:pPr>
              <a:t>‹#›</a:t>
            </a:fld>
            <a:endParaRPr lang="en-US" altLang="en-US"/>
          </a:p>
        </p:txBody>
      </p:sp>
    </p:spTree>
    <p:extLst>
      <p:ext uri="{BB962C8B-B14F-4D97-AF65-F5344CB8AC3E}">
        <p14:creationId xmlns:p14="http://schemas.microsoft.com/office/powerpoint/2010/main" val="23637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5"/>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3"/>
            <a:ext cx="4011084" cy="4691063"/>
          </a:xfrm>
          <a:prstGeom prst="rect">
            <a:avLst/>
          </a:prstGeom>
        </p:spPr>
        <p:txBody>
          <a:bodyPr/>
          <a:lstStyle>
            <a:lvl1pPr marL="0" indent="0">
              <a:buNone/>
              <a:defRPr sz="1401"/>
            </a:lvl1pPr>
            <a:lvl2pPr marL="457223" indent="0">
              <a:buNone/>
              <a:defRPr sz="1200"/>
            </a:lvl2pPr>
            <a:lvl3pPr marL="914445" indent="0">
              <a:buNone/>
              <a:defRPr sz="1001"/>
            </a:lvl3pPr>
            <a:lvl4pPr marL="1371669" indent="0">
              <a:buNone/>
              <a:defRPr sz="900"/>
            </a:lvl4pPr>
            <a:lvl5pPr marL="1828891" indent="0">
              <a:buNone/>
              <a:defRPr sz="900"/>
            </a:lvl5pPr>
            <a:lvl6pPr marL="2286114" indent="0">
              <a:buNone/>
              <a:defRPr sz="900"/>
            </a:lvl6pPr>
            <a:lvl7pPr marL="2743336" indent="0">
              <a:buNone/>
              <a:defRPr sz="900"/>
            </a:lvl7pPr>
            <a:lvl8pPr marL="3200561" indent="0">
              <a:buNone/>
              <a:defRPr sz="900"/>
            </a:lvl8pPr>
            <a:lvl9pPr marL="3657784"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84485B8-368C-4CE2-A7CF-9ECD2CB7F476}" type="slidenum">
              <a:rPr lang="en-US" altLang="en-US"/>
              <a:pPr>
                <a:defRPr/>
              </a:pPr>
              <a:t>‹#›</a:t>
            </a:fld>
            <a:endParaRPr lang="en-US" altLang="en-US"/>
          </a:p>
        </p:txBody>
      </p:sp>
    </p:spTree>
    <p:extLst>
      <p:ext uri="{BB962C8B-B14F-4D97-AF65-F5344CB8AC3E}">
        <p14:creationId xmlns:p14="http://schemas.microsoft.com/office/powerpoint/2010/main" val="297388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23" indent="0">
              <a:buNone/>
              <a:defRPr sz="2800"/>
            </a:lvl2pPr>
            <a:lvl3pPr marL="914445" indent="0">
              <a:buNone/>
              <a:defRPr sz="2400"/>
            </a:lvl3pPr>
            <a:lvl4pPr marL="1371669" indent="0">
              <a:buNone/>
              <a:defRPr sz="2000"/>
            </a:lvl4pPr>
            <a:lvl5pPr marL="1828891" indent="0">
              <a:buNone/>
              <a:defRPr sz="2000"/>
            </a:lvl5pPr>
            <a:lvl6pPr marL="2286114" indent="0">
              <a:buNone/>
              <a:defRPr sz="2000"/>
            </a:lvl6pPr>
            <a:lvl7pPr marL="2743336" indent="0">
              <a:buNone/>
              <a:defRPr sz="2000"/>
            </a:lvl7pPr>
            <a:lvl8pPr marL="3200561" indent="0">
              <a:buNone/>
              <a:defRPr sz="2000"/>
            </a:lvl8pPr>
            <a:lvl9pPr marL="3657784" indent="0">
              <a:buNone/>
              <a:defRPr sz="2000"/>
            </a:lvl9pPr>
          </a:lstStyle>
          <a:p>
            <a:pPr lvl="0"/>
            <a:endParaRPr lang="en-IN"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1"/>
            </a:lvl1pPr>
            <a:lvl2pPr marL="457223" indent="0">
              <a:buNone/>
              <a:defRPr sz="1200"/>
            </a:lvl2pPr>
            <a:lvl3pPr marL="914445" indent="0">
              <a:buNone/>
              <a:defRPr sz="1001"/>
            </a:lvl3pPr>
            <a:lvl4pPr marL="1371669" indent="0">
              <a:buNone/>
              <a:defRPr sz="900"/>
            </a:lvl4pPr>
            <a:lvl5pPr marL="1828891" indent="0">
              <a:buNone/>
              <a:defRPr sz="900"/>
            </a:lvl5pPr>
            <a:lvl6pPr marL="2286114" indent="0">
              <a:buNone/>
              <a:defRPr sz="900"/>
            </a:lvl6pPr>
            <a:lvl7pPr marL="2743336" indent="0">
              <a:buNone/>
              <a:defRPr sz="900"/>
            </a:lvl7pPr>
            <a:lvl8pPr marL="3200561" indent="0">
              <a:buNone/>
              <a:defRPr sz="900"/>
            </a:lvl8pPr>
            <a:lvl9pPr marL="3657784"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98C3A3A-0BFC-4B66-A1B7-7725EA96F226}" type="slidenum">
              <a:rPr lang="en-US" altLang="en-US"/>
              <a:pPr>
                <a:defRPr/>
              </a:pPr>
              <a:t>‹#›</a:t>
            </a:fld>
            <a:endParaRPr lang="en-US" altLang="en-US"/>
          </a:p>
        </p:txBody>
      </p:sp>
    </p:spTree>
    <p:extLst>
      <p:ext uri="{BB962C8B-B14F-4D97-AF65-F5344CB8AC3E}">
        <p14:creationId xmlns:p14="http://schemas.microsoft.com/office/powerpoint/2010/main" val="89151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
            <a:ext cx="12192000" cy="10715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sz="2400"/>
          </a:p>
        </p:txBody>
      </p:sp>
      <p:pic>
        <p:nvPicPr>
          <p:cNvPr id="1027" name="Picture 4" descr="AMFI_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668001" y="71442"/>
            <a:ext cx="13335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23" algn="ctr" rtl="0" fontAlgn="base">
        <a:spcBef>
          <a:spcPct val="0"/>
        </a:spcBef>
        <a:spcAft>
          <a:spcPct val="0"/>
        </a:spcAft>
        <a:defRPr sz="4400">
          <a:solidFill>
            <a:schemeClr val="tx2"/>
          </a:solidFill>
          <a:latin typeface="Times New Roman" pitchFamily="18" charset="0"/>
        </a:defRPr>
      </a:lvl6pPr>
      <a:lvl7pPr marL="914445" algn="ctr" rtl="0" fontAlgn="base">
        <a:spcBef>
          <a:spcPct val="0"/>
        </a:spcBef>
        <a:spcAft>
          <a:spcPct val="0"/>
        </a:spcAft>
        <a:defRPr sz="4400">
          <a:solidFill>
            <a:schemeClr val="tx2"/>
          </a:solidFill>
          <a:latin typeface="Times New Roman" pitchFamily="18" charset="0"/>
        </a:defRPr>
      </a:lvl7pPr>
      <a:lvl8pPr marL="1371669" algn="ctr" rtl="0" fontAlgn="base">
        <a:spcBef>
          <a:spcPct val="0"/>
        </a:spcBef>
        <a:spcAft>
          <a:spcPct val="0"/>
        </a:spcAft>
        <a:defRPr sz="4400">
          <a:solidFill>
            <a:schemeClr val="tx2"/>
          </a:solidFill>
          <a:latin typeface="Times New Roman" pitchFamily="18" charset="0"/>
        </a:defRPr>
      </a:lvl8pPr>
      <a:lvl9pPr marL="1828891" algn="ctr" rtl="0" fontAlgn="base">
        <a:spcBef>
          <a:spcPct val="0"/>
        </a:spcBef>
        <a:spcAft>
          <a:spcPct val="0"/>
        </a:spcAft>
        <a:defRPr sz="4400">
          <a:solidFill>
            <a:schemeClr val="tx2"/>
          </a:solidFill>
          <a:latin typeface="Times New Roman" pitchFamily="18" charset="0"/>
        </a:defRPr>
      </a:lvl9pPr>
    </p:titleStyle>
    <p:bodyStyle>
      <a:lvl1pPr marL="342918" indent="-342918" algn="l" rtl="0" eaLnBrk="0" fontAlgn="base" hangingPunct="0">
        <a:spcBef>
          <a:spcPct val="20000"/>
        </a:spcBef>
        <a:spcAft>
          <a:spcPct val="0"/>
        </a:spcAft>
        <a:buChar char="•"/>
        <a:defRPr sz="3200">
          <a:solidFill>
            <a:schemeClr val="tx1"/>
          </a:solidFill>
          <a:latin typeface="+mn-lt"/>
          <a:ea typeface="+mn-ea"/>
          <a:cs typeface="+mn-cs"/>
        </a:defRPr>
      </a:lvl1pPr>
      <a:lvl2pPr marL="742987" indent="-285763" algn="l" rtl="0" eaLnBrk="0" fontAlgn="base" hangingPunct="0">
        <a:spcBef>
          <a:spcPct val="20000"/>
        </a:spcBef>
        <a:spcAft>
          <a:spcPct val="0"/>
        </a:spcAft>
        <a:buChar char="–"/>
        <a:defRPr sz="2800">
          <a:solidFill>
            <a:schemeClr val="tx1"/>
          </a:solidFill>
          <a:latin typeface="+mn-lt"/>
        </a:defRPr>
      </a:lvl2pPr>
      <a:lvl3pPr marL="1143057" indent="-228612" algn="l" rtl="0" eaLnBrk="0" fontAlgn="base" hangingPunct="0">
        <a:spcBef>
          <a:spcPct val="20000"/>
        </a:spcBef>
        <a:spcAft>
          <a:spcPct val="0"/>
        </a:spcAft>
        <a:buChar char="•"/>
        <a:defRPr sz="2400">
          <a:solidFill>
            <a:schemeClr val="tx1"/>
          </a:solidFill>
          <a:latin typeface="+mn-lt"/>
        </a:defRPr>
      </a:lvl3pPr>
      <a:lvl4pPr marL="1600280" indent="-228612" algn="l" rtl="0" eaLnBrk="0" fontAlgn="base" hangingPunct="0">
        <a:spcBef>
          <a:spcPct val="20000"/>
        </a:spcBef>
        <a:spcAft>
          <a:spcPct val="0"/>
        </a:spcAft>
        <a:buChar char="–"/>
        <a:defRPr sz="2000">
          <a:solidFill>
            <a:schemeClr val="tx1"/>
          </a:solidFill>
          <a:latin typeface="+mn-lt"/>
        </a:defRPr>
      </a:lvl4pPr>
      <a:lvl5pPr marL="2057505" indent="-228612" algn="l" rtl="0" eaLnBrk="0" fontAlgn="base" hangingPunct="0">
        <a:spcBef>
          <a:spcPct val="20000"/>
        </a:spcBef>
        <a:spcAft>
          <a:spcPct val="0"/>
        </a:spcAft>
        <a:buChar char="»"/>
        <a:defRPr sz="2000">
          <a:solidFill>
            <a:schemeClr val="tx1"/>
          </a:solidFill>
          <a:latin typeface="+mn-lt"/>
        </a:defRPr>
      </a:lvl5pPr>
      <a:lvl6pPr marL="2514727" indent="-228612" algn="l" rtl="0" fontAlgn="base">
        <a:spcBef>
          <a:spcPct val="20000"/>
        </a:spcBef>
        <a:spcAft>
          <a:spcPct val="0"/>
        </a:spcAft>
        <a:buChar char="»"/>
        <a:defRPr sz="2000">
          <a:solidFill>
            <a:schemeClr val="tx1"/>
          </a:solidFill>
          <a:latin typeface="+mn-lt"/>
        </a:defRPr>
      </a:lvl6pPr>
      <a:lvl7pPr marL="2971949" indent="-228612" algn="l" rtl="0" fontAlgn="base">
        <a:spcBef>
          <a:spcPct val="20000"/>
        </a:spcBef>
        <a:spcAft>
          <a:spcPct val="0"/>
        </a:spcAft>
        <a:buChar char="»"/>
        <a:defRPr sz="2000">
          <a:solidFill>
            <a:schemeClr val="tx1"/>
          </a:solidFill>
          <a:latin typeface="+mn-lt"/>
        </a:defRPr>
      </a:lvl7pPr>
      <a:lvl8pPr marL="3429171" indent="-228612" algn="l" rtl="0" fontAlgn="base">
        <a:spcBef>
          <a:spcPct val="20000"/>
        </a:spcBef>
        <a:spcAft>
          <a:spcPct val="0"/>
        </a:spcAft>
        <a:buChar char="»"/>
        <a:defRPr sz="2000">
          <a:solidFill>
            <a:schemeClr val="tx1"/>
          </a:solidFill>
          <a:latin typeface="+mn-lt"/>
        </a:defRPr>
      </a:lvl8pPr>
      <a:lvl9pPr marL="3886394" indent="-22861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45" rtl="0" eaLnBrk="1" latinLnBrk="0" hangingPunct="1">
        <a:defRPr sz="1801" kern="1200">
          <a:solidFill>
            <a:schemeClr val="tx1"/>
          </a:solidFill>
          <a:latin typeface="+mn-lt"/>
          <a:ea typeface="+mn-ea"/>
          <a:cs typeface="+mn-cs"/>
        </a:defRPr>
      </a:lvl1pPr>
      <a:lvl2pPr marL="457223" algn="l" defTabSz="914445" rtl="0" eaLnBrk="1" latinLnBrk="0" hangingPunct="1">
        <a:defRPr sz="1801" kern="1200">
          <a:solidFill>
            <a:schemeClr val="tx1"/>
          </a:solidFill>
          <a:latin typeface="+mn-lt"/>
          <a:ea typeface="+mn-ea"/>
          <a:cs typeface="+mn-cs"/>
        </a:defRPr>
      </a:lvl2pPr>
      <a:lvl3pPr marL="914445" algn="l" defTabSz="914445" rtl="0" eaLnBrk="1" latinLnBrk="0" hangingPunct="1">
        <a:defRPr sz="1801" kern="1200">
          <a:solidFill>
            <a:schemeClr val="tx1"/>
          </a:solidFill>
          <a:latin typeface="+mn-lt"/>
          <a:ea typeface="+mn-ea"/>
          <a:cs typeface="+mn-cs"/>
        </a:defRPr>
      </a:lvl3pPr>
      <a:lvl4pPr marL="1371669" algn="l" defTabSz="914445" rtl="0" eaLnBrk="1" latinLnBrk="0" hangingPunct="1">
        <a:defRPr sz="1801" kern="1200">
          <a:solidFill>
            <a:schemeClr val="tx1"/>
          </a:solidFill>
          <a:latin typeface="+mn-lt"/>
          <a:ea typeface="+mn-ea"/>
          <a:cs typeface="+mn-cs"/>
        </a:defRPr>
      </a:lvl4pPr>
      <a:lvl5pPr marL="1828891" algn="l" defTabSz="914445" rtl="0" eaLnBrk="1" latinLnBrk="0" hangingPunct="1">
        <a:defRPr sz="1801" kern="1200">
          <a:solidFill>
            <a:schemeClr val="tx1"/>
          </a:solidFill>
          <a:latin typeface="+mn-lt"/>
          <a:ea typeface="+mn-ea"/>
          <a:cs typeface="+mn-cs"/>
        </a:defRPr>
      </a:lvl5pPr>
      <a:lvl6pPr marL="2286114" algn="l" defTabSz="914445" rtl="0" eaLnBrk="1" latinLnBrk="0" hangingPunct="1">
        <a:defRPr sz="1801" kern="1200">
          <a:solidFill>
            <a:schemeClr val="tx1"/>
          </a:solidFill>
          <a:latin typeface="+mn-lt"/>
          <a:ea typeface="+mn-ea"/>
          <a:cs typeface="+mn-cs"/>
        </a:defRPr>
      </a:lvl6pPr>
      <a:lvl7pPr marL="2743336" algn="l" defTabSz="914445" rtl="0" eaLnBrk="1" latinLnBrk="0" hangingPunct="1">
        <a:defRPr sz="1801" kern="1200">
          <a:solidFill>
            <a:schemeClr val="tx1"/>
          </a:solidFill>
          <a:latin typeface="+mn-lt"/>
          <a:ea typeface="+mn-ea"/>
          <a:cs typeface="+mn-cs"/>
        </a:defRPr>
      </a:lvl7pPr>
      <a:lvl8pPr marL="3200561" algn="l" defTabSz="914445" rtl="0" eaLnBrk="1" latinLnBrk="0" hangingPunct="1">
        <a:defRPr sz="1801" kern="1200">
          <a:solidFill>
            <a:schemeClr val="tx1"/>
          </a:solidFill>
          <a:latin typeface="+mn-lt"/>
          <a:ea typeface="+mn-ea"/>
          <a:cs typeface="+mn-cs"/>
        </a:defRPr>
      </a:lvl8pPr>
      <a:lvl9pPr marL="3657784" algn="l" defTabSz="914445"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71.jpeg"/><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77.jpeg"/><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AACBE5-A611-4E95-F9C3-FEABFFF88773}"/>
              </a:ext>
            </a:extLst>
          </p:cNvPr>
          <p:cNvSpPr/>
          <p:nvPr/>
        </p:nvSpPr>
        <p:spPr>
          <a:xfrm>
            <a:off x="-1" y="0"/>
            <a:ext cx="7681887" cy="6858000"/>
          </a:xfrm>
          <a:prstGeom prst="rect">
            <a:avLst/>
          </a:prstGeom>
          <a:solidFill>
            <a:srgbClr val="030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Rectangle 12"/>
          <p:cNvSpPr/>
          <p:nvPr/>
        </p:nvSpPr>
        <p:spPr>
          <a:xfrm>
            <a:off x="7681886" y="1967020"/>
            <a:ext cx="4510114" cy="2677656"/>
          </a:xfrm>
          <a:prstGeom prst="rect">
            <a:avLst/>
          </a:prstGeom>
        </p:spPr>
        <p:txBody>
          <a:bodyPr wrap="square">
            <a:spAutoFit/>
          </a:bodyPr>
          <a:lstStyle/>
          <a:p>
            <a:pPr algn="ctr"/>
            <a:r>
              <a:rPr lang="en-US" sz="6000" b="1" dirty="0">
                <a:solidFill>
                  <a:srgbClr val="0046AA"/>
                </a:solidFill>
                <a:latin typeface="D-DIN" panose="020B0504030202030204" pitchFamily="34" charset="0"/>
                <a:cs typeface="Calibri" panose="020F0502020204030204" pitchFamily="34" charset="0"/>
              </a:rPr>
              <a:t>Gem Stock </a:t>
            </a:r>
            <a:r>
              <a:rPr lang="en-US" sz="5400" b="1" dirty="0">
                <a:solidFill>
                  <a:srgbClr val="030C15"/>
                </a:solidFill>
                <a:latin typeface="D-DIN" panose="020B0504030202030204" pitchFamily="34" charset="0"/>
                <a:cs typeface="Calibri" panose="020F0502020204030204" pitchFamily="34" charset="0"/>
              </a:rPr>
              <a:t>Entry </a:t>
            </a:r>
            <a:r>
              <a:rPr lang="en-US" sz="4800" b="1" dirty="0">
                <a:solidFill>
                  <a:srgbClr val="030C15"/>
                </a:solidFill>
                <a:latin typeface="D-DIN" panose="020B0504030202030204" pitchFamily="34" charset="0"/>
                <a:cs typeface="Calibri" panose="020F0502020204030204" pitchFamily="34" charset="0"/>
              </a:rPr>
              <a:t>&amp;</a:t>
            </a:r>
            <a:r>
              <a:rPr lang="en-US" sz="5400" b="1" dirty="0">
                <a:solidFill>
                  <a:srgbClr val="030C15"/>
                </a:solidFill>
                <a:latin typeface="D-DIN" panose="020B0504030202030204" pitchFamily="34" charset="0"/>
                <a:cs typeface="Calibri" panose="020F0502020204030204" pitchFamily="34" charset="0"/>
              </a:rPr>
              <a:t> Exit Strategies </a:t>
            </a:r>
            <a:endParaRPr lang="en-US" sz="6000" b="1" dirty="0">
              <a:solidFill>
                <a:srgbClr val="030C15"/>
              </a:solidFill>
              <a:latin typeface="D-DIN" panose="020B0504030202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A50BF2A-F356-EF4A-2ACA-9AC2B44E2F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65" b="21728"/>
          <a:stretch/>
        </p:blipFill>
        <p:spPr>
          <a:xfrm>
            <a:off x="778657" y="1000659"/>
            <a:ext cx="5277950" cy="4920830"/>
          </a:xfrm>
          <a:prstGeom prst="rect">
            <a:avLst/>
          </a:prstGeom>
        </p:spPr>
      </p:pic>
      <p:pic>
        <p:nvPicPr>
          <p:cNvPr id="8" name="Picture 7">
            <a:extLst>
              <a:ext uri="{FF2B5EF4-FFF2-40B4-BE49-F238E27FC236}">
                <a16:creationId xmlns:a16="http://schemas.microsoft.com/office/drawing/2014/main" id="{3C1FCAD2-5B80-74D5-9A35-DEBB4C08CA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73" b="91808"/>
          <a:stretch/>
        </p:blipFill>
        <p:spPr>
          <a:xfrm>
            <a:off x="4845621" y="33422"/>
            <a:ext cx="2295449" cy="619673"/>
          </a:xfrm>
          <a:prstGeom prst="rect">
            <a:avLst/>
          </a:prstGeom>
        </p:spPr>
      </p:pic>
      <p:pic>
        <p:nvPicPr>
          <p:cNvPr id="14" name="Picture 13">
            <a:extLst>
              <a:ext uri="{FF2B5EF4-FFF2-40B4-BE49-F238E27FC236}">
                <a16:creationId xmlns:a16="http://schemas.microsoft.com/office/drawing/2014/main" id="{705DF88A-B428-1486-B1ED-4F689EBCCD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17" t="3416" r="82222" b="87393"/>
          <a:stretch/>
        </p:blipFill>
        <p:spPr>
          <a:xfrm>
            <a:off x="103667" y="94890"/>
            <a:ext cx="854744" cy="831721"/>
          </a:xfrm>
          <a:prstGeom prst="rect">
            <a:avLst/>
          </a:prstGeom>
        </p:spPr>
      </p:pic>
      <p:pic>
        <p:nvPicPr>
          <p:cNvPr id="21" name="Picture 20">
            <a:extLst>
              <a:ext uri="{FF2B5EF4-FFF2-40B4-BE49-F238E27FC236}">
                <a16:creationId xmlns:a16="http://schemas.microsoft.com/office/drawing/2014/main" id="{E9C98694-314F-AE62-A5DF-2B7D67CA3D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333" b="13871"/>
          <a:stretch/>
        </p:blipFill>
        <p:spPr>
          <a:xfrm>
            <a:off x="256333" y="6022388"/>
            <a:ext cx="6352910" cy="700598"/>
          </a:xfrm>
          <a:prstGeom prst="rect">
            <a:avLst/>
          </a:prstGeom>
        </p:spPr>
      </p:pic>
      <p:sp>
        <p:nvSpPr>
          <p:cNvPr id="22" name="Title 1">
            <a:extLst>
              <a:ext uri="{FF2B5EF4-FFF2-40B4-BE49-F238E27FC236}">
                <a16:creationId xmlns:a16="http://schemas.microsoft.com/office/drawing/2014/main" id="{9A625084-8866-FD25-54D4-41B56F5F1E2B}"/>
              </a:ext>
            </a:extLst>
          </p:cNvPr>
          <p:cNvSpPr txBox="1">
            <a:spLocks/>
          </p:cNvSpPr>
          <p:nvPr/>
        </p:nvSpPr>
        <p:spPr bwMode="auto">
          <a:xfrm>
            <a:off x="8779394" y="65689"/>
            <a:ext cx="3214475"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altLang="en-US" sz="2000" b="1" dirty="0">
                <a:solidFill>
                  <a:srgbClr val="C00000"/>
                </a:solidFill>
                <a:latin typeface="D-DIN" panose="020B05040302020A0204" pitchFamily="34" charset="0"/>
                <a:cs typeface="Times New Roman" panose="02020603050405020304" pitchFamily="18" charset="0"/>
              </a:rPr>
              <a:t>#JAINSAABKEGEMS</a:t>
            </a:r>
          </a:p>
        </p:txBody>
      </p:sp>
      <p:pic>
        <p:nvPicPr>
          <p:cNvPr id="27" name="Picture 26">
            <a:extLst>
              <a:ext uri="{FF2B5EF4-FFF2-40B4-BE49-F238E27FC236}">
                <a16:creationId xmlns:a16="http://schemas.microsoft.com/office/drawing/2014/main" id="{3129E815-4F08-0670-2A57-E8222F71A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059" y="593245"/>
            <a:ext cx="3711386" cy="1182682"/>
          </a:xfrm>
          <a:prstGeom prst="rect">
            <a:avLst/>
          </a:prstGeom>
        </p:spPr>
      </p:pic>
      <p:pic>
        <p:nvPicPr>
          <p:cNvPr id="2" name="Picture 1">
            <a:extLst>
              <a:ext uri="{FF2B5EF4-FFF2-40B4-BE49-F238E27FC236}">
                <a16:creationId xmlns:a16="http://schemas.microsoft.com/office/drawing/2014/main" id="{74108241-2CA0-1221-4128-3A81211368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87185" y="5400136"/>
            <a:ext cx="2726158" cy="719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xit" presetSubtype="0" fill="hold" nodeType="afterEffect">
                                  <p:stCondLst>
                                    <p:cond delay="75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FA79AC-C32C-99EA-CB96-C2FF247F67EC}"/>
              </a:ext>
            </a:extLst>
          </p:cNvPr>
          <p:cNvPicPr>
            <a:picLocks noChangeAspect="1"/>
          </p:cNvPicPr>
          <p:nvPr/>
        </p:nvPicPr>
        <p:blipFill rotWithShape="1">
          <a:blip r:embed="rId3"/>
          <a:srcRect l="1785" t="7962" r="56906" b="8649"/>
          <a:stretch/>
        </p:blipFill>
        <p:spPr>
          <a:xfrm>
            <a:off x="4731808" y="385860"/>
            <a:ext cx="5699992" cy="6472140"/>
          </a:xfrm>
          <a:prstGeom prst="rect">
            <a:avLst/>
          </a:prstGeom>
        </p:spPr>
      </p:pic>
      <p:sp>
        <p:nvSpPr>
          <p:cNvPr id="5" name="Title 1">
            <a:extLst>
              <a:ext uri="{FF2B5EF4-FFF2-40B4-BE49-F238E27FC236}">
                <a16:creationId xmlns:a16="http://schemas.microsoft.com/office/drawing/2014/main" id="{5FAB9C65-DF3B-1A99-1552-D7A6C9169711}"/>
              </a:ext>
            </a:extLst>
          </p:cNvPr>
          <p:cNvSpPr txBox="1">
            <a:spLocks/>
          </p:cNvSpPr>
          <p:nvPr/>
        </p:nvSpPr>
        <p:spPr>
          <a:xfrm>
            <a:off x="606425" y="605880"/>
            <a:ext cx="2952329" cy="67527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IN" sz="2800" b="1" dirty="0">
                <a:solidFill>
                  <a:srgbClr val="0046AA"/>
                </a:solidFill>
                <a:latin typeface="D-DIN" panose="020B05040302020A0204" pitchFamily="34" charset="0"/>
                <a:cs typeface="Times New Roman" panose="02020603050405020304" pitchFamily="18" charset="0"/>
              </a:rPr>
              <a:t>Financial Freedom &amp;  </a:t>
            </a:r>
          </a:p>
          <a:p>
            <a:pPr algn="l"/>
            <a:r>
              <a:rPr lang="en-IN" sz="2800" b="1" dirty="0">
                <a:solidFill>
                  <a:srgbClr val="0046AA"/>
                </a:solidFill>
                <a:latin typeface="D-DIN" panose="020B05040302020A0204" pitchFamily="34" charset="0"/>
                <a:cs typeface="Times New Roman" panose="02020603050405020304" pitchFamily="18" charset="0"/>
              </a:rPr>
              <a:t>Risk Profiling Questionnaire</a:t>
            </a:r>
          </a:p>
          <a:p>
            <a:pPr algn="l"/>
            <a:r>
              <a:rPr lang="en-IN" sz="2800" b="1" dirty="0">
                <a:solidFill>
                  <a:srgbClr val="0046AA"/>
                </a:solidFill>
                <a:latin typeface="D-DIN" panose="020B05040302020A0204" pitchFamily="34" charset="0"/>
                <a:cs typeface="Times New Roman" panose="02020603050405020304" pitchFamily="18" charset="0"/>
              </a:rPr>
              <a:t>(Non-Scoring)</a:t>
            </a:r>
          </a:p>
        </p:txBody>
      </p:sp>
      <p:sp>
        <p:nvSpPr>
          <p:cNvPr id="2" name="Rectangle 1">
            <a:extLst>
              <a:ext uri="{FF2B5EF4-FFF2-40B4-BE49-F238E27FC236}">
                <a16:creationId xmlns:a16="http://schemas.microsoft.com/office/drawing/2014/main" id="{4344055C-0B24-76F3-6898-B4F6DC75764A}"/>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3AE76218-0773-D2AB-2E00-C870A34852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49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144595-457D-21DE-7B93-3807349D5BB1}"/>
              </a:ext>
            </a:extLst>
          </p:cNvPr>
          <p:cNvSpPr txBox="1">
            <a:spLocks/>
          </p:cNvSpPr>
          <p:nvPr/>
        </p:nvSpPr>
        <p:spPr>
          <a:xfrm>
            <a:off x="452861" y="577305"/>
            <a:ext cx="5490740" cy="67527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IN" sz="2400" b="1" dirty="0">
                <a:solidFill>
                  <a:srgbClr val="0046AA"/>
                </a:solidFill>
                <a:latin typeface="D-DIN" panose="020B05040302020A0204" pitchFamily="34" charset="0"/>
                <a:cs typeface="Times New Roman" panose="02020603050405020304" pitchFamily="18" charset="0"/>
              </a:rPr>
              <a:t>Financial Freedom &amp;  </a:t>
            </a:r>
          </a:p>
          <a:p>
            <a:pPr algn="l"/>
            <a:r>
              <a:rPr lang="en-IN" sz="2400" b="1" dirty="0">
                <a:solidFill>
                  <a:srgbClr val="0046AA"/>
                </a:solidFill>
                <a:latin typeface="D-DIN" panose="020B05040302020A0204" pitchFamily="34" charset="0"/>
                <a:cs typeface="Times New Roman" panose="02020603050405020304" pitchFamily="18" charset="0"/>
              </a:rPr>
              <a:t>Risk Profiling Questionnaire (Scoring)</a:t>
            </a:r>
          </a:p>
        </p:txBody>
      </p:sp>
      <p:pic>
        <p:nvPicPr>
          <p:cNvPr id="11" name="Picture 10">
            <a:extLst>
              <a:ext uri="{FF2B5EF4-FFF2-40B4-BE49-F238E27FC236}">
                <a16:creationId xmlns:a16="http://schemas.microsoft.com/office/drawing/2014/main" id="{5288BA46-4A34-6CD7-9FF7-DB6745CA7C07}"/>
              </a:ext>
            </a:extLst>
          </p:cNvPr>
          <p:cNvPicPr>
            <a:picLocks noChangeAspect="1"/>
          </p:cNvPicPr>
          <p:nvPr/>
        </p:nvPicPr>
        <p:blipFill rotWithShape="1">
          <a:blip r:embed="rId3"/>
          <a:srcRect l="24532" t="10000" r="35469" b="10555"/>
          <a:stretch/>
        </p:blipFill>
        <p:spPr>
          <a:xfrm>
            <a:off x="5847185" y="183181"/>
            <a:ext cx="5572125" cy="6225108"/>
          </a:xfrm>
          <a:prstGeom prst="rect">
            <a:avLst/>
          </a:prstGeom>
        </p:spPr>
      </p:pic>
      <p:sp>
        <p:nvSpPr>
          <p:cNvPr id="12" name="Title 1">
            <a:extLst>
              <a:ext uri="{FF2B5EF4-FFF2-40B4-BE49-F238E27FC236}">
                <a16:creationId xmlns:a16="http://schemas.microsoft.com/office/drawing/2014/main" id="{8E825AB7-296B-03F4-69C1-7BBD5CDFFD57}"/>
              </a:ext>
            </a:extLst>
          </p:cNvPr>
          <p:cNvSpPr txBox="1">
            <a:spLocks/>
          </p:cNvSpPr>
          <p:nvPr/>
        </p:nvSpPr>
        <p:spPr>
          <a:xfrm>
            <a:off x="452861" y="1408577"/>
            <a:ext cx="5128789" cy="67527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just"/>
            <a:endParaRPr lang="en-US" sz="1400" b="0" i="0" u="none" strike="noStrike" baseline="0" dirty="0">
              <a:solidFill>
                <a:srgbClr val="000000"/>
              </a:solidFill>
              <a:latin typeface="D-DIN" panose="020B0504030202030204" pitchFamily="34" charset="0"/>
            </a:endParaRPr>
          </a:p>
          <a:p>
            <a:pPr algn="just"/>
            <a:r>
              <a:rPr lang="en-US" sz="1400" b="1" i="0" u="none" strike="noStrike" baseline="0" dirty="0">
                <a:solidFill>
                  <a:srgbClr val="000000"/>
                </a:solidFill>
                <a:latin typeface="D-DIN" panose="020B0504030202030204" pitchFamily="34" charset="0"/>
              </a:rPr>
              <a:t>For having a smooth investing and trading journey it is important to know one’s Risk Capacity </a:t>
            </a:r>
          </a:p>
          <a:p>
            <a:pPr algn="just"/>
            <a:endParaRPr lang="en-US" sz="1400" b="0" i="0" u="none" strike="noStrike" baseline="0" dirty="0">
              <a:solidFill>
                <a:srgbClr val="000000"/>
              </a:solidFill>
              <a:latin typeface="D-DIN" panose="020B0504030202030204" pitchFamily="34" charset="0"/>
            </a:endParaRPr>
          </a:p>
          <a:p>
            <a:pPr algn="just"/>
            <a:r>
              <a:rPr lang="en-US" sz="1400" i="0" u="none" strike="noStrike" baseline="0" dirty="0">
                <a:solidFill>
                  <a:srgbClr val="000000"/>
                </a:solidFill>
                <a:latin typeface="D-DIN" panose="020B0504030202030204" pitchFamily="34" charset="0"/>
              </a:rPr>
              <a:t>Risk capacity refers to the amount of financial risk that an individual or investor can afford to take in pursuit of their financial goals. It takes into account various factors such as the investor's age, income, financial goals, and other personal circumstances that determine their ability to bear risk. For example, an investor who needs a retirement corpus of ₹50 lakhs after 10 years and has a current savings of ₹5 lakhs and monthly additions of ₹20,000 will need to earn a return of approximately 10% per year. Achieving this level of return may require taking on a certain level of risk, such as investing in equities or other volatile assets. However, it is important to note that risk capacity is not the same as risk tolerance. While risk capacity reflects an investor's ability to take on risk, risk tolerance reflects their willingness to take on risk. It is important to strike a balance between risk capacity and risk tolerance to ensure that an investment portfolio is aligned with an investor's financial goals and personal circumstances. </a:t>
            </a:r>
            <a:endParaRPr lang="en-IN" sz="1800" dirty="0">
              <a:solidFill>
                <a:srgbClr val="0046AA"/>
              </a:solidFill>
              <a:latin typeface="D-DIN" panose="020B0504030202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D2F78EB-BA61-2C1D-8A98-DCEB12F4AA65}"/>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68206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144595-457D-21DE-7B93-3807349D5BB1}"/>
              </a:ext>
            </a:extLst>
          </p:cNvPr>
          <p:cNvSpPr txBox="1">
            <a:spLocks/>
          </p:cNvSpPr>
          <p:nvPr/>
        </p:nvSpPr>
        <p:spPr>
          <a:xfrm>
            <a:off x="452861" y="577305"/>
            <a:ext cx="5490740" cy="67527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IN" sz="2400" b="1" dirty="0">
                <a:solidFill>
                  <a:srgbClr val="0046AA"/>
                </a:solidFill>
                <a:latin typeface="D-DIN" panose="020B05040302020A0204" pitchFamily="34" charset="0"/>
                <a:cs typeface="Times New Roman" panose="02020603050405020304" pitchFamily="18" charset="0"/>
              </a:rPr>
              <a:t>Financial Freedom &amp;  </a:t>
            </a:r>
          </a:p>
          <a:p>
            <a:pPr algn="l"/>
            <a:r>
              <a:rPr lang="en-IN" sz="2400" b="1" dirty="0">
                <a:solidFill>
                  <a:srgbClr val="0046AA"/>
                </a:solidFill>
                <a:latin typeface="D-DIN" panose="020B05040302020A0204" pitchFamily="34" charset="0"/>
                <a:cs typeface="Times New Roman" panose="02020603050405020304" pitchFamily="18" charset="0"/>
              </a:rPr>
              <a:t>Risk Profiling Questionnaire (Scoring)</a:t>
            </a:r>
          </a:p>
        </p:txBody>
      </p:sp>
      <p:sp>
        <p:nvSpPr>
          <p:cNvPr id="12" name="Title 1">
            <a:extLst>
              <a:ext uri="{FF2B5EF4-FFF2-40B4-BE49-F238E27FC236}">
                <a16:creationId xmlns:a16="http://schemas.microsoft.com/office/drawing/2014/main" id="{8E825AB7-296B-03F4-69C1-7BBD5CDFFD57}"/>
              </a:ext>
            </a:extLst>
          </p:cNvPr>
          <p:cNvSpPr txBox="1">
            <a:spLocks/>
          </p:cNvSpPr>
          <p:nvPr/>
        </p:nvSpPr>
        <p:spPr>
          <a:xfrm>
            <a:off x="452861" y="1408577"/>
            <a:ext cx="5128789" cy="67527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just"/>
            <a:endParaRPr lang="en-US" sz="1400" i="0" u="none" strike="noStrike" baseline="0" dirty="0">
              <a:solidFill>
                <a:srgbClr val="000000"/>
              </a:solidFill>
              <a:latin typeface="D-DIN" panose="020B0504030202030204" pitchFamily="34" charset="0"/>
            </a:endParaRPr>
          </a:p>
          <a:p>
            <a:pPr algn="just"/>
            <a:r>
              <a:rPr lang="en-US" sz="1400" b="1" i="0" u="none" strike="noStrike" baseline="0" dirty="0">
                <a:solidFill>
                  <a:srgbClr val="000000"/>
                </a:solidFill>
                <a:latin typeface="D-DIN" panose="020B0504030202030204" pitchFamily="34" charset="0"/>
              </a:rPr>
              <a:t>In these current volatile markets it is very important to know one’s Risk Tolerance</a:t>
            </a:r>
          </a:p>
          <a:p>
            <a:pPr algn="just"/>
            <a:endParaRPr lang="en-US" sz="1400" b="1" i="0" u="none" strike="noStrike" baseline="0" dirty="0">
              <a:solidFill>
                <a:srgbClr val="000000"/>
              </a:solidFill>
              <a:latin typeface="D-DIN" panose="020B0504030202030204" pitchFamily="34" charset="0"/>
            </a:endParaRPr>
          </a:p>
          <a:p>
            <a:pPr algn="just"/>
            <a:r>
              <a:rPr lang="en-US" sz="1400" i="0" u="none" strike="noStrike" baseline="0" dirty="0">
                <a:solidFill>
                  <a:srgbClr val="000000"/>
                </a:solidFill>
                <a:latin typeface="D-DIN" panose="020B0504030202030204" pitchFamily="34" charset="0"/>
              </a:rPr>
              <a:t>Risk Tolerance is the amount of risk that an investor is comfortable taking or the degree of uncertainty that an investor may be able to handle or tolerate. It is crucial as it can greatly influence one’s emotional reaction to portfolio. Investing too far out of once comfort zone (appropriate risk tolerance) may result into buying-selling for wrong reasons or react improperly to wild swings in the markets that could hurt the portfolio and returns.</a:t>
            </a:r>
            <a:endParaRPr lang="en-IN" sz="1800" dirty="0">
              <a:solidFill>
                <a:srgbClr val="0046AA"/>
              </a:solidFill>
              <a:latin typeface="D-DIN" panose="020B0504030202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CDAFE7F-ED26-9EED-600A-AF683D377CF7}"/>
              </a:ext>
            </a:extLst>
          </p:cNvPr>
          <p:cNvPicPr>
            <a:picLocks noChangeAspect="1"/>
          </p:cNvPicPr>
          <p:nvPr/>
        </p:nvPicPr>
        <p:blipFill rotWithShape="1">
          <a:blip r:embed="rId3"/>
          <a:srcRect l="24844" t="8418" r="35312" b="7871"/>
          <a:stretch/>
        </p:blipFill>
        <p:spPr>
          <a:xfrm>
            <a:off x="6248401" y="393816"/>
            <a:ext cx="5267324" cy="6224984"/>
          </a:xfrm>
          <a:prstGeom prst="rect">
            <a:avLst/>
          </a:prstGeom>
        </p:spPr>
      </p:pic>
      <p:sp>
        <p:nvSpPr>
          <p:cNvPr id="2" name="Rectangle 1">
            <a:extLst>
              <a:ext uri="{FF2B5EF4-FFF2-40B4-BE49-F238E27FC236}">
                <a16:creationId xmlns:a16="http://schemas.microsoft.com/office/drawing/2014/main" id="{288058CD-F121-A7BF-6FFB-5D1E52B6A51C}"/>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65907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144595-457D-21DE-7B93-3807349D5BB1}"/>
              </a:ext>
            </a:extLst>
          </p:cNvPr>
          <p:cNvSpPr txBox="1">
            <a:spLocks/>
          </p:cNvSpPr>
          <p:nvPr/>
        </p:nvSpPr>
        <p:spPr>
          <a:xfrm>
            <a:off x="452861" y="577305"/>
            <a:ext cx="5490740" cy="67527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IN" sz="2400" b="1" dirty="0">
                <a:solidFill>
                  <a:srgbClr val="0046AA"/>
                </a:solidFill>
                <a:latin typeface="D-DIN" panose="020B05040302020A0204" pitchFamily="34" charset="0"/>
                <a:cs typeface="Times New Roman" panose="02020603050405020304" pitchFamily="18" charset="0"/>
              </a:rPr>
              <a:t>Financial Freedom &amp;  </a:t>
            </a:r>
          </a:p>
          <a:p>
            <a:pPr algn="l"/>
            <a:r>
              <a:rPr lang="en-IN" sz="2400" b="1" dirty="0">
                <a:solidFill>
                  <a:srgbClr val="0046AA"/>
                </a:solidFill>
                <a:latin typeface="D-DIN" panose="020B05040302020A0204" pitchFamily="34" charset="0"/>
                <a:cs typeface="Times New Roman" panose="02020603050405020304" pitchFamily="18" charset="0"/>
              </a:rPr>
              <a:t>Risk Profiling Questionnaire (Scoring)</a:t>
            </a:r>
          </a:p>
        </p:txBody>
      </p:sp>
      <p:sp>
        <p:nvSpPr>
          <p:cNvPr id="12" name="Title 1">
            <a:extLst>
              <a:ext uri="{FF2B5EF4-FFF2-40B4-BE49-F238E27FC236}">
                <a16:creationId xmlns:a16="http://schemas.microsoft.com/office/drawing/2014/main" id="{8E825AB7-296B-03F4-69C1-7BBD5CDFFD57}"/>
              </a:ext>
            </a:extLst>
          </p:cNvPr>
          <p:cNvSpPr txBox="1">
            <a:spLocks/>
          </p:cNvSpPr>
          <p:nvPr/>
        </p:nvSpPr>
        <p:spPr>
          <a:xfrm>
            <a:off x="452861" y="1408577"/>
            <a:ext cx="5128789" cy="67527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just"/>
            <a:endParaRPr lang="en-US" sz="1400" i="0" u="none" strike="noStrike" baseline="0" dirty="0">
              <a:solidFill>
                <a:srgbClr val="000000"/>
              </a:solidFill>
              <a:latin typeface="D-DIN" panose="020B0504030202030204" pitchFamily="34" charset="0"/>
            </a:endParaRPr>
          </a:p>
          <a:p>
            <a:pPr algn="just"/>
            <a:r>
              <a:rPr lang="en-US" sz="1400" b="1" i="0" u="none" strike="noStrike" baseline="0" dirty="0">
                <a:solidFill>
                  <a:srgbClr val="000000"/>
                </a:solidFill>
                <a:latin typeface="D-DIN" panose="020B0504030202030204" pitchFamily="34" charset="0"/>
              </a:rPr>
              <a:t>In these current volatile markets it is very important to know one’s Risk Tolerance</a:t>
            </a:r>
          </a:p>
          <a:p>
            <a:pPr algn="just"/>
            <a:endParaRPr lang="en-US" sz="1400" b="1" i="0" u="none" strike="noStrike" baseline="0" dirty="0">
              <a:solidFill>
                <a:srgbClr val="000000"/>
              </a:solidFill>
              <a:latin typeface="D-DIN" panose="020B0504030202030204" pitchFamily="34" charset="0"/>
            </a:endParaRPr>
          </a:p>
          <a:p>
            <a:pPr algn="just"/>
            <a:r>
              <a:rPr lang="en-US" sz="1400" i="0" u="none" strike="noStrike" baseline="0" dirty="0">
                <a:solidFill>
                  <a:srgbClr val="000000"/>
                </a:solidFill>
                <a:latin typeface="D-DIN" panose="020B0504030202030204" pitchFamily="34" charset="0"/>
              </a:rPr>
              <a:t>Risk Tolerance is the amount of risk that an investor is comfortable taking or the degree of uncertainty that an investor may be able to handle or tolerate. It is crucial as it can greatly influence one’s emotional reaction to portfolio. Investing too far out of once comfort zone (appropriate risk tolerance) may result into buying-selling for wrong reasons or react improperly to wild swings in the markets that could hurt the portfolio and returns.</a:t>
            </a:r>
            <a:endParaRPr lang="en-IN" sz="1800" dirty="0">
              <a:solidFill>
                <a:srgbClr val="0046AA"/>
              </a:solidFill>
              <a:latin typeface="D-DIN" panose="020B0504030202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83ABD76-16C2-7119-5BB6-69F408DDD18A}"/>
              </a:ext>
            </a:extLst>
          </p:cNvPr>
          <p:cNvPicPr>
            <a:picLocks noChangeAspect="1"/>
          </p:cNvPicPr>
          <p:nvPr/>
        </p:nvPicPr>
        <p:blipFill rotWithShape="1">
          <a:blip r:embed="rId3"/>
          <a:srcRect l="24922" t="8418" r="34922" b="5740"/>
          <a:stretch/>
        </p:blipFill>
        <p:spPr>
          <a:xfrm>
            <a:off x="6477002" y="183181"/>
            <a:ext cx="5128788" cy="6167090"/>
          </a:xfrm>
          <a:prstGeom prst="rect">
            <a:avLst/>
          </a:prstGeom>
        </p:spPr>
      </p:pic>
      <p:sp>
        <p:nvSpPr>
          <p:cNvPr id="2" name="Rectangle 1">
            <a:extLst>
              <a:ext uri="{FF2B5EF4-FFF2-40B4-BE49-F238E27FC236}">
                <a16:creationId xmlns:a16="http://schemas.microsoft.com/office/drawing/2014/main" id="{B6AAF7D1-5926-75E5-31B3-1E1FC3F514C1}"/>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171248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bwMode="auto">
          <a:xfrm>
            <a:off x="616353" y="541150"/>
            <a:ext cx="7737940"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800" b="1" kern="1200" dirty="0">
                <a:solidFill>
                  <a:srgbClr val="0046AA"/>
                </a:solidFill>
                <a:latin typeface="D-DIN" panose="020B05040302020A0204" pitchFamily="34" charset="0"/>
                <a:ea typeface="Bebas Neue"/>
                <a:cs typeface="Calibri" panose="020F0502020204030204" pitchFamily="34" charset="0"/>
              </a:rPr>
              <a:t>Challenges involved in Investing &amp; Trading directly in Capital Markets</a:t>
            </a:r>
            <a:endParaRPr lang="en-US" altLang="en-US" sz="2800" b="1" kern="1200" dirty="0">
              <a:solidFill>
                <a:srgbClr val="0046AA"/>
              </a:solidFill>
              <a:latin typeface="D-DIN" panose="020B05040302020A0204" pitchFamily="34" charset="0"/>
              <a:ea typeface="Bebas Neue"/>
              <a:cs typeface="Calibri" panose="020F0502020204030204" pitchFamily="34" charset="0"/>
            </a:endParaRPr>
          </a:p>
        </p:txBody>
      </p:sp>
      <p:sp>
        <p:nvSpPr>
          <p:cNvPr id="23555" name="Rectangle 4"/>
          <p:cNvSpPr>
            <a:spLocks noChangeArrowheads="1"/>
          </p:cNvSpPr>
          <p:nvPr/>
        </p:nvSpPr>
        <p:spPr bwMode="auto">
          <a:xfrm>
            <a:off x="1827503" y="1683920"/>
            <a:ext cx="9261045" cy="34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b="1" dirty="0">
                <a:latin typeface="D-DIN" panose="020B05040302020A0204" pitchFamily="34" charset="0"/>
                <a:cs typeface="Times New Roman" panose="02020603050405020304" pitchFamily="18" charset="0"/>
              </a:rPr>
              <a:t>Time</a:t>
            </a:r>
          </a:p>
          <a:p>
            <a:pPr eaLnBrk="1" hangingPunct="1">
              <a:spcBef>
                <a:spcPct val="50000"/>
              </a:spcBef>
              <a:buClr>
                <a:schemeClr val="tx1"/>
              </a:buClr>
              <a:buSzPct val="80000"/>
            </a:pPr>
            <a:r>
              <a:rPr lang="en-GB" altLang="en-US" b="1" dirty="0">
                <a:latin typeface="D-DIN" panose="020B05040302020A0204" pitchFamily="34" charset="0"/>
                <a:cs typeface="Times New Roman" panose="02020603050405020304" pitchFamily="18" charset="0"/>
              </a:rPr>
              <a:t>Compromise with Existing Occupation</a:t>
            </a:r>
          </a:p>
          <a:p>
            <a:pPr eaLnBrk="1" hangingPunct="1">
              <a:spcBef>
                <a:spcPct val="50000"/>
              </a:spcBef>
              <a:buClr>
                <a:schemeClr val="tx1"/>
              </a:buClr>
              <a:buSzPct val="80000"/>
            </a:pPr>
            <a:r>
              <a:rPr lang="en-GB" altLang="en-US" b="1" dirty="0">
                <a:latin typeface="D-DIN" panose="020B05040302020A0204" pitchFamily="34" charset="0"/>
                <a:cs typeface="Times New Roman" panose="02020603050405020304" pitchFamily="18" charset="0"/>
              </a:rPr>
              <a:t>Expertise &amp; Skills</a:t>
            </a:r>
          </a:p>
          <a:p>
            <a:pPr eaLnBrk="1" hangingPunct="1">
              <a:spcBef>
                <a:spcPct val="50000"/>
              </a:spcBef>
              <a:buClr>
                <a:schemeClr val="tx1"/>
              </a:buClr>
              <a:buSzPct val="80000"/>
            </a:pPr>
            <a:r>
              <a:rPr lang="en-GB" altLang="en-US" b="1" dirty="0">
                <a:latin typeface="D-DIN" panose="020B05040302020A0204" pitchFamily="34" charset="0"/>
                <a:cs typeface="Times New Roman" panose="02020603050405020304" pitchFamily="18" charset="0"/>
              </a:rPr>
              <a:t>Lack of Information </a:t>
            </a:r>
          </a:p>
          <a:p>
            <a:pPr eaLnBrk="1" hangingPunct="1">
              <a:spcBef>
                <a:spcPct val="50000"/>
              </a:spcBef>
              <a:buClr>
                <a:schemeClr val="tx1"/>
              </a:buClr>
              <a:buSzPct val="80000"/>
            </a:pPr>
            <a:r>
              <a:rPr lang="en-GB" altLang="en-US" b="1" dirty="0">
                <a:latin typeface="D-DIN" panose="020B05040302020A0204" pitchFamily="34" charset="0"/>
                <a:cs typeface="Times New Roman" panose="02020603050405020304" pitchFamily="18" charset="0"/>
              </a:rPr>
              <a:t>Portfolio</a:t>
            </a:r>
          </a:p>
          <a:p>
            <a:pPr eaLnBrk="1" hangingPunct="1">
              <a:spcBef>
                <a:spcPct val="50000"/>
              </a:spcBef>
              <a:buClr>
                <a:schemeClr val="tx1"/>
              </a:buClr>
              <a:buSzPct val="80000"/>
            </a:pPr>
            <a:r>
              <a:rPr lang="en-GB" altLang="en-US" b="1" dirty="0">
                <a:latin typeface="D-DIN" panose="020B05040302020A0204" pitchFamily="34" charset="0"/>
                <a:cs typeface="Times New Roman" panose="02020603050405020304" pitchFamily="18" charset="0"/>
              </a:rPr>
              <a:t>Volatility</a:t>
            </a:r>
          </a:p>
          <a:p>
            <a:pPr eaLnBrk="1" hangingPunct="1">
              <a:spcBef>
                <a:spcPct val="50000"/>
              </a:spcBef>
              <a:buClr>
                <a:schemeClr val="tx1"/>
              </a:buClr>
              <a:buSzPct val="80000"/>
            </a:pPr>
            <a:endParaRPr lang="en-GB" altLang="en-US" sz="1100" b="1" dirty="0">
              <a:solidFill>
                <a:srgbClr val="FF0000"/>
              </a:solidFill>
              <a:latin typeface="D-DIN" panose="020B05040302020A0204" pitchFamily="34" charset="0"/>
              <a:cs typeface="Times New Roman" panose="02020603050405020304" pitchFamily="18" charset="0"/>
            </a:endParaRPr>
          </a:p>
        </p:txBody>
      </p:sp>
      <p:grpSp>
        <p:nvGrpSpPr>
          <p:cNvPr id="23557" name="Group 19"/>
          <p:cNvGrpSpPr>
            <a:grpSpLocks/>
          </p:cNvGrpSpPr>
          <p:nvPr/>
        </p:nvGrpSpPr>
        <p:grpSpPr bwMode="auto">
          <a:xfrm>
            <a:off x="1395703" y="1886374"/>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8" name="Group 22"/>
          <p:cNvGrpSpPr>
            <a:grpSpLocks/>
          </p:cNvGrpSpPr>
          <p:nvPr/>
        </p:nvGrpSpPr>
        <p:grpSpPr bwMode="auto">
          <a:xfrm>
            <a:off x="1395703" y="2443349"/>
            <a:ext cx="215900" cy="73026"/>
            <a:chOff x="641426" y="1647610"/>
            <a:chExt cx="312772" cy="108077"/>
          </a:xfrm>
        </p:grpSpPr>
        <p:sp>
          <p:nvSpPr>
            <p:cNvPr id="24" name="Rectangle 2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9" name="Group 25"/>
          <p:cNvGrpSpPr>
            <a:grpSpLocks/>
          </p:cNvGrpSpPr>
          <p:nvPr/>
        </p:nvGrpSpPr>
        <p:grpSpPr bwMode="auto">
          <a:xfrm>
            <a:off x="1395703" y="3004798"/>
            <a:ext cx="215900" cy="73026"/>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60" name="Group 28"/>
          <p:cNvGrpSpPr>
            <a:grpSpLocks/>
          </p:cNvGrpSpPr>
          <p:nvPr/>
        </p:nvGrpSpPr>
        <p:grpSpPr bwMode="auto">
          <a:xfrm>
            <a:off x="1395703" y="3520416"/>
            <a:ext cx="215900" cy="71436"/>
            <a:chOff x="641426" y="1647610"/>
            <a:chExt cx="312772" cy="108077"/>
          </a:xfrm>
        </p:grpSpPr>
        <p:sp>
          <p:nvSpPr>
            <p:cNvPr id="30" name="Rectangle 2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61" name="Group 31"/>
          <p:cNvGrpSpPr>
            <a:grpSpLocks/>
          </p:cNvGrpSpPr>
          <p:nvPr/>
        </p:nvGrpSpPr>
        <p:grpSpPr bwMode="auto">
          <a:xfrm>
            <a:off x="1395703" y="4087095"/>
            <a:ext cx="215900" cy="71436"/>
            <a:chOff x="641426" y="1647610"/>
            <a:chExt cx="312772" cy="108077"/>
          </a:xfrm>
        </p:grpSpPr>
        <p:sp>
          <p:nvSpPr>
            <p:cNvPr id="33" name="Rectangle 3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p:cNvSpPr/>
          <p:nvPr/>
        </p:nvSpPr>
        <p:spPr>
          <a:xfrm>
            <a:off x="790086" y="5107934"/>
            <a:ext cx="7231173" cy="1015663"/>
          </a:xfrm>
          <a:prstGeom prst="rect">
            <a:avLst/>
          </a:prstGeom>
        </p:spPr>
        <p:txBody>
          <a:bodyPr wrap="square">
            <a:spAutoFit/>
          </a:bodyPr>
          <a:lstStyle/>
          <a:p>
            <a:pPr eaLnBrk="1" hangingPunct="1">
              <a:spcBef>
                <a:spcPct val="50000"/>
              </a:spcBef>
              <a:buClr>
                <a:schemeClr val="tx1"/>
              </a:buClr>
              <a:buSzPct val="80000"/>
            </a:pPr>
            <a:r>
              <a:rPr lang="en-GB" altLang="en-US" b="1" dirty="0">
                <a:solidFill>
                  <a:srgbClr val="C00000"/>
                </a:solidFill>
                <a:latin typeface="D-DIN" panose="020B05040302020A0204" pitchFamily="34" charset="0"/>
                <a:cs typeface="Times New Roman" panose="02020603050405020304" pitchFamily="18" charset="0"/>
              </a:rPr>
              <a:t>Indirect Investing through Mutual Funds, PMS and AIFs</a:t>
            </a:r>
          </a:p>
          <a:p>
            <a:pPr eaLnBrk="1" hangingPunct="1">
              <a:spcBef>
                <a:spcPct val="50000"/>
              </a:spcBef>
              <a:buClr>
                <a:schemeClr val="tx1"/>
              </a:buClr>
              <a:buSzPct val="80000"/>
            </a:pPr>
            <a:r>
              <a:rPr lang="en-GB" altLang="en-US" b="1" dirty="0">
                <a:solidFill>
                  <a:srgbClr val="C00000"/>
                </a:solidFill>
                <a:latin typeface="D-DIN" panose="020B05040302020A0204" pitchFamily="34" charset="0"/>
                <a:cs typeface="Times New Roman" panose="02020603050405020304" pitchFamily="18" charset="0"/>
              </a:rPr>
              <a:t>Passive Investing through ETFs</a:t>
            </a:r>
          </a:p>
        </p:txBody>
      </p:sp>
      <p:grpSp>
        <p:nvGrpSpPr>
          <p:cNvPr id="32" name="Group 31"/>
          <p:cNvGrpSpPr>
            <a:grpSpLocks/>
          </p:cNvGrpSpPr>
          <p:nvPr/>
        </p:nvGrpSpPr>
        <p:grpSpPr bwMode="auto">
          <a:xfrm>
            <a:off x="1395703" y="4633828"/>
            <a:ext cx="215900" cy="71436"/>
            <a:chOff x="641426" y="1647610"/>
            <a:chExt cx="312772" cy="108077"/>
          </a:xfrm>
        </p:grpSpPr>
        <p:sp>
          <p:nvSpPr>
            <p:cNvPr id="35" name="Rectangle 3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9"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A49F9D5-C8C9-95EB-9DED-BA7F2F786762}"/>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306432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14027" y="571842"/>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How to Start your Journey of Markets and Investments</a:t>
            </a:r>
          </a:p>
        </p:txBody>
      </p:sp>
      <p:sp>
        <p:nvSpPr>
          <p:cNvPr id="11" name="Text Box 6"/>
          <p:cNvSpPr txBox="1">
            <a:spLocks noChangeArrowheads="1"/>
          </p:cNvSpPr>
          <p:nvPr/>
        </p:nvSpPr>
        <p:spPr bwMode="auto">
          <a:xfrm>
            <a:off x="1018577" y="1221554"/>
            <a:ext cx="9402683" cy="4708981"/>
          </a:xfrm>
          <a:prstGeom prst="rect">
            <a:avLst/>
          </a:prstGeom>
          <a:noFill/>
          <a:ln w="9525">
            <a:noFill/>
            <a:miter lim="800000"/>
            <a:headEnd/>
            <a:tailEnd/>
          </a:ln>
        </p:spPr>
        <p:txBody>
          <a:bodyPr wrap="square">
            <a:spAutoFit/>
          </a:bodyPr>
          <a:lstStyle/>
          <a:p>
            <a:pPr>
              <a:spcAft>
                <a:spcPts val="1200"/>
              </a:spcAft>
            </a:pPr>
            <a:r>
              <a:rPr lang="en-US" sz="2000" b="1" dirty="0">
                <a:latin typeface="D-DIN" panose="020B05040302020A0204" pitchFamily="34" charset="0"/>
                <a:cs typeface="Calibri" panose="020F0502020204030204" pitchFamily="34" charset="0"/>
              </a:rPr>
              <a:t>After filling the questionnaire either you are confused or you are very clear that you  were not right and were going wrong somewhere </a:t>
            </a:r>
          </a:p>
          <a:p>
            <a:pPr>
              <a:spcAft>
                <a:spcPts val="1200"/>
              </a:spcAft>
            </a:pPr>
            <a:r>
              <a:rPr lang="en-US" sz="2000" b="1" dirty="0">
                <a:latin typeface="D-DIN" panose="020B05040302020A0204" pitchFamily="34" charset="0"/>
                <a:cs typeface="Calibri" panose="020F0502020204030204" pitchFamily="34" charset="0"/>
              </a:rPr>
              <a:t>After </a:t>
            </a:r>
            <a:r>
              <a:rPr lang="en-US" sz="2000" b="1" dirty="0" err="1">
                <a:latin typeface="D-DIN" panose="020B05040302020A0204" pitchFamily="34" charset="0"/>
                <a:cs typeface="Calibri" panose="020F0502020204030204" pitchFamily="34" charset="0"/>
              </a:rPr>
              <a:t>finalising</a:t>
            </a:r>
            <a:r>
              <a:rPr lang="en-US" sz="2000" b="1" dirty="0">
                <a:latin typeface="D-DIN" panose="020B05040302020A0204" pitchFamily="34" charset="0"/>
                <a:cs typeface="Calibri" panose="020F0502020204030204" pitchFamily="34" charset="0"/>
              </a:rPr>
              <a:t> what you are, set a long vision/goal you want to achieve</a:t>
            </a:r>
          </a:p>
          <a:p>
            <a:pPr>
              <a:spcAft>
                <a:spcPts val="1200"/>
              </a:spcAft>
            </a:pPr>
            <a:r>
              <a:rPr lang="en-US" sz="2000" b="1" dirty="0">
                <a:latin typeface="D-DIN" panose="020B05040302020A0204" pitchFamily="34" charset="0"/>
                <a:cs typeface="Calibri" panose="020F0502020204030204" pitchFamily="34" charset="0"/>
              </a:rPr>
              <a:t>Do a Self Belief exercise</a:t>
            </a:r>
          </a:p>
          <a:p>
            <a:pPr>
              <a:spcAft>
                <a:spcPts val="1200"/>
              </a:spcAft>
            </a:pPr>
            <a:r>
              <a:rPr lang="en-US" sz="2000" b="1" dirty="0">
                <a:latin typeface="D-DIN" panose="020B05040302020A0204" pitchFamily="34" charset="0"/>
                <a:cs typeface="Calibri" panose="020F0502020204030204" pitchFamily="34" charset="0"/>
              </a:rPr>
              <a:t>Write down the skills you have &amp; skills you need to acquire</a:t>
            </a:r>
          </a:p>
          <a:p>
            <a:pPr>
              <a:spcAft>
                <a:spcPts val="1200"/>
              </a:spcAft>
            </a:pPr>
            <a:r>
              <a:rPr lang="en-US" sz="2000" b="1" dirty="0">
                <a:latin typeface="D-DIN" panose="020B05040302020A0204" pitchFamily="34" charset="0"/>
                <a:cs typeface="Calibri" panose="020F0502020204030204" pitchFamily="34" charset="0"/>
              </a:rPr>
              <a:t>Build a knowledge base by starting or pursuing right courses, regular reading and keeping track of news &amp; price </a:t>
            </a:r>
          </a:p>
          <a:p>
            <a:pPr>
              <a:spcAft>
                <a:spcPts val="1200"/>
              </a:spcAft>
            </a:pPr>
            <a:r>
              <a:rPr lang="en-US" sz="2000" b="1" dirty="0">
                <a:latin typeface="D-DIN" panose="020B05040302020A0204" pitchFamily="34" charset="0"/>
                <a:cs typeface="Calibri" panose="020F0502020204030204" pitchFamily="34" charset="0"/>
              </a:rPr>
              <a:t>Learn to keep your emotions in control (Meditation will help)</a:t>
            </a:r>
          </a:p>
          <a:p>
            <a:pPr>
              <a:spcAft>
                <a:spcPts val="1200"/>
              </a:spcAft>
            </a:pPr>
            <a:r>
              <a:rPr lang="en-US" sz="2000" b="1" dirty="0">
                <a:latin typeface="D-DIN" panose="020B05040302020A0204" pitchFamily="34" charset="0"/>
                <a:cs typeface="Calibri" panose="020F0502020204030204" pitchFamily="34" charset="0"/>
              </a:rPr>
              <a:t>Finally Practice, Discipline and Perseverance </a:t>
            </a:r>
          </a:p>
          <a:p>
            <a:pPr>
              <a:spcAft>
                <a:spcPts val="1200"/>
              </a:spcAft>
            </a:pPr>
            <a:r>
              <a:rPr lang="en-US" sz="2000" b="1" dirty="0">
                <a:solidFill>
                  <a:srgbClr val="C00000"/>
                </a:solidFill>
                <a:latin typeface="D-DIN" panose="020B05040302020A0204" pitchFamily="34" charset="0"/>
                <a:cs typeface="Calibri" panose="020F0502020204030204" pitchFamily="34" charset="0"/>
              </a:rPr>
              <a:t>Jack of all trades is fine but must be a master of one</a:t>
            </a:r>
            <a:endParaRPr lang="en-US" sz="1200" b="1" dirty="0">
              <a:solidFill>
                <a:srgbClr val="C00000"/>
              </a:solidFill>
              <a:latin typeface="D-DIN" panose="020B05040302020A0204" pitchFamily="34" charset="0"/>
              <a:cs typeface="Calibri" panose="020F0502020204030204" pitchFamily="34" charset="0"/>
            </a:endParaRPr>
          </a:p>
          <a:p>
            <a:pPr>
              <a:spcAft>
                <a:spcPts val="1200"/>
              </a:spcAft>
            </a:pPr>
            <a:endParaRPr lang="en-US" sz="2000" b="1" dirty="0">
              <a:latin typeface="D-DIN" panose="020B05040302020A0204" pitchFamily="34" charset="0"/>
              <a:cs typeface="Calibri" panose="020F0502020204030204" pitchFamily="34" charset="0"/>
            </a:endParaRPr>
          </a:p>
        </p:txBody>
      </p:sp>
      <p:grpSp>
        <p:nvGrpSpPr>
          <p:cNvPr id="8" name="Group 19"/>
          <p:cNvGrpSpPr>
            <a:grpSpLocks/>
          </p:cNvGrpSpPr>
          <p:nvPr/>
        </p:nvGrpSpPr>
        <p:grpSpPr bwMode="auto">
          <a:xfrm>
            <a:off x="740743" y="1411307"/>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40743" y="2147319"/>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40743" y="2598711"/>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 name="Group 22"/>
          <p:cNvGrpSpPr>
            <a:grpSpLocks/>
          </p:cNvGrpSpPr>
          <p:nvPr/>
        </p:nvGrpSpPr>
        <p:grpSpPr bwMode="auto">
          <a:xfrm>
            <a:off x="740743" y="3051251"/>
            <a:ext cx="215900" cy="71438"/>
            <a:chOff x="641426" y="1647610"/>
            <a:chExt cx="312772" cy="108077"/>
          </a:xfrm>
        </p:grpSpPr>
        <p:sp>
          <p:nvSpPr>
            <p:cNvPr id="24" name="Rectangle 2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oup 25"/>
          <p:cNvGrpSpPr>
            <a:grpSpLocks/>
          </p:cNvGrpSpPr>
          <p:nvPr/>
        </p:nvGrpSpPr>
        <p:grpSpPr bwMode="auto">
          <a:xfrm>
            <a:off x="740743" y="3530637"/>
            <a:ext cx="215900" cy="71438"/>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28"/>
          <p:cNvGrpSpPr>
            <a:grpSpLocks/>
          </p:cNvGrpSpPr>
          <p:nvPr/>
        </p:nvGrpSpPr>
        <p:grpSpPr bwMode="auto">
          <a:xfrm>
            <a:off x="740743" y="4293350"/>
            <a:ext cx="215900" cy="71438"/>
            <a:chOff x="641426" y="1647610"/>
            <a:chExt cx="312772" cy="108077"/>
          </a:xfrm>
        </p:grpSpPr>
        <p:sp>
          <p:nvSpPr>
            <p:cNvPr id="30" name="Rectangle 2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31"/>
          <p:cNvGrpSpPr>
            <a:grpSpLocks/>
          </p:cNvGrpSpPr>
          <p:nvPr/>
        </p:nvGrpSpPr>
        <p:grpSpPr bwMode="auto">
          <a:xfrm>
            <a:off x="740743" y="4737549"/>
            <a:ext cx="215900" cy="71438"/>
            <a:chOff x="641426" y="1647610"/>
            <a:chExt cx="312772" cy="108077"/>
          </a:xfrm>
        </p:grpSpPr>
        <p:sp>
          <p:nvSpPr>
            <p:cNvPr id="33" name="Rectangle 3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5"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CAE9BCE-B57F-1FAF-C564-C493DC2C4DE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12709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 Box 6"/>
          <p:cNvSpPr txBox="1">
            <a:spLocks noChangeArrowheads="1"/>
          </p:cNvSpPr>
          <p:nvPr/>
        </p:nvSpPr>
        <p:spPr bwMode="auto">
          <a:xfrm>
            <a:off x="1020672" y="886888"/>
            <a:ext cx="10536328" cy="5670783"/>
          </a:xfrm>
          <a:prstGeom prst="rect">
            <a:avLst/>
          </a:prstGeom>
          <a:noFill/>
          <a:ln w="9525">
            <a:noFill/>
            <a:miter lim="800000"/>
            <a:headEnd/>
            <a:tailEnd/>
          </a:ln>
        </p:spPr>
        <p:txBody>
          <a:bodyPr wrap="square">
            <a:spAutoFit/>
          </a:bodyPr>
          <a:lstStyle/>
          <a:p>
            <a:pPr>
              <a:spcAft>
                <a:spcPts val="300"/>
              </a:spcAft>
            </a:pPr>
            <a:r>
              <a:rPr lang="en-US" sz="1600" b="1" dirty="0">
                <a:latin typeface="D-DIN" panose="020B05040302020A0204" pitchFamily="34" charset="0"/>
                <a:cs typeface="Calibri" panose="020F0502020204030204" pitchFamily="34" charset="0"/>
              </a:rPr>
              <a:t>Should Open all the Family Members’ Trading &amp; </a:t>
            </a:r>
            <a:r>
              <a:rPr lang="en-US" sz="1600" b="1" dirty="0" err="1">
                <a:latin typeface="D-DIN" panose="020B05040302020A0204" pitchFamily="34" charset="0"/>
                <a:cs typeface="Calibri" panose="020F0502020204030204" pitchFamily="34" charset="0"/>
              </a:rPr>
              <a:t>Demat</a:t>
            </a:r>
            <a:r>
              <a:rPr lang="en-US" sz="1600" b="1" dirty="0">
                <a:latin typeface="D-DIN" panose="020B05040302020A0204" pitchFamily="34" charset="0"/>
                <a:cs typeface="Calibri" panose="020F0502020204030204" pitchFamily="34" charset="0"/>
              </a:rPr>
              <a:t> accounts </a:t>
            </a:r>
          </a:p>
          <a:p>
            <a:pPr>
              <a:spcAft>
                <a:spcPts val="300"/>
              </a:spcAft>
            </a:pPr>
            <a:r>
              <a:rPr lang="en-US" sz="1600" b="1" dirty="0">
                <a:latin typeface="D-DIN" panose="020B05040302020A0204" pitchFamily="34" charset="0"/>
                <a:cs typeface="Calibri" panose="020F0502020204030204" pitchFamily="34" charset="0"/>
              </a:rPr>
              <a:t>Should do Aggressive Primary participation through all family members’ accounts (easy and lesser risky though small returns in markets should not be overlooked)   </a:t>
            </a:r>
          </a:p>
          <a:p>
            <a:pPr>
              <a:spcAft>
                <a:spcPts val="300"/>
              </a:spcAft>
            </a:pPr>
            <a:r>
              <a:rPr lang="en-US" sz="1600" b="1" dirty="0">
                <a:latin typeface="D-DIN" panose="020B05040302020A0204" pitchFamily="34" charset="0"/>
                <a:cs typeface="Calibri" panose="020F0502020204030204" pitchFamily="34" charset="0"/>
              </a:rPr>
              <a:t>Can have different strategy portfolios in different accounts </a:t>
            </a:r>
          </a:p>
          <a:p>
            <a:pPr>
              <a:spcAft>
                <a:spcPts val="300"/>
              </a:spcAft>
            </a:pPr>
            <a:r>
              <a:rPr lang="en-US" sz="1600" b="1" dirty="0">
                <a:latin typeface="D-DIN" panose="020B05040302020A0204" pitchFamily="34" charset="0"/>
                <a:cs typeface="Calibri" panose="020F0502020204030204" pitchFamily="34" charset="0"/>
              </a:rPr>
              <a:t>Must open HUF account (preferable for trading in Cash + F&amp;O market)</a:t>
            </a:r>
          </a:p>
          <a:p>
            <a:pPr>
              <a:spcAft>
                <a:spcPts val="300"/>
              </a:spcAft>
            </a:pPr>
            <a:r>
              <a:rPr lang="en-US" sz="1600" b="1" dirty="0">
                <a:latin typeface="D-DIN" panose="020B05040302020A0204" pitchFamily="34" charset="0"/>
                <a:cs typeface="Calibri" panose="020F0502020204030204" pitchFamily="34" charset="0"/>
              </a:rPr>
              <a:t>If possible should trade in Corporate Account for Taxation Arbitrage</a:t>
            </a:r>
          </a:p>
          <a:p>
            <a:pPr>
              <a:spcAft>
                <a:spcPts val="300"/>
              </a:spcAft>
            </a:pPr>
            <a:r>
              <a:rPr lang="en-US" sz="1600" b="1" dirty="0">
                <a:latin typeface="D-DIN" panose="020B05040302020A0204" pitchFamily="34" charset="0"/>
                <a:cs typeface="Calibri" panose="020F0502020204030204" pitchFamily="34" charset="0"/>
              </a:rPr>
              <a:t>Should have an OD limit for grabbing sudden opportunities like OFS etc.</a:t>
            </a:r>
          </a:p>
          <a:p>
            <a:pPr>
              <a:spcAft>
                <a:spcPts val="300"/>
              </a:spcAft>
            </a:pPr>
            <a:r>
              <a:rPr lang="en-US" sz="1600" b="1" dirty="0">
                <a:latin typeface="D-DIN" panose="020B05040302020A0204" pitchFamily="34" charset="0"/>
                <a:cs typeface="Calibri" panose="020F0502020204030204" pitchFamily="34" charset="0"/>
              </a:rPr>
              <a:t>Special Situations Arbitrage or opportunities should not to be missed  </a:t>
            </a:r>
          </a:p>
          <a:p>
            <a:pPr>
              <a:spcAft>
                <a:spcPts val="300"/>
              </a:spcAft>
            </a:pPr>
            <a:r>
              <a:rPr lang="en-US" sz="1600" b="1" dirty="0">
                <a:latin typeface="D-DIN" panose="020B05040302020A0204" pitchFamily="34" charset="0"/>
                <a:cs typeface="Calibri" panose="020F0502020204030204" pitchFamily="34" charset="0"/>
              </a:rPr>
              <a:t>Should have full fledged team comprising a fundamental analyst, technical analyst and a back-office executive cum dealer, accountant</a:t>
            </a:r>
          </a:p>
          <a:p>
            <a:pPr>
              <a:spcAft>
                <a:spcPts val="300"/>
              </a:spcAft>
            </a:pPr>
            <a:r>
              <a:rPr lang="en-US" altLang="en-US" sz="1600" b="1" dirty="0">
                <a:latin typeface="D-DIN" panose="020B05040302020A0204" pitchFamily="34" charset="0"/>
                <a:cs typeface="Calibri" panose="020F0502020204030204" pitchFamily="34" charset="0"/>
              </a:rPr>
              <a:t>Must do a formal course on Fundamental Analysis, Technical Analysis and Options before entering into the markets </a:t>
            </a:r>
          </a:p>
          <a:p>
            <a:pPr>
              <a:spcAft>
                <a:spcPts val="300"/>
              </a:spcAft>
            </a:pPr>
            <a:r>
              <a:rPr lang="en-US" altLang="en-US" sz="1600" b="1" dirty="0">
                <a:latin typeface="D-DIN" panose="020B05040302020A0204" pitchFamily="34" charset="0"/>
                <a:cs typeface="Calibri" panose="020F0502020204030204" pitchFamily="34" charset="0"/>
              </a:rPr>
              <a:t>If possible Should try hands on various strategies to understand the markets better</a:t>
            </a:r>
          </a:p>
          <a:p>
            <a:pPr marL="628650" lvl="1" indent="-171450">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Fundamental</a:t>
            </a:r>
          </a:p>
          <a:p>
            <a:pPr marL="628650" lvl="1" indent="-171450">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Chart patterns </a:t>
            </a:r>
          </a:p>
          <a:p>
            <a:pPr marL="628650" lvl="1" indent="-171450">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Price action / BTST / STBT / BTSTT</a:t>
            </a:r>
          </a:p>
          <a:p>
            <a:pPr marL="628650" lvl="1" indent="-171450">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News / results  arbitrage</a:t>
            </a:r>
          </a:p>
          <a:p>
            <a:pPr marL="628650" lvl="1" indent="-171450">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Cash-futures arbitrage</a:t>
            </a:r>
          </a:p>
          <a:p>
            <a:pPr marL="628650" lvl="1" indent="-171450">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Settlements arbitrage</a:t>
            </a:r>
          </a:p>
          <a:p>
            <a:pPr marL="628650" lvl="1" indent="-171450">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Special situations investing</a:t>
            </a:r>
          </a:p>
          <a:p>
            <a:pPr marL="628650" lvl="1" indent="-171450">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Options parity trading</a:t>
            </a:r>
          </a:p>
        </p:txBody>
      </p:sp>
      <p:sp>
        <p:nvSpPr>
          <p:cNvPr id="30" name="Title 1">
            <a:extLst>
              <a:ext uri="{FF2B5EF4-FFF2-40B4-BE49-F238E27FC236}">
                <a16:creationId xmlns:a16="http://schemas.microsoft.com/office/drawing/2014/main" id="{3A295B22-31CA-4C63-827A-2B3CEE489206}"/>
              </a:ext>
            </a:extLst>
          </p:cNvPr>
          <p:cNvSpPr txBox="1">
            <a:spLocks/>
          </p:cNvSpPr>
          <p:nvPr/>
        </p:nvSpPr>
        <p:spPr bwMode="auto">
          <a:xfrm>
            <a:off x="596475" y="234151"/>
            <a:ext cx="7231244" cy="58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800" b="1" dirty="0">
                <a:solidFill>
                  <a:srgbClr val="0046AA"/>
                </a:solidFill>
                <a:latin typeface="Calibri" panose="020F0502020204030204" pitchFamily="34" charset="0"/>
                <a:cs typeface="Times New Roman" panose="02020603050405020304" pitchFamily="18" charset="0"/>
              </a:rPr>
              <a:t>360</a:t>
            </a:r>
            <a:r>
              <a:rPr lang="en-US" sz="2800" b="1" baseline="30000" dirty="0">
                <a:solidFill>
                  <a:srgbClr val="0046AA"/>
                </a:solidFill>
                <a:latin typeface="Arial" panose="020B0604020202020204" pitchFamily="34" charset="0"/>
                <a:cs typeface="Arial" panose="020B0604020202020204" pitchFamily="34" charset="0"/>
                <a:sym typeface="Wingdings" panose="05000000000000000000" pitchFamily="2" charset="2"/>
              </a:rPr>
              <a:t>°</a:t>
            </a:r>
            <a:r>
              <a:rPr lang="en-US" sz="2800" b="1" dirty="0">
                <a:solidFill>
                  <a:srgbClr val="0046AA"/>
                </a:solidFill>
                <a:latin typeface="Calibri" panose="020F0502020204030204" pitchFamily="34" charset="0"/>
                <a:cs typeface="Times New Roman" panose="02020603050405020304" pitchFamily="18" charset="0"/>
              </a:rPr>
              <a:t> Approach </a:t>
            </a:r>
            <a:endParaRPr lang="en-IN" sz="2800" b="1" dirty="0">
              <a:solidFill>
                <a:srgbClr val="0046AA"/>
              </a:solidFill>
              <a:latin typeface="Calibri" panose="020F0502020204030204" pitchFamily="34" charset="0"/>
              <a:cs typeface="Times New Roman" panose="02020603050405020304" pitchFamily="18" charset="0"/>
            </a:endParaRPr>
          </a:p>
        </p:txBody>
      </p:sp>
      <p:grpSp>
        <p:nvGrpSpPr>
          <p:cNvPr id="7" name="Group 19"/>
          <p:cNvGrpSpPr>
            <a:grpSpLocks/>
          </p:cNvGrpSpPr>
          <p:nvPr/>
        </p:nvGrpSpPr>
        <p:grpSpPr bwMode="auto">
          <a:xfrm>
            <a:off x="740742" y="1027579"/>
            <a:ext cx="215900" cy="71438"/>
            <a:chOff x="641426" y="1647610"/>
            <a:chExt cx="312772" cy="108077"/>
          </a:xfrm>
        </p:grpSpPr>
        <p:sp>
          <p:nvSpPr>
            <p:cNvPr id="8" name="Rectangle 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oup 19"/>
          <p:cNvGrpSpPr>
            <a:grpSpLocks/>
          </p:cNvGrpSpPr>
          <p:nvPr/>
        </p:nvGrpSpPr>
        <p:grpSpPr bwMode="auto">
          <a:xfrm>
            <a:off x="740742" y="1309126"/>
            <a:ext cx="215900" cy="71438"/>
            <a:chOff x="641426" y="1647610"/>
            <a:chExt cx="312772" cy="108077"/>
          </a:xfrm>
        </p:grpSpPr>
        <p:sp>
          <p:nvSpPr>
            <p:cNvPr id="11" name="Rectangle 1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19"/>
          <p:cNvGrpSpPr>
            <a:grpSpLocks/>
          </p:cNvGrpSpPr>
          <p:nvPr/>
        </p:nvGrpSpPr>
        <p:grpSpPr bwMode="auto">
          <a:xfrm>
            <a:off x="740742" y="1835567"/>
            <a:ext cx="215900" cy="71438"/>
            <a:chOff x="641426" y="1647610"/>
            <a:chExt cx="312772" cy="108077"/>
          </a:xfrm>
        </p:grpSpPr>
        <p:sp>
          <p:nvSpPr>
            <p:cNvPr id="14" name="Rectangle 1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oup 19"/>
          <p:cNvGrpSpPr>
            <a:grpSpLocks/>
          </p:cNvGrpSpPr>
          <p:nvPr/>
        </p:nvGrpSpPr>
        <p:grpSpPr bwMode="auto">
          <a:xfrm>
            <a:off x="740742" y="2123840"/>
            <a:ext cx="215900" cy="71438"/>
            <a:chOff x="641426" y="1647610"/>
            <a:chExt cx="312772" cy="108077"/>
          </a:xfrm>
        </p:grpSpPr>
        <p:sp>
          <p:nvSpPr>
            <p:cNvPr id="17" name="Rectangle 1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9" name="Group 19"/>
          <p:cNvGrpSpPr>
            <a:grpSpLocks/>
          </p:cNvGrpSpPr>
          <p:nvPr/>
        </p:nvGrpSpPr>
        <p:grpSpPr bwMode="auto">
          <a:xfrm>
            <a:off x="740742" y="2399412"/>
            <a:ext cx="215900" cy="71438"/>
            <a:chOff x="641426" y="1647610"/>
            <a:chExt cx="312772" cy="108077"/>
          </a:xfrm>
        </p:grpSpPr>
        <p:sp>
          <p:nvSpPr>
            <p:cNvPr id="20" name="Rectangle 1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19"/>
          <p:cNvGrpSpPr>
            <a:grpSpLocks/>
          </p:cNvGrpSpPr>
          <p:nvPr/>
        </p:nvGrpSpPr>
        <p:grpSpPr bwMode="auto">
          <a:xfrm>
            <a:off x="740742" y="2687685"/>
            <a:ext cx="215900" cy="71438"/>
            <a:chOff x="641426" y="1647610"/>
            <a:chExt cx="312772" cy="108077"/>
          </a:xfrm>
        </p:grpSpPr>
        <p:sp>
          <p:nvSpPr>
            <p:cNvPr id="23" name="Rectangle 2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19"/>
          <p:cNvGrpSpPr>
            <a:grpSpLocks/>
          </p:cNvGrpSpPr>
          <p:nvPr/>
        </p:nvGrpSpPr>
        <p:grpSpPr bwMode="auto">
          <a:xfrm>
            <a:off x="740742" y="2950558"/>
            <a:ext cx="215900" cy="71438"/>
            <a:chOff x="641426" y="1647610"/>
            <a:chExt cx="312772" cy="108077"/>
          </a:xfrm>
        </p:grpSpPr>
        <p:sp>
          <p:nvSpPr>
            <p:cNvPr id="26" name="Rectangle 2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19"/>
          <p:cNvGrpSpPr>
            <a:grpSpLocks/>
          </p:cNvGrpSpPr>
          <p:nvPr/>
        </p:nvGrpSpPr>
        <p:grpSpPr bwMode="auto">
          <a:xfrm>
            <a:off x="740742" y="3246763"/>
            <a:ext cx="215900" cy="71438"/>
            <a:chOff x="641426" y="1647610"/>
            <a:chExt cx="312772" cy="108077"/>
          </a:xfrm>
        </p:grpSpPr>
        <p:sp>
          <p:nvSpPr>
            <p:cNvPr id="32" name="Rectangle 3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19"/>
          <p:cNvGrpSpPr>
            <a:grpSpLocks/>
          </p:cNvGrpSpPr>
          <p:nvPr/>
        </p:nvGrpSpPr>
        <p:grpSpPr bwMode="auto">
          <a:xfrm>
            <a:off x="740742" y="3753421"/>
            <a:ext cx="215900" cy="71438"/>
            <a:chOff x="641426" y="1647610"/>
            <a:chExt cx="312772" cy="108077"/>
          </a:xfrm>
        </p:grpSpPr>
        <p:sp>
          <p:nvSpPr>
            <p:cNvPr id="35" name="Rectangle 3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oup 19"/>
          <p:cNvGrpSpPr>
            <a:grpSpLocks/>
          </p:cNvGrpSpPr>
          <p:nvPr/>
        </p:nvGrpSpPr>
        <p:grpSpPr bwMode="auto">
          <a:xfrm>
            <a:off x="740742" y="4041346"/>
            <a:ext cx="215900" cy="71438"/>
            <a:chOff x="641426" y="1647610"/>
            <a:chExt cx="312772" cy="108077"/>
          </a:xfrm>
        </p:grpSpPr>
        <p:sp>
          <p:nvSpPr>
            <p:cNvPr id="38" name="Rectangle 3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40"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9769FC9-7FD7-6266-D654-DE4B2B1A236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1073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295B22-31CA-4C63-827A-2B3CEE489206}"/>
              </a:ext>
            </a:extLst>
          </p:cNvPr>
          <p:cNvSpPr txBox="1">
            <a:spLocks/>
          </p:cNvSpPr>
          <p:nvPr/>
        </p:nvSpPr>
        <p:spPr bwMode="auto">
          <a:xfrm>
            <a:off x="596474" y="683772"/>
            <a:ext cx="10262025" cy="58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endParaRPr lang="en-IN" sz="2800" b="1" dirty="0">
              <a:solidFill>
                <a:srgbClr val="0046AA"/>
              </a:solidFill>
              <a:latin typeface="Calibri" panose="020F0502020204030204" pitchFamily="34" charset="0"/>
              <a:cs typeface="Times New Roman" panose="02020603050405020304" pitchFamily="18" charset="0"/>
            </a:endParaRPr>
          </a:p>
        </p:txBody>
      </p:sp>
      <p:sp>
        <p:nvSpPr>
          <p:cNvPr id="28" name="Text Box 6"/>
          <p:cNvSpPr txBox="1">
            <a:spLocks noChangeArrowheads="1"/>
          </p:cNvSpPr>
          <p:nvPr/>
        </p:nvSpPr>
        <p:spPr bwMode="auto">
          <a:xfrm>
            <a:off x="1020670" y="899414"/>
            <a:ext cx="10790329" cy="5055230"/>
          </a:xfrm>
          <a:prstGeom prst="rect">
            <a:avLst/>
          </a:prstGeom>
          <a:noFill/>
          <a:ln w="9525">
            <a:noFill/>
            <a:miter lim="800000"/>
            <a:headEnd/>
            <a:tailEnd/>
          </a:ln>
        </p:spPr>
        <p:txBody>
          <a:bodyPr wrap="square">
            <a:spAutoFit/>
          </a:bodyPr>
          <a:lstStyle/>
          <a:p>
            <a:pPr>
              <a:spcAft>
                <a:spcPts val="300"/>
              </a:spcAft>
            </a:pPr>
            <a:r>
              <a:rPr lang="en-US" sz="1600" b="1" dirty="0">
                <a:latin typeface="D-DIN" panose="020B05040302020A0204" pitchFamily="34" charset="0"/>
                <a:cs typeface="Calibri" panose="020F0502020204030204" pitchFamily="34" charset="0"/>
              </a:rPr>
              <a:t>Should subscribe to good research plans, analytics apps, </a:t>
            </a:r>
            <a:r>
              <a:rPr lang="en-US" sz="1600" b="1" dirty="0" err="1">
                <a:latin typeface="D-DIN" panose="020B05040302020A0204" pitchFamily="34" charset="0"/>
                <a:cs typeface="Calibri" panose="020F0502020204030204" pitchFamily="34" charset="0"/>
              </a:rPr>
              <a:t>softwares</a:t>
            </a:r>
            <a:r>
              <a:rPr lang="en-US" sz="1600" b="1" dirty="0">
                <a:latin typeface="D-DIN" panose="020B05040302020A0204" pitchFamily="34" charset="0"/>
                <a:cs typeface="Calibri" panose="020F0502020204030204" pitchFamily="34" charset="0"/>
              </a:rPr>
              <a:t>  </a:t>
            </a:r>
          </a:p>
          <a:p>
            <a:pPr>
              <a:spcAft>
                <a:spcPts val="300"/>
              </a:spcAft>
            </a:pPr>
            <a:r>
              <a:rPr lang="en-US" sz="1600" b="1" dirty="0">
                <a:latin typeface="D-DIN" panose="020B05040302020A0204" pitchFamily="34" charset="0"/>
                <a:cs typeface="Calibri" panose="020F0502020204030204" pitchFamily="34" charset="0"/>
              </a:rPr>
              <a:t>Should try to have  mentor/s and a knowledgeable group for regular discussions </a:t>
            </a:r>
          </a:p>
          <a:p>
            <a:pPr>
              <a:spcAft>
                <a:spcPts val="300"/>
              </a:spcAft>
            </a:pPr>
            <a:r>
              <a:rPr lang="en-US" sz="1600" b="1" dirty="0">
                <a:latin typeface="D-DIN" panose="020B05040302020A0204" pitchFamily="34" charset="0"/>
                <a:cs typeface="Calibri" panose="020F0502020204030204" pitchFamily="34" charset="0"/>
              </a:rPr>
              <a:t>Should have a Quarterly Result Tracker (format in excel)</a:t>
            </a:r>
          </a:p>
          <a:p>
            <a:pPr>
              <a:spcAft>
                <a:spcPts val="300"/>
              </a:spcAft>
            </a:pPr>
            <a:r>
              <a:rPr lang="en-US" sz="1600" b="1" dirty="0">
                <a:latin typeface="D-DIN" panose="020B05040302020A0204" pitchFamily="34" charset="0"/>
                <a:cs typeface="Calibri" panose="020F0502020204030204" pitchFamily="34" charset="0"/>
              </a:rPr>
              <a:t>Should buy Sovereign Gold Bonds as 5 to 10% of your portfolio and it should be used for margin pledging. </a:t>
            </a:r>
          </a:p>
          <a:p>
            <a:pPr>
              <a:spcAft>
                <a:spcPts val="300"/>
              </a:spcAft>
            </a:pPr>
            <a:r>
              <a:rPr lang="en-US" sz="1600" b="1" dirty="0">
                <a:latin typeface="D-DIN" panose="020B05040302020A0204" pitchFamily="34" charset="0"/>
                <a:cs typeface="Calibri" panose="020F0502020204030204" pitchFamily="34" charset="0"/>
              </a:rPr>
              <a:t>Can buy midcap, </a:t>
            </a:r>
            <a:r>
              <a:rPr lang="en-US" sz="1600" b="1" dirty="0" err="1">
                <a:latin typeface="D-DIN" panose="020B05040302020A0204" pitchFamily="34" charset="0"/>
                <a:cs typeface="Calibri" panose="020F0502020204030204" pitchFamily="34" charset="0"/>
              </a:rPr>
              <a:t>smallcap</a:t>
            </a:r>
            <a:r>
              <a:rPr lang="en-US" sz="1600" b="1" dirty="0">
                <a:latin typeface="D-DIN" panose="020B05040302020A0204" pitchFamily="34" charset="0"/>
                <a:cs typeface="Calibri" panose="020F0502020204030204" pitchFamily="34" charset="0"/>
              </a:rPr>
              <a:t> mutual funds for margin pledging as there is lower haircut than pledging midcap &amp; </a:t>
            </a:r>
            <a:r>
              <a:rPr lang="en-US" sz="1600" b="1" dirty="0" err="1">
                <a:latin typeface="D-DIN" panose="020B05040302020A0204" pitchFamily="34" charset="0"/>
                <a:cs typeface="Calibri" panose="020F0502020204030204" pitchFamily="34" charset="0"/>
              </a:rPr>
              <a:t>smallcap</a:t>
            </a:r>
            <a:r>
              <a:rPr lang="en-US" sz="1600" b="1" dirty="0">
                <a:latin typeface="D-DIN" panose="020B05040302020A0204" pitchFamily="34" charset="0"/>
                <a:cs typeface="Calibri" panose="020F0502020204030204" pitchFamily="34" charset="0"/>
              </a:rPr>
              <a:t> stocks directly </a:t>
            </a:r>
          </a:p>
          <a:p>
            <a:pPr>
              <a:spcAft>
                <a:spcPts val="300"/>
              </a:spcAft>
            </a:pPr>
            <a:r>
              <a:rPr lang="en-US" sz="1600" b="1" dirty="0">
                <a:latin typeface="D-DIN" panose="020B05040302020A0204" pitchFamily="34" charset="0"/>
                <a:cs typeface="Calibri" panose="020F0502020204030204" pitchFamily="34" charset="0"/>
              </a:rPr>
              <a:t>Must watch the management interviews on TV Channels &amp; Social Media. </a:t>
            </a:r>
            <a:r>
              <a:rPr lang="en-US" sz="1600" b="1" dirty="0" err="1">
                <a:latin typeface="D-DIN" panose="020B05040302020A0204" pitchFamily="34" charset="0"/>
                <a:cs typeface="Calibri" panose="020F0502020204030204" pitchFamily="34" charset="0"/>
              </a:rPr>
              <a:t>eg</a:t>
            </a:r>
            <a:r>
              <a:rPr lang="en-US" sz="1600" b="1" dirty="0">
                <a:latin typeface="D-DIN" panose="020B05040302020A0204" pitchFamily="34" charset="0"/>
                <a:cs typeface="Calibri" panose="020F0502020204030204" pitchFamily="34" charset="0"/>
              </a:rPr>
              <a:t> News Par Views on Zee </a:t>
            </a:r>
            <a:r>
              <a:rPr lang="en-US" sz="1600" b="1" dirty="0" err="1">
                <a:latin typeface="D-DIN" panose="020B05040302020A0204" pitchFamily="34" charset="0"/>
                <a:cs typeface="Calibri" panose="020F0502020204030204" pitchFamily="34" charset="0"/>
              </a:rPr>
              <a:t>Busniess</a:t>
            </a:r>
            <a:endParaRPr lang="en-US" sz="1600" b="1" dirty="0">
              <a:latin typeface="D-DIN" panose="020B05040302020A0204" pitchFamily="34" charset="0"/>
              <a:cs typeface="Calibri" panose="020F0502020204030204" pitchFamily="34" charset="0"/>
            </a:endParaRPr>
          </a:p>
          <a:p>
            <a:pPr eaLnBrk="1" hangingPunct="1">
              <a:spcAft>
                <a:spcPts val="300"/>
              </a:spcAft>
            </a:pPr>
            <a:r>
              <a:rPr lang="en-US" altLang="en-US" sz="1600" b="1" dirty="0">
                <a:latin typeface="D-DIN" panose="020B05040302020A0204" pitchFamily="34" charset="0"/>
                <a:cs typeface="Calibri" panose="020F0502020204030204" pitchFamily="34" charset="0"/>
              </a:rPr>
              <a:t>There are various tools available for Fundamental Analysis. They are generally very basic and most of them are  available easily and freely : </a:t>
            </a:r>
          </a:p>
          <a:p>
            <a:pPr defTabSz="622300" eaLnBrk="1" hangingPunct="1">
              <a:spcAft>
                <a:spcPts val="300"/>
              </a:spcAft>
            </a:pPr>
            <a:r>
              <a:rPr lang="en-US" altLang="en-US" sz="1550" b="1" dirty="0">
                <a:solidFill>
                  <a:srgbClr val="C00000"/>
                </a:solidFill>
                <a:latin typeface="D-DIN" panose="020B05040302020A0204" pitchFamily="34" charset="0"/>
                <a:cs typeface="Calibri" panose="020F0502020204030204" pitchFamily="34" charset="0"/>
                <a:sym typeface="Wingdings 2" panose="05020102010507070707" pitchFamily="18" charset="2"/>
              </a:rPr>
              <a:t></a:t>
            </a:r>
            <a:r>
              <a:rPr lang="en-US" altLang="en-US" sz="1550" b="1" dirty="0">
                <a:latin typeface="D-DIN" panose="020B05040302020A0204" pitchFamily="34" charset="0"/>
                <a:cs typeface="Calibri" panose="020F0502020204030204" pitchFamily="34" charset="0"/>
                <a:sym typeface="Wingdings 2" panose="05020102010507070707" pitchFamily="18" charset="2"/>
              </a:rPr>
              <a:t> </a:t>
            </a:r>
            <a:r>
              <a:rPr lang="en-US" altLang="en-US" sz="1550" b="1" dirty="0">
                <a:latin typeface="D-DIN" panose="020B05040302020A0204" pitchFamily="34" charset="0"/>
                <a:cs typeface="Calibri" panose="020F0502020204030204" pitchFamily="34" charset="0"/>
              </a:rPr>
              <a:t>Annual report of the company </a:t>
            </a:r>
            <a:r>
              <a:rPr lang="en-US" altLang="en-US" sz="1550" b="1" dirty="0">
                <a:solidFill>
                  <a:srgbClr val="C00000"/>
                </a:solidFill>
                <a:latin typeface="D-DIN" panose="020B05040302020A0204" pitchFamily="34" charset="0"/>
                <a:cs typeface="Calibri" panose="020F0502020204030204" pitchFamily="34" charset="0"/>
                <a:sym typeface="Wingdings 2" panose="05020102010507070707" pitchFamily="18" charset="2"/>
              </a:rPr>
              <a:t> </a:t>
            </a:r>
            <a:r>
              <a:rPr lang="en-US" altLang="en-US" sz="1550" b="1" dirty="0">
                <a:latin typeface="D-DIN" panose="020B05040302020A0204" pitchFamily="34" charset="0"/>
                <a:cs typeface="Calibri" panose="020F0502020204030204" pitchFamily="34" charset="0"/>
              </a:rPr>
              <a:t>Industry related data </a:t>
            </a:r>
            <a:r>
              <a:rPr lang="en-US" altLang="en-US" sz="1550" b="1" dirty="0">
                <a:solidFill>
                  <a:srgbClr val="C00000"/>
                </a:solidFill>
                <a:latin typeface="D-DIN" panose="020B05040302020A0204" pitchFamily="34" charset="0"/>
                <a:cs typeface="Calibri" panose="020F0502020204030204" pitchFamily="34" charset="0"/>
                <a:sym typeface="Wingdings 2" panose="05020102010507070707" pitchFamily="18" charset="2"/>
              </a:rPr>
              <a:t> </a:t>
            </a:r>
            <a:r>
              <a:rPr lang="en-US" altLang="en-US" sz="1550" b="1" dirty="0">
                <a:latin typeface="D-DIN" panose="020B05040302020A0204" pitchFamily="34" charset="0"/>
                <a:cs typeface="Calibri" panose="020F0502020204030204" pitchFamily="34" charset="0"/>
              </a:rPr>
              <a:t>Access to news </a:t>
            </a:r>
            <a:r>
              <a:rPr lang="en-US" altLang="en-US" sz="1550" b="1" dirty="0">
                <a:solidFill>
                  <a:srgbClr val="C00000"/>
                </a:solidFill>
                <a:latin typeface="D-DIN" panose="020B05040302020A0204" pitchFamily="34" charset="0"/>
                <a:cs typeface="Calibri" panose="020F0502020204030204" pitchFamily="34" charset="0"/>
                <a:sym typeface="Wingdings 2" panose="05020102010507070707" pitchFamily="18" charset="2"/>
              </a:rPr>
              <a:t> </a:t>
            </a:r>
            <a:r>
              <a:rPr lang="en-US" altLang="en-US" sz="1550" b="1" dirty="0">
                <a:latin typeface="D-DIN" panose="020B05040302020A0204" pitchFamily="34" charset="0"/>
                <a:cs typeface="Calibri" panose="020F0502020204030204" pitchFamily="34" charset="0"/>
              </a:rPr>
              <a:t>MS Excel </a:t>
            </a:r>
            <a:r>
              <a:rPr lang="en-US" altLang="en-US" sz="1550" b="1" dirty="0">
                <a:solidFill>
                  <a:srgbClr val="C00000"/>
                </a:solidFill>
                <a:latin typeface="D-DIN" panose="020B05040302020A0204" pitchFamily="34" charset="0"/>
                <a:cs typeface="Calibri" panose="020F0502020204030204" pitchFamily="34" charset="0"/>
                <a:sym typeface="Wingdings 2" panose="05020102010507070707" pitchFamily="18" charset="2"/>
              </a:rPr>
              <a:t> </a:t>
            </a:r>
            <a:r>
              <a:rPr lang="en-US" altLang="en-US" sz="1550" b="1" dirty="0">
                <a:latin typeface="D-DIN" panose="020B05040302020A0204" pitchFamily="34" charset="0"/>
                <a:cs typeface="Calibri" panose="020F0502020204030204" pitchFamily="34" charset="0"/>
              </a:rPr>
              <a:t>Various </a:t>
            </a:r>
            <a:r>
              <a:rPr lang="en-US" altLang="en-US" sz="1550" b="1" dirty="0" err="1">
                <a:latin typeface="D-DIN" panose="020B05040302020A0204" pitchFamily="34" charset="0"/>
                <a:cs typeface="Calibri" panose="020F0502020204030204" pitchFamily="34" charset="0"/>
              </a:rPr>
              <a:t>softwares</a:t>
            </a:r>
            <a:r>
              <a:rPr lang="en-US" altLang="en-US" sz="1550" b="1" dirty="0">
                <a:latin typeface="D-DIN" panose="020B05040302020A0204" pitchFamily="34" charset="0"/>
                <a:cs typeface="Calibri" panose="020F0502020204030204" pitchFamily="34" charset="0"/>
              </a:rPr>
              <a:t> </a:t>
            </a:r>
            <a:r>
              <a:rPr lang="en-US" altLang="en-US" sz="1550" b="1" dirty="0">
                <a:solidFill>
                  <a:srgbClr val="C00000"/>
                </a:solidFill>
                <a:latin typeface="D-DIN" panose="020B05040302020A0204" pitchFamily="34" charset="0"/>
                <a:cs typeface="Calibri" panose="020F0502020204030204" pitchFamily="34" charset="0"/>
                <a:sym typeface="Wingdings 2" panose="05020102010507070707" pitchFamily="18" charset="2"/>
              </a:rPr>
              <a:t> </a:t>
            </a:r>
            <a:r>
              <a:rPr lang="en-US" altLang="en-US" sz="1550" b="1" dirty="0">
                <a:latin typeface="D-DIN" panose="020B05040302020A0204" pitchFamily="34" charset="0"/>
                <a:cs typeface="Calibri" panose="020F0502020204030204" pitchFamily="34" charset="0"/>
              </a:rPr>
              <a:t>Mobile Apps </a:t>
            </a:r>
            <a:r>
              <a:rPr lang="en-US" altLang="en-US" sz="1550" b="1" dirty="0">
                <a:solidFill>
                  <a:srgbClr val="C00000"/>
                </a:solidFill>
                <a:latin typeface="D-DIN" panose="020B05040302020A0204" pitchFamily="34" charset="0"/>
                <a:cs typeface="Calibri" panose="020F0502020204030204" pitchFamily="34" charset="0"/>
                <a:sym typeface="Wingdings 2" panose="05020102010507070707" pitchFamily="18" charset="2"/>
              </a:rPr>
              <a:t> </a:t>
            </a:r>
            <a:r>
              <a:rPr lang="en-US" altLang="en-US" sz="1550" b="1" dirty="0" err="1">
                <a:latin typeface="D-DIN" panose="020B05040302020A0204" pitchFamily="34" charset="0"/>
                <a:cs typeface="Calibri" panose="020F0502020204030204" pitchFamily="34" charset="0"/>
              </a:rPr>
              <a:t>Concalls</a:t>
            </a:r>
            <a:endParaRPr lang="en-US" altLang="en-US" sz="1550" b="1" dirty="0">
              <a:latin typeface="D-DIN" panose="020B05040302020A0204" pitchFamily="34" charset="0"/>
              <a:cs typeface="Calibri" panose="020F0502020204030204" pitchFamily="34" charset="0"/>
            </a:endParaRPr>
          </a:p>
          <a:p>
            <a:pPr eaLnBrk="1" hangingPunct="1">
              <a:spcAft>
                <a:spcPts val="300"/>
              </a:spcAft>
            </a:pPr>
            <a:r>
              <a:rPr lang="en-US" altLang="en-US" sz="1600" b="1" dirty="0">
                <a:latin typeface="D-DIN" panose="020B05040302020A0204" pitchFamily="34" charset="0"/>
                <a:cs typeface="Calibri" panose="020F0502020204030204" pitchFamily="34" charset="0"/>
              </a:rPr>
              <a:t>Should never miss to attend stock market research related seminars and conferences</a:t>
            </a:r>
          </a:p>
          <a:p>
            <a:pPr eaLnBrk="1" hangingPunct="1">
              <a:spcAft>
                <a:spcPts val="300"/>
              </a:spcAft>
            </a:pPr>
            <a:r>
              <a:rPr lang="en-US" altLang="en-US" sz="1600" b="1" dirty="0">
                <a:latin typeface="D-DIN" panose="020B05040302020A0204" pitchFamily="34" charset="0"/>
                <a:cs typeface="Calibri" panose="020F0502020204030204" pitchFamily="34" charset="0"/>
              </a:rPr>
              <a:t>Last but not the least, Common sense, street smartness, basic mathematics and a bit of business sense and reading habit is all that is required</a:t>
            </a:r>
          </a:p>
          <a:p>
            <a:pPr eaLnBrk="1" hangingPunct="1">
              <a:spcAft>
                <a:spcPts val="300"/>
              </a:spcAft>
            </a:pPr>
            <a:r>
              <a:rPr lang="en-US" altLang="en-US" sz="1600" b="1" dirty="0">
                <a:latin typeface="D-DIN" panose="020B05040302020A0204" pitchFamily="34" charset="0"/>
                <a:cs typeface="Calibri" panose="020F0502020204030204" pitchFamily="34" charset="0"/>
              </a:rPr>
              <a:t>Plan the Trade &amp; Trade the Plan (Play it by the Numbers)</a:t>
            </a:r>
          </a:p>
          <a:p>
            <a:pPr marL="628650" lvl="1" indent="-171450" eaLnBrk="1" hangingPunct="1">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Document your Plan</a:t>
            </a:r>
          </a:p>
          <a:p>
            <a:pPr marL="628650" lvl="1" indent="-171450" eaLnBrk="1" hangingPunct="1">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Monitor your Position</a:t>
            </a:r>
          </a:p>
          <a:p>
            <a:pPr marL="628650" lvl="1" indent="-171450" eaLnBrk="1" hangingPunct="1">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Learn from the Numbers </a:t>
            </a:r>
          </a:p>
          <a:p>
            <a:pPr marL="628650" lvl="1" indent="-171450" eaLnBrk="1" hangingPunct="1">
              <a:spcAft>
                <a:spcPts val="300"/>
              </a:spcAft>
              <a:buFont typeface="Arial" panose="020B0604020202020204" pitchFamily="34" charset="0"/>
              <a:buChar char="•"/>
            </a:pPr>
            <a:r>
              <a:rPr lang="en-US" altLang="en-US" sz="1500" dirty="0">
                <a:latin typeface="D-DIN" panose="020B05040302020A0204" pitchFamily="34" charset="0"/>
                <a:cs typeface="Calibri" panose="020F0502020204030204" pitchFamily="34" charset="0"/>
              </a:rPr>
              <a:t>Keep a Trading Diary</a:t>
            </a:r>
          </a:p>
        </p:txBody>
      </p:sp>
      <p:sp>
        <p:nvSpPr>
          <p:cNvPr id="7" name="Title 1">
            <a:extLst>
              <a:ext uri="{FF2B5EF4-FFF2-40B4-BE49-F238E27FC236}">
                <a16:creationId xmlns:a16="http://schemas.microsoft.com/office/drawing/2014/main" id="{3A295B22-31CA-4C63-827A-2B3CEE489206}"/>
              </a:ext>
            </a:extLst>
          </p:cNvPr>
          <p:cNvSpPr txBox="1">
            <a:spLocks/>
          </p:cNvSpPr>
          <p:nvPr/>
        </p:nvSpPr>
        <p:spPr bwMode="auto">
          <a:xfrm>
            <a:off x="596475" y="234151"/>
            <a:ext cx="7231244" cy="58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800" b="1" dirty="0">
                <a:solidFill>
                  <a:srgbClr val="0046AA"/>
                </a:solidFill>
                <a:latin typeface="Calibri" panose="020F0502020204030204" pitchFamily="34" charset="0"/>
                <a:cs typeface="Times New Roman" panose="02020603050405020304" pitchFamily="18" charset="0"/>
              </a:rPr>
              <a:t>360</a:t>
            </a:r>
            <a:r>
              <a:rPr lang="en-US" sz="2800" b="1" baseline="30000" dirty="0">
                <a:solidFill>
                  <a:srgbClr val="0046AA"/>
                </a:solidFill>
                <a:latin typeface="Arial" panose="020B0604020202020204" pitchFamily="34" charset="0"/>
                <a:cs typeface="Arial" panose="020B0604020202020204" pitchFamily="34" charset="0"/>
                <a:sym typeface="Wingdings" panose="05000000000000000000" pitchFamily="2" charset="2"/>
              </a:rPr>
              <a:t>°</a:t>
            </a:r>
            <a:r>
              <a:rPr lang="en-US" sz="2800" b="1" dirty="0">
                <a:solidFill>
                  <a:srgbClr val="0046AA"/>
                </a:solidFill>
                <a:latin typeface="Calibri" panose="020F0502020204030204" pitchFamily="34" charset="0"/>
                <a:cs typeface="Times New Roman" panose="02020603050405020304" pitchFamily="18" charset="0"/>
              </a:rPr>
              <a:t> Approach </a:t>
            </a:r>
            <a:endParaRPr lang="en-IN" sz="2800" b="1" dirty="0">
              <a:solidFill>
                <a:srgbClr val="0046AA"/>
              </a:solidFill>
              <a:latin typeface="Calibri" panose="020F0502020204030204" pitchFamily="34" charset="0"/>
              <a:cs typeface="Times New Roman" panose="02020603050405020304" pitchFamily="18" charset="0"/>
            </a:endParaRPr>
          </a:p>
        </p:txBody>
      </p:sp>
      <p:grpSp>
        <p:nvGrpSpPr>
          <p:cNvPr id="8" name="Group 19"/>
          <p:cNvGrpSpPr>
            <a:grpSpLocks/>
          </p:cNvGrpSpPr>
          <p:nvPr/>
        </p:nvGrpSpPr>
        <p:grpSpPr bwMode="auto">
          <a:xfrm>
            <a:off x="740742" y="1027579"/>
            <a:ext cx="215900" cy="71438"/>
            <a:chOff x="641426" y="1647610"/>
            <a:chExt cx="312772" cy="108077"/>
          </a:xfrm>
        </p:grpSpPr>
        <p:sp>
          <p:nvSpPr>
            <p:cNvPr id="9" name="Rectangle 8"/>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19"/>
          <p:cNvGrpSpPr>
            <a:grpSpLocks/>
          </p:cNvGrpSpPr>
          <p:nvPr/>
        </p:nvGrpSpPr>
        <p:grpSpPr bwMode="auto">
          <a:xfrm>
            <a:off x="740742" y="1320511"/>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19"/>
          <p:cNvGrpSpPr>
            <a:grpSpLocks/>
          </p:cNvGrpSpPr>
          <p:nvPr/>
        </p:nvGrpSpPr>
        <p:grpSpPr bwMode="auto">
          <a:xfrm>
            <a:off x="740742" y="1614214"/>
            <a:ext cx="215900" cy="71438"/>
            <a:chOff x="641426" y="1647610"/>
            <a:chExt cx="312772" cy="108077"/>
          </a:xfrm>
        </p:grpSpPr>
        <p:sp>
          <p:nvSpPr>
            <p:cNvPr id="16" name="Rectangle 1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19"/>
          <p:cNvGrpSpPr>
            <a:grpSpLocks/>
          </p:cNvGrpSpPr>
          <p:nvPr/>
        </p:nvGrpSpPr>
        <p:grpSpPr bwMode="auto">
          <a:xfrm>
            <a:off x="740742" y="1893614"/>
            <a:ext cx="215900" cy="71438"/>
            <a:chOff x="641426" y="1647610"/>
            <a:chExt cx="312772" cy="108077"/>
          </a:xfrm>
        </p:grpSpPr>
        <p:sp>
          <p:nvSpPr>
            <p:cNvPr id="23" name="Rectangle 2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19"/>
          <p:cNvGrpSpPr>
            <a:grpSpLocks/>
          </p:cNvGrpSpPr>
          <p:nvPr/>
        </p:nvGrpSpPr>
        <p:grpSpPr bwMode="auto">
          <a:xfrm>
            <a:off x="740742" y="2185714"/>
            <a:ext cx="215900" cy="71438"/>
            <a:chOff x="641426" y="1647610"/>
            <a:chExt cx="312772" cy="108077"/>
          </a:xfrm>
        </p:grpSpPr>
        <p:sp>
          <p:nvSpPr>
            <p:cNvPr id="26" name="Rectangle 2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19"/>
          <p:cNvGrpSpPr>
            <a:grpSpLocks/>
          </p:cNvGrpSpPr>
          <p:nvPr/>
        </p:nvGrpSpPr>
        <p:grpSpPr bwMode="auto">
          <a:xfrm>
            <a:off x="740742" y="2691119"/>
            <a:ext cx="215900" cy="71438"/>
            <a:chOff x="641426" y="1647610"/>
            <a:chExt cx="312772" cy="108077"/>
          </a:xfrm>
        </p:grpSpPr>
        <p:sp>
          <p:nvSpPr>
            <p:cNvPr id="32" name="Rectangle 3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19"/>
          <p:cNvGrpSpPr>
            <a:grpSpLocks/>
          </p:cNvGrpSpPr>
          <p:nvPr/>
        </p:nvGrpSpPr>
        <p:grpSpPr bwMode="auto">
          <a:xfrm>
            <a:off x="740742" y="2991157"/>
            <a:ext cx="215900" cy="71438"/>
            <a:chOff x="641426" y="1647610"/>
            <a:chExt cx="312772" cy="108077"/>
          </a:xfrm>
        </p:grpSpPr>
        <p:sp>
          <p:nvSpPr>
            <p:cNvPr id="35" name="Rectangle 3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oup 19"/>
          <p:cNvGrpSpPr>
            <a:grpSpLocks/>
          </p:cNvGrpSpPr>
          <p:nvPr/>
        </p:nvGrpSpPr>
        <p:grpSpPr bwMode="auto">
          <a:xfrm>
            <a:off x="740742" y="3768831"/>
            <a:ext cx="215900" cy="71438"/>
            <a:chOff x="641426" y="1647610"/>
            <a:chExt cx="312772" cy="108077"/>
          </a:xfrm>
        </p:grpSpPr>
        <p:sp>
          <p:nvSpPr>
            <p:cNvPr id="38" name="Rectangle 3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0" name="Group 19"/>
          <p:cNvGrpSpPr>
            <a:grpSpLocks/>
          </p:cNvGrpSpPr>
          <p:nvPr/>
        </p:nvGrpSpPr>
        <p:grpSpPr bwMode="auto">
          <a:xfrm>
            <a:off x="740742" y="4083774"/>
            <a:ext cx="215900" cy="71438"/>
            <a:chOff x="641426" y="1647610"/>
            <a:chExt cx="312772" cy="108077"/>
          </a:xfrm>
        </p:grpSpPr>
        <p:sp>
          <p:nvSpPr>
            <p:cNvPr id="41" name="Rectangle 4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3" name="Group 19"/>
          <p:cNvGrpSpPr>
            <a:grpSpLocks/>
          </p:cNvGrpSpPr>
          <p:nvPr/>
        </p:nvGrpSpPr>
        <p:grpSpPr bwMode="auto">
          <a:xfrm>
            <a:off x="766142" y="4600012"/>
            <a:ext cx="215900" cy="71438"/>
            <a:chOff x="641426" y="1647610"/>
            <a:chExt cx="312772" cy="108077"/>
          </a:xfrm>
        </p:grpSpPr>
        <p:sp>
          <p:nvSpPr>
            <p:cNvPr id="44" name="Rectangle 4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46"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898E560-5214-B83E-BF53-0B2F583BA643}"/>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413499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14027" y="571842"/>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Why a Process based Investing &amp; Trading ? </a:t>
            </a:r>
          </a:p>
        </p:txBody>
      </p:sp>
      <p:sp>
        <p:nvSpPr>
          <p:cNvPr id="11" name="Text Box 6"/>
          <p:cNvSpPr txBox="1">
            <a:spLocks noChangeArrowheads="1"/>
          </p:cNvSpPr>
          <p:nvPr/>
        </p:nvSpPr>
        <p:spPr bwMode="auto">
          <a:xfrm>
            <a:off x="1067769" y="1267851"/>
            <a:ext cx="9405159" cy="4401205"/>
          </a:xfrm>
          <a:prstGeom prst="rect">
            <a:avLst/>
          </a:prstGeom>
          <a:noFill/>
          <a:ln w="9525">
            <a:noFill/>
            <a:miter lim="800000"/>
            <a:headEnd/>
            <a:tailEnd/>
          </a:ln>
        </p:spPr>
        <p:txBody>
          <a:bodyPr wrap="square">
            <a:spAutoFit/>
          </a:bodyPr>
          <a:lstStyle/>
          <a:p>
            <a:pPr>
              <a:spcAft>
                <a:spcPts val="1200"/>
              </a:spcAft>
            </a:pPr>
            <a:r>
              <a:rPr lang="en-US" sz="2000" b="1" dirty="0">
                <a:latin typeface="D-DIN" panose="020B05040302020A0204" pitchFamily="34" charset="0"/>
                <a:cs typeface="Calibri" panose="020F0502020204030204" pitchFamily="34" charset="0"/>
              </a:rPr>
              <a:t>Investing &amp; Trading is very complex and it's a path of </a:t>
            </a:r>
            <a:r>
              <a:rPr lang="en-US" sz="2000" b="1" dirty="0" err="1">
                <a:latin typeface="D-DIN" panose="020B05040302020A0204" pitchFamily="34" charset="0"/>
                <a:cs typeface="Calibri" panose="020F0502020204030204" pitchFamily="34" charset="0"/>
              </a:rPr>
              <a:t>uncertainity</a:t>
            </a:r>
            <a:endParaRPr lang="en-US" sz="2000" b="1" dirty="0">
              <a:latin typeface="D-DIN" panose="020B05040302020A0204" pitchFamily="34" charset="0"/>
              <a:cs typeface="Calibri" panose="020F0502020204030204" pitchFamily="34" charset="0"/>
            </a:endParaRPr>
          </a:p>
          <a:p>
            <a:pPr>
              <a:spcAft>
                <a:spcPts val="1200"/>
              </a:spcAft>
            </a:pPr>
            <a:r>
              <a:rPr lang="en-US" sz="2000" b="1" dirty="0">
                <a:latin typeface="D-DIN" panose="020B05040302020A0204" pitchFamily="34" charset="0"/>
                <a:cs typeface="Calibri" panose="020F0502020204030204" pitchFamily="34" charset="0"/>
              </a:rPr>
              <a:t>So we need here some guide or navigator or a process</a:t>
            </a:r>
          </a:p>
          <a:p>
            <a:pPr>
              <a:spcAft>
                <a:spcPts val="1200"/>
              </a:spcAft>
            </a:pPr>
            <a:r>
              <a:rPr lang="en-US" sz="2000" b="1" dirty="0">
                <a:latin typeface="D-DIN" panose="020B05040302020A0204" pitchFamily="34" charset="0"/>
                <a:cs typeface="Calibri" panose="020F0502020204030204" pitchFamily="34" charset="0"/>
              </a:rPr>
              <a:t>Process of or rules based strategy helps us as guide or navigator to take faster and better decisions very simply in this complex market business.  </a:t>
            </a:r>
          </a:p>
          <a:p>
            <a:pPr>
              <a:spcAft>
                <a:spcPts val="1200"/>
              </a:spcAft>
            </a:pPr>
            <a:r>
              <a:rPr lang="en-US" sz="2000" b="1" dirty="0">
                <a:latin typeface="D-DIN" panose="020B05040302020A0204" pitchFamily="34" charset="0"/>
                <a:cs typeface="Calibri" panose="020F0502020204030204" pitchFamily="34" charset="0"/>
              </a:rPr>
              <a:t>We need to have a process which helps us in taking decisions on stock selection and screening through fundamentals &amp; </a:t>
            </a:r>
            <a:r>
              <a:rPr lang="en-US" sz="2000" b="1" dirty="0" err="1">
                <a:latin typeface="D-DIN" panose="020B05040302020A0204" pitchFamily="34" charset="0"/>
                <a:cs typeface="Calibri" panose="020F0502020204030204" pitchFamily="34" charset="0"/>
              </a:rPr>
              <a:t>technicals</a:t>
            </a:r>
            <a:r>
              <a:rPr lang="en-US" sz="2000" b="1" dirty="0">
                <a:latin typeface="D-DIN" panose="020B05040302020A0204" pitchFamily="34" charset="0"/>
                <a:cs typeface="Calibri" panose="020F0502020204030204" pitchFamily="34" charset="0"/>
              </a:rPr>
              <a:t> and </a:t>
            </a:r>
            <a:r>
              <a:rPr lang="en-US" sz="2000" b="1" dirty="0" err="1">
                <a:latin typeface="D-DIN" panose="020B05040302020A0204" pitchFamily="34" charset="0"/>
                <a:cs typeface="Calibri" panose="020F0502020204030204" pitchFamily="34" charset="0"/>
              </a:rPr>
              <a:t>strategising</a:t>
            </a:r>
            <a:r>
              <a:rPr lang="en-US" sz="2000" b="1" dirty="0">
                <a:latin typeface="D-DIN" panose="020B05040302020A0204" pitchFamily="34" charset="0"/>
                <a:cs typeface="Calibri" panose="020F0502020204030204" pitchFamily="34" charset="0"/>
              </a:rPr>
              <a:t> through blending with options in F&amp;O stocks</a:t>
            </a:r>
          </a:p>
          <a:p>
            <a:pPr>
              <a:spcAft>
                <a:spcPts val="1200"/>
              </a:spcAft>
            </a:pPr>
            <a:r>
              <a:rPr lang="en-US" sz="2000" b="1" dirty="0">
                <a:latin typeface="D-DIN" panose="020B05040302020A0204" pitchFamily="34" charset="0"/>
                <a:cs typeface="Calibri" panose="020F0502020204030204" pitchFamily="34" charset="0"/>
              </a:rPr>
              <a:t>Position sizing, risk management, fund management </a:t>
            </a:r>
          </a:p>
          <a:p>
            <a:pPr>
              <a:spcAft>
                <a:spcPts val="1200"/>
              </a:spcAft>
            </a:pPr>
            <a:r>
              <a:rPr lang="en-US" sz="2000" b="1" dirty="0">
                <a:latin typeface="D-DIN" panose="020B05040302020A0204" pitchFamily="34" charset="0"/>
                <a:cs typeface="Calibri" panose="020F0502020204030204" pitchFamily="34" charset="0"/>
              </a:rPr>
              <a:t>Well defined entry and exit rules. </a:t>
            </a:r>
          </a:p>
          <a:p>
            <a:pPr>
              <a:spcAft>
                <a:spcPts val="1200"/>
              </a:spcAft>
            </a:pPr>
            <a:r>
              <a:rPr lang="en-US" sz="2000" b="1" dirty="0">
                <a:solidFill>
                  <a:srgbClr val="C00000"/>
                </a:solidFill>
                <a:latin typeface="D-DIN" panose="020B05040302020A0204" pitchFamily="34" charset="0"/>
                <a:cs typeface="Calibri" panose="020F0502020204030204" pitchFamily="34" charset="0"/>
              </a:rPr>
              <a:t>80/20 Rule or Law of Pareto also applies here. Research is just 20%, rest 80% is fund management, risk management, position sizing and discipline </a:t>
            </a:r>
            <a:endParaRPr lang="en-US" sz="1200" b="1" dirty="0">
              <a:solidFill>
                <a:srgbClr val="C00000"/>
              </a:solidFill>
              <a:latin typeface="D-DIN" panose="020B05040302020A0204" pitchFamily="34" charset="0"/>
              <a:cs typeface="Calibri" panose="020F0502020204030204" pitchFamily="34" charset="0"/>
            </a:endParaRPr>
          </a:p>
        </p:txBody>
      </p:sp>
      <p:grpSp>
        <p:nvGrpSpPr>
          <p:cNvPr id="8" name="Group 19"/>
          <p:cNvGrpSpPr>
            <a:grpSpLocks/>
          </p:cNvGrpSpPr>
          <p:nvPr/>
        </p:nvGrpSpPr>
        <p:grpSpPr bwMode="auto">
          <a:xfrm>
            <a:off x="740743" y="1434454"/>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9"/>
          <p:cNvGrpSpPr>
            <a:grpSpLocks/>
          </p:cNvGrpSpPr>
          <p:nvPr/>
        </p:nvGrpSpPr>
        <p:grpSpPr bwMode="auto">
          <a:xfrm>
            <a:off x="740743" y="1882716"/>
            <a:ext cx="215900" cy="71438"/>
            <a:chOff x="641426" y="1647610"/>
            <a:chExt cx="312772" cy="108077"/>
          </a:xfrm>
        </p:grpSpPr>
        <p:sp>
          <p:nvSpPr>
            <p:cNvPr id="15" name="Rectangle 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40743" y="2345703"/>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19"/>
          <p:cNvGrpSpPr>
            <a:grpSpLocks/>
          </p:cNvGrpSpPr>
          <p:nvPr/>
        </p:nvGrpSpPr>
        <p:grpSpPr bwMode="auto">
          <a:xfrm>
            <a:off x="740743" y="3098059"/>
            <a:ext cx="215900" cy="71438"/>
            <a:chOff x="641426" y="1647610"/>
            <a:chExt cx="312772" cy="108077"/>
          </a:xfrm>
        </p:grpSpPr>
        <p:sp>
          <p:nvSpPr>
            <p:cNvPr id="23" name="Rectangle 2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40743" y="4169148"/>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oup 25"/>
          <p:cNvGrpSpPr>
            <a:grpSpLocks/>
          </p:cNvGrpSpPr>
          <p:nvPr/>
        </p:nvGrpSpPr>
        <p:grpSpPr bwMode="auto">
          <a:xfrm>
            <a:off x="740743" y="4666727"/>
            <a:ext cx="215900" cy="71438"/>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9"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85D58D5-2DF9-5D20-337E-E94ED7F308C3}"/>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0719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614027" y="571842"/>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The Whole Investment &amp; Trading Process</a:t>
            </a:r>
          </a:p>
        </p:txBody>
      </p:sp>
      <p:sp>
        <p:nvSpPr>
          <p:cNvPr id="3" name="Rounded Rectangle 2"/>
          <p:cNvSpPr/>
          <p:nvPr/>
        </p:nvSpPr>
        <p:spPr>
          <a:xfrm>
            <a:off x="717630" y="1391205"/>
            <a:ext cx="3078866" cy="5301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IN" sz="2000" b="1" dirty="0">
                <a:solidFill>
                  <a:schemeClr val="tx1"/>
                </a:solidFill>
                <a:latin typeface="D-DIN" panose="020B05040302020A0204" pitchFamily="34" charset="0"/>
                <a:cs typeface="Calibri" panose="020F0502020204030204" pitchFamily="34" charset="0"/>
              </a:rPr>
              <a:t>Fundamental Analysis</a:t>
            </a:r>
          </a:p>
        </p:txBody>
      </p:sp>
      <p:sp>
        <p:nvSpPr>
          <p:cNvPr id="12" name="Rounded Rectangle 11"/>
          <p:cNvSpPr/>
          <p:nvPr/>
        </p:nvSpPr>
        <p:spPr>
          <a:xfrm>
            <a:off x="1232989" y="2046041"/>
            <a:ext cx="3808073" cy="5301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IN" sz="2000" b="1" dirty="0">
                <a:solidFill>
                  <a:schemeClr val="tx1"/>
                </a:solidFill>
                <a:latin typeface="D-DIN" panose="020B05040302020A0204" pitchFamily="34" charset="0"/>
                <a:cs typeface="Calibri" panose="020F0502020204030204" pitchFamily="34" charset="0"/>
              </a:rPr>
              <a:t>Corporate Governance Analysis</a:t>
            </a:r>
          </a:p>
        </p:txBody>
      </p:sp>
      <p:sp>
        <p:nvSpPr>
          <p:cNvPr id="23" name="Bent Arrow 22"/>
          <p:cNvSpPr/>
          <p:nvPr/>
        </p:nvSpPr>
        <p:spPr>
          <a:xfrm flipV="1">
            <a:off x="810230" y="1932976"/>
            <a:ext cx="353310" cy="552734"/>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4" name="Rounded Rectangle 23"/>
          <p:cNvSpPr/>
          <p:nvPr/>
        </p:nvSpPr>
        <p:spPr>
          <a:xfrm>
            <a:off x="1753856" y="2700874"/>
            <a:ext cx="3808073" cy="5301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IN" sz="2000" b="1" dirty="0">
                <a:solidFill>
                  <a:schemeClr val="tx1"/>
                </a:solidFill>
                <a:latin typeface="D-DIN" panose="020B05040302020A0204" pitchFamily="34" charset="0"/>
                <a:cs typeface="Calibri" panose="020F0502020204030204" pitchFamily="34" charset="0"/>
              </a:rPr>
              <a:t>Technical Analysis</a:t>
            </a:r>
          </a:p>
        </p:txBody>
      </p:sp>
      <p:sp>
        <p:nvSpPr>
          <p:cNvPr id="25" name="Bent Arrow 24"/>
          <p:cNvSpPr/>
          <p:nvPr/>
        </p:nvSpPr>
        <p:spPr>
          <a:xfrm flipV="1">
            <a:off x="1331096" y="2587812"/>
            <a:ext cx="353310" cy="552734"/>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6" name="Rounded Rectangle 25"/>
          <p:cNvSpPr/>
          <p:nvPr/>
        </p:nvSpPr>
        <p:spPr>
          <a:xfrm>
            <a:off x="2286290" y="3355706"/>
            <a:ext cx="3808073" cy="5301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IN" sz="1600" b="1" dirty="0">
                <a:solidFill>
                  <a:schemeClr val="tx1"/>
                </a:solidFill>
                <a:latin typeface="D-DIN" panose="020B05040302020A0204" pitchFamily="34" charset="0"/>
                <a:cs typeface="Calibri" panose="020F0502020204030204" pitchFamily="34" charset="0"/>
              </a:rPr>
              <a:t>Entry into Cash Market Stocks after these 3 Analyses </a:t>
            </a:r>
          </a:p>
        </p:txBody>
      </p:sp>
      <p:sp>
        <p:nvSpPr>
          <p:cNvPr id="27" name="Bent Arrow 26"/>
          <p:cNvSpPr/>
          <p:nvPr/>
        </p:nvSpPr>
        <p:spPr>
          <a:xfrm flipV="1">
            <a:off x="1863533" y="3242645"/>
            <a:ext cx="353310" cy="552734"/>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8" name="Rounded Rectangle 27"/>
          <p:cNvSpPr/>
          <p:nvPr/>
        </p:nvSpPr>
        <p:spPr>
          <a:xfrm>
            <a:off x="2807157" y="4010540"/>
            <a:ext cx="3916375" cy="5301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IN" sz="1700" b="1" dirty="0">
                <a:solidFill>
                  <a:schemeClr val="tx1"/>
                </a:solidFill>
                <a:latin typeface="D-DIN" panose="020B05040302020A0204" pitchFamily="34" charset="0"/>
                <a:cs typeface="Calibri" panose="020F0502020204030204" pitchFamily="34" charset="0"/>
              </a:rPr>
              <a:t>Options Backed Strategies in F&amp;O Stocks</a:t>
            </a:r>
          </a:p>
        </p:txBody>
      </p:sp>
      <p:sp>
        <p:nvSpPr>
          <p:cNvPr id="29" name="Bent Arrow 28"/>
          <p:cNvSpPr/>
          <p:nvPr/>
        </p:nvSpPr>
        <p:spPr>
          <a:xfrm flipV="1">
            <a:off x="2384397" y="3897477"/>
            <a:ext cx="353310" cy="552734"/>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0" name="Rounded Rectangle 29"/>
          <p:cNvSpPr/>
          <p:nvPr/>
        </p:nvSpPr>
        <p:spPr>
          <a:xfrm>
            <a:off x="3339591" y="4675994"/>
            <a:ext cx="3808073" cy="5301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IN" sz="2000" b="1" dirty="0">
                <a:solidFill>
                  <a:schemeClr val="tx1"/>
                </a:solidFill>
                <a:latin typeface="D-DIN" panose="020B05040302020A0204" pitchFamily="34" charset="0"/>
                <a:cs typeface="Calibri" panose="020F0502020204030204" pitchFamily="34" charset="0"/>
              </a:rPr>
              <a:t>Fund Management </a:t>
            </a:r>
          </a:p>
        </p:txBody>
      </p:sp>
      <p:sp>
        <p:nvSpPr>
          <p:cNvPr id="31" name="Bent Arrow 30"/>
          <p:cNvSpPr/>
          <p:nvPr/>
        </p:nvSpPr>
        <p:spPr>
          <a:xfrm flipV="1">
            <a:off x="2916835" y="4551358"/>
            <a:ext cx="353310" cy="552734"/>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2" name="Rounded Rectangle 31"/>
          <p:cNvSpPr/>
          <p:nvPr/>
        </p:nvSpPr>
        <p:spPr>
          <a:xfrm>
            <a:off x="3883607" y="5330828"/>
            <a:ext cx="3808073" cy="53019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IN" sz="2000" b="1" dirty="0">
                <a:solidFill>
                  <a:schemeClr val="tx1"/>
                </a:solidFill>
                <a:latin typeface="D-DIN" panose="020B05040302020A0204" pitchFamily="34" charset="0"/>
                <a:cs typeface="Calibri" panose="020F0502020204030204" pitchFamily="34" charset="0"/>
              </a:rPr>
              <a:t>Risk Management </a:t>
            </a:r>
            <a:endParaRPr lang="en-IN" sz="2000" dirty="0">
              <a:solidFill>
                <a:schemeClr val="tx1"/>
              </a:solidFill>
              <a:latin typeface="D-DIN" panose="020B05040302020A0204" pitchFamily="34" charset="0"/>
              <a:cs typeface="Calibri" panose="020F0502020204030204" pitchFamily="34" charset="0"/>
            </a:endParaRPr>
          </a:p>
        </p:txBody>
      </p:sp>
      <p:sp>
        <p:nvSpPr>
          <p:cNvPr id="33" name="Bent Arrow 32"/>
          <p:cNvSpPr/>
          <p:nvPr/>
        </p:nvSpPr>
        <p:spPr>
          <a:xfrm flipV="1">
            <a:off x="3460851" y="5217765"/>
            <a:ext cx="353310" cy="552734"/>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 name="Rounded Rectangle 1"/>
          <p:cNvSpPr/>
          <p:nvPr/>
        </p:nvSpPr>
        <p:spPr>
          <a:xfrm>
            <a:off x="8276045" y="3140545"/>
            <a:ext cx="3693707" cy="6548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sz="1600" b="1" dirty="0">
                <a:solidFill>
                  <a:schemeClr val="tx1"/>
                </a:solidFill>
                <a:latin typeface="D-DIN" panose="020B05040302020A0204" pitchFamily="34" charset="0"/>
                <a:cs typeface="Calibri" panose="020F0502020204030204" pitchFamily="34" charset="0"/>
              </a:rPr>
              <a:t>Cash Market Portfolio (Non F&amp;O) + </a:t>
            </a:r>
            <a:endParaRPr lang="en-IN" sz="1600" b="1" dirty="0">
              <a:solidFill>
                <a:schemeClr val="tx1"/>
              </a:solidFill>
              <a:latin typeface="D-DIN" panose="020B05040302020A0204" pitchFamily="34" charset="0"/>
              <a:cs typeface="Calibri" panose="020F0502020204030204" pitchFamily="34" charset="0"/>
            </a:endParaRPr>
          </a:p>
          <a:p>
            <a:pPr algn="ctr"/>
            <a:r>
              <a:rPr lang="en-US" sz="1600" b="1" dirty="0">
                <a:solidFill>
                  <a:schemeClr val="tx1"/>
                </a:solidFill>
                <a:latin typeface="D-DIN" panose="020B05040302020A0204" pitchFamily="34" charset="0"/>
                <a:cs typeface="Calibri" panose="020F0502020204030204" pitchFamily="34" charset="0"/>
              </a:rPr>
              <a:t>Distant Options Writing for Alpha</a:t>
            </a:r>
            <a:endParaRPr lang="en-IN" sz="1600" b="1" dirty="0">
              <a:solidFill>
                <a:schemeClr val="tx1"/>
              </a:solidFill>
              <a:latin typeface="D-DIN" panose="020B05040302020A0204" pitchFamily="34" charset="0"/>
              <a:cs typeface="Calibri" panose="020F0502020204030204" pitchFamily="34" charset="0"/>
            </a:endParaRPr>
          </a:p>
        </p:txBody>
      </p:sp>
      <p:sp>
        <p:nvSpPr>
          <p:cNvPr id="22" name="Rounded Rectangle 21"/>
          <p:cNvSpPr/>
          <p:nvPr/>
        </p:nvSpPr>
        <p:spPr>
          <a:xfrm>
            <a:off x="8276045" y="3866555"/>
            <a:ext cx="3693707" cy="6548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sz="1600" b="1" dirty="0">
                <a:solidFill>
                  <a:schemeClr val="tx1"/>
                </a:solidFill>
                <a:latin typeface="D-DIN" panose="020B05040302020A0204" pitchFamily="34" charset="0"/>
                <a:cs typeface="Calibri" panose="020F0502020204030204" pitchFamily="34" charset="0"/>
              </a:rPr>
              <a:t>Cash Secured Put Trade</a:t>
            </a:r>
            <a:endParaRPr lang="en-IN" sz="1600" b="1" dirty="0">
              <a:solidFill>
                <a:schemeClr val="tx1"/>
              </a:solidFill>
              <a:latin typeface="D-DIN" panose="020B05040302020A0204" pitchFamily="34" charset="0"/>
              <a:cs typeface="Calibri" panose="020F0502020204030204" pitchFamily="34" charset="0"/>
            </a:endParaRPr>
          </a:p>
        </p:txBody>
      </p:sp>
      <p:sp>
        <p:nvSpPr>
          <p:cNvPr id="34" name="Rounded Rectangle 33"/>
          <p:cNvSpPr/>
          <p:nvPr/>
        </p:nvSpPr>
        <p:spPr>
          <a:xfrm>
            <a:off x="8276045" y="4592569"/>
            <a:ext cx="3693707" cy="6548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sz="1600" b="1" dirty="0">
                <a:solidFill>
                  <a:schemeClr val="tx1"/>
                </a:solidFill>
                <a:latin typeface="D-DIN" panose="020B05040302020A0204" pitchFamily="34" charset="0"/>
                <a:cs typeface="Calibri" panose="020F0502020204030204" pitchFamily="34" charset="0"/>
              </a:rPr>
              <a:t>Cash Market (</a:t>
            </a:r>
            <a:r>
              <a:rPr lang="en-US" sz="1600" b="1" dirty="0" err="1">
                <a:solidFill>
                  <a:schemeClr val="tx1"/>
                </a:solidFill>
                <a:latin typeface="D-DIN" panose="020B05040302020A0204" pitchFamily="34" charset="0"/>
                <a:cs typeface="Calibri" panose="020F0502020204030204" pitchFamily="34" charset="0"/>
              </a:rPr>
              <a:t>Multicap</a:t>
            </a:r>
            <a:r>
              <a:rPr lang="en-US" sz="1600" b="1" dirty="0">
                <a:solidFill>
                  <a:schemeClr val="tx1"/>
                </a:solidFill>
                <a:latin typeface="D-DIN" panose="020B05040302020A0204" pitchFamily="34" charset="0"/>
                <a:cs typeface="Calibri" panose="020F0502020204030204" pitchFamily="34" charset="0"/>
              </a:rPr>
              <a:t>) + Systematic Weekly  Options Trading in Indices</a:t>
            </a:r>
            <a:endParaRPr lang="en-IN" sz="1600" b="1" dirty="0">
              <a:solidFill>
                <a:schemeClr val="tx1"/>
              </a:solidFill>
              <a:latin typeface="D-DIN" panose="020B05040302020A0204" pitchFamily="34" charset="0"/>
              <a:cs typeface="Calibri" panose="020F0502020204030204" pitchFamily="34" charset="0"/>
            </a:endParaRPr>
          </a:p>
        </p:txBody>
      </p:sp>
      <p:sp>
        <p:nvSpPr>
          <p:cNvPr id="5" name="Right Arrow 4"/>
          <p:cNvSpPr/>
          <p:nvPr/>
        </p:nvSpPr>
        <p:spPr>
          <a:xfrm>
            <a:off x="6799731" y="4195483"/>
            <a:ext cx="847164" cy="1344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Bent Arrow 5"/>
          <p:cNvSpPr/>
          <p:nvPr/>
        </p:nvSpPr>
        <p:spPr>
          <a:xfrm>
            <a:off x="7697860" y="3361186"/>
            <a:ext cx="403412" cy="834297"/>
          </a:xfrm>
          <a:prstGeom prst="bentArrow">
            <a:avLst>
              <a:gd name="adj1" fmla="val 15000"/>
              <a:gd name="adj2" fmla="val 25000"/>
              <a:gd name="adj3" fmla="val 25000"/>
              <a:gd name="adj4" fmla="val 437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5" name="Bent Arrow 34"/>
          <p:cNvSpPr/>
          <p:nvPr/>
        </p:nvSpPr>
        <p:spPr>
          <a:xfrm flipV="1">
            <a:off x="7697862" y="4195482"/>
            <a:ext cx="403412" cy="926681"/>
          </a:xfrm>
          <a:prstGeom prst="bentArrow">
            <a:avLst>
              <a:gd name="adj1" fmla="val 15000"/>
              <a:gd name="adj2" fmla="val 25000"/>
              <a:gd name="adj3" fmla="val 25000"/>
              <a:gd name="adj4" fmla="val 437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8" name="Bent Arrow 37"/>
          <p:cNvSpPr/>
          <p:nvPr/>
        </p:nvSpPr>
        <p:spPr>
          <a:xfrm>
            <a:off x="7697860" y="4127193"/>
            <a:ext cx="403412" cy="834297"/>
          </a:xfrm>
          <a:prstGeom prst="bentArrow">
            <a:avLst>
              <a:gd name="adj1" fmla="val 15000"/>
              <a:gd name="adj2" fmla="val 25000"/>
              <a:gd name="adj3" fmla="val 25000"/>
              <a:gd name="adj4" fmla="val 437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pic>
        <p:nvPicPr>
          <p:cNvPr id="36"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A3E3585-38B0-22FB-8492-FDA0669D4C16}"/>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420321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31" descr="C:\Documents and Settings\Yogesh\Desktop\Graphic1.jpg"/>
          <p:cNvPicPr>
            <a:picLocks noChangeAspect="1" noChangeArrowheads="1"/>
          </p:cNvPicPr>
          <p:nvPr/>
        </p:nvPicPr>
        <p:blipFill>
          <a:blip r:embed="rId3"/>
          <a:srcRect/>
          <a:stretch>
            <a:fillRect/>
          </a:stretch>
        </p:blipFill>
        <p:spPr bwMode="auto">
          <a:xfrm>
            <a:off x="9369068" y="1827857"/>
            <a:ext cx="2365374" cy="2401724"/>
          </a:xfrm>
          <a:prstGeom prst="rect">
            <a:avLst/>
          </a:prstGeom>
          <a:noFill/>
          <a:ln w="9525">
            <a:noFill/>
            <a:miter lim="800000"/>
            <a:headEnd/>
            <a:tailEnd/>
          </a:ln>
        </p:spPr>
      </p:pic>
      <p:sp>
        <p:nvSpPr>
          <p:cNvPr id="33" name="TextBox 32"/>
          <p:cNvSpPr txBox="1"/>
          <p:nvPr/>
        </p:nvSpPr>
        <p:spPr>
          <a:xfrm>
            <a:off x="973702" y="1354846"/>
            <a:ext cx="8993548" cy="3913892"/>
          </a:xfrm>
          <a:prstGeom prst="rect">
            <a:avLst/>
          </a:prstGeom>
          <a:noFill/>
        </p:spPr>
        <p:txBody>
          <a:bodyPr wrap="square">
            <a:spAutoFit/>
          </a:bodyPr>
          <a:lstStyle/>
          <a:p>
            <a:pPr>
              <a:lnSpc>
                <a:spcPts val="2500"/>
              </a:lnSpc>
              <a:spcAft>
                <a:spcPts val="601"/>
              </a:spcAft>
              <a:defRPr/>
            </a:pPr>
            <a:r>
              <a:rPr lang="en-US" sz="1801" b="1" dirty="0">
                <a:latin typeface="D-DIN" panose="020B05040302020A0204" pitchFamily="34" charset="0"/>
                <a:cs typeface="Calibri" panose="020F0502020204030204" pitchFamily="34" charset="0"/>
              </a:rPr>
              <a:t>First breed of Commodity Brokers in the country.</a:t>
            </a:r>
          </a:p>
          <a:p>
            <a:pPr>
              <a:lnSpc>
                <a:spcPts val="2500"/>
              </a:lnSpc>
              <a:spcAft>
                <a:spcPts val="601"/>
              </a:spcAft>
              <a:defRPr/>
            </a:pPr>
            <a:r>
              <a:rPr lang="en-US" sz="1801" b="1" dirty="0">
                <a:latin typeface="D-DIN" panose="020B05040302020A0204" pitchFamily="34" charset="0"/>
                <a:cs typeface="Calibri" panose="020F0502020204030204" pitchFamily="34" charset="0"/>
              </a:rPr>
              <a:t>An established name in the Equity, Commodity &amp; Currency Broking Industry. </a:t>
            </a:r>
          </a:p>
          <a:p>
            <a:pPr>
              <a:lnSpc>
                <a:spcPts val="2500"/>
              </a:lnSpc>
              <a:spcAft>
                <a:spcPts val="601"/>
              </a:spcAft>
              <a:defRPr/>
            </a:pPr>
            <a:r>
              <a:rPr lang="en-US" sz="1801" b="1" dirty="0">
                <a:latin typeface="D-DIN" panose="020B05040302020A0204" pitchFamily="34" charset="0"/>
                <a:cs typeface="Calibri" panose="020F0502020204030204" pitchFamily="34" charset="0"/>
              </a:rPr>
              <a:t>The Company has achieved many remarkable highs since its inception in 2003. </a:t>
            </a:r>
          </a:p>
          <a:p>
            <a:pPr>
              <a:lnSpc>
                <a:spcPts val="2500"/>
              </a:lnSpc>
              <a:spcAft>
                <a:spcPts val="601"/>
              </a:spcAft>
              <a:defRPr/>
            </a:pPr>
            <a:r>
              <a:rPr lang="en-US" sz="1801" b="1" dirty="0">
                <a:latin typeface="D-DIN" panose="020B05040302020A0204" pitchFamily="34" charset="0"/>
                <a:cs typeface="Calibri" panose="020F0502020204030204" pitchFamily="34" charset="0"/>
              </a:rPr>
              <a:t>Strong focus on Research &amp; Client Servicing. </a:t>
            </a:r>
          </a:p>
          <a:p>
            <a:pPr>
              <a:lnSpc>
                <a:spcPts val="2500"/>
              </a:lnSpc>
              <a:spcAft>
                <a:spcPts val="601"/>
              </a:spcAft>
              <a:defRPr/>
            </a:pPr>
            <a:r>
              <a:rPr lang="en-US" sz="1801" b="1" dirty="0">
                <a:latin typeface="D-DIN" panose="020B05040302020A0204" pitchFamily="34" charset="0"/>
                <a:cs typeface="Calibri" panose="020F0502020204030204" pitchFamily="34" charset="0"/>
              </a:rPr>
              <a:t>Impressive growth in the number of Ultra HNIs and HNI Clients, Franchisees &amp; Business Associates nationwide.</a:t>
            </a:r>
          </a:p>
          <a:p>
            <a:pPr>
              <a:lnSpc>
                <a:spcPts val="2500"/>
              </a:lnSpc>
              <a:spcAft>
                <a:spcPts val="601"/>
              </a:spcAft>
              <a:defRPr/>
            </a:pPr>
            <a:r>
              <a:rPr lang="en-US" sz="1801" b="1" dirty="0">
                <a:latin typeface="D-DIN" panose="020B05040302020A0204" pitchFamily="34" charset="0"/>
                <a:cs typeface="Calibri" panose="020F0502020204030204" pitchFamily="34" charset="0"/>
              </a:rPr>
              <a:t>Strong team of Professionals, Experienced and Qualified pool of Human Resources forms </a:t>
            </a:r>
          </a:p>
          <a:p>
            <a:pPr>
              <a:lnSpc>
                <a:spcPts val="2500"/>
              </a:lnSpc>
              <a:spcAft>
                <a:spcPts val="601"/>
              </a:spcAft>
              <a:defRPr/>
            </a:pPr>
            <a:r>
              <a:rPr lang="en-US" sz="1801" b="1" dirty="0">
                <a:latin typeface="D-DIN" panose="020B05040302020A0204" pitchFamily="34" charset="0"/>
                <a:cs typeface="Calibri" panose="020F0502020204030204" pitchFamily="34" charset="0"/>
              </a:rPr>
              <a:t>the back bone of our sizeable infrastructure.</a:t>
            </a:r>
          </a:p>
          <a:p>
            <a:pPr>
              <a:lnSpc>
                <a:spcPts val="2500"/>
              </a:lnSpc>
              <a:spcAft>
                <a:spcPts val="601"/>
              </a:spcAft>
              <a:defRPr/>
            </a:pPr>
            <a:r>
              <a:rPr lang="en-US" sz="1801" b="1" dirty="0">
                <a:latin typeface="D-DIN" panose="020B05040302020A0204" pitchFamily="34" charset="0"/>
                <a:cs typeface="Calibri" panose="020F0502020204030204" pitchFamily="34" charset="0"/>
              </a:rPr>
              <a:t>Providers of one of the best Trading Platforms to trade in NSE, BSE, NCDEX, MCX.</a:t>
            </a:r>
          </a:p>
          <a:p>
            <a:pPr>
              <a:lnSpc>
                <a:spcPts val="2500"/>
              </a:lnSpc>
              <a:spcAft>
                <a:spcPts val="601"/>
              </a:spcAft>
              <a:defRPr/>
            </a:pPr>
            <a:r>
              <a:rPr lang="en-US" sz="1801" b="1" dirty="0">
                <a:latin typeface="D-DIN" panose="020B05040302020A0204" pitchFamily="34" charset="0"/>
                <a:cs typeface="Calibri" panose="020F0502020204030204" pitchFamily="34" charset="0"/>
              </a:rPr>
              <a:t>First Broker in Rajasthan to launch it’s own Mobile Trading Application </a:t>
            </a:r>
          </a:p>
        </p:txBody>
      </p:sp>
      <p:grpSp>
        <p:nvGrpSpPr>
          <p:cNvPr id="34" name="Group 19"/>
          <p:cNvGrpSpPr>
            <a:grpSpLocks/>
          </p:cNvGrpSpPr>
          <p:nvPr/>
        </p:nvGrpSpPr>
        <p:grpSpPr bwMode="auto">
          <a:xfrm>
            <a:off x="697838" y="1527683"/>
            <a:ext cx="215900" cy="71438"/>
            <a:chOff x="641426" y="1647610"/>
            <a:chExt cx="312772" cy="108077"/>
          </a:xfrm>
        </p:grpSpPr>
        <p:sp>
          <p:nvSpPr>
            <p:cNvPr id="35" name="Rectangle 3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oup 19"/>
          <p:cNvGrpSpPr>
            <a:grpSpLocks/>
          </p:cNvGrpSpPr>
          <p:nvPr/>
        </p:nvGrpSpPr>
        <p:grpSpPr bwMode="auto">
          <a:xfrm>
            <a:off x="697838" y="1932658"/>
            <a:ext cx="215900" cy="71438"/>
            <a:chOff x="641426" y="1647610"/>
            <a:chExt cx="312772" cy="108077"/>
          </a:xfrm>
        </p:grpSpPr>
        <p:sp>
          <p:nvSpPr>
            <p:cNvPr id="38" name="Rectangle 3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0" name="Group 19"/>
          <p:cNvGrpSpPr>
            <a:grpSpLocks/>
          </p:cNvGrpSpPr>
          <p:nvPr/>
        </p:nvGrpSpPr>
        <p:grpSpPr bwMode="auto">
          <a:xfrm>
            <a:off x="697838" y="2326358"/>
            <a:ext cx="215900" cy="71438"/>
            <a:chOff x="641426" y="1647610"/>
            <a:chExt cx="312772" cy="108077"/>
          </a:xfrm>
        </p:grpSpPr>
        <p:sp>
          <p:nvSpPr>
            <p:cNvPr id="41" name="Rectangle 4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3" name="Group 19"/>
          <p:cNvGrpSpPr>
            <a:grpSpLocks/>
          </p:cNvGrpSpPr>
          <p:nvPr/>
        </p:nvGrpSpPr>
        <p:grpSpPr bwMode="auto">
          <a:xfrm>
            <a:off x="697838" y="2707357"/>
            <a:ext cx="215900" cy="71438"/>
            <a:chOff x="641426" y="1647610"/>
            <a:chExt cx="312772" cy="108077"/>
          </a:xfrm>
        </p:grpSpPr>
        <p:sp>
          <p:nvSpPr>
            <p:cNvPr id="44" name="Rectangle 4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6" name="Group 19"/>
          <p:cNvGrpSpPr>
            <a:grpSpLocks/>
          </p:cNvGrpSpPr>
          <p:nvPr/>
        </p:nvGrpSpPr>
        <p:grpSpPr bwMode="auto">
          <a:xfrm>
            <a:off x="697838" y="3117619"/>
            <a:ext cx="215900" cy="71438"/>
            <a:chOff x="641426" y="1647610"/>
            <a:chExt cx="312772" cy="108077"/>
          </a:xfrm>
        </p:grpSpPr>
        <p:sp>
          <p:nvSpPr>
            <p:cNvPr id="47" name="Rectangle 4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19"/>
          <p:cNvGrpSpPr>
            <a:grpSpLocks/>
          </p:cNvGrpSpPr>
          <p:nvPr/>
        </p:nvGrpSpPr>
        <p:grpSpPr bwMode="auto">
          <a:xfrm>
            <a:off x="697838" y="3839088"/>
            <a:ext cx="215900" cy="71438"/>
            <a:chOff x="641426" y="1647610"/>
            <a:chExt cx="312772" cy="108077"/>
          </a:xfrm>
        </p:grpSpPr>
        <p:sp>
          <p:nvSpPr>
            <p:cNvPr id="50" name="Rectangle 4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5" name="Group 19"/>
          <p:cNvGrpSpPr>
            <a:grpSpLocks/>
          </p:cNvGrpSpPr>
          <p:nvPr/>
        </p:nvGrpSpPr>
        <p:grpSpPr bwMode="auto">
          <a:xfrm>
            <a:off x="697838" y="4609820"/>
            <a:ext cx="215900" cy="71438"/>
            <a:chOff x="641426" y="1647610"/>
            <a:chExt cx="312772" cy="108077"/>
          </a:xfrm>
        </p:grpSpPr>
        <p:sp>
          <p:nvSpPr>
            <p:cNvPr id="56" name="Rectangle 5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oup 19"/>
          <p:cNvGrpSpPr>
            <a:grpSpLocks/>
          </p:cNvGrpSpPr>
          <p:nvPr/>
        </p:nvGrpSpPr>
        <p:grpSpPr bwMode="auto">
          <a:xfrm>
            <a:off x="697838" y="5016007"/>
            <a:ext cx="215900" cy="71438"/>
            <a:chOff x="641426" y="1647610"/>
            <a:chExt cx="312772" cy="108077"/>
          </a:xfrm>
        </p:grpSpPr>
        <p:sp>
          <p:nvSpPr>
            <p:cNvPr id="59" name="Rectangle 58"/>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9" name="Rectangle 2"/>
          <p:cNvSpPr>
            <a:spLocks noGrp="1" noChangeArrowheads="1"/>
          </p:cNvSpPr>
          <p:nvPr>
            <p:ph type="ctrTitle"/>
          </p:nvPr>
        </p:nvSpPr>
        <p:spPr bwMode="auto">
          <a:xfrm>
            <a:off x="616351" y="690020"/>
            <a:ext cx="9228139"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a:defRPr/>
            </a:pPr>
            <a:r>
              <a:rPr lang="en-US" sz="2800" b="1" dirty="0">
                <a:solidFill>
                  <a:srgbClr val="0046AA"/>
                </a:solidFill>
                <a:latin typeface="D-DIN" panose="020B05040302020A0204" pitchFamily="34" charset="0"/>
                <a:cs typeface="Calibri" panose="020F0502020204030204" pitchFamily="34" charset="0"/>
              </a:rPr>
              <a:t>About Tradeswift</a:t>
            </a:r>
          </a:p>
        </p:txBody>
      </p:sp>
      <p:pic>
        <p:nvPicPr>
          <p:cNvPr id="32"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13238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4285556" y="1936256"/>
            <a:ext cx="3313652" cy="1755444"/>
            <a:chOff x="4218321" y="1263904"/>
            <a:chExt cx="3313652" cy="1755444"/>
          </a:xfrm>
        </p:grpSpPr>
        <p:sp>
          <p:nvSpPr>
            <p:cNvPr id="7" name="Rectangle 2"/>
            <p:cNvSpPr txBox="1">
              <a:spLocks noChangeArrowheads="1"/>
            </p:cNvSpPr>
            <p:nvPr/>
          </p:nvSpPr>
          <p:spPr bwMode="auto">
            <a:xfrm>
              <a:off x="4218321" y="2428799"/>
              <a:ext cx="3313652"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b="1" kern="0" dirty="0">
                  <a:solidFill>
                    <a:srgbClr val="0046AA"/>
                  </a:solidFill>
                  <a:latin typeface="D-DIN" panose="020B05040302020A0204" pitchFamily="34" charset="0"/>
                  <a:cs typeface="Times New Roman" panose="02020603050405020304" pitchFamily="18" charset="0"/>
                </a:rPr>
                <a:t>Fundamental </a:t>
              </a:r>
            </a:p>
            <a:p>
              <a:pPr eaLnBrk="1" hangingPunct="1"/>
              <a:r>
                <a:rPr lang="en-US" altLang="en-US" b="1" kern="0" dirty="0">
                  <a:solidFill>
                    <a:srgbClr val="0046AA"/>
                  </a:solidFill>
                  <a:latin typeface="D-DIN" panose="020B05040302020A0204" pitchFamily="34" charset="0"/>
                  <a:cs typeface="Times New Roman" panose="02020603050405020304" pitchFamily="18" charset="0"/>
                </a:rPr>
                <a:t>Analysis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4353" y="1263904"/>
              <a:ext cx="1031416" cy="1164895"/>
            </a:xfrm>
            <a:prstGeom prst="rect">
              <a:avLst/>
            </a:prstGeom>
          </p:spPr>
        </p:pic>
      </p:grpSp>
      <p:pic>
        <p:nvPicPr>
          <p:cNvPr id="8"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E93E0AC-7D05-43BB-8161-C41CFE5B3F85}"/>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29760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4744526" y="1725275"/>
            <a:ext cx="6556076" cy="23025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just" eaLnBrk="1" hangingPunct="1"/>
            <a:r>
              <a:rPr lang="en-US" altLang="en-US" sz="2800" b="1" kern="0" dirty="0">
                <a:solidFill>
                  <a:srgbClr val="0046AA"/>
                </a:solidFill>
                <a:latin typeface="D-DIN" panose="020B05040302020A0204" pitchFamily="34" charset="0"/>
                <a:cs typeface="Times New Roman" panose="02020603050405020304" pitchFamily="18" charset="0"/>
              </a:rPr>
              <a:t>The following 3 charts are historically very important for tracking overall valuations of the markets and can be very instrumental in making logical &amp; broader entry and exit decisions and last but not the least for right position sizing and efficient risk management </a:t>
            </a:r>
          </a:p>
        </p:txBody>
      </p:sp>
      <p:sp>
        <p:nvSpPr>
          <p:cNvPr id="2" name="Rectangle 1">
            <a:extLst>
              <a:ext uri="{FF2B5EF4-FFF2-40B4-BE49-F238E27FC236}">
                <a16:creationId xmlns:a16="http://schemas.microsoft.com/office/drawing/2014/main" id="{EB900CD1-3974-E75B-3F30-F2ADF0B1787D}"/>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D203B2BD-8432-0274-A6D1-CE61C1EDC0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6994D041-D158-DA7B-E663-48B8EE71074A}"/>
              </a:ext>
            </a:extLst>
          </p:cNvPr>
          <p:cNvSpPr txBox="1">
            <a:spLocks/>
          </p:cNvSpPr>
          <p:nvPr/>
        </p:nvSpPr>
        <p:spPr bwMode="auto">
          <a:xfrm>
            <a:off x="1250290" y="2928263"/>
            <a:ext cx="3071542"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altLang="en-US" sz="7200" b="1" dirty="0">
                <a:solidFill>
                  <a:srgbClr val="C00000"/>
                </a:solidFill>
                <a:latin typeface="D-DIN" panose="020B05040302020A0204" pitchFamily="34" charset="0"/>
                <a:cs typeface="Times New Roman" panose="02020603050405020304" pitchFamily="18" charset="0"/>
              </a:rPr>
              <a:t>The </a:t>
            </a:r>
          </a:p>
          <a:p>
            <a:pPr algn="r"/>
            <a:r>
              <a:rPr lang="en-US" altLang="en-US" sz="7200" b="1" dirty="0">
                <a:solidFill>
                  <a:srgbClr val="C00000"/>
                </a:solidFill>
                <a:latin typeface="D-DIN" panose="020B05040302020A0204" pitchFamily="34" charset="0"/>
                <a:cs typeface="Times New Roman" panose="02020603050405020304" pitchFamily="18" charset="0"/>
              </a:rPr>
              <a:t>Big </a:t>
            </a:r>
          </a:p>
          <a:p>
            <a:pPr algn="r"/>
            <a:r>
              <a:rPr lang="en-US" altLang="en-US" sz="7200" b="1" dirty="0">
                <a:solidFill>
                  <a:srgbClr val="C00000"/>
                </a:solidFill>
                <a:latin typeface="D-DIN" panose="020B05040302020A0204" pitchFamily="34" charset="0"/>
                <a:cs typeface="Times New Roman" panose="02020603050405020304" pitchFamily="18" charset="0"/>
              </a:rPr>
              <a:t>Picture</a:t>
            </a:r>
            <a:endParaRPr lang="en-IN" sz="7200" b="1" dirty="0">
              <a:solidFill>
                <a:srgbClr val="C00000"/>
              </a:solidFill>
              <a:latin typeface="D-DIN" panose="020B05040302020A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13C7189-2F84-6EDA-E65B-E909CDCDC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549" y="1851634"/>
            <a:ext cx="2011270" cy="2011270"/>
          </a:xfrm>
          <a:prstGeom prst="rect">
            <a:avLst/>
          </a:prstGeom>
        </p:spPr>
      </p:pic>
    </p:spTree>
    <p:extLst>
      <p:ext uri="{BB962C8B-B14F-4D97-AF65-F5344CB8AC3E}">
        <p14:creationId xmlns:p14="http://schemas.microsoft.com/office/powerpoint/2010/main" val="395744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F9A97A-B634-279E-8A0C-7C67408C3872}"/>
              </a:ext>
            </a:extLst>
          </p:cNvPr>
          <p:cNvPicPr>
            <a:picLocks noChangeAspect="1"/>
          </p:cNvPicPr>
          <p:nvPr/>
        </p:nvPicPr>
        <p:blipFill rotWithShape="1">
          <a:blip r:embed="rId3"/>
          <a:srcRect t="1534" r="778"/>
          <a:stretch/>
        </p:blipFill>
        <p:spPr>
          <a:xfrm>
            <a:off x="208642" y="625927"/>
            <a:ext cx="11794671" cy="6019801"/>
          </a:xfrm>
          <a:prstGeom prst="rect">
            <a:avLst/>
          </a:prstGeom>
        </p:spPr>
      </p:pic>
      <p:sp>
        <p:nvSpPr>
          <p:cNvPr id="7" name="Rectangle 2"/>
          <p:cNvSpPr txBox="1">
            <a:spLocks noChangeArrowheads="1"/>
          </p:cNvSpPr>
          <p:nvPr/>
        </p:nvSpPr>
        <p:spPr bwMode="auto">
          <a:xfrm>
            <a:off x="2228" y="53926"/>
            <a:ext cx="12189772" cy="5429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2800" b="1" kern="0" dirty="0">
                <a:solidFill>
                  <a:srgbClr val="0046AA"/>
                </a:solidFill>
                <a:latin typeface="D-DIN" panose="020B05040302020A0204" pitchFamily="34" charset="0"/>
                <a:cs typeface="Times New Roman" panose="02020603050405020304" pitchFamily="18" charset="0"/>
              </a:rPr>
              <a:t>Nifty PE Ratio</a:t>
            </a:r>
          </a:p>
        </p:txBody>
      </p:sp>
      <p:graphicFrame>
        <p:nvGraphicFramePr>
          <p:cNvPr id="5" name="Table 4"/>
          <p:cNvGraphicFramePr>
            <a:graphicFrameLocks noGrp="1"/>
          </p:cNvGraphicFramePr>
          <p:nvPr>
            <p:extLst>
              <p:ext uri="{D42A27DB-BD31-4B8C-83A1-F6EECF244321}">
                <p14:modId xmlns:p14="http://schemas.microsoft.com/office/powerpoint/2010/main" val="1863243033"/>
              </p:ext>
            </p:extLst>
          </p:nvPr>
        </p:nvGraphicFramePr>
        <p:xfrm>
          <a:off x="8349277" y="4621216"/>
          <a:ext cx="3520957" cy="1633719"/>
        </p:xfrm>
        <a:graphic>
          <a:graphicData uri="http://schemas.openxmlformats.org/drawingml/2006/table">
            <a:tbl>
              <a:tblPr firstRow="1" firstCol="1" bandRow="1">
                <a:tableStyleId>{5C22544A-7EE6-4342-B048-85BDC9FD1C3A}</a:tableStyleId>
              </a:tblPr>
              <a:tblGrid>
                <a:gridCol w="914398">
                  <a:extLst>
                    <a:ext uri="{9D8B030D-6E8A-4147-A177-3AD203B41FA5}">
                      <a16:colId xmlns:a16="http://schemas.microsoft.com/office/drawing/2014/main" val="20000"/>
                    </a:ext>
                  </a:extLst>
                </a:gridCol>
                <a:gridCol w="864296">
                  <a:extLst>
                    <a:ext uri="{9D8B030D-6E8A-4147-A177-3AD203B41FA5}">
                      <a16:colId xmlns:a16="http://schemas.microsoft.com/office/drawing/2014/main" val="20001"/>
                    </a:ext>
                  </a:extLst>
                </a:gridCol>
                <a:gridCol w="651353">
                  <a:extLst>
                    <a:ext uri="{9D8B030D-6E8A-4147-A177-3AD203B41FA5}">
                      <a16:colId xmlns:a16="http://schemas.microsoft.com/office/drawing/2014/main" val="20002"/>
                    </a:ext>
                  </a:extLst>
                </a:gridCol>
                <a:gridCol w="1090910">
                  <a:extLst>
                    <a:ext uri="{9D8B030D-6E8A-4147-A177-3AD203B41FA5}">
                      <a16:colId xmlns:a16="http://schemas.microsoft.com/office/drawing/2014/main" val="20003"/>
                    </a:ext>
                  </a:extLst>
                </a:gridCol>
              </a:tblGrid>
              <a:tr h="219696">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Date</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PE</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EPS</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210820">
                <a:tc>
                  <a:txBody>
                    <a:bodyPr/>
                    <a:lstStyle/>
                    <a:p>
                      <a:pPr algn="ctr">
                        <a:lnSpc>
                          <a:spcPct val="107000"/>
                        </a:lnSpc>
                        <a:spcAft>
                          <a:spcPts val="0"/>
                        </a:spcAft>
                      </a:pPr>
                      <a:r>
                        <a:rPr lang="en-IN" sz="1050" b="1">
                          <a:solidFill>
                            <a:schemeClr val="tx1"/>
                          </a:solidFill>
                          <a:effectLst/>
                          <a:latin typeface="D-DIN" panose="020B05040302020A0204" pitchFamily="34" charset="0"/>
                          <a:cs typeface="Calibri" panose="020F0502020204030204" pitchFamily="34" charset="0"/>
                        </a:rPr>
                        <a:t>11-02-2000</a:t>
                      </a:r>
                      <a:endParaRPr lang="en-IN" sz="1050" b="1" dirty="0">
                        <a:solidFill>
                          <a:schemeClr val="tx1"/>
                        </a:solidFill>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1756</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28.47</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61.67</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21362">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21-09-2001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854.4</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tx1"/>
                          </a:solidFill>
                          <a:effectLst/>
                          <a:latin typeface="D-DIN" panose="020B05040302020A0204" pitchFamily="34" charset="0"/>
                          <a:ea typeface="+mn-ea"/>
                          <a:cs typeface="Calibri" panose="020F0502020204030204" pitchFamily="34" charset="0"/>
                        </a:rPr>
                        <a:t>12.3</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69.46</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79200">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07-03-2002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1193.05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tx1"/>
                          </a:solidFill>
                          <a:effectLst/>
                          <a:latin typeface="D-DIN" panose="020B05040302020A0204" pitchFamily="34" charset="0"/>
                          <a:ea typeface="+mn-ea"/>
                          <a:cs typeface="Calibri" panose="020F0502020204030204" pitchFamily="34" charset="0"/>
                        </a:rPr>
                        <a:t>19.11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tx1"/>
                          </a:solidFill>
                          <a:effectLst/>
                          <a:latin typeface="D-DIN" panose="020B05040302020A0204" pitchFamily="34" charset="0"/>
                          <a:ea typeface="+mn-ea"/>
                          <a:cs typeface="Calibri" panose="020F0502020204030204" pitchFamily="34" charset="0"/>
                        </a:rPr>
                        <a:t>62.43</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00280">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08-02-2021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15115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42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359</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00280">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19-10-2021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tx1"/>
                          </a:solidFill>
                          <a:effectLst/>
                          <a:latin typeface="D-DIN" panose="020B05040302020A0204" pitchFamily="34" charset="0"/>
                          <a:ea typeface="+mn-ea"/>
                          <a:cs typeface="Calibri" panose="020F0502020204030204" pitchFamily="34" charset="0"/>
                        </a:rPr>
                        <a:t>18418</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27.97</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658.49</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18291"/>
                  </a:ext>
                </a:extLst>
              </a:tr>
              <a:tr h="200280">
                <a:tc>
                  <a:txBody>
                    <a:bodyPr/>
                    <a:lstStyle/>
                    <a:p>
                      <a:pPr marL="0" algn="ctr" defTabSz="914445" rtl="0" eaLnBrk="1" fontAlgn="b"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20-06-2022</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tx1"/>
                          </a:solidFill>
                          <a:effectLst/>
                          <a:latin typeface="D-DIN" panose="020B05040302020A0204" pitchFamily="34" charset="0"/>
                          <a:ea typeface="+mn-ea"/>
                          <a:cs typeface="Calibri" panose="020F0502020204030204" pitchFamily="34" charset="0"/>
                        </a:rPr>
                        <a:t>15350</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tx1"/>
                          </a:solidFill>
                          <a:effectLst/>
                          <a:latin typeface="D-DIN" panose="020B05040302020A0204" pitchFamily="34" charset="0"/>
                          <a:ea typeface="+mn-ea"/>
                          <a:cs typeface="Calibri" panose="020F0502020204030204" pitchFamily="34" charset="0"/>
                        </a:rPr>
                        <a:t>18.99</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b"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808.32</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7438896"/>
                  </a:ext>
                </a:extLst>
              </a:tr>
              <a:tr h="200280">
                <a:tc>
                  <a:txBody>
                    <a:bodyPr/>
                    <a:lstStyle/>
                    <a:p>
                      <a:pPr marL="0" algn="ctr" defTabSz="914445" rtl="0" eaLnBrk="1" fontAlgn="b"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04-08-2023</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tx1"/>
                          </a:solidFill>
                          <a:effectLst/>
                          <a:latin typeface="D-DIN" panose="020B05040302020A0204" pitchFamily="34" charset="0"/>
                          <a:ea typeface="+mn-ea"/>
                          <a:cs typeface="Calibri" panose="020F0502020204030204" pitchFamily="34" charset="0"/>
                        </a:rPr>
                        <a:t>19382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tx1"/>
                          </a:solidFill>
                          <a:effectLst/>
                          <a:latin typeface="D-DIN" panose="020B05040302020A0204" pitchFamily="34" charset="0"/>
                          <a:ea typeface="+mn-ea"/>
                          <a:cs typeface="Calibri" panose="020F0502020204030204" pitchFamily="34" charset="0"/>
                        </a:rPr>
                        <a:t>22.55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b" latinLnBrk="0" hangingPunct="1">
                        <a:lnSpc>
                          <a:spcPct val="107000"/>
                        </a:lnSpc>
                        <a:spcAft>
                          <a:spcPts val="0"/>
                        </a:spcAft>
                      </a:pPr>
                      <a:r>
                        <a:rPr lang="en-US" sz="1050" b="1" kern="1200" dirty="0">
                          <a:solidFill>
                            <a:schemeClr val="tx1"/>
                          </a:solidFill>
                          <a:effectLst/>
                          <a:latin typeface="D-DIN" panose="020B05040302020A0204" pitchFamily="34" charset="0"/>
                          <a:ea typeface="+mn-ea"/>
                          <a:cs typeface="Calibri" panose="020F0502020204030204" pitchFamily="34" charset="0"/>
                        </a:rPr>
                        <a:t>859.51</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1916920"/>
                  </a:ext>
                </a:extLst>
              </a:tr>
            </a:tbl>
          </a:graphicData>
        </a:graphic>
      </p:graphicFrame>
    </p:spTree>
    <p:extLst>
      <p:ext uri="{BB962C8B-B14F-4D97-AF65-F5344CB8AC3E}">
        <p14:creationId xmlns:p14="http://schemas.microsoft.com/office/powerpoint/2010/main" val="102070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AC5BE3-5361-8F96-09FD-1095E6EE74C0}"/>
              </a:ext>
            </a:extLst>
          </p:cNvPr>
          <p:cNvPicPr>
            <a:picLocks noChangeAspect="1"/>
          </p:cNvPicPr>
          <p:nvPr/>
        </p:nvPicPr>
        <p:blipFill>
          <a:blip r:embed="rId3"/>
          <a:stretch>
            <a:fillRect/>
          </a:stretch>
        </p:blipFill>
        <p:spPr>
          <a:xfrm>
            <a:off x="286656" y="596900"/>
            <a:ext cx="11734800" cy="6019467"/>
          </a:xfrm>
          <a:prstGeom prst="rect">
            <a:avLst/>
          </a:prstGeom>
        </p:spPr>
      </p:pic>
      <p:sp>
        <p:nvSpPr>
          <p:cNvPr id="8" name="Rectangle 2"/>
          <p:cNvSpPr txBox="1">
            <a:spLocks noChangeArrowheads="1"/>
          </p:cNvSpPr>
          <p:nvPr/>
        </p:nvSpPr>
        <p:spPr bwMode="auto">
          <a:xfrm>
            <a:off x="2228" y="53926"/>
            <a:ext cx="12189772" cy="5429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2800" b="1" kern="0" dirty="0">
                <a:solidFill>
                  <a:srgbClr val="0046AA"/>
                </a:solidFill>
                <a:latin typeface="D-DIN" panose="020B05040302020A0204" pitchFamily="34" charset="0"/>
                <a:cs typeface="Times New Roman" panose="02020603050405020304" pitchFamily="18" charset="0"/>
              </a:rPr>
              <a:t>Nifty PB Ratio</a:t>
            </a:r>
          </a:p>
        </p:txBody>
      </p:sp>
      <p:graphicFrame>
        <p:nvGraphicFramePr>
          <p:cNvPr id="5" name="Table 4">
            <a:extLst>
              <a:ext uri="{FF2B5EF4-FFF2-40B4-BE49-F238E27FC236}">
                <a16:creationId xmlns:a16="http://schemas.microsoft.com/office/drawing/2014/main" id="{18AE0B31-0BAA-1ECB-7CA4-D18AEEBCD931}"/>
              </a:ext>
            </a:extLst>
          </p:cNvPr>
          <p:cNvGraphicFramePr>
            <a:graphicFrameLocks noGrp="1"/>
          </p:cNvGraphicFramePr>
          <p:nvPr>
            <p:extLst>
              <p:ext uri="{D42A27DB-BD31-4B8C-83A1-F6EECF244321}">
                <p14:modId xmlns:p14="http://schemas.microsoft.com/office/powerpoint/2010/main" val="804683528"/>
              </p:ext>
            </p:extLst>
          </p:nvPr>
        </p:nvGraphicFramePr>
        <p:xfrm>
          <a:off x="8349277" y="4487866"/>
          <a:ext cx="3520957" cy="1828801"/>
        </p:xfrm>
        <a:graphic>
          <a:graphicData uri="http://schemas.openxmlformats.org/drawingml/2006/table">
            <a:tbl>
              <a:tblPr firstRow="1" firstCol="1" bandRow="1">
                <a:tableStyleId>{5C22544A-7EE6-4342-B048-85BDC9FD1C3A}</a:tableStyleId>
              </a:tblPr>
              <a:tblGrid>
                <a:gridCol w="914398">
                  <a:extLst>
                    <a:ext uri="{9D8B030D-6E8A-4147-A177-3AD203B41FA5}">
                      <a16:colId xmlns:a16="http://schemas.microsoft.com/office/drawing/2014/main" val="20000"/>
                    </a:ext>
                  </a:extLst>
                </a:gridCol>
                <a:gridCol w="864296">
                  <a:extLst>
                    <a:ext uri="{9D8B030D-6E8A-4147-A177-3AD203B41FA5}">
                      <a16:colId xmlns:a16="http://schemas.microsoft.com/office/drawing/2014/main" val="20001"/>
                    </a:ext>
                  </a:extLst>
                </a:gridCol>
                <a:gridCol w="651353">
                  <a:extLst>
                    <a:ext uri="{9D8B030D-6E8A-4147-A177-3AD203B41FA5}">
                      <a16:colId xmlns:a16="http://schemas.microsoft.com/office/drawing/2014/main" val="20002"/>
                    </a:ext>
                  </a:extLst>
                </a:gridCol>
                <a:gridCol w="1090910">
                  <a:extLst>
                    <a:ext uri="{9D8B030D-6E8A-4147-A177-3AD203B41FA5}">
                      <a16:colId xmlns:a16="http://schemas.microsoft.com/office/drawing/2014/main" val="20003"/>
                    </a:ext>
                  </a:extLst>
                </a:gridCol>
              </a:tblGrid>
              <a:tr h="249144">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Date</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PB</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Book Value</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239079">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02/05/2003</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938</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2.02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464.35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15175">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08/01/2008</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4771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6.54</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729.51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1034">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27/10/2008</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2524</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2.12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1190.5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04945">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25/03/2020</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7610</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2.17</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3506.9</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15174">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17/02/2021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15208</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4.31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3528.5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27125">
                <a:tc>
                  <a:txBody>
                    <a:bodyPr/>
                    <a:lstStyle/>
                    <a:p>
                      <a:pPr marL="0" algn="ctr" defTabSz="914445" rtl="0" eaLnBrk="1" fontAlgn="b"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20/06/2022</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15350</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3.92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b"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3915.82</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18291"/>
                  </a:ext>
                </a:extLst>
              </a:tr>
              <a:tr h="227125">
                <a:tc>
                  <a:txBody>
                    <a:bodyPr/>
                    <a:lstStyle/>
                    <a:p>
                      <a:pPr marL="0" algn="ctr" defTabSz="914445" rtl="0" eaLnBrk="1" fontAlgn="b"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04/08/2023</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19382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4.69</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b"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4132.62</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7438896"/>
                  </a:ext>
                </a:extLst>
              </a:tr>
            </a:tbl>
          </a:graphicData>
        </a:graphic>
      </p:graphicFrame>
    </p:spTree>
    <p:extLst>
      <p:ext uri="{BB962C8B-B14F-4D97-AF65-F5344CB8AC3E}">
        <p14:creationId xmlns:p14="http://schemas.microsoft.com/office/powerpoint/2010/main" val="219724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090F1F-71CD-3917-04FC-F3A8B0B65E57}"/>
              </a:ext>
            </a:extLst>
          </p:cNvPr>
          <p:cNvPicPr>
            <a:picLocks noChangeAspect="1"/>
          </p:cNvPicPr>
          <p:nvPr/>
        </p:nvPicPr>
        <p:blipFill>
          <a:blip r:embed="rId3"/>
          <a:stretch>
            <a:fillRect/>
          </a:stretch>
        </p:blipFill>
        <p:spPr>
          <a:xfrm>
            <a:off x="293384" y="596900"/>
            <a:ext cx="11734231" cy="6106377"/>
          </a:xfrm>
          <a:prstGeom prst="rect">
            <a:avLst/>
          </a:prstGeom>
        </p:spPr>
      </p:pic>
      <p:sp>
        <p:nvSpPr>
          <p:cNvPr id="8" name="Rectangle 2"/>
          <p:cNvSpPr txBox="1">
            <a:spLocks noChangeArrowheads="1"/>
          </p:cNvSpPr>
          <p:nvPr/>
        </p:nvSpPr>
        <p:spPr bwMode="auto">
          <a:xfrm>
            <a:off x="2228" y="53926"/>
            <a:ext cx="12189772" cy="5429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2800" b="1" kern="0" dirty="0">
                <a:solidFill>
                  <a:srgbClr val="0046AA"/>
                </a:solidFill>
                <a:latin typeface="D-DIN" panose="020B05040302020A0204" pitchFamily="34" charset="0"/>
                <a:cs typeface="Times New Roman" panose="02020603050405020304" pitchFamily="18" charset="0"/>
              </a:rPr>
              <a:t>Nifty Dividend Yield Ratio</a:t>
            </a:r>
          </a:p>
        </p:txBody>
      </p:sp>
      <p:graphicFrame>
        <p:nvGraphicFramePr>
          <p:cNvPr id="6" name="Table 5"/>
          <p:cNvGraphicFramePr>
            <a:graphicFrameLocks noGrp="1"/>
          </p:cNvGraphicFramePr>
          <p:nvPr>
            <p:extLst>
              <p:ext uri="{D42A27DB-BD31-4B8C-83A1-F6EECF244321}">
                <p14:modId xmlns:p14="http://schemas.microsoft.com/office/powerpoint/2010/main" val="7202662"/>
              </p:ext>
            </p:extLst>
          </p:nvPr>
        </p:nvGraphicFramePr>
        <p:xfrm>
          <a:off x="7672691" y="4581335"/>
          <a:ext cx="4254500" cy="1878080"/>
        </p:xfrm>
        <a:graphic>
          <a:graphicData uri="http://schemas.openxmlformats.org/drawingml/2006/table">
            <a:tbl>
              <a:tblPr firstRow="1" firstCol="1" bandRow="1">
                <a:tableStyleId>{5C22544A-7EE6-4342-B048-85BDC9FD1C3A}</a:tableStyleId>
              </a:tblPr>
              <a:tblGrid>
                <a:gridCol w="825500">
                  <a:extLst>
                    <a:ext uri="{9D8B030D-6E8A-4147-A177-3AD203B41FA5}">
                      <a16:colId xmlns:a16="http://schemas.microsoft.com/office/drawing/2014/main" val="20000"/>
                    </a:ext>
                  </a:extLst>
                </a:gridCol>
                <a:gridCol w="706194">
                  <a:extLst>
                    <a:ext uri="{9D8B030D-6E8A-4147-A177-3AD203B41FA5}">
                      <a16:colId xmlns:a16="http://schemas.microsoft.com/office/drawing/2014/main" val="20001"/>
                    </a:ext>
                  </a:extLst>
                </a:gridCol>
                <a:gridCol w="1541706">
                  <a:extLst>
                    <a:ext uri="{9D8B030D-6E8A-4147-A177-3AD203B41FA5}">
                      <a16:colId xmlns:a16="http://schemas.microsoft.com/office/drawing/2014/main" val="20002"/>
                    </a:ext>
                  </a:extLst>
                </a:gridCol>
                <a:gridCol w="1181100">
                  <a:extLst>
                    <a:ext uri="{9D8B030D-6E8A-4147-A177-3AD203B41FA5}">
                      <a16:colId xmlns:a16="http://schemas.microsoft.com/office/drawing/2014/main" val="20003"/>
                    </a:ext>
                  </a:extLst>
                </a:gridCol>
              </a:tblGrid>
              <a:tr h="228851">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Date</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Dividend Yield (%)</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tc>
                  <a:txBody>
                    <a:bodyPr/>
                    <a:lstStyle/>
                    <a:p>
                      <a:pPr algn="ctr">
                        <a:lnSpc>
                          <a:spcPct val="107000"/>
                        </a:lnSpc>
                        <a:spcAft>
                          <a:spcPts val="0"/>
                        </a:spcAft>
                      </a:pPr>
                      <a:r>
                        <a:rPr lang="en-IN" sz="1050" b="1" dirty="0">
                          <a:effectLst/>
                          <a:latin typeface="D-DIN" panose="020B05040302020A0204" pitchFamily="34" charset="0"/>
                          <a:cs typeface="Calibri" panose="020F0502020204030204" pitchFamily="34" charset="0"/>
                        </a:rPr>
                        <a:t>Nifty Book Value</a:t>
                      </a:r>
                      <a:endParaRPr lang="en-IN" sz="1050" b="1" dirty="0">
                        <a:effectLst/>
                        <a:latin typeface="D-DIN" panose="020B05040302020A0204" pitchFamily="34" charset="0"/>
                        <a:ea typeface="Calibri" panose="020F0502020204030204" pitchFamily="34" charset="0"/>
                        <a:cs typeface="Calibri" panose="020F0502020204030204" pitchFamily="34" charset="0"/>
                      </a:endParaRP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218440">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07-05-2001</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1139</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0.59</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6.72</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6596">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12-05-2003</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936</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3.18</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29.76</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29362">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08-03-2004</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1885</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1.36</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25.63</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85675">
                <a:tc>
                  <a:txBody>
                    <a:bodyPr/>
                    <a:lstStyle/>
                    <a:p>
                      <a:pPr algn="ctr">
                        <a:lnSpc>
                          <a:spcPct val="107000"/>
                        </a:lnSpc>
                        <a:spcAft>
                          <a:spcPts val="0"/>
                        </a:spcAft>
                      </a:pPr>
                      <a:r>
                        <a:rPr lang="en-IN" sz="1050" b="1" kern="1200">
                          <a:solidFill>
                            <a:schemeClr val="dk1"/>
                          </a:solidFill>
                          <a:effectLst/>
                          <a:latin typeface="D-DIN" panose="020B05040302020A0204" pitchFamily="34" charset="0"/>
                          <a:ea typeface="+mn-ea"/>
                          <a:cs typeface="Calibri" panose="020F0502020204030204" pitchFamily="34" charset="0"/>
                        </a:rPr>
                        <a:t>27-10-2008</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2524</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2.24</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55.53</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6596">
                <a:tc>
                  <a:txBody>
                    <a:bodyPr/>
                    <a:lstStyle/>
                    <a:p>
                      <a:pPr algn="ctr">
                        <a:lnSpc>
                          <a:spcPct val="107000"/>
                        </a:lnSpc>
                        <a:spcAft>
                          <a:spcPts val="0"/>
                        </a:spcAft>
                      </a:pPr>
                      <a:r>
                        <a:rPr lang="en-IN" sz="1050" b="1" kern="1200">
                          <a:solidFill>
                            <a:schemeClr val="dk1"/>
                          </a:solidFill>
                          <a:effectLst/>
                          <a:latin typeface="D-DIN" panose="020B05040302020A0204" pitchFamily="34" charset="0"/>
                          <a:ea typeface="+mn-ea"/>
                          <a:cs typeface="Calibri" panose="020F0502020204030204" pitchFamily="34" charset="0"/>
                        </a:rPr>
                        <a:t>28-07-2010</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a:solidFill>
                            <a:schemeClr val="dk1"/>
                          </a:solidFill>
                          <a:effectLst/>
                          <a:latin typeface="D-DIN" panose="020B05040302020A0204" pitchFamily="34" charset="0"/>
                          <a:ea typeface="+mn-ea"/>
                          <a:cs typeface="Calibri" panose="020F0502020204030204" pitchFamily="34" charset="0"/>
                        </a:rPr>
                        <a:t>5430</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0.9</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48.87</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07520">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23-03-2020</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7610</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2.00</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n-IN" sz="1050" b="1" kern="1200" dirty="0">
                          <a:solidFill>
                            <a:schemeClr val="dk1"/>
                          </a:solidFill>
                          <a:effectLst/>
                          <a:latin typeface="D-DIN" panose="020B05040302020A0204" pitchFamily="34" charset="0"/>
                          <a:ea typeface="+mn-ea"/>
                          <a:cs typeface="Calibri" panose="020F0502020204030204" pitchFamily="34" charset="0"/>
                        </a:rPr>
                        <a:t>152.2</a:t>
                      </a:r>
                    </a:p>
                  </a:txBody>
                  <a:tcPr marL="68580" marR="68580"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07520">
                <a:tc>
                  <a:txBody>
                    <a:bodyPr/>
                    <a:lstStyle/>
                    <a:p>
                      <a:pPr marL="0" algn="ctr" defTabSz="914445" rtl="0" eaLnBrk="1" fontAlgn="b"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20-02-2022</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15350</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t"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1.48</a:t>
                      </a:r>
                    </a:p>
                  </a:txBody>
                  <a:tcPr marL="9525" marR="9525" marT="9525" marB="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b"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227.18</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7281004"/>
                  </a:ext>
                </a:extLst>
              </a:tr>
              <a:tr h="207520">
                <a:tc>
                  <a:txBody>
                    <a:bodyPr/>
                    <a:lstStyle/>
                    <a:p>
                      <a:pPr marL="0" algn="ctr" defTabSz="914445" rtl="0" eaLnBrk="1" fontAlgn="b"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04-08-2022</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ctr" latinLnBrk="0" hangingPunct="1">
                        <a:lnSpc>
                          <a:spcPct val="107000"/>
                        </a:lnSpc>
                        <a:spcAft>
                          <a:spcPts val="0"/>
                        </a:spcAft>
                      </a:pPr>
                      <a:r>
                        <a:rPr lang="en-US" sz="1050" b="1" kern="1200">
                          <a:solidFill>
                            <a:schemeClr val="dk1"/>
                          </a:solidFill>
                          <a:effectLst/>
                          <a:latin typeface="D-DIN" panose="020B05040302020A0204" pitchFamily="34" charset="0"/>
                          <a:ea typeface="+mn-ea"/>
                          <a:cs typeface="Calibri" panose="020F0502020204030204" pitchFamily="34" charset="0"/>
                        </a:rPr>
                        <a:t>19382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t"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1.35</a:t>
                      </a:r>
                    </a:p>
                  </a:txBody>
                  <a:tcPr marL="9525" marR="9525" marT="9525" marB="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45" rtl="0" eaLnBrk="1" fontAlgn="b" latinLnBrk="0" hangingPunct="1">
                        <a:lnSpc>
                          <a:spcPct val="107000"/>
                        </a:lnSpc>
                        <a:spcAft>
                          <a:spcPts val="0"/>
                        </a:spcAft>
                      </a:pPr>
                      <a:r>
                        <a:rPr lang="en-US" sz="1050" b="1" kern="1200" dirty="0">
                          <a:solidFill>
                            <a:schemeClr val="dk1"/>
                          </a:solidFill>
                          <a:effectLst/>
                          <a:latin typeface="D-DIN" panose="020B05040302020A0204" pitchFamily="34" charset="0"/>
                          <a:ea typeface="+mn-ea"/>
                          <a:cs typeface="Calibri" panose="020F0502020204030204" pitchFamily="34" charset="0"/>
                        </a:rPr>
                        <a:t>261.65</a:t>
                      </a:r>
                    </a:p>
                  </a:txBody>
                  <a:tcPr marL="9525" marR="9525" marT="9525"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7150943"/>
                  </a:ext>
                </a:extLst>
              </a:tr>
            </a:tbl>
          </a:graphicData>
        </a:graphic>
      </p:graphicFrame>
    </p:spTree>
    <p:extLst>
      <p:ext uri="{BB962C8B-B14F-4D97-AF65-F5344CB8AC3E}">
        <p14:creationId xmlns:p14="http://schemas.microsoft.com/office/powerpoint/2010/main" val="334321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9B4D8D4-00F5-67AD-ED0F-3C7F8196922E}"/>
              </a:ext>
            </a:extLst>
          </p:cNvPr>
          <p:cNvSpPr txBox="1"/>
          <p:nvPr/>
        </p:nvSpPr>
        <p:spPr>
          <a:xfrm>
            <a:off x="1" y="4997728"/>
            <a:ext cx="12192000" cy="1200329"/>
          </a:xfrm>
          <a:prstGeom prst="rect">
            <a:avLst/>
          </a:prstGeom>
          <a:noFill/>
        </p:spPr>
        <p:txBody>
          <a:bodyPr wrap="square" rtlCol="0">
            <a:spAutoFit/>
          </a:bodyPr>
          <a:lstStyle/>
          <a:p>
            <a:pPr algn="ctr"/>
            <a:r>
              <a:rPr lang="en-US" b="1" dirty="0">
                <a:solidFill>
                  <a:srgbClr val="069F48"/>
                </a:solidFill>
                <a:latin typeface="D-DIN" panose="020B0504030202030204" pitchFamily="34" charset="0"/>
                <a:cs typeface="Calibri" panose="020F0502020204030204" pitchFamily="34" charset="0"/>
              </a:rPr>
              <a:t>We look for opportunities to play with high growth and</a:t>
            </a:r>
          </a:p>
          <a:p>
            <a:pPr algn="ctr"/>
            <a:r>
              <a:rPr lang="en-US" b="1" dirty="0">
                <a:solidFill>
                  <a:srgbClr val="069F48"/>
                </a:solidFill>
                <a:latin typeface="D-DIN" panose="020B0504030202030204" pitchFamily="34" charset="0"/>
                <a:cs typeface="Calibri" panose="020F0502020204030204" pitchFamily="34" charset="0"/>
              </a:rPr>
              <a:t>Under researched companies and unsung </a:t>
            </a:r>
            <a:r>
              <a:rPr lang="en-US" b="1" dirty="0" err="1">
                <a:solidFill>
                  <a:srgbClr val="069F48"/>
                </a:solidFill>
                <a:latin typeface="D-DIN" panose="020B0504030202030204" pitchFamily="34" charset="0"/>
                <a:cs typeface="Calibri" panose="020F0502020204030204" pitchFamily="34" charset="0"/>
              </a:rPr>
              <a:t>heros</a:t>
            </a:r>
            <a:r>
              <a:rPr lang="en-US" b="1" dirty="0">
                <a:solidFill>
                  <a:srgbClr val="069F48"/>
                </a:solidFill>
                <a:latin typeface="D-DIN" panose="020B0504030202030204" pitchFamily="34" charset="0"/>
                <a:cs typeface="Calibri" panose="020F0502020204030204" pitchFamily="34" charset="0"/>
              </a:rPr>
              <a:t> </a:t>
            </a:r>
          </a:p>
          <a:p>
            <a:pPr algn="ctr"/>
            <a:r>
              <a:rPr lang="en-US" b="1" dirty="0">
                <a:solidFill>
                  <a:srgbClr val="069F48"/>
                </a:solidFill>
                <a:latin typeface="D-DIN" panose="020B0504030202030204" pitchFamily="34" charset="0"/>
                <a:cs typeface="Calibri" panose="020F0502020204030204" pitchFamily="34" charset="0"/>
              </a:rPr>
              <a:t>for higher returns and alpha</a:t>
            </a:r>
          </a:p>
        </p:txBody>
      </p:sp>
      <p:graphicFrame>
        <p:nvGraphicFramePr>
          <p:cNvPr id="2" name="Table 1">
            <a:extLst>
              <a:ext uri="{FF2B5EF4-FFF2-40B4-BE49-F238E27FC236}">
                <a16:creationId xmlns:a16="http://schemas.microsoft.com/office/drawing/2014/main" id="{8CC2901F-A978-4C25-40AC-C8098478A557}"/>
              </a:ext>
            </a:extLst>
          </p:cNvPr>
          <p:cNvGraphicFramePr>
            <a:graphicFrameLocks noGrp="1"/>
          </p:cNvGraphicFramePr>
          <p:nvPr>
            <p:extLst>
              <p:ext uri="{D42A27DB-BD31-4B8C-83A1-F6EECF244321}">
                <p14:modId xmlns:p14="http://schemas.microsoft.com/office/powerpoint/2010/main" val="3258314354"/>
              </p:ext>
            </p:extLst>
          </p:nvPr>
        </p:nvGraphicFramePr>
        <p:xfrm>
          <a:off x="1309418" y="1745017"/>
          <a:ext cx="9573163" cy="2743200"/>
        </p:xfrm>
        <a:graphic>
          <a:graphicData uri="http://schemas.openxmlformats.org/drawingml/2006/table">
            <a:tbl>
              <a:tblPr>
                <a:tableStyleId>{5C22544A-7EE6-4342-B048-85BDC9FD1C3A}</a:tableStyleId>
              </a:tblPr>
              <a:tblGrid>
                <a:gridCol w="4937190">
                  <a:extLst>
                    <a:ext uri="{9D8B030D-6E8A-4147-A177-3AD203B41FA5}">
                      <a16:colId xmlns:a16="http://schemas.microsoft.com/office/drawing/2014/main" val="2016085891"/>
                    </a:ext>
                  </a:extLst>
                </a:gridCol>
                <a:gridCol w="1493789">
                  <a:extLst>
                    <a:ext uri="{9D8B030D-6E8A-4147-A177-3AD203B41FA5}">
                      <a16:colId xmlns:a16="http://schemas.microsoft.com/office/drawing/2014/main" val="1537623437"/>
                    </a:ext>
                  </a:extLst>
                </a:gridCol>
                <a:gridCol w="1373918">
                  <a:extLst>
                    <a:ext uri="{9D8B030D-6E8A-4147-A177-3AD203B41FA5}">
                      <a16:colId xmlns:a16="http://schemas.microsoft.com/office/drawing/2014/main" val="576946695"/>
                    </a:ext>
                  </a:extLst>
                </a:gridCol>
                <a:gridCol w="1768266">
                  <a:extLst>
                    <a:ext uri="{9D8B030D-6E8A-4147-A177-3AD203B41FA5}">
                      <a16:colId xmlns:a16="http://schemas.microsoft.com/office/drawing/2014/main" val="236386581"/>
                    </a:ext>
                  </a:extLst>
                </a:gridCol>
              </a:tblGrid>
              <a:tr h="464052">
                <a:tc>
                  <a:txBody>
                    <a:bodyPr/>
                    <a:lstStyle/>
                    <a:p>
                      <a:pPr algn="ctr" fontAlgn="b"/>
                      <a:r>
                        <a:rPr lang="en-US" sz="2000" b="1" u="none" strike="noStrike" dirty="0">
                          <a:solidFill>
                            <a:schemeClr val="bg1"/>
                          </a:solidFill>
                          <a:effectLst/>
                          <a:latin typeface="D-DIN" panose="020B0504030202030204" pitchFamily="34" charset="0"/>
                        </a:rPr>
                        <a:t>INDEX</a:t>
                      </a:r>
                      <a:endParaRPr lang="en-US" sz="2000" b="1" i="0" u="none" strike="noStrike" dirty="0">
                        <a:solidFill>
                          <a:schemeClr val="bg1"/>
                        </a:solidFill>
                        <a:effectLst/>
                        <a:latin typeface="D-DIN" panose="020B0504030202030204" pitchFamily="34" charset="0"/>
                      </a:endParaRPr>
                    </a:p>
                  </a:txBody>
                  <a:tcPr marL="9525" marR="9525" marT="9525" marB="0" anchor="ctr">
                    <a:lnL w="12700" cap="flat" cmpd="sng" algn="ctr">
                      <a:solidFill>
                        <a:srgbClr val="C00000"/>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C00000"/>
                    </a:solidFill>
                  </a:tcPr>
                </a:tc>
                <a:tc>
                  <a:txBody>
                    <a:bodyPr/>
                    <a:lstStyle/>
                    <a:p>
                      <a:pPr algn="ctr" fontAlgn="t"/>
                      <a:r>
                        <a:rPr lang="en-US" sz="2000" b="1" u="none" strike="noStrike" dirty="0">
                          <a:solidFill>
                            <a:schemeClr val="bg1"/>
                          </a:solidFill>
                          <a:effectLst/>
                          <a:latin typeface="D-DIN" panose="020B0504030202030204" pitchFamily="34" charset="0"/>
                        </a:rPr>
                        <a:t>2013</a:t>
                      </a:r>
                      <a:endParaRPr lang="en-US" sz="2000" b="1" i="0" u="none" strike="noStrike" dirty="0">
                        <a:solidFill>
                          <a:schemeClr val="bg1"/>
                        </a:solidFill>
                        <a:effectLst/>
                        <a:latin typeface="D-DIN" panose="020B0504030202030204" pitchFamily="34" charset="0"/>
                      </a:endParaRPr>
                    </a:p>
                  </a:txBody>
                  <a:tcPr marL="9525" marR="9525" marT="9525" marB="0" anchor="ctr">
                    <a:lnB w="12700" cap="flat" cmpd="sng" algn="ctr">
                      <a:solidFill>
                        <a:schemeClr val="bg1"/>
                      </a:solidFill>
                      <a:prstDash val="solid"/>
                      <a:round/>
                      <a:headEnd type="none" w="med" len="med"/>
                      <a:tailEnd type="none" w="med" len="med"/>
                    </a:lnB>
                    <a:solidFill>
                      <a:srgbClr val="C00000"/>
                    </a:solidFill>
                  </a:tcPr>
                </a:tc>
                <a:tc>
                  <a:txBody>
                    <a:bodyPr/>
                    <a:lstStyle/>
                    <a:p>
                      <a:pPr algn="ctr" fontAlgn="t"/>
                      <a:r>
                        <a:rPr lang="en-US" sz="2000" b="1" u="none" strike="noStrike" dirty="0">
                          <a:solidFill>
                            <a:schemeClr val="bg1"/>
                          </a:solidFill>
                          <a:effectLst/>
                          <a:latin typeface="D-DIN" panose="020B0504030202030204" pitchFamily="34" charset="0"/>
                        </a:rPr>
                        <a:t>2023</a:t>
                      </a:r>
                      <a:endParaRPr lang="en-US" sz="2000" b="1" i="0" u="none" strike="noStrike" dirty="0">
                        <a:solidFill>
                          <a:schemeClr val="bg1"/>
                        </a:solidFill>
                        <a:effectLst/>
                        <a:latin typeface="D-DIN" panose="020B0504030202030204" pitchFamily="34" charset="0"/>
                      </a:endParaRPr>
                    </a:p>
                  </a:txBody>
                  <a:tcPr marL="9525" marR="9525" marT="9525" marB="0" anchor="ctr">
                    <a:lnB w="12700" cap="flat" cmpd="sng" algn="ctr">
                      <a:solidFill>
                        <a:schemeClr val="bg1"/>
                      </a:solidFill>
                      <a:prstDash val="solid"/>
                      <a:round/>
                      <a:headEnd type="none" w="med" len="med"/>
                      <a:tailEnd type="none" w="med" len="med"/>
                    </a:lnB>
                    <a:solidFill>
                      <a:srgbClr val="C00000"/>
                    </a:solidFill>
                  </a:tcPr>
                </a:tc>
                <a:tc>
                  <a:txBody>
                    <a:bodyPr/>
                    <a:lstStyle/>
                    <a:p>
                      <a:pPr algn="ctr" fontAlgn="t"/>
                      <a:r>
                        <a:rPr lang="en-US" sz="2000" b="1" u="none" strike="noStrike" dirty="0">
                          <a:solidFill>
                            <a:schemeClr val="bg1"/>
                          </a:solidFill>
                          <a:effectLst/>
                          <a:latin typeface="D-DIN" panose="020B0504030202030204" pitchFamily="34" charset="0"/>
                        </a:rPr>
                        <a:t>Growth</a:t>
                      </a:r>
                      <a:endParaRPr lang="en-US" sz="2000" b="1" i="0" u="none" strike="noStrike" dirty="0">
                        <a:solidFill>
                          <a:schemeClr val="bg1"/>
                        </a:solidFill>
                        <a:effectLst/>
                        <a:latin typeface="D-DIN" panose="020B0504030202030204" pitchFamily="34" charset="0"/>
                      </a:endParaRPr>
                    </a:p>
                  </a:txBody>
                  <a:tcPr marL="9525" marR="9525" marT="9525" marB="0" anchor="ctr">
                    <a:lnR w="12700" cap="flat" cmpd="sng" algn="ctr">
                      <a:solidFill>
                        <a:srgbClr val="C00000"/>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546737530"/>
                  </a:ext>
                </a:extLst>
              </a:tr>
              <a:tr h="379858">
                <a:tc>
                  <a:txBody>
                    <a:bodyPr/>
                    <a:lstStyle/>
                    <a:p>
                      <a:pPr algn="l" fontAlgn="b"/>
                      <a:r>
                        <a:rPr lang="en-US" sz="2000" u="none" strike="noStrike" dirty="0">
                          <a:effectLst/>
                          <a:latin typeface="D-DIN" panose="020B0504030202030204" pitchFamily="34" charset="0"/>
                        </a:rPr>
                        <a:t>NIFTY</a:t>
                      </a:r>
                      <a:endParaRPr lang="en-US" sz="2000" b="0" i="0" u="none" strike="noStrike" dirty="0">
                        <a:solidFill>
                          <a:srgbClr val="000000"/>
                        </a:solidFill>
                        <a:effectLst/>
                        <a:latin typeface="D-DIN" panose="020B050403020203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5937</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a:effectLst/>
                          <a:latin typeface="D-DIN" panose="020B0504030202030204" pitchFamily="34" charset="0"/>
                        </a:rPr>
                        <a:t>19513</a:t>
                      </a:r>
                      <a:endParaRPr lang="en-US" sz="2000" b="0" i="0" u="none" strike="noStrike">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3.2x</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5575416"/>
                  </a:ext>
                </a:extLst>
              </a:tr>
              <a:tr h="379858">
                <a:tc>
                  <a:txBody>
                    <a:bodyPr/>
                    <a:lstStyle/>
                    <a:p>
                      <a:pPr algn="l" fontAlgn="b"/>
                      <a:r>
                        <a:rPr lang="en-US" sz="2000" u="none" strike="noStrike" dirty="0">
                          <a:effectLst/>
                          <a:latin typeface="D-DIN" panose="020B0504030202030204" pitchFamily="34" charset="0"/>
                        </a:rPr>
                        <a:t>Sensex</a:t>
                      </a:r>
                      <a:endParaRPr lang="en-US" sz="2000" b="0" i="0" u="none" strike="noStrike" dirty="0">
                        <a:solidFill>
                          <a:srgbClr val="000000"/>
                        </a:solidFill>
                        <a:effectLst/>
                        <a:latin typeface="D-DIN" panose="020B050403020203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19513</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65676</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3.3x</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0632049"/>
                  </a:ext>
                </a:extLst>
              </a:tr>
              <a:tr h="379858">
                <a:tc>
                  <a:txBody>
                    <a:bodyPr/>
                    <a:lstStyle/>
                    <a:p>
                      <a:pPr algn="l" fontAlgn="b"/>
                      <a:r>
                        <a:rPr lang="en-US" sz="2000" u="none" strike="noStrike" dirty="0">
                          <a:effectLst/>
                          <a:latin typeface="D-DIN" panose="020B0504030202030204" pitchFamily="34" charset="0"/>
                        </a:rPr>
                        <a:t>NIFTY Midcap 100 Index</a:t>
                      </a:r>
                      <a:endParaRPr lang="en-US" sz="2000" b="0" i="0" u="none" strike="noStrike" dirty="0">
                        <a:solidFill>
                          <a:srgbClr val="000000"/>
                        </a:solidFill>
                        <a:effectLst/>
                        <a:latin typeface="D-DIN" panose="020B050403020203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8507</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37560</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4.4x</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7047481"/>
                  </a:ext>
                </a:extLst>
              </a:tr>
              <a:tr h="379858">
                <a:tc>
                  <a:txBody>
                    <a:bodyPr/>
                    <a:lstStyle/>
                    <a:p>
                      <a:pPr algn="l" fontAlgn="b"/>
                      <a:r>
                        <a:rPr lang="en-US" sz="2000" u="none" strike="noStrike" dirty="0">
                          <a:effectLst/>
                          <a:latin typeface="D-DIN" panose="020B0504030202030204" pitchFamily="34" charset="0"/>
                        </a:rPr>
                        <a:t>NIFTY Small Cap 100 Index</a:t>
                      </a:r>
                      <a:endParaRPr lang="en-US" sz="2000" b="0" i="0" u="none" strike="noStrike" dirty="0">
                        <a:solidFill>
                          <a:srgbClr val="000000"/>
                        </a:solidFill>
                        <a:effectLst/>
                        <a:latin typeface="D-DIN" panose="020B050403020203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3719</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11734</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3.1x</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5257907"/>
                  </a:ext>
                </a:extLst>
              </a:tr>
              <a:tr h="379858">
                <a:tc>
                  <a:txBody>
                    <a:bodyPr/>
                    <a:lstStyle/>
                    <a:p>
                      <a:pPr algn="l" fontAlgn="b"/>
                      <a:r>
                        <a:rPr lang="en-US" sz="2000" u="none" strike="noStrike" dirty="0">
                          <a:effectLst/>
                          <a:latin typeface="D-DIN" panose="020B0504030202030204" pitchFamily="34" charset="0"/>
                        </a:rPr>
                        <a:t>NSE Micro Cap 250 Index (Jan, 2022)*</a:t>
                      </a:r>
                      <a:endParaRPr lang="en-US" sz="2000" b="0" i="0" u="none" strike="noStrike" dirty="0">
                        <a:solidFill>
                          <a:srgbClr val="000000"/>
                        </a:solidFill>
                        <a:effectLst/>
                        <a:latin typeface="D-DIN" panose="020B050403020203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a:effectLst/>
                          <a:latin typeface="D-DIN" panose="020B0504030202030204" pitchFamily="34" charset="0"/>
                        </a:rPr>
                        <a:t>10581</a:t>
                      </a:r>
                      <a:endParaRPr lang="en-US" sz="2000" b="0" i="0" u="none" strike="noStrike">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14620</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1.3x</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9906020"/>
                  </a:ext>
                </a:extLst>
              </a:tr>
              <a:tr h="379858">
                <a:tc>
                  <a:txBody>
                    <a:bodyPr/>
                    <a:lstStyle/>
                    <a:p>
                      <a:pPr algn="l" fontAlgn="b"/>
                      <a:r>
                        <a:rPr lang="en-US" sz="2000" u="none" strike="noStrike" dirty="0">
                          <a:effectLst/>
                          <a:latin typeface="D-DIN" panose="020B0504030202030204" pitchFamily="34" charset="0"/>
                        </a:rPr>
                        <a:t>S&amp;P BSE </a:t>
                      </a:r>
                      <a:r>
                        <a:rPr lang="en-US" sz="2000" u="none" strike="noStrike" dirty="0" err="1">
                          <a:effectLst/>
                          <a:latin typeface="D-DIN" panose="020B0504030202030204" pitchFamily="34" charset="0"/>
                        </a:rPr>
                        <a:t>AllCap</a:t>
                      </a:r>
                      <a:r>
                        <a:rPr lang="en-US" sz="2000" u="none" strike="noStrike" dirty="0">
                          <a:effectLst/>
                          <a:latin typeface="D-DIN" panose="020B0504030202030204" pitchFamily="34" charset="0"/>
                        </a:rPr>
                        <a:t> (April, 2015)*</a:t>
                      </a:r>
                      <a:endParaRPr lang="en-US" sz="2000" b="0" i="0" u="none" strike="noStrike" dirty="0">
                        <a:solidFill>
                          <a:srgbClr val="000000"/>
                        </a:solidFill>
                        <a:effectLst/>
                        <a:latin typeface="D-DIN" panose="020B050403020203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a:effectLst/>
                          <a:latin typeface="D-DIN" panose="020B0504030202030204" pitchFamily="34" charset="0"/>
                        </a:rPr>
                        <a:t>3022</a:t>
                      </a:r>
                      <a:endParaRPr lang="en-US" sz="2000" b="0" i="0" u="none" strike="noStrike">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a:effectLst/>
                          <a:latin typeface="D-DIN" panose="020B0504030202030204" pitchFamily="34" charset="0"/>
                        </a:rPr>
                        <a:t>7761</a:t>
                      </a:r>
                      <a:endParaRPr lang="en-US" sz="2000" b="0" i="0" u="none" strike="noStrike">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2000" u="none" strike="noStrike" dirty="0">
                          <a:effectLst/>
                          <a:latin typeface="D-DIN" panose="020B0504030202030204" pitchFamily="34" charset="0"/>
                        </a:rPr>
                        <a:t>2.5x</a:t>
                      </a:r>
                      <a:endParaRPr lang="en-US" sz="2000" b="0" i="0" u="none" strike="noStrike" dirty="0">
                        <a:solidFill>
                          <a:srgbClr val="000000"/>
                        </a:solidFill>
                        <a:effectLst/>
                        <a:latin typeface="D-DIN" panose="020B050403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6902765"/>
                  </a:ext>
                </a:extLst>
              </a:tr>
            </a:tbl>
          </a:graphicData>
        </a:graphic>
      </p:graphicFrame>
      <p:sp>
        <p:nvSpPr>
          <p:cNvPr id="3" name="TextBox 2">
            <a:extLst>
              <a:ext uri="{FF2B5EF4-FFF2-40B4-BE49-F238E27FC236}">
                <a16:creationId xmlns:a16="http://schemas.microsoft.com/office/drawing/2014/main" id="{36CAF672-02F4-23B8-0A9F-D69FE87ECBF2}"/>
              </a:ext>
            </a:extLst>
          </p:cNvPr>
          <p:cNvSpPr txBox="1"/>
          <p:nvPr/>
        </p:nvSpPr>
        <p:spPr>
          <a:xfrm>
            <a:off x="1515205" y="4521737"/>
            <a:ext cx="9161587" cy="307777"/>
          </a:xfrm>
          <a:prstGeom prst="rect">
            <a:avLst/>
          </a:prstGeom>
          <a:noFill/>
        </p:spPr>
        <p:txBody>
          <a:bodyPr wrap="square" rtlCol="0">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*NSE Micro Cap and BSE All cap were launched recently compared to other indices so we have do not have data for 10 years </a:t>
            </a:r>
          </a:p>
        </p:txBody>
      </p:sp>
      <p:sp>
        <p:nvSpPr>
          <p:cNvPr id="7" name="Rectangle 6">
            <a:extLst>
              <a:ext uri="{FF2B5EF4-FFF2-40B4-BE49-F238E27FC236}">
                <a16:creationId xmlns:a16="http://schemas.microsoft.com/office/drawing/2014/main" id="{E47C1A8A-28F4-D47D-E003-413B85A85633}"/>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
        <p:nvSpPr>
          <p:cNvPr id="5" name="Title 1">
            <a:extLst>
              <a:ext uri="{FF2B5EF4-FFF2-40B4-BE49-F238E27FC236}">
                <a16:creationId xmlns:a16="http://schemas.microsoft.com/office/drawing/2014/main" id="{7F73618B-0A15-DF13-1D65-8402BC4AB7A0}"/>
              </a:ext>
            </a:extLst>
          </p:cNvPr>
          <p:cNvSpPr txBox="1">
            <a:spLocks/>
          </p:cNvSpPr>
          <p:nvPr/>
        </p:nvSpPr>
        <p:spPr bwMode="auto">
          <a:xfrm>
            <a:off x="1309418" y="837702"/>
            <a:ext cx="9573163"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altLang="en-US" sz="3200" b="1" dirty="0">
                <a:solidFill>
                  <a:srgbClr val="0046AA"/>
                </a:solidFill>
                <a:latin typeface="D-DIN" panose="020B05040302020A0204" pitchFamily="34" charset="0"/>
                <a:cs typeface="Times New Roman" panose="02020603050405020304" pitchFamily="18" charset="0"/>
              </a:rPr>
              <a:t>I Love </a:t>
            </a:r>
          </a:p>
          <a:p>
            <a:r>
              <a:rPr lang="en-US" altLang="en-US" sz="2800" dirty="0" err="1">
                <a:solidFill>
                  <a:srgbClr val="0046AA"/>
                </a:solidFill>
                <a:latin typeface="D-DIN" panose="020B05040302020A0204" pitchFamily="34" charset="0"/>
                <a:cs typeface="Times New Roman" panose="02020603050405020304" pitchFamily="18" charset="0"/>
              </a:rPr>
              <a:t>MidCaps</a:t>
            </a:r>
            <a:r>
              <a:rPr lang="en-US" altLang="en-US" sz="2800" dirty="0">
                <a:solidFill>
                  <a:srgbClr val="0046AA"/>
                </a:solidFill>
                <a:latin typeface="D-DIN" panose="020B05040302020A0204" pitchFamily="34" charset="0"/>
                <a:cs typeface="Times New Roman" panose="02020603050405020304" pitchFamily="18" charset="0"/>
              </a:rPr>
              <a:t>, </a:t>
            </a:r>
            <a:r>
              <a:rPr lang="en-US" altLang="en-US" sz="2800" dirty="0" err="1">
                <a:solidFill>
                  <a:srgbClr val="0046AA"/>
                </a:solidFill>
                <a:latin typeface="D-DIN" panose="020B05040302020A0204" pitchFamily="34" charset="0"/>
                <a:cs typeface="Times New Roman" panose="02020603050405020304" pitchFamily="18" charset="0"/>
              </a:rPr>
              <a:t>SmallCaps</a:t>
            </a:r>
            <a:r>
              <a:rPr lang="en-US" altLang="en-US" sz="2800" dirty="0">
                <a:solidFill>
                  <a:srgbClr val="0046AA"/>
                </a:solidFill>
                <a:latin typeface="D-DIN" panose="020B05040302020A0204" pitchFamily="34" charset="0"/>
                <a:cs typeface="Times New Roman" panose="02020603050405020304" pitchFamily="18" charset="0"/>
              </a:rPr>
              <a:t>, </a:t>
            </a:r>
            <a:r>
              <a:rPr lang="en-US" altLang="en-US" sz="2800" dirty="0" err="1">
                <a:solidFill>
                  <a:srgbClr val="0046AA"/>
                </a:solidFill>
                <a:latin typeface="D-DIN" panose="020B05040302020A0204" pitchFamily="34" charset="0"/>
                <a:cs typeface="Times New Roman" panose="02020603050405020304" pitchFamily="18" charset="0"/>
              </a:rPr>
              <a:t>MicroCaps</a:t>
            </a:r>
            <a:r>
              <a:rPr lang="en-US" altLang="en-US" sz="2800" dirty="0">
                <a:solidFill>
                  <a:srgbClr val="0046AA"/>
                </a:solidFill>
                <a:latin typeface="D-DIN" panose="020B05040302020A0204" pitchFamily="34" charset="0"/>
                <a:cs typeface="Times New Roman" panose="02020603050405020304" pitchFamily="18" charset="0"/>
              </a:rPr>
              <a:t> and </a:t>
            </a:r>
            <a:r>
              <a:rPr lang="en-US" altLang="en-US" sz="2800" dirty="0" err="1">
                <a:solidFill>
                  <a:srgbClr val="0046AA"/>
                </a:solidFill>
                <a:latin typeface="D-DIN" panose="020B05040302020A0204" pitchFamily="34" charset="0"/>
                <a:cs typeface="Times New Roman" panose="02020603050405020304" pitchFamily="18" charset="0"/>
              </a:rPr>
              <a:t>NanoCaps</a:t>
            </a:r>
            <a:endParaRPr lang="en-IN" sz="2800" dirty="0">
              <a:solidFill>
                <a:srgbClr val="0046AA"/>
              </a:solidFill>
              <a:latin typeface="D-DIN" panose="020B05040302020A0204" pitchFamily="34" charset="0"/>
              <a:cs typeface="Times New Roman" panose="02020603050405020304" pitchFamily="18" charset="0"/>
            </a:endParaRPr>
          </a:p>
        </p:txBody>
      </p:sp>
    </p:spTree>
    <p:extLst>
      <p:ext uri="{BB962C8B-B14F-4D97-AF65-F5344CB8AC3E}">
        <p14:creationId xmlns:p14="http://schemas.microsoft.com/office/powerpoint/2010/main" val="269751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149927" y="1145728"/>
            <a:ext cx="9481497" cy="4656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Aft>
                <a:spcPts val="601"/>
              </a:spcAft>
            </a:pPr>
            <a:r>
              <a:rPr lang="en-US" altLang="en-US" sz="2000" b="1" dirty="0">
                <a:solidFill>
                  <a:schemeClr val="tx1"/>
                </a:solidFill>
                <a:latin typeface="D-DIN" panose="020B05040302020A0204" pitchFamily="34" charset="0"/>
                <a:ea typeface="+mn-ea"/>
                <a:cs typeface="Calibri" panose="020F0502020204030204" pitchFamily="34" charset="0"/>
              </a:rPr>
              <a:t>Fundamental Analysis helps in making long term investments in companies with strong fundamentals </a:t>
            </a:r>
          </a:p>
          <a:p>
            <a:pPr algn="l" eaLnBrk="1" hangingPunct="1">
              <a:spcAft>
                <a:spcPts val="601"/>
              </a:spcAft>
            </a:pPr>
            <a:r>
              <a:rPr lang="en-US" altLang="en-US" sz="2000" b="1" dirty="0">
                <a:solidFill>
                  <a:schemeClr val="tx1"/>
                </a:solidFill>
                <a:latin typeface="D-DIN" panose="020B05040302020A0204" pitchFamily="34" charset="0"/>
                <a:ea typeface="+mn-ea"/>
                <a:cs typeface="Calibri" panose="020F0502020204030204" pitchFamily="34" charset="0"/>
              </a:rPr>
              <a:t>Fundamental Analysis helps us to separate an investment grade company from a non investment grade company</a:t>
            </a:r>
          </a:p>
          <a:p>
            <a:pPr algn="l" eaLnBrk="1" hangingPunct="1">
              <a:spcAft>
                <a:spcPts val="601"/>
              </a:spcAft>
            </a:pPr>
            <a:r>
              <a:rPr lang="en-US" altLang="en-US" sz="2000" b="1" dirty="0">
                <a:solidFill>
                  <a:schemeClr val="tx1"/>
                </a:solidFill>
                <a:latin typeface="D-DIN" panose="020B05040302020A0204" pitchFamily="34" charset="0"/>
                <a:ea typeface="+mn-ea"/>
                <a:cs typeface="Calibri" panose="020F0502020204030204" pitchFamily="34" charset="0"/>
              </a:rPr>
              <a:t>For Fundamental Analysis one does not require any special skill. Common sense, street smartness, basic mathematics and a bit of business sense is all that is required</a:t>
            </a:r>
          </a:p>
          <a:p>
            <a:pPr algn="l" eaLnBrk="1" hangingPunct="1">
              <a:spcAft>
                <a:spcPts val="601"/>
              </a:spcAft>
            </a:pPr>
            <a:r>
              <a:rPr lang="en-US" altLang="en-US" sz="2000" b="1" dirty="0">
                <a:solidFill>
                  <a:schemeClr val="tx1"/>
                </a:solidFill>
                <a:latin typeface="D-DIN" panose="020B05040302020A0204" pitchFamily="34" charset="0"/>
                <a:ea typeface="+mn-ea"/>
                <a:cs typeface="Calibri" panose="020F0502020204030204" pitchFamily="34" charset="0"/>
              </a:rPr>
              <a:t>There are various tools available for Fundamental Analysis. They are generally very basic and most of them are  available easily and freely : </a:t>
            </a:r>
          </a:p>
          <a:p>
            <a:pPr marL="285760" indent="-285760" algn="l" eaLnBrk="1" hangingPunct="1">
              <a:spcAft>
                <a:spcPts val="300"/>
              </a:spcAft>
              <a:buFont typeface="Arial" panose="020B0604020202020204" pitchFamily="34" charset="0"/>
              <a:buChar char="•"/>
            </a:pPr>
            <a:r>
              <a:rPr lang="en-US" altLang="en-US" sz="2000" b="1" dirty="0">
                <a:solidFill>
                  <a:schemeClr val="tx1"/>
                </a:solidFill>
                <a:latin typeface="D-DIN" panose="020B05040302020A0204" pitchFamily="34" charset="0"/>
                <a:ea typeface="+mn-ea"/>
                <a:cs typeface="Calibri" panose="020F0502020204030204" pitchFamily="34" charset="0"/>
              </a:rPr>
              <a:t>Annual report of the company</a:t>
            </a:r>
          </a:p>
          <a:p>
            <a:pPr marL="285760" indent="-285760" algn="l" eaLnBrk="1" hangingPunct="1">
              <a:spcAft>
                <a:spcPts val="300"/>
              </a:spcAft>
              <a:buFont typeface="Arial" panose="020B0604020202020204" pitchFamily="34" charset="0"/>
              <a:buChar char="•"/>
            </a:pPr>
            <a:r>
              <a:rPr lang="en-US" altLang="en-US" sz="2000" b="1" dirty="0">
                <a:solidFill>
                  <a:schemeClr val="tx1"/>
                </a:solidFill>
                <a:latin typeface="D-DIN" panose="020B05040302020A0204" pitchFamily="34" charset="0"/>
                <a:ea typeface="+mn-ea"/>
                <a:cs typeface="Calibri" panose="020F0502020204030204" pitchFamily="34" charset="0"/>
              </a:rPr>
              <a:t>Industry related data</a:t>
            </a:r>
          </a:p>
          <a:p>
            <a:pPr marL="285760" indent="-285760" algn="l" eaLnBrk="1" hangingPunct="1">
              <a:spcAft>
                <a:spcPts val="300"/>
              </a:spcAft>
              <a:buFont typeface="Arial" panose="020B0604020202020204" pitchFamily="34" charset="0"/>
              <a:buChar char="•"/>
            </a:pPr>
            <a:r>
              <a:rPr lang="en-US" altLang="en-US" sz="2000" b="1" dirty="0">
                <a:solidFill>
                  <a:schemeClr val="tx1"/>
                </a:solidFill>
                <a:latin typeface="D-DIN" panose="020B05040302020A0204" pitchFamily="34" charset="0"/>
                <a:ea typeface="+mn-ea"/>
                <a:cs typeface="Calibri" panose="020F0502020204030204" pitchFamily="34" charset="0"/>
              </a:rPr>
              <a:t>Access to news</a:t>
            </a:r>
          </a:p>
          <a:p>
            <a:pPr marL="285760" indent="-285760" algn="l" eaLnBrk="1" hangingPunct="1">
              <a:spcAft>
                <a:spcPts val="300"/>
              </a:spcAft>
              <a:buFont typeface="Arial" panose="020B0604020202020204" pitchFamily="34" charset="0"/>
              <a:buChar char="•"/>
            </a:pPr>
            <a:r>
              <a:rPr lang="en-US" altLang="en-US" sz="2000" b="1" dirty="0">
                <a:solidFill>
                  <a:schemeClr val="tx1"/>
                </a:solidFill>
                <a:latin typeface="D-DIN" panose="020B05040302020A0204" pitchFamily="34" charset="0"/>
                <a:ea typeface="+mn-ea"/>
                <a:cs typeface="Calibri" panose="020F0502020204030204" pitchFamily="34" charset="0"/>
              </a:rPr>
              <a:t>MS Excel / Spreadsheet / Power BI	</a:t>
            </a:r>
          </a:p>
          <a:p>
            <a:pPr marL="285760" indent="-285760" algn="l" eaLnBrk="1" hangingPunct="1">
              <a:spcAft>
                <a:spcPts val="300"/>
              </a:spcAft>
              <a:buFont typeface="Arial" panose="020B0604020202020204" pitchFamily="34" charset="0"/>
              <a:buChar char="•"/>
            </a:pPr>
            <a:r>
              <a:rPr lang="en-US" altLang="en-US" sz="2000" b="1" dirty="0">
                <a:solidFill>
                  <a:schemeClr val="tx1"/>
                </a:solidFill>
                <a:latin typeface="D-DIN" panose="020B05040302020A0204" pitchFamily="34" charset="0"/>
                <a:ea typeface="+mn-ea"/>
                <a:cs typeface="Calibri" panose="020F0502020204030204" pitchFamily="34" charset="0"/>
              </a:rPr>
              <a:t>Various </a:t>
            </a:r>
            <a:r>
              <a:rPr lang="en-US" altLang="en-US" sz="2000" b="1" dirty="0" err="1">
                <a:solidFill>
                  <a:schemeClr val="tx1"/>
                </a:solidFill>
                <a:latin typeface="D-DIN" panose="020B05040302020A0204" pitchFamily="34" charset="0"/>
                <a:ea typeface="+mn-ea"/>
                <a:cs typeface="Calibri" panose="020F0502020204030204" pitchFamily="34" charset="0"/>
              </a:rPr>
              <a:t>softwares</a:t>
            </a:r>
            <a:endParaRPr lang="en-US" altLang="en-US" sz="2000" b="1" dirty="0">
              <a:solidFill>
                <a:schemeClr val="tx1"/>
              </a:solidFill>
              <a:latin typeface="D-DIN" panose="020B05040302020A0204" pitchFamily="34" charset="0"/>
              <a:ea typeface="+mn-ea"/>
              <a:cs typeface="Calibri" panose="020F0502020204030204" pitchFamily="34" charset="0"/>
            </a:endParaRPr>
          </a:p>
          <a:p>
            <a:pPr marL="285760" indent="-285760" algn="l" eaLnBrk="1" hangingPunct="1">
              <a:spcAft>
                <a:spcPts val="300"/>
              </a:spcAft>
              <a:buFont typeface="Arial" panose="020B0604020202020204" pitchFamily="34" charset="0"/>
              <a:buChar char="•"/>
            </a:pPr>
            <a:r>
              <a:rPr lang="en-US" altLang="en-US" sz="2000" b="1" dirty="0">
                <a:solidFill>
                  <a:schemeClr val="tx1"/>
                </a:solidFill>
                <a:latin typeface="D-DIN" panose="020B05040302020A0204" pitchFamily="34" charset="0"/>
                <a:ea typeface="+mn-ea"/>
                <a:cs typeface="Calibri" panose="020F0502020204030204" pitchFamily="34" charset="0"/>
              </a:rPr>
              <a:t>Mobile Apps</a:t>
            </a:r>
          </a:p>
          <a:p>
            <a:pPr algn="l" eaLnBrk="1" hangingPunct="1">
              <a:spcAft>
                <a:spcPts val="601"/>
              </a:spcAft>
            </a:pPr>
            <a:endParaRPr lang="en-US" altLang="en-US" sz="1600" b="1" kern="0" dirty="0">
              <a:solidFill>
                <a:schemeClr val="tx1"/>
              </a:solidFill>
              <a:latin typeface="D-DIN" panose="020B05040302020A0204" pitchFamily="34" charset="0"/>
              <a:cs typeface="Times New Roman" panose="02020603050405020304" pitchFamily="18" charset="0"/>
            </a:endParaRPr>
          </a:p>
          <a:p>
            <a:pPr algn="l" eaLnBrk="1" hangingPunct="1">
              <a:spcAft>
                <a:spcPts val="601"/>
              </a:spcAft>
            </a:pPr>
            <a:endParaRPr lang="en-US" altLang="en-US" sz="1200" b="1" kern="0" dirty="0">
              <a:solidFill>
                <a:schemeClr val="tx1"/>
              </a:solidFill>
              <a:latin typeface="D-DIN" panose="020B05040302020A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3A295B22-31CA-4C63-827A-2B3CEE489206}"/>
              </a:ext>
            </a:extLst>
          </p:cNvPr>
          <p:cNvSpPr txBox="1">
            <a:spLocks/>
          </p:cNvSpPr>
          <p:nvPr/>
        </p:nvSpPr>
        <p:spPr bwMode="auto">
          <a:xfrm>
            <a:off x="634854" y="443863"/>
            <a:ext cx="5043929"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2800" b="1" dirty="0">
                <a:solidFill>
                  <a:srgbClr val="0046AA"/>
                </a:solidFill>
                <a:latin typeface="D-DIN" panose="020B05040302020A0204" pitchFamily="34" charset="0"/>
                <a:cs typeface="Times New Roman" panose="02020603050405020304" pitchFamily="18" charset="0"/>
              </a:rPr>
              <a:t>Fundamental Analysis </a:t>
            </a:r>
            <a:endParaRPr lang="en-IN" sz="2800" b="1" dirty="0">
              <a:solidFill>
                <a:srgbClr val="0046AA"/>
              </a:solidFill>
              <a:latin typeface="D-DIN" panose="020B05040302020A0204" pitchFamily="34" charset="0"/>
              <a:cs typeface="Times New Roman" panose="02020603050405020304" pitchFamily="18" charset="0"/>
            </a:endParaRPr>
          </a:p>
        </p:txBody>
      </p:sp>
      <p:grpSp>
        <p:nvGrpSpPr>
          <p:cNvPr id="5" name="Group 19"/>
          <p:cNvGrpSpPr>
            <a:grpSpLocks/>
          </p:cNvGrpSpPr>
          <p:nvPr/>
        </p:nvGrpSpPr>
        <p:grpSpPr bwMode="auto">
          <a:xfrm>
            <a:off x="754599" y="1309757"/>
            <a:ext cx="215900" cy="71438"/>
            <a:chOff x="641426" y="1647610"/>
            <a:chExt cx="312772" cy="108077"/>
          </a:xfrm>
        </p:grpSpPr>
        <p:sp>
          <p:nvSpPr>
            <p:cNvPr id="8" name="Rectangle 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oup 19"/>
          <p:cNvGrpSpPr>
            <a:grpSpLocks/>
          </p:cNvGrpSpPr>
          <p:nvPr/>
        </p:nvGrpSpPr>
        <p:grpSpPr bwMode="auto">
          <a:xfrm>
            <a:off x="754599" y="1988632"/>
            <a:ext cx="215900" cy="71438"/>
            <a:chOff x="641426" y="1647610"/>
            <a:chExt cx="312772" cy="108077"/>
          </a:xfrm>
        </p:grpSpPr>
        <p:sp>
          <p:nvSpPr>
            <p:cNvPr id="11" name="Rectangle 1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19"/>
          <p:cNvGrpSpPr>
            <a:grpSpLocks/>
          </p:cNvGrpSpPr>
          <p:nvPr/>
        </p:nvGrpSpPr>
        <p:grpSpPr bwMode="auto">
          <a:xfrm>
            <a:off x="754599" y="2667507"/>
            <a:ext cx="215900" cy="71438"/>
            <a:chOff x="641426" y="1647610"/>
            <a:chExt cx="312772" cy="108077"/>
          </a:xfrm>
        </p:grpSpPr>
        <p:sp>
          <p:nvSpPr>
            <p:cNvPr id="14" name="Rectangle 1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oup 19"/>
          <p:cNvGrpSpPr>
            <a:grpSpLocks/>
          </p:cNvGrpSpPr>
          <p:nvPr/>
        </p:nvGrpSpPr>
        <p:grpSpPr bwMode="auto">
          <a:xfrm>
            <a:off x="754599" y="3386600"/>
            <a:ext cx="215900" cy="71438"/>
            <a:chOff x="641426" y="1647610"/>
            <a:chExt cx="312772" cy="108077"/>
          </a:xfrm>
        </p:grpSpPr>
        <p:sp>
          <p:nvSpPr>
            <p:cNvPr id="17" name="Rectangle 1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9"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40EE1DF-17C6-01FD-73E6-87572911A29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7623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25838296"/>
              </p:ext>
            </p:extLst>
          </p:nvPr>
        </p:nvGraphicFramePr>
        <p:xfrm>
          <a:off x="2095020" y="2235809"/>
          <a:ext cx="4412892" cy="3334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p:cNvGraphicFramePr/>
          <p:nvPr>
            <p:extLst>
              <p:ext uri="{D42A27DB-BD31-4B8C-83A1-F6EECF244321}">
                <p14:modId xmlns:p14="http://schemas.microsoft.com/office/powerpoint/2010/main" val="1408711563"/>
              </p:ext>
            </p:extLst>
          </p:nvPr>
        </p:nvGraphicFramePr>
        <p:xfrm>
          <a:off x="5560631" y="2244741"/>
          <a:ext cx="4412892" cy="33342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2"/>
          <p:cNvSpPr txBox="1">
            <a:spLocks noChangeArrowheads="1"/>
          </p:cNvSpPr>
          <p:nvPr/>
        </p:nvSpPr>
        <p:spPr bwMode="auto">
          <a:xfrm>
            <a:off x="309227" y="760659"/>
            <a:ext cx="9992963"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Top-down and Bottom-up Approaches in Fundamental Analysis</a:t>
            </a:r>
          </a:p>
        </p:txBody>
      </p:sp>
      <p:sp>
        <p:nvSpPr>
          <p:cNvPr id="8" name="Rectangle 2"/>
          <p:cNvSpPr txBox="1">
            <a:spLocks noChangeArrowheads="1"/>
          </p:cNvSpPr>
          <p:nvPr/>
        </p:nvSpPr>
        <p:spPr bwMode="auto">
          <a:xfrm>
            <a:off x="3364946" y="1584745"/>
            <a:ext cx="1681620"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400" b="1" kern="0" dirty="0">
                <a:solidFill>
                  <a:srgbClr val="C00000"/>
                </a:solidFill>
                <a:latin typeface="D-DIN" panose="020B05040302020A0204" pitchFamily="34" charset="0"/>
                <a:cs typeface="Times New Roman" panose="02020603050405020304" pitchFamily="18" charset="0"/>
              </a:rPr>
              <a:t>Top-down</a:t>
            </a:r>
          </a:p>
        </p:txBody>
      </p:sp>
      <p:sp>
        <p:nvSpPr>
          <p:cNvPr id="11" name="Rectangle 2"/>
          <p:cNvSpPr txBox="1">
            <a:spLocks noChangeArrowheads="1"/>
          </p:cNvSpPr>
          <p:nvPr/>
        </p:nvSpPr>
        <p:spPr bwMode="auto">
          <a:xfrm>
            <a:off x="7052845" y="5716907"/>
            <a:ext cx="1713052"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400" b="1" kern="0" dirty="0">
                <a:solidFill>
                  <a:srgbClr val="C00000"/>
                </a:solidFill>
                <a:latin typeface="D-DIN" panose="020B05040302020A0204" pitchFamily="34" charset="0"/>
                <a:cs typeface="Times New Roman" panose="02020603050405020304" pitchFamily="18" charset="0"/>
              </a:rPr>
              <a:t>Bottom-up</a:t>
            </a:r>
          </a:p>
        </p:txBody>
      </p:sp>
      <p:pic>
        <p:nvPicPr>
          <p:cNvPr id="9" name="Picture 13"/>
          <p:cNvPicPr>
            <a:picLocks noChangeAspect="1"/>
          </p:cNvPicPr>
          <p:nvPr/>
        </p:nvPicPr>
        <p:blipFill rotWithShape="1">
          <a:blip r:embed="rId1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23C1CDD-12E1-902F-1DBE-1D239E7F5C39}"/>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56139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09231" y="423806"/>
            <a:ext cx="8418085"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Identifying &amp; Riding the Right Cycle is very Important</a:t>
            </a:r>
          </a:p>
        </p:txBody>
      </p:sp>
      <p:graphicFrame>
        <p:nvGraphicFramePr>
          <p:cNvPr id="13" name="Diagram 12"/>
          <p:cNvGraphicFramePr/>
          <p:nvPr>
            <p:extLst>
              <p:ext uri="{D42A27DB-BD31-4B8C-83A1-F6EECF244321}">
                <p14:modId xmlns:p14="http://schemas.microsoft.com/office/powerpoint/2010/main" val="3116890967"/>
              </p:ext>
            </p:extLst>
          </p:nvPr>
        </p:nvGraphicFramePr>
        <p:xfrm>
          <a:off x="427515" y="1310352"/>
          <a:ext cx="10927255" cy="16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CA25FEA-DDB5-5DF1-9586-23C3028249DD}"/>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99910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ounded Rectangle 15"/>
          <p:cNvSpPr/>
          <p:nvPr/>
        </p:nvSpPr>
        <p:spPr>
          <a:xfrm>
            <a:off x="731839" y="1549400"/>
            <a:ext cx="3450724" cy="1917700"/>
          </a:xfrm>
          <a:prstGeom prst="roundRect">
            <a:avLst/>
          </a:prstGeom>
          <a:noFill/>
          <a:ln>
            <a:solidFill>
              <a:srgbClr val="004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884789" y="1655410"/>
            <a:ext cx="3123495" cy="1570173"/>
          </a:xfrm>
          <a:prstGeom prst="rect">
            <a:avLst/>
          </a:prstGeom>
        </p:spPr>
        <p:txBody>
          <a:bodyPr wrap="square">
            <a:spAutoFit/>
          </a:bodyPr>
          <a:lstStyle/>
          <a:p>
            <a:r>
              <a:rPr lang="en-US" b="1" dirty="0">
                <a:solidFill>
                  <a:srgbClr val="C00000"/>
                </a:solidFill>
                <a:latin typeface="D-DIN" panose="020B05040302020A0204" pitchFamily="34" charset="0"/>
                <a:cs typeface="Calibri" panose="020F0502020204030204" pitchFamily="34" charset="0"/>
              </a:rPr>
              <a:t>Qualitative Factors</a:t>
            </a:r>
          </a:p>
          <a:p>
            <a:pPr>
              <a:buFont typeface="Arial" pitchFamily="34" charset="0"/>
              <a:buChar char="•"/>
            </a:pPr>
            <a:r>
              <a:rPr lang="en-IN" sz="1801" b="1" dirty="0">
                <a:latin typeface="D-DIN" panose="020B05040302020A0204" pitchFamily="34" charset="0"/>
                <a:cs typeface="Calibri" panose="020F0502020204030204" pitchFamily="34" charset="0"/>
              </a:rPr>
              <a:t>  Business Model</a:t>
            </a:r>
          </a:p>
          <a:p>
            <a:pPr>
              <a:buFont typeface="Arial" pitchFamily="34" charset="0"/>
              <a:buChar char="•"/>
            </a:pPr>
            <a:r>
              <a:rPr lang="en-IN" sz="1801" b="1" dirty="0">
                <a:latin typeface="D-DIN" panose="020B05040302020A0204" pitchFamily="34" charset="0"/>
                <a:cs typeface="Calibri" panose="020F0502020204030204" pitchFamily="34" charset="0"/>
              </a:rPr>
              <a:t>  Management</a:t>
            </a:r>
          </a:p>
          <a:p>
            <a:pPr>
              <a:buFont typeface="Arial" pitchFamily="34" charset="0"/>
              <a:buChar char="•"/>
            </a:pPr>
            <a:r>
              <a:rPr lang="en-IN" sz="1801" b="1" dirty="0">
                <a:latin typeface="D-DIN" panose="020B05040302020A0204" pitchFamily="34" charset="0"/>
                <a:cs typeface="Calibri" panose="020F0502020204030204" pitchFamily="34" charset="0"/>
              </a:rPr>
              <a:t>  Corporate Governance	</a:t>
            </a:r>
          </a:p>
          <a:p>
            <a:pPr>
              <a:buFont typeface="Arial" pitchFamily="34" charset="0"/>
              <a:buChar char="•"/>
            </a:pPr>
            <a:r>
              <a:rPr lang="en-IN" sz="1801" b="1" dirty="0">
                <a:latin typeface="D-DIN" panose="020B05040302020A0204" pitchFamily="34" charset="0"/>
                <a:cs typeface="Calibri" panose="020F0502020204030204" pitchFamily="34" charset="0"/>
              </a:rPr>
              <a:t>  Corporate Culture</a:t>
            </a:r>
          </a:p>
        </p:txBody>
      </p:sp>
      <p:sp>
        <p:nvSpPr>
          <p:cNvPr id="5" name="Rectangle 2"/>
          <p:cNvSpPr>
            <a:spLocks noGrp="1" noChangeArrowheads="1"/>
          </p:cNvSpPr>
          <p:nvPr>
            <p:ph type="ctrTitle"/>
          </p:nvPr>
        </p:nvSpPr>
        <p:spPr bwMode="auto">
          <a:xfrm>
            <a:off x="4044227" y="587063"/>
            <a:ext cx="3194773"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US" altLang="en-US" sz="2800" b="1" dirty="0">
                <a:solidFill>
                  <a:srgbClr val="0046AA"/>
                </a:solidFill>
                <a:latin typeface="D-DIN" panose="020B05040302020A0204" pitchFamily="34" charset="0"/>
                <a:cs typeface="Times New Roman" panose="02020603050405020304" pitchFamily="18" charset="0"/>
              </a:rPr>
              <a:t>Company Analysis</a:t>
            </a:r>
          </a:p>
        </p:txBody>
      </p:sp>
      <p:sp>
        <p:nvSpPr>
          <p:cNvPr id="10" name="Rectangle 9"/>
          <p:cNvSpPr/>
          <p:nvPr/>
        </p:nvSpPr>
        <p:spPr>
          <a:xfrm>
            <a:off x="5160444" y="1655412"/>
            <a:ext cx="3083013" cy="1672766"/>
          </a:xfrm>
          <a:prstGeom prst="rect">
            <a:avLst/>
          </a:prstGeom>
        </p:spPr>
        <p:txBody>
          <a:bodyPr wrap="square">
            <a:spAutoFit/>
          </a:bodyPr>
          <a:lstStyle/>
          <a:p>
            <a:pPr>
              <a:spcAft>
                <a:spcPts val="201"/>
              </a:spcAft>
            </a:pPr>
            <a:r>
              <a:rPr lang="en-US" b="1" dirty="0">
                <a:solidFill>
                  <a:srgbClr val="C00000"/>
                </a:solidFill>
                <a:latin typeface="D-DIN" panose="020B05040302020A0204" pitchFamily="34" charset="0"/>
                <a:cs typeface="Calibri" panose="020F0502020204030204" pitchFamily="34" charset="0"/>
              </a:rPr>
              <a:t>Quantitative Factors</a:t>
            </a:r>
          </a:p>
          <a:p>
            <a:pPr>
              <a:spcAft>
                <a:spcPts val="201"/>
              </a:spcAft>
              <a:buFont typeface="Arial" pitchFamily="34" charset="0"/>
              <a:buChar char="•"/>
            </a:pPr>
            <a:r>
              <a:rPr lang="en-IN" sz="1801" b="1" dirty="0">
                <a:latin typeface="D-DIN" panose="020B05040302020A0204" pitchFamily="34" charset="0"/>
                <a:cs typeface="Calibri" panose="020F0502020204030204" pitchFamily="34" charset="0"/>
              </a:rPr>
              <a:t>  Earnings of the company</a:t>
            </a:r>
          </a:p>
          <a:p>
            <a:pPr>
              <a:spcAft>
                <a:spcPts val="201"/>
              </a:spcAft>
              <a:buFont typeface="Arial" pitchFamily="34" charset="0"/>
              <a:buChar char="•"/>
            </a:pPr>
            <a:r>
              <a:rPr lang="en-IN" sz="1801" b="1" dirty="0">
                <a:latin typeface="D-DIN" panose="020B05040302020A0204" pitchFamily="34" charset="0"/>
                <a:cs typeface="Calibri" panose="020F0502020204030204" pitchFamily="34" charset="0"/>
              </a:rPr>
              <a:t>  Financial Leverage</a:t>
            </a:r>
          </a:p>
          <a:p>
            <a:pPr>
              <a:spcAft>
                <a:spcPts val="201"/>
              </a:spcAft>
              <a:buFont typeface="Arial" pitchFamily="34" charset="0"/>
              <a:buChar char="•"/>
            </a:pPr>
            <a:r>
              <a:rPr lang="en-IN" sz="1801" b="1" dirty="0">
                <a:latin typeface="D-DIN" panose="020B05040302020A0204" pitchFamily="34" charset="0"/>
                <a:cs typeface="Calibri" panose="020F0502020204030204" pitchFamily="34" charset="0"/>
              </a:rPr>
              <a:t>  Operating Leverage</a:t>
            </a:r>
          </a:p>
          <a:p>
            <a:pPr>
              <a:spcAft>
                <a:spcPts val="201"/>
              </a:spcAft>
              <a:buFont typeface="Arial" pitchFamily="34" charset="0"/>
              <a:buChar char="•"/>
            </a:pPr>
            <a:r>
              <a:rPr lang="en-IN" sz="1801" b="1" dirty="0">
                <a:latin typeface="D-DIN" panose="020B05040302020A0204" pitchFamily="34" charset="0"/>
                <a:cs typeface="Calibri" panose="020F0502020204030204" pitchFamily="34" charset="0"/>
              </a:rPr>
              <a:t>  Competitive Edge</a:t>
            </a:r>
          </a:p>
        </p:txBody>
      </p:sp>
      <p:sp>
        <p:nvSpPr>
          <p:cNvPr id="11" name="Rectangle 10"/>
          <p:cNvSpPr/>
          <p:nvPr/>
        </p:nvSpPr>
        <p:spPr>
          <a:xfrm>
            <a:off x="1977663" y="4559396"/>
            <a:ext cx="3663950" cy="1108124"/>
          </a:xfrm>
          <a:prstGeom prst="rect">
            <a:avLst/>
          </a:prstGeom>
        </p:spPr>
        <p:txBody>
          <a:bodyPr wrap="square">
            <a:spAutoFit/>
          </a:bodyPr>
          <a:lstStyle/>
          <a:p>
            <a:r>
              <a:rPr lang="en-US" sz="1801" b="1" dirty="0">
                <a:solidFill>
                  <a:srgbClr val="0046AA"/>
                </a:solidFill>
                <a:latin typeface="D-DIN" panose="020B05040302020A0204" pitchFamily="34" charset="0"/>
                <a:cs typeface="Calibri" panose="020F0502020204030204" pitchFamily="34" charset="0"/>
              </a:rPr>
              <a:t>Financial Analysis</a:t>
            </a:r>
          </a:p>
          <a:p>
            <a:pPr marL="228610" indent="-228610">
              <a:buFont typeface="Arial" pitchFamily="34" charset="0"/>
              <a:buChar char="•"/>
            </a:pPr>
            <a:r>
              <a:rPr lang="en-IN" sz="1600" b="1" dirty="0">
                <a:latin typeface="D-DIN" panose="020B05040302020A0204" pitchFamily="34" charset="0"/>
                <a:cs typeface="Calibri" panose="020F0502020204030204" pitchFamily="34" charset="0"/>
              </a:rPr>
              <a:t>Balance Sheet</a:t>
            </a:r>
            <a:endParaRPr lang="en-IN" sz="1600" dirty="0">
              <a:latin typeface="D-DIN" panose="020B05040302020A0204" pitchFamily="34" charset="0"/>
              <a:cs typeface="Calibri" panose="020F0502020204030204" pitchFamily="34" charset="0"/>
            </a:endParaRPr>
          </a:p>
          <a:p>
            <a:pPr marL="228610" indent="-228610">
              <a:buFont typeface="Arial" pitchFamily="34" charset="0"/>
              <a:buChar char="•"/>
            </a:pPr>
            <a:r>
              <a:rPr lang="en-IN" sz="1600" b="1" dirty="0">
                <a:latin typeface="D-DIN" panose="020B05040302020A0204" pitchFamily="34" charset="0"/>
                <a:cs typeface="Calibri" panose="020F0502020204030204" pitchFamily="34" charset="0"/>
              </a:rPr>
              <a:t>Profit and Loss Account</a:t>
            </a:r>
            <a:endParaRPr lang="en-IN" sz="1600" dirty="0">
              <a:latin typeface="D-DIN" panose="020B05040302020A0204" pitchFamily="34" charset="0"/>
              <a:cs typeface="Calibri" panose="020F0502020204030204" pitchFamily="34" charset="0"/>
            </a:endParaRPr>
          </a:p>
          <a:p>
            <a:pPr marL="228610" indent="-228610">
              <a:buFont typeface="Arial" pitchFamily="34" charset="0"/>
              <a:buChar char="•"/>
            </a:pPr>
            <a:r>
              <a:rPr lang="en-US" sz="1600" b="1" dirty="0">
                <a:latin typeface="D-DIN" panose="020B05040302020A0204" pitchFamily="34" charset="0"/>
                <a:cs typeface="Calibri" panose="020F0502020204030204" pitchFamily="34" charset="0"/>
              </a:rPr>
              <a:t>Fund Flow and Cash Flow Statement</a:t>
            </a:r>
            <a:endParaRPr lang="en-IN" sz="1600" b="1" dirty="0">
              <a:latin typeface="D-DIN" panose="020B05040302020A0204" pitchFamily="34" charset="0"/>
              <a:cs typeface="Calibri" panose="020F0502020204030204" pitchFamily="34" charset="0"/>
            </a:endParaRPr>
          </a:p>
        </p:txBody>
      </p:sp>
      <p:sp>
        <p:nvSpPr>
          <p:cNvPr id="13" name="Rectangle 12"/>
          <p:cNvSpPr/>
          <p:nvPr/>
        </p:nvSpPr>
        <p:spPr>
          <a:xfrm>
            <a:off x="6096002" y="4370538"/>
            <a:ext cx="5422900" cy="1600566"/>
          </a:xfrm>
          <a:prstGeom prst="rect">
            <a:avLst/>
          </a:prstGeom>
        </p:spPr>
        <p:txBody>
          <a:bodyPr wrap="square">
            <a:spAutoFit/>
          </a:bodyPr>
          <a:lstStyle/>
          <a:p>
            <a:r>
              <a:rPr lang="en-US" sz="1801" b="1" dirty="0">
                <a:solidFill>
                  <a:srgbClr val="0046AA"/>
                </a:solidFill>
                <a:latin typeface="D-DIN" panose="020B05040302020A0204" pitchFamily="34" charset="0"/>
                <a:cs typeface="Calibri" panose="020F0502020204030204" pitchFamily="34" charset="0"/>
              </a:rPr>
              <a:t>Financial Ratio Analysis</a:t>
            </a:r>
          </a:p>
          <a:p>
            <a:pPr marL="234958" indent="-234958">
              <a:buFont typeface="Arial" pitchFamily="34" charset="0"/>
              <a:buChar char="•"/>
            </a:pPr>
            <a:r>
              <a:rPr lang="en-IN" sz="1600" b="1" dirty="0">
                <a:latin typeface="D-DIN" panose="020B05040302020A0204" pitchFamily="34" charset="0"/>
                <a:cs typeface="Calibri" panose="020F0502020204030204" pitchFamily="34" charset="0"/>
              </a:rPr>
              <a:t>Valuation Ratios</a:t>
            </a:r>
          </a:p>
          <a:p>
            <a:pPr marL="234958" indent="-234958">
              <a:buFont typeface="Arial" pitchFamily="34" charset="0"/>
              <a:buChar char="•"/>
            </a:pPr>
            <a:r>
              <a:rPr lang="en-US" sz="1600" b="1" dirty="0">
                <a:latin typeface="D-DIN" panose="020B05040302020A0204" pitchFamily="34" charset="0"/>
                <a:cs typeface="Calibri" panose="020F0502020204030204" pitchFamily="34" charset="0"/>
              </a:rPr>
              <a:t>Liquidity Ratios(ability to meet financial obligations)</a:t>
            </a:r>
          </a:p>
          <a:p>
            <a:pPr marL="234958" indent="-234958">
              <a:buFont typeface="Arial" pitchFamily="34" charset="0"/>
              <a:buChar char="•"/>
            </a:pPr>
            <a:r>
              <a:rPr lang="en-US" sz="1600" b="1" dirty="0">
                <a:latin typeface="D-DIN" panose="020B05040302020A0204" pitchFamily="34" charset="0"/>
                <a:cs typeface="Calibri" panose="020F0502020204030204" pitchFamily="34" charset="0"/>
              </a:rPr>
              <a:t>Leverage Ratios (use of debt)</a:t>
            </a:r>
          </a:p>
          <a:p>
            <a:pPr marL="234958" indent="-234958">
              <a:buFont typeface="Arial" pitchFamily="34" charset="0"/>
              <a:buChar char="•"/>
            </a:pPr>
            <a:r>
              <a:rPr lang="en-US" sz="1600" b="1" dirty="0">
                <a:latin typeface="D-DIN" panose="020B05040302020A0204" pitchFamily="34" charset="0"/>
                <a:cs typeface="Calibri" panose="020F0502020204030204" pitchFamily="34" charset="0"/>
              </a:rPr>
              <a:t>Turn over Ratios (asset management or efficiency ratios)</a:t>
            </a:r>
          </a:p>
          <a:p>
            <a:pPr marL="234958" indent="-234958">
              <a:buFont typeface="Arial" pitchFamily="34" charset="0"/>
              <a:buChar char="•"/>
            </a:pPr>
            <a:r>
              <a:rPr lang="en-US" sz="1600" b="1" dirty="0">
                <a:latin typeface="D-DIN" panose="020B05040302020A0204" pitchFamily="34" charset="0"/>
                <a:cs typeface="Calibri" panose="020F0502020204030204" pitchFamily="34" charset="0"/>
              </a:rPr>
              <a:t>Profitability Ratios (Reflect profitability)</a:t>
            </a:r>
          </a:p>
        </p:txBody>
      </p:sp>
      <p:sp>
        <p:nvSpPr>
          <p:cNvPr id="17" name="Rounded Rectangle 16"/>
          <p:cNvSpPr/>
          <p:nvPr/>
        </p:nvSpPr>
        <p:spPr>
          <a:xfrm>
            <a:off x="4902201" y="1549400"/>
            <a:ext cx="3450724" cy="1917700"/>
          </a:xfrm>
          <a:prstGeom prst="roundRect">
            <a:avLst/>
          </a:prstGeom>
          <a:noFill/>
          <a:ln>
            <a:solidFill>
              <a:srgbClr val="004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ounded Rectangle 17"/>
          <p:cNvSpPr/>
          <p:nvPr/>
        </p:nvSpPr>
        <p:spPr>
          <a:xfrm>
            <a:off x="1663702" y="4254595"/>
            <a:ext cx="3977913" cy="195109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ounded Rectangle 18"/>
          <p:cNvSpPr/>
          <p:nvPr/>
        </p:nvSpPr>
        <p:spPr>
          <a:xfrm>
            <a:off x="5955578" y="4254595"/>
            <a:ext cx="5690324" cy="195109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Bent Arrow 11"/>
          <p:cNvSpPr/>
          <p:nvPr/>
        </p:nvSpPr>
        <p:spPr>
          <a:xfrm rot="5400000">
            <a:off x="7657394" y="2729597"/>
            <a:ext cx="403412" cy="2586398"/>
          </a:xfrm>
          <a:prstGeom prst="bentArrow">
            <a:avLst>
              <a:gd name="adj1" fmla="val 15000"/>
              <a:gd name="adj2" fmla="val 25000"/>
              <a:gd name="adj3" fmla="val 25000"/>
              <a:gd name="adj4" fmla="val 43750"/>
            </a:avLst>
          </a:prstGeom>
          <a:solidFill>
            <a:srgbClr val="1E4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4" name="Bent Arrow 13"/>
          <p:cNvSpPr/>
          <p:nvPr/>
        </p:nvSpPr>
        <p:spPr>
          <a:xfrm rot="5400000" flipV="1">
            <a:off x="4964203" y="2394206"/>
            <a:ext cx="403412" cy="3257182"/>
          </a:xfrm>
          <a:prstGeom prst="bentArrow">
            <a:avLst>
              <a:gd name="adj1" fmla="val 15000"/>
              <a:gd name="adj2" fmla="val 25000"/>
              <a:gd name="adj3" fmla="val 25000"/>
              <a:gd name="adj4" fmla="val 43750"/>
            </a:avLst>
          </a:prstGeom>
          <a:solidFill>
            <a:srgbClr val="1E4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0" name="Right Arrow 19"/>
          <p:cNvSpPr/>
          <p:nvPr/>
        </p:nvSpPr>
        <p:spPr>
          <a:xfrm rot="5400000">
            <a:off x="6464125" y="3582790"/>
            <a:ext cx="299172" cy="134471"/>
          </a:xfrm>
          <a:prstGeom prst="rightArrow">
            <a:avLst/>
          </a:prstGeom>
          <a:solidFill>
            <a:srgbClr val="1E4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B11BF38-0647-6BCD-3325-19E50D3BAA99}"/>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51511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CC4ECC-3944-F7DB-3B1F-5749495AFD3B}"/>
              </a:ext>
            </a:extLst>
          </p:cNvPr>
          <p:cNvGrpSpPr/>
          <p:nvPr/>
        </p:nvGrpSpPr>
        <p:grpSpPr>
          <a:xfrm>
            <a:off x="1698443" y="253851"/>
            <a:ext cx="2552463" cy="2185412"/>
            <a:chOff x="736442" y="3181350"/>
            <a:chExt cx="3678396" cy="3248025"/>
          </a:xfrm>
        </p:grpSpPr>
        <p:pic>
          <p:nvPicPr>
            <p:cNvPr id="3" name="Picture 6" descr="ASDASDAS">
              <a:extLst>
                <a:ext uri="{FF2B5EF4-FFF2-40B4-BE49-F238E27FC236}">
                  <a16:creationId xmlns:a16="http://schemas.microsoft.com/office/drawing/2014/main" id="{336D47D2-23CE-E505-27D6-45772A23A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550" y="3181350"/>
              <a:ext cx="3105150" cy="2955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Sandeep Jain">
              <a:extLst>
                <a:ext uri="{FF2B5EF4-FFF2-40B4-BE49-F238E27FC236}">
                  <a16:creationId xmlns:a16="http://schemas.microsoft.com/office/drawing/2014/main" id="{E9AE5056-5A93-BEDC-3DC7-263A1179B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20" y="3181350"/>
              <a:ext cx="3444876" cy="32480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44A494B5-D8B7-7D66-ADA5-6087135C380C}"/>
                </a:ext>
              </a:extLst>
            </p:cNvPr>
            <p:cNvSpPr>
              <a:spLocks noChangeArrowheads="1"/>
            </p:cNvSpPr>
            <p:nvPr/>
          </p:nvSpPr>
          <p:spPr bwMode="auto">
            <a:xfrm>
              <a:off x="736442" y="5925911"/>
              <a:ext cx="3678396" cy="456355"/>
            </a:xfrm>
            <a:prstGeom prst="rect">
              <a:avLst/>
            </a:prstGeom>
            <a:solidFill>
              <a:srgbClr val="0046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D-DIN" panose="020B0504030202030204" pitchFamily="34" charset="0"/>
                  <a:ea typeface="Times New Roman" panose="02020603050405020304" pitchFamily="18" charset="0"/>
                  <a:cs typeface="Calibri" panose="020F0502020204030204" pitchFamily="34" charset="0"/>
                </a:rPr>
                <a:t>MR. SANDEEP KUMAR JAIN</a:t>
              </a:r>
              <a:endParaRPr kumimoji="0" lang="en-US" altLang="en-US" sz="600" b="0" i="0" u="none" strike="noStrike" cap="none" normalizeH="0" baseline="0" dirty="0">
                <a:ln>
                  <a:noFill/>
                </a:ln>
                <a:solidFill>
                  <a:schemeClr val="tx1"/>
                </a:solidFill>
                <a:effectLst/>
                <a:latin typeface="D-DIN" panose="020B050403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D-DIN" panose="020B0504030202030204" pitchFamily="34" charset="0"/>
              </a:endParaRPr>
            </a:p>
          </p:txBody>
        </p:sp>
      </p:grpSp>
      <p:sp>
        <p:nvSpPr>
          <p:cNvPr id="7" name="Rectangle 13">
            <a:extLst>
              <a:ext uri="{FF2B5EF4-FFF2-40B4-BE49-F238E27FC236}">
                <a16:creationId xmlns:a16="http://schemas.microsoft.com/office/drawing/2014/main" id="{B0561051-4335-7D53-B70B-BBCB9A1A004F}"/>
              </a:ext>
            </a:extLst>
          </p:cNvPr>
          <p:cNvSpPr>
            <a:spLocks noChangeArrowheads="1"/>
          </p:cNvSpPr>
          <p:nvPr/>
        </p:nvSpPr>
        <p:spPr bwMode="auto">
          <a:xfrm>
            <a:off x="1467122" y="2378712"/>
            <a:ext cx="30214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solidFill>
                  <a:srgbClr val="C00000"/>
                </a:solidFill>
                <a:latin typeface="D-DIN" panose="020B0504030202030204" pitchFamily="34" charset="0"/>
                <a:ea typeface="Times New Roman" panose="02020603050405020304" pitchFamily="18" charset="0"/>
                <a:cs typeface="Calibri" panose="020F0502020204030204" pitchFamily="34" charset="0"/>
              </a:rPr>
              <a:t>Financial Freedom Fighter </a:t>
            </a:r>
          </a:p>
          <a:p>
            <a:pPr lvl="0" algn="ctr"/>
            <a:r>
              <a:rPr lang="en-US" altLang="en-US" sz="1600" dirty="0">
                <a:solidFill>
                  <a:srgbClr val="C00000"/>
                </a:solidFill>
                <a:latin typeface="D-DIN" panose="020B0504030202030204" pitchFamily="34" charset="0"/>
                <a:ea typeface="Times New Roman" panose="02020603050405020304" pitchFamily="18" charset="0"/>
                <a:cs typeface="Calibri" panose="020F0502020204030204" pitchFamily="34" charset="0"/>
              </a:rPr>
              <a:t>#</a:t>
            </a:r>
            <a:r>
              <a:rPr lang="en-US" altLang="en-US" sz="1600" dirty="0" err="1">
                <a:solidFill>
                  <a:srgbClr val="C00000"/>
                </a:solidFill>
                <a:latin typeface="D-DIN" panose="020B0504030202030204" pitchFamily="34" charset="0"/>
                <a:ea typeface="Times New Roman" panose="02020603050405020304" pitchFamily="18" charset="0"/>
                <a:cs typeface="Calibri" panose="020F0502020204030204" pitchFamily="34" charset="0"/>
              </a:rPr>
              <a:t>JainSaabKeGems</a:t>
            </a:r>
            <a:endParaRPr lang="en-US" altLang="en-US" sz="800" dirty="0">
              <a:latin typeface="D-DIN" panose="020B0504030202030204" pitchFamily="34" charset="0"/>
            </a:endParaRPr>
          </a:p>
        </p:txBody>
      </p:sp>
      <p:pic>
        <p:nvPicPr>
          <p:cNvPr id="8" name="Picture 14">
            <a:extLst>
              <a:ext uri="{FF2B5EF4-FFF2-40B4-BE49-F238E27FC236}">
                <a16:creationId xmlns:a16="http://schemas.microsoft.com/office/drawing/2014/main" id="{C2E062CC-B856-569D-52F6-667762C3F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93" y="2848209"/>
            <a:ext cx="261932" cy="33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4A852615-DF93-CD63-E734-FC56E21CE6B3}"/>
              </a:ext>
            </a:extLst>
          </p:cNvPr>
          <p:cNvSpPr/>
          <p:nvPr/>
        </p:nvSpPr>
        <p:spPr>
          <a:xfrm>
            <a:off x="520437" y="2867840"/>
            <a:ext cx="1231427" cy="338554"/>
          </a:xfrm>
          <a:prstGeom prst="rect">
            <a:avLst/>
          </a:prstGeom>
        </p:spPr>
        <p:txBody>
          <a:bodyPr wrap="none">
            <a:spAutoFit/>
          </a:bodyPr>
          <a:lstStyle/>
          <a:p>
            <a:r>
              <a:rPr lang="en-US" sz="1600" b="1" dirty="0">
                <a:solidFill>
                  <a:srgbClr val="0046AA"/>
                </a:solidFill>
                <a:latin typeface="D-DIN" panose="020B0504030202030204" pitchFamily="34" charset="0"/>
                <a:ea typeface="Times New Roman" panose="02020603050405020304" pitchFamily="18" charset="0"/>
                <a:cs typeface="Times New Roman" panose="02020603050405020304" pitchFamily="18" charset="0"/>
              </a:rPr>
              <a:t>Brief Profile</a:t>
            </a:r>
            <a:endParaRPr lang="en-IN" sz="1600" dirty="0">
              <a:latin typeface="D-DIN" panose="020B0504030202030204" pitchFamily="34" charset="0"/>
            </a:endParaRPr>
          </a:p>
        </p:txBody>
      </p:sp>
      <p:sp>
        <p:nvSpPr>
          <p:cNvPr id="14" name="Rectangle 13">
            <a:extLst>
              <a:ext uri="{FF2B5EF4-FFF2-40B4-BE49-F238E27FC236}">
                <a16:creationId xmlns:a16="http://schemas.microsoft.com/office/drawing/2014/main" id="{BD88FC4E-C09C-A5B1-DBCB-7E9FD8EA1EA3}"/>
              </a:ext>
            </a:extLst>
          </p:cNvPr>
          <p:cNvSpPr/>
          <p:nvPr/>
        </p:nvSpPr>
        <p:spPr>
          <a:xfrm>
            <a:off x="408173" y="3200148"/>
            <a:ext cx="5706878" cy="1908215"/>
          </a:xfrm>
          <a:prstGeom prst="rect">
            <a:avLst/>
          </a:prstGeom>
        </p:spPr>
        <p:txBody>
          <a:bodyPr wrap="square">
            <a:spAutoFit/>
          </a:bodyPr>
          <a:lstStyle/>
          <a:p>
            <a:pPr algn="just">
              <a:spcAft>
                <a:spcPts val="300"/>
              </a:spcAft>
            </a:pPr>
            <a:r>
              <a:rPr lang="en-US" sz="1175" b="1" dirty="0">
                <a:latin typeface="D-DIN" panose="020B05040302020A0204" pitchFamily="34" charset="0"/>
                <a:ea typeface="Times New Roman" panose="02020603050405020304" pitchFamily="18" charset="0"/>
                <a:cs typeface="Times New Roman" panose="02020603050405020304" pitchFamily="18" charset="0"/>
              </a:rPr>
              <a:t>Co-founder of Tradeswift, a leading Full-Fledged Broking House in India. </a:t>
            </a:r>
            <a:endParaRPr lang="en-IN" sz="1175" dirty="0">
              <a:latin typeface="D-DIN" panose="020B05040302020A0204" pitchFamily="34" charset="0"/>
              <a:ea typeface="Times New Roman" panose="02020603050405020304" pitchFamily="18" charset="0"/>
            </a:endParaRPr>
          </a:p>
          <a:p>
            <a:pPr algn="just">
              <a:spcAft>
                <a:spcPts val="300"/>
              </a:spcAft>
            </a:pPr>
            <a:r>
              <a:rPr lang="en-US" sz="1175" b="1" dirty="0">
                <a:latin typeface="D-DIN" panose="020B05040302020A0204" pitchFamily="34" charset="0"/>
                <a:ea typeface="Times New Roman" panose="02020603050405020304" pitchFamily="18" charset="0"/>
                <a:cs typeface="Times New Roman" panose="02020603050405020304" pitchFamily="18" charset="0"/>
              </a:rPr>
              <a:t>Serial Entrepreneur with Interests and Investments in NBFC, Publications, Online Business, Real Estate and Startups. </a:t>
            </a:r>
            <a:endParaRPr lang="en-IN" sz="1175" dirty="0">
              <a:latin typeface="D-DIN" panose="020B05040302020A0204" pitchFamily="34" charset="0"/>
              <a:ea typeface="Times New Roman" panose="02020603050405020304" pitchFamily="18" charset="0"/>
            </a:endParaRPr>
          </a:p>
          <a:p>
            <a:pPr algn="just">
              <a:spcAft>
                <a:spcPts val="300"/>
              </a:spcAft>
            </a:pPr>
            <a:r>
              <a:rPr lang="en-US" sz="1175" b="1" dirty="0">
                <a:latin typeface="D-DIN" panose="020B05040302020A0204" pitchFamily="34" charset="0"/>
                <a:ea typeface="Times New Roman" panose="02020603050405020304" pitchFamily="18" charset="0"/>
                <a:cs typeface="Times New Roman" panose="02020603050405020304" pitchFamily="18" charset="0"/>
              </a:rPr>
              <a:t>A very well-known face featuring on various business channels like Zee Business, CNBC </a:t>
            </a:r>
            <a:r>
              <a:rPr lang="en-US" sz="1175" b="1" dirty="0" err="1">
                <a:latin typeface="D-DIN" panose="020B05040302020A0204" pitchFamily="34" charset="0"/>
                <a:ea typeface="Times New Roman" panose="02020603050405020304" pitchFamily="18" charset="0"/>
                <a:cs typeface="Times New Roman" panose="02020603050405020304" pitchFamily="18" charset="0"/>
              </a:rPr>
              <a:t>Awaaz</a:t>
            </a:r>
            <a:r>
              <a:rPr lang="en-US" sz="1175" b="1" dirty="0">
                <a:latin typeface="D-DIN" panose="020B05040302020A0204" pitchFamily="34" charset="0"/>
                <a:ea typeface="Times New Roman" panose="02020603050405020304" pitchFamily="18" charset="0"/>
                <a:cs typeface="Times New Roman" panose="02020603050405020304" pitchFamily="18" charset="0"/>
              </a:rPr>
              <a:t>, TV-18, Bloomberg Quint, Print Media and Social Media as well for his Analysis on Equities &amp; Commodities since last 18 years.</a:t>
            </a:r>
            <a:endParaRPr lang="en-IN" sz="1175" dirty="0">
              <a:latin typeface="D-DIN" panose="020B05040302020A0204" pitchFamily="34" charset="0"/>
              <a:ea typeface="Times New Roman" panose="02020603050405020304" pitchFamily="18" charset="0"/>
            </a:endParaRPr>
          </a:p>
          <a:p>
            <a:pPr algn="just">
              <a:spcAft>
                <a:spcPts val="300"/>
              </a:spcAft>
            </a:pPr>
            <a:r>
              <a:rPr lang="en-US" sz="1175" b="1" dirty="0">
                <a:latin typeface="D-DIN" panose="020B05040302020A0204" pitchFamily="34" charset="0"/>
                <a:ea typeface="Times New Roman" panose="02020603050405020304" pitchFamily="18" charset="0"/>
                <a:cs typeface="Times New Roman" panose="02020603050405020304" pitchFamily="18" charset="0"/>
              </a:rPr>
              <a:t>Now a member of Exclusive Panel of Analysts on Zee Business. </a:t>
            </a:r>
            <a:endParaRPr lang="en-IN" sz="1175" dirty="0">
              <a:latin typeface="D-DIN" panose="020B05040302020A0204" pitchFamily="34" charset="0"/>
              <a:ea typeface="Times New Roman" panose="02020603050405020304" pitchFamily="18" charset="0"/>
            </a:endParaRPr>
          </a:p>
          <a:p>
            <a:pPr algn="just">
              <a:spcAft>
                <a:spcPts val="300"/>
              </a:spcAft>
            </a:pPr>
            <a:r>
              <a:rPr lang="en-US" sz="1175" b="1" dirty="0">
                <a:latin typeface="D-DIN" panose="020B05040302020A0204" pitchFamily="34" charset="0"/>
                <a:ea typeface="Times New Roman" panose="02020603050405020304" pitchFamily="18" charset="0"/>
                <a:cs typeface="Times New Roman" panose="02020603050405020304" pitchFamily="18" charset="0"/>
              </a:rPr>
              <a:t>Perhaps one of the most followed business Twitter handles in Jaipur with 2.30 Lac followers </a:t>
            </a:r>
            <a:endParaRPr lang="en-IN" sz="1175" dirty="0">
              <a:effectLst/>
              <a:latin typeface="D-DIN" panose="020B05040302020A0204" pitchFamily="34" charset="0"/>
              <a:ea typeface="Times New Roman" panose="02020603050405020304" pitchFamily="18" charset="0"/>
            </a:endParaRPr>
          </a:p>
        </p:txBody>
      </p:sp>
      <p:pic>
        <p:nvPicPr>
          <p:cNvPr id="15" name="Picture 16">
            <a:extLst>
              <a:ext uri="{FF2B5EF4-FFF2-40B4-BE49-F238E27FC236}">
                <a16:creationId xmlns:a16="http://schemas.microsoft.com/office/drawing/2014/main" id="{7120B678-057E-743B-D3BD-743E41FA1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43" y="5101247"/>
            <a:ext cx="374451" cy="35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69AC7952-DE68-8C14-B832-2786D62968C0}"/>
              </a:ext>
            </a:extLst>
          </p:cNvPr>
          <p:cNvSpPr/>
          <p:nvPr/>
        </p:nvSpPr>
        <p:spPr>
          <a:xfrm>
            <a:off x="632677" y="5129823"/>
            <a:ext cx="2973891" cy="338554"/>
          </a:xfrm>
          <a:prstGeom prst="rect">
            <a:avLst/>
          </a:prstGeom>
        </p:spPr>
        <p:txBody>
          <a:bodyPr wrap="none">
            <a:spAutoFit/>
          </a:bodyPr>
          <a:lstStyle/>
          <a:p>
            <a:r>
              <a:rPr lang="en-US" sz="1600" b="1" dirty="0">
                <a:solidFill>
                  <a:srgbClr val="0046AA"/>
                </a:solidFill>
                <a:latin typeface="D-DIN" panose="020B0504030202030204" pitchFamily="34" charset="0"/>
                <a:ea typeface="Times New Roman" panose="02020603050405020304" pitchFamily="18" charset="0"/>
                <a:cs typeface="Times New Roman" panose="02020603050405020304" pitchFamily="18" charset="0"/>
              </a:rPr>
              <a:t>Education and Extra Curriculars </a:t>
            </a:r>
            <a:endParaRPr lang="en-IN" sz="1600" b="1" dirty="0">
              <a:solidFill>
                <a:srgbClr val="0046AA"/>
              </a:solidFill>
              <a:latin typeface="D-DIN" panose="020B0504030202030204" pitchFamily="34"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AD1B2CC0-F5A7-AC7D-2A92-36E86FD9BB59}"/>
              </a:ext>
            </a:extLst>
          </p:cNvPr>
          <p:cNvSpPr/>
          <p:nvPr/>
        </p:nvSpPr>
        <p:spPr>
          <a:xfrm>
            <a:off x="520437" y="5430321"/>
            <a:ext cx="5594614" cy="1423467"/>
          </a:xfrm>
          <a:prstGeom prst="rect">
            <a:avLst/>
          </a:prstGeom>
        </p:spPr>
        <p:txBody>
          <a:bodyPr wrap="square" lIns="0">
            <a:spAutoFit/>
          </a:bodyPr>
          <a:lstStyle/>
          <a:p>
            <a:pPr algn="just">
              <a:spcAft>
                <a:spcPts val="300"/>
              </a:spcAft>
            </a:pPr>
            <a:r>
              <a:rPr lang="en-US" sz="1175" b="1" dirty="0">
                <a:latin typeface="D-DIN" panose="020B05040302020A0204" pitchFamily="34" charset="0"/>
                <a:cs typeface="Calibri" panose="020F0502020204030204" pitchFamily="34" charset="0"/>
              </a:rPr>
              <a:t>A commerce graduate from Mumbai’s </a:t>
            </a:r>
            <a:r>
              <a:rPr lang="en-US" sz="1175" b="1" dirty="0" err="1">
                <a:latin typeface="D-DIN" panose="020B05040302020A0204" pitchFamily="34" charset="0"/>
                <a:cs typeface="Calibri" panose="020F0502020204030204" pitchFamily="34" charset="0"/>
              </a:rPr>
              <a:t>Mithibai</a:t>
            </a:r>
            <a:r>
              <a:rPr lang="en-US" sz="1175" b="1" dirty="0">
                <a:latin typeface="D-DIN" panose="020B05040302020A0204" pitchFamily="34" charset="0"/>
                <a:cs typeface="Calibri" panose="020F0502020204030204" pitchFamily="34" charset="0"/>
              </a:rPr>
              <a:t> College and MBA (Finance) from Mumbai’s K.J. </a:t>
            </a:r>
            <a:r>
              <a:rPr lang="en-US" sz="1175" b="1" dirty="0" err="1">
                <a:latin typeface="D-DIN" panose="020B05040302020A0204" pitchFamily="34" charset="0"/>
                <a:cs typeface="Calibri" panose="020F0502020204030204" pitchFamily="34" charset="0"/>
              </a:rPr>
              <a:t>Somaiya</a:t>
            </a:r>
            <a:r>
              <a:rPr lang="en-US" sz="1175" b="1" dirty="0">
                <a:latin typeface="D-DIN" panose="020B05040302020A0204" pitchFamily="34" charset="0"/>
                <a:cs typeface="Calibri" panose="020F0502020204030204" pitchFamily="34" charset="0"/>
              </a:rPr>
              <a:t> - Sandeep, with his passion for general knowledge, equities, investments and economic affairs, brings to the table a rare combination of being an equally articulate and knowledgeable speaker on equities, commodities and economic issues.</a:t>
            </a:r>
            <a:endParaRPr lang="en-IN" sz="1175" dirty="0">
              <a:latin typeface="D-DIN" panose="020B05040302020A0204" pitchFamily="34" charset="0"/>
              <a:cs typeface="Calibri" panose="020F0502020204030204" pitchFamily="34" charset="0"/>
            </a:endParaRPr>
          </a:p>
          <a:p>
            <a:pPr algn="just">
              <a:spcAft>
                <a:spcPts val="300"/>
              </a:spcAft>
            </a:pPr>
            <a:r>
              <a:rPr lang="en-US" sz="1175" b="1" dirty="0">
                <a:latin typeface="D-DIN" panose="020B05040302020A0204" pitchFamily="34" charset="0"/>
                <a:cs typeface="Calibri" panose="020F0502020204030204" pitchFamily="34" charset="0"/>
              </a:rPr>
              <a:t>Won many awards in Quizzes, Debates, Extempore Speeches, Personality Contest during Student life </a:t>
            </a:r>
            <a:endParaRPr lang="en-IN" sz="1175" dirty="0">
              <a:latin typeface="D-DIN" panose="020B05040302020A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76FDA186-7653-4F24-3E81-ADA44D47657F}"/>
              </a:ext>
            </a:extLst>
          </p:cNvPr>
          <p:cNvSpPr/>
          <p:nvPr/>
        </p:nvSpPr>
        <p:spPr>
          <a:xfrm>
            <a:off x="6572167" y="112127"/>
            <a:ext cx="2601994" cy="338554"/>
          </a:xfrm>
          <a:prstGeom prst="rect">
            <a:avLst/>
          </a:prstGeom>
        </p:spPr>
        <p:txBody>
          <a:bodyPr wrap="none">
            <a:spAutoFit/>
          </a:bodyPr>
          <a:lstStyle/>
          <a:p>
            <a:r>
              <a:rPr lang="en-US" sz="1600" b="1" dirty="0">
                <a:solidFill>
                  <a:srgbClr val="0046AA"/>
                </a:solidFill>
                <a:latin typeface="D-DIN" panose="020B0504030202030204" pitchFamily="34" charset="0"/>
                <a:ea typeface="Times New Roman" panose="02020603050405020304" pitchFamily="18" charset="0"/>
                <a:cs typeface="Times New Roman" panose="02020603050405020304" pitchFamily="18" charset="0"/>
              </a:rPr>
              <a:t>Accolades &amp; Achievements </a:t>
            </a:r>
            <a:endParaRPr lang="en-IN" sz="1600" dirty="0">
              <a:latin typeface="D-DIN" panose="020B0504030202030204" pitchFamily="34" charset="0"/>
            </a:endParaRPr>
          </a:p>
        </p:txBody>
      </p:sp>
      <p:sp>
        <p:nvSpPr>
          <p:cNvPr id="19" name="Rectangle 18">
            <a:extLst>
              <a:ext uri="{FF2B5EF4-FFF2-40B4-BE49-F238E27FC236}">
                <a16:creationId xmlns:a16="http://schemas.microsoft.com/office/drawing/2014/main" id="{30120F74-A4BB-A5D4-5447-5B2219C5C4BF}"/>
              </a:ext>
            </a:extLst>
          </p:cNvPr>
          <p:cNvSpPr/>
          <p:nvPr/>
        </p:nvSpPr>
        <p:spPr>
          <a:xfrm>
            <a:off x="6469838" y="511110"/>
            <a:ext cx="5588811" cy="1569660"/>
          </a:xfrm>
          <a:prstGeom prst="rect">
            <a:avLst/>
          </a:prstGeom>
        </p:spPr>
        <p:txBody>
          <a:bodyPr wrap="square">
            <a:spAutoFit/>
          </a:bodyPr>
          <a:lstStyle/>
          <a:p>
            <a:pPr algn="just">
              <a:spcAft>
                <a:spcPts val="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Won the CNBC </a:t>
            </a:r>
            <a:r>
              <a:rPr lang="en-US" sz="1200" b="1" dirty="0" err="1">
                <a:latin typeface="D-DIN" panose="020B05040302020A0204" pitchFamily="34" charset="0"/>
                <a:ea typeface="Times New Roman" panose="02020603050405020304" pitchFamily="18" charset="0"/>
                <a:cs typeface="Times New Roman" panose="02020603050405020304" pitchFamily="18" charset="0"/>
              </a:rPr>
              <a:t>Awaaz</a:t>
            </a:r>
            <a:r>
              <a:rPr lang="en-US" sz="1200" b="1" dirty="0">
                <a:latin typeface="D-DIN" panose="020B05040302020A0204" pitchFamily="34" charset="0"/>
                <a:ea typeface="Times New Roman" panose="02020603050405020304" pitchFamily="18" charset="0"/>
                <a:cs typeface="Times New Roman" panose="02020603050405020304" pitchFamily="18" charset="0"/>
              </a:rPr>
              <a:t> Champion of the Year (2013) IPL Positional </a:t>
            </a:r>
            <a:r>
              <a:rPr lang="en-US" sz="1200" b="1" dirty="0" err="1">
                <a:latin typeface="D-DIN" panose="020B05040302020A0204" pitchFamily="34" charset="0"/>
                <a:ea typeface="Times New Roman" panose="02020603050405020304" pitchFamily="18" charset="0"/>
                <a:cs typeface="Times New Roman" panose="02020603050405020304" pitchFamily="18" charset="0"/>
              </a:rPr>
              <a:t>Maha-Muqabla</a:t>
            </a:r>
            <a:r>
              <a:rPr lang="en-US" sz="1200" b="1" dirty="0">
                <a:latin typeface="D-DIN" panose="020B05040302020A0204" pitchFamily="34" charset="0"/>
                <a:ea typeface="Times New Roman" panose="02020603050405020304" pitchFamily="18" charset="0"/>
                <a:cs typeface="Times New Roman" panose="02020603050405020304" pitchFamily="18" charset="0"/>
              </a:rPr>
              <a:t>, a competition amongst leading analysts on CNBC </a:t>
            </a:r>
            <a:r>
              <a:rPr lang="en-US" sz="1200" b="1" dirty="0" err="1">
                <a:latin typeface="D-DIN" panose="020B05040302020A0204" pitchFamily="34" charset="0"/>
                <a:ea typeface="Times New Roman" panose="02020603050405020304" pitchFamily="18" charset="0"/>
                <a:cs typeface="Times New Roman" panose="02020603050405020304" pitchFamily="18" charset="0"/>
              </a:rPr>
              <a:t>Awaaz</a:t>
            </a:r>
            <a:r>
              <a:rPr lang="en-US" sz="1200" b="1" dirty="0">
                <a:latin typeface="D-DIN" panose="020B05040302020A0204" pitchFamily="34" charset="0"/>
                <a:ea typeface="Times New Roman" panose="02020603050405020304" pitchFamily="18" charset="0"/>
                <a:cs typeface="Times New Roman" panose="02020603050405020304" pitchFamily="18" charset="0"/>
              </a:rPr>
              <a:t>. </a:t>
            </a:r>
          </a:p>
          <a:p>
            <a:pPr algn="just">
              <a:spcAft>
                <a:spcPts val="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BSE’s Top Performer in Retail Segment 2011-12</a:t>
            </a:r>
          </a:p>
          <a:p>
            <a:pPr algn="just">
              <a:spcAft>
                <a:spcPts val="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Acclaimed as one of the Top Stock Pickers in the country by the channels and media.</a:t>
            </a:r>
          </a:p>
          <a:p>
            <a:pPr algn="just">
              <a:spcAft>
                <a:spcPts val="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A lead speaker in various awareness </a:t>
            </a:r>
            <a:r>
              <a:rPr lang="en-US" sz="1200" b="1" dirty="0" err="1">
                <a:latin typeface="D-DIN" panose="020B05040302020A0204" pitchFamily="34" charset="0"/>
                <a:ea typeface="Times New Roman" panose="02020603050405020304" pitchFamily="18" charset="0"/>
                <a:cs typeface="Times New Roman" panose="02020603050405020304" pitchFamily="18" charset="0"/>
              </a:rPr>
              <a:t>programmes</a:t>
            </a:r>
            <a:r>
              <a:rPr lang="en-US" sz="1200" b="1" dirty="0">
                <a:latin typeface="D-DIN" panose="020B05040302020A0204" pitchFamily="34" charset="0"/>
                <a:ea typeface="Times New Roman" panose="02020603050405020304" pitchFamily="18" charset="0"/>
                <a:cs typeface="Times New Roman" panose="02020603050405020304" pitchFamily="18" charset="0"/>
              </a:rPr>
              <a:t> organized by the equity &amp; commodity exchanges, seminars and conferences on equities, commodities and investments organized by various trade bodies and academia across the country. </a:t>
            </a:r>
          </a:p>
        </p:txBody>
      </p:sp>
      <p:sp>
        <p:nvSpPr>
          <p:cNvPr id="20" name="Rectangle 19">
            <a:extLst>
              <a:ext uri="{FF2B5EF4-FFF2-40B4-BE49-F238E27FC236}">
                <a16:creationId xmlns:a16="http://schemas.microsoft.com/office/drawing/2014/main" id="{77CE387B-649E-E2BD-5A44-4AADF7993F37}"/>
              </a:ext>
            </a:extLst>
          </p:cNvPr>
          <p:cNvSpPr/>
          <p:nvPr/>
        </p:nvSpPr>
        <p:spPr>
          <a:xfrm>
            <a:off x="6634074" y="2069239"/>
            <a:ext cx="1959191" cy="338554"/>
          </a:xfrm>
          <a:prstGeom prst="rect">
            <a:avLst/>
          </a:prstGeom>
        </p:spPr>
        <p:txBody>
          <a:bodyPr wrap="none">
            <a:spAutoFit/>
          </a:bodyPr>
          <a:lstStyle/>
          <a:p>
            <a:r>
              <a:rPr lang="en-US" sz="1600" b="1" dirty="0">
                <a:solidFill>
                  <a:srgbClr val="0046AA"/>
                </a:solidFill>
                <a:latin typeface="D-DIN" panose="020B0504030202030204" pitchFamily="34" charset="0"/>
                <a:ea typeface="Times New Roman" panose="02020603050405020304" pitchFamily="18" charset="0"/>
                <a:cs typeface="Times New Roman" panose="02020603050405020304" pitchFamily="18" charset="0"/>
              </a:rPr>
              <a:t>Other Achievements</a:t>
            </a:r>
            <a:endParaRPr lang="en-IN" sz="1600" dirty="0">
              <a:latin typeface="D-DIN" panose="020B0504030202030204" pitchFamily="34" charset="0"/>
            </a:endParaRPr>
          </a:p>
        </p:txBody>
      </p:sp>
      <p:sp>
        <p:nvSpPr>
          <p:cNvPr id="21" name="Rectangle 20">
            <a:extLst>
              <a:ext uri="{FF2B5EF4-FFF2-40B4-BE49-F238E27FC236}">
                <a16:creationId xmlns:a16="http://schemas.microsoft.com/office/drawing/2014/main" id="{88A068E1-E2E7-45DD-4677-CAC5B6C467EC}"/>
              </a:ext>
            </a:extLst>
          </p:cNvPr>
          <p:cNvSpPr/>
          <p:nvPr/>
        </p:nvSpPr>
        <p:spPr>
          <a:xfrm>
            <a:off x="6478199" y="2394719"/>
            <a:ext cx="5580451" cy="2131353"/>
          </a:xfrm>
          <a:prstGeom prst="rect">
            <a:avLst/>
          </a:prstGeom>
        </p:spPr>
        <p:txBody>
          <a:bodyPr wrap="square">
            <a:spAutoFit/>
          </a:bodyPr>
          <a:lstStyle/>
          <a:p>
            <a:pPr algn="just">
              <a:spcAft>
                <a:spcPts val="30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Amongst few of the prominent spokespersons playing influential role for the broking industry and has served on several committees. </a:t>
            </a:r>
          </a:p>
          <a:p>
            <a:pPr algn="just">
              <a:spcAft>
                <a:spcPts val="30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Vice President of Commodity Participants Association of India (CPAI), One of the Strongest Voices for Commodity and Capital Markets. </a:t>
            </a:r>
          </a:p>
          <a:p>
            <a:pPr algn="just">
              <a:spcAft>
                <a:spcPts val="30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Longest Serving and Founding National Executive Member of Commodity Participants Association of India (CPAI).</a:t>
            </a:r>
          </a:p>
          <a:p>
            <a:pPr algn="just">
              <a:spcAft>
                <a:spcPts val="30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Member Secretary of Rajasthan Exchange Members Association (REMA) </a:t>
            </a:r>
          </a:p>
          <a:p>
            <a:pPr algn="just">
              <a:spcAft>
                <a:spcPts val="30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Executive Committee Member - JITO Jaipur Chapter </a:t>
            </a:r>
          </a:p>
          <a:p>
            <a:pPr algn="just">
              <a:spcAft>
                <a:spcPts val="300"/>
              </a:spcAft>
            </a:pPr>
            <a:r>
              <a:rPr lang="en-US" sz="1200" b="1" dirty="0">
                <a:latin typeface="D-DIN" panose="020B05040302020A0204" pitchFamily="34" charset="0"/>
                <a:ea typeface="Times New Roman" panose="02020603050405020304" pitchFamily="18" charset="0"/>
                <a:cs typeface="Times New Roman" panose="02020603050405020304" pitchFamily="18" charset="0"/>
              </a:rPr>
              <a:t>Ex-member of Education and Training Committee of Association of National Exchanges Members of India (ANMI)</a:t>
            </a:r>
          </a:p>
        </p:txBody>
      </p:sp>
      <p:pic>
        <p:nvPicPr>
          <p:cNvPr id="22" name="Picture 17" descr="147">
            <a:extLst>
              <a:ext uri="{FF2B5EF4-FFF2-40B4-BE49-F238E27FC236}">
                <a16:creationId xmlns:a16="http://schemas.microsoft.com/office/drawing/2014/main" id="{63DE8815-A9B3-7B04-F0D4-D5F3999907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6998" y="122797"/>
            <a:ext cx="413629" cy="41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descr="1211">
            <a:extLst>
              <a:ext uri="{FF2B5EF4-FFF2-40B4-BE49-F238E27FC236}">
                <a16:creationId xmlns:a16="http://schemas.microsoft.com/office/drawing/2014/main" id="{FCCCFBA2-305B-4510-9E5E-F72888C7CB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3823" y="2031138"/>
            <a:ext cx="418439" cy="41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descr="159">
            <a:extLst>
              <a:ext uri="{FF2B5EF4-FFF2-40B4-BE49-F238E27FC236}">
                <a16:creationId xmlns:a16="http://schemas.microsoft.com/office/drawing/2014/main" id="{E3643E06-BFDD-C3A8-D9E0-B2FA7E19BF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6417" y="4472714"/>
            <a:ext cx="403628" cy="40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9AF680A9-B756-BE2F-A5CF-985E2FAB2C74}"/>
              </a:ext>
            </a:extLst>
          </p:cNvPr>
          <p:cNvSpPr/>
          <p:nvPr/>
        </p:nvSpPr>
        <p:spPr>
          <a:xfrm>
            <a:off x="6670995" y="4475350"/>
            <a:ext cx="2771913" cy="338554"/>
          </a:xfrm>
          <a:prstGeom prst="rect">
            <a:avLst/>
          </a:prstGeom>
        </p:spPr>
        <p:txBody>
          <a:bodyPr wrap="none">
            <a:spAutoFit/>
          </a:bodyPr>
          <a:lstStyle/>
          <a:p>
            <a:r>
              <a:rPr lang="en-US" sz="1600" b="1" dirty="0">
                <a:solidFill>
                  <a:srgbClr val="0046AA"/>
                </a:solidFill>
                <a:latin typeface="D-DIN" panose="020B0504030202030204" pitchFamily="34" charset="0"/>
                <a:ea typeface="Times New Roman" panose="02020603050405020304" pitchFamily="18" charset="0"/>
                <a:cs typeface="Times New Roman" panose="02020603050405020304" pitchFamily="18" charset="0"/>
              </a:rPr>
              <a:t>Personal Likings and Hobbies </a:t>
            </a:r>
            <a:endParaRPr lang="en-IN" sz="1600" dirty="0">
              <a:latin typeface="D-DIN" panose="020B0504030202030204" pitchFamily="34" charset="0"/>
            </a:endParaRPr>
          </a:p>
        </p:txBody>
      </p:sp>
      <p:sp>
        <p:nvSpPr>
          <p:cNvPr id="30" name="Rectangle 29">
            <a:extLst>
              <a:ext uri="{FF2B5EF4-FFF2-40B4-BE49-F238E27FC236}">
                <a16:creationId xmlns:a16="http://schemas.microsoft.com/office/drawing/2014/main" id="{CBFD3530-C551-2D77-5467-C85F6FC6C0F3}"/>
              </a:ext>
            </a:extLst>
          </p:cNvPr>
          <p:cNvSpPr/>
          <p:nvPr/>
        </p:nvSpPr>
        <p:spPr>
          <a:xfrm>
            <a:off x="6246997" y="4798133"/>
            <a:ext cx="5706877" cy="261610"/>
          </a:xfrm>
          <a:prstGeom prst="rect">
            <a:avLst/>
          </a:prstGeom>
        </p:spPr>
        <p:txBody>
          <a:bodyPr wrap="square">
            <a:spAutoFit/>
          </a:bodyPr>
          <a:lstStyle/>
          <a:p>
            <a:pPr algn="just">
              <a:spcAft>
                <a:spcPts val="300"/>
              </a:spcAft>
            </a:pPr>
            <a:r>
              <a:rPr lang="en-US" sz="1100" b="1" dirty="0">
                <a:latin typeface="D-DIN" panose="020B05040302020A0204" pitchFamily="34" charset="0"/>
                <a:ea typeface="Times New Roman" panose="02020603050405020304" pitchFamily="18" charset="0"/>
                <a:cs typeface="Times New Roman" panose="02020603050405020304" pitchFamily="18" charset="0"/>
              </a:rPr>
              <a:t>Reading, Travelling, Playing </a:t>
            </a:r>
            <a:r>
              <a:rPr lang="en-US" sz="1100" b="1" dirty="0" err="1">
                <a:latin typeface="D-DIN" panose="020B05040302020A0204" pitchFamily="34" charset="0"/>
                <a:ea typeface="Times New Roman" panose="02020603050405020304" pitchFamily="18" charset="0"/>
                <a:cs typeface="Times New Roman" panose="02020603050405020304" pitchFamily="18" charset="0"/>
              </a:rPr>
              <a:t>Tabla</a:t>
            </a:r>
            <a:r>
              <a:rPr lang="en-US" sz="1100" b="1" dirty="0">
                <a:latin typeface="D-DIN" panose="020B05040302020A0204" pitchFamily="34" charset="0"/>
                <a:ea typeface="Times New Roman" panose="02020603050405020304" pitchFamily="18" charset="0"/>
                <a:cs typeface="Times New Roman" panose="02020603050405020304" pitchFamily="18" charset="0"/>
              </a:rPr>
              <a:t>, Singing, Music Lover,  Networking, Mentoring </a:t>
            </a:r>
          </a:p>
        </p:txBody>
      </p:sp>
      <p:sp>
        <p:nvSpPr>
          <p:cNvPr id="33" name="Rectangle 32">
            <a:extLst>
              <a:ext uri="{FF2B5EF4-FFF2-40B4-BE49-F238E27FC236}">
                <a16:creationId xmlns:a16="http://schemas.microsoft.com/office/drawing/2014/main" id="{68640DB6-5982-3DF2-EFB4-6D4D286BD6AA}"/>
              </a:ext>
            </a:extLst>
          </p:cNvPr>
          <p:cNvSpPr/>
          <p:nvPr/>
        </p:nvSpPr>
        <p:spPr>
          <a:xfrm>
            <a:off x="6620427" y="5037898"/>
            <a:ext cx="1223348" cy="338554"/>
          </a:xfrm>
          <a:prstGeom prst="rect">
            <a:avLst/>
          </a:prstGeom>
        </p:spPr>
        <p:txBody>
          <a:bodyPr wrap="none">
            <a:spAutoFit/>
          </a:bodyPr>
          <a:lstStyle/>
          <a:p>
            <a:r>
              <a:rPr lang="en-US" sz="1600" b="1" dirty="0">
                <a:solidFill>
                  <a:srgbClr val="0046AA"/>
                </a:solidFill>
                <a:latin typeface="Calibri" panose="020F0502020204030204" pitchFamily="34" charset="0"/>
                <a:ea typeface="Times New Roman" panose="02020603050405020304" pitchFamily="18" charset="0"/>
                <a:cs typeface="Times New Roman" panose="02020603050405020304" pitchFamily="18" charset="0"/>
              </a:rPr>
              <a:t>Contact Info</a:t>
            </a:r>
            <a:endParaRPr lang="en-IN" sz="1600" dirty="0"/>
          </a:p>
        </p:txBody>
      </p:sp>
      <p:sp>
        <p:nvSpPr>
          <p:cNvPr id="34" name="Rectangle 33">
            <a:extLst>
              <a:ext uri="{FF2B5EF4-FFF2-40B4-BE49-F238E27FC236}">
                <a16:creationId xmlns:a16="http://schemas.microsoft.com/office/drawing/2014/main" id="{D03EE064-FC52-7692-1A49-85ED0B663F82}"/>
              </a:ext>
            </a:extLst>
          </p:cNvPr>
          <p:cNvSpPr/>
          <p:nvPr/>
        </p:nvSpPr>
        <p:spPr>
          <a:xfrm>
            <a:off x="6667500" y="5367008"/>
            <a:ext cx="4801234" cy="261610"/>
          </a:xfrm>
          <a:prstGeom prst="rect">
            <a:avLst/>
          </a:prstGeom>
        </p:spPr>
        <p:txBody>
          <a:bodyPr wrap="square">
            <a:spAutoFit/>
          </a:bodyPr>
          <a:lstStyle/>
          <a:p>
            <a:pPr algn="just">
              <a:spcAft>
                <a:spcPts val="300"/>
              </a:spcAft>
            </a:pPr>
            <a:r>
              <a:rPr lang="en-US" sz="1100" b="1" dirty="0">
                <a:latin typeface="D-DIN" panose="020B05040302020A0204" pitchFamily="34" charset="0"/>
                <a:cs typeface="Times New Roman" panose="02020603050405020304" pitchFamily="18" charset="0"/>
              </a:rPr>
              <a:t>sandeepjainboltu@gmail.com  </a:t>
            </a:r>
            <a:r>
              <a:rPr lang="en-US" sz="1100" b="1" dirty="0">
                <a:latin typeface="D-DIN" panose="020B05040302020A0204" pitchFamily="34" charset="0"/>
                <a:ea typeface="Times New Roman" panose="02020603050405020304" pitchFamily="18" charset="0"/>
                <a:cs typeface="Times New Roman" panose="02020603050405020304" pitchFamily="18" charset="0"/>
              </a:rPr>
              <a:t>/ sandeep@tradeswift.net</a:t>
            </a:r>
          </a:p>
        </p:txBody>
      </p:sp>
      <p:pic>
        <p:nvPicPr>
          <p:cNvPr id="35" name="Picture 20" descr="red-email-icon-png-28">
            <a:extLst>
              <a:ext uri="{FF2B5EF4-FFF2-40B4-BE49-F238E27FC236}">
                <a16:creationId xmlns:a16="http://schemas.microsoft.com/office/drawing/2014/main" id="{A67062AF-439F-B7B4-C050-DEFCE43389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84836" y="5414987"/>
            <a:ext cx="222836" cy="22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descr="753">
            <a:extLst>
              <a:ext uri="{FF2B5EF4-FFF2-40B4-BE49-F238E27FC236}">
                <a16:creationId xmlns:a16="http://schemas.microsoft.com/office/drawing/2014/main" id="{2435818E-9B83-60B2-9A2D-48EDD10B70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6373" y="5037945"/>
            <a:ext cx="347955" cy="34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2" descr="67-671290_twitter-logo-red-twitter-logo-png">
            <a:extLst>
              <a:ext uri="{FF2B5EF4-FFF2-40B4-BE49-F238E27FC236}">
                <a16:creationId xmlns:a16="http://schemas.microsoft.com/office/drawing/2014/main" id="{5C9CDD52-FAF2-8851-E3D2-5F626BA99E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99212" y="5711804"/>
            <a:ext cx="222955" cy="20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3" descr="988-9886599_facebook-icon-linkedin-icon-youtube-icon">
            <a:extLst>
              <a:ext uri="{FF2B5EF4-FFF2-40B4-BE49-F238E27FC236}">
                <a16:creationId xmlns:a16="http://schemas.microsoft.com/office/drawing/2014/main" id="{B4EF9786-810A-C1BE-F5FB-605F7C492A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96743" y="6022217"/>
            <a:ext cx="210930" cy="21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4" descr="308b4978318a5ac83e6b128c32504742">
            <a:extLst>
              <a:ext uri="{FF2B5EF4-FFF2-40B4-BE49-F238E27FC236}">
                <a16:creationId xmlns:a16="http://schemas.microsoft.com/office/drawing/2014/main" id="{A22A7A9B-2033-5F12-BE93-1B3806FCB12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5556" t="14725" r="11111" b="11943"/>
          <a:stretch/>
        </p:blipFill>
        <p:spPr bwMode="auto">
          <a:xfrm>
            <a:off x="6410877" y="6324676"/>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156-1568222_red-png-contact-icon-png-download-phone-red">
            <a:extLst>
              <a:ext uri="{FF2B5EF4-FFF2-40B4-BE49-F238E27FC236}">
                <a16:creationId xmlns:a16="http://schemas.microsoft.com/office/drawing/2014/main" id="{6D8B919B-62D2-BAE2-0BA4-8FD3F5D8FC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08736" y="6597356"/>
            <a:ext cx="222955" cy="23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63ACA061-577D-05DA-7896-2604BE04D7E2}"/>
              </a:ext>
            </a:extLst>
          </p:cNvPr>
          <p:cNvSpPr/>
          <p:nvPr/>
        </p:nvSpPr>
        <p:spPr>
          <a:xfrm>
            <a:off x="6667500" y="5655392"/>
            <a:ext cx="4801234" cy="261610"/>
          </a:xfrm>
          <a:prstGeom prst="rect">
            <a:avLst/>
          </a:prstGeom>
        </p:spPr>
        <p:txBody>
          <a:bodyPr wrap="square">
            <a:spAutoFit/>
          </a:bodyPr>
          <a:lstStyle/>
          <a:p>
            <a:pPr algn="just">
              <a:spcAft>
                <a:spcPts val="300"/>
              </a:spcAft>
            </a:pPr>
            <a:r>
              <a:rPr lang="en-US" sz="1100" b="1" dirty="0">
                <a:latin typeface="D-DIN" panose="020B05040302020A0204" pitchFamily="34" charset="0"/>
                <a:ea typeface="Times New Roman" panose="02020603050405020304" pitchFamily="18" charset="0"/>
                <a:cs typeface="Times New Roman" panose="02020603050405020304" pitchFamily="18" charset="0"/>
              </a:rPr>
              <a:t>@</a:t>
            </a:r>
            <a:r>
              <a:rPr lang="en-US" sz="1100" b="1" dirty="0" err="1">
                <a:latin typeface="D-DIN" panose="020B05040302020A0204" pitchFamily="34" charset="0"/>
                <a:ea typeface="Times New Roman" panose="02020603050405020304" pitchFamily="18" charset="0"/>
                <a:cs typeface="Times New Roman" panose="02020603050405020304" pitchFamily="18" charset="0"/>
              </a:rPr>
              <a:t>SandeepKrJainTS</a:t>
            </a:r>
            <a:endParaRPr lang="en-US" sz="1100" b="1" dirty="0">
              <a:latin typeface="D-DIN" panose="020B05040302020A0204" pitchFamily="34" charset="0"/>
              <a:ea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53A3D5FE-86B4-54B0-AB1F-D55AE52DDFB1}"/>
              </a:ext>
            </a:extLst>
          </p:cNvPr>
          <p:cNvSpPr/>
          <p:nvPr/>
        </p:nvSpPr>
        <p:spPr>
          <a:xfrm>
            <a:off x="6680520" y="5965761"/>
            <a:ext cx="4801234" cy="261610"/>
          </a:xfrm>
          <a:prstGeom prst="rect">
            <a:avLst/>
          </a:prstGeom>
        </p:spPr>
        <p:txBody>
          <a:bodyPr wrap="square">
            <a:spAutoFit/>
          </a:bodyPr>
          <a:lstStyle/>
          <a:p>
            <a:pPr algn="just">
              <a:spcAft>
                <a:spcPts val="300"/>
              </a:spcAft>
            </a:pPr>
            <a:r>
              <a:rPr lang="en-US" sz="1100" b="1" dirty="0">
                <a:latin typeface="D-DIN" panose="020B05040302020A0204" pitchFamily="34" charset="0"/>
                <a:ea typeface="Times New Roman" panose="02020603050405020304" pitchFamily="18" charset="0"/>
                <a:cs typeface="Times New Roman" panose="02020603050405020304" pitchFamily="18" charset="0"/>
              </a:rPr>
              <a:t>@</a:t>
            </a:r>
            <a:r>
              <a:rPr lang="en-US" sz="1100" b="1" dirty="0" err="1">
                <a:latin typeface="D-DIN" panose="020B05040302020A0204" pitchFamily="34" charset="0"/>
                <a:ea typeface="Times New Roman" panose="02020603050405020304" pitchFamily="18" charset="0"/>
                <a:cs typeface="Times New Roman" panose="02020603050405020304" pitchFamily="18" charset="0"/>
              </a:rPr>
              <a:t>SandeepJain</a:t>
            </a:r>
            <a:endParaRPr lang="en-US" sz="1100" b="1" dirty="0">
              <a:latin typeface="D-DIN" panose="020B05040302020A0204" pitchFamily="34" charset="0"/>
              <a:ea typeface="Times New Roman" panose="02020603050405020304" pitchFamily="18" charset="0"/>
              <a:cs typeface="Times New Roman" panose="02020603050405020304" pitchFamily="18" charset="0"/>
            </a:endParaRPr>
          </a:p>
        </p:txBody>
      </p:sp>
      <p:sp>
        <p:nvSpPr>
          <p:cNvPr id="47" name="Rectangle 46">
            <a:extLst>
              <a:ext uri="{FF2B5EF4-FFF2-40B4-BE49-F238E27FC236}">
                <a16:creationId xmlns:a16="http://schemas.microsoft.com/office/drawing/2014/main" id="{FA38E557-525F-0DF2-2FFA-603B8A5BA6CB}"/>
              </a:ext>
            </a:extLst>
          </p:cNvPr>
          <p:cNvSpPr/>
          <p:nvPr/>
        </p:nvSpPr>
        <p:spPr>
          <a:xfrm>
            <a:off x="6677577" y="6261274"/>
            <a:ext cx="2624873" cy="261610"/>
          </a:xfrm>
          <a:prstGeom prst="rect">
            <a:avLst/>
          </a:prstGeom>
        </p:spPr>
        <p:txBody>
          <a:bodyPr wrap="square">
            <a:spAutoFit/>
          </a:bodyPr>
          <a:lstStyle/>
          <a:p>
            <a:pPr algn="just">
              <a:spcAft>
                <a:spcPts val="300"/>
              </a:spcAft>
            </a:pPr>
            <a:r>
              <a:rPr lang="en-US" sz="1100" b="1" dirty="0">
                <a:latin typeface="D-DIN" panose="020B05040302020A0204" pitchFamily="34" charset="0"/>
                <a:ea typeface="Times New Roman" panose="02020603050405020304" pitchFamily="18" charset="0"/>
                <a:cs typeface="Times New Roman" panose="02020603050405020304" pitchFamily="18" charset="0"/>
              </a:rPr>
              <a:t>@</a:t>
            </a:r>
            <a:r>
              <a:rPr lang="en-US" sz="1100" b="1" dirty="0" err="1">
                <a:latin typeface="D-DIN" panose="020B05040302020A0204" pitchFamily="34" charset="0"/>
                <a:ea typeface="Times New Roman" panose="02020603050405020304" pitchFamily="18" charset="0"/>
                <a:cs typeface="Times New Roman" panose="02020603050405020304" pitchFamily="18" charset="0"/>
              </a:rPr>
              <a:t>SandeepJainboltu</a:t>
            </a:r>
            <a:endParaRPr lang="en-US" sz="1100" b="1" dirty="0">
              <a:latin typeface="D-DIN" panose="020B05040302020A0204" pitchFamily="34" charset="0"/>
              <a:ea typeface="Times New Roman" panose="02020603050405020304" pitchFamily="18" charset="0"/>
              <a:cs typeface="Times New Roman" panose="02020603050405020304" pitchFamily="18" charset="0"/>
            </a:endParaRPr>
          </a:p>
        </p:txBody>
      </p:sp>
      <p:sp>
        <p:nvSpPr>
          <p:cNvPr id="52" name="Rectangle 51">
            <a:extLst>
              <a:ext uri="{FF2B5EF4-FFF2-40B4-BE49-F238E27FC236}">
                <a16:creationId xmlns:a16="http://schemas.microsoft.com/office/drawing/2014/main" id="{349E015E-096D-D989-09BC-9A520BEDC808}"/>
              </a:ext>
            </a:extLst>
          </p:cNvPr>
          <p:cNvSpPr/>
          <p:nvPr/>
        </p:nvSpPr>
        <p:spPr>
          <a:xfrm>
            <a:off x="6687921" y="6547265"/>
            <a:ext cx="1876425" cy="261610"/>
          </a:xfrm>
          <a:prstGeom prst="rect">
            <a:avLst/>
          </a:prstGeom>
        </p:spPr>
        <p:txBody>
          <a:bodyPr wrap="square">
            <a:spAutoFit/>
          </a:bodyPr>
          <a:lstStyle/>
          <a:p>
            <a:pPr algn="just">
              <a:spcAft>
                <a:spcPts val="300"/>
              </a:spcAft>
            </a:pPr>
            <a:r>
              <a:rPr lang="en-US" sz="1100" b="1" dirty="0">
                <a:latin typeface="D-DIN" panose="020B05040302020A0204" pitchFamily="34" charset="0"/>
                <a:ea typeface="Times New Roman" panose="02020603050405020304" pitchFamily="18" charset="0"/>
                <a:cs typeface="Times New Roman" panose="02020603050405020304" pitchFamily="18" charset="0"/>
              </a:rPr>
              <a:t>+91 9828072000</a:t>
            </a:r>
          </a:p>
        </p:txBody>
      </p:sp>
      <p:grpSp>
        <p:nvGrpSpPr>
          <p:cNvPr id="6" name="Group 19">
            <a:extLst>
              <a:ext uri="{FF2B5EF4-FFF2-40B4-BE49-F238E27FC236}">
                <a16:creationId xmlns:a16="http://schemas.microsoft.com/office/drawing/2014/main" id="{A6C1DBDC-08AE-29D0-2DC2-A78810BE8CE6}"/>
              </a:ext>
            </a:extLst>
          </p:cNvPr>
          <p:cNvGrpSpPr>
            <a:grpSpLocks/>
          </p:cNvGrpSpPr>
          <p:nvPr/>
        </p:nvGrpSpPr>
        <p:grpSpPr bwMode="auto">
          <a:xfrm flipV="1">
            <a:off x="323850" y="3324506"/>
            <a:ext cx="98426" cy="45719"/>
            <a:chOff x="641426" y="1647610"/>
            <a:chExt cx="312772" cy="108077"/>
          </a:xfrm>
        </p:grpSpPr>
        <p:sp>
          <p:nvSpPr>
            <p:cNvPr id="9" name="Rectangle 8">
              <a:extLst>
                <a:ext uri="{FF2B5EF4-FFF2-40B4-BE49-F238E27FC236}">
                  <a16:creationId xmlns:a16="http://schemas.microsoft.com/office/drawing/2014/main" id="{37F09945-7B7E-BC19-BE05-B58CDF9500BB}"/>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96B5A401-7130-B596-AAE7-BCED29277B49}"/>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19">
            <a:extLst>
              <a:ext uri="{FF2B5EF4-FFF2-40B4-BE49-F238E27FC236}">
                <a16:creationId xmlns:a16="http://schemas.microsoft.com/office/drawing/2014/main" id="{6BF38BA6-F36E-C10A-2494-17D553FB52D8}"/>
              </a:ext>
            </a:extLst>
          </p:cNvPr>
          <p:cNvGrpSpPr>
            <a:grpSpLocks/>
          </p:cNvGrpSpPr>
          <p:nvPr/>
        </p:nvGrpSpPr>
        <p:grpSpPr bwMode="auto">
          <a:xfrm flipV="1">
            <a:off x="323850" y="3542005"/>
            <a:ext cx="98426" cy="45719"/>
            <a:chOff x="641426" y="1647610"/>
            <a:chExt cx="312772" cy="108077"/>
          </a:xfrm>
        </p:grpSpPr>
        <p:sp>
          <p:nvSpPr>
            <p:cNvPr id="12" name="Rectangle 11">
              <a:extLst>
                <a:ext uri="{FF2B5EF4-FFF2-40B4-BE49-F238E27FC236}">
                  <a16:creationId xmlns:a16="http://schemas.microsoft.com/office/drawing/2014/main" id="{CCD9FE3D-4AAC-7632-2807-8BD491B12175}"/>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FAE3483C-8E10-C2E6-775E-DD75C09B07E4}"/>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19">
            <a:extLst>
              <a:ext uri="{FF2B5EF4-FFF2-40B4-BE49-F238E27FC236}">
                <a16:creationId xmlns:a16="http://schemas.microsoft.com/office/drawing/2014/main" id="{66A9A00B-AA1D-B6D3-1474-A038E75D6DF5}"/>
              </a:ext>
            </a:extLst>
          </p:cNvPr>
          <p:cNvGrpSpPr>
            <a:grpSpLocks/>
          </p:cNvGrpSpPr>
          <p:nvPr/>
        </p:nvGrpSpPr>
        <p:grpSpPr bwMode="auto">
          <a:xfrm flipV="1">
            <a:off x="323850" y="3938991"/>
            <a:ext cx="98426" cy="45719"/>
            <a:chOff x="641426" y="1647610"/>
            <a:chExt cx="312772" cy="108077"/>
          </a:xfrm>
        </p:grpSpPr>
        <p:sp>
          <p:nvSpPr>
            <p:cNvPr id="26" name="Rectangle 25">
              <a:extLst>
                <a:ext uri="{FF2B5EF4-FFF2-40B4-BE49-F238E27FC236}">
                  <a16:creationId xmlns:a16="http://schemas.microsoft.com/office/drawing/2014/main" id="{2D51E684-2664-CBF0-83AD-8E759B995F31}"/>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DD12FA34-BAF0-4D90-65D9-52FCB7EE332B}"/>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19">
            <a:extLst>
              <a:ext uri="{FF2B5EF4-FFF2-40B4-BE49-F238E27FC236}">
                <a16:creationId xmlns:a16="http://schemas.microsoft.com/office/drawing/2014/main" id="{7E8B2B0F-DF9B-18D4-D061-5533847E0D7C}"/>
              </a:ext>
            </a:extLst>
          </p:cNvPr>
          <p:cNvGrpSpPr>
            <a:grpSpLocks/>
          </p:cNvGrpSpPr>
          <p:nvPr/>
        </p:nvGrpSpPr>
        <p:grpSpPr bwMode="auto">
          <a:xfrm flipV="1">
            <a:off x="323850" y="4530856"/>
            <a:ext cx="98426" cy="45719"/>
            <a:chOff x="641426" y="1647610"/>
            <a:chExt cx="312772" cy="108077"/>
          </a:xfrm>
        </p:grpSpPr>
        <p:sp>
          <p:nvSpPr>
            <p:cNvPr id="32" name="Rectangle 31">
              <a:extLst>
                <a:ext uri="{FF2B5EF4-FFF2-40B4-BE49-F238E27FC236}">
                  <a16:creationId xmlns:a16="http://schemas.microsoft.com/office/drawing/2014/main" id="{EA65E386-327C-7A1F-B3BC-E499EE9CC673}"/>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63CE1E25-1A46-A5FD-C463-0D6F4C3A745E}"/>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8" name="Group 19">
            <a:extLst>
              <a:ext uri="{FF2B5EF4-FFF2-40B4-BE49-F238E27FC236}">
                <a16:creationId xmlns:a16="http://schemas.microsoft.com/office/drawing/2014/main" id="{039BE856-C03D-0153-525A-26D109F4D80A}"/>
              </a:ext>
            </a:extLst>
          </p:cNvPr>
          <p:cNvGrpSpPr>
            <a:grpSpLocks/>
          </p:cNvGrpSpPr>
          <p:nvPr/>
        </p:nvGrpSpPr>
        <p:grpSpPr bwMode="auto">
          <a:xfrm flipV="1">
            <a:off x="323850" y="4750427"/>
            <a:ext cx="98426" cy="45719"/>
            <a:chOff x="641426" y="1647610"/>
            <a:chExt cx="312772" cy="108077"/>
          </a:xfrm>
        </p:grpSpPr>
        <p:sp>
          <p:nvSpPr>
            <p:cNvPr id="39" name="Rectangle 38">
              <a:extLst>
                <a:ext uri="{FF2B5EF4-FFF2-40B4-BE49-F238E27FC236}">
                  <a16:creationId xmlns:a16="http://schemas.microsoft.com/office/drawing/2014/main" id="{57C0DA90-D347-452F-6131-844C27A1899D}"/>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9C9101CC-563D-E5AF-E520-B2AA30E65B71}"/>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8" name="Group 19">
            <a:extLst>
              <a:ext uri="{FF2B5EF4-FFF2-40B4-BE49-F238E27FC236}">
                <a16:creationId xmlns:a16="http://schemas.microsoft.com/office/drawing/2014/main" id="{8D3C4A21-3DC2-1810-999C-30DDC015FE09}"/>
              </a:ext>
            </a:extLst>
          </p:cNvPr>
          <p:cNvGrpSpPr>
            <a:grpSpLocks/>
          </p:cNvGrpSpPr>
          <p:nvPr/>
        </p:nvGrpSpPr>
        <p:grpSpPr bwMode="auto">
          <a:xfrm flipV="1">
            <a:off x="323850" y="5564498"/>
            <a:ext cx="98426" cy="45719"/>
            <a:chOff x="641426" y="1647610"/>
            <a:chExt cx="312772" cy="108077"/>
          </a:xfrm>
        </p:grpSpPr>
        <p:sp>
          <p:nvSpPr>
            <p:cNvPr id="49" name="Rectangle 48">
              <a:extLst>
                <a:ext uri="{FF2B5EF4-FFF2-40B4-BE49-F238E27FC236}">
                  <a16:creationId xmlns:a16="http://schemas.microsoft.com/office/drawing/2014/main" id="{0D950112-1BC9-1D90-1FD0-959DF2608BD6}"/>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2FC23BB6-53DD-AAB2-E5A3-08FB13DA2E2E}"/>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1" name="Group 19">
            <a:extLst>
              <a:ext uri="{FF2B5EF4-FFF2-40B4-BE49-F238E27FC236}">
                <a16:creationId xmlns:a16="http://schemas.microsoft.com/office/drawing/2014/main" id="{9046DEE1-FA53-C92C-A42A-D04722EBC865}"/>
              </a:ext>
            </a:extLst>
          </p:cNvPr>
          <p:cNvGrpSpPr>
            <a:grpSpLocks/>
          </p:cNvGrpSpPr>
          <p:nvPr/>
        </p:nvGrpSpPr>
        <p:grpSpPr bwMode="auto">
          <a:xfrm flipV="1">
            <a:off x="323850" y="6494298"/>
            <a:ext cx="98426" cy="45719"/>
            <a:chOff x="641426" y="1647610"/>
            <a:chExt cx="312772" cy="108077"/>
          </a:xfrm>
        </p:grpSpPr>
        <p:sp>
          <p:nvSpPr>
            <p:cNvPr id="53" name="Rectangle 52">
              <a:extLst>
                <a:ext uri="{FF2B5EF4-FFF2-40B4-BE49-F238E27FC236}">
                  <a16:creationId xmlns:a16="http://schemas.microsoft.com/office/drawing/2014/main" id="{1DC52AFA-8D9C-7563-E6D2-04C3F921979A}"/>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A82FF74F-AAC0-C0CD-7840-5E1308B9F293}"/>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5" name="Group 19">
            <a:extLst>
              <a:ext uri="{FF2B5EF4-FFF2-40B4-BE49-F238E27FC236}">
                <a16:creationId xmlns:a16="http://schemas.microsoft.com/office/drawing/2014/main" id="{6FCD0ECB-5527-189E-6991-E3171115C988}"/>
              </a:ext>
            </a:extLst>
          </p:cNvPr>
          <p:cNvGrpSpPr>
            <a:grpSpLocks/>
          </p:cNvGrpSpPr>
          <p:nvPr/>
        </p:nvGrpSpPr>
        <p:grpSpPr bwMode="auto">
          <a:xfrm flipV="1">
            <a:off x="6347530" y="642105"/>
            <a:ext cx="98426" cy="45719"/>
            <a:chOff x="641426" y="1647610"/>
            <a:chExt cx="312772" cy="108077"/>
          </a:xfrm>
        </p:grpSpPr>
        <p:sp>
          <p:nvSpPr>
            <p:cNvPr id="56" name="Rectangle 55">
              <a:extLst>
                <a:ext uri="{FF2B5EF4-FFF2-40B4-BE49-F238E27FC236}">
                  <a16:creationId xmlns:a16="http://schemas.microsoft.com/office/drawing/2014/main" id="{244FA4EE-D34E-8683-5BEA-90B9C6CBD7BC}"/>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2D082D04-7926-BE3F-0D7C-EA6BC99E3159}"/>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oup 19">
            <a:extLst>
              <a:ext uri="{FF2B5EF4-FFF2-40B4-BE49-F238E27FC236}">
                <a16:creationId xmlns:a16="http://schemas.microsoft.com/office/drawing/2014/main" id="{349F90BC-876D-36A4-E5A7-401D922FB721}"/>
              </a:ext>
            </a:extLst>
          </p:cNvPr>
          <p:cNvGrpSpPr>
            <a:grpSpLocks/>
          </p:cNvGrpSpPr>
          <p:nvPr/>
        </p:nvGrpSpPr>
        <p:grpSpPr bwMode="auto">
          <a:xfrm flipV="1">
            <a:off x="6347530" y="1184753"/>
            <a:ext cx="98426" cy="45719"/>
            <a:chOff x="641426" y="1647610"/>
            <a:chExt cx="312772" cy="108077"/>
          </a:xfrm>
        </p:grpSpPr>
        <p:sp>
          <p:nvSpPr>
            <p:cNvPr id="59" name="Rectangle 58">
              <a:extLst>
                <a:ext uri="{FF2B5EF4-FFF2-40B4-BE49-F238E27FC236}">
                  <a16:creationId xmlns:a16="http://schemas.microsoft.com/office/drawing/2014/main" id="{E2F16D8A-1430-6D51-E312-A7AAEFDBF4CE}"/>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14885F51-D1D8-2A71-60A8-640D6AF936A4}"/>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4" name="Group 19">
            <a:extLst>
              <a:ext uri="{FF2B5EF4-FFF2-40B4-BE49-F238E27FC236}">
                <a16:creationId xmlns:a16="http://schemas.microsoft.com/office/drawing/2014/main" id="{4030DCD4-9B6A-024C-1260-8BFC492D143C}"/>
              </a:ext>
            </a:extLst>
          </p:cNvPr>
          <p:cNvGrpSpPr>
            <a:grpSpLocks/>
          </p:cNvGrpSpPr>
          <p:nvPr/>
        </p:nvGrpSpPr>
        <p:grpSpPr bwMode="auto">
          <a:xfrm flipV="1">
            <a:off x="6347530" y="1541032"/>
            <a:ext cx="98426" cy="45719"/>
            <a:chOff x="641426" y="1647610"/>
            <a:chExt cx="312772" cy="108077"/>
          </a:xfrm>
        </p:grpSpPr>
        <p:sp>
          <p:nvSpPr>
            <p:cNvPr id="65" name="Rectangle 64">
              <a:extLst>
                <a:ext uri="{FF2B5EF4-FFF2-40B4-BE49-F238E27FC236}">
                  <a16:creationId xmlns:a16="http://schemas.microsoft.com/office/drawing/2014/main" id="{EBD3E6D0-915D-8584-A98B-08AF9EC0FBF0}"/>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E9B19C29-76E8-AB8B-4FA4-15FB12AD5B91}"/>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19">
            <a:extLst>
              <a:ext uri="{FF2B5EF4-FFF2-40B4-BE49-F238E27FC236}">
                <a16:creationId xmlns:a16="http://schemas.microsoft.com/office/drawing/2014/main" id="{482E94AD-889E-8D8A-D052-E8B8ADF8B590}"/>
              </a:ext>
            </a:extLst>
          </p:cNvPr>
          <p:cNvGrpSpPr>
            <a:grpSpLocks/>
          </p:cNvGrpSpPr>
          <p:nvPr/>
        </p:nvGrpSpPr>
        <p:grpSpPr bwMode="auto">
          <a:xfrm flipV="1">
            <a:off x="6347530" y="2523854"/>
            <a:ext cx="98426" cy="45719"/>
            <a:chOff x="641426" y="1647610"/>
            <a:chExt cx="312772" cy="108077"/>
          </a:xfrm>
        </p:grpSpPr>
        <p:sp>
          <p:nvSpPr>
            <p:cNvPr id="68" name="Rectangle 67">
              <a:extLst>
                <a:ext uri="{FF2B5EF4-FFF2-40B4-BE49-F238E27FC236}">
                  <a16:creationId xmlns:a16="http://schemas.microsoft.com/office/drawing/2014/main" id="{AD715FB6-04C0-B4C4-A246-D5381CF7F2F5}"/>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182BC871-366B-F451-51D6-102C024940B8}"/>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0" name="Group 19">
            <a:extLst>
              <a:ext uri="{FF2B5EF4-FFF2-40B4-BE49-F238E27FC236}">
                <a16:creationId xmlns:a16="http://schemas.microsoft.com/office/drawing/2014/main" id="{480B8F33-2017-5CE0-7B82-8F4015A23838}"/>
              </a:ext>
            </a:extLst>
          </p:cNvPr>
          <p:cNvGrpSpPr>
            <a:grpSpLocks/>
          </p:cNvGrpSpPr>
          <p:nvPr/>
        </p:nvGrpSpPr>
        <p:grpSpPr bwMode="auto">
          <a:xfrm flipV="1">
            <a:off x="6347530" y="2917768"/>
            <a:ext cx="98426" cy="45719"/>
            <a:chOff x="641426" y="1647610"/>
            <a:chExt cx="312772" cy="108077"/>
          </a:xfrm>
        </p:grpSpPr>
        <p:sp>
          <p:nvSpPr>
            <p:cNvPr id="71" name="Rectangle 70">
              <a:extLst>
                <a:ext uri="{FF2B5EF4-FFF2-40B4-BE49-F238E27FC236}">
                  <a16:creationId xmlns:a16="http://schemas.microsoft.com/office/drawing/2014/main" id="{5EB600FE-89A8-B318-8C8F-FA7363E83B0B}"/>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a:extLst>
                <a:ext uri="{FF2B5EF4-FFF2-40B4-BE49-F238E27FC236}">
                  <a16:creationId xmlns:a16="http://schemas.microsoft.com/office/drawing/2014/main" id="{9FBD04D6-5F85-7296-0123-86F2AE921849}"/>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3" name="Group 19">
            <a:extLst>
              <a:ext uri="{FF2B5EF4-FFF2-40B4-BE49-F238E27FC236}">
                <a16:creationId xmlns:a16="http://schemas.microsoft.com/office/drawing/2014/main" id="{7F55854C-0149-28FD-9E89-65FB90ED34EA}"/>
              </a:ext>
            </a:extLst>
          </p:cNvPr>
          <p:cNvGrpSpPr>
            <a:grpSpLocks/>
          </p:cNvGrpSpPr>
          <p:nvPr/>
        </p:nvGrpSpPr>
        <p:grpSpPr bwMode="auto">
          <a:xfrm flipV="1">
            <a:off x="6347530" y="3319944"/>
            <a:ext cx="98426" cy="45719"/>
            <a:chOff x="641426" y="1647610"/>
            <a:chExt cx="312772" cy="108077"/>
          </a:xfrm>
        </p:grpSpPr>
        <p:sp>
          <p:nvSpPr>
            <p:cNvPr id="74" name="Rectangle 73">
              <a:extLst>
                <a:ext uri="{FF2B5EF4-FFF2-40B4-BE49-F238E27FC236}">
                  <a16:creationId xmlns:a16="http://schemas.microsoft.com/office/drawing/2014/main" id="{E110F17E-A8B1-FA07-7C2F-4AA6C0CC8337}"/>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3A94A12C-F452-7A09-ACD7-7120414603E8}"/>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19">
            <a:extLst>
              <a:ext uri="{FF2B5EF4-FFF2-40B4-BE49-F238E27FC236}">
                <a16:creationId xmlns:a16="http://schemas.microsoft.com/office/drawing/2014/main" id="{659F99C4-BA61-3791-757B-9260097921A5}"/>
              </a:ext>
            </a:extLst>
          </p:cNvPr>
          <p:cNvGrpSpPr>
            <a:grpSpLocks/>
          </p:cNvGrpSpPr>
          <p:nvPr/>
        </p:nvGrpSpPr>
        <p:grpSpPr bwMode="auto">
          <a:xfrm flipV="1">
            <a:off x="6347530" y="3718275"/>
            <a:ext cx="98426" cy="45719"/>
            <a:chOff x="641426" y="1647610"/>
            <a:chExt cx="312772" cy="108077"/>
          </a:xfrm>
        </p:grpSpPr>
        <p:sp>
          <p:nvSpPr>
            <p:cNvPr id="77" name="Rectangle 76">
              <a:extLst>
                <a:ext uri="{FF2B5EF4-FFF2-40B4-BE49-F238E27FC236}">
                  <a16:creationId xmlns:a16="http://schemas.microsoft.com/office/drawing/2014/main" id="{74F1E7E5-1747-3912-3C23-54943C901C2E}"/>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A35CE3A1-00B3-BEDD-7FB8-B90B2E513C39}"/>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9" name="Group 19">
            <a:extLst>
              <a:ext uri="{FF2B5EF4-FFF2-40B4-BE49-F238E27FC236}">
                <a16:creationId xmlns:a16="http://schemas.microsoft.com/office/drawing/2014/main" id="{7D7D11AF-3286-33C4-1434-907EE3341E6D}"/>
              </a:ext>
            </a:extLst>
          </p:cNvPr>
          <p:cNvGrpSpPr>
            <a:grpSpLocks/>
          </p:cNvGrpSpPr>
          <p:nvPr/>
        </p:nvGrpSpPr>
        <p:grpSpPr bwMode="auto">
          <a:xfrm flipV="1">
            <a:off x="6347530" y="3951753"/>
            <a:ext cx="98426" cy="45719"/>
            <a:chOff x="641426" y="1647610"/>
            <a:chExt cx="312772" cy="108077"/>
          </a:xfrm>
        </p:grpSpPr>
        <p:sp>
          <p:nvSpPr>
            <p:cNvPr id="80" name="Rectangle 79">
              <a:extLst>
                <a:ext uri="{FF2B5EF4-FFF2-40B4-BE49-F238E27FC236}">
                  <a16:creationId xmlns:a16="http://schemas.microsoft.com/office/drawing/2014/main" id="{9931C9E8-FDBA-A6BD-7C94-B0F80545D7AC}"/>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Rectangle 80">
              <a:extLst>
                <a:ext uri="{FF2B5EF4-FFF2-40B4-BE49-F238E27FC236}">
                  <a16:creationId xmlns:a16="http://schemas.microsoft.com/office/drawing/2014/main" id="{DAE174A8-932E-F483-7E4F-862D5BEC22F5}"/>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2" name="Group 19">
            <a:extLst>
              <a:ext uri="{FF2B5EF4-FFF2-40B4-BE49-F238E27FC236}">
                <a16:creationId xmlns:a16="http://schemas.microsoft.com/office/drawing/2014/main" id="{12EF66DF-18F1-C603-2BAD-A79AAF4442DB}"/>
              </a:ext>
            </a:extLst>
          </p:cNvPr>
          <p:cNvGrpSpPr>
            <a:grpSpLocks/>
          </p:cNvGrpSpPr>
          <p:nvPr/>
        </p:nvGrpSpPr>
        <p:grpSpPr bwMode="auto">
          <a:xfrm flipV="1">
            <a:off x="6347530" y="4175913"/>
            <a:ext cx="98426" cy="45719"/>
            <a:chOff x="641426" y="1647610"/>
            <a:chExt cx="312772" cy="108077"/>
          </a:xfrm>
        </p:grpSpPr>
        <p:sp>
          <p:nvSpPr>
            <p:cNvPr id="83" name="Rectangle 82">
              <a:extLst>
                <a:ext uri="{FF2B5EF4-FFF2-40B4-BE49-F238E27FC236}">
                  <a16:creationId xmlns:a16="http://schemas.microsoft.com/office/drawing/2014/main" id="{1F118D19-2807-4A61-1B96-3FFBE32B0922}"/>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FD3A8A00-2124-566A-B234-869D8B4D45BB}"/>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27756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2AAE6-64B4-3975-44BD-35BBE2308657}"/>
              </a:ext>
            </a:extLst>
          </p:cNvPr>
          <p:cNvPicPr>
            <a:picLocks noChangeAspect="1"/>
          </p:cNvPicPr>
          <p:nvPr/>
        </p:nvPicPr>
        <p:blipFill>
          <a:blip r:embed="rId2"/>
          <a:stretch>
            <a:fillRect/>
          </a:stretch>
        </p:blipFill>
        <p:spPr>
          <a:xfrm>
            <a:off x="1411143" y="0"/>
            <a:ext cx="9369713" cy="6858000"/>
          </a:xfrm>
          <a:prstGeom prst="rect">
            <a:avLst/>
          </a:prstGeom>
        </p:spPr>
      </p:pic>
      <p:sp>
        <p:nvSpPr>
          <p:cNvPr id="2" name="Rectangle 1">
            <a:extLst>
              <a:ext uri="{FF2B5EF4-FFF2-40B4-BE49-F238E27FC236}">
                <a16:creationId xmlns:a16="http://schemas.microsoft.com/office/drawing/2014/main" id="{8D19AE2B-87BA-D0D4-1836-06773E35743C}"/>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E422CE0B-0C03-0C6F-2D4D-6FA25675C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42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 name="Rectangle 4"/>
          <p:cNvSpPr>
            <a:spLocks noChangeArrowheads="1"/>
          </p:cNvSpPr>
          <p:nvPr/>
        </p:nvSpPr>
        <p:spPr bwMode="auto">
          <a:xfrm>
            <a:off x="1182693" y="1403801"/>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b="1" dirty="0">
                <a:solidFill>
                  <a:srgbClr val="FF0000"/>
                </a:solidFill>
                <a:latin typeface="D-DIN" panose="020B05040302020A0204" pitchFamily="34" charset="0"/>
                <a:cs typeface="Times New Roman" panose="02020603050405020304" pitchFamily="18" charset="0"/>
              </a:rPr>
              <a:t>Valuation</a:t>
            </a:r>
            <a:endParaRPr lang="en-US" altLang="en-US" b="1" dirty="0">
              <a:solidFill>
                <a:srgbClr val="FF0000"/>
              </a:solidFill>
              <a:latin typeface="D-DIN" panose="020B05040302020A0204" pitchFamily="34" charset="0"/>
              <a:cs typeface="Times New Roman" panose="02020603050405020304" pitchFamily="18" charset="0"/>
            </a:endParaRPr>
          </a:p>
        </p:txBody>
      </p:sp>
      <p:sp>
        <p:nvSpPr>
          <p:cNvPr id="66" name="Rectangle 2"/>
          <p:cNvSpPr txBox="1">
            <a:spLocks noChangeArrowheads="1"/>
          </p:cNvSpPr>
          <p:nvPr/>
        </p:nvSpPr>
        <p:spPr bwMode="auto">
          <a:xfrm>
            <a:off x="1776594" y="1951530"/>
            <a:ext cx="10110788"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pt-BR" altLang="en-US" sz="2400" b="1" kern="0" dirty="0">
                <a:solidFill>
                  <a:schemeClr val="tx1"/>
                </a:solidFill>
                <a:latin typeface="D-DIN" panose="020B05040302020A0204" pitchFamily="34" charset="0"/>
                <a:cs typeface="Times New Roman" panose="02020603050405020304" pitchFamily="18" charset="0"/>
              </a:rPr>
              <a:t>P/E</a:t>
            </a:r>
          </a:p>
          <a:p>
            <a:pPr algn="l" eaLnBrk="1" hangingPunct="1">
              <a:spcBef>
                <a:spcPts val="300"/>
              </a:spcBef>
            </a:pPr>
            <a:r>
              <a:rPr lang="pt-BR" altLang="en-US" sz="2400" b="1" kern="0" dirty="0">
                <a:solidFill>
                  <a:schemeClr val="tx1"/>
                </a:solidFill>
                <a:latin typeface="D-DIN" panose="020B05040302020A0204" pitchFamily="34" charset="0"/>
                <a:cs typeface="Times New Roman" panose="02020603050405020304" pitchFamily="18" charset="0"/>
              </a:rPr>
              <a:t>EV/EBITDA</a:t>
            </a:r>
          </a:p>
          <a:p>
            <a:pPr algn="l" eaLnBrk="1" hangingPunct="1">
              <a:spcBef>
                <a:spcPts val="300"/>
              </a:spcBef>
            </a:pPr>
            <a:r>
              <a:rPr lang="pt-BR" altLang="en-US" sz="2400" b="1" kern="0" dirty="0">
                <a:solidFill>
                  <a:schemeClr val="tx1"/>
                </a:solidFill>
                <a:latin typeface="D-DIN" panose="020B05040302020A0204" pitchFamily="34" charset="0"/>
                <a:cs typeface="Times New Roman" panose="02020603050405020304" pitchFamily="18" charset="0"/>
              </a:rPr>
              <a:t>P/BV</a:t>
            </a:r>
          </a:p>
          <a:p>
            <a:pPr algn="l" eaLnBrk="1" hangingPunct="1">
              <a:spcBef>
                <a:spcPts val="300"/>
              </a:spcBef>
            </a:pPr>
            <a:r>
              <a:rPr lang="pt-BR" altLang="en-US" sz="2400" b="1" kern="0" dirty="0">
                <a:solidFill>
                  <a:schemeClr val="tx1"/>
                </a:solidFill>
                <a:latin typeface="D-DIN" panose="020B05040302020A0204" pitchFamily="34" charset="0"/>
                <a:cs typeface="Times New Roman" panose="02020603050405020304" pitchFamily="18" charset="0"/>
              </a:rPr>
              <a:t>PEG Ratio</a:t>
            </a:r>
          </a:p>
        </p:txBody>
      </p:sp>
      <p:grpSp>
        <p:nvGrpSpPr>
          <p:cNvPr id="67" name="Group 19"/>
          <p:cNvGrpSpPr>
            <a:grpSpLocks/>
          </p:cNvGrpSpPr>
          <p:nvPr/>
        </p:nvGrpSpPr>
        <p:grpSpPr bwMode="auto">
          <a:xfrm>
            <a:off x="1326710" y="2124588"/>
            <a:ext cx="215900" cy="71438"/>
            <a:chOff x="641426" y="1647610"/>
            <a:chExt cx="312772" cy="108077"/>
          </a:xfrm>
        </p:grpSpPr>
        <p:sp>
          <p:nvSpPr>
            <p:cNvPr id="68" name="Rectangle 6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0" name="Group 19"/>
          <p:cNvGrpSpPr>
            <a:grpSpLocks/>
          </p:cNvGrpSpPr>
          <p:nvPr/>
        </p:nvGrpSpPr>
        <p:grpSpPr bwMode="auto">
          <a:xfrm>
            <a:off x="1326710" y="2494579"/>
            <a:ext cx="215900" cy="71438"/>
            <a:chOff x="641426" y="1647610"/>
            <a:chExt cx="312772" cy="108077"/>
          </a:xfrm>
        </p:grpSpPr>
        <p:sp>
          <p:nvSpPr>
            <p:cNvPr id="71" name="Rectangle 7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3" name="Group 19"/>
          <p:cNvGrpSpPr>
            <a:grpSpLocks/>
          </p:cNvGrpSpPr>
          <p:nvPr/>
        </p:nvGrpSpPr>
        <p:grpSpPr bwMode="auto">
          <a:xfrm>
            <a:off x="1326710" y="2912140"/>
            <a:ext cx="215900" cy="71438"/>
            <a:chOff x="641426" y="1647610"/>
            <a:chExt cx="312772" cy="108077"/>
          </a:xfrm>
        </p:grpSpPr>
        <p:sp>
          <p:nvSpPr>
            <p:cNvPr id="74" name="Rectangle 7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Rectangle 7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19"/>
          <p:cNvGrpSpPr>
            <a:grpSpLocks/>
          </p:cNvGrpSpPr>
          <p:nvPr/>
        </p:nvGrpSpPr>
        <p:grpSpPr bwMode="auto">
          <a:xfrm>
            <a:off x="1326710" y="3344758"/>
            <a:ext cx="215900" cy="71438"/>
            <a:chOff x="641426" y="1647610"/>
            <a:chExt cx="312772" cy="108077"/>
          </a:xfrm>
        </p:grpSpPr>
        <p:sp>
          <p:nvSpPr>
            <p:cNvPr id="77" name="Rectangle 7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Rectangle 7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9" name="Rectangle 4"/>
          <p:cNvSpPr>
            <a:spLocks noChangeArrowheads="1"/>
          </p:cNvSpPr>
          <p:nvPr/>
        </p:nvSpPr>
        <p:spPr bwMode="auto">
          <a:xfrm>
            <a:off x="1182693" y="3829081"/>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b="1" dirty="0">
                <a:solidFill>
                  <a:srgbClr val="FF0000"/>
                </a:solidFill>
                <a:latin typeface="D-DIN" panose="020B05040302020A0204" pitchFamily="34" charset="0"/>
                <a:cs typeface="Times New Roman" panose="02020603050405020304" pitchFamily="18" charset="0"/>
              </a:rPr>
              <a:t>Price Range</a:t>
            </a:r>
            <a:endParaRPr lang="en-US" altLang="en-US" b="1" dirty="0">
              <a:solidFill>
                <a:srgbClr val="FF0000"/>
              </a:solidFill>
              <a:latin typeface="D-DIN" panose="020B05040302020A0204" pitchFamily="34" charset="0"/>
              <a:cs typeface="Times New Roman" panose="02020603050405020304" pitchFamily="18" charset="0"/>
            </a:endParaRPr>
          </a:p>
        </p:txBody>
      </p:sp>
      <p:sp>
        <p:nvSpPr>
          <p:cNvPr id="80" name="Rectangle 2"/>
          <p:cNvSpPr txBox="1">
            <a:spLocks noChangeArrowheads="1"/>
          </p:cNvSpPr>
          <p:nvPr/>
        </p:nvSpPr>
        <p:spPr bwMode="auto">
          <a:xfrm>
            <a:off x="1729091" y="4353059"/>
            <a:ext cx="10110788"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Current Price</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52 weeks High / Low</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5 year High / Low</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Life time High / Low</a:t>
            </a:r>
          </a:p>
        </p:txBody>
      </p:sp>
      <p:grpSp>
        <p:nvGrpSpPr>
          <p:cNvPr id="81" name="Group 19"/>
          <p:cNvGrpSpPr>
            <a:grpSpLocks/>
          </p:cNvGrpSpPr>
          <p:nvPr/>
        </p:nvGrpSpPr>
        <p:grpSpPr bwMode="auto">
          <a:xfrm>
            <a:off x="1326710" y="4537990"/>
            <a:ext cx="215900" cy="71438"/>
            <a:chOff x="641426" y="1647610"/>
            <a:chExt cx="312772" cy="108077"/>
          </a:xfrm>
        </p:grpSpPr>
        <p:sp>
          <p:nvSpPr>
            <p:cNvPr id="82" name="Rectangle 8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Rectangle 8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4" name="Group 19"/>
          <p:cNvGrpSpPr>
            <a:grpSpLocks/>
          </p:cNvGrpSpPr>
          <p:nvPr/>
        </p:nvGrpSpPr>
        <p:grpSpPr bwMode="auto">
          <a:xfrm>
            <a:off x="1326710" y="4907981"/>
            <a:ext cx="215900" cy="71438"/>
            <a:chOff x="641426" y="1647610"/>
            <a:chExt cx="312772" cy="108077"/>
          </a:xfrm>
        </p:grpSpPr>
        <p:sp>
          <p:nvSpPr>
            <p:cNvPr id="85" name="Rectangle 8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Rectangle 8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7" name="Group 19"/>
          <p:cNvGrpSpPr>
            <a:grpSpLocks/>
          </p:cNvGrpSpPr>
          <p:nvPr/>
        </p:nvGrpSpPr>
        <p:grpSpPr bwMode="auto">
          <a:xfrm>
            <a:off x="1326710" y="5325542"/>
            <a:ext cx="215900" cy="71438"/>
            <a:chOff x="641426" y="1647610"/>
            <a:chExt cx="312772" cy="108077"/>
          </a:xfrm>
        </p:grpSpPr>
        <p:sp>
          <p:nvSpPr>
            <p:cNvPr id="88" name="Rectangle 8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Rectangle 8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0" name="Group 19"/>
          <p:cNvGrpSpPr>
            <a:grpSpLocks/>
          </p:cNvGrpSpPr>
          <p:nvPr/>
        </p:nvGrpSpPr>
        <p:grpSpPr bwMode="auto">
          <a:xfrm>
            <a:off x="1326710" y="5758161"/>
            <a:ext cx="215900" cy="71438"/>
            <a:chOff x="641426" y="1647610"/>
            <a:chExt cx="312772" cy="108077"/>
          </a:xfrm>
        </p:grpSpPr>
        <p:sp>
          <p:nvSpPr>
            <p:cNvPr id="91" name="Rectangle 9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24" name="Title 1">
            <a:extLst>
              <a:ext uri="{FF2B5EF4-FFF2-40B4-BE49-F238E27FC236}">
                <a16:creationId xmlns:a16="http://schemas.microsoft.com/office/drawing/2014/main" id="{3A295B22-31CA-4C63-827A-2B3CEE489206}"/>
              </a:ext>
            </a:extLst>
          </p:cNvPr>
          <p:cNvSpPr txBox="1">
            <a:spLocks/>
          </p:cNvSpPr>
          <p:nvPr/>
        </p:nvSpPr>
        <p:spPr bwMode="auto">
          <a:xfrm>
            <a:off x="512936" y="536563"/>
            <a:ext cx="723124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GB" altLang="en-US" sz="2800" b="1" dirty="0">
                <a:solidFill>
                  <a:srgbClr val="0046AA"/>
                </a:solidFill>
                <a:latin typeface="D-DIN" panose="020B05040302020A0204" pitchFamily="34" charset="0"/>
                <a:cs typeface="Times New Roman" panose="02020603050405020304" pitchFamily="18" charset="0"/>
              </a:rPr>
              <a:t>Fundamental Indicators</a:t>
            </a:r>
            <a:endParaRPr lang="en-IN" sz="2800" b="1" dirty="0">
              <a:solidFill>
                <a:srgbClr val="0046AA"/>
              </a:solidFill>
              <a:latin typeface="D-DIN" panose="020B05040302020A0204" pitchFamily="34" charset="0"/>
              <a:cs typeface="Times New Roman" panose="02020603050405020304" pitchFamily="18" charset="0"/>
            </a:endParaRPr>
          </a:p>
        </p:txBody>
      </p:sp>
      <p:grpSp>
        <p:nvGrpSpPr>
          <p:cNvPr id="3" name="Group 2"/>
          <p:cNvGrpSpPr/>
          <p:nvPr/>
        </p:nvGrpSpPr>
        <p:grpSpPr>
          <a:xfrm>
            <a:off x="5598854" y="1403800"/>
            <a:ext cx="6226780" cy="5165237"/>
            <a:chOff x="5718889" y="1493523"/>
            <a:chExt cx="6226780" cy="5165238"/>
          </a:xfrm>
        </p:grpSpPr>
        <p:sp>
          <p:nvSpPr>
            <p:cNvPr id="127" name="Rectangle 4"/>
            <p:cNvSpPr>
              <a:spLocks noChangeArrowheads="1"/>
            </p:cNvSpPr>
            <p:nvPr/>
          </p:nvSpPr>
          <p:spPr bwMode="auto">
            <a:xfrm>
              <a:off x="5718889" y="1493523"/>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b="1" dirty="0">
                  <a:solidFill>
                    <a:srgbClr val="FF0000"/>
                  </a:solidFill>
                  <a:latin typeface="D-DIN" panose="020B05040302020A0204" pitchFamily="34" charset="0"/>
                  <a:cs typeface="Times New Roman" panose="02020603050405020304" pitchFamily="18" charset="0"/>
                </a:rPr>
                <a:t>Ratios &amp; Parameters </a:t>
              </a:r>
              <a:endParaRPr lang="en-US" altLang="en-US" b="1" dirty="0">
                <a:solidFill>
                  <a:srgbClr val="FF0000"/>
                </a:solidFill>
                <a:latin typeface="D-DIN" panose="020B05040302020A0204" pitchFamily="34" charset="0"/>
                <a:cs typeface="Times New Roman" panose="02020603050405020304" pitchFamily="18" charset="0"/>
              </a:endParaRPr>
            </a:p>
          </p:txBody>
        </p:sp>
        <p:sp>
          <p:nvSpPr>
            <p:cNvPr id="128" name="Rectangle 2"/>
            <p:cNvSpPr txBox="1">
              <a:spLocks noChangeArrowheads="1"/>
            </p:cNvSpPr>
            <p:nvPr/>
          </p:nvSpPr>
          <p:spPr bwMode="auto">
            <a:xfrm>
              <a:off x="6277164" y="2005625"/>
              <a:ext cx="5668505" cy="4653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Dividend Yield</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Debt to equity</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Interest Coverage Ratio</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Shareholding pattern </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(Promoters, FIIs, DIIs &amp; Celebrity Investors)</a:t>
              </a:r>
            </a:p>
            <a:p>
              <a:pPr algn="l" eaLnBrk="1" hangingPunct="1">
                <a:spcBef>
                  <a:spcPts val="300"/>
                </a:spcBef>
              </a:pPr>
              <a:endParaRPr lang="en-US" altLang="en-US" sz="2400" b="1" kern="0" dirty="0">
                <a:solidFill>
                  <a:schemeClr val="tx1"/>
                </a:solidFill>
                <a:latin typeface="D-DIN" panose="020B05040302020A0204" pitchFamily="34" charset="0"/>
                <a:cs typeface="Times New Roman" panose="02020603050405020304" pitchFamily="18" charset="0"/>
              </a:endParaRPr>
            </a:p>
          </p:txBody>
        </p:sp>
        <p:grpSp>
          <p:nvGrpSpPr>
            <p:cNvPr id="129" name="Group 19"/>
            <p:cNvGrpSpPr>
              <a:grpSpLocks/>
            </p:cNvGrpSpPr>
            <p:nvPr/>
          </p:nvGrpSpPr>
          <p:grpSpPr bwMode="auto">
            <a:xfrm>
              <a:off x="5862908" y="2187260"/>
              <a:ext cx="215900" cy="71438"/>
              <a:chOff x="641426" y="1647610"/>
              <a:chExt cx="312772" cy="108077"/>
            </a:xfrm>
          </p:grpSpPr>
          <p:sp>
            <p:nvSpPr>
              <p:cNvPr id="152" name="Rectangle 15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sp>
            <p:nvSpPr>
              <p:cNvPr id="153" name="Rectangle 15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grpSp>
        <p:grpSp>
          <p:nvGrpSpPr>
            <p:cNvPr id="130" name="Group 19"/>
            <p:cNvGrpSpPr>
              <a:grpSpLocks/>
            </p:cNvGrpSpPr>
            <p:nvPr/>
          </p:nvGrpSpPr>
          <p:grpSpPr bwMode="auto">
            <a:xfrm>
              <a:off x="5862908" y="2603925"/>
              <a:ext cx="215900" cy="71438"/>
              <a:chOff x="641426" y="1647610"/>
              <a:chExt cx="312772" cy="108077"/>
            </a:xfrm>
          </p:grpSpPr>
          <p:sp>
            <p:nvSpPr>
              <p:cNvPr id="150" name="Rectangle 14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sp>
            <p:nvSpPr>
              <p:cNvPr id="151" name="Rectangle 15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grpSp>
        <p:grpSp>
          <p:nvGrpSpPr>
            <p:cNvPr id="131" name="Group 19"/>
            <p:cNvGrpSpPr>
              <a:grpSpLocks/>
            </p:cNvGrpSpPr>
            <p:nvPr/>
          </p:nvGrpSpPr>
          <p:grpSpPr bwMode="auto">
            <a:xfrm>
              <a:off x="5862908" y="3024291"/>
              <a:ext cx="215900" cy="71438"/>
              <a:chOff x="641426" y="1647610"/>
              <a:chExt cx="312772" cy="108077"/>
            </a:xfrm>
          </p:grpSpPr>
          <p:sp>
            <p:nvSpPr>
              <p:cNvPr id="148" name="Rectangle 14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sp>
            <p:nvSpPr>
              <p:cNvPr id="149" name="Rectangle 14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grpSp>
        <p:grpSp>
          <p:nvGrpSpPr>
            <p:cNvPr id="132" name="Group 19"/>
            <p:cNvGrpSpPr>
              <a:grpSpLocks/>
            </p:cNvGrpSpPr>
            <p:nvPr/>
          </p:nvGrpSpPr>
          <p:grpSpPr bwMode="auto">
            <a:xfrm>
              <a:off x="5862908" y="3415511"/>
              <a:ext cx="215900" cy="71438"/>
              <a:chOff x="641426" y="1647610"/>
              <a:chExt cx="312772" cy="108077"/>
            </a:xfrm>
          </p:grpSpPr>
          <p:sp>
            <p:nvSpPr>
              <p:cNvPr id="146" name="Rectangle 14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sp>
            <p:nvSpPr>
              <p:cNvPr id="147" name="Rectangle 14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grpSp>
        <p:sp>
          <p:nvSpPr>
            <p:cNvPr id="133" name="Rectangle 2"/>
            <p:cNvSpPr txBox="1">
              <a:spLocks noChangeArrowheads="1"/>
            </p:cNvSpPr>
            <p:nvPr/>
          </p:nvSpPr>
          <p:spPr bwMode="auto">
            <a:xfrm>
              <a:off x="6277164" y="4074593"/>
              <a:ext cx="3274384" cy="17796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Pledged percentage</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Market Cap / EBITDA</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Market Cap / Net Profit</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Market Returns</a:t>
              </a:r>
            </a:p>
          </p:txBody>
        </p:sp>
        <p:grpSp>
          <p:nvGrpSpPr>
            <p:cNvPr id="134" name="Group 19"/>
            <p:cNvGrpSpPr>
              <a:grpSpLocks/>
            </p:cNvGrpSpPr>
            <p:nvPr/>
          </p:nvGrpSpPr>
          <p:grpSpPr bwMode="auto">
            <a:xfrm>
              <a:off x="5860485" y="4274695"/>
              <a:ext cx="215900" cy="71439"/>
              <a:chOff x="641426" y="1647609"/>
              <a:chExt cx="312772" cy="108079"/>
            </a:xfrm>
          </p:grpSpPr>
          <p:sp>
            <p:nvSpPr>
              <p:cNvPr id="144" name="Rectangle 143"/>
              <p:cNvSpPr/>
              <p:nvPr/>
            </p:nvSpPr>
            <p:spPr>
              <a:xfrm>
                <a:off x="641426" y="1647609"/>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sp>
            <p:nvSpPr>
              <p:cNvPr id="145" name="Rectangle 144"/>
              <p:cNvSpPr/>
              <p:nvPr/>
            </p:nvSpPr>
            <p:spPr>
              <a:xfrm>
                <a:off x="878304" y="1647611"/>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grpSp>
        <p:grpSp>
          <p:nvGrpSpPr>
            <p:cNvPr id="135" name="Group 19"/>
            <p:cNvGrpSpPr>
              <a:grpSpLocks/>
            </p:cNvGrpSpPr>
            <p:nvPr/>
          </p:nvGrpSpPr>
          <p:grpSpPr bwMode="auto">
            <a:xfrm>
              <a:off x="5860485" y="4702887"/>
              <a:ext cx="215900" cy="71439"/>
              <a:chOff x="641426" y="1647609"/>
              <a:chExt cx="312772" cy="108079"/>
            </a:xfrm>
          </p:grpSpPr>
          <p:sp>
            <p:nvSpPr>
              <p:cNvPr id="142" name="Rectangle 141"/>
              <p:cNvSpPr/>
              <p:nvPr/>
            </p:nvSpPr>
            <p:spPr>
              <a:xfrm>
                <a:off x="641426" y="1647611"/>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sp>
            <p:nvSpPr>
              <p:cNvPr id="143" name="Rectangle 142"/>
              <p:cNvSpPr/>
              <p:nvPr/>
            </p:nvSpPr>
            <p:spPr>
              <a:xfrm>
                <a:off x="878304" y="1647609"/>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grpSp>
        <p:grpSp>
          <p:nvGrpSpPr>
            <p:cNvPr id="136" name="Group 19"/>
            <p:cNvGrpSpPr>
              <a:grpSpLocks/>
            </p:cNvGrpSpPr>
            <p:nvPr/>
          </p:nvGrpSpPr>
          <p:grpSpPr bwMode="auto">
            <a:xfrm>
              <a:off x="5860485" y="5111726"/>
              <a:ext cx="215900" cy="71439"/>
              <a:chOff x="641426" y="1647609"/>
              <a:chExt cx="312772" cy="108079"/>
            </a:xfrm>
          </p:grpSpPr>
          <p:sp>
            <p:nvSpPr>
              <p:cNvPr id="140" name="Rectangle 139"/>
              <p:cNvSpPr/>
              <p:nvPr/>
            </p:nvSpPr>
            <p:spPr>
              <a:xfrm>
                <a:off x="641426" y="1647609"/>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sp>
            <p:nvSpPr>
              <p:cNvPr id="141" name="Rectangle 140"/>
              <p:cNvSpPr/>
              <p:nvPr/>
            </p:nvSpPr>
            <p:spPr>
              <a:xfrm>
                <a:off x="878304" y="1647611"/>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grpSp>
        <p:grpSp>
          <p:nvGrpSpPr>
            <p:cNvPr id="137" name="Group 19"/>
            <p:cNvGrpSpPr>
              <a:grpSpLocks/>
            </p:cNvGrpSpPr>
            <p:nvPr/>
          </p:nvGrpSpPr>
          <p:grpSpPr bwMode="auto">
            <a:xfrm>
              <a:off x="5860485" y="5508356"/>
              <a:ext cx="215900" cy="71439"/>
              <a:chOff x="641426" y="1647609"/>
              <a:chExt cx="312772" cy="108079"/>
            </a:xfrm>
          </p:grpSpPr>
          <p:sp>
            <p:nvSpPr>
              <p:cNvPr id="138" name="Rectangle 137"/>
              <p:cNvSpPr/>
              <p:nvPr/>
            </p:nvSpPr>
            <p:spPr>
              <a:xfrm>
                <a:off x="641426" y="1647609"/>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sp>
            <p:nvSpPr>
              <p:cNvPr id="139" name="Rectangle 138"/>
              <p:cNvSpPr/>
              <p:nvPr/>
            </p:nvSpPr>
            <p:spPr>
              <a:xfrm>
                <a:off x="878304" y="1647611"/>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D-DIN" panose="020B05040302020A0204" pitchFamily="34" charset="0"/>
                </a:endParaRPr>
              </a:p>
            </p:txBody>
          </p:sp>
        </p:grpSp>
      </p:grpSp>
      <p:pic>
        <p:nvPicPr>
          <p:cNvPr id="62"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A2D9612-E674-AE83-1A43-F68C6E070FBA}"/>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10275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 name="Title 1">
            <a:extLst>
              <a:ext uri="{FF2B5EF4-FFF2-40B4-BE49-F238E27FC236}">
                <a16:creationId xmlns:a16="http://schemas.microsoft.com/office/drawing/2014/main" id="{3A295B22-31CA-4C63-827A-2B3CEE489206}"/>
              </a:ext>
            </a:extLst>
          </p:cNvPr>
          <p:cNvSpPr txBox="1">
            <a:spLocks/>
          </p:cNvSpPr>
          <p:nvPr/>
        </p:nvSpPr>
        <p:spPr bwMode="auto">
          <a:xfrm>
            <a:off x="512936" y="558460"/>
            <a:ext cx="723124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GB" altLang="en-US" sz="2800" b="1" dirty="0">
                <a:solidFill>
                  <a:srgbClr val="0046AA"/>
                </a:solidFill>
                <a:latin typeface="D-DIN" panose="020B05040302020A0204" pitchFamily="34" charset="0"/>
                <a:cs typeface="Times New Roman" panose="02020603050405020304" pitchFamily="18" charset="0"/>
              </a:rPr>
              <a:t>Fundamental Indicators</a:t>
            </a:r>
            <a:endParaRPr lang="en-IN" sz="2800" b="1" dirty="0">
              <a:solidFill>
                <a:srgbClr val="0046AA"/>
              </a:solidFill>
              <a:latin typeface="D-DIN" panose="020B05040302020A0204" pitchFamily="34" charset="0"/>
              <a:cs typeface="Times New Roman" panose="02020603050405020304" pitchFamily="18" charset="0"/>
            </a:endParaRPr>
          </a:p>
        </p:txBody>
      </p:sp>
      <p:sp>
        <p:nvSpPr>
          <p:cNvPr id="151" name="Rectangle 4"/>
          <p:cNvSpPr>
            <a:spLocks noChangeArrowheads="1"/>
          </p:cNvSpPr>
          <p:nvPr/>
        </p:nvSpPr>
        <p:spPr bwMode="auto">
          <a:xfrm>
            <a:off x="665016" y="1420954"/>
            <a:ext cx="28421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sz="2000" b="1" dirty="0">
                <a:solidFill>
                  <a:srgbClr val="FF0000"/>
                </a:solidFill>
                <a:latin typeface="D-DIN" panose="020B05040302020A0204" pitchFamily="34" charset="0"/>
                <a:cs typeface="Times New Roman" panose="02020603050405020304" pitchFamily="18" charset="0"/>
              </a:rPr>
              <a:t>Margins</a:t>
            </a:r>
            <a:endParaRPr lang="en-US" altLang="en-US" sz="2000" b="1" dirty="0">
              <a:solidFill>
                <a:srgbClr val="FF0000"/>
              </a:solidFill>
              <a:latin typeface="D-DIN" panose="020B05040302020A0204" pitchFamily="34" charset="0"/>
              <a:cs typeface="Times New Roman" panose="02020603050405020304" pitchFamily="18" charset="0"/>
            </a:endParaRPr>
          </a:p>
        </p:txBody>
      </p:sp>
      <p:sp>
        <p:nvSpPr>
          <p:cNvPr id="152" name="Rectangle 2"/>
          <p:cNvSpPr txBox="1">
            <a:spLocks noChangeArrowheads="1"/>
          </p:cNvSpPr>
          <p:nvPr/>
        </p:nvSpPr>
        <p:spPr bwMode="auto">
          <a:xfrm>
            <a:off x="1211414" y="1933057"/>
            <a:ext cx="2779415"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pt-BR" altLang="en-US" sz="2000" b="1" kern="0" dirty="0">
                <a:solidFill>
                  <a:schemeClr val="tx1"/>
                </a:solidFill>
                <a:latin typeface="D-DIN" panose="020B05040302020A0204" pitchFamily="34" charset="0"/>
                <a:cs typeface="Times New Roman" panose="02020603050405020304" pitchFamily="18" charset="0"/>
              </a:rPr>
              <a:t>EBITDA Margin</a:t>
            </a:r>
          </a:p>
          <a:p>
            <a:pPr algn="l" eaLnBrk="1" hangingPunct="1">
              <a:spcBef>
                <a:spcPts val="300"/>
              </a:spcBef>
            </a:pPr>
            <a:r>
              <a:rPr lang="pt-BR" altLang="en-US" sz="2000" b="1" kern="0" dirty="0">
                <a:solidFill>
                  <a:schemeClr val="tx1"/>
                </a:solidFill>
                <a:latin typeface="D-DIN" panose="020B05040302020A0204" pitchFamily="34" charset="0"/>
                <a:cs typeface="Times New Roman" panose="02020603050405020304" pitchFamily="18" charset="0"/>
              </a:rPr>
              <a:t>Net Profit Margin</a:t>
            </a:r>
          </a:p>
        </p:txBody>
      </p:sp>
      <p:grpSp>
        <p:nvGrpSpPr>
          <p:cNvPr id="153" name="Group 19"/>
          <p:cNvGrpSpPr>
            <a:grpSpLocks/>
          </p:cNvGrpSpPr>
          <p:nvPr/>
        </p:nvGrpSpPr>
        <p:grpSpPr bwMode="auto">
          <a:xfrm>
            <a:off x="809031" y="2072593"/>
            <a:ext cx="215900" cy="71438"/>
            <a:chOff x="641426" y="1647610"/>
            <a:chExt cx="312772" cy="108077"/>
          </a:xfrm>
        </p:grpSpPr>
        <p:sp>
          <p:nvSpPr>
            <p:cNvPr id="154" name="Rectangle 15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55" name="Rectangle 15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56" name="Group 19"/>
          <p:cNvGrpSpPr>
            <a:grpSpLocks/>
          </p:cNvGrpSpPr>
          <p:nvPr/>
        </p:nvGrpSpPr>
        <p:grpSpPr bwMode="auto">
          <a:xfrm>
            <a:off x="809031" y="2442583"/>
            <a:ext cx="215900" cy="71438"/>
            <a:chOff x="641426" y="1647610"/>
            <a:chExt cx="312772" cy="108077"/>
          </a:xfrm>
        </p:grpSpPr>
        <p:sp>
          <p:nvSpPr>
            <p:cNvPr id="157" name="Rectangle 15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58" name="Rectangle 15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sp>
        <p:nvSpPr>
          <p:cNvPr id="159" name="Rectangle 4"/>
          <p:cNvSpPr>
            <a:spLocks noChangeArrowheads="1"/>
          </p:cNvSpPr>
          <p:nvPr/>
        </p:nvSpPr>
        <p:spPr bwMode="auto">
          <a:xfrm>
            <a:off x="665015" y="3009418"/>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sz="2000" b="1" dirty="0">
                <a:solidFill>
                  <a:srgbClr val="FF0000"/>
                </a:solidFill>
                <a:latin typeface="D-DIN" panose="020B05040302020A0204" pitchFamily="34" charset="0"/>
                <a:cs typeface="Times New Roman" panose="02020603050405020304" pitchFamily="18" charset="0"/>
              </a:rPr>
              <a:t>Size</a:t>
            </a:r>
            <a:endParaRPr lang="en-US" altLang="en-US" sz="2000" b="1" dirty="0">
              <a:solidFill>
                <a:srgbClr val="FF0000"/>
              </a:solidFill>
              <a:latin typeface="D-DIN" panose="020B05040302020A0204" pitchFamily="34" charset="0"/>
              <a:cs typeface="Times New Roman" panose="02020603050405020304" pitchFamily="18" charset="0"/>
            </a:endParaRPr>
          </a:p>
        </p:txBody>
      </p:sp>
      <p:sp>
        <p:nvSpPr>
          <p:cNvPr id="160" name="Rectangle 2"/>
          <p:cNvSpPr txBox="1">
            <a:spLocks noChangeArrowheads="1"/>
          </p:cNvSpPr>
          <p:nvPr/>
        </p:nvSpPr>
        <p:spPr bwMode="auto">
          <a:xfrm>
            <a:off x="1211413" y="3533395"/>
            <a:ext cx="2266866"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Market Cap</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Book Value</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Equity capital</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Reserves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Debt</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Face Value</a:t>
            </a:r>
          </a:p>
        </p:txBody>
      </p:sp>
      <p:grpSp>
        <p:nvGrpSpPr>
          <p:cNvPr id="161" name="Group 19"/>
          <p:cNvGrpSpPr>
            <a:grpSpLocks/>
          </p:cNvGrpSpPr>
          <p:nvPr/>
        </p:nvGrpSpPr>
        <p:grpSpPr bwMode="auto">
          <a:xfrm>
            <a:off x="809031" y="3684506"/>
            <a:ext cx="215900" cy="71438"/>
            <a:chOff x="641426" y="1647610"/>
            <a:chExt cx="312772" cy="108077"/>
          </a:xfrm>
        </p:grpSpPr>
        <p:sp>
          <p:nvSpPr>
            <p:cNvPr id="162" name="Rectangle 16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63" name="Rectangle 16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64" name="Group 19"/>
          <p:cNvGrpSpPr>
            <a:grpSpLocks/>
          </p:cNvGrpSpPr>
          <p:nvPr/>
        </p:nvGrpSpPr>
        <p:grpSpPr bwMode="auto">
          <a:xfrm>
            <a:off x="809031" y="4054495"/>
            <a:ext cx="215900" cy="71438"/>
            <a:chOff x="641426" y="1647610"/>
            <a:chExt cx="312772" cy="108077"/>
          </a:xfrm>
        </p:grpSpPr>
        <p:sp>
          <p:nvSpPr>
            <p:cNvPr id="165" name="Rectangle 16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66" name="Rectangle 16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67" name="Group 19"/>
          <p:cNvGrpSpPr>
            <a:grpSpLocks/>
          </p:cNvGrpSpPr>
          <p:nvPr/>
        </p:nvGrpSpPr>
        <p:grpSpPr bwMode="auto">
          <a:xfrm>
            <a:off x="809031" y="4391036"/>
            <a:ext cx="215900" cy="71438"/>
            <a:chOff x="641426" y="1647610"/>
            <a:chExt cx="312772" cy="108077"/>
          </a:xfrm>
        </p:grpSpPr>
        <p:sp>
          <p:nvSpPr>
            <p:cNvPr id="168" name="Rectangle 16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69" name="Rectangle 16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70" name="Group 19"/>
          <p:cNvGrpSpPr>
            <a:grpSpLocks/>
          </p:cNvGrpSpPr>
          <p:nvPr/>
        </p:nvGrpSpPr>
        <p:grpSpPr bwMode="auto">
          <a:xfrm>
            <a:off x="809031" y="4718355"/>
            <a:ext cx="215900" cy="71438"/>
            <a:chOff x="641426" y="1647610"/>
            <a:chExt cx="312772" cy="108077"/>
          </a:xfrm>
        </p:grpSpPr>
        <p:sp>
          <p:nvSpPr>
            <p:cNvPr id="171" name="Rectangle 17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72" name="Rectangle 17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73" name="Group 19"/>
          <p:cNvGrpSpPr>
            <a:grpSpLocks/>
          </p:cNvGrpSpPr>
          <p:nvPr/>
        </p:nvGrpSpPr>
        <p:grpSpPr bwMode="auto">
          <a:xfrm>
            <a:off x="809031" y="5078728"/>
            <a:ext cx="215900" cy="71438"/>
            <a:chOff x="641426" y="1647610"/>
            <a:chExt cx="312772" cy="108077"/>
          </a:xfrm>
        </p:grpSpPr>
        <p:sp>
          <p:nvSpPr>
            <p:cNvPr id="174" name="Rectangle 17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75" name="Rectangle 17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76" name="Group 19"/>
          <p:cNvGrpSpPr>
            <a:grpSpLocks/>
          </p:cNvGrpSpPr>
          <p:nvPr/>
        </p:nvGrpSpPr>
        <p:grpSpPr bwMode="auto">
          <a:xfrm>
            <a:off x="809031" y="5441018"/>
            <a:ext cx="215900" cy="71438"/>
            <a:chOff x="641426" y="1647610"/>
            <a:chExt cx="312772" cy="108077"/>
          </a:xfrm>
        </p:grpSpPr>
        <p:sp>
          <p:nvSpPr>
            <p:cNvPr id="177" name="Rectangle 17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78" name="Rectangle 17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sp>
        <p:nvSpPr>
          <p:cNvPr id="62" name="Rectangle 2"/>
          <p:cNvSpPr txBox="1">
            <a:spLocks noChangeArrowheads="1"/>
          </p:cNvSpPr>
          <p:nvPr/>
        </p:nvSpPr>
        <p:spPr bwMode="auto">
          <a:xfrm>
            <a:off x="8782505" y="1851784"/>
            <a:ext cx="3684578"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Sales growth 3 Years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Sales growth 5 Years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Profit growth 3 Years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Profit growth 5 Years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Average ROE 3 Years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Average ROE 5 Years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Average ROCE 3 Years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Average ROCE 5 Years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Last 5-10 Annual Results</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Last 5 Quarterly Results </a:t>
            </a:r>
          </a:p>
          <a:p>
            <a:pPr algn="l" eaLnBrk="1" hangingPunct="1">
              <a:spcBef>
                <a:spcPts val="300"/>
              </a:spcBef>
            </a:pPr>
            <a:endParaRPr lang="en-US" altLang="en-US" sz="2000" b="1" kern="0" dirty="0">
              <a:solidFill>
                <a:schemeClr val="tx1"/>
              </a:solidFill>
              <a:latin typeface="D-DIN" panose="020B05040302020A0204" pitchFamily="34" charset="0"/>
              <a:cs typeface="Times New Roman" panose="02020603050405020304" pitchFamily="18" charset="0"/>
            </a:endParaRPr>
          </a:p>
        </p:txBody>
      </p:sp>
      <p:grpSp>
        <p:nvGrpSpPr>
          <p:cNvPr id="63" name="Group 19"/>
          <p:cNvGrpSpPr>
            <a:grpSpLocks/>
          </p:cNvGrpSpPr>
          <p:nvPr/>
        </p:nvGrpSpPr>
        <p:grpSpPr bwMode="auto">
          <a:xfrm>
            <a:off x="8392821" y="2049194"/>
            <a:ext cx="215900" cy="71438"/>
            <a:chOff x="641426" y="1647610"/>
            <a:chExt cx="312772" cy="108077"/>
          </a:xfrm>
        </p:grpSpPr>
        <p:sp>
          <p:nvSpPr>
            <p:cNvPr id="92" name="Rectangle 9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93" name="Rectangle 9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65" name="Group 19"/>
          <p:cNvGrpSpPr>
            <a:grpSpLocks/>
          </p:cNvGrpSpPr>
          <p:nvPr/>
        </p:nvGrpSpPr>
        <p:grpSpPr bwMode="auto">
          <a:xfrm>
            <a:off x="8392821" y="2396033"/>
            <a:ext cx="215900" cy="71438"/>
            <a:chOff x="641426" y="1647610"/>
            <a:chExt cx="312772" cy="108077"/>
          </a:xfrm>
        </p:grpSpPr>
        <p:sp>
          <p:nvSpPr>
            <p:cNvPr id="90" name="Rectangle 8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91" name="Rectangle 9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66" name="Group 19"/>
          <p:cNvGrpSpPr>
            <a:grpSpLocks/>
          </p:cNvGrpSpPr>
          <p:nvPr/>
        </p:nvGrpSpPr>
        <p:grpSpPr bwMode="auto">
          <a:xfrm>
            <a:off x="8392821" y="2697850"/>
            <a:ext cx="215900" cy="71438"/>
            <a:chOff x="641426" y="1647610"/>
            <a:chExt cx="312772" cy="108077"/>
          </a:xfrm>
        </p:grpSpPr>
        <p:sp>
          <p:nvSpPr>
            <p:cNvPr id="88" name="Rectangle 8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89" name="Rectangle 8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67" name="Group 19"/>
          <p:cNvGrpSpPr>
            <a:grpSpLocks/>
          </p:cNvGrpSpPr>
          <p:nvPr/>
        </p:nvGrpSpPr>
        <p:grpSpPr bwMode="auto">
          <a:xfrm>
            <a:off x="8392821" y="3072593"/>
            <a:ext cx="215900" cy="71438"/>
            <a:chOff x="641426" y="1647610"/>
            <a:chExt cx="312772" cy="108077"/>
          </a:xfrm>
        </p:grpSpPr>
        <p:sp>
          <p:nvSpPr>
            <p:cNvPr id="86" name="Rectangle 8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87" name="Rectangle 8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68" name="Group 19"/>
          <p:cNvGrpSpPr>
            <a:grpSpLocks/>
          </p:cNvGrpSpPr>
          <p:nvPr/>
        </p:nvGrpSpPr>
        <p:grpSpPr bwMode="auto">
          <a:xfrm>
            <a:off x="8392821" y="3420490"/>
            <a:ext cx="215900" cy="71438"/>
            <a:chOff x="641426" y="1647610"/>
            <a:chExt cx="312772" cy="108077"/>
          </a:xfrm>
        </p:grpSpPr>
        <p:sp>
          <p:nvSpPr>
            <p:cNvPr id="84" name="Rectangle 8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85" name="Rectangle 8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69" name="Group 19"/>
          <p:cNvGrpSpPr>
            <a:grpSpLocks/>
          </p:cNvGrpSpPr>
          <p:nvPr/>
        </p:nvGrpSpPr>
        <p:grpSpPr bwMode="auto">
          <a:xfrm>
            <a:off x="8392821" y="3748366"/>
            <a:ext cx="215900" cy="71438"/>
            <a:chOff x="641426" y="1647610"/>
            <a:chExt cx="312772" cy="108077"/>
          </a:xfrm>
        </p:grpSpPr>
        <p:sp>
          <p:nvSpPr>
            <p:cNvPr id="82" name="Rectangle 8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83" name="Rectangle 8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70" name="Group 19"/>
          <p:cNvGrpSpPr>
            <a:grpSpLocks/>
          </p:cNvGrpSpPr>
          <p:nvPr/>
        </p:nvGrpSpPr>
        <p:grpSpPr bwMode="auto">
          <a:xfrm>
            <a:off x="8392821" y="4085255"/>
            <a:ext cx="215900" cy="71438"/>
            <a:chOff x="641426" y="1647610"/>
            <a:chExt cx="312772" cy="108077"/>
          </a:xfrm>
        </p:grpSpPr>
        <p:sp>
          <p:nvSpPr>
            <p:cNvPr id="80" name="Rectangle 7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81" name="Rectangle 8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71" name="Group 19"/>
          <p:cNvGrpSpPr>
            <a:grpSpLocks/>
          </p:cNvGrpSpPr>
          <p:nvPr/>
        </p:nvGrpSpPr>
        <p:grpSpPr bwMode="auto">
          <a:xfrm>
            <a:off x="8392821" y="4459432"/>
            <a:ext cx="215900" cy="71438"/>
            <a:chOff x="641426" y="1647610"/>
            <a:chExt cx="312772" cy="108077"/>
          </a:xfrm>
        </p:grpSpPr>
        <p:sp>
          <p:nvSpPr>
            <p:cNvPr id="78" name="Rectangle 7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79" name="Rectangle 7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72" name="Group 19"/>
          <p:cNvGrpSpPr>
            <a:grpSpLocks/>
          </p:cNvGrpSpPr>
          <p:nvPr/>
        </p:nvGrpSpPr>
        <p:grpSpPr bwMode="auto">
          <a:xfrm>
            <a:off x="8392821" y="4796382"/>
            <a:ext cx="215900" cy="71438"/>
            <a:chOff x="641426" y="1647610"/>
            <a:chExt cx="312772" cy="108077"/>
          </a:xfrm>
        </p:grpSpPr>
        <p:sp>
          <p:nvSpPr>
            <p:cNvPr id="76" name="Rectangle 7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77" name="Rectangle 7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73" name="Group 19"/>
          <p:cNvGrpSpPr>
            <a:grpSpLocks/>
          </p:cNvGrpSpPr>
          <p:nvPr/>
        </p:nvGrpSpPr>
        <p:grpSpPr bwMode="auto">
          <a:xfrm>
            <a:off x="8392821" y="5133336"/>
            <a:ext cx="215900" cy="71438"/>
            <a:chOff x="641426" y="1647610"/>
            <a:chExt cx="312772" cy="108077"/>
          </a:xfrm>
        </p:grpSpPr>
        <p:sp>
          <p:nvSpPr>
            <p:cNvPr id="74" name="Rectangle 7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75" name="Rectangle 7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sp>
        <p:nvSpPr>
          <p:cNvPr id="95" name="Rectangle 4"/>
          <p:cNvSpPr>
            <a:spLocks noChangeArrowheads="1"/>
          </p:cNvSpPr>
          <p:nvPr/>
        </p:nvSpPr>
        <p:spPr bwMode="auto">
          <a:xfrm>
            <a:off x="3866821" y="1370844"/>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sz="2000" b="1" dirty="0">
                <a:solidFill>
                  <a:srgbClr val="FF0000"/>
                </a:solidFill>
                <a:latin typeface="D-DIN" panose="020B05040302020A0204" pitchFamily="34" charset="0"/>
                <a:cs typeface="Times New Roman" panose="02020603050405020304" pitchFamily="18" charset="0"/>
              </a:rPr>
              <a:t>Management Effectiveness  </a:t>
            </a:r>
            <a:endParaRPr lang="en-US" altLang="en-US" sz="2000" b="1" dirty="0">
              <a:solidFill>
                <a:srgbClr val="FF0000"/>
              </a:solidFill>
              <a:latin typeface="D-DIN" panose="020B05040302020A0204" pitchFamily="34" charset="0"/>
              <a:cs typeface="Times New Roman" panose="02020603050405020304" pitchFamily="18" charset="0"/>
            </a:endParaRPr>
          </a:p>
        </p:txBody>
      </p:sp>
      <p:sp>
        <p:nvSpPr>
          <p:cNvPr id="96" name="Rectangle 2"/>
          <p:cNvSpPr txBox="1">
            <a:spLocks noChangeArrowheads="1"/>
          </p:cNvSpPr>
          <p:nvPr/>
        </p:nvSpPr>
        <p:spPr bwMode="auto">
          <a:xfrm>
            <a:off x="4306340" y="1882945"/>
            <a:ext cx="4132482" cy="23810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ROCE</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ROE</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Asset Turnover Ratio</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Inventory Turnover Ratio</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Debtor Turnover Ratio</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Current Ratio</a:t>
            </a:r>
          </a:p>
        </p:txBody>
      </p:sp>
      <p:grpSp>
        <p:nvGrpSpPr>
          <p:cNvPr id="97" name="Group 19"/>
          <p:cNvGrpSpPr>
            <a:grpSpLocks/>
          </p:cNvGrpSpPr>
          <p:nvPr/>
        </p:nvGrpSpPr>
        <p:grpSpPr bwMode="auto">
          <a:xfrm>
            <a:off x="3996128" y="2068780"/>
            <a:ext cx="215900" cy="71438"/>
            <a:chOff x="641426" y="1647610"/>
            <a:chExt cx="312772" cy="108077"/>
          </a:xfrm>
        </p:grpSpPr>
        <p:sp>
          <p:nvSpPr>
            <p:cNvPr id="98" name="Rectangle 9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99" name="Rectangle 9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00" name="Group 19"/>
          <p:cNvGrpSpPr>
            <a:grpSpLocks/>
          </p:cNvGrpSpPr>
          <p:nvPr/>
        </p:nvGrpSpPr>
        <p:grpSpPr bwMode="auto">
          <a:xfrm>
            <a:off x="3996128" y="2401390"/>
            <a:ext cx="215900" cy="71438"/>
            <a:chOff x="641426" y="1647610"/>
            <a:chExt cx="312772" cy="108077"/>
          </a:xfrm>
        </p:grpSpPr>
        <p:sp>
          <p:nvSpPr>
            <p:cNvPr id="101" name="Rectangle 10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02" name="Rectangle 10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03" name="Group 19"/>
          <p:cNvGrpSpPr>
            <a:grpSpLocks/>
          </p:cNvGrpSpPr>
          <p:nvPr/>
        </p:nvGrpSpPr>
        <p:grpSpPr bwMode="auto">
          <a:xfrm>
            <a:off x="3996128" y="2762565"/>
            <a:ext cx="215900" cy="71438"/>
            <a:chOff x="641426" y="1647610"/>
            <a:chExt cx="312772" cy="108077"/>
          </a:xfrm>
        </p:grpSpPr>
        <p:sp>
          <p:nvSpPr>
            <p:cNvPr id="104" name="Rectangle 10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05" name="Rectangle 10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06" name="Group 19"/>
          <p:cNvGrpSpPr>
            <a:grpSpLocks/>
          </p:cNvGrpSpPr>
          <p:nvPr/>
        </p:nvGrpSpPr>
        <p:grpSpPr bwMode="auto">
          <a:xfrm>
            <a:off x="3996128" y="3075022"/>
            <a:ext cx="215900" cy="71438"/>
            <a:chOff x="641426" y="1647610"/>
            <a:chExt cx="312772" cy="108077"/>
          </a:xfrm>
        </p:grpSpPr>
        <p:sp>
          <p:nvSpPr>
            <p:cNvPr id="107" name="Rectangle 10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08" name="Rectangle 10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09" name="Group 19"/>
          <p:cNvGrpSpPr>
            <a:grpSpLocks/>
          </p:cNvGrpSpPr>
          <p:nvPr/>
        </p:nvGrpSpPr>
        <p:grpSpPr bwMode="auto">
          <a:xfrm>
            <a:off x="3996128" y="3415393"/>
            <a:ext cx="215900" cy="71438"/>
            <a:chOff x="641426" y="1647610"/>
            <a:chExt cx="312772" cy="108077"/>
          </a:xfrm>
        </p:grpSpPr>
        <p:sp>
          <p:nvSpPr>
            <p:cNvPr id="110" name="Rectangle 10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11" name="Rectangle 11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sp>
        <p:nvSpPr>
          <p:cNvPr id="112" name="Rectangle 4"/>
          <p:cNvSpPr>
            <a:spLocks noChangeArrowheads="1"/>
          </p:cNvSpPr>
          <p:nvPr/>
        </p:nvSpPr>
        <p:spPr bwMode="auto">
          <a:xfrm>
            <a:off x="3866821" y="4493814"/>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sz="2000" b="1" dirty="0">
                <a:solidFill>
                  <a:srgbClr val="FF0000"/>
                </a:solidFill>
                <a:latin typeface="D-DIN" panose="020B05040302020A0204" pitchFamily="34" charset="0"/>
                <a:cs typeface="Times New Roman" panose="02020603050405020304" pitchFamily="18" charset="0"/>
              </a:rPr>
              <a:t>Cash Flow Statement</a:t>
            </a:r>
            <a:endParaRPr lang="en-US" altLang="en-US" sz="2000" b="1" dirty="0">
              <a:solidFill>
                <a:srgbClr val="FF0000"/>
              </a:solidFill>
              <a:latin typeface="D-DIN" panose="020B05040302020A0204" pitchFamily="34" charset="0"/>
              <a:cs typeface="Times New Roman" panose="02020603050405020304" pitchFamily="18" charset="0"/>
            </a:endParaRPr>
          </a:p>
        </p:txBody>
      </p:sp>
      <p:sp>
        <p:nvSpPr>
          <p:cNvPr id="113" name="Rectangle 2"/>
          <p:cNvSpPr txBox="1">
            <a:spLocks noChangeArrowheads="1"/>
          </p:cNvSpPr>
          <p:nvPr/>
        </p:nvSpPr>
        <p:spPr bwMode="auto">
          <a:xfrm>
            <a:off x="4306340" y="4917173"/>
            <a:ext cx="4132482"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Cash from Operating Activity</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Cash from Investing Activity</a:t>
            </a:r>
          </a:p>
          <a:p>
            <a:pPr algn="l" eaLnBrk="1" hangingPunct="1">
              <a:spcBef>
                <a:spcPts val="300"/>
              </a:spcBef>
            </a:pPr>
            <a:r>
              <a:rPr lang="en-US" altLang="en-US" sz="2000" b="1" kern="0" dirty="0">
                <a:solidFill>
                  <a:schemeClr val="tx1"/>
                </a:solidFill>
                <a:latin typeface="D-DIN" panose="020B05040302020A0204" pitchFamily="34" charset="0"/>
                <a:cs typeface="Times New Roman" panose="02020603050405020304" pitchFamily="18" charset="0"/>
              </a:rPr>
              <a:t>Cash from Financing Activity</a:t>
            </a:r>
          </a:p>
          <a:p>
            <a:pPr algn="l" eaLnBrk="1" hangingPunct="1">
              <a:spcBef>
                <a:spcPts val="300"/>
              </a:spcBef>
            </a:pPr>
            <a:endParaRPr lang="en-US" altLang="en-US" sz="2000" b="1" kern="0" dirty="0">
              <a:solidFill>
                <a:schemeClr val="tx1"/>
              </a:solidFill>
              <a:latin typeface="D-DIN" panose="020B05040302020A0204" pitchFamily="34" charset="0"/>
              <a:cs typeface="Times New Roman" panose="02020603050405020304" pitchFamily="18" charset="0"/>
            </a:endParaRPr>
          </a:p>
          <a:p>
            <a:pPr algn="l" eaLnBrk="1" hangingPunct="1">
              <a:spcBef>
                <a:spcPts val="300"/>
              </a:spcBef>
            </a:pPr>
            <a:endParaRPr lang="en-US" altLang="en-US" sz="2000" b="1" kern="0" dirty="0">
              <a:solidFill>
                <a:schemeClr val="tx1"/>
              </a:solidFill>
              <a:latin typeface="D-DIN" panose="020B05040302020A0204" pitchFamily="34" charset="0"/>
              <a:cs typeface="Times New Roman" panose="02020603050405020304" pitchFamily="18" charset="0"/>
            </a:endParaRPr>
          </a:p>
        </p:txBody>
      </p:sp>
      <p:grpSp>
        <p:nvGrpSpPr>
          <p:cNvPr id="114" name="Group 19"/>
          <p:cNvGrpSpPr>
            <a:grpSpLocks/>
          </p:cNvGrpSpPr>
          <p:nvPr/>
        </p:nvGrpSpPr>
        <p:grpSpPr bwMode="auto">
          <a:xfrm>
            <a:off x="3996128" y="5114652"/>
            <a:ext cx="215900" cy="71438"/>
            <a:chOff x="641426" y="1647610"/>
            <a:chExt cx="312772" cy="108077"/>
          </a:xfrm>
        </p:grpSpPr>
        <p:sp>
          <p:nvSpPr>
            <p:cNvPr id="115" name="Rectangle 1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16" name="Rectangle 1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17" name="Group 19"/>
          <p:cNvGrpSpPr>
            <a:grpSpLocks/>
          </p:cNvGrpSpPr>
          <p:nvPr/>
        </p:nvGrpSpPr>
        <p:grpSpPr bwMode="auto">
          <a:xfrm>
            <a:off x="3996128" y="5442657"/>
            <a:ext cx="215900" cy="71438"/>
            <a:chOff x="641426" y="1647610"/>
            <a:chExt cx="312772" cy="108077"/>
          </a:xfrm>
        </p:grpSpPr>
        <p:sp>
          <p:nvSpPr>
            <p:cNvPr id="118" name="Rectangle 1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19" name="Rectangle 1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20" name="Group 19"/>
          <p:cNvGrpSpPr>
            <a:grpSpLocks/>
          </p:cNvGrpSpPr>
          <p:nvPr/>
        </p:nvGrpSpPr>
        <p:grpSpPr bwMode="auto">
          <a:xfrm>
            <a:off x="3996128" y="5759503"/>
            <a:ext cx="215900" cy="71438"/>
            <a:chOff x="641426" y="1647610"/>
            <a:chExt cx="312772" cy="108077"/>
          </a:xfrm>
        </p:grpSpPr>
        <p:sp>
          <p:nvSpPr>
            <p:cNvPr id="121" name="Rectangle 1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22" name="Rectangle 1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grpSp>
        <p:nvGrpSpPr>
          <p:cNvPr id="123" name="Group 19"/>
          <p:cNvGrpSpPr>
            <a:grpSpLocks/>
          </p:cNvGrpSpPr>
          <p:nvPr/>
        </p:nvGrpSpPr>
        <p:grpSpPr bwMode="auto">
          <a:xfrm>
            <a:off x="3996128" y="3776055"/>
            <a:ext cx="215900" cy="71438"/>
            <a:chOff x="641426" y="1647610"/>
            <a:chExt cx="312772" cy="108077"/>
          </a:xfrm>
        </p:grpSpPr>
        <p:sp>
          <p:nvSpPr>
            <p:cNvPr id="125" name="Rectangle 12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sp>
          <p:nvSpPr>
            <p:cNvPr id="126" name="Rectangle 12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D-DIN" panose="020B05040302020A0204" pitchFamily="34" charset="0"/>
              </a:endParaRPr>
            </a:p>
          </p:txBody>
        </p:sp>
      </p:grpSp>
      <p:sp>
        <p:nvSpPr>
          <p:cNvPr id="127" name="Rectangle 4"/>
          <p:cNvSpPr>
            <a:spLocks noChangeArrowheads="1"/>
          </p:cNvSpPr>
          <p:nvPr/>
        </p:nvSpPr>
        <p:spPr bwMode="auto">
          <a:xfrm>
            <a:off x="8197521" y="1370844"/>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sz="2000" b="1" dirty="0">
                <a:solidFill>
                  <a:srgbClr val="FF0000"/>
                </a:solidFill>
                <a:latin typeface="Calibri" panose="020F0502020204030204" pitchFamily="34" charset="0"/>
                <a:cs typeface="Times New Roman" panose="02020603050405020304" pitchFamily="18" charset="0"/>
              </a:rPr>
              <a:t>Performance Parameters </a:t>
            </a:r>
            <a:endParaRPr lang="en-US" altLang="en-US" sz="2000" b="1" dirty="0">
              <a:solidFill>
                <a:srgbClr val="FF0000"/>
              </a:solidFill>
              <a:latin typeface="Calibri" panose="020F0502020204030204" pitchFamily="34" charset="0"/>
              <a:cs typeface="Times New Roman" panose="02020603050405020304" pitchFamily="18" charset="0"/>
            </a:endParaRPr>
          </a:p>
        </p:txBody>
      </p:sp>
      <p:pic>
        <p:nvPicPr>
          <p:cNvPr id="130"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E58F571-5620-C408-79E7-23EAD65156A5}"/>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386693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 name="Title 1">
            <a:extLst>
              <a:ext uri="{FF2B5EF4-FFF2-40B4-BE49-F238E27FC236}">
                <a16:creationId xmlns:a16="http://schemas.microsoft.com/office/drawing/2014/main" id="{3A295B22-31CA-4C63-827A-2B3CEE489206}"/>
              </a:ext>
            </a:extLst>
          </p:cNvPr>
          <p:cNvSpPr txBox="1">
            <a:spLocks/>
          </p:cNvSpPr>
          <p:nvPr/>
        </p:nvSpPr>
        <p:spPr bwMode="auto">
          <a:xfrm>
            <a:off x="512936" y="536563"/>
            <a:ext cx="723124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GB" altLang="en-US" sz="2800" b="1" dirty="0">
                <a:solidFill>
                  <a:srgbClr val="0046AA"/>
                </a:solidFill>
                <a:latin typeface="D-DIN" panose="020B05040302020A0204" pitchFamily="34" charset="0"/>
                <a:cs typeface="Times New Roman" panose="02020603050405020304" pitchFamily="18" charset="0"/>
              </a:rPr>
              <a:t>Fundamental Indicators – Valuation</a:t>
            </a:r>
            <a:r>
              <a:rPr lang="en-IN" altLang="en-US" sz="2800" b="1" dirty="0">
                <a:solidFill>
                  <a:srgbClr val="0046AA"/>
                </a:solidFill>
                <a:latin typeface="D-DIN" panose="020B05040302020A0204" pitchFamily="34" charset="0"/>
                <a:cs typeface="Times New Roman" panose="02020603050405020304" pitchFamily="18" charset="0"/>
              </a:rPr>
              <a:t> Ratios</a:t>
            </a:r>
            <a:endParaRPr lang="en-US" altLang="en-US" sz="2800" b="1" dirty="0">
              <a:solidFill>
                <a:srgbClr val="FF0000"/>
              </a:solidFill>
              <a:latin typeface="D-DIN" panose="020B05040302020A0204" pitchFamily="34" charset="0"/>
              <a:cs typeface="Times New Roman" panose="02020603050405020304" pitchFamily="18" charset="0"/>
            </a:endParaRPr>
          </a:p>
        </p:txBody>
      </p:sp>
      <p:sp>
        <p:nvSpPr>
          <p:cNvPr id="62" name="TextBox 61"/>
          <p:cNvSpPr txBox="1"/>
          <p:nvPr/>
        </p:nvSpPr>
        <p:spPr>
          <a:xfrm>
            <a:off x="536852" y="1387868"/>
            <a:ext cx="11155275" cy="4524315"/>
          </a:xfrm>
          <a:prstGeom prst="rect">
            <a:avLst/>
          </a:prstGeom>
          <a:noFill/>
        </p:spPr>
        <p:txBody>
          <a:bodyPr wrap="square" rtlCol="0">
            <a:spAutoFit/>
          </a:bodyPr>
          <a:lstStyle/>
          <a:p>
            <a:r>
              <a:rPr lang="en-IN" sz="1600" b="1" dirty="0">
                <a:solidFill>
                  <a:srgbClr val="C00000"/>
                </a:solidFill>
                <a:latin typeface="D-DIN" panose="020B05040302020A0204" pitchFamily="34" charset="0"/>
                <a:cs typeface="Calibri" panose="020F0502020204030204" pitchFamily="34" charset="0"/>
              </a:rPr>
              <a:t>Price to Earning</a:t>
            </a:r>
          </a:p>
          <a:p>
            <a:r>
              <a:rPr lang="en-IN" sz="1600" b="1" dirty="0">
                <a:latin typeface="D-DIN" panose="020B05040302020A0204" pitchFamily="34" charset="0"/>
                <a:cs typeface="Calibri" panose="020F0502020204030204" pitchFamily="34" charset="0"/>
              </a:rPr>
              <a:t>The price-to-earnings ratio is a metric that represents a company's profit potential. The value paid by equity investors for each stock unit is used to calculate this potential. As a result, it shows whether a stock is cheaper or more expensive than its competitors in the same industry. In order to track the company's growth, the current price-to-earnings ratio can be compared to previous ratios.</a:t>
            </a:r>
          </a:p>
          <a:p>
            <a:r>
              <a:rPr lang="en-IN" sz="1600" b="1" dirty="0">
                <a:latin typeface="D-DIN" panose="020B05040302020A0204" pitchFamily="34" charset="0"/>
                <a:cs typeface="Calibri" panose="020F0502020204030204" pitchFamily="34" charset="0"/>
              </a:rPr>
              <a:t>P/E Ratio = Share Price/Earnings Per Share</a:t>
            </a:r>
          </a:p>
          <a:p>
            <a:endParaRPr lang="en-IN" sz="1600" b="1" dirty="0">
              <a:solidFill>
                <a:srgbClr val="C00000"/>
              </a:solidFill>
              <a:latin typeface="D-DIN" panose="020B05040302020A0204" pitchFamily="34" charset="0"/>
              <a:cs typeface="Calibri" panose="020F0502020204030204" pitchFamily="34" charset="0"/>
            </a:endParaRPr>
          </a:p>
          <a:p>
            <a:r>
              <a:rPr lang="en-IN" sz="1600" b="1" dirty="0">
                <a:solidFill>
                  <a:srgbClr val="C00000"/>
                </a:solidFill>
                <a:latin typeface="D-DIN" panose="020B05040302020A0204" pitchFamily="34" charset="0"/>
                <a:cs typeface="Calibri" panose="020F0502020204030204" pitchFamily="34" charset="0"/>
              </a:rPr>
              <a:t>Price to Sales Ratio</a:t>
            </a:r>
          </a:p>
          <a:p>
            <a:r>
              <a:rPr lang="en-IN" sz="1600" b="1" dirty="0">
                <a:latin typeface="D-DIN" panose="020B05040302020A0204" pitchFamily="34" charset="0"/>
                <a:cs typeface="Calibri" panose="020F0502020204030204" pitchFamily="34" charset="0"/>
              </a:rPr>
              <a:t>The Price-to-Sales Ratio (P/S) compares the value of a company to the total amount of annual sales it generated previously. The P/S ratio, often known as the "sales multiple," is a valuation multiple based on the market value that investors place on a company's revenue.</a:t>
            </a:r>
          </a:p>
          <a:p>
            <a:r>
              <a:rPr lang="en-IN" sz="1600" b="1" dirty="0">
                <a:latin typeface="D-DIN" panose="020B05040302020A0204" pitchFamily="34" charset="0"/>
                <a:cs typeface="Calibri" panose="020F0502020204030204" pitchFamily="34" charset="0"/>
              </a:rPr>
              <a:t>PS Ratio= Market Capitalization/ Annual Revenue</a:t>
            </a:r>
          </a:p>
          <a:p>
            <a:endParaRPr lang="en-IN" sz="1600" b="1" dirty="0">
              <a:latin typeface="D-DIN" panose="020B05040302020A0204" pitchFamily="34" charset="0"/>
              <a:cs typeface="Calibri" panose="020F0502020204030204" pitchFamily="34" charset="0"/>
            </a:endParaRPr>
          </a:p>
          <a:p>
            <a:r>
              <a:rPr lang="en-IN" sz="1600" b="1" dirty="0">
                <a:solidFill>
                  <a:srgbClr val="C00000"/>
                </a:solidFill>
                <a:latin typeface="D-DIN" panose="020B05040302020A0204" pitchFamily="34" charset="0"/>
                <a:cs typeface="Calibri" panose="020F0502020204030204" pitchFamily="34" charset="0"/>
              </a:rPr>
              <a:t>Price to Book Value</a:t>
            </a:r>
          </a:p>
          <a:p>
            <a:r>
              <a:rPr lang="en-IN" sz="1600" b="1" dirty="0">
                <a:latin typeface="D-DIN" panose="020B05040302020A0204" pitchFamily="34" charset="0"/>
                <a:cs typeface="Calibri" panose="020F0502020204030204" pitchFamily="34" charset="0"/>
              </a:rPr>
              <a:t>The Price-to-Book Ratio (P/B Ratio) compares a company's market capitalization to its book value of equity. The P/B ratio, popular among value investors, can be used to find cheap companies in the market.</a:t>
            </a:r>
          </a:p>
          <a:p>
            <a:r>
              <a:rPr lang="en-IN" sz="1600" b="1" i="1" dirty="0">
                <a:latin typeface="D-DIN" panose="020B05040302020A0204" pitchFamily="34" charset="0"/>
                <a:cs typeface="Calibri" panose="020F0502020204030204" pitchFamily="34" charset="0"/>
              </a:rPr>
              <a:t>P/B Raito = Market Capitalization / Book Value of Equity</a:t>
            </a:r>
            <a:endParaRPr lang="en-IN" sz="1600" b="1" dirty="0">
              <a:latin typeface="D-DIN" panose="020B05040302020A0204" pitchFamily="34" charset="0"/>
              <a:cs typeface="Calibri" panose="020F0502020204030204" pitchFamily="34" charset="0"/>
            </a:endParaRPr>
          </a:p>
          <a:p>
            <a:endParaRPr lang="en-IN" sz="1600" b="1" i="1" dirty="0">
              <a:latin typeface="D-DIN" panose="020B05040302020A0204" pitchFamily="34" charset="0"/>
              <a:cs typeface="Calibri" panose="020F0502020204030204" pitchFamily="34" charset="0"/>
            </a:endParaRPr>
          </a:p>
        </p:txBody>
      </p:sp>
      <p:pic>
        <p:nvPicPr>
          <p:cNvPr id="8"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190CECD-FC82-F57E-5806-DDC528411F79}"/>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186181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TextBox 61"/>
          <p:cNvSpPr txBox="1"/>
          <p:nvPr/>
        </p:nvSpPr>
        <p:spPr>
          <a:xfrm>
            <a:off x="536852" y="1387868"/>
            <a:ext cx="11155275" cy="2308324"/>
          </a:xfrm>
          <a:prstGeom prst="rect">
            <a:avLst/>
          </a:prstGeom>
          <a:noFill/>
        </p:spPr>
        <p:txBody>
          <a:bodyPr wrap="square" rtlCol="0">
            <a:spAutoFit/>
          </a:bodyPr>
          <a:lstStyle/>
          <a:p>
            <a:r>
              <a:rPr lang="en-IN" sz="1600" b="1" dirty="0">
                <a:solidFill>
                  <a:srgbClr val="C00000"/>
                </a:solidFill>
                <a:latin typeface="D-DIN" panose="020B05040302020A0204" pitchFamily="34" charset="0"/>
                <a:cs typeface="Calibri" panose="020F0502020204030204" pitchFamily="34" charset="0"/>
              </a:rPr>
              <a:t>EV/EBITDA</a:t>
            </a:r>
          </a:p>
          <a:p>
            <a:r>
              <a:rPr lang="en-US" sz="1600" b="1" dirty="0">
                <a:latin typeface="D-DIN" panose="020B05040302020A0204" pitchFamily="34" charset="0"/>
                <a:cs typeface="Calibri" panose="020F0502020204030204" pitchFamily="34" charset="0"/>
              </a:rPr>
              <a:t>The enterprise value to earnings before interest, taxes, depreciation, and amortization ratio (EV/EBITDA) compares the value of a company—debt included—to the company’s cash earnings less non-cash expenses.</a:t>
            </a:r>
          </a:p>
          <a:p>
            <a:r>
              <a:rPr lang="en-US" sz="1600" b="1" dirty="0">
                <a:latin typeface="D-DIN" panose="020B05040302020A0204" pitchFamily="34" charset="0"/>
                <a:cs typeface="Calibri" panose="020F0502020204030204" pitchFamily="34" charset="0"/>
              </a:rPr>
              <a:t>The EV/EBITDA metric is a popular valuation tool that helps investors compare companies in order to make an investment decision.</a:t>
            </a:r>
          </a:p>
          <a:p>
            <a:r>
              <a:rPr lang="en-US" sz="1600" b="1" dirty="0">
                <a:latin typeface="D-DIN" panose="020B05040302020A0204" pitchFamily="34" charset="0"/>
                <a:cs typeface="Calibri" panose="020F0502020204030204" pitchFamily="34" charset="0"/>
              </a:rPr>
              <a:t>EV calculates a company's total value or assessed worth, while EBITDA measures a company's overall financial performance and profitability.</a:t>
            </a:r>
          </a:p>
          <a:p>
            <a:r>
              <a:rPr lang="en-US" sz="1600" b="1" dirty="0">
                <a:latin typeface="D-DIN" panose="020B05040302020A0204" pitchFamily="34" charset="0"/>
                <a:cs typeface="Calibri" panose="020F0502020204030204" pitchFamily="34" charset="0"/>
              </a:rPr>
              <a:t>Typically, when evaluating a company, an EV/EBITDA value below 10 is seen as healthy.</a:t>
            </a:r>
          </a:p>
          <a:p>
            <a:r>
              <a:rPr lang="en-US" sz="1600" b="1" dirty="0">
                <a:latin typeface="D-DIN" panose="020B05040302020A0204" pitchFamily="34" charset="0"/>
                <a:cs typeface="Calibri" panose="020F0502020204030204" pitchFamily="34" charset="0"/>
              </a:rPr>
              <a:t>It's best to use the EV/EBITDA metric when comparing companies within the same industry or sector.</a:t>
            </a:r>
          </a:p>
        </p:txBody>
      </p:sp>
      <p:sp>
        <p:nvSpPr>
          <p:cNvPr id="6" name="TextBox 5"/>
          <p:cNvSpPr txBox="1"/>
          <p:nvPr/>
        </p:nvSpPr>
        <p:spPr>
          <a:xfrm>
            <a:off x="536852" y="3713870"/>
            <a:ext cx="11155275" cy="1323439"/>
          </a:xfrm>
          <a:prstGeom prst="rect">
            <a:avLst/>
          </a:prstGeom>
          <a:noFill/>
        </p:spPr>
        <p:txBody>
          <a:bodyPr wrap="square" rtlCol="0">
            <a:spAutoFit/>
          </a:bodyPr>
          <a:lstStyle/>
          <a:p>
            <a:r>
              <a:rPr lang="pt-BR" altLang="en-US" sz="1600" b="1" kern="0" dirty="0">
                <a:solidFill>
                  <a:srgbClr val="C00000"/>
                </a:solidFill>
                <a:latin typeface="D-DIN" panose="020B05040302020A0204" pitchFamily="34" charset="0"/>
                <a:cs typeface="Times New Roman" panose="02020603050405020304" pitchFamily="18" charset="0"/>
              </a:rPr>
              <a:t>PEG Ratio</a:t>
            </a:r>
          </a:p>
          <a:p>
            <a:r>
              <a:rPr lang="en-US" sz="1600" b="1" dirty="0">
                <a:latin typeface="D-DIN" panose="020B05040302020A0204" pitchFamily="34" charset="0"/>
                <a:cs typeface="Calibri" panose="020F0502020204030204" pitchFamily="34" charset="0"/>
              </a:rPr>
              <a:t>The PEG ratio was popularized by Peter Lynch. It is calculated as follows: </a:t>
            </a:r>
          </a:p>
          <a:p>
            <a:r>
              <a:rPr lang="en-US" sz="1600" b="1" dirty="0">
                <a:latin typeface="D-DIN" panose="020B05040302020A0204" pitchFamily="34" charset="0"/>
                <a:cs typeface="Calibri" panose="020F0502020204030204" pitchFamily="34" charset="0"/>
              </a:rPr>
              <a:t>The PEG ratio takes into account growth rate when considering valuation. This is intuitive. A company growing at 10% a year should have a higher price-to-earnings ratio than a company growing at 2% a year. The PEG ratio takes this into account. </a:t>
            </a:r>
          </a:p>
          <a:p>
            <a:r>
              <a:rPr lang="en-US" sz="1600" b="1" dirty="0">
                <a:latin typeface="D-DIN" panose="020B05040302020A0204" pitchFamily="34" charset="0"/>
                <a:cs typeface="Calibri" panose="020F0502020204030204" pitchFamily="34" charset="0"/>
              </a:rPr>
              <a:t>A PEG ratio below one is generally said to be a bargain. </a:t>
            </a:r>
          </a:p>
        </p:txBody>
      </p:sp>
      <p:pic>
        <p:nvPicPr>
          <p:cNvPr id="2" name="Picture 1"/>
          <p:cNvPicPr>
            <a:picLocks noChangeAspect="1"/>
          </p:cNvPicPr>
          <p:nvPr/>
        </p:nvPicPr>
        <p:blipFill>
          <a:blip r:embed="rId3"/>
          <a:stretch>
            <a:fillRect/>
          </a:stretch>
        </p:blipFill>
        <p:spPr>
          <a:xfrm>
            <a:off x="700122" y="5203498"/>
            <a:ext cx="3257100" cy="888891"/>
          </a:xfrm>
          <a:prstGeom prst="rect">
            <a:avLst/>
          </a:prstGeom>
        </p:spPr>
      </p:pic>
      <p:sp>
        <p:nvSpPr>
          <p:cNvPr id="8" name="Title 1">
            <a:extLst>
              <a:ext uri="{FF2B5EF4-FFF2-40B4-BE49-F238E27FC236}">
                <a16:creationId xmlns:a16="http://schemas.microsoft.com/office/drawing/2014/main" id="{3A295B22-31CA-4C63-827A-2B3CEE489206}"/>
              </a:ext>
            </a:extLst>
          </p:cNvPr>
          <p:cNvSpPr txBox="1">
            <a:spLocks/>
          </p:cNvSpPr>
          <p:nvPr/>
        </p:nvSpPr>
        <p:spPr bwMode="auto">
          <a:xfrm>
            <a:off x="512936" y="536563"/>
            <a:ext cx="723124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GB" altLang="en-US" sz="2800" b="1" dirty="0">
                <a:solidFill>
                  <a:srgbClr val="0046AA"/>
                </a:solidFill>
                <a:latin typeface="D-DIN" panose="020B05040302020A0204" pitchFamily="34" charset="0"/>
                <a:cs typeface="Times New Roman" panose="02020603050405020304" pitchFamily="18" charset="0"/>
              </a:rPr>
              <a:t>Fundamental Indicators – Valuation</a:t>
            </a:r>
            <a:r>
              <a:rPr lang="en-IN" altLang="en-US" sz="2800" b="1" dirty="0">
                <a:solidFill>
                  <a:srgbClr val="0046AA"/>
                </a:solidFill>
                <a:latin typeface="D-DIN" panose="020B05040302020A0204" pitchFamily="34" charset="0"/>
                <a:cs typeface="Times New Roman" panose="02020603050405020304" pitchFamily="18" charset="0"/>
              </a:rPr>
              <a:t> Ratios</a:t>
            </a:r>
            <a:endParaRPr lang="en-US" altLang="en-US" sz="2800" b="1" dirty="0">
              <a:solidFill>
                <a:srgbClr val="FF0000"/>
              </a:solidFill>
              <a:latin typeface="D-DIN" panose="020B05040302020A0204" pitchFamily="34" charset="0"/>
              <a:cs typeface="Times New Roman" panose="02020603050405020304" pitchFamily="18" charset="0"/>
            </a:endParaRPr>
          </a:p>
        </p:txBody>
      </p:sp>
      <p:pic>
        <p:nvPicPr>
          <p:cNvPr id="9"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F0D084A-6641-97FF-3F1C-32661870D01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08357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096716" y="2018168"/>
            <a:ext cx="9950469" cy="3323987"/>
          </a:xfrm>
          <a:prstGeom prst="rect">
            <a:avLst/>
          </a:prstGeom>
        </p:spPr>
        <p:txBody>
          <a:bodyPr wrap="square">
            <a:spAutoFit/>
          </a:bodyPr>
          <a:lstStyle/>
          <a:p>
            <a:pPr>
              <a:spcBef>
                <a:spcPts val="601"/>
              </a:spcBef>
            </a:pPr>
            <a:r>
              <a:rPr lang="en-US" sz="2000" b="1" dirty="0">
                <a:latin typeface="D-DIN" panose="020B05040302020A0204" pitchFamily="34" charset="0"/>
              </a:rPr>
              <a:t>The Cash flow statement provides us a picture of the true cash position of the company</a:t>
            </a:r>
          </a:p>
          <a:p>
            <a:pPr>
              <a:spcBef>
                <a:spcPts val="601"/>
              </a:spcBef>
            </a:pPr>
            <a:r>
              <a:rPr lang="en-US" sz="2000" b="1" dirty="0">
                <a:latin typeface="D-DIN" panose="020B05040302020A0204" pitchFamily="34" charset="0"/>
              </a:rPr>
              <a:t>Each activity either generates or drains money for the company</a:t>
            </a:r>
          </a:p>
          <a:p>
            <a:pPr>
              <a:spcBef>
                <a:spcPts val="601"/>
              </a:spcBef>
            </a:pPr>
            <a:r>
              <a:rPr lang="en-US" sz="2000" b="1" dirty="0">
                <a:latin typeface="D-DIN" panose="020B05040302020A0204" pitchFamily="34" charset="0"/>
              </a:rPr>
              <a:t>Investors should pre-dominantly and specifically look at the </a:t>
            </a:r>
            <a:r>
              <a:rPr lang="en-US" sz="2000" b="1" dirty="0" err="1">
                <a:latin typeface="D-DIN" panose="020B05040302020A0204" pitchFamily="34" charset="0"/>
              </a:rPr>
              <a:t>cashflows</a:t>
            </a:r>
            <a:r>
              <a:rPr lang="en-US" sz="2000" b="1" dirty="0">
                <a:latin typeface="D-DIN" panose="020B05040302020A0204" pitchFamily="34" charset="0"/>
              </a:rPr>
              <a:t> from the operating activities</a:t>
            </a:r>
          </a:p>
          <a:p>
            <a:pPr>
              <a:spcBef>
                <a:spcPts val="601"/>
              </a:spcBef>
            </a:pPr>
            <a:r>
              <a:rPr lang="en-US" sz="2000" b="1" dirty="0">
                <a:latin typeface="D-DIN" panose="020B05040302020A0204" pitchFamily="34" charset="0"/>
              </a:rPr>
              <a:t>When the liabilities increase, cash level increases and vice versa</a:t>
            </a:r>
          </a:p>
          <a:p>
            <a:pPr>
              <a:spcBef>
                <a:spcPts val="601"/>
              </a:spcBef>
            </a:pPr>
            <a:r>
              <a:rPr lang="en-US" sz="2000" b="1" dirty="0">
                <a:latin typeface="D-DIN" panose="020B05040302020A0204" pitchFamily="34" charset="0"/>
              </a:rPr>
              <a:t>When the assets increase, cash level decreases and vice versa</a:t>
            </a:r>
          </a:p>
          <a:p>
            <a:pPr>
              <a:spcBef>
                <a:spcPts val="601"/>
              </a:spcBef>
            </a:pPr>
            <a:r>
              <a:rPr lang="en-US" sz="2000" b="1" dirty="0">
                <a:latin typeface="D-DIN" panose="020B05040302020A0204" pitchFamily="34" charset="0"/>
              </a:rPr>
              <a:t>The net cash flow number for the year is also reflected in the balance sheet</a:t>
            </a:r>
          </a:p>
          <a:p>
            <a:pPr>
              <a:spcBef>
                <a:spcPts val="601"/>
              </a:spcBef>
            </a:pPr>
            <a:r>
              <a:rPr lang="en-US" sz="2000" b="1" dirty="0">
                <a:latin typeface="D-DIN" panose="020B05040302020A0204" pitchFamily="34" charset="0"/>
              </a:rPr>
              <a:t>This Statement is a useful addition to the financial statements of a company because it indicates the company’s performance</a:t>
            </a:r>
            <a:endParaRPr lang="en-IN" sz="2000" b="1" dirty="0">
              <a:latin typeface="D-DIN" panose="020B05040302020A0204" pitchFamily="34" charset="0"/>
            </a:endParaRPr>
          </a:p>
        </p:txBody>
      </p:sp>
      <p:sp>
        <p:nvSpPr>
          <p:cNvPr id="5" name="Rectangle 2"/>
          <p:cNvSpPr>
            <a:spLocks noGrp="1" noChangeArrowheads="1"/>
          </p:cNvSpPr>
          <p:nvPr>
            <p:ph type="ctrTitle"/>
          </p:nvPr>
        </p:nvSpPr>
        <p:spPr bwMode="auto">
          <a:xfrm>
            <a:off x="627926" y="700551"/>
            <a:ext cx="9468574"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800" b="1" dirty="0">
                <a:solidFill>
                  <a:srgbClr val="0046AA"/>
                </a:solidFill>
                <a:latin typeface="D-DIN" panose="020B05040302020A0204" pitchFamily="34" charset="0"/>
                <a:cs typeface="Times New Roman" panose="02020603050405020304" pitchFamily="18" charset="0"/>
              </a:rPr>
              <a:t>Cash Flow Statement – </a:t>
            </a:r>
            <a:r>
              <a:rPr lang="en-GB" altLang="en-US" sz="2400" b="1" dirty="0" err="1">
                <a:solidFill>
                  <a:srgbClr val="C00000"/>
                </a:solidFill>
                <a:latin typeface="D-DIN" panose="020B05040302020A0204" pitchFamily="34" charset="0"/>
                <a:cs typeface="Times New Roman" panose="02020603050405020304" pitchFamily="18" charset="0"/>
              </a:rPr>
              <a:t>Doodh</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ka</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Doodh</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Paani</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ka</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Paani</a:t>
            </a:r>
            <a:endParaRPr lang="en-US" altLang="en-US" sz="2800" b="1" dirty="0">
              <a:solidFill>
                <a:srgbClr val="C00000"/>
              </a:solidFill>
              <a:latin typeface="D-DIN" panose="020B05040302020A0204" pitchFamily="34" charset="0"/>
              <a:cs typeface="Times New Roman" panose="02020603050405020304" pitchFamily="18" charset="0"/>
            </a:endParaRPr>
          </a:p>
        </p:txBody>
      </p:sp>
      <p:sp>
        <p:nvSpPr>
          <p:cNvPr id="2" name="Rectangle 1"/>
          <p:cNvSpPr/>
          <p:nvPr/>
        </p:nvSpPr>
        <p:spPr>
          <a:xfrm>
            <a:off x="627929" y="1420567"/>
            <a:ext cx="10765785" cy="400110"/>
          </a:xfrm>
          <a:prstGeom prst="rect">
            <a:avLst/>
          </a:prstGeom>
        </p:spPr>
        <p:txBody>
          <a:bodyPr wrap="square">
            <a:spAutoFit/>
          </a:bodyPr>
          <a:lstStyle/>
          <a:p>
            <a:pPr>
              <a:spcBef>
                <a:spcPts val="601"/>
              </a:spcBef>
            </a:pPr>
            <a:r>
              <a:rPr lang="en-US" sz="2000" b="1" dirty="0">
                <a:solidFill>
                  <a:srgbClr val="0046AA"/>
                </a:solidFill>
                <a:latin typeface="D-DIN" panose="020B05040302020A0204" pitchFamily="34" charset="0"/>
              </a:rPr>
              <a:t>Net Cash Flow of a Company =  Operating Activities  + Investing Activities + Financing Activities</a:t>
            </a:r>
          </a:p>
        </p:txBody>
      </p:sp>
      <p:grpSp>
        <p:nvGrpSpPr>
          <p:cNvPr id="6" name="Group 19"/>
          <p:cNvGrpSpPr>
            <a:grpSpLocks/>
          </p:cNvGrpSpPr>
          <p:nvPr/>
        </p:nvGrpSpPr>
        <p:grpSpPr bwMode="auto">
          <a:xfrm>
            <a:off x="780004" y="2174192"/>
            <a:ext cx="215900" cy="71438"/>
            <a:chOff x="641426" y="1647610"/>
            <a:chExt cx="312772" cy="108077"/>
          </a:xfrm>
        </p:grpSpPr>
        <p:sp>
          <p:nvSpPr>
            <p:cNvPr id="7" name="Rectangle 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8" name="Rectangle 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nvGrpSpPr>
          <p:cNvPr id="9" name="Group 19"/>
          <p:cNvGrpSpPr>
            <a:grpSpLocks/>
          </p:cNvGrpSpPr>
          <p:nvPr/>
        </p:nvGrpSpPr>
        <p:grpSpPr bwMode="auto">
          <a:xfrm>
            <a:off x="780004" y="2566076"/>
            <a:ext cx="215900" cy="71438"/>
            <a:chOff x="641426" y="1647610"/>
            <a:chExt cx="312772" cy="108077"/>
          </a:xfrm>
        </p:grpSpPr>
        <p:sp>
          <p:nvSpPr>
            <p:cNvPr id="10" name="Rectangle 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 name="Rectangle 1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nvGrpSpPr>
          <p:cNvPr id="12" name="Group 19"/>
          <p:cNvGrpSpPr>
            <a:grpSpLocks/>
          </p:cNvGrpSpPr>
          <p:nvPr/>
        </p:nvGrpSpPr>
        <p:grpSpPr bwMode="auto">
          <a:xfrm>
            <a:off x="780004" y="2957963"/>
            <a:ext cx="215900" cy="71438"/>
            <a:chOff x="641426" y="1647610"/>
            <a:chExt cx="312772" cy="108077"/>
          </a:xfrm>
        </p:grpSpPr>
        <p:sp>
          <p:nvSpPr>
            <p:cNvPr id="13" name="Rectangle 1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4" name="Rectangle 1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nvGrpSpPr>
          <p:cNvPr id="15" name="Group 19"/>
          <p:cNvGrpSpPr>
            <a:grpSpLocks/>
          </p:cNvGrpSpPr>
          <p:nvPr/>
        </p:nvGrpSpPr>
        <p:grpSpPr bwMode="auto">
          <a:xfrm>
            <a:off x="780004" y="3625619"/>
            <a:ext cx="215900" cy="71438"/>
            <a:chOff x="641426" y="1647610"/>
            <a:chExt cx="312772" cy="108077"/>
          </a:xfrm>
        </p:grpSpPr>
        <p:sp>
          <p:nvSpPr>
            <p:cNvPr id="16" name="Rectangle 1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7" name="Rectangle 1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nvGrpSpPr>
          <p:cNvPr id="18" name="Group 19"/>
          <p:cNvGrpSpPr>
            <a:grpSpLocks/>
          </p:cNvGrpSpPr>
          <p:nvPr/>
        </p:nvGrpSpPr>
        <p:grpSpPr bwMode="auto">
          <a:xfrm>
            <a:off x="780004" y="4002989"/>
            <a:ext cx="215900" cy="71438"/>
            <a:chOff x="641426" y="1647610"/>
            <a:chExt cx="312772" cy="108077"/>
          </a:xfrm>
        </p:grpSpPr>
        <p:sp>
          <p:nvSpPr>
            <p:cNvPr id="19" name="Rectangle 18"/>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20" name="Rectangle 19"/>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nvGrpSpPr>
          <p:cNvPr id="24" name="Group 19"/>
          <p:cNvGrpSpPr>
            <a:grpSpLocks/>
          </p:cNvGrpSpPr>
          <p:nvPr/>
        </p:nvGrpSpPr>
        <p:grpSpPr bwMode="auto">
          <a:xfrm>
            <a:off x="780004" y="4394876"/>
            <a:ext cx="215900" cy="71438"/>
            <a:chOff x="641426" y="1647610"/>
            <a:chExt cx="312772" cy="108077"/>
          </a:xfrm>
        </p:grpSpPr>
        <p:sp>
          <p:nvSpPr>
            <p:cNvPr id="25" name="Rectangle 2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26" name="Rectangle 2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nvGrpSpPr>
          <p:cNvPr id="27" name="Group 19"/>
          <p:cNvGrpSpPr>
            <a:grpSpLocks/>
          </p:cNvGrpSpPr>
          <p:nvPr/>
        </p:nvGrpSpPr>
        <p:grpSpPr bwMode="auto">
          <a:xfrm>
            <a:off x="780004" y="4786763"/>
            <a:ext cx="215900" cy="71438"/>
            <a:chOff x="641426" y="1647610"/>
            <a:chExt cx="312772" cy="108077"/>
          </a:xfrm>
        </p:grpSpPr>
        <p:sp>
          <p:nvSpPr>
            <p:cNvPr id="28" name="Rectangle 2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29" name="Rectangle 2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pic>
        <p:nvPicPr>
          <p:cNvPr id="30"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C160B67-61D1-0FFB-ED00-F182851BB52F}"/>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95758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175659" y="2028619"/>
            <a:ext cx="9681029" cy="3694986"/>
          </a:xfrm>
          <a:prstGeom prst="rect">
            <a:avLst/>
          </a:prstGeom>
        </p:spPr>
        <p:txBody>
          <a:bodyPr wrap="square">
            <a:spAutoFit/>
          </a:bodyPr>
          <a:lstStyle/>
          <a:p>
            <a:r>
              <a:rPr lang="en-US" sz="1801" b="1" dirty="0">
                <a:latin typeface="D-DIN" panose="020B05040302020A0204" pitchFamily="34" charset="0"/>
              </a:rPr>
              <a:t>Operational Activities (OA): Activities directly related to the daily core business operations are called operational activities. Typical operating activities include sales, marketing, manufacturing, technology upgrade, resource hiring etc.</a:t>
            </a:r>
          </a:p>
          <a:p>
            <a:endParaRPr lang="en-US" sz="1801" b="1" dirty="0">
              <a:latin typeface="D-DIN" panose="020B05040302020A0204" pitchFamily="34" charset="0"/>
            </a:endParaRPr>
          </a:p>
          <a:p>
            <a:r>
              <a:rPr lang="en-US" sz="1801" b="1" dirty="0">
                <a:latin typeface="D-DIN" panose="020B05040302020A0204" pitchFamily="34" charset="0"/>
              </a:rPr>
              <a:t>Investing Activities (IA): Activities pertaining to investments that the company makes with an intention of reaping benefits at a later stage. Examples include parking money in interest bearing instruments, investing in equity shares, investing in land, property, plant and equipment, intangibles and other non current assets </a:t>
            </a:r>
            <a:r>
              <a:rPr lang="en-US" sz="1801" b="1" dirty="0" err="1">
                <a:latin typeface="D-DIN" panose="020B05040302020A0204" pitchFamily="34" charset="0"/>
              </a:rPr>
              <a:t>etc</a:t>
            </a:r>
            <a:endParaRPr lang="en-US" sz="1801" b="1" dirty="0">
              <a:latin typeface="D-DIN" panose="020B05040302020A0204" pitchFamily="34" charset="0"/>
            </a:endParaRPr>
          </a:p>
          <a:p>
            <a:endParaRPr lang="en-US" sz="1801" b="1" dirty="0">
              <a:latin typeface="D-DIN" panose="020B05040302020A0204" pitchFamily="34" charset="0"/>
            </a:endParaRPr>
          </a:p>
          <a:p>
            <a:r>
              <a:rPr lang="en-US" sz="1801" b="1" dirty="0">
                <a:latin typeface="D-DIN" panose="020B05040302020A0204" pitchFamily="34" charset="0"/>
              </a:rPr>
              <a:t>Financing Activities (FA): Activities pertaining to all financial transactions of the company such as distributing dividends, paying interest to service debt, raising fresh debt, issuing corporate bonds </a:t>
            </a:r>
            <a:r>
              <a:rPr lang="en-US" sz="1801" b="1" dirty="0" err="1">
                <a:latin typeface="D-DIN" panose="020B05040302020A0204" pitchFamily="34" charset="0"/>
              </a:rPr>
              <a:t>etc</a:t>
            </a:r>
            <a:endParaRPr lang="en-US" sz="1801" b="1" dirty="0">
              <a:latin typeface="D-DIN" panose="020B05040302020A0204" pitchFamily="34" charset="0"/>
            </a:endParaRPr>
          </a:p>
          <a:p>
            <a:endParaRPr lang="en-US" sz="1801" b="1" dirty="0">
              <a:latin typeface="D-DIN" panose="020B05040302020A0204" pitchFamily="34" charset="0"/>
            </a:endParaRPr>
          </a:p>
        </p:txBody>
      </p:sp>
      <p:sp>
        <p:nvSpPr>
          <p:cNvPr id="6" name="Rectangle 2"/>
          <p:cNvSpPr>
            <a:spLocks noGrp="1" noChangeArrowheads="1"/>
          </p:cNvSpPr>
          <p:nvPr>
            <p:ph type="ctrTitle"/>
          </p:nvPr>
        </p:nvSpPr>
        <p:spPr bwMode="auto">
          <a:xfrm>
            <a:off x="627926" y="700551"/>
            <a:ext cx="9468574"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800" b="1" dirty="0">
                <a:solidFill>
                  <a:srgbClr val="0046AA"/>
                </a:solidFill>
                <a:latin typeface="D-DIN" panose="020B05040302020A0204" pitchFamily="34" charset="0"/>
                <a:cs typeface="Times New Roman" panose="02020603050405020304" pitchFamily="18" charset="0"/>
              </a:rPr>
              <a:t>Cash Flow Statement – </a:t>
            </a:r>
            <a:r>
              <a:rPr lang="en-GB" altLang="en-US" sz="2400" b="1" dirty="0" err="1">
                <a:solidFill>
                  <a:srgbClr val="C00000"/>
                </a:solidFill>
                <a:latin typeface="D-DIN" panose="020B05040302020A0204" pitchFamily="34" charset="0"/>
                <a:cs typeface="Times New Roman" panose="02020603050405020304" pitchFamily="18" charset="0"/>
              </a:rPr>
              <a:t>Doodh</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ka</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Doodh</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Paani</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ka</a:t>
            </a:r>
            <a:r>
              <a:rPr lang="en-GB" altLang="en-US" sz="2400" b="1" dirty="0">
                <a:solidFill>
                  <a:srgbClr val="C00000"/>
                </a:solidFill>
                <a:latin typeface="D-DIN" panose="020B05040302020A0204" pitchFamily="34" charset="0"/>
                <a:cs typeface="Times New Roman" panose="02020603050405020304" pitchFamily="18" charset="0"/>
              </a:rPr>
              <a:t> </a:t>
            </a:r>
            <a:r>
              <a:rPr lang="en-GB" altLang="en-US" sz="2400" b="1" dirty="0" err="1">
                <a:solidFill>
                  <a:srgbClr val="C00000"/>
                </a:solidFill>
                <a:latin typeface="D-DIN" panose="020B05040302020A0204" pitchFamily="34" charset="0"/>
                <a:cs typeface="Times New Roman" panose="02020603050405020304" pitchFamily="18" charset="0"/>
              </a:rPr>
              <a:t>Paani</a:t>
            </a:r>
            <a:br>
              <a:rPr lang="en-GB" altLang="en-US" sz="2400" b="1" dirty="0">
                <a:solidFill>
                  <a:srgbClr val="C00000"/>
                </a:solidFill>
                <a:latin typeface="D-DIN" panose="020B05040302020A0204" pitchFamily="34" charset="0"/>
                <a:cs typeface="Times New Roman" panose="02020603050405020304" pitchFamily="18" charset="0"/>
              </a:rPr>
            </a:br>
            <a:endParaRPr lang="en-US" altLang="en-US" sz="2800" b="1" dirty="0">
              <a:solidFill>
                <a:schemeClr val="tx1"/>
              </a:solidFill>
              <a:latin typeface="D-DIN" panose="020B05040302020A0204" pitchFamily="34" charset="0"/>
              <a:cs typeface="Times New Roman" panose="02020603050405020304" pitchFamily="18" charset="0"/>
            </a:endParaRPr>
          </a:p>
        </p:txBody>
      </p:sp>
      <p:sp>
        <p:nvSpPr>
          <p:cNvPr id="4" name="Rectangle 3"/>
          <p:cNvSpPr/>
          <p:nvPr/>
        </p:nvSpPr>
        <p:spPr>
          <a:xfrm>
            <a:off x="627925" y="1349156"/>
            <a:ext cx="5378395" cy="461665"/>
          </a:xfrm>
          <a:prstGeom prst="rect">
            <a:avLst/>
          </a:prstGeom>
        </p:spPr>
        <p:txBody>
          <a:bodyPr wrap="none">
            <a:spAutoFit/>
          </a:bodyPr>
          <a:lstStyle/>
          <a:p>
            <a:r>
              <a:rPr lang="en-GB" altLang="en-US" b="1" dirty="0">
                <a:solidFill>
                  <a:srgbClr val="0046AA"/>
                </a:solidFill>
                <a:latin typeface="D-DIN" panose="020B05040302020A0204" pitchFamily="34" charset="0"/>
                <a:cs typeface="Times New Roman" panose="02020603050405020304" pitchFamily="18" charset="0"/>
              </a:rPr>
              <a:t>Classification of a Company’s Activities </a:t>
            </a:r>
            <a:endParaRPr lang="en-IN" dirty="0">
              <a:solidFill>
                <a:srgbClr val="0046AA"/>
              </a:solidFill>
              <a:latin typeface="D-DIN" panose="020B05040302020A0204" pitchFamily="34" charset="0"/>
            </a:endParaRPr>
          </a:p>
        </p:txBody>
      </p:sp>
      <p:grpSp>
        <p:nvGrpSpPr>
          <p:cNvPr id="5" name="Group 19"/>
          <p:cNvGrpSpPr>
            <a:grpSpLocks/>
          </p:cNvGrpSpPr>
          <p:nvPr/>
        </p:nvGrpSpPr>
        <p:grpSpPr bwMode="auto">
          <a:xfrm>
            <a:off x="780004" y="2174192"/>
            <a:ext cx="215900" cy="71438"/>
            <a:chOff x="641426" y="1647610"/>
            <a:chExt cx="312772" cy="108077"/>
          </a:xfrm>
        </p:grpSpPr>
        <p:sp>
          <p:nvSpPr>
            <p:cNvPr id="7" name="Rectangle 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8" name="Rectangle 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nvGrpSpPr>
          <p:cNvPr id="9" name="Group 19"/>
          <p:cNvGrpSpPr>
            <a:grpSpLocks/>
          </p:cNvGrpSpPr>
          <p:nvPr/>
        </p:nvGrpSpPr>
        <p:grpSpPr bwMode="auto">
          <a:xfrm>
            <a:off x="780004" y="3277277"/>
            <a:ext cx="215900" cy="71438"/>
            <a:chOff x="641426" y="1647610"/>
            <a:chExt cx="312772" cy="108077"/>
          </a:xfrm>
        </p:grpSpPr>
        <p:sp>
          <p:nvSpPr>
            <p:cNvPr id="10" name="Rectangle 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 name="Rectangle 1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nvGrpSpPr>
          <p:cNvPr id="12" name="Group 19"/>
          <p:cNvGrpSpPr>
            <a:grpSpLocks/>
          </p:cNvGrpSpPr>
          <p:nvPr/>
        </p:nvGrpSpPr>
        <p:grpSpPr bwMode="auto">
          <a:xfrm>
            <a:off x="780004" y="4656135"/>
            <a:ext cx="215900" cy="71438"/>
            <a:chOff x="641426" y="1647610"/>
            <a:chExt cx="312772" cy="108077"/>
          </a:xfrm>
        </p:grpSpPr>
        <p:sp>
          <p:nvSpPr>
            <p:cNvPr id="13" name="Rectangle 1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4" name="Rectangle 1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pic>
        <p:nvPicPr>
          <p:cNvPr id="17"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3836F46-10D3-ACC4-57E9-9894634B283C}"/>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321174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2"/>
          <p:cNvSpPr>
            <a:spLocks noGrp="1" noChangeArrowheads="1"/>
          </p:cNvSpPr>
          <p:nvPr>
            <p:ph type="ctrTitle"/>
          </p:nvPr>
        </p:nvSpPr>
        <p:spPr bwMode="auto">
          <a:xfrm>
            <a:off x="627927" y="700551"/>
            <a:ext cx="8443504"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800" b="1" dirty="0">
                <a:solidFill>
                  <a:srgbClr val="0046AA"/>
                </a:solidFill>
                <a:latin typeface="D-DIN" panose="020B05040302020A0204" pitchFamily="34" charset="0"/>
                <a:cs typeface="Times New Roman" panose="02020603050405020304" pitchFamily="18" charset="0"/>
              </a:rPr>
              <a:t>Correlating and Connecting the Balance Sheet and P&amp;L </a:t>
            </a:r>
            <a:endParaRPr lang="en-US" altLang="en-US" sz="2800" b="1" dirty="0">
              <a:solidFill>
                <a:srgbClr val="0046AA"/>
              </a:solidFill>
              <a:latin typeface="D-DIN" panose="020B05040302020A0204" pitchFamily="34" charset="0"/>
              <a:cs typeface="Times New Roman" panose="02020603050405020304" pitchFamily="18" charset="0"/>
            </a:endParaRPr>
          </a:p>
        </p:txBody>
      </p:sp>
      <p:sp>
        <p:nvSpPr>
          <p:cNvPr id="16" name="Rectangle 2"/>
          <p:cNvSpPr txBox="1">
            <a:spLocks noChangeArrowheads="1"/>
          </p:cNvSpPr>
          <p:nvPr/>
        </p:nvSpPr>
        <p:spPr bwMode="auto">
          <a:xfrm>
            <a:off x="627926" y="1493737"/>
            <a:ext cx="3649954"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1200"/>
              </a:spcBef>
            </a:pPr>
            <a:r>
              <a:rPr lang="pt-BR" altLang="en-US" sz="2000" b="1" kern="0" dirty="0">
                <a:solidFill>
                  <a:srgbClr val="C00000"/>
                </a:solidFill>
                <a:latin typeface="D-DIN" panose="020B05040302020A0204" pitchFamily="34" charset="0"/>
                <a:cs typeface="Times New Roman" panose="02020603050405020304" pitchFamily="18" charset="0"/>
              </a:rPr>
              <a:t>The P&amp;L Statement</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Sales Revenue</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Operating Expenses</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Depreciation &amp; Amortization</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Finance Cost</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Other Income</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PAT</a:t>
            </a:r>
          </a:p>
        </p:txBody>
      </p:sp>
      <p:sp>
        <p:nvSpPr>
          <p:cNvPr id="18" name="Rectangle 2"/>
          <p:cNvSpPr txBox="1">
            <a:spLocks noChangeArrowheads="1"/>
          </p:cNvSpPr>
          <p:nvPr/>
        </p:nvSpPr>
        <p:spPr bwMode="auto">
          <a:xfrm>
            <a:off x="5273971" y="1493737"/>
            <a:ext cx="3649954"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1200"/>
              </a:spcBef>
            </a:pPr>
            <a:r>
              <a:rPr lang="pt-BR" altLang="en-US" sz="2000" b="1" kern="0" dirty="0">
                <a:solidFill>
                  <a:srgbClr val="C00000"/>
                </a:solidFill>
                <a:latin typeface="D-DIN" panose="020B05040302020A0204" pitchFamily="34" charset="0"/>
                <a:cs typeface="Times New Roman" panose="02020603050405020304" pitchFamily="18" charset="0"/>
              </a:rPr>
              <a:t>The Balance Sheet Statement</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Receivable and Cash Balance</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Inventory and Trade Payables</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Accumulted Depreciation</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Debt</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Investments</a:t>
            </a:r>
          </a:p>
          <a:p>
            <a:pPr algn="l" eaLnBrk="1" hangingPunct="1">
              <a:spcBef>
                <a:spcPts val="1200"/>
              </a:spcBef>
            </a:pPr>
            <a:r>
              <a:rPr lang="pt-BR" altLang="en-US" sz="2000" b="1" kern="0" dirty="0">
                <a:solidFill>
                  <a:schemeClr val="tx1"/>
                </a:solidFill>
                <a:latin typeface="D-DIN" panose="020B05040302020A0204" pitchFamily="34" charset="0"/>
                <a:cs typeface="Times New Roman" panose="02020603050405020304" pitchFamily="18" charset="0"/>
              </a:rPr>
              <a:t>Shareholders Equity </a:t>
            </a:r>
          </a:p>
          <a:p>
            <a:pPr algn="l" eaLnBrk="1" hangingPunct="1">
              <a:spcBef>
                <a:spcPts val="1200"/>
              </a:spcBef>
            </a:pPr>
            <a:endParaRPr lang="pt-BR" altLang="en-US" sz="2000" b="1" kern="0" dirty="0">
              <a:solidFill>
                <a:schemeClr val="tx1"/>
              </a:solidFill>
              <a:latin typeface="D-DIN" panose="020B05040302020A0204" pitchFamily="34" charset="0"/>
              <a:cs typeface="Times New Roman" panose="02020603050405020304" pitchFamily="18" charset="0"/>
            </a:endParaRPr>
          </a:p>
        </p:txBody>
      </p:sp>
      <p:cxnSp>
        <p:nvCxnSpPr>
          <p:cNvPr id="6" name="Straight Arrow Connector 5"/>
          <p:cNvCxnSpPr/>
          <p:nvPr/>
        </p:nvCxnSpPr>
        <p:spPr>
          <a:xfrm>
            <a:off x="4227379" y="2149268"/>
            <a:ext cx="622300" cy="0"/>
          </a:xfrm>
          <a:prstGeom prst="straightConnector1">
            <a:avLst/>
          </a:prstGeom>
          <a:ln w="28575">
            <a:solidFill>
              <a:srgbClr val="0046AA"/>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227379" y="2606468"/>
            <a:ext cx="622300" cy="0"/>
          </a:xfrm>
          <a:prstGeom prst="straightConnector1">
            <a:avLst/>
          </a:prstGeom>
          <a:ln w="28575">
            <a:solidFill>
              <a:srgbClr val="0046AA"/>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227379" y="3076369"/>
            <a:ext cx="622300" cy="0"/>
          </a:xfrm>
          <a:prstGeom prst="straightConnector1">
            <a:avLst/>
          </a:prstGeom>
          <a:ln w="28575">
            <a:solidFill>
              <a:srgbClr val="0046AA"/>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227379" y="3533569"/>
            <a:ext cx="622300" cy="0"/>
          </a:xfrm>
          <a:prstGeom prst="straightConnector1">
            <a:avLst/>
          </a:prstGeom>
          <a:ln w="28575">
            <a:solidFill>
              <a:srgbClr val="0046AA"/>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227379" y="3990769"/>
            <a:ext cx="622300" cy="0"/>
          </a:xfrm>
          <a:prstGeom prst="straightConnector1">
            <a:avLst/>
          </a:prstGeom>
          <a:ln w="28575">
            <a:solidFill>
              <a:srgbClr val="0046A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227379" y="4435268"/>
            <a:ext cx="622300" cy="0"/>
          </a:xfrm>
          <a:prstGeom prst="straightConnector1">
            <a:avLst/>
          </a:prstGeom>
          <a:ln w="28575">
            <a:solidFill>
              <a:srgbClr val="0046AA"/>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64929ED-E58C-322B-9420-F8B2103517A6}"/>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345056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09228" y="360308"/>
            <a:ext cx="9039829"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400" b="1" kern="0" dirty="0" err="1">
                <a:solidFill>
                  <a:srgbClr val="0046AA"/>
                </a:solidFill>
                <a:latin typeface="D-DIN" panose="020B05040302020A0204" pitchFamily="34" charset="0"/>
                <a:cs typeface="Times New Roman" panose="02020603050405020304" pitchFamily="18" charset="0"/>
              </a:rPr>
              <a:t>Categorisation</a:t>
            </a:r>
            <a:r>
              <a:rPr lang="en-US" altLang="en-US" sz="2400" b="1" kern="0" dirty="0">
                <a:solidFill>
                  <a:srgbClr val="0046AA"/>
                </a:solidFill>
                <a:latin typeface="D-DIN" panose="020B05040302020A0204" pitchFamily="34" charset="0"/>
                <a:cs typeface="Times New Roman" panose="02020603050405020304" pitchFamily="18" charset="0"/>
              </a:rPr>
              <a:t> of Businesses helpful in making </a:t>
            </a:r>
          </a:p>
          <a:p>
            <a:pPr algn="l" eaLnBrk="1" hangingPunct="1"/>
            <a:r>
              <a:rPr lang="en-US" altLang="en-US" sz="2400" b="1" kern="0" dirty="0">
                <a:solidFill>
                  <a:srgbClr val="0046AA"/>
                </a:solidFill>
                <a:latin typeface="D-DIN" panose="020B05040302020A0204" pitchFamily="34" charset="0"/>
                <a:cs typeface="Times New Roman" panose="02020603050405020304" pitchFamily="18" charset="0"/>
              </a:rPr>
              <a:t>Investment Decisions </a:t>
            </a:r>
          </a:p>
        </p:txBody>
      </p:sp>
      <p:sp>
        <p:nvSpPr>
          <p:cNvPr id="41" name="Rounded Rectangle 40"/>
          <p:cNvSpPr/>
          <p:nvPr/>
        </p:nvSpPr>
        <p:spPr>
          <a:xfrm>
            <a:off x="3560066" y="1470832"/>
            <a:ext cx="2454565" cy="2034230"/>
          </a:xfrm>
          <a:prstGeom prst="roundRect">
            <a:avLst/>
          </a:prstGeom>
          <a:noFill/>
          <a:ln>
            <a:solidFill>
              <a:srgbClr val="1E4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tabLst>
                <a:tab pos="358794" algn="l"/>
              </a:tabLst>
            </a:pPr>
            <a:r>
              <a:rPr lang="en-US" altLang="en-US" sz="2000" b="1" kern="0" dirty="0">
                <a:solidFill>
                  <a:schemeClr val="tx1"/>
                </a:solidFill>
                <a:latin typeface="D-DIN" panose="020B05040302020A0204" pitchFamily="34" charset="0"/>
                <a:cs typeface="Times New Roman" panose="02020603050405020304" pitchFamily="18" charset="0"/>
              </a:rPr>
              <a:t>Extractors </a:t>
            </a:r>
          </a:p>
          <a:p>
            <a:pPr eaLnBrk="1" hangingPunct="1">
              <a:tabLst>
                <a:tab pos="358794" algn="l"/>
              </a:tabLst>
            </a:pPr>
            <a:r>
              <a:rPr lang="en-US" altLang="en-US" sz="1400" b="1" kern="0" dirty="0">
                <a:solidFill>
                  <a:schemeClr val="tx1"/>
                </a:solidFill>
                <a:latin typeface="D-DIN" panose="020B05040302020A0204" pitchFamily="34" charset="0"/>
                <a:cs typeface="Times New Roman" panose="02020603050405020304" pitchFamily="18" charset="0"/>
              </a:rPr>
              <a:t>A business that grows products or takes raw materials from nature</a:t>
            </a:r>
          </a:p>
        </p:txBody>
      </p:sp>
      <p:sp>
        <p:nvSpPr>
          <p:cNvPr id="42" name="Rounded Rectangle 41"/>
          <p:cNvSpPr/>
          <p:nvPr/>
        </p:nvSpPr>
        <p:spPr>
          <a:xfrm>
            <a:off x="3560065" y="3573889"/>
            <a:ext cx="2454565" cy="2105958"/>
          </a:xfrm>
          <a:prstGeom prst="roundRect">
            <a:avLst/>
          </a:prstGeom>
          <a:noFill/>
          <a:ln>
            <a:solidFill>
              <a:srgbClr val="1E4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tabLst>
                <a:tab pos="358794" algn="l"/>
              </a:tabLst>
            </a:pPr>
            <a:r>
              <a:rPr lang="en-US" altLang="en-US" sz="2000" b="1" kern="0" dirty="0">
                <a:solidFill>
                  <a:schemeClr val="tx1"/>
                </a:solidFill>
                <a:latin typeface="D-DIN" panose="020B05040302020A0204" pitchFamily="34" charset="0"/>
                <a:cs typeface="Times New Roman" panose="02020603050405020304" pitchFamily="18" charset="0"/>
              </a:rPr>
              <a:t>Manufacturers </a:t>
            </a:r>
          </a:p>
          <a:p>
            <a:pPr eaLnBrk="1" hangingPunct="1">
              <a:tabLst>
                <a:tab pos="358794" algn="l"/>
              </a:tabLst>
            </a:pPr>
            <a:r>
              <a:rPr lang="en-US" altLang="en-US" sz="1400" b="1" kern="0" dirty="0">
                <a:solidFill>
                  <a:schemeClr val="tx1"/>
                </a:solidFill>
                <a:latin typeface="D-DIN" panose="020B05040302020A0204" pitchFamily="34" charset="0"/>
                <a:cs typeface="Times New Roman" panose="02020603050405020304" pitchFamily="18" charset="0"/>
              </a:rPr>
              <a:t>Takes the extractors products or raw materials and changes them into a for that consumers can use</a:t>
            </a:r>
          </a:p>
        </p:txBody>
      </p:sp>
      <p:sp>
        <p:nvSpPr>
          <p:cNvPr id="43" name="Rounded Rectangle 42"/>
          <p:cNvSpPr/>
          <p:nvPr/>
        </p:nvSpPr>
        <p:spPr>
          <a:xfrm>
            <a:off x="6087363" y="1429583"/>
            <a:ext cx="2249094" cy="2034230"/>
          </a:xfrm>
          <a:prstGeom prst="roundRect">
            <a:avLst/>
          </a:prstGeom>
          <a:noFill/>
          <a:ln>
            <a:solidFill>
              <a:srgbClr val="1E4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tabLst>
                <a:tab pos="358794" algn="l"/>
              </a:tabLst>
            </a:pPr>
            <a:r>
              <a:rPr lang="en-US" altLang="en-US" sz="2000" b="1" kern="0" dirty="0">
                <a:solidFill>
                  <a:schemeClr val="tx1"/>
                </a:solidFill>
                <a:latin typeface="D-DIN" panose="020B05040302020A0204" pitchFamily="34" charset="0"/>
                <a:cs typeface="Times New Roman" panose="02020603050405020304" pitchFamily="18" charset="0"/>
              </a:rPr>
              <a:t>Marketers </a:t>
            </a:r>
          </a:p>
          <a:p>
            <a:pPr eaLnBrk="1" hangingPunct="1">
              <a:tabLst>
                <a:tab pos="358794" algn="l"/>
              </a:tabLst>
            </a:pPr>
            <a:r>
              <a:rPr lang="en-US" altLang="en-US" sz="1400" b="1" kern="0" dirty="0">
                <a:solidFill>
                  <a:schemeClr val="tx1"/>
                </a:solidFill>
                <a:latin typeface="D-DIN" panose="020B05040302020A0204" pitchFamily="34" charset="0"/>
                <a:cs typeface="Times New Roman" panose="02020603050405020304" pitchFamily="18" charset="0"/>
              </a:rPr>
              <a:t>A type of business involved in moving the goods from producers to consumers </a:t>
            </a:r>
          </a:p>
        </p:txBody>
      </p:sp>
      <p:sp>
        <p:nvSpPr>
          <p:cNvPr id="44" name="Rounded Rectangle 43"/>
          <p:cNvSpPr/>
          <p:nvPr/>
        </p:nvSpPr>
        <p:spPr>
          <a:xfrm>
            <a:off x="6087363" y="3567931"/>
            <a:ext cx="2249094" cy="2105958"/>
          </a:xfrm>
          <a:prstGeom prst="roundRect">
            <a:avLst/>
          </a:prstGeom>
          <a:noFill/>
          <a:ln>
            <a:solidFill>
              <a:srgbClr val="1E4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tabLst>
                <a:tab pos="358794" algn="l"/>
              </a:tabLst>
            </a:pPr>
            <a:endParaRPr lang="en-US" altLang="en-US" sz="2000" b="1" kern="0" dirty="0">
              <a:solidFill>
                <a:schemeClr val="tx1"/>
              </a:solidFill>
              <a:latin typeface="D-DIN" panose="020B05040302020A0204" pitchFamily="34" charset="0"/>
              <a:cs typeface="Times New Roman" panose="02020603050405020304" pitchFamily="18" charset="0"/>
            </a:endParaRPr>
          </a:p>
          <a:p>
            <a:pPr eaLnBrk="1" hangingPunct="1">
              <a:tabLst>
                <a:tab pos="358794" algn="l"/>
              </a:tabLst>
            </a:pPr>
            <a:r>
              <a:rPr lang="en-US" altLang="en-US" sz="2000" b="1" kern="0" dirty="0">
                <a:solidFill>
                  <a:schemeClr val="tx1"/>
                </a:solidFill>
                <a:latin typeface="D-DIN" panose="020B05040302020A0204" pitchFamily="34" charset="0"/>
                <a:cs typeface="Times New Roman" panose="02020603050405020304" pitchFamily="18" charset="0"/>
              </a:rPr>
              <a:t>Service Business </a:t>
            </a:r>
          </a:p>
          <a:p>
            <a:pPr eaLnBrk="1" hangingPunct="1">
              <a:tabLst>
                <a:tab pos="358794" algn="l"/>
              </a:tabLst>
            </a:pPr>
            <a:r>
              <a:rPr lang="en-US" altLang="en-US" sz="1400" b="1" kern="0" dirty="0">
                <a:solidFill>
                  <a:schemeClr val="tx1"/>
                </a:solidFill>
                <a:latin typeface="D-DIN" panose="020B05040302020A0204" pitchFamily="34" charset="0"/>
                <a:cs typeface="Times New Roman" panose="02020603050405020304" pitchFamily="18" charset="0"/>
              </a:rPr>
              <a:t>Takes the extractors products or raw materials and changes them into a for that consumers can use</a:t>
            </a:r>
          </a:p>
        </p:txBody>
      </p:sp>
      <p:sp>
        <p:nvSpPr>
          <p:cNvPr id="40" name="Rounded Rectangle 39"/>
          <p:cNvSpPr/>
          <p:nvPr/>
        </p:nvSpPr>
        <p:spPr>
          <a:xfrm>
            <a:off x="4352544" y="3145535"/>
            <a:ext cx="3060192" cy="707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Calibri" panose="020F0502020204030204" pitchFamily="34" charset="0"/>
                <a:cs typeface="Calibri" panose="020F0502020204030204" pitchFamily="34" charset="0"/>
              </a:rPr>
              <a:t>Types of Business (Stage) </a:t>
            </a:r>
            <a:endParaRPr lang="en-IN" sz="1800" dirty="0"/>
          </a:p>
        </p:txBody>
      </p:sp>
      <p:pic>
        <p:nvPicPr>
          <p:cNvPr id="12"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D4CD377-B529-9F59-7CA0-B1491102C39D}"/>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199245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42" t="27963" r="23491" b="10886"/>
          <a:stretch/>
        </p:blipFill>
        <p:spPr>
          <a:xfrm>
            <a:off x="2253045" y="1524002"/>
            <a:ext cx="6954457" cy="4556482"/>
          </a:xfrm>
          <a:prstGeom prst="rect">
            <a:avLst/>
          </a:prstGeom>
        </p:spPr>
      </p:pic>
      <p:sp>
        <p:nvSpPr>
          <p:cNvPr id="4" name="Rectangle 2"/>
          <p:cNvSpPr txBox="1">
            <a:spLocks noChangeArrowheads="1"/>
          </p:cNvSpPr>
          <p:nvPr/>
        </p:nvSpPr>
        <p:spPr bwMode="auto">
          <a:xfrm>
            <a:off x="627927" y="626119"/>
            <a:ext cx="8443504"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6" algn="ctr" rtl="0" fontAlgn="base">
              <a:spcBef>
                <a:spcPct val="0"/>
              </a:spcBef>
              <a:spcAft>
                <a:spcPct val="0"/>
              </a:spcAft>
              <a:defRPr sz="4400">
                <a:solidFill>
                  <a:schemeClr val="tx2"/>
                </a:solidFill>
                <a:latin typeface="Times New Roman" pitchFamily="18" charset="0"/>
              </a:defRPr>
            </a:lvl6pPr>
            <a:lvl7pPr marL="914411" algn="ctr" rtl="0" fontAlgn="base">
              <a:spcBef>
                <a:spcPct val="0"/>
              </a:spcBef>
              <a:spcAft>
                <a:spcPct val="0"/>
              </a:spcAft>
              <a:defRPr sz="4400">
                <a:solidFill>
                  <a:schemeClr val="tx2"/>
                </a:solidFill>
                <a:latin typeface="Times New Roman" pitchFamily="18" charset="0"/>
              </a:defRPr>
            </a:lvl7pPr>
            <a:lvl8pPr marL="1371617" algn="ctr" rtl="0" fontAlgn="base">
              <a:spcBef>
                <a:spcPct val="0"/>
              </a:spcBef>
              <a:spcAft>
                <a:spcPct val="0"/>
              </a:spcAft>
              <a:defRPr sz="4400">
                <a:solidFill>
                  <a:schemeClr val="tx2"/>
                </a:solidFill>
                <a:latin typeface="Times New Roman" pitchFamily="18" charset="0"/>
              </a:defRPr>
            </a:lvl8pPr>
            <a:lvl9pPr marL="1828823"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Porter’s 5 Forces Model</a:t>
            </a:r>
          </a:p>
        </p:txBody>
      </p:sp>
      <p:pic>
        <p:nvPicPr>
          <p:cNvPr id="7"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593354C-A306-3D2F-DA3F-3E284F4A970A}"/>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373929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14025" y="571841"/>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In stock markets, these 4 conditions are permanent</a:t>
            </a:r>
          </a:p>
        </p:txBody>
      </p:sp>
      <p:sp>
        <p:nvSpPr>
          <p:cNvPr id="11" name="Text Box 6"/>
          <p:cNvSpPr txBox="1">
            <a:spLocks noChangeArrowheads="1"/>
          </p:cNvSpPr>
          <p:nvPr/>
        </p:nvSpPr>
        <p:spPr bwMode="auto">
          <a:xfrm>
            <a:off x="1018575" y="1221552"/>
            <a:ext cx="9903425" cy="2554545"/>
          </a:xfrm>
          <a:prstGeom prst="rect">
            <a:avLst/>
          </a:prstGeom>
          <a:noFill/>
          <a:ln w="9525">
            <a:noFill/>
            <a:miter lim="800000"/>
            <a:headEnd/>
            <a:tailEnd/>
          </a:ln>
        </p:spPr>
        <p:txBody>
          <a:bodyPr wrap="square">
            <a:spAutoFit/>
          </a:bodyPr>
          <a:lstStyle/>
          <a:p>
            <a:pPr>
              <a:spcAft>
                <a:spcPts val="1200"/>
              </a:spcAft>
            </a:pPr>
            <a:r>
              <a:rPr lang="en-US" sz="2000" b="1" dirty="0">
                <a:latin typeface="D-DIN" panose="020B05040302020A0204" pitchFamily="34" charset="0"/>
                <a:cs typeface="Calibri" panose="020F0502020204030204" pitchFamily="34" charset="0"/>
              </a:rPr>
              <a:t>Everyday fluctuations</a:t>
            </a:r>
          </a:p>
          <a:p>
            <a:pPr>
              <a:spcAft>
                <a:spcPts val="1200"/>
              </a:spcAft>
            </a:pPr>
            <a:r>
              <a:rPr lang="en-US" sz="2000" b="1" dirty="0">
                <a:latin typeface="D-DIN" panose="020B05040302020A0204" pitchFamily="34" charset="0"/>
                <a:cs typeface="Calibri" panose="020F0502020204030204" pitchFamily="34" charset="0"/>
              </a:rPr>
              <a:t>Short-term corrections </a:t>
            </a:r>
          </a:p>
          <a:p>
            <a:pPr>
              <a:spcAft>
                <a:spcPts val="1200"/>
              </a:spcAft>
            </a:pPr>
            <a:r>
              <a:rPr lang="en-US" sz="2000" b="1" dirty="0">
                <a:latin typeface="D-DIN" panose="020B05040302020A0204" pitchFamily="34" charset="0"/>
                <a:cs typeface="Calibri" panose="020F0502020204030204" pitchFamily="34" charset="0"/>
              </a:rPr>
              <a:t>Medium-term crashes</a:t>
            </a:r>
          </a:p>
          <a:p>
            <a:pPr>
              <a:spcAft>
                <a:spcPts val="1200"/>
              </a:spcAft>
            </a:pPr>
            <a:r>
              <a:rPr lang="en-US" sz="2000" b="1" dirty="0">
                <a:latin typeface="D-DIN" panose="020B05040302020A0204" pitchFamily="34" charset="0"/>
                <a:cs typeface="Calibri" panose="020F0502020204030204" pitchFamily="34" charset="0"/>
              </a:rPr>
              <a:t>Long-term recovery and compounding</a:t>
            </a:r>
          </a:p>
          <a:p>
            <a:pPr>
              <a:spcAft>
                <a:spcPts val="1200"/>
              </a:spcAft>
            </a:pPr>
            <a:r>
              <a:rPr lang="en-US" sz="2000" b="1" dirty="0">
                <a:latin typeface="D-DIN" panose="020B05040302020A0204" pitchFamily="34" charset="0"/>
                <a:cs typeface="Calibri" panose="020F0502020204030204" pitchFamily="34" charset="0"/>
              </a:rPr>
              <a:t>The investor who stays the course through conditions one t(w)o three reaps the best rewards</a:t>
            </a:r>
          </a:p>
        </p:txBody>
      </p:sp>
      <p:grpSp>
        <p:nvGrpSpPr>
          <p:cNvPr id="8" name="Group 19"/>
          <p:cNvGrpSpPr>
            <a:grpSpLocks/>
          </p:cNvGrpSpPr>
          <p:nvPr/>
        </p:nvGrpSpPr>
        <p:grpSpPr bwMode="auto">
          <a:xfrm>
            <a:off x="740742" y="1411306"/>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40742" y="1861203"/>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40742" y="2311100"/>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 name="Group 22"/>
          <p:cNvGrpSpPr>
            <a:grpSpLocks/>
          </p:cNvGrpSpPr>
          <p:nvPr/>
        </p:nvGrpSpPr>
        <p:grpSpPr bwMode="auto">
          <a:xfrm>
            <a:off x="740742" y="2773087"/>
            <a:ext cx="215900" cy="71438"/>
            <a:chOff x="641426" y="1647610"/>
            <a:chExt cx="312772" cy="108077"/>
          </a:xfrm>
        </p:grpSpPr>
        <p:sp>
          <p:nvSpPr>
            <p:cNvPr id="24" name="Rectangle 2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9" name="Rectangle 2"/>
          <p:cNvSpPr txBox="1">
            <a:spLocks noChangeArrowheads="1"/>
          </p:cNvSpPr>
          <p:nvPr/>
        </p:nvSpPr>
        <p:spPr bwMode="auto">
          <a:xfrm>
            <a:off x="614025" y="3988279"/>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err="1">
                <a:solidFill>
                  <a:srgbClr val="0046AA"/>
                </a:solidFill>
                <a:latin typeface="D-DIN" panose="020B05040302020A0204" pitchFamily="34" charset="0"/>
                <a:cs typeface="Times New Roman" panose="02020603050405020304" pitchFamily="18" charset="0"/>
              </a:rPr>
              <a:t>Saare</a:t>
            </a:r>
            <a:r>
              <a:rPr lang="en-US" altLang="en-US" sz="2800" b="1" kern="0" dirty="0">
                <a:solidFill>
                  <a:srgbClr val="0046AA"/>
                </a:solidFill>
                <a:latin typeface="D-DIN" panose="020B05040302020A0204" pitchFamily="34" charset="0"/>
                <a:cs typeface="Times New Roman" panose="02020603050405020304" pitchFamily="18" charset="0"/>
              </a:rPr>
              <a:t> conditions </a:t>
            </a:r>
            <a:r>
              <a:rPr lang="en-US" altLang="en-US" sz="2800" b="1" kern="0" dirty="0" err="1">
                <a:solidFill>
                  <a:srgbClr val="0046AA"/>
                </a:solidFill>
                <a:latin typeface="D-DIN" panose="020B05040302020A0204" pitchFamily="34" charset="0"/>
                <a:cs typeface="Times New Roman" panose="02020603050405020304" pitchFamily="18" charset="0"/>
              </a:rPr>
              <a:t>ki</a:t>
            </a:r>
            <a:r>
              <a:rPr lang="en-US" altLang="en-US" sz="2800" b="1" kern="0" dirty="0">
                <a:solidFill>
                  <a:srgbClr val="0046AA"/>
                </a:solidFill>
                <a:latin typeface="D-DIN" panose="020B05040302020A0204" pitchFamily="34" charset="0"/>
                <a:cs typeface="Times New Roman" panose="02020603050405020304" pitchFamily="18" charset="0"/>
              </a:rPr>
              <a:t> </a:t>
            </a:r>
            <a:r>
              <a:rPr lang="en-US" altLang="en-US" sz="2800" b="1" kern="0" dirty="0" err="1">
                <a:solidFill>
                  <a:srgbClr val="0046AA"/>
                </a:solidFill>
                <a:latin typeface="D-DIN" panose="020B05040302020A0204" pitchFamily="34" charset="0"/>
                <a:cs typeface="Times New Roman" panose="02020603050405020304" pitchFamily="18" charset="0"/>
              </a:rPr>
              <a:t>dawaa</a:t>
            </a:r>
            <a:r>
              <a:rPr lang="en-US" altLang="en-US" sz="2800" b="1" kern="0" dirty="0">
                <a:solidFill>
                  <a:srgbClr val="0046AA"/>
                </a:solidFill>
                <a:latin typeface="D-DIN" panose="020B05040302020A0204" pitchFamily="34" charset="0"/>
                <a:cs typeface="Times New Roman" panose="02020603050405020304" pitchFamily="18" charset="0"/>
              </a:rPr>
              <a:t> </a:t>
            </a:r>
            <a:r>
              <a:rPr lang="en-US" altLang="en-US" sz="2800" b="1" kern="0" dirty="0" err="1">
                <a:solidFill>
                  <a:srgbClr val="0046AA"/>
                </a:solidFill>
                <a:latin typeface="D-DIN" panose="020B05040302020A0204" pitchFamily="34" charset="0"/>
                <a:cs typeface="Times New Roman" panose="02020603050405020304" pitchFamily="18" charset="0"/>
              </a:rPr>
              <a:t>hai</a:t>
            </a:r>
            <a:r>
              <a:rPr lang="en-US" altLang="en-US" sz="2800" b="1" kern="0" dirty="0">
                <a:solidFill>
                  <a:srgbClr val="0046AA"/>
                </a:solidFill>
                <a:latin typeface="D-DIN" panose="020B05040302020A0204" pitchFamily="34" charset="0"/>
                <a:cs typeface="Times New Roman" panose="02020603050405020304" pitchFamily="18" charset="0"/>
              </a:rPr>
              <a:t> – </a:t>
            </a:r>
            <a:r>
              <a:rPr lang="en-US" altLang="en-US" sz="2800" b="1" kern="0" dirty="0">
                <a:solidFill>
                  <a:srgbClr val="C00000"/>
                </a:solidFill>
                <a:latin typeface="D-DIN" panose="020B05040302020A0204" pitchFamily="34" charset="0"/>
                <a:cs typeface="Times New Roman" panose="02020603050405020304" pitchFamily="18" charset="0"/>
              </a:rPr>
              <a:t>RRR</a:t>
            </a:r>
          </a:p>
          <a:p>
            <a:pPr algn="l" eaLnBrk="1" hangingPunct="1"/>
            <a:r>
              <a:rPr lang="en-US" altLang="en-US" sz="2800" b="1" kern="0" dirty="0">
                <a:solidFill>
                  <a:srgbClr val="C00000"/>
                </a:solidFill>
                <a:latin typeface="D-DIN" panose="020B05040302020A0204" pitchFamily="34" charset="0"/>
                <a:cs typeface="Times New Roman" panose="02020603050405020304" pitchFamily="18" charset="0"/>
              </a:rPr>
              <a:t>R – </a:t>
            </a:r>
            <a:r>
              <a:rPr lang="en-US" altLang="en-US" sz="2800" b="1" kern="0" dirty="0">
                <a:solidFill>
                  <a:srgbClr val="0046AA"/>
                </a:solidFill>
                <a:latin typeface="D-DIN" panose="020B05040302020A0204" pitchFamily="34" charset="0"/>
                <a:cs typeface="Times New Roman" panose="02020603050405020304" pitchFamily="18" charset="0"/>
              </a:rPr>
              <a:t>Research</a:t>
            </a:r>
          </a:p>
          <a:p>
            <a:pPr algn="l" eaLnBrk="1" hangingPunct="1"/>
            <a:r>
              <a:rPr lang="en-US" altLang="en-US" sz="2800" b="1" kern="0" dirty="0">
                <a:solidFill>
                  <a:srgbClr val="C00000"/>
                </a:solidFill>
                <a:latin typeface="D-DIN" panose="020B05040302020A0204" pitchFamily="34" charset="0"/>
                <a:cs typeface="Times New Roman" panose="02020603050405020304" pitchFamily="18" charset="0"/>
              </a:rPr>
              <a:t>R – </a:t>
            </a:r>
            <a:r>
              <a:rPr lang="en-US" altLang="en-US" sz="2800" b="1" kern="0" dirty="0">
                <a:solidFill>
                  <a:srgbClr val="0046AA"/>
                </a:solidFill>
                <a:latin typeface="D-DIN" panose="020B05040302020A0204" pitchFamily="34" charset="0"/>
                <a:cs typeface="Times New Roman" panose="02020603050405020304" pitchFamily="18" charset="0"/>
              </a:rPr>
              <a:t>Risk Management </a:t>
            </a:r>
          </a:p>
          <a:p>
            <a:pPr algn="l" eaLnBrk="1" hangingPunct="1"/>
            <a:r>
              <a:rPr lang="en-US" altLang="en-US" sz="2800" b="1" kern="0" dirty="0">
                <a:solidFill>
                  <a:srgbClr val="C00000"/>
                </a:solidFill>
                <a:latin typeface="D-DIN" panose="020B05040302020A0204" pitchFamily="34" charset="0"/>
                <a:cs typeface="Times New Roman" panose="02020603050405020304" pitchFamily="18" charset="0"/>
              </a:rPr>
              <a:t>R – </a:t>
            </a:r>
            <a:r>
              <a:rPr lang="en-US" altLang="en-US" sz="2800" b="1" kern="0" dirty="0">
                <a:solidFill>
                  <a:srgbClr val="0046AA"/>
                </a:solidFill>
                <a:latin typeface="D-DIN" panose="020B05040302020A0204" pitchFamily="34" charset="0"/>
                <a:cs typeface="Times New Roman" panose="02020603050405020304" pitchFamily="18" charset="0"/>
              </a:rPr>
              <a:t>Right Position Sizing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109" y="4539078"/>
            <a:ext cx="3038796" cy="1685519"/>
          </a:xfrm>
          <a:prstGeom prst="rect">
            <a:avLst/>
          </a:prstGeom>
        </p:spPr>
      </p:pic>
      <p:pic>
        <p:nvPicPr>
          <p:cNvPr id="26"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347C3EA-0543-B543-1D35-7D430C0C1AAC}"/>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67082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507"/>
          <a:stretch/>
        </p:blipFill>
        <p:spPr>
          <a:xfrm>
            <a:off x="3697706" y="45431"/>
            <a:ext cx="6178320" cy="6555790"/>
          </a:xfrm>
          <a:prstGeom prst="rect">
            <a:avLst/>
          </a:prstGeom>
        </p:spPr>
      </p:pic>
      <p:sp>
        <p:nvSpPr>
          <p:cNvPr id="8" name="Title 1">
            <a:extLst>
              <a:ext uri="{FF2B5EF4-FFF2-40B4-BE49-F238E27FC236}">
                <a16:creationId xmlns:a16="http://schemas.microsoft.com/office/drawing/2014/main" id="{3A295B22-31CA-4C63-827A-2B3CEE489206}"/>
              </a:ext>
            </a:extLst>
          </p:cNvPr>
          <p:cNvSpPr txBox="1">
            <a:spLocks/>
          </p:cNvSpPr>
          <p:nvPr/>
        </p:nvSpPr>
        <p:spPr bwMode="auto">
          <a:xfrm>
            <a:off x="874715" y="1089027"/>
            <a:ext cx="3307938"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2800" b="1" dirty="0">
                <a:solidFill>
                  <a:srgbClr val="0046AA"/>
                </a:solidFill>
                <a:latin typeface="D-DIN" panose="020B05040302020A0204" pitchFamily="34" charset="0"/>
                <a:cs typeface="Times New Roman" panose="02020603050405020304" pitchFamily="18" charset="0"/>
              </a:rPr>
              <a:t>Warren Buffett </a:t>
            </a:r>
          </a:p>
          <a:p>
            <a:pPr algn="l"/>
            <a:r>
              <a:rPr lang="en-US" altLang="en-US" sz="2800" b="1" dirty="0">
                <a:solidFill>
                  <a:srgbClr val="0046AA"/>
                </a:solidFill>
                <a:latin typeface="D-DIN" panose="020B05040302020A0204" pitchFamily="34" charset="0"/>
                <a:cs typeface="Times New Roman" panose="02020603050405020304" pitchFamily="18" charset="0"/>
              </a:rPr>
              <a:t>in a Nutshell</a:t>
            </a:r>
            <a:endParaRPr lang="en-IN" sz="2800" b="1" dirty="0">
              <a:solidFill>
                <a:srgbClr val="0046AA"/>
              </a:solidFill>
              <a:latin typeface="D-DIN" panose="020B05040302020A0204" pitchFamily="34" charset="0"/>
              <a:cs typeface="Times New Roman" panose="02020603050405020304" pitchFamily="18" charset="0"/>
            </a:endParaRPr>
          </a:p>
        </p:txBody>
      </p:sp>
      <p:pic>
        <p:nvPicPr>
          <p:cNvPr id="7"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13DE96B-4AFF-0F4F-0045-C5B9885C5D16}"/>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58573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11"/>
          <p:cNvSpPr>
            <a:spLocks noChangeArrowheads="1"/>
          </p:cNvSpPr>
          <p:nvPr/>
        </p:nvSpPr>
        <p:spPr bwMode="auto">
          <a:xfrm>
            <a:off x="616351" y="682342"/>
            <a:ext cx="10425333" cy="523220"/>
          </a:xfrm>
          <a:prstGeom prst="rect">
            <a:avLst/>
          </a:prstGeom>
          <a:noFill/>
          <a:ln w="9525">
            <a:noFill/>
            <a:miter lim="800000"/>
            <a:headEnd/>
            <a:tailEnd/>
          </a:ln>
        </p:spPr>
        <p:txBody>
          <a:bodyPr wrap="square">
            <a:spAutoFit/>
          </a:bodyPr>
          <a:lstStyle/>
          <a:p>
            <a:r>
              <a:rPr lang="en-US" sz="2800" b="1" dirty="0">
                <a:solidFill>
                  <a:srgbClr val="0046AA"/>
                </a:solidFill>
                <a:latin typeface="D-DIN" panose="020B05040302020A0204" pitchFamily="34" charset="0"/>
                <a:cs typeface="Times New Roman" pitchFamily="18" charset="0"/>
              </a:rPr>
              <a:t>Parameters we look for beyond Fundamentals &amp; </a:t>
            </a:r>
            <a:r>
              <a:rPr lang="en-US" sz="2800" b="1" dirty="0" err="1">
                <a:solidFill>
                  <a:srgbClr val="0046AA"/>
                </a:solidFill>
                <a:latin typeface="D-DIN" panose="020B05040302020A0204" pitchFamily="34" charset="0"/>
                <a:cs typeface="Times New Roman" pitchFamily="18" charset="0"/>
              </a:rPr>
              <a:t>Technicals</a:t>
            </a:r>
            <a:r>
              <a:rPr lang="en-US" sz="2800" b="1" dirty="0">
                <a:solidFill>
                  <a:srgbClr val="0046AA"/>
                </a:solidFill>
                <a:latin typeface="D-DIN" panose="020B05040302020A0204" pitchFamily="34" charset="0"/>
                <a:cs typeface="Times New Roman" pitchFamily="18" charset="0"/>
              </a:rPr>
              <a:t> </a:t>
            </a:r>
          </a:p>
        </p:txBody>
      </p:sp>
      <p:sp>
        <p:nvSpPr>
          <p:cNvPr id="4" name="Rectangle 11"/>
          <p:cNvSpPr>
            <a:spLocks noChangeArrowheads="1"/>
          </p:cNvSpPr>
          <p:nvPr/>
        </p:nvSpPr>
        <p:spPr bwMode="auto">
          <a:xfrm>
            <a:off x="1072769" y="1456852"/>
            <a:ext cx="10654715" cy="4901342"/>
          </a:xfrm>
          <a:prstGeom prst="rect">
            <a:avLst/>
          </a:prstGeom>
          <a:noFill/>
          <a:ln w="9525">
            <a:noFill/>
            <a:miter lim="800000"/>
            <a:headEnd/>
            <a:tailEnd/>
          </a:ln>
        </p:spPr>
        <p:txBody>
          <a:bodyPr wrap="square">
            <a:spAutoFit/>
          </a:bodyPr>
          <a:lstStyle/>
          <a:p>
            <a:pPr>
              <a:spcBef>
                <a:spcPts val="900"/>
              </a:spcBef>
            </a:pPr>
            <a:r>
              <a:rPr lang="en-US" sz="2000" b="1" dirty="0">
                <a:latin typeface="D-DIN" panose="020B05040302020A0204" pitchFamily="34" charset="0"/>
                <a:cs typeface="Times New Roman" pitchFamily="18" charset="0"/>
              </a:rPr>
              <a:t>High growth non-cyclical lesser regulated companies</a:t>
            </a:r>
          </a:p>
          <a:p>
            <a:pPr>
              <a:spcBef>
                <a:spcPts val="900"/>
              </a:spcBef>
            </a:pPr>
            <a:r>
              <a:rPr lang="en-US" sz="2000" b="1" dirty="0">
                <a:latin typeface="D-DIN" panose="020B05040302020A0204" pitchFamily="34" charset="0"/>
                <a:cs typeface="Times New Roman" pitchFamily="18" charset="0"/>
              </a:rPr>
              <a:t>Companies having promoters with skin in the game</a:t>
            </a:r>
          </a:p>
          <a:p>
            <a:pPr>
              <a:spcBef>
                <a:spcPts val="900"/>
              </a:spcBef>
            </a:pPr>
            <a:r>
              <a:rPr lang="en-US" sz="2000" b="1" dirty="0">
                <a:latin typeface="D-DIN" panose="020B05040302020A0204" pitchFamily="34" charset="0"/>
                <a:cs typeface="Times New Roman" pitchFamily="18" charset="0"/>
              </a:rPr>
              <a:t>Companies with no political connections &amp; Government  dependence   </a:t>
            </a:r>
          </a:p>
          <a:p>
            <a:pPr>
              <a:spcBef>
                <a:spcPts val="900"/>
              </a:spcBef>
            </a:pPr>
            <a:r>
              <a:rPr lang="en-US" sz="2000" b="1" dirty="0">
                <a:solidFill>
                  <a:srgbClr val="FF0000"/>
                </a:solidFill>
                <a:latin typeface="D-DIN" panose="020B05040302020A0204" pitchFamily="34" charset="0"/>
                <a:cs typeface="Times New Roman" pitchFamily="18" charset="0"/>
              </a:rPr>
              <a:t>P</a:t>
            </a:r>
            <a:r>
              <a:rPr lang="en-US" sz="2000" b="1" dirty="0">
                <a:latin typeface="D-DIN" panose="020B05040302020A0204" pitchFamily="34" charset="0"/>
                <a:cs typeface="Times New Roman" pitchFamily="18" charset="0"/>
              </a:rPr>
              <a:t>ledging  - a big NO</a:t>
            </a:r>
          </a:p>
          <a:p>
            <a:pPr>
              <a:spcBef>
                <a:spcPts val="900"/>
              </a:spcBef>
            </a:pPr>
            <a:r>
              <a:rPr lang="en-US" sz="2000" b="1" dirty="0">
                <a:solidFill>
                  <a:srgbClr val="FF0000"/>
                </a:solidFill>
                <a:latin typeface="D-DIN" panose="020B05040302020A0204" pitchFamily="34" charset="0"/>
                <a:cs typeface="Times New Roman" pitchFamily="18" charset="0"/>
              </a:rPr>
              <a:t>D</a:t>
            </a:r>
            <a:r>
              <a:rPr lang="en-US" sz="2000" b="1" dirty="0">
                <a:latin typeface="D-DIN" panose="020B05040302020A0204" pitchFamily="34" charset="0"/>
                <a:cs typeface="Times New Roman" pitchFamily="18" charset="0"/>
              </a:rPr>
              <a:t>ebt -  Net cash companies (zero net debt) -  growth should be funded by internal accruals and not debts </a:t>
            </a:r>
          </a:p>
          <a:p>
            <a:pPr>
              <a:spcBef>
                <a:spcPts val="900"/>
              </a:spcBef>
            </a:pPr>
            <a:r>
              <a:rPr lang="en-US" sz="2000" b="1" dirty="0">
                <a:solidFill>
                  <a:srgbClr val="FF0000"/>
                </a:solidFill>
                <a:latin typeface="D-DIN" panose="020B05040302020A0204" pitchFamily="34" charset="0"/>
                <a:cs typeface="Times New Roman" pitchFamily="18" charset="0"/>
              </a:rPr>
              <a:t>C3 </a:t>
            </a:r>
            <a:r>
              <a:rPr lang="en-US" sz="2000" b="1" dirty="0">
                <a:latin typeface="D-DIN" panose="020B05040302020A0204" pitchFamily="34" charset="0"/>
                <a:cs typeface="Times New Roman" pitchFamily="18" charset="0"/>
              </a:rPr>
              <a:t>Corporate Governance, Credit Reports and Channel Checks (Continuous Interaction with company suppliers, distributors, direct consumers, employees &amp; other stakeholders and last but not the least Domain Experts)</a:t>
            </a:r>
          </a:p>
          <a:p>
            <a:pPr>
              <a:spcBef>
                <a:spcPts val="900"/>
              </a:spcBef>
            </a:pPr>
            <a:r>
              <a:rPr lang="en-US" sz="2000" b="1" dirty="0">
                <a:latin typeface="D-DIN" panose="020B05040302020A0204" pitchFamily="34" charset="0"/>
                <a:cs typeface="Times New Roman" pitchFamily="18" charset="0"/>
              </a:rPr>
              <a:t>Buy-Backs \ Creeping Acquisition : Companies which have done buy-backs / creeping acquisition in the last 2-3 years.</a:t>
            </a:r>
          </a:p>
          <a:p>
            <a:pPr>
              <a:spcBef>
                <a:spcPts val="900"/>
              </a:spcBef>
            </a:pPr>
            <a:r>
              <a:rPr lang="en-US" sz="2000" b="1" dirty="0">
                <a:latin typeface="D-DIN" panose="020B05040302020A0204" pitchFamily="34" charset="0"/>
                <a:cs typeface="Times New Roman" pitchFamily="18" charset="0"/>
              </a:rPr>
              <a:t>Other than the financials - social, economic, cultural, environmental, general look &amp; feel and other dynamics of a company to be looked for</a:t>
            </a:r>
          </a:p>
        </p:txBody>
      </p:sp>
      <p:grpSp>
        <p:nvGrpSpPr>
          <p:cNvPr id="11" name="Group 19"/>
          <p:cNvGrpSpPr>
            <a:grpSpLocks/>
          </p:cNvGrpSpPr>
          <p:nvPr/>
        </p:nvGrpSpPr>
        <p:grpSpPr bwMode="auto">
          <a:xfrm>
            <a:off x="705169" y="1641779"/>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9"/>
          <p:cNvGrpSpPr>
            <a:grpSpLocks/>
          </p:cNvGrpSpPr>
          <p:nvPr/>
        </p:nvGrpSpPr>
        <p:grpSpPr bwMode="auto">
          <a:xfrm>
            <a:off x="705169" y="2073004"/>
            <a:ext cx="215900" cy="71438"/>
            <a:chOff x="641426" y="1647610"/>
            <a:chExt cx="312772" cy="108077"/>
          </a:xfrm>
        </p:grpSpPr>
        <p:sp>
          <p:nvSpPr>
            <p:cNvPr id="15" name="Rectangle 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05169" y="2470588"/>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05169" y="2874989"/>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24"/>
          <p:cNvGrpSpPr>
            <a:grpSpLocks/>
          </p:cNvGrpSpPr>
          <p:nvPr/>
        </p:nvGrpSpPr>
        <p:grpSpPr bwMode="auto">
          <a:xfrm>
            <a:off x="705169" y="3303107"/>
            <a:ext cx="215900" cy="71438"/>
            <a:chOff x="641426" y="1647610"/>
            <a:chExt cx="312772" cy="108077"/>
          </a:xfrm>
        </p:grpSpPr>
        <p:sp>
          <p:nvSpPr>
            <p:cNvPr id="26" name="Rectangle 2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33"/>
          <p:cNvGrpSpPr>
            <a:grpSpLocks/>
          </p:cNvGrpSpPr>
          <p:nvPr/>
        </p:nvGrpSpPr>
        <p:grpSpPr bwMode="auto">
          <a:xfrm>
            <a:off x="705169" y="4022455"/>
            <a:ext cx="215900" cy="71438"/>
            <a:chOff x="641426" y="1647610"/>
            <a:chExt cx="312772" cy="108077"/>
          </a:xfrm>
        </p:grpSpPr>
        <p:sp>
          <p:nvSpPr>
            <p:cNvPr id="35" name="Rectangle 3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oup 36"/>
          <p:cNvGrpSpPr>
            <a:grpSpLocks/>
          </p:cNvGrpSpPr>
          <p:nvPr/>
        </p:nvGrpSpPr>
        <p:grpSpPr bwMode="auto">
          <a:xfrm>
            <a:off x="705169" y="5056176"/>
            <a:ext cx="215900" cy="71438"/>
            <a:chOff x="641426" y="1647610"/>
            <a:chExt cx="312772" cy="108077"/>
          </a:xfrm>
        </p:grpSpPr>
        <p:sp>
          <p:nvSpPr>
            <p:cNvPr id="38" name="Rectangle 3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extBox 1"/>
          <p:cNvSpPr txBox="1"/>
          <p:nvPr/>
        </p:nvSpPr>
        <p:spPr>
          <a:xfrm>
            <a:off x="9012256" y="1495892"/>
            <a:ext cx="2579873" cy="1200329"/>
          </a:xfrm>
          <a:prstGeom prst="rect">
            <a:avLst/>
          </a:prstGeom>
          <a:noFill/>
        </p:spPr>
        <p:txBody>
          <a:bodyPr wrap="none" rtlCol="0">
            <a:spAutoFit/>
          </a:bodyPr>
          <a:lstStyle/>
          <a:p>
            <a:pPr algn="ctr"/>
            <a:r>
              <a:rPr lang="en-US" sz="3600" b="1" dirty="0">
                <a:solidFill>
                  <a:srgbClr val="C00000"/>
                </a:solidFill>
                <a:latin typeface="D-DIN" panose="020B05040302020A0204" pitchFamily="34" charset="0"/>
                <a:cs typeface="Calibri" panose="020F0502020204030204" pitchFamily="34" charset="0"/>
              </a:rPr>
              <a:t>A BIG NO to </a:t>
            </a:r>
          </a:p>
          <a:p>
            <a:pPr algn="ctr"/>
            <a:r>
              <a:rPr lang="en-US" sz="3600" b="1" dirty="0">
                <a:solidFill>
                  <a:srgbClr val="C00000"/>
                </a:solidFill>
                <a:latin typeface="D-DIN" panose="020B05040302020A0204" pitchFamily="34" charset="0"/>
                <a:cs typeface="Calibri" panose="020F0502020204030204" pitchFamily="34" charset="0"/>
              </a:rPr>
              <a:t>PDC</a:t>
            </a:r>
            <a:endParaRPr lang="en-IN" sz="3600" b="1" dirty="0">
              <a:solidFill>
                <a:srgbClr val="C00000"/>
              </a:solidFill>
              <a:latin typeface="D-DIN" panose="020B05040302020A0204" pitchFamily="34" charset="0"/>
              <a:cs typeface="Calibri" panose="020F0502020204030204" pitchFamily="34" charset="0"/>
            </a:endParaRPr>
          </a:p>
        </p:txBody>
      </p:sp>
      <p:pic>
        <p:nvPicPr>
          <p:cNvPr id="28"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54C993DE-72E4-9DA2-BA67-21D98401F93D}"/>
              </a:ext>
            </a:extLst>
          </p:cNvPr>
          <p:cNvGrpSpPr>
            <a:grpSpLocks/>
          </p:cNvGrpSpPr>
          <p:nvPr/>
        </p:nvGrpSpPr>
        <p:grpSpPr bwMode="auto">
          <a:xfrm>
            <a:off x="705169" y="5768537"/>
            <a:ext cx="215900" cy="71438"/>
            <a:chOff x="641426" y="1647610"/>
            <a:chExt cx="312772" cy="108077"/>
          </a:xfrm>
        </p:grpSpPr>
        <p:sp>
          <p:nvSpPr>
            <p:cNvPr id="9" name="Rectangle 8">
              <a:extLst>
                <a:ext uri="{FF2B5EF4-FFF2-40B4-BE49-F238E27FC236}">
                  <a16:creationId xmlns:a16="http://schemas.microsoft.com/office/drawing/2014/main" id="{3E65CDB6-0C0C-F88B-55B3-C48ACEFFF199}"/>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87ACBBDD-3275-ED29-5724-A9165BC1155B}"/>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Rectangle 2">
            <a:extLst>
              <a:ext uri="{FF2B5EF4-FFF2-40B4-BE49-F238E27FC236}">
                <a16:creationId xmlns:a16="http://schemas.microsoft.com/office/drawing/2014/main" id="{9DB6A2A4-1A51-FC92-C28B-CD9B0121D23D}"/>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44263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D8E2B08A-A8D9-F288-9C5E-CC986EF52A89}"/>
              </a:ext>
            </a:extLst>
          </p:cNvPr>
          <p:cNvSpPr/>
          <p:nvPr/>
        </p:nvSpPr>
        <p:spPr>
          <a:xfrm>
            <a:off x="2057400" y="1811784"/>
            <a:ext cx="3441700" cy="29210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285750" indent="-285750">
              <a:spcAft>
                <a:spcPts val="600"/>
              </a:spcAft>
              <a:buFont typeface="Arial" panose="020B0604020202020204" pitchFamily="34" charset="0"/>
              <a:buChar char="•"/>
            </a:pPr>
            <a:endParaRPr lang="en-US" sz="1600" dirty="0">
              <a:solidFill>
                <a:schemeClr val="tx1"/>
              </a:solidFill>
              <a:latin typeface="D-DIN" panose="020B0504030202030204" pitchFamily="34" charset="0"/>
            </a:endParaRPr>
          </a:p>
        </p:txBody>
      </p:sp>
      <p:sp>
        <p:nvSpPr>
          <p:cNvPr id="4" name="Rectangle: Rounded Corners 3">
            <a:extLst>
              <a:ext uri="{FF2B5EF4-FFF2-40B4-BE49-F238E27FC236}">
                <a16:creationId xmlns:a16="http://schemas.microsoft.com/office/drawing/2014/main" id="{034B9C3A-8788-E30D-D93C-6C4036B25465}"/>
              </a:ext>
            </a:extLst>
          </p:cNvPr>
          <p:cNvSpPr/>
          <p:nvPr/>
        </p:nvSpPr>
        <p:spPr>
          <a:xfrm>
            <a:off x="897507" y="2959928"/>
            <a:ext cx="1318643" cy="4699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effectLst/>
                <a:latin typeface="D-DIN" panose="020B0504030202030204" pitchFamily="34" charset="0"/>
                <a:ea typeface="Calibri" panose="020F0502020204030204" pitchFamily="34" charset="0"/>
              </a:rPr>
              <a:t>We Avoid</a:t>
            </a:r>
            <a:endParaRPr lang="en-US" sz="2000" dirty="0">
              <a:effectLst/>
              <a:latin typeface="D-DIN" panose="020B0504030202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07785741-3B73-DB8F-8ABF-C266DF35C55B}"/>
              </a:ext>
            </a:extLst>
          </p:cNvPr>
          <p:cNvSpPr txBox="1"/>
          <p:nvPr/>
        </p:nvSpPr>
        <p:spPr>
          <a:xfrm>
            <a:off x="2222500" y="2049229"/>
            <a:ext cx="3098799" cy="25391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b="1" dirty="0">
                <a:solidFill>
                  <a:schemeClr val="tx1"/>
                </a:solidFill>
                <a:effectLst/>
                <a:latin typeface="D-DIN" panose="020B0504030202030204" pitchFamily="34" charset="0"/>
              </a:rPr>
              <a:t>Impulsive decisions</a:t>
            </a:r>
          </a:p>
          <a:p>
            <a:pPr marL="285750" indent="-285750">
              <a:spcAft>
                <a:spcPts val="600"/>
              </a:spcAft>
              <a:buFont typeface="Arial" panose="020B0604020202020204" pitchFamily="34" charset="0"/>
              <a:buChar char="•"/>
            </a:pPr>
            <a:r>
              <a:rPr lang="en-US" sz="1800" b="1" dirty="0">
                <a:solidFill>
                  <a:schemeClr val="tx1"/>
                </a:solidFill>
                <a:effectLst/>
                <a:latin typeface="D-DIN" panose="020B0504030202030204" pitchFamily="34" charset="0"/>
              </a:rPr>
              <a:t>Being influenced by financial news channels and platforms</a:t>
            </a:r>
          </a:p>
          <a:p>
            <a:pPr marL="285750" indent="-285750">
              <a:spcAft>
                <a:spcPts val="600"/>
              </a:spcAft>
              <a:buFont typeface="Arial" panose="020B0604020202020204" pitchFamily="34" charset="0"/>
              <a:buChar char="•"/>
            </a:pPr>
            <a:r>
              <a:rPr lang="en-US" sz="1800" b="1" dirty="0">
                <a:solidFill>
                  <a:schemeClr val="tx1"/>
                </a:solidFill>
                <a:effectLst/>
                <a:latin typeface="D-DIN" panose="020B0504030202030204" pitchFamily="34" charset="0"/>
              </a:rPr>
              <a:t>Acting on market movements</a:t>
            </a:r>
          </a:p>
          <a:p>
            <a:pPr marL="285750" indent="-285750">
              <a:spcAft>
                <a:spcPts val="600"/>
              </a:spcAft>
              <a:buFont typeface="Arial" panose="020B0604020202020204" pitchFamily="34" charset="0"/>
              <a:buChar char="•"/>
            </a:pPr>
            <a:r>
              <a:rPr lang="en-US" sz="1800" b="1" dirty="0">
                <a:solidFill>
                  <a:schemeClr val="tx1"/>
                </a:solidFill>
                <a:effectLst/>
                <a:latin typeface="D-DIN" panose="020B0504030202030204" pitchFamily="34" charset="0"/>
              </a:rPr>
              <a:t>Chasing winners or hot stocks </a:t>
            </a:r>
          </a:p>
        </p:txBody>
      </p:sp>
      <p:sp>
        <p:nvSpPr>
          <p:cNvPr id="9" name="Rectangle 8">
            <a:extLst>
              <a:ext uri="{FF2B5EF4-FFF2-40B4-BE49-F238E27FC236}">
                <a16:creationId xmlns:a16="http://schemas.microsoft.com/office/drawing/2014/main" id="{4722B05F-11CB-4037-B410-1BF9AF4BEED1}"/>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
        <p:nvSpPr>
          <p:cNvPr id="2" name="Rectangle: Rounded Corners 1">
            <a:extLst>
              <a:ext uri="{FF2B5EF4-FFF2-40B4-BE49-F238E27FC236}">
                <a16:creationId xmlns:a16="http://schemas.microsoft.com/office/drawing/2014/main" id="{39B95BA2-FB79-8FD4-3828-2D5EB2A21C01}"/>
              </a:ext>
            </a:extLst>
          </p:cNvPr>
          <p:cNvSpPr/>
          <p:nvPr/>
        </p:nvSpPr>
        <p:spPr>
          <a:xfrm>
            <a:off x="6965831" y="1811784"/>
            <a:ext cx="3441700" cy="29210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285750" indent="-285750">
              <a:spcAft>
                <a:spcPts val="600"/>
              </a:spcAft>
              <a:buFont typeface="Arial" panose="020B0604020202020204" pitchFamily="34" charset="0"/>
              <a:buChar char="•"/>
            </a:pPr>
            <a:endParaRPr lang="en-US" sz="1600" dirty="0">
              <a:solidFill>
                <a:schemeClr val="tx1"/>
              </a:solidFill>
              <a:latin typeface="D-DIN" panose="020B0504030202030204" pitchFamily="34" charset="0"/>
            </a:endParaRPr>
          </a:p>
        </p:txBody>
      </p:sp>
      <p:sp>
        <p:nvSpPr>
          <p:cNvPr id="10" name="Rectangle: Rounded Corners 9">
            <a:extLst>
              <a:ext uri="{FF2B5EF4-FFF2-40B4-BE49-F238E27FC236}">
                <a16:creationId xmlns:a16="http://schemas.microsoft.com/office/drawing/2014/main" id="{51A2ABC6-C1ED-796B-3F2B-B3750CACBE25}"/>
              </a:ext>
            </a:extLst>
          </p:cNvPr>
          <p:cNvSpPr/>
          <p:nvPr/>
        </p:nvSpPr>
        <p:spPr>
          <a:xfrm>
            <a:off x="5805938" y="2959928"/>
            <a:ext cx="1318643" cy="4699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effectLst/>
                <a:latin typeface="D-DIN" panose="020B0504030202030204" pitchFamily="34" charset="0"/>
                <a:ea typeface="Calibri" panose="020F0502020204030204" pitchFamily="34" charset="0"/>
              </a:rPr>
              <a:t>Red Flags</a:t>
            </a:r>
            <a:endParaRPr lang="en-US" sz="2000" dirty="0">
              <a:effectLst/>
              <a:latin typeface="D-DIN" panose="020B0504030202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1EE34581-093A-3760-AE6B-2F5310627F41}"/>
              </a:ext>
            </a:extLst>
          </p:cNvPr>
          <p:cNvSpPr txBox="1"/>
          <p:nvPr/>
        </p:nvSpPr>
        <p:spPr>
          <a:xfrm>
            <a:off x="7199940" y="2092359"/>
            <a:ext cx="3098799" cy="19543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tx1"/>
                </a:solidFill>
                <a:effectLst/>
                <a:latin typeface="D-DIN" panose="020B0504030202030204" pitchFamily="34" charset="0"/>
              </a:rPr>
              <a:t>Low promoter holdings</a:t>
            </a:r>
          </a:p>
          <a:p>
            <a:pPr marL="285750" indent="-285750">
              <a:spcAft>
                <a:spcPts val="600"/>
              </a:spcAft>
              <a:buFont typeface="Arial" panose="020B0604020202020204" pitchFamily="34" charset="0"/>
              <a:buChar char="•"/>
            </a:pPr>
            <a:r>
              <a:rPr lang="en-US" sz="1600" dirty="0">
                <a:solidFill>
                  <a:schemeClr val="tx1"/>
                </a:solidFill>
                <a:effectLst/>
                <a:latin typeface="D-DIN" panose="020B0504030202030204" pitchFamily="34" charset="0"/>
              </a:rPr>
              <a:t>Poor corporate governance </a:t>
            </a:r>
          </a:p>
          <a:p>
            <a:pPr marL="285750" indent="-285750">
              <a:spcAft>
                <a:spcPts val="600"/>
              </a:spcAft>
              <a:buFont typeface="Arial" panose="020B0604020202020204" pitchFamily="34" charset="0"/>
              <a:buChar char="•"/>
            </a:pPr>
            <a:r>
              <a:rPr lang="en-US" sz="1600" dirty="0">
                <a:latin typeface="D-DIN" panose="020B0504030202030204" pitchFamily="34" charset="0"/>
              </a:rPr>
              <a:t>H</a:t>
            </a:r>
            <a:r>
              <a:rPr lang="en-US" sz="1600" dirty="0">
                <a:solidFill>
                  <a:schemeClr val="tx1"/>
                </a:solidFill>
                <a:effectLst/>
                <a:latin typeface="D-DIN" panose="020B0504030202030204" pitchFamily="34" charset="0"/>
              </a:rPr>
              <a:t>igh institutional ownership</a:t>
            </a:r>
          </a:p>
          <a:p>
            <a:pPr marL="285750" indent="-285750">
              <a:spcAft>
                <a:spcPts val="600"/>
              </a:spcAft>
              <a:buFont typeface="Arial" panose="020B0604020202020204" pitchFamily="34" charset="0"/>
              <a:buChar char="•"/>
            </a:pPr>
            <a:r>
              <a:rPr lang="en-US" sz="1600" dirty="0">
                <a:solidFill>
                  <a:schemeClr val="tx1"/>
                </a:solidFill>
                <a:effectLst/>
                <a:latin typeface="D-DIN" panose="020B0504030202030204" pitchFamily="34" charset="0"/>
              </a:rPr>
              <a:t>Leverage</a:t>
            </a:r>
          </a:p>
          <a:p>
            <a:pPr marL="285750" indent="-285750">
              <a:spcAft>
                <a:spcPts val="600"/>
              </a:spcAft>
              <a:buFont typeface="Arial" panose="020B0604020202020204" pitchFamily="34" charset="0"/>
              <a:buChar char="•"/>
            </a:pPr>
            <a:r>
              <a:rPr lang="en-US" sz="1600" dirty="0">
                <a:solidFill>
                  <a:schemeClr val="tx1"/>
                </a:solidFill>
                <a:effectLst/>
                <a:latin typeface="D-DIN" panose="020B0504030202030204" pitchFamily="34" charset="0"/>
              </a:rPr>
              <a:t>Fad / hot sectors</a:t>
            </a:r>
          </a:p>
          <a:p>
            <a:pPr marL="285750" indent="-285750">
              <a:spcAft>
                <a:spcPts val="600"/>
              </a:spcAft>
              <a:buFont typeface="Arial" panose="020B0604020202020204" pitchFamily="34" charset="0"/>
              <a:buChar char="•"/>
            </a:pPr>
            <a:r>
              <a:rPr lang="en-US" sz="1600" dirty="0">
                <a:solidFill>
                  <a:schemeClr val="tx1"/>
                </a:solidFill>
                <a:effectLst/>
                <a:latin typeface="D-DIN" panose="020B0504030202030204" pitchFamily="34" charset="0"/>
              </a:rPr>
              <a:t>Expensive valuations</a:t>
            </a:r>
          </a:p>
        </p:txBody>
      </p:sp>
      <p:sp>
        <p:nvSpPr>
          <p:cNvPr id="12" name="Rectangle 2">
            <a:extLst>
              <a:ext uri="{FF2B5EF4-FFF2-40B4-BE49-F238E27FC236}">
                <a16:creationId xmlns:a16="http://schemas.microsoft.com/office/drawing/2014/main" id="{671D7AD0-964F-0137-7486-6DAA11AA16EF}"/>
              </a:ext>
            </a:extLst>
          </p:cNvPr>
          <p:cNvSpPr>
            <a:spLocks noGrp="1" noChangeArrowheads="1"/>
          </p:cNvSpPr>
          <p:nvPr>
            <p:ph type="ctrTitle"/>
          </p:nvPr>
        </p:nvSpPr>
        <p:spPr bwMode="auto">
          <a:xfrm>
            <a:off x="616350" y="680552"/>
            <a:ext cx="9228139"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800" b="1" dirty="0">
                <a:solidFill>
                  <a:srgbClr val="0046AA"/>
                </a:solidFill>
                <a:latin typeface="D-DIN" panose="020B05040302020A0204" pitchFamily="34" charset="0"/>
                <a:cs typeface="Times New Roman" panose="02020603050405020304" pitchFamily="18" charset="0"/>
              </a:rPr>
              <a:t>What we AVOID &amp; </a:t>
            </a:r>
            <a:r>
              <a:rPr lang="en-GB" altLang="en-US" sz="2800" b="1" dirty="0">
                <a:solidFill>
                  <a:srgbClr val="C00000"/>
                </a:solidFill>
                <a:latin typeface="D-DIN" panose="020B05040302020A0204" pitchFamily="34" charset="0"/>
                <a:cs typeface="Times New Roman" panose="02020603050405020304" pitchFamily="18" charset="0"/>
              </a:rPr>
              <a:t>RED FLAGS</a:t>
            </a:r>
            <a:endParaRPr lang="en-US" altLang="en-US" sz="2800" b="1" dirty="0">
              <a:solidFill>
                <a:srgbClr val="C00000"/>
              </a:solidFill>
              <a:latin typeface="D-DIN" panose="020B05040302020A0204" pitchFamily="34" charset="0"/>
              <a:cs typeface="Times New Roman" panose="02020603050405020304" pitchFamily="18" charset="0"/>
            </a:endParaRPr>
          </a:p>
        </p:txBody>
      </p:sp>
    </p:spTree>
    <p:extLst>
      <p:ext uri="{BB962C8B-B14F-4D97-AF65-F5344CB8AC3E}">
        <p14:creationId xmlns:p14="http://schemas.microsoft.com/office/powerpoint/2010/main" val="119862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p:cNvSpPr/>
          <p:nvPr/>
        </p:nvSpPr>
        <p:spPr>
          <a:xfrm>
            <a:off x="7694385" y="3361885"/>
            <a:ext cx="3822700" cy="265232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2"/>
          <p:cNvSpPr txBox="1">
            <a:spLocks noChangeArrowheads="1"/>
          </p:cNvSpPr>
          <p:nvPr/>
        </p:nvSpPr>
        <p:spPr bwMode="auto">
          <a:xfrm>
            <a:off x="614027" y="432946"/>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Trying to identify </a:t>
            </a:r>
            <a:r>
              <a:rPr lang="en-US" altLang="en-US" sz="2800" b="1" kern="0" dirty="0" err="1">
                <a:solidFill>
                  <a:srgbClr val="0046AA"/>
                </a:solidFill>
                <a:latin typeface="D-DIN" panose="020B05040302020A0204" pitchFamily="34" charset="0"/>
                <a:cs typeface="Times New Roman" panose="02020603050405020304" pitchFamily="18" charset="0"/>
              </a:rPr>
              <a:t>Multibaggers</a:t>
            </a:r>
            <a:endParaRPr lang="en-US" altLang="en-US" sz="2800" b="1" kern="0" dirty="0">
              <a:solidFill>
                <a:srgbClr val="0046AA"/>
              </a:solidFill>
              <a:latin typeface="D-DIN" panose="020B05040302020A0204" pitchFamily="34" charset="0"/>
              <a:cs typeface="Times New Roman" panose="02020603050405020304" pitchFamily="18" charset="0"/>
            </a:endParaRPr>
          </a:p>
        </p:txBody>
      </p:sp>
      <p:sp>
        <p:nvSpPr>
          <p:cNvPr id="11" name="Text Box 6"/>
          <p:cNvSpPr txBox="1">
            <a:spLocks noChangeArrowheads="1"/>
          </p:cNvSpPr>
          <p:nvPr/>
        </p:nvSpPr>
        <p:spPr bwMode="auto">
          <a:xfrm>
            <a:off x="622989" y="966219"/>
            <a:ext cx="10969172" cy="400110"/>
          </a:xfrm>
          <a:prstGeom prst="rect">
            <a:avLst/>
          </a:prstGeom>
          <a:noFill/>
          <a:ln w="9525">
            <a:noFill/>
            <a:miter lim="800000"/>
            <a:headEnd/>
            <a:tailEnd/>
          </a:ln>
        </p:spPr>
        <p:txBody>
          <a:bodyPr wrap="square">
            <a:spAutoFit/>
          </a:bodyPr>
          <a:lstStyle/>
          <a:p>
            <a:r>
              <a:rPr lang="en-US" sz="2000" b="1" dirty="0">
                <a:solidFill>
                  <a:srgbClr val="C00000"/>
                </a:solidFill>
                <a:latin typeface="D-DIN" panose="020B05040302020A0204" pitchFamily="34" charset="0"/>
                <a:cs typeface="Calibri" panose="020F0502020204030204" pitchFamily="34" charset="0"/>
              </a:rPr>
              <a:t>Stocks that gives return in multiples of their actual costs are called multi-baggers</a:t>
            </a:r>
            <a:endParaRPr lang="en-US" sz="1200" b="1" dirty="0">
              <a:solidFill>
                <a:srgbClr val="C00000"/>
              </a:solidFill>
              <a:latin typeface="D-DIN" panose="020B05040302020A0204" pitchFamily="34" charset="0"/>
              <a:cs typeface="Calibri" panose="020F0502020204030204" pitchFamily="34" charset="0"/>
            </a:endParaRPr>
          </a:p>
        </p:txBody>
      </p:sp>
      <p:sp>
        <p:nvSpPr>
          <p:cNvPr id="8" name="Text Box 6"/>
          <p:cNvSpPr txBox="1">
            <a:spLocks noChangeArrowheads="1"/>
          </p:cNvSpPr>
          <p:nvPr/>
        </p:nvSpPr>
        <p:spPr bwMode="auto">
          <a:xfrm>
            <a:off x="1009895" y="1385041"/>
            <a:ext cx="6514857" cy="4862870"/>
          </a:xfrm>
          <a:prstGeom prst="rect">
            <a:avLst/>
          </a:prstGeom>
          <a:noFill/>
          <a:ln w="9525">
            <a:noFill/>
            <a:miter lim="800000"/>
            <a:headEnd/>
            <a:tailEnd/>
          </a:ln>
        </p:spPr>
        <p:txBody>
          <a:bodyPr wrap="square">
            <a:spAutoFit/>
          </a:bodyPr>
          <a:lstStyle/>
          <a:p>
            <a:pPr>
              <a:spcBef>
                <a:spcPts val="601"/>
              </a:spcBef>
            </a:pPr>
            <a:r>
              <a:rPr lang="en-US" sz="1600" b="1" dirty="0">
                <a:latin typeface="D-DIN" panose="020B05040302020A0204" pitchFamily="34" charset="0"/>
                <a:cs typeface="Calibri" panose="020F0502020204030204" pitchFamily="34" charset="0"/>
              </a:rPr>
              <a:t>Strong Industry Tailwinds</a:t>
            </a:r>
          </a:p>
          <a:p>
            <a:pPr>
              <a:spcBef>
                <a:spcPts val="601"/>
              </a:spcBef>
            </a:pPr>
            <a:r>
              <a:rPr lang="en-US" sz="1600" b="1" dirty="0">
                <a:latin typeface="D-DIN" panose="020B05040302020A0204" pitchFamily="34" charset="0"/>
                <a:cs typeface="Calibri" panose="020F0502020204030204" pitchFamily="34" charset="0"/>
              </a:rPr>
              <a:t>A Strong MOAT</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High Market Share</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Lowest cost producer / unique resources / Bargaining power</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Pricing Power</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Scale of Operations</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Strong Brand Equity</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Extensive Research &amp; Development Resources and Capability</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Strong Technical Tie-Ups or Intellectual property </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Wide, Strong &amp; Reliable Distribution Network</a:t>
            </a:r>
          </a:p>
          <a:p>
            <a:pPr marL="536602" indent="-342918">
              <a:spcBef>
                <a:spcPts val="601"/>
              </a:spcBef>
              <a:buFont typeface="Arial" panose="020B0604020202020204" pitchFamily="34" charset="0"/>
              <a:buChar char="•"/>
            </a:pPr>
            <a:r>
              <a:rPr lang="en-US" sz="1600" b="1" dirty="0">
                <a:latin typeface="D-DIN" panose="020B05040302020A0204" pitchFamily="34" charset="0"/>
                <a:cs typeface="Calibri" panose="020F0502020204030204" pitchFamily="34" charset="0"/>
              </a:rPr>
              <a:t>Favorable Regulations or Lesser Regulated  </a:t>
            </a:r>
          </a:p>
          <a:p>
            <a:pPr>
              <a:spcBef>
                <a:spcPts val="601"/>
              </a:spcBef>
            </a:pPr>
            <a:r>
              <a:rPr lang="en-US" sz="1600" b="1" dirty="0">
                <a:latin typeface="D-DIN" panose="020B05040302020A0204" pitchFamily="34" charset="0"/>
                <a:cs typeface="Calibri" panose="020F0502020204030204" pitchFamily="34" charset="0"/>
              </a:rPr>
              <a:t>Capable and Reliable Management </a:t>
            </a:r>
          </a:p>
          <a:p>
            <a:pPr>
              <a:spcBef>
                <a:spcPts val="601"/>
              </a:spcBef>
            </a:pPr>
            <a:r>
              <a:rPr lang="en-US" sz="1600" b="1" dirty="0">
                <a:latin typeface="D-DIN" panose="020B05040302020A0204" pitchFamily="34" charset="0"/>
                <a:cs typeface="Calibri" panose="020F0502020204030204" pitchFamily="34" charset="0"/>
              </a:rPr>
              <a:t>Light Balance Sheet</a:t>
            </a:r>
          </a:p>
          <a:p>
            <a:pPr>
              <a:spcBef>
                <a:spcPts val="601"/>
              </a:spcBef>
            </a:pPr>
            <a:r>
              <a:rPr lang="en-US" sz="1600" b="1" dirty="0">
                <a:latin typeface="D-DIN" panose="020B05040302020A0204" pitchFamily="34" charset="0"/>
                <a:cs typeface="Calibri" panose="020F0502020204030204" pitchFamily="34" charset="0"/>
              </a:rPr>
              <a:t>Reasonable Valuations</a:t>
            </a:r>
          </a:p>
          <a:p>
            <a:pPr>
              <a:spcBef>
                <a:spcPts val="601"/>
              </a:spcBef>
            </a:pPr>
            <a:r>
              <a:rPr lang="en-US" sz="1600" b="1" dirty="0">
                <a:latin typeface="D-DIN" panose="020B05040302020A0204" pitchFamily="34" charset="0"/>
                <a:cs typeface="Calibri" panose="020F0502020204030204" pitchFamily="34" charset="0"/>
              </a:rPr>
              <a:t>Last but not the least Patience &amp; Discipline</a:t>
            </a:r>
            <a:endParaRPr lang="en-US" sz="1051" b="1" dirty="0">
              <a:latin typeface="D-DIN" panose="020B05040302020A0204" pitchFamily="34" charset="0"/>
              <a:cs typeface="Calibri" panose="020F0502020204030204" pitchFamily="34" charset="0"/>
            </a:endParaRPr>
          </a:p>
        </p:txBody>
      </p:sp>
      <p:grpSp>
        <p:nvGrpSpPr>
          <p:cNvPr id="13" name="Group 19"/>
          <p:cNvGrpSpPr>
            <a:grpSpLocks/>
          </p:cNvGrpSpPr>
          <p:nvPr/>
        </p:nvGrpSpPr>
        <p:grpSpPr bwMode="auto">
          <a:xfrm>
            <a:off x="740743" y="1522198"/>
            <a:ext cx="215900" cy="71438"/>
            <a:chOff x="641426" y="1647610"/>
            <a:chExt cx="312772" cy="108077"/>
          </a:xfrm>
        </p:grpSpPr>
        <p:sp>
          <p:nvSpPr>
            <p:cNvPr id="14" name="Rectangle 1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40743" y="1853302"/>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40743" y="5059491"/>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 name="Group 22"/>
          <p:cNvGrpSpPr>
            <a:grpSpLocks/>
          </p:cNvGrpSpPr>
          <p:nvPr/>
        </p:nvGrpSpPr>
        <p:grpSpPr bwMode="auto">
          <a:xfrm>
            <a:off x="740743" y="5383581"/>
            <a:ext cx="215900" cy="71438"/>
            <a:chOff x="641426" y="1647610"/>
            <a:chExt cx="312772" cy="108077"/>
          </a:xfrm>
        </p:grpSpPr>
        <p:sp>
          <p:nvSpPr>
            <p:cNvPr id="24" name="Rectangle 2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oup 25"/>
          <p:cNvGrpSpPr>
            <a:grpSpLocks/>
          </p:cNvGrpSpPr>
          <p:nvPr/>
        </p:nvGrpSpPr>
        <p:grpSpPr bwMode="auto">
          <a:xfrm>
            <a:off x="740743" y="5691563"/>
            <a:ext cx="215900" cy="71438"/>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28"/>
          <p:cNvGrpSpPr>
            <a:grpSpLocks/>
          </p:cNvGrpSpPr>
          <p:nvPr/>
        </p:nvGrpSpPr>
        <p:grpSpPr bwMode="auto">
          <a:xfrm>
            <a:off x="740743" y="6029702"/>
            <a:ext cx="215900" cy="71438"/>
            <a:chOff x="641426" y="1647610"/>
            <a:chExt cx="312772" cy="108077"/>
          </a:xfrm>
        </p:grpSpPr>
        <p:sp>
          <p:nvSpPr>
            <p:cNvPr id="30" name="Rectangle 2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4" name="Rectangle 2"/>
          <p:cNvSpPr txBox="1">
            <a:spLocks noChangeArrowheads="1"/>
          </p:cNvSpPr>
          <p:nvPr/>
        </p:nvSpPr>
        <p:spPr bwMode="auto">
          <a:xfrm>
            <a:off x="8262054" y="1838994"/>
            <a:ext cx="267426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2400" b="1" kern="0" dirty="0" err="1">
                <a:solidFill>
                  <a:srgbClr val="0046AA"/>
                </a:solidFill>
                <a:latin typeface="D-DIN" panose="020B05040302020A0204" pitchFamily="34" charset="0"/>
                <a:cs typeface="Times New Roman" panose="02020603050405020304" pitchFamily="18" charset="0"/>
              </a:rPr>
              <a:t>Multibaggers</a:t>
            </a:r>
            <a:r>
              <a:rPr lang="en-US" altLang="en-US" sz="2400" b="1" kern="0" dirty="0">
                <a:solidFill>
                  <a:srgbClr val="0046AA"/>
                </a:solidFill>
                <a:latin typeface="D-DIN" panose="020B05040302020A0204" pitchFamily="34" charset="0"/>
                <a:cs typeface="Times New Roman" panose="02020603050405020304" pitchFamily="18" charset="0"/>
              </a:rPr>
              <a:t> </a:t>
            </a:r>
          </a:p>
          <a:p>
            <a:pPr eaLnBrk="1" hangingPunct="1"/>
            <a:r>
              <a:rPr lang="en-US" altLang="en-US" sz="2400" b="1" kern="0" dirty="0" err="1">
                <a:solidFill>
                  <a:srgbClr val="0046AA"/>
                </a:solidFill>
                <a:latin typeface="D-DIN" panose="020B05040302020A0204" pitchFamily="34" charset="0"/>
                <a:cs typeface="Times New Roman" panose="02020603050405020304" pitchFamily="18" charset="0"/>
              </a:rPr>
              <a:t>milte</a:t>
            </a:r>
            <a:r>
              <a:rPr lang="en-US" altLang="en-US" sz="2400" b="1" kern="0" dirty="0">
                <a:solidFill>
                  <a:srgbClr val="0046AA"/>
                </a:solidFill>
                <a:latin typeface="D-DIN" panose="020B05040302020A0204" pitchFamily="34" charset="0"/>
                <a:cs typeface="Times New Roman" panose="02020603050405020304" pitchFamily="18" charset="0"/>
              </a:rPr>
              <a:t> </a:t>
            </a:r>
            <a:r>
              <a:rPr lang="en-US" altLang="en-US" sz="2400" b="1" kern="0" dirty="0" err="1">
                <a:solidFill>
                  <a:srgbClr val="0046AA"/>
                </a:solidFill>
                <a:latin typeface="D-DIN" panose="020B05040302020A0204" pitchFamily="34" charset="0"/>
                <a:cs typeface="Times New Roman" panose="02020603050405020304" pitchFamily="18" charset="0"/>
              </a:rPr>
              <a:t>nahi</a:t>
            </a:r>
            <a:r>
              <a:rPr lang="en-US" altLang="en-US" sz="2400" b="1" kern="0" dirty="0">
                <a:solidFill>
                  <a:srgbClr val="0046AA"/>
                </a:solidFill>
                <a:latin typeface="D-DIN" panose="020B05040302020A0204" pitchFamily="34" charset="0"/>
                <a:cs typeface="Times New Roman" panose="02020603050405020304" pitchFamily="18" charset="0"/>
              </a:rPr>
              <a:t> </a:t>
            </a:r>
            <a:r>
              <a:rPr lang="en-US" altLang="en-US" sz="2400" b="1" kern="0" dirty="0" err="1">
                <a:solidFill>
                  <a:srgbClr val="0046AA"/>
                </a:solidFill>
                <a:latin typeface="D-DIN" panose="020B05040302020A0204" pitchFamily="34" charset="0"/>
                <a:cs typeface="Times New Roman" panose="02020603050405020304" pitchFamily="18" charset="0"/>
              </a:rPr>
              <a:t>hai</a:t>
            </a:r>
            <a:r>
              <a:rPr lang="en-US" altLang="en-US" sz="2400" b="1" kern="0" dirty="0">
                <a:solidFill>
                  <a:srgbClr val="0046AA"/>
                </a:solidFill>
                <a:latin typeface="D-DIN" panose="020B05040302020A0204" pitchFamily="34" charset="0"/>
                <a:cs typeface="Times New Roman" panose="02020603050405020304" pitchFamily="18" charset="0"/>
              </a:rPr>
              <a:t>… </a:t>
            </a:r>
          </a:p>
          <a:p>
            <a:pPr eaLnBrk="1" hangingPunct="1"/>
            <a:r>
              <a:rPr lang="en-US" altLang="en-US" sz="2400" b="1" kern="0" dirty="0">
                <a:solidFill>
                  <a:srgbClr val="0046AA"/>
                </a:solidFill>
                <a:latin typeface="D-DIN" panose="020B05040302020A0204" pitchFamily="34" charset="0"/>
                <a:cs typeface="Times New Roman" panose="02020603050405020304" pitchFamily="18" charset="0"/>
              </a:rPr>
              <a:t>banana parte </a:t>
            </a:r>
            <a:r>
              <a:rPr lang="en-US" altLang="en-US" sz="2400" b="1" kern="0" dirty="0" err="1">
                <a:solidFill>
                  <a:srgbClr val="0046AA"/>
                </a:solidFill>
                <a:latin typeface="D-DIN" panose="020B05040302020A0204" pitchFamily="34" charset="0"/>
                <a:cs typeface="Times New Roman" panose="02020603050405020304" pitchFamily="18" charset="0"/>
              </a:rPr>
              <a:t>hai</a:t>
            </a:r>
            <a:r>
              <a:rPr lang="en-US" altLang="en-US" sz="2400" b="1" kern="0" dirty="0">
                <a:solidFill>
                  <a:srgbClr val="0046AA"/>
                </a:solidFill>
                <a:latin typeface="D-DIN" panose="020B05040302020A0204" pitchFamily="34" charset="0"/>
                <a:cs typeface="Times New Roman" panose="02020603050405020304" pitchFamily="18" charset="0"/>
              </a:rPr>
              <a:t>…</a:t>
            </a:r>
          </a:p>
        </p:txBody>
      </p:sp>
      <p:sp>
        <p:nvSpPr>
          <p:cNvPr id="2" name="Rectangle 1"/>
          <p:cNvSpPr/>
          <p:nvPr/>
        </p:nvSpPr>
        <p:spPr>
          <a:xfrm>
            <a:off x="8046161" y="4022428"/>
            <a:ext cx="2697844" cy="1755096"/>
          </a:xfrm>
          <a:prstGeom prst="rect">
            <a:avLst/>
          </a:prstGeom>
        </p:spPr>
        <p:txBody>
          <a:bodyPr wrap="square">
            <a:spAutoFit/>
          </a:bodyPr>
          <a:lstStyle/>
          <a:p>
            <a:pPr marL="285760" indent="-285760">
              <a:buFont typeface="Arial" panose="020B0604020202020204" pitchFamily="34" charset="0"/>
              <a:buChar char="•"/>
            </a:pPr>
            <a:r>
              <a:rPr lang="en-US" sz="1801" b="1" dirty="0">
                <a:latin typeface="D-DIN" panose="020B05040302020A0204" pitchFamily="34" charset="0"/>
                <a:cs typeface="Calibri" panose="020F0502020204030204" pitchFamily="34" charset="0"/>
              </a:rPr>
              <a:t>General Observation</a:t>
            </a:r>
          </a:p>
          <a:p>
            <a:pPr marL="285760" indent="-285760">
              <a:buFont typeface="Arial" panose="020B0604020202020204" pitchFamily="34" charset="0"/>
              <a:buChar char="•"/>
            </a:pPr>
            <a:r>
              <a:rPr lang="en-IN" sz="1801" b="1" dirty="0">
                <a:latin typeface="D-DIN" panose="020B05040302020A0204" pitchFamily="34" charset="0"/>
                <a:cs typeface="Calibri" panose="020F0502020204030204" pitchFamily="34" charset="0"/>
              </a:rPr>
              <a:t>Stock screener</a:t>
            </a:r>
          </a:p>
          <a:p>
            <a:pPr marL="285760" indent="-285760">
              <a:buFont typeface="Arial" panose="020B0604020202020204" pitchFamily="34" charset="0"/>
              <a:buChar char="•"/>
            </a:pPr>
            <a:r>
              <a:rPr lang="en-IN" sz="1801" b="1" dirty="0">
                <a:latin typeface="D-DIN" panose="020B05040302020A0204" pitchFamily="34" charset="0"/>
                <a:cs typeface="Calibri" panose="020F0502020204030204" pitchFamily="34" charset="0"/>
              </a:rPr>
              <a:t>Macro Trends</a:t>
            </a:r>
          </a:p>
          <a:p>
            <a:pPr marL="285760" indent="-285760">
              <a:buFont typeface="Arial" panose="020B0604020202020204" pitchFamily="34" charset="0"/>
              <a:buChar char="•"/>
            </a:pPr>
            <a:r>
              <a:rPr lang="en-IN" sz="1801" b="1" dirty="0">
                <a:latin typeface="D-DIN" panose="020B05040302020A0204" pitchFamily="34" charset="0"/>
                <a:cs typeface="Calibri" panose="020F0502020204030204" pitchFamily="34" charset="0"/>
              </a:rPr>
              <a:t>Sectoral Trends</a:t>
            </a:r>
          </a:p>
          <a:p>
            <a:pPr marL="285760" indent="-285760">
              <a:buFont typeface="Arial" panose="020B0604020202020204" pitchFamily="34" charset="0"/>
              <a:buChar char="•"/>
            </a:pPr>
            <a:r>
              <a:rPr lang="en-IN" sz="1801" b="1" dirty="0">
                <a:latin typeface="D-DIN" panose="020B05040302020A0204" pitchFamily="34" charset="0"/>
                <a:cs typeface="Calibri" panose="020F0502020204030204" pitchFamily="34" charset="0"/>
              </a:rPr>
              <a:t>Special Situation</a:t>
            </a:r>
          </a:p>
          <a:p>
            <a:pPr marL="285760" indent="-285760">
              <a:buFont typeface="Arial" panose="020B0604020202020204" pitchFamily="34" charset="0"/>
              <a:buChar char="•"/>
            </a:pPr>
            <a:r>
              <a:rPr lang="en-IN" sz="1801" b="1" dirty="0">
                <a:latin typeface="D-DIN" panose="020B05040302020A0204" pitchFamily="34" charset="0"/>
                <a:cs typeface="Calibri" panose="020F0502020204030204" pitchFamily="34" charset="0"/>
              </a:rPr>
              <a:t>Circle of Competence</a:t>
            </a:r>
          </a:p>
        </p:txBody>
      </p:sp>
      <p:sp>
        <p:nvSpPr>
          <p:cNvPr id="33" name="Rectangle 2"/>
          <p:cNvSpPr>
            <a:spLocks noGrp="1" noChangeArrowheads="1"/>
          </p:cNvSpPr>
          <p:nvPr>
            <p:ph type="ctrTitle"/>
          </p:nvPr>
        </p:nvSpPr>
        <p:spPr bwMode="auto">
          <a:xfrm>
            <a:off x="8046161" y="3528854"/>
            <a:ext cx="3779355"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US" altLang="en-US" sz="2400" b="1" dirty="0">
                <a:solidFill>
                  <a:srgbClr val="C00000"/>
                </a:solidFill>
                <a:latin typeface="D-DIN" panose="020B05040302020A0204" pitchFamily="34" charset="0"/>
                <a:cs typeface="Times New Roman" panose="02020603050405020304" pitchFamily="18" charset="0"/>
              </a:rPr>
              <a:t>Generating a Stock Idea</a:t>
            </a:r>
          </a:p>
        </p:txBody>
      </p:sp>
      <p:pic>
        <p:nvPicPr>
          <p:cNvPr id="32"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C0D5B7F-B5C7-4F29-B0F8-43554E5C7DD8}"/>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75010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7F20B92-5281-9997-7C9D-DB2B160D4B39}"/>
              </a:ext>
            </a:extLst>
          </p:cNvPr>
          <p:cNvSpPr/>
          <p:nvPr/>
        </p:nvSpPr>
        <p:spPr>
          <a:xfrm>
            <a:off x="977900" y="3206687"/>
            <a:ext cx="3213100" cy="2035238"/>
          </a:xfrm>
          <a:prstGeom prst="roundRect">
            <a:avLst>
              <a:gd name="adj" fmla="val 765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800" dirty="0">
                <a:latin typeface="D-DIN" panose="020B0504030202030204" pitchFamily="34" charset="0"/>
              </a:rPr>
              <a:t>The company has to be a growth company with above-average growth potential for the next 3-5 years. Markets reward a higher PE multiple for growth companies.</a:t>
            </a:r>
          </a:p>
        </p:txBody>
      </p:sp>
      <p:pic>
        <p:nvPicPr>
          <p:cNvPr id="19"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0562EFB-3972-03F7-4FBC-F132EC4EEA63}"/>
              </a:ext>
            </a:extLst>
          </p:cNvPr>
          <p:cNvSpPr txBox="1">
            <a:spLocks/>
          </p:cNvSpPr>
          <p:nvPr/>
        </p:nvSpPr>
        <p:spPr bwMode="auto">
          <a:xfrm>
            <a:off x="838127" y="656796"/>
            <a:ext cx="3492645"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2800" b="1" dirty="0" err="1">
                <a:solidFill>
                  <a:srgbClr val="0046AA"/>
                </a:solidFill>
                <a:latin typeface="D-DIN" panose="020B05040302020A0204" pitchFamily="34" charset="0"/>
                <a:cs typeface="Times New Roman" panose="02020603050405020304" pitchFamily="18" charset="0"/>
              </a:rPr>
              <a:t>Multibagger</a:t>
            </a:r>
            <a:r>
              <a:rPr lang="en-US" altLang="en-US" sz="2800" b="1" dirty="0">
                <a:solidFill>
                  <a:srgbClr val="0046AA"/>
                </a:solidFill>
                <a:latin typeface="D-DIN" panose="020B05040302020A0204" pitchFamily="34" charset="0"/>
                <a:cs typeface="Times New Roman" panose="02020603050405020304" pitchFamily="18" charset="0"/>
              </a:rPr>
              <a:t> Approach</a:t>
            </a:r>
            <a:endParaRPr lang="en-IN" sz="2800" b="1" dirty="0">
              <a:solidFill>
                <a:srgbClr val="0046AA"/>
              </a:solidFill>
              <a:latin typeface="D-DIN" panose="020B05040302020A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CCC6015-A329-520F-3875-B8C57EABBA3E}"/>
              </a:ext>
            </a:extLst>
          </p:cNvPr>
          <p:cNvSpPr txBox="1"/>
          <p:nvPr/>
        </p:nvSpPr>
        <p:spPr>
          <a:xfrm>
            <a:off x="977900" y="2632882"/>
            <a:ext cx="3213100" cy="461665"/>
          </a:xfrm>
          <a:prstGeom prst="rect">
            <a:avLst/>
          </a:prstGeom>
          <a:noFill/>
        </p:spPr>
        <p:txBody>
          <a:bodyPr wrap="square">
            <a:spAutoFit/>
          </a:bodyPr>
          <a:lstStyle/>
          <a:p>
            <a:pPr marL="0" marR="0" algn="ctr">
              <a:spcBef>
                <a:spcPts val="0"/>
              </a:spcBef>
              <a:spcAft>
                <a:spcPts val="0"/>
              </a:spcAft>
            </a:pPr>
            <a:r>
              <a:rPr lang="en-US" sz="2400" b="1" dirty="0">
                <a:solidFill>
                  <a:srgbClr val="C00000"/>
                </a:solidFill>
                <a:effectLst/>
                <a:latin typeface="D-DIN" panose="020B0504030202030204" pitchFamily="34" charset="0"/>
                <a:ea typeface="Calibri" panose="020F0502020204030204" pitchFamily="34" charset="0"/>
              </a:rPr>
              <a:t>GROWTH</a:t>
            </a:r>
          </a:p>
        </p:txBody>
      </p:sp>
      <p:sp>
        <p:nvSpPr>
          <p:cNvPr id="8" name="Rectangle: Rounded Corners 7">
            <a:extLst>
              <a:ext uri="{FF2B5EF4-FFF2-40B4-BE49-F238E27FC236}">
                <a16:creationId xmlns:a16="http://schemas.microsoft.com/office/drawing/2014/main" id="{E7A2B779-D2BA-28EA-10CA-46DE854D1414}"/>
              </a:ext>
            </a:extLst>
          </p:cNvPr>
          <p:cNvSpPr/>
          <p:nvPr/>
        </p:nvSpPr>
        <p:spPr>
          <a:xfrm>
            <a:off x="4457700" y="3206687"/>
            <a:ext cx="3213100" cy="2035238"/>
          </a:xfrm>
          <a:prstGeom prst="roundRect">
            <a:avLst>
              <a:gd name="adj" fmla="val 765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800" dirty="0">
                <a:solidFill>
                  <a:schemeClr val="tx1"/>
                </a:solidFill>
                <a:effectLst/>
                <a:latin typeface="D-DIN" panose="020B0504030202030204" pitchFamily="34" charset="0"/>
              </a:rPr>
              <a:t>Contrarian approach does not mean doing the opposite of others, rather, it means doing things differently. Buying in popular names will not provide </a:t>
            </a:r>
            <a:r>
              <a:rPr lang="en-US" sz="1800" dirty="0" err="1">
                <a:solidFill>
                  <a:schemeClr val="tx1"/>
                </a:solidFill>
                <a:effectLst/>
                <a:latin typeface="D-DIN" panose="020B0504030202030204" pitchFamily="34" charset="0"/>
              </a:rPr>
              <a:t>multibagger</a:t>
            </a:r>
            <a:r>
              <a:rPr lang="en-US" sz="1800" dirty="0">
                <a:solidFill>
                  <a:schemeClr val="tx1"/>
                </a:solidFill>
                <a:effectLst/>
                <a:latin typeface="D-DIN" panose="020B0504030202030204" pitchFamily="34" charset="0"/>
              </a:rPr>
              <a:t> returns.</a:t>
            </a:r>
            <a:endParaRPr lang="en-US" sz="1800" dirty="0"/>
          </a:p>
        </p:txBody>
      </p:sp>
      <p:sp>
        <p:nvSpPr>
          <p:cNvPr id="11" name="Rectangle: Rounded Corners 10">
            <a:extLst>
              <a:ext uri="{FF2B5EF4-FFF2-40B4-BE49-F238E27FC236}">
                <a16:creationId xmlns:a16="http://schemas.microsoft.com/office/drawing/2014/main" id="{444E9CBE-E77E-805D-1E12-CD1714283620}"/>
              </a:ext>
            </a:extLst>
          </p:cNvPr>
          <p:cNvSpPr/>
          <p:nvPr/>
        </p:nvSpPr>
        <p:spPr>
          <a:xfrm>
            <a:off x="7932965" y="3206687"/>
            <a:ext cx="3213100" cy="2035238"/>
          </a:xfrm>
          <a:prstGeom prst="roundRect">
            <a:avLst>
              <a:gd name="adj" fmla="val 765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700" dirty="0">
                <a:solidFill>
                  <a:schemeClr val="tx1"/>
                </a:solidFill>
                <a:effectLst/>
                <a:latin typeface="D-DIN" panose="020B0504030202030204" pitchFamily="34" charset="0"/>
              </a:rPr>
              <a:t>The valuation has to be reasonable. This is important because there has to be potential for re-rating. A combination of EPS growth </a:t>
            </a:r>
          </a:p>
          <a:p>
            <a:pPr algn="ctr"/>
            <a:r>
              <a:rPr lang="en-US" sz="1700" dirty="0">
                <a:solidFill>
                  <a:schemeClr val="tx1"/>
                </a:solidFill>
                <a:effectLst/>
                <a:latin typeface="D-DIN" panose="020B0504030202030204" pitchFamily="34" charset="0"/>
              </a:rPr>
              <a:t>and PE re-rating leads to </a:t>
            </a:r>
            <a:r>
              <a:rPr lang="en-US" sz="1700" dirty="0" err="1">
                <a:solidFill>
                  <a:schemeClr val="tx1"/>
                </a:solidFill>
                <a:effectLst/>
                <a:latin typeface="D-DIN" panose="020B0504030202030204" pitchFamily="34" charset="0"/>
              </a:rPr>
              <a:t>multibagger</a:t>
            </a:r>
            <a:r>
              <a:rPr lang="en-US" sz="1700" dirty="0">
                <a:solidFill>
                  <a:schemeClr val="tx1"/>
                </a:solidFill>
                <a:effectLst/>
                <a:latin typeface="D-DIN" panose="020B0504030202030204" pitchFamily="34" charset="0"/>
              </a:rPr>
              <a:t> returns.</a:t>
            </a:r>
            <a:endParaRPr lang="en-US" sz="1700" dirty="0"/>
          </a:p>
        </p:txBody>
      </p:sp>
      <p:sp>
        <p:nvSpPr>
          <p:cNvPr id="15" name="TextBox 14">
            <a:extLst>
              <a:ext uri="{FF2B5EF4-FFF2-40B4-BE49-F238E27FC236}">
                <a16:creationId xmlns:a16="http://schemas.microsoft.com/office/drawing/2014/main" id="{FD5C2F43-AAA2-089F-827D-9F4229BB38E2}"/>
              </a:ext>
            </a:extLst>
          </p:cNvPr>
          <p:cNvSpPr txBox="1"/>
          <p:nvPr/>
        </p:nvSpPr>
        <p:spPr>
          <a:xfrm>
            <a:off x="5391375" y="2583051"/>
            <a:ext cx="1992832" cy="461665"/>
          </a:xfrm>
          <a:prstGeom prst="rect">
            <a:avLst/>
          </a:prstGeom>
          <a:noFill/>
        </p:spPr>
        <p:txBody>
          <a:bodyPr wrap="square">
            <a:spAutoFit/>
          </a:bodyPr>
          <a:lstStyle/>
          <a:p>
            <a:pPr marL="0" marR="0">
              <a:spcBef>
                <a:spcPts val="0"/>
              </a:spcBef>
              <a:spcAft>
                <a:spcPts val="0"/>
              </a:spcAft>
            </a:pPr>
            <a:r>
              <a:rPr lang="en-US" b="1" dirty="0">
                <a:solidFill>
                  <a:srgbClr val="C00000"/>
                </a:solidFill>
                <a:latin typeface="D-DIN" panose="020B0504030202030204" pitchFamily="34" charset="0"/>
              </a:rPr>
              <a:t>CONTRARIAN</a:t>
            </a:r>
          </a:p>
        </p:txBody>
      </p:sp>
      <p:sp>
        <p:nvSpPr>
          <p:cNvPr id="18" name="TextBox 17">
            <a:extLst>
              <a:ext uri="{FF2B5EF4-FFF2-40B4-BE49-F238E27FC236}">
                <a16:creationId xmlns:a16="http://schemas.microsoft.com/office/drawing/2014/main" id="{B5EE0654-5012-A70B-9BB3-AEF70EBF60DC}"/>
              </a:ext>
            </a:extLst>
          </p:cNvPr>
          <p:cNvSpPr txBox="1"/>
          <p:nvPr/>
        </p:nvSpPr>
        <p:spPr>
          <a:xfrm>
            <a:off x="7928430" y="2632883"/>
            <a:ext cx="3213100" cy="461665"/>
          </a:xfrm>
          <a:prstGeom prst="rect">
            <a:avLst/>
          </a:prstGeom>
          <a:noFill/>
        </p:spPr>
        <p:txBody>
          <a:bodyPr wrap="square">
            <a:spAutoFit/>
          </a:bodyPr>
          <a:lstStyle/>
          <a:p>
            <a:pPr marL="0" marR="0" algn="ctr">
              <a:spcBef>
                <a:spcPts val="0"/>
              </a:spcBef>
              <a:spcAft>
                <a:spcPts val="0"/>
              </a:spcAft>
            </a:pPr>
            <a:r>
              <a:rPr lang="en-US" b="1" dirty="0">
                <a:solidFill>
                  <a:srgbClr val="C00000"/>
                </a:solidFill>
                <a:latin typeface="D-DIN" panose="020B0504030202030204" pitchFamily="34" charset="0"/>
              </a:rPr>
              <a:t>VALUE</a:t>
            </a:r>
          </a:p>
        </p:txBody>
      </p:sp>
      <p:sp>
        <p:nvSpPr>
          <p:cNvPr id="22" name="Rectangle 21">
            <a:extLst>
              <a:ext uri="{FF2B5EF4-FFF2-40B4-BE49-F238E27FC236}">
                <a16:creationId xmlns:a16="http://schemas.microsoft.com/office/drawing/2014/main" id="{D98559E2-78A0-A41A-6302-0644F4312172}"/>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9" name="Picture 8">
            <a:extLst>
              <a:ext uri="{FF2B5EF4-FFF2-40B4-BE49-F238E27FC236}">
                <a16:creationId xmlns:a16="http://schemas.microsoft.com/office/drawing/2014/main" id="{BF9C8018-CFC8-28CC-9D60-73EA13D68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506" y="2199820"/>
            <a:ext cx="666843" cy="552527"/>
          </a:xfrm>
          <a:prstGeom prst="rect">
            <a:avLst/>
          </a:prstGeom>
        </p:spPr>
      </p:pic>
      <p:pic>
        <p:nvPicPr>
          <p:cNvPr id="12" name="Picture 11">
            <a:extLst>
              <a:ext uri="{FF2B5EF4-FFF2-40B4-BE49-F238E27FC236}">
                <a16:creationId xmlns:a16="http://schemas.microsoft.com/office/drawing/2014/main" id="{B0DCF14D-6334-212F-6511-E00F7C448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2164" y="2544320"/>
            <a:ext cx="619211" cy="552527"/>
          </a:xfrm>
          <a:prstGeom prst="rect">
            <a:avLst/>
          </a:prstGeom>
        </p:spPr>
      </p:pic>
      <p:pic>
        <p:nvPicPr>
          <p:cNvPr id="20" name="Picture 19">
            <a:extLst>
              <a:ext uri="{FF2B5EF4-FFF2-40B4-BE49-F238E27FC236}">
                <a16:creationId xmlns:a16="http://schemas.microsoft.com/office/drawing/2014/main" id="{562535CC-3024-3F35-D098-DFE6479D2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878" y="2476083"/>
            <a:ext cx="619210" cy="560794"/>
          </a:xfrm>
          <a:prstGeom prst="rect">
            <a:avLst/>
          </a:prstGeom>
        </p:spPr>
      </p:pic>
    </p:spTree>
    <p:extLst>
      <p:ext uri="{BB962C8B-B14F-4D97-AF65-F5344CB8AC3E}">
        <p14:creationId xmlns:p14="http://schemas.microsoft.com/office/powerpoint/2010/main" val="427138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
          <p:cNvSpPr>
            <a:spLocks noGrp="1" noChangeArrowheads="1"/>
          </p:cNvSpPr>
          <p:nvPr>
            <p:ph type="ctrTitle"/>
          </p:nvPr>
        </p:nvSpPr>
        <p:spPr bwMode="auto">
          <a:xfrm>
            <a:off x="627926" y="366722"/>
            <a:ext cx="8443504"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400" b="1" dirty="0">
                <a:solidFill>
                  <a:srgbClr val="0046AA"/>
                </a:solidFill>
                <a:latin typeface="D-DIN" panose="020B05040302020A0204" pitchFamily="34" charset="0"/>
                <a:cs typeface="Times New Roman" panose="02020603050405020304" pitchFamily="18" charset="0"/>
              </a:rPr>
              <a:t>Understanding Risk</a:t>
            </a:r>
            <a:endParaRPr lang="en-US" altLang="en-US" sz="2400" b="1" dirty="0">
              <a:solidFill>
                <a:srgbClr val="0046AA"/>
              </a:solidFill>
              <a:latin typeface="D-DIN" panose="020B05040302020A0204" pitchFamily="34" charset="0"/>
              <a:cs typeface="Times New Roman" panose="02020603050405020304" pitchFamily="18" charset="0"/>
            </a:endParaRPr>
          </a:p>
        </p:txBody>
      </p:sp>
      <p:pic>
        <p:nvPicPr>
          <p:cNvPr id="10"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3BF1323-15E5-4DCE-889E-D06D2BDD263E}"/>
              </a:ext>
            </a:extLst>
          </p:cNvPr>
          <p:cNvSpPr txBox="1"/>
          <p:nvPr/>
        </p:nvSpPr>
        <p:spPr>
          <a:xfrm>
            <a:off x="2127606" y="1806463"/>
            <a:ext cx="7936789" cy="707886"/>
          </a:xfrm>
          <a:prstGeom prst="rect">
            <a:avLst/>
          </a:prstGeom>
          <a:noFill/>
        </p:spPr>
        <p:txBody>
          <a:bodyPr wrap="none" rtlCol="0">
            <a:spAutoFit/>
          </a:bodyPr>
          <a:lstStyle/>
          <a:p>
            <a:pPr marL="0" marR="0" algn="ctr">
              <a:spcBef>
                <a:spcPts val="0"/>
              </a:spcBef>
              <a:spcAft>
                <a:spcPts val="0"/>
              </a:spcAft>
            </a:pPr>
            <a:r>
              <a:rPr lang="en-US" sz="2000" b="1" dirty="0">
                <a:effectLst/>
                <a:latin typeface="D-DIN" panose="020B0504030202030204" pitchFamily="34" charset="0"/>
                <a:ea typeface="Calibri" panose="020F0502020204030204" pitchFamily="34" charset="0"/>
              </a:rPr>
              <a:t>Risk is not a number, rather, it is a concept or notion.</a:t>
            </a:r>
          </a:p>
          <a:p>
            <a:pPr marL="0" marR="0" algn="ctr">
              <a:spcBef>
                <a:spcPts val="0"/>
              </a:spcBef>
              <a:spcAft>
                <a:spcPts val="0"/>
              </a:spcAft>
            </a:pPr>
            <a:r>
              <a:rPr lang="en-US" sz="2000" b="1" dirty="0">
                <a:effectLst/>
                <a:latin typeface="D-DIN" panose="020B0504030202030204" pitchFamily="34" charset="0"/>
                <a:ea typeface="Calibri" panose="020F0502020204030204" pitchFamily="34" charset="0"/>
              </a:rPr>
              <a:t>Risk equates to what Ben Graham called a “Permanent </a:t>
            </a:r>
            <a:r>
              <a:rPr lang="en-US" sz="2000" b="1" dirty="0">
                <a:latin typeface="D-DIN" panose="020B0504030202030204" pitchFamily="34" charset="0"/>
                <a:ea typeface="Calibri" panose="020F0502020204030204" pitchFamily="34" charset="0"/>
              </a:rPr>
              <a:t>L</a:t>
            </a:r>
            <a:r>
              <a:rPr lang="en-US" sz="2000" b="1" dirty="0">
                <a:effectLst/>
                <a:latin typeface="D-DIN" panose="020B0504030202030204" pitchFamily="34" charset="0"/>
                <a:ea typeface="Calibri" panose="020F0502020204030204" pitchFamily="34" charset="0"/>
              </a:rPr>
              <a:t>oss of Capital".</a:t>
            </a:r>
            <a:endParaRPr lang="en-US" sz="2800" b="1" dirty="0">
              <a:latin typeface="D-DIN" panose="020B0504030202030204" pitchFamily="34" charset="0"/>
            </a:endParaRPr>
          </a:p>
        </p:txBody>
      </p:sp>
      <p:sp>
        <p:nvSpPr>
          <p:cNvPr id="4" name="Rectangle: Rounded Corners 3">
            <a:extLst>
              <a:ext uri="{FF2B5EF4-FFF2-40B4-BE49-F238E27FC236}">
                <a16:creationId xmlns:a16="http://schemas.microsoft.com/office/drawing/2014/main" id="{6FF0521C-0115-0383-C808-4CB6C75BDD2D}"/>
              </a:ext>
            </a:extLst>
          </p:cNvPr>
          <p:cNvSpPr/>
          <p:nvPr/>
        </p:nvSpPr>
        <p:spPr>
          <a:xfrm>
            <a:off x="1209221" y="3540904"/>
            <a:ext cx="3213100" cy="1806718"/>
          </a:xfrm>
          <a:prstGeom prst="roundRect">
            <a:avLst>
              <a:gd name="adj" fmla="val 7654"/>
            </a:avLst>
          </a:prstGeom>
          <a:solidFill>
            <a:srgbClr val="F6F7F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D4554-3C47-DF63-5137-49A80005D44B}"/>
              </a:ext>
            </a:extLst>
          </p:cNvPr>
          <p:cNvSpPr txBox="1"/>
          <p:nvPr/>
        </p:nvSpPr>
        <p:spPr>
          <a:xfrm>
            <a:off x="1407886" y="3782543"/>
            <a:ext cx="2819399" cy="1323439"/>
          </a:xfrm>
          <a:prstGeom prst="rect">
            <a:avLst/>
          </a:prstGeom>
          <a:noFill/>
        </p:spPr>
        <p:txBody>
          <a:bodyPr wrap="square" rtlCol="0">
            <a:spAutoFit/>
          </a:bodyPr>
          <a:lstStyle/>
          <a:p>
            <a:pPr algn="ctr">
              <a:spcAft>
                <a:spcPts val="600"/>
              </a:spcAft>
            </a:pPr>
            <a:r>
              <a:rPr lang="en-US" sz="1600" dirty="0">
                <a:solidFill>
                  <a:schemeClr val="tx1"/>
                </a:solidFill>
                <a:effectLst/>
                <a:latin typeface="D-DIN" panose="020B0504030202030204" pitchFamily="34" charset="0"/>
              </a:rPr>
              <a:t>Risk of buying stocks dear without adequate margin of safety. Reasonable valuation is the corner stone of all our investment decisions.</a:t>
            </a:r>
            <a:endParaRPr lang="en-US" sz="1600" dirty="0"/>
          </a:p>
        </p:txBody>
      </p:sp>
      <p:sp>
        <p:nvSpPr>
          <p:cNvPr id="6" name="TextBox 5">
            <a:extLst>
              <a:ext uri="{FF2B5EF4-FFF2-40B4-BE49-F238E27FC236}">
                <a16:creationId xmlns:a16="http://schemas.microsoft.com/office/drawing/2014/main" id="{D4D502FB-4B4B-156A-29F7-BD6180EF9D6F}"/>
              </a:ext>
            </a:extLst>
          </p:cNvPr>
          <p:cNvSpPr txBox="1"/>
          <p:nvPr/>
        </p:nvSpPr>
        <p:spPr>
          <a:xfrm>
            <a:off x="1209221" y="2867212"/>
            <a:ext cx="3213100" cy="461665"/>
          </a:xfrm>
          <a:prstGeom prst="rect">
            <a:avLst/>
          </a:prstGeom>
          <a:noFill/>
        </p:spPr>
        <p:txBody>
          <a:bodyPr wrap="square">
            <a:spAutoFit/>
          </a:bodyPr>
          <a:lstStyle/>
          <a:p>
            <a:pPr marL="0" marR="0" algn="ctr">
              <a:spcBef>
                <a:spcPts val="0"/>
              </a:spcBef>
              <a:spcAft>
                <a:spcPts val="0"/>
              </a:spcAft>
            </a:pPr>
            <a:r>
              <a:rPr lang="en-US" sz="2400" b="1" dirty="0">
                <a:solidFill>
                  <a:srgbClr val="C00000"/>
                </a:solidFill>
                <a:effectLst/>
                <a:latin typeface="D-DIN" panose="020B0504030202030204" pitchFamily="34" charset="0"/>
                <a:ea typeface="Calibri" panose="020F0502020204030204" pitchFamily="34" charset="0"/>
              </a:rPr>
              <a:t>VALUATION RISK</a:t>
            </a:r>
          </a:p>
        </p:txBody>
      </p:sp>
      <p:sp>
        <p:nvSpPr>
          <p:cNvPr id="7" name="Rectangle: Rounded Corners 6">
            <a:extLst>
              <a:ext uri="{FF2B5EF4-FFF2-40B4-BE49-F238E27FC236}">
                <a16:creationId xmlns:a16="http://schemas.microsoft.com/office/drawing/2014/main" id="{54C858C7-8C0D-235F-A50A-929354818EB7}"/>
              </a:ext>
            </a:extLst>
          </p:cNvPr>
          <p:cNvSpPr/>
          <p:nvPr/>
        </p:nvSpPr>
        <p:spPr>
          <a:xfrm>
            <a:off x="4841421" y="3540904"/>
            <a:ext cx="3213100" cy="1806718"/>
          </a:xfrm>
          <a:prstGeom prst="roundRect">
            <a:avLst>
              <a:gd name="adj" fmla="val 7654"/>
            </a:avLst>
          </a:prstGeom>
          <a:solidFill>
            <a:srgbClr val="F6F7F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C0BD6E-891B-85D9-03E3-A259C9927DB6}"/>
              </a:ext>
            </a:extLst>
          </p:cNvPr>
          <p:cNvSpPr txBox="1"/>
          <p:nvPr/>
        </p:nvSpPr>
        <p:spPr>
          <a:xfrm>
            <a:off x="4841421" y="2867212"/>
            <a:ext cx="3213100" cy="461665"/>
          </a:xfrm>
          <a:prstGeom prst="rect">
            <a:avLst/>
          </a:prstGeom>
          <a:noFill/>
        </p:spPr>
        <p:txBody>
          <a:bodyPr wrap="square">
            <a:spAutoFit/>
          </a:bodyPr>
          <a:lstStyle/>
          <a:p>
            <a:pPr marL="0" marR="0" algn="ctr">
              <a:spcBef>
                <a:spcPts val="0"/>
              </a:spcBef>
              <a:spcAft>
                <a:spcPts val="0"/>
              </a:spcAft>
            </a:pPr>
            <a:r>
              <a:rPr lang="en-US" sz="2400" b="1" dirty="0">
                <a:solidFill>
                  <a:srgbClr val="C00000"/>
                </a:solidFill>
                <a:effectLst/>
                <a:latin typeface="D-DIN" panose="020B0504030202030204" pitchFamily="34" charset="0"/>
                <a:ea typeface="Calibri" panose="020F0502020204030204" pitchFamily="34" charset="0"/>
              </a:rPr>
              <a:t>Earnings Risk</a:t>
            </a:r>
          </a:p>
        </p:txBody>
      </p:sp>
      <p:sp>
        <p:nvSpPr>
          <p:cNvPr id="9" name="TextBox 8">
            <a:extLst>
              <a:ext uri="{FF2B5EF4-FFF2-40B4-BE49-F238E27FC236}">
                <a16:creationId xmlns:a16="http://schemas.microsoft.com/office/drawing/2014/main" id="{CB9EB7EF-68EC-4CED-C043-E2F80E106BBA}"/>
              </a:ext>
            </a:extLst>
          </p:cNvPr>
          <p:cNvSpPr txBox="1"/>
          <p:nvPr/>
        </p:nvSpPr>
        <p:spPr>
          <a:xfrm>
            <a:off x="5038271" y="3782543"/>
            <a:ext cx="2819399" cy="1323439"/>
          </a:xfrm>
          <a:prstGeom prst="rect">
            <a:avLst/>
          </a:prstGeom>
          <a:noFill/>
        </p:spPr>
        <p:txBody>
          <a:bodyPr wrap="square" rtlCol="0">
            <a:spAutoFit/>
          </a:bodyPr>
          <a:lstStyle/>
          <a:p>
            <a:pPr algn="ctr">
              <a:spcAft>
                <a:spcPts val="600"/>
              </a:spcAft>
            </a:pPr>
            <a:r>
              <a:rPr lang="en-US" sz="1600" dirty="0">
                <a:solidFill>
                  <a:schemeClr val="tx1"/>
                </a:solidFill>
                <a:effectLst/>
                <a:latin typeface="D-DIN" panose="020B0504030202030204" pitchFamily="34" charset="0"/>
              </a:rPr>
              <a:t>Risk that current earnings could decline due to technological changes, economic changes or deterioration in management.</a:t>
            </a:r>
            <a:endParaRPr lang="en-US" sz="1600" dirty="0"/>
          </a:p>
        </p:txBody>
      </p:sp>
      <p:sp>
        <p:nvSpPr>
          <p:cNvPr id="11" name="Rectangle: Rounded Corners 10">
            <a:extLst>
              <a:ext uri="{FF2B5EF4-FFF2-40B4-BE49-F238E27FC236}">
                <a16:creationId xmlns:a16="http://schemas.microsoft.com/office/drawing/2014/main" id="{9732276B-D105-DA6B-9BA2-E0F80A098FAD}"/>
              </a:ext>
            </a:extLst>
          </p:cNvPr>
          <p:cNvSpPr/>
          <p:nvPr/>
        </p:nvSpPr>
        <p:spPr>
          <a:xfrm>
            <a:off x="8473621" y="3540904"/>
            <a:ext cx="3213100" cy="1806718"/>
          </a:xfrm>
          <a:prstGeom prst="roundRect">
            <a:avLst>
              <a:gd name="adj" fmla="val 7654"/>
            </a:avLst>
          </a:prstGeom>
          <a:solidFill>
            <a:srgbClr val="F6F7F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9340CBA-D55D-95F9-23C7-5D8F587AC1C9}"/>
              </a:ext>
            </a:extLst>
          </p:cNvPr>
          <p:cNvSpPr txBox="1"/>
          <p:nvPr/>
        </p:nvSpPr>
        <p:spPr>
          <a:xfrm>
            <a:off x="8473621" y="2867212"/>
            <a:ext cx="3213100" cy="461665"/>
          </a:xfrm>
          <a:prstGeom prst="rect">
            <a:avLst/>
          </a:prstGeom>
          <a:noFill/>
        </p:spPr>
        <p:txBody>
          <a:bodyPr wrap="square">
            <a:spAutoFit/>
          </a:bodyPr>
          <a:lstStyle/>
          <a:p>
            <a:pPr marL="0" marR="0" algn="ctr">
              <a:spcBef>
                <a:spcPts val="0"/>
              </a:spcBef>
              <a:spcAft>
                <a:spcPts val="0"/>
              </a:spcAft>
            </a:pPr>
            <a:r>
              <a:rPr lang="en-US" sz="2400" b="1" dirty="0">
                <a:solidFill>
                  <a:srgbClr val="C00000"/>
                </a:solidFill>
                <a:effectLst/>
                <a:latin typeface="D-DIN" panose="020B0504030202030204" pitchFamily="34" charset="0"/>
                <a:ea typeface="Calibri" panose="020F0502020204030204" pitchFamily="34" charset="0"/>
              </a:rPr>
              <a:t>Balance Sheet Risk </a:t>
            </a:r>
          </a:p>
        </p:txBody>
      </p:sp>
      <p:sp>
        <p:nvSpPr>
          <p:cNvPr id="13" name="TextBox 12">
            <a:extLst>
              <a:ext uri="{FF2B5EF4-FFF2-40B4-BE49-F238E27FC236}">
                <a16:creationId xmlns:a16="http://schemas.microsoft.com/office/drawing/2014/main" id="{5C3C0FC8-FB64-EEEE-F26F-86C2E355C874}"/>
              </a:ext>
            </a:extLst>
          </p:cNvPr>
          <p:cNvSpPr txBox="1"/>
          <p:nvPr/>
        </p:nvSpPr>
        <p:spPr>
          <a:xfrm>
            <a:off x="8670471" y="3782543"/>
            <a:ext cx="2819399" cy="1400383"/>
          </a:xfrm>
          <a:prstGeom prst="rect">
            <a:avLst/>
          </a:prstGeom>
          <a:noFill/>
        </p:spPr>
        <p:txBody>
          <a:bodyPr wrap="square" rtlCol="0">
            <a:spAutoFit/>
          </a:bodyPr>
          <a:lstStyle/>
          <a:p>
            <a:pPr algn="ctr">
              <a:spcAft>
                <a:spcPts val="600"/>
              </a:spcAft>
            </a:pPr>
            <a:r>
              <a:rPr lang="en-US" sz="1600" dirty="0">
                <a:solidFill>
                  <a:schemeClr val="tx1"/>
                </a:solidFill>
                <a:effectLst/>
                <a:latin typeface="D-DIN" panose="020B0504030202030204" pitchFamily="34" charset="0"/>
              </a:rPr>
              <a:t>The risk of an overleveraged balance sheet which is</a:t>
            </a:r>
          </a:p>
          <a:p>
            <a:pPr algn="ctr">
              <a:spcAft>
                <a:spcPts val="600"/>
              </a:spcAft>
            </a:pPr>
            <a:r>
              <a:rPr lang="en-US" sz="1600" dirty="0">
                <a:solidFill>
                  <a:schemeClr val="tx1"/>
                </a:solidFill>
                <a:effectLst/>
                <a:latin typeface="D-DIN" panose="020B0504030202030204" pitchFamily="34" charset="0"/>
              </a:rPr>
              <a:t>ignored during good times in </a:t>
            </a:r>
            <a:r>
              <a:rPr lang="en-US" sz="1600" dirty="0" err="1">
                <a:solidFill>
                  <a:schemeClr val="tx1"/>
                </a:solidFill>
                <a:effectLst/>
                <a:latin typeface="D-DIN" panose="020B0504030202030204" pitchFamily="34" charset="0"/>
              </a:rPr>
              <a:t>favour</a:t>
            </a:r>
            <a:r>
              <a:rPr lang="en-US" sz="1600" dirty="0">
                <a:solidFill>
                  <a:schemeClr val="tx1"/>
                </a:solidFill>
                <a:effectLst/>
                <a:latin typeface="D-DIN" panose="020B0504030202030204" pitchFamily="34" charset="0"/>
              </a:rPr>
              <a:t> of the cyclic high and unsustainable earnings.</a:t>
            </a:r>
          </a:p>
        </p:txBody>
      </p:sp>
      <p:sp>
        <p:nvSpPr>
          <p:cNvPr id="15" name="Rectangle 14">
            <a:extLst>
              <a:ext uri="{FF2B5EF4-FFF2-40B4-BE49-F238E27FC236}">
                <a16:creationId xmlns:a16="http://schemas.microsoft.com/office/drawing/2014/main" id="{8EB0C586-CB21-9455-9CD4-EDE41F05235A}"/>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42352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61FEAD8D-EC4E-79ED-1F8D-D57FC1B7E4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83C445AF-EB39-8299-C6F4-0F87839831CF}"/>
              </a:ext>
            </a:extLst>
          </p:cNvPr>
          <p:cNvSpPr txBox="1">
            <a:spLocks noChangeArrowheads="1"/>
          </p:cNvSpPr>
          <p:nvPr/>
        </p:nvSpPr>
        <p:spPr bwMode="auto">
          <a:xfrm>
            <a:off x="593975" y="433990"/>
            <a:ext cx="2606425"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23" algn="ctr" rtl="0" fontAlgn="base">
              <a:spcBef>
                <a:spcPct val="0"/>
              </a:spcBef>
              <a:spcAft>
                <a:spcPct val="0"/>
              </a:spcAft>
              <a:defRPr sz="4400">
                <a:solidFill>
                  <a:schemeClr val="tx2"/>
                </a:solidFill>
                <a:latin typeface="Times New Roman" pitchFamily="18" charset="0"/>
              </a:defRPr>
            </a:lvl6pPr>
            <a:lvl7pPr marL="914445" algn="ctr" rtl="0" fontAlgn="base">
              <a:spcBef>
                <a:spcPct val="0"/>
              </a:spcBef>
              <a:spcAft>
                <a:spcPct val="0"/>
              </a:spcAft>
              <a:defRPr sz="4400">
                <a:solidFill>
                  <a:schemeClr val="tx2"/>
                </a:solidFill>
                <a:latin typeface="Times New Roman" pitchFamily="18" charset="0"/>
              </a:defRPr>
            </a:lvl7pPr>
            <a:lvl8pPr marL="1371669" algn="ctr" rtl="0" fontAlgn="base">
              <a:spcBef>
                <a:spcPct val="0"/>
              </a:spcBef>
              <a:spcAft>
                <a:spcPct val="0"/>
              </a:spcAft>
              <a:defRPr sz="4400">
                <a:solidFill>
                  <a:schemeClr val="tx2"/>
                </a:solidFill>
                <a:latin typeface="Times New Roman" pitchFamily="18" charset="0"/>
              </a:defRPr>
            </a:lvl8pPr>
            <a:lvl9pPr marL="1828891" algn="ctr" rtl="0" fontAlgn="base">
              <a:spcBef>
                <a:spcPct val="0"/>
              </a:spcBef>
              <a:spcAft>
                <a:spcPct val="0"/>
              </a:spcAft>
              <a:defRPr sz="4400">
                <a:solidFill>
                  <a:schemeClr val="tx2"/>
                </a:solidFill>
                <a:latin typeface="Times New Roman" pitchFamily="18" charset="0"/>
              </a:defRPr>
            </a:lvl9pPr>
          </a:lstStyle>
          <a:p>
            <a:pPr algn="l" eaLnBrk="1" hangingPunct="1"/>
            <a:r>
              <a:rPr lang="en-GB" altLang="en-US" sz="2400" b="1" kern="0" dirty="0">
                <a:solidFill>
                  <a:srgbClr val="0046AA"/>
                </a:solidFill>
                <a:latin typeface="D-DIN" panose="020B05040302020A0204" pitchFamily="34" charset="0"/>
                <a:cs typeface="Times New Roman" panose="02020603050405020304" pitchFamily="18" charset="0"/>
              </a:rPr>
              <a:t>Risk Management</a:t>
            </a:r>
            <a:endParaRPr lang="en-US" altLang="en-US" sz="2400" b="1" kern="0" dirty="0">
              <a:solidFill>
                <a:srgbClr val="0046AA"/>
              </a:solidFill>
              <a:latin typeface="D-DIN" panose="020B05040302020A0204" pitchFamily="34" charset="0"/>
              <a:cs typeface="Times New Roman" panose="02020603050405020304" pitchFamily="18" charset="0"/>
            </a:endParaRPr>
          </a:p>
        </p:txBody>
      </p:sp>
      <p:sp>
        <p:nvSpPr>
          <p:cNvPr id="6" name="Subtitle 2">
            <a:extLst>
              <a:ext uri="{FF2B5EF4-FFF2-40B4-BE49-F238E27FC236}">
                <a16:creationId xmlns:a16="http://schemas.microsoft.com/office/drawing/2014/main" id="{97C62616-29BD-0FDD-729C-7BE878B29012}"/>
              </a:ext>
            </a:extLst>
          </p:cNvPr>
          <p:cNvSpPr txBox="1">
            <a:spLocks/>
          </p:cNvSpPr>
          <p:nvPr/>
        </p:nvSpPr>
        <p:spPr>
          <a:xfrm>
            <a:off x="1027972" y="1113449"/>
            <a:ext cx="10929077" cy="2381001"/>
          </a:xfrm>
          <a:prstGeom prst="rect">
            <a:avLst/>
          </a:prstGeom>
        </p:spPr>
        <p:txBody>
          <a:bodyPr>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0"/>
              </a:spcBef>
              <a:spcAft>
                <a:spcPts val="0"/>
              </a:spcAft>
              <a:buNone/>
            </a:pPr>
            <a:r>
              <a:rPr lang="en-US" sz="2000" b="1" kern="0" dirty="0">
                <a:latin typeface="D-DIN" panose="020B05040302020A0204" pitchFamily="34" charset="0"/>
                <a:cs typeface="Times New Roman" panose="02020603050405020304" pitchFamily="18" charset="0"/>
              </a:rPr>
              <a:t>Buying Right</a:t>
            </a:r>
          </a:p>
          <a:p>
            <a:pPr algn="just">
              <a:spcBef>
                <a:spcPts val="0"/>
              </a:spcBef>
              <a:spcAft>
                <a:spcPts val="0"/>
              </a:spcAft>
            </a:pPr>
            <a:r>
              <a:rPr lang="en-US" sz="2000" kern="0" dirty="0">
                <a:latin typeface="D-DIN" panose="020B05040302020A0204" pitchFamily="34" charset="0"/>
                <a:cs typeface="Times New Roman" panose="02020603050405020304" pitchFamily="18" charset="0"/>
              </a:rPr>
              <a:t>Don't invest in what we don't understand </a:t>
            </a:r>
          </a:p>
          <a:p>
            <a:pPr algn="just">
              <a:spcBef>
                <a:spcPts val="0"/>
              </a:spcBef>
              <a:spcAft>
                <a:spcPts val="0"/>
              </a:spcAft>
            </a:pPr>
            <a:r>
              <a:rPr lang="en-US" sz="2000" kern="0" dirty="0">
                <a:latin typeface="D-DIN" panose="020B05040302020A0204" pitchFamily="34" charset="0"/>
                <a:cs typeface="Times New Roman" panose="02020603050405020304" pitchFamily="18" charset="0"/>
              </a:rPr>
              <a:t>Avoid complexity and poor governance</a:t>
            </a:r>
          </a:p>
          <a:p>
            <a:pPr algn="just">
              <a:spcBef>
                <a:spcPts val="0"/>
              </a:spcBef>
              <a:spcAft>
                <a:spcPts val="0"/>
              </a:spcAft>
            </a:pPr>
            <a:r>
              <a:rPr lang="en-US" sz="2000" kern="0" dirty="0">
                <a:latin typeface="D-DIN" panose="020B05040302020A0204" pitchFamily="34" charset="0"/>
                <a:cs typeface="Times New Roman" panose="02020603050405020304" pitchFamily="18" charset="0"/>
              </a:rPr>
              <a:t>Use check lists</a:t>
            </a:r>
          </a:p>
          <a:p>
            <a:pPr algn="just">
              <a:spcBef>
                <a:spcPts val="0"/>
              </a:spcBef>
              <a:spcAft>
                <a:spcPts val="0"/>
              </a:spcAft>
            </a:pPr>
            <a:r>
              <a:rPr lang="en-US" sz="2000" kern="0" dirty="0">
                <a:latin typeface="D-DIN" panose="020B05040302020A0204" pitchFamily="34" charset="0"/>
                <a:cs typeface="Times New Roman" panose="02020603050405020304" pitchFamily="18" charset="0"/>
              </a:rPr>
              <a:t>Position sizing - Increase size of bet with conviction and liquidity</a:t>
            </a:r>
          </a:p>
          <a:p>
            <a:pPr marL="0" indent="0" algn="just">
              <a:spcBef>
                <a:spcPts val="0"/>
              </a:spcBef>
              <a:spcAft>
                <a:spcPts val="0"/>
              </a:spcAft>
              <a:buNone/>
            </a:pPr>
            <a:endParaRPr lang="en-US" sz="2000" b="1" kern="0" dirty="0">
              <a:latin typeface="D-DIN" panose="020B05040302020A0204" pitchFamily="34" charset="0"/>
              <a:cs typeface="Times New Roman" panose="02020603050405020304" pitchFamily="18" charset="0"/>
            </a:endParaRPr>
          </a:p>
          <a:p>
            <a:pPr marL="0" indent="0" algn="just">
              <a:spcBef>
                <a:spcPts val="0"/>
              </a:spcBef>
              <a:spcAft>
                <a:spcPts val="0"/>
              </a:spcAft>
              <a:buNone/>
            </a:pPr>
            <a:r>
              <a:rPr lang="en-US" sz="2000" b="1" kern="0" dirty="0">
                <a:latin typeface="D-DIN" panose="020B05040302020A0204" pitchFamily="34" charset="0"/>
                <a:cs typeface="Times New Roman" panose="02020603050405020304" pitchFamily="18" charset="0"/>
              </a:rPr>
              <a:t>Constant Vigil</a:t>
            </a:r>
          </a:p>
          <a:p>
            <a:pPr algn="just">
              <a:spcBef>
                <a:spcPts val="0"/>
              </a:spcBef>
              <a:spcAft>
                <a:spcPts val="0"/>
              </a:spcAft>
            </a:pPr>
            <a:r>
              <a:rPr lang="en-US" sz="2000" kern="0" dirty="0">
                <a:latin typeface="D-DIN" panose="020B05040302020A0204" pitchFamily="34" charset="0"/>
                <a:cs typeface="Times New Roman" panose="02020603050405020304" pitchFamily="18" charset="0"/>
              </a:rPr>
              <a:t>Track progress of Financial and Operating variables</a:t>
            </a:r>
          </a:p>
          <a:p>
            <a:pPr algn="just">
              <a:spcBef>
                <a:spcPts val="0"/>
              </a:spcBef>
              <a:spcAft>
                <a:spcPts val="0"/>
              </a:spcAft>
            </a:pPr>
            <a:r>
              <a:rPr lang="en-US" sz="2000" kern="0" dirty="0">
                <a:latin typeface="D-DIN" panose="020B05040302020A0204" pitchFamily="34" charset="0"/>
                <a:cs typeface="Times New Roman" panose="02020603050405020304" pitchFamily="18" charset="0"/>
              </a:rPr>
              <a:t>Track capital allocation decisions of surplus cash flow </a:t>
            </a:r>
          </a:p>
          <a:p>
            <a:pPr algn="just">
              <a:spcBef>
                <a:spcPts val="0"/>
              </a:spcBef>
              <a:spcAft>
                <a:spcPts val="0"/>
              </a:spcAft>
            </a:pPr>
            <a:r>
              <a:rPr lang="en-US" sz="2000" kern="0" dirty="0">
                <a:latin typeface="D-DIN" panose="020B05040302020A0204" pitchFamily="34" charset="0"/>
                <a:cs typeface="Times New Roman" panose="02020603050405020304" pitchFamily="18" charset="0"/>
              </a:rPr>
              <a:t>Track valuations</a:t>
            </a:r>
          </a:p>
          <a:p>
            <a:pPr marL="0" indent="0" algn="just">
              <a:spcBef>
                <a:spcPts val="0"/>
              </a:spcBef>
              <a:spcAft>
                <a:spcPts val="0"/>
              </a:spcAft>
              <a:buNone/>
            </a:pPr>
            <a:endParaRPr lang="en-US" sz="2000" b="1" kern="0" dirty="0">
              <a:latin typeface="D-DIN" panose="020B05040302020A0204" pitchFamily="34" charset="0"/>
              <a:cs typeface="Times New Roman" panose="02020603050405020304" pitchFamily="18" charset="0"/>
            </a:endParaRPr>
          </a:p>
          <a:p>
            <a:pPr marL="0" indent="0" algn="just">
              <a:spcBef>
                <a:spcPts val="0"/>
              </a:spcBef>
              <a:spcAft>
                <a:spcPts val="0"/>
              </a:spcAft>
              <a:buNone/>
            </a:pPr>
            <a:r>
              <a:rPr lang="en-US" sz="2000" b="1" kern="0" dirty="0">
                <a:latin typeface="D-DIN" panose="020B05040302020A0204" pitchFamily="34" charset="0"/>
                <a:cs typeface="Times New Roman" panose="02020603050405020304" pitchFamily="18" charset="0"/>
              </a:rPr>
              <a:t>Selling Right</a:t>
            </a:r>
          </a:p>
          <a:p>
            <a:pPr marL="0" marR="0">
              <a:spcBef>
                <a:spcPts val="0"/>
              </a:spcBef>
              <a:spcAft>
                <a:spcPts val="0"/>
              </a:spcAft>
            </a:pPr>
            <a:r>
              <a:rPr lang="en-US" sz="2000" kern="0" dirty="0">
                <a:latin typeface="D-DIN" panose="020B05040302020A0204" pitchFamily="34" charset="0"/>
                <a:cs typeface="Times New Roman" panose="02020603050405020304" pitchFamily="18" charset="0"/>
              </a:rPr>
              <a:t>When facts change that requires us to change our views</a:t>
            </a:r>
          </a:p>
          <a:p>
            <a:pPr marL="0" marR="0">
              <a:spcBef>
                <a:spcPts val="0"/>
              </a:spcBef>
              <a:spcAft>
                <a:spcPts val="0"/>
              </a:spcAft>
            </a:pPr>
            <a:r>
              <a:rPr lang="en-US" sz="2000" kern="0" dirty="0">
                <a:latin typeface="D-DIN" panose="020B05040302020A0204" pitchFamily="34" charset="0"/>
                <a:cs typeface="Times New Roman" panose="02020603050405020304" pitchFamily="18" charset="0"/>
              </a:rPr>
              <a:t>When we encounter evidence that our analysis is wrong</a:t>
            </a:r>
          </a:p>
          <a:p>
            <a:pPr marL="0" marR="0">
              <a:spcBef>
                <a:spcPts val="0"/>
              </a:spcBef>
              <a:spcAft>
                <a:spcPts val="0"/>
              </a:spcAft>
            </a:pPr>
            <a:r>
              <a:rPr lang="en-US" sz="2000" kern="0" dirty="0">
                <a:latin typeface="D-DIN" panose="020B05040302020A0204" pitchFamily="34" charset="0"/>
                <a:cs typeface="Times New Roman" panose="02020603050405020304" pitchFamily="18" charset="0"/>
              </a:rPr>
              <a:t>Exit/trim during euphoria - Bull case IRR falls below NIFTY returns estimate</a:t>
            </a:r>
          </a:p>
          <a:p>
            <a:pPr marL="0" marR="0">
              <a:spcBef>
                <a:spcPts val="0"/>
              </a:spcBef>
              <a:spcAft>
                <a:spcPts val="0"/>
              </a:spcAft>
            </a:pPr>
            <a:r>
              <a:rPr lang="en-US" sz="2000" kern="0" dirty="0">
                <a:latin typeface="D-DIN" panose="020B05040302020A0204" pitchFamily="34" charset="0"/>
                <a:cs typeface="Times New Roman" panose="02020603050405020304" pitchFamily="18" charset="0"/>
              </a:rPr>
              <a:t>Ability to re-allocate capital to a significantly better</a:t>
            </a:r>
          </a:p>
          <a:p>
            <a:pPr marL="0" indent="0" algn="just">
              <a:spcBef>
                <a:spcPts val="0"/>
              </a:spcBef>
              <a:spcAft>
                <a:spcPts val="0"/>
              </a:spcAft>
              <a:buNone/>
            </a:pPr>
            <a:endParaRPr lang="en-US" sz="2000" b="1" kern="0" dirty="0">
              <a:latin typeface="D-DIN" panose="020B05040302020A0204" pitchFamily="34" charset="0"/>
              <a:cs typeface="Times New Roman" panose="02020603050405020304" pitchFamily="18" charset="0"/>
            </a:endParaRPr>
          </a:p>
          <a:p>
            <a:pPr marL="0" indent="0" algn="just">
              <a:spcBef>
                <a:spcPts val="0"/>
              </a:spcBef>
              <a:spcAft>
                <a:spcPts val="0"/>
              </a:spcAft>
              <a:buNone/>
            </a:pPr>
            <a:endParaRPr lang="en-US" sz="2000" kern="0" dirty="0">
              <a:latin typeface="D-DIN" panose="020B05040302020A0204" pitchFamily="34" charset="0"/>
              <a:cs typeface="Times New Roman" panose="02020603050405020304" pitchFamily="18" charset="0"/>
            </a:endParaRPr>
          </a:p>
          <a:p>
            <a:pPr marL="0" indent="0" algn="just">
              <a:spcBef>
                <a:spcPts val="0"/>
              </a:spcBef>
              <a:spcAft>
                <a:spcPts val="0"/>
              </a:spcAft>
              <a:buNone/>
            </a:pPr>
            <a:endParaRPr lang="en-US" sz="2000" b="1" kern="0" dirty="0">
              <a:solidFill>
                <a:srgbClr val="C00000"/>
              </a:solidFill>
              <a:latin typeface="D-DIN" panose="020B05040302020A0204" pitchFamily="34" charset="0"/>
              <a:cs typeface="Times New Roman" panose="02020603050405020304" pitchFamily="18" charset="0"/>
            </a:endParaRPr>
          </a:p>
          <a:p>
            <a:pPr marL="0" indent="0" algn="just">
              <a:spcBef>
                <a:spcPts val="0"/>
              </a:spcBef>
              <a:spcAft>
                <a:spcPts val="0"/>
              </a:spcAft>
              <a:buNone/>
            </a:pPr>
            <a:endParaRPr lang="en-US" sz="2400" b="1" kern="0" dirty="0">
              <a:latin typeface="D-DIN" panose="020B05040302020A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1B30EDD0-286D-57B0-0EB6-EBFD1083BC2E}"/>
              </a:ext>
            </a:extLst>
          </p:cNvPr>
          <p:cNvGrpSpPr/>
          <p:nvPr/>
        </p:nvGrpSpPr>
        <p:grpSpPr>
          <a:xfrm>
            <a:off x="746921" y="1273212"/>
            <a:ext cx="195253" cy="67468"/>
            <a:chOff x="451451" y="1574168"/>
            <a:chExt cx="312772" cy="108077"/>
          </a:xfrm>
        </p:grpSpPr>
        <p:sp>
          <p:nvSpPr>
            <p:cNvPr id="8" name="Rectangle 7">
              <a:extLst>
                <a:ext uri="{FF2B5EF4-FFF2-40B4-BE49-F238E27FC236}">
                  <a16:creationId xmlns:a16="http://schemas.microsoft.com/office/drawing/2014/main" id="{F780010A-8B17-9A99-3194-54C17782EB6D}"/>
                </a:ext>
              </a:extLst>
            </p:cNvPr>
            <p:cNvSpPr/>
            <p:nvPr/>
          </p:nvSpPr>
          <p:spPr>
            <a:xfrm>
              <a:off x="451451" y="1574168"/>
              <a:ext cx="193799"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9020430-B422-F185-253C-DAD5B3988DDC}"/>
                </a:ext>
              </a:extLst>
            </p:cNvPr>
            <p:cNvSpPr/>
            <p:nvPr/>
          </p:nvSpPr>
          <p:spPr>
            <a:xfrm>
              <a:off x="688627" y="1574168"/>
              <a:ext cx="75596"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42D0B44-647E-D82E-AB09-DCE03CF04A1C}"/>
              </a:ext>
            </a:extLst>
          </p:cNvPr>
          <p:cNvGrpSpPr/>
          <p:nvPr/>
        </p:nvGrpSpPr>
        <p:grpSpPr>
          <a:xfrm>
            <a:off x="746921" y="3102012"/>
            <a:ext cx="195253" cy="67468"/>
            <a:chOff x="451451" y="1574168"/>
            <a:chExt cx="312772" cy="108077"/>
          </a:xfrm>
        </p:grpSpPr>
        <p:sp>
          <p:nvSpPr>
            <p:cNvPr id="11" name="Rectangle 10">
              <a:extLst>
                <a:ext uri="{FF2B5EF4-FFF2-40B4-BE49-F238E27FC236}">
                  <a16:creationId xmlns:a16="http://schemas.microsoft.com/office/drawing/2014/main" id="{71BECBCE-0A2E-7C17-6E4F-3C4C167A89BB}"/>
                </a:ext>
              </a:extLst>
            </p:cNvPr>
            <p:cNvSpPr/>
            <p:nvPr/>
          </p:nvSpPr>
          <p:spPr>
            <a:xfrm>
              <a:off x="451451" y="1574168"/>
              <a:ext cx="193799"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18BE0-3854-80B4-C0E6-B3936CFB4779}"/>
                </a:ext>
              </a:extLst>
            </p:cNvPr>
            <p:cNvSpPr/>
            <p:nvPr/>
          </p:nvSpPr>
          <p:spPr>
            <a:xfrm>
              <a:off x="688627" y="1574168"/>
              <a:ext cx="75596"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AB11DFF-D94D-6F2D-E807-B192CA3C3463}"/>
              </a:ext>
            </a:extLst>
          </p:cNvPr>
          <p:cNvGrpSpPr/>
          <p:nvPr/>
        </p:nvGrpSpPr>
        <p:grpSpPr>
          <a:xfrm>
            <a:off x="746921" y="4613312"/>
            <a:ext cx="195253" cy="67468"/>
            <a:chOff x="451451" y="1574168"/>
            <a:chExt cx="312772" cy="108077"/>
          </a:xfrm>
        </p:grpSpPr>
        <p:sp>
          <p:nvSpPr>
            <p:cNvPr id="14" name="Rectangle 13">
              <a:extLst>
                <a:ext uri="{FF2B5EF4-FFF2-40B4-BE49-F238E27FC236}">
                  <a16:creationId xmlns:a16="http://schemas.microsoft.com/office/drawing/2014/main" id="{D1ACEB38-45AC-6841-E616-57BB9D431FF3}"/>
                </a:ext>
              </a:extLst>
            </p:cNvPr>
            <p:cNvSpPr/>
            <p:nvPr/>
          </p:nvSpPr>
          <p:spPr>
            <a:xfrm>
              <a:off x="451451" y="1574168"/>
              <a:ext cx="193799"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3C261E-5FA3-E260-68C9-DFC2FD98CF41}"/>
                </a:ext>
              </a:extLst>
            </p:cNvPr>
            <p:cNvSpPr/>
            <p:nvPr/>
          </p:nvSpPr>
          <p:spPr>
            <a:xfrm>
              <a:off x="688627" y="1574168"/>
              <a:ext cx="75596"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BD63487-9400-85FC-B808-62C3CE8897BD}"/>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25300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651157" y="613740"/>
            <a:ext cx="3095719" cy="523220"/>
          </a:xfrm>
          <a:prstGeom prst="rect">
            <a:avLst/>
          </a:prstGeom>
          <a:noFill/>
        </p:spPr>
        <p:txBody>
          <a:bodyPr wrap="none" rtlCol="0">
            <a:spAutoFit/>
          </a:bodyPr>
          <a:lstStyle/>
          <a:p>
            <a:r>
              <a:rPr lang="en-US" sz="2800" b="1" kern="0" dirty="0">
                <a:solidFill>
                  <a:srgbClr val="0046AA"/>
                </a:solidFill>
                <a:latin typeface="D-DIN" panose="020B05040302020A0204" pitchFamily="34" charset="0"/>
                <a:ea typeface="+mj-ea"/>
                <a:cs typeface="Times New Roman" panose="02020603050405020304" pitchFamily="18" charset="0"/>
              </a:rPr>
              <a:t>The 10-Minute Test</a:t>
            </a:r>
          </a:p>
        </p:txBody>
      </p:sp>
      <p:sp>
        <p:nvSpPr>
          <p:cNvPr id="55" name="TextBox 54"/>
          <p:cNvSpPr txBox="1"/>
          <p:nvPr/>
        </p:nvSpPr>
        <p:spPr>
          <a:xfrm>
            <a:off x="1075630" y="1272716"/>
            <a:ext cx="10236201" cy="5416996"/>
          </a:xfrm>
          <a:prstGeom prst="rect">
            <a:avLst/>
          </a:prstGeom>
          <a:noFill/>
        </p:spPr>
        <p:txBody>
          <a:bodyPr wrap="square" rtlCol="0">
            <a:spAutoFit/>
          </a:bodyPr>
          <a:lstStyle/>
          <a:p>
            <a:pPr>
              <a:spcBef>
                <a:spcPts val="601"/>
              </a:spcBef>
              <a:buClr>
                <a:schemeClr val="tx1"/>
              </a:buClr>
            </a:pPr>
            <a:r>
              <a:rPr lang="en-US" sz="2000" b="1" dirty="0">
                <a:solidFill>
                  <a:schemeClr val="dk1"/>
                </a:solidFill>
                <a:latin typeface="D-DIN" panose="020B05040302020A0204" pitchFamily="34" charset="0"/>
                <a:ea typeface="Bebas Neue"/>
                <a:cs typeface="Bebas Neue"/>
              </a:rPr>
              <a:t>Does the Company Pass the Quality Hurdle? </a:t>
            </a:r>
          </a:p>
          <a:p>
            <a:pPr>
              <a:spcBef>
                <a:spcPts val="601"/>
              </a:spcBef>
              <a:buClr>
                <a:schemeClr val="tx1"/>
              </a:buClr>
            </a:pPr>
            <a:r>
              <a:rPr lang="en-US" sz="2000" b="1" dirty="0">
                <a:solidFill>
                  <a:schemeClr val="dk1"/>
                </a:solidFill>
                <a:latin typeface="D-DIN" panose="020B05040302020A0204" pitchFamily="34" charset="0"/>
                <a:ea typeface="Bebas Neue"/>
                <a:cs typeface="Bebas Neue"/>
              </a:rPr>
              <a:t>Is the Company making Operating Profit? </a:t>
            </a:r>
          </a:p>
          <a:p>
            <a:pPr>
              <a:spcBef>
                <a:spcPts val="601"/>
              </a:spcBef>
              <a:buClr>
                <a:schemeClr val="tx1"/>
              </a:buClr>
            </a:pPr>
            <a:r>
              <a:rPr lang="en-US" sz="2000" b="1" dirty="0">
                <a:solidFill>
                  <a:schemeClr val="dk1"/>
                </a:solidFill>
                <a:latin typeface="D-DIN" panose="020B05040302020A0204" pitchFamily="34" charset="0"/>
                <a:ea typeface="Bebas Neue"/>
                <a:cs typeface="Bebas Neue"/>
              </a:rPr>
              <a:t>Does the Company Generate Consistent Cash Flow from Operations? </a:t>
            </a:r>
          </a:p>
          <a:p>
            <a:pPr>
              <a:spcBef>
                <a:spcPts val="601"/>
              </a:spcBef>
              <a:buClr>
                <a:schemeClr val="tx1"/>
              </a:buClr>
            </a:pPr>
            <a:r>
              <a:rPr lang="en-US" sz="2000" b="1" dirty="0">
                <a:solidFill>
                  <a:schemeClr val="dk1"/>
                </a:solidFill>
                <a:latin typeface="D-DIN" panose="020B05040302020A0204" pitchFamily="34" charset="0"/>
                <a:ea typeface="Bebas Neue"/>
                <a:cs typeface="Bebas Neue"/>
              </a:rPr>
              <a:t>Are ROCE Consistently over 10 Percent, with acceptable Leverage?</a:t>
            </a:r>
          </a:p>
          <a:p>
            <a:pPr>
              <a:spcBef>
                <a:spcPts val="601"/>
              </a:spcBef>
              <a:buClr>
                <a:schemeClr val="tx1"/>
              </a:buClr>
            </a:pPr>
            <a:r>
              <a:rPr lang="en-US" sz="2000" b="1" dirty="0">
                <a:solidFill>
                  <a:schemeClr val="dk1"/>
                </a:solidFill>
                <a:latin typeface="D-DIN" panose="020B05040302020A0204" pitchFamily="34" charset="0"/>
                <a:ea typeface="Bebas Neue"/>
                <a:cs typeface="Bebas Neue"/>
              </a:rPr>
              <a:t>Is Earnings Growth Consistent or Erratic? </a:t>
            </a:r>
          </a:p>
          <a:p>
            <a:pPr>
              <a:spcBef>
                <a:spcPts val="601"/>
              </a:spcBef>
              <a:buClr>
                <a:schemeClr val="tx1"/>
              </a:buClr>
            </a:pPr>
            <a:r>
              <a:rPr lang="en-US" sz="2000" b="1" dirty="0">
                <a:solidFill>
                  <a:schemeClr val="dk1"/>
                </a:solidFill>
                <a:latin typeface="D-DIN" panose="020B05040302020A0204" pitchFamily="34" charset="0"/>
                <a:ea typeface="Bebas Neue"/>
                <a:cs typeface="Bebas Neue"/>
              </a:rPr>
              <a:t>How Clean Is the Balance Sheet?</a:t>
            </a:r>
          </a:p>
          <a:p>
            <a:pPr>
              <a:spcBef>
                <a:spcPts val="601"/>
              </a:spcBef>
              <a:buClr>
                <a:schemeClr val="tx1"/>
              </a:buClr>
            </a:pPr>
            <a:r>
              <a:rPr lang="en-US" sz="2000" b="1" dirty="0">
                <a:solidFill>
                  <a:schemeClr val="dk1"/>
                </a:solidFill>
                <a:latin typeface="D-DIN" panose="020B05040302020A0204" pitchFamily="34" charset="0"/>
                <a:ea typeface="Bebas Neue"/>
                <a:cs typeface="Bebas Neue"/>
              </a:rPr>
              <a:t>Does the Firm Generate Free Cash Flow? </a:t>
            </a:r>
          </a:p>
          <a:p>
            <a:pPr>
              <a:spcBef>
                <a:spcPts val="601"/>
              </a:spcBef>
              <a:buClr>
                <a:schemeClr val="tx1"/>
              </a:buClr>
            </a:pPr>
            <a:r>
              <a:rPr lang="en-IN" sz="2000" b="1" dirty="0">
                <a:solidFill>
                  <a:schemeClr val="dk1"/>
                </a:solidFill>
                <a:latin typeface="D-DIN" panose="020B05040302020A0204" pitchFamily="34" charset="0"/>
                <a:ea typeface="Bebas Neue"/>
                <a:cs typeface="Bebas Neue"/>
              </a:rPr>
              <a:t>How Much "Other" Is There? </a:t>
            </a:r>
          </a:p>
          <a:p>
            <a:pPr>
              <a:spcBef>
                <a:spcPts val="601"/>
              </a:spcBef>
              <a:buClr>
                <a:schemeClr val="tx1"/>
              </a:buClr>
            </a:pPr>
            <a:r>
              <a:rPr lang="en-IN" sz="2000" b="1" dirty="0">
                <a:solidFill>
                  <a:schemeClr val="dk1"/>
                </a:solidFill>
                <a:latin typeface="D-DIN" panose="020B05040302020A0204" pitchFamily="34" charset="0"/>
                <a:ea typeface="Bebas Neue"/>
                <a:cs typeface="Bebas Neue"/>
              </a:rPr>
              <a:t>Has the Number of Shares Outstanding Increased Markedly over the Past Several Years? </a:t>
            </a:r>
          </a:p>
          <a:p>
            <a:pPr>
              <a:spcBef>
                <a:spcPts val="601"/>
              </a:spcBef>
              <a:buClr>
                <a:schemeClr val="tx1"/>
              </a:buClr>
            </a:pPr>
            <a:r>
              <a:rPr lang="en-US" sz="2000" b="1" dirty="0">
                <a:solidFill>
                  <a:schemeClr val="dk1"/>
                </a:solidFill>
                <a:latin typeface="D-DIN" panose="020B05040302020A0204" pitchFamily="34" charset="0"/>
                <a:ea typeface="Bebas Neue"/>
                <a:cs typeface="Bebas Neue"/>
              </a:rPr>
              <a:t>How is the Credit Rating ?</a:t>
            </a:r>
            <a:endParaRPr lang="en-IN" sz="2000" b="1" dirty="0">
              <a:solidFill>
                <a:schemeClr val="dk1"/>
              </a:solidFill>
              <a:latin typeface="D-DIN" panose="020B05040302020A0204" pitchFamily="34" charset="0"/>
              <a:ea typeface="Bebas Neue"/>
              <a:cs typeface="Bebas Neue"/>
            </a:endParaRPr>
          </a:p>
          <a:p>
            <a:pPr>
              <a:spcBef>
                <a:spcPts val="601"/>
              </a:spcBef>
              <a:buClr>
                <a:schemeClr val="tx1"/>
              </a:buClr>
            </a:pPr>
            <a:endParaRPr lang="en-IN" sz="601" b="1" dirty="0">
              <a:solidFill>
                <a:srgbClr val="C00000"/>
              </a:solidFill>
              <a:latin typeface="D-DIN" panose="020B05040302020A0204" pitchFamily="34" charset="0"/>
              <a:ea typeface="Bebas Neue"/>
              <a:cs typeface="Bebas Neue"/>
            </a:endParaRPr>
          </a:p>
          <a:p>
            <a:pPr>
              <a:spcBef>
                <a:spcPts val="601"/>
              </a:spcBef>
              <a:buClr>
                <a:schemeClr val="tx1"/>
              </a:buClr>
            </a:pPr>
            <a:r>
              <a:rPr lang="en-IN" sz="2000" b="1" dirty="0">
                <a:solidFill>
                  <a:srgbClr val="C00000"/>
                </a:solidFill>
                <a:latin typeface="D-DIN" panose="020B05040302020A0204" pitchFamily="34" charset="0"/>
                <a:ea typeface="Bebas Neue"/>
                <a:cs typeface="Bebas Neue"/>
              </a:rPr>
              <a:t>Beyond the 10 Minutes </a:t>
            </a:r>
            <a:r>
              <a:rPr lang="en-IN" sz="2000" dirty="0">
                <a:solidFill>
                  <a:srgbClr val="C00000"/>
                </a:solidFill>
                <a:latin typeface="D-DIN" panose="020B05040302020A0204" pitchFamily="34" charset="0"/>
                <a:ea typeface="Bebas Neue"/>
                <a:cs typeface="Bebas Neue"/>
              </a:rPr>
              <a:t>: </a:t>
            </a:r>
            <a:r>
              <a:rPr lang="en-US" sz="2000" dirty="0">
                <a:solidFill>
                  <a:srgbClr val="C00000"/>
                </a:solidFill>
                <a:latin typeface="D-DIN" panose="020B05040302020A0204" pitchFamily="34" charset="0"/>
                <a:ea typeface="Bebas Neue"/>
                <a:cs typeface="Bebas Neue"/>
              </a:rPr>
              <a:t>If the firm does pass these tests and it looks as through it's worth a detailed examination, then we can proceed with detailed &amp; thorough research which will take much longer than 10 minutes, but it's worth the effort for an idea that passes the initial hurdles</a:t>
            </a:r>
            <a:r>
              <a:rPr lang="en-IN" sz="2000" dirty="0">
                <a:solidFill>
                  <a:srgbClr val="C00000"/>
                </a:solidFill>
                <a:latin typeface="D-DIN" panose="020B05040302020A0204" pitchFamily="34" charset="0"/>
                <a:ea typeface="Bebas Neue"/>
                <a:cs typeface="Bebas Neue"/>
              </a:rPr>
              <a:t> </a:t>
            </a:r>
          </a:p>
          <a:p>
            <a:pPr>
              <a:spcBef>
                <a:spcPts val="601"/>
              </a:spcBef>
              <a:buClr>
                <a:schemeClr val="tx1"/>
              </a:buClr>
            </a:pPr>
            <a:endParaRPr lang="en-US" sz="2000" b="1" dirty="0">
              <a:solidFill>
                <a:schemeClr val="dk1"/>
              </a:solidFill>
              <a:latin typeface="D-DIN" panose="020B05040302020A0204" pitchFamily="34" charset="0"/>
              <a:ea typeface="Bebas Neue"/>
              <a:cs typeface="Bebas Neue"/>
            </a:endParaRPr>
          </a:p>
        </p:txBody>
      </p:sp>
      <p:grpSp>
        <p:nvGrpSpPr>
          <p:cNvPr id="56" name="Group 19"/>
          <p:cNvGrpSpPr>
            <a:grpSpLocks/>
          </p:cNvGrpSpPr>
          <p:nvPr/>
        </p:nvGrpSpPr>
        <p:grpSpPr bwMode="auto">
          <a:xfrm>
            <a:off x="754542" y="1441163"/>
            <a:ext cx="215900" cy="71438"/>
            <a:chOff x="641426" y="1647610"/>
            <a:chExt cx="312772" cy="108077"/>
          </a:xfrm>
        </p:grpSpPr>
        <p:sp>
          <p:nvSpPr>
            <p:cNvPr id="57" name="Rectangle 5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19"/>
          <p:cNvGrpSpPr>
            <a:grpSpLocks/>
          </p:cNvGrpSpPr>
          <p:nvPr/>
        </p:nvGrpSpPr>
        <p:grpSpPr bwMode="auto">
          <a:xfrm>
            <a:off x="754542" y="1821255"/>
            <a:ext cx="215900" cy="71438"/>
            <a:chOff x="641426" y="1647610"/>
            <a:chExt cx="312772" cy="108077"/>
          </a:xfrm>
        </p:grpSpPr>
        <p:sp>
          <p:nvSpPr>
            <p:cNvPr id="8" name="Rectangle 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19"/>
          <p:cNvGrpSpPr>
            <a:grpSpLocks/>
          </p:cNvGrpSpPr>
          <p:nvPr/>
        </p:nvGrpSpPr>
        <p:grpSpPr bwMode="auto">
          <a:xfrm>
            <a:off x="754542" y="2170877"/>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9"/>
          <p:cNvGrpSpPr>
            <a:grpSpLocks/>
          </p:cNvGrpSpPr>
          <p:nvPr/>
        </p:nvGrpSpPr>
        <p:grpSpPr bwMode="auto">
          <a:xfrm>
            <a:off x="754542" y="2977702"/>
            <a:ext cx="215900" cy="71438"/>
            <a:chOff x="641426" y="1647610"/>
            <a:chExt cx="312772" cy="108077"/>
          </a:xfrm>
        </p:grpSpPr>
        <p:sp>
          <p:nvSpPr>
            <p:cNvPr id="15" name="Rectangle 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54542" y="2587735"/>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54542" y="3340771"/>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 name="Group 22"/>
          <p:cNvGrpSpPr>
            <a:grpSpLocks/>
          </p:cNvGrpSpPr>
          <p:nvPr/>
        </p:nvGrpSpPr>
        <p:grpSpPr bwMode="auto">
          <a:xfrm>
            <a:off x="754542" y="3730736"/>
            <a:ext cx="215900" cy="71438"/>
            <a:chOff x="641426" y="1647610"/>
            <a:chExt cx="312772" cy="108077"/>
          </a:xfrm>
        </p:grpSpPr>
        <p:sp>
          <p:nvSpPr>
            <p:cNvPr id="24" name="Rectangle 2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oup 25"/>
          <p:cNvGrpSpPr>
            <a:grpSpLocks/>
          </p:cNvGrpSpPr>
          <p:nvPr/>
        </p:nvGrpSpPr>
        <p:grpSpPr bwMode="auto">
          <a:xfrm>
            <a:off x="754542" y="4101238"/>
            <a:ext cx="215900" cy="71438"/>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28"/>
          <p:cNvGrpSpPr>
            <a:grpSpLocks/>
          </p:cNvGrpSpPr>
          <p:nvPr/>
        </p:nvGrpSpPr>
        <p:grpSpPr bwMode="auto">
          <a:xfrm>
            <a:off x="754542" y="4477755"/>
            <a:ext cx="215900" cy="71438"/>
            <a:chOff x="641426" y="1647610"/>
            <a:chExt cx="312772" cy="108077"/>
          </a:xfrm>
        </p:grpSpPr>
        <p:sp>
          <p:nvSpPr>
            <p:cNvPr id="30" name="Rectangle 2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31"/>
          <p:cNvGrpSpPr>
            <a:grpSpLocks/>
          </p:cNvGrpSpPr>
          <p:nvPr/>
        </p:nvGrpSpPr>
        <p:grpSpPr bwMode="auto">
          <a:xfrm>
            <a:off x="754542" y="4867718"/>
            <a:ext cx="215900" cy="71438"/>
            <a:chOff x="641426" y="1647610"/>
            <a:chExt cx="312772" cy="108077"/>
          </a:xfrm>
        </p:grpSpPr>
        <p:sp>
          <p:nvSpPr>
            <p:cNvPr id="33" name="Rectangle 3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7"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7A68614-9D31-5486-45BF-52FA6199924B}"/>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403565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bwMode="auto">
          <a:xfrm>
            <a:off x="616350" y="680552"/>
            <a:ext cx="9228139"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800" b="1" dirty="0">
                <a:solidFill>
                  <a:srgbClr val="0046AA"/>
                </a:solidFill>
                <a:latin typeface="D-DIN" panose="020B05040302020A0204" pitchFamily="34" charset="0"/>
                <a:cs typeface="Times New Roman" panose="02020603050405020304" pitchFamily="18" charset="0"/>
              </a:rPr>
              <a:t>Corporate Governance Analysis </a:t>
            </a:r>
            <a:endParaRPr lang="en-US" altLang="en-US" sz="2800" b="1" dirty="0">
              <a:solidFill>
                <a:srgbClr val="0046AA"/>
              </a:solidFill>
              <a:latin typeface="D-DIN" panose="020B05040302020A0204" pitchFamily="34" charset="0"/>
              <a:cs typeface="Times New Roman" panose="02020603050405020304" pitchFamily="18" charset="0"/>
            </a:endParaRPr>
          </a:p>
        </p:txBody>
      </p:sp>
      <p:sp>
        <p:nvSpPr>
          <p:cNvPr id="35" name="Rectangle 2"/>
          <p:cNvSpPr txBox="1">
            <a:spLocks noChangeArrowheads="1"/>
          </p:cNvSpPr>
          <p:nvPr/>
        </p:nvSpPr>
        <p:spPr bwMode="auto">
          <a:xfrm>
            <a:off x="1114327" y="1478330"/>
            <a:ext cx="10110788"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Board Composition and tenure</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Removal of / Resignation by Independent Directors</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Succession Plan, especially if control is in the hands of the Founder</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Management salary and growth of company</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Related Party Transactions</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Ethics Violation</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Transparency, no manipulations</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Management achieve targets / defer targets ? If defer, reason ?</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Quality of Auditors</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Group Companies History and Pedigree</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Rating Agencies (Upgrade and Downgrade)</a:t>
            </a:r>
          </a:p>
        </p:txBody>
      </p:sp>
      <p:grpSp>
        <p:nvGrpSpPr>
          <p:cNvPr id="36" name="Group 19"/>
          <p:cNvGrpSpPr>
            <a:grpSpLocks/>
          </p:cNvGrpSpPr>
          <p:nvPr/>
        </p:nvGrpSpPr>
        <p:grpSpPr bwMode="auto">
          <a:xfrm>
            <a:off x="711945" y="1698890"/>
            <a:ext cx="215900" cy="71438"/>
            <a:chOff x="641426" y="1647610"/>
            <a:chExt cx="312772" cy="108077"/>
          </a:xfrm>
        </p:grpSpPr>
        <p:sp>
          <p:nvSpPr>
            <p:cNvPr id="37" name="Rectangle 3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1" name="Group 19"/>
          <p:cNvGrpSpPr>
            <a:grpSpLocks/>
          </p:cNvGrpSpPr>
          <p:nvPr/>
        </p:nvGrpSpPr>
        <p:grpSpPr bwMode="auto">
          <a:xfrm>
            <a:off x="711945" y="2068879"/>
            <a:ext cx="215900" cy="71438"/>
            <a:chOff x="641426" y="1647610"/>
            <a:chExt cx="312772" cy="108077"/>
          </a:xfrm>
        </p:grpSpPr>
        <p:sp>
          <p:nvSpPr>
            <p:cNvPr id="52" name="Rectangle 5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ectangle 5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4" name="Group 19"/>
          <p:cNvGrpSpPr>
            <a:grpSpLocks/>
          </p:cNvGrpSpPr>
          <p:nvPr/>
        </p:nvGrpSpPr>
        <p:grpSpPr bwMode="auto">
          <a:xfrm>
            <a:off x="711945" y="2486442"/>
            <a:ext cx="215900" cy="71438"/>
            <a:chOff x="641426" y="1647610"/>
            <a:chExt cx="312772" cy="108077"/>
          </a:xfrm>
        </p:grpSpPr>
        <p:sp>
          <p:nvSpPr>
            <p:cNvPr id="55" name="Rectangle 5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19"/>
          <p:cNvGrpSpPr>
            <a:grpSpLocks/>
          </p:cNvGrpSpPr>
          <p:nvPr/>
        </p:nvGrpSpPr>
        <p:grpSpPr bwMode="auto">
          <a:xfrm>
            <a:off x="711945" y="2919059"/>
            <a:ext cx="215900" cy="71438"/>
            <a:chOff x="641426" y="1647610"/>
            <a:chExt cx="312772" cy="108077"/>
          </a:xfrm>
        </p:grpSpPr>
        <p:sp>
          <p:nvSpPr>
            <p:cNvPr id="58" name="Rectangle 5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ectangle 5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0" name="Group 19"/>
          <p:cNvGrpSpPr>
            <a:grpSpLocks/>
          </p:cNvGrpSpPr>
          <p:nvPr/>
        </p:nvGrpSpPr>
        <p:grpSpPr bwMode="auto">
          <a:xfrm>
            <a:off x="711945" y="3278529"/>
            <a:ext cx="215900" cy="71438"/>
            <a:chOff x="641426" y="1647610"/>
            <a:chExt cx="312772" cy="108077"/>
          </a:xfrm>
        </p:grpSpPr>
        <p:sp>
          <p:nvSpPr>
            <p:cNvPr id="61" name="Rectangle 6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3" name="Group 19"/>
          <p:cNvGrpSpPr>
            <a:grpSpLocks/>
          </p:cNvGrpSpPr>
          <p:nvPr/>
        </p:nvGrpSpPr>
        <p:grpSpPr bwMode="auto">
          <a:xfrm>
            <a:off x="711945" y="3710577"/>
            <a:ext cx="215900" cy="71438"/>
            <a:chOff x="641426" y="1647610"/>
            <a:chExt cx="312772" cy="108077"/>
          </a:xfrm>
        </p:grpSpPr>
        <p:sp>
          <p:nvSpPr>
            <p:cNvPr id="64" name="Rectangle 6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ectangle 6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6" name="Group 19"/>
          <p:cNvGrpSpPr>
            <a:grpSpLocks/>
          </p:cNvGrpSpPr>
          <p:nvPr/>
        </p:nvGrpSpPr>
        <p:grpSpPr bwMode="auto">
          <a:xfrm>
            <a:off x="711945" y="4070618"/>
            <a:ext cx="215900" cy="71438"/>
            <a:chOff x="641426" y="1647610"/>
            <a:chExt cx="312772" cy="108077"/>
          </a:xfrm>
        </p:grpSpPr>
        <p:sp>
          <p:nvSpPr>
            <p:cNvPr id="67" name="Rectangle 6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9" name="Group 19"/>
          <p:cNvGrpSpPr>
            <a:grpSpLocks/>
          </p:cNvGrpSpPr>
          <p:nvPr/>
        </p:nvGrpSpPr>
        <p:grpSpPr bwMode="auto">
          <a:xfrm>
            <a:off x="711945" y="4502666"/>
            <a:ext cx="215900" cy="71438"/>
            <a:chOff x="641426" y="1647610"/>
            <a:chExt cx="312772" cy="108077"/>
          </a:xfrm>
        </p:grpSpPr>
        <p:sp>
          <p:nvSpPr>
            <p:cNvPr id="70" name="Rectangle 6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2" name="Group 19"/>
          <p:cNvGrpSpPr>
            <a:grpSpLocks/>
          </p:cNvGrpSpPr>
          <p:nvPr/>
        </p:nvGrpSpPr>
        <p:grpSpPr bwMode="auto">
          <a:xfrm>
            <a:off x="711945" y="4934714"/>
            <a:ext cx="215900" cy="71438"/>
            <a:chOff x="641426" y="1647610"/>
            <a:chExt cx="312772" cy="108077"/>
          </a:xfrm>
        </p:grpSpPr>
        <p:sp>
          <p:nvSpPr>
            <p:cNvPr id="73" name="Rectangle 7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9" name="Group 19"/>
          <p:cNvGrpSpPr>
            <a:grpSpLocks/>
          </p:cNvGrpSpPr>
          <p:nvPr/>
        </p:nvGrpSpPr>
        <p:grpSpPr bwMode="auto">
          <a:xfrm>
            <a:off x="711945" y="5294753"/>
            <a:ext cx="215900" cy="71438"/>
            <a:chOff x="641426" y="1647610"/>
            <a:chExt cx="312772" cy="108077"/>
          </a:xfrm>
        </p:grpSpPr>
        <p:sp>
          <p:nvSpPr>
            <p:cNvPr id="40" name="Rectangle 3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19"/>
          <p:cNvGrpSpPr>
            <a:grpSpLocks/>
          </p:cNvGrpSpPr>
          <p:nvPr/>
        </p:nvGrpSpPr>
        <p:grpSpPr bwMode="auto">
          <a:xfrm>
            <a:off x="711945" y="5726801"/>
            <a:ext cx="215900" cy="71438"/>
            <a:chOff x="641426" y="1647610"/>
            <a:chExt cx="312772" cy="108077"/>
          </a:xfrm>
        </p:grpSpPr>
        <p:sp>
          <p:nvSpPr>
            <p:cNvPr id="43" name="Rectangle 4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45"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A401DA0-2C0E-0809-70D2-AAA16C40FBBA}"/>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14289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bwMode="auto">
          <a:xfrm>
            <a:off x="627926" y="366722"/>
            <a:ext cx="8443504"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400" b="1" dirty="0">
                <a:solidFill>
                  <a:srgbClr val="0046AA"/>
                </a:solidFill>
                <a:latin typeface="D-DIN" panose="020B05040302020A0204" pitchFamily="34" charset="0"/>
                <a:cs typeface="Times New Roman" panose="02020603050405020304" pitchFamily="18" charset="0"/>
              </a:rPr>
              <a:t>Important Points &amp; Sources for Analysing a Company</a:t>
            </a:r>
            <a:endParaRPr lang="en-US" altLang="en-US" sz="2400" b="1" dirty="0">
              <a:solidFill>
                <a:srgbClr val="0046AA"/>
              </a:solidFill>
              <a:latin typeface="D-DIN" panose="020B05040302020A0204" pitchFamily="34" charset="0"/>
              <a:cs typeface="Times New Roman" panose="02020603050405020304" pitchFamily="18" charset="0"/>
            </a:endParaRPr>
          </a:p>
        </p:txBody>
      </p:sp>
      <p:sp>
        <p:nvSpPr>
          <p:cNvPr id="45" name="Rectangle 2"/>
          <p:cNvSpPr txBox="1">
            <a:spLocks noChangeArrowheads="1"/>
          </p:cNvSpPr>
          <p:nvPr/>
        </p:nvSpPr>
        <p:spPr bwMode="auto">
          <a:xfrm>
            <a:off x="1005553" y="976749"/>
            <a:ext cx="1235001" cy="368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GB" altLang="en-US" sz="1801" b="1" kern="0" dirty="0">
                <a:solidFill>
                  <a:srgbClr val="C00000"/>
                </a:solidFill>
                <a:latin typeface="D-DIN" panose="020B05040302020A0204" pitchFamily="34" charset="0"/>
                <a:cs typeface="Times New Roman" panose="02020603050405020304" pitchFamily="18" charset="0"/>
              </a:rPr>
              <a:t>Parameter</a:t>
            </a:r>
            <a:endParaRPr lang="en-US" altLang="en-US" sz="1801" b="1" kern="0" dirty="0">
              <a:solidFill>
                <a:srgbClr val="C00000"/>
              </a:solidFill>
              <a:latin typeface="D-DIN" panose="020B05040302020A0204" pitchFamily="34" charset="0"/>
              <a:cs typeface="Times New Roman" panose="02020603050405020304" pitchFamily="18" charset="0"/>
            </a:endParaRPr>
          </a:p>
        </p:txBody>
      </p:sp>
      <p:sp>
        <p:nvSpPr>
          <p:cNvPr id="46" name="Rectangle 2"/>
          <p:cNvSpPr txBox="1">
            <a:spLocks noChangeArrowheads="1"/>
          </p:cNvSpPr>
          <p:nvPr/>
        </p:nvSpPr>
        <p:spPr bwMode="auto">
          <a:xfrm>
            <a:off x="5984609" y="1035075"/>
            <a:ext cx="1235001" cy="368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GB" altLang="en-US" sz="1801" b="1" kern="0" dirty="0">
                <a:solidFill>
                  <a:srgbClr val="C00000"/>
                </a:solidFill>
                <a:latin typeface="D-DIN" panose="020B05040302020A0204" pitchFamily="34" charset="0"/>
                <a:cs typeface="Times New Roman" panose="02020603050405020304" pitchFamily="18" charset="0"/>
              </a:rPr>
              <a:t>Relevance</a:t>
            </a:r>
            <a:endParaRPr lang="en-US" altLang="en-US" sz="1801" b="1" kern="0" dirty="0">
              <a:solidFill>
                <a:srgbClr val="C00000"/>
              </a:solidFill>
              <a:latin typeface="D-DIN" panose="020B05040302020A0204" pitchFamily="34" charset="0"/>
              <a:cs typeface="Times New Roman" panose="02020603050405020304" pitchFamily="18" charset="0"/>
            </a:endParaRPr>
          </a:p>
        </p:txBody>
      </p:sp>
      <p:sp>
        <p:nvSpPr>
          <p:cNvPr id="3" name="TextBox 2"/>
          <p:cNvSpPr txBox="1"/>
          <p:nvPr/>
        </p:nvSpPr>
        <p:spPr>
          <a:xfrm>
            <a:off x="536852" y="1387868"/>
            <a:ext cx="2954655" cy="5280676"/>
          </a:xfrm>
          <a:prstGeom prst="rect">
            <a:avLst/>
          </a:prstGeom>
          <a:noFill/>
        </p:spPr>
        <p:txBody>
          <a:bodyPr wrap="none" rtlCol="0">
            <a:spAutoFit/>
          </a:bodyPr>
          <a:lstStyle/>
          <a:p>
            <a:pPr>
              <a:spcAft>
                <a:spcPts val="601"/>
              </a:spcAft>
            </a:pPr>
            <a:r>
              <a:rPr lang="en-US" sz="1401" b="1" dirty="0">
                <a:latin typeface="D-DIN" panose="020B05040302020A0204" pitchFamily="34" charset="0"/>
              </a:rPr>
              <a:t>Last 10 Years Financials	</a:t>
            </a:r>
          </a:p>
          <a:p>
            <a:pPr>
              <a:spcAft>
                <a:spcPts val="601"/>
              </a:spcAft>
            </a:pPr>
            <a:r>
              <a:rPr lang="en-US" sz="1401" b="1" dirty="0">
                <a:latin typeface="D-DIN" panose="020B05040302020A0204" pitchFamily="34" charset="0"/>
              </a:rPr>
              <a:t>AGM Notice	</a:t>
            </a:r>
          </a:p>
          <a:p>
            <a:pPr>
              <a:spcAft>
                <a:spcPts val="601"/>
              </a:spcAft>
            </a:pPr>
            <a:r>
              <a:rPr lang="en-US" sz="1401" b="1" dirty="0">
                <a:latin typeface="D-DIN" panose="020B05040302020A0204" pitchFamily="34" charset="0"/>
              </a:rPr>
              <a:t>Chairman's Speech	</a:t>
            </a:r>
          </a:p>
          <a:p>
            <a:pPr>
              <a:spcAft>
                <a:spcPts val="601"/>
              </a:spcAft>
            </a:pPr>
            <a:r>
              <a:rPr lang="en-US" sz="1401" b="1" dirty="0">
                <a:latin typeface="D-DIN" panose="020B05040302020A0204" pitchFamily="34" charset="0"/>
              </a:rPr>
              <a:t>Director's report	</a:t>
            </a:r>
          </a:p>
          <a:p>
            <a:pPr>
              <a:spcAft>
                <a:spcPts val="601"/>
              </a:spcAft>
            </a:pPr>
            <a:r>
              <a:rPr lang="en-US" sz="1401" b="1" dirty="0" err="1">
                <a:latin typeface="D-DIN" panose="020B05040302020A0204" pitchFamily="34" charset="0"/>
              </a:rPr>
              <a:t>Mgt</a:t>
            </a:r>
            <a:r>
              <a:rPr lang="en-US" sz="1401" b="1" dirty="0">
                <a:latin typeface="D-DIN" panose="020B05040302020A0204" pitchFamily="34" charset="0"/>
              </a:rPr>
              <a:t> Discussion &amp; Analysis 	</a:t>
            </a:r>
          </a:p>
          <a:p>
            <a:pPr>
              <a:spcAft>
                <a:spcPts val="601"/>
              </a:spcAft>
            </a:pPr>
            <a:r>
              <a:rPr lang="en-US" sz="1401" b="1" dirty="0">
                <a:latin typeface="D-DIN" panose="020B05040302020A0204" pitchFamily="34" charset="0"/>
              </a:rPr>
              <a:t>Shareholding Patterns	</a:t>
            </a:r>
          </a:p>
          <a:p>
            <a:pPr>
              <a:spcAft>
                <a:spcPts val="601"/>
              </a:spcAft>
            </a:pPr>
            <a:r>
              <a:rPr lang="en-US" sz="1401" b="1" dirty="0">
                <a:latin typeface="D-DIN" panose="020B05040302020A0204" pitchFamily="34" charset="0"/>
              </a:rPr>
              <a:t>Notes on Accounts	</a:t>
            </a:r>
          </a:p>
          <a:p>
            <a:pPr>
              <a:spcAft>
                <a:spcPts val="601"/>
              </a:spcAft>
            </a:pPr>
            <a:r>
              <a:rPr lang="en-US" sz="1401" b="1" dirty="0">
                <a:latin typeface="D-DIN" panose="020B05040302020A0204" pitchFamily="34" charset="0"/>
              </a:rPr>
              <a:t>Schedules	</a:t>
            </a:r>
          </a:p>
          <a:p>
            <a:pPr>
              <a:spcAft>
                <a:spcPts val="601"/>
              </a:spcAft>
            </a:pPr>
            <a:r>
              <a:rPr lang="en-US" sz="1401" b="1" dirty="0">
                <a:latin typeface="D-DIN" panose="020B05040302020A0204" pitchFamily="34" charset="0"/>
              </a:rPr>
              <a:t>Cash Flow Statement	</a:t>
            </a:r>
          </a:p>
          <a:p>
            <a:pPr>
              <a:spcAft>
                <a:spcPts val="601"/>
              </a:spcAft>
            </a:pPr>
            <a:r>
              <a:rPr lang="en-US" sz="1401" b="1" dirty="0">
                <a:latin typeface="D-DIN" panose="020B05040302020A0204" pitchFamily="34" charset="0"/>
              </a:rPr>
              <a:t>Continuity	</a:t>
            </a:r>
          </a:p>
          <a:p>
            <a:pPr>
              <a:spcAft>
                <a:spcPts val="601"/>
              </a:spcAft>
            </a:pPr>
            <a:r>
              <a:rPr lang="en-US" sz="1401" b="1" dirty="0">
                <a:latin typeface="D-DIN" panose="020B05040302020A0204" pitchFamily="34" charset="0"/>
              </a:rPr>
              <a:t>Coherence	</a:t>
            </a:r>
          </a:p>
          <a:p>
            <a:pPr>
              <a:spcAft>
                <a:spcPts val="601"/>
              </a:spcAft>
            </a:pPr>
            <a:r>
              <a:rPr lang="en-US" sz="1401" b="1" dirty="0">
                <a:latin typeface="D-DIN" panose="020B05040302020A0204" pitchFamily="34" charset="0"/>
              </a:rPr>
              <a:t>Sales &amp; Debt	</a:t>
            </a:r>
          </a:p>
          <a:p>
            <a:pPr>
              <a:spcAft>
                <a:spcPts val="601"/>
              </a:spcAft>
            </a:pPr>
            <a:r>
              <a:rPr lang="en-US" sz="1401" b="1" dirty="0">
                <a:latin typeface="D-DIN" panose="020B05040302020A0204" pitchFamily="34" charset="0"/>
              </a:rPr>
              <a:t>Depreciation	</a:t>
            </a:r>
          </a:p>
          <a:p>
            <a:pPr>
              <a:spcAft>
                <a:spcPts val="601"/>
              </a:spcAft>
            </a:pPr>
            <a:r>
              <a:rPr lang="en-US" sz="1401" b="1" dirty="0">
                <a:latin typeface="D-DIN" panose="020B05040302020A0204" pitchFamily="34" charset="0"/>
              </a:rPr>
              <a:t>Taking Loss to BS</a:t>
            </a:r>
          </a:p>
          <a:p>
            <a:pPr>
              <a:spcAft>
                <a:spcPts val="600"/>
              </a:spcAft>
            </a:pPr>
            <a:r>
              <a:rPr lang="en-US" sz="1401" b="1" dirty="0">
                <a:latin typeface="D-DIN" panose="020B05040302020A0204" pitchFamily="34" charset="0"/>
              </a:rPr>
              <a:t>Tax Rate	</a:t>
            </a:r>
          </a:p>
          <a:p>
            <a:pPr>
              <a:spcAft>
                <a:spcPts val="600"/>
              </a:spcAft>
            </a:pPr>
            <a:r>
              <a:rPr lang="en-US" sz="1401" b="1" dirty="0">
                <a:latin typeface="D-DIN" panose="020B05040302020A0204" pitchFamily="34" charset="0"/>
              </a:rPr>
              <a:t>Contingent Liability	</a:t>
            </a:r>
          </a:p>
          <a:p>
            <a:pPr>
              <a:spcAft>
                <a:spcPts val="600"/>
              </a:spcAft>
            </a:pPr>
            <a:r>
              <a:rPr lang="en-US" sz="1401" b="1" dirty="0">
                <a:latin typeface="D-DIN" panose="020B05040302020A0204" pitchFamily="34" charset="0"/>
              </a:rPr>
              <a:t>Diluted EPS	</a:t>
            </a:r>
          </a:p>
          <a:p>
            <a:pPr>
              <a:spcAft>
                <a:spcPts val="601"/>
              </a:spcAft>
            </a:pPr>
            <a:r>
              <a:rPr lang="en-US" sz="1401" b="1" dirty="0">
                <a:latin typeface="D-DIN" panose="020B05040302020A0204" pitchFamily="34" charset="0"/>
              </a:rPr>
              <a:t>	</a:t>
            </a:r>
          </a:p>
        </p:txBody>
      </p:sp>
      <p:sp>
        <p:nvSpPr>
          <p:cNvPr id="12" name="TextBox 11"/>
          <p:cNvSpPr txBox="1"/>
          <p:nvPr/>
        </p:nvSpPr>
        <p:spPr>
          <a:xfrm>
            <a:off x="2675887" y="1387868"/>
            <a:ext cx="9477274" cy="4988160"/>
          </a:xfrm>
          <a:prstGeom prst="rect">
            <a:avLst/>
          </a:prstGeom>
          <a:noFill/>
        </p:spPr>
        <p:txBody>
          <a:bodyPr wrap="none" rtlCol="0">
            <a:spAutoFit/>
          </a:bodyPr>
          <a:lstStyle/>
          <a:p>
            <a:pPr>
              <a:spcAft>
                <a:spcPts val="601"/>
              </a:spcAft>
            </a:pPr>
            <a:r>
              <a:rPr lang="en-US" sz="1401" b="1" dirty="0">
                <a:latin typeface="D-DIN" panose="020B05040302020A0204" pitchFamily="34" charset="0"/>
              </a:rPr>
              <a:t>How the company has grown in the past 10 years ? Were there any down years and Why?</a:t>
            </a:r>
          </a:p>
          <a:p>
            <a:pPr>
              <a:spcAft>
                <a:spcPts val="601"/>
              </a:spcAft>
            </a:pPr>
            <a:r>
              <a:rPr lang="en-US" sz="1401" b="1" dirty="0">
                <a:latin typeface="D-DIN" panose="020B05040302020A0204" pitchFamily="34" charset="0"/>
              </a:rPr>
              <a:t>Gives lots of information about agenda and special resolutions</a:t>
            </a:r>
          </a:p>
          <a:p>
            <a:pPr>
              <a:spcAft>
                <a:spcPts val="601"/>
              </a:spcAft>
            </a:pPr>
            <a:r>
              <a:rPr lang="en-US" sz="1401" b="1" dirty="0">
                <a:latin typeface="D-DIN" panose="020B05040302020A0204" pitchFamily="34" charset="0"/>
              </a:rPr>
              <a:t>Vision about the Future</a:t>
            </a:r>
          </a:p>
          <a:p>
            <a:pPr>
              <a:spcAft>
                <a:spcPts val="601"/>
              </a:spcAft>
            </a:pPr>
            <a:r>
              <a:rPr lang="en-US" sz="1401" b="1" dirty="0">
                <a:latin typeface="D-DIN" panose="020B05040302020A0204" pitchFamily="34" charset="0"/>
              </a:rPr>
              <a:t>Current Business Structure - Issues faced and mitigation</a:t>
            </a:r>
          </a:p>
          <a:p>
            <a:pPr>
              <a:spcAft>
                <a:spcPts val="601"/>
              </a:spcAft>
            </a:pPr>
            <a:r>
              <a:rPr lang="en-US" sz="1401" b="1" dirty="0">
                <a:latin typeface="D-DIN" panose="020B05040302020A0204" pitchFamily="34" charset="0"/>
              </a:rPr>
              <a:t>Where the company is headed for the next 3 to 5 years</a:t>
            </a:r>
          </a:p>
          <a:p>
            <a:pPr>
              <a:spcAft>
                <a:spcPts val="601"/>
              </a:spcAft>
            </a:pPr>
            <a:r>
              <a:rPr lang="en-US" sz="1401" b="1" dirty="0">
                <a:latin typeface="D-DIN" panose="020B05040302020A0204" pitchFamily="34" charset="0"/>
              </a:rPr>
              <a:t>Note the Top 10 Non Promoter shareholder, free float and Institutional ownership &amp; shareholders &gt;1% </a:t>
            </a:r>
          </a:p>
          <a:p>
            <a:pPr>
              <a:spcAft>
                <a:spcPts val="601"/>
              </a:spcAft>
            </a:pPr>
            <a:r>
              <a:rPr lang="en-US" sz="1401" b="1" dirty="0">
                <a:latin typeface="D-DIN" panose="020B05040302020A0204" pitchFamily="34" charset="0"/>
              </a:rPr>
              <a:t>Understand all minute details regarding the financials</a:t>
            </a:r>
          </a:p>
          <a:p>
            <a:pPr>
              <a:spcAft>
                <a:spcPts val="601"/>
              </a:spcAft>
            </a:pPr>
            <a:r>
              <a:rPr lang="en-US" sz="1401" b="1" dirty="0">
                <a:latin typeface="D-DIN" panose="020B05040302020A0204" pitchFamily="34" charset="0"/>
              </a:rPr>
              <a:t>Very important, look into borrowing Banks, details of receivables due - entities and timelines</a:t>
            </a:r>
          </a:p>
          <a:p>
            <a:pPr>
              <a:spcAft>
                <a:spcPts val="601"/>
              </a:spcAft>
            </a:pPr>
            <a:r>
              <a:rPr lang="en-US" sz="1401" b="1" dirty="0">
                <a:latin typeface="D-DIN" panose="020B05040302020A0204" pitchFamily="34" charset="0"/>
              </a:rPr>
              <a:t>Check OCF, Capex and FCF trends also OCF to PAT and OCF / Sales trends in last 10y. 5y and 3y rolling</a:t>
            </a:r>
          </a:p>
          <a:p>
            <a:pPr>
              <a:spcAft>
                <a:spcPts val="601"/>
              </a:spcAft>
            </a:pPr>
            <a:r>
              <a:rPr lang="en-US" sz="1401" b="1" dirty="0">
                <a:latin typeface="D-DIN" panose="020B05040302020A0204" pitchFamily="34" charset="0"/>
              </a:rPr>
              <a:t>Compare management commentary from last year to this year</a:t>
            </a:r>
          </a:p>
          <a:p>
            <a:pPr>
              <a:spcAft>
                <a:spcPts val="601"/>
              </a:spcAft>
            </a:pPr>
            <a:r>
              <a:rPr lang="en-US" sz="1401" b="1" dirty="0">
                <a:latin typeface="D-DIN" panose="020B05040302020A0204" pitchFamily="34" charset="0"/>
              </a:rPr>
              <a:t>Numbers at different parts of the Annual report should match, Capacity addition not showing up in Fixed Assets etc.</a:t>
            </a:r>
          </a:p>
          <a:p>
            <a:pPr>
              <a:spcAft>
                <a:spcPts val="601"/>
              </a:spcAft>
            </a:pPr>
            <a:r>
              <a:rPr lang="en-US" sz="1401" b="1" dirty="0">
                <a:latin typeface="D-DIN" panose="020B05040302020A0204" pitchFamily="34" charset="0"/>
              </a:rPr>
              <a:t>Check growth in Sales vs Growth in Receivables, trends of receivables due (30D, 60D 90D and beyond)</a:t>
            </a:r>
          </a:p>
          <a:p>
            <a:pPr>
              <a:spcAft>
                <a:spcPts val="601"/>
              </a:spcAft>
            </a:pPr>
            <a:r>
              <a:rPr lang="en-US" sz="1401" b="1" dirty="0">
                <a:latin typeface="D-DIN" panose="020B05040302020A0204" pitchFamily="34" charset="0"/>
              </a:rPr>
              <a:t>Check Depreciation as %age of Sales over 10 years and see aberrations, R&amp;D should be expensed, not capitalized</a:t>
            </a:r>
          </a:p>
          <a:p>
            <a:pPr>
              <a:spcAft>
                <a:spcPts val="601"/>
              </a:spcAft>
            </a:pPr>
            <a:r>
              <a:rPr lang="en-US" sz="1401" b="1" dirty="0">
                <a:latin typeface="D-DIN" panose="020B05040302020A0204" pitchFamily="34" charset="0"/>
              </a:rPr>
              <a:t>If large expenses are directly debited from the Reserves bypassing the P&amp;L</a:t>
            </a:r>
          </a:p>
          <a:p>
            <a:pPr>
              <a:spcAft>
                <a:spcPts val="600"/>
              </a:spcAft>
            </a:pPr>
            <a:r>
              <a:rPr lang="en-US" sz="1401" b="1" dirty="0">
                <a:latin typeface="D-DIN" panose="020B05040302020A0204" pitchFamily="34" charset="0"/>
              </a:rPr>
              <a:t>If proper tax rate has been paid on the profits, Apply median tax rates to profits and consider final EPS not the reported one</a:t>
            </a:r>
          </a:p>
          <a:p>
            <a:pPr>
              <a:spcAft>
                <a:spcPts val="600"/>
              </a:spcAft>
            </a:pPr>
            <a:r>
              <a:rPr lang="en-US" sz="1401" b="1" dirty="0">
                <a:latin typeface="D-DIN" panose="020B05040302020A0204" pitchFamily="34" charset="0"/>
              </a:rPr>
              <a:t>Whether company has provided adequate cover for the Contingent Liabilities. CL as % of Net Worth</a:t>
            </a:r>
          </a:p>
          <a:p>
            <a:pPr>
              <a:spcAft>
                <a:spcPts val="600"/>
              </a:spcAft>
            </a:pPr>
            <a:r>
              <a:rPr lang="en-US" sz="1401" b="1" dirty="0">
                <a:latin typeface="D-DIN" panose="020B05040302020A0204" pitchFamily="34" charset="0"/>
              </a:rPr>
              <a:t>Consider net profits to company (excluding any MI) and diluted EPS post considering all potential warrant conversion</a:t>
            </a:r>
          </a:p>
        </p:txBody>
      </p:sp>
      <p:pic>
        <p:nvPicPr>
          <p:cNvPr id="10"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ED58DBB-8777-FF89-8F9D-186B03584505}"/>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152898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Box 37"/>
          <p:cNvSpPr txBox="1"/>
          <p:nvPr/>
        </p:nvSpPr>
        <p:spPr>
          <a:xfrm>
            <a:off x="812800" y="1163851"/>
            <a:ext cx="11169650" cy="5162952"/>
          </a:xfrm>
          <a:prstGeom prst="rect">
            <a:avLst/>
          </a:prstGeom>
          <a:noFill/>
        </p:spPr>
        <p:txBody>
          <a:bodyPr wrap="square" rtlCol="0">
            <a:spAutoFit/>
          </a:bodyPr>
          <a:lstStyle/>
          <a:p>
            <a:pPr>
              <a:spcBef>
                <a:spcPts val="500"/>
              </a:spcBef>
              <a:buClr>
                <a:schemeClr val="tx1"/>
              </a:buClr>
            </a:pPr>
            <a:r>
              <a:rPr lang="en-US" sz="1600" b="1" dirty="0">
                <a:solidFill>
                  <a:schemeClr val="dk1"/>
                </a:solidFill>
                <a:latin typeface="D-DIN" panose="020B05040302020A0204" pitchFamily="34" charset="0"/>
                <a:ea typeface="Bebas Neue"/>
                <a:cs typeface="Bebas Neue"/>
              </a:rPr>
              <a:t>Global Recession (1986-88) : Market Fall - 40.8%</a:t>
            </a:r>
            <a:r>
              <a:rPr lang="en-US" sz="1600" b="1" dirty="0">
                <a:solidFill>
                  <a:srgbClr val="FF0000"/>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Post Return 3Yrs - 199.5%</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a:solidFill>
                  <a:schemeClr val="dk1"/>
                </a:solidFill>
                <a:latin typeface="D-DIN" panose="020B05040302020A0204" pitchFamily="34" charset="0"/>
                <a:ea typeface="Bebas Neue"/>
                <a:cs typeface="Bebas Neue"/>
              </a:rPr>
              <a:t>Gulf War/India Fiscal Crises (1990-91) : Market Fall - 39.3%</a:t>
            </a:r>
            <a:r>
              <a:rPr lang="en-US" sz="1600" b="1" dirty="0">
                <a:solidFill>
                  <a:srgbClr val="FF0000"/>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Post Return 3Yrs - 320.5%</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err="1">
                <a:solidFill>
                  <a:schemeClr val="dk1"/>
                </a:solidFill>
                <a:latin typeface="D-DIN" panose="020B05040302020A0204" pitchFamily="34" charset="0"/>
                <a:ea typeface="Bebas Neue"/>
                <a:cs typeface="Bebas Neue"/>
              </a:rPr>
              <a:t>Harshad</a:t>
            </a:r>
            <a:r>
              <a:rPr lang="en-US" sz="1600" b="1" dirty="0">
                <a:solidFill>
                  <a:schemeClr val="dk1"/>
                </a:solidFill>
                <a:latin typeface="D-DIN" panose="020B05040302020A0204" pitchFamily="34" charset="0"/>
                <a:ea typeface="Bebas Neue"/>
                <a:cs typeface="Bebas Neue"/>
              </a:rPr>
              <a:t> Mehta Scam (1992-93) : Market Fall - 56.4%</a:t>
            </a:r>
            <a:r>
              <a:rPr lang="en-US" sz="1600" b="1" dirty="0">
                <a:solidFill>
                  <a:srgbClr val="FF0000"/>
                </a:solidFill>
                <a:latin typeface="D-DIN" panose="020B05040302020A0204" pitchFamily="34" charset="0"/>
                <a:ea typeface="Bebas Neue"/>
                <a:cs typeface="Bebas Neue"/>
              </a:rPr>
              <a:t>⬇ </a:t>
            </a:r>
            <a:r>
              <a:rPr lang="en-US" sz="1600" b="1" dirty="0">
                <a:solidFill>
                  <a:schemeClr val="dk1"/>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Post Return 3Yrs - 90.2%</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a:solidFill>
                  <a:schemeClr val="dk1"/>
                </a:solidFill>
                <a:latin typeface="D-DIN" panose="020B05040302020A0204" pitchFamily="34" charset="0"/>
                <a:ea typeface="Bebas Neue"/>
                <a:cs typeface="Bebas Neue"/>
              </a:rPr>
              <a:t>Stock Market Stumble (1994-96) : Market Fall - 41.6%</a:t>
            </a:r>
            <a:r>
              <a:rPr lang="en-US" sz="1600" b="1" dirty="0">
                <a:solidFill>
                  <a:srgbClr val="FF0000"/>
                </a:solidFill>
                <a:latin typeface="D-DIN" panose="020B05040302020A0204" pitchFamily="34" charset="0"/>
                <a:ea typeface="Bebas Neue"/>
                <a:cs typeface="Bebas Neue"/>
              </a:rPr>
              <a:t>⬇ </a:t>
            </a:r>
            <a:r>
              <a:rPr lang="en-US" sz="1600" b="1" dirty="0">
                <a:solidFill>
                  <a:schemeClr val="dk1"/>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Post Return 3Yrs - 73.8%</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a:solidFill>
                  <a:schemeClr val="dk1"/>
                </a:solidFill>
                <a:latin typeface="D-DIN" panose="020B05040302020A0204" pitchFamily="34" charset="0"/>
                <a:ea typeface="Bebas Neue"/>
                <a:cs typeface="Bebas Neue"/>
              </a:rPr>
              <a:t>97 Market Meltdown (1997-98) : Market Fall - 40.5%</a:t>
            </a:r>
            <a:r>
              <a:rPr lang="en-US" sz="1600" b="1" dirty="0">
                <a:solidFill>
                  <a:srgbClr val="FF0000"/>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Post Return 3Yrs - 11.7%</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a:solidFill>
                  <a:schemeClr val="dk1"/>
                </a:solidFill>
                <a:latin typeface="D-DIN" panose="020B05040302020A0204" pitchFamily="34" charset="0"/>
                <a:ea typeface="Bebas Neue"/>
                <a:cs typeface="Bebas Neue"/>
              </a:rPr>
              <a:t>Dot-Com Bubble (2000-01) : Market Fall - 57.1%</a:t>
            </a:r>
            <a:r>
              <a:rPr lang="en-US" sz="1600" b="1" dirty="0">
                <a:solidFill>
                  <a:srgbClr val="FF0000"/>
                </a:solidFill>
                <a:latin typeface="D-DIN" panose="020B05040302020A0204" pitchFamily="34" charset="0"/>
                <a:ea typeface="Bebas Neue"/>
                <a:cs typeface="Bebas Neue"/>
              </a:rPr>
              <a:t>⬇ </a:t>
            </a:r>
            <a:r>
              <a:rPr lang="en-US" sz="1600" b="1" dirty="0">
                <a:solidFill>
                  <a:schemeClr val="dk1"/>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Post Return 3Yrs - 110.6%</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a:solidFill>
                  <a:schemeClr val="dk1"/>
                </a:solidFill>
                <a:latin typeface="D-DIN" panose="020B05040302020A0204" pitchFamily="34" charset="0"/>
                <a:ea typeface="Bebas Neue"/>
                <a:cs typeface="Bebas Neue"/>
              </a:rPr>
              <a:t>Central Election Results (2004) : Market Fall - 32.4%</a:t>
            </a:r>
            <a:r>
              <a:rPr lang="en-US" sz="1600" b="1" dirty="0">
                <a:solidFill>
                  <a:srgbClr val="FF0000"/>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sym typeface="Wingdings" pitchFamily="2" charset="2"/>
              </a:rPr>
              <a:t>|</a:t>
            </a:r>
            <a:r>
              <a:rPr lang="en-US" sz="1600" b="1" dirty="0">
                <a:solidFill>
                  <a:schemeClr val="dk1"/>
                </a:solidFill>
                <a:latin typeface="D-DIN" panose="020B05040302020A0204" pitchFamily="34" charset="0"/>
                <a:ea typeface="Bebas Neue"/>
                <a:cs typeface="Bebas Neue"/>
                <a:sym typeface="Wingdings" pitchFamily="2" charset="2"/>
              </a:rPr>
              <a:t>  </a:t>
            </a:r>
            <a:r>
              <a:rPr lang="en-US" sz="1600" b="1" dirty="0">
                <a:solidFill>
                  <a:schemeClr val="dk1"/>
                </a:solidFill>
                <a:latin typeface="D-DIN" panose="020B05040302020A0204" pitchFamily="34" charset="0"/>
                <a:ea typeface="Bebas Neue"/>
                <a:cs typeface="Bebas Neue"/>
              </a:rPr>
              <a:t>Post Return 3Yrs - 238.3%</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a:solidFill>
                  <a:schemeClr val="dk1"/>
                </a:solidFill>
                <a:latin typeface="D-DIN" panose="020B05040302020A0204" pitchFamily="34" charset="0"/>
                <a:ea typeface="Bebas Neue"/>
                <a:cs typeface="Bebas Neue"/>
              </a:rPr>
              <a:t>High Inflation (2006) : Market Fall - 30.6%</a:t>
            </a:r>
            <a:r>
              <a:rPr lang="en-US" sz="1600" b="1" dirty="0">
                <a:solidFill>
                  <a:srgbClr val="FF0000"/>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 </a:t>
            </a:r>
            <a:r>
              <a:rPr lang="en-US" sz="1600" b="1" dirty="0">
                <a:solidFill>
                  <a:schemeClr val="dk1"/>
                </a:solidFill>
                <a:latin typeface="D-DIN" panose="020B05040302020A0204" pitchFamily="34" charset="0"/>
                <a:ea typeface="Bebas Neue"/>
                <a:cs typeface="Bebas Neue"/>
              </a:rPr>
              <a:t> Post Return 3Yrs - 73.2%</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a:solidFill>
                  <a:schemeClr val="dk1"/>
                </a:solidFill>
                <a:latin typeface="D-DIN" panose="020B05040302020A0204" pitchFamily="34" charset="0"/>
                <a:ea typeface="Bebas Neue"/>
                <a:cs typeface="Bebas Neue"/>
              </a:rPr>
              <a:t>Financial Crisis (2008) : Market Fall - 63.7%</a:t>
            </a:r>
            <a:r>
              <a:rPr lang="en-US" sz="1600" b="1" dirty="0">
                <a:solidFill>
                  <a:srgbClr val="FF0000"/>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Post Return 3Yrs - 124.6%</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600" b="1" dirty="0">
                <a:solidFill>
                  <a:schemeClr val="dk1"/>
                </a:solidFill>
                <a:latin typeface="D-DIN" panose="020B05040302020A0204" pitchFamily="34" charset="0"/>
                <a:ea typeface="Bebas Neue"/>
                <a:cs typeface="Bebas Neue"/>
              </a:rPr>
              <a:t>European Sovereign Debt Crises (2010-11)  :  Market Fall - 11.6%</a:t>
            </a:r>
            <a:r>
              <a:rPr lang="en-US" sz="1600" b="1" dirty="0">
                <a:solidFill>
                  <a:srgbClr val="FF0000"/>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Post Return 3Yrs - 80.8%</a:t>
            </a:r>
            <a:r>
              <a:rPr lang="en-US" sz="1600" b="1" dirty="0">
                <a:solidFill>
                  <a:srgbClr val="0046AA"/>
                </a:solidFill>
                <a:latin typeface="D-DIN" panose="020B05040302020A0204" pitchFamily="34" charset="0"/>
                <a:ea typeface="Bebas Neue"/>
                <a:cs typeface="Bebas Neue"/>
              </a:rPr>
              <a:t>⬆</a:t>
            </a:r>
          </a:p>
          <a:p>
            <a:pPr>
              <a:spcBef>
                <a:spcPts val="500"/>
              </a:spcBef>
              <a:buClr>
                <a:schemeClr val="tx1"/>
              </a:buClr>
            </a:pPr>
            <a:r>
              <a:rPr lang="en-US" sz="1800" b="1" dirty="0">
                <a:solidFill>
                  <a:srgbClr val="C00000"/>
                </a:solidFill>
                <a:latin typeface="D-DIN" panose="020B05040302020A0204" pitchFamily="34" charset="0"/>
                <a:ea typeface="Bebas Neue"/>
                <a:cs typeface="Bebas Neue"/>
              </a:rPr>
              <a:t>Corona Lockdown (2020 &amp; 2021) :  China + 1</a:t>
            </a:r>
          </a:p>
          <a:p>
            <a:pPr>
              <a:spcBef>
                <a:spcPts val="500"/>
              </a:spcBef>
              <a:buClr>
                <a:schemeClr val="tx1"/>
              </a:buClr>
            </a:pPr>
            <a:r>
              <a:rPr lang="en-US" sz="1700" b="1" dirty="0">
                <a:solidFill>
                  <a:srgbClr val="0046AA"/>
                </a:solidFill>
                <a:latin typeface="D-DIN" panose="020B05040302020A0204" pitchFamily="34" charset="0"/>
                <a:ea typeface="Bebas Neue"/>
                <a:cs typeface="Bebas Neue"/>
              </a:rPr>
              <a:t>Market Fall - 36.5%</a:t>
            </a:r>
            <a:r>
              <a:rPr lang="en-US" sz="1700" b="1" dirty="0">
                <a:solidFill>
                  <a:srgbClr val="C00000"/>
                </a:solidFill>
                <a:latin typeface="D-DIN" panose="020B05040302020A0204" pitchFamily="34" charset="0"/>
                <a:ea typeface="Bebas Neue"/>
                <a:cs typeface="Bebas Neue"/>
              </a:rPr>
              <a:t>⬇ (24 Feb, 20 - 11829 to 24 March, 20 - 7511)  </a:t>
            </a:r>
            <a:r>
              <a:rPr lang="en-US" sz="1700" b="1" dirty="0">
                <a:solidFill>
                  <a:schemeClr val="bg1">
                    <a:lumMod val="50000"/>
                  </a:schemeClr>
                </a:solidFill>
                <a:latin typeface="D-DIN" panose="020B05040302020A0204" pitchFamily="34" charset="0"/>
                <a:ea typeface="Bebas Neue"/>
                <a:cs typeface="Bebas Neue"/>
              </a:rPr>
              <a:t>|</a:t>
            </a:r>
            <a:r>
              <a:rPr lang="en-US" sz="1700" b="1" dirty="0">
                <a:solidFill>
                  <a:schemeClr val="dk1"/>
                </a:solidFill>
                <a:latin typeface="D-DIN" panose="020B05040302020A0204" pitchFamily="34" charset="0"/>
                <a:ea typeface="Bebas Neue"/>
                <a:cs typeface="Bebas Neue"/>
              </a:rPr>
              <a:t>  </a:t>
            </a:r>
            <a:r>
              <a:rPr lang="en-US" sz="1700" b="1" dirty="0">
                <a:solidFill>
                  <a:srgbClr val="0046AA"/>
                </a:solidFill>
                <a:latin typeface="D-DIN" panose="020B05040302020A0204" pitchFamily="34" charset="0"/>
                <a:ea typeface="Bebas Neue"/>
                <a:cs typeface="Bebas Neue"/>
              </a:rPr>
              <a:t>Post Return 3.3 Years – 159.8 %⬆ (04 Aug, 2023 - 19517)</a:t>
            </a:r>
          </a:p>
          <a:p>
            <a:pPr>
              <a:spcBef>
                <a:spcPts val="500"/>
              </a:spcBef>
              <a:buClr>
                <a:schemeClr val="tx1"/>
              </a:buClr>
            </a:pPr>
            <a:r>
              <a:rPr lang="en-US" sz="1600" b="1" dirty="0">
                <a:solidFill>
                  <a:srgbClr val="C00000"/>
                </a:solidFill>
                <a:latin typeface="D-DIN" panose="020B05040302020A0204" pitchFamily="34" charset="0"/>
                <a:ea typeface="Bebas Neue"/>
                <a:cs typeface="Bebas Neue"/>
              </a:rPr>
              <a:t>Russia – Ukraine Crisis : Russia + 1, Europe +1, Inflation</a:t>
            </a:r>
          </a:p>
          <a:p>
            <a:pPr>
              <a:spcBef>
                <a:spcPts val="500"/>
              </a:spcBef>
              <a:buClr>
                <a:schemeClr val="tx1"/>
              </a:buClr>
            </a:pPr>
            <a:r>
              <a:rPr lang="en-US" sz="1600" b="1" dirty="0">
                <a:solidFill>
                  <a:srgbClr val="0046AA"/>
                </a:solidFill>
                <a:latin typeface="D-DIN" panose="020B05040302020A0204" pitchFamily="34" charset="0"/>
                <a:ea typeface="Bebas Neue"/>
                <a:cs typeface="Bebas Neue"/>
              </a:rPr>
              <a:t>Market Fall - 36.5%</a:t>
            </a:r>
            <a:r>
              <a:rPr lang="en-US" sz="1600" b="1" dirty="0">
                <a:solidFill>
                  <a:srgbClr val="C00000"/>
                </a:solidFill>
                <a:latin typeface="D-DIN" panose="020B05040302020A0204" pitchFamily="34" charset="0"/>
                <a:ea typeface="Bebas Neue"/>
                <a:cs typeface="Bebas Neue"/>
              </a:rPr>
              <a:t>⬇ (17 Jan, 22 - 18350 to 07 March, 22 - 15711)  </a:t>
            </a:r>
            <a:r>
              <a:rPr lang="en-US" sz="1600" b="1" dirty="0">
                <a:solidFill>
                  <a:schemeClr val="bg1">
                    <a:lumMod val="50000"/>
                  </a:schemeClr>
                </a:solidFill>
                <a:latin typeface="D-DIN" panose="020B05040302020A0204" pitchFamily="34" charset="0"/>
                <a:ea typeface="Bebas Neue"/>
                <a:cs typeface="Bebas Neue"/>
              </a:rPr>
              <a:t>|</a:t>
            </a:r>
            <a:r>
              <a:rPr lang="en-US" sz="1600" b="1" dirty="0">
                <a:solidFill>
                  <a:schemeClr val="dk1"/>
                </a:solidFill>
                <a:latin typeface="D-DIN" panose="020B05040302020A0204" pitchFamily="34" charset="0"/>
                <a:ea typeface="Bebas Neue"/>
                <a:cs typeface="Bebas Neue"/>
              </a:rPr>
              <a:t>  </a:t>
            </a:r>
            <a:r>
              <a:rPr lang="en-US" sz="1600" b="1" dirty="0">
                <a:solidFill>
                  <a:srgbClr val="0046AA"/>
                </a:solidFill>
                <a:latin typeface="D-DIN" panose="020B05040302020A0204" pitchFamily="34" charset="0"/>
                <a:ea typeface="Bebas Neue"/>
                <a:cs typeface="Bebas Neue"/>
              </a:rPr>
              <a:t>Post Return 1.4 Years – 24.22 %⬆ (04 Aug, 2023 - 19517)</a:t>
            </a:r>
          </a:p>
          <a:p>
            <a:pPr>
              <a:spcBef>
                <a:spcPts val="500"/>
              </a:spcBef>
              <a:buClr>
                <a:schemeClr val="tx1"/>
              </a:buClr>
            </a:pPr>
            <a:r>
              <a:rPr lang="en-US" sz="1600" b="1" dirty="0">
                <a:solidFill>
                  <a:srgbClr val="0046AA"/>
                </a:solidFill>
                <a:latin typeface="D-DIN" panose="020B05040302020A0204" pitchFamily="34" charset="0"/>
                <a:ea typeface="Bebas Neue"/>
                <a:cs typeface="Bebas Neue"/>
              </a:rPr>
              <a:t>Every time the crisis hit the market, it has fallen but it has definitely recovered and surged ahead .. </a:t>
            </a:r>
          </a:p>
          <a:p>
            <a:pPr>
              <a:spcBef>
                <a:spcPts val="500"/>
              </a:spcBef>
              <a:buClr>
                <a:schemeClr val="tx1"/>
              </a:buClr>
            </a:pPr>
            <a:r>
              <a:rPr lang="en-US" sz="1200" b="1" dirty="0">
                <a:latin typeface="D-DIN" panose="020B05040302020A0204" pitchFamily="34" charset="0"/>
                <a:ea typeface="Bebas Neue"/>
                <a:cs typeface="Bebas Neue"/>
              </a:rPr>
              <a:t>This is a slide presented in my various webinars dated 18</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April,  10</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May, 28</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May, 25</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July, 28</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Aug, 2020, 25</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Sep, 2020, 12</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Dec, 2020, 04</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Jan, 2021, 07</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March, 2021,  29</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May, 2021, 05</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June, 2021,  12</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June, 2021, 17</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June, 2021, 19</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June, 2021, 26</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June, 2021, 02</a:t>
            </a:r>
            <a:r>
              <a:rPr lang="en-US" sz="1200" b="1" baseline="30000" dirty="0">
                <a:latin typeface="D-DIN" panose="020B05040302020A0204" pitchFamily="34" charset="0"/>
                <a:ea typeface="Bebas Neue"/>
                <a:cs typeface="Bebas Neue"/>
              </a:rPr>
              <a:t>nd</a:t>
            </a:r>
            <a:r>
              <a:rPr lang="en-US" sz="1200" b="1" dirty="0">
                <a:latin typeface="D-DIN" panose="020B05040302020A0204" pitchFamily="34" charset="0"/>
                <a:ea typeface="Bebas Neue"/>
                <a:cs typeface="Bebas Neue"/>
              </a:rPr>
              <a:t> July, 2021 &amp; 13</a:t>
            </a:r>
            <a:r>
              <a:rPr lang="en-US" sz="1200" b="1" baseline="30000" dirty="0">
                <a:latin typeface="D-DIN" panose="020B05040302020A0204" pitchFamily="34" charset="0"/>
                <a:ea typeface="Bebas Neue"/>
                <a:cs typeface="Bebas Neue"/>
              </a:rPr>
              <a:t>th</a:t>
            </a:r>
            <a:r>
              <a:rPr lang="en-US" sz="1200" b="1" dirty="0">
                <a:latin typeface="D-DIN" panose="020B05040302020A0204" pitchFamily="34" charset="0"/>
                <a:ea typeface="Bebas Neue"/>
                <a:cs typeface="Bebas Neue"/>
              </a:rPr>
              <a:t> July, 2021</a:t>
            </a:r>
          </a:p>
        </p:txBody>
      </p:sp>
      <p:grpSp>
        <p:nvGrpSpPr>
          <p:cNvPr id="39" name="Group 19"/>
          <p:cNvGrpSpPr>
            <a:grpSpLocks/>
          </p:cNvGrpSpPr>
          <p:nvPr/>
        </p:nvGrpSpPr>
        <p:grpSpPr bwMode="auto">
          <a:xfrm>
            <a:off x="547689" y="1310607"/>
            <a:ext cx="166686" cy="55154"/>
            <a:chOff x="641426" y="1647610"/>
            <a:chExt cx="312772" cy="108077"/>
          </a:xfrm>
        </p:grpSpPr>
        <p:sp>
          <p:nvSpPr>
            <p:cNvPr id="40" name="Rectangle 3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2" name="Rectangle 41"/>
          <p:cNvSpPr/>
          <p:nvPr/>
        </p:nvSpPr>
        <p:spPr>
          <a:xfrm>
            <a:off x="431813" y="740196"/>
            <a:ext cx="9942286" cy="400110"/>
          </a:xfrm>
          <a:prstGeom prst="rect">
            <a:avLst/>
          </a:prstGeom>
        </p:spPr>
        <p:txBody>
          <a:bodyPr wrap="square">
            <a:spAutoFit/>
          </a:bodyPr>
          <a:lstStyle/>
          <a:p>
            <a:pPr>
              <a:spcBef>
                <a:spcPts val="601"/>
              </a:spcBef>
              <a:buClr>
                <a:schemeClr val="tx1"/>
              </a:buClr>
            </a:pPr>
            <a:r>
              <a:rPr lang="en-US" sz="2000" b="1" dirty="0">
                <a:solidFill>
                  <a:srgbClr val="C00000"/>
                </a:solidFill>
                <a:latin typeface="D-DIN" panose="020B05040302020A0204" pitchFamily="34" charset="0"/>
                <a:ea typeface="Bebas Neue"/>
                <a:cs typeface="Bebas Neue"/>
              </a:rPr>
              <a:t>How Market has bounced back during prominent corrections</a:t>
            </a:r>
          </a:p>
        </p:txBody>
      </p:sp>
      <p:grpSp>
        <p:nvGrpSpPr>
          <p:cNvPr id="44" name="Group 19"/>
          <p:cNvGrpSpPr>
            <a:grpSpLocks/>
          </p:cNvGrpSpPr>
          <p:nvPr/>
        </p:nvGrpSpPr>
        <p:grpSpPr bwMode="auto">
          <a:xfrm>
            <a:off x="547689" y="1613801"/>
            <a:ext cx="166686" cy="55154"/>
            <a:chOff x="641426" y="1647610"/>
            <a:chExt cx="312772" cy="108077"/>
          </a:xfrm>
        </p:grpSpPr>
        <p:sp>
          <p:nvSpPr>
            <p:cNvPr id="45" name="Rectangle 4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7" name="Group 19"/>
          <p:cNvGrpSpPr>
            <a:grpSpLocks/>
          </p:cNvGrpSpPr>
          <p:nvPr/>
        </p:nvGrpSpPr>
        <p:grpSpPr bwMode="auto">
          <a:xfrm>
            <a:off x="547689" y="1936381"/>
            <a:ext cx="166686" cy="55154"/>
            <a:chOff x="641426" y="1647610"/>
            <a:chExt cx="312772" cy="108077"/>
          </a:xfrm>
        </p:grpSpPr>
        <p:sp>
          <p:nvSpPr>
            <p:cNvPr id="48" name="Rectangle 4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0" name="Group 19"/>
          <p:cNvGrpSpPr>
            <a:grpSpLocks/>
          </p:cNvGrpSpPr>
          <p:nvPr/>
        </p:nvGrpSpPr>
        <p:grpSpPr bwMode="auto">
          <a:xfrm>
            <a:off x="547689" y="2220861"/>
            <a:ext cx="166686" cy="55154"/>
            <a:chOff x="641426" y="1647610"/>
            <a:chExt cx="312772" cy="108077"/>
          </a:xfrm>
        </p:grpSpPr>
        <p:sp>
          <p:nvSpPr>
            <p:cNvPr id="51" name="Rectangle 5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3" name="Group 19"/>
          <p:cNvGrpSpPr>
            <a:grpSpLocks/>
          </p:cNvGrpSpPr>
          <p:nvPr/>
        </p:nvGrpSpPr>
        <p:grpSpPr bwMode="auto">
          <a:xfrm>
            <a:off x="547689" y="2530741"/>
            <a:ext cx="166686" cy="55154"/>
            <a:chOff x="641426" y="1647610"/>
            <a:chExt cx="312772" cy="108077"/>
          </a:xfrm>
        </p:grpSpPr>
        <p:sp>
          <p:nvSpPr>
            <p:cNvPr id="54" name="Rectangle 5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6" name="Group 19"/>
          <p:cNvGrpSpPr>
            <a:grpSpLocks/>
          </p:cNvGrpSpPr>
          <p:nvPr/>
        </p:nvGrpSpPr>
        <p:grpSpPr bwMode="auto">
          <a:xfrm>
            <a:off x="547689" y="2845701"/>
            <a:ext cx="166686" cy="55154"/>
            <a:chOff x="641426" y="1647610"/>
            <a:chExt cx="312772" cy="108077"/>
          </a:xfrm>
        </p:grpSpPr>
        <p:sp>
          <p:nvSpPr>
            <p:cNvPr id="57" name="Rectangle 5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0" name="Group 19"/>
          <p:cNvGrpSpPr>
            <a:grpSpLocks/>
          </p:cNvGrpSpPr>
          <p:nvPr/>
        </p:nvGrpSpPr>
        <p:grpSpPr bwMode="auto">
          <a:xfrm>
            <a:off x="547689" y="3133447"/>
            <a:ext cx="166686" cy="55154"/>
            <a:chOff x="641426" y="1647610"/>
            <a:chExt cx="312772" cy="108077"/>
          </a:xfrm>
        </p:grpSpPr>
        <p:sp>
          <p:nvSpPr>
            <p:cNvPr id="61" name="Rectangle 6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ectangle 9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5" name="Group 19"/>
          <p:cNvGrpSpPr>
            <a:grpSpLocks/>
          </p:cNvGrpSpPr>
          <p:nvPr/>
        </p:nvGrpSpPr>
        <p:grpSpPr bwMode="auto">
          <a:xfrm>
            <a:off x="547689" y="3463647"/>
            <a:ext cx="166686" cy="55154"/>
            <a:chOff x="641426" y="1647610"/>
            <a:chExt cx="312772" cy="108077"/>
          </a:xfrm>
        </p:grpSpPr>
        <p:sp>
          <p:nvSpPr>
            <p:cNvPr id="96" name="Rectangle 9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Rectangle 9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1" name="Group 19"/>
          <p:cNvGrpSpPr>
            <a:grpSpLocks/>
          </p:cNvGrpSpPr>
          <p:nvPr/>
        </p:nvGrpSpPr>
        <p:grpSpPr bwMode="auto">
          <a:xfrm>
            <a:off x="547689" y="3773527"/>
            <a:ext cx="166686" cy="55154"/>
            <a:chOff x="641426" y="1647610"/>
            <a:chExt cx="312772" cy="108077"/>
          </a:xfrm>
        </p:grpSpPr>
        <p:sp>
          <p:nvSpPr>
            <p:cNvPr id="102" name="Rectangle 10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Rectangle 10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4" name="Group 19"/>
          <p:cNvGrpSpPr>
            <a:grpSpLocks/>
          </p:cNvGrpSpPr>
          <p:nvPr/>
        </p:nvGrpSpPr>
        <p:grpSpPr bwMode="auto">
          <a:xfrm>
            <a:off x="547689" y="4075787"/>
            <a:ext cx="166686" cy="55154"/>
            <a:chOff x="641426" y="1647610"/>
            <a:chExt cx="312772" cy="108077"/>
          </a:xfrm>
        </p:grpSpPr>
        <p:sp>
          <p:nvSpPr>
            <p:cNvPr id="105" name="Rectangle 10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 name="TextBox 36"/>
          <p:cNvSpPr txBox="1"/>
          <p:nvPr/>
        </p:nvSpPr>
        <p:spPr>
          <a:xfrm>
            <a:off x="431813" y="236190"/>
            <a:ext cx="4440639" cy="523220"/>
          </a:xfrm>
          <a:prstGeom prst="rect">
            <a:avLst/>
          </a:prstGeom>
          <a:noFill/>
        </p:spPr>
        <p:txBody>
          <a:bodyPr wrap="none" rtlCol="0">
            <a:spAutoFit/>
          </a:bodyPr>
          <a:lstStyle/>
          <a:p>
            <a:r>
              <a:rPr lang="en-US" sz="2800" b="1" dirty="0">
                <a:solidFill>
                  <a:srgbClr val="0046AA"/>
                </a:solidFill>
                <a:latin typeface="D-DIN" panose="020B05040302020A0204" pitchFamily="34" charset="0"/>
                <a:ea typeface="Bebas Neue"/>
                <a:cs typeface="Calibri" panose="020F0502020204030204" pitchFamily="34" charset="0"/>
              </a:rPr>
              <a:t>Post Crises Opportunities ??</a:t>
            </a:r>
          </a:p>
        </p:txBody>
      </p:sp>
      <p:grpSp>
        <p:nvGrpSpPr>
          <p:cNvPr id="43" name="Group 19"/>
          <p:cNvGrpSpPr>
            <a:grpSpLocks/>
          </p:cNvGrpSpPr>
          <p:nvPr/>
        </p:nvGrpSpPr>
        <p:grpSpPr bwMode="auto">
          <a:xfrm>
            <a:off x="547689" y="4405937"/>
            <a:ext cx="166686" cy="55154"/>
            <a:chOff x="641426" y="1647610"/>
            <a:chExt cx="312772" cy="108077"/>
          </a:xfrm>
        </p:grpSpPr>
        <p:sp>
          <p:nvSpPr>
            <p:cNvPr id="59" name="Rectangle 58"/>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3" name="Group 19"/>
          <p:cNvGrpSpPr>
            <a:grpSpLocks/>
          </p:cNvGrpSpPr>
          <p:nvPr/>
        </p:nvGrpSpPr>
        <p:grpSpPr bwMode="auto">
          <a:xfrm>
            <a:off x="547689" y="5046017"/>
            <a:ext cx="166686" cy="55154"/>
            <a:chOff x="641426" y="1647610"/>
            <a:chExt cx="312772" cy="108077"/>
          </a:xfrm>
        </p:grpSpPr>
        <p:sp>
          <p:nvSpPr>
            <p:cNvPr id="64" name="Rectangle 6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ectangle 6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66"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1A0A15E-C53C-0819-90D8-203784051975}"/>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346892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482770" y="1526985"/>
            <a:ext cx="2954655" cy="4110612"/>
          </a:xfrm>
          <a:prstGeom prst="rect">
            <a:avLst/>
          </a:prstGeom>
          <a:noFill/>
        </p:spPr>
        <p:txBody>
          <a:bodyPr wrap="none" rtlCol="0">
            <a:spAutoFit/>
          </a:bodyPr>
          <a:lstStyle/>
          <a:p>
            <a:pPr>
              <a:spcAft>
                <a:spcPts val="601"/>
              </a:spcAft>
            </a:pPr>
            <a:r>
              <a:rPr lang="en-US" sz="1401" b="1" dirty="0">
                <a:latin typeface="D-DIN" panose="020B05040302020A0204" pitchFamily="34" charset="0"/>
              </a:rPr>
              <a:t>Tax Rate	</a:t>
            </a:r>
          </a:p>
          <a:p>
            <a:pPr>
              <a:spcAft>
                <a:spcPts val="601"/>
              </a:spcAft>
            </a:pPr>
            <a:r>
              <a:rPr lang="en-US" sz="1401" b="1" dirty="0">
                <a:latin typeface="D-DIN" panose="020B05040302020A0204" pitchFamily="34" charset="0"/>
              </a:rPr>
              <a:t>Contingent Liability	</a:t>
            </a:r>
          </a:p>
          <a:p>
            <a:pPr>
              <a:spcAft>
                <a:spcPts val="601"/>
              </a:spcAft>
            </a:pPr>
            <a:r>
              <a:rPr lang="en-US" sz="1401" b="1" dirty="0">
                <a:latin typeface="D-DIN" panose="020B05040302020A0204" pitchFamily="34" charset="0"/>
              </a:rPr>
              <a:t>Diluted EPS	</a:t>
            </a:r>
          </a:p>
          <a:p>
            <a:pPr>
              <a:spcAft>
                <a:spcPts val="601"/>
              </a:spcAft>
            </a:pPr>
            <a:r>
              <a:rPr lang="en-US" sz="1401" b="1" dirty="0">
                <a:latin typeface="D-DIN" panose="020B05040302020A0204" pitchFamily="34" charset="0"/>
              </a:rPr>
              <a:t>Goodwill	</a:t>
            </a:r>
          </a:p>
          <a:p>
            <a:pPr>
              <a:spcAft>
                <a:spcPts val="601"/>
              </a:spcAft>
            </a:pPr>
            <a:r>
              <a:rPr lang="en-US" sz="1401" b="1" dirty="0">
                <a:latin typeface="D-DIN" panose="020B05040302020A0204" pitchFamily="34" charset="0"/>
              </a:rPr>
              <a:t>Related Party Transaction	</a:t>
            </a:r>
          </a:p>
          <a:p>
            <a:pPr>
              <a:spcAft>
                <a:spcPts val="601"/>
              </a:spcAft>
            </a:pPr>
            <a:r>
              <a:rPr lang="en-US" sz="1401" b="1" dirty="0">
                <a:latin typeface="D-DIN" panose="020B05040302020A0204" pitchFamily="34" charset="0"/>
              </a:rPr>
              <a:t>Management Salary	</a:t>
            </a:r>
          </a:p>
          <a:p>
            <a:pPr>
              <a:spcAft>
                <a:spcPts val="601"/>
              </a:spcAft>
            </a:pPr>
            <a:r>
              <a:rPr lang="en-US" sz="1401" b="1" dirty="0">
                <a:latin typeface="D-DIN" panose="020B05040302020A0204" pitchFamily="34" charset="0"/>
              </a:rPr>
              <a:t>Frequent Dilution	</a:t>
            </a:r>
          </a:p>
          <a:p>
            <a:pPr>
              <a:spcAft>
                <a:spcPts val="601"/>
              </a:spcAft>
            </a:pPr>
            <a:r>
              <a:rPr lang="en-US" sz="1401" b="1" dirty="0">
                <a:latin typeface="D-DIN" panose="020B05040302020A0204" pitchFamily="34" charset="0"/>
              </a:rPr>
              <a:t>Warrant Conversion	</a:t>
            </a:r>
          </a:p>
          <a:p>
            <a:pPr>
              <a:spcAft>
                <a:spcPts val="601"/>
              </a:spcAft>
            </a:pPr>
            <a:r>
              <a:rPr lang="en-US" sz="1401" b="1" dirty="0">
                <a:latin typeface="D-DIN" panose="020B05040302020A0204" pitchFamily="34" charset="0"/>
              </a:rPr>
              <a:t>Composition of Board	</a:t>
            </a:r>
          </a:p>
          <a:p>
            <a:pPr>
              <a:spcAft>
                <a:spcPts val="601"/>
              </a:spcAft>
            </a:pPr>
            <a:r>
              <a:rPr lang="en-US" sz="1401" b="1" dirty="0">
                <a:latin typeface="D-DIN" panose="020B05040302020A0204" pitchFamily="34" charset="0"/>
              </a:rPr>
              <a:t>Fees for Audit	</a:t>
            </a:r>
          </a:p>
          <a:p>
            <a:pPr>
              <a:spcAft>
                <a:spcPts val="601"/>
              </a:spcAft>
            </a:pPr>
            <a:r>
              <a:rPr lang="en-US" sz="1401" b="1" dirty="0">
                <a:latin typeface="D-DIN" panose="020B05040302020A0204" pitchFamily="34" charset="0"/>
              </a:rPr>
              <a:t>Auditor Remuneration	</a:t>
            </a:r>
          </a:p>
          <a:p>
            <a:pPr>
              <a:spcAft>
                <a:spcPts val="601"/>
              </a:spcAft>
            </a:pPr>
            <a:r>
              <a:rPr lang="en-US" sz="1401" b="1" dirty="0">
                <a:latin typeface="D-DIN" panose="020B05040302020A0204" pitchFamily="34" charset="0"/>
              </a:rPr>
              <a:t>Auditor Report	</a:t>
            </a:r>
          </a:p>
          <a:p>
            <a:pPr>
              <a:spcAft>
                <a:spcPts val="601"/>
              </a:spcAft>
            </a:pPr>
            <a:r>
              <a:rPr lang="en-US" sz="1401" b="1" dirty="0">
                <a:latin typeface="D-DIN" panose="020B05040302020A0204" pitchFamily="34" charset="0"/>
              </a:rPr>
              <a:t>Cash Yield	</a:t>
            </a:r>
          </a:p>
          <a:p>
            <a:pPr>
              <a:spcAft>
                <a:spcPts val="601"/>
              </a:spcAft>
            </a:pPr>
            <a:endParaRPr lang="en-US" sz="1401" b="1" dirty="0">
              <a:latin typeface="D-DIN" panose="020B05040302020A0204" pitchFamily="34" charset="0"/>
            </a:endParaRPr>
          </a:p>
        </p:txBody>
      </p:sp>
      <p:sp>
        <p:nvSpPr>
          <p:cNvPr id="12" name="TextBox 11"/>
          <p:cNvSpPr txBox="1"/>
          <p:nvPr/>
        </p:nvSpPr>
        <p:spPr>
          <a:xfrm>
            <a:off x="2737920" y="1526985"/>
            <a:ext cx="9477274" cy="4110612"/>
          </a:xfrm>
          <a:prstGeom prst="rect">
            <a:avLst/>
          </a:prstGeom>
          <a:noFill/>
        </p:spPr>
        <p:txBody>
          <a:bodyPr wrap="none" rtlCol="0">
            <a:spAutoFit/>
          </a:bodyPr>
          <a:lstStyle/>
          <a:p>
            <a:pPr>
              <a:spcAft>
                <a:spcPts val="601"/>
              </a:spcAft>
            </a:pPr>
            <a:r>
              <a:rPr lang="en-US" sz="1401" b="1" dirty="0">
                <a:latin typeface="D-DIN" panose="020B05040302020A0204" pitchFamily="34" charset="0"/>
              </a:rPr>
              <a:t>If proper tax rate has been paid on the profits, Apply median tax rates to profits and consider final EPS not the reported one</a:t>
            </a:r>
          </a:p>
          <a:p>
            <a:pPr>
              <a:spcAft>
                <a:spcPts val="601"/>
              </a:spcAft>
            </a:pPr>
            <a:r>
              <a:rPr lang="en-US" sz="1401" b="1" dirty="0">
                <a:latin typeface="D-DIN" panose="020B05040302020A0204" pitchFamily="34" charset="0"/>
              </a:rPr>
              <a:t>Whether company has provided adequate cover for the Contingent Liabilities. CL as % of Net Worth</a:t>
            </a:r>
          </a:p>
          <a:p>
            <a:pPr>
              <a:spcAft>
                <a:spcPts val="601"/>
              </a:spcAft>
            </a:pPr>
            <a:r>
              <a:rPr lang="en-US" sz="1401" b="1" dirty="0">
                <a:latin typeface="D-DIN" panose="020B05040302020A0204" pitchFamily="34" charset="0"/>
              </a:rPr>
              <a:t>Consider net profits to company (excluding any MI) and diluted EPS post considering all potential warrant conversion</a:t>
            </a:r>
          </a:p>
          <a:p>
            <a:pPr>
              <a:spcAft>
                <a:spcPts val="601"/>
              </a:spcAft>
            </a:pPr>
            <a:r>
              <a:rPr lang="en-US" sz="1401" b="1" dirty="0">
                <a:latin typeface="D-DIN" panose="020B05040302020A0204" pitchFamily="34" charset="0"/>
              </a:rPr>
              <a:t>Investors should remove Revaluation Reserve and Goodwill from </a:t>
            </a:r>
            <a:r>
              <a:rPr lang="en-US" sz="1401" b="1" dirty="0" err="1">
                <a:latin typeface="D-DIN" panose="020B05040302020A0204" pitchFamily="34" charset="0"/>
              </a:rPr>
              <a:t>Networth</a:t>
            </a:r>
            <a:r>
              <a:rPr lang="en-US" sz="1401" b="1" dirty="0">
                <a:latin typeface="D-DIN" panose="020B05040302020A0204" pitchFamily="34" charset="0"/>
              </a:rPr>
              <a:t> for calculations</a:t>
            </a:r>
          </a:p>
          <a:p>
            <a:pPr>
              <a:spcAft>
                <a:spcPts val="601"/>
              </a:spcAft>
            </a:pPr>
            <a:r>
              <a:rPr lang="en-US" sz="1401" b="1" dirty="0">
                <a:latin typeface="D-DIN" panose="020B05040302020A0204" pitchFamily="34" charset="0"/>
              </a:rPr>
              <a:t>Watch out for sales to group entities at low margins. Also consider RPT/Sales trends over years</a:t>
            </a:r>
          </a:p>
          <a:p>
            <a:pPr>
              <a:spcAft>
                <a:spcPts val="601"/>
              </a:spcAft>
            </a:pPr>
            <a:r>
              <a:rPr lang="en-US" sz="1401" b="1" dirty="0">
                <a:latin typeface="D-DIN" panose="020B05040302020A0204" pitchFamily="34" charset="0"/>
              </a:rPr>
              <a:t>As percentage of Profits, 10% of PAY is celling under Companies Act. Approaching &gt;5% should raise a red flag</a:t>
            </a:r>
          </a:p>
          <a:p>
            <a:pPr>
              <a:spcAft>
                <a:spcPts val="601"/>
              </a:spcAft>
            </a:pPr>
            <a:r>
              <a:rPr lang="en-US" sz="1401" b="1" dirty="0">
                <a:latin typeface="D-DIN" panose="020B05040302020A0204" pitchFamily="34" charset="0"/>
              </a:rPr>
              <a:t>Diluting Equity cheaply is a big detractor. See whether equity dilution is absolutely necessary (already high debt etc.)</a:t>
            </a:r>
          </a:p>
          <a:p>
            <a:pPr>
              <a:spcAft>
                <a:spcPts val="601"/>
              </a:spcAft>
            </a:pPr>
            <a:r>
              <a:rPr lang="en-US" sz="1401" b="1" dirty="0">
                <a:latin typeface="D-DIN" panose="020B05040302020A0204" pitchFamily="34" charset="0"/>
              </a:rPr>
              <a:t>Check for outstanding warrants to be converted and resulting dilution from this</a:t>
            </a:r>
          </a:p>
          <a:p>
            <a:pPr>
              <a:spcAft>
                <a:spcPts val="601"/>
              </a:spcAft>
            </a:pPr>
            <a:r>
              <a:rPr lang="en-US" sz="1401" b="1" dirty="0">
                <a:latin typeface="D-DIN" panose="020B05040302020A0204" pitchFamily="34" charset="0"/>
              </a:rPr>
              <a:t>Qualification of Independent Directors on the Board. How many premature early resignations</a:t>
            </a:r>
          </a:p>
          <a:p>
            <a:pPr>
              <a:spcAft>
                <a:spcPts val="601"/>
              </a:spcAft>
            </a:pPr>
            <a:r>
              <a:rPr lang="en-US" sz="1401" b="1" dirty="0">
                <a:latin typeface="D-DIN" panose="020B05040302020A0204" pitchFamily="34" charset="0"/>
              </a:rPr>
              <a:t>Bulk of Auditor expenses should be audit fees and not legal and other charges</a:t>
            </a:r>
          </a:p>
          <a:p>
            <a:pPr>
              <a:spcAft>
                <a:spcPts val="601"/>
              </a:spcAft>
            </a:pPr>
            <a:r>
              <a:rPr lang="en-US" sz="1401" b="1" dirty="0">
                <a:latin typeface="D-DIN" panose="020B05040302020A0204" pitchFamily="34" charset="0"/>
              </a:rPr>
              <a:t>Auditor's salary as part of Sales - 10 year trends and should not see sudden jumps</a:t>
            </a:r>
          </a:p>
          <a:p>
            <a:pPr>
              <a:spcAft>
                <a:spcPts val="601"/>
              </a:spcAft>
            </a:pPr>
            <a:r>
              <a:rPr lang="en-US" sz="1401" b="1" dirty="0">
                <a:latin typeface="D-DIN" panose="020B05040302020A0204" pitchFamily="34" charset="0"/>
              </a:rPr>
              <a:t>Comments and Observations ( debt payments, taxes overdue, PF contribution pending)</a:t>
            </a:r>
          </a:p>
          <a:p>
            <a:pPr>
              <a:spcAft>
                <a:spcPts val="601"/>
              </a:spcAft>
            </a:pPr>
            <a:r>
              <a:rPr lang="en-US" sz="1401" b="1" dirty="0">
                <a:latin typeface="D-DIN" panose="020B05040302020A0204" pitchFamily="34" charset="0"/>
              </a:rPr>
              <a:t>Compare the interest earned on the Cash and Cash equivalents. Too low rate means cash is non existent</a:t>
            </a:r>
          </a:p>
          <a:p>
            <a:pPr>
              <a:spcAft>
                <a:spcPts val="601"/>
              </a:spcAft>
            </a:pPr>
            <a:endParaRPr lang="en-US" sz="1401" b="1" dirty="0">
              <a:latin typeface="D-DIN" panose="020B05040302020A0204" pitchFamily="34" charset="0"/>
            </a:endParaRPr>
          </a:p>
        </p:txBody>
      </p:sp>
      <p:sp>
        <p:nvSpPr>
          <p:cNvPr id="21" name="TextBox 20"/>
          <p:cNvSpPr txBox="1"/>
          <p:nvPr/>
        </p:nvSpPr>
        <p:spPr>
          <a:xfrm>
            <a:off x="4035486" y="5637597"/>
            <a:ext cx="6421951" cy="646331"/>
          </a:xfrm>
          <a:prstGeom prst="rect">
            <a:avLst/>
          </a:prstGeom>
          <a:noFill/>
        </p:spPr>
        <p:txBody>
          <a:bodyPr wrap="none" rtlCol="0">
            <a:spAutoFit/>
          </a:bodyPr>
          <a:lstStyle/>
          <a:p>
            <a:r>
              <a:rPr lang="en-US" sz="3600" b="1" dirty="0">
                <a:solidFill>
                  <a:srgbClr val="0046AA"/>
                </a:solidFill>
                <a:latin typeface="D-DIN" panose="020B05040302020A0204" pitchFamily="34" charset="0"/>
              </a:rPr>
              <a:t>And Above All Channel Check…</a:t>
            </a:r>
          </a:p>
        </p:txBody>
      </p:sp>
      <p:sp>
        <p:nvSpPr>
          <p:cNvPr id="24" name="Rectangle 2"/>
          <p:cNvSpPr txBox="1">
            <a:spLocks noChangeArrowheads="1"/>
          </p:cNvSpPr>
          <p:nvPr/>
        </p:nvSpPr>
        <p:spPr bwMode="auto">
          <a:xfrm>
            <a:off x="942923" y="976749"/>
            <a:ext cx="1235001" cy="368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GB" altLang="en-US" sz="1801" b="1" kern="0" dirty="0">
                <a:solidFill>
                  <a:srgbClr val="C00000"/>
                </a:solidFill>
                <a:latin typeface="D-DIN" panose="020B05040302020A0204" pitchFamily="34" charset="0"/>
                <a:cs typeface="Times New Roman" panose="02020603050405020304" pitchFamily="18" charset="0"/>
              </a:rPr>
              <a:t>Parameter</a:t>
            </a:r>
            <a:endParaRPr lang="en-US" altLang="en-US" sz="1801" b="1" kern="0" dirty="0">
              <a:solidFill>
                <a:srgbClr val="C00000"/>
              </a:solidFill>
              <a:latin typeface="D-DIN" panose="020B05040302020A0204" pitchFamily="34" charset="0"/>
              <a:cs typeface="Times New Roman" panose="02020603050405020304" pitchFamily="18" charset="0"/>
            </a:endParaRPr>
          </a:p>
        </p:txBody>
      </p:sp>
      <p:sp>
        <p:nvSpPr>
          <p:cNvPr id="25" name="Rectangle 2"/>
          <p:cNvSpPr txBox="1">
            <a:spLocks noChangeArrowheads="1"/>
          </p:cNvSpPr>
          <p:nvPr/>
        </p:nvSpPr>
        <p:spPr bwMode="auto">
          <a:xfrm>
            <a:off x="5496094" y="1035075"/>
            <a:ext cx="1235001" cy="368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GB" altLang="en-US" sz="1801" b="1" kern="0" dirty="0">
                <a:solidFill>
                  <a:srgbClr val="C00000"/>
                </a:solidFill>
                <a:latin typeface="D-DIN" panose="020B05040302020A0204" pitchFamily="34" charset="0"/>
                <a:cs typeface="Times New Roman" panose="02020603050405020304" pitchFamily="18" charset="0"/>
              </a:rPr>
              <a:t>Relevance</a:t>
            </a:r>
            <a:endParaRPr lang="en-US" altLang="en-US" sz="1801" b="1" kern="0" dirty="0">
              <a:solidFill>
                <a:srgbClr val="C00000"/>
              </a:solidFill>
              <a:latin typeface="D-DIN" panose="020B05040302020A0204" pitchFamily="34" charset="0"/>
              <a:cs typeface="Times New Roman" panose="02020603050405020304" pitchFamily="18" charset="0"/>
            </a:endParaRPr>
          </a:p>
        </p:txBody>
      </p:sp>
      <p:sp>
        <p:nvSpPr>
          <p:cNvPr id="26" name="Rectangle 2"/>
          <p:cNvSpPr>
            <a:spLocks noGrp="1" noChangeArrowheads="1"/>
          </p:cNvSpPr>
          <p:nvPr>
            <p:ph type="ctrTitle"/>
          </p:nvPr>
        </p:nvSpPr>
        <p:spPr bwMode="auto">
          <a:xfrm>
            <a:off x="627926" y="366722"/>
            <a:ext cx="8443504"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400" b="1" dirty="0">
                <a:solidFill>
                  <a:srgbClr val="0046AA"/>
                </a:solidFill>
                <a:latin typeface="D-DIN" panose="020B05040302020A0204" pitchFamily="34" charset="0"/>
                <a:cs typeface="Times New Roman" panose="02020603050405020304" pitchFamily="18" charset="0"/>
              </a:rPr>
              <a:t>Important Points &amp; Sources for Analysing a Company</a:t>
            </a:r>
            <a:endParaRPr lang="en-US" altLang="en-US" sz="2400" b="1" dirty="0">
              <a:solidFill>
                <a:srgbClr val="0046AA"/>
              </a:solidFill>
              <a:latin typeface="D-DIN" panose="020B05040302020A0204" pitchFamily="34" charset="0"/>
              <a:cs typeface="Times New Roman" panose="02020603050405020304" pitchFamily="18" charset="0"/>
            </a:endParaRPr>
          </a:p>
        </p:txBody>
      </p:sp>
      <p:pic>
        <p:nvPicPr>
          <p:cNvPr id="10"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2AAA054-7891-D301-2472-B8B199A8EE8A}"/>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24907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bwMode="auto">
          <a:xfrm>
            <a:off x="593975" y="599090"/>
            <a:ext cx="10443483"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400" b="1" dirty="0">
                <a:solidFill>
                  <a:srgbClr val="0046AA"/>
                </a:solidFill>
                <a:latin typeface="D-DIN" panose="020B05040302020A0204" pitchFamily="34" charset="0"/>
                <a:cs typeface="Times New Roman" panose="02020603050405020304" pitchFamily="18" charset="0"/>
              </a:rPr>
              <a:t>Important Financial Ratios &amp; Metrics to Improve Stock Picking Skills</a:t>
            </a:r>
            <a:endParaRPr lang="en-US" altLang="en-US" sz="2400" b="1" dirty="0">
              <a:solidFill>
                <a:srgbClr val="0046AA"/>
              </a:solidFill>
              <a:latin typeface="D-DIN" panose="020B05040302020A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81263357"/>
              </p:ext>
            </p:extLst>
          </p:nvPr>
        </p:nvGraphicFramePr>
        <p:xfrm>
          <a:off x="896303" y="1223953"/>
          <a:ext cx="3332798" cy="5332916"/>
        </p:xfrm>
        <a:graphic>
          <a:graphicData uri="http://schemas.openxmlformats.org/drawingml/2006/table">
            <a:tbl>
              <a:tblPr firstRow="1" firstCol="1" bandRow="1">
                <a:tableStyleId>{5C22544A-7EE6-4342-B048-85BDC9FD1C3A}</a:tableStyleId>
              </a:tblPr>
              <a:tblGrid>
                <a:gridCol w="3332798">
                  <a:extLst>
                    <a:ext uri="{9D8B030D-6E8A-4147-A177-3AD203B41FA5}">
                      <a16:colId xmlns:a16="http://schemas.microsoft.com/office/drawing/2014/main" val="20000"/>
                    </a:ext>
                  </a:extLst>
                </a:gridCol>
              </a:tblGrid>
              <a:tr h="2318738">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Basics (Income Statement)</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Revenue</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Expenses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Depreciation</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Earnings &amp; Adjusted Earnings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EPS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Gross Margin</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Operating Margin</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Net Margin</a:t>
                      </a:r>
                    </a:p>
                    <a:p>
                      <a:pPr marL="0" marR="0" lvl="0" indent="0">
                        <a:lnSpc>
                          <a:spcPct val="107000"/>
                        </a:lnSpc>
                        <a:spcBef>
                          <a:spcPts val="0"/>
                        </a:spcBef>
                        <a:spcAft>
                          <a:spcPts val="0"/>
                        </a:spcAft>
                        <a:buFont typeface="Symbol" panose="05050102010706020507" pitchFamily="18" charset="2"/>
                        <a:buNone/>
                      </a:pP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54809">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Basics (Balance Sheet)</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Assets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Current Assets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Liabilities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Current Liabilities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Debt</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Equity</a:t>
                      </a:r>
                    </a:p>
                    <a:p>
                      <a:pPr marL="0" marR="0" lvl="0" indent="0">
                        <a:lnSpc>
                          <a:spcPct val="107000"/>
                        </a:lnSpc>
                        <a:spcBef>
                          <a:spcPts val="0"/>
                        </a:spcBef>
                        <a:spcAft>
                          <a:spcPts val="0"/>
                        </a:spcAft>
                        <a:buFont typeface="Symbol" panose="05050102010706020507" pitchFamily="18" charset="2"/>
                        <a:buNone/>
                      </a:pPr>
                      <a:endParaRPr lang="en-US" sz="1400" dirty="0">
                        <a:solidFill>
                          <a:schemeClr val="tx1"/>
                        </a:solidFill>
                        <a:effectLst/>
                        <a:latin typeface="D-DIN" panose="020B05040302020A0204" pitchFamily="34" charset="0"/>
                      </a:endParaRPr>
                    </a:p>
                  </a:txBody>
                  <a:tcPr marL="12217" marR="1221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7495">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Basics (Cash Flow)</a:t>
                      </a:r>
                    </a:p>
                    <a:p>
                      <a:pPr marL="285750" marR="0" indent="-2857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D-DIN" panose="020B05040302020A0204" pitchFamily="34" charset="0"/>
                        </a:rPr>
                        <a:t>Capital Expenditures</a:t>
                      </a:r>
                    </a:p>
                    <a:p>
                      <a:pPr marL="285750" marR="0" indent="-2857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D-DIN" panose="020B05040302020A0204" pitchFamily="34" charset="0"/>
                        </a:rPr>
                        <a:t>Cash flow from operating activities</a:t>
                      </a:r>
                    </a:p>
                    <a:p>
                      <a:pPr marL="285750" marR="0" indent="-2857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D-DIN" panose="020B05040302020A0204" pitchFamily="34" charset="0"/>
                        </a:rPr>
                        <a:t>Free Cash Flow</a:t>
                      </a: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1874">
                <a:tc>
                  <a:txBody>
                    <a:bodyPr/>
                    <a:lstStyle/>
                    <a:p>
                      <a:pPr marL="0" marR="0">
                        <a:lnSpc>
                          <a:spcPct val="107000"/>
                        </a:lnSpc>
                        <a:spcBef>
                          <a:spcPts val="0"/>
                        </a:spcBef>
                        <a:spcAft>
                          <a:spcPts val="0"/>
                        </a:spcAft>
                      </a:pP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872730581"/>
              </p:ext>
            </p:extLst>
          </p:nvPr>
        </p:nvGraphicFramePr>
        <p:xfrm>
          <a:off x="4149318" y="1223949"/>
          <a:ext cx="3332798" cy="4173728"/>
        </p:xfrm>
        <a:graphic>
          <a:graphicData uri="http://schemas.openxmlformats.org/drawingml/2006/table">
            <a:tbl>
              <a:tblPr firstRow="1" firstCol="1" bandRow="1">
                <a:tableStyleId>{5C22544A-7EE6-4342-B048-85BDC9FD1C3A}</a:tableStyleId>
              </a:tblPr>
              <a:tblGrid>
                <a:gridCol w="3332798">
                  <a:extLst>
                    <a:ext uri="{9D8B030D-6E8A-4147-A177-3AD203B41FA5}">
                      <a16:colId xmlns:a16="http://schemas.microsoft.com/office/drawing/2014/main" val="20000"/>
                    </a:ext>
                  </a:extLst>
                </a:gridCol>
              </a:tblGrid>
              <a:tr h="1391243">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Basics (Miscellaneous)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Market Capitalization</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Enterprise Value</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Sector</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Volume</a:t>
                      </a:r>
                    </a:p>
                    <a:p>
                      <a:pPr marL="342900" marR="0" lvl="0" indent="-342900">
                        <a:lnSpc>
                          <a:spcPct val="107000"/>
                        </a:lnSpc>
                        <a:spcBef>
                          <a:spcPts val="0"/>
                        </a:spcBef>
                        <a:spcAft>
                          <a:spcPts val="0"/>
                        </a:spcAft>
                        <a:buFont typeface="Symbol" panose="05050102010706020507" pitchFamily="18" charset="2"/>
                        <a:buChar char=""/>
                      </a:pP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23116">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Profitability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ROA</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ROE</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ROCE</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Net Profit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Gross profit ratio</a:t>
                      </a:r>
                    </a:p>
                    <a:p>
                      <a:pPr marL="342900" marR="0" lvl="0" indent="-342900">
                        <a:lnSpc>
                          <a:spcPct val="107000"/>
                        </a:lnSpc>
                        <a:spcBef>
                          <a:spcPts val="0"/>
                        </a:spcBef>
                        <a:spcAft>
                          <a:spcPts val="0"/>
                        </a:spcAft>
                        <a:buFont typeface="Symbol" panose="05050102010706020507" pitchFamily="18" charset="2"/>
                        <a:buChar char=""/>
                      </a:pP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59369">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Stock Price Risk Metrics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Standard Deviation</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Beta</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Maximum Drawdown</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Value at risk</a:t>
                      </a: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206172484"/>
              </p:ext>
            </p:extLst>
          </p:nvPr>
        </p:nvGraphicFramePr>
        <p:xfrm>
          <a:off x="7502118" y="1223952"/>
          <a:ext cx="3332798" cy="3709980"/>
        </p:xfrm>
        <a:graphic>
          <a:graphicData uri="http://schemas.openxmlformats.org/drawingml/2006/table">
            <a:tbl>
              <a:tblPr firstRow="1" firstCol="1" bandRow="1">
                <a:tableStyleId>{5C22544A-7EE6-4342-B048-85BDC9FD1C3A}</a:tableStyleId>
              </a:tblPr>
              <a:tblGrid>
                <a:gridCol w="3332798">
                  <a:extLst>
                    <a:ext uri="{9D8B030D-6E8A-4147-A177-3AD203B41FA5}">
                      <a16:colId xmlns:a16="http://schemas.microsoft.com/office/drawing/2014/main" val="20000"/>
                    </a:ext>
                  </a:extLst>
                </a:gridCol>
              </a:tblGrid>
              <a:tr h="1623116">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Fundamental Metrics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Margin of Safety</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Sloan Ratio</a:t>
                      </a:r>
                    </a:p>
                    <a:p>
                      <a:pPr marL="342900" marR="0" lvl="0" indent="-342900">
                        <a:lnSpc>
                          <a:spcPct val="107000"/>
                        </a:lnSpc>
                        <a:spcBef>
                          <a:spcPts val="0"/>
                        </a:spcBef>
                        <a:spcAft>
                          <a:spcPts val="0"/>
                        </a:spcAft>
                        <a:buFont typeface="Symbol" panose="05050102010706020507" pitchFamily="18" charset="2"/>
                        <a:buChar char=""/>
                      </a:pPr>
                      <a:r>
                        <a:rPr lang="en-US" sz="1400" dirty="0" err="1">
                          <a:solidFill>
                            <a:schemeClr val="tx1"/>
                          </a:solidFill>
                          <a:effectLst/>
                          <a:latin typeface="D-DIN" panose="020B05040302020A0204" pitchFamily="34" charset="0"/>
                        </a:rPr>
                        <a:t>Piotroski</a:t>
                      </a:r>
                      <a:r>
                        <a:rPr lang="en-US" sz="1400" dirty="0">
                          <a:solidFill>
                            <a:schemeClr val="tx1"/>
                          </a:solidFill>
                          <a:effectLst/>
                          <a:latin typeface="D-DIN" panose="020B05040302020A0204" pitchFamily="34" charset="0"/>
                        </a:rPr>
                        <a:t> F-Score</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Altman-Z Score</a:t>
                      </a:r>
                    </a:p>
                    <a:p>
                      <a:pPr marL="342900" marR="0" lvl="0" indent="-342900">
                        <a:lnSpc>
                          <a:spcPct val="107000"/>
                        </a:lnSpc>
                        <a:spcBef>
                          <a:spcPts val="0"/>
                        </a:spcBef>
                        <a:spcAft>
                          <a:spcPts val="0"/>
                        </a:spcAft>
                        <a:buFont typeface="Symbol" panose="05050102010706020507" pitchFamily="18" charset="2"/>
                        <a:buChar char=""/>
                      </a:pPr>
                      <a:r>
                        <a:rPr lang="en-US" sz="1400" dirty="0" err="1">
                          <a:solidFill>
                            <a:schemeClr val="tx1"/>
                          </a:solidFill>
                          <a:effectLst/>
                          <a:latin typeface="D-DIN" panose="020B05040302020A0204" pitchFamily="34" charset="0"/>
                        </a:rPr>
                        <a:t>Beneish</a:t>
                      </a:r>
                      <a:r>
                        <a:rPr lang="en-US" sz="1400" dirty="0">
                          <a:solidFill>
                            <a:schemeClr val="tx1"/>
                          </a:solidFill>
                          <a:effectLst/>
                          <a:latin typeface="D-DIN" panose="020B05040302020A0204" pitchFamily="34" charset="0"/>
                        </a:rPr>
                        <a:t>-M Score</a:t>
                      </a:r>
                    </a:p>
                    <a:p>
                      <a:pPr marL="342900" marR="0" lvl="0" indent="-342900">
                        <a:lnSpc>
                          <a:spcPct val="107000"/>
                        </a:lnSpc>
                        <a:spcBef>
                          <a:spcPts val="0"/>
                        </a:spcBef>
                        <a:spcAft>
                          <a:spcPts val="0"/>
                        </a:spcAft>
                        <a:buFont typeface="Symbol" panose="05050102010706020507" pitchFamily="18" charset="2"/>
                        <a:buChar char=""/>
                      </a:pP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86864">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Risk/Return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Sharpe Ratio</a:t>
                      </a:r>
                    </a:p>
                    <a:p>
                      <a:pPr marL="342900" marR="0" lvl="0" indent="-342900">
                        <a:lnSpc>
                          <a:spcPct val="107000"/>
                        </a:lnSpc>
                        <a:spcBef>
                          <a:spcPts val="0"/>
                        </a:spcBef>
                        <a:spcAft>
                          <a:spcPts val="0"/>
                        </a:spcAft>
                        <a:buFont typeface="Symbol" panose="05050102010706020507" pitchFamily="18" charset="2"/>
                        <a:buChar char=""/>
                      </a:pPr>
                      <a:r>
                        <a:rPr lang="en-US" sz="1400" dirty="0" err="1">
                          <a:solidFill>
                            <a:schemeClr val="tx1"/>
                          </a:solidFill>
                          <a:effectLst/>
                          <a:latin typeface="D-DIN" panose="020B05040302020A0204" pitchFamily="34" charset="0"/>
                        </a:rPr>
                        <a:t>Treynor</a:t>
                      </a:r>
                      <a:r>
                        <a:rPr lang="en-US" sz="1400" dirty="0">
                          <a:solidFill>
                            <a:schemeClr val="tx1"/>
                          </a:solidFill>
                          <a:effectLst/>
                          <a:latin typeface="D-DIN" panose="020B05040302020A0204" pitchFamily="34" charset="0"/>
                        </a:rPr>
                        <a:t> Ratio</a:t>
                      </a:r>
                    </a:p>
                    <a:p>
                      <a:pPr marL="342900" marR="0" lvl="0" indent="-342900">
                        <a:lnSpc>
                          <a:spcPct val="107000"/>
                        </a:lnSpc>
                        <a:spcBef>
                          <a:spcPts val="0"/>
                        </a:spcBef>
                        <a:spcAft>
                          <a:spcPts val="0"/>
                        </a:spcAft>
                        <a:buFont typeface="Symbol" panose="05050102010706020507" pitchFamily="18" charset="2"/>
                        <a:buChar char=""/>
                      </a:pPr>
                      <a:r>
                        <a:rPr lang="en-US" sz="1400" dirty="0" err="1">
                          <a:solidFill>
                            <a:schemeClr val="tx1"/>
                          </a:solidFill>
                          <a:effectLst/>
                          <a:latin typeface="D-DIN" panose="020B05040302020A0204" pitchFamily="34" charset="0"/>
                        </a:rPr>
                        <a:t>Sortino</a:t>
                      </a:r>
                      <a:r>
                        <a:rPr lang="en-US" sz="1400" dirty="0">
                          <a:solidFill>
                            <a:schemeClr val="tx1"/>
                          </a:solidFill>
                          <a:effectLst/>
                          <a:latin typeface="D-DIN" panose="020B05040302020A0204" pitchFamily="34" charset="0"/>
                        </a:rPr>
                        <a:t>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Calmer Ratio &amp; MAR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Sterling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Omega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Information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Upside &amp; Downside Ratio</a:t>
                      </a: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 name="Rectangle 3">
            <a:extLst>
              <a:ext uri="{FF2B5EF4-FFF2-40B4-BE49-F238E27FC236}">
                <a16:creationId xmlns:a16="http://schemas.microsoft.com/office/drawing/2014/main" id="{CF11C308-1A4A-6387-4F0F-D5B37D9CF5D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5" name="Picture 13">
            <a:extLst>
              <a:ext uri="{FF2B5EF4-FFF2-40B4-BE49-F238E27FC236}">
                <a16:creationId xmlns:a16="http://schemas.microsoft.com/office/drawing/2014/main" id="{9BEC8D9E-03E2-3C21-486B-79D0815C5E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0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3445980912"/>
              </p:ext>
            </p:extLst>
          </p:nvPr>
        </p:nvGraphicFramePr>
        <p:xfrm>
          <a:off x="894838" y="1375548"/>
          <a:ext cx="3873932" cy="4405603"/>
        </p:xfrm>
        <a:graphic>
          <a:graphicData uri="http://schemas.openxmlformats.org/drawingml/2006/table">
            <a:tbl>
              <a:tblPr firstRow="1" firstCol="1" bandRow="1">
                <a:tableStyleId>{5C22544A-7EE6-4342-B048-85BDC9FD1C3A}</a:tableStyleId>
              </a:tblPr>
              <a:tblGrid>
                <a:gridCol w="3873932">
                  <a:extLst>
                    <a:ext uri="{9D8B030D-6E8A-4147-A177-3AD203B41FA5}">
                      <a16:colId xmlns:a16="http://schemas.microsoft.com/office/drawing/2014/main" val="20000"/>
                    </a:ext>
                  </a:extLst>
                </a:gridCol>
              </a:tblGrid>
              <a:tr h="1854990">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Dividend Ratio &amp; Metrics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Dividend Yield</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Dividend Payout Ratio</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Dividend Payback Ratio</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Yield on cost</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Dividend Discount Model</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Dividend History</a:t>
                      </a:r>
                    </a:p>
                    <a:p>
                      <a:pPr marL="0" marR="0" lvl="0" indent="0" algn="l" defTabSz="914400" rtl="0" eaLnBrk="1" latinLnBrk="0" hangingPunct="1">
                        <a:lnSpc>
                          <a:spcPct val="107000"/>
                        </a:lnSpc>
                        <a:spcBef>
                          <a:spcPts val="0"/>
                        </a:spcBef>
                        <a:spcAft>
                          <a:spcPts val="0"/>
                        </a:spcAft>
                        <a:buFont typeface="Symbol" panose="05050102010706020507" pitchFamily="18" charset="2"/>
                        <a:buNone/>
                      </a:pPr>
                      <a:endParaRPr lang="en-US" sz="1400" b="1" kern="1200" dirty="0">
                        <a:solidFill>
                          <a:schemeClr val="tx1"/>
                        </a:solidFill>
                        <a:effectLst/>
                        <a:latin typeface="D-DIN" panose="020B05040302020A0204" pitchFamily="34" charset="0"/>
                        <a:ea typeface="+mn-ea"/>
                        <a:cs typeface="+mn-cs"/>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1243">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Growth, Return, Performance Ratio &amp; Metrics</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Arithmetic Growth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Geometric  Growth Ratio</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Total Return</a:t>
                      </a:r>
                    </a:p>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Survivorship bias</a:t>
                      </a:r>
                    </a:p>
                    <a:p>
                      <a:pPr marL="0" marR="0" lvl="0" indent="0">
                        <a:lnSpc>
                          <a:spcPct val="107000"/>
                        </a:lnSpc>
                        <a:spcBef>
                          <a:spcPts val="0"/>
                        </a:spcBef>
                        <a:spcAft>
                          <a:spcPts val="0"/>
                        </a:spcAft>
                        <a:buFont typeface="Symbol" panose="05050102010706020507" pitchFamily="18" charset="2"/>
                        <a:buNone/>
                      </a:pP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1874">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Equity to Assets Ratio</a:t>
                      </a:r>
                      <a:endParaRPr lang="en-US" sz="1400" dirty="0">
                        <a:solidFill>
                          <a:srgbClr val="C00000"/>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Cash Flow to Debt Coverage Ratio</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Quick Ratio</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Debt to Equity Ratio</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Interest Coverage Ratio</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78473321"/>
              </p:ext>
            </p:extLst>
          </p:nvPr>
        </p:nvGraphicFramePr>
        <p:xfrm>
          <a:off x="4641549" y="1375549"/>
          <a:ext cx="3332798" cy="5101228"/>
        </p:xfrm>
        <a:graphic>
          <a:graphicData uri="http://schemas.openxmlformats.org/drawingml/2006/table">
            <a:tbl>
              <a:tblPr firstRow="1" firstCol="1" bandRow="1">
                <a:tableStyleId>{5C22544A-7EE6-4342-B048-85BDC9FD1C3A}</a:tableStyleId>
              </a:tblPr>
              <a:tblGrid>
                <a:gridCol w="3332798">
                  <a:extLst>
                    <a:ext uri="{9D8B030D-6E8A-4147-A177-3AD203B41FA5}">
                      <a16:colId xmlns:a16="http://schemas.microsoft.com/office/drawing/2014/main" val="20000"/>
                    </a:ext>
                  </a:extLst>
                </a:gridCol>
              </a:tblGrid>
              <a:tr h="463748">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Technical &amp; Momentum Ratios and Indicators</a:t>
                      </a:r>
                      <a:endParaRPr lang="en-US" sz="1400" dirty="0">
                        <a:solidFill>
                          <a:srgbClr val="C00000"/>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52 Week Range</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Momentum</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Simple Moving Average</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Relative Strength Index</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3748">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Average True Range</a:t>
                      </a:r>
                    </a:p>
                    <a:p>
                      <a:pPr marL="0" marR="0" lvl="0" indent="0" algn="l" defTabSz="914400" rtl="0" eaLnBrk="1" latinLnBrk="0" hangingPunct="1">
                        <a:lnSpc>
                          <a:spcPct val="107000"/>
                        </a:lnSpc>
                        <a:spcBef>
                          <a:spcPts val="0"/>
                        </a:spcBef>
                        <a:spcAft>
                          <a:spcPts val="0"/>
                        </a:spcAft>
                        <a:buFont typeface="Symbol" panose="05050102010706020507" pitchFamily="18" charset="2"/>
                        <a:buNone/>
                      </a:pPr>
                      <a:endParaRPr lang="en-US" sz="1400" b="1" kern="1200" dirty="0">
                        <a:solidFill>
                          <a:schemeClr val="tx1"/>
                        </a:solidFill>
                        <a:effectLst/>
                        <a:latin typeface="D-DIN" panose="020B05040302020A0204" pitchFamily="34" charset="0"/>
                        <a:ea typeface="+mn-ea"/>
                        <a:cs typeface="+mn-cs"/>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3748">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Capital Asset Pricing Model &amp; Portfolio Ratios &amp; Metrics</a:t>
                      </a:r>
                      <a:endParaRPr lang="en-US" sz="1400" dirty="0">
                        <a:solidFill>
                          <a:srgbClr val="C00000"/>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187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Alpha</a:t>
                      </a: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3187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Risk Free Rate and Returns</a:t>
                      </a: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3187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WACC</a:t>
                      </a: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3187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R-Squared</a:t>
                      </a: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3187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Active Share</a:t>
                      </a: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3187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Tracking Error</a:t>
                      </a: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46374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Correlation</a:t>
                      </a:r>
                    </a:p>
                    <a:p>
                      <a:pPr marL="0" marR="0" lvl="0" indent="0">
                        <a:lnSpc>
                          <a:spcPct val="107000"/>
                        </a:lnSpc>
                        <a:spcBef>
                          <a:spcPts val="0"/>
                        </a:spcBef>
                        <a:spcAft>
                          <a:spcPts val="0"/>
                        </a:spcAft>
                        <a:buFont typeface="Symbol" panose="05050102010706020507" pitchFamily="18" charset="2"/>
                        <a:buNone/>
                      </a:pP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31874">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Alternative Earnings Metrics</a:t>
                      </a:r>
                      <a:endParaRPr lang="en-US" sz="1400" dirty="0">
                        <a:solidFill>
                          <a:srgbClr val="C00000"/>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Owner's Earnings</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a:solidFill>
                            <a:schemeClr val="tx1"/>
                          </a:solidFill>
                          <a:effectLst/>
                          <a:latin typeface="D-DIN" panose="020B05040302020A0204" pitchFamily="34" charset="0"/>
                          <a:ea typeface="+mn-ea"/>
                          <a:cs typeface="+mn-cs"/>
                        </a:rPr>
                        <a:t>FFO</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AFFO</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48845038"/>
              </p:ext>
            </p:extLst>
          </p:nvPr>
        </p:nvGraphicFramePr>
        <p:xfrm>
          <a:off x="8184501" y="1375549"/>
          <a:ext cx="3332798" cy="2782488"/>
        </p:xfrm>
        <a:graphic>
          <a:graphicData uri="http://schemas.openxmlformats.org/drawingml/2006/table">
            <a:tbl>
              <a:tblPr firstRow="1" firstCol="1" bandRow="1">
                <a:tableStyleId>{5C22544A-7EE6-4342-B048-85BDC9FD1C3A}</a:tableStyleId>
              </a:tblPr>
              <a:tblGrid>
                <a:gridCol w="3332798">
                  <a:extLst>
                    <a:ext uri="{9D8B030D-6E8A-4147-A177-3AD203B41FA5}">
                      <a16:colId xmlns:a16="http://schemas.microsoft.com/office/drawing/2014/main" val="20000"/>
                    </a:ext>
                  </a:extLst>
                </a:gridCol>
              </a:tblGrid>
              <a:tr h="231874">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Miscellaneous Descriptive Ratios &amp; Metrics</a:t>
                      </a:r>
                      <a:endParaRPr lang="en-US" sz="1400" dirty="0">
                        <a:solidFill>
                          <a:srgbClr val="C00000"/>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187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solidFill>
                            <a:schemeClr val="tx1"/>
                          </a:solidFill>
                          <a:effectLst/>
                          <a:latin typeface="D-DIN" panose="020B05040302020A0204" pitchFamily="34" charset="0"/>
                        </a:rPr>
                        <a:t>Short Ratio</a:t>
                      </a:r>
                      <a:endParaRPr lang="en-US" sz="140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1874">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solidFill>
                            <a:schemeClr val="tx1"/>
                          </a:solidFill>
                          <a:effectLst/>
                          <a:latin typeface="D-DIN" panose="020B05040302020A0204" pitchFamily="34" charset="0"/>
                        </a:rPr>
                        <a:t>Insider Ownership</a:t>
                      </a:r>
                      <a:endParaRPr lang="en-US" sz="140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3748">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chemeClr val="tx1"/>
                          </a:solidFill>
                          <a:effectLst/>
                          <a:latin typeface="D-DIN" panose="020B05040302020A0204" pitchFamily="34" charset="0"/>
                        </a:rPr>
                        <a:t>Institutional Ownership</a:t>
                      </a:r>
                    </a:p>
                    <a:p>
                      <a:pPr marL="0" marR="0" lvl="0" indent="0">
                        <a:lnSpc>
                          <a:spcPct val="107000"/>
                        </a:lnSpc>
                        <a:spcBef>
                          <a:spcPts val="0"/>
                        </a:spcBef>
                        <a:spcAft>
                          <a:spcPts val="0"/>
                        </a:spcAft>
                        <a:buFont typeface="Symbol" panose="05050102010706020507" pitchFamily="18" charset="2"/>
                        <a:buNone/>
                      </a:pPr>
                      <a:endParaRPr lang="en-US" sz="1400" dirty="0">
                        <a:solidFill>
                          <a:schemeClr val="tx1"/>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3748">
                <a:tc>
                  <a:txBody>
                    <a:bodyPr/>
                    <a:lstStyle/>
                    <a:p>
                      <a:pPr marL="0" marR="0">
                        <a:lnSpc>
                          <a:spcPct val="107000"/>
                        </a:lnSpc>
                        <a:spcBef>
                          <a:spcPts val="0"/>
                        </a:spcBef>
                        <a:spcAft>
                          <a:spcPts val="0"/>
                        </a:spcAft>
                      </a:pPr>
                      <a:r>
                        <a:rPr lang="en-US" sz="1400" dirty="0">
                          <a:solidFill>
                            <a:srgbClr val="C00000"/>
                          </a:solidFill>
                          <a:effectLst/>
                          <a:latin typeface="D-DIN" panose="020B05040302020A0204" pitchFamily="34" charset="0"/>
                        </a:rPr>
                        <a:t>Other Business Performance Ratios &amp; Metrics</a:t>
                      </a:r>
                      <a:endParaRPr lang="en-US" sz="1400" dirty="0">
                        <a:solidFill>
                          <a:srgbClr val="C00000"/>
                        </a:solidFill>
                        <a:effectLst/>
                        <a:latin typeface="D-DIN" panose="020B05040302020A0204" pitchFamily="34" charset="0"/>
                        <a:ea typeface="Calibri" panose="020F0502020204030204" pitchFamily="34" charset="0"/>
                        <a:cs typeface="Times New Roman" panose="02020603050405020304" pitchFamily="18" charset="0"/>
                      </a:endParaRPr>
                    </a:p>
                  </a:txBody>
                  <a:tcPr marL="12217" marR="1221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Cash Conversion Cycle</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Days Sales of Inventory</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Days Sales Outstanding</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Days Payable Outstanding</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31874">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400" b="1" kern="1200" dirty="0">
                          <a:solidFill>
                            <a:schemeClr val="tx1"/>
                          </a:solidFill>
                          <a:effectLst/>
                          <a:latin typeface="D-DIN" panose="020B05040302020A0204" pitchFamily="34" charset="0"/>
                          <a:ea typeface="+mn-ea"/>
                          <a:cs typeface="+mn-cs"/>
                        </a:rPr>
                        <a:t>Inventory Turnover Ratio</a:t>
                      </a:r>
                    </a:p>
                  </a:txBody>
                  <a:tcPr marL="12217" marR="12217"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3" name="Rectangle 2"/>
          <p:cNvSpPr txBox="1">
            <a:spLocks noChangeArrowheads="1"/>
          </p:cNvSpPr>
          <p:nvPr/>
        </p:nvSpPr>
        <p:spPr bwMode="auto">
          <a:xfrm>
            <a:off x="593975" y="599090"/>
            <a:ext cx="10443483"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23" algn="ctr" rtl="0" fontAlgn="base">
              <a:spcBef>
                <a:spcPct val="0"/>
              </a:spcBef>
              <a:spcAft>
                <a:spcPct val="0"/>
              </a:spcAft>
              <a:defRPr sz="4400">
                <a:solidFill>
                  <a:schemeClr val="tx2"/>
                </a:solidFill>
                <a:latin typeface="Times New Roman" pitchFamily="18" charset="0"/>
              </a:defRPr>
            </a:lvl6pPr>
            <a:lvl7pPr marL="914445" algn="ctr" rtl="0" fontAlgn="base">
              <a:spcBef>
                <a:spcPct val="0"/>
              </a:spcBef>
              <a:spcAft>
                <a:spcPct val="0"/>
              </a:spcAft>
              <a:defRPr sz="4400">
                <a:solidFill>
                  <a:schemeClr val="tx2"/>
                </a:solidFill>
                <a:latin typeface="Times New Roman" pitchFamily="18" charset="0"/>
              </a:defRPr>
            </a:lvl7pPr>
            <a:lvl8pPr marL="1371669" algn="ctr" rtl="0" fontAlgn="base">
              <a:spcBef>
                <a:spcPct val="0"/>
              </a:spcBef>
              <a:spcAft>
                <a:spcPct val="0"/>
              </a:spcAft>
              <a:defRPr sz="4400">
                <a:solidFill>
                  <a:schemeClr val="tx2"/>
                </a:solidFill>
                <a:latin typeface="Times New Roman" pitchFamily="18" charset="0"/>
              </a:defRPr>
            </a:lvl8pPr>
            <a:lvl9pPr marL="1828891" algn="ctr" rtl="0" fontAlgn="base">
              <a:spcBef>
                <a:spcPct val="0"/>
              </a:spcBef>
              <a:spcAft>
                <a:spcPct val="0"/>
              </a:spcAft>
              <a:defRPr sz="4400">
                <a:solidFill>
                  <a:schemeClr val="tx2"/>
                </a:solidFill>
                <a:latin typeface="Times New Roman" pitchFamily="18" charset="0"/>
              </a:defRPr>
            </a:lvl9pPr>
          </a:lstStyle>
          <a:p>
            <a:pPr algn="l" eaLnBrk="1" hangingPunct="1"/>
            <a:r>
              <a:rPr lang="en-GB" altLang="en-US" sz="2400" b="1" kern="0">
                <a:solidFill>
                  <a:srgbClr val="0046AA"/>
                </a:solidFill>
                <a:latin typeface="D-DIN" panose="020B05040302020A0204" pitchFamily="34" charset="0"/>
                <a:cs typeface="Times New Roman" panose="02020603050405020304" pitchFamily="18" charset="0"/>
              </a:rPr>
              <a:t>Important Financial Ratios &amp; Metrics to Improve Stock Picking Skills</a:t>
            </a:r>
            <a:endParaRPr lang="en-US" altLang="en-US" sz="2400" b="1" kern="0" dirty="0">
              <a:solidFill>
                <a:srgbClr val="0046AA"/>
              </a:solidFill>
              <a:latin typeface="D-DIN" panose="020B05040302020A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DED8B77-E380-1F25-7F9A-EA9A9E00F708}"/>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860282F1-36CA-00C8-B194-31DF028A6A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59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bwMode="auto">
          <a:xfrm>
            <a:off x="593977" y="347924"/>
            <a:ext cx="10443483"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800" b="1" dirty="0">
                <a:solidFill>
                  <a:srgbClr val="0046AA"/>
                </a:solidFill>
                <a:latin typeface="D-DIN" panose="020B05040302020A0204" pitchFamily="34" charset="0"/>
                <a:cs typeface="Times New Roman" panose="02020603050405020304" pitchFamily="18" charset="0"/>
              </a:rPr>
              <a:t>Fundamental Metrics</a:t>
            </a:r>
            <a:br>
              <a:rPr lang="en-GB" altLang="en-US" sz="2800" b="1" dirty="0">
                <a:solidFill>
                  <a:srgbClr val="0046AA"/>
                </a:solidFill>
                <a:latin typeface="D-DIN" panose="020B05040302020A0204" pitchFamily="34" charset="0"/>
                <a:cs typeface="Times New Roman" panose="02020603050405020304" pitchFamily="18" charset="0"/>
              </a:rPr>
            </a:br>
            <a:r>
              <a:rPr lang="en-GB" altLang="en-US" sz="2800" b="1" dirty="0" err="1">
                <a:solidFill>
                  <a:srgbClr val="C00000"/>
                </a:solidFill>
                <a:latin typeface="D-DIN" panose="020B05040302020A0204" pitchFamily="34" charset="0"/>
                <a:cs typeface="Times New Roman" panose="02020603050405020304" pitchFamily="18" charset="0"/>
              </a:rPr>
              <a:t>Piotroski</a:t>
            </a:r>
            <a:r>
              <a:rPr lang="en-GB" altLang="en-US" sz="2800" b="1" dirty="0">
                <a:solidFill>
                  <a:srgbClr val="C00000"/>
                </a:solidFill>
                <a:latin typeface="D-DIN" panose="020B05040302020A0204" pitchFamily="34" charset="0"/>
                <a:cs typeface="Times New Roman" panose="02020603050405020304" pitchFamily="18" charset="0"/>
              </a:rPr>
              <a:t> F-Score</a:t>
            </a:r>
          </a:p>
        </p:txBody>
      </p:sp>
      <p:pic>
        <p:nvPicPr>
          <p:cNvPr id="2" name="Picture 1"/>
          <p:cNvPicPr>
            <a:picLocks noChangeAspect="1"/>
          </p:cNvPicPr>
          <p:nvPr/>
        </p:nvPicPr>
        <p:blipFill rotWithShape="1">
          <a:blip r:embed="rId3"/>
          <a:srcRect l="50585" t="11815" r="8369" b="45414"/>
          <a:stretch/>
        </p:blipFill>
        <p:spPr>
          <a:xfrm>
            <a:off x="593974" y="1437649"/>
            <a:ext cx="4634635" cy="3863556"/>
          </a:xfrm>
          <a:prstGeom prst="rect">
            <a:avLst/>
          </a:prstGeom>
        </p:spPr>
      </p:pic>
      <p:pic>
        <p:nvPicPr>
          <p:cNvPr id="4" name="Picture 3"/>
          <p:cNvPicPr>
            <a:picLocks noChangeAspect="1"/>
          </p:cNvPicPr>
          <p:nvPr/>
        </p:nvPicPr>
        <p:blipFill rotWithShape="1">
          <a:blip r:embed="rId4"/>
          <a:srcRect l="50315" t="21603" r="9313" b="56962"/>
          <a:stretch/>
        </p:blipFill>
        <p:spPr>
          <a:xfrm>
            <a:off x="5590578" y="4824284"/>
            <a:ext cx="4634633" cy="1968558"/>
          </a:xfrm>
          <a:prstGeom prst="rect">
            <a:avLst/>
          </a:prstGeom>
        </p:spPr>
      </p:pic>
      <p:pic>
        <p:nvPicPr>
          <p:cNvPr id="11" name="Picture 10"/>
          <p:cNvPicPr>
            <a:picLocks noChangeAspect="1"/>
          </p:cNvPicPr>
          <p:nvPr/>
        </p:nvPicPr>
        <p:blipFill rotWithShape="1">
          <a:blip r:embed="rId3"/>
          <a:srcRect l="50585" t="76154" r="8369" b="7173"/>
          <a:stretch/>
        </p:blipFill>
        <p:spPr>
          <a:xfrm>
            <a:off x="5590575" y="3473340"/>
            <a:ext cx="4634635" cy="1506082"/>
          </a:xfrm>
          <a:prstGeom prst="rect">
            <a:avLst/>
          </a:prstGeom>
        </p:spPr>
      </p:pic>
      <p:pic>
        <p:nvPicPr>
          <p:cNvPr id="12" name="Picture 11"/>
          <p:cNvPicPr>
            <a:picLocks noChangeAspect="1"/>
          </p:cNvPicPr>
          <p:nvPr/>
        </p:nvPicPr>
        <p:blipFill rotWithShape="1">
          <a:blip r:embed="rId3"/>
          <a:srcRect l="50585" t="53561" r="8369" b="22586"/>
          <a:stretch/>
        </p:blipFill>
        <p:spPr>
          <a:xfrm>
            <a:off x="5590573" y="1344885"/>
            <a:ext cx="4634635" cy="2154601"/>
          </a:xfrm>
          <a:prstGeom prst="rect">
            <a:avLst/>
          </a:prstGeom>
        </p:spPr>
      </p:pic>
      <p:sp>
        <p:nvSpPr>
          <p:cNvPr id="3" name="Rectangle 2">
            <a:extLst>
              <a:ext uri="{FF2B5EF4-FFF2-40B4-BE49-F238E27FC236}">
                <a16:creationId xmlns:a16="http://schemas.microsoft.com/office/drawing/2014/main" id="{C776B9FC-BDE1-0FC0-AE45-DBF4298C3FBF}"/>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5" name="Picture 13">
            <a:extLst>
              <a:ext uri="{FF2B5EF4-FFF2-40B4-BE49-F238E27FC236}">
                <a16:creationId xmlns:a16="http://schemas.microsoft.com/office/drawing/2014/main" id="{3A71E05C-1361-696D-37B9-EA33C99B50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76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295B22-31CA-4C63-827A-2B3CEE489206}"/>
              </a:ext>
            </a:extLst>
          </p:cNvPr>
          <p:cNvSpPr txBox="1">
            <a:spLocks/>
          </p:cNvSpPr>
          <p:nvPr/>
        </p:nvSpPr>
        <p:spPr bwMode="auto">
          <a:xfrm>
            <a:off x="596478" y="536316"/>
            <a:ext cx="723124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2800" b="1" dirty="0">
                <a:solidFill>
                  <a:srgbClr val="0046AA"/>
                </a:solidFill>
                <a:latin typeface="D-DIN" panose="020B05040302020A0204" pitchFamily="34" charset="0"/>
                <a:cs typeface="Times New Roman" panose="02020603050405020304" pitchFamily="18" charset="0"/>
              </a:rPr>
              <a:t>Primary Participation in Equity Markets</a:t>
            </a:r>
            <a:endParaRPr lang="en-IN" sz="2800" b="1" dirty="0">
              <a:solidFill>
                <a:srgbClr val="0046AA"/>
              </a:solidFill>
              <a:latin typeface="D-DIN" panose="020B05040302020A0204" pitchFamily="34" charset="0"/>
              <a:cs typeface="Times New Roman" panose="02020603050405020304" pitchFamily="18" charset="0"/>
            </a:endParaRPr>
          </a:p>
        </p:txBody>
      </p:sp>
      <p:sp>
        <p:nvSpPr>
          <p:cNvPr id="7" name="Subtitle 2">
            <a:extLst>
              <a:ext uri="{FF2B5EF4-FFF2-40B4-BE49-F238E27FC236}">
                <a16:creationId xmlns:a16="http://schemas.microsoft.com/office/drawing/2014/main" id="{BC9C3F0E-8259-49CE-86BE-A05899113783}"/>
              </a:ext>
            </a:extLst>
          </p:cNvPr>
          <p:cNvSpPr txBox="1">
            <a:spLocks/>
          </p:cNvSpPr>
          <p:nvPr/>
        </p:nvSpPr>
        <p:spPr>
          <a:xfrm>
            <a:off x="1027973" y="2154849"/>
            <a:ext cx="9549998" cy="2381001"/>
          </a:xfrm>
          <a:prstGeom prst="rect">
            <a:avLst/>
          </a:prstGeom>
        </p:spPr>
        <p:txBody>
          <a:bodyPr>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601"/>
              </a:spcBef>
              <a:buNone/>
            </a:pPr>
            <a:r>
              <a:rPr lang="en-US" sz="2000" b="1" kern="0" dirty="0">
                <a:latin typeface="D-DIN" panose="020B05040302020A0204" pitchFamily="34" charset="0"/>
                <a:cs typeface="Times New Roman" panose="02020603050405020304" pitchFamily="18" charset="0"/>
              </a:rPr>
              <a:t>Invest in IPOs, ETFs, OFSs and Buybacks.</a:t>
            </a:r>
          </a:p>
          <a:p>
            <a:pPr marL="0" indent="0" algn="just">
              <a:spcBef>
                <a:spcPts val="601"/>
              </a:spcBef>
              <a:buNone/>
            </a:pPr>
            <a:r>
              <a:rPr lang="en-US" sz="2000" b="1" kern="0" dirty="0">
                <a:latin typeface="D-DIN" panose="020B05040302020A0204" pitchFamily="34" charset="0"/>
                <a:cs typeface="Times New Roman" panose="02020603050405020304" pitchFamily="18" charset="0"/>
              </a:rPr>
              <a:t>Make the chances higher by opening family members A/c (including Minors).</a:t>
            </a:r>
          </a:p>
          <a:p>
            <a:pPr marL="0" indent="0" algn="just">
              <a:spcBef>
                <a:spcPts val="601"/>
              </a:spcBef>
              <a:buNone/>
            </a:pPr>
            <a:r>
              <a:rPr lang="en-US" sz="2000" b="1" kern="0" dirty="0">
                <a:latin typeface="D-DIN" panose="020B05040302020A0204" pitchFamily="34" charset="0"/>
                <a:cs typeface="Times New Roman" panose="02020603050405020304" pitchFamily="18" charset="0"/>
              </a:rPr>
              <a:t>Invest your hard earned money in Mutual Funds through SIP, STP &amp; </a:t>
            </a:r>
            <a:r>
              <a:rPr lang="en-US" sz="2000" b="1" kern="0" dirty="0" err="1">
                <a:latin typeface="D-DIN" panose="020B05040302020A0204" pitchFamily="34" charset="0"/>
                <a:cs typeface="Times New Roman" panose="02020603050405020304" pitchFamily="18" charset="0"/>
              </a:rPr>
              <a:t>Lumpsum</a:t>
            </a:r>
            <a:r>
              <a:rPr lang="en-US" sz="2000" b="1" kern="0" dirty="0">
                <a:latin typeface="D-DIN" panose="020B05040302020A0204" pitchFamily="34" charset="0"/>
                <a:cs typeface="Times New Roman" panose="02020603050405020304" pitchFamily="18" charset="0"/>
              </a:rPr>
              <a:t>.</a:t>
            </a:r>
          </a:p>
          <a:p>
            <a:pPr marL="0" indent="0" algn="just">
              <a:spcBef>
                <a:spcPts val="601"/>
              </a:spcBef>
              <a:buNone/>
            </a:pPr>
            <a:r>
              <a:rPr lang="en-US" sz="2000" b="1" kern="0" dirty="0">
                <a:latin typeface="D-DIN" panose="020B05040302020A0204" pitchFamily="34" charset="0"/>
                <a:cs typeface="Times New Roman" panose="02020603050405020304" pitchFamily="18" charset="0"/>
              </a:rPr>
              <a:t>A great way to be with the markets</a:t>
            </a:r>
          </a:p>
          <a:p>
            <a:pPr marL="0" indent="0" algn="just">
              <a:spcBef>
                <a:spcPts val="601"/>
              </a:spcBef>
              <a:buNone/>
            </a:pPr>
            <a:r>
              <a:rPr lang="en-US" sz="2000" b="1" kern="0" dirty="0">
                <a:latin typeface="D-DIN" panose="020B05040302020A0204" pitchFamily="34" charset="0"/>
                <a:cs typeface="Times New Roman" panose="02020603050405020304" pitchFamily="18" charset="0"/>
              </a:rPr>
              <a:t>A great TIME PASS.</a:t>
            </a:r>
          </a:p>
          <a:p>
            <a:pPr marL="0" indent="0" algn="just">
              <a:spcBef>
                <a:spcPts val="601"/>
              </a:spcBef>
              <a:buNone/>
            </a:pPr>
            <a:endParaRPr lang="en-US" sz="800" b="1" kern="0" dirty="0">
              <a:solidFill>
                <a:srgbClr val="FF0000"/>
              </a:solidFill>
              <a:latin typeface="D-DIN" panose="020B05040302020A0204" pitchFamily="34" charset="0"/>
              <a:cs typeface="Times New Roman" panose="02020603050405020304" pitchFamily="18" charset="0"/>
            </a:endParaRPr>
          </a:p>
          <a:p>
            <a:pPr marL="0" indent="0" algn="just">
              <a:spcBef>
                <a:spcPts val="601"/>
              </a:spcBef>
              <a:buNone/>
            </a:pPr>
            <a:r>
              <a:rPr lang="en-US" sz="2000" b="1" kern="0" dirty="0">
                <a:solidFill>
                  <a:srgbClr val="C00000"/>
                </a:solidFill>
                <a:latin typeface="D-DIN" panose="020B05040302020A0204" pitchFamily="34" charset="0"/>
                <a:cs typeface="Times New Roman" panose="02020603050405020304" pitchFamily="18" charset="0"/>
              </a:rPr>
              <a:t>But our objective is to learn stock picking … so let’s jump into exploring the Equity markets directly</a:t>
            </a:r>
          </a:p>
          <a:p>
            <a:pPr marL="0" indent="0" algn="just">
              <a:spcBef>
                <a:spcPts val="601"/>
              </a:spcBef>
              <a:buNone/>
            </a:pPr>
            <a:endParaRPr lang="en-US" sz="2400" b="1" kern="0" dirty="0">
              <a:latin typeface="D-DIN" panose="020B05040302020A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2776C8F-00F4-461A-ACB9-432A7191AC82}"/>
              </a:ext>
            </a:extLst>
          </p:cNvPr>
          <p:cNvSpPr txBox="1"/>
          <p:nvPr/>
        </p:nvSpPr>
        <p:spPr>
          <a:xfrm>
            <a:off x="596475" y="1259926"/>
            <a:ext cx="8213698" cy="707886"/>
          </a:xfrm>
          <a:prstGeom prst="rect">
            <a:avLst/>
          </a:prstGeom>
          <a:noFill/>
        </p:spPr>
        <p:txBody>
          <a:bodyPr wrap="square" rtlCol="0">
            <a:spAutoFit/>
          </a:bodyPr>
          <a:lstStyle/>
          <a:p>
            <a:r>
              <a:rPr lang="en-US" sz="2000" b="1" dirty="0">
                <a:solidFill>
                  <a:srgbClr val="C00000"/>
                </a:solidFill>
                <a:latin typeface="D-DIN" panose="020B05040302020A0204" pitchFamily="34" charset="0"/>
                <a:cs typeface="Times New Roman" panose="02020603050405020304" pitchFamily="18" charset="0"/>
              </a:rPr>
              <a:t>Your First Step to the World of Wealth Creation &amp; Generating </a:t>
            </a:r>
            <a:r>
              <a:rPr lang="en-US" sz="2000" b="1" dirty="0" err="1">
                <a:solidFill>
                  <a:srgbClr val="C00000"/>
                </a:solidFill>
                <a:latin typeface="D-DIN" panose="020B05040302020A0204" pitchFamily="34" charset="0"/>
                <a:cs typeface="Times New Roman" panose="02020603050405020304" pitchFamily="18" charset="0"/>
              </a:rPr>
              <a:t>Aplha</a:t>
            </a:r>
            <a:r>
              <a:rPr lang="en-US" sz="2000" b="1" dirty="0">
                <a:solidFill>
                  <a:srgbClr val="C00000"/>
                </a:solidFill>
                <a:latin typeface="D-DIN" panose="020B05040302020A0204" pitchFamily="34" charset="0"/>
                <a:cs typeface="Times New Roman" panose="02020603050405020304" pitchFamily="18" charset="0"/>
              </a:rPr>
              <a:t> in very Safe and Predictive Manner</a:t>
            </a:r>
            <a:endParaRPr lang="en-IN" sz="2000" b="1" dirty="0">
              <a:solidFill>
                <a:srgbClr val="C00000"/>
              </a:solidFill>
              <a:latin typeface="D-DIN" panose="020B05040302020A0204" pitchFamily="34" charset="0"/>
              <a:cs typeface="Times New Roman" panose="02020603050405020304" pitchFamily="18" charset="0"/>
            </a:endParaRPr>
          </a:p>
        </p:txBody>
      </p:sp>
      <p:grpSp>
        <p:nvGrpSpPr>
          <p:cNvPr id="9" name="Group 8"/>
          <p:cNvGrpSpPr/>
          <p:nvPr/>
        </p:nvGrpSpPr>
        <p:grpSpPr>
          <a:xfrm>
            <a:off x="721521" y="2314612"/>
            <a:ext cx="195253" cy="67468"/>
            <a:chOff x="451451" y="1574168"/>
            <a:chExt cx="312772" cy="108077"/>
          </a:xfrm>
        </p:grpSpPr>
        <p:sp>
          <p:nvSpPr>
            <p:cNvPr id="10" name="Rectangle 9"/>
            <p:cNvSpPr/>
            <p:nvPr/>
          </p:nvSpPr>
          <p:spPr>
            <a:xfrm>
              <a:off x="451451" y="1574168"/>
              <a:ext cx="193799"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8627" y="1574168"/>
              <a:ext cx="75596"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721521" y="2723280"/>
            <a:ext cx="195253" cy="67468"/>
            <a:chOff x="451451" y="1574168"/>
            <a:chExt cx="312772" cy="108077"/>
          </a:xfrm>
        </p:grpSpPr>
        <p:sp>
          <p:nvSpPr>
            <p:cNvPr id="13" name="Rectangle 12"/>
            <p:cNvSpPr/>
            <p:nvPr/>
          </p:nvSpPr>
          <p:spPr>
            <a:xfrm>
              <a:off x="451451" y="1574168"/>
              <a:ext cx="193799"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8627" y="1574168"/>
              <a:ext cx="75596"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21521" y="3101625"/>
            <a:ext cx="195253" cy="67468"/>
            <a:chOff x="451451" y="1574168"/>
            <a:chExt cx="312772" cy="108077"/>
          </a:xfrm>
        </p:grpSpPr>
        <p:sp>
          <p:nvSpPr>
            <p:cNvPr id="16" name="Rectangle 15"/>
            <p:cNvSpPr/>
            <p:nvPr/>
          </p:nvSpPr>
          <p:spPr>
            <a:xfrm>
              <a:off x="451451" y="1574168"/>
              <a:ext cx="193799"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8627" y="1574168"/>
              <a:ext cx="75596"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21521" y="3479065"/>
            <a:ext cx="195253" cy="67468"/>
            <a:chOff x="451451" y="1574168"/>
            <a:chExt cx="312772" cy="108077"/>
          </a:xfrm>
        </p:grpSpPr>
        <p:sp>
          <p:nvSpPr>
            <p:cNvPr id="19" name="Rectangle 18"/>
            <p:cNvSpPr/>
            <p:nvPr/>
          </p:nvSpPr>
          <p:spPr>
            <a:xfrm>
              <a:off x="451451" y="1574168"/>
              <a:ext cx="193799"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88627" y="1574168"/>
              <a:ext cx="75596"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21521" y="3860891"/>
            <a:ext cx="195253" cy="67468"/>
            <a:chOff x="451451" y="1574168"/>
            <a:chExt cx="312772" cy="108077"/>
          </a:xfrm>
        </p:grpSpPr>
        <p:sp>
          <p:nvSpPr>
            <p:cNvPr id="22" name="Rectangle 21"/>
            <p:cNvSpPr/>
            <p:nvPr/>
          </p:nvSpPr>
          <p:spPr>
            <a:xfrm>
              <a:off x="451451" y="1574168"/>
              <a:ext cx="193799"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8627" y="1574168"/>
              <a:ext cx="75596"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2A3C0D80-3DAC-54EA-B7D7-8C1DF7426CEB}"/>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9FD5C306-28A3-DD15-74F4-11BC0279A4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58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4441387" y="1788458"/>
            <a:ext cx="3313652" cy="1661194"/>
            <a:chOff x="4441387" y="1358154"/>
            <a:chExt cx="3313652" cy="1661194"/>
          </a:xfrm>
        </p:grpSpPr>
        <p:sp>
          <p:nvSpPr>
            <p:cNvPr id="7" name="Rectangle 2"/>
            <p:cNvSpPr txBox="1">
              <a:spLocks noChangeArrowheads="1"/>
            </p:cNvSpPr>
            <p:nvPr/>
          </p:nvSpPr>
          <p:spPr bwMode="auto">
            <a:xfrm>
              <a:off x="4441387" y="2428799"/>
              <a:ext cx="3313652"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b="1" kern="0" dirty="0">
                  <a:solidFill>
                    <a:srgbClr val="0046AA"/>
                  </a:solidFill>
                  <a:latin typeface="D-DIN" panose="020B05040302020A0204" pitchFamily="34" charset="0"/>
                  <a:cs typeface="Times New Roman" panose="02020603050405020304" pitchFamily="18" charset="0"/>
                </a:rPr>
                <a:t>Technical </a:t>
              </a:r>
            </a:p>
            <a:p>
              <a:pPr eaLnBrk="1" hangingPunct="1"/>
              <a:r>
                <a:rPr lang="en-US" altLang="en-US" b="1" kern="0" dirty="0">
                  <a:solidFill>
                    <a:srgbClr val="0046AA"/>
                  </a:solidFill>
                  <a:latin typeface="D-DIN" panose="020B05040302020A0204" pitchFamily="34" charset="0"/>
                  <a:cs typeface="Times New Roman" panose="02020603050405020304" pitchFamily="18" charset="0"/>
                </a:rPr>
                <a:t>Analysis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371" y="1358154"/>
              <a:ext cx="1068749" cy="1070646"/>
            </a:xfrm>
            <a:prstGeom prst="rect">
              <a:avLst/>
            </a:prstGeom>
          </p:spPr>
        </p:pic>
      </p:grpSp>
      <p:sp>
        <p:nvSpPr>
          <p:cNvPr id="3" name="Rectangle 2">
            <a:extLst>
              <a:ext uri="{FF2B5EF4-FFF2-40B4-BE49-F238E27FC236}">
                <a16:creationId xmlns:a16="http://schemas.microsoft.com/office/drawing/2014/main" id="{84A3E1F6-2A22-2083-4E04-7DC5F31BF714}"/>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4" name="Picture 13">
            <a:extLst>
              <a:ext uri="{FF2B5EF4-FFF2-40B4-BE49-F238E27FC236}">
                <a16:creationId xmlns:a16="http://schemas.microsoft.com/office/drawing/2014/main" id="{56A0B6E9-88D1-590B-0BD9-8149020133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7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2"/>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52375" cy="6858000"/>
          </a:xfrm>
          <a:prstGeom prst="rect">
            <a:avLst/>
          </a:prstGeom>
        </p:spPr>
      </p:pic>
    </p:spTree>
    <p:extLst>
      <p:ext uri="{BB962C8B-B14F-4D97-AF65-F5344CB8AC3E}">
        <p14:creationId xmlns:p14="http://schemas.microsoft.com/office/powerpoint/2010/main" val="107624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 name="Title 1">
            <a:extLst>
              <a:ext uri="{FF2B5EF4-FFF2-40B4-BE49-F238E27FC236}">
                <a16:creationId xmlns:a16="http://schemas.microsoft.com/office/drawing/2014/main" id="{3A295B22-31CA-4C63-827A-2B3CEE489206}"/>
              </a:ext>
            </a:extLst>
          </p:cNvPr>
          <p:cNvSpPr txBox="1">
            <a:spLocks/>
          </p:cNvSpPr>
          <p:nvPr/>
        </p:nvSpPr>
        <p:spPr bwMode="auto">
          <a:xfrm>
            <a:off x="512936" y="779635"/>
            <a:ext cx="723124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GB" altLang="en-US" sz="2800" b="1" dirty="0">
                <a:solidFill>
                  <a:srgbClr val="0046AA"/>
                </a:solidFill>
                <a:latin typeface="D-DIN" panose="020B05040302020A0204" pitchFamily="34" charset="0"/>
                <a:cs typeface="Times New Roman" panose="02020603050405020304" pitchFamily="18" charset="0"/>
              </a:rPr>
              <a:t>Technical Indicators</a:t>
            </a:r>
            <a:endParaRPr lang="en-IN" sz="2800" b="1" dirty="0">
              <a:solidFill>
                <a:srgbClr val="0046AA"/>
              </a:solidFill>
              <a:latin typeface="D-DIN" panose="020B05040302020A0204" pitchFamily="34" charset="0"/>
              <a:cs typeface="Times New Roman" panose="02020603050405020304" pitchFamily="18" charset="0"/>
            </a:endParaRPr>
          </a:p>
        </p:txBody>
      </p:sp>
      <p:sp>
        <p:nvSpPr>
          <p:cNvPr id="36" name="Rectangle 4"/>
          <p:cNvSpPr>
            <a:spLocks noChangeArrowheads="1"/>
          </p:cNvSpPr>
          <p:nvPr/>
        </p:nvSpPr>
        <p:spPr bwMode="auto">
          <a:xfrm>
            <a:off x="1222602" y="1609637"/>
            <a:ext cx="48352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b="1" dirty="0">
                <a:solidFill>
                  <a:srgbClr val="C00000"/>
                </a:solidFill>
                <a:latin typeface="D-DIN" panose="020B05040302020A0204" pitchFamily="34" charset="0"/>
                <a:cs typeface="Times New Roman" panose="02020603050405020304" pitchFamily="18" charset="0"/>
              </a:rPr>
              <a:t>Moving Averages </a:t>
            </a:r>
            <a:r>
              <a:rPr lang="en-GB" altLang="en-US" sz="1800" b="1" dirty="0">
                <a:solidFill>
                  <a:srgbClr val="C00000"/>
                </a:solidFill>
                <a:latin typeface="D-DIN" panose="020B05040302020A0204" pitchFamily="34" charset="0"/>
                <a:cs typeface="Times New Roman" panose="02020603050405020304" pitchFamily="18" charset="0"/>
              </a:rPr>
              <a:t>(DEMA , WEMA &amp; MEMA)</a:t>
            </a:r>
            <a:endParaRPr lang="en-US" altLang="en-US" b="1" dirty="0">
              <a:solidFill>
                <a:srgbClr val="C00000"/>
              </a:solidFill>
              <a:latin typeface="D-DIN" panose="020B05040302020A0204" pitchFamily="34" charset="0"/>
              <a:cs typeface="Times New Roman" panose="02020603050405020304" pitchFamily="18" charset="0"/>
            </a:endParaRPr>
          </a:p>
        </p:txBody>
      </p:sp>
      <p:grpSp>
        <p:nvGrpSpPr>
          <p:cNvPr id="37" name="Group 19"/>
          <p:cNvGrpSpPr>
            <a:grpSpLocks/>
          </p:cNvGrpSpPr>
          <p:nvPr/>
        </p:nvGrpSpPr>
        <p:grpSpPr bwMode="auto">
          <a:xfrm>
            <a:off x="1620619" y="2415431"/>
            <a:ext cx="215900" cy="71438"/>
            <a:chOff x="641426" y="1647610"/>
            <a:chExt cx="312772" cy="108077"/>
          </a:xfrm>
        </p:grpSpPr>
        <p:sp>
          <p:nvSpPr>
            <p:cNvPr id="38" name="Rectangle 3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0" name="Group 19"/>
          <p:cNvGrpSpPr>
            <a:grpSpLocks/>
          </p:cNvGrpSpPr>
          <p:nvPr/>
        </p:nvGrpSpPr>
        <p:grpSpPr bwMode="auto">
          <a:xfrm>
            <a:off x="1620619" y="2785423"/>
            <a:ext cx="215900" cy="71438"/>
            <a:chOff x="641426" y="1647610"/>
            <a:chExt cx="312772" cy="108077"/>
          </a:xfrm>
        </p:grpSpPr>
        <p:sp>
          <p:nvSpPr>
            <p:cNvPr id="41" name="Rectangle 4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3" name="Group 19"/>
          <p:cNvGrpSpPr>
            <a:grpSpLocks/>
          </p:cNvGrpSpPr>
          <p:nvPr/>
        </p:nvGrpSpPr>
        <p:grpSpPr bwMode="auto">
          <a:xfrm>
            <a:off x="1620619" y="3202983"/>
            <a:ext cx="215900" cy="71438"/>
            <a:chOff x="641426" y="1647610"/>
            <a:chExt cx="312772" cy="108077"/>
          </a:xfrm>
        </p:grpSpPr>
        <p:sp>
          <p:nvSpPr>
            <p:cNvPr id="44" name="Rectangle 4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6" name="Group 19"/>
          <p:cNvGrpSpPr>
            <a:grpSpLocks/>
          </p:cNvGrpSpPr>
          <p:nvPr/>
        </p:nvGrpSpPr>
        <p:grpSpPr bwMode="auto">
          <a:xfrm>
            <a:off x="1620619" y="3635602"/>
            <a:ext cx="215900" cy="71438"/>
            <a:chOff x="641426" y="1647610"/>
            <a:chExt cx="312772" cy="108077"/>
          </a:xfrm>
        </p:grpSpPr>
        <p:sp>
          <p:nvSpPr>
            <p:cNvPr id="47" name="Rectangle 4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19"/>
          <p:cNvGrpSpPr>
            <a:grpSpLocks/>
          </p:cNvGrpSpPr>
          <p:nvPr/>
        </p:nvGrpSpPr>
        <p:grpSpPr bwMode="auto">
          <a:xfrm>
            <a:off x="1620619" y="3995072"/>
            <a:ext cx="215900" cy="71438"/>
            <a:chOff x="641426" y="1647610"/>
            <a:chExt cx="312772" cy="108077"/>
          </a:xfrm>
        </p:grpSpPr>
        <p:sp>
          <p:nvSpPr>
            <p:cNvPr id="50" name="Rectangle 4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2" name="Rectangle 4"/>
          <p:cNvSpPr>
            <a:spLocks noChangeArrowheads="1"/>
          </p:cNvSpPr>
          <p:nvPr/>
        </p:nvSpPr>
        <p:spPr bwMode="auto">
          <a:xfrm>
            <a:off x="6920668" y="1625607"/>
            <a:ext cx="1234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b="1" dirty="0">
                <a:solidFill>
                  <a:srgbClr val="C00000"/>
                </a:solidFill>
                <a:latin typeface="D-DIN" panose="020B05040302020A0204" pitchFamily="34" charset="0"/>
                <a:cs typeface="Times New Roman" panose="02020603050405020304" pitchFamily="18" charset="0"/>
              </a:rPr>
              <a:t>Trend</a:t>
            </a:r>
            <a:endParaRPr lang="en-US" altLang="en-US" b="1" dirty="0">
              <a:solidFill>
                <a:srgbClr val="C00000"/>
              </a:solidFill>
              <a:latin typeface="D-DIN" panose="020B05040302020A0204" pitchFamily="34" charset="0"/>
              <a:cs typeface="Times New Roman" panose="02020603050405020304" pitchFamily="18" charset="0"/>
            </a:endParaRPr>
          </a:p>
        </p:txBody>
      </p:sp>
      <p:sp>
        <p:nvSpPr>
          <p:cNvPr id="53" name="Rectangle 2"/>
          <p:cNvSpPr txBox="1">
            <a:spLocks noChangeArrowheads="1"/>
          </p:cNvSpPr>
          <p:nvPr/>
        </p:nvSpPr>
        <p:spPr bwMode="auto">
          <a:xfrm>
            <a:off x="7733768" y="2127007"/>
            <a:ext cx="2731035"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Short Term</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Medium Term</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Long Term</a:t>
            </a:r>
          </a:p>
          <a:p>
            <a:pPr algn="l" eaLnBrk="1" hangingPunct="1">
              <a:spcBef>
                <a:spcPts val="300"/>
              </a:spcBef>
            </a:pPr>
            <a:r>
              <a:rPr lang="en-US" altLang="en-US" sz="2400" b="1" kern="0">
                <a:solidFill>
                  <a:schemeClr val="tx1"/>
                </a:solidFill>
                <a:latin typeface="D-DIN" panose="020B05040302020A0204" pitchFamily="34" charset="0"/>
                <a:cs typeface="Times New Roman" panose="02020603050405020304" pitchFamily="18" charset="0"/>
              </a:rPr>
              <a:t>Supertrend</a:t>
            </a:r>
            <a:endParaRPr lang="en-US" altLang="en-US" sz="2400" b="1" kern="0" dirty="0">
              <a:solidFill>
                <a:schemeClr val="tx1"/>
              </a:solidFill>
              <a:latin typeface="D-DIN" panose="020B05040302020A0204" pitchFamily="34" charset="0"/>
              <a:cs typeface="Times New Roman" panose="02020603050405020304" pitchFamily="18" charset="0"/>
            </a:endParaRPr>
          </a:p>
        </p:txBody>
      </p:sp>
      <p:grpSp>
        <p:nvGrpSpPr>
          <p:cNvPr id="54" name="Group 19"/>
          <p:cNvGrpSpPr>
            <a:grpSpLocks/>
          </p:cNvGrpSpPr>
          <p:nvPr/>
        </p:nvGrpSpPr>
        <p:grpSpPr bwMode="auto">
          <a:xfrm>
            <a:off x="7331385" y="2347565"/>
            <a:ext cx="215900" cy="71438"/>
            <a:chOff x="641426" y="1647610"/>
            <a:chExt cx="312772" cy="108077"/>
          </a:xfrm>
        </p:grpSpPr>
        <p:sp>
          <p:nvSpPr>
            <p:cNvPr id="55" name="Rectangle 5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19"/>
          <p:cNvGrpSpPr>
            <a:grpSpLocks/>
          </p:cNvGrpSpPr>
          <p:nvPr/>
        </p:nvGrpSpPr>
        <p:grpSpPr bwMode="auto">
          <a:xfrm>
            <a:off x="7331385" y="2717557"/>
            <a:ext cx="215900" cy="71438"/>
            <a:chOff x="641426" y="1647610"/>
            <a:chExt cx="312772" cy="108077"/>
          </a:xfrm>
        </p:grpSpPr>
        <p:sp>
          <p:nvSpPr>
            <p:cNvPr id="58" name="Rectangle 5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ectangle 5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4" name="Group 19"/>
          <p:cNvGrpSpPr>
            <a:grpSpLocks/>
          </p:cNvGrpSpPr>
          <p:nvPr/>
        </p:nvGrpSpPr>
        <p:grpSpPr bwMode="auto">
          <a:xfrm>
            <a:off x="7331385" y="3135117"/>
            <a:ext cx="215900" cy="71438"/>
            <a:chOff x="641426" y="1647610"/>
            <a:chExt cx="312772" cy="108077"/>
          </a:xfrm>
        </p:grpSpPr>
        <p:sp>
          <p:nvSpPr>
            <p:cNvPr id="92" name="Rectangle 9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Rectangle 9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4" name="Rectangle 4"/>
          <p:cNvSpPr>
            <a:spLocks noChangeArrowheads="1"/>
          </p:cNvSpPr>
          <p:nvPr/>
        </p:nvSpPr>
        <p:spPr bwMode="auto">
          <a:xfrm>
            <a:off x="1233892" y="4342715"/>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Clr>
                <a:schemeClr val="tx1"/>
              </a:buClr>
              <a:buSzPct val="80000"/>
            </a:pPr>
            <a:r>
              <a:rPr lang="en-GB" altLang="en-US" b="1" dirty="0">
                <a:solidFill>
                  <a:srgbClr val="C00000"/>
                </a:solidFill>
                <a:latin typeface="D-DIN" panose="020B05040302020A0204" pitchFamily="34" charset="0"/>
                <a:cs typeface="Times New Roman" panose="02020603050405020304" pitchFamily="18" charset="0"/>
              </a:rPr>
              <a:t>Momentum</a:t>
            </a:r>
            <a:endParaRPr lang="en-US" altLang="en-US" b="1" dirty="0">
              <a:solidFill>
                <a:srgbClr val="C00000"/>
              </a:solidFill>
              <a:latin typeface="D-DIN" panose="020B05040302020A0204" pitchFamily="34" charset="0"/>
              <a:cs typeface="Times New Roman" panose="02020603050405020304" pitchFamily="18" charset="0"/>
            </a:endParaRPr>
          </a:p>
        </p:txBody>
      </p:sp>
      <p:sp>
        <p:nvSpPr>
          <p:cNvPr id="95" name="Rectangle 2"/>
          <p:cNvSpPr txBox="1">
            <a:spLocks noChangeArrowheads="1"/>
          </p:cNvSpPr>
          <p:nvPr/>
        </p:nvSpPr>
        <p:spPr bwMode="auto">
          <a:xfrm>
            <a:off x="2072390" y="4890443"/>
            <a:ext cx="1418956"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RSI</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MACD</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ADX</a:t>
            </a:r>
          </a:p>
        </p:txBody>
      </p:sp>
      <p:grpSp>
        <p:nvGrpSpPr>
          <p:cNvPr id="96" name="Group 19"/>
          <p:cNvGrpSpPr>
            <a:grpSpLocks/>
          </p:cNvGrpSpPr>
          <p:nvPr/>
        </p:nvGrpSpPr>
        <p:grpSpPr bwMode="auto">
          <a:xfrm>
            <a:off x="1644606" y="5111003"/>
            <a:ext cx="215900" cy="71438"/>
            <a:chOff x="641426" y="1647610"/>
            <a:chExt cx="312772" cy="108077"/>
          </a:xfrm>
        </p:grpSpPr>
        <p:sp>
          <p:nvSpPr>
            <p:cNvPr id="97" name="Rectangle 9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Rectangle 9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9" name="Group 19"/>
          <p:cNvGrpSpPr>
            <a:grpSpLocks/>
          </p:cNvGrpSpPr>
          <p:nvPr/>
        </p:nvGrpSpPr>
        <p:grpSpPr bwMode="auto">
          <a:xfrm>
            <a:off x="1644606" y="5480994"/>
            <a:ext cx="215900" cy="71438"/>
            <a:chOff x="641426" y="1647610"/>
            <a:chExt cx="312772" cy="108077"/>
          </a:xfrm>
        </p:grpSpPr>
        <p:sp>
          <p:nvSpPr>
            <p:cNvPr id="100" name="Rectangle 9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Rectangle 10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2" name="Group 19"/>
          <p:cNvGrpSpPr>
            <a:grpSpLocks/>
          </p:cNvGrpSpPr>
          <p:nvPr/>
        </p:nvGrpSpPr>
        <p:grpSpPr bwMode="auto">
          <a:xfrm>
            <a:off x="7331385" y="3538643"/>
            <a:ext cx="215900" cy="71438"/>
            <a:chOff x="641426" y="1647610"/>
            <a:chExt cx="312772" cy="108077"/>
          </a:xfrm>
        </p:grpSpPr>
        <p:sp>
          <p:nvSpPr>
            <p:cNvPr id="103" name="Rectangle 10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Rectangle 10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5" name="Rectangle 2"/>
          <p:cNvSpPr txBox="1">
            <a:spLocks noChangeArrowheads="1"/>
          </p:cNvSpPr>
          <p:nvPr/>
        </p:nvSpPr>
        <p:spPr bwMode="auto">
          <a:xfrm>
            <a:off x="2048400" y="2194873"/>
            <a:ext cx="2523602"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20 Days</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50 Days</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100 Days</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200 Days</a:t>
            </a:r>
          </a:p>
          <a:p>
            <a:pPr algn="l" eaLnBrk="1" hangingPunct="1">
              <a:spcBef>
                <a:spcPts val="300"/>
              </a:spcBef>
            </a:pPr>
            <a:r>
              <a:rPr lang="en-US" altLang="en-US" sz="2400" b="1" kern="0" dirty="0">
                <a:solidFill>
                  <a:schemeClr val="tx1"/>
                </a:solidFill>
                <a:latin typeface="D-DIN" panose="020B05040302020A0204" pitchFamily="34" charset="0"/>
                <a:cs typeface="Times New Roman" panose="02020603050405020304" pitchFamily="18" charset="0"/>
              </a:rPr>
              <a:t>1000 Days</a:t>
            </a:r>
          </a:p>
        </p:txBody>
      </p:sp>
      <p:sp>
        <p:nvSpPr>
          <p:cNvPr id="2" name="Rectangle 1">
            <a:extLst>
              <a:ext uri="{FF2B5EF4-FFF2-40B4-BE49-F238E27FC236}">
                <a16:creationId xmlns:a16="http://schemas.microsoft.com/office/drawing/2014/main" id="{7C703C82-4489-9B7E-F169-25E3F45A9EA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572EEF79-87F3-ECCE-F092-9783EA5150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9">
            <a:extLst>
              <a:ext uri="{FF2B5EF4-FFF2-40B4-BE49-F238E27FC236}">
                <a16:creationId xmlns:a16="http://schemas.microsoft.com/office/drawing/2014/main" id="{A379B3A1-0BFE-D16D-E4E8-C9E0E3476291}"/>
              </a:ext>
            </a:extLst>
          </p:cNvPr>
          <p:cNvGrpSpPr>
            <a:grpSpLocks/>
          </p:cNvGrpSpPr>
          <p:nvPr/>
        </p:nvGrpSpPr>
        <p:grpSpPr bwMode="auto">
          <a:xfrm>
            <a:off x="1644606" y="5907015"/>
            <a:ext cx="215900" cy="71438"/>
            <a:chOff x="641426" y="1647610"/>
            <a:chExt cx="312772" cy="108077"/>
          </a:xfrm>
        </p:grpSpPr>
        <p:sp>
          <p:nvSpPr>
            <p:cNvPr id="5" name="Rectangle 4">
              <a:extLst>
                <a:ext uri="{FF2B5EF4-FFF2-40B4-BE49-F238E27FC236}">
                  <a16:creationId xmlns:a16="http://schemas.microsoft.com/office/drawing/2014/main" id="{003D6890-AF60-477C-F4DC-92C78BF63E9B}"/>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3B9224D2-15B8-D822-C38B-A782CCA6AABE}"/>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74028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14025" y="571841"/>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Timeframes</a:t>
            </a:r>
          </a:p>
        </p:txBody>
      </p:sp>
      <p:sp>
        <p:nvSpPr>
          <p:cNvPr id="11" name="Text Box 6"/>
          <p:cNvSpPr txBox="1">
            <a:spLocks noChangeArrowheads="1"/>
          </p:cNvSpPr>
          <p:nvPr/>
        </p:nvSpPr>
        <p:spPr bwMode="auto">
          <a:xfrm>
            <a:off x="1044618" y="1221551"/>
            <a:ext cx="8302581" cy="2031325"/>
          </a:xfrm>
          <a:prstGeom prst="rect">
            <a:avLst/>
          </a:prstGeom>
          <a:noFill/>
          <a:ln w="9525">
            <a:noFill/>
            <a:miter lim="800000"/>
            <a:headEnd/>
            <a:tailEnd/>
          </a:ln>
        </p:spPr>
        <p:txBody>
          <a:bodyPr wrap="square">
            <a:spAutoFit/>
          </a:bodyPr>
          <a:lstStyle/>
          <a:p>
            <a:pPr>
              <a:spcAft>
                <a:spcPts val="1200"/>
              </a:spcAft>
            </a:pPr>
            <a:r>
              <a:rPr lang="en-US" b="1" dirty="0">
                <a:latin typeface="D-DIN" panose="020B05040302020A0204" pitchFamily="34" charset="0"/>
                <a:cs typeface="Calibri" panose="020F0502020204030204" pitchFamily="34" charset="0"/>
              </a:rPr>
              <a:t>For Weekly Options... 15 Minutes Charts </a:t>
            </a:r>
          </a:p>
          <a:p>
            <a:pPr>
              <a:spcAft>
                <a:spcPts val="1200"/>
              </a:spcAft>
            </a:pPr>
            <a:r>
              <a:rPr lang="en-US" b="1" dirty="0">
                <a:latin typeface="D-DIN" panose="020B05040302020A0204" pitchFamily="34" charset="0"/>
                <a:cs typeface="Calibri" panose="020F0502020204030204" pitchFamily="34" charset="0"/>
              </a:rPr>
              <a:t>For Futures and Short Term Investment...Hourly Chart Better</a:t>
            </a:r>
          </a:p>
          <a:p>
            <a:pPr>
              <a:spcAft>
                <a:spcPts val="1200"/>
              </a:spcAft>
            </a:pPr>
            <a:r>
              <a:rPr lang="en-US" b="1" dirty="0">
                <a:latin typeface="D-DIN" panose="020B05040302020A0204" pitchFamily="34" charset="0"/>
                <a:cs typeface="Calibri" panose="020F0502020204030204" pitchFamily="34" charset="0"/>
              </a:rPr>
              <a:t>For Delivery Based Medium Term Investment...Daily Chart</a:t>
            </a:r>
          </a:p>
          <a:p>
            <a:pPr>
              <a:spcAft>
                <a:spcPts val="1200"/>
              </a:spcAft>
            </a:pPr>
            <a:r>
              <a:rPr lang="en-US" b="1" dirty="0">
                <a:latin typeface="D-DIN" panose="020B05040302020A0204" pitchFamily="34" charset="0"/>
                <a:cs typeface="Calibri" panose="020F0502020204030204" pitchFamily="34" charset="0"/>
              </a:rPr>
              <a:t>For Long Term Investment... Weekly Chart</a:t>
            </a:r>
            <a:endParaRPr lang="en-US" sz="1400" b="1" dirty="0">
              <a:latin typeface="D-DIN" panose="020B05040302020A0204" pitchFamily="34" charset="0"/>
              <a:cs typeface="Calibri" panose="020F0502020204030204" pitchFamily="34" charset="0"/>
            </a:endParaRPr>
          </a:p>
        </p:txBody>
      </p:sp>
      <p:grpSp>
        <p:nvGrpSpPr>
          <p:cNvPr id="8" name="Group 19"/>
          <p:cNvGrpSpPr>
            <a:grpSpLocks/>
          </p:cNvGrpSpPr>
          <p:nvPr/>
        </p:nvGrpSpPr>
        <p:grpSpPr bwMode="auto">
          <a:xfrm>
            <a:off x="740742" y="1399731"/>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9"/>
          <p:cNvGrpSpPr>
            <a:grpSpLocks/>
          </p:cNvGrpSpPr>
          <p:nvPr/>
        </p:nvGrpSpPr>
        <p:grpSpPr bwMode="auto">
          <a:xfrm>
            <a:off x="740742" y="1966094"/>
            <a:ext cx="215900" cy="71438"/>
            <a:chOff x="641426" y="1647610"/>
            <a:chExt cx="312772" cy="108077"/>
          </a:xfrm>
        </p:grpSpPr>
        <p:sp>
          <p:nvSpPr>
            <p:cNvPr id="15" name="Rectangle 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40742" y="2429080"/>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40742" y="2970517"/>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a:extLst>
              <a:ext uri="{FF2B5EF4-FFF2-40B4-BE49-F238E27FC236}">
                <a16:creationId xmlns:a16="http://schemas.microsoft.com/office/drawing/2014/main" id="{34470F87-FB2E-D138-9AEA-84FA84105DC7}"/>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9BBC4F12-392E-B1AC-084D-378F2FAC0A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24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14025" y="351923"/>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Technical Analysis</a:t>
            </a:r>
          </a:p>
        </p:txBody>
      </p:sp>
      <p:sp>
        <p:nvSpPr>
          <p:cNvPr id="11" name="Text Box 6"/>
          <p:cNvSpPr txBox="1">
            <a:spLocks noChangeArrowheads="1"/>
          </p:cNvSpPr>
          <p:nvPr/>
        </p:nvSpPr>
        <p:spPr bwMode="auto">
          <a:xfrm>
            <a:off x="1044618" y="920607"/>
            <a:ext cx="10626681" cy="5727850"/>
          </a:xfrm>
          <a:prstGeom prst="rect">
            <a:avLst/>
          </a:prstGeom>
          <a:noFill/>
          <a:ln w="9525">
            <a:noFill/>
            <a:miter lim="800000"/>
            <a:headEnd/>
            <a:tailEnd/>
          </a:ln>
        </p:spPr>
        <p:txBody>
          <a:bodyPr wrap="square">
            <a:spAutoFit/>
          </a:bodyPr>
          <a:lstStyle/>
          <a:p>
            <a:pPr>
              <a:spcAft>
                <a:spcPts val="0"/>
              </a:spcAft>
            </a:pPr>
            <a:r>
              <a:rPr lang="en-US" sz="1801" b="1" dirty="0">
                <a:latin typeface="D-DIN" panose="020B05040302020A0204" pitchFamily="34" charset="0"/>
                <a:cs typeface="Calibri" panose="020F0502020204030204" pitchFamily="34" charset="0"/>
              </a:rPr>
              <a:t>Exponential Moving Average: - </a:t>
            </a:r>
          </a:p>
          <a:p>
            <a:pPr>
              <a:spcAft>
                <a:spcPts val="0"/>
              </a:spcAft>
            </a:pPr>
            <a:r>
              <a:rPr lang="en-US" sz="1401" b="1" dirty="0">
                <a:latin typeface="D-DIN" panose="020B05040302020A0204" pitchFamily="34" charset="0"/>
                <a:cs typeface="Calibri" panose="020F0502020204030204" pitchFamily="34" charset="0"/>
              </a:rPr>
              <a:t>An exponential moving average (EMA) is a type of moving average (MA) that places a greater weight and significance on the most recent data points. The exponential moving average is also referred to as the exponentially weighted moving average. An exponentially weighted moving average reacts more significantly to recent price changes than a simple moving average (SMA), which applies an equal weight to all observations in the period.</a:t>
            </a:r>
          </a:p>
          <a:p>
            <a:pPr>
              <a:spcAft>
                <a:spcPts val="0"/>
              </a:spcAft>
            </a:pPr>
            <a:endParaRPr lang="en-US" sz="1401" b="1" dirty="0">
              <a:latin typeface="D-DIN" panose="020B05040302020A0204" pitchFamily="34" charset="0"/>
              <a:cs typeface="Calibri" panose="020F0502020204030204" pitchFamily="34" charset="0"/>
            </a:endParaRPr>
          </a:p>
          <a:p>
            <a:pPr>
              <a:spcAft>
                <a:spcPts val="0"/>
              </a:spcAft>
            </a:pPr>
            <a:r>
              <a:rPr lang="en-US" sz="1801" b="1" dirty="0">
                <a:latin typeface="D-DIN" panose="020B05040302020A0204" pitchFamily="34" charset="0"/>
                <a:cs typeface="Calibri" panose="020F0502020204030204" pitchFamily="34" charset="0"/>
              </a:rPr>
              <a:t>MACD Histogram</a:t>
            </a:r>
          </a:p>
          <a:p>
            <a:pPr>
              <a:spcAft>
                <a:spcPts val="0"/>
              </a:spcAft>
            </a:pPr>
            <a:r>
              <a:rPr lang="en-US" sz="1401" b="1" dirty="0">
                <a:latin typeface="D-DIN" panose="020B05040302020A0204" pitchFamily="34" charset="0"/>
                <a:cs typeface="Calibri" panose="020F0502020204030204" pitchFamily="34" charset="0"/>
              </a:rPr>
              <a:t>MACD is often displayed with a histogram (see the chart below) which graphs the distance between the MACD and its signal line. If the MACD is above the signal line, the histogram will be above the MACD’s baseline. If the MACD is below its signal line, the histogram will be below the MACD’s baseline. Traders use the MACD’s histogram to identify when bullish or bearish momentum is high.</a:t>
            </a:r>
          </a:p>
          <a:p>
            <a:pPr>
              <a:spcAft>
                <a:spcPts val="0"/>
              </a:spcAft>
            </a:pPr>
            <a:endParaRPr lang="en-US" sz="1401" b="1" dirty="0">
              <a:latin typeface="D-DIN" panose="020B05040302020A0204" pitchFamily="34" charset="0"/>
              <a:cs typeface="Calibri" panose="020F0502020204030204" pitchFamily="34" charset="0"/>
            </a:endParaRPr>
          </a:p>
          <a:p>
            <a:pPr>
              <a:spcAft>
                <a:spcPts val="0"/>
              </a:spcAft>
            </a:pPr>
            <a:r>
              <a:rPr lang="en-IN" sz="1801" b="1" dirty="0">
                <a:latin typeface="D-DIN" panose="020B05040302020A0204" pitchFamily="34" charset="0"/>
                <a:cs typeface="Calibri" panose="020F0502020204030204" pitchFamily="34" charset="0"/>
              </a:rPr>
              <a:t>Relative Strength Index</a:t>
            </a:r>
          </a:p>
          <a:p>
            <a:pPr>
              <a:spcAft>
                <a:spcPts val="0"/>
              </a:spcAft>
            </a:pPr>
            <a:r>
              <a:rPr lang="en-IN" sz="1401" b="1" dirty="0">
                <a:latin typeface="D-DIN" panose="020B05040302020A0204" pitchFamily="34" charset="0"/>
                <a:cs typeface="Calibri" panose="020F0502020204030204" pitchFamily="34" charset="0"/>
              </a:rPr>
              <a:t>The relative strength index (RSI) is a momentum indicator used in technical analysis that measures the magnitude of recent price changes to evaluate overbought or oversold conditions in the price of a stock or other asset. </a:t>
            </a:r>
          </a:p>
          <a:p>
            <a:pPr>
              <a:spcAft>
                <a:spcPts val="0"/>
              </a:spcAft>
            </a:pPr>
            <a:r>
              <a:rPr lang="en-IN" sz="1401" b="1" dirty="0">
                <a:latin typeface="D-DIN" panose="020B05040302020A0204" pitchFamily="34" charset="0"/>
                <a:cs typeface="Calibri" panose="020F0502020204030204" pitchFamily="34" charset="0"/>
              </a:rPr>
              <a:t>Traditional interpretation and usage of the RSI are that values of 70 or above indicate that a security is becoming overbought or overvalued and may be primed for a trend reversal or corrective pullback in price. An RSI reading of 30 or below indicates an oversold or undervalued condition.</a:t>
            </a:r>
          </a:p>
          <a:p>
            <a:pPr>
              <a:spcAft>
                <a:spcPts val="0"/>
              </a:spcAft>
            </a:pPr>
            <a:endParaRPr lang="en-IN" sz="1401" b="1" dirty="0">
              <a:latin typeface="D-DIN" panose="020B05040302020A0204" pitchFamily="34" charset="0"/>
              <a:cs typeface="Calibri" panose="020F0502020204030204" pitchFamily="34" charset="0"/>
            </a:endParaRPr>
          </a:p>
          <a:p>
            <a:pPr>
              <a:spcAft>
                <a:spcPts val="0"/>
              </a:spcAft>
            </a:pPr>
            <a:r>
              <a:rPr lang="en-IN" sz="1801" b="1" dirty="0">
                <a:latin typeface="D-DIN" panose="020B05040302020A0204" pitchFamily="34" charset="0"/>
                <a:cs typeface="Calibri" panose="020F0502020204030204" pitchFamily="34" charset="0"/>
              </a:rPr>
              <a:t>Super Trend Indicator</a:t>
            </a:r>
          </a:p>
          <a:p>
            <a:pPr>
              <a:spcAft>
                <a:spcPts val="0"/>
              </a:spcAft>
            </a:pPr>
            <a:r>
              <a:rPr lang="en-IN" sz="1401" b="1" dirty="0">
                <a:latin typeface="D-DIN" panose="020B05040302020A0204" pitchFamily="34" charset="0"/>
                <a:cs typeface="Calibri" panose="020F0502020204030204" pitchFamily="34" charset="0"/>
              </a:rPr>
              <a:t>The super-trend indicator relies on two fundamental dynamic values- period and multiplier. But before we get into that, it is important to understand the concept of ATR or Average True Range. ATR is yet another indicator that gives you market volatility value by decompressing the range of prices of a security for a particular time.</a:t>
            </a:r>
          </a:p>
          <a:p>
            <a:pPr>
              <a:spcAft>
                <a:spcPts val="0"/>
              </a:spcAft>
            </a:pPr>
            <a:endParaRPr lang="en-IN" sz="1401" b="1" dirty="0">
              <a:latin typeface="D-DIN" panose="020B05040302020A0204" pitchFamily="34" charset="0"/>
              <a:cs typeface="Calibri" panose="020F0502020204030204" pitchFamily="34" charset="0"/>
            </a:endParaRPr>
          </a:p>
          <a:p>
            <a:pPr>
              <a:spcAft>
                <a:spcPts val="0"/>
              </a:spcAft>
            </a:pPr>
            <a:endParaRPr lang="en-US" sz="1401" b="1" dirty="0">
              <a:latin typeface="D-DIN" panose="020B05040302020A0204" pitchFamily="34" charset="0"/>
              <a:cs typeface="Calibri" panose="020F0502020204030204" pitchFamily="34" charset="0"/>
            </a:endParaRPr>
          </a:p>
        </p:txBody>
      </p:sp>
      <p:grpSp>
        <p:nvGrpSpPr>
          <p:cNvPr id="8" name="Group 19"/>
          <p:cNvGrpSpPr>
            <a:grpSpLocks/>
          </p:cNvGrpSpPr>
          <p:nvPr/>
        </p:nvGrpSpPr>
        <p:grpSpPr bwMode="auto">
          <a:xfrm>
            <a:off x="740742" y="1075637"/>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9"/>
          <p:cNvGrpSpPr>
            <a:grpSpLocks/>
          </p:cNvGrpSpPr>
          <p:nvPr/>
        </p:nvGrpSpPr>
        <p:grpSpPr bwMode="auto">
          <a:xfrm>
            <a:off x="740742" y="2422998"/>
            <a:ext cx="215900" cy="71438"/>
            <a:chOff x="641426" y="1647610"/>
            <a:chExt cx="312772" cy="108077"/>
          </a:xfrm>
        </p:grpSpPr>
        <p:sp>
          <p:nvSpPr>
            <p:cNvPr id="15" name="Rectangle 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40742" y="3544010"/>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40742" y="5121161"/>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a:extLst>
              <a:ext uri="{FF2B5EF4-FFF2-40B4-BE49-F238E27FC236}">
                <a16:creationId xmlns:a16="http://schemas.microsoft.com/office/drawing/2014/main" id="{4A2BDAB8-2CAC-524F-81FD-8CAE5906E15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2249329D-FE94-4FCD-2204-F08D5B7B05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8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8C303-DE72-C54A-8669-4CD9C2BDAEDF}"/>
              </a:ext>
            </a:extLst>
          </p:cNvPr>
          <p:cNvPicPr>
            <a:picLocks noChangeAspect="1"/>
          </p:cNvPicPr>
          <p:nvPr/>
        </p:nvPicPr>
        <p:blipFill rotWithShape="1">
          <a:blip r:embed="rId3"/>
          <a:srcRect l="1927" r="7770"/>
          <a:stretch/>
        </p:blipFill>
        <p:spPr>
          <a:xfrm>
            <a:off x="12699" y="88900"/>
            <a:ext cx="12012524" cy="6642100"/>
          </a:xfrm>
          <a:prstGeom prst="rect">
            <a:avLst/>
          </a:prstGeom>
        </p:spPr>
      </p:pic>
      <p:sp>
        <p:nvSpPr>
          <p:cNvPr id="37" name="TextBox 36"/>
          <p:cNvSpPr txBox="1"/>
          <p:nvPr/>
        </p:nvSpPr>
        <p:spPr>
          <a:xfrm>
            <a:off x="431813" y="624378"/>
            <a:ext cx="4440639" cy="523220"/>
          </a:xfrm>
          <a:prstGeom prst="rect">
            <a:avLst/>
          </a:prstGeom>
          <a:noFill/>
        </p:spPr>
        <p:txBody>
          <a:bodyPr wrap="none" rtlCol="0">
            <a:spAutoFit/>
          </a:bodyPr>
          <a:lstStyle/>
          <a:p>
            <a:r>
              <a:rPr lang="en-US" sz="2800" b="1" dirty="0">
                <a:solidFill>
                  <a:srgbClr val="0046AA"/>
                </a:solidFill>
                <a:latin typeface="D-DIN" panose="020B05040302020A0204" pitchFamily="34" charset="0"/>
                <a:ea typeface="Bebas Neue"/>
                <a:cs typeface="Calibri" panose="020F0502020204030204" pitchFamily="34" charset="0"/>
              </a:rPr>
              <a:t>Post Crises Opportunities ??</a:t>
            </a:r>
          </a:p>
        </p:txBody>
      </p:sp>
      <p:sp>
        <p:nvSpPr>
          <p:cNvPr id="67" name="TextBox 66"/>
          <p:cNvSpPr txBox="1"/>
          <p:nvPr/>
        </p:nvSpPr>
        <p:spPr>
          <a:xfrm>
            <a:off x="2293880" y="1932622"/>
            <a:ext cx="2388795" cy="1477328"/>
          </a:xfrm>
          <a:prstGeom prst="rect">
            <a:avLst/>
          </a:prstGeom>
          <a:noFill/>
        </p:spPr>
        <p:txBody>
          <a:bodyPr wrap="none" rtlCol="0">
            <a:spAutoFit/>
          </a:bodyPr>
          <a:lstStyle/>
          <a:p>
            <a:r>
              <a:rPr lang="en-US" sz="5400" b="1" dirty="0">
                <a:solidFill>
                  <a:srgbClr val="C00000"/>
                </a:solidFill>
                <a:latin typeface="D-DIN" panose="020B05040302020A0204" pitchFamily="34" charset="0"/>
                <a:ea typeface="Bebas Neue"/>
                <a:cs typeface="Calibri" panose="020F0502020204030204" pitchFamily="34" charset="0"/>
              </a:rPr>
              <a:t>Guess</a:t>
            </a:r>
            <a:r>
              <a:rPr lang="en-US" sz="3600" b="1" dirty="0">
                <a:solidFill>
                  <a:srgbClr val="C00000"/>
                </a:solidFill>
                <a:latin typeface="D-DIN" panose="020B05040302020A0204" pitchFamily="34" charset="0"/>
                <a:ea typeface="Bebas Neue"/>
                <a:cs typeface="Calibri" panose="020F0502020204030204" pitchFamily="34" charset="0"/>
              </a:rPr>
              <a:t> </a:t>
            </a:r>
          </a:p>
          <a:p>
            <a:r>
              <a:rPr lang="en-US" sz="3600" b="1" dirty="0">
                <a:solidFill>
                  <a:srgbClr val="C00000"/>
                </a:solidFill>
                <a:latin typeface="D-DIN" panose="020B05040302020A0204" pitchFamily="34" charset="0"/>
                <a:ea typeface="Bebas Neue"/>
                <a:cs typeface="Calibri" panose="020F0502020204030204" pitchFamily="34" charset="0"/>
              </a:rPr>
              <a:t>The Chart ?</a:t>
            </a:r>
          </a:p>
        </p:txBody>
      </p:sp>
    </p:spTree>
    <p:extLst>
      <p:ext uri="{BB962C8B-B14F-4D97-AF65-F5344CB8AC3E}">
        <p14:creationId xmlns:p14="http://schemas.microsoft.com/office/powerpoint/2010/main" val="263440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008930" y="1354128"/>
            <a:ext cx="5809044" cy="4216539"/>
          </a:xfrm>
          <a:prstGeom prst="rect">
            <a:avLst/>
          </a:prstGeom>
          <a:noFill/>
        </p:spPr>
        <p:txBody>
          <a:bodyPr wrap="square" rtlCol="0">
            <a:spAutoFit/>
          </a:bodyPr>
          <a:lstStyle/>
          <a:p>
            <a:pPr>
              <a:spcAft>
                <a:spcPts val="601"/>
              </a:spcAft>
            </a:pPr>
            <a:r>
              <a:rPr lang="en-US" sz="1600" b="1" dirty="0">
                <a:latin typeface="D-DIN" panose="020B05040302020A0204" pitchFamily="34" charset="0"/>
              </a:rPr>
              <a:t>Jesse Livermore - </a:t>
            </a:r>
            <a:r>
              <a:rPr lang="en-US" sz="1600" b="1">
                <a:latin typeface="D-DIN" panose="020B05040302020A0204" pitchFamily="34" charset="0"/>
              </a:rPr>
              <a:t>The Trend-Following </a:t>
            </a:r>
            <a:r>
              <a:rPr lang="en-US" sz="1600" b="1" dirty="0">
                <a:latin typeface="D-DIN" panose="020B05040302020A0204" pitchFamily="34" charset="0"/>
              </a:rPr>
              <a:t>Boy Plunger</a:t>
            </a:r>
          </a:p>
          <a:p>
            <a:pPr>
              <a:spcAft>
                <a:spcPts val="601"/>
              </a:spcAft>
            </a:pPr>
            <a:r>
              <a:rPr lang="en-US" sz="1600" b="1" dirty="0">
                <a:latin typeface="D-DIN" panose="020B05040302020A0204" pitchFamily="34" charset="0"/>
              </a:rPr>
              <a:t>David Ricardo - The </a:t>
            </a:r>
            <a:r>
              <a:rPr lang="en-US" sz="1600" b="1" dirty="0" err="1">
                <a:latin typeface="D-DIN" panose="020B05040302020A0204" pitchFamily="34" charset="0"/>
              </a:rPr>
              <a:t>Napolenic</a:t>
            </a:r>
            <a:r>
              <a:rPr lang="en-US" sz="1600" b="1" dirty="0">
                <a:latin typeface="D-DIN" panose="020B05040302020A0204" pitchFamily="34" charset="0"/>
              </a:rPr>
              <a:t> Speculator</a:t>
            </a:r>
          </a:p>
          <a:p>
            <a:pPr>
              <a:spcAft>
                <a:spcPts val="601"/>
              </a:spcAft>
            </a:pPr>
            <a:r>
              <a:rPr lang="en-US" sz="1600" b="1" dirty="0">
                <a:latin typeface="D-DIN" panose="020B05040302020A0204" pitchFamily="34" charset="0"/>
              </a:rPr>
              <a:t>George Soros - The Alchemist Who Broke the Bank of England</a:t>
            </a:r>
          </a:p>
          <a:p>
            <a:pPr>
              <a:spcAft>
                <a:spcPts val="601"/>
              </a:spcAft>
            </a:pPr>
            <a:r>
              <a:rPr lang="en-US" sz="1600" b="1" dirty="0">
                <a:latin typeface="D-DIN" panose="020B05040302020A0204" pitchFamily="34" charset="0"/>
              </a:rPr>
              <a:t>Michael Steinhardt - The Contrarian Hedge Funder</a:t>
            </a:r>
          </a:p>
          <a:p>
            <a:pPr>
              <a:spcAft>
                <a:spcPts val="601"/>
              </a:spcAft>
            </a:pPr>
            <a:r>
              <a:rPr lang="en-US" sz="1600" b="1" dirty="0">
                <a:latin typeface="D-DIN" panose="020B05040302020A0204" pitchFamily="34" charset="0"/>
              </a:rPr>
              <a:t>Benjamin Graham - The Father of Value Investing</a:t>
            </a:r>
          </a:p>
          <a:p>
            <a:pPr>
              <a:spcAft>
                <a:spcPts val="601"/>
              </a:spcAft>
            </a:pPr>
            <a:r>
              <a:rPr lang="en-US" sz="1600" b="1" dirty="0">
                <a:latin typeface="D-DIN" panose="020B05040302020A0204" pitchFamily="34" charset="0"/>
              </a:rPr>
              <a:t>Warren Buffett - The Elder Statesman of Finance</a:t>
            </a:r>
          </a:p>
          <a:p>
            <a:pPr>
              <a:spcAft>
                <a:spcPts val="601"/>
              </a:spcAft>
            </a:pPr>
            <a:r>
              <a:rPr lang="en-US" sz="1600" b="1" dirty="0">
                <a:latin typeface="D-DIN" panose="020B05040302020A0204" pitchFamily="34" charset="0"/>
              </a:rPr>
              <a:t>Anthony Bolton - The British Warren Buffett</a:t>
            </a:r>
          </a:p>
          <a:p>
            <a:pPr>
              <a:spcAft>
                <a:spcPts val="601"/>
              </a:spcAft>
            </a:pPr>
            <a:r>
              <a:rPr lang="en-US" sz="1600" b="1" dirty="0">
                <a:latin typeface="D-DIN" panose="020B05040302020A0204" pitchFamily="34" charset="0"/>
              </a:rPr>
              <a:t>Neil Woodford - The Top Current Value Manager in Britain</a:t>
            </a:r>
          </a:p>
          <a:p>
            <a:pPr>
              <a:spcAft>
                <a:spcPts val="601"/>
              </a:spcAft>
            </a:pPr>
            <a:r>
              <a:rPr lang="en-US" sz="1600" b="1" dirty="0">
                <a:latin typeface="D-DIN" panose="020B05040302020A0204" pitchFamily="34" charset="0"/>
              </a:rPr>
              <a:t>Philip Fisher- The Inventor of Growth Investing</a:t>
            </a:r>
          </a:p>
          <a:p>
            <a:pPr>
              <a:spcAft>
                <a:spcPts val="601"/>
              </a:spcAft>
            </a:pPr>
            <a:r>
              <a:rPr lang="en-US" sz="1600" b="1" dirty="0" err="1">
                <a:latin typeface="D-DIN" panose="020B05040302020A0204" pitchFamily="34" charset="0"/>
              </a:rPr>
              <a:t>T.Rowe</a:t>
            </a:r>
            <a:r>
              <a:rPr lang="en-US" sz="1600" b="1" dirty="0">
                <a:latin typeface="D-DIN" panose="020B05040302020A0204" pitchFamily="34" charset="0"/>
              </a:rPr>
              <a:t> Price - The Pragmatic Growth Investor</a:t>
            </a:r>
          </a:p>
          <a:p>
            <a:pPr>
              <a:spcAft>
                <a:spcPts val="601"/>
              </a:spcAft>
            </a:pPr>
            <a:r>
              <a:rPr lang="en-US" sz="1600" b="1" dirty="0">
                <a:latin typeface="D-DIN" panose="020B05040302020A0204" pitchFamily="34" charset="0"/>
              </a:rPr>
              <a:t>Peter Lynch - The Man who Beat the Street</a:t>
            </a:r>
          </a:p>
          <a:p>
            <a:pPr>
              <a:spcAft>
                <a:spcPts val="601"/>
              </a:spcAft>
            </a:pPr>
            <a:r>
              <a:rPr lang="en-US" sz="1600" b="1" dirty="0">
                <a:latin typeface="D-DIN" panose="020B05040302020A0204" pitchFamily="34" charset="0"/>
              </a:rPr>
              <a:t>Nick Train - The Inactive Optimist</a:t>
            </a:r>
          </a:p>
          <a:p>
            <a:pPr>
              <a:spcAft>
                <a:spcPts val="601"/>
              </a:spcAft>
            </a:pPr>
            <a:r>
              <a:rPr lang="en-US" sz="1600" b="1" dirty="0">
                <a:latin typeface="D-DIN" panose="020B05040302020A0204" pitchFamily="34" charset="0"/>
              </a:rPr>
              <a:t>Georges </a:t>
            </a:r>
            <a:r>
              <a:rPr lang="en-US" sz="1600" b="1" dirty="0" err="1">
                <a:latin typeface="D-DIN" panose="020B05040302020A0204" pitchFamily="34" charset="0"/>
              </a:rPr>
              <a:t>Doriot</a:t>
            </a:r>
            <a:r>
              <a:rPr lang="en-US" sz="1600" b="1" dirty="0">
                <a:latin typeface="D-DIN" panose="020B05040302020A0204" pitchFamily="34" charset="0"/>
              </a:rPr>
              <a:t> - The Venture Capital Pioneer</a:t>
            </a:r>
          </a:p>
        </p:txBody>
      </p:sp>
      <p:sp>
        <p:nvSpPr>
          <p:cNvPr id="6" name="Rectangle 2"/>
          <p:cNvSpPr>
            <a:spLocks noGrp="1" noChangeArrowheads="1"/>
          </p:cNvSpPr>
          <p:nvPr>
            <p:ph type="ctrTitle"/>
          </p:nvPr>
        </p:nvSpPr>
        <p:spPr bwMode="auto">
          <a:xfrm>
            <a:off x="627926" y="686647"/>
            <a:ext cx="10430284"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GB" altLang="en-US" sz="2800" b="1" dirty="0">
                <a:solidFill>
                  <a:srgbClr val="0046AA"/>
                </a:solidFill>
                <a:latin typeface="D-DIN" panose="020B05040302020A0204" pitchFamily="34" charset="0"/>
                <a:cs typeface="Times New Roman" panose="02020603050405020304" pitchFamily="18" charset="0"/>
              </a:rPr>
              <a:t>The World’s Greatest Investors </a:t>
            </a:r>
            <a:endParaRPr lang="en-US" altLang="en-US" sz="2800" b="1" dirty="0">
              <a:solidFill>
                <a:srgbClr val="0046AA"/>
              </a:solidFill>
              <a:latin typeface="D-DIN" panose="020B05040302020A0204" pitchFamily="34" charset="0"/>
              <a:cs typeface="Times New Roman" panose="02020603050405020304" pitchFamily="18" charset="0"/>
            </a:endParaRPr>
          </a:p>
        </p:txBody>
      </p:sp>
      <p:sp>
        <p:nvSpPr>
          <p:cNvPr id="10" name="TextBox 9"/>
          <p:cNvSpPr txBox="1"/>
          <p:nvPr/>
        </p:nvSpPr>
        <p:spPr>
          <a:xfrm>
            <a:off x="7266492" y="1354127"/>
            <a:ext cx="4370565" cy="2769989"/>
          </a:xfrm>
          <a:prstGeom prst="rect">
            <a:avLst/>
          </a:prstGeom>
          <a:noFill/>
        </p:spPr>
        <p:txBody>
          <a:bodyPr wrap="square" rtlCol="0">
            <a:spAutoFit/>
          </a:bodyPr>
          <a:lstStyle/>
          <a:p>
            <a:pPr>
              <a:spcAft>
                <a:spcPts val="601"/>
              </a:spcAft>
            </a:pPr>
            <a:r>
              <a:rPr lang="en-US" sz="1600" b="1" dirty="0">
                <a:latin typeface="D-DIN" panose="020B05040302020A0204" pitchFamily="34" charset="0"/>
              </a:rPr>
              <a:t>Eugene </a:t>
            </a:r>
            <a:r>
              <a:rPr lang="en-US" sz="1600" b="1" dirty="0" err="1">
                <a:latin typeface="D-DIN" panose="020B05040302020A0204" pitchFamily="34" charset="0"/>
              </a:rPr>
              <a:t>Kliener</a:t>
            </a:r>
            <a:r>
              <a:rPr lang="en-US" sz="1600" b="1" dirty="0">
                <a:latin typeface="D-DIN" panose="020B05040302020A0204" pitchFamily="34" charset="0"/>
              </a:rPr>
              <a:t> and Tom Perkins - The VCs of Silicon Valley</a:t>
            </a:r>
          </a:p>
          <a:p>
            <a:pPr>
              <a:spcAft>
                <a:spcPts val="601"/>
              </a:spcAft>
            </a:pPr>
            <a:r>
              <a:rPr lang="en-US" sz="1600" b="1" dirty="0">
                <a:latin typeface="D-DIN" panose="020B05040302020A0204" pitchFamily="34" charset="0"/>
              </a:rPr>
              <a:t>John Templeton- The Global Investor</a:t>
            </a:r>
          </a:p>
          <a:p>
            <a:pPr>
              <a:spcAft>
                <a:spcPts val="601"/>
              </a:spcAft>
            </a:pPr>
            <a:r>
              <a:rPr lang="en-US" sz="1600" b="1" dirty="0">
                <a:latin typeface="D-DIN" panose="020B05040302020A0204" pitchFamily="34" charset="0"/>
              </a:rPr>
              <a:t>Robert W. Wilson - The Short Seller</a:t>
            </a:r>
          </a:p>
          <a:p>
            <a:pPr>
              <a:spcAft>
                <a:spcPts val="601"/>
              </a:spcAft>
            </a:pPr>
            <a:r>
              <a:rPr lang="en-US" sz="1600" b="1" dirty="0">
                <a:latin typeface="D-DIN" panose="020B05040302020A0204" pitchFamily="34" charset="0"/>
              </a:rPr>
              <a:t>Edward O. Thorp - The </a:t>
            </a:r>
            <a:r>
              <a:rPr lang="en-US" sz="1600" b="1" dirty="0" err="1">
                <a:latin typeface="D-DIN" panose="020B05040302020A0204" pitchFamily="34" charset="0"/>
              </a:rPr>
              <a:t>Revange</a:t>
            </a:r>
            <a:r>
              <a:rPr lang="en-US" sz="1600" b="1" dirty="0">
                <a:latin typeface="D-DIN" panose="020B05040302020A0204" pitchFamily="34" charset="0"/>
              </a:rPr>
              <a:t> of the Quants</a:t>
            </a:r>
          </a:p>
          <a:p>
            <a:pPr>
              <a:spcAft>
                <a:spcPts val="601"/>
              </a:spcAft>
            </a:pPr>
            <a:r>
              <a:rPr lang="en-US" sz="1600" b="1" dirty="0">
                <a:latin typeface="D-DIN" panose="020B05040302020A0204" pitchFamily="34" charset="0"/>
              </a:rPr>
              <a:t>John Maynard Keynes - The </a:t>
            </a:r>
            <a:r>
              <a:rPr lang="en-US" sz="1600" b="1" dirty="0" err="1">
                <a:latin typeface="D-DIN" panose="020B05040302020A0204" pitchFamily="34" charset="0"/>
              </a:rPr>
              <a:t>Stockpicking</a:t>
            </a:r>
            <a:r>
              <a:rPr lang="en-US" sz="1600" b="1" dirty="0">
                <a:latin typeface="D-DIN" panose="020B05040302020A0204" pitchFamily="34" charset="0"/>
              </a:rPr>
              <a:t> Economist</a:t>
            </a:r>
          </a:p>
          <a:p>
            <a:pPr>
              <a:spcAft>
                <a:spcPts val="601"/>
              </a:spcAft>
            </a:pPr>
            <a:r>
              <a:rPr lang="en-US" sz="1600" b="1" dirty="0">
                <a:latin typeface="D-DIN" panose="020B05040302020A0204" pitchFamily="34" charset="0"/>
              </a:rPr>
              <a:t>John ‘Jack’ </a:t>
            </a:r>
            <a:r>
              <a:rPr lang="en-US" sz="1600" b="1" dirty="0" err="1">
                <a:latin typeface="D-DIN" panose="020B05040302020A0204" pitchFamily="34" charset="0"/>
              </a:rPr>
              <a:t>Bogle</a:t>
            </a:r>
            <a:r>
              <a:rPr lang="en-US" sz="1600" b="1" dirty="0">
                <a:latin typeface="D-DIN" panose="020B05040302020A0204" pitchFamily="34" charset="0"/>
              </a:rPr>
              <a:t>- The Founder of Index Investing</a:t>
            </a:r>
          </a:p>
          <a:p>
            <a:pPr>
              <a:spcAft>
                <a:spcPts val="601"/>
              </a:spcAft>
            </a:pPr>
            <a:r>
              <a:rPr lang="en-US" sz="1600" b="1" dirty="0">
                <a:latin typeface="D-DIN" panose="020B05040302020A0204" pitchFamily="34" charset="0"/>
              </a:rPr>
              <a:t>Paul Samuelson- The Secret Investor</a:t>
            </a:r>
          </a:p>
        </p:txBody>
      </p:sp>
      <p:sp>
        <p:nvSpPr>
          <p:cNvPr id="11" name="Rectangle 2"/>
          <p:cNvSpPr txBox="1">
            <a:spLocks noChangeArrowheads="1"/>
          </p:cNvSpPr>
          <p:nvPr/>
        </p:nvSpPr>
        <p:spPr bwMode="auto">
          <a:xfrm>
            <a:off x="2111287" y="5749195"/>
            <a:ext cx="8747216"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GB" altLang="en-US" sz="2400" b="1" kern="0" dirty="0">
                <a:solidFill>
                  <a:srgbClr val="C00000"/>
                </a:solidFill>
                <a:latin typeface="D-DIN" panose="020B05040302020A0204" pitchFamily="34" charset="0"/>
                <a:cs typeface="Times New Roman" panose="02020603050405020304" pitchFamily="18" charset="0"/>
              </a:rPr>
              <a:t>Please read the book – “Super Investors” by Matthew Partridge </a:t>
            </a:r>
            <a:endParaRPr lang="en-US" altLang="en-US" sz="2400" b="1" kern="0" dirty="0">
              <a:solidFill>
                <a:srgbClr val="C00000"/>
              </a:solidFill>
              <a:latin typeface="D-DIN" panose="020B05040302020A0204" pitchFamily="34" charset="0"/>
              <a:cs typeface="Times New Roman" panose="02020603050405020304" pitchFamily="18" charset="0"/>
            </a:endParaRPr>
          </a:p>
        </p:txBody>
      </p:sp>
      <p:grpSp>
        <p:nvGrpSpPr>
          <p:cNvPr id="8" name="Group 19"/>
          <p:cNvGrpSpPr>
            <a:grpSpLocks/>
          </p:cNvGrpSpPr>
          <p:nvPr/>
        </p:nvGrpSpPr>
        <p:grpSpPr bwMode="auto">
          <a:xfrm>
            <a:off x="724364" y="1493554"/>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9"/>
          <p:cNvGrpSpPr>
            <a:grpSpLocks/>
          </p:cNvGrpSpPr>
          <p:nvPr/>
        </p:nvGrpSpPr>
        <p:grpSpPr bwMode="auto">
          <a:xfrm>
            <a:off x="724364" y="1808855"/>
            <a:ext cx="215900" cy="71438"/>
            <a:chOff x="641426" y="1647610"/>
            <a:chExt cx="312772" cy="108077"/>
          </a:xfrm>
        </p:grpSpPr>
        <p:sp>
          <p:nvSpPr>
            <p:cNvPr id="15" name="Rectangle 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24364" y="2121371"/>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24364" y="2445463"/>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 name="Group 22"/>
          <p:cNvGrpSpPr>
            <a:grpSpLocks/>
          </p:cNvGrpSpPr>
          <p:nvPr/>
        </p:nvGrpSpPr>
        <p:grpSpPr bwMode="auto">
          <a:xfrm>
            <a:off x="724364" y="2762269"/>
            <a:ext cx="215900" cy="71438"/>
            <a:chOff x="641426" y="1647610"/>
            <a:chExt cx="312772" cy="108077"/>
          </a:xfrm>
        </p:grpSpPr>
        <p:sp>
          <p:nvSpPr>
            <p:cNvPr id="24" name="Rectangle 2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oup 25"/>
          <p:cNvGrpSpPr>
            <a:grpSpLocks/>
          </p:cNvGrpSpPr>
          <p:nvPr/>
        </p:nvGrpSpPr>
        <p:grpSpPr bwMode="auto">
          <a:xfrm>
            <a:off x="724364" y="3084375"/>
            <a:ext cx="215900" cy="71438"/>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28"/>
          <p:cNvGrpSpPr>
            <a:grpSpLocks/>
          </p:cNvGrpSpPr>
          <p:nvPr/>
        </p:nvGrpSpPr>
        <p:grpSpPr bwMode="auto">
          <a:xfrm>
            <a:off x="717421" y="3406525"/>
            <a:ext cx="215900" cy="71438"/>
            <a:chOff x="641426" y="1647610"/>
            <a:chExt cx="312772" cy="108077"/>
          </a:xfrm>
        </p:grpSpPr>
        <p:sp>
          <p:nvSpPr>
            <p:cNvPr id="30" name="Rectangle 2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31"/>
          <p:cNvGrpSpPr>
            <a:grpSpLocks/>
          </p:cNvGrpSpPr>
          <p:nvPr/>
        </p:nvGrpSpPr>
        <p:grpSpPr bwMode="auto">
          <a:xfrm>
            <a:off x="717421" y="3731190"/>
            <a:ext cx="215900" cy="71438"/>
            <a:chOff x="641426" y="1647610"/>
            <a:chExt cx="312772" cy="108077"/>
          </a:xfrm>
        </p:grpSpPr>
        <p:sp>
          <p:nvSpPr>
            <p:cNvPr id="33" name="Rectangle 3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 name="Group 34"/>
          <p:cNvGrpSpPr>
            <a:grpSpLocks/>
          </p:cNvGrpSpPr>
          <p:nvPr/>
        </p:nvGrpSpPr>
        <p:grpSpPr bwMode="auto">
          <a:xfrm>
            <a:off x="717421" y="4034343"/>
            <a:ext cx="215900" cy="71438"/>
            <a:chOff x="641426" y="1647610"/>
            <a:chExt cx="312772" cy="108077"/>
          </a:xfrm>
        </p:grpSpPr>
        <p:sp>
          <p:nvSpPr>
            <p:cNvPr id="36" name="Rectangle 3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8" name="Group 37"/>
          <p:cNvGrpSpPr>
            <a:grpSpLocks/>
          </p:cNvGrpSpPr>
          <p:nvPr/>
        </p:nvGrpSpPr>
        <p:grpSpPr bwMode="auto">
          <a:xfrm>
            <a:off x="717421" y="4358434"/>
            <a:ext cx="215900" cy="71438"/>
            <a:chOff x="641426" y="1647610"/>
            <a:chExt cx="312772" cy="108077"/>
          </a:xfrm>
        </p:grpSpPr>
        <p:sp>
          <p:nvSpPr>
            <p:cNvPr id="39" name="Rectangle 38"/>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1" name="Group 40"/>
          <p:cNvGrpSpPr>
            <a:grpSpLocks/>
          </p:cNvGrpSpPr>
          <p:nvPr/>
        </p:nvGrpSpPr>
        <p:grpSpPr bwMode="auto">
          <a:xfrm>
            <a:off x="717421" y="4682045"/>
            <a:ext cx="215900" cy="71438"/>
            <a:chOff x="641426" y="1647610"/>
            <a:chExt cx="312772" cy="108077"/>
          </a:xfrm>
        </p:grpSpPr>
        <p:sp>
          <p:nvSpPr>
            <p:cNvPr id="42" name="Rectangle 4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4" name="Group 43"/>
          <p:cNvGrpSpPr>
            <a:grpSpLocks/>
          </p:cNvGrpSpPr>
          <p:nvPr/>
        </p:nvGrpSpPr>
        <p:grpSpPr bwMode="auto">
          <a:xfrm>
            <a:off x="717421" y="5027255"/>
            <a:ext cx="215900" cy="71438"/>
            <a:chOff x="641426" y="1647610"/>
            <a:chExt cx="312772" cy="108077"/>
          </a:xfrm>
        </p:grpSpPr>
        <p:sp>
          <p:nvSpPr>
            <p:cNvPr id="45" name="Rectangle 4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7" name="Group 46"/>
          <p:cNvGrpSpPr>
            <a:grpSpLocks/>
          </p:cNvGrpSpPr>
          <p:nvPr/>
        </p:nvGrpSpPr>
        <p:grpSpPr bwMode="auto">
          <a:xfrm>
            <a:off x="717421" y="5319499"/>
            <a:ext cx="215900" cy="71438"/>
            <a:chOff x="641426" y="1647610"/>
            <a:chExt cx="312772" cy="108077"/>
          </a:xfrm>
        </p:grpSpPr>
        <p:sp>
          <p:nvSpPr>
            <p:cNvPr id="48" name="Rectangle 4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0" name="Group 19"/>
          <p:cNvGrpSpPr>
            <a:grpSpLocks/>
          </p:cNvGrpSpPr>
          <p:nvPr/>
        </p:nvGrpSpPr>
        <p:grpSpPr bwMode="auto">
          <a:xfrm>
            <a:off x="6961577" y="1493554"/>
            <a:ext cx="215900" cy="71438"/>
            <a:chOff x="641426" y="1647610"/>
            <a:chExt cx="312772" cy="108077"/>
          </a:xfrm>
        </p:grpSpPr>
        <p:sp>
          <p:nvSpPr>
            <p:cNvPr id="51" name="Rectangle 5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3" name="Group 19"/>
          <p:cNvGrpSpPr>
            <a:grpSpLocks/>
          </p:cNvGrpSpPr>
          <p:nvPr/>
        </p:nvGrpSpPr>
        <p:grpSpPr bwMode="auto">
          <a:xfrm>
            <a:off x="6961577" y="2049933"/>
            <a:ext cx="215900" cy="71438"/>
            <a:chOff x="641426" y="1647610"/>
            <a:chExt cx="312772" cy="108077"/>
          </a:xfrm>
        </p:grpSpPr>
        <p:sp>
          <p:nvSpPr>
            <p:cNvPr id="54" name="Rectangle 5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6" name="Group 19"/>
          <p:cNvGrpSpPr>
            <a:grpSpLocks/>
          </p:cNvGrpSpPr>
          <p:nvPr/>
        </p:nvGrpSpPr>
        <p:grpSpPr bwMode="auto">
          <a:xfrm>
            <a:off x="6961577" y="2379949"/>
            <a:ext cx="215900" cy="71438"/>
            <a:chOff x="641426" y="1647610"/>
            <a:chExt cx="312772" cy="108077"/>
          </a:xfrm>
        </p:grpSpPr>
        <p:sp>
          <p:nvSpPr>
            <p:cNvPr id="57" name="Rectangle 5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9" name="Group 19"/>
          <p:cNvGrpSpPr>
            <a:grpSpLocks/>
          </p:cNvGrpSpPr>
          <p:nvPr/>
        </p:nvGrpSpPr>
        <p:grpSpPr bwMode="auto">
          <a:xfrm>
            <a:off x="6961577" y="2690832"/>
            <a:ext cx="215900" cy="71438"/>
            <a:chOff x="641426" y="1647610"/>
            <a:chExt cx="312772" cy="108077"/>
          </a:xfrm>
        </p:grpSpPr>
        <p:sp>
          <p:nvSpPr>
            <p:cNvPr id="60" name="Rectangle 5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2" name="Group 19"/>
          <p:cNvGrpSpPr>
            <a:grpSpLocks/>
          </p:cNvGrpSpPr>
          <p:nvPr/>
        </p:nvGrpSpPr>
        <p:grpSpPr bwMode="auto">
          <a:xfrm>
            <a:off x="6961577" y="3012939"/>
            <a:ext cx="215900" cy="71438"/>
            <a:chOff x="641426" y="1647610"/>
            <a:chExt cx="312772" cy="108077"/>
          </a:xfrm>
        </p:grpSpPr>
        <p:sp>
          <p:nvSpPr>
            <p:cNvPr id="63" name="Rectangle 6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5" name="Group 19"/>
          <p:cNvGrpSpPr>
            <a:grpSpLocks/>
          </p:cNvGrpSpPr>
          <p:nvPr/>
        </p:nvGrpSpPr>
        <p:grpSpPr bwMode="auto">
          <a:xfrm>
            <a:off x="6961577" y="3572029"/>
            <a:ext cx="215900" cy="71438"/>
            <a:chOff x="641426" y="1647610"/>
            <a:chExt cx="312772" cy="108077"/>
          </a:xfrm>
        </p:grpSpPr>
        <p:sp>
          <p:nvSpPr>
            <p:cNvPr id="66" name="Rectangle 6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ectangle 6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8" name="Group 19"/>
          <p:cNvGrpSpPr>
            <a:grpSpLocks/>
          </p:cNvGrpSpPr>
          <p:nvPr/>
        </p:nvGrpSpPr>
        <p:grpSpPr bwMode="auto">
          <a:xfrm>
            <a:off x="6961577" y="3895594"/>
            <a:ext cx="215900" cy="71442"/>
            <a:chOff x="641426" y="1647610"/>
            <a:chExt cx="312772" cy="108083"/>
          </a:xfrm>
        </p:grpSpPr>
        <p:sp>
          <p:nvSpPr>
            <p:cNvPr id="69" name="Rectangle 68"/>
            <p:cNvSpPr/>
            <p:nvPr/>
          </p:nvSpPr>
          <p:spPr>
            <a:xfrm>
              <a:off x="641426" y="1647616"/>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 name="Rectangle 4">
            <a:extLst>
              <a:ext uri="{FF2B5EF4-FFF2-40B4-BE49-F238E27FC236}">
                <a16:creationId xmlns:a16="http://schemas.microsoft.com/office/drawing/2014/main" id="{A71D926F-A15E-2382-8BC6-9EA9CF3FC2CD}"/>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7" name="Picture 13">
            <a:extLst>
              <a:ext uri="{FF2B5EF4-FFF2-40B4-BE49-F238E27FC236}">
                <a16:creationId xmlns:a16="http://schemas.microsoft.com/office/drawing/2014/main" id="{F30C87C1-23CB-2F42-F201-7E27A1172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92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bwMode="auto">
          <a:xfrm>
            <a:off x="609600" y="555159"/>
            <a:ext cx="10027534" cy="59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algn="l" eaLnBrk="1" hangingPunct="1"/>
            <a:r>
              <a:rPr lang="en-US" altLang="en-US" sz="2800" b="1" dirty="0">
                <a:solidFill>
                  <a:srgbClr val="0046AA"/>
                </a:solidFill>
                <a:latin typeface="D-DIN" panose="020B05040302020A0204" pitchFamily="34" charset="0"/>
                <a:cs typeface="Times New Roman" panose="02020603050405020304" pitchFamily="18" charset="0"/>
              </a:rPr>
              <a:t>Stocks Filtered on our Fundamental and Technical Parameters</a:t>
            </a:r>
          </a:p>
        </p:txBody>
      </p:sp>
      <p:graphicFrame>
        <p:nvGraphicFramePr>
          <p:cNvPr id="2" name="Table 1"/>
          <p:cNvGraphicFramePr>
            <a:graphicFrameLocks noGrp="1"/>
          </p:cNvGraphicFramePr>
          <p:nvPr>
            <p:extLst>
              <p:ext uri="{D42A27DB-BD31-4B8C-83A1-F6EECF244321}">
                <p14:modId xmlns:p14="http://schemas.microsoft.com/office/powerpoint/2010/main" val="133763425"/>
              </p:ext>
            </p:extLst>
          </p:nvPr>
        </p:nvGraphicFramePr>
        <p:xfrm>
          <a:off x="1018575" y="1271136"/>
          <a:ext cx="3692325" cy="4891556"/>
        </p:xfrm>
        <a:graphic>
          <a:graphicData uri="http://schemas.openxmlformats.org/drawingml/2006/table">
            <a:tbl>
              <a:tblPr>
                <a:tableStyleId>{5C22544A-7EE6-4342-B048-85BDC9FD1C3A}</a:tableStyleId>
              </a:tblPr>
              <a:tblGrid>
                <a:gridCol w="740780">
                  <a:extLst>
                    <a:ext uri="{9D8B030D-6E8A-4147-A177-3AD203B41FA5}">
                      <a16:colId xmlns:a16="http://schemas.microsoft.com/office/drawing/2014/main" val="20000"/>
                    </a:ext>
                  </a:extLst>
                </a:gridCol>
                <a:gridCol w="2951545">
                  <a:extLst>
                    <a:ext uri="{9D8B030D-6E8A-4147-A177-3AD203B41FA5}">
                      <a16:colId xmlns:a16="http://schemas.microsoft.com/office/drawing/2014/main" val="20001"/>
                    </a:ext>
                  </a:extLst>
                </a:gridCol>
              </a:tblGrid>
              <a:tr h="277794">
                <a:tc gridSpan="2">
                  <a:txBody>
                    <a:bodyPr/>
                    <a:lstStyle/>
                    <a:p>
                      <a:pPr algn="l" fontAlgn="b"/>
                      <a:r>
                        <a:rPr lang="en-IN" sz="1600" b="1" u="none" strike="noStrike" dirty="0">
                          <a:solidFill>
                            <a:schemeClr val="tx1"/>
                          </a:solidFill>
                          <a:effectLst/>
                          <a:latin typeface="D-DIN" panose="020B05040302020A0204" pitchFamily="34" charset="0"/>
                          <a:cs typeface="Calibri" panose="020F0502020204030204" pitchFamily="34" charset="0"/>
                        </a:rPr>
                        <a:t>Fundamental</a:t>
                      </a:r>
                      <a:r>
                        <a:rPr lang="en-IN" sz="1600" b="1" u="none" strike="noStrike" baseline="0" dirty="0">
                          <a:solidFill>
                            <a:schemeClr val="tx1"/>
                          </a:solidFill>
                          <a:effectLst/>
                          <a:latin typeface="D-DIN" panose="020B05040302020A0204" pitchFamily="34" charset="0"/>
                          <a:cs typeface="Calibri" panose="020F0502020204030204" pitchFamily="34" charset="0"/>
                        </a:rPr>
                        <a:t> </a:t>
                      </a:r>
                      <a:r>
                        <a:rPr lang="en-IN" sz="1600" b="1" u="none" strike="noStrike" dirty="0">
                          <a:solidFill>
                            <a:schemeClr val="tx1"/>
                          </a:solidFill>
                          <a:effectLst/>
                          <a:latin typeface="D-DIN" panose="020B05040302020A0204" pitchFamily="34" charset="0"/>
                          <a:cs typeface="Calibri" panose="020F0502020204030204" pitchFamily="34" charset="0"/>
                        </a:rPr>
                        <a:t>Parameters  </a:t>
                      </a:r>
                      <a:endParaRPr lang="en-IN" sz="1600" b="1" i="0" u="none" strike="noStrike" dirty="0">
                        <a:solidFill>
                          <a:schemeClr val="tx1"/>
                        </a:solidFill>
                        <a:effectLst/>
                        <a:latin typeface="D-DIN" panose="020B05040302020A0204" pitchFamily="34" charset="0"/>
                        <a:cs typeface="Calibri" panose="020F0502020204030204" pitchFamily="34" charset="0"/>
                      </a:endParaRPr>
                    </a:p>
                  </a:txBody>
                  <a:tcPr marL="9525" marR="9525" marT="9525" marB="0" anchor="ctr">
                    <a:noFill/>
                  </a:tcPr>
                </a:tc>
                <a:tc hMerge="1">
                  <a:txBody>
                    <a:bodyPr/>
                    <a:lstStyle/>
                    <a:p>
                      <a:endParaRPr lang="en-IN"/>
                    </a:p>
                  </a:txBody>
                  <a:tcPr/>
                </a:tc>
                <a:extLst>
                  <a:ext uri="{0D108BD9-81ED-4DB2-BD59-A6C34878D82A}">
                    <a16:rowId xmlns:a16="http://schemas.microsoft.com/office/drawing/2014/main" val="10000"/>
                  </a:ext>
                </a:extLst>
              </a:tr>
              <a:tr h="314594">
                <a:tc>
                  <a:txBody>
                    <a:bodyPr/>
                    <a:lstStyle/>
                    <a:p>
                      <a:pPr algn="ctr" fontAlgn="b"/>
                      <a:r>
                        <a:rPr lang="en-IN" sz="1400" b="1" u="none" strike="noStrike" dirty="0" err="1">
                          <a:solidFill>
                            <a:schemeClr val="bg1"/>
                          </a:solidFill>
                          <a:effectLst/>
                          <a:latin typeface="D-DIN" panose="020B05040302020A0204" pitchFamily="34" charset="0"/>
                          <a:cs typeface="Calibri" panose="020F0502020204030204" pitchFamily="34" charset="0"/>
                        </a:rPr>
                        <a:t>S.No</a:t>
                      </a:r>
                      <a:r>
                        <a:rPr lang="en-IN" sz="1400" b="1" u="none" strike="noStrike" dirty="0">
                          <a:solidFill>
                            <a:schemeClr val="bg1"/>
                          </a:solidFill>
                          <a:effectLst/>
                          <a:latin typeface="D-DIN" panose="020B05040302020A0204" pitchFamily="34" charset="0"/>
                          <a:cs typeface="Calibri" panose="020F0502020204030204" pitchFamily="34" charset="0"/>
                        </a:rPr>
                        <a:t>.</a:t>
                      </a:r>
                      <a:endParaRPr lang="en-IN" sz="1400" b="1" i="0" u="none" strike="noStrike" dirty="0">
                        <a:solidFill>
                          <a:schemeClr val="bg1"/>
                        </a:solidFill>
                        <a:effectLst/>
                        <a:latin typeface="D-DIN" panose="020B05040302020A0204" pitchFamily="34" charset="0"/>
                        <a:cs typeface="Calibri" panose="020F0502020204030204" pitchFamily="34" charset="0"/>
                      </a:endParaRPr>
                    </a:p>
                  </a:txBody>
                  <a:tcPr marL="9525" marR="9525" marT="9525" marB="0" anchor="ctr">
                    <a:lnB w="12700" cap="flat" cmpd="sng" algn="ctr">
                      <a:solidFill>
                        <a:schemeClr val="bg1">
                          <a:lumMod val="85000"/>
                        </a:schemeClr>
                      </a:solidFill>
                      <a:prstDash val="solid"/>
                      <a:round/>
                      <a:headEnd type="none" w="med" len="med"/>
                      <a:tailEnd type="none" w="med" len="med"/>
                    </a:lnB>
                    <a:solidFill>
                      <a:srgbClr val="C00000"/>
                    </a:solidFill>
                  </a:tcPr>
                </a:tc>
                <a:tc>
                  <a:txBody>
                    <a:bodyPr/>
                    <a:lstStyle/>
                    <a:p>
                      <a:pPr algn="l" fontAlgn="b"/>
                      <a:r>
                        <a:rPr lang="en-IN" sz="1400" b="1" u="none" strike="noStrike" dirty="0">
                          <a:solidFill>
                            <a:schemeClr val="bg1"/>
                          </a:solidFill>
                          <a:effectLst/>
                          <a:latin typeface="D-DIN" panose="020B05040302020A0204" pitchFamily="34" charset="0"/>
                          <a:cs typeface="Calibri" panose="020F0502020204030204" pitchFamily="34" charset="0"/>
                        </a:rPr>
                        <a:t>Parameter</a:t>
                      </a:r>
                      <a:endParaRPr lang="en-IN" sz="1400" b="1" i="0" u="none" strike="noStrike" dirty="0">
                        <a:solidFill>
                          <a:schemeClr val="bg1"/>
                        </a:solidFill>
                        <a:effectLst/>
                        <a:latin typeface="D-DIN" panose="020B05040302020A0204" pitchFamily="34" charset="0"/>
                        <a:cs typeface="Calibri" panose="020F0502020204030204" pitchFamily="34" charset="0"/>
                      </a:endParaRPr>
                    </a:p>
                  </a:txBody>
                  <a:tcPr marL="72000" marR="0" marT="9525" marB="0" anchor="ctr">
                    <a:lnB w="12700" cap="flat" cmpd="sng" algn="ctr">
                      <a:solidFill>
                        <a:schemeClr val="bg1">
                          <a:lumMod val="85000"/>
                        </a:schemeClr>
                      </a:solidFill>
                      <a:prstDash val="solid"/>
                      <a:round/>
                      <a:headEnd type="none" w="med" len="med"/>
                      <a:tailEnd type="none" w="med" len="med"/>
                    </a:lnB>
                    <a:solidFill>
                      <a:srgbClr val="C00000"/>
                    </a:solidFill>
                  </a:tcPr>
                </a:tc>
                <a:extLst>
                  <a:ext uri="{0D108BD9-81ED-4DB2-BD59-A6C34878D82A}">
                    <a16:rowId xmlns:a16="http://schemas.microsoft.com/office/drawing/2014/main" val="10001"/>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Price to Earning &gt;8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2"/>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2</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u="none" strike="noStrike" dirty="0">
                          <a:effectLst/>
                          <a:latin typeface="D-DIN" panose="020B05040302020A0204" pitchFamily="34" charset="0"/>
                          <a:cs typeface="Calibri" panose="020F0502020204030204" pitchFamily="34" charset="0"/>
                        </a:rPr>
                        <a:t>Price to book value &gt;1</a:t>
                      </a:r>
                      <a:endParaRPr lang="en-US"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3"/>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3</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Profit growth &gt;10</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4</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Profit growth 3Years &gt;10</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5"/>
                  </a:ext>
                </a:extLst>
              </a:tr>
              <a:tr h="226272">
                <a:tc>
                  <a:txBody>
                    <a:bodyPr/>
                    <a:lstStyle/>
                    <a:p>
                      <a:pPr algn="ctr" fontAlgn="b"/>
                      <a:r>
                        <a:rPr lang="en-IN" sz="1400" b="1" u="none" strike="noStrike">
                          <a:effectLst/>
                          <a:latin typeface="D-DIN" panose="020B05040302020A0204" pitchFamily="34" charset="0"/>
                          <a:cs typeface="Calibri" panose="020F0502020204030204" pitchFamily="34" charset="0"/>
                        </a:rPr>
                        <a:t>5</a:t>
                      </a:r>
                      <a:endParaRPr lang="en-IN" sz="1400" b="1" i="0" u="none" strike="noStrike">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Sales growth &gt;10</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6"/>
                  </a:ext>
                </a:extLst>
              </a:tr>
              <a:tr h="226272">
                <a:tc>
                  <a:txBody>
                    <a:bodyPr/>
                    <a:lstStyle/>
                    <a:p>
                      <a:pPr algn="ctr" fontAlgn="b"/>
                      <a:r>
                        <a:rPr lang="en-IN" sz="1400" b="1" u="none" strike="noStrike">
                          <a:effectLst/>
                          <a:latin typeface="D-DIN" panose="020B05040302020A0204" pitchFamily="34" charset="0"/>
                          <a:cs typeface="Calibri" panose="020F0502020204030204" pitchFamily="34" charset="0"/>
                        </a:rPr>
                        <a:t>6</a:t>
                      </a:r>
                      <a:endParaRPr lang="en-IN" sz="1400" b="1" i="0" u="none" strike="noStrike">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Sales growth 3Years &gt;10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7"/>
                  </a:ext>
                </a:extLst>
              </a:tr>
              <a:tr h="226272">
                <a:tc>
                  <a:txBody>
                    <a:bodyPr/>
                    <a:lstStyle/>
                    <a:p>
                      <a:pPr algn="ctr" fontAlgn="b"/>
                      <a:r>
                        <a:rPr lang="en-IN" sz="1400" b="1" u="none" strike="noStrike">
                          <a:effectLst/>
                          <a:latin typeface="D-DIN" panose="020B05040302020A0204" pitchFamily="34" charset="0"/>
                          <a:cs typeface="Calibri" panose="020F0502020204030204" pitchFamily="34" charset="0"/>
                        </a:rPr>
                        <a:t>7</a:t>
                      </a:r>
                      <a:endParaRPr lang="en-IN" sz="1400" b="1" i="0" u="none" strike="noStrike">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Debt to equity &lt;0.30</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8"/>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8</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Pledged percentage &lt;1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9"/>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9</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u="none" strike="noStrike" dirty="0">
                          <a:effectLst/>
                          <a:latin typeface="D-DIN" panose="020B05040302020A0204" pitchFamily="34" charset="0"/>
                          <a:cs typeface="Calibri" panose="020F0502020204030204" pitchFamily="34" charset="0"/>
                        </a:rPr>
                        <a:t>Return on capital employed &gt;15 </a:t>
                      </a:r>
                      <a:endParaRPr lang="en-US"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0"/>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10</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Return on equity &gt;10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1"/>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11</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Market Capitalization &gt;100</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2"/>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12</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Current ratio &gt;1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3"/>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13</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EV/EBITDA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4"/>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14</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PEG Ratio</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5"/>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15</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Promoter holding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6"/>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16</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u="none" strike="noStrike" dirty="0">
                          <a:effectLst/>
                          <a:latin typeface="D-DIN" panose="020B05040302020A0204" pitchFamily="34" charset="0"/>
                          <a:cs typeface="Calibri" panose="020F0502020204030204" pitchFamily="34" charset="0"/>
                        </a:rPr>
                        <a:t>YOY Quarterly sales growth &gt;15 </a:t>
                      </a:r>
                      <a:endParaRPr lang="en-US"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7"/>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17</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err="1">
                          <a:effectLst/>
                          <a:latin typeface="D-DIN" panose="020B05040302020A0204" pitchFamily="34" charset="0"/>
                          <a:cs typeface="Calibri" panose="020F0502020204030204" pitchFamily="34" charset="0"/>
                        </a:rPr>
                        <a:t>Piotroski</a:t>
                      </a:r>
                      <a:r>
                        <a:rPr lang="en-IN" sz="1400" b="1" u="none" strike="noStrike" dirty="0">
                          <a:effectLst/>
                          <a:latin typeface="D-DIN" panose="020B05040302020A0204" pitchFamily="34" charset="0"/>
                          <a:cs typeface="Calibri" panose="020F0502020204030204" pitchFamily="34" charset="0"/>
                        </a:rPr>
                        <a:t> score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8"/>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18</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Interest Coverage Ratio &gt;4 </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19"/>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19</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dirty="0">
                          <a:effectLst/>
                          <a:latin typeface="D-DIN" panose="020B05040302020A0204" pitchFamily="34" charset="0"/>
                          <a:cs typeface="Calibri" panose="020F0502020204030204" pitchFamily="34" charset="0"/>
                        </a:rPr>
                        <a:t>OPM &gt; 10%</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72000" marR="0"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57752980"/>
              </p:ext>
            </p:extLst>
          </p:nvPr>
        </p:nvGraphicFramePr>
        <p:xfrm>
          <a:off x="5361637" y="1271136"/>
          <a:ext cx="5726912" cy="2176292"/>
        </p:xfrm>
        <a:graphic>
          <a:graphicData uri="http://schemas.openxmlformats.org/drawingml/2006/table">
            <a:tbl>
              <a:tblPr>
                <a:tableStyleId>{5C22544A-7EE6-4342-B048-85BDC9FD1C3A}</a:tableStyleId>
              </a:tblPr>
              <a:tblGrid>
                <a:gridCol w="529877">
                  <a:extLst>
                    <a:ext uri="{9D8B030D-6E8A-4147-A177-3AD203B41FA5}">
                      <a16:colId xmlns:a16="http://schemas.microsoft.com/office/drawing/2014/main" val="20000"/>
                    </a:ext>
                  </a:extLst>
                </a:gridCol>
                <a:gridCol w="1122745">
                  <a:extLst>
                    <a:ext uri="{9D8B030D-6E8A-4147-A177-3AD203B41FA5}">
                      <a16:colId xmlns:a16="http://schemas.microsoft.com/office/drawing/2014/main" val="20001"/>
                    </a:ext>
                  </a:extLst>
                </a:gridCol>
                <a:gridCol w="4074290">
                  <a:extLst>
                    <a:ext uri="{9D8B030D-6E8A-4147-A177-3AD203B41FA5}">
                      <a16:colId xmlns:a16="http://schemas.microsoft.com/office/drawing/2014/main" val="20002"/>
                    </a:ext>
                  </a:extLst>
                </a:gridCol>
              </a:tblGrid>
              <a:tr h="277794">
                <a:tc gridSpan="3">
                  <a:txBody>
                    <a:bodyPr/>
                    <a:lstStyle/>
                    <a:p>
                      <a:pPr algn="l" fontAlgn="b"/>
                      <a:r>
                        <a:rPr lang="en-IN" sz="1600" b="1" u="none" strike="noStrike" dirty="0">
                          <a:solidFill>
                            <a:schemeClr val="tx1"/>
                          </a:solidFill>
                          <a:effectLst/>
                          <a:latin typeface="D-DIN" panose="020B05040302020A0204" pitchFamily="34" charset="0"/>
                          <a:cs typeface="Calibri" panose="020F0502020204030204" pitchFamily="34" charset="0"/>
                        </a:rPr>
                        <a:t>Technical Parameters </a:t>
                      </a:r>
                    </a:p>
                  </a:txBody>
                  <a:tcPr marL="9525" marR="9525" marT="9525" marB="0" anchor="ctr">
                    <a:noFill/>
                  </a:tcPr>
                </a:tc>
                <a:tc hMerge="1">
                  <a:txBody>
                    <a:bodyPr/>
                    <a:lstStyle/>
                    <a:p>
                      <a:endParaRPr lang="en-IN"/>
                    </a:p>
                  </a:txBody>
                  <a:tcPr/>
                </a:tc>
                <a:tc hMerge="1">
                  <a:txBody>
                    <a:bodyPr/>
                    <a:lstStyle/>
                    <a:p>
                      <a:pPr algn="l" fontAlgn="b"/>
                      <a:endParaRPr lang="en-IN" sz="1600" b="1"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noFill/>
                  </a:tcPr>
                </a:tc>
                <a:extLst>
                  <a:ext uri="{0D108BD9-81ED-4DB2-BD59-A6C34878D82A}">
                    <a16:rowId xmlns:a16="http://schemas.microsoft.com/office/drawing/2014/main" val="10000"/>
                  </a:ext>
                </a:extLst>
              </a:tr>
              <a:tr h="314594">
                <a:tc>
                  <a:txBody>
                    <a:bodyPr/>
                    <a:lstStyle/>
                    <a:p>
                      <a:pPr algn="ctr" fontAlgn="b"/>
                      <a:r>
                        <a:rPr lang="en-IN" sz="1400" b="1" u="none" strike="noStrike" dirty="0" err="1">
                          <a:solidFill>
                            <a:schemeClr val="bg1"/>
                          </a:solidFill>
                          <a:effectLst/>
                          <a:latin typeface="D-DIN" panose="020B05040302020A0204" pitchFamily="34" charset="0"/>
                          <a:cs typeface="Calibri" panose="020F0502020204030204" pitchFamily="34" charset="0"/>
                        </a:rPr>
                        <a:t>S.No</a:t>
                      </a:r>
                      <a:r>
                        <a:rPr lang="en-IN" sz="1400" b="1" u="none" strike="noStrike" dirty="0">
                          <a:solidFill>
                            <a:schemeClr val="bg1"/>
                          </a:solidFill>
                          <a:effectLst/>
                          <a:latin typeface="D-DIN" panose="020B05040302020A0204" pitchFamily="34" charset="0"/>
                          <a:cs typeface="Calibri" panose="020F0502020204030204" pitchFamily="34" charset="0"/>
                        </a:rPr>
                        <a:t>.</a:t>
                      </a:r>
                      <a:endParaRPr lang="en-IN" sz="1400" b="1" i="0" u="none" strike="noStrike" dirty="0">
                        <a:solidFill>
                          <a:schemeClr val="bg1"/>
                        </a:solidFill>
                        <a:effectLst/>
                        <a:latin typeface="D-DIN" panose="020B05040302020A0204" pitchFamily="34" charset="0"/>
                        <a:cs typeface="Calibri" panose="020F0502020204030204" pitchFamily="34" charset="0"/>
                      </a:endParaRPr>
                    </a:p>
                  </a:txBody>
                  <a:tcPr marL="9525" marR="9525" marT="9525" marB="0" anchor="ctr">
                    <a:lnB w="12700" cap="flat" cmpd="sng" algn="ctr">
                      <a:solidFill>
                        <a:schemeClr val="bg1">
                          <a:lumMod val="85000"/>
                        </a:schemeClr>
                      </a:solidFill>
                      <a:prstDash val="solid"/>
                      <a:round/>
                      <a:headEnd type="none" w="med" len="med"/>
                      <a:tailEnd type="none" w="med" len="med"/>
                    </a:lnB>
                    <a:solidFill>
                      <a:srgbClr val="C00000"/>
                    </a:solidFill>
                  </a:tcPr>
                </a:tc>
                <a:tc>
                  <a:txBody>
                    <a:bodyPr/>
                    <a:lstStyle/>
                    <a:p>
                      <a:pPr algn="l" fontAlgn="b"/>
                      <a:r>
                        <a:rPr lang="en-IN" sz="1400" b="1" u="none" strike="noStrike" dirty="0">
                          <a:solidFill>
                            <a:schemeClr val="bg1"/>
                          </a:solidFill>
                          <a:effectLst/>
                          <a:latin typeface="D-DIN" panose="020B05040302020A0204" pitchFamily="34" charset="0"/>
                          <a:cs typeface="Calibri" panose="020F0502020204030204" pitchFamily="34" charset="0"/>
                        </a:rPr>
                        <a:t>Parameter</a:t>
                      </a:r>
                      <a:endParaRPr lang="en-IN" sz="1400" b="1" i="0" u="none" strike="noStrike" dirty="0">
                        <a:solidFill>
                          <a:schemeClr val="bg1"/>
                        </a:solidFill>
                        <a:effectLst/>
                        <a:latin typeface="D-DIN" panose="020B05040302020A0204" pitchFamily="34" charset="0"/>
                        <a:cs typeface="Calibri" panose="020F0502020204030204" pitchFamily="34" charset="0"/>
                      </a:endParaRPr>
                    </a:p>
                  </a:txBody>
                  <a:tcPr marL="72000" marR="0" marT="9525" marB="0" anchor="ctr">
                    <a:lnB w="12700" cap="flat" cmpd="sng" algn="ctr">
                      <a:solidFill>
                        <a:schemeClr val="bg1">
                          <a:lumMod val="85000"/>
                        </a:schemeClr>
                      </a:solidFill>
                      <a:prstDash val="solid"/>
                      <a:round/>
                      <a:headEnd type="none" w="med" len="med"/>
                      <a:tailEnd type="none" w="med" len="med"/>
                    </a:lnB>
                    <a:solidFill>
                      <a:srgbClr val="C00000"/>
                    </a:solidFill>
                  </a:tcPr>
                </a:tc>
                <a:tc>
                  <a:txBody>
                    <a:bodyPr/>
                    <a:lstStyle/>
                    <a:p>
                      <a:pPr algn="l" fontAlgn="b"/>
                      <a:endParaRPr lang="en-IN" sz="1400" b="1" i="0" u="none" strike="noStrike" dirty="0">
                        <a:solidFill>
                          <a:schemeClr val="bg1"/>
                        </a:solidFill>
                        <a:effectLst/>
                        <a:latin typeface="D-DIN" panose="020B05040302020A0204" pitchFamily="34" charset="0"/>
                        <a:cs typeface="Calibri" panose="020F0502020204030204" pitchFamily="34" charset="0"/>
                      </a:endParaRPr>
                    </a:p>
                  </a:txBody>
                  <a:tcPr marL="72000" marR="0" marT="9525" marB="0" anchor="ctr">
                    <a:lnB w="12700" cap="flat" cmpd="sng" algn="ctr">
                      <a:solidFill>
                        <a:schemeClr val="bg1">
                          <a:lumMod val="85000"/>
                        </a:schemeClr>
                      </a:solidFill>
                      <a:prstDash val="solid"/>
                      <a:round/>
                      <a:headEnd type="none" w="med" len="med"/>
                      <a:tailEnd type="none" w="med" len="med"/>
                    </a:lnB>
                    <a:solidFill>
                      <a:srgbClr val="C00000"/>
                    </a:solidFill>
                  </a:tcPr>
                </a:tc>
                <a:extLst>
                  <a:ext uri="{0D108BD9-81ED-4DB2-BD59-A6C34878D82A}">
                    <a16:rowId xmlns:a16="http://schemas.microsoft.com/office/drawing/2014/main" val="10001"/>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1</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20 DEMA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Y(Above) &amp; N(Below)</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2"/>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2</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50 DEMA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Y(Above) &amp; N(Below)</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3"/>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3</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100 DEMA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Y(Above) &amp; N(Below)</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r h="226272">
                <a:tc>
                  <a:txBody>
                    <a:bodyPr/>
                    <a:lstStyle/>
                    <a:p>
                      <a:pPr algn="ctr" fontAlgn="b"/>
                      <a:r>
                        <a:rPr lang="en-IN" sz="1400" b="1" u="none" strike="noStrike" dirty="0">
                          <a:effectLst/>
                          <a:latin typeface="D-DIN" panose="020B05040302020A0204" pitchFamily="34" charset="0"/>
                          <a:cs typeface="Calibri" panose="020F0502020204030204" pitchFamily="34" charset="0"/>
                        </a:rPr>
                        <a:t>4</a:t>
                      </a:r>
                      <a:endParaRPr lang="en-IN" sz="1400" b="1" i="0" u="none" strike="noStrike" dirty="0">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200 DEMA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Y(Above) &amp; N(Below)</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5"/>
                  </a:ext>
                </a:extLst>
              </a:tr>
              <a:tr h="226272">
                <a:tc>
                  <a:txBody>
                    <a:bodyPr/>
                    <a:lstStyle/>
                    <a:p>
                      <a:pPr algn="ctr" fontAlgn="b"/>
                      <a:r>
                        <a:rPr lang="en-IN" sz="1400" b="1" u="none" strike="noStrike">
                          <a:effectLst/>
                          <a:latin typeface="D-DIN" panose="020B05040302020A0204" pitchFamily="34" charset="0"/>
                          <a:cs typeface="Calibri" panose="020F0502020204030204" pitchFamily="34" charset="0"/>
                        </a:rPr>
                        <a:t>5</a:t>
                      </a:r>
                      <a:endParaRPr lang="en-IN" sz="1400" b="1" i="0" u="none" strike="noStrike">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MACD</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P(Positive Divergence &amp; N(Negative Divergence)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6"/>
                  </a:ext>
                </a:extLst>
              </a:tr>
              <a:tr h="226272">
                <a:tc>
                  <a:txBody>
                    <a:bodyPr/>
                    <a:lstStyle/>
                    <a:p>
                      <a:pPr algn="ctr" fontAlgn="b"/>
                      <a:r>
                        <a:rPr lang="en-IN" sz="1400" b="1" u="none" strike="noStrike">
                          <a:effectLst/>
                          <a:latin typeface="D-DIN" panose="020B05040302020A0204" pitchFamily="34" charset="0"/>
                          <a:cs typeface="Calibri" panose="020F0502020204030204" pitchFamily="34" charset="0"/>
                        </a:rPr>
                        <a:t>6</a:t>
                      </a:r>
                      <a:endParaRPr lang="en-IN" sz="1400" b="1" i="0" u="none" strike="noStrike">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RSI</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P(Positive Divergence &amp; N(Negative Divergence)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7"/>
                  </a:ext>
                </a:extLst>
              </a:tr>
              <a:tr h="226272">
                <a:tc>
                  <a:txBody>
                    <a:bodyPr/>
                    <a:lstStyle/>
                    <a:p>
                      <a:pPr algn="ctr" fontAlgn="b"/>
                      <a:r>
                        <a:rPr lang="en-IN" sz="1400" b="1" u="none" strike="noStrike">
                          <a:effectLst/>
                          <a:latin typeface="D-DIN" panose="020B05040302020A0204" pitchFamily="34" charset="0"/>
                          <a:cs typeface="Calibri" panose="020F0502020204030204" pitchFamily="34" charset="0"/>
                        </a:rPr>
                        <a:t>7</a:t>
                      </a:r>
                      <a:endParaRPr lang="en-IN" sz="1400" b="1" i="0" u="none" strike="noStrike">
                        <a:solidFill>
                          <a:srgbClr val="000000"/>
                        </a:solidFill>
                        <a:effectLst/>
                        <a:latin typeface="D-DIN" panose="020B05040302020A0204" pitchFamily="34" charset="0"/>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a:solidFill>
                            <a:schemeClr val="dk1"/>
                          </a:solidFill>
                          <a:effectLst/>
                          <a:latin typeface="D-DIN" panose="020B05040302020A0204" pitchFamily="34" charset="0"/>
                          <a:ea typeface="+mn-ea"/>
                          <a:cs typeface="Calibri" panose="020F0502020204030204" pitchFamily="34" charset="0"/>
                        </a:rPr>
                        <a:t>Super Trend</a:t>
                      </a:r>
                      <a:endParaRPr lang="en-IN" sz="1400" b="1" u="none" strike="noStrike" kern="1200" dirty="0">
                        <a:solidFill>
                          <a:schemeClr val="dk1"/>
                        </a:solidFill>
                        <a:effectLst/>
                        <a:latin typeface="D-DIN" panose="020B05040302020A0204" pitchFamily="34" charset="0"/>
                        <a:ea typeface="+mn-ea"/>
                        <a:cs typeface="Calibri" panose="020F050202020403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IN" sz="1400" b="1" u="none" strike="noStrike" kern="1200" dirty="0">
                          <a:solidFill>
                            <a:schemeClr val="dk1"/>
                          </a:solidFill>
                          <a:effectLst/>
                          <a:latin typeface="D-DIN" panose="020B05040302020A0204" pitchFamily="34" charset="0"/>
                          <a:ea typeface="+mn-ea"/>
                          <a:cs typeface="Calibri" panose="020F0502020204030204" pitchFamily="34" charset="0"/>
                        </a:rPr>
                        <a:t>P(Positive) &amp; N(Negative)</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3" name="Rectangle 2">
            <a:extLst>
              <a:ext uri="{FF2B5EF4-FFF2-40B4-BE49-F238E27FC236}">
                <a16:creationId xmlns:a16="http://schemas.microsoft.com/office/drawing/2014/main" id="{503DC800-6061-49D8-5693-3E986ACD9734}"/>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4" name="Picture 13">
            <a:extLst>
              <a:ext uri="{FF2B5EF4-FFF2-40B4-BE49-F238E27FC236}">
                <a16:creationId xmlns:a16="http://schemas.microsoft.com/office/drawing/2014/main" id="{5C58EF18-CF9A-0782-ADCD-8E3C70E99E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95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14025" y="571842"/>
            <a:ext cx="10312476"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Seven Steps for Blending Fundamentals, </a:t>
            </a:r>
            <a:r>
              <a:rPr lang="en-US" altLang="en-US" sz="2800" b="1" kern="0" dirty="0" err="1">
                <a:solidFill>
                  <a:srgbClr val="0046AA"/>
                </a:solidFill>
                <a:latin typeface="D-DIN" panose="020B05040302020A0204" pitchFamily="34" charset="0"/>
                <a:cs typeface="Times New Roman" panose="02020603050405020304" pitchFamily="18" charset="0"/>
              </a:rPr>
              <a:t>Technicals</a:t>
            </a:r>
            <a:r>
              <a:rPr lang="en-US" altLang="en-US" sz="2800" b="1" kern="0" dirty="0">
                <a:solidFill>
                  <a:srgbClr val="0046AA"/>
                </a:solidFill>
                <a:latin typeface="D-DIN" panose="020B05040302020A0204" pitchFamily="34" charset="0"/>
                <a:cs typeface="Times New Roman" panose="02020603050405020304" pitchFamily="18" charset="0"/>
              </a:rPr>
              <a:t> and Options</a:t>
            </a:r>
          </a:p>
        </p:txBody>
      </p:sp>
      <p:sp>
        <p:nvSpPr>
          <p:cNvPr id="11" name="Text Box 6"/>
          <p:cNvSpPr txBox="1">
            <a:spLocks noChangeArrowheads="1"/>
          </p:cNvSpPr>
          <p:nvPr/>
        </p:nvSpPr>
        <p:spPr bwMode="auto">
          <a:xfrm>
            <a:off x="685803" y="1233129"/>
            <a:ext cx="10969172" cy="5447645"/>
          </a:xfrm>
          <a:prstGeom prst="rect">
            <a:avLst/>
          </a:prstGeom>
          <a:noFill/>
          <a:ln w="9525">
            <a:noFill/>
            <a:miter lim="800000"/>
            <a:headEnd/>
            <a:tailEnd/>
          </a:ln>
        </p:spPr>
        <p:txBody>
          <a:bodyPr wrap="square">
            <a:spAutoFit/>
          </a:bodyPr>
          <a:lstStyle/>
          <a:p>
            <a:r>
              <a:rPr lang="en-US" sz="2000" b="1" dirty="0">
                <a:solidFill>
                  <a:srgbClr val="FF0000"/>
                </a:solidFill>
                <a:latin typeface="D-DIN" panose="020B05040302020A0204" pitchFamily="34" charset="0"/>
                <a:cs typeface="Calibri" panose="020F0502020204030204" pitchFamily="34" charset="0"/>
              </a:rPr>
              <a:t>Step 1 </a:t>
            </a:r>
          </a:p>
          <a:p>
            <a:endParaRPr lang="en-US" sz="1200" b="1" dirty="0">
              <a:latin typeface="D-DIN" panose="020B05040302020A0204" pitchFamily="34" charset="0"/>
              <a:cs typeface="Calibri" panose="020F0502020204030204" pitchFamily="34" charset="0"/>
            </a:endParaRPr>
          </a:p>
          <a:p>
            <a:r>
              <a:rPr lang="en-US" sz="2000" b="1" dirty="0">
                <a:latin typeface="D-DIN" panose="020B05040302020A0204" pitchFamily="34" charset="0"/>
                <a:cs typeface="Calibri" panose="020F0502020204030204" pitchFamily="34" charset="0"/>
              </a:rPr>
              <a:t>We have to create a universe of fundamentally strong stocks. The stocks are filtered on the basis of  20 to 25 parameters on regular intervals </a:t>
            </a:r>
            <a:endParaRPr lang="en-US" sz="1200" b="1" dirty="0">
              <a:latin typeface="D-DIN" panose="020B05040302020A0204" pitchFamily="34" charset="0"/>
              <a:cs typeface="Calibri" panose="020F0502020204030204" pitchFamily="34" charset="0"/>
            </a:endParaRPr>
          </a:p>
          <a:p>
            <a:endParaRPr lang="en-US" sz="1200" b="1" dirty="0">
              <a:latin typeface="D-DIN" panose="020B05040302020A0204" pitchFamily="34" charset="0"/>
              <a:cs typeface="Calibri" panose="020F0502020204030204" pitchFamily="34" charset="0"/>
            </a:endParaRPr>
          </a:p>
          <a:p>
            <a:r>
              <a:rPr lang="en-US" sz="2000" b="1" dirty="0">
                <a:solidFill>
                  <a:srgbClr val="FF0000"/>
                </a:solidFill>
                <a:latin typeface="D-DIN" panose="020B05040302020A0204" pitchFamily="34" charset="0"/>
                <a:cs typeface="Calibri" panose="020F0502020204030204" pitchFamily="34" charset="0"/>
              </a:rPr>
              <a:t>Step 2 </a:t>
            </a:r>
          </a:p>
          <a:p>
            <a:endParaRPr lang="en-US" sz="1200" b="1" dirty="0">
              <a:latin typeface="D-DIN" panose="020B05040302020A0204" pitchFamily="34" charset="0"/>
              <a:cs typeface="Calibri" panose="020F0502020204030204" pitchFamily="34" charset="0"/>
            </a:endParaRPr>
          </a:p>
          <a:p>
            <a:r>
              <a:rPr lang="en-US" sz="2000" b="1" dirty="0">
                <a:latin typeface="D-DIN" panose="020B05040302020A0204" pitchFamily="34" charset="0"/>
                <a:cs typeface="Calibri" panose="020F0502020204030204" pitchFamily="34" charset="0"/>
              </a:rPr>
              <a:t>Then we time the entry &amp; exit with the help of Technical Analysis on the stocks filtered fundamentally  </a:t>
            </a:r>
            <a:endParaRPr lang="en-US" sz="1200" b="1" dirty="0">
              <a:latin typeface="D-DIN" panose="020B05040302020A0204" pitchFamily="34" charset="0"/>
              <a:cs typeface="Calibri" panose="020F0502020204030204" pitchFamily="34" charset="0"/>
            </a:endParaRPr>
          </a:p>
          <a:p>
            <a:endParaRPr lang="en-US" sz="1200" b="1" dirty="0">
              <a:latin typeface="D-DIN" panose="020B05040302020A0204" pitchFamily="34" charset="0"/>
              <a:cs typeface="Calibri" panose="020F0502020204030204" pitchFamily="34" charset="0"/>
            </a:endParaRPr>
          </a:p>
          <a:p>
            <a:r>
              <a:rPr lang="en-US" sz="2000" b="1" dirty="0">
                <a:solidFill>
                  <a:srgbClr val="FF0000"/>
                </a:solidFill>
                <a:latin typeface="D-DIN" panose="020B05040302020A0204" pitchFamily="34" charset="0"/>
                <a:cs typeface="Calibri" panose="020F0502020204030204" pitchFamily="34" charset="0"/>
              </a:rPr>
              <a:t>Step 3 </a:t>
            </a:r>
          </a:p>
          <a:p>
            <a:endParaRPr lang="en-US" sz="1200" b="1" dirty="0">
              <a:latin typeface="D-DIN" panose="020B05040302020A0204" pitchFamily="34" charset="0"/>
              <a:cs typeface="Calibri" panose="020F0502020204030204" pitchFamily="34" charset="0"/>
            </a:endParaRPr>
          </a:p>
          <a:p>
            <a:r>
              <a:rPr lang="en-US" sz="2000" b="1" dirty="0">
                <a:latin typeface="D-DIN" panose="020B05040302020A0204" pitchFamily="34" charset="0"/>
                <a:cs typeface="Calibri" panose="020F0502020204030204" pitchFamily="34" charset="0"/>
              </a:rPr>
              <a:t>Then we try to mostly sell puts and at times buy calls also if we are extremely bullish, in the stocks filtered both technically &amp; fundamentally parameters. We sell puts of strikes closer to the DEMAs &amp; WEMAs preferably 200 or </a:t>
            </a:r>
            <a:r>
              <a:rPr lang="en-US" sz="2000" b="1" dirty="0" err="1">
                <a:latin typeface="D-DIN" panose="020B05040302020A0204" pitchFamily="34" charset="0"/>
                <a:cs typeface="Calibri" panose="020F0502020204030204" pitchFamily="34" charset="0"/>
              </a:rPr>
              <a:t>atleast</a:t>
            </a:r>
            <a:r>
              <a:rPr lang="en-US" sz="2000" b="1" dirty="0">
                <a:latin typeface="D-DIN" panose="020B05040302020A0204" pitchFamily="34" charset="0"/>
                <a:cs typeface="Calibri" panose="020F0502020204030204" pitchFamily="34" charset="0"/>
              </a:rPr>
              <a:t> 5-10% lower strike</a:t>
            </a:r>
            <a:endParaRPr lang="en-US" sz="1200" b="1" dirty="0">
              <a:latin typeface="D-DIN" panose="020B05040302020A0204" pitchFamily="34" charset="0"/>
              <a:cs typeface="Calibri" panose="020F0502020204030204" pitchFamily="34" charset="0"/>
            </a:endParaRPr>
          </a:p>
          <a:p>
            <a:endParaRPr lang="en-US" sz="1200" b="1" dirty="0">
              <a:latin typeface="D-DIN" panose="020B05040302020A0204" pitchFamily="34" charset="0"/>
              <a:cs typeface="Calibri" panose="020F0502020204030204" pitchFamily="34" charset="0"/>
            </a:endParaRPr>
          </a:p>
          <a:p>
            <a:r>
              <a:rPr lang="en-US" sz="2000" b="1" dirty="0">
                <a:solidFill>
                  <a:srgbClr val="FF0000"/>
                </a:solidFill>
                <a:latin typeface="D-DIN" panose="020B05040302020A0204" pitchFamily="34" charset="0"/>
                <a:cs typeface="Calibri" panose="020F0502020204030204" pitchFamily="34" charset="0"/>
              </a:rPr>
              <a:t>Step 4 </a:t>
            </a:r>
          </a:p>
          <a:p>
            <a:endParaRPr lang="en-US" sz="1200" b="1" dirty="0">
              <a:latin typeface="D-DIN" panose="020B05040302020A0204" pitchFamily="34" charset="0"/>
              <a:cs typeface="Calibri" panose="020F0502020204030204" pitchFamily="34" charset="0"/>
            </a:endParaRPr>
          </a:p>
          <a:p>
            <a:r>
              <a:rPr lang="en-US" sz="2000" b="1" dirty="0">
                <a:latin typeface="D-DIN" panose="020B05040302020A0204" pitchFamily="34" charset="0"/>
                <a:cs typeface="Calibri" panose="020F0502020204030204" pitchFamily="34" charset="0"/>
              </a:rPr>
              <a:t>We also try to avoid events like the results months, elections, budgets etc..</a:t>
            </a:r>
            <a:endParaRPr lang="en-US" sz="1200" b="1" dirty="0">
              <a:latin typeface="D-DIN" panose="020B05040302020A0204" pitchFamily="34" charset="0"/>
              <a:cs typeface="Calibri" panose="020F0502020204030204" pitchFamily="34" charset="0"/>
            </a:endParaRPr>
          </a:p>
          <a:p>
            <a:endParaRPr lang="en-US" sz="1200" b="1" dirty="0">
              <a:latin typeface="D-DIN" panose="020B05040302020A0204" pitchFamily="34" charset="0"/>
              <a:cs typeface="Calibri" panose="020F0502020204030204" pitchFamily="34" charset="0"/>
            </a:endParaRPr>
          </a:p>
          <a:p>
            <a:endParaRPr lang="en-US" sz="1200" b="1" dirty="0">
              <a:latin typeface="D-DIN" panose="020B05040302020A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1FFF9F1E-8F68-FAB4-1BFC-BC3B47AA91E5}"/>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2E40EA2A-70C4-E610-5C2D-BE810B2A4A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5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6"/>
          <p:cNvSpPr txBox="1">
            <a:spLocks noChangeArrowheads="1"/>
          </p:cNvSpPr>
          <p:nvPr/>
        </p:nvSpPr>
        <p:spPr bwMode="auto">
          <a:xfrm>
            <a:off x="685805" y="800101"/>
            <a:ext cx="10911113" cy="4585871"/>
          </a:xfrm>
          <a:prstGeom prst="rect">
            <a:avLst/>
          </a:prstGeom>
          <a:noFill/>
          <a:ln w="9525">
            <a:noFill/>
            <a:miter lim="800000"/>
            <a:headEnd/>
            <a:tailEnd/>
          </a:ln>
        </p:spPr>
        <p:txBody>
          <a:bodyPr wrap="square">
            <a:spAutoFit/>
          </a:bodyPr>
          <a:lstStyle/>
          <a:p>
            <a:r>
              <a:rPr lang="en-US" sz="2000" b="1" dirty="0">
                <a:solidFill>
                  <a:srgbClr val="FF0000"/>
                </a:solidFill>
                <a:latin typeface="D-DIN" panose="020B05040302020A0204" pitchFamily="34" charset="0"/>
                <a:cs typeface="Calibri" panose="020F0502020204030204" pitchFamily="34" charset="0"/>
              </a:rPr>
              <a:t>Step 5 </a:t>
            </a:r>
          </a:p>
          <a:p>
            <a:endParaRPr lang="en-US" sz="1200" b="1" dirty="0">
              <a:latin typeface="D-DIN" panose="020B05040302020A0204" pitchFamily="34" charset="0"/>
              <a:cs typeface="Calibri" panose="020F0502020204030204" pitchFamily="34" charset="0"/>
            </a:endParaRPr>
          </a:p>
          <a:p>
            <a:r>
              <a:rPr lang="en-US" sz="2000" b="1" dirty="0">
                <a:latin typeface="D-DIN" panose="020B05040302020A0204" pitchFamily="34" charset="0"/>
                <a:cs typeface="Calibri" panose="020F0502020204030204" pitchFamily="34" charset="0"/>
              </a:rPr>
              <a:t>Before selling puts in any stock even through passed through our fundamental &amp; technical filters, the broader market </a:t>
            </a:r>
            <a:r>
              <a:rPr lang="en-US" sz="2000" b="1" dirty="0" err="1">
                <a:latin typeface="D-DIN" panose="020B05040302020A0204" pitchFamily="34" charset="0"/>
                <a:cs typeface="Calibri" panose="020F0502020204030204" pitchFamily="34" charset="0"/>
              </a:rPr>
              <a:t>technicals</a:t>
            </a:r>
            <a:r>
              <a:rPr lang="en-US" sz="2000" b="1" dirty="0">
                <a:latin typeface="D-DIN" panose="020B05040302020A0204" pitchFamily="34" charset="0"/>
                <a:cs typeface="Calibri" panose="020F0502020204030204" pitchFamily="34" charset="0"/>
              </a:rPr>
              <a:t> are very important to consider. If the broader market are giving bearish signals, we try to avoid taking positions in options </a:t>
            </a:r>
            <a:r>
              <a:rPr lang="en-US" sz="2000" b="1" dirty="0" err="1">
                <a:latin typeface="D-DIN" panose="020B05040302020A0204" pitchFamily="34" charset="0"/>
                <a:cs typeface="Calibri" panose="020F0502020204030204" pitchFamily="34" charset="0"/>
              </a:rPr>
              <a:t>atleast</a:t>
            </a:r>
            <a:r>
              <a:rPr lang="en-US" sz="2000" b="1" dirty="0">
                <a:latin typeface="D-DIN" panose="020B05040302020A0204" pitchFamily="34" charset="0"/>
                <a:cs typeface="Calibri" panose="020F0502020204030204" pitchFamily="34" charset="0"/>
              </a:rPr>
              <a:t>.</a:t>
            </a:r>
            <a:endParaRPr lang="en-US" sz="1401" b="1" dirty="0">
              <a:latin typeface="D-DIN" panose="020B05040302020A0204" pitchFamily="34" charset="0"/>
              <a:cs typeface="Calibri" panose="020F0502020204030204" pitchFamily="34" charset="0"/>
            </a:endParaRPr>
          </a:p>
          <a:p>
            <a:endParaRPr lang="en-US" sz="1200" b="1" dirty="0">
              <a:latin typeface="D-DIN" panose="020B05040302020A0204" pitchFamily="34" charset="0"/>
              <a:cs typeface="Calibri" panose="020F0502020204030204" pitchFamily="34" charset="0"/>
            </a:endParaRPr>
          </a:p>
          <a:p>
            <a:r>
              <a:rPr lang="en-US" sz="2000" b="1" dirty="0">
                <a:solidFill>
                  <a:srgbClr val="FF0000"/>
                </a:solidFill>
                <a:latin typeface="D-DIN" panose="020B05040302020A0204" pitchFamily="34" charset="0"/>
                <a:cs typeface="Calibri" panose="020F0502020204030204" pitchFamily="34" charset="0"/>
              </a:rPr>
              <a:t>Step 6</a:t>
            </a:r>
          </a:p>
          <a:p>
            <a:r>
              <a:rPr lang="en-US" sz="1200" b="1" dirty="0">
                <a:latin typeface="D-DIN" panose="020B05040302020A0204" pitchFamily="34" charset="0"/>
                <a:cs typeface="Calibri" panose="020F0502020204030204" pitchFamily="34" charset="0"/>
              </a:rPr>
              <a:t> </a:t>
            </a:r>
          </a:p>
          <a:p>
            <a:r>
              <a:rPr lang="en-US" sz="2000" b="1" dirty="0">
                <a:latin typeface="D-DIN" panose="020B05040302020A0204" pitchFamily="34" charset="0"/>
                <a:cs typeface="Calibri" panose="020F0502020204030204" pitchFamily="34" charset="0"/>
              </a:rPr>
              <a:t>The stop loss in selling puts is </a:t>
            </a:r>
            <a:r>
              <a:rPr lang="en-US" sz="2000" b="1" dirty="0">
                <a:solidFill>
                  <a:srgbClr val="DA251C"/>
                </a:solidFill>
                <a:latin typeface="D-DIN" panose="020B05040302020A0204" pitchFamily="34" charset="0"/>
                <a:cs typeface="Calibri" panose="020F0502020204030204" pitchFamily="34" charset="0"/>
              </a:rPr>
              <a:t>strike price – the premium</a:t>
            </a:r>
            <a:r>
              <a:rPr lang="en-US" sz="2000" b="1" dirty="0">
                <a:latin typeface="D-DIN" panose="020B05040302020A0204" pitchFamily="34" charset="0"/>
                <a:cs typeface="Calibri" panose="020F0502020204030204" pitchFamily="34" charset="0"/>
              </a:rPr>
              <a:t>, so we compulsorily exit the position, here we also check whether the stock has closed decisively below its DEMA of which we have sold puts   (</a:t>
            </a:r>
            <a:r>
              <a:rPr lang="en-US" sz="2000" b="1" dirty="0" err="1">
                <a:latin typeface="D-DIN" panose="020B05040302020A0204" pitchFamily="34" charset="0"/>
                <a:cs typeface="Calibri" panose="020F0502020204030204" pitchFamily="34" charset="0"/>
              </a:rPr>
              <a:t>atleast</a:t>
            </a:r>
            <a:r>
              <a:rPr lang="en-US" sz="2000" b="1" dirty="0">
                <a:latin typeface="D-DIN" panose="020B05040302020A0204" pitchFamily="34" charset="0"/>
                <a:cs typeface="Calibri" panose="020F0502020204030204" pitchFamily="34" charset="0"/>
              </a:rPr>
              <a:t> twice on EOD basis)</a:t>
            </a:r>
            <a:endParaRPr lang="en-US" sz="1401" b="1" dirty="0">
              <a:latin typeface="D-DIN" panose="020B05040302020A0204" pitchFamily="34" charset="0"/>
              <a:cs typeface="Calibri" panose="020F0502020204030204" pitchFamily="34" charset="0"/>
            </a:endParaRPr>
          </a:p>
          <a:p>
            <a:endParaRPr lang="en-US" sz="1200" b="1" dirty="0">
              <a:latin typeface="D-DIN" panose="020B05040302020A0204" pitchFamily="34" charset="0"/>
              <a:cs typeface="Calibri" panose="020F0502020204030204" pitchFamily="34" charset="0"/>
            </a:endParaRPr>
          </a:p>
          <a:p>
            <a:r>
              <a:rPr lang="en-US" sz="2000" b="1" dirty="0">
                <a:solidFill>
                  <a:srgbClr val="FF0000"/>
                </a:solidFill>
                <a:latin typeface="D-DIN" panose="020B05040302020A0204" pitchFamily="34" charset="0"/>
                <a:cs typeface="Calibri" panose="020F0502020204030204" pitchFamily="34" charset="0"/>
              </a:rPr>
              <a:t>Step 7</a:t>
            </a:r>
          </a:p>
          <a:p>
            <a:endParaRPr lang="en-US" sz="1200" b="1" dirty="0">
              <a:latin typeface="D-DIN" panose="020B05040302020A0204" pitchFamily="34" charset="0"/>
              <a:cs typeface="Calibri" panose="020F0502020204030204" pitchFamily="34" charset="0"/>
            </a:endParaRPr>
          </a:p>
          <a:p>
            <a:r>
              <a:rPr lang="en-US" sz="2000" b="1" dirty="0">
                <a:latin typeface="D-DIN" panose="020B05040302020A0204" pitchFamily="34" charset="0"/>
                <a:cs typeface="Calibri" panose="020F0502020204030204" pitchFamily="34" charset="0"/>
              </a:rPr>
              <a:t>We document our plan, then monitor our position and keep a trading excel with logic explained and the plan B</a:t>
            </a:r>
          </a:p>
          <a:p>
            <a:endParaRPr lang="en-US" sz="1200" b="1" dirty="0">
              <a:latin typeface="D-DIN" panose="020B05040302020A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DD455B24-6757-9610-5DE5-BB444CFE31D9}"/>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D1650053-58AA-6EED-BB5C-B33C9866FF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01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88274" y="1888566"/>
            <a:ext cx="3313652"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b="1" kern="0" dirty="0">
                <a:solidFill>
                  <a:srgbClr val="0046AA"/>
                </a:solidFill>
                <a:latin typeface="D-DIN" panose="020B05040302020A0204" pitchFamily="34" charset="0"/>
                <a:cs typeface="Times New Roman" panose="02020603050405020304" pitchFamily="18" charset="0"/>
              </a:rPr>
              <a:t>Exit </a:t>
            </a:r>
          </a:p>
          <a:p>
            <a:pPr eaLnBrk="1" hangingPunct="1"/>
            <a:r>
              <a:rPr lang="en-US" altLang="en-US" b="1" kern="0" dirty="0">
                <a:solidFill>
                  <a:srgbClr val="0046AA"/>
                </a:solidFill>
                <a:latin typeface="D-DIN" panose="020B05040302020A0204" pitchFamily="34" charset="0"/>
                <a:cs typeface="Times New Roman" panose="02020603050405020304" pitchFamily="18" charset="0"/>
              </a:rPr>
              <a:t>Strategy </a:t>
            </a:r>
          </a:p>
        </p:txBody>
      </p:sp>
      <p:sp>
        <p:nvSpPr>
          <p:cNvPr id="10" name="Rectangle 2"/>
          <p:cNvSpPr txBox="1">
            <a:spLocks noChangeArrowheads="1"/>
          </p:cNvSpPr>
          <p:nvPr/>
        </p:nvSpPr>
        <p:spPr bwMode="auto">
          <a:xfrm>
            <a:off x="2095500" y="3751731"/>
            <a:ext cx="6578600"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eaLnBrk="1" hangingPunct="1"/>
            <a:r>
              <a:rPr lang="en-US" altLang="en-US" sz="3200" b="1" kern="0" dirty="0">
                <a:solidFill>
                  <a:srgbClr val="C00000"/>
                </a:solidFill>
                <a:latin typeface="D-DIN" panose="020B05040302020A0204" pitchFamily="34" charset="0"/>
                <a:cs typeface="Times New Roman" panose="02020603050405020304" pitchFamily="18" charset="0"/>
              </a:rPr>
              <a:t>How to Exit &amp; Why Exit is Important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369" y="508000"/>
            <a:ext cx="3854153" cy="5517816"/>
          </a:xfrm>
          <a:prstGeom prst="rect">
            <a:avLst/>
          </a:prstGeom>
        </p:spPr>
      </p:pic>
      <p:sp>
        <p:nvSpPr>
          <p:cNvPr id="2" name="Rectangle 1">
            <a:extLst>
              <a:ext uri="{FF2B5EF4-FFF2-40B4-BE49-F238E27FC236}">
                <a16:creationId xmlns:a16="http://schemas.microsoft.com/office/drawing/2014/main" id="{FE97358A-6816-D160-F8F9-DCC55C29405F}"/>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4" name="Picture 13">
            <a:extLst>
              <a:ext uri="{FF2B5EF4-FFF2-40B4-BE49-F238E27FC236}">
                <a16:creationId xmlns:a16="http://schemas.microsoft.com/office/drawing/2014/main" id="{657AA459-5F95-B16D-1C1B-F138795B97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40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14025" y="571841"/>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How to Exit &amp; Why Exit is Important ?</a:t>
            </a:r>
          </a:p>
        </p:txBody>
      </p:sp>
      <p:sp>
        <p:nvSpPr>
          <p:cNvPr id="11" name="Text Box 6"/>
          <p:cNvSpPr txBox="1">
            <a:spLocks noChangeArrowheads="1"/>
          </p:cNvSpPr>
          <p:nvPr/>
        </p:nvSpPr>
        <p:spPr bwMode="auto">
          <a:xfrm>
            <a:off x="1056190" y="1128954"/>
            <a:ext cx="9815010" cy="2477601"/>
          </a:xfrm>
          <a:prstGeom prst="rect">
            <a:avLst/>
          </a:prstGeom>
          <a:noFill/>
          <a:ln w="9525">
            <a:noFill/>
            <a:miter lim="800000"/>
            <a:headEnd/>
            <a:tailEnd/>
          </a:ln>
        </p:spPr>
        <p:txBody>
          <a:bodyPr wrap="square">
            <a:spAutoFit/>
          </a:bodyPr>
          <a:lstStyle/>
          <a:p>
            <a:pPr>
              <a:spcAft>
                <a:spcPts val="600"/>
              </a:spcAft>
            </a:pPr>
            <a:r>
              <a:rPr lang="en-US" sz="2800" b="1" dirty="0">
                <a:latin typeface="D-DIN" panose="020B05040302020A0204" pitchFamily="34" charset="0"/>
                <a:cs typeface="Calibri" panose="020F0502020204030204" pitchFamily="34" charset="0"/>
              </a:rPr>
              <a:t>If stock down 50%, you need it to double to come back to cost </a:t>
            </a:r>
          </a:p>
          <a:p>
            <a:pPr>
              <a:spcAft>
                <a:spcPts val="600"/>
              </a:spcAft>
            </a:pPr>
            <a:r>
              <a:rPr lang="en-US" sz="2800" b="1" dirty="0">
                <a:latin typeface="D-DIN" panose="020B05040302020A0204" pitchFamily="34" charset="0"/>
                <a:cs typeface="Calibri" panose="020F0502020204030204" pitchFamily="34" charset="0"/>
              </a:rPr>
              <a:t>If stock down 70%, you need it to more than triple to come back to cost </a:t>
            </a:r>
          </a:p>
          <a:p>
            <a:pPr>
              <a:spcAft>
                <a:spcPts val="600"/>
              </a:spcAft>
            </a:pPr>
            <a:r>
              <a:rPr lang="en-US" sz="2800" b="1" dirty="0">
                <a:latin typeface="D-DIN" panose="020B05040302020A0204" pitchFamily="34" charset="0"/>
                <a:cs typeface="Calibri" panose="020F0502020204030204" pitchFamily="34" charset="0"/>
              </a:rPr>
              <a:t>If stock down 75%, you need it to rise 4x to come back to cost</a:t>
            </a:r>
          </a:p>
          <a:p>
            <a:pPr>
              <a:spcAft>
                <a:spcPts val="600"/>
              </a:spcAft>
            </a:pPr>
            <a:r>
              <a:rPr lang="en-US" sz="2800" b="1" dirty="0">
                <a:latin typeface="D-DIN" panose="020B05040302020A0204" pitchFamily="34" charset="0"/>
                <a:cs typeface="Calibri" panose="020F0502020204030204" pitchFamily="34" charset="0"/>
              </a:rPr>
              <a:t>If stock down 90%, you need it to rise 10x to come back to cost</a:t>
            </a:r>
          </a:p>
        </p:txBody>
      </p:sp>
      <p:grpSp>
        <p:nvGrpSpPr>
          <p:cNvPr id="8" name="Group 19"/>
          <p:cNvGrpSpPr>
            <a:grpSpLocks/>
          </p:cNvGrpSpPr>
          <p:nvPr/>
        </p:nvGrpSpPr>
        <p:grpSpPr bwMode="auto">
          <a:xfrm>
            <a:off x="740742" y="1295557"/>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9"/>
          <p:cNvGrpSpPr>
            <a:grpSpLocks/>
          </p:cNvGrpSpPr>
          <p:nvPr/>
        </p:nvGrpSpPr>
        <p:grpSpPr bwMode="auto">
          <a:xfrm>
            <a:off x="740742" y="1875453"/>
            <a:ext cx="215900" cy="71438"/>
            <a:chOff x="641426" y="1647610"/>
            <a:chExt cx="312772" cy="108077"/>
          </a:xfrm>
        </p:grpSpPr>
        <p:sp>
          <p:nvSpPr>
            <p:cNvPr id="15" name="Rectangle 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40742" y="2824671"/>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740742" y="3303303"/>
            <a:ext cx="215900" cy="71438"/>
            <a:chOff x="641426" y="1647610"/>
            <a:chExt cx="312772" cy="108077"/>
          </a:xfrm>
        </p:grpSpPr>
        <p:sp>
          <p:nvSpPr>
            <p:cNvPr id="21" name="Rectangle 2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a:extLst>
              <a:ext uri="{FF2B5EF4-FFF2-40B4-BE49-F238E27FC236}">
                <a16:creationId xmlns:a16="http://schemas.microsoft.com/office/drawing/2014/main" id="{3A1558A8-D920-0679-C589-CABABF180914}"/>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D36A66ED-0E27-F604-5825-1E66ACC5AB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91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984051" y="1692591"/>
            <a:ext cx="850682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600" b="1" kern="0" dirty="0">
                <a:solidFill>
                  <a:srgbClr val="0046AA"/>
                </a:solidFill>
                <a:latin typeface="D-DIN" panose="020B05040302020A0204" pitchFamily="34" charset="0"/>
                <a:cs typeface="Times New Roman" panose="02020603050405020304" pitchFamily="18" charset="0"/>
              </a:rPr>
              <a:t>Its very tough to make </a:t>
            </a:r>
            <a:r>
              <a:rPr lang="en-US" altLang="en-US" sz="3600" b="1" kern="0" dirty="0">
                <a:solidFill>
                  <a:srgbClr val="C00000"/>
                </a:solidFill>
                <a:latin typeface="D-DIN" panose="020B05040302020A0204" pitchFamily="34" charset="0"/>
                <a:cs typeface="Times New Roman" panose="02020603050405020304" pitchFamily="18" charset="0"/>
              </a:rPr>
              <a:t>EXIT</a:t>
            </a:r>
            <a:r>
              <a:rPr lang="en-US" altLang="en-US" sz="3600" b="1" kern="0" dirty="0">
                <a:solidFill>
                  <a:srgbClr val="0046AA"/>
                </a:solidFill>
                <a:latin typeface="D-DIN" panose="020B05040302020A0204" pitchFamily="34" charset="0"/>
                <a:cs typeface="Times New Roman" panose="02020603050405020304" pitchFamily="18" charset="0"/>
              </a:rPr>
              <a:t> decisions </a:t>
            </a:r>
          </a:p>
        </p:txBody>
      </p:sp>
      <p:sp>
        <p:nvSpPr>
          <p:cNvPr id="3" name="Rectangle 2"/>
          <p:cNvSpPr/>
          <p:nvPr/>
        </p:nvSpPr>
        <p:spPr>
          <a:xfrm>
            <a:off x="3597487" y="3479085"/>
            <a:ext cx="1968386" cy="590309"/>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D-DIN" panose="020B05040302020A0204" pitchFamily="34" charset="0"/>
                <a:cs typeface="Calibri" panose="020F0502020204030204" pitchFamily="34" charset="0"/>
              </a:rPr>
              <a:t>Technicals</a:t>
            </a:r>
            <a:endParaRPr lang="en-IN" sz="2800" b="1" dirty="0">
              <a:latin typeface="D-DIN" panose="020B05040302020A0204" pitchFamily="34" charset="0"/>
              <a:cs typeface="Calibri" panose="020F0502020204030204" pitchFamily="34" charset="0"/>
            </a:endParaRPr>
          </a:p>
        </p:txBody>
      </p:sp>
      <p:sp>
        <p:nvSpPr>
          <p:cNvPr id="23" name="Rectangle 22"/>
          <p:cNvSpPr/>
          <p:nvPr/>
        </p:nvSpPr>
        <p:spPr>
          <a:xfrm>
            <a:off x="7149417" y="3479085"/>
            <a:ext cx="2489884" cy="590309"/>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D-DIN" panose="020B05040302020A0204" pitchFamily="34" charset="0"/>
                <a:cs typeface="Calibri" panose="020F0502020204030204" pitchFamily="34" charset="0"/>
              </a:rPr>
              <a:t>Fundamentals</a:t>
            </a:r>
            <a:endParaRPr lang="en-IN" sz="2800" b="1" dirty="0">
              <a:latin typeface="D-DIN" panose="020B05040302020A0204" pitchFamily="34" charset="0"/>
              <a:cs typeface="Calibri" panose="020F0502020204030204" pitchFamily="34" charset="0"/>
            </a:endParaRPr>
          </a:p>
        </p:txBody>
      </p:sp>
      <p:cxnSp>
        <p:nvCxnSpPr>
          <p:cNvPr id="11" name="Straight Connector 10"/>
          <p:cNvCxnSpPr/>
          <p:nvPr/>
        </p:nvCxnSpPr>
        <p:spPr>
          <a:xfrm>
            <a:off x="4400812" y="2696675"/>
            <a:ext cx="41085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00812" y="2696675"/>
            <a:ext cx="0" cy="62630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509349" y="2696675"/>
            <a:ext cx="0" cy="62630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843387" y="2396050"/>
            <a:ext cx="0" cy="30062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2"/>
          <p:cNvSpPr txBox="1">
            <a:spLocks noChangeArrowheads="1"/>
          </p:cNvSpPr>
          <p:nvPr/>
        </p:nvSpPr>
        <p:spPr bwMode="auto">
          <a:xfrm>
            <a:off x="3880268" y="4872496"/>
            <a:ext cx="6158464"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3200" b="1" kern="0" dirty="0" err="1">
                <a:solidFill>
                  <a:srgbClr val="C00000"/>
                </a:solidFill>
                <a:latin typeface="D-DIN" panose="020B05040302020A0204" pitchFamily="34" charset="0"/>
                <a:cs typeface="Times New Roman" panose="02020603050405020304" pitchFamily="18" charset="0"/>
              </a:rPr>
              <a:t>Multibaggers</a:t>
            </a:r>
            <a:r>
              <a:rPr lang="en-US" altLang="en-US" sz="3200" b="1" kern="0" dirty="0">
                <a:solidFill>
                  <a:srgbClr val="C00000"/>
                </a:solidFill>
                <a:latin typeface="D-DIN" panose="020B05040302020A0204" pitchFamily="34" charset="0"/>
                <a:cs typeface="Times New Roman" panose="02020603050405020304" pitchFamily="18" charset="0"/>
              </a:rPr>
              <a:t> or </a:t>
            </a:r>
            <a:r>
              <a:rPr lang="en-US" altLang="en-US" sz="3200" b="1" kern="0" dirty="0" err="1">
                <a:solidFill>
                  <a:srgbClr val="C00000"/>
                </a:solidFill>
                <a:latin typeface="D-DIN" panose="020B05040302020A0204" pitchFamily="34" charset="0"/>
                <a:cs typeface="Times New Roman" panose="02020603050405020304" pitchFamily="18" charset="0"/>
              </a:rPr>
              <a:t>Multibeggars</a:t>
            </a:r>
            <a:r>
              <a:rPr lang="en-US" altLang="en-US" sz="3200" b="1" kern="0" dirty="0">
                <a:solidFill>
                  <a:srgbClr val="C00000"/>
                </a:solidFill>
                <a:latin typeface="D-DIN" panose="020B05040302020A0204" pitchFamily="34" charset="0"/>
                <a:cs typeface="Times New Roman" panose="02020603050405020304" pitchFamily="18" charset="0"/>
              </a:rPr>
              <a:t>  </a:t>
            </a:r>
          </a:p>
        </p:txBody>
      </p:sp>
      <p:sp>
        <p:nvSpPr>
          <p:cNvPr id="2" name="Rectangle 1">
            <a:extLst>
              <a:ext uri="{FF2B5EF4-FFF2-40B4-BE49-F238E27FC236}">
                <a16:creationId xmlns:a16="http://schemas.microsoft.com/office/drawing/2014/main" id="{6EC6C68F-35A3-8292-19C7-8C31E0887ACF}"/>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4" name="Picture 13">
            <a:extLst>
              <a:ext uri="{FF2B5EF4-FFF2-40B4-BE49-F238E27FC236}">
                <a16:creationId xmlns:a16="http://schemas.microsoft.com/office/drawing/2014/main" id="{2458E9F8-CA1E-EE8E-C68C-5EB02DCB82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83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txBox="1">
            <a:spLocks noChangeArrowheads="1"/>
          </p:cNvSpPr>
          <p:nvPr/>
        </p:nvSpPr>
        <p:spPr bwMode="auto">
          <a:xfrm>
            <a:off x="1074486" y="1088875"/>
            <a:ext cx="10499956" cy="5186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Aft>
                <a:spcPts val="800"/>
              </a:spcAft>
            </a:pPr>
            <a:r>
              <a:rPr lang="en-US" sz="1600" b="1" kern="0" dirty="0">
                <a:solidFill>
                  <a:schemeClr val="tx1"/>
                </a:solidFill>
                <a:latin typeface="D-DIN" panose="020B05040302020A0204" pitchFamily="34" charset="0"/>
                <a:cs typeface="Times New Roman" panose="02020603050405020304" pitchFamily="18" charset="0"/>
              </a:rPr>
              <a:t>Fundamental analysis is a continuous process, and it's essential to stay updated with the company's performance and industry trends. These exit strategies are not rigid rules but rather guidelines to help you make informed decisions based on changing fundamentals. Always conduct thorough research and consider seeking advice from financial experts before making any investment decisions.</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Targets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Stop Losses - ?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Trailing Stop losses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Better Opportunity or need of funds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Change in Fundamentals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Change in Management &amp; other Parameters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Corporate Governance Issues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Change in broader market trends &amp; valuations (Market PE, P/BV, Dividend Yield)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Price has gone up too much too fast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If buying the stock was a mistake </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The stock price has reached unsustainable levels</a:t>
            </a:r>
          </a:p>
        </p:txBody>
      </p:sp>
      <p:sp>
        <p:nvSpPr>
          <p:cNvPr id="8" name="Text Box 6"/>
          <p:cNvSpPr txBox="1">
            <a:spLocks noChangeArrowheads="1"/>
          </p:cNvSpPr>
          <p:nvPr/>
        </p:nvSpPr>
        <p:spPr bwMode="auto">
          <a:xfrm>
            <a:off x="618051" y="522113"/>
            <a:ext cx="6456517" cy="523220"/>
          </a:xfrm>
          <a:prstGeom prst="rect">
            <a:avLst/>
          </a:prstGeom>
          <a:noFill/>
          <a:ln w="9525">
            <a:noFill/>
            <a:miter lim="800000"/>
            <a:headEnd/>
            <a:tailEnd/>
          </a:ln>
        </p:spPr>
        <p:txBody>
          <a:bodyPr wrap="square">
            <a:spAutoFit/>
          </a:bodyPr>
          <a:lstStyle/>
          <a:p>
            <a:r>
              <a:rPr lang="en-US" sz="2800" b="1" dirty="0">
                <a:solidFill>
                  <a:srgbClr val="C00000"/>
                </a:solidFill>
                <a:latin typeface="D-DIN" panose="020B05040302020A0204" pitchFamily="34" charset="0"/>
                <a:cs typeface="Arial" charset="0"/>
              </a:rPr>
              <a:t>Exit</a:t>
            </a:r>
            <a:r>
              <a:rPr lang="en-US" sz="2800" b="1" dirty="0">
                <a:solidFill>
                  <a:srgbClr val="0046AA"/>
                </a:solidFill>
                <a:latin typeface="D-DIN" panose="020B05040302020A0204" pitchFamily="34" charset="0"/>
                <a:cs typeface="Arial" charset="0"/>
              </a:rPr>
              <a:t> </a:t>
            </a:r>
            <a:r>
              <a:rPr lang="en-US" altLang="en-US" sz="2800" b="1" kern="0" dirty="0">
                <a:solidFill>
                  <a:srgbClr val="0046AA"/>
                </a:solidFill>
                <a:latin typeface="D-DIN" panose="020B05040302020A0204" pitchFamily="34" charset="0"/>
                <a:cs typeface="Times New Roman" panose="02020603050405020304" pitchFamily="18" charset="0"/>
              </a:rPr>
              <a:t>Decisions Tracking </a:t>
            </a:r>
            <a:r>
              <a:rPr lang="en-US" sz="2800" b="1" dirty="0">
                <a:solidFill>
                  <a:srgbClr val="0046AA"/>
                </a:solidFill>
                <a:latin typeface="D-DIN" panose="020B05040302020A0204" pitchFamily="34" charset="0"/>
                <a:cs typeface="Arial" charset="0"/>
              </a:rPr>
              <a:t>Fundamentals</a:t>
            </a:r>
          </a:p>
        </p:txBody>
      </p:sp>
      <p:grpSp>
        <p:nvGrpSpPr>
          <p:cNvPr id="19" name="Group 19"/>
          <p:cNvGrpSpPr>
            <a:grpSpLocks/>
          </p:cNvGrpSpPr>
          <p:nvPr/>
        </p:nvGrpSpPr>
        <p:grpSpPr bwMode="auto">
          <a:xfrm>
            <a:off x="740742" y="2301418"/>
            <a:ext cx="215900" cy="71438"/>
            <a:chOff x="641426" y="1647610"/>
            <a:chExt cx="312772" cy="108077"/>
          </a:xfrm>
        </p:grpSpPr>
        <p:sp>
          <p:nvSpPr>
            <p:cNvPr id="20" name="Rectangle 1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19"/>
          <p:cNvGrpSpPr>
            <a:grpSpLocks/>
          </p:cNvGrpSpPr>
          <p:nvPr/>
        </p:nvGrpSpPr>
        <p:grpSpPr bwMode="auto">
          <a:xfrm>
            <a:off x="740742" y="2654138"/>
            <a:ext cx="215900" cy="71438"/>
            <a:chOff x="641426" y="1647610"/>
            <a:chExt cx="312772" cy="108077"/>
          </a:xfrm>
        </p:grpSpPr>
        <p:sp>
          <p:nvSpPr>
            <p:cNvPr id="23" name="Rectangle 2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19"/>
          <p:cNvGrpSpPr>
            <a:grpSpLocks/>
          </p:cNvGrpSpPr>
          <p:nvPr/>
        </p:nvGrpSpPr>
        <p:grpSpPr bwMode="auto">
          <a:xfrm>
            <a:off x="740742" y="3019036"/>
            <a:ext cx="215900" cy="71438"/>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19"/>
          <p:cNvGrpSpPr>
            <a:grpSpLocks/>
          </p:cNvGrpSpPr>
          <p:nvPr/>
        </p:nvGrpSpPr>
        <p:grpSpPr bwMode="auto">
          <a:xfrm>
            <a:off x="740742" y="3370796"/>
            <a:ext cx="215900" cy="71438"/>
            <a:chOff x="641426" y="1647610"/>
            <a:chExt cx="312772" cy="108077"/>
          </a:xfrm>
        </p:grpSpPr>
        <p:sp>
          <p:nvSpPr>
            <p:cNvPr id="33" name="Rectangle 3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 name="Group 19"/>
          <p:cNvGrpSpPr>
            <a:grpSpLocks/>
          </p:cNvGrpSpPr>
          <p:nvPr/>
        </p:nvGrpSpPr>
        <p:grpSpPr bwMode="auto">
          <a:xfrm>
            <a:off x="740742" y="3683047"/>
            <a:ext cx="215900" cy="71438"/>
            <a:chOff x="641426" y="1647610"/>
            <a:chExt cx="312772" cy="108077"/>
          </a:xfrm>
        </p:grpSpPr>
        <p:sp>
          <p:nvSpPr>
            <p:cNvPr id="36" name="Rectangle 3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9" name="Group 19"/>
          <p:cNvGrpSpPr>
            <a:grpSpLocks/>
          </p:cNvGrpSpPr>
          <p:nvPr/>
        </p:nvGrpSpPr>
        <p:grpSpPr bwMode="auto">
          <a:xfrm>
            <a:off x="740742" y="4055925"/>
            <a:ext cx="215900" cy="71438"/>
            <a:chOff x="641426" y="1647610"/>
            <a:chExt cx="312772" cy="108077"/>
          </a:xfrm>
        </p:grpSpPr>
        <p:sp>
          <p:nvSpPr>
            <p:cNvPr id="40" name="Rectangle 3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19"/>
          <p:cNvGrpSpPr>
            <a:grpSpLocks/>
          </p:cNvGrpSpPr>
          <p:nvPr/>
        </p:nvGrpSpPr>
        <p:grpSpPr bwMode="auto">
          <a:xfrm>
            <a:off x="740742" y="4394208"/>
            <a:ext cx="215900" cy="71438"/>
            <a:chOff x="641426" y="1647610"/>
            <a:chExt cx="312772" cy="108077"/>
          </a:xfrm>
        </p:grpSpPr>
        <p:sp>
          <p:nvSpPr>
            <p:cNvPr id="43" name="Rectangle 4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 name="Group 19"/>
          <p:cNvGrpSpPr>
            <a:grpSpLocks/>
          </p:cNvGrpSpPr>
          <p:nvPr/>
        </p:nvGrpSpPr>
        <p:grpSpPr bwMode="auto">
          <a:xfrm>
            <a:off x="740742" y="4747984"/>
            <a:ext cx="215900" cy="71438"/>
            <a:chOff x="641426" y="1647610"/>
            <a:chExt cx="312772" cy="108077"/>
          </a:xfrm>
        </p:grpSpPr>
        <p:sp>
          <p:nvSpPr>
            <p:cNvPr id="46" name="Rectangle 4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8" name="Group 19"/>
          <p:cNvGrpSpPr>
            <a:grpSpLocks/>
          </p:cNvGrpSpPr>
          <p:nvPr/>
        </p:nvGrpSpPr>
        <p:grpSpPr bwMode="auto">
          <a:xfrm>
            <a:off x="740742" y="5073373"/>
            <a:ext cx="215900" cy="71438"/>
            <a:chOff x="641426" y="1647610"/>
            <a:chExt cx="312772" cy="108077"/>
          </a:xfrm>
        </p:grpSpPr>
        <p:sp>
          <p:nvSpPr>
            <p:cNvPr id="49" name="Rectangle 48"/>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1" name="Group 19"/>
          <p:cNvGrpSpPr>
            <a:grpSpLocks/>
          </p:cNvGrpSpPr>
          <p:nvPr/>
        </p:nvGrpSpPr>
        <p:grpSpPr bwMode="auto">
          <a:xfrm>
            <a:off x="740742" y="5414858"/>
            <a:ext cx="215900" cy="71438"/>
            <a:chOff x="641426" y="1647610"/>
            <a:chExt cx="312772" cy="108077"/>
          </a:xfrm>
        </p:grpSpPr>
        <p:sp>
          <p:nvSpPr>
            <p:cNvPr id="52" name="Rectangle 5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ectangle 5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19"/>
          <p:cNvGrpSpPr>
            <a:grpSpLocks/>
          </p:cNvGrpSpPr>
          <p:nvPr/>
        </p:nvGrpSpPr>
        <p:grpSpPr bwMode="auto">
          <a:xfrm>
            <a:off x="740742" y="5765532"/>
            <a:ext cx="215900" cy="71438"/>
            <a:chOff x="641426" y="1647610"/>
            <a:chExt cx="312772" cy="108077"/>
          </a:xfrm>
        </p:grpSpPr>
        <p:sp>
          <p:nvSpPr>
            <p:cNvPr id="58" name="Rectangle 5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ectangle 5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a:extLst>
              <a:ext uri="{FF2B5EF4-FFF2-40B4-BE49-F238E27FC236}">
                <a16:creationId xmlns:a16="http://schemas.microsoft.com/office/drawing/2014/main" id="{02A9D4C4-439E-D42E-6CC5-C109D5478C8B}"/>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7C86EB1C-B662-D70F-C9A3-03A5A74EAC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56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txBox="1">
            <a:spLocks noChangeArrowheads="1"/>
          </p:cNvSpPr>
          <p:nvPr/>
        </p:nvSpPr>
        <p:spPr bwMode="auto">
          <a:xfrm>
            <a:off x="1074486" y="1088875"/>
            <a:ext cx="10499956" cy="5186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Stagnancy in Growth Stocks</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Look Out for Media Hype</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Reduced Dividends</a:t>
            </a:r>
          </a:p>
          <a:p>
            <a:pPr algn="l" eaLnBrk="1" hangingPunct="1">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Continuously under performing or bad 4 to 5 quarters ( see quarterly result tracker)</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Competitive Threats: Exit if new competitors or disruptive technologies emerge that could potentially erode the company's market share and profitability. Example: Nokia lost its dominance in the mobile phone market due to the rise of smartphones from competitors like Apple and Samsung. </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Industry or Regulatory Changes: Exit if there are major shifts in the industry landscape or unfavorable regulatory changes that could impact the company's operations and growth prospects. Example: The ban on mining activities in Goa had a significant negative impact on mining companies like Sesa Sterlite (now Vedanta Limited).</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Erosion of Competitive Advantage: Exit if the company's competitive advantage weakens, leading to a loss of market share or pricing power. Example: Kingfisher Airlines lost its competitive advantage and struggled to maintain profitability in the aviation sector.</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Mergers and Acquisitions: Exit if the company undergoes a merger or acquisition that might negatively impact its business or financials. Example: Tata Steel's acquisition of Corus led to increased debt and financial strain on the company.</a:t>
            </a:r>
          </a:p>
          <a:p>
            <a:pPr marL="0" marR="0" algn="l">
              <a:spcBef>
                <a:spcPts val="0"/>
              </a:spcBef>
              <a:spcAft>
                <a:spcPts val="800"/>
              </a:spcAft>
            </a:pPr>
            <a:endParaRPr lang="en-US" sz="1600" b="1" kern="0" dirty="0">
              <a:solidFill>
                <a:schemeClr val="tx1"/>
              </a:solidFill>
              <a:latin typeface="D-DIN" panose="020B05040302020A0204" pitchFamily="34" charset="0"/>
              <a:cs typeface="Times New Roman" panose="02020603050405020304" pitchFamily="18" charset="0"/>
            </a:endParaRPr>
          </a:p>
          <a:p>
            <a:pPr marL="0" marR="0" algn="l">
              <a:spcBef>
                <a:spcPts val="0"/>
              </a:spcBef>
              <a:spcAft>
                <a:spcPts val="800"/>
              </a:spcAft>
            </a:pPr>
            <a:endParaRPr lang="en-US" sz="1600" b="1" kern="0" dirty="0">
              <a:solidFill>
                <a:schemeClr val="tx1"/>
              </a:solidFill>
              <a:latin typeface="D-DIN" panose="020B05040302020A0204" pitchFamily="34" charset="0"/>
              <a:cs typeface="Times New Roman" panose="02020603050405020304" pitchFamily="18" charset="0"/>
            </a:endParaRPr>
          </a:p>
          <a:p>
            <a:pPr algn="l" eaLnBrk="1" hangingPunct="1">
              <a:spcAft>
                <a:spcPts val="800"/>
              </a:spcAft>
            </a:pPr>
            <a:endParaRPr lang="en-US" altLang="en-US" sz="1100" b="1" kern="0" dirty="0">
              <a:solidFill>
                <a:schemeClr val="tx1"/>
              </a:solidFill>
              <a:latin typeface="D-DIN" panose="020B05040302020A0204" pitchFamily="34" charset="0"/>
              <a:cs typeface="Times New Roman" panose="02020603050405020304" pitchFamily="18" charset="0"/>
            </a:endParaRPr>
          </a:p>
        </p:txBody>
      </p:sp>
      <p:sp>
        <p:nvSpPr>
          <p:cNvPr id="8" name="Text Box 6"/>
          <p:cNvSpPr txBox="1">
            <a:spLocks noChangeArrowheads="1"/>
          </p:cNvSpPr>
          <p:nvPr/>
        </p:nvSpPr>
        <p:spPr bwMode="auto">
          <a:xfrm>
            <a:off x="618051" y="522113"/>
            <a:ext cx="6456517" cy="523220"/>
          </a:xfrm>
          <a:prstGeom prst="rect">
            <a:avLst/>
          </a:prstGeom>
          <a:noFill/>
          <a:ln w="9525">
            <a:noFill/>
            <a:miter lim="800000"/>
            <a:headEnd/>
            <a:tailEnd/>
          </a:ln>
        </p:spPr>
        <p:txBody>
          <a:bodyPr wrap="square">
            <a:spAutoFit/>
          </a:bodyPr>
          <a:lstStyle/>
          <a:p>
            <a:r>
              <a:rPr lang="en-US" sz="2800" b="1" dirty="0">
                <a:solidFill>
                  <a:srgbClr val="C00000"/>
                </a:solidFill>
                <a:latin typeface="D-DIN" panose="020B05040302020A0204" pitchFamily="34" charset="0"/>
                <a:cs typeface="Arial" charset="0"/>
              </a:rPr>
              <a:t>Exit</a:t>
            </a:r>
            <a:r>
              <a:rPr lang="en-US" sz="2800" b="1" dirty="0">
                <a:solidFill>
                  <a:srgbClr val="0046AA"/>
                </a:solidFill>
                <a:latin typeface="D-DIN" panose="020B05040302020A0204" pitchFamily="34" charset="0"/>
                <a:cs typeface="Arial" charset="0"/>
              </a:rPr>
              <a:t> </a:t>
            </a:r>
            <a:r>
              <a:rPr lang="en-US" altLang="en-US" sz="2800" b="1" kern="0" dirty="0">
                <a:solidFill>
                  <a:srgbClr val="0046AA"/>
                </a:solidFill>
                <a:latin typeface="D-DIN" panose="020B05040302020A0204" pitchFamily="34" charset="0"/>
                <a:cs typeface="Times New Roman" panose="02020603050405020304" pitchFamily="18" charset="0"/>
              </a:rPr>
              <a:t>Decisions Tracking </a:t>
            </a:r>
            <a:r>
              <a:rPr lang="en-US" sz="2800" b="1" dirty="0">
                <a:solidFill>
                  <a:srgbClr val="0046AA"/>
                </a:solidFill>
                <a:latin typeface="D-DIN" panose="020B05040302020A0204" pitchFamily="34" charset="0"/>
                <a:cs typeface="Arial" charset="0"/>
              </a:rPr>
              <a:t>Fundamentals</a:t>
            </a:r>
          </a:p>
        </p:txBody>
      </p:sp>
      <p:grpSp>
        <p:nvGrpSpPr>
          <p:cNvPr id="6" name="Group 19"/>
          <p:cNvGrpSpPr>
            <a:grpSpLocks/>
          </p:cNvGrpSpPr>
          <p:nvPr/>
        </p:nvGrpSpPr>
        <p:grpSpPr bwMode="auto">
          <a:xfrm>
            <a:off x="740742" y="1237501"/>
            <a:ext cx="215900" cy="71438"/>
            <a:chOff x="641426" y="1647610"/>
            <a:chExt cx="312772" cy="108077"/>
          </a:xfrm>
        </p:grpSpPr>
        <p:sp>
          <p:nvSpPr>
            <p:cNvPr id="7" name="Rectangle 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oup 19"/>
          <p:cNvGrpSpPr>
            <a:grpSpLocks/>
          </p:cNvGrpSpPr>
          <p:nvPr/>
        </p:nvGrpSpPr>
        <p:grpSpPr bwMode="auto">
          <a:xfrm>
            <a:off x="740742" y="1579680"/>
            <a:ext cx="215900" cy="71438"/>
            <a:chOff x="641426" y="1647610"/>
            <a:chExt cx="312772" cy="108077"/>
          </a:xfrm>
        </p:grpSpPr>
        <p:sp>
          <p:nvSpPr>
            <p:cNvPr id="11" name="Rectangle 1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19"/>
          <p:cNvGrpSpPr>
            <a:grpSpLocks/>
          </p:cNvGrpSpPr>
          <p:nvPr/>
        </p:nvGrpSpPr>
        <p:grpSpPr bwMode="auto">
          <a:xfrm>
            <a:off x="740742" y="1921858"/>
            <a:ext cx="215900" cy="71438"/>
            <a:chOff x="641426" y="1647610"/>
            <a:chExt cx="312772" cy="108077"/>
          </a:xfrm>
        </p:grpSpPr>
        <p:sp>
          <p:nvSpPr>
            <p:cNvPr id="14" name="Rectangle 1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oup 19"/>
          <p:cNvGrpSpPr>
            <a:grpSpLocks/>
          </p:cNvGrpSpPr>
          <p:nvPr/>
        </p:nvGrpSpPr>
        <p:grpSpPr bwMode="auto">
          <a:xfrm>
            <a:off x="740742" y="2247535"/>
            <a:ext cx="215900" cy="71438"/>
            <a:chOff x="641426" y="1647610"/>
            <a:chExt cx="312772" cy="108077"/>
          </a:xfrm>
        </p:grpSpPr>
        <p:sp>
          <p:nvSpPr>
            <p:cNvPr id="17" name="Rectangle 1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9" name="Group 19"/>
          <p:cNvGrpSpPr>
            <a:grpSpLocks/>
          </p:cNvGrpSpPr>
          <p:nvPr/>
        </p:nvGrpSpPr>
        <p:grpSpPr bwMode="auto">
          <a:xfrm>
            <a:off x="740742" y="2606216"/>
            <a:ext cx="215900" cy="71438"/>
            <a:chOff x="641426" y="1647610"/>
            <a:chExt cx="312772" cy="108077"/>
          </a:xfrm>
        </p:grpSpPr>
        <p:sp>
          <p:nvSpPr>
            <p:cNvPr id="20" name="Rectangle 1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19"/>
          <p:cNvGrpSpPr>
            <a:grpSpLocks/>
          </p:cNvGrpSpPr>
          <p:nvPr/>
        </p:nvGrpSpPr>
        <p:grpSpPr bwMode="auto">
          <a:xfrm>
            <a:off x="740742" y="3481444"/>
            <a:ext cx="215900" cy="71438"/>
            <a:chOff x="641426" y="1647610"/>
            <a:chExt cx="312772" cy="108077"/>
          </a:xfrm>
        </p:grpSpPr>
        <p:sp>
          <p:nvSpPr>
            <p:cNvPr id="23" name="Rectangle 2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 name="Group 19"/>
          <p:cNvGrpSpPr>
            <a:grpSpLocks/>
          </p:cNvGrpSpPr>
          <p:nvPr/>
        </p:nvGrpSpPr>
        <p:grpSpPr bwMode="auto">
          <a:xfrm>
            <a:off x="740742" y="4278129"/>
            <a:ext cx="215900" cy="71438"/>
            <a:chOff x="641426" y="1647610"/>
            <a:chExt cx="312772" cy="108077"/>
          </a:xfrm>
        </p:grpSpPr>
        <p:sp>
          <p:nvSpPr>
            <p:cNvPr id="36" name="Rectangle 3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 name="Group 19"/>
          <p:cNvGrpSpPr>
            <a:grpSpLocks/>
          </p:cNvGrpSpPr>
          <p:nvPr/>
        </p:nvGrpSpPr>
        <p:grpSpPr bwMode="auto">
          <a:xfrm>
            <a:off x="740742" y="5110841"/>
            <a:ext cx="215900" cy="71438"/>
            <a:chOff x="641426" y="1647610"/>
            <a:chExt cx="312772" cy="108077"/>
          </a:xfrm>
        </p:grpSpPr>
        <p:sp>
          <p:nvSpPr>
            <p:cNvPr id="46" name="Rectangle 45"/>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a:extLst>
              <a:ext uri="{FF2B5EF4-FFF2-40B4-BE49-F238E27FC236}">
                <a16:creationId xmlns:a16="http://schemas.microsoft.com/office/drawing/2014/main" id="{2D35A7D7-5F1A-C15B-E12D-42E1CC755EF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9018DC83-D595-1FD3-478C-7C2D1AEC28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73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txBox="1">
            <a:spLocks noChangeArrowheads="1"/>
          </p:cNvSpPr>
          <p:nvPr/>
        </p:nvSpPr>
        <p:spPr bwMode="auto">
          <a:xfrm>
            <a:off x="1135153" y="1186020"/>
            <a:ext cx="10391683" cy="50945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Technical analysis provides insights into short-term price movements, and exit decisions should be aligned with your trading or investment goals. Combine technical analysis with fundamental analysis for a well-rounded approach to decision-making. Regularly reassess your positions and adapt your exit strategies based on changing technical conditions. As always, seek guidance from financial experts or professionals before making critical decisions.</a:t>
            </a:r>
            <a:endParaRPr lang="en-US" altLang="en-US" sz="1600" b="1" kern="0" dirty="0">
              <a:solidFill>
                <a:schemeClr val="tx1"/>
              </a:solidFill>
              <a:latin typeface="D-DIN" panose="020B05040302020A0204" pitchFamily="34" charset="0"/>
              <a:cs typeface="Times New Roman" panose="02020603050405020304" pitchFamily="18" charset="0"/>
            </a:endParaRPr>
          </a:p>
          <a:p>
            <a:pPr algn="l" eaLnBrk="1" hangingPunct="1">
              <a:spcBef>
                <a:spcPts val="0"/>
              </a:spcBef>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Stop Losses </a:t>
            </a:r>
          </a:p>
          <a:p>
            <a:pPr algn="l" eaLnBrk="1" hangingPunct="1">
              <a:spcBef>
                <a:spcPts val="0"/>
              </a:spcBef>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Trailing Stop losses </a:t>
            </a:r>
          </a:p>
          <a:p>
            <a:pPr algn="l" eaLnBrk="1" hangingPunct="1">
              <a:spcBef>
                <a:spcPts val="0"/>
              </a:spcBef>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Targets </a:t>
            </a:r>
          </a:p>
          <a:p>
            <a:pPr algn="l" eaLnBrk="1" hangingPunct="1">
              <a:spcBef>
                <a:spcPts val="0"/>
              </a:spcBef>
              <a:spcAft>
                <a:spcPts val="800"/>
              </a:spcAft>
            </a:pPr>
            <a:r>
              <a:rPr lang="en-US" altLang="en-US" sz="1600" b="1" kern="0" dirty="0">
                <a:solidFill>
                  <a:schemeClr val="tx1"/>
                </a:solidFill>
                <a:latin typeface="D-DIN" panose="020B05040302020A0204" pitchFamily="34" charset="0"/>
                <a:cs typeface="Times New Roman" panose="02020603050405020304" pitchFamily="18" charset="0"/>
              </a:rPr>
              <a:t>Timeframe</a:t>
            </a:r>
          </a:p>
          <a:p>
            <a:pPr algn="l" eaLnBrk="1" hangingPunct="1">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Resistance Levels: Exit when the stock price approaches a significant resistance level, which may act as a barrier preventing further price increases. Example: Tata Motors faced strong resistance around the ₹450 level in 2018, leading to a reversal and subsequent decline.</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Overbought Conditions: Exit when technical indicators like Relative Strength Index (RSI) show the stock is overbought, indicating a potential reversal or correction. Example: In 2020, HDFC Bank reached overbought levels on the RSI, followed by a pullback.</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Bearish Reversal Patterns: Exit when bearish chart patterns like Head and Shoulders or Double Tops emerge, signaling a potential trend reversal. Example: Hindustan Unilever displayed a Head and Shoulders pattern in 2019 before a significant decline.</a:t>
            </a:r>
          </a:p>
        </p:txBody>
      </p:sp>
      <p:sp>
        <p:nvSpPr>
          <p:cNvPr id="14" name="Text Box 6"/>
          <p:cNvSpPr txBox="1">
            <a:spLocks noChangeArrowheads="1"/>
          </p:cNvSpPr>
          <p:nvPr/>
        </p:nvSpPr>
        <p:spPr bwMode="auto">
          <a:xfrm>
            <a:off x="618051" y="522113"/>
            <a:ext cx="6456517" cy="523220"/>
          </a:xfrm>
          <a:prstGeom prst="rect">
            <a:avLst/>
          </a:prstGeom>
          <a:noFill/>
          <a:ln w="9525">
            <a:noFill/>
            <a:miter lim="800000"/>
            <a:headEnd/>
            <a:tailEnd/>
          </a:ln>
        </p:spPr>
        <p:txBody>
          <a:bodyPr wrap="square">
            <a:spAutoFit/>
          </a:bodyPr>
          <a:lstStyle/>
          <a:p>
            <a:r>
              <a:rPr lang="en-US" sz="2800" b="1" dirty="0">
                <a:solidFill>
                  <a:srgbClr val="C00000"/>
                </a:solidFill>
                <a:latin typeface="D-DIN" panose="020B05040302020A0204" pitchFamily="34" charset="0"/>
                <a:cs typeface="Arial" charset="0"/>
              </a:rPr>
              <a:t>Exit</a:t>
            </a:r>
            <a:r>
              <a:rPr lang="en-US" sz="2800" b="1" dirty="0">
                <a:solidFill>
                  <a:srgbClr val="0046AA"/>
                </a:solidFill>
                <a:latin typeface="D-DIN" panose="020B05040302020A0204" pitchFamily="34" charset="0"/>
                <a:cs typeface="Arial" charset="0"/>
              </a:rPr>
              <a:t> </a:t>
            </a:r>
            <a:r>
              <a:rPr lang="en-US" altLang="en-US" sz="2800" b="1" kern="0" dirty="0">
                <a:solidFill>
                  <a:srgbClr val="0046AA"/>
                </a:solidFill>
                <a:latin typeface="D-DIN" panose="020B05040302020A0204" pitchFamily="34" charset="0"/>
                <a:cs typeface="Times New Roman" panose="02020603050405020304" pitchFamily="18" charset="0"/>
              </a:rPr>
              <a:t>Decisions using </a:t>
            </a:r>
            <a:r>
              <a:rPr lang="en-US" sz="2800" b="1" dirty="0" err="1">
                <a:solidFill>
                  <a:srgbClr val="0046AA"/>
                </a:solidFill>
                <a:latin typeface="D-DIN" panose="020B05040302020A0204" pitchFamily="34" charset="0"/>
                <a:cs typeface="Arial" charset="0"/>
              </a:rPr>
              <a:t>Technicals</a:t>
            </a:r>
            <a:endParaRPr lang="en-US" sz="2800" b="1" dirty="0">
              <a:solidFill>
                <a:srgbClr val="0046AA"/>
              </a:solidFill>
              <a:latin typeface="D-DIN" panose="020B05040302020A0204" pitchFamily="34" charset="0"/>
              <a:cs typeface="Arial" charset="0"/>
            </a:endParaRPr>
          </a:p>
        </p:txBody>
      </p:sp>
      <p:grpSp>
        <p:nvGrpSpPr>
          <p:cNvPr id="24" name="Group 19"/>
          <p:cNvGrpSpPr>
            <a:grpSpLocks/>
          </p:cNvGrpSpPr>
          <p:nvPr/>
        </p:nvGrpSpPr>
        <p:grpSpPr bwMode="auto">
          <a:xfrm>
            <a:off x="740742" y="2417849"/>
            <a:ext cx="215900" cy="71438"/>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19"/>
          <p:cNvGrpSpPr>
            <a:grpSpLocks/>
          </p:cNvGrpSpPr>
          <p:nvPr/>
        </p:nvGrpSpPr>
        <p:grpSpPr bwMode="auto">
          <a:xfrm>
            <a:off x="740742" y="2742606"/>
            <a:ext cx="215900" cy="71438"/>
            <a:chOff x="641426" y="1647610"/>
            <a:chExt cx="312772" cy="108077"/>
          </a:xfrm>
        </p:grpSpPr>
        <p:sp>
          <p:nvSpPr>
            <p:cNvPr id="32" name="Rectangle 3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19"/>
          <p:cNvGrpSpPr>
            <a:grpSpLocks/>
          </p:cNvGrpSpPr>
          <p:nvPr/>
        </p:nvGrpSpPr>
        <p:grpSpPr bwMode="auto">
          <a:xfrm>
            <a:off x="740742" y="3101835"/>
            <a:ext cx="215900" cy="71438"/>
            <a:chOff x="641426" y="1647610"/>
            <a:chExt cx="312772" cy="108077"/>
          </a:xfrm>
        </p:grpSpPr>
        <p:sp>
          <p:nvSpPr>
            <p:cNvPr id="35" name="Rectangle 3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 name="Group 19">
            <a:extLst>
              <a:ext uri="{FF2B5EF4-FFF2-40B4-BE49-F238E27FC236}">
                <a16:creationId xmlns:a16="http://schemas.microsoft.com/office/drawing/2014/main" id="{A17E6399-CFDC-1406-48DD-E4732ADAEABE}"/>
              </a:ext>
            </a:extLst>
          </p:cNvPr>
          <p:cNvGrpSpPr>
            <a:grpSpLocks/>
          </p:cNvGrpSpPr>
          <p:nvPr/>
        </p:nvGrpSpPr>
        <p:grpSpPr bwMode="auto">
          <a:xfrm>
            <a:off x="740742" y="3456003"/>
            <a:ext cx="215900" cy="71438"/>
            <a:chOff x="641426" y="1647610"/>
            <a:chExt cx="312772" cy="108077"/>
          </a:xfrm>
        </p:grpSpPr>
        <p:sp>
          <p:nvSpPr>
            <p:cNvPr id="3" name="Rectangle 2">
              <a:extLst>
                <a:ext uri="{FF2B5EF4-FFF2-40B4-BE49-F238E27FC236}">
                  <a16:creationId xmlns:a16="http://schemas.microsoft.com/office/drawing/2014/main" id="{C2CA529B-C798-DD80-88A4-5AFBDC8EE2BC}"/>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9BD1BAAA-18BF-EF51-6F4A-630754C8BE1D}"/>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 name="Group 19">
            <a:extLst>
              <a:ext uri="{FF2B5EF4-FFF2-40B4-BE49-F238E27FC236}">
                <a16:creationId xmlns:a16="http://schemas.microsoft.com/office/drawing/2014/main" id="{0F884529-C71C-FE23-783B-5292C51088DE}"/>
              </a:ext>
            </a:extLst>
          </p:cNvPr>
          <p:cNvGrpSpPr>
            <a:grpSpLocks/>
          </p:cNvGrpSpPr>
          <p:nvPr/>
        </p:nvGrpSpPr>
        <p:grpSpPr bwMode="auto">
          <a:xfrm>
            <a:off x="740742" y="3816490"/>
            <a:ext cx="215900" cy="71438"/>
            <a:chOff x="641426" y="1647610"/>
            <a:chExt cx="312772" cy="108077"/>
          </a:xfrm>
        </p:grpSpPr>
        <p:sp>
          <p:nvSpPr>
            <p:cNvPr id="6" name="Rectangle 5">
              <a:extLst>
                <a:ext uri="{FF2B5EF4-FFF2-40B4-BE49-F238E27FC236}">
                  <a16:creationId xmlns:a16="http://schemas.microsoft.com/office/drawing/2014/main" id="{45DCB841-D001-C622-2A12-06C38CAE2CB7}"/>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29589F0A-D3FA-D476-1F2C-B6F940B150B6}"/>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19">
            <a:extLst>
              <a:ext uri="{FF2B5EF4-FFF2-40B4-BE49-F238E27FC236}">
                <a16:creationId xmlns:a16="http://schemas.microsoft.com/office/drawing/2014/main" id="{10A133D5-FCEC-5F0A-7716-5ABE80C06E0F}"/>
              </a:ext>
            </a:extLst>
          </p:cNvPr>
          <p:cNvGrpSpPr>
            <a:grpSpLocks/>
          </p:cNvGrpSpPr>
          <p:nvPr/>
        </p:nvGrpSpPr>
        <p:grpSpPr bwMode="auto">
          <a:xfrm>
            <a:off x="740742" y="4637142"/>
            <a:ext cx="215900" cy="71438"/>
            <a:chOff x="641426" y="1647610"/>
            <a:chExt cx="312772" cy="108077"/>
          </a:xfrm>
        </p:grpSpPr>
        <p:sp>
          <p:nvSpPr>
            <p:cNvPr id="9" name="Rectangle 8">
              <a:extLst>
                <a:ext uri="{FF2B5EF4-FFF2-40B4-BE49-F238E27FC236}">
                  <a16:creationId xmlns:a16="http://schemas.microsoft.com/office/drawing/2014/main" id="{F2023B9E-3555-4B43-EF98-038E6ECEEE24}"/>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6342E55A-8260-D342-5DDC-67AD2624170C}"/>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19">
            <a:extLst>
              <a:ext uri="{FF2B5EF4-FFF2-40B4-BE49-F238E27FC236}">
                <a16:creationId xmlns:a16="http://schemas.microsoft.com/office/drawing/2014/main" id="{1D2163CE-D56D-287E-B2DE-5795DC07D2F6}"/>
              </a:ext>
            </a:extLst>
          </p:cNvPr>
          <p:cNvGrpSpPr>
            <a:grpSpLocks/>
          </p:cNvGrpSpPr>
          <p:nvPr/>
        </p:nvGrpSpPr>
        <p:grpSpPr bwMode="auto">
          <a:xfrm>
            <a:off x="740742" y="5437242"/>
            <a:ext cx="215900" cy="71438"/>
            <a:chOff x="641426" y="1647610"/>
            <a:chExt cx="312772" cy="108077"/>
          </a:xfrm>
        </p:grpSpPr>
        <p:sp>
          <p:nvSpPr>
            <p:cNvPr id="12" name="Rectangle 11">
              <a:extLst>
                <a:ext uri="{FF2B5EF4-FFF2-40B4-BE49-F238E27FC236}">
                  <a16:creationId xmlns:a16="http://schemas.microsoft.com/office/drawing/2014/main" id="{DD7FEC2B-155B-BD51-5CC5-EA9F0835D56B}"/>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2AE3437C-3937-FBEF-74A1-345FC8745153}"/>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Rectangle 14">
            <a:extLst>
              <a:ext uri="{FF2B5EF4-FFF2-40B4-BE49-F238E27FC236}">
                <a16:creationId xmlns:a16="http://schemas.microsoft.com/office/drawing/2014/main" id="{6FBF8913-D5E3-DFFA-C485-E42EA33CEE41}"/>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20" name="Picture 13">
            <a:extLst>
              <a:ext uri="{FF2B5EF4-FFF2-40B4-BE49-F238E27FC236}">
                <a16:creationId xmlns:a16="http://schemas.microsoft.com/office/drawing/2014/main" id="{84AC62AD-1E5F-4609-9B54-9ACA5D60C7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31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64D8F-B69E-5304-655D-81DFE29DCDCE}"/>
              </a:ext>
            </a:extLst>
          </p:cNvPr>
          <p:cNvPicPr>
            <a:picLocks noChangeAspect="1"/>
          </p:cNvPicPr>
          <p:nvPr/>
        </p:nvPicPr>
        <p:blipFill rotWithShape="1">
          <a:blip r:embed="rId3"/>
          <a:srcRect l="10926"/>
          <a:stretch/>
        </p:blipFill>
        <p:spPr>
          <a:xfrm>
            <a:off x="198409" y="146649"/>
            <a:ext cx="11835440" cy="6469811"/>
          </a:xfrm>
          <a:prstGeom prst="rect">
            <a:avLst/>
          </a:prstGeom>
        </p:spPr>
      </p:pic>
      <p:sp>
        <p:nvSpPr>
          <p:cNvPr id="37" name="TextBox 36"/>
          <p:cNvSpPr txBox="1"/>
          <p:nvPr/>
        </p:nvSpPr>
        <p:spPr>
          <a:xfrm>
            <a:off x="2103276" y="1842671"/>
            <a:ext cx="2874505" cy="1538883"/>
          </a:xfrm>
          <a:prstGeom prst="rect">
            <a:avLst/>
          </a:prstGeom>
          <a:noFill/>
        </p:spPr>
        <p:txBody>
          <a:bodyPr wrap="none" rtlCol="0">
            <a:spAutoFit/>
          </a:bodyPr>
          <a:lstStyle/>
          <a:p>
            <a:r>
              <a:rPr lang="en-US" sz="5400" b="1" dirty="0">
                <a:solidFill>
                  <a:srgbClr val="1E438B"/>
                </a:solidFill>
                <a:latin typeface="D-DIN" panose="020B05040302020A0204" pitchFamily="34" charset="0"/>
                <a:ea typeface="Bebas Neue"/>
                <a:cs typeface="Calibri" panose="020F0502020204030204" pitchFamily="34" charset="0"/>
              </a:rPr>
              <a:t>NIFTY</a:t>
            </a:r>
            <a:r>
              <a:rPr lang="en-US" sz="4400" b="1" dirty="0">
                <a:solidFill>
                  <a:srgbClr val="1E438B"/>
                </a:solidFill>
                <a:latin typeface="D-DIN" panose="020B05040302020A0204" pitchFamily="34" charset="0"/>
                <a:ea typeface="Bebas Neue"/>
                <a:cs typeface="Calibri" panose="020F0502020204030204" pitchFamily="34" charset="0"/>
              </a:rPr>
              <a:t> </a:t>
            </a:r>
          </a:p>
          <a:p>
            <a:r>
              <a:rPr lang="en-US" sz="4000" b="1" dirty="0">
                <a:solidFill>
                  <a:srgbClr val="1E438B"/>
                </a:solidFill>
                <a:latin typeface="D-DIN" panose="020B05040302020A0204" pitchFamily="34" charset="0"/>
                <a:ea typeface="Bebas Neue"/>
                <a:cs typeface="Calibri" panose="020F0502020204030204" pitchFamily="34" charset="0"/>
              </a:rPr>
              <a:t>Yearly Chart</a:t>
            </a:r>
          </a:p>
        </p:txBody>
      </p:sp>
    </p:spTree>
    <p:extLst>
      <p:ext uri="{BB962C8B-B14F-4D97-AF65-F5344CB8AC3E}">
        <p14:creationId xmlns:p14="http://schemas.microsoft.com/office/powerpoint/2010/main" val="6553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txBox="1">
            <a:spLocks noChangeArrowheads="1"/>
          </p:cNvSpPr>
          <p:nvPr/>
        </p:nvSpPr>
        <p:spPr bwMode="auto">
          <a:xfrm>
            <a:off x="1135153" y="1160620"/>
            <a:ext cx="10664733" cy="50945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Moving Average Crossovers: Exit when a shorter-term moving average crosses below a longer-term moving average, indicating a potential shift from a bullish to a bearish trend.  </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Example: Tech Mahindra experienced a death cross (50-day moving average crossing below the 200-day moving average) in 2019.</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Breakdown from Support: Exit when the stock price breaks below a key support level, signaling a potential continuation of the downtrend. Example: Reliance Communications broke down from a long-term support level in 2017, leading to a sustained decline.</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Divergence in Indicators: Exit when there's a divergence between the stock price and technical indicators like MACD or Stochastic, suggesting a weakening trend. Example: ONGC exhibited a bearish divergence between price and RSI in 2020, followed by a decline.</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Volatility and ATR: Exit if the Average True Range (ATR) indicates heightened volatility, which could lead to unpredictable price swings.</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Example: Vodafone Idea displayed increased volatility during its significant price fluctuations.</a:t>
            </a:r>
          </a:p>
          <a:p>
            <a:pPr marL="0" marR="0" algn="l">
              <a:spcBef>
                <a:spcPts val="0"/>
              </a:spcBef>
              <a:spcAft>
                <a:spcPts val="800"/>
              </a:spcAft>
            </a:pPr>
            <a:r>
              <a:rPr lang="en-US" sz="1600" b="1" kern="0" dirty="0">
                <a:solidFill>
                  <a:schemeClr val="tx1"/>
                </a:solidFill>
                <a:latin typeface="D-DIN" panose="020B05040302020A0204" pitchFamily="34" charset="0"/>
                <a:cs typeface="Times New Roman" panose="02020603050405020304" pitchFamily="18" charset="0"/>
              </a:rPr>
              <a:t>News and Event-driven Moves: Exit if the stock experiences a sudden price spike due to news or events, as such moves may be short-lived. Example: Yes Bank witnessed sharp intraday movements in response to news and events related to its financial health.</a:t>
            </a:r>
          </a:p>
          <a:p>
            <a:pPr marL="0" marR="0" algn="l">
              <a:spcBef>
                <a:spcPts val="0"/>
              </a:spcBef>
              <a:spcAft>
                <a:spcPts val="800"/>
              </a:spcAft>
            </a:pPr>
            <a:endParaRPr lang="en-US" sz="1600" b="1" kern="0" dirty="0">
              <a:solidFill>
                <a:schemeClr val="tx1"/>
              </a:solidFill>
              <a:latin typeface="D-DIN" panose="020B05040302020A0204" pitchFamily="34" charset="0"/>
              <a:cs typeface="Times New Roman" panose="02020603050405020304" pitchFamily="18" charset="0"/>
            </a:endParaRPr>
          </a:p>
          <a:p>
            <a:pPr algn="l" eaLnBrk="1" hangingPunct="1">
              <a:spcBef>
                <a:spcPts val="0"/>
              </a:spcBef>
              <a:spcAft>
                <a:spcPts val="800"/>
              </a:spcAft>
            </a:pPr>
            <a:endParaRPr lang="en-US" altLang="en-US" sz="1600" b="1" kern="0" dirty="0">
              <a:solidFill>
                <a:schemeClr val="tx1"/>
              </a:solidFill>
              <a:latin typeface="D-DIN" panose="020B05040302020A0204" pitchFamily="34" charset="0"/>
              <a:cs typeface="Times New Roman" panose="02020603050405020304" pitchFamily="18" charset="0"/>
            </a:endParaRPr>
          </a:p>
        </p:txBody>
      </p:sp>
      <p:sp>
        <p:nvSpPr>
          <p:cNvPr id="14" name="Text Box 6"/>
          <p:cNvSpPr txBox="1">
            <a:spLocks noChangeArrowheads="1"/>
          </p:cNvSpPr>
          <p:nvPr/>
        </p:nvSpPr>
        <p:spPr bwMode="auto">
          <a:xfrm>
            <a:off x="618051" y="522113"/>
            <a:ext cx="6456517" cy="523220"/>
          </a:xfrm>
          <a:prstGeom prst="rect">
            <a:avLst/>
          </a:prstGeom>
          <a:noFill/>
          <a:ln w="9525">
            <a:noFill/>
            <a:miter lim="800000"/>
            <a:headEnd/>
            <a:tailEnd/>
          </a:ln>
        </p:spPr>
        <p:txBody>
          <a:bodyPr wrap="square">
            <a:spAutoFit/>
          </a:bodyPr>
          <a:lstStyle/>
          <a:p>
            <a:r>
              <a:rPr lang="en-US" sz="2800" b="1" dirty="0">
                <a:solidFill>
                  <a:srgbClr val="C00000"/>
                </a:solidFill>
                <a:latin typeface="D-DIN" panose="020B05040302020A0204" pitchFamily="34" charset="0"/>
                <a:cs typeface="Arial" charset="0"/>
              </a:rPr>
              <a:t>Exit</a:t>
            </a:r>
            <a:r>
              <a:rPr lang="en-US" sz="2800" b="1" dirty="0">
                <a:solidFill>
                  <a:srgbClr val="0046AA"/>
                </a:solidFill>
                <a:latin typeface="D-DIN" panose="020B05040302020A0204" pitchFamily="34" charset="0"/>
                <a:cs typeface="Arial" charset="0"/>
              </a:rPr>
              <a:t> </a:t>
            </a:r>
            <a:r>
              <a:rPr lang="en-US" altLang="en-US" sz="2800" b="1" kern="0" dirty="0">
                <a:solidFill>
                  <a:srgbClr val="0046AA"/>
                </a:solidFill>
                <a:latin typeface="D-DIN" panose="020B05040302020A0204" pitchFamily="34" charset="0"/>
                <a:cs typeface="Times New Roman" panose="02020603050405020304" pitchFamily="18" charset="0"/>
              </a:rPr>
              <a:t>Decisions using </a:t>
            </a:r>
            <a:r>
              <a:rPr lang="en-US" sz="2800" b="1" dirty="0" err="1">
                <a:solidFill>
                  <a:srgbClr val="0046AA"/>
                </a:solidFill>
                <a:latin typeface="D-DIN" panose="020B05040302020A0204" pitchFamily="34" charset="0"/>
                <a:cs typeface="Arial" charset="0"/>
              </a:rPr>
              <a:t>Technicals</a:t>
            </a:r>
            <a:endParaRPr lang="en-US" sz="2800" b="1" dirty="0">
              <a:solidFill>
                <a:srgbClr val="0046AA"/>
              </a:solidFill>
              <a:latin typeface="D-DIN" panose="020B05040302020A0204" pitchFamily="34" charset="0"/>
              <a:cs typeface="Arial" charset="0"/>
            </a:endParaRPr>
          </a:p>
        </p:txBody>
      </p:sp>
      <p:grpSp>
        <p:nvGrpSpPr>
          <p:cNvPr id="16" name="Group 19"/>
          <p:cNvGrpSpPr>
            <a:grpSpLocks/>
          </p:cNvGrpSpPr>
          <p:nvPr/>
        </p:nvGrpSpPr>
        <p:grpSpPr bwMode="auto">
          <a:xfrm>
            <a:off x="740742" y="1320957"/>
            <a:ext cx="215900" cy="71438"/>
            <a:chOff x="641426" y="1647610"/>
            <a:chExt cx="312772" cy="108077"/>
          </a:xfrm>
        </p:grpSpPr>
        <p:sp>
          <p:nvSpPr>
            <p:cNvPr id="17" name="Rectangle 1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19"/>
          <p:cNvGrpSpPr>
            <a:grpSpLocks/>
          </p:cNvGrpSpPr>
          <p:nvPr/>
        </p:nvGrpSpPr>
        <p:grpSpPr bwMode="auto">
          <a:xfrm>
            <a:off x="740742" y="1909849"/>
            <a:ext cx="215900" cy="71438"/>
            <a:chOff x="641426" y="1647610"/>
            <a:chExt cx="312772" cy="108077"/>
          </a:xfrm>
        </p:grpSpPr>
        <p:sp>
          <p:nvSpPr>
            <p:cNvPr id="27" name="Rectangle 2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19"/>
          <p:cNvGrpSpPr>
            <a:grpSpLocks/>
          </p:cNvGrpSpPr>
          <p:nvPr/>
        </p:nvGrpSpPr>
        <p:grpSpPr bwMode="auto">
          <a:xfrm>
            <a:off x="740742" y="2488606"/>
            <a:ext cx="215900" cy="71438"/>
            <a:chOff x="641426" y="1647610"/>
            <a:chExt cx="312772" cy="108077"/>
          </a:xfrm>
        </p:grpSpPr>
        <p:sp>
          <p:nvSpPr>
            <p:cNvPr id="32" name="Rectangle 3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19"/>
          <p:cNvGrpSpPr>
            <a:grpSpLocks/>
          </p:cNvGrpSpPr>
          <p:nvPr/>
        </p:nvGrpSpPr>
        <p:grpSpPr bwMode="auto">
          <a:xfrm>
            <a:off x="740742" y="3305035"/>
            <a:ext cx="215900" cy="71438"/>
            <a:chOff x="641426" y="1647610"/>
            <a:chExt cx="312772" cy="108077"/>
          </a:xfrm>
        </p:grpSpPr>
        <p:sp>
          <p:nvSpPr>
            <p:cNvPr id="35" name="Rectangle 3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 name="Group 19">
            <a:extLst>
              <a:ext uri="{FF2B5EF4-FFF2-40B4-BE49-F238E27FC236}">
                <a16:creationId xmlns:a16="http://schemas.microsoft.com/office/drawing/2014/main" id="{1E5A7645-BE47-283A-1AA5-EA695697736A}"/>
              </a:ext>
            </a:extLst>
          </p:cNvPr>
          <p:cNvGrpSpPr>
            <a:grpSpLocks/>
          </p:cNvGrpSpPr>
          <p:nvPr/>
        </p:nvGrpSpPr>
        <p:grpSpPr bwMode="auto">
          <a:xfrm>
            <a:off x="740742" y="4166054"/>
            <a:ext cx="215900" cy="71438"/>
            <a:chOff x="641426" y="1647610"/>
            <a:chExt cx="312772" cy="108077"/>
          </a:xfrm>
        </p:grpSpPr>
        <p:sp>
          <p:nvSpPr>
            <p:cNvPr id="3" name="Rectangle 2">
              <a:extLst>
                <a:ext uri="{FF2B5EF4-FFF2-40B4-BE49-F238E27FC236}">
                  <a16:creationId xmlns:a16="http://schemas.microsoft.com/office/drawing/2014/main" id="{AD00F722-6F95-7DE4-FC7D-3407C7F342FC}"/>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9DA8BCBA-32C8-2F20-F106-F469C875B886}"/>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 name="Group 19">
            <a:extLst>
              <a:ext uri="{FF2B5EF4-FFF2-40B4-BE49-F238E27FC236}">
                <a16:creationId xmlns:a16="http://schemas.microsoft.com/office/drawing/2014/main" id="{7CFD9133-4786-81F6-F53D-813E3986F966}"/>
              </a:ext>
            </a:extLst>
          </p:cNvPr>
          <p:cNvGrpSpPr>
            <a:grpSpLocks/>
          </p:cNvGrpSpPr>
          <p:nvPr/>
        </p:nvGrpSpPr>
        <p:grpSpPr bwMode="auto">
          <a:xfrm>
            <a:off x="740742" y="4724854"/>
            <a:ext cx="215900" cy="71438"/>
            <a:chOff x="641426" y="1647610"/>
            <a:chExt cx="312772" cy="108077"/>
          </a:xfrm>
        </p:grpSpPr>
        <p:sp>
          <p:nvSpPr>
            <p:cNvPr id="6" name="Rectangle 5">
              <a:extLst>
                <a:ext uri="{FF2B5EF4-FFF2-40B4-BE49-F238E27FC236}">
                  <a16:creationId xmlns:a16="http://schemas.microsoft.com/office/drawing/2014/main" id="{6F547F1A-19BC-8C3A-68AB-A1A7A865D96A}"/>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E03D15C7-9D5F-5879-FCFB-26244A8BB223}"/>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19">
            <a:extLst>
              <a:ext uri="{FF2B5EF4-FFF2-40B4-BE49-F238E27FC236}">
                <a16:creationId xmlns:a16="http://schemas.microsoft.com/office/drawing/2014/main" id="{F819CFD2-1637-2330-0871-C220B87D7137}"/>
              </a:ext>
            </a:extLst>
          </p:cNvPr>
          <p:cNvGrpSpPr>
            <a:grpSpLocks/>
          </p:cNvGrpSpPr>
          <p:nvPr/>
        </p:nvGrpSpPr>
        <p:grpSpPr bwMode="auto">
          <a:xfrm>
            <a:off x="740742" y="5080454"/>
            <a:ext cx="215900" cy="71438"/>
            <a:chOff x="641426" y="1647610"/>
            <a:chExt cx="312772" cy="108077"/>
          </a:xfrm>
        </p:grpSpPr>
        <p:sp>
          <p:nvSpPr>
            <p:cNvPr id="9" name="Rectangle 8">
              <a:extLst>
                <a:ext uri="{FF2B5EF4-FFF2-40B4-BE49-F238E27FC236}">
                  <a16:creationId xmlns:a16="http://schemas.microsoft.com/office/drawing/2014/main" id="{E9141032-16AC-1AF6-349B-7976001940B3}"/>
                </a:ext>
              </a:extLst>
            </p:cNvPr>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E627853D-939E-0381-E662-AF177DF5E7AE}"/>
                </a:ext>
              </a:extLst>
            </p:cNvPr>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 name="Rectangle 10">
            <a:extLst>
              <a:ext uri="{FF2B5EF4-FFF2-40B4-BE49-F238E27FC236}">
                <a16:creationId xmlns:a16="http://schemas.microsoft.com/office/drawing/2014/main" id="{C5975538-B741-FE03-FAC9-D367CBC733AA}"/>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12" name="Picture 13">
            <a:extLst>
              <a:ext uri="{FF2B5EF4-FFF2-40B4-BE49-F238E27FC236}">
                <a16:creationId xmlns:a16="http://schemas.microsoft.com/office/drawing/2014/main" id="{CC74176F-5E8C-C3E6-0E97-059FFE76DC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6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A6AAA-7971-88D0-5529-00416CD427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5" t="3615" r="47701" b="83367"/>
          <a:stretch/>
        </p:blipFill>
        <p:spPr>
          <a:xfrm>
            <a:off x="0" y="1"/>
            <a:ext cx="12192000" cy="4476750"/>
          </a:xfrm>
          <a:prstGeom prst="rect">
            <a:avLst/>
          </a:prstGeom>
        </p:spPr>
      </p:pic>
      <p:pic>
        <p:nvPicPr>
          <p:cNvPr id="10" name="Picture 9">
            <a:extLst>
              <a:ext uri="{FF2B5EF4-FFF2-40B4-BE49-F238E27FC236}">
                <a16:creationId xmlns:a16="http://schemas.microsoft.com/office/drawing/2014/main" id="{E51E25D4-06CA-7277-9F25-2731A0879E9A}"/>
              </a:ext>
            </a:extLst>
          </p:cNvPr>
          <p:cNvPicPr>
            <a:picLocks noChangeAspect="1"/>
          </p:cNvPicPr>
          <p:nvPr/>
        </p:nvPicPr>
        <p:blipFill rotWithShape="1">
          <a:blip r:embed="rId4">
            <a:extLst>
              <a:ext uri="{28A0092B-C50C-407E-A947-70E740481C1C}">
                <a14:useLocalDpi xmlns:a14="http://schemas.microsoft.com/office/drawing/2010/main" val="0"/>
              </a:ext>
            </a:extLst>
          </a:blip>
          <a:srcRect l="6989" t="21809" r="6129" b="19905"/>
          <a:stretch/>
        </p:blipFill>
        <p:spPr>
          <a:xfrm>
            <a:off x="3644900" y="4762499"/>
            <a:ext cx="5130800" cy="1943101"/>
          </a:xfrm>
          <a:prstGeom prst="rect">
            <a:avLst/>
          </a:prstGeom>
        </p:spPr>
      </p:pic>
    </p:spTree>
    <p:extLst>
      <p:ext uri="{BB962C8B-B14F-4D97-AF65-F5344CB8AC3E}">
        <p14:creationId xmlns:p14="http://schemas.microsoft.com/office/powerpoint/2010/main" val="127437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DE0F5A-7402-37BA-52AC-3DAD5009D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31" t="11481" r="34575" b="42818"/>
          <a:stretch/>
        </p:blipFill>
        <p:spPr>
          <a:xfrm>
            <a:off x="107513" y="1671908"/>
            <a:ext cx="5121688" cy="5117265"/>
          </a:xfrm>
          <a:prstGeom prst="rect">
            <a:avLst/>
          </a:prstGeom>
        </p:spPr>
      </p:pic>
      <p:pic>
        <p:nvPicPr>
          <p:cNvPr id="7" name="Picture 6">
            <a:extLst>
              <a:ext uri="{FF2B5EF4-FFF2-40B4-BE49-F238E27FC236}">
                <a16:creationId xmlns:a16="http://schemas.microsoft.com/office/drawing/2014/main" id="{56525639-FD66-A6DA-E9C1-B5B6C15DCF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31" t="57812" r="34575" b="8563"/>
          <a:stretch/>
        </p:blipFill>
        <p:spPr>
          <a:xfrm>
            <a:off x="5711801" y="1776531"/>
            <a:ext cx="6015879" cy="4422141"/>
          </a:xfrm>
          <a:prstGeom prst="rect">
            <a:avLst/>
          </a:prstGeom>
        </p:spPr>
      </p:pic>
      <p:sp>
        <p:nvSpPr>
          <p:cNvPr id="6" name="Title 1">
            <a:extLst>
              <a:ext uri="{FF2B5EF4-FFF2-40B4-BE49-F238E27FC236}">
                <a16:creationId xmlns:a16="http://schemas.microsoft.com/office/drawing/2014/main" id="{6C75935D-1CB1-1E4F-861B-4A77DE36B8AA}"/>
              </a:ext>
            </a:extLst>
          </p:cNvPr>
          <p:cNvSpPr txBox="1">
            <a:spLocks/>
          </p:cNvSpPr>
          <p:nvPr/>
        </p:nvSpPr>
        <p:spPr bwMode="auto">
          <a:xfrm>
            <a:off x="4762206" y="585518"/>
            <a:ext cx="483899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3200" b="1" dirty="0">
                <a:solidFill>
                  <a:srgbClr val="C00000"/>
                </a:solidFill>
                <a:latin typeface="D-DIN" panose="020B05040302020A0204" pitchFamily="34" charset="0"/>
                <a:cs typeface="Times New Roman" panose="02020603050405020304" pitchFamily="18" charset="0"/>
              </a:rPr>
              <a:t>#JAINSAABKEGEMS</a:t>
            </a:r>
          </a:p>
          <a:p>
            <a:pPr algn="l"/>
            <a:r>
              <a:rPr lang="en-US" sz="2400" b="1" dirty="0">
                <a:solidFill>
                  <a:srgbClr val="1E438B"/>
                </a:solidFill>
                <a:latin typeface="D-DIN" panose="020B05040302020A0204" pitchFamily="34" charset="0"/>
                <a:cs typeface="Times New Roman" panose="02020603050405020304" pitchFamily="18" charset="0"/>
              </a:rPr>
              <a:t>1</a:t>
            </a:r>
            <a:r>
              <a:rPr lang="en-US" sz="2400" b="1" baseline="30000" dirty="0">
                <a:solidFill>
                  <a:srgbClr val="1E438B"/>
                </a:solidFill>
                <a:latin typeface="D-DIN" panose="020B05040302020A0204" pitchFamily="34" charset="0"/>
                <a:cs typeface="Times New Roman" panose="02020603050405020304" pitchFamily="18" charset="0"/>
              </a:rPr>
              <a:t>st</a:t>
            </a:r>
            <a:r>
              <a:rPr lang="en-US" sz="2400" b="1" dirty="0">
                <a:solidFill>
                  <a:srgbClr val="1E438B"/>
                </a:solidFill>
                <a:latin typeface="D-DIN" panose="020B05040302020A0204" pitchFamily="34" charset="0"/>
                <a:cs typeface="Times New Roman" panose="02020603050405020304" pitchFamily="18" charset="0"/>
              </a:rPr>
              <a:t> YEAR ANALYSIS</a:t>
            </a:r>
            <a:endParaRPr lang="en-IN" sz="2400" b="1" dirty="0">
              <a:solidFill>
                <a:srgbClr val="1E438B"/>
              </a:solidFill>
              <a:latin typeface="D-DIN" panose="020B05040302020A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35C6485-E387-B213-8F4D-5EB0969DE8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31" t="2723" r="47125" b="82778"/>
          <a:stretch/>
        </p:blipFill>
        <p:spPr>
          <a:xfrm>
            <a:off x="107513" y="54142"/>
            <a:ext cx="4384414" cy="1722389"/>
          </a:xfrm>
          <a:prstGeom prst="rect">
            <a:avLst/>
          </a:prstGeom>
        </p:spPr>
      </p:pic>
    </p:spTree>
    <p:extLst>
      <p:ext uri="{BB962C8B-B14F-4D97-AF65-F5344CB8AC3E}">
        <p14:creationId xmlns:p14="http://schemas.microsoft.com/office/powerpoint/2010/main" val="296223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221659-7E59-2042-4232-65CD35AA6521}"/>
              </a:ext>
            </a:extLst>
          </p:cNvPr>
          <p:cNvSpPr txBox="1">
            <a:spLocks/>
          </p:cNvSpPr>
          <p:nvPr/>
        </p:nvSpPr>
        <p:spPr bwMode="auto">
          <a:xfrm>
            <a:off x="4762206" y="585518"/>
            <a:ext cx="483899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3200" b="1" dirty="0">
                <a:solidFill>
                  <a:srgbClr val="C00000"/>
                </a:solidFill>
                <a:latin typeface="D-DIN" panose="020B05040302020A0204" pitchFamily="34" charset="0"/>
                <a:cs typeface="Times New Roman" panose="02020603050405020304" pitchFamily="18" charset="0"/>
              </a:rPr>
              <a:t>#JAINSAABKEGEMS</a:t>
            </a:r>
          </a:p>
          <a:p>
            <a:pPr algn="l"/>
            <a:r>
              <a:rPr lang="en-US" sz="2400" b="1" dirty="0">
                <a:solidFill>
                  <a:srgbClr val="1E438B"/>
                </a:solidFill>
                <a:latin typeface="D-DIN" panose="020B05040302020A0204" pitchFamily="34" charset="0"/>
                <a:cs typeface="Times New Roman" panose="02020603050405020304" pitchFamily="18" charset="0"/>
              </a:rPr>
              <a:t>2</a:t>
            </a:r>
            <a:r>
              <a:rPr lang="en-US" sz="2400" b="1" baseline="30000" dirty="0">
                <a:solidFill>
                  <a:srgbClr val="1E438B"/>
                </a:solidFill>
                <a:latin typeface="D-DIN" panose="020B05040302020A0204" pitchFamily="34" charset="0"/>
                <a:cs typeface="Times New Roman" panose="02020603050405020304" pitchFamily="18" charset="0"/>
              </a:rPr>
              <a:t>nd</a:t>
            </a:r>
            <a:r>
              <a:rPr lang="en-US" sz="2400" b="1" dirty="0">
                <a:solidFill>
                  <a:srgbClr val="1E438B"/>
                </a:solidFill>
                <a:latin typeface="D-DIN" panose="020B05040302020A0204" pitchFamily="34" charset="0"/>
                <a:cs typeface="Times New Roman" panose="02020603050405020304" pitchFamily="18" charset="0"/>
              </a:rPr>
              <a:t> YEAR ANALYSIS</a:t>
            </a:r>
            <a:endParaRPr lang="en-IN" sz="2400" b="1" dirty="0">
              <a:solidFill>
                <a:srgbClr val="1E438B"/>
              </a:solidFill>
              <a:latin typeface="D-DIN" panose="020B05040302020A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DE0F627-9419-C035-9E05-3A88C624953E}"/>
              </a:ext>
            </a:extLst>
          </p:cNvPr>
          <p:cNvPicPr>
            <a:picLocks noChangeAspect="1"/>
          </p:cNvPicPr>
          <p:nvPr/>
        </p:nvPicPr>
        <p:blipFill rotWithShape="1">
          <a:blip r:embed="rId3">
            <a:extLst>
              <a:ext uri="{28A0092B-C50C-407E-A947-70E740481C1C}">
                <a14:useLocalDpi xmlns:a14="http://schemas.microsoft.com/office/drawing/2010/main" val="0"/>
              </a:ext>
            </a:extLst>
          </a:blip>
          <a:srcRect l="8061" t="45072" r="9738" b="10980"/>
          <a:stretch/>
        </p:blipFill>
        <p:spPr>
          <a:xfrm>
            <a:off x="5549669" y="1941437"/>
            <a:ext cx="6539950" cy="4524847"/>
          </a:xfrm>
          <a:prstGeom prst="rect">
            <a:avLst/>
          </a:prstGeom>
        </p:spPr>
      </p:pic>
      <p:grpSp>
        <p:nvGrpSpPr>
          <p:cNvPr id="11" name="Group 10">
            <a:extLst>
              <a:ext uri="{FF2B5EF4-FFF2-40B4-BE49-F238E27FC236}">
                <a16:creationId xmlns:a16="http://schemas.microsoft.com/office/drawing/2014/main" id="{EE80408B-6E91-9F3A-7218-9B4CA4B9FFB0}"/>
              </a:ext>
            </a:extLst>
          </p:cNvPr>
          <p:cNvGrpSpPr/>
          <p:nvPr/>
        </p:nvGrpSpPr>
        <p:grpSpPr>
          <a:xfrm>
            <a:off x="136621" y="1941437"/>
            <a:ext cx="5506567" cy="3858816"/>
            <a:chOff x="136621" y="1941437"/>
            <a:chExt cx="5506567" cy="3858816"/>
          </a:xfrm>
        </p:grpSpPr>
        <p:pic>
          <p:nvPicPr>
            <p:cNvPr id="3" name="Picture 2">
              <a:extLst>
                <a:ext uri="{FF2B5EF4-FFF2-40B4-BE49-F238E27FC236}">
                  <a16:creationId xmlns:a16="http://schemas.microsoft.com/office/drawing/2014/main" id="{708D430B-1ADB-8B7B-7653-F3CF448C4E1F}"/>
                </a:ext>
              </a:extLst>
            </p:cNvPr>
            <p:cNvPicPr>
              <a:picLocks noChangeAspect="1"/>
            </p:cNvPicPr>
            <p:nvPr/>
          </p:nvPicPr>
          <p:blipFill rotWithShape="1">
            <a:blip r:embed="rId3">
              <a:extLst>
                <a:ext uri="{28A0092B-C50C-407E-A947-70E740481C1C}">
                  <a14:useLocalDpi xmlns:a14="http://schemas.microsoft.com/office/drawing/2010/main" val="0"/>
                </a:ext>
              </a:extLst>
            </a:blip>
            <a:srcRect l="66200" t="7592" r="9738" b="54929"/>
            <a:stretch/>
          </p:blipFill>
          <p:spPr>
            <a:xfrm>
              <a:off x="3728823" y="1941437"/>
              <a:ext cx="1914365" cy="3858816"/>
            </a:xfrm>
            <a:prstGeom prst="rect">
              <a:avLst/>
            </a:prstGeom>
          </p:spPr>
        </p:pic>
        <p:pic>
          <p:nvPicPr>
            <p:cNvPr id="10" name="Picture 9">
              <a:extLst>
                <a:ext uri="{FF2B5EF4-FFF2-40B4-BE49-F238E27FC236}">
                  <a16:creationId xmlns:a16="http://schemas.microsoft.com/office/drawing/2014/main" id="{DB718981-554E-D871-FBBA-FFFDED8417F9}"/>
                </a:ext>
              </a:extLst>
            </p:cNvPr>
            <p:cNvPicPr>
              <a:picLocks noChangeAspect="1"/>
            </p:cNvPicPr>
            <p:nvPr/>
          </p:nvPicPr>
          <p:blipFill rotWithShape="1">
            <a:blip r:embed="rId3">
              <a:extLst>
                <a:ext uri="{28A0092B-C50C-407E-A947-70E740481C1C}">
                  <a14:useLocalDpi xmlns:a14="http://schemas.microsoft.com/office/drawing/2010/main" val="0"/>
                </a:ext>
              </a:extLst>
            </a:blip>
            <a:srcRect l="8061" t="7592" r="46487" b="54929"/>
            <a:stretch/>
          </p:blipFill>
          <p:spPr>
            <a:xfrm>
              <a:off x="136621" y="1941437"/>
              <a:ext cx="3616229" cy="3858816"/>
            </a:xfrm>
            <a:prstGeom prst="rect">
              <a:avLst/>
            </a:prstGeom>
          </p:spPr>
        </p:pic>
      </p:grpSp>
      <p:pic>
        <p:nvPicPr>
          <p:cNvPr id="14" name="Picture 13">
            <a:extLst>
              <a:ext uri="{FF2B5EF4-FFF2-40B4-BE49-F238E27FC236}">
                <a16:creationId xmlns:a16="http://schemas.microsoft.com/office/drawing/2014/main" id="{255B37EB-4817-86FD-8CC4-90EEBA1A2B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31" t="2723" r="47125" b="82778"/>
          <a:stretch/>
        </p:blipFill>
        <p:spPr>
          <a:xfrm>
            <a:off x="107513" y="54142"/>
            <a:ext cx="4384414" cy="1722389"/>
          </a:xfrm>
          <a:prstGeom prst="rect">
            <a:avLst/>
          </a:prstGeom>
        </p:spPr>
      </p:pic>
    </p:spTree>
    <p:extLst>
      <p:ext uri="{BB962C8B-B14F-4D97-AF65-F5344CB8AC3E}">
        <p14:creationId xmlns:p14="http://schemas.microsoft.com/office/powerpoint/2010/main" val="65291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BC3B8B-737A-38AC-7F74-397E86AE0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605" b="47085"/>
          <a:stretch/>
        </p:blipFill>
        <p:spPr>
          <a:xfrm>
            <a:off x="181591" y="1516877"/>
            <a:ext cx="4339444" cy="5177367"/>
          </a:xfrm>
          <a:prstGeom prst="rect">
            <a:avLst/>
          </a:prstGeom>
        </p:spPr>
      </p:pic>
      <p:pic>
        <p:nvPicPr>
          <p:cNvPr id="5" name="Picture 4">
            <a:extLst>
              <a:ext uri="{FF2B5EF4-FFF2-40B4-BE49-F238E27FC236}">
                <a16:creationId xmlns:a16="http://schemas.microsoft.com/office/drawing/2014/main" id="{488B68BD-8E95-9069-DA07-313E9629F6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35" t="7884" r="1025" b="24616"/>
          <a:stretch/>
        </p:blipFill>
        <p:spPr>
          <a:xfrm>
            <a:off x="9006524" y="163277"/>
            <a:ext cx="3034341" cy="6411693"/>
          </a:xfrm>
          <a:prstGeom prst="rect">
            <a:avLst/>
          </a:prstGeom>
        </p:spPr>
      </p:pic>
      <p:pic>
        <p:nvPicPr>
          <p:cNvPr id="7" name="Picture 6">
            <a:extLst>
              <a:ext uri="{FF2B5EF4-FFF2-40B4-BE49-F238E27FC236}">
                <a16:creationId xmlns:a16="http://schemas.microsoft.com/office/drawing/2014/main" id="{800A9519-896F-BABC-837A-912204703A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736" r="42605" b="8352"/>
          <a:stretch/>
        </p:blipFill>
        <p:spPr>
          <a:xfrm>
            <a:off x="4521035" y="1898650"/>
            <a:ext cx="4384414" cy="3846642"/>
          </a:xfrm>
          <a:prstGeom prst="rect">
            <a:avLst/>
          </a:prstGeom>
        </p:spPr>
      </p:pic>
      <p:sp>
        <p:nvSpPr>
          <p:cNvPr id="10" name="Title 1">
            <a:extLst>
              <a:ext uri="{FF2B5EF4-FFF2-40B4-BE49-F238E27FC236}">
                <a16:creationId xmlns:a16="http://schemas.microsoft.com/office/drawing/2014/main" id="{3A9E235F-8190-CCC6-FC51-25741C67DE75}"/>
              </a:ext>
            </a:extLst>
          </p:cNvPr>
          <p:cNvSpPr txBox="1">
            <a:spLocks/>
          </p:cNvSpPr>
          <p:nvPr/>
        </p:nvSpPr>
        <p:spPr bwMode="auto">
          <a:xfrm>
            <a:off x="4762206" y="585518"/>
            <a:ext cx="483899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3200" b="1" dirty="0">
                <a:solidFill>
                  <a:srgbClr val="C00000"/>
                </a:solidFill>
                <a:latin typeface="D-DIN" panose="020B05040302020A0204" pitchFamily="34" charset="0"/>
                <a:cs typeface="Times New Roman" panose="02020603050405020304" pitchFamily="18" charset="0"/>
              </a:rPr>
              <a:t>#JAINSAABKEGEMS</a:t>
            </a:r>
          </a:p>
          <a:p>
            <a:pPr algn="l"/>
            <a:r>
              <a:rPr lang="en-US" sz="2400" b="1" dirty="0">
                <a:solidFill>
                  <a:srgbClr val="1E438B"/>
                </a:solidFill>
                <a:latin typeface="D-DIN" panose="020B05040302020A0204" pitchFamily="34" charset="0"/>
                <a:cs typeface="Times New Roman" panose="02020603050405020304" pitchFamily="18" charset="0"/>
              </a:rPr>
              <a:t>COMBINED 2 YEARS ANALYSIS</a:t>
            </a:r>
            <a:endParaRPr lang="en-IN" sz="2400" b="1" dirty="0">
              <a:solidFill>
                <a:srgbClr val="1E438B"/>
              </a:solidFill>
              <a:latin typeface="D-DIN" panose="020B05040302020A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A1432FBC-70E8-0ADD-4577-E693648F3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31" t="2723" r="47125" b="82778"/>
          <a:stretch/>
        </p:blipFill>
        <p:spPr>
          <a:xfrm>
            <a:off x="107513" y="54142"/>
            <a:ext cx="4384414" cy="1722389"/>
          </a:xfrm>
          <a:prstGeom prst="rect">
            <a:avLst/>
          </a:prstGeom>
        </p:spPr>
      </p:pic>
    </p:spTree>
    <p:extLst>
      <p:ext uri="{BB962C8B-B14F-4D97-AF65-F5344CB8AC3E}">
        <p14:creationId xmlns:p14="http://schemas.microsoft.com/office/powerpoint/2010/main" val="43733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97681-E9F5-7BC6-0D6B-380A47B526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1" t="2723" r="47125" b="82778"/>
          <a:stretch/>
        </p:blipFill>
        <p:spPr>
          <a:xfrm>
            <a:off x="107513" y="54142"/>
            <a:ext cx="4384414" cy="1722389"/>
          </a:xfrm>
          <a:prstGeom prst="rect">
            <a:avLst/>
          </a:prstGeom>
        </p:spPr>
      </p:pic>
      <p:pic>
        <p:nvPicPr>
          <p:cNvPr id="5" name="Picture 4">
            <a:extLst>
              <a:ext uri="{FF2B5EF4-FFF2-40B4-BE49-F238E27FC236}">
                <a16:creationId xmlns:a16="http://schemas.microsoft.com/office/drawing/2014/main" id="{76588011-7C5A-7116-1A98-45561C66EA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78" t="16561" r="35755" b="40014"/>
          <a:stretch/>
        </p:blipFill>
        <p:spPr>
          <a:xfrm>
            <a:off x="76654" y="1844758"/>
            <a:ext cx="4487570" cy="4403641"/>
          </a:xfrm>
          <a:prstGeom prst="rect">
            <a:avLst/>
          </a:prstGeom>
        </p:spPr>
      </p:pic>
      <p:pic>
        <p:nvPicPr>
          <p:cNvPr id="7" name="Picture 6">
            <a:extLst>
              <a:ext uri="{FF2B5EF4-FFF2-40B4-BE49-F238E27FC236}">
                <a16:creationId xmlns:a16="http://schemas.microsoft.com/office/drawing/2014/main" id="{A838040A-2FAD-9B28-9C4B-413E3D7E01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78" t="60214" r="35755" b="2579"/>
          <a:stretch/>
        </p:blipFill>
        <p:spPr>
          <a:xfrm>
            <a:off x="4545394" y="1790700"/>
            <a:ext cx="5679456" cy="4775200"/>
          </a:xfrm>
          <a:prstGeom prst="rect">
            <a:avLst/>
          </a:prstGeom>
        </p:spPr>
      </p:pic>
      <p:pic>
        <p:nvPicPr>
          <p:cNvPr id="10" name="Picture 9">
            <a:extLst>
              <a:ext uri="{FF2B5EF4-FFF2-40B4-BE49-F238E27FC236}">
                <a16:creationId xmlns:a16="http://schemas.microsoft.com/office/drawing/2014/main" id="{7635BB16-B082-1C50-51C1-39209C3EF5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598" t="16173" r="8196" b="5702"/>
          <a:stretch/>
        </p:blipFill>
        <p:spPr>
          <a:xfrm>
            <a:off x="10295569" y="115180"/>
            <a:ext cx="1791235" cy="6656558"/>
          </a:xfrm>
          <a:prstGeom prst="rect">
            <a:avLst/>
          </a:prstGeom>
        </p:spPr>
      </p:pic>
      <p:sp>
        <p:nvSpPr>
          <p:cNvPr id="3" name="Title 1">
            <a:extLst>
              <a:ext uri="{FF2B5EF4-FFF2-40B4-BE49-F238E27FC236}">
                <a16:creationId xmlns:a16="http://schemas.microsoft.com/office/drawing/2014/main" id="{CD0D90DA-F3AB-0C63-08E5-ED72936BC2B4}"/>
              </a:ext>
            </a:extLst>
          </p:cNvPr>
          <p:cNvSpPr txBox="1">
            <a:spLocks/>
          </p:cNvSpPr>
          <p:nvPr/>
        </p:nvSpPr>
        <p:spPr bwMode="auto">
          <a:xfrm>
            <a:off x="4762206" y="585518"/>
            <a:ext cx="483899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3200" b="1" dirty="0">
                <a:solidFill>
                  <a:srgbClr val="C00000"/>
                </a:solidFill>
                <a:latin typeface="D-DIN" panose="020B05040302020A0204" pitchFamily="34" charset="0"/>
                <a:cs typeface="Times New Roman" panose="02020603050405020304" pitchFamily="18" charset="0"/>
              </a:rPr>
              <a:t>#JAINSAABKEGEMS</a:t>
            </a:r>
          </a:p>
          <a:p>
            <a:pPr algn="l"/>
            <a:r>
              <a:rPr lang="en-US" sz="2400" b="1" dirty="0">
                <a:solidFill>
                  <a:srgbClr val="1E438B"/>
                </a:solidFill>
                <a:latin typeface="D-DIN" panose="020B05040302020A0204" pitchFamily="34" charset="0"/>
                <a:cs typeface="Times New Roman" panose="02020603050405020304" pitchFamily="18" charset="0"/>
              </a:rPr>
              <a:t>3</a:t>
            </a:r>
            <a:r>
              <a:rPr lang="en-US" sz="2400" b="1" baseline="30000" dirty="0">
                <a:solidFill>
                  <a:srgbClr val="1E438B"/>
                </a:solidFill>
                <a:latin typeface="D-DIN" panose="020B05040302020A0204" pitchFamily="34" charset="0"/>
                <a:cs typeface="Times New Roman" panose="02020603050405020304" pitchFamily="18" charset="0"/>
              </a:rPr>
              <a:t>rd</a:t>
            </a:r>
            <a:r>
              <a:rPr lang="en-US" sz="2400" b="1" dirty="0">
                <a:solidFill>
                  <a:srgbClr val="1E438B"/>
                </a:solidFill>
                <a:latin typeface="D-DIN" panose="020B05040302020A0204" pitchFamily="34" charset="0"/>
                <a:cs typeface="Times New Roman" panose="02020603050405020304" pitchFamily="18" charset="0"/>
              </a:rPr>
              <a:t> YEAR ANALYSIS (1 Year)</a:t>
            </a:r>
            <a:endParaRPr lang="en-IN" sz="2400" b="1" dirty="0">
              <a:solidFill>
                <a:srgbClr val="1E438B"/>
              </a:solidFill>
              <a:latin typeface="D-DIN" panose="020B05040302020A0204" pitchFamily="34" charset="0"/>
              <a:cs typeface="Times New Roman" panose="02020603050405020304" pitchFamily="18" charset="0"/>
            </a:endParaRPr>
          </a:p>
        </p:txBody>
      </p:sp>
    </p:spTree>
    <p:extLst>
      <p:ext uri="{BB962C8B-B14F-4D97-AF65-F5344CB8AC3E}">
        <p14:creationId xmlns:p14="http://schemas.microsoft.com/office/powerpoint/2010/main" val="2678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57718-8D21-57F7-0854-1A0631E11C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0" t="17223" r="36615" b="35801"/>
          <a:stretch/>
        </p:blipFill>
        <p:spPr>
          <a:xfrm>
            <a:off x="114299" y="1776530"/>
            <a:ext cx="4341328" cy="5081469"/>
          </a:xfrm>
          <a:prstGeom prst="rect">
            <a:avLst/>
          </a:prstGeom>
        </p:spPr>
      </p:pic>
      <p:pic>
        <p:nvPicPr>
          <p:cNvPr id="7" name="Picture 6">
            <a:extLst>
              <a:ext uri="{FF2B5EF4-FFF2-40B4-BE49-F238E27FC236}">
                <a16:creationId xmlns:a16="http://schemas.microsoft.com/office/drawing/2014/main" id="{20C3963C-8860-7F0E-D724-EE8E5EF228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30" t="64450" r="36615" b="2047"/>
          <a:stretch/>
        </p:blipFill>
        <p:spPr>
          <a:xfrm>
            <a:off x="4476294" y="1776530"/>
            <a:ext cx="5390530" cy="4500002"/>
          </a:xfrm>
          <a:prstGeom prst="rect">
            <a:avLst/>
          </a:prstGeom>
        </p:spPr>
      </p:pic>
      <p:pic>
        <p:nvPicPr>
          <p:cNvPr id="10" name="Picture 9">
            <a:extLst>
              <a:ext uri="{FF2B5EF4-FFF2-40B4-BE49-F238E27FC236}">
                <a16:creationId xmlns:a16="http://schemas.microsoft.com/office/drawing/2014/main" id="{BE4172F9-6A05-949A-82D9-E44DEE8C06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168" t="16459" r="4089" b="17680"/>
          <a:stretch/>
        </p:blipFill>
        <p:spPr>
          <a:xfrm>
            <a:off x="9888094" y="54142"/>
            <a:ext cx="2276690" cy="6749716"/>
          </a:xfrm>
          <a:prstGeom prst="rect">
            <a:avLst/>
          </a:prstGeom>
        </p:spPr>
      </p:pic>
      <p:sp>
        <p:nvSpPr>
          <p:cNvPr id="2" name="Title 1">
            <a:extLst>
              <a:ext uri="{FF2B5EF4-FFF2-40B4-BE49-F238E27FC236}">
                <a16:creationId xmlns:a16="http://schemas.microsoft.com/office/drawing/2014/main" id="{2033D039-086C-376C-AD2A-CD810472C6DC}"/>
              </a:ext>
            </a:extLst>
          </p:cNvPr>
          <p:cNvSpPr txBox="1">
            <a:spLocks/>
          </p:cNvSpPr>
          <p:nvPr/>
        </p:nvSpPr>
        <p:spPr bwMode="auto">
          <a:xfrm>
            <a:off x="4762206" y="585518"/>
            <a:ext cx="4838994"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3200" b="1" dirty="0">
                <a:solidFill>
                  <a:srgbClr val="C00000"/>
                </a:solidFill>
                <a:latin typeface="D-DIN" panose="020B05040302020A0204" pitchFamily="34" charset="0"/>
                <a:cs typeface="Times New Roman" panose="02020603050405020304" pitchFamily="18" charset="0"/>
              </a:rPr>
              <a:t>#JAINSAABKEGEMS</a:t>
            </a:r>
          </a:p>
          <a:p>
            <a:pPr algn="l"/>
            <a:r>
              <a:rPr lang="en-US" sz="2400" b="1" dirty="0">
                <a:solidFill>
                  <a:srgbClr val="1E438B"/>
                </a:solidFill>
                <a:latin typeface="D-DIN" panose="020B05040302020A0204" pitchFamily="34" charset="0"/>
                <a:cs typeface="Times New Roman" panose="02020603050405020304" pitchFamily="18" charset="0"/>
              </a:rPr>
              <a:t>COMBINED 3 YEARS ANALYSIS</a:t>
            </a:r>
            <a:endParaRPr lang="en-IN" sz="2400" b="1" dirty="0">
              <a:solidFill>
                <a:srgbClr val="1E438B"/>
              </a:solidFill>
              <a:latin typeface="D-DIN" panose="020B05040302020A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0AC1C40-A95E-97DB-1F62-BC77AAC811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31" t="2723" r="47125" b="82778"/>
          <a:stretch/>
        </p:blipFill>
        <p:spPr>
          <a:xfrm>
            <a:off x="107513" y="54142"/>
            <a:ext cx="4384414" cy="1722389"/>
          </a:xfrm>
          <a:prstGeom prst="rect">
            <a:avLst/>
          </a:prstGeom>
        </p:spPr>
      </p:pic>
    </p:spTree>
    <p:extLst>
      <p:ext uri="{BB962C8B-B14F-4D97-AF65-F5344CB8AC3E}">
        <p14:creationId xmlns:p14="http://schemas.microsoft.com/office/powerpoint/2010/main" val="378965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295B22-31CA-4C63-827A-2B3CEE489206}"/>
              </a:ext>
            </a:extLst>
          </p:cNvPr>
          <p:cNvSpPr txBox="1">
            <a:spLocks/>
          </p:cNvSpPr>
          <p:nvPr/>
        </p:nvSpPr>
        <p:spPr bwMode="auto">
          <a:xfrm>
            <a:off x="358556" y="297659"/>
            <a:ext cx="8975449"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2800" b="1" dirty="0">
                <a:solidFill>
                  <a:srgbClr val="0046AA"/>
                </a:solidFill>
                <a:latin typeface="D-DIN" panose="020B05040302020A0204" pitchFamily="34" charset="0"/>
                <a:cs typeface="Times New Roman" panose="02020603050405020304" pitchFamily="18" charset="0"/>
              </a:rPr>
              <a:t>#JAINSAABKEGEMS</a:t>
            </a:r>
            <a:endParaRPr lang="en-IN" sz="2800" b="1" dirty="0">
              <a:solidFill>
                <a:srgbClr val="0046AA"/>
              </a:solidFill>
              <a:latin typeface="D-DIN" panose="020B05040302020A0204" pitchFamily="34"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62AB9B32-0F66-1F6D-5386-CD6500DCDADB}"/>
              </a:ext>
            </a:extLst>
          </p:cNvPr>
          <p:cNvGraphicFramePr>
            <a:graphicFrameLocks noGrp="1"/>
          </p:cNvGraphicFramePr>
          <p:nvPr>
            <p:extLst>
              <p:ext uri="{D42A27DB-BD31-4B8C-83A1-F6EECF244321}">
                <p14:modId xmlns:p14="http://schemas.microsoft.com/office/powerpoint/2010/main" val="3879541930"/>
              </p:ext>
            </p:extLst>
          </p:nvPr>
        </p:nvGraphicFramePr>
        <p:xfrm>
          <a:off x="482380" y="1331623"/>
          <a:ext cx="6147020" cy="4319302"/>
        </p:xfrm>
        <a:graphic>
          <a:graphicData uri="http://schemas.openxmlformats.org/drawingml/2006/table">
            <a:tbl>
              <a:tblPr firstRow="1" bandRow="1">
                <a:tableStyleId>{5C22544A-7EE6-4342-B048-85BDC9FD1C3A}</a:tableStyleId>
              </a:tblPr>
              <a:tblGrid>
                <a:gridCol w="4178520">
                  <a:extLst>
                    <a:ext uri="{9D8B030D-6E8A-4147-A177-3AD203B41FA5}">
                      <a16:colId xmlns:a16="http://schemas.microsoft.com/office/drawing/2014/main" val="1468682206"/>
                    </a:ext>
                  </a:extLst>
                </a:gridCol>
                <a:gridCol w="1968500">
                  <a:extLst>
                    <a:ext uri="{9D8B030D-6E8A-4147-A177-3AD203B41FA5}">
                      <a16:colId xmlns:a16="http://schemas.microsoft.com/office/drawing/2014/main" val="910572221"/>
                    </a:ext>
                  </a:extLst>
                </a:gridCol>
              </a:tblGrid>
              <a:tr h="422291">
                <a:tc>
                  <a:txBody>
                    <a:bodyPr/>
                    <a:lstStyle/>
                    <a:p>
                      <a:r>
                        <a:rPr lang="en-US" sz="2400" dirty="0">
                          <a:latin typeface="D-DIN" panose="020B0504030202030204" pitchFamily="34" charset="0"/>
                          <a:cs typeface="Calibri" panose="020F0502020204030204" pitchFamily="34" charset="0"/>
                        </a:rPr>
                        <a:t>Particulars</a:t>
                      </a:r>
                    </a:p>
                  </a:txBody>
                  <a:tcPr anchor="ctr">
                    <a:lnB w="12700" cap="flat" cmpd="sng" algn="ctr">
                      <a:solidFill>
                        <a:schemeClr val="accent2">
                          <a:lumMod val="20000"/>
                          <a:lumOff val="80000"/>
                        </a:schemeClr>
                      </a:solidFill>
                      <a:prstDash val="solid"/>
                      <a:round/>
                      <a:headEnd type="none" w="med" len="med"/>
                      <a:tailEnd type="none" w="med" len="med"/>
                    </a:lnB>
                    <a:solidFill>
                      <a:srgbClr val="1E438B"/>
                    </a:solidFill>
                  </a:tcPr>
                </a:tc>
                <a:tc>
                  <a:txBody>
                    <a:bodyPr/>
                    <a:lstStyle/>
                    <a:p>
                      <a:pPr algn="ctr"/>
                      <a:endParaRPr lang="en-US" sz="2400" dirty="0">
                        <a:latin typeface="D-DIN" panose="020B0504030202030204" pitchFamily="34" charset="0"/>
                        <a:cs typeface="Calibri" panose="020F0502020204030204" pitchFamily="34" charset="0"/>
                      </a:endParaRPr>
                    </a:p>
                  </a:txBody>
                  <a:tcPr>
                    <a:lnB w="12700" cap="flat" cmpd="sng" algn="ctr">
                      <a:solidFill>
                        <a:schemeClr val="accent2">
                          <a:lumMod val="20000"/>
                          <a:lumOff val="80000"/>
                        </a:schemeClr>
                      </a:solidFill>
                      <a:prstDash val="solid"/>
                      <a:round/>
                      <a:headEnd type="none" w="med" len="med"/>
                      <a:tailEnd type="none" w="med" len="med"/>
                    </a:lnB>
                    <a:solidFill>
                      <a:srgbClr val="1E438B"/>
                    </a:solidFill>
                  </a:tcPr>
                </a:tc>
                <a:extLst>
                  <a:ext uri="{0D108BD9-81ED-4DB2-BD59-A6C34878D82A}">
                    <a16:rowId xmlns:a16="http://schemas.microsoft.com/office/drawing/2014/main" val="1917069827"/>
                  </a:ext>
                </a:extLst>
              </a:tr>
              <a:tr h="422291">
                <a:tc>
                  <a:txBody>
                    <a:bodyPr/>
                    <a:lstStyle/>
                    <a:p>
                      <a:r>
                        <a:rPr lang="en-US" sz="2400" kern="1200" dirty="0">
                          <a:solidFill>
                            <a:schemeClr val="dk1"/>
                          </a:solidFill>
                          <a:latin typeface="D-DIN" panose="020B0504030202030204" pitchFamily="34" charset="0"/>
                          <a:ea typeface="+mn-ea"/>
                          <a:cs typeface="Calibri" panose="020F0502020204030204" pitchFamily="34" charset="0"/>
                        </a:rPr>
                        <a:t>Total Recommendations</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a:r>
                        <a:rPr lang="en-US" sz="2400" kern="1200" dirty="0">
                          <a:solidFill>
                            <a:schemeClr val="dk1"/>
                          </a:solidFill>
                          <a:latin typeface="D-DIN" panose="020B0504030202030204" pitchFamily="34" charset="0"/>
                          <a:ea typeface="+mn-ea"/>
                          <a:cs typeface="Calibri" panose="020F0502020204030204" pitchFamily="34" charset="0"/>
                        </a:rPr>
                        <a:t>744</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79664360"/>
                  </a:ext>
                </a:extLst>
              </a:tr>
              <a:tr h="422291">
                <a:tc>
                  <a:txBody>
                    <a:bodyPr/>
                    <a:lstStyle/>
                    <a:p>
                      <a:r>
                        <a:rPr lang="en-US" sz="2400" kern="1200" dirty="0">
                          <a:solidFill>
                            <a:schemeClr val="dk1"/>
                          </a:solidFill>
                          <a:latin typeface="D-DIN" panose="020B0504030202030204" pitchFamily="34" charset="0"/>
                          <a:ea typeface="+mn-ea"/>
                          <a:cs typeface="Calibri" panose="020F0502020204030204" pitchFamily="34" charset="0"/>
                        </a:rPr>
                        <a:t>Total Target Achieved</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a:r>
                        <a:rPr lang="en-US" sz="2400" kern="1200" dirty="0">
                          <a:solidFill>
                            <a:schemeClr val="dk1"/>
                          </a:solidFill>
                          <a:latin typeface="D-DIN" panose="020B0504030202030204" pitchFamily="34" charset="0"/>
                          <a:ea typeface="+mn-ea"/>
                          <a:cs typeface="Calibri" panose="020F0502020204030204" pitchFamily="34" charset="0"/>
                        </a:rPr>
                        <a:t>610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19779964"/>
                  </a:ext>
                </a:extLst>
              </a:tr>
              <a:tr h="422291">
                <a:tc>
                  <a:txBody>
                    <a:bodyPr/>
                    <a:lstStyle/>
                    <a:p>
                      <a:r>
                        <a:rPr lang="en-US" sz="2400" kern="1200" dirty="0">
                          <a:solidFill>
                            <a:schemeClr val="dk1"/>
                          </a:solidFill>
                          <a:latin typeface="D-DIN" panose="020B0504030202030204" pitchFamily="34" charset="0"/>
                          <a:ea typeface="+mn-ea"/>
                          <a:cs typeface="Calibri" panose="020F0502020204030204" pitchFamily="34" charset="0"/>
                        </a:rPr>
                        <a:t>Net Investment as on 26-07-23</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a:r>
                        <a:rPr lang="en-US" sz="2400" kern="1200" dirty="0">
                          <a:solidFill>
                            <a:schemeClr val="dk1"/>
                          </a:solidFill>
                          <a:latin typeface="D-DIN" panose="020B0504030202030204" pitchFamily="34" charset="0"/>
                          <a:ea typeface="+mn-ea"/>
                          <a:cs typeface="Calibri" panose="020F0502020204030204" pitchFamily="34" charset="0"/>
                        </a:rPr>
                        <a:t>268,732 </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53961646"/>
                  </a:ext>
                </a:extLst>
              </a:tr>
              <a:tr h="729176">
                <a:tc>
                  <a:txBody>
                    <a:bodyPr/>
                    <a:lstStyle/>
                    <a:p>
                      <a:r>
                        <a:rPr lang="en-US" sz="2400" kern="1200" dirty="0">
                          <a:solidFill>
                            <a:schemeClr val="dk1"/>
                          </a:solidFill>
                          <a:latin typeface="D-DIN" panose="020B0504030202030204" pitchFamily="34" charset="0"/>
                          <a:ea typeface="+mn-ea"/>
                          <a:cs typeface="Calibri" panose="020F0502020204030204" pitchFamily="34" charset="0"/>
                        </a:rPr>
                        <a:t>Valuation of Stock which are open for Target as on 26-07-23</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fontAlgn="b"/>
                      <a:r>
                        <a:rPr lang="en-US" sz="2400" kern="1200" dirty="0">
                          <a:solidFill>
                            <a:schemeClr val="dk1"/>
                          </a:solidFill>
                          <a:latin typeface="D-DIN" panose="020B0504030202030204" pitchFamily="34" charset="0"/>
                          <a:ea typeface="+mn-ea"/>
                          <a:cs typeface="Calibri" panose="020F0502020204030204" pitchFamily="34" charset="0"/>
                        </a:rPr>
                        <a:t>1,177,757 </a:t>
                      </a:r>
                    </a:p>
                  </a:txBody>
                  <a:tcPr marL="9525" marR="9525" marT="9525" marB="0"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0483701"/>
                  </a:ext>
                </a:extLst>
              </a:tr>
              <a:tr h="491837">
                <a:tc>
                  <a:txBody>
                    <a:bodyPr/>
                    <a:lstStyle/>
                    <a:p>
                      <a:r>
                        <a:rPr lang="en-US" sz="2400" kern="1200" dirty="0">
                          <a:solidFill>
                            <a:schemeClr val="dk1"/>
                          </a:solidFill>
                          <a:latin typeface="D-DIN" panose="020B0504030202030204" pitchFamily="34" charset="0"/>
                          <a:ea typeface="+mn-ea"/>
                          <a:cs typeface="Calibri" panose="020F0502020204030204" pitchFamily="34" charset="0"/>
                        </a:rPr>
                        <a:t>Profit (Closing Stock Valuation Basis)</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fontAlgn="b"/>
                      <a:r>
                        <a:rPr lang="en-US" sz="2400" kern="1200" dirty="0">
                          <a:solidFill>
                            <a:schemeClr val="dk1"/>
                          </a:solidFill>
                          <a:latin typeface="D-DIN" panose="020B0504030202030204" pitchFamily="34" charset="0"/>
                          <a:ea typeface="+mn-ea"/>
                          <a:cs typeface="Calibri" panose="020F0502020204030204" pitchFamily="34" charset="0"/>
                        </a:rPr>
                        <a:t>909,024 </a:t>
                      </a:r>
                    </a:p>
                  </a:txBody>
                  <a:tcPr marL="9525" marR="9525" marT="9525" marB="0"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6534524"/>
                  </a:ext>
                </a:extLst>
              </a:tr>
              <a:tr h="422291">
                <a:tc>
                  <a:txBody>
                    <a:bodyPr/>
                    <a:lstStyle/>
                    <a:p>
                      <a:pPr algn="l" fontAlgn="b"/>
                      <a:r>
                        <a:rPr lang="en-US" sz="2400" kern="1200" dirty="0">
                          <a:solidFill>
                            <a:schemeClr val="dk1"/>
                          </a:solidFill>
                          <a:latin typeface="D-DIN" panose="020B0504030202030204" pitchFamily="34" charset="0"/>
                          <a:ea typeface="+mn-ea"/>
                          <a:cs typeface="Calibri" panose="020F0502020204030204" pitchFamily="34" charset="0"/>
                        </a:rPr>
                        <a:t>  XIRR*</a:t>
                      </a:r>
                    </a:p>
                  </a:txBody>
                  <a:tcPr marL="9525" marR="9525" marT="9525" marB="0"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B9D5FF"/>
                    </a:solidFill>
                  </a:tcPr>
                </a:tc>
                <a:tc>
                  <a:txBody>
                    <a:bodyPr/>
                    <a:lstStyle/>
                    <a:p>
                      <a:pPr algn="ctr" fontAlgn="b"/>
                      <a:r>
                        <a:rPr lang="en-US" sz="2400" kern="1200" dirty="0">
                          <a:solidFill>
                            <a:schemeClr val="dk1"/>
                          </a:solidFill>
                          <a:latin typeface="D-DIN" panose="020B0504030202030204" pitchFamily="34" charset="0"/>
                          <a:ea typeface="+mn-ea"/>
                          <a:cs typeface="Calibri" panose="020F0502020204030204" pitchFamily="34" charset="0"/>
                        </a:rPr>
                        <a:t>50.36 %</a:t>
                      </a:r>
                    </a:p>
                  </a:txBody>
                  <a:tcPr marL="9525" marR="9525" marT="9525" marB="0"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B9D5FF"/>
                    </a:solidFill>
                  </a:tcPr>
                </a:tc>
                <a:extLst>
                  <a:ext uri="{0D108BD9-81ED-4DB2-BD59-A6C34878D82A}">
                    <a16:rowId xmlns:a16="http://schemas.microsoft.com/office/drawing/2014/main" val="1010301302"/>
                  </a:ext>
                </a:extLst>
              </a:tr>
              <a:tr h="422291">
                <a:tc>
                  <a:txBody>
                    <a:bodyPr/>
                    <a:lstStyle/>
                    <a:p>
                      <a:pPr algn="l" fontAlgn="b"/>
                      <a:r>
                        <a:rPr lang="en-US" sz="2400" kern="1200" dirty="0">
                          <a:solidFill>
                            <a:schemeClr val="dk1"/>
                          </a:solidFill>
                          <a:latin typeface="D-DIN" panose="020B0504030202030204" pitchFamily="34" charset="0"/>
                          <a:ea typeface="+mn-ea"/>
                          <a:cs typeface="Calibri" panose="020F0502020204030204" pitchFamily="34" charset="0"/>
                        </a:rPr>
                        <a:t>  Maximum Fund Involvement</a:t>
                      </a:r>
                    </a:p>
                  </a:txBody>
                  <a:tcPr marL="9525" marR="9525" marT="9525" marB="0"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fontAlgn="b"/>
                      <a:r>
                        <a:rPr lang="en-US" sz="2400" kern="1200" dirty="0">
                          <a:solidFill>
                            <a:schemeClr val="dk1"/>
                          </a:solidFill>
                          <a:latin typeface="D-DIN" panose="020B0504030202030204" pitchFamily="34" charset="0"/>
                          <a:ea typeface="+mn-ea"/>
                          <a:cs typeface="Calibri" panose="020F0502020204030204" pitchFamily="34" charset="0"/>
                        </a:rPr>
                        <a:t>895,362 </a:t>
                      </a:r>
                    </a:p>
                  </a:txBody>
                  <a:tcPr marL="9525" marR="9525" marT="9525" marB="0"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5881819"/>
                  </a:ext>
                </a:extLst>
              </a:tr>
            </a:tbl>
          </a:graphicData>
        </a:graphic>
      </p:graphicFrame>
      <p:sp>
        <p:nvSpPr>
          <p:cNvPr id="2" name="Title 1">
            <a:extLst>
              <a:ext uri="{FF2B5EF4-FFF2-40B4-BE49-F238E27FC236}">
                <a16:creationId xmlns:a16="http://schemas.microsoft.com/office/drawing/2014/main" id="{3F1DA6AB-76FC-BD42-4E9B-B87AC1A4EA08}"/>
              </a:ext>
            </a:extLst>
          </p:cNvPr>
          <p:cNvSpPr txBox="1">
            <a:spLocks/>
          </p:cNvSpPr>
          <p:nvPr/>
        </p:nvSpPr>
        <p:spPr bwMode="auto">
          <a:xfrm>
            <a:off x="358556" y="885065"/>
            <a:ext cx="8975449" cy="4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1800" b="1" i="0" u="none" strike="noStrike" dirty="0">
                <a:solidFill>
                  <a:srgbClr val="C00000"/>
                </a:solidFill>
                <a:effectLst/>
                <a:latin typeface="Calibri" panose="020F0502020204030204" pitchFamily="34" charset="0"/>
              </a:rPr>
              <a:t>If 10000 Invested in every </a:t>
            </a:r>
            <a:r>
              <a:rPr lang="en-US" sz="1800" b="1" dirty="0">
                <a:solidFill>
                  <a:srgbClr val="C00000"/>
                </a:solidFill>
                <a:latin typeface="Calibri" panose="020F0502020204030204" pitchFamily="34" charset="0"/>
              </a:rPr>
              <a:t>Recommendation and Exit on Target</a:t>
            </a:r>
            <a:endParaRPr lang="en-IN" sz="1800" b="1" dirty="0">
              <a:solidFill>
                <a:srgbClr val="C00000"/>
              </a:solidFill>
              <a:latin typeface="Calibri" panose="020F0502020204030204" pitchFamily="34" charset="0"/>
            </a:endParaRPr>
          </a:p>
        </p:txBody>
      </p:sp>
      <p:sp>
        <p:nvSpPr>
          <p:cNvPr id="4" name="Rectangle 3">
            <a:extLst>
              <a:ext uri="{FF2B5EF4-FFF2-40B4-BE49-F238E27FC236}">
                <a16:creationId xmlns:a16="http://schemas.microsoft.com/office/drawing/2014/main" id="{5E3D1AA4-7F36-9575-5AEC-CD8C5DF61A47}"/>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5" name="Picture 13">
            <a:extLst>
              <a:ext uri="{FF2B5EF4-FFF2-40B4-BE49-F238E27FC236}">
                <a16:creationId xmlns:a16="http://schemas.microsoft.com/office/drawing/2014/main" id="{10B68321-CCC0-14F1-C82F-3D551D79C8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0C82B45-3BBC-6C8E-3A6A-77E833649F36}"/>
              </a:ext>
            </a:extLst>
          </p:cNvPr>
          <p:cNvSpPr txBox="1">
            <a:spLocks/>
          </p:cNvSpPr>
          <p:nvPr/>
        </p:nvSpPr>
        <p:spPr bwMode="auto">
          <a:xfrm>
            <a:off x="4628631" y="5323723"/>
            <a:ext cx="5334877" cy="4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endParaRPr lang="en-IN" b="1" dirty="0">
              <a:solidFill>
                <a:srgbClr val="1E438B"/>
              </a:solidFill>
              <a:latin typeface="Calibri" panose="020F0502020204030204" pitchFamily="34" charset="0"/>
            </a:endParaRPr>
          </a:p>
        </p:txBody>
      </p:sp>
      <p:sp>
        <p:nvSpPr>
          <p:cNvPr id="7" name="TextBox 6">
            <a:extLst>
              <a:ext uri="{FF2B5EF4-FFF2-40B4-BE49-F238E27FC236}">
                <a16:creationId xmlns:a16="http://schemas.microsoft.com/office/drawing/2014/main" id="{98B8B753-1C80-BD1C-297D-1AB51E6C9269}"/>
              </a:ext>
            </a:extLst>
          </p:cNvPr>
          <p:cNvSpPr txBox="1"/>
          <p:nvPr/>
        </p:nvSpPr>
        <p:spPr>
          <a:xfrm>
            <a:off x="358556" y="5738177"/>
            <a:ext cx="4362092" cy="307777"/>
          </a:xfrm>
          <a:prstGeom prst="rect">
            <a:avLst/>
          </a:prstGeom>
          <a:noFill/>
        </p:spPr>
        <p:txBody>
          <a:bodyPr wrap="none" rtlCol="0">
            <a:spAutoFit/>
          </a:bodyPr>
          <a:lstStyle/>
          <a:p>
            <a:r>
              <a:rPr lang="en-US" sz="1400" dirty="0">
                <a:latin typeface="D-DIN" panose="020B0504030202030204" pitchFamily="34" charset="0"/>
              </a:rPr>
              <a:t>*This is just a indicative figure, not an guaranteed return  </a:t>
            </a:r>
          </a:p>
        </p:txBody>
      </p:sp>
      <p:sp>
        <p:nvSpPr>
          <p:cNvPr id="8" name="Title 1">
            <a:extLst>
              <a:ext uri="{FF2B5EF4-FFF2-40B4-BE49-F238E27FC236}">
                <a16:creationId xmlns:a16="http://schemas.microsoft.com/office/drawing/2014/main" id="{156D93D9-6FA3-D570-266F-9A8A6281096B}"/>
              </a:ext>
            </a:extLst>
          </p:cNvPr>
          <p:cNvSpPr txBox="1">
            <a:spLocks/>
          </p:cNvSpPr>
          <p:nvPr/>
        </p:nvSpPr>
        <p:spPr bwMode="auto">
          <a:xfrm>
            <a:off x="8071449" y="2793359"/>
            <a:ext cx="3288150" cy="4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6600" b="1" dirty="0">
                <a:solidFill>
                  <a:srgbClr val="1E438B"/>
                </a:solidFill>
                <a:latin typeface="Calibri" panose="020F0502020204030204" pitchFamily="34" charset="0"/>
              </a:rPr>
              <a:t>Entry &amp; Exit on Target</a:t>
            </a:r>
          </a:p>
        </p:txBody>
      </p:sp>
      <p:pic>
        <p:nvPicPr>
          <p:cNvPr id="13" name="Picture 12">
            <a:extLst>
              <a:ext uri="{FF2B5EF4-FFF2-40B4-BE49-F238E27FC236}">
                <a16:creationId xmlns:a16="http://schemas.microsoft.com/office/drawing/2014/main" id="{E6E50D27-3636-1AEF-AF53-48AF07B87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999" y="3931441"/>
            <a:ext cx="2628900" cy="2628900"/>
          </a:xfrm>
          <a:prstGeom prst="rect">
            <a:avLst/>
          </a:prstGeom>
        </p:spPr>
      </p:pic>
    </p:spTree>
    <p:extLst>
      <p:ext uri="{BB962C8B-B14F-4D97-AF65-F5344CB8AC3E}">
        <p14:creationId xmlns:p14="http://schemas.microsoft.com/office/powerpoint/2010/main" val="417185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295B22-31CA-4C63-827A-2B3CEE489206}"/>
              </a:ext>
            </a:extLst>
          </p:cNvPr>
          <p:cNvSpPr txBox="1">
            <a:spLocks/>
          </p:cNvSpPr>
          <p:nvPr/>
        </p:nvSpPr>
        <p:spPr bwMode="auto">
          <a:xfrm>
            <a:off x="358556" y="297659"/>
            <a:ext cx="8975449"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2800" b="1" dirty="0">
                <a:solidFill>
                  <a:srgbClr val="0046AA"/>
                </a:solidFill>
                <a:latin typeface="D-DIN" panose="020B05040302020A0204" pitchFamily="34" charset="0"/>
                <a:cs typeface="Times New Roman" panose="02020603050405020304" pitchFamily="18" charset="0"/>
              </a:rPr>
              <a:t>#JAINSAABKEGEMS</a:t>
            </a:r>
            <a:endParaRPr lang="en-IN" sz="2800" b="1" dirty="0">
              <a:solidFill>
                <a:srgbClr val="0046AA"/>
              </a:solidFill>
              <a:latin typeface="D-DIN" panose="020B05040302020A0204" pitchFamily="34"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62AB9B32-0F66-1F6D-5386-CD6500DCDADB}"/>
              </a:ext>
            </a:extLst>
          </p:cNvPr>
          <p:cNvGraphicFramePr>
            <a:graphicFrameLocks noGrp="1"/>
          </p:cNvGraphicFramePr>
          <p:nvPr>
            <p:extLst>
              <p:ext uri="{D42A27DB-BD31-4B8C-83A1-F6EECF244321}">
                <p14:modId xmlns:p14="http://schemas.microsoft.com/office/powerpoint/2010/main" val="2599000818"/>
              </p:ext>
            </p:extLst>
          </p:nvPr>
        </p:nvGraphicFramePr>
        <p:xfrm>
          <a:off x="434756" y="1355146"/>
          <a:ext cx="5881012" cy="3758565"/>
        </p:xfrm>
        <a:graphic>
          <a:graphicData uri="http://schemas.openxmlformats.org/drawingml/2006/table">
            <a:tbl>
              <a:tblPr firstRow="1" bandRow="1">
                <a:tableStyleId>{5C22544A-7EE6-4342-B048-85BDC9FD1C3A}</a:tableStyleId>
              </a:tblPr>
              <a:tblGrid>
                <a:gridCol w="3299044">
                  <a:extLst>
                    <a:ext uri="{9D8B030D-6E8A-4147-A177-3AD203B41FA5}">
                      <a16:colId xmlns:a16="http://schemas.microsoft.com/office/drawing/2014/main" val="1468682206"/>
                    </a:ext>
                  </a:extLst>
                </a:gridCol>
                <a:gridCol w="2581968">
                  <a:extLst>
                    <a:ext uri="{9D8B030D-6E8A-4147-A177-3AD203B41FA5}">
                      <a16:colId xmlns:a16="http://schemas.microsoft.com/office/drawing/2014/main" val="910572221"/>
                    </a:ext>
                  </a:extLst>
                </a:gridCol>
              </a:tblGrid>
              <a:tr h="370840">
                <a:tc>
                  <a:txBody>
                    <a:bodyPr/>
                    <a:lstStyle/>
                    <a:p>
                      <a:r>
                        <a:rPr lang="en-US" sz="2400" dirty="0">
                          <a:latin typeface="D-DIN" panose="020B0504030202030204" pitchFamily="34" charset="0"/>
                          <a:cs typeface="Calibri" panose="020F0502020204030204" pitchFamily="34" charset="0"/>
                        </a:rPr>
                        <a:t>Particulars</a:t>
                      </a:r>
                    </a:p>
                  </a:txBody>
                  <a:tcPr>
                    <a:lnB w="12700" cap="flat" cmpd="sng" algn="ctr">
                      <a:solidFill>
                        <a:schemeClr val="accent2">
                          <a:lumMod val="20000"/>
                          <a:lumOff val="80000"/>
                        </a:schemeClr>
                      </a:solidFill>
                      <a:prstDash val="solid"/>
                      <a:round/>
                      <a:headEnd type="none" w="med" len="med"/>
                      <a:tailEnd type="none" w="med" len="med"/>
                    </a:lnB>
                    <a:solidFill>
                      <a:srgbClr val="1E438B"/>
                    </a:solidFill>
                  </a:tcPr>
                </a:tc>
                <a:tc>
                  <a:txBody>
                    <a:bodyPr/>
                    <a:lstStyle/>
                    <a:p>
                      <a:pPr algn="ctr"/>
                      <a:endParaRPr lang="en-US" sz="2400" dirty="0">
                        <a:latin typeface="D-DIN" panose="020B0504030202030204" pitchFamily="34" charset="0"/>
                        <a:cs typeface="Calibri" panose="020F0502020204030204" pitchFamily="34" charset="0"/>
                      </a:endParaRPr>
                    </a:p>
                  </a:txBody>
                  <a:tcPr>
                    <a:lnB w="12700" cap="flat" cmpd="sng" algn="ctr">
                      <a:solidFill>
                        <a:schemeClr val="accent2">
                          <a:lumMod val="20000"/>
                          <a:lumOff val="80000"/>
                        </a:schemeClr>
                      </a:solidFill>
                      <a:prstDash val="solid"/>
                      <a:round/>
                      <a:headEnd type="none" w="med" len="med"/>
                      <a:tailEnd type="none" w="med" len="med"/>
                    </a:lnB>
                    <a:solidFill>
                      <a:srgbClr val="1E438B"/>
                    </a:solidFill>
                  </a:tcPr>
                </a:tc>
                <a:extLst>
                  <a:ext uri="{0D108BD9-81ED-4DB2-BD59-A6C34878D82A}">
                    <a16:rowId xmlns:a16="http://schemas.microsoft.com/office/drawing/2014/main" val="1917069827"/>
                  </a:ext>
                </a:extLst>
              </a:tr>
              <a:tr h="370840">
                <a:tc>
                  <a:txBody>
                    <a:bodyPr/>
                    <a:lstStyle/>
                    <a:p>
                      <a:r>
                        <a:rPr lang="en-US" sz="2400" kern="1200" dirty="0">
                          <a:solidFill>
                            <a:schemeClr val="dk1"/>
                          </a:solidFill>
                          <a:latin typeface="D-DIN" panose="020B0504030202030204" pitchFamily="34" charset="0"/>
                          <a:ea typeface="+mn-ea"/>
                          <a:cs typeface="Calibri" panose="020F0502020204030204" pitchFamily="34" charset="0"/>
                        </a:rPr>
                        <a:t>Total Recommendations</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a:r>
                        <a:rPr lang="en-US" sz="2400" kern="1200" dirty="0">
                          <a:solidFill>
                            <a:schemeClr val="dk1"/>
                          </a:solidFill>
                          <a:latin typeface="D-DIN" panose="020B0504030202030204" pitchFamily="34" charset="0"/>
                          <a:ea typeface="+mn-ea"/>
                          <a:cs typeface="Calibri" panose="020F0502020204030204" pitchFamily="34" charset="0"/>
                        </a:rPr>
                        <a:t>744</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79664360"/>
                  </a:ext>
                </a:extLst>
              </a:tr>
              <a:tr h="370840">
                <a:tc>
                  <a:txBody>
                    <a:bodyPr/>
                    <a:lstStyle/>
                    <a:p>
                      <a:r>
                        <a:rPr lang="en-US" sz="2400" kern="1200" dirty="0">
                          <a:solidFill>
                            <a:schemeClr val="dk1"/>
                          </a:solidFill>
                          <a:latin typeface="D-DIN" panose="020B0504030202030204" pitchFamily="34" charset="0"/>
                          <a:ea typeface="+mn-ea"/>
                          <a:cs typeface="Calibri" panose="020F0502020204030204" pitchFamily="34" charset="0"/>
                        </a:rPr>
                        <a:t>Total Target Achieved</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a:r>
                        <a:rPr lang="en-US" sz="2400" kern="1200" dirty="0">
                          <a:solidFill>
                            <a:schemeClr val="dk1"/>
                          </a:solidFill>
                          <a:latin typeface="D-DIN" panose="020B0504030202030204" pitchFamily="34" charset="0"/>
                          <a:ea typeface="+mn-ea"/>
                          <a:cs typeface="Calibri" panose="020F0502020204030204" pitchFamily="34" charset="0"/>
                        </a:rPr>
                        <a:t>610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19779964"/>
                  </a:ext>
                </a:extLst>
              </a:tr>
              <a:tr h="370840">
                <a:tc>
                  <a:txBody>
                    <a:bodyPr/>
                    <a:lstStyle/>
                    <a:p>
                      <a:r>
                        <a:rPr lang="en-US" sz="2400" kern="1200" dirty="0">
                          <a:solidFill>
                            <a:schemeClr val="dk1"/>
                          </a:solidFill>
                          <a:latin typeface="D-DIN" panose="020B0504030202030204" pitchFamily="34" charset="0"/>
                          <a:ea typeface="+mn-ea"/>
                          <a:cs typeface="Calibri" panose="020F0502020204030204" pitchFamily="34" charset="0"/>
                        </a:rPr>
                        <a:t>Net Investment as on 26-07-23</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a:r>
                        <a:rPr lang="en-US" sz="2400" kern="1200" dirty="0">
                          <a:solidFill>
                            <a:schemeClr val="dk1"/>
                          </a:solidFill>
                          <a:latin typeface="D-DIN" panose="020B0504030202030204" pitchFamily="34" charset="0"/>
                          <a:ea typeface="+mn-ea"/>
                          <a:cs typeface="Calibri" panose="020F0502020204030204" pitchFamily="34" charset="0"/>
                        </a:rPr>
                        <a:t>7440000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53961646"/>
                  </a:ext>
                </a:extLst>
              </a:tr>
              <a:tr h="483814">
                <a:tc>
                  <a:txBody>
                    <a:bodyPr/>
                    <a:lstStyle/>
                    <a:p>
                      <a:r>
                        <a:rPr lang="en-US" sz="2400" kern="1200" dirty="0">
                          <a:solidFill>
                            <a:schemeClr val="dk1"/>
                          </a:solidFill>
                          <a:latin typeface="D-DIN" panose="020B0504030202030204" pitchFamily="34" charset="0"/>
                          <a:ea typeface="+mn-ea"/>
                          <a:cs typeface="Calibri" panose="020F0502020204030204" pitchFamily="34" charset="0"/>
                        </a:rPr>
                        <a:t>Valuation of Stock which are open for Target as on 26-07-23</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pPr algn="ctr" fontAlgn="b"/>
                      <a:r>
                        <a:rPr lang="en-US" sz="2400" kern="1200" dirty="0">
                          <a:solidFill>
                            <a:schemeClr val="dk1"/>
                          </a:solidFill>
                          <a:latin typeface="D-DIN" panose="020B0504030202030204" pitchFamily="34" charset="0"/>
                          <a:ea typeface="+mn-ea"/>
                          <a:cs typeface="Calibri" panose="020F0502020204030204" pitchFamily="34" charset="0"/>
                        </a:rPr>
                        <a:t>12681007</a:t>
                      </a:r>
                    </a:p>
                  </a:txBody>
                  <a:tcPr marL="9525" marR="9525" marT="9525" marB="0"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0483701"/>
                  </a:ext>
                </a:extLst>
              </a:tr>
              <a:tr h="370840">
                <a:tc>
                  <a:txBody>
                    <a:bodyPr/>
                    <a:lstStyle/>
                    <a:p>
                      <a:pPr algn="l" fontAlgn="b"/>
                      <a:r>
                        <a:rPr lang="en-US" sz="2400" kern="1200" dirty="0">
                          <a:solidFill>
                            <a:schemeClr val="dk1"/>
                          </a:solidFill>
                          <a:latin typeface="D-DIN" panose="020B0504030202030204" pitchFamily="34" charset="0"/>
                          <a:ea typeface="+mn-ea"/>
                          <a:cs typeface="Calibri" panose="020F0502020204030204" pitchFamily="34" charset="0"/>
                        </a:rPr>
                        <a:t>  XIRR*</a:t>
                      </a:r>
                    </a:p>
                  </a:txBody>
                  <a:tcPr marL="9525" marR="9525" marT="9525" marB="0">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B9D5FF"/>
                    </a:solidFill>
                  </a:tcPr>
                </a:tc>
                <a:tc>
                  <a:txBody>
                    <a:bodyPr/>
                    <a:lstStyle/>
                    <a:p>
                      <a:pPr algn="ctr" fontAlgn="b"/>
                      <a:r>
                        <a:rPr lang="en-US" sz="2400" kern="1200" dirty="0">
                          <a:solidFill>
                            <a:schemeClr val="dk1"/>
                          </a:solidFill>
                          <a:latin typeface="D-DIN" panose="020B0504030202030204" pitchFamily="34" charset="0"/>
                          <a:ea typeface="+mn-ea"/>
                          <a:cs typeface="Calibri" panose="020F0502020204030204" pitchFamily="34" charset="0"/>
                        </a:rPr>
                        <a:t>39 %</a:t>
                      </a:r>
                    </a:p>
                  </a:txBody>
                  <a:tcPr marL="9525" marR="9525" marT="9525" marB="0">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rgbClr val="B9D5FF"/>
                    </a:solidFill>
                  </a:tcPr>
                </a:tc>
                <a:extLst>
                  <a:ext uri="{0D108BD9-81ED-4DB2-BD59-A6C34878D82A}">
                    <a16:rowId xmlns:a16="http://schemas.microsoft.com/office/drawing/2014/main" val="1010301302"/>
                  </a:ext>
                </a:extLst>
              </a:tr>
            </a:tbl>
          </a:graphicData>
        </a:graphic>
      </p:graphicFrame>
      <p:sp>
        <p:nvSpPr>
          <p:cNvPr id="2" name="Title 1">
            <a:extLst>
              <a:ext uri="{FF2B5EF4-FFF2-40B4-BE49-F238E27FC236}">
                <a16:creationId xmlns:a16="http://schemas.microsoft.com/office/drawing/2014/main" id="{3F1DA6AB-76FC-BD42-4E9B-B87AC1A4EA08}"/>
              </a:ext>
            </a:extLst>
          </p:cNvPr>
          <p:cNvSpPr txBox="1">
            <a:spLocks/>
          </p:cNvSpPr>
          <p:nvPr/>
        </p:nvSpPr>
        <p:spPr bwMode="auto">
          <a:xfrm>
            <a:off x="358556" y="885065"/>
            <a:ext cx="8975449" cy="4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1800" b="1" i="0" u="none" strike="noStrike" dirty="0">
                <a:solidFill>
                  <a:srgbClr val="C00000"/>
                </a:solidFill>
                <a:effectLst/>
                <a:latin typeface="Calibri" panose="020F0502020204030204" pitchFamily="34" charset="0"/>
              </a:rPr>
              <a:t>If 10000 Invested in every </a:t>
            </a:r>
            <a:r>
              <a:rPr lang="en-US" sz="1800" b="1" dirty="0">
                <a:solidFill>
                  <a:srgbClr val="C00000"/>
                </a:solidFill>
                <a:latin typeface="Calibri" panose="020F0502020204030204" pitchFamily="34" charset="0"/>
              </a:rPr>
              <a:t>Recommendation</a:t>
            </a:r>
            <a:endParaRPr lang="en-IN" sz="1800" b="1" dirty="0">
              <a:solidFill>
                <a:srgbClr val="C00000"/>
              </a:solidFill>
              <a:latin typeface="Calibri" panose="020F0502020204030204" pitchFamily="34" charset="0"/>
            </a:endParaRPr>
          </a:p>
        </p:txBody>
      </p:sp>
      <p:sp>
        <p:nvSpPr>
          <p:cNvPr id="4" name="Rectangle 3">
            <a:extLst>
              <a:ext uri="{FF2B5EF4-FFF2-40B4-BE49-F238E27FC236}">
                <a16:creationId xmlns:a16="http://schemas.microsoft.com/office/drawing/2014/main" id="{750E2B6D-DD81-26B2-3F29-8C76C704FB80}"/>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5" name="Picture 13">
            <a:extLst>
              <a:ext uri="{FF2B5EF4-FFF2-40B4-BE49-F238E27FC236}">
                <a16:creationId xmlns:a16="http://schemas.microsoft.com/office/drawing/2014/main" id="{2C1AA3BB-91D5-CDD4-F811-90D79B9373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E53DF0F0-F9FA-0F88-222F-4DFB4FF23060}"/>
              </a:ext>
            </a:extLst>
          </p:cNvPr>
          <p:cNvSpPr txBox="1">
            <a:spLocks/>
          </p:cNvSpPr>
          <p:nvPr/>
        </p:nvSpPr>
        <p:spPr bwMode="auto">
          <a:xfrm>
            <a:off x="8239787" y="2527004"/>
            <a:ext cx="3288150" cy="4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6600" b="1" dirty="0">
                <a:solidFill>
                  <a:srgbClr val="1E438B"/>
                </a:solidFill>
                <a:latin typeface="Calibri" panose="020F0502020204030204" pitchFamily="34" charset="0"/>
              </a:rPr>
              <a:t>Buy </a:t>
            </a:r>
          </a:p>
          <a:p>
            <a:r>
              <a:rPr lang="en-US" sz="6600" b="1" dirty="0">
                <a:solidFill>
                  <a:srgbClr val="1E438B"/>
                </a:solidFill>
                <a:latin typeface="Calibri" panose="020F0502020204030204" pitchFamily="34" charset="0"/>
              </a:rPr>
              <a:t>&amp; </a:t>
            </a:r>
          </a:p>
          <a:p>
            <a:r>
              <a:rPr lang="en-US" sz="6600" b="1" dirty="0">
                <a:solidFill>
                  <a:srgbClr val="1E438B"/>
                </a:solidFill>
                <a:latin typeface="Calibri" panose="020F0502020204030204" pitchFamily="34" charset="0"/>
              </a:rPr>
              <a:t>Forget</a:t>
            </a:r>
            <a:endParaRPr lang="en-IN" sz="6600" b="1" dirty="0">
              <a:solidFill>
                <a:srgbClr val="1E438B"/>
              </a:solidFill>
              <a:latin typeface="Calibri" panose="020F0502020204030204" pitchFamily="34" charset="0"/>
            </a:endParaRPr>
          </a:p>
        </p:txBody>
      </p:sp>
      <p:pic>
        <p:nvPicPr>
          <p:cNvPr id="12" name="Picture 11">
            <a:extLst>
              <a:ext uri="{FF2B5EF4-FFF2-40B4-BE49-F238E27FC236}">
                <a16:creationId xmlns:a16="http://schemas.microsoft.com/office/drawing/2014/main" id="{5C7B9ACA-8C7E-BFB9-C256-58AD048673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9268" y="3745167"/>
            <a:ext cx="2551676" cy="2227768"/>
          </a:xfrm>
          <a:prstGeom prst="rect">
            <a:avLst/>
          </a:prstGeom>
        </p:spPr>
      </p:pic>
      <p:sp>
        <p:nvSpPr>
          <p:cNvPr id="13" name="TextBox 12">
            <a:extLst>
              <a:ext uri="{FF2B5EF4-FFF2-40B4-BE49-F238E27FC236}">
                <a16:creationId xmlns:a16="http://schemas.microsoft.com/office/drawing/2014/main" id="{1BBB9E71-360C-3C33-0DEB-D02F601F82FE}"/>
              </a:ext>
            </a:extLst>
          </p:cNvPr>
          <p:cNvSpPr txBox="1"/>
          <p:nvPr/>
        </p:nvSpPr>
        <p:spPr>
          <a:xfrm>
            <a:off x="378004" y="5179785"/>
            <a:ext cx="4362092" cy="307777"/>
          </a:xfrm>
          <a:prstGeom prst="rect">
            <a:avLst/>
          </a:prstGeom>
          <a:noFill/>
        </p:spPr>
        <p:txBody>
          <a:bodyPr wrap="none" rtlCol="0">
            <a:spAutoFit/>
          </a:bodyPr>
          <a:lstStyle/>
          <a:p>
            <a:r>
              <a:rPr lang="en-US" sz="1400" dirty="0">
                <a:latin typeface="D-DIN" panose="020B0504030202030204" pitchFamily="34" charset="0"/>
              </a:rPr>
              <a:t>*This is just a indicative figure, not an guaranteed return  </a:t>
            </a:r>
          </a:p>
        </p:txBody>
      </p:sp>
    </p:spTree>
    <p:extLst>
      <p:ext uri="{BB962C8B-B14F-4D97-AF65-F5344CB8AC3E}">
        <p14:creationId xmlns:p14="http://schemas.microsoft.com/office/powerpoint/2010/main" val="194550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A1E691-300B-3A5B-1333-1C1C68E942E3}"/>
              </a:ext>
            </a:extLst>
          </p:cNvPr>
          <p:cNvPicPr>
            <a:picLocks noChangeAspect="1"/>
          </p:cNvPicPr>
          <p:nvPr/>
        </p:nvPicPr>
        <p:blipFill rotWithShape="1">
          <a:blip r:embed="rId3"/>
          <a:srcRect l="13807" t="56480" r="66524" b="7223"/>
          <a:stretch/>
        </p:blipFill>
        <p:spPr>
          <a:xfrm>
            <a:off x="1083879" y="2184400"/>
            <a:ext cx="2398027" cy="2489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505D1F8-FDC7-FD7B-6B23-EFC499D97CCF}"/>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
        <p:nvSpPr>
          <p:cNvPr id="3" name="Title 1">
            <a:extLst>
              <a:ext uri="{FF2B5EF4-FFF2-40B4-BE49-F238E27FC236}">
                <a16:creationId xmlns:a16="http://schemas.microsoft.com/office/drawing/2014/main" id="{3D273511-6FF9-F846-B1F5-46EE941F3E53}"/>
              </a:ext>
            </a:extLst>
          </p:cNvPr>
          <p:cNvSpPr txBox="1">
            <a:spLocks/>
          </p:cNvSpPr>
          <p:nvPr/>
        </p:nvSpPr>
        <p:spPr bwMode="auto">
          <a:xfrm>
            <a:off x="379562" y="896283"/>
            <a:ext cx="11812438"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altLang="en-US" sz="2400" b="1" dirty="0">
                <a:solidFill>
                  <a:srgbClr val="069F48"/>
                </a:solidFill>
                <a:latin typeface="D-DIN" panose="020B05040302020A0204" pitchFamily="34" charset="0"/>
                <a:cs typeface="Times New Roman" panose="02020603050405020304" pitchFamily="18" charset="0"/>
              </a:rPr>
              <a:t>WHAT THE PORTFOLIO WOULD LOOK LIKE </a:t>
            </a:r>
          </a:p>
          <a:p>
            <a:r>
              <a:rPr lang="en-US" altLang="en-US" sz="2400" b="1" dirty="0">
                <a:solidFill>
                  <a:srgbClr val="069F48"/>
                </a:solidFill>
                <a:latin typeface="D-DIN" panose="020B05040302020A0204" pitchFamily="34" charset="0"/>
                <a:cs typeface="Times New Roman" panose="02020603050405020304" pitchFamily="18" charset="0"/>
              </a:rPr>
              <a:t>AFTER A FEW YEARS..</a:t>
            </a:r>
          </a:p>
        </p:txBody>
      </p:sp>
      <p:sp>
        <p:nvSpPr>
          <p:cNvPr id="4" name="Title 1">
            <a:extLst>
              <a:ext uri="{FF2B5EF4-FFF2-40B4-BE49-F238E27FC236}">
                <a16:creationId xmlns:a16="http://schemas.microsoft.com/office/drawing/2014/main" id="{EC042DD2-77D3-B4F7-376D-220CE67D676F}"/>
              </a:ext>
            </a:extLst>
          </p:cNvPr>
          <p:cNvSpPr txBox="1">
            <a:spLocks/>
          </p:cNvSpPr>
          <p:nvPr/>
        </p:nvSpPr>
        <p:spPr bwMode="auto">
          <a:xfrm>
            <a:off x="808899" y="5125787"/>
            <a:ext cx="2947986"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altLang="en-US" sz="2400" b="1" dirty="0">
                <a:solidFill>
                  <a:srgbClr val="0046AA"/>
                </a:solidFill>
                <a:latin typeface="D-DIN" panose="020B05040302020A0204" pitchFamily="34" charset="0"/>
                <a:cs typeface="Times New Roman" panose="02020603050405020304" pitchFamily="18" charset="0"/>
              </a:rPr>
              <a:t>Few Big Winners</a:t>
            </a:r>
          </a:p>
          <a:p>
            <a:r>
              <a:rPr lang="en-US" altLang="en-US" sz="2000" dirty="0">
                <a:solidFill>
                  <a:schemeClr val="tx1"/>
                </a:solidFill>
                <a:latin typeface="D-DIN" panose="020B05040302020A0204" pitchFamily="34" charset="0"/>
                <a:cs typeface="Times New Roman" panose="02020603050405020304" pitchFamily="18" charset="0"/>
              </a:rPr>
              <a:t>Let compounding </a:t>
            </a:r>
          </a:p>
          <a:p>
            <a:r>
              <a:rPr lang="en-US" altLang="en-US" sz="2000" dirty="0">
                <a:solidFill>
                  <a:schemeClr val="tx1"/>
                </a:solidFill>
                <a:latin typeface="D-DIN" panose="020B05040302020A0204" pitchFamily="34" charset="0"/>
                <a:cs typeface="Times New Roman" panose="02020603050405020304" pitchFamily="18" charset="0"/>
              </a:rPr>
              <a:t>do its job</a:t>
            </a:r>
          </a:p>
        </p:txBody>
      </p:sp>
      <p:sp>
        <p:nvSpPr>
          <p:cNvPr id="7" name="Title 1">
            <a:extLst>
              <a:ext uri="{FF2B5EF4-FFF2-40B4-BE49-F238E27FC236}">
                <a16:creationId xmlns:a16="http://schemas.microsoft.com/office/drawing/2014/main" id="{26AD1627-BC31-1F1E-F309-919EDAFEED37}"/>
              </a:ext>
            </a:extLst>
          </p:cNvPr>
          <p:cNvSpPr txBox="1">
            <a:spLocks/>
          </p:cNvSpPr>
          <p:nvPr/>
        </p:nvSpPr>
        <p:spPr bwMode="auto">
          <a:xfrm>
            <a:off x="3893538" y="5142087"/>
            <a:ext cx="4555322"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altLang="en-US" sz="2400" b="1" dirty="0">
                <a:solidFill>
                  <a:srgbClr val="0046AA"/>
                </a:solidFill>
                <a:latin typeface="D-DIN" panose="020B05040302020A0204" pitchFamily="34" charset="0"/>
                <a:cs typeface="Times New Roman" panose="02020603050405020304" pitchFamily="18" charset="0"/>
              </a:rPr>
              <a:t>Multiple Decent Performers</a:t>
            </a:r>
          </a:p>
          <a:p>
            <a:r>
              <a:rPr lang="en-US" altLang="en-US" sz="2000" dirty="0">
                <a:solidFill>
                  <a:schemeClr val="tx1"/>
                </a:solidFill>
                <a:latin typeface="D-DIN" panose="020B05040302020A0204" pitchFamily="34" charset="0"/>
                <a:cs typeface="Times New Roman" panose="02020603050405020304" pitchFamily="18" charset="0"/>
              </a:rPr>
              <a:t>Have Patience. Keep regular checks on business performance</a:t>
            </a:r>
          </a:p>
        </p:txBody>
      </p:sp>
      <p:sp>
        <p:nvSpPr>
          <p:cNvPr id="9" name="Title 1">
            <a:extLst>
              <a:ext uri="{FF2B5EF4-FFF2-40B4-BE49-F238E27FC236}">
                <a16:creationId xmlns:a16="http://schemas.microsoft.com/office/drawing/2014/main" id="{EC03ECB6-94A6-0D6A-05FF-967F8CAC1038}"/>
              </a:ext>
            </a:extLst>
          </p:cNvPr>
          <p:cNvSpPr txBox="1">
            <a:spLocks/>
          </p:cNvSpPr>
          <p:nvPr/>
        </p:nvSpPr>
        <p:spPr bwMode="auto">
          <a:xfrm>
            <a:off x="8648738" y="5150713"/>
            <a:ext cx="2502686"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altLang="en-US" sz="2400" b="1" dirty="0">
                <a:solidFill>
                  <a:srgbClr val="0046AA"/>
                </a:solidFill>
                <a:latin typeface="D-DIN" panose="020B05040302020A0204" pitchFamily="34" charset="0"/>
                <a:cs typeface="Times New Roman" panose="02020603050405020304" pitchFamily="18" charset="0"/>
              </a:rPr>
              <a:t>Few Losers</a:t>
            </a:r>
          </a:p>
          <a:p>
            <a:r>
              <a:rPr lang="en-US" altLang="en-US" sz="2000" dirty="0">
                <a:solidFill>
                  <a:schemeClr val="tx1"/>
                </a:solidFill>
                <a:latin typeface="D-DIN" panose="020B05040302020A0204" pitchFamily="34" charset="0"/>
                <a:cs typeface="Times New Roman" panose="02020603050405020304" pitchFamily="18" charset="0"/>
              </a:rPr>
              <a:t>If fundamentals </a:t>
            </a:r>
          </a:p>
          <a:p>
            <a:r>
              <a:rPr lang="en-US" altLang="en-US" sz="2000" dirty="0">
                <a:solidFill>
                  <a:schemeClr val="tx1"/>
                </a:solidFill>
                <a:latin typeface="D-DIN" panose="020B05040302020A0204" pitchFamily="34" charset="0"/>
                <a:cs typeface="Times New Roman" panose="02020603050405020304" pitchFamily="18" charset="0"/>
              </a:rPr>
              <a:t>deteriorate, SELL</a:t>
            </a:r>
          </a:p>
        </p:txBody>
      </p:sp>
      <p:pic>
        <p:nvPicPr>
          <p:cNvPr id="11" name="Picture 10">
            <a:extLst>
              <a:ext uri="{FF2B5EF4-FFF2-40B4-BE49-F238E27FC236}">
                <a16:creationId xmlns:a16="http://schemas.microsoft.com/office/drawing/2014/main" id="{DC9235D5-4EFD-F9C2-9665-13AC19C06A28}"/>
              </a:ext>
            </a:extLst>
          </p:cNvPr>
          <p:cNvPicPr>
            <a:picLocks noChangeAspect="1"/>
          </p:cNvPicPr>
          <p:nvPr/>
        </p:nvPicPr>
        <p:blipFill rotWithShape="1">
          <a:blip r:embed="rId3"/>
          <a:srcRect l="40678" t="56480" r="39653" b="7223"/>
          <a:stretch/>
        </p:blipFill>
        <p:spPr>
          <a:xfrm>
            <a:off x="4894532" y="2184400"/>
            <a:ext cx="2398027" cy="2489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25EC22BA-4115-7FAA-85A1-A7633AC5A4CC}"/>
              </a:ext>
            </a:extLst>
          </p:cNvPr>
          <p:cNvPicPr>
            <a:picLocks noChangeAspect="1"/>
          </p:cNvPicPr>
          <p:nvPr/>
        </p:nvPicPr>
        <p:blipFill rotWithShape="1">
          <a:blip r:embed="rId3"/>
          <a:srcRect l="67756" t="56480" r="12575" b="7223"/>
          <a:stretch/>
        </p:blipFill>
        <p:spPr>
          <a:xfrm>
            <a:off x="8698221" y="2184400"/>
            <a:ext cx="2398027" cy="2489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4746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 name="TextBox 56"/>
          <p:cNvSpPr txBox="1"/>
          <p:nvPr/>
        </p:nvSpPr>
        <p:spPr>
          <a:xfrm>
            <a:off x="609612" y="339222"/>
            <a:ext cx="7348487" cy="461665"/>
          </a:xfrm>
          <a:prstGeom prst="rect">
            <a:avLst/>
          </a:prstGeom>
          <a:noFill/>
        </p:spPr>
        <p:txBody>
          <a:bodyPr wrap="none" rtlCol="0">
            <a:spAutoFit/>
          </a:bodyPr>
          <a:lstStyle/>
          <a:p>
            <a:r>
              <a:rPr lang="en-US" b="1" dirty="0">
                <a:solidFill>
                  <a:srgbClr val="0046AA"/>
                </a:solidFill>
                <a:latin typeface="D-DIN" panose="020B05040302020A0204" pitchFamily="34" charset="0"/>
                <a:ea typeface="Bebas Neue"/>
                <a:cs typeface="Calibri" panose="020F0502020204030204" pitchFamily="34" charset="0"/>
              </a:rPr>
              <a:t>Full-time Investors &amp; Traders need to learn these skills</a:t>
            </a:r>
          </a:p>
        </p:txBody>
      </p:sp>
      <p:grpSp>
        <p:nvGrpSpPr>
          <p:cNvPr id="70" name="Group 69"/>
          <p:cNvGrpSpPr/>
          <p:nvPr/>
        </p:nvGrpSpPr>
        <p:grpSpPr>
          <a:xfrm>
            <a:off x="846267" y="1113178"/>
            <a:ext cx="1279068" cy="1373927"/>
            <a:chOff x="1480489" y="1404133"/>
            <a:chExt cx="1279069" cy="1373927"/>
          </a:xfrm>
        </p:grpSpPr>
        <p:sp>
          <p:nvSpPr>
            <p:cNvPr id="71" name="TextBox 70"/>
            <p:cNvSpPr txBox="1"/>
            <p:nvPr/>
          </p:nvSpPr>
          <p:spPr>
            <a:xfrm>
              <a:off x="1480489" y="2224062"/>
              <a:ext cx="1279069" cy="553998"/>
            </a:xfrm>
            <a:prstGeom prst="rect">
              <a:avLst/>
            </a:prstGeom>
            <a:noFill/>
          </p:spPr>
          <p:txBody>
            <a:bodyPr wrap="none" rtlCol="0">
              <a:spAutoFit/>
            </a:bodyPr>
            <a:lstStyle/>
            <a:p>
              <a:pPr algn="ctr"/>
              <a:r>
                <a:rPr lang="en-US" sz="1500" b="1" dirty="0">
                  <a:latin typeface="Calibri" panose="020F0502020204030204" pitchFamily="34" charset="0"/>
                  <a:ea typeface="Bebas Neue"/>
                  <a:cs typeface="Calibri" panose="020F0502020204030204" pitchFamily="34" charset="0"/>
                </a:rPr>
                <a:t>Fundamental </a:t>
              </a:r>
            </a:p>
            <a:p>
              <a:pPr algn="ctr"/>
              <a:r>
                <a:rPr lang="en-US" sz="1500" b="1" dirty="0">
                  <a:latin typeface="Calibri" panose="020F0502020204030204" pitchFamily="34" charset="0"/>
                  <a:ea typeface="Bebas Neue"/>
                  <a:cs typeface="Calibri" panose="020F0502020204030204" pitchFamily="34" charset="0"/>
                </a:rPr>
                <a:t>Analysis</a:t>
              </a:r>
            </a:p>
          </p:txBody>
        </p:sp>
        <p:pic>
          <p:nvPicPr>
            <p:cNvPr id="72" name="Picture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251" y="1404133"/>
              <a:ext cx="725977" cy="819927"/>
            </a:xfrm>
            <a:prstGeom prst="rect">
              <a:avLst/>
            </a:prstGeom>
          </p:spPr>
        </p:pic>
      </p:grpSp>
      <p:grpSp>
        <p:nvGrpSpPr>
          <p:cNvPr id="73" name="Group 72"/>
          <p:cNvGrpSpPr/>
          <p:nvPr/>
        </p:nvGrpSpPr>
        <p:grpSpPr>
          <a:xfrm>
            <a:off x="2803875" y="1104010"/>
            <a:ext cx="971741" cy="1383095"/>
            <a:chOff x="3044710" y="1394964"/>
            <a:chExt cx="971742" cy="1383095"/>
          </a:xfrm>
        </p:grpSpPr>
        <p:sp>
          <p:nvSpPr>
            <p:cNvPr id="74" name="TextBox 73"/>
            <p:cNvSpPr txBox="1"/>
            <p:nvPr/>
          </p:nvSpPr>
          <p:spPr>
            <a:xfrm>
              <a:off x="3044710" y="2224061"/>
              <a:ext cx="971742"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Technical</a:t>
              </a:r>
            </a:p>
            <a:p>
              <a:pPr algn="ctr"/>
              <a:r>
                <a:rPr lang="en-US" sz="1500" b="1" dirty="0">
                  <a:latin typeface="D-DIN" panose="020B05040302020A0204" pitchFamily="34" charset="0"/>
                  <a:ea typeface="Bebas Neue"/>
                  <a:cs typeface="Calibri" panose="020F0502020204030204" pitchFamily="34" charset="0"/>
                </a:rPr>
                <a:t>Analysis</a:t>
              </a:r>
            </a:p>
          </p:txBody>
        </p: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275" y="1394964"/>
              <a:ext cx="839983" cy="841473"/>
            </a:xfrm>
            <a:prstGeom prst="rect">
              <a:avLst/>
            </a:prstGeom>
          </p:spPr>
        </p:pic>
      </p:grpSp>
      <p:grpSp>
        <p:nvGrpSpPr>
          <p:cNvPr id="76" name="Group 75"/>
          <p:cNvGrpSpPr/>
          <p:nvPr/>
        </p:nvGrpSpPr>
        <p:grpSpPr>
          <a:xfrm>
            <a:off x="6136971" y="1198528"/>
            <a:ext cx="2228495" cy="1288578"/>
            <a:chOff x="5406250" y="1489482"/>
            <a:chExt cx="2228497" cy="1288577"/>
          </a:xfrm>
        </p:grpSpPr>
        <p:sp>
          <p:nvSpPr>
            <p:cNvPr id="77" name="TextBox 76"/>
            <p:cNvSpPr txBox="1"/>
            <p:nvPr/>
          </p:nvSpPr>
          <p:spPr>
            <a:xfrm>
              <a:off x="5406250" y="2224061"/>
              <a:ext cx="2228497"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Read &amp; </a:t>
              </a:r>
              <a:r>
                <a:rPr lang="en-US" sz="1500" b="1" dirty="0" err="1">
                  <a:latin typeface="D-DIN" panose="020B05040302020A0204" pitchFamily="34" charset="0"/>
                  <a:ea typeface="Bebas Neue"/>
                  <a:cs typeface="Calibri" panose="020F0502020204030204" pitchFamily="34" charset="0"/>
                </a:rPr>
                <a:t>Analyse</a:t>
              </a:r>
              <a:r>
                <a:rPr lang="en-US" sz="1500" b="1" dirty="0">
                  <a:latin typeface="D-DIN" panose="020B05040302020A0204" pitchFamily="34" charset="0"/>
                  <a:ea typeface="Bebas Neue"/>
                  <a:cs typeface="Calibri" panose="020F0502020204030204" pitchFamily="34" charset="0"/>
                </a:rPr>
                <a:t> Financial</a:t>
              </a:r>
            </a:p>
            <a:p>
              <a:pPr algn="ctr"/>
              <a:r>
                <a:rPr lang="en-US" sz="1500" b="1" dirty="0">
                  <a:latin typeface="D-DIN" panose="020B05040302020A0204" pitchFamily="34" charset="0"/>
                  <a:ea typeface="Bebas Neue"/>
                  <a:cs typeface="Calibri" panose="020F0502020204030204" pitchFamily="34" charset="0"/>
                </a:rPr>
                <a:t>Statements</a:t>
              </a:r>
            </a:p>
          </p:txBody>
        </p:sp>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981" y="1489482"/>
              <a:ext cx="516494" cy="694249"/>
            </a:xfrm>
            <a:prstGeom prst="rect">
              <a:avLst/>
            </a:prstGeom>
          </p:spPr>
        </p:pic>
      </p:grpSp>
      <p:sp>
        <p:nvSpPr>
          <p:cNvPr id="79" name="TextBox 78"/>
          <p:cNvSpPr txBox="1"/>
          <p:nvPr/>
        </p:nvSpPr>
        <p:spPr>
          <a:xfrm>
            <a:off x="10482415" y="5476361"/>
            <a:ext cx="1045478"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Emotional </a:t>
            </a:r>
          </a:p>
          <a:p>
            <a:pPr algn="ctr"/>
            <a:r>
              <a:rPr lang="en-US" sz="1500" b="1" dirty="0">
                <a:latin typeface="D-DIN" panose="020B05040302020A0204" pitchFamily="34" charset="0"/>
                <a:ea typeface="Bebas Neue"/>
                <a:cs typeface="Calibri" panose="020F0502020204030204" pitchFamily="34" charset="0"/>
              </a:rPr>
              <a:t>Control</a:t>
            </a:r>
          </a:p>
        </p:txBody>
      </p:sp>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4794" y="4790371"/>
            <a:ext cx="644686" cy="644686"/>
          </a:xfrm>
          <a:prstGeom prst="rect">
            <a:avLst/>
          </a:prstGeom>
        </p:spPr>
      </p:pic>
      <p:grpSp>
        <p:nvGrpSpPr>
          <p:cNvPr id="81" name="Group 80"/>
          <p:cNvGrpSpPr/>
          <p:nvPr/>
        </p:nvGrpSpPr>
        <p:grpSpPr>
          <a:xfrm>
            <a:off x="8635665" y="2888376"/>
            <a:ext cx="1210589" cy="1313845"/>
            <a:chOff x="6509940" y="1926981"/>
            <a:chExt cx="1210588" cy="1313845"/>
          </a:xfrm>
        </p:grpSpPr>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2784" y="1926981"/>
              <a:ext cx="671745" cy="671745"/>
            </a:xfrm>
            <a:prstGeom prst="rect">
              <a:avLst/>
            </a:prstGeom>
          </p:spPr>
        </p:pic>
        <p:sp>
          <p:nvSpPr>
            <p:cNvPr id="83" name="TextBox 82"/>
            <p:cNvSpPr txBox="1"/>
            <p:nvPr/>
          </p:nvSpPr>
          <p:spPr>
            <a:xfrm>
              <a:off x="6509940" y="2686828"/>
              <a:ext cx="1210588"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Using </a:t>
              </a:r>
            </a:p>
            <a:p>
              <a:pPr algn="ctr"/>
              <a:r>
                <a:rPr lang="en-US" sz="1500" b="1" dirty="0">
                  <a:latin typeface="D-DIN" panose="020B05040302020A0204" pitchFamily="34" charset="0"/>
                  <a:ea typeface="Bebas Neue"/>
                  <a:cs typeface="Calibri" panose="020F0502020204030204" pitchFamily="34" charset="0"/>
                </a:rPr>
                <a:t>Spreadsheet</a:t>
              </a:r>
            </a:p>
          </p:txBody>
        </p:sp>
      </p:grpSp>
      <p:grpSp>
        <p:nvGrpSpPr>
          <p:cNvPr id="84" name="Group 83"/>
          <p:cNvGrpSpPr/>
          <p:nvPr/>
        </p:nvGrpSpPr>
        <p:grpSpPr>
          <a:xfrm>
            <a:off x="6719311" y="2924205"/>
            <a:ext cx="1106393" cy="1312686"/>
            <a:chOff x="8012167" y="1928139"/>
            <a:chExt cx="1106392" cy="1312686"/>
          </a:xfrm>
        </p:grpSpPr>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123" y="1928139"/>
              <a:ext cx="689438" cy="782640"/>
            </a:xfrm>
            <a:prstGeom prst="rect">
              <a:avLst/>
            </a:prstGeom>
          </p:spPr>
        </p:pic>
        <p:sp>
          <p:nvSpPr>
            <p:cNvPr id="86" name="TextBox 85"/>
            <p:cNvSpPr txBox="1"/>
            <p:nvPr/>
          </p:nvSpPr>
          <p:spPr>
            <a:xfrm>
              <a:off x="8012167" y="2686827"/>
              <a:ext cx="1106392"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Basic</a:t>
              </a:r>
            </a:p>
            <a:p>
              <a:pPr algn="ctr"/>
              <a:r>
                <a:rPr lang="en-US" sz="1500" b="1" dirty="0">
                  <a:latin typeface="D-DIN" panose="020B05040302020A0204" pitchFamily="34" charset="0"/>
                  <a:ea typeface="Bebas Neue"/>
                  <a:cs typeface="Calibri" panose="020F0502020204030204" pitchFamily="34" charset="0"/>
                </a:rPr>
                <a:t>Accounting</a:t>
              </a:r>
            </a:p>
          </p:txBody>
        </p:sp>
      </p:grpSp>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3795" y="3024800"/>
            <a:ext cx="682046" cy="682046"/>
          </a:xfrm>
          <a:prstGeom prst="rect">
            <a:avLst/>
          </a:prstGeom>
        </p:spPr>
      </p:pic>
      <p:sp>
        <p:nvSpPr>
          <p:cNvPr id="88" name="TextBox 87"/>
          <p:cNvSpPr txBox="1"/>
          <p:nvPr/>
        </p:nvSpPr>
        <p:spPr>
          <a:xfrm>
            <a:off x="4721472" y="3768360"/>
            <a:ext cx="995786"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Tax </a:t>
            </a:r>
          </a:p>
          <a:p>
            <a:pPr algn="ctr"/>
            <a:r>
              <a:rPr lang="en-US" sz="1500" b="1" dirty="0">
                <a:latin typeface="D-DIN" panose="020B05040302020A0204" pitchFamily="34" charset="0"/>
                <a:ea typeface="Bebas Neue"/>
                <a:cs typeface="Calibri" panose="020F0502020204030204" pitchFamily="34" charset="0"/>
              </a:rPr>
              <a:t>Efficiency</a:t>
            </a:r>
          </a:p>
        </p:txBody>
      </p:sp>
      <p:grpSp>
        <p:nvGrpSpPr>
          <p:cNvPr id="89" name="Group 88"/>
          <p:cNvGrpSpPr/>
          <p:nvPr/>
        </p:nvGrpSpPr>
        <p:grpSpPr>
          <a:xfrm>
            <a:off x="2860581" y="4787262"/>
            <a:ext cx="1117614" cy="1238733"/>
            <a:chOff x="2860581" y="5228523"/>
            <a:chExt cx="1117613" cy="1238732"/>
          </a:xfrm>
        </p:grpSpPr>
        <p:pic>
          <p:nvPicPr>
            <p:cNvPr id="90" name="Picture 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4839" y="5228523"/>
              <a:ext cx="529292" cy="652756"/>
            </a:xfrm>
            <a:prstGeom prst="rect">
              <a:avLst/>
            </a:prstGeom>
          </p:spPr>
        </p:pic>
        <p:sp>
          <p:nvSpPr>
            <p:cNvPr id="91" name="TextBox 90"/>
            <p:cNvSpPr txBox="1"/>
            <p:nvPr/>
          </p:nvSpPr>
          <p:spPr>
            <a:xfrm>
              <a:off x="2860581" y="5913257"/>
              <a:ext cx="1117613"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Human </a:t>
              </a:r>
            </a:p>
            <a:p>
              <a:pPr algn="ctr"/>
              <a:r>
                <a:rPr lang="en-US" sz="1500" b="1" dirty="0">
                  <a:latin typeface="D-DIN" panose="020B05040302020A0204" pitchFamily="34" charset="0"/>
                  <a:ea typeface="Bebas Neue"/>
                  <a:cs typeface="Calibri" panose="020F0502020204030204" pitchFamily="34" charset="0"/>
                </a:rPr>
                <a:t>Psychology</a:t>
              </a:r>
            </a:p>
          </p:txBody>
        </p:sp>
      </p:grpSp>
      <p:grpSp>
        <p:nvGrpSpPr>
          <p:cNvPr id="92" name="Group 91"/>
          <p:cNvGrpSpPr/>
          <p:nvPr/>
        </p:nvGrpSpPr>
        <p:grpSpPr>
          <a:xfrm>
            <a:off x="8629346" y="1145512"/>
            <a:ext cx="1071127" cy="1341592"/>
            <a:chOff x="7570143" y="1436467"/>
            <a:chExt cx="1071126" cy="1341593"/>
          </a:xfrm>
        </p:grpSpPr>
        <p:pic>
          <p:nvPicPr>
            <p:cNvPr id="93" name="Picture 9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10698" y="1436467"/>
              <a:ext cx="738805" cy="754974"/>
            </a:xfrm>
            <a:prstGeom prst="rect">
              <a:avLst/>
            </a:prstGeom>
          </p:spPr>
        </p:pic>
        <p:sp>
          <p:nvSpPr>
            <p:cNvPr id="94" name="TextBox 93"/>
            <p:cNvSpPr txBox="1"/>
            <p:nvPr/>
          </p:nvSpPr>
          <p:spPr>
            <a:xfrm>
              <a:off x="7570143" y="2224062"/>
              <a:ext cx="1071126"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Macro</a:t>
              </a:r>
            </a:p>
            <a:p>
              <a:pPr algn="ctr"/>
              <a:r>
                <a:rPr lang="en-US" sz="1500" b="1" dirty="0">
                  <a:latin typeface="D-DIN" panose="020B05040302020A0204" pitchFamily="34" charset="0"/>
                  <a:ea typeface="Bebas Neue"/>
                  <a:cs typeface="Calibri" panose="020F0502020204030204" pitchFamily="34" charset="0"/>
                </a:rPr>
                <a:t>Economics</a:t>
              </a:r>
            </a:p>
          </p:txBody>
        </p:sp>
      </p:grpSp>
      <p:grpSp>
        <p:nvGrpSpPr>
          <p:cNvPr id="95" name="Group 94"/>
          <p:cNvGrpSpPr/>
          <p:nvPr/>
        </p:nvGrpSpPr>
        <p:grpSpPr>
          <a:xfrm>
            <a:off x="616154" y="4698141"/>
            <a:ext cx="1896673" cy="1346894"/>
            <a:chOff x="3156222" y="4237393"/>
            <a:chExt cx="1896673" cy="1346896"/>
          </a:xfrm>
        </p:grpSpPr>
        <p:pic>
          <p:nvPicPr>
            <p:cNvPr id="96" name="Picture 9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7886" y="4237393"/>
              <a:ext cx="778288" cy="805596"/>
            </a:xfrm>
            <a:prstGeom prst="rect">
              <a:avLst/>
            </a:prstGeom>
          </p:spPr>
        </p:pic>
        <p:sp>
          <p:nvSpPr>
            <p:cNvPr id="97" name="TextBox 96"/>
            <p:cNvSpPr txBox="1"/>
            <p:nvPr/>
          </p:nvSpPr>
          <p:spPr>
            <a:xfrm>
              <a:off x="3156222" y="5030291"/>
              <a:ext cx="1896673"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Long Term</a:t>
              </a:r>
            </a:p>
            <a:p>
              <a:pPr algn="ctr"/>
              <a:r>
                <a:rPr lang="en-US" sz="1500" b="1" dirty="0">
                  <a:latin typeface="D-DIN" panose="020B05040302020A0204" pitchFamily="34" charset="0"/>
                  <a:ea typeface="Bebas Neue"/>
                  <a:cs typeface="Calibri" panose="020F0502020204030204" pitchFamily="34" charset="0"/>
                </a:rPr>
                <a:t>Thinking &amp; Discipline </a:t>
              </a:r>
            </a:p>
          </p:txBody>
        </p:sp>
      </p:grpSp>
      <p:grpSp>
        <p:nvGrpSpPr>
          <p:cNvPr id="98" name="Group 97"/>
          <p:cNvGrpSpPr/>
          <p:nvPr/>
        </p:nvGrpSpPr>
        <p:grpSpPr>
          <a:xfrm>
            <a:off x="10367037" y="1071250"/>
            <a:ext cx="1071127" cy="1388389"/>
            <a:chOff x="9184694" y="1362203"/>
            <a:chExt cx="1071126" cy="1388389"/>
          </a:xfrm>
        </p:grpSpPr>
        <p:pic>
          <p:nvPicPr>
            <p:cNvPr id="99" name="Picture 9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6398" y="1362203"/>
              <a:ext cx="831296" cy="860934"/>
            </a:xfrm>
            <a:prstGeom prst="rect">
              <a:avLst/>
            </a:prstGeom>
          </p:spPr>
        </p:pic>
        <p:sp>
          <p:nvSpPr>
            <p:cNvPr id="100" name="TextBox 99"/>
            <p:cNvSpPr txBox="1"/>
            <p:nvPr/>
          </p:nvSpPr>
          <p:spPr>
            <a:xfrm>
              <a:off x="9184694" y="2196594"/>
              <a:ext cx="1071126"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Micro</a:t>
              </a:r>
            </a:p>
            <a:p>
              <a:pPr algn="ctr"/>
              <a:r>
                <a:rPr lang="en-US" sz="1500" b="1" dirty="0">
                  <a:latin typeface="D-DIN" panose="020B05040302020A0204" pitchFamily="34" charset="0"/>
                  <a:ea typeface="Bebas Neue"/>
                  <a:cs typeface="Calibri" panose="020F0502020204030204" pitchFamily="34" charset="0"/>
                </a:rPr>
                <a:t>Economics</a:t>
              </a:r>
            </a:p>
          </p:txBody>
        </p:sp>
      </p:grpSp>
      <p:grpSp>
        <p:nvGrpSpPr>
          <p:cNvPr id="101" name="Group 100"/>
          <p:cNvGrpSpPr/>
          <p:nvPr/>
        </p:nvGrpSpPr>
        <p:grpSpPr>
          <a:xfrm>
            <a:off x="570632" y="2944412"/>
            <a:ext cx="1792478" cy="1358565"/>
            <a:chOff x="4745294" y="4225723"/>
            <a:chExt cx="1792478" cy="1358565"/>
          </a:xfrm>
        </p:grpSpPr>
        <p:pic>
          <p:nvPicPr>
            <p:cNvPr id="102" name="Picture 1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6708" y="4225723"/>
              <a:ext cx="769681" cy="765908"/>
            </a:xfrm>
            <a:prstGeom prst="rect">
              <a:avLst/>
            </a:prstGeom>
          </p:spPr>
        </p:pic>
        <p:sp>
          <p:nvSpPr>
            <p:cNvPr id="103" name="TextBox 102"/>
            <p:cNvSpPr txBox="1"/>
            <p:nvPr/>
          </p:nvSpPr>
          <p:spPr>
            <a:xfrm>
              <a:off x="4745294" y="5030290"/>
              <a:ext cx="1792478"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Industry </a:t>
              </a:r>
            </a:p>
            <a:p>
              <a:pPr algn="ctr"/>
              <a:r>
                <a:rPr lang="en-US" sz="1500" b="1" dirty="0">
                  <a:latin typeface="D-DIN" panose="020B05040302020A0204" pitchFamily="34" charset="0"/>
                  <a:ea typeface="Bebas Neue"/>
                  <a:cs typeface="Calibri" panose="020F0502020204030204" pitchFamily="34" charset="0"/>
                </a:rPr>
                <a:t>Specific Knowledge</a:t>
              </a:r>
            </a:p>
          </p:txBody>
        </p:sp>
      </p:grpSp>
      <p:grpSp>
        <p:nvGrpSpPr>
          <p:cNvPr id="104" name="Group 103"/>
          <p:cNvGrpSpPr/>
          <p:nvPr/>
        </p:nvGrpSpPr>
        <p:grpSpPr>
          <a:xfrm>
            <a:off x="4764079" y="4696939"/>
            <a:ext cx="1026243" cy="1329054"/>
            <a:chOff x="4729353" y="5138201"/>
            <a:chExt cx="1026243" cy="1329054"/>
          </a:xfrm>
        </p:grpSpPr>
        <p:pic>
          <p:nvPicPr>
            <p:cNvPr id="105" name="Picture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2447" y="5138201"/>
              <a:ext cx="780290" cy="780290"/>
            </a:xfrm>
            <a:prstGeom prst="rect">
              <a:avLst/>
            </a:prstGeom>
          </p:spPr>
        </p:pic>
        <p:sp>
          <p:nvSpPr>
            <p:cNvPr id="106" name="TextBox 105"/>
            <p:cNvSpPr txBox="1"/>
            <p:nvPr/>
          </p:nvSpPr>
          <p:spPr>
            <a:xfrm>
              <a:off x="4729353" y="5913257"/>
              <a:ext cx="1026243"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Self</a:t>
              </a:r>
            </a:p>
            <a:p>
              <a:pPr algn="ctr"/>
              <a:r>
                <a:rPr lang="en-US" sz="1500" b="1" dirty="0">
                  <a:latin typeface="D-DIN" panose="020B05040302020A0204" pitchFamily="34" charset="0"/>
                  <a:ea typeface="Bebas Neue"/>
                  <a:cs typeface="Calibri" panose="020F0502020204030204" pitchFamily="34" charset="0"/>
                </a:rPr>
                <a:t>Reflection</a:t>
              </a:r>
            </a:p>
          </p:txBody>
        </p:sp>
      </p:grpSp>
      <p:pic>
        <p:nvPicPr>
          <p:cNvPr id="107" name="Picture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98550" y="4797729"/>
            <a:ext cx="533298" cy="636708"/>
          </a:xfrm>
          <a:prstGeom prst="rect">
            <a:avLst/>
          </a:prstGeom>
        </p:spPr>
      </p:pic>
      <p:sp>
        <p:nvSpPr>
          <p:cNvPr id="108" name="TextBox 107"/>
          <p:cNvSpPr txBox="1"/>
          <p:nvPr/>
        </p:nvSpPr>
        <p:spPr>
          <a:xfrm>
            <a:off x="8769895" y="5469164"/>
            <a:ext cx="1051698"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Combating</a:t>
            </a:r>
          </a:p>
          <a:p>
            <a:pPr algn="ctr"/>
            <a:r>
              <a:rPr lang="en-US" sz="1500" b="1" dirty="0">
                <a:latin typeface="D-DIN" panose="020B05040302020A0204" pitchFamily="34" charset="0"/>
                <a:ea typeface="Bebas Neue"/>
                <a:cs typeface="Calibri" panose="020F0502020204030204" pitchFamily="34" charset="0"/>
              </a:rPr>
              <a:t>Biases</a:t>
            </a:r>
          </a:p>
        </p:txBody>
      </p:sp>
      <p:grpSp>
        <p:nvGrpSpPr>
          <p:cNvPr id="109" name="Group 108"/>
          <p:cNvGrpSpPr/>
          <p:nvPr/>
        </p:nvGrpSpPr>
        <p:grpSpPr>
          <a:xfrm>
            <a:off x="6984516" y="4820875"/>
            <a:ext cx="533401" cy="533400"/>
            <a:chOff x="9621899" y="4332379"/>
            <a:chExt cx="533400" cy="533400"/>
          </a:xfrm>
        </p:grpSpPr>
        <p:sp>
          <p:nvSpPr>
            <p:cNvPr id="110" name="Oval 109"/>
            <p:cNvSpPr/>
            <p:nvPr/>
          </p:nvSpPr>
          <p:spPr>
            <a:xfrm>
              <a:off x="9621899" y="4332379"/>
              <a:ext cx="533400" cy="533400"/>
            </a:xfrm>
            <a:prstGeom prst="ellipse">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Oval 110"/>
            <p:cNvSpPr/>
            <p:nvPr/>
          </p:nvSpPr>
          <p:spPr>
            <a:xfrm>
              <a:off x="9700152" y="4417934"/>
              <a:ext cx="370948" cy="357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TextBox 111"/>
            <p:cNvSpPr txBox="1"/>
            <p:nvPr/>
          </p:nvSpPr>
          <p:spPr>
            <a:xfrm>
              <a:off x="9725552" y="4371494"/>
              <a:ext cx="262999" cy="461665"/>
            </a:xfrm>
            <a:prstGeom prst="rect">
              <a:avLst/>
            </a:prstGeom>
            <a:noFill/>
          </p:spPr>
          <p:txBody>
            <a:bodyPr wrap="square" rtlCol="0">
              <a:spAutoFit/>
            </a:bodyPr>
            <a:lstStyle/>
            <a:p>
              <a:r>
                <a:rPr lang="en-US" b="1" dirty="0">
                  <a:solidFill>
                    <a:srgbClr val="C00000"/>
                  </a:solidFill>
                  <a:latin typeface="Calibri" panose="020F0502020204030204" pitchFamily="34" charset="0"/>
                  <a:cs typeface="Calibri" panose="020F0502020204030204" pitchFamily="34" charset="0"/>
                </a:rPr>
                <a:t>?</a:t>
              </a:r>
              <a:endParaRPr lang="en-IN" b="1" dirty="0">
                <a:solidFill>
                  <a:srgbClr val="C00000"/>
                </a:solidFill>
                <a:latin typeface="Calibri" panose="020F0502020204030204" pitchFamily="34" charset="0"/>
                <a:cs typeface="Calibri" panose="020F0502020204030204" pitchFamily="34" charset="0"/>
              </a:endParaRPr>
            </a:p>
          </p:txBody>
        </p:sp>
      </p:grpSp>
      <p:sp>
        <p:nvSpPr>
          <p:cNvPr id="113" name="TextBox 112"/>
          <p:cNvSpPr txBox="1"/>
          <p:nvPr/>
        </p:nvSpPr>
        <p:spPr>
          <a:xfrm>
            <a:off x="6796627" y="5479330"/>
            <a:ext cx="1056507"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Inquisitive </a:t>
            </a:r>
          </a:p>
          <a:p>
            <a:pPr algn="ctr"/>
            <a:r>
              <a:rPr lang="en-US" sz="1500" b="1" dirty="0">
                <a:latin typeface="D-DIN" panose="020B05040302020A0204" pitchFamily="34" charset="0"/>
                <a:ea typeface="Bebas Neue"/>
                <a:cs typeface="Calibri" panose="020F0502020204030204" pitchFamily="34" charset="0"/>
              </a:rPr>
              <a:t>Thinking</a:t>
            </a:r>
          </a:p>
        </p:txBody>
      </p:sp>
      <p:grpSp>
        <p:nvGrpSpPr>
          <p:cNvPr id="114" name="Group 113"/>
          <p:cNvGrpSpPr/>
          <p:nvPr/>
        </p:nvGrpSpPr>
        <p:grpSpPr>
          <a:xfrm>
            <a:off x="10388738" y="2800147"/>
            <a:ext cx="1139158" cy="1402072"/>
            <a:chOff x="10720944" y="4177518"/>
            <a:chExt cx="1139156" cy="1402073"/>
          </a:xfrm>
        </p:grpSpPr>
        <p:pic>
          <p:nvPicPr>
            <p:cNvPr id="115" name="Picture 1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14533" y="4177518"/>
              <a:ext cx="707638" cy="838097"/>
            </a:xfrm>
            <a:prstGeom prst="rect">
              <a:avLst/>
            </a:prstGeom>
          </p:spPr>
        </p:pic>
        <p:sp>
          <p:nvSpPr>
            <p:cNvPr id="116" name="TextBox 115"/>
            <p:cNvSpPr txBox="1"/>
            <p:nvPr/>
          </p:nvSpPr>
          <p:spPr>
            <a:xfrm>
              <a:off x="10720944" y="5025593"/>
              <a:ext cx="1139156"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Filtering </a:t>
              </a:r>
            </a:p>
            <a:p>
              <a:pPr algn="ctr"/>
              <a:r>
                <a:rPr lang="en-US" sz="1500" b="1" dirty="0">
                  <a:latin typeface="D-DIN" panose="020B05040302020A0204" pitchFamily="34" charset="0"/>
                  <a:ea typeface="Bebas Neue"/>
                  <a:cs typeface="Calibri" panose="020F0502020204030204" pitchFamily="34" charset="0"/>
                </a:rPr>
                <a:t>Information</a:t>
              </a:r>
            </a:p>
          </p:txBody>
        </p:sp>
      </p:grpSp>
      <p:grpSp>
        <p:nvGrpSpPr>
          <p:cNvPr id="117" name="Group 116"/>
          <p:cNvGrpSpPr/>
          <p:nvPr/>
        </p:nvGrpSpPr>
        <p:grpSpPr>
          <a:xfrm>
            <a:off x="2547048" y="3071369"/>
            <a:ext cx="1641795" cy="1461686"/>
            <a:chOff x="2712811" y="3683725"/>
            <a:chExt cx="1641798" cy="1461686"/>
          </a:xfrm>
        </p:grpSpPr>
        <p:sp>
          <p:nvSpPr>
            <p:cNvPr id="118" name="TextBox 117"/>
            <p:cNvSpPr txBox="1"/>
            <p:nvPr/>
          </p:nvSpPr>
          <p:spPr>
            <a:xfrm>
              <a:off x="2712811" y="4360580"/>
              <a:ext cx="1641798" cy="784831"/>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Company Specific</a:t>
              </a:r>
            </a:p>
            <a:p>
              <a:pPr algn="ctr"/>
              <a:r>
                <a:rPr lang="en-US" sz="1500" b="1" dirty="0">
                  <a:latin typeface="D-DIN" panose="020B05040302020A0204" pitchFamily="34" charset="0"/>
                  <a:ea typeface="Bebas Neue"/>
                  <a:cs typeface="Calibri" panose="020F0502020204030204" pitchFamily="34" charset="0"/>
                </a:rPr>
                <a:t>Knowledge </a:t>
              </a:r>
            </a:p>
            <a:p>
              <a:pPr algn="ctr"/>
              <a:endParaRPr lang="en-US" sz="1500" b="1" dirty="0">
                <a:latin typeface="D-DIN" panose="020B05040302020A0204" pitchFamily="34" charset="0"/>
                <a:ea typeface="Bebas Neue"/>
                <a:cs typeface="Calibri" panose="020F0502020204030204" pitchFamily="34" charset="0"/>
              </a:endParaRPr>
            </a:p>
          </p:txBody>
        </p:sp>
        <p:pic>
          <p:nvPicPr>
            <p:cNvPr id="119" name="Picture 1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67479" y="3683725"/>
              <a:ext cx="622414" cy="622414"/>
            </a:xfrm>
            <a:prstGeom prst="rect">
              <a:avLst/>
            </a:prstGeom>
          </p:spPr>
        </p:pic>
      </p:grpSp>
      <p:grpSp>
        <p:nvGrpSpPr>
          <p:cNvPr id="120" name="Group 119"/>
          <p:cNvGrpSpPr/>
          <p:nvPr/>
        </p:nvGrpSpPr>
        <p:grpSpPr>
          <a:xfrm>
            <a:off x="4376952" y="1226559"/>
            <a:ext cx="1637243" cy="1244654"/>
            <a:chOff x="3145956" y="1968704"/>
            <a:chExt cx="1637242" cy="1244654"/>
          </a:xfrm>
        </p:grpSpPr>
        <p:sp>
          <p:nvSpPr>
            <p:cNvPr id="121" name="TextBox 120"/>
            <p:cNvSpPr txBox="1"/>
            <p:nvPr/>
          </p:nvSpPr>
          <p:spPr>
            <a:xfrm>
              <a:off x="3145956" y="2659360"/>
              <a:ext cx="1637242" cy="553998"/>
            </a:xfrm>
            <a:prstGeom prst="rect">
              <a:avLst/>
            </a:prstGeom>
            <a:noFill/>
          </p:spPr>
          <p:txBody>
            <a:bodyPr wrap="none" rtlCol="0">
              <a:spAutoFit/>
            </a:bodyPr>
            <a:lstStyle/>
            <a:p>
              <a:pPr algn="ctr"/>
              <a:r>
                <a:rPr lang="en-US" sz="1500" b="1" dirty="0">
                  <a:latin typeface="D-DIN" panose="020B05040302020A0204" pitchFamily="34" charset="0"/>
                  <a:ea typeface="Bebas Neue"/>
                  <a:cs typeface="Calibri" panose="020F0502020204030204" pitchFamily="34" charset="0"/>
                </a:rPr>
                <a:t>Knowledge about</a:t>
              </a:r>
            </a:p>
            <a:p>
              <a:pPr algn="ctr"/>
              <a:r>
                <a:rPr lang="en-US" sz="1500" b="1" dirty="0">
                  <a:latin typeface="D-DIN" panose="020B05040302020A0204" pitchFamily="34" charset="0"/>
                  <a:ea typeface="Bebas Neue"/>
                  <a:cs typeface="Calibri" panose="020F0502020204030204" pitchFamily="34" charset="0"/>
                </a:rPr>
                <a:t>Futures &amp; Options</a:t>
              </a:r>
            </a:p>
          </p:txBody>
        </p:sp>
        <p:pic>
          <p:nvPicPr>
            <p:cNvPr id="122" name="Picture 1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72046" y="1968704"/>
              <a:ext cx="656559" cy="653998"/>
            </a:xfrm>
            <a:prstGeom prst="rect">
              <a:avLst/>
            </a:prstGeom>
          </p:spPr>
        </p:pic>
      </p:grpSp>
      <p:pic>
        <p:nvPicPr>
          <p:cNvPr id="124" name="Picture 1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28" y="1113177"/>
            <a:ext cx="725976" cy="819927"/>
          </a:xfrm>
          <a:prstGeom prst="rect">
            <a:avLst/>
          </a:prstGeom>
        </p:spPr>
      </p:pic>
      <p:pic>
        <p:nvPicPr>
          <p:cNvPr id="59" name="Picture 13"/>
          <p:cNvPicPr>
            <a:picLocks noChangeAspect="1"/>
          </p:cNvPicPr>
          <p:nvPr/>
        </p:nvPicPr>
        <p:blipFill rotWithShape="1">
          <a:blip r:embed="rId19"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EBE19AD-B699-3335-BAAF-4EF52DACFADE}"/>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spTree>
    <p:extLst>
      <p:ext uri="{BB962C8B-B14F-4D97-AF65-F5344CB8AC3E}">
        <p14:creationId xmlns:p14="http://schemas.microsoft.com/office/powerpoint/2010/main" val="1489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 Box 6"/>
          <p:cNvSpPr txBox="1">
            <a:spLocks noChangeArrowheads="1"/>
          </p:cNvSpPr>
          <p:nvPr/>
        </p:nvSpPr>
        <p:spPr bwMode="auto">
          <a:xfrm>
            <a:off x="618054" y="522114"/>
            <a:ext cx="6456517" cy="954107"/>
          </a:xfrm>
          <a:prstGeom prst="rect">
            <a:avLst/>
          </a:prstGeom>
          <a:noFill/>
          <a:ln w="9525">
            <a:noFill/>
            <a:miter lim="800000"/>
            <a:headEnd/>
            <a:tailEnd/>
          </a:ln>
        </p:spPr>
        <p:txBody>
          <a:bodyPr wrap="square">
            <a:spAutoFit/>
          </a:bodyPr>
          <a:lstStyle/>
          <a:p>
            <a:r>
              <a:rPr lang="en-US" sz="2800" b="1" dirty="0">
                <a:solidFill>
                  <a:srgbClr val="0046AA"/>
                </a:solidFill>
                <a:latin typeface="D-DIN" panose="020B05040302020A0204" pitchFamily="34" charset="0"/>
                <a:cs typeface="Arial" charset="0"/>
              </a:rPr>
              <a:t>Case Study on Stock Picking and Choosing Son in Law (</a:t>
            </a:r>
            <a:r>
              <a:rPr lang="en-US" sz="2800" b="1" dirty="0" err="1">
                <a:solidFill>
                  <a:srgbClr val="0046AA"/>
                </a:solidFill>
                <a:latin typeface="D-DIN" panose="020B05040302020A0204" pitchFamily="34" charset="0"/>
                <a:cs typeface="Arial" charset="0"/>
              </a:rPr>
              <a:t>Jawaai</a:t>
            </a:r>
            <a:r>
              <a:rPr lang="en-US" sz="2800" b="1" dirty="0">
                <a:solidFill>
                  <a:srgbClr val="0046AA"/>
                </a:solidFill>
                <a:latin typeface="D-DIN" panose="020B05040302020A0204" pitchFamily="34" charset="0"/>
                <a:cs typeface="Arial" charset="0"/>
              </a:rPr>
              <a:t>)</a:t>
            </a:r>
          </a:p>
        </p:txBody>
      </p:sp>
      <p:sp>
        <p:nvSpPr>
          <p:cNvPr id="16" name="Subtitle 2">
            <a:extLst>
              <a:ext uri="{FF2B5EF4-FFF2-40B4-BE49-F238E27FC236}">
                <a16:creationId xmlns:a16="http://schemas.microsoft.com/office/drawing/2014/main" id="{BC9C3F0E-8259-49CE-86BE-A05899113783}"/>
              </a:ext>
            </a:extLst>
          </p:cNvPr>
          <p:cNvSpPr txBox="1">
            <a:spLocks/>
          </p:cNvSpPr>
          <p:nvPr/>
        </p:nvSpPr>
        <p:spPr>
          <a:xfrm>
            <a:off x="668669" y="1605153"/>
            <a:ext cx="9798807" cy="2381001"/>
          </a:xfrm>
          <a:prstGeom prst="rect">
            <a:avLst/>
          </a:prstGeom>
        </p:spPr>
        <p:txBody>
          <a:bodyPr>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spcBef>
                <a:spcPts val="300"/>
              </a:spcBef>
              <a:buNone/>
            </a:pPr>
            <a:r>
              <a:rPr lang="en-US" sz="1401" b="1" kern="0" dirty="0">
                <a:latin typeface="D-DIN" panose="020B05040302020A0204" pitchFamily="34" charset="0"/>
                <a:cs typeface="Times New Roman" panose="02020603050405020304" pitchFamily="18" charset="0"/>
              </a:rPr>
              <a:t>All parents are more concerned about their daughters and their future life as compared to their sons. They want to find the most perfect and most compatible partner for her. All parents want 100% assurance that their daughter will spend a good and happy life after marriage. They have some basic expectations from him like:</a:t>
            </a:r>
          </a:p>
          <a:p>
            <a:pPr marL="0" indent="0" algn="just">
              <a:spcBef>
                <a:spcPts val="300"/>
              </a:spcBef>
              <a:buNone/>
            </a:pPr>
            <a:endParaRPr lang="en-US" sz="500" b="1" kern="0" dirty="0">
              <a:latin typeface="D-DIN" panose="020B05040302020A0204" pitchFamily="34" charset="0"/>
              <a:cs typeface="Times New Roman" panose="02020603050405020304" pitchFamily="18" charset="0"/>
            </a:endParaRPr>
          </a:p>
          <a:p>
            <a:pPr algn="just">
              <a:spcBef>
                <a:spcPts val="300"/>
              </a:spcBef>
            </a:pPr>
            <a:r>
              <a:rPr lang="en-US" sz="1401" b="1" kern="0" dirty="0">
                <a:latin typeface="D-DIN" panose="020B05040302020A0204" pitchFamily="34" charset="0"/>
                <a:cs typeface="Times New Roman" panose="02020603050405020304" pitchFamily="18" charset="0"/>
              </a:rPr>
              <a:t>Good looks and physically fit</a:t>
            </a:r>
          </a:p>
          <a:p>
            <a:pPr algn="just">
              <a:spcBef>
                <a:spcPts val="300"/>
              </a:spcBef>
            </a:pPr>
            <a:r>
              <a:rPr lang="en-US" sz="1401" b="1" kern="0" dirty="0">
                <a:latin typeface="D-DIN" panose="020B05040302020A0204" pitchFamily="34" charset="0"/>
                <a:cs typeface="Times New Roman" panose="02020603050405020304" pitchFamily="18" charset="0"/>
              </a:rPr>
              <a:t>Well educated and well-mannered</a:t>
            </a:r>
          </a:p>
          <a:p>
            <a:pPr algn="just">
              <a:spcBef>
                <a:spcPts val="300"/>
              </a:spcBef>
            </a:pPr>
            <a:r>
              <a:rPr lang="en-US" sz="1401" b="1" kern="0" dirty="0">
                <a:latin typeface="D-DIN" panose="020B05040302020A0204" pitchFamily="34" charset="0"/>
                <a:cs typeface="Times New Roman" panose="02020603050405020304" pitchFamily="18" charset="0"/>
              </a:rPr>
              <a:t>Good &amp; Comparable Family background ( is family nice and will they love and respect her)</a:t>
            </a:r>
          </a:p>
          <a:p>
            <a:pPr algn="just">
              <a:spcBef>
                <a:spcPts val="300"/>
              </a:spcBef>
            </a:pPr>
            <a:r>
              <a:rPr lang="en-US" sz="1401" b="1" kern="0" dirty="0">
                <a:latin typeface="D-DIN" panose="020B05040302020A0204" pitchFamily="34" charset="0"/>
                <a:cs typeface="Times New Roman" panose="02020603050405020304" pitchFamily="18" charset="0"/>
              </a:rPr>
              <a:t>Social status &amp; reputation ( are they clear from any sort of police / court cases or anything that affected their name in society)</a:t>
            </a:r>
          </a:p>
          <a:p>
            <a:pPr algn="just">
              <a:spcBef>
                <a:spcPts val="300"/>
              </a:spcBef>
            </a:pPr>
            <a:r>
              <a:rPr lang="en-US" sz="1401" b="1" kern="0" dirty="0">
                <a:latin typeface="D-DIN" panose="020B05040302020A0204" pitchFamily="34" charset="0"/>
                <a:cs typeface="Times New Roman" panose="02020603050405020304" pitchFamily="18" charset="0"/>
              </a:rPr>
              <a:t>Wealth (How wealthy a person and his family)</a:t>
            </a:r>
          </a:p>
          <a:p>
            <a:pPr algn="just">
              <a:spcBef>
                <a:spcPts val="300"/>
              </a:spcBef>
            </a:pPr>
            <a:r>
              <a:rPr lang="en-US" sz="1401" b="1" kern="0" dirty="0">
                <a:latin typeface="D-DIN" panose="020B05040302020A0204" pitchFamily="34" charset="0"/>
                <a:cs typeface="Times New Roman" panose="02020603050405020304" pitchFamily="18" charset="0"/>
              </a:rPr>
              <a:t>Character &amp; habits of the groom ( If groom smokes </a:t>
            </a:r>
            <a:r>
              <a:rPr lang="en-US" sz="1401" b="1" kern="0" dirty="0" err="1">
                <a:latin typeface="D-DIN" panose="020B05040302020A0204" pitchFamily="34" charset="0"/>
                <a:cs typeface="Times New Roman" panose="02020603050405020304" pitchFamily="18" charset="0"/>
              </a:rPr>
              <a:t>etc</a:t>
            </a:r>
            <a:r>
              <a:rPr lang="en-US" sz="1401" b="1" kern="0" dirty="0">
                <a:latin typeface="D-DIN" panose="020B05040302020A0204" pitchFamily="34" charset="0"/>
                <a:cs typeface="Times New Roman" panose="02020603050405020304" pitchFamily="18" charset="0"/>
              </a:rPr>
              <a:t> it become negative point for him)</a:t>
            </a:r>
          </a:p>
          <a:p>
            <a:pPr algn="just">
              <a:spcBef>
                <a:spcPts val="300"/>
              </a:spcBef>
            </a:pPr>
            <a:r>
              <a:rPr lang="en-US" sz="1401" b="1" kern="0" dirty="0">
                <a:latin typeface="D-DIN" panose="020B05040302020A0204" pitchFamily="34" charset="0"/>
                <a:cs typeface="Times New Roman" panose="02020603050405020304" pitchFamily="18" charset="0"/>
              </a:rPr>
              <a:t>Sensitive, caring, loving and responsible</a:t>
            </a:r>
          </a:p>
          <a:p>
            <a:pPr algn="just">
              <a:spcBef>
                <a:spcPts val="300"/>
              </a:spcBef>
            </a:pPr>
            <a:r>
              <a:rPr lang="en-US" sz="1401" b="1" kern="0" dirty="0">
                <a:latin typeface="D-DIN" panose="020B05040302020A0204" pitchFamily="34" charset="0"/>
                <a:cs typeface="Times New Roman" panose="02020603050405020304" pitchFamily="18" charset="0"/>
              </a:rPr>
              <a:t>Financially and professionally stable</a:t>
            </a:r>
          </a:p>
          <a:p>
            <a:pPr algn="just">
              <a:spcBef>
                <a:spcPts val="300"/>
              </a:spcBef>
            </a:pPr>
            <a:r>
              <a:rPr lang="en-US" sz="1401" b="1" kern="0" dirty="0">
                <a:latin typeface="D-DIN" panose="020B05040302020A0204" pitchFamily="34" charset="0"/>
                <a:cs typeface="Times New Roman" panose="02020603050405020304" pitchFamily="18" charset="0"/>
              </a:rPr>
              <a:t>Able to take care of his family in future</a:t>
            </a:r>
          </a:p>
          <a:p>
            <a:pPr algn="just">
              <a:spcBef>
                <a:spcPts val="300"/>
              </a:spcBef>
            </a:pPr>
            <a:r>
              <a:rPr lang="en-US" sz="1401" b="1" kern="0" dirty="0">
                <a:latin typeface="D-DIN" panose="020B05040302020A0204" pitchFamily="34" charset="0"/>
                <a:cs typeface="Times New Roman" panose="02020603050405020304" pitchFamily="18" charset="0"/>
              </a:rPr>
              <a:t>Understanding and liberal</a:t>
            </a:r>
          </a:p>
          <a:p>
            <a:pPr algn="just">
              <a:spcBef>
                <a:spcPts val="300"/>
              </a:spcBef>
            </a:pPr>
            <a:r>
              <a:rPr lang="en-US" sz="1401" b="1" kern="0" dirty="0">
                <a:latin typeface="D-DIN" panose="020B05040302020A0204" pitchFamily="34" charset="0"/>
                <a:cs typeface="Times New Roman" panose="02020603050405020304" pitchFamily="18" charset="0"/>
              </a:rPr>
              <a:t>Give her respect and should be compassionate</a:t>
            </a:r>
          </a:p>
          <a:p>
            <a:pPr algn="just">
              <a:spcBef>
                <a:spcPts val="300"/>
              </a:spcBef>
            </a:pPr>
            <a:r>
              <a:rPr lang="en-US" sz="1401" b="1" kern="0" dirty="0">
                <a:latin typeface="D-DIN" panose="020B05040302020A0204" pitchFamily="34" charset="0"/>
                <a:cs typeface="Times New Roman" panose="02020603050405020304" pitchFamily="18" charset="0"/>
              </a:rPr>
              <a:t>Mentally strong and able to make his own decisions if situation comes</a:t>
            </a:r>
          </a:p>
          <a:p>
            <a:pPr algn="just">
              <a:spcBef>
                <a:spcPts val="300"/>
              </a:spcBef>
            </a:pPr>
            <a:r>
              <a:rPr lang="en-US" sz="1401" b="1" kern="0" dirty="0">
                <a:latin typeface="D-DIN" panose="020B05040302020A0204" pitchFamily="34" charset="0"/>
                <a:cs typeface="Times New Roman" panose="02020603050405020304" pitchFamily="18" charset="0"/>
              </a:rPr>
              <a:t>Able to support and remain with her in all situations and conditions</a:t>
            </a:r>
          </a:p>
          <a:p>
            <a:pPr algn="just">
              <a:spcBef>
                <a:spcPts val="300"/>
              </a:spcBef>
            </a:pPr>
            <a:r>
              <a:rPr lang="en-US" sz="1401" b="1" kern="0" dirty="0">
                <a:latin typeface="D-DIN" panose="020B05040302020A0204" pitchFamily="34" charset="0"/>
                <a:cs typeface="Times New Roman" panose="02020603050405020304" pitchFamily="18" charset="0"/>
              </a:rPr>
              <a:t>Should remain loyal to her</a:t>
            </a:r>
          </a:p>
          <a:p>
            <a:pPr algn="just">
              <a:spcBef>
                <a:spcPts val="300"/>
              </a:spcBef>
            </a:pPr>
            <a:r>
              <a:rPr lang="en-US" sz="1401" b="1" kern="0" dirty="0">
                <a:latin typeface="D-DIN" panose="020B05040302020A0204" pitchFamily="34" charset="0"/>
                <a:cs typeface="Times New Roman" panose="02020603050405020304" pitchFamily="18" charset="0"/>
              </a:rPr>
              <a:t>Compatible to her</a:t>
            </a:r>
          </a:p>
          <a:p>
            <a:pPr marL="265123" indent="0" algn="just">
              <a:spcBef>
                <a:spcPts val="300"/>
              </a:spcBef>
              <a:buNone/>
            </a:pPr>
            <a:endParaRPr lang="en-US" sz="1401" b="1" kern="0" dirty="0">
              <a:latin typeface="D-DIN" panose="020B05040302020A0204" pitchFamily="34" charset="0"/>
              <a:cs typeface="Times New Roman" panose="02020603050405020304" pitchFamily="18" charset="0"/>
            </a:endParaRPr>
          </a:p>
        </p:txBody>
      </p:sp>
      <p:sp>
        <p:nvSpPr>
          <p:cNvPr id="17" name="Text Box 6"/>
          <p:cNvSpPr txBox="1">
            <a:spLocks noChangeArrowheads="1"/>
          </p:cNvSpPr>
          <p:nvPr/>
        </p:nvSpPr>
        <p:spPr bwMode="auto">
          <a:xfrm>
            <a:off x="7992526" y="3613797"/>
            <a:ext cx="3910263" cy="2246769"/>
          </a:xfrm>
          <a:prstGeom prst="rect">
            <a:avLst/>
          </a:prstGeom>
          <a:noFill/>
          <a:ln w="9525">
            <a:noFill/>
            <a:miter lim="800000"/>
            <a:headEnd/>
            <a:tailEnd/>
          </a:ln>
        </p:spPr>
        <p:txBody>
          <a:bodyPr wrap="square">
            <a:spAutoFit/>
          </a:bodyPr>
          <a:lstStyle/>
          <a:p>
            <a:pPr algn="ctr"/>
            <a:r>
              <a:rPr lang="en-US" sz="2800" b="1" dirty="0" err="1">
                <a:solidFill>
                  <a:srgbClr val="C00000"/>
                </a:solidFill>
                <a:latin typeface="D-DIN" panose="020B05040302020A0204" pitchFamily="34" charset="0"/>
                <a:cs typeface="Arial" charset="0"/>
              </a:rPr>
              <a:t>Insaan</a:t>
            </a:r>
            <a:r>
              <a:rPr lang="en-US" sz="2800" b="1" dirty="0">
                <a:solidFill>
                  <a:srgbClr val="C00000"/>
                </a:solidFill>
                <a:latin typeface="D-DIN" panose="020B05040302020A0204" pitchFamily="34" charset="0"/>
                <a:cs typeface="Arial" charset="0"/>
              </a:rPr>
              <a:t> </a:t>
            </a:r>
            <a:r>
              <a:rPr lang="en-US" sz="2800" b="1" dirty="0" err="1">
                <a:solidFill>
                  <a:srgbClr val="C00000"/>
                </a:solidFill>
                <a:latin typeface="D-DIN" panose="020B05040302020A0204" pitchFamily="34" charset="0"/>
                <a:cs typeface="Arial" charset="0"/>
              </a:rPr>
              <a:t>sabse</a:t>
            </a:r>
            <a:r>
              <a:rPr lang="en-US" sz="2800" b="1" dirty="0">
                <a:solidFill>
                  <a:srgbClr val="C00000"/>
                </a:solidFill>
                <a:latin typeface="D-DIN" panose="020B05040302020A0204" pitchFamily="34" charset="0"/>
                <a:cs typeface="Arial" charset="0"/>
              </a:rPr>
              <a:t> </a:t>
            </a:r>
            <a:r>
              <a:rPr lang="en-US" sz="2800" b="1" dirty="0" err="1">
                <a:solidFill>
                  <a:srgbClr val="C00000"/>
                </a:solidFill>
                <a:latin typeface="D-DIN" panose="020B05040302020A0204" pitchFamily="34" charset="0"/>
                <a:cs typeface="Arial" charset="0"/>
              </a:rPr>
              <a:t>jyada</a:t>
            </a:r>
            <a:r>
              <a:rPr lang="en-US" sz="2800" b="1" dirty="0">
                <a:solidFill>
                  <a:srgbClr val="C00000"/>
                </a:solidFill>
                <a:latin typeface="D-DIN" panose="020B05040302020A0204" pitchFamily="34" charset="0"/>
                <a:cs typeface="Arial" charset="0"/>
              </a:rPr>
              <a:t> research </a:t>
            </a:r>
            <a:r>
              <a:rPr lang="en-US" sz="2800" b="1" dirty="0" err="1">
                <a:solidFill>
                  <a:srgbClr val="C00000"/>
                </a:solidFill>
                <a:latin typeface="D-DIN" panose="020B05040302020A0204" pitchFamily="34" charset="0"/>
                <a:cs typeface="Arial" charset="0"/>
              </a:rPr>
              <a:t>Jawaai</a:t>
            </a:r>
            <a:r>
              <a:rPr lang="en-US" sz="2800" b="1" dirty="0">
                <a:solidFill>
                  <a:srgbClr val="C00000"/>
                </a:solidFill>
                <a:latin typeface="D-DIN" panose="020B05040302020A0204" pitchFamily="34" charset="0"/>
                <a:cs typeface="Arial" charset="0"/>
              </a:rPr>
              <a:t> </a:t>
            </a:r>
            <a:r>
              <a:rPr lang="en-US" sz="2800" b="1" dirty="0" err="1">
                <a:solidFill>
                  <a:srgbClr val="C00000"/>
                </a:solidFill>
                <a:latin typeface="D-DIN" panose="020B05040302020A0204" pitchFamily="34" charset="0"/>
                <a:cs typeface="Arial" charset="0"/>
              </a:rPr>
              <a:t>chun</a:t>
            </a:r>
            <a:r>
              <a:rPr lang="en-US" sz="2800" b="1" dirty="0">
                <a:solidFill>
                  <a:srgbClr val="C00000"/>
                </a:solidFill>
                <a:latin typeface="D-DIN" panose="020B05040302020A0204" pitchFamily="34" charset="0"/>
                <a:cs typeface="Arial" charset="0"/>
              </a:rPr>
              <a:t> ne main </a:t>
            </a:r>
            <a:r>
              <a:rPr lang="en-US" sz="2800" b="1" dirty="0" err="1">
                <a:solidFill>
                  <a:srgbClr val="C00000"/>
                </a:solidFill>
                <a:latin typeface="D-DIN" panose="020B05040302020A0204" pitchFamily="34" charset="0"/>
                <a:cs typeface="Arial" charset="0"/>
              </a:rPr>
              <a:t>karta</a:t>
            </a:r>
            <a:r>
              <a:rPr lang="en-US" sz="2800" b="1" dirty="0">
                <a:solidFill>
                  <a:srgbClr val="C00000"/>
                </a:solidFill>
                <a:latin typeface="D-DIN" panose="020B05040302020A0204" pitchFamily="34" charset="0"/>
                <a:cs typeface="Arial" charset="0"/>
              </a:rPr>
              <a:t> </a:t>
            </a:r>
            <a:r>
              <a:rPr lang="en-US" sz="2800" b="1" dirty="0" err="1">
                <a:solidFill>
                  <a:srgbClr val="C00000"/>
                </a:solidFill>
                <a:latin typeface="D-DIN" panose="020B05040302020A0204" pitchFamily="34" charset="0"/>
                <a:cs typeface="Arial" charset="0"/>
              </a:rPr>
              <a:t>hai</a:t>
            </a:r>
            <a:r>
              <a:rPr lang="en-US" sz="2800" b="1" dirty="0">
                <a:solidFill>
                  <a:srgbClr val="C00000"/>
                </a:solidFill>
                <a:latin typeface="D-DIN" panose="020B05040302020A0204" pitchFamily="34" charset="0"/>
                <a:cs typeface="Arial" charset="0"/>
              </a:rPr>
              <a:t>.. </a:t>
            </a:r>
          </a:p>
          <a:p>
            <a:pPr algn="ctr"/>
            <a:r>
              <a:rPr lang="en-US" sz="2800" b="1" dirty="0">
                <a:solidFill>
                  <a:srgbClr val="0046AA"/>
                </a:solidFill>
                <a:latin typeface="D-DIN" panose="020B05040302020A0204" pitchFamily="34" charset="0"/>
                <a:cs typeface="Arial" charset="0"/>
              </a:rPr>
              <a:t>Stocks </a:t>
            </a:r>
            <a:r>
              <a:rPr lang="en-US" sz="2800" b="1" dirty="0" err="1">
                <a:solidFill>
                  <a:srgbClr val="0046AA"/>
                </a:solidFill>
                <a:latin typeface="D-DIN" panose="020B05040302020A0204" pitchFamily="34" charset="0"/>
                <a:cs typeface="Arial" charset="0"/>
              </a:rPr>
              <a:t>bhi</a:t>
            </a:r>
            <a:r>
              <a:rPr lang="en-US" sz="2800" b="1" dirty="0">
                <a:solidFill>
                  <a:srgbClr val="0046AA"/>
                </a:solidFill>
                <a:latin typeface="D-DIN" panose="020B05040302020A0204" pitchFamily="34" charset="0"/>
                <a:cs typeface="Arial" charset="0"/>
              </a:rPr>
              <a:t> </a:t>
            </a:r>
            <a:r>
              <a:rPr lang="en-US" sz="2800" b="1" dirty="0" err="1">
                <a:solidFill>
                  <a:srgbClr val="0046AA"/>
                </a:solidFill>
                <a:latin typeface="D-DIN" panose="020B05040302020A0204" pitchFamily="34" charset="0"/>
                <a:cs typeface="Arial" charset="0"/>
              </a:rPr>
              <a:t>waise</a:t>
            </a:r>
            <a:r>
              <a:rPr lang="en-US" sz="2800" b="1" dirty="0">
                <a:solidFill>
                  <a:srgbClr val="0046AA"/>
                </a:solidFill>
                <a:latin typeface="D-DIN" panose="020B05040302020A0204" pitchFamily="34" charset="0"/>
                <a:cs typeface="Arial" charset="0"/>
              </a:rPr>
              <a:t> hi </a:t>
            </a:r>
            <a:r>
              <a:rPr lang="en-US" sz="2800" b="1" dirty="0" err="1">
                <a:solidFill>
                  <a:srgbClr val="0046AA"/>
                </a:solidFill>
                <a:latin typeface="D-DIN" panose="020B05040302020A0204" pitchFamily="34" charset="0"/>
                <a:cs typeface="Arial" charset="0"/>
              </a:rPr>
              <a:t>dhoondne</a:t>
            </a:r>
            <a:r>
              <a:rPr lang="en-US" sz="2800" b="1" dirty="0">
                <a:solidFill>
                  <a:srgbClr val="0046AA"/>
                </a:solidFill>
                <a:latin typeface="D-DIN" panose="020B05040302020A0204" pitchFamily="34" charset="0"/>
                <a:cs typeface="Arial" charset="0"/>
              </a:rPr>
              <a:t> </a:t>
            </a:r>
            <a:r>
              <a:rPr lang="en-US" sz="2800" b="1" dirty="0" err="1">
                <a:solidFill>
                  <a:srgbClr val="0046AA"/>
                </a:solidFill>
                <a:latin typeface="D-DIN" panose="020B05040302020A0204" pitchFamily="34" charset="0"/>
                <a:cs typeface="Arial" charset="0"/>
              </a:rPr>
              <a:t>chaahiye</a:t>
            </a:r>
            <a:r>
              <a:rPr lang="en-US" sz="2800" b="1" dirty="0">
                <a:solidFill>
                  <a:srgbClr val="0046AA"/>
                </a:solidFill>
                <a:latin typeface="D-DIN" panose="020B05040302020A0204" pitchFamily="34" charset="0"/>
                <a:cs typeface="Arial" charset="0"/>
              </a:rPr>
              <a:t>…</a:t>
            </a:r>
          </a:p>
        </p:txBody>
      </p:sp>
      <p:sp>
        <p:nvSpPr>
          <p:cNvPr id="2" name="Rectangle 1">
            <a:extLst>
              <a:ext uri="{FF2B5EF4-FFF2-40B4-BE49-F238E27FC236}">
                <a16:creationId xmlns:a16="http://schemas.microsoft.com/office/drawing/2014/main" id="{8E8ED29A-85F1-2CC3-9DEC-B70D999E83CC}"/>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B50B9556-AED6-43F3-BEE6-75943875A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5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 y="1587226"/>
            <a:ext cx="12192000"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4800" b="1" kern="0" dirty="0">
                <a:solidFill>
                  <a:srgbClr val="0046AA"/>
                </a:solidFill>
                <a:latin typeface="D-DIN" panose="020B05040302020A0204" pitchFamily="34" charset="0"/>
                <a:cs typeface="Times New Roman" panose="02020603050405020304" pitchFamily="18" charset="0"/>
              </a:rPr>
              <a:t>Options Backed Strategies </a:t>
            </a:r>
          </a:p>
          <a:p>
            <a:pPr eaLnBrk="1" hangingPunct="1"/>
            <a:r>
              <a:rPr lang="en-US" altLang="en-US" sz="4800" b="1" kern="0" dirty="0">
                <a:solidFill>
                  <a:srgbClr val="0046AA"/>
                </a:solidFill>
                <a:latin typeface="D-DIN" panose="020B05040302020A0204" pitchFamily="34" charset="0"/>
                <a:cs typeface="Times New Roman" panose="02020603050405020304" pitchFamily="18" charset="0"/>
              </a:rPr>
              <a:t>in F&amp;O Stocks using Cash Market</a:t>
            </a:r>
          </a:p>
        </p:txBody>
      </p:sp>
      <p:sp>
        <p:nvSpPr>
          <p:cNvPr id="8" name="Rectangle 2"/>
          <p:cNvSpPr txBox="1">
            <a:spLocks noChangeArrowheads="1"/>
          </p:cNvSpPr>
          <p:nvPr/>
        </p:nvSpPr>
        <p:spPr bwMode="auto">
          <a:xfrm>
            <a:off x="-1" y="3647477"/>
            <a:ext cx="12192001"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3200" b="1" kern="0" dirty="0">
                <a:solidFill>
                  <a:srgbClr val="C00000"/>
                </a:solidFill>
                <a:latin typeface="D-DIN" panose="020B05040302020A0204" pitchFamily="34" charset="0"/>
                <a:cs typeface="Times New Roman" panose="02020603050405020304" pitchFamily="18" charset="0"/>
              </a:rPr>
              <a:t>The Atta - </a:t>
            </a:r>
            <a:r>
              <a:rPr lang="en-US" altLang="en-US" sz="3200" b="1" kern="0" dirty="0" err="1">
                <a:solidFill>
                  <a:srgbClr val="C00000"/>
                </a:solidFill>
                <a:latin typeface="D-DIN" panose="020B05040302020A0204" pitchFamily="34" charset="0"/>
                <a:cs typeface="Times New Roman" panose="02020603050405020304" pitchFamily="18" charset="0"/>
              </a:rPr>
              <a:t>Namak</a:t>
            </a:r>
            <a:r>
              <a:rPr lang="en-US" altLang="en-US" sz="3200" b="1" kern="0" dirty="0">
                <a:solidFill>
                  <a:srgbClr val="C00000"/>
                </a:solidFill>
                <a:latin typeface="D-DIN" panose="020B05040302020A0204" pitchFamily="34" charset="0"/>
                <a:cs typeface="Times New Roman" panose="02020603050405020304" pitchFamily="18" charset="0"/>
              </a:rPr>
              <a:t> Combo </a:t>
            </a:r>
          </a:p>
          <a:p>
            <a:pPr eaLnBrk="1" hangingPunct="1"/>
            <a:r>
              <a:rPr lang="en-US" altLang="en-US" sz="3200" b="1" kern="0" dirty="0">
                <a:solidFill>
                  <a:srgbClr val="C00000"/>
                </a:solidFill>
                <a:latin typeface="D-DIN" panose="020B05040302020A0204" pitchFamily="34" charset="0"/>
                <a:cs typeface="Times New Roman" panose="02020603050405020304" pitchFamily="18" charset="0"/>
              </a:rPr>
              <a:t>adding Spice to the Portfolio Generating Alpha </a:t>
            </a:r>
          </a:p>
          <a:p>
            <a:pPr eaLnBrk="1" hangingPunct="1"/>
            <a:endParaRPr lang="en-US" altLang="en-US" sz="3200" b="1" kern="0" dirty="0">
              <a:solidFill>
                <a:srgbClr val="C00000"/>
              </a:solidFill>
              <a:latin typeface="D-DIN" panose="020B05040302020A0204" pitchFamily="34" charset="0"/>
              <a:cs typeface="Times New Roman" panose="02020603050405020304" pitchFamily="18" charset="0"/>
            </a:endParaRPr>
          </a:p>
          <a:p>
            <a:pPr eaLnBrk="1" hangingPunct="1"/>
            <a:endParaRPr lang="en-US" altLang="en-US" sz="3200" b="1" kern="0" dirty="0">
              <a:solidFill>
                <a:srgbClr val="C00000"/>
              </a:solidFill>
              <a:latin typeface="D-DIN" panose="020B05040302020A0204" pitchFamily="34" charset="0"/>
              <a:cs typeface="Times New Roman" panose="02020603050405020304" pitchFamily="18" charset="0"/>
            </a:endParaRPr>
          </a:p>
        </p:txBody>
      </p:sp>
      <p:sp>
        <p:nvSpPr>
          <p:cNvPr id="9" name="Rectangle 2"/>
          <p:cNvSpPr txBox="1">
            <a:spLocks noChangeArrowheads="1"/>
          </p:cNvSpPr>
          <p:nvPr/>
        </p:nvSpPr>
        <p:spPr bwMode="auto">
          <a:xfrm>
            <a:off x="2400300" y="4926095"/>
            <a:ext cx="7543800"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endParaRPr lang="en-US" altLang="en-US" sz="4000" b="1" kern="0" dirty="0">
              <a:solidFill>
                <a:srgbClr val="0046AA"/>
              </a:solidFill>
              <a:latin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08BE10-10B8-25DD-9EAA-62F9B92DED31}"/>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FAF0A045-8794-A0D1-5FDA-A1FCD61602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1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47278" y="704149"/>
            <a:ext cx="1062445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Cash Market (Non F&amp;O) + Distant Options - </a:t>
            </a:r>
            <a:r>
              <a:rPr lang="en-US" altLang="en-US" sz="2800" b="1" kern="0" dirty="0">
                <a:solidFill>
                  <a:srgbClr val="C00000"/>
                </a:solidFill>
                <a:latin typeface="D-DIN" panose="020B05040302020A0204" pitchFamily="34" charset="0"/>
                <a:cs typeface="Times New Roman" panose="02020603050405020304" pitchFamily="18" charset="0"/>
              </a:rPr>
              <a:t>Strategy 1</a:t>
            </a:r>
            <a:endParaRPr lang="en-US" altLang="en-US" sz="2800" b="1" kern="0" dirty="0">
              <a:solidFill>
                <a:srgbClr val="0046AA"/>
              </a:solidFill>
              <a:latin typeface="D-DIN" panose="020B05040302020A0204" pitchFamily="34" charset="0"/>
              <a:cs typeface="Times New Roman" panose="02020603050405020304" pitchFamily="18" charset="0"/>
            </a:endParaRPr>
          </a:p>
        </p:txBody>
      </p:sp>
      <p:sp>
        <p:nvSpPr>
          <p:cNvPr id="10" name="Rectangle 2"/>
          <p:cNvSpPr txBox="1">
            <a:spLocks noChangeArrowheads="1"/>
          </p:cNvSpPr>
          <p:nvPr/>
        </p:nvSpPr>
        <p:spPr bwMode="auto">
          <a:xfrm>
            <a:off x="333831" y="1464481"/>
            <a:ext cx="1062445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400" b="1" kern="0" dirty="0">
                <a:solidFill>
                  <a:schemeClr val="tx1"/>
                </a:solidFill>
                <a:latin typeface="D-DIN" panose="020B05040302020A0204" pitchFamily="34" charset="0"/>
                <a:cs typeface="Times New Roman" panose="02020603050405020304" pitchFamily="18" charset="0"/>
              </a:rPr>
              <a:t>This is a strategy wherein we create a well researched midcap &amp; </a:t>
            </a:r>
            <a:r>
              <a:rPr lang="en-US" altLang="en-US" sz="2400" b="1" kern="0" dirty="0" err="1">
                <a:solidFill>
                  <a:schemeClr val="tx1"/>
                </a:solidFill>
                <a:latin typeface="D-DIN" panose="020B05040302020A0204" pitchFamily="34" charset="0"/>
                <a:cs typeface="Times New Roman" panose="02020603050405020304" pitchFamily="18" charset="0"/>
              </a:rPr>
              <a:t>smallcap</a:t>
            </a:r>
            <a:r>
              <a:rPr lang="en-US" altLang="en-US" sz="2400" b="1" kern="0" dirty="0">
                <a:solidFill>
                  <a:schemeClr val="tx1"/>
                </a:solidFill>
                <a:latin typeface="D-DIN" panose="020B05040302020A0204" pitchFamily="34" charset="0"/>
                <a:cs typeface="Times New Roman" panose="02020603050405020304" pitchFamily="18" charset="0"/>
              </a:rPr>
              <a:t> (specifically Non F&amp;O) stocks portfolio &amp; pledge it to create margin for Selling distant OTM Options . Generally we use 50% of the margin which can be created after pledging the portfolio. In the process we create a diversified portfolio of options of safer </a:t>
            </a:r>
            <a:r>
              <a:rPr lang="en-US" altLang="en-US" sz="2400" b="1" kern="0" dirty="0" err="1">
                <a:solidFill>
                  <a:schemeClr val="tx1"/>
                </a:solidFill>
                <a:latin typeface="D-DIN" panose="020B05040302020A0204" pitchFamily="34" charset="0"/>
                <a:cs typeface="Times New Roman" panose="02020603050405020304" pitchFamily="18" charset="0"/>
              </a:rPr>
              <a:t>megacaps</a:t>
            </a:r>
            <a:r>
              <a:rPr lang="en-US" altLang="en-US" sz="2400" b="1" kern="0" dirty="0">
                <a:solidFill>
                  <a:schemeClr val="tx1"/>
                </a:solidFill>
                <a:latin typeface="D-DIN" panose="020B05040302020A0204" pitchFamily="34" charset="0"/>
                <a:cs typeface="Times New Roman" panose="02020603050405020304" pitchFamily="18" charset="0"/>
              </a:rPr>
              <a:t>. </a:t>
            </a:r>
          </a:p>
          <a:p>
            <a:pPr algn="l" eaLnBrk="1" hangingPunct="1"/>
            <a:endParaRPr lang="en-US" altLang="en-US" sz="2400" b="1" kern="0" dirty="0">
              <a:solidFill>
                <a:schemeClr val="tx1"/>
              </a:solidFill>
              <a:latin typeface="D-DIN" panose="020B05040302020A0204" pitchFamily="34" charset="0"/>
              <a:cs typeface="Times New Roman" panose="02020603050405020304" pitchFamily="18" charset="0"/>
            </a:endParaRPr>
          </a:p>
          <a:p>
            <a:pPr algn="l" eaLnBrk="1" hangingPunct="1"/>
            <a:r>
              <a:rPr lang="en-US" altLang="en-US" sz="2400" b="1" kern="0" dirty="0">
                <a:solidFill>
                  <a:schemeClr val="tx1"/>
                </a:solidFill>
                <a:latin typeface="D-DIN" panose="020B05040302020A0204" pitchFamily="34" charset="0"/>
                <a:cs typeface="Times New Roman" panose="02020603050405020304" pitchFamily="18" charset="0"/>
              </a:rPr>
              <a:t>It helps in generating the Alpha by using the idle assets.</a:t>
            </a:r>
          </a:p>
          <a:p>
            <a:pPr algn="l" eaLnBrk="1" hangingPunct="1"/>
            <a:endParaRPr lang="en-US" altLang="en-US" sz="2400" b="1" kern="0" dirty="0">
              <a:solidFill>
                <a:schemeClr val="tx1"/>
              </a:solidFill>
              <a:latin typeface="D-DIN" panose="020B05040302020A0204" pitchFamily="34" charset="0"/>
              <a:cs typeface="Times New Roman" panose="02020603050405020304" pitchFamily="18" charset="0"/>
            </a:endParaRPr>
          </a:p>
          <a:p>
            <a:pPr algn="l" eaLnBrk="1" hangingPunct="1"/>
            <a:r>
              <a:rPr lang="en-US" altLang="en-US" sz="2400" b="1" kern="0" dirty="0">
                <a:solidFill>
                  <a:schemeClr val="tx1"/>
                </a:solidFill>
                <a:latin typeface="D-DIN" panose="020B05040302020A0204" pitchFamily="34" charset="0"/>
                <a:cs typeface="Times New Roman" panose="02020603050405020304" pitchFamily="18" charset="0"/>
              </a:rPr>
              <a:t>Professional Option Traders regularly track IVP (Implied Volatility Percentile)</a:t>
            </a:r>
          </a:p>
          <a:p>
            <a:pPr algn="l" eaLnBrk="1" hangingPunct="1"/>
            <a:r>
              <a:rPr lang="en-US" altLang="en-US" sz="2400" b="1" kern="0" dirty="0">
                <a:solidFill>
                  <a:schemeClr val="tx1"/>
                </a:solidFill>
                <a:latin typeface="D-DIN" panose="020B05040302020A0204" pitchFamily="34" charset="0"/>
                <a:cs typeface="Times New Roman" panose="02020603050405020304" pitchFamily="18" charset="0"/>
              </a:rPr>
              <a:t>			</a:t>
            </a:r>
          </a:p>
          <a:p>
            <a:pPr algn="l" eaLnBrk="1" hangingPunct="1"/>
            <a:endParaRPr lang="en-US" altLang="en-US" sz="2400" b="1" kern="0" dirty="0">
              <a:solidFill>
                <a:schemeClr val="tx1"/>
              </a:solidFill>
              <a:latin typeface="D-DIN" panose="020B05040302020A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B154C66-9D0D-9D85-0C40-72298F41ECB9}"/>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8EA10760-7FAF-2DDB-95B3-BB0248EEA7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4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930448" y="2607538"/>
            <a:ext cx="11582400"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endParaRPr lang="en-US" altLang="en-US" sz="2800" b="1" kern="0" dirty="0">
              <a:solidFill>
                <a:srgbClr val="C00000"/>
              </a:solidFill>
              <a:latin typeface="Calibri" panose="020F0502020204030204" pitchFamily="34" charset="0"/>
              <a:cs typeface="Times New Roman" panose="02020603050405020304" pitchFamily="18" charset="0"/>
            </a:endParaRPr>
          </a:p>
        </p:txBody>
      </p:sp>
      <p:sp>
        <p:nvSpPr>
          <p:cNvPr id="5" name="Rectangle 4"/>
          <p:cNvSpPr/>
          <p:nvPr/>
        </p:nvSpPr>
        <p:spPr>
          <a:xfrm>
            <a:off x="10967709" y="6081546"/>
            <a:ext cx="382462" cy="359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bwMode="auto">
          <a:xfrm>
            <a:off x="609600" y="2856773"/>
            <a:ext cx="10740571" cy="501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400" b="1" kern="0" dirty="0">
                <a:solidFill>
                  <a:srgbClr val="0046AA"/>
                </a:solidFill>
                <a:latin typeface="D-DIN" panose="020B05040302020A0204" pitchFamily="34" charset="0"/>
                <a:cs typeface="Times New Roman" panose="02020603050405020304" pitchFamily="18" charset="0"/>
              </a:rPr>
              <a:t>Advantages</a:t>
            </a:r>
          </a:p>
        </p:txBody>
      </p:sp>
      <p:sp>
        <p:nvSpPr>
          <p:cNvPr id="10" name="Rectangle 2"/>
          <p:cNvSpPr txBox="1">
            <a:spLocks noChangeArrowheads="1"/>
          </p:cNvSpPr>
          <p:nvPr/>
        </p:nvSpPr>
        <p:spPr bwMode="auto">
          <a:xfrm>
            <a:off x="609600" y="1464481"/>
            <a:ext cx="10740571"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400" b="1" kern="0" dirty="0">
                <a:solidFill>
                  <a:schemeClr val="tx1"/>
                </a:solidFill>
                <a:latin typeface="D-DIN" panose="020B05040302020A0204" pitchFamily="34" charset="0"/>
                <a:cs typeface="Times New Roman" panose="02020603050405020304" pitchFamily="18" charset="0"/>
              </a:rPr>
              <a:t>The cash-secured put involves writing an at-the-money or out-of-the-money put option and simultaneously setting aside enough cash to buy the stock. The goal is to be assigned and acquire the stock below today's market price.</a:t>
            </a:r>
          </a:p>
        </p:txBody>
      </p:sp>
      <p:sp>
        <p:nvSpPr>
          <p:cNvPr id="11" name="Rectangle 2"/>
          <p:cNvSpPr txBox="1">
            <a:spLocks noChangeArrowheads="1"/>
          </p:cNvSpPr>
          <p:nvPr/>
        </p:nvSpPr>
        <p:spPr bwMode="auto">
          <a:xfrm>
            <a:off x="1053353" y="3358068"/>
            <a:ext cx="8525121" cy="14425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600"/>
              </a:spcBef>
            </a:pPr>
            <a:r>
              <a:rPr lang="en-US" altLang="en-US" sz="2000" b="1" kern="0" dirty="0">
                <a:solidFill>
                  <a:srgbClr val="C00000"/>
                </a:solidFill>
                <a:latin typeface="D-DIN" panose="020B05040302020A0204" pitchFamily="34" charset="0"/>
                <a:cs typeface="Times New Roman" panose="02020603050405020304" pitchFamily="18" charset="0"/>
              </a:rPr>
              <a:t>Writers gets paid to acquire the stock</a:t>
            </a:r>
          </a:p>
          <a:p>
            <a:pPr algn="l" eaLnBrk="1" hangingPunct="1">
              <a:spcBef>
                <a:spcPts val="600"/>
              </a:spcBef>
            </a:pPr>
            <a:r>
              <a:rPr lang="en-US" altLang="en-US" sz="2000" b="1" kern="0" dirty="0">
                <a:solidFill>
                  <a:srgbClr val="C00000"/>
                </a:solidFill>
                <a:latin typeface="D-DIN" panose="020B05040302020A0204" pitchFamily="34" charset="0"/>
                <a:cs typeface="Times New Roman" panose="02020603050405020304" pitchFamily="18" charset="0"/>
              </a:rPr>
              <a:t>Lowers the entry cost</a:t>
            </a:r>
          </a:p>
          <a:p>
            <a:pPr algn="l" eaLnBrk="1" hangingPunct="1">
              <a:spcBef>
                <a:spcPts val="600"/>
              </a:spcBef>
            </a:pPr>
            <a:r>
              <a:rPr lang="en-US" altLang="en-US" sz="2000" b="1" kern="0" dirty="0">
                <a:solidFill>
                  <a:srgbClr val="C00000"/>
                </a:solidFill>
                <a:latin typeface="D-DIN" panose="020B05040302020A0204" pitchFamily="34" charset="0"/>
                <a:cs typeface="Times New Roman" panose="02020603050405020304" pitchFamily="18" charset="0"/>
              </a:rPr>
              <a:t>Generates a regular income and alpha</a:t>
            </a:r>
          </a:p>
          <a:p>
            <a:pPr algn="l" eaLnBrk="1" hangingPunct="1">
              <a:spcBef>
                <a:spcPts val="600"/>
              </a:spcBef>
            </a:pPr>
            <a:endParaRPr lang="en-US" altLang="en-US" sz="2000" b="1" kern="0" dirty="0">
              <a:solidFill>
                <a:srgbClr val="C00000"/>
              </a:solidFill>
              <a:latin typeface="D-DIN" panose="020B05040302020A0204" pitchFamily="34" charset="0"/>
              <a:cs typeface="Times New Roman" panose="02020603050405020304" pitchFamily="18" charset="0"/>
            </a:endParaRPr>
          </a:p>
        </p:txBody>
      </p:sp>
      <p:grpSp>
        <p:nvGrpSpPr>
          <p:cNvPr id="12" name="Group 19"/>
          <p:cNvGrpSpPr>
            <a:grpSpLocks/>
          </p:cNvGrpSpPr>
          <p:nvPr/>
        </p:nvGrpSpPr>
        <p:grpSpPr bwMode="auto">
          <a:xfrm>
            <a:off x="740742" y="3527771"/>
            <a:ext cx="215900" cy="71438"/>
            <a:chOff x="641426" y="1647610"/>
            <a:chExt cx="312772" cy="108077"/>
          </a:xfrm>
        </p:grpSpPr>
        <p:sp>
          <p:nvSpPr>
            <p:cNvPr id="13" name="Rectangle 1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oup 19"/>
          <p:cNvGrpSpPr>
            <a:grpSpLocks/>
          </p:cNvGrpSpPr>
          <p:nvPr/>
        </p:nvGrpSpPr>
        <p:grpSpPr bwMode="auto">
          <a:xfrm>
            <a:off x="740742" y="3890842"/>
            <a:ext cx="215900" cy="71438"/>
            <a:chOff x="641426" y="1647610"/>
            <a:chExt cx="312772" cy="108077"/>
          </a:xfrm>
        </p:grpSpPr>
        <p:sp>
          <p:nvSpPr>
            <p:cNvPr id="17" name="Rectangle 1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9" name="Group 19"/>
          <p:cNvGrpSpPr>
            <a:grpSpLocks/>
          </p:cNvGrpSpPr>
          <p:nvPr/>
        </p:nvGrpSpPr>
        <p:grpSpPr bwMode="auto">
          <a:xfrm>
            <a:off x="740742" y="4280835"/>
            <a:ext cx="215900" cy="71438"/>
            <a:chOff x="641426" y="1647610"/>
            <a:chExt cx="312772" cy="108077"/>
          </a:xfrm>
        </p:grpSpPr>
        <p:sp>
          <p:nvSpPr>
            <p:cNvPr id="20" name="Rectangle 1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3" name="Rectangle 2"/>
          <p:cNvSpPr txBox="1">
            <a:spLocks noChangeArrowheads="1"/>
          </p:cNvSpPr>
          <p:nvPr/>
        </p:nvSpPr>
        <p:spPr bwMode="auto">
          <a:xfrm>
            <a:off x="347278" y="704149"/>
            <a:ext cx="1062445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Cash Secured Put Strategy  -  </a:t>
            </a:r>
            <a:r>
              <a:rPr lang="en-US" altLang="en-US" sz="2800" b="1" kern="0" dirty="0">
                <a:solidFill>
                  <a:srgbClr val="C00000"/>
                </a:solidFill>
                <a:latin typeface="D-DIN" panose="020B05040302020A0204" pitchFamily="34" charset="0"/>
                <a:cs typeface="Times New Roman" panose="02020603050405020304" pitchFamily="18" charset="0"/>
              </a:rPr>
              <a:t>Strategy 2</a:t>
            </a:r>
          </a:p>
        </p:txBody>
      </p:sp>
      <p:sp>
        <p:nvSpPr>
          <p:cNvPr id="2" name="Rectangle 1">
            <a:extLst>
              <a:ext uri="{FF2B5EF4-FFF2-40B4-BE49-F238E27FC236}">
                <a16:creationId xmlns:a16="http://schemas.microsoft.com/office/drawing/2014/main" id="{10720321-723E-2E37-E77B-05799157F98B}"/>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16A9B728-7D67-08D8-7EB2-A6C65CB5EC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17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0967709" y="5832029"/>
            <a:ext cx="382462" cy="359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bwMode="auto">
          <a:xfrm>
            <a:off x="1062318" y="1297898"/>
            <a:ext cx="10694253" cy="26672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300"/>
              </a:spcBef>
            </a:pPr>
            <a:r>
              <a:rPr lang="en-US" altLang="en-US" sz="1800" b="1" kern="0" dirty="0">
                <a:solidFill>
                  <a:schemeClr val="tx1"/>
                </a:solidFill>
                <a:latin typeface="D-DIN Exp" panose="020B0504020202030204" pitchFamily="34" charset="0"/>
                <a:cs typeface="Times New Roman" panose="02020603050405020304" pitchFamily="18" charset="0"/>
              </a:rPr>
              <a:t>Finalize the stock you would like to acquire after fundamental &amp; technical analyses </a:t>
            </a:r>
          </a:p>
          <a:p>
            <a:pPr algn="l" eaLnBrk="1" hangingPunct="1">
              <a:spcBef>
                <a:spcPts val="300"/>
              </a:spcBef>
            </a:pPr>
            <a:r>
              <a:rPr lang="en-US" altLang="en-US" sz="1800" b="1" kern="0" dirty="0">
                <a:solidFill>
                  <a:schemeClr val="tx1"/>
                </a:solidFill>
                <a:latin typeface="D-DIN Exp" panose="020B0504020202030204" pitchFamily="34" charset="0"/>
                <a:cs typeface="Times New Roman" panose="02020603050405020304" pitchFamily="18" charset="0"/>
              </a:rPr>
              <a:t>Determine the price applying the fundamental &amp; technical parameters at which you would be willing to purchase the stock</a:t>
            </a:r>
          </a:p>
          <a:p>
            <a:pPr algn="l" eaLnBrk="1" hangingPunct="1">
              <a:spcBef>
                <a:spcPts val="300"/>
              </a:spcBef>
            </a:pPr>
            <a:r>
              <a:rPr lang="en-US" altLang="en-US" sz="1800" b="1" kern="0" dirty="0">
                <a:solidFill>
                  <a:schemeClr val="tx1"/>
                </a:solidFill>
                <a:latin typeface="D-DIN Exp" panose="020B0504020202030204" pitchFamily="34" charset="0"/>
                <a:cs typeface="Times New Roman" panose="02020603050405020304" pitchFamily="18" charset="0"/>
              </a:rPr>
              <a:t>Sell a put option with a strike price near your desired purchase price</a:t>
            </a:r>
          </a:p>
          <a:p>
            <a:pPr algn="l" eaLnBrk="1" hangingPunct="1">
              <a:spcBef>
                <a:spcPts val="300"/>
              </a:spcBef>
            </a:pPr>
            <a:r>
              <a:rPr lang="en-US" altLang="en-US" sz="1800" b="1" kern="0" dirty="0">
                <a:solidFill>
                  <a:schemeClr val="tx1"/>
                </a:solidFill>
                <a:latin typeface="D-DIN Exp" panose="020B0504020202030204" pitchFamily="34" charset="0"/>
                <a:cs typeface="Times New Roman" panose="02020603050405020304" pitchFamily="18" charset="0"/>
              </a:rPr>
              <a:t>Have enough balance in your bank account or liquid funds to cover the purchase of the stock if the put is assigned</a:t>
            </a:r>
          </a:p>
          <a:p>
            <a:pPr algn="l" eaLnBrk="1" hangingPunct="1">
              <a:spcBef>
                <a:spcPts val="300"/>
              </a:spcBef>
            </a:pPr>
            <a:r>
              <a:rPr lang="en-US" altLang="en-US" sz="1800" b="1" kern="0" dirty="0">
                <a:solidFill>
                  <a:schemeClr val="tx1"/>
                </a:solidFill>
                <a:latin typeface="D-DIN Exp" panose="020B0504020202030204" pitchFamily="34" charset="0"/>
                <a:cs typeface="Times New Roman" panose="02020603050405020304" pitchFamily="18" charset="0"/>
              </a:rPr>
              <a:t>Keep collecting the premium from the sale and rolling over the puts, while you wait for the stock to fall in price to the point that you are ready to acquire the stock</a:t>
            </a:r>
          </a:p>
          <a:p>
            <a:pPr algn="l" eaLnBrk="1" hangingPunct="1">
              <a:spcBef>
                <a:spcPts val="300"/>
              </a:spcBef>
            </a:pPr>
            <a:endParaRPr lang="en-US" altLang="en-US" sz="1800" b="1" kern="0" dirty="0">
              <a:solidFill>
                <a:schemeClr val="tx1"/>
              </a:solidFill>
              <a:latin typeface="D-DIN Exp" panose="020B0504020202030204" pitchFamily="34" charset="0"/>
              <a:cs typeface="Times New Roman" panose="02020603050405020304" pitchFamily="18" charset="0"/>
            </a:endParaRPr>
          </a:p>
        </p:txBody>
      </p:sp>
      <p:sp>
        <p:nvSpPr>
          <p:cNvPr id="9" name="Rectangle 2"/>
          <p:cNvSpPr txBox="1">
            <a:spLocks noChangeArrowheads="1"/>
          </p:cNvSpPr>
          <p:nvPr/>
        </p:nvSpPr>
        <p:spPr bwMode="auto">
          <a:xfrm>
            <a:off x="609600" y="4021706"/>
            <a:ext cx="11582400" cy="409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000" b="1" kern="0" dirty="0">
                <a:solidFill>
                  <a:srgbClr val="C00000"/>
                </a:solidFill>
                <a:latin typeface="D-DIN Exp" panose="020B0504020202030204" pitchFamily="34" charset="0"/>
                <a:cs typeface="Times New Roman" panose="02020603050405020304" pitchFamily="18" charset="0"/>
              </a:rPr>
              <a:t>Important points to note - </a:t>
            </a:r>
          </a:p>
        </p:txBody>
      </p:sp>
      <p:sp>
        <p:nvSpPr>
          <p:cNvPr id="10" name="Rectangle 2"/>
          <p:cNvSpPr txBox="1">
            <a:spLocks noChangeArrowheads="1"/>
          </p:cNvSpPr>
          <p:nvPr/>
        </p:nvSpPr>
        <p:spPr bwMode="auto">
          <a:xfrm>
            <a:off x="1048871" y="4423998"/>
            <a:ext cx="10880086" cy="18211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spcBef>
                <a:spcPts val="600"/>
              </a:spcBef>
            </a:pPr>
            <a:r>
              <a:rPr lang="en-US" altLang="en-US" sz="1800" b="1" kern="0" dirty="0">
                <a:solidFill>
                  <a:schemeClr val="tx1"/>
                </a:solidFill>
                <a:latin typeface="D-DIN Exp" panose="020B0504020202030204" pitchFamily="34" charset="0"/>
                <a:cs typeface="Times New Roman" panose="02020603050405020304" pitchFamily="18" charset="0"/>
              </a:rPr>
              <a:t>There are few ways to adjust a losing Cash Secured Put trade</a:t>
            </a:r>
          </a:p>
          <a:p>
            <a:pPr algn="l" eaLnBrk="1" hangingPunct="1">
              <a:spcBef>
                <a:spcPts val="600"/>
              </a:spcBef>
            </a:pPr>
            <a:r>
              <a:rPr lang="en-US" altLang="en-US" sz="1800" b="1" kern="0" dirty="0">
                <a:solidFill>
                  <a:schemeClr val="tx1"/>
                </a:solidFill>
                <a:latin typeface="D-DIN Exp" panose="020B0504020202030204" pitchFamily="34" charset="0"/>
                <a:cs typeface="Times New Roman" panose="02020603050405020304" pitchFamily="18" charset="0"/>
              </a:rPr>
              <a:t>An adjustment would usually require an additional amount of capital</a:t>
            </a:r>
          </a:p>
          <a:p>
            <a:pPr algn="l" eaLnBrk="1" hangingPunct="1">
              <a:spcBef>
                <a:spcPts val="600"/>
              </a:spcBef>
            </a:pPr>
            <a:r>
              <a:rPr lang="en-US" altLang="en-US" sz="1800" b="1" kern="0" dirty="0">
                <a:solidFill>
                  <a:schemeClr val="tx1"/>
                </a:solidFill>
                <a:latin typeface="D-DIN Exp" panose="020B0504020202030204" pitchFamily="34" charset="0"/>
                <a:cs typeface="Times New Roman" panose="02020603050405020304" pitchFamily="18" charset="0"/>
              </a:rPr>
              <a:t>CSP is a good setup for those who wish to lower the cost basis on the stock</a:t>
            </a:r>
          </a:p>
          <a:p>
            <a:pPr algn="l" eaLnBrk="1" hangingPunct="1">
              <a:spcBef>
                <a:spcPts val="600"/>
              </a:spcBef>
            </a:pPr>
            <a:r>
              <a:rPr lang="en-US" altLang="en-US" sz="1800" b="1" kern="0" dirty="0">
                <a:solidFill>
                  <a:schemeClr val="tx1"/>
                </a:solidFill>
                <a:latin typeface="D-DIN Exp" panose="020B0504020202030204" pitchFamily="34" charset="0"/>
                <a:cs typeface="Times New Roman" panose="02020603050405020304" pitchFamily="18" charset="0"/>
              </a:rPr>
              <a:t>Enter when the stock you chose is at a lower point from its highs and you see an upside potential</a:t>
            </a:r>
          </a:p>
          <a:p>
            <a:pPr algn="l" eaLnBrk="1" hangingPunct="1">
              <a:spcBef>
                <a:spcPts val="600"/>
              </a:spcBef>
            </a:pPr>
            <a:r>
              <a:rPr lang="en-US" altLang="en-US" sz="1800" b="1" kern="0" dirty="0">
                <a:solidFill>
                  <a:schemeClr val="tx1"/>
                </a:solidFill>
                <a:latin typeface="D-DIN Exp" panose="020B0504020202030204" pitchFamily="34" charset="0"/>
                <a:cs typeface="Times New Roman" panose="02020603050405020304" pitchFamily="18" charset="0"/>
              </a:rPr>
              <a:t>Do not enter the stock you </a:t>
            </a:r>
            <a:r>
              <a:rPr lang="en-US" altLang="en-US" sz="1800" b="1" kern="0" dirty="0" err="1">
                <a:solidFill>
                  <a:schemeClr val="tx1"/>
                </a:solidFill>
                <a:latin typeface="D-DIN Exp" panose="020B0504020202030204" pitchFamily="34" charset="0"/>
                <a:cs typeface="Times New Roman" panose="02020603050405020304" pitchFamily="18" charset="0"/>
              </a:rPr>
              <a:t>finalise</a:t>
            </a:r>
            <a:r>
              <a:rPr lang="en-US" altLang="en-US" sz="1800" b="1" kern="0" dirty="0">
                <a:solidFill>
                  <a:schemeClr val="tx1"/>
                </a:solidFill>
                <a:latin typeface="D-DIN Exp" panose="020B0504020202030204" pitchFamily="34" charset="0"/>
                <a:cs typeface="Times New Roman" panose="02020603050405020304" pitchFamily="18" charset="0"/>
              </a:rPr>
              <a:t> is in an overbought region</a:t>
            </a:r>
          </a:p>
        </p:txBody>
      </p:sp>
      <p:grpSp>
        <p:nvGrpSpPr>
          <p:cNvPr id="11" name="Group 19"/>
          <p:cNvGrpSpPr>
            <a:grpSpLocks/>
          </p:cNvGrpSpPr>
          <p:nvPr/>
        </p:nvGrpSpPr>
        <p:grpSpPr bwMode="auto">
          <a:xfrm>
            <a:off x="740742" y="1473836"/>
            <a:ext cx="215900" cy="71438"/>
            <a:chOff x="641426" y="1647610"/>
            <a:chExt cx="312772" cy="108077"/>
          </a:xfrm>
        </p:grpSpPr>
        <p:sp>
          <p:nvSpPr>
            <p:cNvPr id="12" name="Rectangle 11"/>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9"/>
          <p:cNvGrpSpPr>
            <a:grpSpLocks/>
          </p:cNvGrpSpPr>
          <p:nvPr/>
        </p:nvGrpSpPr>
        <p:grpSpPr bwMode="auto">
          <a:xfrm>
            <a:off x="740742" y="1777783"/>
            <a:ext cx="215900" cy="71438"/>
            <a:chOff x="641426" y="1647610"/>
            <a:chExt cx="312772" cy="108077"/>
          </a:xfrm>
        </p:grpSpPr>
        <p:sp>
          <p:nvSpPr>
            <p:cNvPr id="15" name="Rectangle 1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19"/>
          <p:cNvGrpSpPr>
            <a:grpSpLocks/>
          </p:cNvGrpSpPr>
          <p:nvPr/>
        </p:nvGrpSpPr>
        <p:grpSpPr bwMode="auto">
          <a:xfrm>
            <a:off x="740742" y="2344818"/>
            <a:ext cx="215900" cy="71438"/>
            <a:chOff x="641426" y="1647610"/>
            <a:chExt cx="312772" cy="108077"/>
          </a:xfrm>
        </p:grpSpPr>
        <p:sp>
          <p:nvSpPr>
            <p:cNvPr id="18" name="Rectangle 1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19"/>
          <p:cNvGrpSpPr>
            <a:grpSpLocks/>
          </p:cNvGrpSpPr>
          <p:nvPr/>
        </p:nvGrpSpPr>
        <p:grpSpPr bwMode="auto">
          <a:xfrm>
            <a:off x="740742" y="2670236"/>
            <a:ext cx="215900" cy="71438"/>
            <a:chOff x="641426" y="1647610"/>
            <a:chExt cx="312772" cy="108077"/>
          </a:xfrm>
        </p:grpSpPr>
        <p:sp>
          <p:nvSpPr>
            <p:cNvPr id="25" name="Rectangle 24"/>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878304"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7" name="Group 19"/>
          <p:cNvGrpSpPr>
            <a:grpSpLocks/>
          </p:cNvGrpSpPr>
          <p:nvPr/>
        </p:nvGrpSpPr>
        <p:grpSpPr bwMode="auto">
          <a:xfrm>
            <a:off x="740742" y="3265708"/>
            <a:ext cx="215901" cy="71438"/>
            <a:chOff x="641426" y="1647610"/>
            <a:chExt cx="312773" cy="108077"/>
          </a:xfrm>
        </p:grpSpPr>
        <p:sp>
          <p:nvSpPr>
            <p:cNvPr id="28" name="Rectangle 27"/>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878305"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19"/>
          <p:cNvGrpSpPr>
            <a:grpSpLocks/>
          </p:cNvGrpSpPr>
          <p:nvPr/>
        </p:nvGrpSpPr>
        <p:grpSpPr bwMode="auto">
          <a:xfrm>
            <a:off x="740742" y="4567183"/>
            <a:ext cx="215901" cy="71438"/>
            <a:chOff x="641426" y="1647610"/>
            <a:chExt cx="312773" cy="108077"/>
          </a:xfrm>
        </p:grpSpPr>
        <p:sp>
          <p:nvSpPr>
            <p:cNvPr id="31" name="Rectangle 30"/>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878305"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 name="Group 19"/>
          <p:cNvGrpSpPr>
            <a:grpSpLocks/>
          </p:cNvGrpSpPr>
          <p:nvPr/>
        </p:nvGrpSpPr>
        <p:grpSpPr bwMode="auto">
          <a:xfrm>
            <a:off x="740742" y="4945090"/>
            <a:ext cx="215901" cy="71438"/>
            <a:chOff x="641426" y="1647610"/>
            <a:chExt cx="312773" cy="108077"/>
          </a:xfrm>
        </p:grpSpPr>
        <p:sp>
          <p:nvSpPr>
            <p:cNvPr id="34" name="Rectangle 33"/>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a:xfrm>
              <a:off x="878305"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 name="Group 19"/>
          <p:cNvGrpSpPr>
            <a:grpSpLocks/>
          </p:cNvGrpSpPr>
          <p:nvPr/>
        </p:nvGrpSpPr>
        <p:grpSpPr bwMode="auto">
          <a:xfrm>
            <a:off x="740742" y="5295661"/>
            <a:ext cx="215901" cy="71438"/>
            <a:chOff x="641426" y="1647610"/>
            <a:chExt cx="312773" cy="108077"/>
          </a:xfrm>
        </p:grpSpPr>
        <p:sp>
          <p:nvSpPr>
            <p:cNvPr id="37" name="Rectangle 36"/>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p:nvSpPr>
          <p:spPr>
            <a:xfrm>
              <a:off x="878305"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9" name="Group 19"/>
          <p:cNvGrpSpPr>
            <a:grpSpLocks/>
          </p:cNvGrpSpPr>
          <p:nvPr/>
        </p:nvGrpSpPr>
        <p:grpSpPr bwMode="auto">
          <a:xfrm>
            <a:off x="740742" y="5631851"/>
            <a:ext cx="215901" cy="71438"/>
            <a:chOff x="641426" y="1647610"/>
            <a:chExt cx="312773" cy="108077"/>
          </a:xfrm>
        </p:grpSpPr>
        <p:sp>
          <p:nvSpPr>
            <p:cNvPr id="40" name="Rectangle 39"/>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878305"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19"/>
          <p:cNvGrpSpPr>
            <a:grpSpLocks/>
          </p:cNvGrpSpPr>
          <p:nvPr/>
        </p:nvGrpSpPr>
        <p:grpSpPr bwMode="auto">
          <a:xfrm>
            <a:off x="740742" y="5986503"/>
            <a:ext cx="215901" cy="71438"/>
            <a:chOff x="641426" y="1647610"/>
            <a:chExt cx="312773" cy="108077"/>
          </a:xfrm>
        </p:grpSpPr>
        <p:sp>
          <p:nvSpPr>
            <p:cNvPr id="43" name="Rectangle 42"/>
            <p:cNvSpPr/>
            <p:nvPr/>
          </p:nvSpPr>
          <p:spPr>
            <a:xfrm>
              <a:off x="641426" y="1647610"/>
              <a:ext cx="193183" cy="108077"/>
            </a:xfrm>
            <a:prstGeom prst="rect">
              <a:avLst/>
            </a:prstGeom>
            <a:solidFill>
              <a:srgbClr val="0046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p:cNvSpPr/>
            <p:nvPr/>
          </p:nvSpPr>
          <p:spPr>
            <a:xfrm>
              <a:off x="878305" y="1647610"/>
              <a:ext cx="75894" cy="1080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6" name="Rectangle 2"/>
          <p:cNvSpPr txBox="1">
            <a:spLocks noChangeArrowheads="1"/>
          </p:cNvSpPr>
          <p:nvPr/>
        </p:nvSpPr>
        <p:spPr bwMode="auto">
          <a:xfrm>
            <a:off x="347278" y="704149"/>
            <a:ext cx="10624457"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800" b="1" kern="0" dirty="0">
                <a:solidFill>
                  <a:srgbClr val="0046AA"/>
                </a:solidFill>
                <a:latin typeface="D-DIN" panose="020B05040302020A0204" pitchFamily="34" charset="0"/>
                <a:cs typeface="Times New Roman" panose="02020603050405020304" pitchFamily="18" charset="0"/>
              </a:rPr>
              <a:t>Cash Secured Put Strategy involves the following steps</a:t>
            </a:r>
          </a:p>
        </p:txBody>
      </p:sp>
      <p:sp>
        <p:nvSpPr>
          <p:cNvPr id="2" name="Rectangle 1">
            <a:extLst>
              <a:ext uri="{FF2B5EF4-FFF2-40B4-BE49-F238E27FC236}">
                <a16:creationId xmlns:a16="http://schemas.microsoft.com/office/drawing/2014/main" id="{CCC1F4F8-794A-E58C-D53D-B5EFB0F0FD05}"/>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CBA197B8-1BC9-DAFD-F5A8-53BA7CAD8B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3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347278" y="1320525"/>
            <a:ext cx="11249636" cy="1117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000" kern="0" dirty="0">
                <a:solidFill>
                  <a:schemeClr val="tx1"/>
                </a:solidFill>
                <a:latin typeface="D-DIN Exp" panose="020B0504020202030204" pitchFamily="34" charset="0"/>
                <a:cs typeface="Times New Roman" panose="02020603050405020304" pitchFamily="18" charset="0"/>
              </a:rPr>
              <a:t>This is a strategy wherein we create a well researched </a:t>
            </a:r>
            <a:r>
              <a:rPr lang="en-US" altLang="en-US" sz="2000" kern="0" dirty="0" err="1">
                <a:solidFill>
                  <a:schemeClr val="tx1"/>
                </a:solidFill>
                <a:latin typeface="D-DIN Exp" panose="020B0504020202030204" pitchFamily="34" charset="0"/>
                <a:cs typeface="Times New Roman" panose="02020603050405020304" pitchFamily="18" charset="0"/>
              </a:rPr>
              <a:t>multicap</a:t>
            </a:r>
            <a:r>
              <a:rPr lang="en-US" altLang="en-US" sz="2000" kern="0" dirty="0">
                <a:solidFill>
                  <a:schemeClr val="tx1"/>
                </a:solidFill>
                <a:latin typeface="D-DIN Exp" panose="020B0504020202030204" pitchFamily="34" charset="0"/>
                <a:cs typeface="Times New Roman" panose="02020603050405020304" pitchFamily="18" charset="0"/>
              </a:rPr>
              <a:t> portfolio &amp; pledge it to create margin for Systematic Trading. Generally we create a portfolio with higher weightage on </a:t>
            </a:r>
            <a:r>
              <a:rPr lang="en-US" altLang="en-US" sz="2000" kern="0" dirty="0" err="1">
                <a:solidFill>
                  <a:schemeClr val="tx1"/>
                </a:solidFill>
                <a:latin typeface="D-DIN Exp" panose="020B0504020202030204" pitchFamily="34" charset="0"/>
                <a:cs typeface="Times New Roman" panose="02020603050405020304" pitchFamily="18" charset="0"/>
              </a:rPr>
              <a:t>largecaps</a:t>
            </a:r>
            <a:r>
              <a:rPr lang="en-US" altLang="en-US" sz="2000" kern="0" dirty="0">
                <a:solidFill>
                  <a:schemeClr val="tx1"/>
                </a:solidFill>
                <a:latin typeface="D-DIN Exp" panose="020B0504020202030204" pitchFamily="34" charset="0"/>
                <a:cs typeface="Times New Roman" panose="02020603050405020304" pitchFamily="18" charset="0"/>
              </a:rPr>
              <a:t> with 10 to 20 %  haircuts </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5485" y="2317018"/>
            <a:ext cx="7410479" cy="4056528"/>
          </a:xfrm>
          <a:prstGeom prst="rect">
            <a:avLst/>
          </a:prstGeom>
        </p:spPr>
      </p:pic>
      <p:sp>
        <p:nvSpPr>
          <p:cNvPr id="7" name="Rectangle 2"/>
          <p:cNvSpPr txBox="1">
            <a:spLocks noChangeArrowheads="1"/>
          </p:cNvSpPr>
          <p:nvPr/>
        </p:nvSpPr>
        <p:spPr bwMode="auto">
          <a:xfrm>
            <a:off x="347278" y="729976"/>
            <a:ext cx="11357042" cy="590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altLang="en-US" sz="2400" b="1" kern="0" dirty="0">
                <a:solidFill>
                  <a:srgbClr val="0046AA"/>
                </a:solidFill>
                <a:latin typeface="D-DIN" panose="020B05040302020A0204" pitchFamily="34" charset="0"/>
                <a:cs typeface="Times New Roman" panose="02020603050405020304" pitchFamily="18" charset="0"/>
              </a:rPr>
              <a:t>Cash Market (</a:t>
            </a:r>
            <a:r>
              <a:rPr lang="en-US" altLang="en-US" sz="2400" b="1" kern="0" dirty="0" err="1">
                <a:solidFill>
                  <a:srgbClr val="0046AA"/>
                </a:solidFill>
                <a:latin typeface="D-DIN" panose="020B05040302020A0204" pitchFamily="34" charset="0"/>
                <a:cs typeface="Times New Roman" panose="02020603050405020304" pitchFamily="18" charset="0"/>
              </a:rPr>
              <a:t>Multicap</a:t>
            </a:r>
            <a:r>
              <a:rPr lang="en-US" altLang="en-US" sz="2400" b="1" kern="0" dirty="0">
                <a:solidFill>
                  <a:srgbClr val="0046AA"/>
                </a:solidFill>
                <a:latin typeface="D-DIN" panose="020B05040302020A0204" pitchFamily="34" charset="0"/>
                <a:cs typeface="Times New Roman" panose="02020603050405020304" pitchFamily="18" charset="0"/>
              </a:rPr>
              <a:t>) + Systematic Weekly Options Trading in Indices - </a:t>
            </a:r>
            <a:r>
              <a:rPr lang="en-US" altLang="en-US" sz="2400" b="1" kern="0" dirty="0">
                <a:solidFill>
                  <a:srgbClr val="C00000"/>
                </a:solidFill>
                <a:latin typeface="D-DIN" panose="020B05040302020A0204" pitchFamily="34" charset="0"/>
                <a:cs typeface="Times New Roman" panose="02020603050405020304" pitchFamily="18" charset="0"/>
              </a:rPr>
              <a:t>Strategy 3 </a:t>
            </a:r>
          </a:p>
        </p:txBody>
      </p:sp>
      <p:sp>
        <p:nvSpPr>
          <p:cNvPr id="10" name="Rectangle 2"/>
          <p:cNvSpPr txBox="1">
            <a:spLocks noChangeArrowheads="1"/>
          </p:cNvSpPr>
          <p:nvPr/>
        </p:nvSpPr>
        <p:spPr bwMode="auto">
          <a:xfrm>
            <a:off x="1792224" y="2837510"/>
            <a:ext cx="5260654" cy="590549"/>
          </a:xfrm>
          <a:prstGeom prst="rect">
            <a:avLst/>
          </a:prstGeom>
          <a:solidFill>
            <a:schemeClr val="bg1"/>
          </a:solidFill>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2800" b="1" kern="0" dirty="0">
                <a:solidFill>
                  <a:srgbClr val="0046AA"/>
                </a:solidFill>
                <a:latin typeface="D-DIN" panose="020B05040302020A0204" pitchFamily="34" charset="0"/>
                <a:cs typeface="Times New Roman" panose="02020603050405020304" pitchFamily="18" charset="0"/>
              </a:rPr>
              <a:t>Systematic Options Trading</a:t>
            </a:r>
          </a:p>
        </p:txBody>
      </p:sp>
      <p:sp>
        <p:nvSpPr>
          <p:cNvPr id="2" name="Rectangle 1">
            <a:extLst>
              <a:ext uri="{FF2B5EF4-FFF2-40B4-BE49-F238E27FC236}">
                <a16:creationId xmlns:a16="http://schemas.microsoft.com/office/drawing/2014/main" id="{638CCEA3-247C-C0FA-C32A-42825B23CB1E}"/>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C7E23743-008C-A51C-E31A-2FE9165488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36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A295B22-31CA-4C63-827A-2B3CEE489206}"/>
              </a:ext>
            </a:extLst>
          </p:cNvPr>
          <p:cNvSpPr txBox="1">
            <a:spLocks/>
          </p:cNvSpPr>
          <p:nvPr/>
        </p:nvSpPr>
        <p:spPr bwMode="auto">
          <a:xfrm>
            <a:off x="358556" y="297659"/>
            <a:ext cx="8975449"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2800" b="1" dirty="0">
                <a:solidFill>
                  <a:srgbClr val="0046AA"/>
                </a:solidFill>
                <a:latin typeface="D-DIN" panose="020B05040302020A0204" pitchFamily="34" charset="0"/>
                <a:cs typeface="Times New Roman" panose="02020603050405020304" pitchFamily="18" charset="0"/>
              </a:rPr>
              <a:t>Investment &amp; Trading Planner</a:t>
            </a:r>
            <a:endParaRPr lang="en-IN" sz="2800" b="1" dirty="0">
              <a:solidFill>
                <a:srgbClr val="0046AA"/>
              </a:solidFill>
              <a:latin typeface="D-DIN" panose="020B05040302020A0204" pitchFamily="34" charset="0"/>
              <a:cs typeface="Times New Roman" panose="02020603050405020304" pitchFamily="18" charset="0"/>
            </a:endParaRPr>
          </a:p>
        </p:txBody>
      </p:sp>
      <p:pic>
        <p:nvPicPr>
          <p:cNvPr id="2" name="Picture 1"/>
          <p:cNvPicPr>
            <a:picLocks noChangeAspect="1"/>
          </p:cNvPicPr>
          <p:nvPr/>
        </p:nvPicPr>
        <p:blipFill rotWithShape="1">
          <a:blip r:embed="rId3"/>
          <a:srcRect l="2047" t="20313" r="2408" b="45493"/>
          <a:stretch/>
        </p:blipFill>
        <p:spPr>
          <a:xfrm>
            <a:off x="461820" y="794535"/>
            <a:ext cx="11359877" cy="3244066"/>
          </a:xfrm>
          <a:prstGeom prst="rect">
            <a:avLst/>
          </a:prstGeom>
        </p:spPr>
      </p:pic>
      <p:pic>
        <p:nvPicPr>
          <p:cNvPr id="9" name="Picture 8"/>
          <p:cNvPicPr>
            <a:picLocks noChangeAspect="1"/>
          </p:cNvPicPr>
          <p:nvPr/>
        </p:nvPicPr>
        <p:blipFill rotWithShape="1">
          <a:blip r:embed="rId3"/>
          <a:srcRect l="2047" t="61134" r="2408" b="31035"/>
          <a:stretch/>
        </p:blipFill>
        <p:spPr>
          <a:xfrm>
            <a:off x="461819" y="3743119"/>
            <a:ext cx="11359877" cy="742949"/>
          </a:xfrm>
          <a:prstGeom prst="rect">
            <a:avLst/>
          </a:prstGeom>
        </p:spPr>
      </p:pic>
      <p:pic>
        <p:nvPicPr>
          <p:cNvPr id="4" name="Picture 3"/>
          <p:cNvPicPr>
            <a:picLocks noChangeAspect="1"/>
          </p:cNvPicPr>
          <p:nvPr/>
        </p:nvPicPr>
        <p:blipFill rotWithShape="1">
          <a:blip r:embed="rId4"/>
          <a:srcRect l="1797" t="55834" r="67266" b="12917"/>
          <a:stretch/>
        </p:blipFill>
        <p:spPr>
          <a:xfrm>
            <a:off x="7629525" y="4367789"/>
            <a:ext cx="4154299" cy="2360397"/>
          </a:xfrm>
          <a:prstGeom prst="rect">
            <a:avLst/>
          </a:prstGeom>
        </p:spPr>
      </p:pic>
      <p:sp>
        <p:nvSpPr>
          <p:cNvPr id="3" name="Rectangle 2">
            <a:extLst>
              <a:ext uri="{FF2B5EF4-FFF2-40B4-BE49-F238E27FC236}">
                <a16:creationId xmlns:a16="http://schemas.microsoft.com/office/drawing/2014/main" id="{36D58DFE-F248-6D30-4999-D9FB70DE5C23}"/>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5" name="Picture 13">
            <a:extLst>
              <a:ext uri="{FF2B5EF4-FFF2-40B4-BE49-F238E27FC236}">
                <a16:creationId xmlns:a16="http://schemas.microsoft.com/office/drawing/2014/main" id="{BE8B7789-DE88-F665-DF2E-72FC9BC7D1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27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295B22-31CA-4C63-827A-2B3CEE489206}"/>
              </a:ext>
            </a:extLst>
          </p:cNvPr>
          <p:cNvSpPr txBox="1">
            <a:spLocks/>
          </p:cNvSpPr>
          <p:nvPr/>
        </p:nvSpPr>
        <p:spPr bwMode="auto">
          <a:xfrm>
            <a:off x="358556" y="297659"/>
            <a:ext cx="8975449" cy="5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2800" b="1" dirty="0">
                <a:solidFill>
                  <a:srgbClr val="0046AA"/>
                </a:solidFill>
                <a:latin typeface="D-DIN" panose="020B05040302020A0204" pitchFamily="34" charset="0"/>
                <a:cs typeface="Times New Roman" panose="02020603050405020304" pitchFamily="18" charset="0"/>
              </a:rPr>
              <a:t>Picks of the Seminar</a:t>
            </a:r>
            <a:endParaRPr lang="en-IN" sz="2800" b="1" dirty="0">
              <a:solidFill>
                <a:srgbClr val="0046AA"/>
              </a:solidFill>
              <a:latin typeface="D-DIN" panose="020B05040302020A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3A295B22-31CA-4C63-827A-2B3CEE489206}"/>
              </a:ext>
            </a:extLst>
          </p:cNvPr>
          <p:cNvSpPr txBox="1">
            <a:spLocks/>
          </p:cNvSpPr>
          <p:nvPr/>
        </p:nvSpPr>
        <p:spPr bwMode="auto">
          <a:xfrm>
            <a:off x="510955" y="603368"/>
            <a:ext cx="8975449" cy="58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endParaRPr lang="en-IN" sz="2800" b="1" dirty="0">
              <a:solidFill>
                <a:srgbClr val="0046AA"/>
              </a:solidFill>
              <a:latin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176147088"/>
              </p:ext>
            </p:extLst>
          </p:nvPr>
        </p:nvGraphicFramePr>
        <p:xfrm>
          <a:off x="510955" y="1190774"/>
          <a:ext cx="9740900" cy="3143101"/>
        </p:xfrm>
        <a:graphic>
          <a:graphicData uri="http://schemas.openxmlformats.org/drawingml/2006/table">
            <a:tbl>
              <a:tblPr firstRow="1" bandRow="1">
                <a:tableStyleId>{5C22544A-7EE6-4342-B048-85BDC9FD1C3A}</a:tableStyleId>
              </a:tblPr>
              <a:tblGrid>
                <a:gridCol w="3632420">
                  <a:extLst>
                    <a:ext uri="{9D8B030D-6E8A-4147-A177-3AD203B41FA5}">
                      <a16:colId xmlns:a16="http://schemas.microsoft.com/office/drawing/2014/main" val="20000"/>
                    </a:ext>
                  </a:extLst>
                </a:gridCol>
                <a:gridCol w="2562225">
                  <a:extLst>
                    <a:ext uri="{9D8B030D-6E8A-4147-A177-3AD203B41FA5}">
                      <a16:colId xmlns:a16="http://schemas.microsoft.com/office/drawing/2014/main" val="20001"/>
                    </a:ext>
                  </a:extLst>
                </a:gridCol>
                <a:gridCol w="1539655">
                  <a:extLst>
                    <a:ext uri="{9D8B030D-6E8A-4147-A177-3AD203B41FA5}">
                      <a16:colId xmlns:a16="http://schemas.microsoft.com/office/drawing/2014/main" val="20002"/>
                    </a:ext>
                  </a:extLst>
                </a:gridCol>
                <a:gridCol w="2006600">
                  <a:extLst>
                    <a:ext uri="{9D8B030D-6E8A-4147-A177-3AD203B41FA5}">
                      <a16:colId xmlns:a16="http://schemas.microsoft.com/office/drawing/2014/main" val="20003"/>
                    </a:ext>
                  </a:extLst>
                </a:gridCol>
              </a:tblGrid>
              <a:tr h="613283">
                <a:tc>
                  <a:txBody>
                    <a:bodyPr/>
                    <a:lstStyle/>
                    <a:p>
                      <a:pPr algn="ctr"/>
                      <a:r>
                        <a:rPr lang="en-US" sz="2000" b="1" dirty="0">
                          <a:latin typeface="D-DIN" panose="020B05040302020A0204" pitchFamily="34" charset="0"/>
                          <a:cs typeface="Calibri" panose="020F0502020204030204" pitchFamily="34" charset="0"/>
                        </a:rPr>
                        <a:t>Stocks</a:t>
                      </a:r>
                      <a:endParaRPr lang="en-IN" sz="2000" b="1" dirty="0">
                        <a:latin typeface="D-DIN" panose="020B05040302020A0204" pitchFamily="34" charset="0"/>
                        <a:cs typeface="Calibri" panose="020F0502020204030204" pitchFamily="34" charset="0"/>
                      </a:endParaRPr>
                    </a:p>
                  </a:txBody>
                  <a:tcPr anchor="ctr">
                    <a:lnB w="12700" cap="flat" cmpd="sng" algn="ctr">
                      <a:solidFill>
                        <a:schemeClr val="bg1">
                          <a:lumMod val="85000"/>
                        </a:schemeClr>
                      </a:solidFill>
                      <a:prstDash val="solid"/>
                      <a:round/>
                      <a:headEnd type="none" w="med" len="med"/>
                      <a:tailEnd type="none" w="med" len="med"/>
                    </a:lnB>
                    <a:solidFill>
                      <a:srgbClr val="0046AA"/>
                    </a:solidFill>
                  </a:tcPr>
                </a:tc>
                <a:tc>
                  <a:txBody>
                    <a:bodyPr/>
                    <a:lstStyle/>
                    <a:p>
                      <a:pPr algn="ctr"/>
                      <a:r>
                        <a:rPr lang="en-IN" sz="2000" b="1" i="0" kern="1200" dirty="0">
                          <a:solidFill>
                            <a:schemeClr val="lt1"/>
                          </a:solidFill>
                          <a:effectLst/>
                          <a:latin typeface="D-DIN" panose="020B05040302020A0204" pitchFamily="34" charset="0"/>
                          <a:ea typeface="+mn-ea"/>
                          <a:cs typeface="Calibri" panose="020F0502020204030204" pitchFamily="34" charset="0"/>
                        </a:rPr>
                        <a:t>Recommended Price</a:t>
                      </a:r>
                      <a:endParaRPr lang="en-IN" sz="2000" b="1" dirty="0">
                        <a:latin typeface="D-DIN" panose="020B05040302020A0204" pitchFamily="34" charset="0"/>
                        <a:cs typeface="Calibri" panose="020F0502020204030204" pitchFamily="34" charset="0"/>
                      </a:endParaRPr>
                    </a:p>
                  </a:txBody>
                  <a:tcPr anchor="ctr">
                    <a:lnB w="12700" cap="flat" cmpd="sng" algn="ctr">
                      <a:solidFill>
                        <a:schemeClr val="bg1">
                          <a:lumMod val="85000"/>
                        </a:schemeClr>
                      </a:solidFill>
                      <a:prstDash val="solid"/>
                      <a:round/>
                      <a:headEnd type="none" w="med" len="med"/>
                      <a:tailEnd type="none" w="med" len="med"/>
                    </a:lnB>
                    <a:solidFill>
                      <a:srgbClr val="0046AA"/>
                    </a:solidFill>
                  </a:tcPr>
                </a:tc>
                <a:tc>
                  <a:txBody>
                    <a:bodyPr/>
                    <a:lstStyle/>
                    <a:p>
                      <a:pPr algn="ctr"/>
                      <a:r>
                        <a:rPr lang="en-US" sz="2000" b="1" dirty="0">
                          <a:latin typeface="D-DIN" panose="020B05040302020A0204" pitchFamily="34" charset="0"/>
                          <a:cs typeface="Calibri" panose="020F0502020204030204" pitchFamily="34" charset="0"/>
                        </a:rPr>
                        <a:t>Target</a:t>
                      </a:r>
                      <a:endParaRPr lang="en-IN" sz="2000" b="1" dirty="0">
                        <a:latin typeface="D-DIN" panose="020B05040302020A0204" pitchFamily="34" charset="0"/>
                        <a:cs typeface="Calibri" panose="020F0502020204030204" pitchFamily="34" charset="0"/>
                      </a:endParaRPr>
                    </a:p>
                  </a:txBody>
                  <a:tcPr anchor="ctr">
                    <a:lnB w="12700" cap="flat" cmpd="sng" algn="ctr">
                      <a:solidFill>
                        <a:schemeClr val="bg1">
                          <a:lumMod val="85000"/>
                        </a:schemeClr>
                      </a:solidFill>
                      <a:prstDash val="solid"/>
                      <a:round/>
                      <a:headEnd type="none" w="med" len="med"/>
                      <a:tailEnd type="none" w="med" len="med"/>
                    </a:lnB>
                    <a:solidFill>
                      <a:srgbClr val="0046AA"/>
                    </a:solidFill>
                  </a:tcPr>
                </a:tc>
                <a:tc>
                  <a:txBody>
                    <a:bodyPr/>
                    <a:lstStyle/>
                    <a:p>
                      <a:pPr algn="ctr"/>
                      <a:r>
                        <a:rPr lang="en-US" sz="2000" b="1" dirty="0">
                          <a:latin typeface="D-DIN" panose="020B05040302020A0204" pitchFamily="34" charset="0"/>
                          <a:cs typeface="Calibri" panose="020F0502020204030204" pitchFamily="34" charset="0"/>
                        </a:rPr>
                        <a:t>Time Frame</a:t>
                      </a:r>
                      <a:endParaRPr lang="en-IN" sz="2000" b="1" dirty="0">
                        <a:latin typeface="D-DIN" panose="020B05040302020A0204" pitchFamily="34" charset="0"/>
                        <a:cs typeface="Calibri" panose="020F0502020204030204" pitchFamily="34" charset="0"/>
                      </a:endParaRPr>
                    </a:p>
                  </a:txBody>
                  <a:tcPr anchor="ctr">
                    <a:lnB w="12700" cap="flat" cmpd="sng" algn="ctr">
                      <a:solidFill>
                        <a:schemeClr val="bg1">
                          <a:lumMod val="85000"/>
                        </a:schemeClr>
                      </a:solidFill>
                      <a:prstDash val="solid"/>
                      <a:round/>
                      <a:headEnd type="none" w="med" len="med"/>
                      <a:tailEnd type="none" w="med" len="med"/>
                    </a:lnB>
                    <a:solidFill>
                      <a:srgbClr val="0046AA"/>
                    </a:solidFill>
                  </a:tcPr>
                </a:tc>
                <a:extLst>
                  <a:ext uri="{0D108BD9-81ED-4DB2-BD59-A6C34878D82A}">
                    <a16:rowId xmlns:a16="http://schemas.microsoft.com/office/drawing/2014/main" val="10000"/>
                  </a:ext>
                </a:extLst>
              </a:tr>
              <a:tr h="843893">
                <a:tc>
                  <a:txBody>
                    <a:bodyPr/>
                    <a:lstStyle/>
                    <a:p>
                      <a:pPr algn="ctr" fontAlgn="b"/>
                      <a:r>
                        <a:rPr lang="en-US" sz="2000" b="1" kern="1200" dirty="0">
                          <a:solidFill>
                            <a:schemeClr val="dk1"/>
                          </a:solidFill>
                          <a:latin typeface="D-DIN" panose="020B05040302020A0204" pitchFamily="34" charset="0"/>
                          <a:ea typeface="+mn-ea"/>
                          <a:cs typeface="Calibri" panose="020F0502020204030204" pitchFamily="34" charset="0"/>
                        </a:rPr>
                        <a:t>Accelya Solutions India Ltd</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a:solidFill>
                            <a:schemeClr val="dk1"/>
                          </a:solidFill>
                          <a:latin typeface="D-DIN" panose="020B05040302020A0204" pitchFamily="34" charset="0"/>
                          <a:ea typeface="+mn-ea"/>
                          <a:cs typeface="Calibri" panose="020F0502020204030204" pitchFamily="34" charset="0"/>
                        </a:rPr>
                        <a:t>1375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a:solidFill>
                            <a:schemeClr val="dk1"/>
                          </a:solidFill>
                          <a:latin typeface="D-DIN" panose="020B05040302020A0204" pitchFamily="34" charset="0"/>
                          <a:ea typeface="+mn-ea"/>
                          <a:cs typeface="Calibri" panose="020F0502020204030204" pitchFamily="34" charset="0"/>
                        </a:rPr>
                        <a:t>1650/1690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a:solidFill>
                            <a:schemeClr val="dk1"/>
                          </a:solidFill>
                          <a:latin typeface="D-DIN" panose="020B05040302020A0204" pitchFamily="34" charset="0"/>
                          <a:ea typeface="+mn-ea"/>
                          <a:cs typeface="Calibri" panose="020F0502020204030204" pitchFamily="34" charset="0"/>
                        </a:rPr>
                        <a:t>6 to 9 Months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8675">
                <a:tc>
                  <a:txBody>
                    <a:bodyPr/>
                    <a:lstStyle/>
                    <a:p>
                      <a:pPr algn="ctr" fontAlgn="b"/>
                      <a:r>
                        <a:rPr lang="en-US" sz="2000" b="1" kern="1200">
                          <a:solidFill>
                            <a:schemeClr val="dk1"/>
                          </a:solidFill>
                          <a:latin typeface="D-DIN" panose="020B05040302020A0204" pitchFamily="34" charset="0"/>
                          <a:ea typeface="+mn-ea"/>
                          <a:cs typeface="Calibri" panose="020F0502020204030204" pitchFamily="34" charset="0"/>
                        </a:rPr>
                        <a:t>Swaraj Engines Ltd</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dirty="0">
                          <a:solidFill>
                            <a:schemeClr val="dk1"/>
                          </a:solidFill>
                          <a:latin typeface="D-DIN" panose="020B05040302020A0204" pitchFamily="34" charset="0"/>
                          <a:ea typeface="+mn-ea"/>
                          <a:cs typeface="Calibri" panose="020F0502020204030204" pitchFamily="34" charset="0"/>
                        </a:rPr>
                        <a:t>2021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dirty="0">
                          <a:solidFill>
                            <a:schemeClr val="dk1"/>
                          </a:solidFill>
                          <a:latin typeface="D-DIN" panose="020B05040302020A0204" pitchFamily="34" charset="0"/>
                          <a:ea typeface="+mn-ea"/>
                          <a:cs typeface="Calibri" panose="020F0502020204030204" pitchFamily="34" charset="0"/>
                        </a:rPr>
                        <a:t>2390/2450</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a:solidFill>
                            <a:schemeClr val="dk1"/>
                          </a:solidFill>
                          <a:latin typeface="D-DIN" panose="020B05040302020A0204" pitchFamily="34" charset="0"/>
                          <a:ea typeface="+mn-ea"/>
                          <a:cs typeface="Calibri" panose="020F0502020204030204" pitchFamily="34" charset="0"/>
                        </a:rPr>
                        <a:t>6 to 9 Months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57250">
                <a:tc>
                  <a:txBody>
                    <a:bodyPr/>
                    <a:lstStyle/>
                    <a:p>
                      <a:pPr algn="ctr" fontAlgn="b"/>
                      <a:r>
                        <a:rPr lang="en-US" sz="2000" b="1" kern="1200" dirty="0">
                          <a:solidFill>
                            <a:schemeClr val="dk1"/>
                          </a:solidFill>
                          <a:latin typeface="D-DIN" panose="020B05040302020A0204" pitchFamily="34" charset="0"/>
                          <a:ea typeface="+mn-ea"/>
                          <a:cs typeface="Calibri" panose="020F0502020204030204" pitchFamily="34" charset="0"/>
                        </a:rPr>
                        <a:t>Shree Digvijay Cement Co. Ltd</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dirty="0">
                          <a:solidFill>
                            <a:schemeClr val="dk1"/>
                          </a:solidFill>
                          <a:latin typeface="D-DIN" panose="020B05040302020A0204" pitchFamily="34" charset="0"/>
                          <a:ea typeface="+mn-ea"/>
                          <a:cs typeface="Calibri" panose="020F0502020204030204" pitchFamily="34" charset="0"/>
                        </a:rPr>
                        <a:t>91</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dirty="0">
                          <a:solidFill>
                            <a:schemeClr val="dk1"/>
                          </a:solidFill>
                          <a:latin typeface="D-DIN" panose="020B05040302020A0204" pitchFamily="34" charset="0"/>
                          <a:ea typeface="+mn-ea"/>
                          <a:cs typeface="Calibri" panose="020F0502020204030204" pitchFamily="34" charset="0"/>
                        </a:rPr>
                        <a:t>109/115</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r>
                        <a:rPr lang="en-US" sz="2000" b="1" kern="1200" dirty="0">
                          <a:solidFill>
                            <a:schemeClr val="dk1"/>
                          </a:solidFill>
                          <a:latin typeface="D-DIN" panose="020B05040302020A0204" pitchFamily="34" charset="0"/>
                          <a:ea typeface="+mn-ea"/>
                          <a:cs typeface="Calibri" panose="020F0502020204030204" pitchFamily="34" charset="0"/>
                        </a:rPr>
                        <a:t>3 to 6 Months</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1" name="Rectangle 10"/>
          <p:cNvSpPr/>
          <p:nvPr/>
        </p:nvSpPr>
        <p:spPr>
          <a:xfrm>
            <a:off x="434755" y="4549164"/>
            <a:ext cx="9842035" cy="1015663"/>
          </a:xfrm>
          <a:prstGeom prst="rect">
            <a:avLst/>
          </a:prstGeom>
        </p:spPr>
        <p:txBody>
          <a:bodyPr wrap="square">
            <a:spAutoFit/>
          </a:bodyPr>
          <a:lstStyle/>
          <a:p>
            <a:r>
              <a:rPr lang="en-US" sz="2000" b="1" dirty="0">
                <a:latin typeface="D-DIN" panose="020B05040302020A0204" pitchFamily="34" charset="0"/>
              </a:rPr>
              <a:t>Disclaimer : It is safe to assume that the similar advice has been given to our clients also, please take into consideration all the risk factors including your financial condition, suitability to risk return profile and the like and take professional advice  before investing.</a:t>
            </a:r>
          </a:p>
        </p:txBody>
      </p:sp>
      <p:sp>
        <p:nvSpPr>
          <p:cNvPr id="2" name="Rectangle 1">
            <a:extLst>
              <a:ext uri="{FF2B5EF4-FFF2-40B4-BE49-F238E27FC236}">
                <a16:creationId xmlns:a16="http://schemas.microsoft.com/office/drawing/2014/main" id="{C14131A8-67A8-7D6F-9FB5-B935617674B7}"/>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3" name="Picture 13">
            <a:extLst>
              <a:ext uri="{FF2B5EF4-FFF2-40B4-BE49-F238E27FC236}">
                <a16:creationId xmlns:a16="http://schemas.microsoft.com/office/drawing/2014/main" id="{DA041734-4B22-726B-A412-E019F151AE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56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837" t="10705" r="3164" b="2138"/>
          <a:stretch/>
        </p:blipFill>
        <p:spPr>
          <a:xfrm>
            <a:off x="660402" y="774700"/>
            <a:ext cx="10744201" cy="5638800"/>
          </a:xfrm>
          <a:prstGeom prst="rect">
            <a:avLst/>
          </a:prstGeom>
        </p:spPr>
      </p:pic>
    </p:spTree>
    <p:extLst>
      <p:ext uri="{BB962C8B-B14F-4D97-AF65-F5344CB8AC3E}">
        <p14:creationId xmlns:p14="http://schemas.microsoft.com/office/powerpoint/2010/main" val="14924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bwMode="auto">
          <a:xfrm>
            <a:off x="409374" y="660403"/>
            <a:ext cx="5086204"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pPr eaLnBrk="1" hangingPunct="1"/>
            <a:r>
              <a:rPr lang="en-US" altLang="en-US" sz="3200" b="1" dirty="0">
                <a:solidFill>
                  <a:srgbClr val="0046AA"/>
                </a:solidFill>
                <a:latin typeface="D-DIN" panose="020B05040302020A0204" pitchFamily="34" charset="0"/>
                <a:cs typeface="Arial" panose="020B0604020202020204" pitchFamily="34" charset="0"/>
              </a:rPr>
              <a:t>Success Mantra in Markets </a:t>
            </a:r>
            <a:br>
              <a:rPr lang="en-US" altLang="en-US" sz="3200" b="1" dirty="0">
                <a:solidFill>
                  <a:srgbClr val="0046AA"/>
                </a:solidFill>
                <a:latin typeface="D-DIN" panose="020B05040302020A0204" pitchFamily="34" charset="0"/>
                <a:cs typeface="Arial" panose="020B0604020202020204" pitchFamily="34" charset="0"/>
              </a:rPr>
            </a:br>
            <a:endParaRPr lang="en-US" altLang="en-US" sz="3200" b="1" dirty="0">
              <a:solidFill>
                <a:srgbClr val="0046AA"/>
              </a:solidFill>
              <a:latin typeface="D-DIN" panose="020B05040302020A0204" pitchFamily="34" charset="0"/>
              <a:cs typeface="Arial" panose="020B0604020202020204" pitchFamily="34" charset="0"/>
            </a:endParaRPr>
          </a:p>
        </p:txBody>
      </p:sp>
      <p:sp>
        <p:nvSpPr>
          <p:cNvPr id="10" name="Rectangle 2"/>
          <p:cNvSpPr txBox="1">
            <a:spLocks noChangeArrowheads="1"/>
          </p:cNvSpPr>
          <p:nvPr/>
        </p:nvSpPr>
        <p:spPr bwMode="auto">
          <a:xfrm>
            <a:off x="711201" y="2058902"/>
            <a:ext cx="10885714" cy="283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endParaRPr lang="en-US" altLang="en-US" sz="1401" b="1" kern="0" dirty="0">
              <a:solidFill>
                <a:schemeClr val="tx1"/>
              </a:solidFill>
              <a:latin typeface="D-DIN" panose="020B05040302020A0204" pitchFamily="34" charset="0"/>
              <a:cs typeface="Arial" panose="020B0604020202020204" pitchFamily="34" charset="0"/>
            </a:endParaRPr>
          </a:p>
          <a:p>
            <a:pPr eaLnBrk="1" hangingPunct="1"/>
            <a:r>
              <a:rPr lang="en-US" altLang="en-US" sz="4000" b="1" kern="0" dirty="0">
                <a:solidFill>
                  <a:schemeClr val="tx1"/>
                </a:solidFill>
                <a:latin typeface="D-DIN" panose="020B05040302020A0204" pitchFamily="34" charset="0"/>
                <a:cs typeface="Arial" panose="020B0604020202020204" pitchFamily="34" charset="0"/>
              </a:rPr>
              <a:t>“Spend lesser money than you make.</a:t>
            </a:r>
          </a:p>
          <a:p>
            <a:pPr eaLnBrk="1" hangingPunct="1"/>
            <a:r>
              <a:rPr lang="en-US" altLang="en-US" sz="4000" b="1" kern="0" dirty="0">
                <a:solidFill>
                  <a:schemeClr val="tx1"/>
                </a:solidFill>
                <a:latin typeface="D-DIN" panose="020B05040302020A0204" pitchFamily="34" charset="0"/>
                <a:cs typeface="Arial" panose="020B0604020202020204" pitchFamily="34" charset="0"/>
              </a:rPr>
              <a:t>Save the difference.</a:t>
            </a:r>
          </a:p>
          <a:p>
            <a:pPr eaLnBrk="1" hangingPunct="1"/>
            <a:r>
              <a:rPr lang="en-US" altLang="en-US" sz="4000" b="1" kern="0" dirty="0">
                <a:solidFill>
                  <a:schemeClr val="tx1"/>
                </a:solidFill>
                <a:latin typeface="D-DIN" panose="020B05040302020A0204" pitchFamily="34" charset="0"/>
                <a:cs typeface="Arial" panose="020B0604020202020204" pitchFamily="34" charset="0"/>
              </a:rPr>
              <a:t>Buy a diverse portfolio of different asset classes.</a:t>
            </a:r>
          </a:p>
          <a:p>
            <a:pPr eaLnBrk="1" hangingPunct="1"/>
            <a:r>
              <a:rPr lang="en-US" altLang="en-US" sz="4000" b="1" kern="0" dirty="0">
                <a:solidFill>
                  <a:schemeClr val="tx1"/>
                </a:solidFill>
                <a:latin typeface="D-DIN" panose="020B05040302020A0204" pitchFamily="34" charset="0"/>
                <a:cs typeface="Arial" panose="020B0604020202020204" pitchFamily="34" charset="0"/>
              </a:rPr>
              <a:t>- Be patient.” </a:t>
            </a:r>
            <a:br>
              <a:rPr lang="en-US" altLang="en-US" sz="4000" b="1" kern="0" dirty="0">
                <a:solidFill>
                  <a:srgbClr val="FF0000"/>
                </a:solidFill>
                <a:latin typeface="D-DIN" panose="020B05040302020A0204" pitchFamily="34" charset="0"/>
                <a:cs typeface="Arial" panose="020B0604020202020204" pitchFamily="34" charset="0"/>
              </a:rPr>
            </a:br>
            <a:endParaRPr lang="en-US" altLang="en-US" sz="4000" b="1" kern="0" dirty="0">
              <a:solidFill>
                <a:srgbClr val="FF0000"/>
              </a:solidFill>
              <a:latin typeface="D-DIN" panose="020B05040302020A0204" pitchFamily="34" charset="0"/>
              <a:cs typeface="Arial" panose="020B0604020202020204" pitchFamily="34" charset="0"/>
            </a:endParaRPr>
          </a:p>
        </p:txBody>
      </p:sp>
      <p:sp>
        <p:nvSpPr>
          <p:cNvPr id="13" name="TextBox 12"/>
          <p:cNvSpPr txBox="1"/>
          <p:nvPr/>
        </p:nvSpPr>
        <p:spPr>
          <a:xfrm>
            <a:off x="7300685" y="4891316"/>
            <a:ext cx="1853392" cy="461665"/>
          </a:xfrm>
          <a:prstGeom prst="rect">
            <a:avLst/>
          </a:prstGeom>
          <a:noFill/>
        </p:spPr>
        <p:txBody>
          <a:bodyPr wrap="none" rtlCol="0">
            <a:spAutoFit/>
          </a:bodyPr>
          <a:lstStyle/>
          <a:p>
            <a:r>
              <a:rPr lang="en-US" b="1" dirty="0">
                <a:solidFill>
                  <a:srgbClr val="C00000"/>
                </a:solidFill>
                <a:latin typeface="D-DIN" panose="020B05040302020A0204" pitchFamily="34" charset="0"/>
                <a:cs typeface="Calibri" panose="020F0502020204030204" pitchFamily="34" charset="0"/>
              </a:rPr>
              <a:t>Sandeep Jain</a:t>
            </a:r>
            <a:endParaRPr lang="en-IN" b="1" dirty="0">
              <a:solidFill>
                <a:srgbClr val="C00000"/>
              </a:solidFill>
              <a:latin typeface="D-DIN" panose="020B05040302020A0204" pitchFamily="34" charset="0"/>
              <a:cs typeface="Calibri" panose="020F0502020204030204" pitchFamily="34" charset="0"/>
            </a:endParaRPr>
          </a:p>
        </p:txBody>
      </p:sp>
    </p:spTree>
    <p:extLst>
      <p:ext uri="{BB962C8B-B14F-4D97-AF65-F5344CB8AC3E}">
        <p14:creationId xmlns:p14="http://schemas.microsoft.com/office/powerpoint/2010/main" val="336088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00090-5B44-5B14-0A21-780597A7718A}"/>
              </a:ext>
            </a:extLst>
          </p:cNvPr>
          <p:cNvSpPr txBox="1">
            <a:spLocks/>
          </p:cNvSpPr>
          <p:nvPr/>
        </p:nvSpPr>
        <p:spPr>
          <a:xfrm>
            <a:off x="606425" y="605880"/>
            <a:ext cx="2952329" cy="67527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IN" sz="2800" b="1" dirty="0">
                <a:solidFill>
                  <a:srgbClr val="0046AA"/>
                </a:solidFill>
                <a:latin typeface="D-DIN" panose="020B05040302020A0204" pitchFamily="34" charset="0"/>
                <a:cs typeface="Times New Roman" panose="02020603050405020304" pitchFamily="18" charset="0"/>
              </a:rPr>
              <a:t>Financial Freedom &amp;  </a:t>
            </a:r>
          </a:p>
          <a:p>
            <a:pPr algn="l"/>
            <a:r>
              <a:rPr lang="en-IN" sz="2800" b="1" dirty="0">
                <a:solidFill>
                  <a:srgbClr val="0046AA"/>
                </a:solidFill>
                <a:latin typeface="D-DIN" panose="020B05040302020A0204" pitchFamily="34" charset="0"/>
                <a:cs typeface="Times New Roman" panose="02020603050405020304" pitchFamily="18" charset="0"/>
              </a:rPr>
              <a:t>Risk Profiling Questionnaire</a:t>
            </a:r>
          </a:p>
          <a:p>
            <a:pPr algn="l"/>
            <a:r>
              <a:rPr lang="en-IN" sz="2800" b="1" dirty="0">
                <a:solidFill>
                  <a:srgbClr val="0046AA"/>
                </a:solidFill>
                <a:latin typeface="D-DIN" panose="020B05040302020A0204" pitchFamily="34" charset="0"/>
                <a:cs typeface="Times New Roman" panose="02020603050405020304" pitchFamily="18" charset="0"/>
              </a:rPr>
              <a:t>(Non-Scoring)</a:t>
            </a:r>
          </a:p>
        </p:txBody>
      </p:sp>
      <p:pic>
        <p:nvPicPr>
          <p:cNvPr id="4" name="Picture 3">
            <a:extLst>
              <a:ext uri="{FF2B5EF4-FFF2-40B4-BE49-F238E27FC236}">
                <a16:creationId xmlns:a16="http://schemas.microsoft.com/office/drawing/2014/main" id="{86794421-20AC-50F0-BC41-72D88C421C28}"/>
              </a:ext>
            </a:extLst>
          </p:cNvPr>
          <p:cNvPicPr>
            <a:picLocks noChangeAspect="1"/>
          </p:cNvPicPr>
          <p:nvPr/>
        </p:nvPicPr>
        <p:blipFill rotWithShape="1">
          <a:blip r:embed="rId3"/>
          <a:srcRect l="1874" t="26727" r="56954" b="19999"/>
          <a:stretch/>
        </p:blipFill>
        <p:spPr>
          <a:xfrm>
            <a:off x="3733799" y="868530"/>
            <a:ext cx="7488180" cy="5450114"/>
          </a:xfrm>
          <a:prstGeom prst="rect">
            <a:avLst/>
          </a:prstGeom>
        </p:spPr>
      </p:pic>
      <p:sp>
        <p:nvSpPr>
          <p:cNvPr id="3" name="Rectangle 2">
            <a:extLst>
              <a:ext uri="{FF2B5EF4-FFF2-40B4-BE49-F238E27FC236}">
                <a16:creationId xmlns:a16="http://schemas.microsoft.com/office/drawing/2014/main" id="{401AF0F3-184F-F7D2-BCB0-2B3E9DE22E17}"/>
              </a:ext>
            </a:extLst>
          </p:cNvPr>
          <p:cNvSpPr/>
          <p:nvPr/>
        </p:nvSpPr>
        <p:spPr>
          <a:xfrm>
            <a:off x="2" y="6487885"/>
            <a:ext cx="2495548" cy="26183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D-DIN" panose="020B05040302020A0204" pitchFamily="34" charset="0"/>
                <a:cs typeface="Calibri" panose="020F0502020204030204" pitchFamily="34" charset="0"/>
              </a:rPr>
              <a:t>Gem Stock Entry &amp; Exit Strategies </a:t>
            </a:r>
          </a:p>
        </p:txBody>
      </p:sp>
      <p:pic>
        <p:nvPicPr>
          <p:cNvPr id="5" name="Picture 13">
            <a:extLst>
              <a:ext uri="{FF2B5EF4-FFF2-40B4-BE49-F238E27FC236}">
                <a16:creationId xmlns:a16="http://schemas.microsoft.com/office/drawing/2014/main" id="{1BAFF805-1AEB-4F58-8AD5-352AF4BFB8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627"/>
          <a:stretch/>
        </p:blipFill>
        <p:spPr bwMode="auto">
          <a:xfrm>
            <a:off x="10276791" y="186765"/>
            <a:ext cx="1680259"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37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7347" t="60117" r="2756" b="24293"/>
          <a:stretch/>
        </p:blipFill>
        <p:spPr>
          <a:xfrm>
            <a:off x="0" y="2989942"/>
            <a:ext cx="12192000" cy="1866925"/>
          </a:xfrm>
          <a:prstGeom prst="rect">
            <a:avLst/>
          </a:prstGeom>
        </p:spPr>
      </p:pic>
      <p:sp>
        <p:nvSpPr>
          <p:cNvPr id="9" name="TextBox 8"/>
          <p:cNvSpPr txBox="1"/>
          <p:nvPr/>
        </p:nvSpPr>
        <p:spPr>
          <a:xfrm>
            <a:off x="4616749" y="6228696"/>
            <a:ext cx="2958502" cy="461665"/>
          </a:xfrm>
          <a:prstGeom prst="rect">
            <a:avLst/>
          </a:prstGeom>
          <a:noFill/>
        </p:spPr>
        <p:txBody>
          <a:bodyPr wrap="none" rtlCol="0">
            <a:spAutoFit/>
          </a:bodyPr>
          <a:lstStyle/>
          <a:p>
            <a:pPr algn="ctr"/>
            <a:r>
              <a:rPr lang="en-US" b="1" dirty="0">
                <a:solidFill>
                  <a:srgbClr val="0046AA"/>
                </a:solidFill>
                <a:latin typeface="Calibri" pitchFamily="34" charset="0"/>
              </a:rPr>
              <a:t>#</a:t>
            </a:r>
            <a:r>
              <a:rPr lang="en-US" b="1" dirty="0" err="1">
                <a:solidFill>
                  <a:srgbClr val="0046AA"/>
                </a:solidFill>
                <a:latin typeface="Calibri" pitchFamily="34" charset="0"/>
              </a:rPr>
              <a:t>StaySafeStayHealthy</a:t>
            </a:r>
            <a:endParaRPr lang="en-US" b="1" dirty="0">
              <a:solidFill>
                <a:srgbClr val="0046AA"/>
              </a:solidFill>
              <a:latin typeface="Calibri" pitchFamily="34" charset="0"/>
            </a:endParaRPr>
          </a:p>
        </p:txBody>
      </p:sp>
      <p:sp>
        <p:nvSpPr>
          <p:cNvPr id="4" name="TextBox 3"/>
          <p:cNvSpPr txBox="1"/>
          <p:nvPr/>
        </p:nvSpPr>
        <p:spPr>
          <a:xfrm>
            <a:off x="2695107" y="1252591"/>
            <a:ext cx="6139117" cy="1200329"/>
          </a:xfrm>
          <a:prstGeom prst="rect">
            <a:avLst/>
          </a:prstGeom>
          <a:noFill/>
        </p:spPr>
        <p:txBody>
          <a:bodyPr wrap="none" rtlCol="0">
            <a:spAutoFit/>
          </a:bodyPr>
          <a:lstStyle/>
          <a:p>
            <a:pPr algn="ctr"/>
            <a:r>
              <a:rPr lang="en-US" sz="3600" b="1" dirty="0">
                <a:latin typeface="D-DIN" panose="020B05040302020A0204" pitchFamily="34" charset="0"/>
                <a:cs typeface="Calibri" panose="020F0502020204030204" pitchFamily="34" charset="0"/>
              </a:rPr>
              <a:t>Thank you so much for being a </a:t>
            </a:r>
          </a:p>
          <a:p>
            <a:pPr algn="ctr"/>
            <a:r>
              <a:rPr lang="en-US" sz="3600" b="1" dirty="0">
                <a:solidFill>
                  <a:srgbClr val="C00000"/>
                </a:solidFill>
                <a:latin typeface="D-DIN" panose="020B05040302020A0204" pitchFamily="34" charset="0"/>
                <a:cs typeface="Calibri" panose="020F0502020204030204" pitchFamily="34" charset="0"/>
              </a:rPr>
              <a:t>Great Audience</a:t>
            </a:r>
            <a:endParaRPr lang="en-IN" sz="3600" b="1" dirty="0">
              <a:solidFill>
                <a:srgbClr val="C00000"/>
              </a:solidFill>
              <a:latin typeface="D-DIN" panose="020B05040302020A0204" pitchFamily="34" charset="0"/>
              <a:cs typeface="Calibri" panose="020F0502020204030204" pitchFamily="34" charset="0"/>
            </a:endParaRPr>
          </a:p>
        </p:txBody>
      </p:sp>
    </p:spTree>
    <p:extLst>
      <p:ext uri="{BB962C8B-B14F-4D97-AF65-F5344CB8AC3E}">
        <p14:creationId xmlns:p14="http://schemas.microsoft.com/office/powerpoint/2010/main" val="40906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9206</TotalTime>
  <Words>9011</Words>
  <Application>Microsoft Office PowerPoint</Application>
  <PresentationFormat>Widescreen</PresentationFormat>
  <Paragraphs>1340</Paragraphs>
  <Slides>90</Slides>
  <Notes>85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90</vt:i4>
      </vt:variant>
    </vt:vector>
  </HeadingPairs>
  <TitlesOfParts>
    <vt:vector size="97" baseType="lpstr">
      <vt:lpstr>Arial</vt:lpstr>
      <vt:lpstr>Calibri</vt:lpstr>
      <vt:lpstr>D-DIN</vt:lpstr>
      <vt:lpstr>D-DIN Exp</vt:lpstr>
      <vt:lpstr>Symbol</vt:lpstr>
      <vt:lpstr>Times New Roman</vt:lpstr>
      <vt:lpstr>Default Design</vt:lpstr>
      <vt:lpstr>PowerPoint Presentation</vt:lpstr>
      <vt:lpstr>About Tradeswift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involved in Investing &amp; Trading directly in Capital Markets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Company Analysis</vt:lpstr>
      <vt:lpstr>PowerPoint Presentation</vt:lpstr>
      <vt:lpstr>PowerPoint Presentation</vt:lpstr>
      <vt:lpstr>PowerPoint Presentation</vt:lpstr>
      <vt:lpstr>PowerPoint Presentation</vt:lpstr>
      <vt:lpstr>PowerPoint Presentation</vt:lpstr>
      <vt:lpstr>Cash Flow Statement – Doodh ka Doodh, Paani ka Paani</vt:lpstr>
      <vt:lpstr>Cash Flow Statement – Doodh ka Doodh, Paani ka Paani </vt:lpstr>
      <vt:lpstr>Correlating and Connecting the Balance Sheet and P&amp;L </vt:lpstr>
      <vt:lpstr>PowerPoint Presentation</vt:lpstr>
      <vt:lpstr>PowerPoint Presentation</vt:lpstr>
      <vt:lpstr>PowerPoint Presentation</vt:lpstr>
      <vt:lpstr>PowerPoint Presentation</vt:lpstr>
      <vt:lpstr>What we AVOID &amp; RED FLAGS</vt:lpstr>
      <vt:lpstr>Generating a Stock Idea</vt:lpstr>
      <vt:lpstr>PowerPoint Presentation</vt:lpstr>
      <vt:lpstr>Understanding Risk</vt:lpstr>
      <vt:lpstr>PowerPoint Presentation</vt:lpstr>
      <vt:lpstr>PowerPoint Presentation</vt:lpstr>
      <vt:lpstr>Corporate Governance Analysis </vt:lpstr>
      <vt:lpstr>Important Points &amp; Sources for Analysing a Company</vt:lpstr>
      <vt:lpstr>Important Points &amp; Sources for Analysing a Company</vt:lpstr>
      <vt:lpstr>Important Financial Ratios &amp; Metrics to Improve Stock Picking Skills</vt:lpstr>
      <vt:lpstr>PowerPoint Presentation</vt:lpstr>
      <vt:lpstr>Fundamental Metrics Piotroski F-Score</vt:lpstr>
      <vt:lpstr>PowerPoint Presentation</vt:lpstr>
      <vt:lpstr>PowerPoint Presentation</vt:lpstr>
      <vt:lpstr>PowerPoint Presentation</vt:lpstr>
      <vt:lpstr>PowerPoint Presentation</vt:lpstr>
      <vt:lpstr>PowerPoint Presentation</vt:lpstr>
      <vt:lpstr>PowerPoint Presentation</vt:lpstr>
      <vt:lpstr>The World’s Greatest Investors </vt:lpstr>
      <vt:lpstr>Stocks Filtered on our Fundamental and Technical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Success Mantra in Markets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Mutual Fund?</dc:title>
  <dc:creator>abc</dc:creator>
  <cp:lastModifiedBy>Tradeswift</cp:lastModifiedBy>
  <cp:revision>2819</cp:revision>
  <cp:lastPrinted>2021-03-06T14:19:45Z</cp:lastPrinted>
  <dcterms:created xsi:type="dcterms:W3CDTF">2010-04-08T05:32:28Z</dcterms:created>
  <dcterms:modified xsi:type="dcterms:W3CDTF">2023-08-05T09:30:25Z</dcterms:modified>
</cp:coreProperties>
</file>