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7"/>
  </p:notesMasterIdLst>
  <p:handoutMasterIdLst>
    <p:handoutMasterId r:id="rId28"/>
  </p:handoutMasterIdLst>
  <p:sldIdLst>
    <p:sldId id="1069" r:id="rId2"/>
    <p:sldId id="1516" r:id="rId3"/>
    <p:sldId id="1612" r:id="rId4"/>
    <p:sldId id="1613" r:id="rId5"/>
    <p:sldId id="1407" r:id="rId6"/>
    <p:sldId id="1398" r:id="rId7"/>
    <p:sldId id="1408" r:id="rId8"/>
    <p:sldId id="1518" r:id="rId9"/>
    <p:sldId id="1409" r:id="rId10"/>
    <p:sldId id="1614" r:id="rId11"/>
    <p:sldId id="1610" r:id="rId12"/>
    <p:sldId id="1605" r:id="rId13"/>
    <p:sldId id="1606" r:id="rId14"/>
    <p:sldId id="1604" r:id="rId15"/>
    <p:sldId id="1602" r:id="rId16"/>
    <p:sldId id="1603" r:id="rId17"/>
    <p:sldId id="1607" r:id="rId18"/>
    <p:sldId id="1615" r:id="rId19"/>
    <p:sldId id="1520" r:id="rId20"/>
    <p:sldId id="1405" r:id="rId21"/>
    <p:sldId id="1380" r:id="rId22"/>
    <p:sldId id="333" r:id="rId23"/>
    <p:sldId id="1616" r:id="rId24"/>
    <p:sldId id="1617" r:id="rId25"/>
    <p:sldId id="1608" r:id="rId26"/>
  </p:sldIdLst>
  <p:sldSz cx="12192000" cy="6858000"/>
  <p:notesSz cx="7102475"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D6AEA50-98F3-4769-BFAA-64192178D8EF}">
          <p14:sldIdLst>
            <p14:sldId id="1069"/>
            <p14:sldId id="1516"/>
            <p14:sldId id="1612"/>
            <p14:sldId id="1613"/>
            <p14:sldId id="1407"/>
            <p14:sldId id="1398"/>
            <p14:sldId id="1408"/>
            <p14:sldId id="1518"/>
            <p14:sldId id="1409"/>
            <p14:sldId id="1614"/>
            <p14:sldId id="1610"/>
            <p14:sldId id="1605"/>
            <p14:sldId id="1606"/>
            <p14:sldId id="1604"/>
            <p14:sldId id="1602"/>
            <p14:sldId id="1603"/>
            <p14:sldId id="1607"/>
            <p14:sldId id="1615"/>
            <p14:sldId id="1520"/>
            <p14:sldId id="1405"/>
            <p14:sldId id="1380"/>
            <p14:sldId id="333"/>
            <p14:sldId id="1616"/>
            <p14:sldId id="1617"/>
            <p14:sldId id="1608"/>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312" userDrawn="1">
          <p15:clr>
            <a:srgbClr val="A4A3A4"/>
          </p15:clr>
        </p15:guide>
        <p15:guide id="2" pos="2059" userDrawn="1">
          <p15:clr>
            <a:srgbClr val="A4A3A4"/>
          </p15:clr>
        </p15:guide>
        <p15:guide id="3" orient="horz" pos="3224" userDrawn="1">
          <p15:clr>
            <a:srgbClr val="A4A3A4"/>
          </p15:clr>
        </p15:guide>
        <p15:guide id="4" pos="223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EEE4"/>
    <a:srgbClr val="FB5135"/>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078" autoAdjust="0"/>
    <p:restoredTop sz="96433" autoAdjust="0"/>
  </p:normalViewPr>
  <p:slideViewPr>
    <p:cSldViewPr snapToGrid="0">
      <p:cViewPr varScale="1">
        <p:scale>
          <a:sx n="78" d="100"/>
          <a:sy n="78" d="100"/>
        </p:scale>
        <p:origin x="341" y="53"/>
      </p:cViewPr>
      <p:guideLst>
        <p:guide orient="horz" pos="2160"/>
        <p:guide pos="3840"/>
      </p:guideLst>
    </p:cSldViewPr>
  </p:slideViewPr>
  <p:outlineViewPr>
    <p:cViewPr>
      <p:scale>
        <a:sx n="33" d="100"/>
        <a:sy n="33" d="100"/>
      </p:scale>
      <p:origin x="0" y="3354"/>
    </p:cViewPr>
  </p:outlineViewPr>
  <p:notesTextViewPr>
    <p:cViewPr>
      <p:scale>
        <a:sx n="1" d="1"/>
        <a:sy n="1" d="1"/>
      </p:scale>
      <p:origin x="0" y="0"/>
    </p:cViewPr>
  </p:notesTextViewPr>
  <p:sorterViewPr>
    <p:cViewPr>
      <p:scale>
        <a:sx n="102" d="100"/>
        <a:sy n="102" d="100"/>
      </p:scale>
      <p:origin x="0" y="-55070"/>
    </p:cViewPr>
  </p:sorterViewPr>
  <p:notesViewPr>
    <p:cSldViewPr snapToGrid="0">
      <p:cViewPr varScale="1">
        <p:scale>
          <a:sx n="53" d="100"/>
          <a:sy n="53" d="100"/>
        </p:scale>
        <p:origin x="2946" y="72"/>
      </p:cViewPr>
      <p:guideLst>
        <p:guide orient="horz" pos="3312"/>
        <p:guide pos="2059"/>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5"/>
            <a:ext cx="3077738" cy="513508"/>
          </a:xfrm>
          <a:prstGeom prst="rect">
            <a:avLst/>
          </a:prstGeom>
        </p:spPr>
        <p:txBody>
          <a:bodyPr vert="horz" lIns="87563" tIns="43781" rIns="87563" bIns="43781" rtlCol="0"/>
          <a:lstStyle>
            <a:lvl1pPr algn="l">
              <a:defRPr sz="1100"/>
            </a:lvl1pPr>
          </a:lstStyle>
          <a:p>
            <a:endParaRPr lang="en-IN"/>
          </a:p>
        </p:txBody>
      </p:sp>
      <p:sp>
        <p:nvSpPr>
          <p:cNvPr id="3" name="Date Placeholder 2"/>
          <p:cNvSpPr>
            <a:spLocks noGrp="1"/>
          </p:cNvSpPr>
          <p:nvPr>
            <p:ph type="dt" sz="quarter" idx="1"/>
          </p:nvPr>
        </p:nvSpPr>
        <p:spPr>
          <a:xfrm>
            <a:off x="4023095" y="5"/>
            <a:ext cx="3077738" cy="513508"/>
          </a:xfrm>
          <a:prstGeom prst="rect">
            <a:avLst/>
          </a:prstGeom>
        </p:spPr>
        <p:txBody>
          <a:bodyPr vert="horz" lIns="87563" tIns="43781" rIns="87563" bIns="43781" rtlCol="0"/>
          <a:lstStyle>
            <a:lvl1pPr algn="r">
              <a:defRPr sz="1100"/>
            </a:lvl1pPr>
          </a:lstStyle>
          <a:p>
            <a:endParaRPr lang="en-IN"/>
          </a:p>
        </p:txBody>
      </p:sp>
      <p:sp>
        <p:nvSpPr>
          <p:cNvPr id="4" name="Footer Placeholder 3"/>
          <p:cNvSpPr>
            <a:spLocks noGrp="1"/>
          </p:cNvSpPr>
          <p:nvPr>
            <p:ph type="ftr" sz="quarter" idx="2"/>
          </p:nvPr>
        </p:nvSpPr>
        <p:spPr>
          <a:xfrm>
            <a:off x="3" y="9721107"/>
            <a:ext cx="3077738" cy="513507"/>
          </a:xfrm>
          <a:prstGeom prst="rect">
            <a:avLst/>
          </a:prstGeom>
        </p:spPr>
        <p:txBody>
          <a:bodyPr vert="horz" lIns="87563" tIns="43781" rIns="87563" bIns="43781" rtlCol="0" anchor="b"/>
          <a:lstStyle>
            <a:lvl1pPr algn="l">
              <a:defRPr sz="1100"/>
            </a:lvl1pPr>
          </a:lstStyle>
          <a:p>
            <a:endParaRPr lang="en-IN"/>
          </a:p>
        </p:txBody>
      </p:sp>
    </p:spTree>
    <p:extLst>
      <p:ext uri="{BB962C8B-B14F-4D97-AF65-F5344CB8AC3E}">
        <p14:creationId xmlns:p14="http://schemas.microsoft.com/office/powerpoint/2010/main" val="214995195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5"/>
            <a:ext cx="3077738" cy="513508"/>
          </a:xfrm>
          <a:prstGeom prst="rect">
            <a:avLst/>
          </a:prstGeom>
        </p:spPr>
        <p:txBody>
          <a:bodyPr vert="horz" lIns="87563" tIns="43781" rIns="87563" bIns="43781" rtlCol="0"/>
          <a:lstStyle>
            <a:lvl1pPr algn="l">
              <a:defRPr sz="1100"/>
            </a:lvl1pPr>
          </a:lstStyle>
          <a:p>
            <a:endParaRPr lang="en-IN"/>
          </a:p>
        </p:txBody>
      </p:sp>
      <p:sp>
        <p:nvSpPr>
          <p:cNvPr id="3" name="Date Placeholder 2"/>
          <p:cNvSpPr>
            <a:spLocks noGrp="1"/>
          </p:cNvSpPr>
          <p:nvPr>
            <p:ph type="dt" idx="1"/>
          </p:nvPr>
        </p:nvSpPr>
        <p:spPr>
          <a:xfrm>
            <a:off x="4023095" y="5"/>
            <a:ext cx="3077738" cy="513508"/>
          </a:xfrm>
          <a:prstGeom prst="rect">
            <a:avLst/>
          </a:prstGeom>
        </p:spPr>
        <p:txBody>
          <a:bodyPr vert="horz" lIns="87563" tIns="43781" rIns="87563" bIns="43781" rtlCol="0"/>
          <a:lstStyle>
            <a:lvl1pPr algn="r">
              <a:defRPr sz="1100"/>
            </a:lvl1pPr>
          </a:lstStyle>
          <a:p>
            <a:endParaRPr lang="en-IN"/>
          </a:p>
        </p:txBody>
      </p:sp>
      <p:sp>
        <p:nvSpPr>
          <p:cNvPr id="4" name="Slide Image Placeholder 3"/>
          <p:cNvSpPr>
            <a:spLocks noGrp="1" noRot="1" noChangeAspect="1"/>
          </p:cNvSpPr>
          <p:nvPr>
            <p:ph type="sldImg" idx="2"/>
          </p:nvPr>
        </p:nvSpPr>
        <p:spPr>
          <a:xfrm>
            <a:off x="479425" y="1279525"/>
            <a:ext cx="6143625" cy="3455988"/>
          </a:xfrm>
          <a:prstGeom prst="rect">
            <a:avLst/>
          </a:prstGeom>
          <a:noFill/>
          <a:ln w="12700">
            <a:solidFill>
              <a:prstClr val="black"/>
            </a:solidFill>
          </a:ln>
        </p:spPr>
        <p:txBody>
          <a:bodyPr vert="horz" lIns="87563" tIns="43781" rIns="87563" bIns="43781" rtlCol="0" anchor="ctr"/>
          <a:lstStyle/>
          <a:p>
            <a:endParaRPr lang="en-IN"/>
          </a:p>
        </p:txBody>
      </p:sp>
      <p:sp>
        <p:nvSpPr>
          <p:cNvPr id="5" name="Notes Placeholder 4"/>
          <p:cNvSpPr>
            <a:spLocks noGrp="1"/>
          </p:cNvSpPr>
          <p:nvPr>
            <p:ph type="body" sz="quarter" idx="3"/>
          </p:nvPr>
        </p:nvSpPr>
        <p:spPr>
          <a:xfrm>
            <a:off x="710248" y="4925413"/>
            <a:ext cx="5681980" cy="4029879"/>
          </a:xfrm>
          <a:prstGeom prst="rect">
            <a:avLst/>
          </a:prstGeom>
        </p:spPr>
        <p:txBody>
          <a:bodyPr vert="horz" lIns="87563" tIns="43781" rIns="87563" bIns="4378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3" y="9721107"/>
            <a:ext cx="3077738" cy="513507"/>
          </a:xfrm>
          <a:prstGeom prst="rect">
            <a:avLst/>
          </a:prstGeom>
        </p:spPr>
        <p:txBody>
          <a:bodyPr vert="horz" lIns="87563" tIns="43781" rIns="87563" bIns="43781" rtlCol="0" anchor="b"/>
          <a:lstStyle>
            <a:lvl1pPr algn="l">
              <a:defRPr sz="1100"/>
            </a:lvl1pPr>
          </a:lstStyle>
          <a:p>
            <a:endParaRPr lang="en-IN"/>
          </a:p>
        </p:txBody>
      </p:sp>
      <p:sp>
        <p:nvSpPr>
          <p:cNvPr id="7" name="Slide Number Placeholder 6"/>
          <p:cNvSpPr>
            <a:spLocks noGrp="1"/>
          </p:cNvSpPr>
          <p:nvPr>
            <p:ph type="sldNum" sz="quarter" idx="5"/>
          </p:nvPr>
        </p:nvSpPr>
        <p:spPr>
          <a:xfrm>
            <a:off x="4023095" y="9721107"/>
            <a:ext cx="3077738" cy="513507"/>
          </a:xfrm>
          <a:prstGeom prst="rect">
            <a:avLst/>
          </a:prstGeom>
        </p:spPr>
        <p:txBody>
          <a:bodyPr vert="horz" lIns="87563" tIns="43781" rIns="87563" bIns="43781" rtlCol="0" anchor="b"/>
          <a:lstStyle>
            <a:lvl1pPr algn="r">
              <a:defRPr sz="1100"/>
            </a:lvl1pPr>
          </a:lstStyle>
          <a:p>
            <a:fld id="{55D40CD9-FA20-457B-AD79-D9C629570DC1}" type="slidenum">
              <a:rPr lang="en-IN" smtClean="0"/>
              <a:pPr/>
              <a:t>‹#›</a:t>
            </a:fld>
            <a:endParaRPr lang="en-IN"/>
          </a:p>
        </p:txBody>
      </p:sp>
    </p:spTree>
    <p:extLst>
      <p:ext uri="{BB962C8B-B14F-4D97-AF65-F5344CB8AC3E}">
        <p14:creationId xmlns:p14="http://schemas.microsoft.com/office/powerpoint/2010/main" val="988793248"/>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Tree>
    <p:extLst>
      <p:ext uri="{BB962C8B-B14F-4D97-AF65-F5344CB8AC3E}">
        <p14:creationId xmlns:p14="http://schemas.microsoft.com/office/powerpoint/2010/main" val="1657153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5D40CD9-FA20-457B-AD79-D9C629570DC1}" type="slidenum">
              <a:rPr lang="en-IN" smtClean="0"/>
              <a:pPr/>
              <a:t>2</a:t>
            </a:fld>
            <a:endParaRPr lang="en-IN"/>
          </a:p>
        </p:txBody>
      </p:sp>
    </p:spTree>
    <p:extLst>
      <p:ext uri="{BB962C8B-B14F-4D97-AF65-F5344CB8AC3E}">
        <p14:creationId xmlns:p14="http://schemas.microsoft.com/office/powerpoint/2010/main" val="39880016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en-IN"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IN" dirty="0"/>
          </a:p>
        </p:txBody>
      </p:sp>
    </p:spTree>
    <p:extLst>
      <p:ext uri="{BB962C8B-B14F-4D97-AF65-F5344CB8AC3E}">
        <p14:creationId xmlns:p14="http://schemas.microsoft.com/office/powerpoint/2010/main" val="3647698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dirty="0"/>
              <a:t>Click to edit Master title style</a:t>
            </a:r>
            <a:endParaRPr lang="en-IN"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Tree>
    <p:extLst>
      <p:ext uri="{BB962C8B-B14F-4D97-AF65-F5344CB8AC3E}">
        <p14:creationId xmlns:p14="http://schemas.microsoft.com/office/powerpoint/2010/main" val="1668277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829503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Tree>
    <p:extLst>
      <p:ext uri="{BB962C8B-B14F-4D97-AF65-F5344CB8AC3E}">
        <p14:creationId xmlns:p14="http://schemas.microsoft.com/office/powerpoint/2010/main" val="592572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Tree>
    <p:extLst>
      <p:ext uri="{BB962C8B-B14F-4D97-AF65-F5344CB8AC3E}">
        <p14:creationId xmlns:p14="http://schemas.microsoft.com/office/powerpoint/2010/main" val="3108600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Tree>
    <p:extLst>
      <p:ext uri="{BB962C8B-B14F-4D97-AF65-F5344CB8AC3E}">
        <p14:creationId xmlns:p14="http://schemas.microsoft.com/office/powerpoint/2010/main" val="3916421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00862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350828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285953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p:cNvSpPr/>
          <p:nvPr userDrawn="1"/>
        </p:nvSpPr>
        <p:spPr>
          <a:xfrm>
            <a:off x="0" y="5886449"/>
            <a:ext cx="12192000" cy="290514"/>
          </a:xfrm>
          <a:prstGeom prst="rect">
            <a:avLst/>
          </a:prstGeom>
          <a:solidFill>
            <a:srgbClr val="FF0000"/>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l"/>
            <a:r>
              <a:rPr lang="en-US" dirty="0"/>
              <a:t>								</a:t>
            </a:r>
            <a:endParaRPr lang="en-IN" dirty="0"/>
          </a:p>
        </p:txBody>
      </p:sp>
      <p:sp>
        <p:nvSpPr>
          <p:cNvPr id="13" name="Rectangle 12"/>
          <p:cNvSpPr/>
          <p:nvPr userDrawn="1"/>
        </p:nvSpPr>
        <p:spPr>
          <a:xfrm>
            <a:off x="0" y="1400175"/>
            <a:ext cx="12192000" cy="290514"/>
          </a:xfrm>
          <a:prstGeom prst="rect">
            <a:avLst/>
          </a:prstGeom>
          <a:solidFill>
            <a:srgbClr val="FF0000"/>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12" name="Rectangle 11"/>
          <p:cNvSpPr/>
          <p:nvPr userDrawn="1"/>
        </p:nvSpPr>
        <p:spPr>
          <a:xfrm>
            <a:off x="0" y="6198393"/>
            <a:ext cx="12192000" cy="681037"/>
          </a:xfrm>
          <a:prstGeom prst="rect">
            <a:avLst/>
          </a:prstGeom>
          <a:solidFill>
            <a:schemeClr val="accent1">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9" name="Rectangle 8"/>
          <p:cNvSpPr/>
          <p:nvPr userDrawn="1"/>
        </p:nvSpPr>
        <p:spPr>
          <a:xfrm>
            <a:off x="0" y="0"/>
            <a:ext cx="12192000" cy="1400175"/>
          </a:xfrm>
          <a:prstGeom prst="rect">
            <a:avLst/>
          </a:prstGeom>
          <a:solidFill>
            <a:schemeClr val="accent1">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pic>
        <p:nvPicPr>
          <p:cNvPr id="16" name="Picture 15"/>
          <p:cNvPicPr>
            <a:picLocks noChangeAspect="1"/>
          </p:cNvPicPr>
          <p:nvPr userDrawn="1"/>
        </p:nvPicPr>
        <p:blipFill>
          <a:blip r:embed="rId11" cstate="print"/>
          <a:stretch>
            <a:fillRect/>
          </a:stretch>
        </p:blipFill>
        <p:spPr>
          <a:xfrm>
            <a:off x="10678296" y="0"/>
            <a:ext cx="1513703" cy="1400175"/>
          </a:xfrm>
          <a:prstGeom prst="rect">
            <a:avLst/>
          </a:prstGeom>
        </p:spPr>
      </p:pic>
      <p:sp>
        <p:nvSpPr>
          <p:cNvPr id="7" name="Rectangle 6"/>
          <p:cNvSpPr/>
          <p:nvPr userDrawn="1"/>
        </p:nvSpPr>
        <p:spPr>
          <a:xfrm>
            <a:off x="0" y="0"/>
            <a:ext cx="12192000" cy="1400175"/>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498059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3" cstate="print"/>
          <a:srcRect l="32635"/>
          <a:stretch/>
        </p:blipFill>
        <p:spPr>
          <a:xfrm>
            <a:off x="4520860" y="4677182"/>
            <a:ext cx="3457575" cy="845190"/>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pic>
        <p:nvPicPr>
          <p:cNvPr id="7" name="Picture 6"/>
          <p:cNvPicPr>
            <a:picLocks noChangeAspect="1"/>
          </p:cNvPicPr>
          <p:nvPr/>
        </p:nvPicPr>
        <p:blipFill>
          <a:blip r:embed="rId4" cstate="print"/>
          <a:stretch>
            <a:fillRect/>
          </a:stretch>
        </p:blipFill>
        <p:spPr>
          <a:xfrm>
            <a:off x="3769633" y="1929167"/>
            <a:ext cx="4960031" cy="2342776"/>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extLst>
      <p:ext uri="{BB962C8B-B14F-4D97-AF65-F5344CB8AC3E}">
        <p14:creationId xmlns:p14="http://schemas.microsoft.com/office/powerpoint/2010/main" val="24559681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688B17F-7D95-F652-327F-957A45BA9579}"/>
              </a:ext>
            </a:extLst>
          </p:cNvPr>
          <p:cNvSpPr>
            <a:spLocks noGrp="1"/>
          </p:cNvSpPr>
          <p:nvPr>
            <p:ph type="ctrTitle"/>
          </p:nvPr>
        </p:nvSpPr>
        <p:spPr/>
        <p:txBody>
          <a:bodyPr>
            <a:normAutofit/>
          </a:bodyPr>
          <a:lstStyle/>
          <a:p>
            <a:r>
              <a:rPr lang="en-IN" sz="4000" dirty="0"/>
              <a:t>Issue 2: Payment of Tax by Vendor</a:t>
            </a:r>
            <a:br>
              <a:rPr lang="en-IN" sz="4000" dirty="0"/>
            </a:br>
            <a:r>
              <a:rPr lang="en-IN" sz="4000" dirty="0"/>
              <a:t>Issue 3: Matching of Input Tax Credit</a:t>
            </a:r>
          </a:p>
        </p:txBody>
      </p:sp>
      <p:sp>
        <p:nvSpPr>
          <p:cNvPr id="5" name="Subtitle 4">
            <a:extLst>
              <a:ext uri="{FF2B5EF4-FFF2-40B4-BE49-F238E27FC236}">
                <a16:creationId xmlns:a16="http://schemas.microsoft.com/office/drawing/2014/main" id="{B5EE0E39-8DDF-6E8E-8B51-6D1626A04D08}"/>
              </a:ext>
            </a:extLst>
          </p:cNvPr>
          <p:cNvSpPr>
            <a:spLocks noGrp="1"/>
          </p:cNvSpPr>
          <p:nvPr>
            <p:ph type="subTitle" idx="1"/>
          </p:nvPr>
        </p:nvSpPr>
        <p:spPr/>
        <p:txBody>
          <a:bodyPr>
            <a:normAutofit fontScale="77500" lnSpcReduction="20000"/>
          </a:bodyPr>
          <a:lstStyle/>
          <a:p>
            <a:pPr algn="just"/>
            <a:r>
              <a:rPr lang="en-US" dirty="0">
                <a:effectLst/>
              </a:rPr>
              <a:t>Section 16(2)(c) : subject to the provisions of section 41, the tax charged in respect of such supply has been actually paid to the Government, either in cash or through utilization of input tax credit admissible in respect of the said supply</a:t>
            </a:r>
          </a:p>
          <a:p>
            <a:pPr algn="just"/>
            <a:r>
              <a:rPr lang="en-US" dirty="0">
                <a:effectLst/>
              </a:rPr>
              <a:t>Section 16(2)(aa): the details of the invoice or debit note referred to in clause (a) has been furnished by the supplier in the statement of outward supplies and such details have been communicated to the recipient of such invoice or debit note in the manner specified under section 37</a:t>
            </a:r>
            <a:endParaRPr lang="en-IN" dirty="0"/>
          </a:p>
        </p:txBody>
      </p:sp>
    </p:spTree>
    <p:extLst>
      <p:ext uri="{BB962C8B-B14F-4D97-AF65-F5344CB8AC3E}">
        <p14:creationId xmlns:p14="http://schemas.microsoft.com/office/powerpoint/2010/main" val="2318039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B53EF-2BF4-BF0D-E021-874D8F8C4100}"/>
              </a:ext>
            </a:extLst>
          </p:cNvPr>
          <p:cNvSpPr>
            <a:spLocks noGrp="1"/>
          </p:cNvSpPr>
          <p:nvPr>
            <p:ph type="title"/>
          </p:nvPr>
        </p:nvSpPr>
        <p:spPr/>
        <p:txBody>
          <a:bodyPr/>
          <a:lstStyle/>
          <a:p>
            <a:r>
              <a:rPr lang="en-IN" dirty="0"/>
              <a:t>The Desk of an Indirect Tax Manager:</a:t>
            </a:r>
          </a:p>
        </p:txBody>
      </p:sp>
      <p:pic>
        <p:nvPicPr>
          <p:cNvPr id="4" name="ShapeNameChangedByPowerUser1">
            <a:extLst>
              <a:ext uri="{FF2B5EF4-FFF2-40B4-BE49-F238E27FC236}">
                <a16:creationId xmlns:a16="http://schemas.microsoft.com/office/drawing/2014/main" id="{5ADEFE96-2EF1-A6CD-7B07-4E21DA2C2840}"/>
              </a:ext>
            </a:extLst>
          </p:cNvPr>
          <p:cNvPicPr>
            <a:picLocks noChangeAspect="1"/>
          </p:cNvPicPr>
          <p:nvPr/>
        </p:nvPicPr>
        <p:blipFill rotWithShape="1">
          <a:blip r:embed="rId2" cstate="print">
            <a:clrChange>
              <a:clrFrom>
                <a:srgbClr val="FFFFFF"/>
              </a:clrFrom>
              <a:clrTo>
                <a:srgbClr val="FFFFFF">
                  <a:alpha val="0"/>
                </a:srgbClr>
              </a:clrTo>
            </a:clrChange>
            <a:duotone>
              <a:prstClr val="black"/>
              <a:schemeClr val="accent3">
                <a:tint val="45000"/>
                <a:satMod val="400000"/>
              </a:schemeClr>
            </a:duotone>
            <a:extLst>
              <a:ext uri="{28A0092B-C50C-407E-A947-70E740481C1C}">
                <a14:useLocalDpi xmlns:a14="http://schemas.microsoft.com/office/drawing/2010/main" val="0"/>
              </a:ext>
            </a:extLst>
          </a:blip>
          <a:srcRect/>
          <a:stretch/>
        </p:blipFill>
        <p:spPr>
          <a:xfrm rot="1068776">
            <a:off x="9108829" y="1527335"/>
            <a:ext cx="2195604" cy="2161386"/>
          </a:xfrm>
          <a:prstGeom prst="rect">
            <a:avLst/>
          </a:prstGeom>
        </p:spPr>
      </p:pic>
      <p:pic>
        <p:nvPicPr>
          <p:cNvPr id="5" name="ShapeNameChangedByPowerUser1">
            <a:extLst>
              <a:ext uri="{FF2B5EF4-FFF2-40B4-BE49-F238E27FC236}">
                <a16:creationId xmlns:a16="http://schemas.microsoft.com/office/drawing/2014/main" id="{B5D33A5D-B707-EDDC-8CE5-CDB2600927DE}"/>
              </a:ext>
            </a:extLst>
          </p:cNvPr>
          <p:cNvPicPr>
            <a:picLocks noChangeAspect="1"/>
          </p:cNvPicPr>
          <p:nvPr/>
        </p:nvPicPr>
        <p:blipFill rotWithShape="1">
          <a:blip r:embed="rId2" cstate="print">
            <a:clrChange>
              <a:clrFrom>
                <a:srgbClr val="FFFFFF"/>
              </a:clrFrom>
              <a:clrTo>
                <a:srgbClr val="FFFFFF">
                  <a:alpha val="0"/>
                </a:srgbClr>
              </a:clrTo>
            </a:clrChange>
            <a:duotone>
              <a:prstClr val="black"/>
              <a:schemeClr val="accent6">
                <a:tint val="45000"/>
                <a:satMod val="400000"/>
              </a:schemeClr>
            </a:duotone>
            <a:extLst>
              <a:ext uri="{28A0092B-C50C-407E-A947-70E740481C1C}">
                <a14:useLocalDpi xmlns:a14="http://schemas.microsoft.com/office/drawing/2010/main" val="0"/>
              </a:ext>
            </a:extLst>
          </a:blip>
          <a:srcRect/>
          <a:stretch/>
        </p:blipFill>
        <p:spPr>
          <a:xfrm rot="330925">
            <a:off x="4618420" y="3732830"/>
            <a:ext cx="2195604" cy="2161386"/>
          </a:xfrm>
          <a:prstGeom prst="rect">
            <a:avLst/>
          </a:prstGeom>
        </p:spPr>
      </p:pic>
      <p:grpSp>
        <p:nvGrpSpPr>
          <p:cNvPr id="6" name="Group 5">
            <a:extLst>
              <a:ext uri="{FF2B5EF4-FFF2-40B4-BE49-F238E27FC236}">
                <a16:creationId xmlns:a16="http://schemas.microsoft.com/office/drawing/2014/main" id="{F43F9144-2832-E178-2EE3-E1F7DEE4F817}"/>
              </a:ext>
            </a:extLst>
          </p:cNvPr>
          <p:cNvGrpSpPr/>
          <p:nvPr/>
        </p:nvGrpSpPr>
        <p:grpSpPr>
          <a:xfrm>
            <a:off x="702123" y="1470933"/>
            <a:ext cx="2195604" cy="2161386"/>
            <a:chOff x="674132" y="1488236"/>
            <a:chExt cx="2195604" cy="2161386"/>
          </a:xfrm>
        </p:grpSpPr>
        <p:pic>
          <p:nvPicPr>
            <p:cNvPr id="7" name="ShapeNameChangedByPowerUser1">
              <a:extLst>
                <a:ext uri="{FF2B5EF4-FFF2-40B4-BE49-F238E27FC236}">
                  <a16:creationId xmlns:a16="http://schemas.microsoft.com/office/drawing/2014/main" id="{C388731A-3BAA-B3DC-5116-664BD317AF1F}"/>
                </a:ext>
              </a:extLst>
            </p:cNvPr>
            <p:cNvPicPr>
              <a:picLocks noChangeAspect="1"/>
            </p:cNvPicPr>
            <p:nvPr/>
          </p:nvPicPr>
          <p:blipFill rotWithShape="1">
            <a:blip r:embed="rId2" cstate="print">
              <a:clrChange>
                <a:clrFrom>
                  <a:srgbClr val="FFFFFF"/>
                </a:clrFrom>
                <a:clrTo>
                  <a:srgbClr val="FFFFFF">
                    <a:alpha val="0"/>
                  </a:srgbClr>
                </a:clrTo>
              </a:clrChange>
              <a:duotone>
                <a:prstClr val="black"/>
                <a:srgbClr val="D9C3A5">
                  <a:tint val="50000"/>
                  <a:satMod val="180000"/>
                </a:srgbClr>
              </a:duotone>
              <a:extLst>
                <a:ext uri="{28A0092B-C50C-407E-A947-70E740481C1C}">
                  <a14:useLocalDpi xmlns:a14="http://schemas.microsoft.com/office/drawing/2010/main" val="0"/>
                </a:ext>
              </a:extLst>
            </a:blip>
            <a:srcRect/>
            <a:stretch/>
          </p:blipFill>
          <p:spPr>
            <a:xfrm rot="20331992">
              <a:off x="674132" y="1488236"/>
              <a:ext cx="2195604" cy="2161386"/>
            </a:xfrm>
            <a:prstGeom prst="rect">
              <a:avLst/>
            </a:prstGeom>
          </p:spPr>
        </p:pic>
        <p:sp>
          <p:nvSpPr>
            <p:cNvPr id="8" name="TextBox 7">
              <a:extLst>
                <a:ext uri="{FF2B5EF4-FFF2-40B4-BE49-F238E27FC236}">
                  <a16:creationId xmlns:a16="http://schemas.microsoft.com/office/drawing/2014/main" id="{2AA4522C-9101-9A6D-88DE-B4FA3B9D4A90}"/>
                </a:ext>
              </a:extLst>
            </p:cNvPr>
            <p:cNvSpPr txBox="1"/>
            <p:nvPr/>
          </p:nvSpPr>
          <p:spPr>
            <a:xfrm rot="20227370">
              <a:off x="810539" y="1867982"/>
              <a:ext cx="1887722" cy="1200329"/>
            </a:xfrm>
            <a:prstGeom prst="rect">
              <a:avLst/>
            </a:prstGeom>
            <a:noFill/>
          </p:spPr>
          <p:txBody>
            <a:bodyPr wrap="square" rtlCol="0">
              <a:spAutoFit/>
            </a:bodyPr>
            <a:lstStyle/>
            <a:p>
              <a:r>
                <a:rPr lang="en-US" dirty="0"/>
                <a:t>ASMT-10 from Uttar Pradesh </a:t>
              </a:r>
            </a:p>
            <a:p>
              <a:pPr marL="285750" indent="-285750">
                <a:buFont typeface="Arial" panose="020B0604020202020204" pitchFamily="34" charset="0"/>
                <a:buChar char="•"/>
              </a:pPr>
              <a:r>
                <a:rPr lang="en-US" dirty="0"/>
                <a:t>2017-18</a:t>
              </a:r>
            </a:p>
            <a:p>
              <a:pPr marL="285750" indent="-285750">
                <a:buFont typeface="Arial" panose="020B0604020202020204" pitchFamily="34" charset="0"/>
                <a:buChar char="•"/>
              </a:pPr>
              <a:r>
                <a:rPr lang="en-US" dirty="0"/>
                <a:t>2018-19</a:t>
              </a:r>
            </a:p>
          </p:txBody>
        </p:sp>
      </p:grpSp>
      <p:grpSp>
        <p:nvGrpSpPr>
          <p:cNvPr id="9" name="Group 8">
            <a:extLst>
              <a:ext uri="{FF2B5EF4-FFF2-40B4-BE49-F238E27FC236}">
                <a16:creationId xmlns:a16="http://schemas.microsoft.com/office/drawing/2014/main" id="{7986DC45-2512-9FA8-30E4-A5D64AA67D86}"/>
              </a:ext>
            </a:extLst>
          </p:cNvPr>
          <p:cNvGrpSpPr/>
          <p:nvPr/>
        </p:nvGrpSpPr>
        <p:grpSpPr>
          <a:xfrm>
            <a:off x="3421831" y="1343258"/>
            <a:ext cx="2195604" cy="2161386"/>
            <a:chOff x="3421831" y="1343258"/>
            <a:chExt cx="2195604" cy="2161386"/>
          </a:xfrm>
        </p:grpSpPr>
        <p:pic>
          <p:nvPicPr>
            <p:cNvPr id="10" name="ShapeNameChangedByPowerUser1">
              <a:extLst>
                <a:ext uri="{FF2B5EF4-FFF2-40B4-BE49-F238E27FC236}">
                  <a16:creationId xmlns:a16="http://schemas.microsoft.com/office/drawing/2014/main" id="{FCFEE26D-F546-AC7E-E78A-E3D5A67669B4}"/>
                </a:ext>
              </a:extLst>
            </p:cNvPr>
            <p:cNvPicPr>
              <a:picLocks noChangeAspect="1"/>
            </p:cNvPicPr>
            <p:nvPr/>
          </p:nvPicPr>
          <p:blipFill rotWithShape="1">
            <a:blip r:embed="rId2" cstate="print">
              <a:clrChange>
                <a:clrFrom>
                  <a:srgbClr val="FFFFFF"/>
                </a:clrFrom>
                <a:clrTo>
                  <a:srgbClr val="FFFFFF">
                    <a:alpha val="0"/>
                  </a:srgbClr>
                </a:clrTo>
              </a:clrChange>
              <a:duotone>
                <a:prstClr val="black"/>
                <a:schemeClr val="accent2">
                  <a:tint val="45000"/>
                  <a:satMod val="400000"/>
                </a:schemeClr>
              </a:duotone>
              <a:extLst>
                <a:ext uri="{28A0092B-C50C-407E-A947-70E740481C1C}">
                  <a14:useLocalDpi xmlns:a14="http://schemas.microsoft.com/office/drawing/2010/main" val="0"/>
                </a:ext>
              </a:extLst>
            </a:blip>
            <a:srcRect/>
            <a:stretch/>
          </p:blipFill>
          <p:spPr>
            <a:xfrm>
              <a:off x="3421831" y="1343258"/>
              <a:ext cx="2195604" cy="2161386"/>
            </a:xfrm>
            <a:prstGeom prst="rect">
              <a:avLst/>
            </a:prstGeom>
          </p:spPr>
        </p:pic>
        <p:sp>
          <p:nvSpPr>
            <p:cNvPr id="11" name="TextBox 10">
              <a:extLst>
                <a:ext uri="{FF2B5EF4-FFF2-40B4-BE49-F238E27FC236}">
                  <a16:creationId xmlns:a16="http://schemas.microsoft.com/office/drawing/2014/main" id="{3BE37AAC-ED90-A1AA-6435-F8EE7440FD2D}"/>
                </a:ext>
              </a:extLst>
            </p:cNvPr>
            <p:cNvSpPr txBox="1"/>
            <p:nvPr/>
          </p:nvSpPr>
          <p:spPr>
            <a:xfrm>
              <a:off x="3532513" y="1798403"/>
              <a:ext cx="1887722" cy="1200329"/>
            </a:xfrm>
            <a:prstGeom prst="rect">
              <a:avLst/>
            </a:prstGeom>
            <a:noFill/>
          </p:spPr>
          <p:txBody>
            <a:bodyPr wrap="square" rtlCol="0">
              <a:spAutoFit/>
            </a:bodyPr>
            <a:lstStyle/>
            <a:p>
              <a:r>
                <a:rPr lang="en-US" dirty="0"/>
                <a:t>DRC-01 from Rajasthan</a:t>
              </a:r>
            </a:p>
            <a:p>
              <a:pPr marL="285750" indent="-285750">
                <a:buFont typeface="Arial" panose="020B0604020202020204" pitchFamily="34" charset="0"/>
                <a:buChar char="•"/>
              </a:pPr>
              <a:r>
                <a:rPr lang="en-US" dirty="0"/>
                <a:t>2018-19</a:t>
              </a:r>
            </a:p>
            <a:p>
              <a:pPr marL="285750" indent="-285750">
                <a:buFont typeface="Arial" panose="020B0604020202020204" pitchFamily="34" charset="0"/>
                <a:buChar char="•"/>
              </a:pPr>
              <a:r>
                <a:rPr lang="en-US" dirty="0"/>
                <a:t>2019-20</a:t>
              </a:r>
            </a:p>
          </p:txBody>
        </p:sp>
      </p:grpSp>
      <p:grpSp>
        <p:nvGrpSpPr>
          <p:cNvPr id="12" name="Group 11">
            <a:extLst>
              <a:ext uri="{FF2B5EF4-FFF2-40B4-BE49-F238E27FC236}">
                <a16:creationId xmlns:a16="http://schemas.microsoft.com/office/drawing/2014/main" id="{6CEC4390-2450-295B-ED04-4555D063B984}"/>
              </a:ext>
            </a:extLst>
          </p:cNvPr>
          <p:cNvGrpSpPr/>
          <p:nvPr/>
        </p:nvGrpSpPr>
        <p:grpSpPr>
          <a:xfrm>
            <a:off x="6264689" y="1387452"/>
            <a:ext cx="2195604" cy="2161386"/>
            <a:chOff x="6264689" y="1387452"/>
            <a:chExt cx="2195604" cy="2161386"/>
          </a:xfrm>
        </p:grpSpPr>
        <p:pic>
          <p:nvPicPr>
            <p:cNvPr id="13" name="ShapeNameChangedByPowerUser1">
              <a:extLst>
                <a:ext uri="{FF2B5EF4-FFF2-40B4-BE49-F238E27FC236}">
                  <a16:creationId xmlns:a16="http://schemas.microsoft.com/office/drawing/2014/main" id="{B204790B-6954-DA4A-AAF9-52584C262C9B}"/>
                </a:ext>
              </a:extLst>
            </p:cNvPr>
            <p:cNvPicPr>
              <a:picLocks noChangeAspect="1"/>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p:blipFill>
          <p:spPr>
            <a:xfrm rot="590996">
              <a:off x="6264689" y="1387452"/>
              <a:ext cx="2195604" cy="2161386"/>
            </a:xfrm>
            <a:prstGeom prst="rect">
              <a:avLst/>
            </a:prstGeom>
          </p:spPr>
        </p:pic>
        <p:sp>
          <p:nvSpPr>
            <p:cNvPr id="14" name="TextBox 13">
              <a:extLst>
                <a:ext uri="{FF2B5EF4-FFF2-40B4-BE49-F238E27FC236}">
                  <a16:creationId xmlns:a16="http://schemas.microsoft.com/office/drawing/2014/main" id="{550E17ED-A854-9E20-3B45-CA34CB33460F}"/>
                </a:ext>
              </a:extLst>
            </p:cNvPr>
            <p:cNvSpPr txBox="1"/>
            <p:nvPr/>
          </p:nvSpPr>
          <p:spPr>
            <a:xfrm rot="578586">
              <a:off x="6418630" y="1730331"/>
              <a:ext cx="1887722" cy="1200329"/>
            </a:xfrm>
            <a:prstGeom prst="rect">
              <a:avLst/>
            </a:prstGeom>
            <a:noFill/>
          </p:spPr>
          <p:txBody>
            <a:bodyPr wrap="square" rtlCol="0">
              <a:spAutoFit/>
            </a:bodyPr>
            <a:lstStyle/>
            <a:p>
              <a:r>
                <a:rPr lang="en-US" dirty="0"/>
                <a:t>ADT-01 from Maharashtra</a:t>
              </a:r>
            </a:p>
            <a:p>
              <a:pPr marL="285750" indent="-285750">
                <a:buFont typeface="Arial" panose="020B0604020202020204" pitchFamily="34" charset="0"/>
                <a:buChar char="•"/>
              </a:pPr>
              <a:r>
                <a:rPr lang="en-US" dirty="0"/>
                <a:t>2017-18 till 2021-22</a:t>
              </a:r>
            </a:p>
          </p:txBody>
        </p:sp>
      </p:grpSp>
      <p:grpSp>
        <p:nvGrpSpPr>
          <p:cNvPr id="15" name="Group 14">
            <a:extLst>
              <a:ext uri="{FF2B5EF4-FFF2-40B4-BE49-F238E27FC236}">
                <a16:creationId xmlns:a16="http://schemas.microsoft.com/office/drawing/2014/main" id="{82B9DE36-5A3F-CEBF-FC7A-E12842A149E7}"/>
              </a:ext>
            </a:extLst>
          </p:cNvPr>
          <p:cNvGrpSpPr/>
          <p:nvPr/>
        </p:nvGrpSpPr>
        <p:grpSpPr>
          <a:xfrm>
            <a:off x="7566632" y="3918715"/>
            <a:ext cx="2195604" cy="2161386"/>
            <a:chOff x="7566632" y="3918715"/>
            <a:chExt cx="2195604" cy="2161386"/>
          </a:xfrm>
        </p:grpSpPr>
        <p:pic>
          <p:nvPicPr>
            <p:cNvPr id="16" name="ShapeNameChangedByPowerUser1">
              <a:extLst>
                <a:ext uri="{FF2B5EF4-FFF2-40B4-BE49-F238E27FC236}">
                  <a16:creationId xmlns:a16="http://schemas.microsoft.com/office/drawing/2014/main" id="{ED2D97C9-478B-79EE-BB4D-77B06D4D65FD}"/>
                </a:ext>
              </a:extLst>
            </p:cNvPr>
            <p:cNvPicPr>
              <a:picLocks noChangeAspect="1"/>
            </p:cNvPicPr>
            <p:nvPr/>
          </p:nvPicPr>
          <p:blipFill rotWithShape="1">
            <a:blip r:embed="rId2" cstate="print">
              <a:clrChange>
                <a:clrFrom>
                  <a:srgbClr val="FFFFFF"/>
                </a:clrFrom>
                <a:clrTo>
                  <a:srgbClr val="FFFFFF">
                    <a:alpha val="0"/>
                  </a:srgbClr>
                </a:clrTo>
              </a:clrChange>
              <a:duotone>
                <a:schemeClr val="accent1">
                  <a:shade val="45000"/>
                  <a:satMod val="135000"/>
                </a:schemeClr>
                <a:prstClr val="white"/>
              </a:duotone>
              <a:extLst>
                <a:ext uri="{28A0092B-C50C-407E-A947-70E740481C1C}">
                  <a14:useLocalDpi xmlns:a14="http://schemas.microsoft.com/office/drawing/2010/main" val="0"/>
                </a:ext>
              </a:extLst>
            </a:blip>
            <a:srcRect/>
            <a:stretch/>
          </p:blipFill>
          <p:spPr>
            <a:xfrm rot="21183437">
              <a:off x="7566632" y="3918715"/>
              <a:ext cx="2195604" cy="2161386"/>
            </a:xfrm>
            <a:prstGeom prst="rect">
              <a:avLst/>
            </a:prstGeom>
          </p:spPr>
        </p:pic>
        <p:sp>
          <p:nvSpPr>
            <p:cNvPr id="17" name="TextBox 16">
              <a:extLst>
                <a:ext uri="{FF2B5EF4-FFF2-40B4-BE49-F238E27FC236}">
                  <a16:creationId xmlns:a16="http://schemas.microsoft.com/office/drawing/2014/main" id="{87E7DF54-ACF1-5524-BD8D-5BA8EFA24EB4}"/>
                </a:ext>
              </a:extLst>
            </p:cNvPr>
            <p:cNvSpPr txBox="1"/>
            <p:nvPr/>
          </p:nvSpPr>
          <p:spPr>
            <a:xfrm rot="21092154">
              <a:off x="7684852" y="4437142"/>
              <a:ext cx="1887722" cy="923330"/>
            </a:xfrm>
            <a:prstGeom prst="rect">
              <a:avLst/>
            </a:prstGeom>
            <a:noFill/>
          </p:spPr>
          <p:txBody>
            <a:bodyPr wrap="square" rtlCol="0">
              <a:spAutoFit/>
            </a:bodyPr>
            <a:lstStyle/>
            <a:p>
              <a:r>
                <a:rPr lang="en-US" dirty="0"/>
                <a:t>Interactions with Consultants for filing returns </a:t>
              </a:r>
            </a:p>
          </p:txBody>
        </p:sp>
      </p:grpSp>
      <p:pic>
        <p:nvPicPr>
          <p:cNvPr id="18" name="Picture 17">
            <a:extLst>
              <a:ext uri="{FF2B5EF4-FFF2-40B4-BE49-F238E27FC236}">
                <a16:creationId xmlns:a16="http://schemas.microsoft.com/office/drawing/2014/main" id="{9CAFC93B-84BD-A705-406A-8FA73A924BF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883155">
            <a:off x="9707800" y="1997315"/>
            <a:ext cx="1457070" cy="798645"/>
          </a:xfrm>
          <a:prstGeom prst="rect">
            <a:avLst/>
          </a:prstGeom>
        </p:spPr>
      </p:pic>
      <p:grpSp>
        <p:nvGrpSpPr>
          <p:cNvPr id="20" name="Group 19">
            <a:extLst>
              <a:ext uri="{FF2B5EF4-FFF2-40B4-BE49-F238E27FC236}">
                <a16:creationId xmlns:a16="http://schemas.microsoft.com/office/drawing/2014/main" id="{1B5E54FC-69F8-5B45-2388-6E1D7BDA5D12}"/>
              </a:ext>
            </a:extLst>
          </p:cNvPr>
          <p:cNvGrpSpPr/>
          <p:nvPr/>
        </p:nvGrpSpPr>
        <p:grpSpPr>
          <a:xfrm>
            <a:off x="2087735" y="4160280"/>
            <a:ext cx="2195604" cy="2161386"/>
            <a:chOff x="2087735" y="4160280"/>
            <a:chExt cx="2195604" cy="2161386"/>
          </a:xfrm>
        </p:grpSpPr>
        <p:pic>
          <p:nvPicPr>
            <p:cNvPr id="21" name="ShapeNameChangedByPowerUser1">
              <a:extLst>
                <a:ext uri="{FF2B5EF4-FFF2-40B4-BE49-F238E27FC236}">
                  <a16:creationId xmlns:a16="http://schemas.microsoft.com/office/drawing/2014/main" id="{FC76B673-348E-2424-982E-30FDA9DF2107}"/>
                </a:ext>
              </a:extLst>
            </p:cNvPr>
            <p:cNvPicPr>
              <a:picLocks noChangeAspect="1"/>
            </p:cNvPicPr>
            <p:nvPr/>
          </p:nvPicPr>
          <p:blipFill rotWithShape="1">
            <a:blip r:embed="rId2" cstate="print">
              <a:clrChange>
                <a:clrFrom>
                  <a:srgbClr val="FFFFFF"/>
                </a:clrFrom>
                <a:clrTo>
                  <a:srgbClr val="FFFFFF">
                    <a:alpha val="0"/>
                  </a:srgbClr>
                </a:clrTo>
              </a:clrChange>
              <a:duotone>
                <a:prstClr val="black"/>
                <a:schemeClr val="accent5">
                  <a:tint val="45000"/>
                  <a:satMod val="400000"/>
                </a:schemeClr>
              </a:duotone>
              <a:extLst>
                <a:ext uri="{28A0092B-C50C-407E-A947-70E740481C1C}">
                  <a14:useLocalDpi xmlns:a14="http://schemas.microsoft.com/office/drawing/2010/main" val="0"/>
                </a:ext>
              </a:extLst>
            </a:blip>
            <a:srcRect/>
            <a:stretch/>
          </p:blipFill>
          <p:spPr>
            <a:xfrm rot="21398045">
              <a:off x="2087735" y="4160280"/>
              <a:ext cx="2195604" cy="2161386"/>
            </a:xfrm>
            <a:prstGeom prst="rect">
              <a:avLst/>
            </a:prstGeom>
          </p:spPr>
        </p:pic>
        <p:sp>
          <p:nvSpPr>
            <p:cNvPr id="22" name="TextBox 21">
              <a:extLst>
                <a:ext uri="{FF2B5EF4-FFF2-40B4-BE49-F238E27FC236}">
                  <a16:creationId xmlns:a16="http://schemas.microsoft.com/office/drawing/2014/main" id="{B1C4D419-D432-A2CA-C8E7-B827B7F6EE67}"/>
                </a:ext>
              </a:extLst>
            </p:cNvPr>
            <p:cNvSpPr txBox="1"/>
            <p:nvPr/>
          </p:nvSpPr>
          <p:spPr>
            <a:xfrm rot="21408255">
              <a:off x="2241677" y="4756187"/>
              <a:ext cx="1887722" cy="646331"/>
            </a:xfrm>
            <a:prstGeom prst="rect">
              <a:avLst/>
            </a:prstGeom>
            <a:noFill/>
          </p:spPr>
          <p:txBody>
            <a:bodyPr wrap="square" rtlCol="0">
              <a:spAutoFit/>
            </a:bodyPr>
            <a:lstStyle/>
            <a:p>
              <a:r>
                <a:rPr lang="en-US" dirty="0"/>
                <a:t>Interactions with Customers</a:t>
              </a:r>
            </a:p>
          </p:txBody>
        </p:sp>
      </p:grpSp>
      <p:sp>
        <p:nvSpPr>
          <p:cNvPr id="23" name="TextBox 22">
            <a:extLst>
              <a:ext uri="{FF2B5EF4-FFF2-40B4-BE49-F238E27FC236}">
                <a16:creationId xmlns:a16="http://schemas.microsoft.com/office/drawing/2014/main" id="{6E2EC6AE-A299-858B-A154-6C494CEA10BD}"/>
              </a:ext>
            </a:extLst>
          </p:cNvPr>
          <p:cNvSpPr txBox="1"/>
          <p:nvPr/>
        </p:nvSpPr>
        <p:spPr>
          <a:xfrm rot="1132608">
            <a:off x="9176141" y="2723081"/>
            <a:ext cx="1852874" cy="738664"/>
          </a:xfrm>
          <a:prstGeom prst="rect">
            <a:avLst/>
          </a:prstGeom>
          <a:noFill/>
        </p:spPr>
        <p:txBody>
          <a:bodyPr wrap="square" rtlCol="0">
            <a:spAutoFit/>
          </a:bodyPr>
          <a:lstStyle/>
          <a:p>
            <a:r>
              <a:rPr lang="en-IN" sz="1400" dirty="0"/>
              <a:t>Interactions with Suppliers &amp; Internal Procurement Teams</a:t>
            </a:r>
          </a:p>
        </p:txBody>
      </p:sp>
      <p:sp>
        <p:nvSpPr>
          <p:cNvPr id="24" name="TextBox 23">
            <a:extLst>
              <a:ext uri="{FF2B5EF4-FFF2-40B4-BE49-F238E27FC236}">
                <a16:creationId xmlns:a16="http://schemas.microsoft.com/office/drawing/2014/main" id="{CB204819-116E-E0BD-3604-83898CACDA32}"/>
              </a:ext>
            </a:extLst>
          </p:cNvPr>
          <p:cNvSpPr txBox="1"/>
          <p:nvPr/>
        </p:nvSpPr>
        <p:spPr>
          <a:xfrm rot="323708">
            <a:off x="4984954" y="4097689"/>
            <a:ext cx="1425677" cy="461665"/>
          </a:xfrm>
          <a:prstGeom prst="rect">
            <a:avLst/>
          </a:prstGeom>
          <a:noFill/>
        </p:spPr>
        <p:txBody>
          <a:bodyPr wrap="square" rtlCol="0">
            <a:spAutoFit/>
          </a:bodyPr>
          <a:lstStyle/>
          <a:p>
            <a:r>
              <a:rPr lang="en-IN" sz="2400" b="1" dirty="0"/>
              <a:t>2A vs. 3B</a:t>
            </a:r>
          </a:p>
        </p:txBody>
      </p:sp>
      <p:pic>
        <p:nvPicPr>
          <p:cNvPr id="28" name="Picture 27">
            <a:extLst>
              <a:ext uri="{FF2B5EF4-FFF2-40B4-BE49-F238E27FC236}">
                <a16:creationId xmlns:a16="http://schemas.microsoft.com/office/drawing/2014/main" id="{804096A9-074E-5D0B-7BA1-466C91ECA47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306519">
            <a:off x="4977396" y="4540936"/>
            <a:ext cx="1375134" cy="1039345"/>
          </a:xfrm>
          <a:prstGeom prst="rect">
            <a:avLst/>
          </a:prstGeom>
        </p:spPr>
      </p:pic>
      <p:sp>
        <p:nvSpPr>
          <p:cNvPr id="31" name="Speech Bubble: Oval 30">
            <a:extLst>
              <a:ext uri="{FF2B5EF4-FFF2-40B4-BE49-F238E27FC236}">
                <a16:creationId xmlns:a16="http://schemas.microsoft.com/office/drawing/2014/main" id="{BB551EE7-12FA-A7C1-041E-A2251F2DF08B}"/>
              </a:ext>
            </a:extLst>
          </p:cNvPr>
          <p:cNvSpPr/>
          <p:nvPr/>
        </p:nvSpPr>
        <p:spPr>
          <a:xfrm>
            <a:off x="9856232" y="4087395"/>
            <a:ext cx="1677007" cy="577780"/>
          </a:xfrm>
          <a:prstGeom prst="wedgeEllipseCallout">
            <a:avLst>
              <a:gd name="adj1" fmla="val -39594"/>
              <a:gd name="adj2" fmla="val 106426"/>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IN" dirty="0"/>
              <a:t>D Y </a:t>
            </a:r>
            <a:r>
              <a:rPr lang="en-IN" dirty="0" err="1"/>
              <a:t>Beathel</a:t>
            </a:r>
            <a:endParaRPr lang="en-IN" dirty="0"/>
          </a:p>
        </p:txBody>
      </p:sp>
      <p:sp>
        <p:nvSpPr>
          <p:cNvPr id="32" name="Thought Bubble: Cloud 31">
            <a:extLst>
              <a:ext uri="{FF2B5EF4-FFF2-40B4-BE49-F238E27FC236}">
                <a16:creationId xmlns:a16="http://schemas.microsoft.com/office/drawing/2014/main" id="{26D1163C-1050-AFBD-5E48-9771BA7C3588}"/>
              </a:ext>
            </a:extLst>
          </p:cNvPr>
          <p:cNvSpPr/>
          <p:nvPr/>
        </p:nvSpPr>
        <p:spPr>
          <a:xfrm>
            <a:off x="11242423" y="3102587"/>
            <a:ext cx="865239" cy="529732"/>
          </a:xfrm>
          <a:prstGeom prst="cloudCallout">
            <a:avLst>
              <a:gd name="adj1" fmla="val -51515"/>
              <a:gd name="adj2" fmla="val 98707"/>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IN" sz="1400" dirty="0"/>
              <a:t>LGW</a:t>
            </a:r>
          </a:p>
        </p:txBody>
      </p:sp>
      <p:sp>
        <p:nvSpPr>
          <p:cNvPr id="33" name="Speech Bubble: Rectangle with Corners Rounded 32">
            <a:extLst>
              <a:ext uri="{FF2B5EF4-FFF2-40B4-BE49-F238E27FC236}">
                <a16:creationId xmlns:a16="http://schemas.microsoft.com/office/drawing/2014/main" id="{C559B568-A70F-6D99-7AD2-EF963FC25A25}"/>
              </a:ext>
            </a:extLst>
          </p:cNvPr>
          <p:cNvSpPr/>
          <p:nvPr/>
        </p:nvSpPr>
        <p:spPr>
          <a:xfrm>
            <a:off x="10694735" y="4725264"/>
            <a:ext cx="1435510" cy="454404"/>
          </a:xfrm>
          <a:prstGeom prst="wedgeRoundRectCallout">
            <a:avLst>
              <a:gd name="adj1" fmla="val -70833"/>
              <a:gd name="adj2" fmla="val 9127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IN" dirty="0" err="1"/>
              <a:t>Suncraft</a:t>
            </a:r>
            <a:endParaRPr lang="en-IN" dirty="0"/>
          </a:p>
        </p:txBody>
      </p:sp>
      <p:sp>
        <p:nvSpPr>
          <p:cNvPr id="34" name="Callout: Double Bent Line with Border and Accent Bar 33">
            <a:extLst>
              <a:ext uri="{FF2B5EF4-FFF2-40B4-BE49-F238E27FC236}">
                <a16:creationId xmlns:a16="http://schemas.microsoft.com/office/drawing/2014/main" id="{6822A87B-FAF2-9B16-3D7A-D34E365C7DD9}"/>
              </a:ext>
            </a:extLst>
          </p:cNvPr>
          <p:cNvSpPr/>
          <p:nvPr/>
        </p:nvSpPr>
        <p:spPr>
          <a:xfrm>
            <a:off x="10119480" y="5491591"/>
            <a:ext cx="1836545" cy="340423"/>
          </a:xfrm>
          <a:prstGeom prst="accentBorderCallout3">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IN" dirty="0"/>
              <a:t>Astha Enterprises</a:t>
            </a:r>
          </a:p>
        </p:txBody>
      </p:sp>
    </p:spTree>
    <p:extLst>
      <p:ext uri="{BB962C8B-B14F-4D97-AF65-F5344CB8AC3E}">
        <p14:creationId xmlns:p14="http://schemas.microsoft.com/office/powerpoint/2010/main" val="16525632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C3246-5BC8-DA30-281B-342318D886D7}"/>
              </a:ext>
            </a:extLst>
          </p:cNvPr>
          <p:cNvSpPr>
            <a:spLocks noGrp="1"/>
          </p:cNvSpPr>
          <p:nvPr>
            <p:ph type="title"/>
          </p:nvPr>
        </p:nvSpPr>
        <p:spPr/>
        <p:txBody>
          <a:bodyPr/>
          <a:lstStyle/>
          <a:p>
            <a:r>
              <a:rPr lang="en-IN" dirty="0"/>
              <a:t>ITC : Condition: Section 16(2)(c) </a:t>
            </a:r>
          </a:p>
        </p:txBody>
      </p:sp>
      <p:sp>
        <p:nvSpPr>
          <p:cNvPr id="3" name="Content Placeholder 2">
            <a:extLst>
              <a:ext uri="{FF2B5EF4-FFF2-40B4-BE49-F238E27FC236}">
                <a16:creationId xmlns:a16="http://schemas.microsoft.com/office/drawing/2014/main" id="{DD2E0ED6-F8D5-74D8-95DE-79603EBE3E5E}"/>
              </a:ext>
            </a:extLst>
          </p:cNvPr>
          <p:cNvSpPr>
            <a:spLocks noGrp="1"/>
          </p:cNvSpPr>
          <p:nvPr>
            <p:ph idx="1"/>
          </p:nvPr>
        </p:nvSpPr>
        <p:spPr/>
        <p:txBody>
          <a:bodyPr/>
          <a:lstStyle/>
          <a:p>
            <a:pPr marL="0" indent="0" algn="just">
              <a:buNone/>
            </a:pPr>
            <a:r>
              <a:rPr lang="en-US" i="1" dirty="0">
                <a:effectLst/>
              </a:rPr>
              <a:t>Subject to the provisions of section 41, the tax charged in respect of such supply has been actually paid to the Government, either in cash or through utilization of input tax credit admissible in respect of the said supply</a:t>
            </a:r>
            <a:endParaRPr lang="en-IN" i="1" dirty="0"/>
          </a:p>
        </p:txBody>
      </p:sp>
      <p:pic>
        <p:nvPicPr>
          <p:cNvPr id="5" name="Picture 4">
            <a:extLst>
              <a:ext uri="{FF2B5EF4-FFF2-40B4-BE49-F238E27FC236}">
                <a16:creationId xmlns:a16="http://schemas.microsoft.com/office/drawing/2014/main" id="{F14FD675-D7FB-ABC3-D53E-D4C808EAE7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6043" y="3429000"/>
            <a:ext cx="3306711" cy="1851758"/>
          </a:xfrm>
          <a:prstGeom prst="rect">
            <a:avLst/>
          </a:prstGeom>
        </p:spPr>
      </p:pic>
      <p:pic>
        <p:nvPicPr>
          <p:cNvPr id="9" name="Picture 8">
            <a:extLst>
              <a:ext uri="{FF2B5EF4-FFF2-40B4-BE49-F238E27FC236}">
                <a16:creationId xmlns:a16="http://schemas.microsoft.com/office/drawing/2014/main" id="{14830BC5-C105-E2A4-138F-30BFE225A0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0597" y="3415254"/>
            <a:ext cx="2438400" cy="1865503"/>
          </a:xfrm>
          <a:prstGeom prst="rect">
            <a:avLst/>
          </a:prstGeom>
        </p:spPr>
      </p:pic>
      <p:pic>
        <p:nvPicPr>
          <p:cNvPr id="13" name="Picture 12">
            <a:extLst>
              <a:ext uri="{FF2B5EF4-FFF2-40B4-BE49-F238E27FC236}">
                <a16:creationId xmlns:a16="http://schemas.microsoft.com/office/drawing/2014/main" id="{FFE115D4-0194-FB50-7CC4-454015DDF4E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77366" y="3429000"/>
            <a:ext cx="3041240" cy="1865502"/>
          </a:xfrm>
          <a:prstGeom prst="rect">
            <a:avLst/>
          </a:prstGeom>
        </p:spPr>
      </p:pic>
    </p:spTree>
    <p:extLst>
      <p:ext uri="{BB962C8B-B14F-4D97-AF65-F5344CB8AC3E}">
        <p14:creationId xmlns:p14="http://schemas.microsoft.com/office/powerpoint/2010/main" val="37550656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668EF5-C85F-79FE-8B3A-5F6487421F27}"/>
              </a:ext>
            </a:extLst>
          </p:cNvPr>
          <p:cNvSpPr>
            <a:spLocks noGrp="1"/>
          </p:cNvSpPr>
          <p:nvPr>
            <p:ph type="title"/>
          </p:nvPr>
        </p:nvSpPr>
        <p:spPr/>
        <p:txBody>
          <a:bodyPr/>
          <a:lstStyle/>
          <a:p>
            <a:r>
              <a:rPr lang="en-IN" dirty="0"/>
              <a:t>How to ensure compliance?</a:t>
            </a:r>
          </a:p>
        </p:txBody>
      </p:sp>
      <p:sp>
        <p:nvSpPr>
          <p:cNvPr id="3" name="Content Placeholder 2">
            <a:extLst>
              <a:ext uri="{FF2B5EF4-FFF2-40B4-BE49-F238E27FC236}">
                <a16:creationId xmlns:a16="http://schemas.microsoft.com/office/drawing/2014/main" id="{99FBB620-7875-1074-DF05-D1FBB7944EF7}"/>
              </a:ext>
            </a:extLst>
          </p:cNvPr>
          <p:cNvSpPr>
            <a:spLocks noGrp="1"/>
          </p:cNvSpPr>
          <p:nvPr>
            <p:ph idx="1"/>
          </p:nvPr>
        </p:nvSpPr>
        <p:spPr>
          <a:xfrm>
            <a:off x="838200" y="1825625"/>
            <a:ext cx="10515600" cy="4034401"/>
          </a:xfrm>
        </p:spPr>
        <p:txBody>
          <a:bodyPr>
            <a:normAutofit fontScale="92500" lnSpcReduction="20000"/>
          </a:bodyPr>
          <a:lstStyle/>
          <a:p>
            <a:r>
              <a:rPr lang="en-IN" dirty="0"/>
              <a:t>Matching - Reflecting in GSTR2A/2B with status “Paid”  - No Issues</a:t>
            </a:r>
          </a:p>
          <a:p>
            <a:r>
              <a:rPr lang="en-IN" dirty="0"/>
              <a:t>Not Reflecting in GSTR2A/2B </a:t>
            </a:r>
          </a:p>
          <a:p>
            <a:pPr lvl="1"/>
            <a:r>
              <a:rPr lang="en-IN" dirty="0"/>
              <a:t>Periods upto 31.12.2021 </a:t>
            </a:r>
          </a:p>
          <a:p>
            <a:pPr lvl="2"/>
            <a:r>
              <a:rPr lang="en-IN" dirty="0"/>
              <a:t>Obtain Certificate from the Vendor (subject to tolerance limits)</a:t>
            </a:r>
          </a:p>
          <a:p>
            <a:pPr lvl="2"/>
            <a:r>
              <a:rPr lang="en-IN" dirty="0"/>
              <a:t>Inability to obtain – contest on merits and equity - litigative</a:t>
            </a:r>
          </a:p>
          <a:p>
            <a:pPr lvl="1"/>
            <a:r>
              <a:rPr lang="en-IN" dirty="0"/>
              <a:t>Periods from 01.01.2022</a:t>
            </a:r>
          </a:p>
          <a:p>
            <a:pPr lvl="2"/>
            <a:r>
              <a:rPr lang="en-IN" dirty="0"/>
              <a:t>In view of Section 16(2)(aa), the credit could not be claimed at all</a:t>
            </a:r>
          </a:p>
          <a:p>
            <a:r>
              <a:rPr lang="en-IN" dirty="0"/>
              <a:t>Reflecting in GSTR2A/2B with status “Not Paid”</a:t>
            </a:r>
          </a:p>
          <a:p>
            <a:pPr lvl="1"/>
            <a:r>
              <a:rPr lang="en-IN" dirty="0"/>
              <a:t>Periods upto 01.10.2022</a:t>
            </a:r>
          </a:p>
          <a:p>
            <a:pPr lvl="2"/>
            <a:r>
              <a:rPr lang="en-IN" dirty="0"/>
              <a:t>Contest on Merits and Equity – Litigative</a:t>
            </a:r>
          </a:p>
          <a:p>
            <a:pPr lvl="1"/>
            <a:r>
              <a:rPr lang="en-IN" dirty="0"/>
              <a:t>Periods after 01.10.2022</a:t>
            </a:r>
          </a:p>
          <a:p>
            <a:pPr lvl="2"/>
            <a:r>
              <a:rPr lang="en-IN" dirty="0"/>
              <a:t>Section 41 read with Rule 37A requires reversal with ability to reclaim when the vendor pays to the Government</a:t>
            </a:r>
          </a:p>
          <a:p>
            <a:pPr lvl="2"/>
            <a:endParaRPr lang="en-IN" dirty="0"/>
          </a:p>
          <a:p>
            <a:endParaRPr lang="en-IN" dirty="0"/>
          </a:p>
        </p:txBody>
      </p:sp>
    </p:spTree>
    <p:extLst>
      <p:ext uri="{BB962C8B-B14F-4D97-AF65-F5344CB8AC3E}">
        <p14:creationId xmlns:p14="http://schemas.microsoft.com/office/powerpoint/2010/main" val="819483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47614-CA30-8478-7672-C6704B61238F}"/>
              </a:ext>
            </a:extLst>
          </p:cNvPr>
          <p:cNvSpPr>
            <a:spLocks noGrp="1"/>
          </p:cNvSpPr>
          <p:nvPr>
            <p:ph type="title"/>
          </p:nvPr>
        </p:nvSpPr>
        <p:spPr/>
        <p:txBody>
          <a:bodyPr/>
          <a:lstStyle/>
          <a:p>
            <a:r>
              <a:rPr lang="en-IN" dirty="0"/>
              <a:t>Understanding Rule 37A</a:t>
            </a:r>
          </a:p>
        </p:txBody>
      </p:sp>
      <p:sp>
        <p:nvSpPr>
          <p:cNvPr id="3" name="Content Placeholder 2">
            <a:extLst>
              <a:ext uri="{FF2B5EF4-FFF2-40B4-BE49-F238E27FC236}">
                <a16:creationId xmlns:a16="http://schemas.microsoft.com/office/drawing/2014/main" id="{BD4B690A-F1F5-A8DA-3F64-F17D19C53C1D}"/>
              </a:ext>
            </a:extLst>
          </p:cNvPr>
          <p:cNvSpPr>
            <a:spLocks noGrp="1"/>
          </p:cNvSpPr>
          <p:nvPr>
            <p:ph idx="1"/>
          </p:nvPr>
        </p:nvSpPr>
        <p:spPr/>
        <p:txBody>
          <a:bodyPr/>
          <a:lstStyle/>
          <a:p>
            <a:r>
              <a:rPr lang="en-IN" dirty="0"/>
              <a:t>ITC claimed on the basis of matching with GSTR2B (without checking paid status) during a financial year (2022-23)</a:t>
            </a:r>
          </a:p>
          <a:p>
            <a:r>
              <a:rPr lang="en-IN" dirty="0"/>
              <a:t>Vendor has not filed GSTR3B till 30 September of next year (Sept. 23)</a:t>
            </a:r>
          </a:p>
          <a:p>
            <a:r>
              <a:rPr lang="en-IN" dirty="0"/>
              <a:t>ITC to be reversed in the GSTR3B of October (Oct. 23) of next year to be filed by 30 November </a:t>
            </a:r>
          </a:p>
          <a:p>
            <a:r>
              <a:rPr lang="en-IN" dirty="0"/>
              <a:t>If not reversed till that time, interest payable</a:t>
            </a:r>
          </a:p>
          <a:p>
            <a:r>
              <a:rPr lang="en-IN" dirty="0"/>
              <a:t>If subsequently the vendor has filed the return, the credit can be reclaimed</a:t>
            </a:r>
          </a:p>
        </p:txBody>
      </p:sp>
    </p:spTree>
    <p:extLst>
      <p:ext uri="{BB962C8B-B14F-4D97-AF65-F5344CB8AC3E}">
        <p14:creationId xmlns:p14="http://schemas.microsoft.com/office/powerpoint/2010/main" val="24512889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BAE62-7790-9DEA-71B4-678B4AD51428}"/>
              </a:ext>
            </a:extLst>
          </p:cNvPr>
          <p:cNvSpPr>
            <a:spLocks noGrp="1"/>
          </p:cNvSpPr>
          <p:nvPr>
            <p:ph type="title"/>
          </p:nvPr>
        </p:nvSpPr>
        <p:spPr/>
        <p:txBody>
          <a:bodyPr/>
          <a:lstStyle/>
          <a:p>
            <a:r>
              <a:rPr lang="en-IN" dirty="0"/>
              <a:t>Matching w.e.f. 01.01.2022 – Section 16(2)(aa)</a:t>
            </a:r>
          </a:p>
        </p:txBody>
      </p:sp>
      <p:sp>
        <p:nvSpPr>
          <p:cNvPr id="3" name="Content Placeholder 2">
            <a:extLst>
              <a:ext uri="{FF2B5EF4-FFF2-40B4-BE49-F238E27FC236}">
                <a16:creationId xmlns:a16="http://schemas.microsoft.com/office/drawing/2014/main" id="{CF564C9E-F04E-A645-3FE4-90F986206A9D}"/>
              </a:ext>
            </a:extLst>
          </p:cNvPr>
          <p:cNvSpPr>
            <a:spLocks noGrp="1"/>
          </p:cNvSpPr>
          <p:nvPr>
            <p:ph idx="1"/>
          </p:nvPr>
        </p:nvSpPr>
        <p:spPr/>
        <p:txBody>
          <a:bodyPr>
            <a:normAutofit lnSpcReduction="10000"/>
          </a:bodyPr>
          <a:lstStyle/>
          <a:p>
            <a:r>
              <a:rPr lang="en-IN" dirty="0"/>
              <a:t>Credit is available only on the basis of matching </a:t>
            </a:r>
          </a:p>
          <a:p>
            <a:r>
              <a:rPr lang="en-IN" dirty="0"/>
              <a:t>Change in Disclosure requirements – GSTR2B is the starting point</a:t>
            </a:r>
          </a:p>
          <a:p>
            <a:r>
              <a:rPr lang="en-IN" dirty="0"/>
              <a:t>Arrive at the eligible credit by undertaking permanent and temporary reversals</a:t>
            </a:r>
          </a:p>
          <a:p>
            <a:r>
              <a:rPr lang="en-IN" dirty="0"/>
              <a:t>Reclaim of Temporary Reversals to be separately disclosed in the returns</a:t>
            </a:r>
          </a:p>
          <a:p>
            <a:r>
              <a:rPr lang="en-IN" dirty="0"/>
              <a:t>Cumulative Track being maintained by portal from August 2023 onwards</a:t>
            </a:r>
          </a:p>
          <a:p>
            <a:r>
              <a:rPr lang="en-IN" dirty="0"/>
              <a:t>Opening Balance as on 1 August 2023 to be reported till 30.11.2023 and could be amended thrice till 31.12.2023</a:t>
            </a:r>
          </a:p>
        </p:txBody>
      </p:sp>
    </p:spTree>
    <p:extLst>
      <p:ext uri="{BB962C8B-B14F-4D97-AF65-F5344CB8AC3E}">
        <p14:creationId xmlns:p14="http://schemas.microsoft.com/office/powerpoint/2010/main" val="12976351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8046E-0F20-6EF3-53EB-ACB87C584802}"/>
              </a:ext>
            </a:extLst>
          </p:cNvPr>
          <p:cNvSpPr>
            <a:spLocks noGrp="1"/>
          </p:cNvSpPr>
          <p:nvPr>
            <p:ph type="title"/>
          </p:nvPr>
        </p:nvSpPr>
        <p:spPr/>
        <p:txBody>
          <a:bodyPr/>
          <a:lstStyle/>
          <a:p>
            <a:r>
              <a:rPr lang="en-IN" dirty="0"/>
              <a:t>Implications moving forward</a:t>
            </a:r>
          </a:p>
        </p:txBody>
      </p:sp>
      <p:sp>
        <p:nvSpPr>
          <p:cNvPr id="3" name="Content Placeholder 2">
            <a:extLst>
              <a:ext uri="{FF2B5EF4-FFF2-40B4-BE49-F238E27FC236}">
                <a16:creationId xmlns:a16="http://schemas.microsoft.com/office/drawing/2014/main" id="{E3AD82F8-BAF4-D403-1067-6B5D736B61D3}"/>
              </a:ext>
            </a:extLst>
          </p:cNvPr>
          <p:cNvSpPr>
            <a:spLocks noGrp="1"/>
          </p:cNvSpPr>
          <p:nvPr>
            <p:ph idx="1"/>
          </p:nvPr>
        </p:nvSpPr>
        <p:spPr/>
        <p:txBody>
          <a:bodyPr/>
          <a:lstStyle/>
          <a:p>
            <a:r>
              <a:rPr lang="en-IN" dirty="0"/>
              <a:t>If ITC Claimed &gt; 2B + Reclaim OR Reclaim &gt; Past Reversals, validation warning will be triggered</a:t>
            </a:r>
          </a:p>
          <a:p>
            <a:r>
              <a:rPr lang="en-IN" dirty="0"/>
              <a:t>Notice in DRC-01C</a:t>
            </a:r>
          </a:p>
          <a:p>
            <a:endParaRPr lang="en-IN" dirty="0"/>
          </a:p>
          <a:p>
            <a:pPr marL="0" indent="0">
              <a:buNone/>
            </a:pPr>
            <a:endParaRPr lang="en-IN" dirty="0"/>
          </a:p>
        </p:txBody>
      </p:sp>
    </p:spTree>
    <p:extLst>
      <p:ext uri="{BB962C8B-B14F-4D97-AF65-F5344CB8AC3E}">
        <p14:creationId xmlns:p14="http://schemas.microsoft.com/office/powerpoint/2010/main" val="30869210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E0989-50FF-4B96-9BB2-DF40C0B6DA9F}"/>
              </a:ext>
            </a:extLst>
          </p:cNvPr>
          <p:cNvSpPr>
            <a:spLocks noGrp="1"/>
          </p:cNvSpPr>
          <p:nvPr>
            <p:ph type="title"/>
          </p:nvPr>
        </p:nvSpPr>
        <p:spPr/>
        <p:txBody>
          <a:bodyPr/>
          <a:lstStyle/>
          <a:p>
            <a:r>
              <a:rPr lang="en-IN" dirty="0"/>
              <a:t>How to compute Opening Balance</a:t>
            </a:r>
          </a:p>
        </p:txBody>
      </p:sp>
      <p:sp>
        <p:nvSpPr>
          <p:cNvPr id="3" name="Content Placeholder 2">
            <a:extLst>
              <a:ext uri="{FF2B5EF4-FFF2-40B4-BE49-F238E27FC236}">
                <a16:creationId xmlns:a16="http://schemas.microsoft.com/office/drawing/2014/main" id="{4A3DF0DE-B653-3A76-37CE-E69FD6CD5F80}"/>
              </a:ext>
            </a:extLst>
          </p:cNvPr>
          <p:cNvSpPr>
            <a:spLocks noGrp="1"/>
          </p:cNvSpPr>
          <p:nvPr>
            <p:ph idx="1"/>
          </p:nvPr>
        </p:nvSpPr>
        <p:spPr/>
        <p:txBody>
          <a:bodyPr/>
          <a:lstStyle/>
          <a:p>
            <a:r>
              <a:rPr lang="en-IN" dirty="0"/>
              <a:t>If Circular followed in practice</a:t>
            </a:r>
          </a:p>
          <a:p>
            <a:pPr lvl="1"/>
            <a:r>
              <a:rPr lang="en-IN" dirty="0"/>
              <a:t>Data should be available in Returns from August 2022</a:t>
            </a:r>
          </a:p>
          <a:p>
            <a:pPr lvl="1"/>
            <a:r>
              <a:rPr lang="en-IN" dirty="0"/>
              <a:t>For prior periods, accounting records can be looked at </a:t>
            </a:r>
          </a:p>
          <a:p>
            <a:r>
              <a:rPr lang="en-IN" dirty="0"/>
              <a:t>If Circular not followed in practice</a:t>
            </a:r>
          </a:p>
          <a:p>
            <a:pPr lvl="1"/>
            <a:r>
              <a:rPr lang="en-IN" dirty="0"/>
              <a:t>Immediate shift to the new mechanism required</a:t>
            </a:r>
          </a:p>
          <a:p>
            <a:pPr lvl="1"/>
            <a:r>
              <a:rPr lang="en-IN" dirty="0"/>
              <a:t>Re-compute the deferred credits (as per books) &amp; deferred credits (as per 3B)</a:t>
            </a:r>
          </a:p>
        </p:txBody>
      </p:sp>
    </p:spTree>
    <p:extLst>
      <p:ext uri="{BB962C8B-B14F-4D97-AF65-F5344CB8AC3E}">
        <p14:creationId xmlns:p14="http://schemas.microsoft.com/office/powerpoint/2010/main" val="34506823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885CFAA-DFC6-FC2C-A7D7-6D34C3A449E3}"/>
              </a:ext>
            </a:extLst>
          </p:cNvPr>
          <p:cNvSpPr>
            <a:spLocks noGrp="1"/>
          </p:cNvSpPr>
          <p:nvPr>
            <p:ph type="ctrTitle"/>
          </p:nvPr>
        </p:nvSpPr>
        <p:spPr/>
        <p:txBody>
          <a:bodyPr/>
          <a:lstStyle/>
          <a:p>
            <a:r>
              <a:rPr lang="en-IN" dirty="0"/>
              <a:t>Issue 4: POS / Tax Type Mismatch</a:t>
            </a:r>
          </a:p>
        </p:txBody>
      </p:sp>
      <p:sp>
        <p:nvSpPr>
          <p:cNvPr id="5" name="Subtitle 4">
            <a:extLst>
              <a:ext uri="{FF2B5EF4-FFF2-40B4-BE49-F238E27FC236}">
                <a16:creationId xmlns:a16="http://schemas.microsoft.com/office/drawing/2014/main" id="{D46843C9-1012-CE19-50F8-F9DC1AD04E57}"/>
              </a:ext>
            </a:extLst>
          </p:cNvPr>
          <p:cNvSpPr>
            <a:spLocks noGrp="1"/>
          </p:cNvSpPr>
          <p:nvPr>
            <p:ph type="subTitle" idx="1"/>
          </p:nvPr>
        </p:nvSpPr>
        <p:spPr/>
        <p:txBody>
          <a:bodyPr/>
          <a:lstStyle/>
          <a:p>
            <a:r>
              <a:rPr lang="en-IN" dirty="0"/>
              <a:t>No Specific Provision in the Act.</a:t>
            </a:r>
          </a:p>
        </p:txBody>
      </p:sp>
    </p:spTree>
    <p:extLst>
      <p:ext uri="{BB962C8B-B14F-4D97-AF65-F5344CB8AC3E}">
        <p14:creationId xmlns:p14="http://schemas.microsoft.com/office/powerpoint/2010/main" val="36574797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1DF16-3D9A-4FAE-8587-E8D63F135509}"/>
              </a:ext>
            </a:extLst>
          </p:cNvPr>
          <p:cNvSpPr>
            <a:spLocks noGrp="1"/>
          </p:cNvSpPr>
          <p:nvPr>
            <p:ph type="title"/>
          </p:nvPr>
        </p:nvSpPr>
        <p:spPr/>
        <p:txBody>
          <a:bodyPr>
            <a:normAutofit/>
          </a:bodyPr>
          <a:lstStyle/>
          <a:p>
            <a:r>
              <a:rPr lang="en-IN" dirty="0"/>
              <a:t>POS - Relevance</a:t>
            </a:r>
          </a:p>
        </p:txBody>
      </p:sp>
      <p:sp>
        <p:nvSpPr>
          <p:cNvPr id="3" name="Content Placeholder 2">
            <a:extLst>
              <a:ext uri="{FF2B5EF4-FFF2-40B4-BE49-F238E27FC236}">
                <a16:creationId xmlns:a16="http://schemas.microsoft.com/office/drawing/2014/main" id="{D6BCDD1C-1534-8F1B-DB7B-7DC8DA9D7FDB}"/>
              </a:ext>
            </a:extLst>
          </p:cNvPr>
          <p:cNvSpPr>
            <a:spLocks noGrp="1"/>
          </p:cNvSpPr>
          <p:nvPr>
            <p:ph idx="1"/>
          </p:nvPr>
        </p:nvSpPr>
        <p:spPr>
          <a:xfrm>
            <a:off x="913795" y="2076450"/>
            <a:ext cx="10353762" cy="4315019"/>
          </a:xfrm>
        </p:spPr>
        <p:txBody>
          <a:bodyPr>
            <a:normAutofit/>
          </a:bodyPr>
          <a:lstStyle/>
          <a:p>
            <a:r>
              <a:rPr lang="en-IN" dirty="0"/>
              <a:t>Auto population in GSTR2B/3B as ineligible</a:t>
            </a:r>
          </a:p>
          <a:p>
            <a:r>
              <a:rPr lang="en-IN" dirty="0"/>
              <a:t>Circular 184/2022 dated 27.12.2022 - </a:t>
            </a:r>
            <a:r>
              <a:rPr lang="en-US" dirty="0">
                <a:effectLst/>
                <a:latin typeface="Arial" panose="020B0604020202020204" pitchFamily="34" charset="0"/>
              </a:rPr>
              <a:t>The said provisions of law do not restrict </a:t>
            </a:r>
            <a:r>
              <a:rPr lang="en-US" dirty="0" err="1">
                <a:effectLst/>
                <a:latin typeface="Arial" panose="020B0604020202020204" pitchFamily="34" charset="0"/>
              </a:rPr>
              <a:t>availment</a:t>
            </a:r>
            <a:r>
              <a:rPr lang="en-US" dirty="0">
                <a:effectLst/>
                <a:latin typeface="Arial" panose="020B0604020202020204" pitchFamily="34" charset="0"/>
              </a:rPr>
              <a:t> of input tax credit by the recipient located in India if the place of supply of the said input service is outside India. </a:t>
            </a:r>
            <a:endParaRPr lang="en-IN" dirty="0"/>
          </a:p>
          <a:p>
            <a:r>
              <a:rPr lang="en-IN" dirty="0"/>
              <a:t>Correct Nature of Tax to be disclosed – consequences of error in disclosure of CGST/SGST as IGST &amp; vice-versa</a:t>
            </a:r>
          </a:p>
          <a:p>
            <a:pPr lvl="1"/>
            <a:endParaRPr lang="en-IN" dirty="0"/>
          </a:p>
        </p:txBody>
      </p:sp>
    </p:spTree>
    <p:extLst>
      <p:ext uri="{BB962C8B-B14F-4D97-AF65-F5344CB8AC3E}">
        <p14:creationId xmlns:p14="http://schemas.microsoft.com/office/powerpoint/2010/main" val="2562354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2789" y="278040"/>
            <a:ext cx="10677939" cy="1092614"/>
          </a:xfrm>
        </p:spPr>
        <p:txBody>
          <a:bodyPr>
            <a:normAutofit/>
          </a:bodyPr>
          <a:lstStyle/>
          <a:p>
            <a:pPr algn="just"/>
            <a:r>
              <a:rPr lang="en-US" sz="4400" i="0" u="none" strike="noStrike" kern="1200" baseline="0" dirty="0"/>
              <a:t>Eligibility for taking input tax credit - Sec. 16(1)</a:t>
            </a:r>
            <a:endParaRPr lang="en-US" dirty="0"/>
          </a:p>
        </p:txBody>
      </p:sp>
      <p:sp>
        <p:nvSpPr>
          <p:cNvPr id="3" name="Content Placeholder 2"/>
          <p:cNvSpPr>
            <a:spLocks noGrp="1"/>
          </p:cNvSpPr>
          <p:nvPr>
            <p:ph idx="1"/>
          </p:nvPr>
        </p:nvSpPr>
        <p:spPr/>
        <p:txBody>
          <a:bodyPr>
            <a:normAutofit/>
          </a:bodyPr>
          <a:lstStyle/>
          <a:p>
            <a:pPr marL="0" indent="0" algn="just">
              <a:buNone/>
            </a:pPr>
            <a:r>
              <a:rPr lang="en-US" sz="2600" i="1" dirty="0"/>
              <a:t>Every registered person shall, subject to such </a:t>
            </a:r>
            <a:r>
              <a:rPr lang="en-US" sz="2600" b="1" i="1" u="sng" dirty="0"/>
              <a:t>conditions</a:t>
            </a:r>
            <a:r>
              <a:rPr lang="en-US" sz="2600" i="1" dirty="0"/>
              <a:t> and </a:t>
            </a:r>
            <a:r>
              <a:rPr lang="en-US" sz="2600" b="1" i="1" u="sng" dirty="0"/>
              <a:t>restrictions</a:t>
            </a:r>
            <a:r>
              <a:rPr lang="en-US" sz="2600" i="1" dirty="0"/>
              <a:t> as may be prescribed and in the </a:t>
            </a:r>
            <a:r>
              <a:rPr lang="en-US" sz="2600" b="1" i="1" u="sng" dirty="0"/>
              <a:t>manner</a:t>
            </a:r>
            <a:r>
              <a:rPr lang="en-US" sz="2600" i="1" dirty="0"/>
              <a:t> specified in section 49, be entitled to take credit of input tax charged on any supply of goods or services or both to him which are used or intended to be used in the course or furtherance of his business and the said amount shall be credited to the electronic credit ledger of such person</a:t>
            </a:r>
          </a:p>
        </p:txBody>
      </p:sp>
    </p:spTree>
    <p:extLst>
      <p:ext uri="{BB962C8B-B14F-4D97-AF65-F5344CB8AC3E}">
        <p14:creationId xmlns:p14="http://schemas.microsoft.com/office/powerpoint/2010/main" val="22577366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FACD7-AA5F-F089-215F-325865A11D6E}"/>
              </a:ext>
            </a:extLst>
          </p:cNvPr>
          <p:cNvSpPr>
            <a:spLocks noGrp="1"/>
          </p:cNvSpPr>
          <p:nvPr>
            <p:ph type="title"/>
          </p:nvPr>
        </p:nvSpPr>
        <p:spPr/>
        <p:txBody>
          <a:bodyPr>
            <a:normAutofit/>
          </a:bodyPr>
          <a:lstStyle/>
          <a:p>
            <a:r>
              <a:rPr lang="en-US" dirty="0"/>
              <a:t>CGST+SGST vs. IGST:</a:t>
            </a:r>
            <a:br>
              <a:rPr lang="en-US" dirty="0"/>
            </a:br>
            <a:r>
              <a:rPr lang="en-US" dirty="0"/>
              <a:t>Fundamental Question</a:t>
            </a:r>
            <a:endParaRPr lang="en-IN" dirty="0"/>
          </a:p>
        </p:txBody>
      </p:sp>
      <p:sp>
        <p:nvSpPr>
          <p:cNvPr id="3" name="Content Placeholder 2">
            <a:extLst>
              <a:ext uri="{FF2B5EF4-FFF2-40B4-BE49-F238E27FC236}">
                <a16:creationId xmlns:a16="http://schemas.microsoft.com/office/drawing/2014/main" id="{CF54CE65-3C81-6B6D-9FF5-2F6E9ECA0F05}"/>
              </a:ext>
            </a:extLst>
          </p:cNvPr>
          <p:cNvSpPr>
            <a:spLocks noGrp="1"/>
          </p:cNvSpPr>
          <p:nvPr>
            <p:ph idx="1"/>
          </p:nvPr>
        </p:nvSpPr>
        <p:spPr/>
        <p:txBody>
          <a:bodyPr>
            <a:normAutofit/>
          </a:bodyPr>
          <a:lstStyle/>
          <a:p>
            <a:r>
              <a:rPr lang="en-US" dirty="0"/>
              <a:t>Are there three ‘input tax credits’ or one input tax credit with three </a:t>
            </a:r>
            <a:r>
              <a:rPr lang="en-US" dirty="0" err="1"/>
              <a:t>flavours</a:t>
            </a:r>
            <a:r>
              <a:rPr lang="en-US" dirty="0"/>
              <a:t>?</a:t>
            </a:r>
          </a:p>
          <a:p>
            <a:r>
              <a:rPr lang="en-US" dirty="0"/>
              <a:t>Input Tax – Section 2(62) – CT, ST, IT or UTT and includes…</a:t>
            </a:r>
          </a:p>
          <a:p>
            <a:pPr lvl="1"/>
            <a:r>
              <a:rPr lang="en-US" dirty="0"/>
              <a:t>Central Tax – Section 2(21) – tax levied under section 9</a:t>
            </a:r>
          </a:p>
          <a:p>
            <a:pPr lvl="1"/>
            <a:r>
              <a:rPr lang="en-US" dirty="0"/>
              <a:t>State Tax – Section 2(104) – tax levied under </a:t>
            </a:r>
            <a:r>
              <a:rPr lang="en-US" b="1" u="sng" dirty="0"/>
              <a:t>any </a:t>
            </a:r>
            <a:r>
              <a:rPr lang="en-US" dirty="0"/>
              <a:t>SGST Act</a:t>
            </a:r>
          </a:p>
          <a:p>
            <a:pPr lvl="1"/>
            <a:r>
              <a:rPr lang="en-US" dirty="0"/>
              <a:t>Integrated Tax – Section 2(58) – tax levied under IGST Act</a:t>
            </a:r>
            <a:endParaRPr lang="en-IN" dirty="0"/>
          </a:p>
          <a:p>
            <a:r>
              <a:rPr lang="en-US" dirty="0"/>
              <a:t>Output Tax – Section 2(82) – tax chargeable under </a:t>
            </a:r>
            <a:r>
              <a:rPr lang="en-US" b="1" u="sng" dirty="0"/>
              <a:t>this </a:t>
            </a:r>
            <a:r>
              <a:rPr lang="en-US" dirty="0"/>
              <a:t>Act</a:t>
            </a:r>
          </a:p>
          <a:p>
            <a:r>
              <a:rPr lang="en-US" dirty="0"/>
              <a:t>Section 49A/49B prescribes the manner of </a:t>
            </a:r>
            <a:r>
              <a:rPr lang="en-US" dirty="0" err="1"/>
              <a:t>utilisation</a:t>
            </a:r>
            <a:r>
              <a:rPr lang="en-US" dirty="0"/>
              <a:t> of input tax credit </a:t>
            </a:r>
            <a:r>
              <a:rPr lang="en-US" b="1" u="sng" dirty="0"/>
              <a:t>on account of </a:t>
            </a:r>
            <a:r>
              <a:rPr lang="en-US" dirty="0"/>
              <a:t>CT/ST/IT</a:t>
            </a:r>
          </a:p>
          <a:p>
            <a:endParaRPr lang="en-US" dirty="0"/>
          </a:p>
        </p:txBody>
      </p:sp>
    </p:spTree>
    <p:extLst>
      <p:ext uri="{BB962C8B-B14F-4D97-AF65-F5344CB8AC3E}">
        <p14:creationId xmlns:p14="http://schemas.microsoft.com/office/powerpoint/2010/main" val="16726614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749E5-B782-48EF-9DE0-4192B0277177}"/>
              </a:ext>
            </a:extLst>
          </p:cNvPr>
          <p:cNvSpPr>
            <a:spLocks noGrp="1"/>
          </p:cNvSpPr>
          <p:nvPr>
            <p:ph type="title"/>
          </p:nvPr>
        </p:nvSpPr>
        <p:spPr/>
        <p:txBody>
          <a:bodyPr>
            <a:normAutofit/>
          </a:bodyPr>
          <a:lstStyle/>
          <a:p>
            <a:r>
              <a:rPr lang="en-SG" dirty="0"/>
              <a:t>Wrong POS: </a:t>
            </a:r>
            <a:br>
              <a:rPr lang="en-SG" dirty="0"/>
            </a:br>
            <a:r>
              <a:rPr lang="en-SG" dirty="0"/>
              <a:t>Possible Arguments to defend the credit : </a:t>
            </a:r>
            <a:endParaRPr lang="en-IN" dirty="0"/>
          </a:p>
        </p:txBody>
      </p:sp>
      <p:sp>
        <p:nvSpPr>
          <p:cNvPr id="3" name="Content Placeholder 2">
            <a:extLst>
              <a:ext uri="{FF2B5EF4-FFF2-40B4-BE49-F238E27FC236}">
                <a16:creationId xmlns:a16="http://schemas.microsoft.com/office/drawing/2014/main" id="{4AF53E5A-2336-4F3A-9F44-3F9AAE117FF6}"/>
              </a:ext>
            </a:extLst>
          </p:cNvPr>
          <p:cNvSpPr>
            <a:spLocks noGrp="1"/>
          </p:cNvSpPr>
          <p:nvPr>
            <p:ph idx="1"/>
          </p:nvPr>
        </p:nvSpPr>
        <p:spPr>
          <a:xfrm>
            <a:off x="838200" y="1767567"/>
            <a:ext cx="10809514" cy="4473575"/>
          </a:xfrm>
        </p:spPr>
        <p:txBody>
          <a:bodyPr>
            <a:normAutofit fontScale="70000" lnSpcReduction="20000"/>
          </a:bodyPr>
          <a:lstStyle/>
          <a:p>
            <a:r>
              <a:rPr lang="en-SG" dirty="0"/>
              <a:t>On Merits</a:t>
            </a:r>
          </a:p>
          <a:p>
            <a:pPr lvl="1"/>
            <a:r>
              <a:rPr lang="en-SG" dirty="0"/>
              <a:t>Common definition of input tax to include all the flavours without bifurcation </a:t>
            </a:r>
          </a:p>
          <a:p>
            <a:pPr lvl="1"/>
            <a:r>
              <a:rPr lang="en-SG" dirty="0"/>
              <a:t>Definition of Central Tax &amp; Integrated Tax to mean the tax levied under the said Acts</a:t>
            </a:r>
          </a:p>
          <a:p>
            <a:pPr lvl="1"/>
            <a:r>
              <a:rPr lang="en-SG" dirty="0"/>
              <a:t>No specific provision deeming the CGST Acts &amp; SGST Acts as distinct acts qua each registered person</a:t>
            </a:r>
          </a:p>
          <a:p>
            <a:pPr lvl="1"/>
            <a:r>
              <a:rPr lang="en-SG" dirty="0"/>
              <a:t>Definition of State Tax to mean the tax levied </a:t>
            </a:r>
            <a:r>
              <a:rPr lang="en-SG" b="1" u="sng" dirty="0"/>
              <a:t>under any </a:t>
            </a:r>
            <a:r>
              <a:rPr lang="en-SG" dirty="0"/>
              <a:t>SGST Act</a:t>
            </a:r>
          </a:p>
          <a:p>
            <a:pPr lvl="1"/>
            <a:r>
              <a:rPr lang="en-SG" dirty="0"/>
              <a:t>There is only one UTSGST Act – Explanation to S.  2(8) only deems the UTs to be distinct, not the law</a:t>
            </a:r>
          </a:p>
          <a:p>
            <a:pPr lvl="1"/>
            <a:r>
              <a:rPr lang="en-SG" dirty="0"/>
              <a:t>No specific reference to place of supply in input tax credit provisions</a:t>
            </a:r>
          </a:p>
          <a:p>
            <a:pPr lvl="1"/>
            <a:r>
              <a:rPr lang="en-SG" dirty="0"/>
              <a:t>Credit flows into GSTR2B (as ineligible) though not in GSTR 3B/GSTR9</a:t>
            </a:r>
          </a:p>
          <a:p>
            <a:pPr lvl="1"/>
            <a:r>
              <a:rPr lang="en-SG" dirty="0"/>
              <a:t>Input Tax not separately defined under CGST &amp; IGST Act whereas separately defined under the Cess Act</a:t>
            </a:r>
          </a:p>
          <a:p>
            <a:pPr lvl="1"/>
            <a:r>
              <a:rPr lang="en-SG" dirty="0"/>
              <a:t>Output Tax separately defined under the CGST &amp; IGST Acts</a:t>
            </a:r>
          </a:p>
          <a:p>
            <a:r>
              <a:rPr lang="en-SG" dirty="0"/>
              <a:t>On Equity </a:t>
            </a:r>
          </a:p>
          <a:p>
            <a:pPr lvl="1"/>
            <a:r>
              <a:rPr lang="en-SG" dirty="0"/>
              <a:t>Section 20 of SGST Act permits distribution of SGST credit as IGST</a:t>
            </a:r>
          </a:p>
          <a:p>
            <a:pPr lvl="1"/>
            <a:r>
              <a:rPr lang="en-SG" dirty="0"/>
              <a:t>Schedule I Entry 2 also could have been invoked to cross charge the tax </a:t>
            </a:r>
          </a:p>
          <a:p>
            <a:r>
              <a:rPr lang="en-SG" dirty="0"/>
              <a:t>On Intention </a:t>
            </a:r>
          </a:p>
          <a:p>
            <a:pPr lvl="1"/>
            <a:r>
              <a:rPr lang="en-SG" dirty="0"/>
              <a:t>B2B Integrated Tax is not settled with the States under Section 17 of the IGST unless cross utilised</a:t>
            </a:r>
          </a:p>
          <a:p>
            <a:pPr lvl="1"/>
            <a:r>
              <a:rPr lang="en-SG" dirty="0"/>
              <a:t>B2B State Tax if cross utilised needs to be paid back to the Centre kitty under S. 53 of the SGST Act</a:t>
            </a:r>
            <a:endParaRPr lang="en-IN" dirty="0"/>
          </a:p>
        </p:txBody>
      </p:sp>
    </p:spTree>
    <p:extLst>
      <p:ext uri="{BB962C8B-B14F-4D97-AF65-F5344CB8AC3E}">
        <p14:creationId xmlns:p14="http://schemas.microsoft.com/office/powerpoint/2010/main" val="116613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1DF16-3D9A-4FAE-8587-E8D63F135509}"/>
              </a:ext>
            </a:extLst>
          </p:cNvPr>
          <p:cNvSpPr>
            <a:spLocks noGrp="1"/>
          </p:cNvSpPr>
          <p:nvPr>
            <p:ph type="title"/>
          </p:nvPr>
        </p:nvSpPr>
        <p:spPr/>
        <p:txBody>
          <a:bodyPr/>
          <a:lstStyle/>
          <a:p>
            <a:r>
              <a:rPr lang="en-IN" dirty="0"/>
              <a:t>Issue 5 : Retrospective Cancellation of Registration</a:t>
            </a:r>
          </a:p>
        </p:txBody>
      </p:sp>
      <p:sp>
        <p:nvSpPr>
          <p:cNvPr id="3" name="Content Placeholder 2">
            <a:extLst>
              <a:ext uri="{FF2B5EF4-FFF2-40B4-BE49-F238E27FC236}">
                <a16:creationId xmlns:a16="http://schemas.microsoft.com/office/drawing/2014/main" id="{DDF7CB5D-586D-1FE5-FAD4-0BC106E67277}"/>
              </a:ext>
            </a:extLst>
          </p:cNvPr>
          <p:cNvSpPr>
            <a:spLocks noGrp="1"/>
          </p:cNvSpPr>
          <p:nvPr>
            <p:ph idx="1"/>
          </p:nvPr>
        </p:nvSpPr>
        <p:spPr/>
        <p:txBody>
          <a:bodyPr/>
          <a:lstStyle/>
          <a:p>
            <a:pPr lvl="0"/>
            <a:r>
              <a:rPr lang="en-IN" dirty="0"/>
              <a:t>Circumstances S. 29(2)</a:t>
            </a:r>
          </a:p>
          <a:p>
            <a:pPr lvl="1"/>
            <a:r>
              <a:rPr lang="en-IN" dirty="0"/>
              <a:t>Contravention of the Provisions of the Law</a:t>
            </a:r>
          </a:p>
          <a:p>
            <a:pPr lvl="1"/>
            <a:r>
              <a:rPr lang="en-IN" dirty="0"/>
              <a:t>Not Furnished Returns – Composition (3 months), Others (6 months)</a:t>
            </a:r>
          </a:p>
          <a:p>
            <a:pPr lvl="1"/>
            <a:r>
              <a:rPr lang="en-IN" dirty="0"/>
              <a:t>Not commenced business within six months after taking voluntary registration </a:t>
            </a:r>
          </a:p>
          <a:p>
            <a:pPr lvl="1"/>
            <a:r>
              <a:rPr lang="en-IN" dirty="0"/>
              <a:t>Registration obtained by fraud</a:t>
            </a:r>
          </a:p>
          <a:p>
            <a:r>
              <a:rPr lang="en-IN" dirty="0"/>
              <a:t>Safeguard – Screenshot of return filing status</a:t>
            </a:r>
          </a:p>
          <a:p>
            <a:r>
              <a:rPr lang="en-IN" dirty="0"/>
              <a:t>LGW Industries </a:t>
            </a:r>
          </a:p>
        </p:txBody>
      </p:sp>
    </p:spTree>
    <p:extLst>
      <p:ext uri="{BB962C8B-B14F-4D97-AF65-F5344CB8AC3E}">
        <p14:creationId xmlns:p14="http://schemas.microsoft.com/office/powerpoint/2010/main" val="24664046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BB198-9ADA-8B3F-34D1-66A70884D907}"/>
              </a:ext>
            </a:extLst>
          </p:cNvPr>
          <p:cNvSpPr>
            <a:spLocks noGrp="1"/>
          </p:cNvSpPr>
          <p:nvPr>
            <p:ph type="title"/>
          </p:nvPr>
        </p:nvSpPr>
        <p:spPr/>
        <p:txBody>
          <a:bodyPr/>
          <a:lstStyle/>
          <a:p>
            <a:r>
              <a:rPr lang="en-IN" dirty="0"/>
              <a:t>Issue 6: Payment to vendor within 180 days</a:t>
            </a:r>
          </a:p>
        </p:txBody>
      </p:sp>
      <p:sp>
        <p:nvSpPr>
          <p:cNvPr id="3" name="Content Placeholder 2">
            <a:extLst>
              <a:ext uri="{FF2B5EF4-FFF2-40B4-BE49-F238E27FC236}">
                <a16:creationId xmlns:a16="http://schemas.microsoft.com/office/drawing/2014/main" id="{9860A5EE-FFAC-1637-F88B-B8C340389405}"/>
              </a:ext>
            </a:extLst>
          </p:cNvPr>
          <p:cNvSpPr>
            <a:spLocks noGrp="1"/>
          </p:cNvSpPr>
          <p:nvPr>
            <p:ph idx="1"/>
          </p:nvPr>
        </p:nvSpPr>
        <p:spPr/>
        <p:txBody>
          <a:bodyPr/>
          <a:lstStyle/>
          <a:p>
            <a:pPr lvl="0">
              <a:buFont typeface="Arial" panose="020B0604020202020204" pitchFamily="34" charset="0"/>
              <a:buChar char="•"/>
            </a:pPr>
            <a:r>
              <a:rPr lang="en-IN" dirty="0"/>
              <a:t>Interpretation of ‘fails to pay’</a:t>
            </a:r>
          </a:p>
          <a:p>
            <a:pPr lvl="0">
              <a:buFont typeface="Arial" panose="020B0604020202020204" pitchFamily="34" charset="0"/>
              <a:buChar char="•"/>
            </a:pPr>
            <a:r>
              <a:rPr lang="en-IN" dirty="0"/>
              <a:t>Includes book adjustment</a:t>
            </a:r>
          </a:p>
          <a:p>
            <a:pPr lvl="0">
              <a:buFont typeface="Arial" panose="020B0604020202020204" pitchFamily="34" charset="0"/>
              <a:buChar char="•"/>
            </a:pPr>
            <a:r>
              <a:rPr lang="en-IN" dirty="0"/>
              <a:t>Not required for branch transfers</a:t>
            </a:r>
          </a:p>
          <a:p>
            <a:pPr lvl="0">
              <a:buFont typeface="Arial" panose="020B0604020202020204" pitchFamily="34" charset="0"/>
              <a:buChar char="•"/>
            </a:pPr>
            <a:r>
              <a:rPr lang="en-IN" dirty="0"/>
              <a:t>Reversal along with interest ???</a:t>
            </a:r>
          </a:p>
          <a:p>
            <a:pPr lvl="0">
              <a:buFont typeface="Arial" panose="020B0604020202020204" pitchFamily="34" charset="0"/>
              <a:buChar char="•"/>
            </a:pPr>
            <a:r>
              <a:rPr lang="en-IN" dirty="0"/>
              <a:t>Reclaim of reversed credit on actual payment</a:t>
            </a:r>
          </a:p>
          <a:p>
            <a:endParaRPr lang="en-IN" dirty="0"/>
          </a:p>
        </p:txBody>
      </p:sp>
    </p:spTree>
    <p:extLst>
      <p:ext uri="{BB962C8B-B14F-4D97-AF65-F5344CB8AC3E}">
        <p14:creationId xmlns:p14="http://schemas.microsoft.com/office/powerpoint/2010/main" val="34718772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0BABB-553D-7530-8098-BE0100EED8B5}"/>
              </a:ext>
            </a:extLst>
          </p:cNvPr>
          <p:cNvSpPr>
            <a:spLocks noGrp="1"/>
          </p:cNvSpPr>
          <p:nvPr>
            <p:ph type="title"/>
          </p:nvPr>
        </p:nvSpPr>
        <p:spPr/>
        <p:txBody>
          <a:bodyPr/>
          <a:lstStyle/>
          <a:p>
            <a:r>
              <a:rPr lang="en-IN" dirty="0"/>
              <a:t>Issue 7: Timeline for Claiming ITC</a:t>
            </a:r>
          </a:p>
        </p:txBody>
      </p:sp>
      <p:sp>
        <p:nvSpPr>
          <p:cNvPr id="3" name="Content Placeholder 2">
            <a:extLst>
              <a:ext uri="{FF2B5EF4-FFF2-40B4-BE49-F238E27FC236}">
                <a16:creationId xmlns:a16="http://schemas.microsoft.com/office/drawing/2014/main" id="{5D0111B9-967E-9702-CD64-1856F1C1C565}"/>
              </a:ext>
            </a:extLst>
          </p:cNvPr>
          <p:cNvSpPr>
            <a:spLocks noGrp="1"/>
          </p:cNvSpPr>
          <p:nvPr>
            <p:ph idx="1"/>
          </p:nvPr>
        </p:nvSpPr>
        <p:spPr/>
        <p:txBody>
          <a:bodyPr/>
          <a:lstStyle/>
          <a:p>
            <a:pPr lvl="0">
              <a:buFont typeface="Arial" panose="020B0604020202020204" pitchFamily="34" charset="0"/>
              <a:buChar char="•"/>
            </a:pPr>
            <a:r>
              <a:rPr lang="en-IN" dirty="0"/>
              <a:t>In a return to be filed before 30 November</a:t>
            </a:r>
          </a:p>
          <a:p>
            <a:pPr lvl="0">
              <a:buFont typeface="Arial" panose="020B0604020202020204" pitchFamily="34" charset="0"/>
              <a:buChar char="•"/>
            </a:pPr>
            <a:r>
              <a:rPr lang="en-IN" dirty="0"/>
              <a:t>When is credit availed</a:t>
            </a:r>
          </a:p>
          <a:p>
            <a:pPr lvl="1">
              <a:buFont typeface="Arial" panose="020B0604020202020204" pitchFamily="34" charset="0"/>
              <a:buChar char="•"/>
            </a:pPr>
            <a:r>
              <a:rPr lang="en-IN" dirty="0"/>
              <a:t>Accounting in Books?</a:t>
            </a:r>
          </a:p>
          <a:p>
            <a:pPr lvl="1">
              <a:buFont typeface="Arial" panose="020B0604020202020204" pitchFamily="34" charset="0"/>
              <a:buChar char="•"/>
            </a:pPr>
            <a:r>
              <a:rPr lang="en-IN" dirty="0"/>
              <a:t>Period for which the credit is claimed in returns</a:t>
            </a:r>
          </a:p>
          <a:p>
            <a:pPr lvl="1">
              <a:buFont typeface="Arial" panose="020B0604020202020204" pitchFamily="34" charset="0"/>
              <a:buChar char="•"/>
            </a:pPr>
            <a:r>
              <a:rPr lang="en-IN" dirty="0"/>
              <a:t>Actual date of filing the return</a:t>
            </a:r>
          </a:p>
          <a:p>
            <a:r>
              <a:rPr lang="en-IN" dirty="0"/>
              <a:t>Gobinda Construction 2023-VIL-623-PAT</a:t>
            </a:r>
          </a:p>
          <a:p>
            <a:endParaRPr lang="en-IN" dirty="0"/>
          </a:p>
          <a:p>
            <a:endParaRPr lang="en-IN" dirty="0"/>
          </a:p>
        </p:txBody>
      </p:sp>
    </p:spTree>
    <p:extLst>
      <p:ext uri="{BB962C8B-B14F-4D97-AF65-F5344CB8AC3E}">
        <p14:creationId xmlns:p14="http://schemas.microsoft.com/office/powerpoint/2010/main" val="21680416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D20D217-0A8A-5276-9C9F-3517D1EB830B}"/>
              </a:ext>
            </a:extLst>
          </p:cNvPr>
          <p:cNvSpPr>
            <a:spLocks noGrp="1"/>
          </p:cNvSpPr>
          <p:nvPr>
            <p:ph type="ctrTitle"/>
          </p:nvPr>
        </p:nvSpPr>
        <p:spPr/>
        <p:txBody>
          <a:bodyPr/>
          <a:lstStyle/>
          <a:p>
            <a:r>
              <a:rPr lang="en-IN" dirty="0"/>
              <a:t>Thank You</a:t>
            </a:r>
          </a:p>
        </p:txBody>
      </p:sp>
      <p:sp>
        <p:nvSpPr>
          <p:cNvPr id="5" name="Subtitle 4">
            <a:extLst>
              <a:ext uri="{FF2B5EF4-FFF2-40B4-BE49-F238E27FC236}">
                <a16:creationId xmlns:a16="http://schemas.microsoft.com/office/drawing/2014/main" id="{B96A4556-C3FD-B3A7-7FD8-D0129F8541E6}"/>
              </a:ext>
            </a:extLst>
          </p:cNvPr>
          <p:cNvSpPr>
            <a:spLocks noGrp="1"/>
          </p:cNvSpPr>
          <p:nvPr>
            <p:ph type="subTitle" idx="1"/>
          </p:nvPr>
        </p:nvSpPr>
        <p:spPr/>
        <p:txBody>
          <a:bodyPr/>
          <a:lstStyle/>
          <a:p>
            <a:endParaRPr lang="en-IN"/>
          </a:p>
        </p:txBody>
      </p:sp>
    </p:spTree>
    <p:extLst>
      <p:ext uri="{BB962C8B-B14F-4D97-AF65-F5344CB8AC3E}">
        <p14:creationId xmlns:p14="http://schemas.microsoft.com/office/powerpoint/2010/main" val="2105415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17D59-367C-8F50-6E6A-E349E8B5F953}"/>
              </a:ext>
            </a:extLst>
          </p:cNvPr>
          <p:cNvSpPr>
            <a:spLocks noGrp="1"/>
          </p:cNvSpPr>
          <p:nvPr>
            <p:ph type="title"/>
          </p:nvPr>
        </p:nvSpPr>
        <p:spPr/>
        <p:txBody>
          <a:bodyPr/>
          <a:lstStyle/>
          <a:p>
            <a:r>
              <a:rPr lang="en-IN" dirty="0"/>
              <a:t>Input Tax Credit: Key Issues</a:t>
            </a:r>
          </a:p>
        </p:txBody>
      </p:sp>
      <p:sp>
        <p:nvSpPr>
          <p:cNvPr id="3" name="Content Placeholder 2">
            <a:extLst>
              <a:ext uri="{FF2B5EF4-FFF2-40B4-BE49-F238E27FC236}">
                <a16:creationId xmlns:a16="http://schemas.microsoft.com/office/drawing/2014/main" id="{BB0F0CFC-CD3C-66AE-7FB0-5744EBD8829A}"/>
              </a:ext>
            </a:extLst>
          </p:cNvPr>
          <p:cNvSpPr>
            <a:spLocks noGrp="1"/>
          </p:cNvSpPr>
          <p:nvPr>
            <p:ph idx="1"/>
          </p:nvPr>
        </p:nvSpPr>
        <p:spPr/>
        <p:txBody>
          <a:bodyPr>
            <a:normAutofit/>
          </a:bodyPr>
          <a:lstStyle/>
          <a:p>
            <a:pPr marL="514350" indent="-514350">
              <a:buFont typeface="+mj-lt"/>
              <a:buAutoNum type="arabicPeriod"/>
            </a:pPr>
            <a:r>
              <a:rPr lang="en-IN" dirty="0"/>
              <a:t>Receipt of Goods or Services</a:t>
            </a:r>
          </a:p>
          <a:p>
            <a:pPr marL="514350" indent="-514350">
              <a:buFont typeface="+mj-lt"/>
              <a:buAutoNum type="arabicPeriod"/>
            </a:pPr>
            <a:r>
              <a:rPr lang="en-IN" dirty="0"/>
              <a:t>Payment of Tax by Vendor</a:t>
            </a:r>
          </a:p>
          <a:p>
            <a:pPr marL="514350" indent="-514350">
              <a:buFont typeface="+mj-lt"/>
              <a:buAutoNum type="arabicPeriod"/>
            </a:pPr>
            <a:r>
              <a:rPr lang="en-IN" dirty="0"/>
              <a:t>Matching of Input Tax Credit</a:t>
            </a:r>
          </a:p>
          <a:p>
            <a:pPr marL="514350" indent="-514350">
              <a:buFont typeface="+mj-lt"/>
              <a:buAutoNum type="arabicPeriod"/>
            </a:pPr>
            <a:r>
              <a:rPr lang="en-IN" dirty="0"/>
              <a:t>POS/Tax Type Mismatch</a:t>
            </a:r>
          </a:p>
          <a:p>
            <a:pPr marL="514350" indent="-514350">
              <a:buFont typeface="+mj-lt"/>
              <a:buAutoNum type="arabicPeriod"/>
            </a:pPr>
            <a:r>
              <a:rPr lang="en-IN" dirty="0"/>
              <a:t>Retrospective Cancellation of Vendor Registration </a:t>
            </a:r>
          </a:p>
          <a:p>
            <a:pPr marL="514350" indent="-514350">
              <a:buFont typeface="+mj-lt"/>
              <a:buAutoNum type="arabicPeriod"/>
            </a:pPr>
            <a:r>
              <a:rPr lang="en-IN" dirty="0"/>
              <a:t>Payment of Consideration and Tax to Vendor</a:t>
            </a:r>
          </a:p>
          <a:p>
            <a:pPr marL="514350" indent="-514350">
              <a:buFont typeface="+mj-lt"/>
              <a:buAutoNum type="arabicPeriod"/>
            </a:pPr>
            <a:r>
              <a:rPr lang="en-IN" dirty="0"/>
              <a:t>Timelines for Claim of Input Tax Credit</a:t>
            </a:r>
          </a:p>
        </p:txBody>
      </p:sp>
    </p:spTree>
    <p:extLst>
      <p:ext uri="{BB962C8B-B14F-4D97-AF65-F5344CB8AC3E}">
        <p14:creationId xmlns:p14="http://schemas.microsoft.com/office/powerpoint/2010/main" val="2502379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37A276-DB55-3A43-C8F3-4C97FE8A6539}"/>
              </a:ext>
            </a:extLst>
          </p:cNvPr>
          <p:cNvSpPr>
            <a:spLocks noGrp="1"/>
          </p:cNvSpPr>
          <p:nvPr>
            <p:ph type="ctrTitle"/>
          </p:nvPr>
        </p:nvSpPr>
        <p:spPr/>
        <p:txBody>
          <a:bodyPr/>
          <a:lstStyle/>
          <a:p>
            <a:r>
              <a:rPr lang="en-IN" dirty="0"/>
              <a:t>Issue 1 : Receipt of Goods or Services</a:t>
            </a:r>
          </a:p>
        </p:txBody>
      </p:sp>
      <p:sp>
        <p:nvSpPr>
          <p:cNvPr id="5" name="Subtitle 4">
            <a:extLst>
              <a:ext uri="{FF2B5EF4-FFF2-40B4-BE49-F238E27FC236}">
                <a16:creationId xmlns:a16="http://schemas.microsoft.com/office/drawing/2014/main" id="{6C2DA9C5-AE92-1971-7925-F887DA36F363}"/>
              </a:ext>
            </a:extLst>
          </p:cNvPr>
          <p:cNvSpPr>
            <a:spLocks noGrp="1"/>
          </p:cNvSpPr>
          <p:nvPr>
            <p:ph type="subTitle" idx="1"/>
          </p:nvPr>
        </p:nvSpPr>
        <p:spPr/>
        <p:txBody>
          <a:bodyPr/>
          <a:lstStyle/>
          <a:p>
            <a:r>
              <a:rPr lang="en-US" dirty="0">
                <a:effectLst/>
              </a:rPr>
              <a:t>Section 16(2)(b):  he has received the goods or services or both</a:t>
            </a:r>
            <a:endParaRPr lang="en-IN" dirty="0"/>
          </a:p>
        </p:txBody>
      </p:sp>
    </p:spTree>
    <p:extLst>
      <p:ext uri="{BB962C8B-B14F-4D97-AF65-F5344CB8AC3E}">
        <p14:creationId xmlns:p14="http://schemas.microsoft.com/office/powerpoint/2010/main" val="178876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C0695-373C-0EA4-1EA3-EDE89AED4732}"/>
              </a:ext>
            </a:extLst>
          </p:cNvPr>
          <p:cNvSpPr>
            <a:spLocks noGrp="1"/>
          </p:cNvSpPr>
          <p:nvPr>
            <p:ph type="title"/>
          </p:nvPr>
        </p:nvSpPr>
        <p:spPr/>
        <p:txBody>
          <a:bodyPr>
            <a:normAutofit/>
          </a:bodyPr>
          <a:lstStyle/>
          <a:p>
            <a:r>
              <a:rPr lang="en-IN" dirty="0"/>
              <a:t>Some Posers</a:t>
            </a:r>
          </a:p>
        </p:txBody>
      </p:sp>
      <p:sp>
        <p:nvSpPr>
          <p:cNvPr id="5" name="Content Placeholder 4">
            <a:extLst>
              <a:ext uri="{FF2B5EF4-FFF2-40B4-BE49-F238E27FC236}">
                <a16:creationId xmlns:a16="http://schemas.microsoft.com/office/drawing/2014/main" id="{F72D0ED0-4228-3C10-E9FE-5B6E13784792}"/>
              </a:ext>
            </a:extLst>
          </p:cNvPr>
          <p:cNvSpPr>
            <a:spLocks noGrp="1"/>
          </p:cNvSpPr>
          <p:nvPr>
            <p:ph idx="1"/>
          </p:nvPr>
        </p:nvSpPr>
        <p:spPr/>
        <p:txBody>
          <a:bodyPr>
            <a:normAutofit fontScale="92500" lnSpcReduction="20000"/>
          </a:bodyPr>
          <a:lstStyle/>
          <a:p>
            <a:pPr lvl="0"/>
            <a:r>
              <a:rPr lang="en-US" dirty="0"/>
              <a:t>Can credit be claimed (&amp; reversed) prior to receipt of goods or services?</a:t>
            </a:r>
            <a:endParaRPr lang="en-IN" dirty="0"/>
          </a:p>
          <a:p>
            <a:pPr lvl="1"/>
            <a:r>
              <a:rPr lang="en-US" dirty="0"/>
              <a:t>Para 4.3 of Circular 170</a:t>
            </a:r>
          </a:p>
          <a:p>
            <a:r>
              <a:rPr lang="en-IN" dirty="0"/>
              <a:t>Whether credit on deemed supplies be denied on grounds of non existence of supply itself</a:t>
            </a:r>
          </a:p>
          <a:p>
            <a:pPr lvl="1"/>
            <a:r>
              <a:rPr lang="en-IN" dirty="0"/>
              <a:t>Distinct Persons / P2A</a:t>
            </a:r>
          </a:p>
          <a:p>
            <a:r>
              <a:rPr lang="en-SG" dirty="0"/>
              <a:t>Whether credit can be claimed by the ‘importer on record’ in case of free replacements? Will it matter if the consignment is on DDP Incoterms?</a:t>
            </a:r>
          </a:p>
          <a:p>
            <a:r>
              <a:rPr lang="en-SG" dirty="0"/>
              <a:t>Whether credit can be claimed by an intermediary not satisfying all pure agent tests?</a:t>
            </a:r>
            <a:endParaRPr lang="en-IN" dirty="0"/>
          </a:p>
          <a:p>
            <a:r>
              <a:rPr lang="en-IN" dirty="0"/>
              <a:t>Whether credit can be claimed for transit Losses – Normal / Abnormal?</a:t>
            </a:r>
          </a:p>
          <a:p>
            <a:pPr lvl="1"/>
            <a:r>
              <a:rPr lang="en-IN" dirty="0"/>
              <a:t>ARS Steels and Alloy International Limited vs. State Tax Officer – 2021 (52) GSTL 402 (Mad)</a:t>
            </a:r>
          </a:p>
        </p:txBody>
      </p:sp>
    </p:spTree>
    <p:extLst>
      <p:ext uri="{BB962C8B-B14F-4D97-AF65-F5344CB8AC3E}">
        <p14:creationId xmlns:p14="http://schemas.microsoft.com/office/powerpoint/2010/main" val="5963476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CEE22-5841-4B6F-A85B-AEEDBBB9D5AA}"/>
              </a:ext>
            </a:extLst>
          </p:cNvPr>
          <p:cNvSpPr>
            <a:spLocks noGrp="1"/>
          </p:cNvSpPr>
          <p:nvPr>
            <p:ph type="title"/>
          </p:nvPr>
        </p:nvSpPr>
        <p:spPr/>
        <p:txBody>
          <a:bodyPr/>
          <a:lstStyle/>
          <a:p>
            <a:r>
              <a:rPr lang="en-US" dirty="0"/>
              <a:t>The Larger Menace : Fake Invoicing: </a:t>
            </a:r>
            <a:br>
              <a:rPr lang="en-US" dirty="0"/>
            </a:br>
            <a:r>
              <a:rPr lang="en-US" dirty="0"/>
              <a:t>Relevant Legal Provisions</a:t>
            </a:r>
            <a:endParaRPr lang="en-IN" dirty="0"/>
          </a:p>
        </p:txBody>
      </p:sp>
      <p:sp>
        <p:nvSpPr>
          <p:cNvPr id="3" name="Content Placeholder 2">
            <a:extLst>
              <a:ext uri="{FF2B5EF4-FFF2-40B4-BE49-F238E27FC236}">
                <a16:creationId xmlns:a16="http://schemas.microsoft.com/office/drawing/2014/main" id="{B97F0BA4-CE28-4E6E-9AF3-001228318046}"/>
              </a:ext>
            </a:extLst>
          </p:cNvPr>
          <p:cNvSpPr>
            <a:spLocks noGrp="1"/>
          </p:cNvSpPr>
          <p:nvPr>
            <p:ph idx="1"/>
          </p:nvPr>
        </p:nvSpPr>
        <p:spPr/>
        <p:txBody>
          <a:bodyPr>
            <a:normAutofit fontScale="77500" lnSpcReduction="20000"/>
          </a:bodyPr>
          <a:lstStyle/>
          <a:p>
            <a:pPr algn="just"/>
            <a:r>
              <a:rPr lang="en-SG" dirty="0"/>
              <a:t>Section 31</a:t>
            </a:r>
          </a:p>
          <a:p>
            <a:pPr lvl="1" algn="just"/>
            <a:r>
              <a:rPr lang="en-US" dirty="0"/>
              <a:t>(1) A registered person supplying taxable goods shall, before or at the time of removal issue a tax invoice</a:t>
            </a:r>
          </a:p>
          <a:p>
            <a:pPr lvl="1" algn="just"/>
            <a:r>
              <a:rPr lang="en-SG" dirty="0"/>
              <a:t>(2) </a:t>
            </a:r>
            <a:r>
              <a:rPr lang="en-US" dirty="0">
                <a:effectLst/>
              </a:rPr>
              <a:t>A registered person supplying taxable services shall, before or after the provision of service but within a prescribed period, issue a tax invoice</a:t>
            </a:r>
          </a:p>
          <a:p>
            <a:pPr algn="just"/>
            <a:r>
              <a:rPr lang="en-US" dirty="0">
                <a:effectLst/>
              </a:rPr>
              <a:t>Section 12(2) – Time of Supply of Goods – Date of Issue of Invoice </a:t>
            </a:r>
          </a:p>
          <a:p>
            <a:pPr lvl="1" algn="just"/>
            <a:r>
              <a:rPr lang="en-SG" dirty="0"/>
              <a:t>Explanation 1 – Supply shall be deemed to have been made to the extent it is covered by the invoice</a:t>
            </a:r>
          </a:p>
          <a:p>
            <a:pPr algn="just"/>
            <a:r>
              <a:rPr lang="en-SG" dirty="0"/>
              <a:t>Section 132(1) - </a:t>
            </a:r>
            <a:r>
              <a:rPr lang="en-US" dirty="0"/>
              <a:t>Whoever commits, or causes to commit and retain the benefits arising out of, any of the following offences, namely </a:t>
            </a:r>
          </a:p>
          <a:p>
            <a:pPr lvl="1" algn="just"/>
            <a:r>
              <a:rPr lang="en-US" dirty="0"/>
              <a:t>(b) issues any invoice or bill </a:t>
            </a:r>
          </a:p>
          <a:p>
            <a:pPr lvl="2" algn="just"/>
            <a:r>
              <a:rPr lang="en-US" dirty="0"/>
              <a:t>without supply of goods or services or both </a:t>
            </a:r>
          </a:p>
          <a:p>
            <a:pPr lvl="2" algn="just"/>
            <a:r>
              <a:rPr lang="en-US" dirty="0"/>
              <a:t>in violation of the provisions of this Act, or the rules made thereunder </a:t>
            </a:r>
          </a:p>
          <a:p>
            <a:pPr lvl="2" algn="just"/>
            <a:r>
              <a:rPr lang="en-US" dirty="0"/>
              <a:t>leading to wrongful </a:t>
            </a:r>
            <a:r>
              <a:rPr lang="en-US" dirty="0" err="1"/>
              <a:t>availment</a:t>
            </a:r>
            <a:r>
              <a:rPr lang="en-US" dirty="0"/>
              <a:t> or </a:t>
            </a:r>
            <a:r>
              <a:rPr lang="en-US" dirty="0" err="1"/>
              <a:t>utilisation</a:t>
            </a:r>
            <a:r>
              <a:rPr lang="en-US" dirty="0"/>
              <a:t> of input tax credit or refund of tax;</a:t>
            </a:r>
          </a:p>
          <a:p>
            <a:pPr lvl="1" algn="just"/>
            <a:r>
              <a:rPr lang="en-US" dirty="0"/>
              <a:t>(c) avails input tax credit using the invoice or bill referred to in clause (b) or fraudulently avails input tax credit without any invoice or bill</a:t>
            </a:r>
          </a:p>
        </p:txBody>
      </p:sp>
    </p:spTree>
    <p:extLst>
      <p:ext uri="{BB962C8B-B14F-4D97-AF65-F5344CB8AC3E}">
        <p14:creationId xmlns:p14="http://schemas.microsoft.com/office/powerpoint/2010/main" val="1850169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13B1F-CAFA-3692-97AC-15276D2CBBE1}"/>
              </a:ext>
            </a:extLst>
          </p:cNvPr>
          <p:cNvSpPr>
            <a:spLocks noGrp="1"/>
          </p:cNvSpPr>
          <p:nvPr>
            <p:ph type="title"/>
          </p:nvPr>
        </p:nvSpPr>
        <p:spPr/>
        <p:txBody>
          <a:bodyPr>
            <a:normAutofit/>
          </a:bodyPr>
          <a:lstStyle/>
          <a:p>
            <a:r>
              <a:rPr lang="en-IN" dirty="0"/>
              <a:t>Fake Invoicing Allegations </a:t>
            </a:r>
            <a:r>
              <a:rPr lang="en-IN" i="1" dirty="0"/>
              <a:t>(Contours)</a:t>
            </a:r>
          </a:p>
        </p:txBody>
      </p:sp>
      <p:sp>
        <p:nvSpPr>
          <p:cNvPr id="3" name="Content Placeholder 2">
            <a:extLst>
              <a:ext uri="{FF2B5EF4-FFF2-40B4-BE49-F238E27FC236}">
                <a16:creationId xmlns:a16="http://schemas.microsoft.com/office/drawing/2014/main" id="{ABAA5A2E-8E45-8EC8-B311-495FE0BF1BC7}"/>
              </a:ext>
            </a:extLst>
          </p:cNvPr>
          <p:cNvSpPr>
            <a:spLocks noGrp="1"/>
          </p:cNvSpPr>
          <p:nvPr>
            <p:ph idx="1"/>
          </p:nvPr>
        </p:nvSpPr>
        <p:spPr/>
        <p:txBody>
          <a:bodyPr/>
          <a:lstStyle/>
          <a:p>
            <a:r>
              <a:rPr lang="en-IN" dirty="0"/>
              <a:t>Raising Invoice without Supply of Goods/Services</a:t>
            </a:r>
          </a:p>
          <a:p>
            <a:r>
              <a:rPr lang="en-IN" dirty="0"/>
              <a:t>Circular Trading </a:t>
            </a:r>
          </a:p>
          <a:p>
            <a:r>
              <a:rPr lang="en-IN" dirty="0"/>
              <a:t>Bill-to / Ship-to Transactions</a:t>
            </a:r>
          </a:p>
          <a:p>
            <a:r>
              <a:rPr lang="en-IN" dirty="0"/>
              <a:t>Re-Characterisation of Transaction</a:t>
            </a:r>
          </a:p>
          <a:p>
            <a:r>
              <a:rPr lang="en-IN" dirty="0"/>
              <a:t>Over-Valuation  </a:t>
            </a:r>
          </a:p>
        </p:txBody>
      </p:sp>
    </p:spTree>
    <p:extLst>
      <p:ext uri="{BB962C8B-B14F-4D97-AF65-F5344CB8AC3E}">
        <p14:creationId xmlns:p14="http://schemas.microsoft.com/office/powerpoint/2010/main" val="2321528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2C935-55ED-7824-5A15-67015A465AB6}"/>
              </a:ext>
            </a:extLst>
          </p:cNvPr>
          <p:cNvSpPr>
            <a:spLocks noGrp="1"/>
          </p:cNvSpPr>
          <p:nvPr>
            <p:ph type="title"/>
          </p:nvPr>
        </p:nvSpPr>
        <p:spPr/>
        <p:txBody>
          <a:bodyPr/>
          <a:lstStyle/>
          <a:p>
            <a:r>
              <a:rPr lang="en-IN" dirty="0"/>
              <a:t>Fake invoicing - Clarifications</a:t>
            </a:r>
          </a:p>
        </p:txBody>
      </p:sp>
      <p:sp>
        <p:nvSpPr>
          <p:cNvPr id="3" name="Content Placeholder 2">
            <a:extLst>
              <a:ext uri="{FF2B5EF4-FFF2-40B4-BE49-F238E27FC236}">
                <a16:creationId xmlns:a16="http://schemas.microsoft.com/office/drawing/2014/main" id="{43D2B0A2-A894-A63A-1F28-E68884F04A73}"/>
              </a:ext>
            </a:extLst>
          </p:cNvPr>
          <p:cNvSpPr>
            <a:spLocks noGrp="1"/>
          </p:cNvSpPr>
          <p:nvPr>
            <p:ph idx="1"/>
          </p:nvPr>
        </p:nvSpPr>
        <p:spPr/>
        <p:txBody>
          <a:bodyPr>
            <a:normAutofit fontScale="92500" lnSpcReduction="10000"/>
          </a:bodyPr>
          <a:lstStyle/>
          <a:p>
            <a:r>
              <a:rPr lang="en-IN" dirty="0"/>
              <a:t>Supplier issues fake invoice without underlying supply of goods/services</a:t>
            </a:r>
          </a:p>
          <a:p>
            <a:pPr lvl="1"/>
            <a:r>
              <a:rPr lang="en-IN" dirty="0"/>
              <a:t>No SCN u/s 73 or 74 since no tax is payable</a:t>
            </a:r>
          </a:p>
          <a:p>
            <a:pPr lvl="1"/>
            <a:r>
              <a:rPr lang="en-IN" dirty="0"/>
              <a:t>Penalty u/s 122(1)(ii) can be imposed </a:t>
            </a:r>
          </a:p>
          <a:p>
            <a:r>
              <a:rPr lang="en-IN" dirty="0"/>
              <a:t>Recipient accounts for fake invoice, but corresponding outward supply is genuine</a:t>
            </a:r>
          </a:p>
          <a:p>
            <a:pPr lvl="1"/>
            <a:r>
              <a:rPr lang="en-IN" dirty="0"/>
              <a:t>Liable for reversal of input tax credit and SCN u/s 74</a:t>
            </a:r>
          </a:p>
          <a:p>
            <a:pPr lvl="1"/>
            <a:r>
              <a:rPr lang="en-IN" dirty="0"/>
              <a:t>No Action u/s 122</a:t>
            </a:r>
          </a:p>
          <a:p>
            <a:r>
              <a:rPr lang="en-IN" dirty="0"/>
              <a:t>Recipient accounts for fake invoice, with further outward fake invoice </a:t>
            </a:r>
          </a:p>
          <a:p>
            <a:pPr lvl="1"/>
            <a:r>
              <a:rPr lang="en-IN" dirty="0"/>
              <a:t>No SCN u/s 73 or 74 since no tax is payable – both legs are fake</a:t>
            </a:r>
          </a:p>
          <a:p>
            <a:pPr lvl="1"/>
            <a:r>
              <a:rPr lang="en-IN" dirty="0"/>
              <a:t>Penalty u/s 122(1)(ii) &amp; 122(1)(vii)</a:t>
            </a:r>
          </a:p>
          <a:p>
            <a:r>
              <a:rPr lang="en-IN" dirty="0"/>
              <a:t>In specific cases, prosecution u/s 132 can be initiated </a:t>
            </a:r>
          </a:p>
          <a:p>
            <a:pPr lvl="1"/>
            <a:endParaRPr lang="en-IN" dirty="0"/>
          </a:p>
        </p:txBody>
      </p:sp>
    </p:spTree>
    <p:extLst>
      <p:ext uri="{BB962C8B-B14F-4D97-AF65-F5344CB8AC3E}">
        <p14:creationId xmlns:p14="http://schemas.microsoft.com/office/powerpoint/2010/main" val="10754301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A9447-E655-726B-3826-FB0551877073}"/>
              </a:ext>
            </a:extLst>
          </p:cNvPr>
          <p:cNvSpPr>
            <a:spLocks noGrp="1"/>
          </p:cNvSpPr>
          <p:nvPr>
            <p:ph type="title"/>
          </p:nvPr>
        </p:nvSpPr>
        <p:spPr/>
        <p:txBody>
          <a:bodyPr/>
          <a:lstStyle/>
          <a:p>
            <a:r>
              <a:rPr lang="en-IN" dirty="0"/>
              <a:t>Some Precedents </a:t>
            </a:r>
          </a:p>
        </p:txBody>
      </p:sp>
      <p:graphicFrame>
        <p:nvGraphicFramePr>
          <p:cNvPr id="4" name="Table 4">
            <a:extLst>
              <a:ext uri="{FF2B5EF4-FFF2-40B4-BE49-F238E27FC236}">
                <a16:creationId xmlns:a16="http://schemas.microsoft.com/office/drawing/2014/main" id="{7530A767-E9AD-9C49-BB78-61AE75611D4D}"/>
              </a:ext>
            </a:extLst>
          </p:cNvPr>
          <p:cNvGraphicFramePr>
            <a:graphicFrameLocks noGrp="1"/>
          </p:cNvGraphicFramePr>
          <p:nvPr>
            <p:ph idx="1"/>
          </p:nvPr>
        </p:nvGraphicFramePr>
        <p:xfrm>
          <a:off x="223935" y="1563266"/>
          <a:ext cx="11569959" cy="4759960"/>
        </p:xfrm>
        <a:graphic>
          <a:graphicData uri="http://schemas.openxmlformats.org/drawingml/2006/table">
            <a:tbl>
              <a:tblPr firstRow="1" bandRow="1">
                <a:tableStyleId>{5C22544A-7EE6-4342-B048-85BDC9FD1C3A}</a:tableStyleId>
              </a:tblPr>
              <a:tblGrid>
                <a:gridCol w="5657093">
                  <a:extLst>
                    <a:ext uri="{9D8B030D-6E8A-4147-A177-3AD203B41FA5}">
                      <a16:colId xmlns:a16="http://schemas.microsoft.com/office/drawing/2014/main" val="2371640063"/>
                    </a:ext>
                  </a:extLst>
                </a:gridCol>
                <a:gridCol w="5912866">
                  <a:extLst>
                    <a:ext uri="{9D8B030D-6E8A-4147-A177-3AD203B41FA5}">
                      <a16:colId xmlns:a16="http://schemas.microsoft.com/office/drawing/2014/main" val="183233414"/>
                    </a:ext>
                  </a:extLst>
                </a:gridCol>
              </a:tblGrid>
              <a:tr h="370840">
                <a:tc>
                  <a:txBody>
                    <a:bodyPr/>
                    <a:lstStyle/>
                    <a:p>
                      <a:r>
                        <a:rPr lang="en-IN" dirty="0"/>
                        <a:t>Description</a:t>
                      </a:r>
                    </a:p>
                  </a:txBody>
                  <a:tcPr/>
                </a:tc>
                <a:tc>
                  <a:txBody>
                    <a:bodyPr/>
                    <a:lstStyle/>
                    <a:p>
                      <a:r>
                        <a:rPr lang="en-IN" dirty="0"/>
                        <a:t>Citation</a:t>
                      </a:r>
                    </a:p>
                  </a:txBody>
                  <a:tcPr/>
                </a:tc>
                <a:extLst>
                  <a:ext uri="{0D108BD9-81ED-4DB2-BD59-A6C34878D82A}">
                    <a16:rowId xmlns:a16="http://schemas.microsoft.com/office/drawing/2014/main" val="3950087185"/>
                  </a:ext>
                </a:extLst>
              </a:tr>
              <a:tr h="370840">
                <a:tc>
                  <a:txBody>
                    <a:bodyPr/>
                    <a:lstStyle/>
                    <a:p>
                      <a:r>
                        <a:rPr lang="en-IN" dirty="0"/>
                        <a:t>No Entry in Toll Records – Not Valid Ground </a:t>
                      </a:r>
                    </a:p>
                  </a:txBody>
                  <a:tcPr/>
                </a:tc>
                <a:tc>
                  <a:txBody>
                    <a:bodyPr/>
                    <a:lstStyle/>
                    <a:p>
                      <a:r>
                        <a:rPr lang="en-IN" dirty="0"/>
                        <a:t>Asian Tire Factory Limited vs. CCE 2019 (27) GSTL 219 (Chandigarh)</a:t>
                      </a:r>
                    </a:p>
                  </a:txBody>
                  <a:tcPr/>
                </a:tc>
                <a:extLst>
                  <a:ext uri="{0D108BD9-81ED-4DB2-BD59-A6C34878D82A}">
                    <a16:rowId xmlns:a16="http://schemas.microsoft.com/office/drawing/2014/main" val="2717235373"/>
                  </a:ext>
                </a:extLst>
              </a:tr>
              <a:tr h="370840">
                <a:tc>
                  <a:txBody>
                    <a:bodyPr/>
                    <a:lstStyle/>
                    <a:p>
                      <a:r>
                        <a:rPr lang="en-IN" dirty="0"/>
                        <a:t>No Difference in Quantitative Records – Transporter’s Statement not Valid Ground</a:t>
                      </a:r>
                    </a:p>
                  </a:txBody>
                  <a:tcPr/>
                </a:tc>
                <a:tc>
                  <a:txBody>
                    <a:bodyPr/>
                    <a:lstStyle/>
                    <a:p>
                      <a:r>
                        <a:rPr lang="en-IN" dirty="0"/>
                        <a:t>Vardhman Industries Limited vs. CCE 2021 (378) ELT 450 (Chandigarh)</a:t>
                      </a:r>
                    </a:p>
                  </a:txBody>
                  <a:tcPr/>
                </a:tc>
                <a:extLst>
                  <a:ext uri="{0D108BD9-81ED-4DB2-BD59-A6C34878D82A}">
                    <a16:rowId xmlns:a16="http://schemas.microsoft.com/office/drawing/2014/main" val="2511228394"/>
                  </a:ext>
                </a:extLst>
              </a:tr>
              <a:tr h="370840">
                <a:tc>
                  <a:txBody>
                    <a:bodyPr/>
                    <a:lstStyle/>
                    <a:p>
                      <a:r>
                        <a:rPr lang="en-IN" dirty="0"/>
                        <a:t>No recovery of cash – No proof that some other raw material consumed – Only Confession by Supplier without cross examination – Not Valid Ground </a:t>
                      </a:r>
                    </a:p>
                  </a:txBody>
                  <a:tcPr/>
                </a:tc>
                <a:tc>
                  <a:txBody>
                    <a:bodyPr/>
                    <a:lstStyle/>
                    <a:p>
                      <a:r>
                        <a:rPr lang="en-IN" dirty="0"/>
                        <a:t>Synergy Steels Limited vs. CCE 2020 (372) ELT 129 (Delhi)</a:t>
                      </a:r>
                    </a:p>
                  </a:txBody>
                  <a:tcPr/>
                </a:tc>
                <a:extLst>
                  <a:ext uri="{0D108BD9-81ED-4DB2-BD59-A6C34878D82A}">
                    <a16:rowId xmlns:a16="http://schemas.microsoft.com/office/drawing/2014/main" val="1594864430"/>
                  </a:ext>
                </a:extLst>
              </a:tr>
              <a:tr h="370840">
                <a:tc>
                  <a:txBody>
                    <a:bodyPr/>
                    <a:lstStyle/>
                    <a:p>
                      <a:r>
                        <a:rPr lang="en-IN" dirty="0"/>
                        <a:t>Merchant Exporter – Export not disputed. Input cannot be disallowed</a:t>
                      </a:r>
                    </a:p>
                  </a:txBody>
                  <a:tcPr/>
                </a:tc>
                <a:tc>
                  <a:txBody>
                    <a:bodyPr/>
                    <a:lstStyle/>
                    <a:p>
                      <a:r>
                        <a:rPr lang="en-IN" dirty="0" err="1"/>
                        <a:t>Abhi</a:t>
                      </a:r>
                      <a:r>
                        <a:rPr lang="en-IN" dirty="0"/>
                        <a:t> International vs. CCE 2019 (369) ELT 1021 (Chandigarh) </a:t>
                      </a:r>
                    </a:p>
                  </a:txBody>
                  <a:tcPr/>
                </a:tc>
                <a:extLst>
                  <a:ext uri="{0D108BD9-81ED-4DB2-BD59-A6C34878D82A}">
                    <a16:rowId xmlns:a16="http://schemas.microsoft.com/office/drawing/2014/main" val="1446412732"/>
                  </a:ext>
                </a:extLst>
              </a:tr>
              <a:tr h="370840">
                <a:tc>
                  <a:txBody>
                    <a:bodyPr/>
                    <a:lstStyle/>
                    <a:p>
                      <a:r>
                        <a:rPr lang="en-IN" dirty="0"/>
                        <a:t>Difference in Transport Details – if explained, allowable </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dirty="0"/>
                        <a:t>CCE vs. Mittal Appliances Limited </a:t>
                      </a:r>
                      <a:r>
                        <a:rPr lang="en-US" dirty="0"/>
                        <a:t>2018 (12) G.S.T.L. 297 (M.P.)</a:t>
                      </a:r>
                    </a:p>
                    <a:p>
                      <a:endParaRPr lang="en-IN" dirty="0"/>
                    </a:p>
                  </a:txBody>
                  <a:tcPr/>
                </a:tc>
                <a:extLst>
                  <a:ext uri="{0D108BD9-81ED-4DB2-BD59-A6C34878D82A}">
                    <a16:rowId xmlns:a16="http://schemas.microsoft.com/office/drawing/2014/main" val="3262817755"/>
                  </a:ext>
                </a:extLst>
              </a:tr>
              <a:tr h="370840">
                <a:tc>
                  <a:txBody>
                    <a:bodyPr/>
                    <a:lstStyle/>
                    <a:p>
                      <a:r>
                        <a:rPr lang="en-IN" dirty="0"/>
                        <a:t>Subsequent use in manufacture not questioned, credit allowable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dirty="0"/>
                        <a:t>CCE vs. Good Earth Steel Pvt Ltd </a:t>
                      </a:r>
                      <a:r>
                        <a:rPr lang="en-US" dirty="0"/>
                        <a:t>2018 (9) G.S.T.L. 177 (Tri. - All.)</a:t>
                      </a:r>
                    </a:p>
                    <a:p>
                      <a:endParaRPr lang="en-IN" dirty="0"/>
                    </a:p>
                  </a:txBody>
                  <a:tcPr/>
                </a:tc>
                <a:extLst>
                  <a:ext uri="{0D108BD9-81ED-4DB2-BD59-A6C34878D82A}">
                    <a16:rowId xmlns:a16="http://schemas.microsoft.com/office/drawing/2014/main" val="148572735"/>
                  </a:ext>
                </a:extLst>
              </a:tr>
            </a:tbl>
          </a:graphicData>
        </a:graphic>
      </p:graphicFrame>
    </p:spTree>
    <p:extLst>
      <p:ext uri="{BB962C8B-B14F-4D97-AF65-F5344CB8AC3E}">
        <p14:creationId xmlns:p14="http://schemas.microsoft.com/office/powerpoint/2010/main" val="40279503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SBG Presentation</Template>
  <TotalTime>435</TotalTime>
  <Words>1951</Words>
  <Application>Microsoft Office PowerPoint</Application>
  <PresentationFormat>Widescreen</PresentationFormat>
  <Paragraphs>177</Paragraphs>
  <Slides>25</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Office Theme</vt:lpstr>
      <vt:lpstr>PowerPoint Presentation</vt:lpstr>
      <vt:lpstr>Eligibility for taking input tax credit - Sec. 16(1)</vt:lpstr>
      <vt:lpstr>Input Tax Credit: Key Issues</vt:lpstr>
      <vt:lpstr>Issue 1 : Receipt of Goods or Services</vt:lpstr>
      <vt:lpstr>Some Posers</vt:lpstr>
      <vt:lpstr>The Larger Menace : Fake Invoicing:  Relevant Legal Provisions</vt:lpstr>
      <vt:lpstr>Fake Invoicing Allegations (Contours)</vt:lpstr>
      <vt:lpstr>Fake invoicing - Clarifications</vt:lpstr>
      <vt:lpstr>Some Precedents </vt:lpstr>
      <vt:lpstr>Issue 2: Payment of Tax by Vendor Issue 3: Matching of Input Tax Credit</vt:lpstr>
      <vt:lpstr>The Desk of an Indirect Tax Manager:</vt:lpstr>
      <vt:lpstr>ITC : Condition: Section 16(2)(c) </vt:lpstr>
      <vt:lpstr>How to ensure compliance?</vt:lpstr>
      <vt:lpstr>Understanding Rule 37A</vt:lpstr>
      <vt:lpstr>Matching w.e.f. 01.01.2022 – Section 16(2)(aa)</vt:lpstr>
      <vt:lpstr>Implications moving forward</vt:lpstr>
      <vt:lpstr>How to compute Opening Balance</vt:lpstr>
      <vt:lpstr>Issue 4: POS / Tax Type Mismatch</vt:lpstr>
      <vt:lpstr>POS - Relevance</vt:lpstr>
      <vt:lpstr>CGST+SGST vs. IGST: Fundamental Question</vt:lpstr>
      <vt:lpstr>Wrong POS:  Possible Arguments to defend the credit : </vt:lpstr>
      <vt:lpstr>Issue 5 : Retrospective Cancellation of Registration</vt:lpstr>
      <vt:lpstr>Issue 6: Payment to vendor within 180 days</vt:lpstr>
      <vt:lpstr>Issue 7: Timeline for Claiming ITC</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sunil</dc:creator>
  <cp:lastModifiedBy>Sunil Gabhawalla</cp:lastModifiedBy>
  <cp:revision>910</cp:revision>
  <cp:lastPrinted>2016-08-29T04:00:38Z</cp:lastPrinted>
  <dcterms:created xsi:type="dcterms:W3CDTF">2016-02-20T14:46:05Z</dcterms:created>
  <dcterms:modified xsi:type="dcterms:W3CDTF">2023-10-05T12:28:49Z</dcterms:modified>
</cp:coreProperties>
</file>