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57"/>
  </p:notesMasterIdLst>
  <p:sldIdLst>
    <p:sldId id="397" r:id="rId2"/>
    <p:sldId id="259" r:id="rId3"/>
    <p:sldId id="266" r:id="rId4"/>
    <p:sldId id="4286" r:id="rId5"/>
    <p:sldId id="265" r:id="rId6"/>
    <p:sldId id="268" r:id="rId7"/>
    <p:sldId id="269" r:id="rId8"/>
    <p:sldId id="388" r:id="rId9"/>
    <p:sldId id="271" r:id="rId10"/>
    <p:sldId id="272" r:id="rId11"/>
    <p:sldId id="273" r:id="rId12"/>
    <p:sldId id="274" r:id="rId13"/>
    <p:sldId id="275" r:id="rId14"/>
    <p:sldId id="276" r:id="rId15"/>
    <p:sldId id="277" r:id="rId16"/>
    <p:sldId id="278" r:id="rId17"/>
    <p:sldId id="279" r:id="rId18"/>
    <p:sldId id="378" r:id="rId19"/>
    <p:sldId id="4287" r:id="rId20"/>
    <p:sldId id="280" r:id="rId21"/>
    <p:sldId id="281" r:id="rId22"/>
    <p:sldId id="282" r:id="rId23"/>
    <p:sldId id="283" r:id="rId24"/>
    <p:sldId id="285" r:id="rId25"/>
    <p:sldId id="286" r:id="rId26"/>
    <p:sldId id="948" r:id="rId27"/>
    <p:sldId id="950" r:id="rId28"/>
    <p:sldId id="327" r:id="rId29"/>
    <p:sldId id="969" r:id="rId30"/>
    <p:sldId id="4288" r:id="rId31"/>
    <p:sldId id="347" r:id="rId32"/>
    <p:sldId id="622" r:id="rId33"/>
    <p:sldId id="611" r:id="rId34"/>
    <p:sldId id="678" r:id="rId35"/>
    <p:sldId id="958" r:id="rId36"/>
    <p:sldId id="967" r:id="rId37"/>
    <p:sldId id="650" r:id="rId38"/>
    <p:sldId id="676" r:id="rId39"/>
    <p:sldId id="633" r:id="rId40"/>
    <p:sldId id="634" r:id="rId41"/>
    <p:sldId id="635" r:id="rId42"/>
    <p:sldId id="874" r:id="rId43"/>
    <p:sldId id="517" r:id="rId44"/>
    <p:sldId id="875" r:id="rId45"/>
    <p:sldId id="876" r:id="rId46"/>
    <p:sldId id="639" r:id="rId47"/>
    <p:sldId id="4289" r:id="rId48"/>
    <p:sldId id="2485" r:id="rId49"/>
    <p:sldId id="636" r:id="rId50"/>
    <p:sldId id="2482" r:id="rId51"/>
    <p:sldId id="2484" r:id="rId52"/>
    <p:sldId id="2483" r:id="rId53"/>
    <p:sldId id="644" r:id="rId54"/>
    <p:sldId id="615" r:id="rId55"/>
    <p:sldId id="4285"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02A287B3-DE00-4C7B-B6BB-15693EDA88FE}">
          <p14:sldIdLst>
            <p14:sldId id="397"/>
            <p14:sldId id="259"/>
          </p14:sldIdLst>
        </p14:section>
        <p14:section name="Legal Provisions" id="{D41F396A-A25B-4993-AC07-80E2F5AA0FDB}">
          <p14:sldIdLst>
            <p14:sldId id="266"/>
            <p14:sldId id="4286"/>
            <p14:sldId id="265"/>
            <p14:sldId id="268"/>
            <p14:sldId id="269"/>
            <p14:sldId id="388"/>
          </p14:sldIdLst>
        </p14:section>
        <p14:section name="Key Terminology" id="{C7EA5FDA-A6DB-4407-AFA5-1D216529EA93}">
          <p14:sldIdLst>
            <p14:sldId id="271"/>
            <p14:sldId id="272"/>
            <p14:sldId id="273"/>
            <p14:sldId id="274"/>
            <p14:sldId id="275"/>
            <p14:sldId id="276"/>
            <p14:sldId id="277"/>
            <p14:sldId id="278"/>
          </p14:sldIdLst>
        </p14:section>
        <p14:section name="FAQ" id="{B43B8A1E-05E3-4738-B9EF-B42D2A5F1B86}">
          <p14:sldIdLst>
            <p14:sldId id="279"/>
            <p14:sldId id="378"/>
            <p14:sldId id="4287"/>
            <p14:sldId id="280"/>
            <p14:sldId id="281"/>
            <p14:sldId id="282"/>
            <p14:sldId id="283"/>
            <p14:sldId id="285"/>
            <p14:sldId id="286"/>
          </p14:sldIdLst>
        </p14:section>
        <p14:section name="eWay Bill" id="{23824273-45EF-41B9-9D5E-2FFDFA601740}">
          <p14:sldIdLst>
            <p14:sldId id="948"/>
            <p14:sldId id="950"/>
            <p14:sldId id="327"/>
            <p14:sldId id="969"/>
            <p14:sldId id="4288"/>
            <p14:sldId id="347"/>
            <p14:sldId id="622"/>
            <p14:sldId id="611"/>
            <p14:sldId id="678"/>
            <p14:sldId id="958"/>
            <p14:sldId id="967"/>
            <p14:sldId id="650"/>
          </p14:sldIdLst>
        </p14:section>
        <p14:section name="CaseLaw" id="{75C830B1-63E9-4DFA-8F27-8B7C996FC932}">
          <p14:sldIdLst>
            <p14:sldId id="676"/>
            <p14:sldId id="633"/>
            <p14:sldId id="634"/>
            <p14:sldId id="635"/>
            <p14:sldId id="874"/>
            <p14:sldId id="517"/>
            <p14:sldId id="875"/>
            <p14:sldId id="876"/>
            <p14:sldId id="639"/>
            <p14:sldId id="4289"/>
            <p14:sldId id="2485"/>
            <p14:sldId id="636"/>
            <p14:sldId id="2482"/>
            <p14:sldId id="2484"/>
            <p14:sldId id="2483"/>
            <p14:sldId id="644"/>
          </p14:sldIdLst>
        </p14:section>
        <p14:section name="Closing Slide" id="{E8D6D1B9-A530-429A-B47C-2AAA81EC7B61}">
          <p14:sldIdLst>
            <p14:sldId id="615"/>
            <p14:sldId id="428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2" autoAdjust="0"/>
    <p:restoredTop sz="94663" autoAdjust="0"/>
  </p:normalViewPr>
  <p:slideViewPr>
    <p:cSldViewPr snapToGrid="0">
      <p:cViewPr>
        <p:scale>
          <a:sx n="75" d="100"/>
          <a:sy n="75" d="100"/>
        </p:scale>
        <p:origin x="278" y="118"/>
      </p:cViewPr>
      <p:guideLst/>
    </p:cSldViewPr>
  </p:slideViewPr>
  <p:notesTextViewPr>
    <p:cViewPr>
      <p:scale>
        <a:sx n="1" d="1"/>
        <a:sy n="1" d="1"/>
      </p:scale>
      <p:origin x="0" y="0"/>
    </p:cViewPr>
  </p:notesTextViewPr>
  <p:notesViewPr>
    <p:cSldViewPr snapToGrid="0">
      <p:cViewPr varScale="1">
        <p:scale>
          <a:sx n="57" d="100"/>
          <a:sy n="57" d="100"/>
        </p:scale>
        <p:origin x="1980"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F1E9EB-407A-463D-BC05-E0F12D6F02B6}" type="doc">
      <dgm:prSet loTypeId="urn:microsoft.com/office/officeart/2005/8/layout/vList2" loCatId="list" qsTypeId="urn:microsoft.com/office/officeart/2005/8/quickstyle/simple3" qsCatId="simple" csTypeId="urn:microsoft.com/office/officeart/2005/8/colors/colorful1" csCatId="colorful" phldr="1"/>
      <dgm:spPr/>
      <dgm:t>
        <a:bodyPr/>
        <a:lstStyle/>
        <a:p>
          <a:endParaRPr lang="en-IN"/>
        </a:p>
      </dgm:t>
    </dgm:pt>
    <dgm:pt modelId="{BA4A431F-ED7F-48CD-ABD1-9BB0E515EA1F}">
      <dgm:prSet/>
      <dgm:spPr/>
      <dgm:t>
        <a:bodyPr/>
        <a:lstStyle/>
        <a:p>
          <a:r>
            <a:rPr lang="en-IN" dirty="0"/>
            <a:t>Basics of eInvoice</a:t>
          </a:r>
        </a:p>
      </dgm:t>
    </dgm:pt>
    <dgm:pt modelId="{FD981647-B564-4BCB-B7D4-1781292CF852}" type="parTrans" cxnId="{32281DBA-8C89-4666-9FB5-C7E9EBC76DAE}">
      <dgm:prSet/>
      <dgm:spPr/>
      <dgm:t>
        <a:bodyPr/>
        <a:lstStyle/>
        <a:p>
          <a:endParaRPr lang="en-IN"/>
        </a:p>
      </dgm:t>
    </dgm:pt>
    <dgm:pt modelId="{57461956-6892-409C-9043-97282A512E87}" type="sibTrans" cxnId="{32281DBA-8C89-4666-9FB5-C7E9EBC76DAE}">
      <dgm:prSet/>
      <dgm:spPr/>
      <dgm:t>
        <a:bodyPr/>
        <a:lstStyle/>
        <a:p>
          <a:endParaRPr lang="en-IN"/>
        </a:p>
      </dgm:t>
    </dgm:pt>
    <dgm:pt modelId="{1D049BD5-5FB0-4215-822D-17B9A861A801}">
      <dgm:prSet/>
      <dgm:spPr/>
      <dgm:t>
        <a:bodyPr/>
        <a:lstStyle/>
        <a:p>
          <a:r>
            <a:rPr lang="en-IN" dirty="0"/>
            <a:t>Legal Provisions</a:t>
          </a:r>
        </a:p>
      </dgm:t>
    </dgm:pt>
    <dgm:pt modelId="{686373DF-C801-42C5-9F79-1439C42CB869}" type="parTrans" cxnId="{E27EFB2C-598C-4910-80B9-517A68ACA0AB}">
      <dgm:prSet/>
      <dgm:spPr/>
      <dgm:t>
        <a:bodyPr/>
        <a:lstStyle/>
        <a:p>
          <a:endParaRPr lang="en-IN"/>
        </a:p>
      </dgm:t>
    </dgm:pt>
    <dgm:pt modelId="{2836C8E9-4E61-4FCF-B141-DD37DE76C2FA}" type="sibTrans" cxnId="{E27EFB2C-598C-4910-80B9-517A68ACA0AB}">
      <dgm:prSet/>
      <dgm:spPr/>
      <dgm:t>
        <a:bodyPr/>
        <a:lstStyle/>
        <a:p>
          <a:endParaRPr lang="en-IN"/>
        </a:p>
      </dgm:t>
    </dgm:pt>
    <dgm:pt modelId="{952054D8-1E0A-487A-8061-DB56E26D5FFE}">
      <dgm:prSet/>
      <dgm:spPr/>
      <dgm:t>
        <a:bodyPr/>
        <a:lstStyle/>
        <a:p>
          <a:r>
            <a:rPr lang="en-IN" dirty="0"/>
            <a:t>eWayBill</a:t>
          </a:r>
        </a:p>
      </dgm:t>
    </dgm:pt>
    <dgm:pt modelId="{158BE107-4657-47E8-BF7B-5C6FB483CE01}" type="parTrans" cxnId="{E98CD058-B571-4A18-A6BD-944FA3342DE0}">
      <dgm:prSet/>
      <dgm:spPr/>
      <dgm:t>
        <a:bodyPr/>
        <a:lstStyle/>
        <a:p>
          <a:endParaRPr lang="en-IN"/>
        </a:p>
      </dgm:t>
    </dgm:pt>
    <dgm:pt modelId="{1FFC37DE-1E20-4B06-86C8-FA07C0442E8A}" type="sibTrans" cxnId="{E98CD058-B571-4A18-A6BD-944FA3342DE0}">
      <dgm:prSet/>
      <dgm:spPr/>
      <dgm:t>
        <a:bodyPr/>
        <a:lstStyle/>
        <a:p>
          <a:endParaRPr lang="en-IN"/>
        </a:p>
      </dgm:t>
    </dgm:pt>
    <dgm:pt modelId="{2041AD90-DC12-42B7-885C-0065BE017645}">
      <dgm:prSet/>
      <dgm:spPr/>
      <dgm:t>
        <a:bodyPr/>
        <a:lstStyle/>
        <a:p>
          <a:r>
            <a:rPr lang="en-IN" dirty="0"/>
            <a:t>Important Aspects of envoice</a:t>
          </a:r>
        </a:p>
      </dgm:t>
    </dgm:pt>
    <dgm:pt modelId="{5C1222C1-4BBD-4AC6-BF92-6D3208114B3F}" type="parTrans" cxnId="{AF961FD1-AFEC-45ED-B68A-927D15695EC0}">
      <dgm:prSet/>
      <dgm:spPr/>
      <dgm:t>
        <a:bodyPr/>
        <a:lstStyle/>
        <a:p>
          <a:endParaRPr lang="en-IN"/>
        </a:p>
      </dgm:t>
    </dgm:pt>
    <dgm:pt modelId="{101B54F8-7A96-435A-8667-0B924CB06A77}" type="sibTrans" cxnId="{AF961FD1-AFEC-45ED-B68A-927D15695EC0}">
      <dgm:prSet/>
      <dgm:spPr/>
      <dgm:t>
        <a:bodyPr/>
        <a:lstStyle/>
        <a:p>
          <a:endParaRPr lang="en-IN"/>
        </a:p>
      </dgm:t>
    </dgm:pt>
    <dgm:pt modelId="{60D02322-2AEC-4029-9A28-4C09DB3836D7}">
      <dgm:prSet/>
      <dgm:spPr/>
      <dgm:t>
        <a:bodyPr/>
        <a:lstStyle/>
        <a:p>
          <a:r>
            <a:rPr lang="en-IN" dirty="0"/>
            <a:t>MOV Forms + Legal Provisions</a:t>
          </a:r>
        </a:p>
      </dgm:t>
    </dgm:pt>
    <dgm:pt modelId="{FCC0BA77-67EA-4B98-A424-AAD2F4B04BA0}" type="parTrans" cxnId="{D06BDB3F-6BE5-407C-B952-A4C9EEA11043}">
      <dgm:prSet/>
      <dgm:spPr/>
      <dgm:t>
        <a:bodyPr/>
        <a:lstStyle/>
        <a:p>
          <a:endParaRPr lang="en-IN"/>
        </a:p>
      </dgm:t>
    </dgm:pt>
    <dgm:pt modelId="{19BA77B6-EF5E-421F-842F-FF098906BA0F}" type="sibTrans" cxnId="{D06BDB3F-6BE5-407C-B952-A4C9EEA11043}">
      <dgm:prSet/>
      <dgm:spPr/>
      <dgm:t>
        <a:bodyPr/>
        <a:lstStyle/>
        <a:p>
          <a:endParaRPr lang="en-IN"/>
        </a:p>
      </dgm:t>
    </dgm:pt>
    <dgm:pt modelId="{73076408-DC4D-4C6D-83CC-8708BF2D5107}">
      <dgm:prSet/>
      <dgm:spPr/>
      <dgm:t>
        <a:bodyPr/>
        <a:lstStyle/>
        <a:p>
          <a:r>
            <a:rPr lang="en-IN" dirty="0"/>
            <a:t>Important Judgements</a:t>
          </a:r>
        </a:p>
      </dgm:t>
    </dgm:pt>
    <dgm:pt modelId="{BEAB3C77-EEB9-4D89-B762-8F6C4AEE5079}" type="parTrans" cxnId="{F46C8F9D-1A30-4D2C-AC24-569A480FB93D}">
      <dgm:prSet/>
      <dgm:spPr/>
      <dgm:t>
        <a:bodyPr/>
        <a:lstStyle/>
        <a:p>
          <a:endParaRPr lang="en-IN"/>
        </a:p>
      </dgm:t>
    </dgm:pt>
    <dgm:pt modelId="{0BD28059-B2D3-4D05-AB23-B6233B939CD8}" type="sibTrans" cxnId="{F46C8F9D-1A30-4D2C-AC24-569A480FB93D}">
      <dgm:prSet/>
      <dgm:spPr/>
      <dgm:t>
        <a:bodyPr/>
        <a:lstStyle/>
        <a:p>
          <a:endParaRPr lang="en-IN"/>
        </a:p>
      </dgm:t>
    </dgm:pt>
    <dgm:pt modelId="{4B875F0A-8D49-426A-9808-C3FC84E73BD7}" type="pres">
      <dgm:prSet presAssocID="{7FF1E9EB-407A-463D-BC05-E0F12D6F02B6}" presName="linear" presStyleCnt="0">
        <dgm:presLayoutVars>
          <dgm:animLvl val="lvl"/>
          <dgm:resizeHandles val="exact"/>
        </dgm:presLayoutVars>
      </dgm:prSet>
      <dgm:spPr/>
    </dgm:pt>
    <dgm:pt modelId="{1AAB9587-5F5B-4758-89FF-85D63C9FA612}" type="pres">
      <dgm:prSet presAssocID="{BA4A431F-ED7F-48CD-ABD1-9BB0E515EA1F}" presName="parentText" presStyleLbl="node1" presStyleIdx="0" presStyleCnt="2">
        <dgm:presLayoutVars>
          <dgm:chMax val="0"/>
          <dgm:bulletEnabled val="1"/>
        </dgm:presLayoutVars>
      </dgm:prSet>
      <dgm:spPr/>
    </dgm:pt>
    <dgm:pt modelId="{F146816B-335F-42D0-AD5A-B2DB15F1DEE2}" type="pres">
      <dgm:prSet presAssocID="{BA4A431F-ED7F-48CD-ABD1-9BB0E515EA1F}" presName="childText" presStyleLbl="revTx" presStyleIdx="0" presStyleCnt="2">
        <dgm:presLayoutVars>
          <dgm:bulletEnabled val="1"/>
        </dgm:presLayoutVars>
      </dgm:prSet>
      <dgm:spPr/>
    </dgm:pt>
    <dgm:pt modelId="{E055096C-AF13-477D-83FF-9A34AEB005E3}" type="pres">
      <dgm:prSet presAssocID="{952054D8-1E0A-487A-8061-DB56E26D5FFE}" presName="parentText" presStyleLbl="node1" presStyleIdx="1" presStyleCnt="2">
        <dgm:presLayoutVars>
          <dgm:chMax val="0"/>
          <dgm:bulletEnabled val="1"/>
        </dgm:presLayoutVars>
      </dgm:prSet>
      <dgm:spPr/>
    </dgm:pt>
    <dgm:pt modelId="{020B4C5F-DF4E-4F57-9729-771E1F6E04B7}" type="pres">
      <dgm:prSet presAssocID="{952054D8-1E0A-487A-8061-DB56E26D5FFE}" presName="childText" presStyleLbl="revTx" presStyleIdx="1" presStyleCnt="2">
        <dgm:presLayoutVars>
          <dgm:bulletEnabled val="1"/>
        </dgm:presLayoutVars>
      </dgm:prSet>
      <dgm:spPr/>
    </dgm:pt>
  </dgm:ptLst>
  <dgm:cxnLst>
    <dgm:cxn modelId="{040AC01E-58E4-4705-A3D4-B6704D4CDD07}" type="presOf" srcId="{7FF1E9EB-407A-463D-BC05-E0F12D6F02B6}" destId="{4B875F0A-8D49-426A-9808-C3FC84E73BD7}" srcOrd="0" destOrd="0" presId="urn:microsoft.com/office/officeart/2005/8/layout/vList2"/>
    <dgm:cxn modelId="{4736262C-15B4-4EA6-A795-B97BCA22D2A5}" type="presOf" srcId="{73076408-DC4D-4C6D-83CC-8708BF2D5107}" destId="{020B4C5F-DF4E-4F57-9729-771E1F6E04B7}" srcOrd="0" destOrd="1" presId="urn:microsoft.com/office/officeart/2005/8/layout/vList2"/>
    <dgm:cxn modelId="{E27EFB2C-598C-4910-80B9-517A68ACA0AB}" srcId="{BA4A431F-ED7F-48CD-ABD1-9BB0E515EA1F}" destId="{1D049BD5-5FB0-4215-822D-17B9A861A801}" srcOrd="0" destOrd="0" parTransId="{686373DF-C801-42C5-9F79-1439C42CB869}" sibTransId="{2836C8E9-4E61-4FCF-B141-DD37DE76C2FA}"/>
    <dgm:cxn modelId="{4093332D-37EE-479D-8132-2C26A0364232}" type="presOf" srcId="{2041AD90-DC12-42B7-885C-0065BE017645}" destId="{F146816B-335F-42D0-AD5A-B2DB15F1DEE2}" srcOrd="0" destOrd="1" presId="urn:microsoft.com/office/officeart/2005/8/layout/vList2"/>
    <dgm:cxn modelId="{D06BDB3F-6BE5-407C-B952-A4C9EEA11043}" srcId="{952054D8-1E0A-487A-8061-DB56E26D5FFE}" destId="{60D02322-2AEC-4029-9A28-4C09DB3836D7}" srcOrd="0" destOrd="0" parTransId="{FCC0BA77-67EA-4B98-A424-AAD2F4B04BA0}" sibTransId="{19BA77B6-EF5E-421F-842F-FF098906BA0F}"/>
    <dgm:cxn modelId="{15858D66-1EF3-425E-965B-58634C6A9442}" type="presOf" srcId="{1D049BD5-5FB0-4215-822D-17B9A861A801}" destId="{F146816B-335F-42D0-AD5A-B2DB15F1DEE2}" srcOrd="0" destOrd="0" presId="urn:microsoft.com/office/officeart/2005/8/layout/vList2"/>
    <dgm:cxn modelId="{8A282E6E-6332-41DA-BA07-51E1D36CFC9F}" type="presOf" srcId="{952054D8-1E0A-487A-8061-DB56E26D5FFE}" destId="{E055096C-AF13-477D-83FF-9A34AEB005E3}" srcOrd="0" destOrd="0" presId="urn:microsoft.com/office/officeart/2005/8/layout/vList2"/>
    <dgm:cxn modelId="{E98CD058-B571-4A18-A6BD-944FA3342DE0}" srcId="{7FF1E9EB-407A-463D-BC05-E0F12D6F02B6}" destId="{952054D8-1E0A-487A-8061-DB56E26D5FFE}" srcOrd="1" destOrd="0" parTransId="{158BE107-4657-47E8-BF7B-5C6FB483CE01}" sibTransId="{1FFC37DE-1E20-4B06-86C8-FA07C0442E8A}"/>
    <dgm:cxn modelId="{F46C8F9D-1A30-4D2C-AC24-569A480FB93D}" srcId="{952054D8-1E0A-487A-8061-DB56E26D5FFE}" destId="{73076408-DC4D-4C6D-83CC-8708BF2D5107}" srcOrd="1" destOrd="0" parTransId="{BEAB3C77-EEB9-4D89-B762-8F6C4AEE5079}" sibTransId="{0BD28059-B2D3-4D05-AB23-B6233B939CD8}"/>
    <dgm:cxn modelId="{FD7F5FA0-6926-4A4F-BD16-644138212634}" type="presOf" srcId="{60D02322-2AEC-4029-9A28-4C09DB3836D7}" destId="{020B4C5F-DF4E-4F57-9729-771E1F6E04B7}" srcOrd="0" destOrd="0" presId="urn:microsoft.com/office/officeart/2005/8/layout/vList2"/>
    <dgm:cxn modelId="{32281DBA-8C89-4666-9FB5-C7E9EBC76DAE}" srcId="{7FF1E9EB-407A-463D-BC05-E0F12D6F02B6}" destId="{BA4A431F-ED7F-48CD-ABD1-9BB0E515EA1F}" srcOrd="0" destOrd="0" parTransId="{FD981647-B564-4BCB-B7D4-1781292CF852}" sibTransId="{57461956-6892-409C-9043-97282A512E87}"/>
    <dgm:cxn modelId="{AF961FD1-AFEC-45ED-B68A-927D15695EC0}" srcId="{BA4A431F-ED7F-48CD-ABD1-9BB0E515EA1F}" destId="{2041AD90-DC12-42B7-885C-0065BE017645}" srcOrd="1" destOrd="0" parTransId="{5C1222C1-4BBD-4AC6-BF92-6D3208114B3F}" sibTransId="{101B54F8-7A96-435A-8667-0B924CB06A77}"/>
    <dgm:cxn modelId="{CD0130DF-2709-4BC6-8612-965CCFAB3162}" type="presOf" srcId="{BA4A431F-ED7F-48CD-ABD1-9BB0E515EA1F}" destId="{1AAB9587-5F5B-4758-89FF-85D63C9FA612}" srcOrd="0" destOrd="0" presId="urn:microsoft.com/office/officeart/2005/8/layout/vList2"/>
    <dgm:cxn modelId="{FCFAA69C-9740-41E5-89BE-2F656EA4297E}" type="presParOf" srcId="{4B875F0A-8D49-426A-9808-C3FC84E73BD7}" destId="{1AAB9587-5F5B-4758-89FF-85D63C9FA612}" srcOrd="0" destOrd="0" presId="urn:microsoft.com/office/officeart/2005/8/layout/vList2"/>
    <dgm:cxn modelId="{9FB6F34E-1D3C-460A-83BE-EA67E7D75497}" type="presParOf" srcId="{4B875F0A-8D49-426A-9808-C3FC84E73BD7}" destId="{F146816B-335F-42D0-AD5A-B2DB15F1DEE2}" srcOrd="1" destOrd="0" presId="urn:microsoft.com/office/officeart/2005/8/layout/vList2"/>
    <dgm:cxn modelId="{F0B87C6D-F04E-4D94-AAD5-17B52945202C}" type="presParOf" srcId="{4B875F0A-8D49-426A-9808-C3FC84E73BD7}" destId="{E055096C-AF13-477D-83FF-9A34AEB005E3}" srcOrd="2" destOrd="0" presId="urn:microsoft.com/office/officeart/2005/8/layout/vList2"/>
    <dgm:cxn modelId="{6FDDA6F3-FD59-4851-BC08-B23C8D6B5DEB}" type="presParOf" srcId="{4B875F0A-8D49-426A-9808-C3FC84E73BD7}" destId="{020B4C5F-DF4E-4F57-9729-771E1F6E04B7}"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7816C8-CFC8-4A92-A03C-03260D6C7D2F}" type="doc">
      <dgm:prSet loTypeId="urn:microsoft.com/office/officeart/2005/8/layout/vList2" loCatId="list" qsTypeId="urn:microsoft.com/office/officeart/2005/8/quickstyle/simple3" qsCatId="simple" csTypeId="urn:microsoft.com/office/officeart/2005/8/colors/colorful1" csCatId="colorful" phldr="1"/>
      <dgm:spPr/>
      <dgm:t>
        <a:bodyPr/>
        <a:lstStyle/>
        <a:p>
          <a:endParaRPr lang="en-IN"/>
        </a:p>
      </dgm:t>
    </dgm:pt>
    <dgm:pt modelId="{2BB5137F-1AA6-4C07-A660-A6345113070A}">
      <dgm:prSet phldrT="[Text]"/>
      <dgm:spPr/>
      <dgm:t>
        <a:bodyPr/>
        <a:lstStyle/>
        <a:p>
          <a:r>
            <a:rPr lang="en-IN" dirty="0">
              <a:latin typeface="Calibri" panose="020F0502020204030204" pitchFamily="34" charset="0"/>
              <a:cs typeface="Calibri" panose="020F0502020204030204" pitchFamily="34" charset="0"/>
            </a:rPr>
            <a:t>Special Economic Zone (SEZ) Unit</a:t>
          </a:r>
        </a:p>
      </dgm:t>
    </dgm:pt>
    <dgm:pt modelId="{4D8A11D0-DAB7-42FE-A9CA-B62F70AA80D5}" type="parTrans" cxnId="{07EBCB95-DB61-429E-A59E-6C6CBEE85F11}">
      <dgm:prSet/>
      <dgm:spPr/>
      <dgm:t>
        <a:bodyPr/>
        <a:lstStyle/>
        <a:p>
          <a:endParaRPr lang="en-IN"/>
        </a:p>
      </dgm:t>
    </dgm:pt>
    <dgm:pt modelId="{7E98F172-967E-4782-AC95-80E5B99305BE}" type="sibTrans" cxnId="{07EBCB95-DB61-429E-A59E-6C6CBEE85F11}">
      <dgm:prSet/>
      <dgm:spPr/>
      <dgm:t>
        <a:bodyPr/>
        <a:lstStyle/>
        <a:p>
          <a:endParaRPr lang="en-IN"/>
        </a:p>
      </dgm:t>
    </dgm:pt>
    <dgm:pt modelId="{D1D8037C-B3B2-4582-BA7A-44A853F5F1A8}">
      <dgm:prSet phldrT="[Text]"/>
      <dgm:spPr/>
      <dgm:t>
        <a:bodyPr/>
        <a:lstStyle/>
        <a:p>
          <a:r>
            <a:rPr lang="en-IN" dirty="0">
              <a:latin typeface="Calibri" panose="020F0502020204030204" pitchFamily="34" charset="0"/>
              <a:cs typeface="Calibri" panose="020F0502020204030204" pitchFamily="34" charset="0"/>
            </a:rPr>
            <a:t>Insurer or a banking company or a financial institution, including NBFC Goods</a:t>
          </a:r>
        </a:p>
      </dgm:t>
    </dgm:pt>
    <dgm:pt modelId="{AF69A211-764F-4AD0-912C-D6D8DD5BAF58}" type="parTrans" cxnId="{1A0EE138-2BCE-48AF-BBB5-637EA9DF9593}">
      <dgm:prSet/>
      <dgm:spPr/>
      <dgm:t>
        <a:bodyPr/>
        <a:lstStyle/>
        <a:p>
          <a:endParaRPr lang="en-IN"/>
        </a:p>
      </dgm:t>
    </dgm:pt>
    <dgm:pt modelId="{AB0BB509-C1FB-4BFD-ADEC-F9D2C3FB7B2B}" type="sibTrans" cxnId="{1A0EE138-2BCE-48AF-BBB5-637EA9DF9593}">
      <dgm:prSet/>
      <dgm:spPr/>
      <dgm:t>
        <a:bodyPr/>
        <a:lstStyle/>
        <a:p>
          <a:endParaRPr lang="en-IN"/>
        </a:p>
      </dgm:t>
    </dgm:pt>
    <dgm:pt modelId="{981A84EC-4E91-474B-ADC4-CC35C2F970B7}">
      <dgm:prSet/>
      <dgm:spPr/>
      <dgm:t>
        <a:bodyPr/>
        <a:lstStyle/>
        <a:p>
          <a:r>
            <a:rPr lang="en-IN" dirty="0">
              <a:latin typeface="Calibri" panose="020F0502020204030204" pitchFamily="34" charset="0"/>
              <a:cs typeface="Calibri" panose="020F0502020204030204" pitchFamily="34" charset="0"/>
            </a:rPr>
            <a:t>Transport Agency</a:t>
          </a:r>
        </a:p>
      </dgm:t>
    </dgm:pt>
    <dgm:pt modelId="{191C93D1-C9C5-4EF0-8586-128850EEA5FD}" type="parTrans" cxnId="{9D0F522E-06C6-4951-9E49-8352EE06F8AF}">
      <dgm:prSet/>
      <dgm:spPr/>
      <dgm:t>
        <a:bodyPr/>
        <a:lstStyle/>
        <a:p>
          <a:endParaRPr lang="en-IN"/>
        </a:p>
      </dgm:t>
    </dgm:pt>
    <dgm:pt modelId="{7F0F3267-9962-4F76-AEB6-00B71AF20549}" type="sibTrans" cxnId="{9D0F522E-06C6-4951-9E49-8352EE06F8AF}">
      <dgm:prSet/>
      <dgm:spPr/>
      <dgm:t>
        <a:bodyPr/>
        <a:lstStyle/>
        <a:p>
          <a:endParaRPr lang="en-IN"/>
        </a:p>
      </dgm:t>
    </dgm:pt>
    <dgm:pt modelId="{5DCC7214-377B-405A-81D7-611E11117839}">
      <dgm:prSet/>
      <dgm:spPr/>
      <dgm:t>
        <a:bodyPr/>
        <a:lstStyle/>
        <a:p>
          <a:r>
            <a:rPr lang="en-IN" dirty="0">
              <a:latin typeface="Calibri" panose="020F0502020204030204" pitchFamily="34" charset="0"/>
              <a:cs typeface="Calibri" panose="020F0502020204030204" pitchFamily="34" charset="0"/>
            </a:rPr>
            <a:t>Passenger transportation service</a:t>
          </a:r>
        </a:p>
      </dgm:t>
    </dgm:pt>
    <dgm:pt modelId="{D29D3360-4ED0-4EA6-A98F-430D3F4894A7}" type="parTrans" cxnId="{257BC7CC-4917-4392-A4AB-5757C0426B2A}">
      <dgm:prSet/>
      <dgm:spPr/>
      <dgm:t>
        <a:bodyPr/>
        <a:lstStyle/>
        <a:p>
          <a:endParaRPr lang="en-IN"/>
        </a:p>
      </dgm:t>
    </dgm:pt>
    <dgm:pt modelId="{CE6926B1-2383-44FD-A0D4-62A37A47EAFA}" type="sibTrans" cxnId="{257BC7CC-4917-4392-A4AB-5757C0426B2A}">
      <dgm:prSet/>
      <dgm:spPr/>
      <dgm:t>
        <a:bodyPr/>
        <a:lstStyle/>
        <a:p>
          <a:endParaRPr lang="en-IN"/>
        </a:p>
      </dgm:t>
    </dgm:pt>
    <dgm:pt modelId="{B09AC33F-5D37-4812-A997-5CF1A189E114}">
      <dgm:prSet/>
      <dgm:spPr/>
      <dgm:t>
        <a:bodyPr/>
        <a:lstStyle/>
        <a:p>
          <a:r>
            <a:rPr lang="en-IN" dirty="0">
              <a:latin typeface="Calibri" panose="020F0502020204030204" pitchFamily="34" charset="0"/>
              <a:cs typeface="Calibri" panose="020F0502020204030204" pitchFamily="34" charset="0"/>
            </a:rPr>
            <a:t>Admission to exhibition of cinematograph films in multiplex screens</a:t>
          </a:r>
        </a:p>
      </dgm:t>
    </dgm:pt>
    <dgm:pt modelId="{A22B78FB-86D1-4477-9A54-83E1EAC9FA4B}" type="parTrans" cxnId="{1EB0F348-8A07-4BB1-9EA7-E46F7DF1379E}">
      <dgm:prSet/>
      <dgm:spPr/>
      <dgm:t>
        <a:bodyPr/>
        <a:lstStyle/>
        <a:p>
          <a:endParaRPr lang="en-IN"/>
        </a:p>
      </dgm:t>
    </dgm:pt>
    <dgm:pt modelId="{E04DA5E5-F789-4B8D-894B-4F3D714F19C3}" type="sibTrans" cxnId="{1EB0F348-8A07-4BB1-9EA7-E46F7DF1379E}">
      <dgm:prSet/>
      <dgm:spPr/>
      <dgm:t>
        <a:bodyPr/>
        <a:lstStyle/>
        <a:p>
          <a:endParaRPr lang="en-IN"/>
        </a:p>
      </dgm:t>
    </dgm:pt>
    <dgm:pt modelId="{379B64B0-A01C-450D-9337-F1047A182653}">
      <dgm:prSet phldrT="[Text]"/>
      <dgm:spPr/>
      <dgm:t>
        <a:bodyPr/>
        <a:lstStyle/>
        <a:p>
          <a:r>
            <a:rPr lang="en-US" dirty="0">
              <a:latin typeface="Calibri" panose="020F0502020204030204" pitchFamily="34" charset="0"/>
              <a:cs typeface="Calibri" panose="020F0502020204030204" pitchFamily="34" charset="0"/>
            </a:rPr>
            <a:t>Government department</a:t>
          </a:r>
          <a:endParaRPr lang="en-IN" dirty="0">
            <a:latin typeface="Calibri" panose="020F0502020204030204" pitchFamily="34" charset="0"/>
            <a:cs typeface="Calibri" panose="020F0502020204030204" pitchFamily="34" charset="0"/>
          </a:endParaRPr>
        </a:p>
      </dgm:t>
    </dgm:pt>
    <dgm:pt modelId="{E62E5065-F6C7-427D-89AD-9991B531FD0C}" type="parTrans" cxnId="{A4CD3EEF-1131-4E5B-B89E-AE34C19FF78D}">
      <dgm:prSet/>
      <dgm:spPr/>
      <dgm:t>
        <a:bodyPr/>
        <a:lstStyle/>
        <a:p>
          <a:endParaRPr lang="en-IN"/>
        </a:p>
      </dgm:t>
    </dgm:pt>
    <dgm:pt modelId="{D0051D2D-C60B-4F42-97FB-E37D862D3FE8}" type="sibTrans" cxnId="{A4CD3EEF-1131-4E5B-B89E-AE34C19FF78D}">
      <dgm:prSet/>
      <dgm:spPr/>
      <dgm:t>
        <a:bodyPr/>
        <a:lstStyle/>
        <a:p>
          <a:endParaRPr lang="en-IN"/>
        </a:p>
      </dgm:t>
    </dgm:pt>
    <dgm:pt modelId="{FDD83AE2-D689-457D-A488-6E42D9B2E681}">
      <dgm:prSet phldrT="[Text]"/>
      <dgm:spPr/>
      <dgm:t>
        <a:bodyPr/>
        <a:lstStyle/>
        <a:p>
          <a:r>
            <a:rPr lang="en-IN" dirty="0">
              <a:latin typeface="Calibri" panose="020F0502020204030204" pitchFamily="34" charset="0"/>
              <a:cs typeface="Calibri" panose="020F0502020204030204" pitchFamily="34" charset="0"/>
            </a:rPr>
            <a:t>Persons covered by CGST Rule 54 (Sub-rules (2), (3), (4), (4A)</a:t>
          </a:r>
        </a:p>
      </dgm:t>
    </dgm:pt>
    <dgm:pt modelId="{66A0A052-A608-4600-AD19-28FD5831C73D}" type="sibTrans" cxnId="{9C2EDCAC-A0F2-4CD5-9BB4-543677AA4D43}">
      <dgm:prSet/>
      <dgm:spPr/>
      <dgm:t>
        <a:bodyPr/>
        <a:lstStyle/>
        <a:p>
          <a:endParaRPr lang="en-IN"/>
        </a:p>
      </dgm:t>
    </dgm:pt>
    <dgm:pt modelId="{6122602A-52F8-4F0E-A578-61B7DE506A54}" type="parTrans" cxnId="{9C2EDCAC-A0F2-4CD5-9BB4-543677AA4D43}">
      <dgm:prSet/>
      <dgm:spPr/>
      <dgm:t>
        <a:bodyPr/>
        <a:lstStyle/>
        <a:p>
          <a:endParaRPr lang="en-IN"/>
        </a:p>
      </dgm:t>
    </dgm:pt>
    <dgm:pt modelId="{D66398B3-9311-479A-AF7C-B26A99EAEACE}">
      <dgm:prSet phldrT="[Text]"/>
      <dgm:spPr/>
      <dgm:t>
        <a:bodyPr/>
        <a:lstStyle/>
        <a:p>
          <a:r>
            <a:rPr lang="en-IN" dirty="0">
              <a:latin typeface="Calibri" panose="020F0502020204030204" pitchFamily="34" charset="0"/>
              <a:cs typeface="Calibri" panose="020F0502020204030204" pitchFamily="34" charset="0"/>
            </a:rPr>
            <a:t>Local Authority</a:t>
          </a:r>
        </a:p>
      </dgm:t>
    </dgm:pt>
    <dgm:pt modelId="{F86182CD-3A6A-46E2-8FDE-0D9FF9BCF682}" type="parTrans" cxnId="{FE28509B-C11E-44BE-9F00-99198A7D865F}">
      <dgm:prSet/>
      <dgm:spPr/>
      <dgm:t>
        <a:bodyPr/>
        <a:lstStyle/>
        <a:p>
          <a:endParaRPr lang="en-IN"/>
        </a:p>
      </dgm:t>
    </dgm:pt>
    <dgm:pt modelId="{3E11D423-F34E-4D93-BB53-193283A6A487}" type="sibTrans" cxnId="{FE28509B-C11E-44BE-9F00-99198A7D865F}">
      <dgm:prSet/>
      <dgm:spPr/>
      <dgm:t>
        <a:bodyPr/>
        <a:lstStyle/>
        <a:p>
          <a:endParaRPr lang="en-IN"/>
        </a:p>
      </dgm:t>
    </dgm:pt>
    <dgm:pt modelId="{2129D63C-56E1-4205-9B80-18EF50012EC9}" type="pres">
      <dgm:prSet presAssocID="{C77816C8-CFC8-4A92-A03C-03260D6C7D2F}" presName="linear" presStyleCnt="0">
        <dgm:presLayoutVars>
          <dgm:animLvl val="lvl"/>
          <dgm:resizeHandles val="exact"/>
        </dgm:presLayoutVars>
      </dgm:prSet>
      <dgm:spPr/>
    </dgm:pt>
    <dgm:pt modelId="{BCFCD82D-0FA3-42BC-AF37-D326793CDA04}" type="pres">
      <dgm:prSet presAssocID="{2BB5137F-1AA6-4C07-A660-A6345113070A}" presName="parentText" presStyleLbl="node1" presStyleIdx="0" presStyleCnt="4" custScaleY="17657" custLinFactNeighborX="-158" custLinFactNeighborY="45687">
        <dgm:presLayoutVars>
          <dgm:chMax val="0"/>
          <dgm:bulletEnabled val="1"/>
        </dgm:presLayoutVars>
      </dgm:prSet>
      <dgm:spPr/>
    </dgm:pt>
    <dgm:pt modelId="{7625D788-C656-4FFB-8918-F08EB6602FDC}" type="pres">
      <dgm:prSet presAssocID="{7E98F172-967E-4782-AC95-80E5B99305BE}" presName="spacer" presStyleCnt="0"/>
      <dgm:spPr/>
    </dgm:pt>
    <dgm:pt modelId="{F4D29659-330B-4A21-9B01-4EA9E9B07120}" type="pres">
      <dgm:prSet presAssocID="{379B64B0-A01C-450D-9337-F1047A182653}" presName="parentText" presStyleLbl="node1" presStyleIdx="1" presStyleCnt="4" custScaleY="18408" custLinFactNeighborY="28776">
        <dgm:presLayoutVars>
          <dgm:chMax val="0"/>
          <dgm:bulletEnabled val="1"/>
        </dgm:presLayoutVars>
      </dgm:prSet>
      <dgm:spPr/>
    </dgm:pt>
    <dgm:pt modelId="{90B7A141-85F4-4CFA-B874-2F8B62A3475B}" type="pres">
      <dgm:prSet presAssocID="{D0051D2D-C60B-4F42-97FB-E37D862D3FE8}" presName="spacer" presStyleCnt="0"/>
      <dgm:spPr/>
    </dgm:pt>
    <dgm:pt modelId="{435EAB47-82FF-4153-9C62-426CFF2A24C8}" type="pres">
      <dgm:prSet presAssocID="{D66398B3-9311-479A-AF7C-B26A99EAEACE}" presName="parentText" presStyleLbl="node1" presStyleIdx="2" presStyleCnt="4" custScaleY="18388">
        <dgm:presLayoutVars>
          <dgm:chMax val="0"/>
          <dgm:bulletEnabled val="1"/>
        </dgm:presLayoutVars>
      </dgm:prSet>
      <dgm:spPr/>
    </dgm:pt>
    <dgm:pt modelId="{FB1BC0EC-3FFB-4383-88F9-0EA46119364D}" type="pres">
      <dgm:prSet presAssocID="{3E11D423-F34E-4D93-BB53-193283A6A487}" presName="spacer" presStyleCnt="0"/>
      <dgm:spPr/>
    </dgm:pt>
    <dgm:pt modelId="{E40FDB93-6224-4F95-BE2B-118A8E9989AB}" type="pres">
      <dgm:prSet presAssocID="{FDD83AE2-D689-457D-A488-6E42D9B2E681}" presName="parentText" presStyleLbl="node1" presStyleIdx="3" presStyleCnt="4" custScaleY="18220" custLinFactNeighborY="-597">
        <dgm:presLayoutVars>
          <dgm:chMax val="0"/>
          <dgm:bulletEnabled val="1"/>
        </dgm:presLayoutVars>
      </dgm:prSet>
      <dgm:spPr/>
    </dgm:pt>
    <dgm:pt modelId="{1ACF7E1C-876E-48A1-99E3-800829F5F987}" type="pres">
      <dgm:prSet presAssocID="{FDD83AE2-D689-457D-A488-6E42D9B2E681}" presName="childText" presStyleLbl="revTx" presStyleIdx="0" presStyleCnt="1" custScaleY="30328" custLinFactNeighborY="10655">
        <dgm:presLayoutVars>
          <dgm:bulletEnabled val="1"/>
        </dgm:presLayoutVars>
      </dgm:prSet>
      <dgm:spPr/>
    </dgm:pt>
  </dgm:ptLst>
  <dgm:cxnLst>
    <dgm:cxn modelId="{75A37B06-5013-4A48-BFDC-9DB695481F03}" type="presOf" srcId="{FDD83AE2-D689-457D-A488-6E42D9B2E681}" destId="{E40FDB93-6224-4F95-BE2B-118A8E9989AB}" srcOrd="0" destOrd="0" presId="urn:microsoft.com/office/officeart/2005/8/layout/vList2"/>
    <dgm:cxn modelId="{9D0F522E-06C6-4951-9E49-8352EE06F8AF}" srcId="{FDD83AE2-D689-457D-A488-6E42D9B2E681}" destId="{981A84EC-4E91-474B-ADC4-CC35C2F970B7}" srcOrd="1" destOrd="0" parTransId="{191C93D1-C9C5-4EF0-8586-128850EEA5FD}" sibTransId="{7F0F3267-9962-4F76-AEB6-00B71AF20549}"/>
    <dgm:cxn modelId="{1A0EE138-2BCE-48AF-BBB5-637EA9DF9593}" srcId="{FDD83AE2-D689-457D-A488-6E42D9B2E681}" destId="{D1D8037C-B3B2-4582-BA7A-44A853F5F1A8}" srcOrd="0" destOrd="0" parTransId="{AF69A211-764F-4AD0-912C-D6D8DD5BAF58}" sibTransId="{AB0BB509-C1FB-4BFD-ADEC-F9D2C3FB7B2B}"/>
    <dgm:cxn modelId="{DD05E23C-E99B-4A80-BF26-DEA960AE8CF8}" type="presOf" srcId="{2BB5137F-1AA6-4C07-A660-A6345113070A}" destId="{BCFCD82D-0FA3-42BC-AF37-D326793CDA04}" srcOrd="0" destOrd="0" presId="urn:microsoft.com/office/officeart/2005/8/layout/vList2"/>
    <dgm:cxn modelId="{1EB0F348-8A07-4BB1-9EA7-E46F7DF1379E}" srcId="{FDD83AE2-D689-457D-A488-6E42D9B2E681}" destId="{B09AC33F-5D37-4812-A997-5CF1A189E114}" srcOrd="3" destOrd="0" parTransId="{A22B78FB-86D1-4477-9A54-83E1EAC9FA4B}" sibTransId="{E04DA5E5-F789-4B8D-894B-4F3D714F19C3}"/>
    <dgm:cxn modelId="{A06CA96D-9288-495A-B2A3-23511E843EEA}" type="presOf" srcId="{5DCC7214-377B-405A-81D7-611E11117839}" destId="{1ACF7E1C-876E-48A1-99E3-800829F5F987}" srcOrd="0" destOrd="2" presId="urn:microsoft.com/office/officeart/2005/8/layout/vList2"/>
    <dgm:cxn modelId="{D3341776-86F6-4659-BA47-CA2AA479E3D3}" type="presOf" srcId="{981A84EC-4E91-474B-ADC4-CC35C2F970B7}" destId="{1ACF7E1C-876E-48A1-99E3-800829F5F987}" srcOrd="0" destOrd="1" presId="urn:microsoft.com/office/officeart/2005/8/layout/vList2"/>
    <dgm:cxn modelId="{7D011C89-BA6E-4FC6-9EC4-7F664382FC89}" type="presOf" srcId="{C77816C8-CFC8-4A92-A03C-03260D6C7D2F}" destId="{2129D63C-56E1-4205-9B80-18EF50012EC9}" srcOrd="0" destOrd="0" presId="urn:microsoft.com/office/officeart/2005/8/layout/vList2"/>
    <dgm:cxn modelId="{F95DF790-0620-4047-AE22-6A3D101D0DA5}" type="presOf" srcId="{D66398B3-9311-479A-AF7C-B26A99EAEACE}" destId="{435EAB47-82FF-4153-9C62-426CFF2A24C8}" srcOrd="0" destOrd="0" presId="urn:microsoft.com/office/officeart/2005/8/layout/vList2"/>
    <dgm:cxn modelId="{07EBCB95-DB61-429E-A59E-6C6CBEE85F11}" srcId="{C77816C8-CFC8-4A92-A03C-03260D6C7D2F}" destId="{2BB5137F-1AA6-4C07-A660-A6345113070A}" srcOrd="0" destOrd="0" parTransId="{4D8A11D0-DAB7-42FE-A9CA-B62F70AA80D5}" sibTransId="{7E98F172-967E-4782-AC95-80E5B99305BE}"/>
    <dgm:cxn modelId="{FE28509B-C11E-44BE-9F00-99198A7D865F}" srcId="{C77816C8-CFC8-4A92-A03C-03260D6C7D2F}" destId="{D66398B3-9311-479A-AF7C-B26A99EAEACE}" srcOrd="2" destOrd="0" parTransId="{F86182CD-3A6A-46E2-8FDE-0D9FF9BCF682}" sibTransId="{3E11D423-F34E-4D93-BB53-193283A6A487}"/>
    <dgm:cxn modelId="{9C2EDCAC-A0F2-4CD5-9BB4-543677AA4D43}" srcId="{C77816C8-CFC8-4A92-A03C-03260D6C7D2F}" destId="{FDD83AE2-D689-457D-A488-6E42D9B2E681}" srcOrd="3" destOrd="0" parTransId="{6122602A-52F8-4F0E-A578-61B7DE506A54}" sibTransId="{66A0A052-A608-4600-AD19-28FD5831C73D}"/>
    <dgm:cxn modelId="{257BC7CC-4917-4392-A4AB-5757C0426B2A}" srcId="{FDD83AE2-D689-457D-A488-6E42D9B2E681}" destId="{5DCC7214-377B-405A-81D7-611E11117839}" srcOrd="2" destOrd="0" parTransId="{D29D3360-4ED0-4EA6-A98F-430D3F4894A7}" sibTransId="{CE6926B1-2383-44FD-A0D4-62A37A47EAFA}"/>
    <dgm:cxn modelId="{A4CD3EEF-1131-4E5B-B89E-AE34C19FF78D}" srcId="{C77816C8-CFC8-4A92-A03C-03260D6C7D2F}" destId="{379B64B0-A01C-450D-9337-F1047A182653}" srcOrd="1" destOrd="0" parTransId="{E62E5065-F6C7-427D-89AD-9991B531FD0C}" sibTransId="{D0051D2D-C60B-4F42-97FB-E37D862D3FE8}"/>
    <dgm:cxn modelId="{CA011EF3-F374-4863-B7D0-83506D6C9325}" type="presOf" srcId="{379B64B0-A01C-450D-9337-F1047A182653}" destId="{F4D29659-330B-4A21-9B01-4EA9E9B07120}" srcOrd="0" destOrd="0" presId="urn:microsoft.com/office/officeart/2005/8/layout/vList2"/>
    <dgm:cxn modelId="{8A5603F5-D0DA-4128-A4CD-FF80269E97AB}" type="presOf" srcId="{B09AC33F-5D37-4812-A997-5CF1A189E114}" destId="{1ACF7E1C-876E-48A1-99E3-800829F5F987}" srcOrd="0" destOrd="3" presId="urn:microsoft.com/office/officeart/2005/8/layout/vList2"/>
    <dgm:cxn modelId="{E57CA5FC-82CE-48F7-9C85-521948A622D0}" type="presOf" srcId="{D1D8037C-B3B2-4582-BA7A-44A853F5F1A8}" destId="{1ACF7E1C-876E-48A1-99E3-800829F5F987}" srcOrd="0" destOrd="0" presId="urn:microsoft.com/office/officeart/2005/8/layout/vList2"/>
    <dgm:cxn modelId="{E8AB2281-7A73-4FEE-9CB2-F0879AB80E68}" type="presParOf" srcId="{2129D63C-56E1-4205-9B80-18EF50012EC9}" destId="{BCFCD82D-0FA3-42BC-AF37-D326793CDA04}" srcOrd="0" destOrd="0" presId="urn:microsoft.com/office/officeart/2005/8/layout/vList2"/>
    <dgm:cxn modelId="{A53A08AB-3A08-4430-9364-A3C8890B96F9}" type="presParOf" srcId="{2129D63C-56E1-4205-9B80-18EF50012EC9}" destId="{7625D788-C656-4FFB-8918-F08EB6602FDC}" srcOrd="1" destOrd="0" presId="urn:microsoft.com/office/officeart/2005/8/layout/vList2"/>
    <dgm:cxn modelId="{49B2C45B-E93A-4770-B4CF-8444E737747E}" type="presParOf" srcId="{2129D63C-56E1-4205-9B80-18EF50012EC9}" destId="{F4D29659-330B-4A21-9B01-4EA9E9B07120}" srcOrd="2" destOrd="0" presId="urn:microsoft.com/office/officeart/2005/8/layout/vList2"/>
    <dgm:cxn modelId="{52EAFBBD-4CF3-4D14-BD74-5E6FA16CF955}" type="presParOf" srcId="{2129D63C-56E1-4205-9B80-18EF50012EC9}" destId="{90B7A141-85F4-4CFA-B874-2F8B62A3475B}" srcOrd="3" destOrd="0" presId="urn:microsoft.com/office/officeart/2005/8/layout/vList2"/>
    <dgm:cxn modelId="{B5129BBD-A865-416E-BB01-7FD772B6FA38}" type="presParOf" srcId="{2129D63C-56E1-4205-9B80-18EF50012EC9}" destId="{435EAB47-82FF-4153-9C62-426CFF2A24C8}" srcOrd="4" destOrd="0" presId="urn:microsoft.com/office/officeart/2005/8/layout/vList2"/>
    <dgm:cxn modelId="{789E0845-4710-4C6B-9930-81B0276931E0}" type="presParOf" srcId="{2129D63C-56E1-4205-9B80-18EF50012EC9}" destId="{FB1BC0EC-3FFB-4383-88F9-0EA46119364D}" srcOrd="5" destOrd="0" presId="urn:microsoft.com/office/officeart/2005/8/layout/vList2"/>
    <dgm:cxn modelId="{822CADBE-DAED-47AE-ADC2-C7DB680C9A61}" type="presParOf" srcId="{2129D63C-56E1-4205-9B80-18EF50012EC9}" destId="{E40FDB93-6224-4F95-BE2B-118A8E9989AB}" srcOrd="6" destOrd="0" presId="urn:microsoft.com/office/officeart/2005/8/layout/vList2"/>
    <dgm:cxn modelId="{D6128F2C-363F-4CDB-BCD0-2B8B5C775C16}" type="presParOf" srcId="{2129D63C-56E1-4205-9B80-18EF50012EC9}" destId="{1ACF7E1C-876E-48A1-99E3-800829F5F987}"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4B33C34-0A74-4217-B112-2F4DC486E253}" type="doc">
      <dgm:prSet loTypeId="urn:microsoft.com/office/officeart/2005/8/layout/vList2" loCatId="list" qsTypeId="urn:microsoft.com/office/officeart/2005/8/quickstyle/simple3" qsCatId="simple" csTypeId="urn:microsoft.com/office/officeart/2005/8/colors/colorful1" csCatId="colorful" phldr="1"/>
      <dgm:spPr/>
      <dgm:t>
        <a:bodyPr/>
        <a:lstStyle/>
        <a:p>
          <a:endParaRPr lang="en-IN"/>
        </a:p>
      </dgm:t>
    </dgm:pt>
    <dgm:pt modelId="{F470E2B0-2D39-4933-919C-BD03F0EE48F9}">
      <dgm:prSet phldrT="[Text]"/>
      <dgm:spPr/>
      <dgm:t>
        <a:bodyPr/>
        <a:lstStyle/>
        <a:p>
          <a:r>
            <a:rPr lang="en-IN" dirty="0">
              <a:latin typeface="Calibri" panose="020F0502020204030204" pitchFamily="34" charset="0"/>
              <a:cs typeface="Calibri" panose="020F0502020204030204" pitchFamily="34" charset="0"/>
            </a:rPr>
            <a:t>Invoice for movement of Goods </a:t>
          </a:r>
          <a:endParaRPr lang="en-IN" dirty="0"/>
        </a:p>
      </dgm:t>
    </dgm:pt>
    <dgm:pt modelId="{B3120362-7FA2-4E72-A65C-FA1A42321169}" type="parTrans" cxnId="{E513DE8C-297D-4CEB-B877-1217DDC01B35}">
      <dgm:prSet/>
      <dgm:spPr/>
      <dgm:t>
        <a:bodyPr/>
        <a:lstStyle/>
        <a:p>
          <a:endParaRPr lang="en-IN"/>
        </a:p>
      </dgm:t>
    </dgm:pt>
    <dgm:pt modelId="{1B73B04F-4FD7-46DD-AD39-1E23C93C7ADF}" type="sibTrans" cxnId="{E513DE8C-297D-4CEB-B877-1217DDC01B35}">
      <dgm:prSet/>
      <dgm:spPr/>
      <dgm:t>
        <a:bodyPr/>
        <a:lstStyle/>
        <a:p>
          <a:endParaRPr lang="en-IN"/>
        </a:p>
      </dgm:t>
    </dgm:pt>
    <dgm:pt modelId="{B9A6CC83-A527-4821-BD04-186052F83D05}">
      <dgm:prSet phldrT="[Text]"/>
      <dgm:spPr/>
      <dgm:t>
        <a:bodyPr/>
        <a:lstStyle/>
        <a:p>
          <a:r>
            <a:rPr lang="en-IN" dirty="0"/>
            <a:t>Before commencing movement</a:t>
          </a:r>
        </a:p>
      </dgm:t>
    </dgm:pt>
    <dgm:pt modelId="{75F0A0F9-3B8B-46C6-9B6D-C5913DDB0EC8}" type="parTrans" cxnId="{1E528C2F-8EAA-4DB9-ADF2-AB5793DCE00A}">
      <dgm:prSet/>
      <dgm:spPr/>
      <dgm:t>
        <a:bodyPr/>
        <a:lstStyle/>
        <a:p>
          <a:endParaRPr lang="en-IN"/>
        </a:p>
      </dgm:t>
    </dgm:pt>
    <dgm:pt modelId="{9993AA7C-C18B-4026-AF02-6983801707F6}" type="sibTrans" cxnId="{1E528C2F-8EAA-4DB9-ADF2-AB5793DCE00A}">
      <dgm:prSet/>
      <dgm:spPr/>
      <dgm:t>
        <a:bodyPr/>
        <a:lstStyle/>
        <a:p>
          <a:endParaRPr lang="en-IN"/>
        </a:p>
      </dgm:t>
    </dgm:pt>
    <dgm:pt modelId="{12ECCA0B-E18B-4D12-BB36-C6822DBD0AB6}">
      <dgm:prSet/>
      <dgm:spPr/>
      <dgm:t>
        <a:bodyPr/>
        <a:lstStyle/>
        <a:p>
          <a:r>
            <a:rPr lang="en-IN" dirty="0">
              <a:latin typeface="Calibri" panose="020F0502020204030204" pitchFamily="34" charset="0"/>
              <a:cs typeface="Calibri" panose="020F0502020204030204" pitchFamily="34" charset="0"/>
            </a:rPr>
            <a:t>Invoice for across the counter sale</a:t>
          </a:r>
        </a:p>
      </dgm:t>
    </dgm:pt>
    <dgm:pt modelId="{8A7A1CAA-B249-4532-87F7-6232638CF530}" type="parTrans" cxnId="{951E464A-B90F-4EC8-9247-496D546204A9}">
      <dgm:prSet/>
      <dgm:spPr/>
      <dgm:t>
        <a:bodyPr/>
        <a:lstStyle/>
        <a:p>
          <a:endParaRPr lang="en-IN"/>
        </a:p>
      </dgm:t>
    </dgm:pt>
    <dgm:pt modelId="{328F81A6-386B-461E-88A7-3AC3483BF856}" type="sibTrans" cxnId="{951E464A-B90F-4EC8-9247-496D546204A9}">
      <dgm:prSet/>
      <dgm:spPr/>
      <dgm:t>
        <a:bodyPr/>
        <a:lstStyle/>
        <a:p>
          <a:endParaRPr lang="en-IN"/>
        </a:p>
      </dgm:t>
    </dgm:pt>
    <dgm:pt modelId="{58B7B5A0-6137-440F-972C-F24BC7220AC1}">
      <dgm:prSet/>
      <dgm:spPr/>
      <dgm:t>
        <a:bodyPr/>
        <a:lstStyle/>
        <a:p>
          <a:r>
            <a:rPr lang="en-IN" dirty="0">
              <a:latin typeface="Calibri" panose="020F0502020204030204" pitchFamily="34" charset="0"/>
              <a:cs typeface="Calibri" panose="020F0502020204030204" pitchFamily="34" charset="0"/>
            </a:rPr>
            <a:t>Before completing the sale </a:t>
          </a:r>
        </a:p>
      </dgm:t>
    </dgm:pt>
    <dgm:pt modelId="{F0AB2CFB-D526-4A49-998C-45561240268F}" type="parTrans" cxnId="{FF923F29-C54E-44E0-941F-09E79753E2BA}">
      <dgm:prSet/>
      <dgm:spPr/>
      <dgm:t>
        <a:bodyPr/>
        <a:lstStyle/>
        <a:p>
          <a:endParaRPr lang="en-IN"/>
        </a:p>
      </dgm:t>
    </dgm:pt>
    <dgm:pt modelId="{B080E019-E5D2-4111-B1B6-3B3AF13F6FA8}" type="sibTrans" cxnId="{FF923F29-C54E-44E0-941F-09E79753E2BA}">
      <dgm:prSet/>
      <dgm:spPr/>
      <dgm:t>
        <a:bodyPr/>
        <a:lstStyle/>
        <a:p>
          <a:endParaRPr lang="en-IN"/>
        </a:p>
      </dgm:t>
    </dgm:pt>
    <dgm:pt modelId="{D105119E-66DD-4FF3-83CE-BD32F40A93BD}">
      <dgm:prSet/>
      <dgm:spPr/>
      <dgm:t>
        <a:bodyPr/>
        <a:lstStyle/>
        <a:p>
          <a:r>
            <a:rPr lang="en-IN" dirty="0">
              <a:latin typeface="Calibri" panose="020F0502020204030204" pitchFamily="34" charset="0"/>
              <a:cs typeface="Calibri" panose="020F0502020204030204" pitchFamily="34" charset="0"/>
            </a:rPr>
            <a:t>Invoice for services</a:t>
          </a:r>
        </a:p>
      </dgm:t>
    </dgm:pt>
    <dgm:pt modelId="{266447DB-B61D-4FA8-8306-6D94AD386642}" type="parTrans" cxnId="{25D9F298-1445-41F4-982E-288665D866F0}">
      <dgm:prSet/>
      <dgm:spPr/>
      <dgm:t>
        <a:bodyPr/>
        <a:lstStyle/>
        <a:p>
          <a:endParaRPr lang="en-IN"/>
        </a:p>
      </dgm:t>
    </dgm:pt>
    <dgm:pt modelId="{A55C7250-6115-482C-A6C7-7E4872DD4BCE}" type="sibTrans" cxnId="{25D9F298-1445-41F4-982E-288665D866F0}">
      <dgm:prSet/>
      <dgm:spPr/>
      <dgm:t>
        <a:bodyPr/>
        <a:lstStyle/>
        <a:p>
          <a:endParaRPr lang="en-IN"/>
        </a:p>
      </dgm:t>
    </dgm:pt>
    <dgm:pt modelId="{D8FADF72-EB8C-41CA-A249-A7378342073B}">
      <dgm:prSet/>
      <dgm:spPr/>
      <dgm:t>
        <a:bodyPr/>
        <a:lstStyle/>
        <a:p>
          <a:r>
            <a:rPr lang="en-IN" dirty="0">
              <a:latin typeface="Calibri" panose="020F0502020204030204" pitchFamily="34" charset="0"/>
              <a:cs typeface="Calibri" panose="020F0502020204030204" pitchFamily="34" charset="0"/>
            </a:rPr>
            <a:t>Before issuing of Invoice to the customer</a:t>
          </a:r>
        </a:p>
      </dgm:t>
    </dgm:pt>
    <dgm:pt modelId="{5803DA09-555B-49BB-8D20-7ACFB331B239}" type="parTrans" cxnId="{642943C3-D2C2-4A63-B842-130E3B1670C1}">
      <dgm:prSet/>
      <dgm:spPr/>
      <dgm:t>
        <a:bodyPr/>
        <a:lstStyle/>
        <a:p>
          <a:endParaRPr lang="en-IN"/>
        </a:p>
      </dgm:t>
    </dgm:pt>
    <dgm:pt modelId="{41232337-F9AB-45A0-BDF4-B55535F01BBE}" type="sibTrans" cxnId="{642943C3-D2C2-4A63-B842-130E3B1670C1}">
      <dgm:prSet/>
      <dgm:spPr/>
      <dgm:t>
        <a:bodyPr/>
        <a:lstStyle/>
        <a:p>
          <a:endParaRPr lang="en-IN"/>
        </a:p>
      </dgm:t>
    </dgm:pt>
    <dgm:pt modelId="{337BA18B-9862-4ED1-9932-CE5846FA9875}" type="pres">
      <dgm:prSet presAssocID="{24B33C34-0A74-4217-B112-2F4DC486E253}" presName="linear" presStyleCnt="0">
        <dgm:presLayoutVars>
          <dgm:animLvl val="lvl"/>
          <dgm:resizeHandles val="exact"/>
        </dgm:presLayoutVars>
      </dgm:prSet>
      <dgm:spPr/>
    </dgm:pt>
    <dgm:pt modelId="{72E098AF-1C04-4230-AD22-9F2CAA1C498E}" type="pres">
      <dgm:prSet presAssocID="{F470E2B0-2D39-4933-919C-BD03F0EE48F9}" presName="parentText" presStyleLbl="node1" presStyleIdx="0" presStyleCnt="3">
        <dgm:presLayoutVars>
          <dgm:chMax val="0"/>
          <dgm:bulletEnabled val="1"/>
        </dgm:presLayoutVars>
      </dgm:prSet>
      <dgm:spPr/>
    </dgm:pt>
    <dgm:pt modelId="{C98CE5FC-63F6-415A-8F33-3547C4954CAA}" type="pres">
      <dgm:prSet presAssocID="{F470E2B0-2D39-4933-919C-BD03F0EE48F9}" presName="childText" presStyleLbl="revTx" presStyleIdx="0" presStyleCnt="3">
        <dgm:presLayoutVars>
          <dgm:bulletEnabled val="1"/>
        </dgm:presLayoutVars>
      </dgm:prSet>
      <dgm:spPr/>
    </dgm:pt>
    <dgm:pt modelId="{6A6B2AEE-6094-4F1D-938D-DB5524EFD983}" type="pres">
      <dgm:prSet presAssocID="{12ECCA0B-E18B-4D12-BB36-C6822DBD0AB6}" presName="parentText" presStyleLbl="node1" presStyleIdx="1" presStyleCnt="3">
        <dgm:presLayoutVars>
          <dgm:chMax val="0"/>
          <dgm:bulletEnabled val="1"/>
        </dgm:presLayoutVars>
      </dgm:prSet>
      <dgm:spPr/>
    </dgm:pt>
    <dgm:pt modelId="{F248585B-920B-42E5-83BB-66845897BB8E}" type="pres">
      <dgm:prSet presAssocID="{12ECCA0B-E18B-4D12-BB36-C6822DBD0AB6}" presName="childText" presStyleLbl="revTx" presStyleIdx="1" presStyleCnt="3">
        <dgm:presLayoutVars>
          <dgm:bulletEnabled val="1"/>
        </dgm:presLayoutVars>
      </dgm:prSet>
      <dgm:spPr/>
    </dgm:pt>
    <dgm:pt modelId="{7EA51244-60FA-4CA3-938A-B32E6D10DBB1}" type="pres">
      <dgm:prSet presAssocID="{D105119E-66DD-4FF3-83CE-BD32F40A93BD}" presName="parentText" presStyleLbl="node1" presStyleIdx="2" presStyleCnt="3">
        <dgm:presLayoutVars>
          <dgm:chMax val="0"/>
          <dgm:bulletEnabled val="1"/>
        </dgm:presLayoutVars>
      </dgm:prSet>
      <dgm:spPr/>
    </dgm:pt>
    <dgm:pt modelId="{019FC962-9E56-426D-A4AC-499BF4CC63D5}" type="pres">
      <dgm:prSet presAssocID="{D105119E-66DD-4FF3-83CE-BD32F40A93BD}" presName="childText" presStyleLbl="revTx" presStyleIdx="2" presStyleCnt="3">
        <dgm:presLayoutVars>
          <dgm:bulletEnabled val="1"/>
        </dgm:presLayoutVars>
      </dgm:prSet>
      <dgm:spPr/>
    </dgm:pt>
  </dgm:ptLst>
  <dgm:cxnLst>
    <dgm:cxn modelId="{7B8C4205-FDBF-450D-BFF4-74601B75F1BF}" type="presOf" srcId="{24B33C34-0A74-4217-B112-2F4DC486E253}" destId="{337BA18B-9862-4ED1-9932-CE5846FA9875}" srcOrd="0" destOrd="0" presId="urn:microsoft.com/office/officeart/2005/8/layout/vList2"/>
    <dgm:cxn modelId="{20799D19-C0BE-489F-BDC3-C56A5F0F438B}" type="presOf" srcId="{F470E2B0-2D39-4933-919C-BD03F0EE48F9}" destId="{72E098AF-1C04-4230-AD22-9F2CAA1C498E}" srcOrd="0" destOrd="0" presId="urn:microsoft.com/office/officeart/2005/8/layout/vList2"/>
    <dgm:cxn modelId="{8BE05D1B-EC84-4534-BE60-08BA9DFB2CC0}" type="presOf" srcId="{D8FADF72-EB8C-41CA-A249-A7378342073B}" destId="{019FC962-9E56-426D-A4AC-499BF4CC63D5}" srcOrd="0" destOrd="0" presId="urn:microsoft.com/office/officeart/2005/8/layout/vList2"/>
    <dgm:cxn modelId="{FF923F29-C54E-44E0-941F-09E79753E2BA}" srcId="{12ECCA0B-E18B-4D12-BB36-C6822DBD0AB6}" destId="{58B7B5A0-6137-440F-972C-F24BC7220AC1}" srcOrd="0" destOrd="0" parTransId="{F0AB2CFB-D526-4A49-998C-45561240268F}" sibTransId="{B080E019-E5D2-4111-B1B6-3B3AF13F6FA8}"/>
    <dgm:cxn modelId="{1E528C2F-8EAA-4DB9-ADF2-AB5793DCE00A}" srcId="{F470E2B0-2D39-4933-919C-BD03F0EE48F9}" destId="{B9A6CC83-A527-4821-BD04-186052F83D05}" srcOrd="0" destOrd="0" parTransId="{75F0A0F9-3B8B-46C6-9B6D-C5913DDB0EC8}" sibTransId="{9993AA7C-C18B-4026-AF02-6983801707F6}"/>
    <dgm:cxn modelId="{21580847-4EBD-4911-89BE-54A51B3BE634}" type="presOf" srcId="{12ECCA0B-E18B-4D12-BB36-C6822DBD0AB6}" destId="{6A6B2AEE-6094-4F1D-938D-DB5524EFD983}" srcOrd="0" destOrd="0" presId="urn:microsoft.com/office/officeart/2005/8/layout/vList2"/>
    <dgm:cxn modelId="{951E464A-B90F-4EC8-9247-496D546204A9}" srcId="{24B33C34-0A74-4217-B112-2F4DC486E253}" destId="{12ECCA0B-E18B-4D12-BB36-C6822DBD0AB6}" srcOrd="1" destOrd="0" parTransId="{8A7A1CAA-B249-4532-87F7-6232638CF530}" sibTransId="{328F81A6-386B-461E-88A7-3AC3483BF856}"/>
    <dgm:cxn modelId="{6488BD70-AF2E-49AF-BEF7-7F49BCB90B76}" type="presOf" srcId="{B9A6CC83-A527-4821-BD04-186052F83D05}" destId="{C98CE5FC-63F6-415A-8F33-3547C4954CAA}" srcOrd="0" destOrd="0" presId="urn:microsoft.com/office/officeart/2005/8/layout/vList2"/>
    <dgm:cxn modelId="{E513DE8C-297D-4CEB-B877-1217DDC01B35}" srcId="{24B33C34-0A74-4217-B112-2F4DC486E253}" destId="{F470E2B0-2D39-4933-919C-BD03F0EE48F9}" srcOrd="0" destOrd="0" parTransId="{B3120362-7FA2-4E72-A65C-FA1A42321169}" sibTransId="{1B73B04F-4FD7-46DD-AD39-1E23C93C7ADF}"/>
    <dgm:cxn modelId="{25D9F298-1445-41F4-982E-288665D866F0}" srcId="{24B33C34-0A74-4217-B112-2F4DC486E253}" destId="{D105119E-66DD-4FF3-83CE-BD32F40A93BD}" srcOrd="2" destOrd="0" parTransId="{266447DB-B61D-4FA8-8306-6D94AD386642}" sibTransId="{A55C7250-6115-482C-A6C7-7E4872DD4BCE}"/>
    <dgm:cxn modelId="{642943C3-D2C2-4A63-B842-130E3B1670C1}" srcId="{D105119E-66DD-4FF3-83CE-BD32F40A93BD}" destId="{D8FADF72-EB8C-41CA-A249-A7378342073B}" srcOrd="0" destOrd="0" parTransId="{5803DA09-555B-49BB-8D20-7ACFB331B239}" sibTransId="{41232337-F9AB-45A0-BDF4-B55535F01BBE}"/>
    <dgm:cxn modelId="{0099FAC3-E69E-4376-BE8C-EB37C5184072}" type="presOf" srcId="{D105119E-66DD-4FF3-83CE-BD32F40A93BD}" destId="{7EA51244-60FA-4CA3-938A-B32E6D10DBB1}" srcOrd="0" destOrd="0" presId="urn:microsoft.com/office/officeart/2005/8/layout/vList2"/>
    <dgm:cxn modelId="{81B0E7E4-5E27-4058-9B33-A0E8B024781A}" type="presOf" srcId="{58B7B5A0-6137-440F-972C-F24BC7220AC1}" destId="{F248585B-920B-42E5-83BB-66845897BB8E}" srcOrd="0" destOrd="0" presId="urn:microsoft.com/office/officeart/2005/8/layout/vList2"/>
    <dgm:cxn modelId="{85C1E3C1-DBCD-450C-9CF0-B46207E6653E}" type="presParOf" srcId="{337BA18B-9862-4ED1-9932-CE5846FA9875}" destId="{72E098AF-1C04-4230-AD22-9F2CAA1C498E}" srcOrd="0" destOrd="0" presId="urn:microsoft.com/office/officeart/2005/8/layout/vList2"/>
    <dgm:cxn modelId="{A8894899-598F-4EB4-8007-4E46E1667160}" type="presParOf" srcId="{337BA18B-9862-4ED1-9932-CE5846FA9875}" destId="{C98CE5FC-63F6-415A-8F33-3547C4954CAA}" srcOrd="1" destOrd="0" presId="urn:microsoft.com/office/officeart/2005/8/layout/vList2"/>
    <dgm:cxn modelId="{23797244-1703-4A0E-81C2-4E5782614AF4}" type="presParOf" srcId="{337BA18B-9862-4ED1-9932-CE5846FA9875}" destId="{6A6B2AEE-6094-4F1D-938D-DB5524EFD983}" srcOrd="2" destOrd="0" presId="urn:microsoft.com/office/officeart/2005/8/layout/vList2"/>
    <dgm:cxn modelId="{B4BEC578-A660-41D5-856F-A64436A892EC}" type="presParOf" srcId="{337BA18B-9862-4ED1-9932-CE5846FA9875}" destId="{F248585B-920B-42E5-83BB-66845897BB8E}" srcOrd="3" destOrd="0" presId="urn:microsoft.com/office/officeart/2005/8/layout/vList2"/>
    <dgm:cxn modelId="{5BAA8B4D-FCB4-4456-9F04-DA9167A438A1}" type="presParOf" srcId="{337BA18B-9862-4ED1-9932-CE5846FA9875}" destId="{7EA51244-60FA-4CA3-938A-B32E6D10DBB1}" srcOrd="4" destOrd="0" presId="urn:microsoft.com/office/officeart/2005/8/layout/vList2"/>
    <dgm:cxn modelId="{AA77E985-B8D8-4B13-8989-DF3A4A75FC0D}" type="presParOf" srcId="{337BA18B-9862-4ED1-9932-CE5846FA9875}" destId="{019FC962-9E56-426D-A4AC-499BF4CC63D5}"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AA71DEF-F49B-4C08-A50E-A997A8A7AFC9}" type="doc">
      <dgm:prSet loTypeId="urn:microsoft.com/office/officeart/2005/8/layout/equation1" loCatId="process" qsTypeId="urn:microsoft.com/office/officeart/2005/8/quickstyle/simple3" qsCatId="simple" csTypeId="urn:microsoft.com/office/officeart/2005/8/colors/colorful1" csCatId="colorful" phldr="1"/>
      <dgm:spPr/>
      <dgm:t>
        <a:bodyPr/>
        <a:lstStyle/>
        <a:p>
          <a:endParaRPr lang="en-IN"/>
        </a:p>
      </dgm:t>
    </dgm:pt>
    <dgm:pt modelId="{C4425E8C-DCA9-4880-B452-22B1B5532964}">
      <dgm:prSet phldrT="[Text]" custT="1"/>
      <dgm:spPr/>
      <dgm:t>
        <a:bodyPr/>
        <a:lstStyle/>
        <a:p>
          <a:r>
            <a:rPr lang="en-IN" sz="2000" dirty="0"/>
            <a:t>Registered person under GST</a:t>
          </a:r>
        </a:p>
      </dgm:t>
    </dgm:pt>
    <dgm:pt modelId="{14145E66-B161-4D1F-9F0A-233F532EB2F6}" type="parTrans" cxnId="{695C1BA6-7301-4D6E-9554-A33D1172874E}">
      <dgm:prSet/>
      <dgm:spPr/>
      <dgm:t>
        <a:bodyPr/>
        <a:lstStyle/>
        <a:p>
          <a:endParaRPr lang="en-IN"/>
        </a:p>
      </dgm:t>
    </dgm:pt>
    <dgm:pt modelId="{34E5436C-BB6E-4624-9F02-469EC0BC21AC}" type="sibTrans" cxnId="{695C1BA6-7301-4D6E-9554-A33D1172874E}">
      <dgm:prSet custT="1"/>
      <dgm:spPr/>
      <dgm:t>
        <a:bodyPr/>
        <a:lstStyle/>
        <a:p>
          <a:endParaRPr lang="en-IN" sz="1400" dirty="0"/>
        </a:p>
      </dgm:t>
    </dgm:pt>
    <dgm:pt modelId="{66ECD1FB-B008-48EA-AD43-D16851DFCA03}">
      <dgm:prSet phldrT="[Text]" custT="1"/>
      <dgm:spPr/>
      <dgm:t>
        <a:bodyPr/>
        <a:lstStyle/>
        <a:p>
          <a:r>
            <a:rPr lang="en-IN" sz="1600" dirty="0"/>
            <a:t>Causes movement of goods</a:t>
          </a:r>
        </a:p>
      </dgm:t>
    </dgm:pt>
    <dgm:pt modelId="{8DCA8627-F107-4C29-AF33-0CA3CBD38C27}" type="parTrans" cxnId="{77DA9D0A-E275-4F92-964E-2C77FD5AD454}">
      <dgm:prSet/>
      <dgm:spPr/>
      <dgm:t>
        <a:bodyPr/>
        <a:lstStyle/>
        <a:p>
          <a:endParaRPr lang="en-IN"/>
        </a:p>
      </dgm:t>
    </dgm:pt>
    <dgm:pt modelId="{8A309691-9C38-4D70-8636-BECBFC1F3291}" type="sibTrans" cxnId="{77DA9D0A-E275-4F92-964E-2C77FD5AD454}">
      <dgm:prSet custT="1"/>
      <dgm:spPr/>
      <dgm:t>
        <a:bodyPr/>
        <a:lstStyle/>
        <a:p>
          <a:endParaRPr lang="en-IN" sz="1400" dirty="0"/>
        </a:p>
      </dgm:t>
    </dgm:pt>
    <dgm:pt modelId="{C8B6C7D9-789F-4066-B1DC-110169ED56CC}">
      <dgm:prSet phldrT="[Text]" custT="1"/>
      <dgm:spPr/>
      <dgm:t>
        <a:bodyPr/>
        <a:lstStyle/>
        <a:p>
          <a:r>
            <a:rPr lang="en-IN" sz="2000" dirty="0"/>
            <a:t>Consignment value &gt; Rs.50,000</a:t>
          </a:r>
        </a:p>
      </dgm:t>
    </dgm:pt>
    <dgm:pt modelId="{82635EB3-1847-4E65-8F75-4F366FB5D418}" type="parTrans" cxnId="{2A0EBC07-84DD-48C4-9040-B3B51D6A0C06}">
      <dgm:prSet/>
      <dgm:spPr/>
      <dgm:t>
        <a:bodyPr/>
        <a:lstStyle/>
        <a:p>
          <a:endParaRPr lang="en-IN"/>
        </a:p>
      </dgm:t>
    </dgm:pt>
    <dgm:pt modelId="{4BC7771F-0322-4C26-BC2F-6E815DDF75AE}" type="sibTrans" cxnId="{2A0EBC07-84DD-48C4-9040-B3B51D6A0C06}">
      <dgm:prSet custT="1"/>
      <dgm:spPr/>
      <dgm:t>
        <a:bodyPr/>
        <a:lstStyle/>
        <a:p>
          <a:endParaRPr lang="en-IN" sz="1400" dirty="0"/>
        </a:p>
      </dgm:t>
    </dgm:pt>
    <dgm:pt modelId="{46627797-0286-4852-88D7-C612A25D82BD}">
      <dgm:prSet phldrT="[Text]" custT="1"/>
      <dgm:spPr/>
      <dgm:t>
        <a:bodyPr/>
        <a:lstStyle/>
        <a:p>
          <a:r>
            <a:rPr lang="en-IN" sz="1800" dirty="0"/>
            <a:t>Supply, other than supply and inward supply from URD</a:t>
          </a:r>
        </a:p>
      </dgm:t>
    </dgm:pt>
    <dgm:pt modelId="{7D7A17F2-4338-46EE-90E7-C15B8440325A}" type="parTrans" cxnId="{6D6B2309-B168-44DD-BD1E-CCC673FFD190}">
      <dgm:prSet/>
      <dgm:spPr/>
      <dgm:t>
        <a:bodyPr/>
        <a:lstStyle/>
        <a:p>
          <a:endParaRPr lang="en-IN"/>
        </a:p>
      </dgm:t>
    </dgm:pt>
    <dgm:pt modelId="{E978083B-403F-4554-8B0A-B3D8323FDD64}" type="sibTrans" cxnId="{6D6B2309-B168-44DD-BD1E-CCC673FFD190}">
      <dgm:prSet custT="1"/>
      <dgm:spPr/>
      <dgm:t>
        <a:bodyPr/>
        <a:lstStyle/>
        <a:p>
          <a:endParaRPr lang="en-IN" sz="1400" dirty="0"/>
        </a:p>
      </dgm:t>
    </dgm:pt>
    <dgm:pt modelId="{E923AF59-4327-42D8-9957-80A14643CF94}">
      <dgm:prSet phldrT="[Text]" custT="1"/>
      <dgm:spPr/>
      <dgm:t>
        <a:bodyPr/>
        <a:lstStyle/>
        <a:p>
          <a:r>
            <a:rPr lang="en-IN" sz="2000" dirty="0"/>
            <a:t>Furnish information in </a:t>
          </a:r>
          <a:r>
            <a:rPr lang="en-IN" sz="2000" dirty="0">
              <a:solidFill>
                <a:schemeClr val="bg1"/>
              </a:solidFill>
            </a:rPr>
            <a:t>Part A of EWB-01</a:t>
          </a:r>
        </a:p>
      </dgm:t>
    </dgm:pt>
    <dgm:pt modelId="{CFF693E9-2E37-42FC-BC4F-D3B74D5B3B5C}" type="parTrans" cxnId="{8DA490C5-90A8-4918-A1F8-1EA6E7D49A90}">
      <dgm:prSet/>
      <dgm:spPr/>
      <dgm:t>
        <a:bodyPr/>
        <a:lstStyle/>
        <a:p>
          <a:endParaRPr lang="en-IN"/>
        </a:p>
      </dgm:t>
    </dgm:pt>
    <dgm:pt modelId="{221AE7EB-AD08-4BB4-8AA9-86958E9A73DE}" type="sibTrans" cxnId="{8DA490C5-90A8-4918-A1F8-1EA6E7D49A90}">
      <dgm:prSet custT="1"/>
      <dgm:spPr/>
      <dgm:t>
        <a:bodyPr/>
        <a:lstStyle/>
        <a:p>
          <a:endParaRPr lang="en-IN" sz="2000" dirty="0"/>
        </a:p>
      </dgm:t>
    </dgm:pt>
    <dgm:pt modelId="{1131FC1C-B54E-4772-A69D-B9149E358377}">
      <dgm:prSet phldrT="[Text]" custT="1"/>
      <dgm:spPr/>
      <dgm:t>
        <a:bodyPr/>
        <a:lstStyle/>
        <a:p>
          <a:r>
            <a:rPr lang="en-IN" sz="2000" dirty="0"/>
            <a:t>Unique number</a:t>
          </a:r>
        </a:p>
        <a:p>
          <a:r>
            <a:rPr lang="en-IN" sz="2000" dirty="0"/>
            <a:t>(EWBN)</a:t>
          </a:r>
        </a:p>
      </dgm:t>
    </dgm:pt>
    <dgm:pt modelId="{3814E6B4-D665-43B7-B7A8-7DACFC6A7312}" type="parTrans" cxnId="{64874645-B56F-4026-9F1B-423A3C85CE62}">
      <dgm:prSet/>
      <dgm:spPr/>
      <dgm:t>
        <a:bodyPr/>
        <a:lstStyle/>
        <a:p>
          <a:endParaRPr lang="en-IN"/>
        </a:p>
      </dgm:t>
    </dgm:pt>
    <dgm:pt modelId="{F02E337A-F10C-47F6-8DE5-B3BE24201D14}" type="sibTrans" cxnId="{64874645-B56F-4026-9F1B-423A3C85CE62}">
      <dgm:prSet/>
      <dgm:spPr/>
      <dgm:t>
        <a:bodyPr/>
        <a:lstStyle/>
        <a:p>
          <a:endParaRPr lang="en-IN"/>
        </a:p>
      </dgm:t>
    </dgm:pt>
    <dgm:pt modelId="{C49DD52D-2DCD-4C59-891B-6008BCDC0F39}" type="pres">
      <dgm:prSet presAssocID="{0AA71DEF-F49B-4C08-A50E-A997A8A7AFC9}" presName="linearFlow" presStyleCnt="0">
        <dgm:presLayoutVars>
          <dgm:dir/>
          <dgm:resizeHandles val="exact"/>
        </dgm:presLayoutVars>
      </dgm:prSet>
      <dgm:spPr/>
    </dgm:pt>
    <dgm:pt modelId="{869A014A-C8E9-42AF-92DF-18E8800941F5}" type="pres">
      <dgm:prSet presAssocID="{C4425E8C-DCA9-4880-B452-22B1B5532964}" presName="node" presStyleLbl="node1" presStyleIdx="0" presStyleCnt="5" custScaleX="2000000" custScaleY="2000000" custLinFactY="-78627" custLinFactNeighborX="2384" custLinFactNeighborY="-100000">
        <dgm:presLayoutVars>
          <dgm:bulletEnabled val="1"/>
        </dgm:presLayoutVars>
      </dgm:prSet>
      <dgm:spPr>
        <a:prstGeom prst="rect">
          <a:avLst/>
        </a:prstGeom>
      </dgm:spPr>
    </dgm:pt>
    <dgm:pt modelId="{CD4BBE02-BEBD-41CF-AE31-EBEA62766F98}" type="pres">
      <dgm:prSet presAssocID="{34E5436C-BB6E-4624-9F02-469EC0BC21AC}" presName="spacerL" presStyleCnt="0"/>
      <dgm:spPr/>
    </dgm:pt>
    <dgm:pt modelId="{86542355-C8EC-4E1D-AD8F-1C203E866861}" type="pres">
      <dgm:prSet presAssocID="{34E5436C-BB6E-4624-9F02-469EC0BC21AC}" presName="sibTrans" presStyleLbl="sibTrans2D1" presStyleIdx="0" presStyleCnt="4" custScaleX="2000000" custScaleY="2000000" custLinFactY="-107978" custLinFactNeighborX="2384" custLinFactNeighborY="-200000"/>
      <dgm:spPr/>
    </dgm:pt>
    <dgm:pt modelId="{EBB8D0E9-EC6B-4DF6-8517-288EB7F5F1E0}" type="pres">
      <dgm:prSet presAssocID="{34E5436C-BB6E-4624-9F02-469EC0BC21AC}" presName="spacerR" presStyleCnt="0"/>
      <dgm:spPr/>
    </dgm:pt>
    <dgm:pt modelId="{1CDDC3D7-9102-44E3-BB73-395081E328C2}" type="pres">
      <dgm:prSet presAssocID="{C8B6C7D9-789F-4066-B1DC-110169ED56CC}" presName="node" presStyleLbl="node1" presStyleIdx="1" presStyleCnt="5" custScaleX="2000000" custScaleY="2000000" custLinFactY="-78627" custLinFactNeighborX="2384" custLinFactNeighborY="-100000">
        <dgm:presLayoutVars>
          <dgm:bulletEnabled val="1"/>
        </dgm:presLayoutVars>
      </dgm:prSet>
      <dgm:spPr>
        <a:prstGeom prst="rect">
          <a:avLst/>
        </a:prstGeom>
      </dgm:spPr>
    </dgm:pt>
    <dgm:pt modelId="{DF76D1A7-6864-4D47-86F4-2BD273D1A5A3}" type="pres">
      <dgm:prSet presAssocID="{4BC7771F-0322-4C26-BC2F-6E815DDF75AE}" presName="spacerL" presStyleCnt="0"/>
      <dgm:spPr/>
    </dgm:pt>
    <dgm:pt modelId="{1AF46AB5-61B8-474E-A6BA-FFF9CB8EFAD8}" type="pres">
      <dgm:prSet presAssocID="{4BC7771F-0322-4C26-BC2F-6E815DDF75AE}" presName="sibTrans" presStyleLbl="sibTrans2D1" presStyleIdx="1" presStyleCnt="4" custScaleX="2000000" custScaleY="2000000" custLinFactY="-107978" custLinFactNeighborX="2384" custLinFactNeighborY="-200000"/>
      <dgm:spPr/>
    </dgm:pt>
    <dgm:pt modelId="{3A640594-43BE-4706-9FD2-A2D7463E05B9}" type="pres">
      <dgm:prSet presAssocID="{4BC7771F-0322-4C26-BC2F-6E815DDF75AE}" presName="spacerR" presStyleCnt="0"/>
      <dgm:spPr/>
    </dgm:pt>
    <dgm:pt modelId="{C7D3B469-A8A1-46E5-845E-3CD973D4D0B5}" type="pres">
      <dgm:prSet presAssocID="{46627797-0286-4852-88D7-C612A25D82BD}" presName="node" presStyleLbl="node1" presStyleIdx="2" presStyleCnt="5" custScaleX="2000000" custScaleY="2000000" custLinFactNeighborX="2186" custLinFactNeighborY="-77248">
        <dgm:presLayoutVars>
          <dgm:bulletEnabled val="1"/>
        </dgm:presLayoutVars>
      </dgm:prSet>
      <dgm:spPr>
        <a:prstGeom prst="flowChartProcess">
          <a:avLst/>
        </a:prstGeom>
      </dgm:spPr>
    </dgm:pt>
    <dgm:pt modelId="{8E7EC90A-7F20-4BD8-8BC9-A51B4EA678B3}" type="pres">
      <dgm:prSet presAssocID="{E978083B-403F-4554-8B0A-B3D8323FDD64}" presName="spacerL" presStyleCnt="0"/>
      <dgm:spPr/>
    </dgm:pt>
    <dgm:pt modelId="{62E350D3-37E1-4D46-A827-61BBA21D32E2}" type="pres">
      <dgm:prSet presAssocID="{E978083B-403F-4554-8B0A-B3D8323FDD64}" presName="sibTrans" presStyleLbl="sibTrans2D1" presStyleIdx="2" presStyleCnt="4" custScaleX="2000000" custScaleY="2000000" custLinFactY="-107978" custLinFactNeighborX="2384" custLinFactNeighborY="-200000"/>
      <dgm:spPr/>
    </dgm:pt>
    <dgm:pt modelId="{B682E1B1-5B2A-4D75-B174-C80329DD0879}" type="pres">
      <dgm:prSet presAssocID="{E978083B-403F-4554-8B0A-B3D8323FDD64}" presName="spacerR" presStyleCnt="0"/>
      <dgm:spPr/>
    </dgm:pt>
    <dgm:pt modelId="{5DB58E5F-8421-4E79-9B6D-068BA50CEF19}" type="pres">
      <dgm:prSet presAssocID="{E923AF59-4327-42D8-9957-80A14643CF94}" presName="node" presStyleLbl="node1" presStyleIdx="3" presStyleCnt="5" custScaleX="2000000" custScaleY="2000000" custLinFactY="-78627" custLinFactNeighborX="2384" custLinFactNeighborY="-100000">
        <dgm:presLayoutVars>
          <dgm:bulletEnabled val="1"/>
        </dgm:presLayoutVars>
      </dgm:prSet>
      <dgm:spPr>
        <a:prstGeom prst="rect">
          <a:avLst/>
        </a:prstGeom>
      </dgm:spPr>
    </dgm:pt>
    <dgm:pt modelId="{5BF2D85C-2116-4AF9-B803-C68887DF4744}" type="pres">
      <dgm:prSet presAssocID="{221AE7EB-AD08-4BB4-8AA9-86958E9A73DE}" presName="spacerL" presStyleCnt="0"/>
      <dgm:spPr/>
    </dgm:pt>
    <dgm:pt modelId="{4516C373-FBDD-47D6-A729-9B88FAD7E208}" type="pres">
      <dgm:prSet presAssocID="{221AE7EB-AD08-4BB4-8AA9-86958E9A73DE}" presName="sibTrans" presStyleLbl="sibTrans2D1" presStyleIdx="3" presStyleCnt="4" custScaleX="2000000" custScaleY="2000000" custLinFactY="-107978" custLinFactNeighborX="2384" custLinFactNeighborY="-200000"/>
      <dgm:spPr/>
    </dgm:pt>
    <dgm:pt modelId="{B87ABA38-F925-496D-ABA1-10E5C0733C2C}" type="pres">
      <dgm:prSet presAssocID="{221AE7EB-AD08-4BB4-8AA9-86958E9A73DE}" presName="spacerR" presStyleCnt="0"/>
      <dgm:spPr/>
    </dgm:pt>
    <dgm:pt modelId="{31023E1B-FECA-41DB-ADB2-F4DECFE54FD6}" type="pres">
      <dgm:prSet presAssocID="{1131FC1C-B54E-4772-A69D-B9149E358377}" presName="node" presStyleLbl="node1" presStyleIdx="4" presStyleCnt="5" custScaleX="2000000" custScaleY="2000000" custLinFactY="-78627" custLinFactNeighborX="2384" custLinFactNeighborY="-100000">
        <dgm:presLayoutVars>
          <dgm:bulletEnabled val="1"/>
        </dgm:presLayoutVars>
      </dgm:prSet>
      <dgm:spPr>
        <a:prstGeom prst="rect">
          <a:avLst/>
        </a:prstGeom>
      </dgm:spPr>
    </dgm:pt>
  </dgm:ptLst>
  <dgm:cxnLst>
    <dgm:cxn modelId="{2A0EBC07-84DD-48C4-9040-B3B51D6A0C06}" srcId="{0AA71DEF-F49B-4C08-A50E-A997A8A7AFC9}" destId="{C8B6C7D9-789F-4066-B1DC-110169ED56CC}" srcOrd="1" destOrd="0" parTransId="{82635EB3-1847-4E65-8F75-4F366FB5D418}" sibTransId="{4BC7771F-0322-4C26-BC2F-6E815DDF75AE}"/>
    <dgm:cxn modelId="{1B03D707-6C1B-4F49-810F-71D69FF7EF93}" type="presOf" srcId="{E978083B-403F-4554-8B0A-B3D8323FDD64}" destId="{62E350D3-37E1-4D46-A827-61BBA21D32E2}" srcOrd="0" destOrd="0" presId="urn:microsoft.com/office/officeart/2005/8/layout/equation1"/>
    <dgm:cxn modelId="{6D6B2309-B168-44DD-BD1E-CCC673FFD190}" srcId="{0AA71DEF-F49B-4C08-A50E-A997A8A7AFC9}" destId="{46627797-0286-4852-88D7-C612A25D82BD}" srcOrd="2" destOrd="0" parTransId="{7D7A17F2-4338-46EE-90E7-C15B8440325A}" sibTransId="{E978083B-403F-4554-8B0A-B3D8323FDD64}"/>
    <dgm:cxn modelId="{77DA9D0A-E275-4F92-964E-2C77FD5AD454}" srcId="{C4425E8C-DCA9-4880-B452-22B1B5532964}" destId="{66ECD1FB-B008-48EA-AD43-D16851DFCA03}" srcOrd="0" destOrd="0" parTransId="{8DCA8627-F107-4C29-AF33-0CA3CBD38C27}" sibTransId="{8A309691-9C38-4D70-8636-BECBFC1F3291}"/>
    <dgm:cxn modelId="{F37A3241-A414-4F8C-858C-F0F3DBA3BB50}" type="presOf" srcId="{66ECD1FB-B008-48EA-AD43-D16851DFCA03}" destId="{869A014A-C8E9-42AF-92DF-18E8800941F5}" srcOrd="0" destOrd="1" presId="urn:microsoft.com/office/officeart/2005/8/layout/equation1"/>
    <dgm:cxn modelId="{64874645-B56F-4026-9F1B-423A3C85CE62}" srcId="{0AA71DEF-F49B-4C08-A50E-A997A8A7AFC9}" destId="{1131FC1C-B54E-4772-A69D-B9149E358377}" srcOrd="4" destOrd="0" parTransId="{3814E6B4-D665-43B7-B7A8-7DACFC6A7312}" sibTransId="{F02E337A-F10C-47F6-8DE5-B3BE24201D14}"/>
    <dgm:cxn modelId="{52533D4E-181B-4E87-96A1-A075F79BAB96}" type="presOf" srcId="{46627797-0286-4852-88D7-C612A25D82BD}" destId="{C7D3B469-A8A1-46E5-845E-3CD973D4D0B5}" srcOrd="0" destOrd="0" presId="urn:microsoft.com/office/officeart/2005/8/layout/equation1"/>
    <dgm:cxn modelId="{B7CDAC58-4225-4966-B46A-56063D5E7B4E}" type="presOf" srcId="{221AE7EB-AD08-4BB4-8AA9-86958E9A73DE}" destId="{4516C373-FBDD-47D6-A729-9B88FAD7E208}" srcOrd="0" destOrd="0" presId="urn:microsoft.com/office/officeart/2005/8/layout/equation1"/>
    <dgm:cxn modelId="{622F7E93-A517-4352-ADA1-064EB0169250}" type="presOf" srcId="{34E5436C-BB6E-4624-9F02-469EC0BC21AC}" destId="{86542355-C8EC-4E1D-AD8F-1C203E866861}" srcOrd="0" destOrd="0" presId="urn:microsoft.com/office/officeart/2005/8/layout/equation1"/>
    <dgm:cxn modelId="{EED8D49E-32C2-4D90-BBE0-50C66A40A222}" type="presOf" srcId="{C4425E8C-DCA9-4880-B452-22B1B5532964}" destId="{869A014A-C8E9-42AF-92DF-18E8800941F5}" srcOrd="0" destOrd="0" presId="urn:microsoft.com/office/officeart/2005/8/layout/equation1"/>
    <dgm:cxn modelId="{A9DA7EA0-84E7-4324-A9DA-C134AFB9033D}" type="presOf" srcId="{1131FC1C-B54E-4772-A69D-B9149E358377}" destId="{31023E1B-FECA-41DB-ADB2-F4DECFE54FD6}" srcOrd="0" destOrd="0" presId="urn:microsoft.com/office/officeart/2005/8/layout/equation1"/>
    <dgm:cxn modelId="{009EFAA1-C519-4178-B781-4677446E003E}" type="presOf" srcId="{C8B6C7D9-789F-4066-B1DC-110169ED56CC}" destId="{1CDDC3D7-9102-44E3-BB73-395081E328C2}" srcOrd="0" destOrd="0" presId="urn:microsoft.com/office/officeart/2005/8/layout/equation1"/>
    <dgm:cxn modelId="{695C1BA6-7301-4D6E-9554-A33D1172874E}" srcId="{0AA71DEF-F49B-4C08-A50E-A997A8A7AFC9}" destId="{C4425E8C-DCA9-4880-B452-22B1B5532964}" srcOrd="0" destOrd="0" parTransId="{14145E66-B161-4D1F-9F0A-233F532EB2F6}" sibTransId="{34E5436C-BB6E-4624-9F02-469EC0BC21AC}"/>
    <dgm:cxn modelId="{1E4138B6-CDCC-4666-B5D2-522A9FC3484D}" type="presOf" srcId="{0AA71DEF-F49B-4C08-A50E-A997A8A7AFC9}" destId="{C49DD52D-2DCD-4C59-891B-6008BCDC0F39}" srcOrd="0" destOrd="0" presId="urn:microsoft.com/office/officeart/2005/8/layout/equation1"/>
    <dgm:cxn modelId="{8DA490C5-90A8-4918-A1F8-1EA6E7D49A90}" srcId="{0AA71DEF-F49B-4C08-A50E-A997A8A7AFC9}" destId="{E923AF59-4327-42D8-9957-80A14643CF94}" srcOrd="3" destOrd="0" parTransId="{CFF693E9-2E37-42FC-BC4F-D3B74D5B3B5C}" sibTransId="{221AE7EB-AD08-4BB4-8AA9-86958E9A73DE}"/>
    <dgm:cxn modelId="{0B1A2DC9-F9E7-494D-ADF9-57353508F46F}" type="presOf" srcId="{4BC7771F-0322-4C26-BC2F-6E815DDF75AE}" destId="{1AF46AB5-61B8-474E-A6BA-FFF9CB8EFAD8}" srcOrd="0" destOrd="0" presId="urn:microsoft.com/office/officeart/2005/8/layout/equation1"/>
    <dgm:cxn modelId="{B154BEF8-AABE-4EB7-8724-547E021C06B1}" type="presOf" srcId="{E923AF59-4327-42D8-9957-80A14643CF94}" destId="{5DB58E5F-8421-4E79-9B6D-068BA50CEF19}" srcOrd="0" destOrd="0" presId="urn:microsoft.com/office/officeart/2005/8/layout/equation1"/>
    <dgm:cxn modelId="{77FB51B2-EE0A-4FA6-AE38-992746B0A934}" type="presParOf" srcId="{C49DD52D-2DCD-4C59-891B-6008BCDC0F39}" destId="{869A014A-C8E9-42AF-92DF-18E8800941F5}" srcOrd="0" destOrd="0" presId="urn:microsoft.com/office/officeart/2005/8/layout/equation1"/>
    <dgm:cxn modelId="{13E9A0A6-DB03-46BB-87DD-2E1702AAA2A6}" type="presParOf" srcId="{C49DD52D-2DCD-4C59-891B-6008BCDC0F39}" destId="{CD4BBE02-BEBD-41CF-AE31-EBEA62766F98}" srcOrd="1" destOrd="0" presId="urn:microsoft.com/office/officeart/2005/8/layout/equation1"/>
    <dgm:cxn modelId="{A18F1E83-4B80-4C9A-BC5F-91A1BBE55725}" type="presParOf" srcId="{C49DD52D-2DCD-4C59-891B-6008BCDC0F39}" destId="{86542355-C8EC-4E1D-AD8F-1C203E866861}" srcOrd="2" destOrd="0" presId="urn:microsoft.com/office/officeart/2005/8/layout/equation1"/>
    <dgm:cxn modelId="{14B4E53E-5B24-48E5-8B74-AB71FB0EC1F2}" type="presParOf" srcId="{C49DD52D-2DCD-4C59-891B-6008BCDC0F39}" destId="{EBB8D0E9-EC6B-4DF6-8517-288EB7F5F1E0}" srcOrd="3" destOrd="0" presId="urn:microsoft.com/office/officeart/2005/8/layout/equation1"/>
    <dgm:cxn modelId="{5990F490-2F10-4572-A15B-92AC16634B85}" type="presParOf" srcId="{C49DD52D-2DCD-4C59-891B-6008BCDC0F39}" destId="{1CDDC3D7-9102-44E3-BB73-395081E328C2}" srcOrd="4" destOrd="0" presId="urn:microsoft.com/office/officeart/2005/8/layout/equation1"/>
    <dgm:cxn modelId="{AE258A4C-5EFF-4A0D-8812-445C56EA3696}" type="presParOf" srcId="{C49DD52D-2DCD-4C59-891B-6008BCDC0F39}" destId="{DF76D1A7-6864-4D47-86F4-2BD273D1A5A3}" srcOrd="5" destOrd="0" presId="urn:microsoft.com/office/officeart/2005/8/layout/equation1"/>
    <dgm:cxn modelId="{103FBFC0-9EBF-4EB9-86F4-471A5F7B7CDC}" type="presParOf" srcId="{C49DD52D-2DCD-4C59-891B-6008BCDC0F39}" destId="{1AF46AB5-61B8-474E-A6BA-FFF9CB8EFAD8}" srcOrd="6" destOrd="0" presId="urn:microsoft.com/office/officeart/2005/8/layout/equation1"/>
    <dgm:cxn modelId="{B235B4DD-21B5-4688-BE3C-2BF869F5B910}" type="presParOf" srcId="{C49DD52D-2DCD-4C59-891B-6008BCDC0F39}" destId="{3A640594-43BE-4706-9FD2-A2D7463E05B9}" srcOrd="7" destOrd="0" presId="urn:microsoft.com/office/officeart/2005/8/layout/equation1"/>
    <dgm:cxn modelId="{8349EF3C-88FC-41F6-B056-72275CF7B939}" type="presParOf" srcId="{C49DD52D-2DCD-4C59-891B-6008BCDC0F39}" destId="{C7D3B469-A8A1-46E5-845E-3CD973D4D0B5}" srcOrd="8" destOrd="0" presId="urn:microsoft.com/office/officeart/2005/8/layout/equation1"/>
    <dgm:cxn modelId="{ED38AF1A-68F2-4AB8-8F16-DCDD40E30A1A}" type="presParOf" srcId="{C49DD52D-2DCD-4C59-891B-6008BCDC0F39}" destId="{8E7EC90A-7F20-4BD8-8BC9-A51B4EA678B3}" srcOrd="9" destOrd="0" presId="urn:microsoft.com/office/officeart/2005/8/layout/equation1"/>
    <dgm:cxn modelId="{446A9197-387A-4F87-AC2F-EB97F92C1D34}" type="presParOf" srcId="{C49DD52D-2DCD-4C59-891B-6008BCDC0F39}" destId="{62E350D3-37E1-4D46-A827-61BBA21D32E2}" srcOrd="10" destOrd="0" presId="urn:microsoft.com/office/officeart/2005/8/layout/equation1"/>
    <dgm:cxn modelId="{E53D3891-86F7-4B05-8EB2-52146FEE6B9F}" type="presParOf" srcId="{C49DD52D-2DCD-4C59-891B-6008BCDC0F39}" destId="{B682E1B1-5B2A-4D75-B174-C80329DD0879}" srcOrd="11" destOrd="0" presId="urn:microsoft.com/office/officeart/2005/8/layout/equation1"/>
    <dgm:cxn modelId="{77230932-0E0E-4074-B338-9328DE08699C}" type="presParOf" srcId="{C49DD52D-2DCD-4C59-891B-6008BCDC0F39}" destId="{5DB58E5F-8421-4E79-9B6D-068BA50CEF19}" srcOrd="12" destOrd="0" presId="urn:microsoft.com/office/officeart/2005/8/layout/equation1"/>
    <dgm:cxn modelId="{55F9736F-A99D-4F46-A938-B0D5AD89D123}" type="presParOf" srcId="{C49DD52D-2DCD-4C59-891B-6008BCDC0F39}" destId="{5BF2D85C-2116-4AF9-B803-C68887DF4744}" srcOrd="13" destOrd="0" presId="urn:microsoft.com/office/officeart/2005/8/layout/equation1"/>
    <dgm:cxn modelId="{1AF46FFC-A557-4206-ADB3-2D0C5BA213AE}" type="presParOf" srcId="{C49DD52D-2DCD-4C59-891B-6008BCDC0F39}" destId="{4516C373-FBDD-47D6-A729-9B88FAD7E208}" srcOrd="14" destOrd="0" presId="urn:microsoft.com/office/officeart/2005/8/layout/equation1"/>
    <dgm:cxn modelId="{E8C7F109-22C4-42C2-8932-3E773FA6D377}" type="presParOf" srcId="{C49DD52D-2DCD-4C59-891B-6008BCDC0F39}" destId="{B87ABA38-F925-496D-ABA1-10E5C0733C2C}" srcOrd="15" destOrd="0" presId="urn:microsoft.com/office/officeart/2005/8/layout/equation1"/>
    <dgm:cxn modelId="{862F0AD2-8F72-4B29-AFF4-0E7702576917}" type="presParOf" srcId="{C49DD52D-2DCD-4C59-891B-6008BCDC0F39}" destId="{31023E1B-FECA-41DB-ADB2-F4DECFE54FD6}" srcOrd="16"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AB9587-5F5B-4758-89FF-85D63C9FA612}">
      <dsp:nvSpPr>
        <dsp:cNvPr id="0" name=""/>
        <dsp:cNvSpPr/>
      </dsp:nvSpPr>
      <dsp:spPr>
        <a:xfrm>
          <a:off x="0" y="22936"/>
          <a:ext cx="10515600" cy="1223235"/>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IN" sz="5100" kern="1200" dirty="0"/>
            <a:t>Basics of eInvoice</a:t>
          </a:r>
        </a:p>
      </dsp:txBody>
      <dsp:txXfrm>
        <a:off x="59713" y="82649"/>
        <a:ext cx="10396174" cy="1103809"/>
      </dsp:txXfrm>
    </dsp:sp>
    <dsp:sp modelId="{F146816B-335F-42D0-AD5A-B2DB15F1DEE2}">
      <dsp:nvSpPr>
        <dsp:cNvPr id="0" name=""/>
        <dsp:cNvSpPr/>
      </dsp:nvSpPr>
      <dsp:spPr>
        <a:xfrm>
          <a:off x="0" y="1246171"/>
          <a:ext cx="10515600" cy="137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64770" rIns="362712" bIns="64770" numCol="1" spcCol="1270" anchor="t" anchorCtr="0">
          <a:noAutofit/>
        </a:bodyPr>
        <a:lstStyle/>
        <a:p>
          <a:pPr marL="285750" lvl="1" indent="-285750" algn="l" defTabSz="1778000">
            <a:lnSpc>
              <a:spcPct val="90000"/>
            </a:lnSpc>
            <a:spcBef>
              <a:spcPct val="0"/>
            </a:spcBef>
            <a:spcAft>
              <a:spcPct val="20000"/>
            </a:spcAft>
            <a:buChar char="•"/>
          </a:pPr>
          <a:r>
            <a:rPr lang="en-IN" sz="4000" kern="1200" dirty="0"/>
            <a:t>Legal Provisions</a:t>
          </a:r>
        </a:p>
        <a:p>
          <a:pPr marL="285750" lvl="1" indent="-285750" algn="l" defTabSz="1778000">
            <a:lnSpc>
              <a:spcPct val="90000"/>
            </a:lnSpc>
            <a:spcBef>
              <a:spcPct val="0"/>
            </a:spcBef>
            <a:spcAft>
              <a:spcPct val="20000"/>
            </a:spcAft>
            <a:buChar char="•"/>
          </a:pPr>
          <a:r>
            <a:rPr lang="en-IN" sz="4000" kern="1200" dirty="0"/>
            <a:t>Important Aspects of envoice</a:t>
          </a:r>
        </a:p>
      </dsp:txBody>
      <dsp:txXfrm>
        <a:off x="0" y="1246171"/>
        <a:ext cx="10515600" cy="1372410"/>
      </dsp:txXfrm>
    </dsp:sp>
    <dsp:sp modelId="{E055096C-AF13-477D-83FF-9A34AEB005E3}">
      <dsp:nvSpPr>
        <dsp:cNvPr id="0" name=""/>
        <dsp:cNvSpPr/>
      </dsp:nvSpPr>
      <dsp:spPr>
        <a:xfrm>
          <a:off x="0" y="2618581"/>
          <a:ext cx="10515600" cy="1223235"/>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4310" tIns="194310" rIns="194310" bIns="194310" numCol="1" spcCol="1270" anchor="ctr" anchorCtr="0">
          <a:noAutofit/>
        </a:bodyPr>
        <a:lstStyle/>
        <a:p>
          <a:pPr marL="0" lvl="0" indent="0" algn="l" defTabSz="2266950">
            <a:lnSpc>
              <a:spcPct val="90000"/>
            </a:lnSpc>
            <a:spcBef>
              <a:spcPct val="0"/>
            </a:spcBef>
            <a:spcAft>
              <a:spcPct val="35000"/>
            </a:spcAft>
            <a:buNone/>
          </a:pPr>
          <a:r>
            <a:rPr lang="en-IN" sz="5100" kern="1200" dirty="0"/>
            <a:t>eWayBill</a:t>
          </a:r>
        </a:p>
      </dsp:txBody>
      <dsp:txXfrm>
        <a:off x="59713" y="2678294"/>
        <a:ext cx="10396174" cy="1103809"/>
      </dsp:txXfrm>
    </dsp:sp>
    <dsp:sp modelId="{020B4C5F-DF4E-4F57-9729-771E1F6E04B7}">
      <dsp:nvSpPr>
        <dsp:cNvPr id="0" name=""/>
        <dsp:cNvSpPr/>
      </dsp:nvSpPr>
      <dsp:spPr>
        <a:xfrm>
          <a:off x="0" y="3841816"/>
          <a:ext cx="10515600" cy="1372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64770" rIns="362712" bIns="64770" numCol="1" spcCol="1270" anchor="t" anchorCtr="0">
          <a:noAutofit/>
        </a:bodyPr>
        <a:lstStyle/>
        <a:p>
          <a:pPr marL="285750" lvl="1" indent="-285750" algn="l" defTabSz="1778000">
            <a:lnSpc>
              <a:spcPct val="90000"/>
            </a:lnSpc>
            <a:spcBef>
              <a:spcPct val="0"/>
            </a:spcBef>
            <a:spcAft>
              <a:spcPct val="20000"/>
            </a:spcAft>
            <a:buChar char="•"/>
          </a:pPr>
          <a:r>
            <a:rPr lang="en-IN" sz="4000" kern="1200" dirty="0"/>
            <a:t>MOV Forms + Legal Provisions</a:t>
          </a:r>
        </a:p>
        <a:p>
          <a:pPr marL="285750" lvl="1" indent="-285750" algn="l" defTabSz="1778000">
            <a:lnSpc>
              <a:spcPct val="90000"/>
            </a:lnSpc>
            <a:spcBef>
              <a:spcPct val="0"/>
            </a:spcBef>
            <a:spcAft>
              <a:spcPct val="20000"/>
            </a:spcAft>
            <a:buChar char="•"/>
          </a:pPr>
          <a:r>
            <a:rPr lang="en-IN" sz="4000" kern="1200" dirty="0"/>
            <a:t>Important Judgements</a:t>
          </a:r>
        </a:p>
      </dsp:txBody>
      <dsp:txXfrm>
        <a:off x="0" y="3841816"/>
        <a:ext cx="10515600" cy="13724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FCD82D-0FA3-42BC-AF37-D326793CDA04}">
      <dsp:nvSpPr>
        <dsp:cNvPr id="0" name=""/>
        <dsp:cNvSpPr/>
      </dsp:nvSpPr>
      <dsp:spPr>
        <a:xfrm>
          <a:off x="0" y="104150"/>
          <a:ext cx="9223021" cy="622278"/>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IN" sz="2600" kern="1200" dirty="0">
              <a:latin typeface="Calibri" panose="020F0502020204030204" pitchFamily="34" charset="0"/>
              <a:cs typeface="Calibri" panose="020F0502020204030204" pitchFamily="34" charset="0"/>
            </a:rPr>
            <a:t>Special Economic Zone (SEZ) Unit</a:t>
          </a:r>
        </a:p>
      </dsp:txBody>
      <dsp:txXfrm>
        <a:off x="30377" y="134527"/>
        <a:ext cx="9162267" cy="561524"/>
      </dsp:txXfrm>
    </dsp:sp>
    <dsp:sp modelId="{F4D29659-330B-4A21-9B01-4EA9E9B07120}">
      <dsp:nvSpPr>
        <dsp:cNvPr id="0" name=""/>
        <dsp:cNvSpPr/>
      </dsp:nvSpPr>
      <dsp:spPr>
        <a:xfrm>
          <a:off x="0" y="877185"/>
          <a:ext cx="9223021" cy="648745"/>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kern="1200" dirty="0">
              <a:latin typeface="Calibri" panose="020F0502020204030204" pitchFamily="34" charset="0"/>
              <a:cs typeface="Calibri" panose="020F0502020204030204" pitchFamily="34" charset="0"/>
            </a:rPr>
            <a:t>Government department</a:t>
          </a:r>
          <a:endParaRPr lang="en-IN" sz="2600" kern="1200" dirty="0">
            <a:latin typeface="Calibri" panose="020F0502020204030204" pitchFamily="34" charset="0"/>
            <a:cs typeface="Calibri" panose="020F0502020204030204" pitchFamily="34" charset="0"/>
          </a:endParaRPr>
        </a:p>
      </dsp:txBody>
      <dsp:txXfrm>
        <a:off x="31669" y="908854"/>
        <a:ext cx="9159683" cy="585407"/>
      </dsp:txXfrm>
    </dsp:sp>
    <dsp:sp modelId="{435EAB47-82FF-4153-9C62-426CFF2A24C8}">
      <dsp:nvSpPr>
        <dsp:cNvPr id="0" name=""/>
        <dsp:cNvSpPr/>
      </dsp:nvSpPr>
      <dsp:spPr>
        <a:xfrm>
          <a:off x="0" y="1655159"/>
          <a:ext cx="9223021" cy="648040"/>
        </a:xfrm>
        <a:prstGeom prst="round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IN" sz="2600" kern="1200" dirty="0">
              <a:latin typeface="Calibri" panose="020F0502020204030204" pitchFamily="34" charset="0"/>
              <a:cs typeface="Calibri" panose="020F0502020204030204" pitchFamily="34" charset="0"/>
            </a:rPr>
            <a:t>Local Authority</a:t>
          </a:r>
        </a:p>
      </dsp:txBody>
      <dsp:txXfrm>
        <a:off x="31635" y="1686794"/>
        <a:ext cx="9159751" cy="584770"/>
      </dsp:txXfrm>
    </dsp:sp>
    <dsp:sp modelId="{E40FDB93-6224-4F95-BE2B-118A8E9989AB}">
      <dsp:nvSpPr>
        <dsp:cNvPr id="0" name=""/>
        <dsp:cNvSpPr/>
      </dsp:nvSpPr>
      <dsp:spPr>
        <a:xfrm>
          <a:off x="0" y="2444156"/>
          <a:ext cx="9223021" cy="642120"/>
        </a:xfrm>
        <a:prstGeom prst="round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IN" sz="2600" kern="1200" dirty="0">
              <a:latin typeface="Calibri" panose="020F0502020204030204" pitchFamily="34" charset="0"/>
              <a:cs typeface="Calibri" panose="020F0502020204030204" pitchFamily="34" charset="0"/>
            </a:rPr>
            <a:t>Persons covered by CGST Rule 54 (Sub-rules (2), (3), (4), (4A)</a:t>
          </a:r>
        </a:p>
      </dsp:txBody>
      <dsp:txXfrm>
        <a:off x="31346" y="2475502"/>
        <a:ext cx="9160329" cy="579428"/>
      </dsp:txXfrm>
    </dsp:sp>
    <dsp:sp modelId="{1ACF7E1C-876E-48A1-99E3-800829F5F987}">
      <dsp:nvSpPr>
        <dsp:cNvPr id="0" name=""/>
        <dsp:cNvSpPr/>
      </dsp:nvSpPr>
      <dsp:spPr>
        <a:xfrm>
          <a:off x="0" y="3148016"/>
          <a:ext cx="9223021" cy="20566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831"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IN" sz="2000" kern="1200" dirty="0">
              <a:latin typeface="Calibri" panose="020F0502020204030204" pitchFamily="34" charset="0"/>
              <a:cs typeface="Calibri" panose="020F0502020204030204" pitchFamily="34" charset="0"/>
            </a:rPr>
            <a:t>Insurer or a banking company or a financial institution, including NBFC Goods</a:t>
          </a:r>
        </a:p>
        <a:p>
          <a:pPr marL="228600" lvl="1" indent="-228600" algn="l" defTabSz="889000">
            <a:lnSpc>
              <a:spcPct val="90000"/>
            </a:lnSpc>
            <a:spcBef>
              <a:spcPct val="0"/>
            </a:spcBef>
            <a:spcAft>
              <a:spcPct val="20000"/>
            </a:spcAft>
            <a:buChar char="•"/>
          </a:pPr>
          <a:r>
            <a:rPr lang="en-IN" sz="2000" kern="1200" dirty="0">
              <a:latin typeface="Calibri" panose="020F0502020204030204" pitchFamily="34" charset="0"/>
              <a:cs typeface="Calibri" panose="020F0502020204030204" pitchFamily="34" charset="0"/>
            </a:rPr>
            <a:t>Transport Agency</a:t>
          </a:r>
        </a:p>
        <a:p>
          <a:pPr marL="228600" lvl="1" indent="-228600" algn="l" defTabSz="889000">
            <a:lnSpc>
              <a:spcPct val="90000"/>
            </a:lnSpc>
            <a:spcBef>
              <a:spcPct val="0"/>
            </a:spcBef>
            <a:spcAft>
              <a:spcPct val="20000"/>
            </a:spcAft>
            <a:buChar char="•"/>
          </a:pPr>
          <a:r>
            <a:rPr lang="en-IN" sz="2000" kern="1200" dirty="0">
              <a:latin typeface="Calibri" panose="020F0502020204030204" pitchFamily="34" charset="0"/>
              <a:cs typeface="Calibri" panose="020F0502020204030204" pitchFamily="34" charset="0"/>
            </a:rPr>
            <a:t>Passenger transportation service</a:t>
          </a:r>
        </a:p>
        <a:p>
          <a:pPr marL="228600" lvl="1" indent="-228600" algn="l" defTabSz="889000">
            <a:lnSpc>
              <a:spcPct val="90000"/>
            </a:lnSpc>
            <a:spcBef>
              <a:spcPct val="0"/>
            </a:spcBef>
            <a:spcAft>
              <a:spcPct val="20000"/>
            </a:spcAft>
            <a:buChar char="•"/>
          </a:pPr>
          <a:r>
            <a:rPr lang="en-IN" sz="2000" kern="1200" dirty="0">
              <a:latin typeface="Calibri" panose="020F0502020204030204" pitchFamily="34" charset="0"/>
              <a:cs typeface="Calibri" panose="020F0502020204030204" pitchFamily="34" charset="0"/>
            </a:rPr>
            <a:t>Admission to exhibition of cinematograph films in multiplex screens</a:t>
          </a:r>
        </a:p>
      </dsp:txBody>
      <dsp:txXfrm>
        <a:off x="0" y="3148016"/>
        <a:ext cx="9223021" cy="20566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E098AF-1C04-4230-AD22-9F2CAA1C498E}">
      <dsp:nvSpPr>
        <dsp:cNvPr id="0" name=""/>
        <dsp:cNvSpPr/>
      </dsp:nvSpPr>
      <dsp:spPr>
        <a:xfrm>
          <a:off x="0" y="3429"/>
          <a:ext cx="10515600" cy="1031354"/>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IN" sz="4300" kern="1200" dirty="0">
              <a:latin typeface="Calibri" panose="020F0502020204030204" pitchFamily="34" charset="0"/>
              <a:cs typeface="Calibri" panose="020F0502020204030204" pitchFamily="34" charset="0"/>
            </a:rPr>
            <a:t>Invoice for movement of Goods </a:t>
          </a:r>
          <a:endParaRPr lang="en-IN" sz="4300" kern="1200" dirty="0"/>
        </a:p>
      </dsp:txBody>
      <dsp:txXfrm>
        <a:off x="50347" y="53776"/>
        <a:ext cx="10414906" cy="930660"/>
      </dsp:txXfrm>
    </dsp:sp>
    <dsp:sp modelId="{C98CE5FC-63F6-415A-8F33-3547C4954CAA}">
      <dsp:nvSpPr>
        <dsp:cNvPr id="0" name=""/>
        <dsp:cNvSpPr/>
      </dsp:nvSpPr>
      <dsp:spPr>
        <a:xfrm>
          <a:off x="0" y="1034784"/>
          <a:ext cx="10515600" cy="712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54610" rIns="305816" bIns="54610" numCol="1" spcCol="1270" anchor="t" anchorCtr="0">
          <a:noAutofit/>
        </a:bodyPr>
        <a:lstStyle/>
        <a:p>
          <a:pPr marL="285750" lvl="1" indent="-285750" algn="l" defTabSz="1511300">
            <a:lnSpc>
              <a:spcPct val="90000"/>
            </a:lnSpc>
            <a:spcBef>
              <a:spcPct val="0"/>
            </a:spcBef>
            <a:spcAft>
              <a:spcPct val="20000"/>
            </a:spcAft>
            <a:buChar char="•"/>
          </a:pPr>
          <a:r>
            <a:rPr lang="en-IN" sz="3400" kern="1200" dirty="0"/>
            <a:t>Before commencing movement</a:t>
          </a:r>
        </a:p>
      </dsp:txBody>
      <dsp:txXfrm>
        <a:off x="0" y="1034784"/>
        <a:ext cx="10515600" cy="712080"/>
      </dsp:txXfrm>
    </dsp:sp>
    <dsp:sp modelId="{6A6B2AEE-6094-4F1D-938D-DB5524EFD983}">
      <dsp:nvSpPr>
        <dsp:cNvPr id="0" name=""/>
        <dsp:cNvSpPr/>
      </dsp:nvSpPr>
      <dsp:spPr>
        <a:xfrm>
          <a:off x="0" y="1746864"/>
          <a:ext cx="10515600" cy="1031354"/>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IN" sz="4300" kern="1200" dirty="0">
              <a:latin typeface="Calibri" panose="020F0502020204030204" pitchFamily="34" charset="0"/>
              <a:cs typeface="Calibri" panose="020F0502020204030204" pitchFamily="34" charset="0"/>
            </a:rPr>
            <a:t>Invoice for across the counter sale</a:t>
          </a:r>
        </a:p>
      </dsp:txBody>
      <dsp:txXfrm>
        <a:off x="50347" y="1797211"/>
        <a:ext cx="10414906" cy="930660"/>
      </dsp:txXfrm>
    </dsp:sp>
    <dsp:sp modelId="{F248585B-920B-42E5-83BB-66845897BB8E}">
      <dsp:nvSpPr>
        <dsp:cNvPr id="0" name=""/>
        <dsp:cNvSpPr/>
      </dsp:nvSpPr>
      <dsp:spPr>
        <a:xfrm>
          <a:off x="0" y="2778218"/>
          <a:ext cx="10515600" cy="712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54610" rIns="305816" bIns="54610" numCol="1" spcCol="1270" anchor="t" anchorCtr="0">
          <a:noAutofit/>
        </a:bodyPr>
        <a:lstStyle/>
        <a:p>
          <a:pPr marL="285750" lvl="1" indent="-285750" algn="l" defTabSz="1511300">
            <a:lnSpc>
              <a:spcPct val="90000"/>
            </a:lnSpc>
            <a:spcBef>
              <a:spcPct val="0"/>
            </a:spcBef>
            <a:spcAft>
              <a:spcPct val="20000"/>
            </a:spcAft>
            <a:buChar char="•"/>
          </a:pPr>
          <a:r>
            <a:rPr lang="en-IN" sz="3400" kern="1200" dirty="0">
              <a:latin typeface="Calibri" panose="020F0502020204030204" pitchFamily="34" charset="0"/>
              <a:cs typeface="Calibri" panose="020F0502020204030204" pitchFamily="34" charset="0"/>
            </a:rPr>
            <a:t>Before completing the sale </a:t>
          </a:r>
        </a:p>
      </dsp:txBody>
      <dsp:txXfrm>
        <a:off x="0" y="2778218"/>
        <a:ext cx="10515600" cy="712080"/>
      </dsp:txXfrm>
    </dsp:sp>
    <dsp:sp modelId="{7EA51244-60FA-4CA3-938A-B32E6D10DBB1}">
      <dsp:nvSpPr>
        <dsp:cNvPr id="0" name=""/>
        <dsp:cNvSpPr/>
      </dsp:nvSpPr>
      <dsp:spPr>
        <a:xfrm>
          <a:off x="0" y="3490299"/>
          <a:ext cx="10515600" cy="1031354"/>
        </a:xfrm>
        <a:prstGeom prst="round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IN" sz="4300" kern="1200" dirty="0">
              <a:latin typeface="Calibri" panose="020F0502020204030204" pitchFamily="34" charset="0"/>
              <a:cs typeface="Calibri" panose="020F0502020204030204" pitchFamily="34" charset="0"/>
            </a:rPr>
            <a:t>Invoice for services</a:t>
          </a:r>
        </a:p>
      </dsp:txBody>
      <dsp:txXfrm>
        <a:off x="50347" y="3540646"/>
        <a:ext cx="10414906" cy="930660"/>
      </dsp:txXfrm>
    </dsp:sp>
    <dsp:sp modelId="{019FC962-9E56-426D-A4AC-499BF4CC63D5}">
      <dsp:nvSpPr>
        <dsp:cNvPr id="0" name=""/>
        <dsp:cNvSpPr/>
      </dsp:nvSpPr>
      <dsp:spPr>
        <a:xfrm>
          <a:off x="0" y="4521653"/>
          <a:ext cx="10515600" cy="712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54610" rIns="305816" bIns="54610" numCol="1" spcCol="1270" anchor="t" anchorCtr="0">
          <a:noAutofit/>
        </a:bodyPr>
        <a:lstStyle/>
        <a:p>
          <a:pPr marL="285750" lvl="1" indent="-285750" algn="l" defTabSz="1511300">
            <a:lnSpc>
              <a:spcPct val="90000"/>
            </a:lnSpc>
            <a:spcBef>
              <a:spcPct val="0"/>
            </a:spcBef>
            <a:spcAft>
              <a:spcPct val="20000"/>
            </a:spcAft>
            <a:buChar char="•"/>
          </a:pPr>
          <a:r>
            <a:rPr lang="en-IN" sz="3400" kern="1200" dirty="0">
              <a:latin typeface="Calibri" panose="020F0502020204030204" pitchFamily="34" charset="0"/>
              <a:cs typeface="Calibri" panose="020F0502020204030204" pitchFamily="34" charset="0"/>
            </a:rPr>
            <a:t>Before issuing of Invoice to the customer</a:t>
          </a:r>
        </a:p>
      </dsp:txBody>
      <dsp:txXfrm>
        <a:off x="0" y="4521653"/>
        <a:ext cx="10515600" cy="7120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9A014A-C8E9-42AF-92DF-18E8800941F5}">
      <dsp:nvSpPr>
        <dsp:cNvPr id="0" name=""/>
        <dsp:cNvSpPr/>
      </dsp:nvSpPr>
      <dsp:spPr>
        <a:xfrm>
          <a:off x="2412" y="629795"/>
          <a:ext cx="1584590" cy="1584590"/>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l" defTabSz="889000">
            <a:lnSpc>
              <a:spcPct val="90000"/>
            </a:lnSpc>
            <a:spcBef>
              <a:spcPct val="0"/>
            </a:spcBef>
            <a:spcAft>
              <a:spcPct val="35000"/>
            </a:spcAft>
            <a:buNone/>
          </a:pPr>
          <a:r>
            <a:rPr lang="en-IN" sz="2000" kern="1200" dirty="0"/>
            <a:t>Registered person under GST</a:t>
          </a:r>
        </a:p>
        <a:p>
          <a:pPr marL="171450" lvl="1" indent="-171450" algn="l" defTabSz="711200">
            <a:lnSpc>
              <a:spcPct val="90000"/>
            </a:lnSpc>
            <a:spcBef>
              <a:spcPct val="0"/>
            </a:spcBef>
            <a:spcAft>
              <a:spcPct val="15000"/>
            </a:spcAft>
            <a:buChar char="•"/>
          </a:pPr>
          <a:r>
            <a:rPr lang="en-IN" sz="1600" kern="1200" dirty="0"/>
            <a:t>Causes movement of goods</a:t>
          </a:r>
        </a:p>
      </dsp:txBody>
      <dsp:txXfrm>
        <a:off x="2412" y="629795"/>
        <a:ext cx="1584590" cy="1584590"/>
      </dsp:txXfrm>
    </dsp:sp>
    <dsp:sp modelId="{86542355-C8EC-4E1D-AD8F-1C203E866861}">
      <dsp:nvSpPr>
        <dsp:cNvPr id="0" name=""/>
        <dsp:cNvSpPr/>
      </dsp:nvSpPr>
      <dsp:spPr>
        <a:xfrm>
          <a:off x="1593436" y="962559"/>
          <a:ext cx="919062" cy="919062"/>
        </a:xfrm>
        <a:prstGeom prst="mathPlus">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IN" sz="1400" kern="1200" dirty="0"/>
        </a:p>
      </dsp:txBody>
      <dsp:txXfrm>
        <a:off x="1715258" y="1314008"/>
        <a:ext cx="675418" cy="216164"/>
      </dsp:txXfrm>
    </dsp:sp>
    <dsp:sp modelId="{1CDDC3D7-9102-44E3-BB73-395081E328C2}">
      <dsp:nvSpPr>
        <dsp:cNvPr id="0" name=""/>
        <dsp:cNvSpPr/>
      </dsp:nvSpPr>
      <dsp:spPr>
        <a:xfrm>
          <a:off x="2518932" y="629795"/>
          <a:ext cx="1584590" cy="1584590"/>
        </a:xfrm>
        <a:prstGeom prst="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IN" sz="2000" kern="1200" dirty="0"/>
            <a:t>Consignment value &gt; Rs.50,000</a:t>
          </a:r>
        </a:p>
      </dsp:txBody>
      <dsp:txXfrm>
        <a:off x="2518932" y="629795"/>
        <a:ext cx="1584590" cy="1584590"/>
      </dsp:txXfrm>
    </dsp:sp>
    <dsp:sp modelId="{1AF46AB5-61B8-474E-A6BA-FFF9CB8EFAD8}">
      <dsp:nvSpPr>
        <dsp:cNvPr id="0" name=""/>
        <dsp:cNvSpPr/>
      </dsp:nvSpPr>
      <dsp:spPr>
        <a:xfrm>
          <a:off x="4109956" y="962559"/>
          <a:ext cx="919062" cy="919062"/>
        </a:xfrm>
        <a:prstGeom prst="mathPlus">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IN" sz="1400" kern="1200" dirty="0"/>
        </a:p>
      </dsp:txBody>
      <dsp:txXfrm>
        <a:off x="4231778" y="1314008"/>
        <a:ext cx="675418" cy="216164"/>
      </dsp:txXfrm>
    </dsp:sp>
    <dsp:sp modelId="{C7D3B469-A8A1-46E5-845E-3CD973D4D0B5}">
      <dsp:nvSpPr>
        <dsp:cNvPr id="0" name=""/>
        <dsp:cNvSpPr/>
      </dsp:nvSpPr>
      <dsp:spPr>
        <a:xfrm>
          <a:off x="5035439" y="710118"/>
          <a:ext cx="1584590" cy="1584590"/>
        </a:xfrm>
        <a:prstGeom prst="flowChartProcess">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kern="1200" dirty="0"/>
            <a:t>Supply, other than supply and inward supply from URD</a:t>
          </a:r>
        </a:p>
      </dsp:txBody>
      <dsp:txXfrm>
        <a:off x="5035439" y="710118"/>
        <a:ext cx="1584590" cy="1584590"/>
      </dsp:txXfrm>
    </dsp:sp>
    <dsp:sp modelId="{62E350D3-37E1-4D46-A827-61BBA21D32E2}">
      <dsp:nvSpPr>
        <dsp:cNvPr id="0" name=""/>
        <dsp:cNvSpPr/>
      </dsp:nvSpPr>
      <dsp:spPr>
        <a:xfrm>
          <a:off x="6626476" y="962559"/>
          <a:ext cx="919062" cy="919062"/>
        </a:xfrm>
        <a:prstGeom prst="mathPlus">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IN" sz="1400" kern="1200" dirty="0"/>
        </a:p>
      </dsp:txBody>
      <dsp:txXfrm>
        <a:off x="6748298" y="1314008"/>
        <a:ext cx="675418" cy="216164"/>
      </dsp:txXfrm>
    </dsp:sp>
    <dsp:sp modelId="{5DB58E5F-8421-4E79-9B6D-068BA50CEF19}">
      <dsp:nvSpPr>
        <dsp:cNvPr id="0" name=""/>
        <dsp:cNvSpPr/>
      </dsp:nvSpPr>
      <dsp:spPr>
        <a:xfrm>
          <a:off x="7551972" y="629795"/>
          <a:ext cx="1584590" cy="1584590"/>
        </a:xfrm>
        <a:prstGeom prst="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IN" sz="2000" kern="1200" dirty="0"/>
            <a:t>Furnish information in </a:t>
          </a:r>
          <a:r>
            <a:rPr lang="en-IN" sz="2000" kern="1200" dirty="0">
              <a:solidFill>
                <a:schemeClr val="bg1"/>
              </a:solidFill>
            </a:rPr>
            <a:t>Part A of EWB-01</a:t>
          </a:r>
        </a:p>
      </dsp:txBody>
      <dsp:txXfrm>
        <a:off x="7551972" y="629795"/>
        <a:ext cx="1584590" cy="1584590"/>
      </dsp:txXfrm>
    </dsp:sp>
    <dsp:sp modelId="{4516C373-FBDD-47D6-A729-9B88FAD7E208}">
      <dsp:nvSpPr>
        <dsp:cNvPr id="0" name=""/>
        <dsp:cNvSpPr/>
      </dsp:nvSpPr>
      <dsp:spPr>
        <a:xfrm>
          <a:off x="9142995" y="962559"/>
          <a:ext cx="919062" cy="919062"/>
        </a:xfrm>
        <a:prstGeom prst="mathEqual">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IN" sz="2000" kern="1200" dirty="0"/>
        </a:p>
      </dsp:txBody>
      <dsp:txXfrm>
        <a:off x="9264817" y="1151886"/>
        <a:ext cx="675418" cy="540408"/>
      </dsp:txXfrm>
    </dsp:sp>
    <dsp:sp modelId="{31023E1B-FECA-41DB-ADB2-F4DECFE54FD6}">
      <dsp:nvSpPr>
        <dsp:cNvPr id="0" name=""/>
        <dsp:cNvSpPr/>
      </dsp:nvSpPr>
      <dsp:spPr>
        <a:xfrm>
          <a:off x="10068491" y="629795"/>
          <a:ext cx="1584590" cy="1584590"/>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IN" sz="2000" kern="1200" dirty="0"/>
            <a:t>Unique number</a:t>
          </a:r>
        </a:p>
        <a:p>
          <a:pPr marL="0" lvl="0" indent="0" algn="ctr" defTabSz="889000">
            <a:lnSpc>
              <a:spcPct val="90000"/>
            </a:lnSpc>
            <a:spcBef>
              <a:spcPct val="0"/>
            </a:spcBef>
            <a:spcAft>
              <a:spcPct val="35000"/>
            </a:spcAft>
            <a:buNone/>
          </a:pPr>
          <a:r>
            <a:rPr lang="en-IN" sz="2000" kern="1200" dirty="0"/>
            <a:t>(EWBN)</a:t>
          </a:r>
        </a:p>
      </dsp:txBody>
      <dsp:txXfrm>
        <a:off x="10068491" y="629795"/>
        <a:ext cx="1584590" cy="158459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95564-F9FC-40ED-9AE1-DABF1C4C6A27}" type="datetimeFigureOut">
              <a:rPr lang="en-IN" smtClean="0"/>
              <a:t>07-10-2023</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6B9753-F6D8-4D58-9FB4-8D7E3E58C5FF}" type="slidenum">
              <a:rPr lang="en-IN" smtClean="0"/>
              <a:t>‹#›</a:t>
            </a:fld>
            <a:endParaRPr lang="en-IN" dirty="0"/>
          </a:p>
        </p:txBody>
      </p:sp>
    </p:spTree>
    <p:extLst>
      <p:ext uri="{BB962C8B-B14F-4D97-AF65-F5344CB8AC3E}">
        <p14:creationId xmlns:p14="http://schemas.microsoft.com/office/powerpoint/2010/main" val="634530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2</a:t>
            </a:fld>
            <a:endParaRPr lang="en-IN" dirty="0"/>
          </a:p>
        </p:txBody>
      </p:sp>
    </p:spTree>
    <p:extLst>
      <p:ext uri="{BB962C8B-B14F-4D97-AF65-F5344CB8AC3E}">
        <p14:creationId xmlns:p14="http://schemas.microsoft.com/office/powerpoint/2010/main" val="17680652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13</a:t>
            </a:fld>
            <a:endParaRPr lang="en-IN" dirty="0"/>
          </a:p>
        </p:txBody>
      </p:sp>
    </p:spTree>
    <p:extLst>
      <p:ext uri="{BB962C8B-B14F-4D97-AF65-F5344CB8AC3E}">
        <p14:creationId xmlns:p14="http://schemas.microsoft.com/office/powerpoint/2010/main" val="41045140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14</a:t>
            </a:fld>
            <a:endParaRPr lang="en-IN" dirty="0"/>
          </a:p>
        </p:txBody>
      </p:sp>
    </p:spTree>
    <p:extLst>
      <p:ext uri="{BB962C8B-B14F-4D97-AF65-F5344CB8AC3E}">
        <p14:creationId xmlns:p14="http://schemas.microsoft.com/office/powerpoint/2010/main" val="3281020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15</a:t>
            </a:fld>
            <a:endParaRPr lang="en-IN" dirty="0"/>
          </a:p>
        </p:txBody>
      </p:sp>
    </p:spTree>
    <p:extLst>
      <p:ext uri="{BB962C8B-B14F-4D97-AF65-F5344CB8AC3E}">
        <p14:creationId xmlns:p14="http://schemas.microsoft.com/office/powerpoint/2010/main" val="2751433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16</a:t>
            </a:fld>
            <a:endParaRPr lang="en-IN" dirty="0"/>
          </a:p>
        </p:txBody>
      </p:sp>
    </p:spTree>
    <p:extLst>
      <p:ext uri="{BB962C8B-B14F-4D97-AF65-F5344CB8AC3E}">
        <p14:creationId xmlns:p14="http://schemas.microsoft.com/office/powerpoint/2010/main" val="21792115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17</a:t>
            </a:fld>
            <a:endParaRPr lang="en-IN" dirty="0"/>
          </a:p>
        </p:txBody>
      </p:sp>
    </p:spTree>
    <p:extLst>
      <p:ext uri="{BB962C8B-B14F-4D97-AF65-F5344CB8AC3E}">
        <p14:creationId xmlns:p14="http://schemas.microsoft.com/office/powerpoint/2010/main" val="10860849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20</a:t>
            </a:fld>
            <a:endParaRPr lang="en-IN" dirty="0"/>
          </a:p>
        </p:txBody>
      </p:sp>
    </p:spTree>
    <p:extLst>
      <p:ext uri="{BB962C8B-B14F-4D97-AF65-F5344CB8AC3E}">
        <p14:creationId xmlns:p14="http://schemas.microsoft.com/office/powerpoint/2010/main" val="1102353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21</a:t>
            </a:fld>
            <a:endParaRPr lang="en-IN" dirty="0"/>
          </a:p>
        </p:txBody>
      </p:sp>
    </p:spTree>
    <p:extLst>
      <p:ext uri="{BB962C8B-B14F-4D97-AF65-F5344CB8AC3E}">
        <p14:creationId xmlns:p14="http://schemas.microsoft.com/office/powerpoint/2010/main" val="12258057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22</a:t>
            </a:fld>
            <a:endParaRPr lang="en-IN" dirty="0"/>
          </a:p>
        </p:txBody>
      </p:sp>
    </p:spTree>
    <p:extLst>
      <p:ext uri="{BB962C8B-B14F-4D97-AF65-F5344CB8AC3E}">
        <p14:creationId xmlns:p14="http://schemas.microsoft.com/office/powerpoint/2010/main" val="36280080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23</a:t>
            </a:fld>
            <a:endParaRPr lang="en-IN" dirty="0"/>
          </a:p>
        </p:txBody>
      </p:sp>
    </p:spTree>
    <p:extLst>
      <p:ext uri="{BB962C8B-B14F-4D97-AF65-F5344CB8AC3E}">
        <p14:creationId xmlns:p14="http://schemas.microsoft.com/office/powerpoint/2010/main" val="31535569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24</a:t>
            </a:fld>
            <a:endParaRPr lang="en-IN" dirty="0"/>
          </a:p>
        </p:txBody>
      </p:sp>
    </p:spTree>
    <p:extLst>
      <p:ext uri="{BB962C8B-B14F-4D97-AF65-F5344CB8AC3E}">
        <p14:creationId xmlns:p14="http://schemas.microsoft.com/office/powerpoint/2010/main" val="886772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3</a:t>
            </a:fld>
            <a:endParaRPr lang="en-IN" dirty="0"/>
          </a:p>
        </p:txBody>
      </p:sp>
    </p:spTree>
    <p:extLst>
      <p:ext uri="{BB962C8B-B14F-4D97-AF65-F5344CB8AC3E}">
        <p14:creationId xmlns:p14="http://schemas.microsoft.com/office/powerpoint/2010/main" val="17887281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25</a:t>
            </a:fld>
            <a:endParaRPr lang="en-IN" dirty="0"/>
          </a:p>
        </p:txBody>
      </p:sp>
    </p:spTree>
    <p:extLst>
      <p:ext uri="{BB962C8B-B14F-4D97-AF65-F5344CB8AC3E}">
        <p14:creationId xmlns:p14="http://schemas.microsoft.com/office/powerpoint/2010/main" val="14493281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a:p>
            <a:r>
              <a:rPr lang="en-US" sz="1200" dirty="0"/>
              <a:t>Circular No. -41/15/2018 dated 13.04.2018 - Old</a:t>
            </a:r>
            <a:endParaRPr lang="en-IN" dirty="0"/>
          </a:p>
        </p:txBody>
      </p:sp>
      <p:sp>
        <p:nvSpPr>
          <p:cNvPr id="4" name="Header Placeholder 3"/>
          <p:cNvSpPr>
            <a:spLocks noGrp="1"/>
          </p:cNvSpPr>
          <p:nvPr>
            <p:ph type="hdr" sz="quarter"/>
          </p:nvPr>
        </p:nvSpPr>
        <p:spPr/>
        <p:txBody>
          <a:bodyPr/>
          <a:lstStyle/>
          <a:p>
            <a:endParaRPr lang="en-IN" dirty="0"/>
          </a:p>
        </p:txBody>
      </p:sp>
      <p:sp>
        <p:nvSpPr>
          <p:cNvPr id="5" name="Footer Placeholder 4"/>
          <p:cNvSpPr>
            <a:spLocks noGrp="1"/>
          </p:cNvSpPr>
          <p:nvPr>
            <p:ph type="ftr" sz="quarter" idx="4"/>
          </p:nvPr>
        </p:nvSpPr>
        <p:spPr/>
        <p:txBody>
          <a:bodyPr/>
          <a:lstStyle/>
          <a:p>
            <a:endParaRPr lang="en-IN" dirty="0"/>
          </a:p>
        </p:txBody>
      </p:sp>
      <p:sp>
        <p:nvSpPr>
          <p:cNvPr id="6" name="Slide Number Placeholder 5"/>
          <p:cNvSpPr>
            <a:spLocks noGrp="1"/>
          </p:cNvSpPr>
          <p:nvPr>
            <p:ph type="sldNum" sz="quarter" idx="5"/>
          </p:nvPr>
        </p:nvSpPr>
        <p:spPr/>
        <p:txBody>
          <a:bodyPr/>
          <a:lstStyle/>
          <a:p>
            <a:fld id="{2396D4A3-95C9-426E-B663-7AD0A671F08E}" type="slidenum">
              <a:rPr lang="en-IN" smtClean="0"/>
              <a:t>33</a:t>
            </a:fld>
            <a:endParaRPr lang="en-IN" dirty="0"/>
          </a:p>
        </p:txBody>
      </p:sp>
    </p:spTree>
    <p:extLst>
      <p:ext uri="{BB962C8B-B14F-4D97-AF65-F5344CB8AC3E}">
        <p14:creationId xmlns:p14="http://schemas.microsoft.com/office/powerpoint/2010/main" val="37783217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Header Placeholder 3"/>
          <p:cNvSpPr>
            <a:spLocks noGrp="1"/>
          </p:cNvSpPr>
          <p:nvPr>
            <p:ph type="hdr" sz="quarter" idx="10"/>
          </p:nvPr>
        </p:nvSpPr>
        <p:spPr/>
        <p:txBody>
          <a:bodyPr/>
          <a:lstStyle/>
          <a:p>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2396D4A3-95C9-426E-B663-7AD0A671F08E}" type="slidenum">
              <a:rPr lang="en-IN" smtClean="0"/>
              <a:t>34</a:t>
            </a:fld>
            <a:endParaRPr lang="en-IN" dirty="0"/>
          </a:p>
        </p:txBody>
      </p:sp>
    </p:spTree>
    <p:extLst>
      <p:ext uri="{BB962C8B-B14F-4D97-AF65-F5344CB8AC3E}">
        <p14:creationId xmlns:p14="http://schemas.microsoft.com/office/powerpoint/2010/main" val="39878772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Header Placeholder 3"/>
          <p:cNvSpPr>
            <a:spLocks noGrp="1"/>
          </p:cNvSpPr>
          <p:nvPr>
            <p:ph type="hdr" sz="quarter" idx="10"/>
          </p:nvPr>
        </p:nvSpPr>
        <p:spPr/>
        <p:txBody>
          <a:bodyPr/>
          <a:lstStyle/>
          <a:p>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2396D4A3-95C9-426E-B663-7AD0A671F08E}" type="slidenum">
              <a:rPr lang="en-IN" smtClean="0"/>
              <a:t>35</a:t>
            </a:fld>
            <a:endParaRPr lang="en-IN" dirty="0"/>
          </a:p>
        </p:txBody>
      </p:sp>
    </p:spTree>
    <p:extLst>
      <p:ext uri="{BB962C8B-B14F-4D97-AF65-F5344CB8AC3E}">
        <p14:creationId xmlns:p14="http://schemas.microsoft.com/office/powerpoint/2010/main" val="25554668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A division bench of justices Dinesh Maheshwari and Hrishekesh Roy not only set aside the penalty levied by the GST officer, but also increased the fine imposed on him, by the High Court for the State of Telangana at Hyderabad from Rs 10,000 to Rs 69,000.</a:t>
            </a:r>
          </a:p>
        </p:txBody>
      </p:sp>
      <p:sp>
        <p:nvSpPr>
          <p:cNvPr id="4" name="Header Placeholder 3"/>
          <p:cNvSpPr>
            <a:spLocks noGrp="1"/>
          </p:cNvSpPr>
          <p:nvPr>
            <p:ph type="hdr" sz="quarter"/>
          </p:nvPr>
        </p:nvSpPr>
        <p:spPr/>
        <p:txBody>
          <a:bodyPr/>
          <a:lstStyle/>
          <a:p>
            <a:endParaRPr lang="en-IN" dirty="0"/>
          </a:p>
        </p:txBody>
      </p:sp>
      <p:sp>
        <p:nvSpPr>
          <p:cNvPr id="5" name="Footer Placeholder 4"/>
          <p:cNvSpPr>
            <a:spLocks noGrp="1"/>
          </p:cNvSpPr>
          <p:nvPr>
            <p:ph type="ftr" sz="quarter" idx="4"/>
          </p:nvPr>
        </p:nvSpPr>
        <p:spPr/>
        <p:txBody>
          <a:bodyPr/>
          <a:lstStyle/>
          <a:p>
            <a:endParaRPr lang="en-IN" dirty="0"/>
          </a:p>
        </p:txBody>
      </p:sp>
      <p:sp>
        <p:nvSpPr>
          <p:cNvPr id="6" name="Slide Number Placeholder 5"/>
          <p:cNvSpPr>
            <a:spLocks noGrp="1"/>
          </p:cNvSpPr>
          <p:nvPr>
            <p:ph type="sldNum" sz="quarter" idx="5"/>
          </p:nvPr>
        </p:nvSpPr>
        <p:spPr/>
        <p:txBody>
          <a:bodyPr/>
          <a:lstStyle/>
          <a:p>
            <a:fld id="{2396D4A3-95C9-426E-B663-7AD0A671F08E}" type="slidenum">
              <a:rPr lang="en-IN" smtClean="0"/>
              <a:pPr/>
              <a:t>45</a:t>
            </a:fld>
            <a:endParaRPr lang="en-IN" dirty="0"/>
          </a:p>
        </p:txBody>
      </p:sp>
    </p:spTree>
    <p:extLst>
      <p:ext uri="{BB962C8B-B14F-4D97-AF65-F5344CB8AC3E}">
        <p14:creationId xmlns:p14="http://schemas.microsoft.com/office/powerpoint/2010/main" val="4151579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F29C38-2D70-42CA-A344-A7C161015585}" type="slidenum">
              <a:rPr kumimoji="0" lang="en-IN" sz="1200" b="0" i="0" u="none" strike="noStrike" kern="1200" cap="none" spc="0" normalizeH="0" baseline="0" noProof="0" smtClean="0">
                <a:ln>
                  <a:noFill/>
                </a:ln>
                <a:solidFill>
                  <a:prstClr val="black"/>
                </a:solidFill>
                <a:effectLst/>
                <a:uLnTx/>
                <a:uFillTx/>
                <a:latin typeface="Calibri Light" panose="020F03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IN" sz="1200" b="0" i="0" u="none" strike="noStrike" kern="1200" cap="none" spc="0" normalizeH="0" baseline="0" noProof="0" dirty="0">
              <a:ln>
                <a:noFill/>
              </a:ln>
              <a:solidFill>
                <a:prstClr val="black"/>
              </a:solidFill>
              <a:effectLst/>
              <a:uLnTx/>
              <a:uFillTx/>
              <a:latin typeface="Calibri Light" panose="020F0302020204030204" pitchFamily="34" charset="0"/>
              <a:ea typeface="+mn-ea"/>
              <a:cs typeface="+mn-cs"/>
            </a:endParaRPr>
          </a:p>
        </p:txBody>
      </p:sp>
    </p:spTree>
    <p:extLst>
      <p:ext uri="{BB962C8B-B14F-4D97-AF65-F5344CB8AC3E}">
        <p14:creationId xmlns:p14="http://schemas.microsoft.com/office/powerpoint/2010/main" val="4024658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5</a:t>
            </a:fld>
            <a:endParaRPr lang="en-IN" dirty="0"/>
          </a:p>
        </p:txBody>
      </p:sp>
    </p:spTree>
    <p:extLst>
      <p:ext uri="{BB962C8B-B14F-4D97-AF65-F5344CB8AC3E}">
        <p14:creationId xmlns:p14="http://schemas.microsoft.com/office/powerpoint/2010/main" val="20825226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6</a:t>
            </a:fld>
            <a:endParaRPr lang="en-IN" dirty="0"/>
          </a:p>
        </p:txBody>
      </p:sp>
    </p:spTree>
    <p:extLst>
      <p:ext uri="{BB962C8B-B14F-4D97-AF65-F5344CB8AC3E}">
        <p14:creationId xmlns:p14="http://schemas.microsoft.com/office/powerpoint/2010/main" val="2111802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7</a:t>
            </a:fld>
            <a:endParaRPr lang="en-IN" dirty="0"/>
          </a:p>
        </p:txBody>
      </p:sp>
    </p:spTree>
    <p:extLst>
      <p:ext uri="{BB962C8B-B14F-4D97-AF65-F5344CB8AC3E}">
        <p14:creationId xmlns:p14="http://schemas.microsoft.com/office/powerpoint/2010/main" val="2435632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9</a:t>
            </a:fld>
            <a:endParaRPr lang="en-IN" dirty="0"/>
          </a:p>
        </p:txBody>
      </p:sp>
    </p:spTree>
    <p:extLst>
      <p:ext uri="{BB962C8B-B14F-4D97-AF65-F5344CB8AC3E}">
        <p14:creationId xmlns:p14="http://schemas.microsoft.com/office/powerpoint/2010/main" val="3824968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10</a:t>
            </a:fld>
            <a:endParaRPr lang="en-IN" dirty="0"/>
          </a:p>
        </p:txBody>
      </p:sp>
    </p:spTree>
    <p:extLst>
      <p:ext uri="{BB962C8B-B14F-4D97-AF65-F5344CB8AC3E}">
        <p14:creationId xmlns:p14="http://schemas.microsoft.com/office/powerpoint/2010/main" val="722922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11</a:t>
            </a:fld>
            <a:endParaRPr lang="en-IN" dirty="0"/>
          </a:p>
        </p:txBody>
      </p:sp>
    </p:spTree>
    <p:extLst>
      <p:ext uri="{BB962C8B-B14F-4D97-AF65-F5344CB8AC3E}">
        <p14:creationId xmlns:p14="http://schemas.microsoft.com/office/powerpoint/2010/main" val="102988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36B9753-F6D8-4D58-9FB4-8D7E3E58C5FF}" type="slidenum">
              <a:rPr lang="en-IN" smtClean="0"/>
              <a:t>12</a:t>
            </a:fld>
            <a:endParaRPr lang="en-IN" dirty="0"/>
          </a:p>
        </p:txBody>
      </p:sp>
    </p:spTree>
    <p:extLst>
      <p:ext uri="{BB962C8B-B14F-4D97-AF65-F5344CB8AC3E}">
        <p14:creationId xmlns:p14="http://schemas.microsoft.com/office/powerpoint/2010/main" val="1175020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a:xfrm>
            <a:off x="1898181" y="6479179"/>
            <a:ext cx="2743200" cy="365125"/>
          </a:xfrm>
          <a:prstGeom prst="rect">
            <a:avLst/>
          </a:prstGeom>
        </p:spPr>
        <p:txBody>
          <a:bodyPr/>
          <a:lstStyle/>
          <a:p>
            <a:fld id="{0C65E8B5-6A72-495A-9DB3-FDA4CD43D39C}" type="datetimeFigureOut">
              <a:rPr lang="en-IN" smtClean="0"/>
              <a:t>07-10-2023</a:t>
            </a:fld>
            <a:endParaRPr lang="en-IN" dirty="0"/>
          </a:p>
        </p:txBody>
      </p:sp>
      <p:sp>
        <p:nvSpPr>
          <p:cNvPr id="5" name="Footer Placeholder 4"/>
          <p:cNvSpPr>
            <a:spLocks noGrp="1"/>
          </p:cNvSpPr>
          <p:nvPr>
            <p:ph type="ftr" sz="quarter" idx="11"/>
          </p:nvPr>
        </p:nvSpPr>
        <p:spPr>
          <a:xfrm>
            <a:off x="4038600" y="6497378"/>
            <a:ext cx="4114800" cy="365125"/>
          </a:xfrm>
        </p:spPr>
        <p:txBody>
          <a:bodyPr/>
          <a:lstStyle>
            <a:lvl1pPr>
              <a:defRPr>
                <a:solidFill>
                  <a:schemeClr val="bg1"/>
                </a:solidFill>
              </a:defRPr>
            </a:lvl1pPr>
          </a:lstStyle>
          <a:p>
            <a:r>
              <a:rPr lang="en-IN" dirty="0"/>
              <a:t>VnV</a:t>
            </a:r>
          </a:p>
        </p:txBody>
      </p:sp>
      <p:sp>
        <p:nvSpPr>
          <p:cNvPr id="6" name="Slide Number Placeholder 5"/>
          <p:cNvSpPr>
            <a:spLocks noGrp="1"/>
          </p:cNvSpPr>
          <p:nvPr>
            <p:ph type="sldNum" sz="quarter" idx="12"/>
          </p:nvPr>
        </p:nvSpPr>
        <p:spPr>
          <a:xfrm>
            <a:off x="9274793" y="6497378"/>
            <a:ext cx="2743200" cy="365125"/>
          </a:xfrm>
        </p:spPr>
        <p:txBody>
          <a:bodyPr/>
          <a:lstStyle>
            <a:lvl1pPr>
              <a:defRPr>
                <a:solidFill>
                  <a:schemeClr val="bg1"/>
                </a:solidFill>
              </a:defRPr>
            </a:lvl1p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3562329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3811592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3790052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Text Placeholder 2"/>
          <p:cNvSpPr>
            <a:spLocks noGrp="1"/>
          </p:cNvSpPr>
          <p:nvPr>
            <p:ph type="body"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5" name="Footer Placeholder 4"/>
          <p:cNvSpPr>
            <a:spLocks noGrp="1"/>
          </p:cNvSpPr>
          <p:nvPr>
            <p:ph type="ftr" sz="quarter" idx="11"/>
          </p:nvPr>
        </p:nvSpPr>
        <p:spPr/>
        <p:txBody>
          <a:bodyPr/>
          <a:lstStyle/>
          <a:p>
            <a:r>
              <a:rPr lang="en-IN" dirty="0"/>
              <a:t>VnV</a:t>
            </a:r>
          </a:p>
        </p:txBody>
      </p:sp>
      <p:sp>
        <p:nvSpPr>
          <p:cNvPr id="6" name="Slide Number Placeholder 5"/>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2040320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2468900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613184-4C93-4853-824D-272C4E9C6EB2}" type="datetimeFigureOut">
              <a:rPr lang="en-IN" smtClean="0"/>
              <a:t>07-10-2023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a:xfrm>
            <a:off x="531812" y="3244139"/>
            <a:ext cx="779767" cy="365125"/>
          </a:xfrm>
        </p:spPr>
        <p:txBody>
          <a:bodyPr/>
          <a:lstStyle/>
          <a:p>
            <a:fld id="{F7F40D24-192A-4A6A-8F0F-96BA9115DF76}" type="slidenum">
              <a:rPr lang="en-IN" smtClean="0"/>
              <a:t>‹#›</a:t>
            </a:fld>
            <a:endParaRPr lang="en-IN" dirty="0"/>
          </a:p>
        </p:txBody>
      </p:sp>
    </p:spTree>
    <p:extLst>
      <p:ext uri="{BB962C8B-B14F-4D97-AF65-F5344CB8AC3E}">
        <p14:creationId xmlns:p14="http://schemas.microsoft.com/office/powerpoint/2010/main" val="2209214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1033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1888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44002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5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4923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7675"/>
          </a:xfrm>
        </p:spPr>
        <p:style>
          <a:lnRef idx="2">
            <a:schemeClr val="accent5">
              <a:shade val="50000"/>
            </a:schemeClr>
          </a:lnRef>
          <a:fillRef idx="1">
            <a:schemeClr val="accent5"/>
          </a:fillRef>
          <a:effectRef idx="0">
            <a:schemeClr val="accent5"/>
          </a:effectRef>
          <a:fontRef idx="minor">
            <a:schemeClr val="lt1"/>
          </a:fontRef>
        </p:style>
        <p:txBody>
          <a:bodyPr/>
          <a:lstStyle>
            <a:lvl1pPr algn="ctr">
              <a:defRPr/>
            </a:lvl1pPr>
          </a:lstStyle>
          <a:p>
            <a:r>
              <a:rPr lang="en-US" dirty="0"/>
              <a:t>Click to edit Master title style</a:t>
            </a:r>
            <a:endParaRPr lang="en-IN" dirty="0"/>
          </a:p>
        </p:txBody>
      </p:sp>
      <p:sp>
        <p:nvSpPr>
          <p:cNvPr id="3" name="Content Placeholder 2"/>
          <p:cNvSpPr>
            <a:spLocks noGrp="1"/>
          </p:cNvSpPr>
          <p:nvPr>
            <p:ph idx="1"/>
          </p:nvPr>
        </p:nvSpPr>
        <p:spPr>
          <a:xfrm>
            <a:off x="838200" y="939800"/>
            <a:ext cx="10515600" cy="5237163"/>
          </a:xfrm>
          <a:ln>
            <a:solidFill>
              <a:schemeClr val="bg1">
                <a:lumMod val="95000"/>
              </a:schemeClr>
            </a:solidFill>
          </a:ln>
        </p:spPr>
        <p:style>
          <a:lnRef idx="2">
            <a:schemeClr val="accent2"/>
          </a:lnRef>
          <a:fillRef idx="1">
            <a:schemeClr val="lt1"/>
          </a:fillRef>
          <a:effectRef idx="0">
            <a:schemeClr val="accent2"/>
          </a:effectRef>
          <a:fontRef idx="minor">
            <a:schemeClr val="dk1"/>
          </a:fontRef>
        </p:style>
        <p:txBody>
          <a:bodyPr/>
          <a:lstStyle>
            <a:lvl1pPr>
              <a:defRPr>
                <a:solidFill>
                  <a:srgbClr val="1D5996"/>
                </a:solidFill>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p:cNvSpPr>
            <a:spLocks noGrp="1"/>
          </p:cNvSpPr>
          <p:nvPr>
            <p:ph type="dt" sz="half" idx="10"/>
          </p:nvPr>
        </p:nvSpPr>
        <p:spPr>
          <a:xfrm>
            <a:off x="2152941" y="6460984"/>
            <a:ext cx="2743200" cy="365125"/>
          </a:xfrm>
          <a:prstGeom prst="rect">
            <a:avLst/>
          </a:prstGeom>
        </p:spPr>
        <p:txBody>
          <a:bodyPr/>
          <a:lstStyle/>
          <a:p>
            <a:fld id="{0C65E8B5-6A72-495A-9DB3-FDA4CD43D39C}" type="datetimeFigureOut">
              <a:rPr lang="en-IN" smtClean="0"/>
              <a:t>07-10-2023</a:t>
            </a:fld>
            <a:endParaRPr lang="en-IN" dirty="0"/>
          </a:p>
        </p:txBody>
      </p:sp>
      <p:sp>
        <p:nvSpPr>
          <p:cNvPr id="5" name="Footer Placeholder 4"/>
          <p:cNvSpPr>
            <a:spLocks noGrp="1"/>
          </p:cNvSpPr>
          <p:nvPr>
            <p:ph type="ftr" sz="quarter" idx="11"/>
          </p:nvPr>
        </p:nvSpPr>
        <p:spPr>
          <a:xfrm>
            <a:off x="4038600" y="6479181"/>
            <a:ext cx="4114800" cy="365125"/>
          </a:xfrm>
        </p:spPr>
        <p:txBody>
          <a:bodyPr/>
          <a:lstStyle/>
          <a:p>
            <a:endParaRPr lang="en-IN" dirty="0"/>
          </a:p>
        </p:txBody>
      </p:sp>
      <p:sp>
        <p:nvSpPr>
          <p:cNvPr id="6" name="Slide Number Placeholder 5"/>
          <p:cNvSpPr>
            <a:spLocks noGrp="1"/>
          </p:cNvSpPr>
          <p:nvPr>
            <p:ph type="sldNum" sz="quarter" idx="12"/>
          </p:nvPr>
        </p:nvSpPr>
        <p:spPr>
          <a:xfrm>
            <a:off x="9365779" y="6497378"/>
            <a:ext cx="2743200" cy="365125"/>
          </a:xfrm>
        </p:spPr>
        <p:txBody>
          <a:bodyPr/>
          <a:lstStyle>
            <a:lvl1pPr>
              <a:defRPr>
                <a:solidFill>
                  <a:schemeClr val="bg1"/>
                </a:solidFill>
              </a:defRPr>
            </a:lvl1pPr>
          </a:lstStyle>
          <a:p>
            <a:fld id="{72CC1286-1CFD-434F-91E2-447085530BDC}" type="slidenum">
              <a:rPr lang="en-IN" smtClean="0"/>
              <a:pPr/>
              <a:t>‹#›</a:t>
            </a:fld>
            <a:endParaRPr lang="en-IN" dirty="0"/>
          </a:p>
        </p:txBody>
      </p:sp>
    </p:spTree>
    <p:extLst>
      <p:ext uri="{BB962C8B-B14F-4D97-AF65-F5344CB8AC3E}">
        <p14:creationId xmlns:p14="http://schemas.microsoft.com/office/powerpoint/2010/main" val="3479851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1928782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2231009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835482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3584982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2447930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72CC1286-1CFD-434F-91E2-447085530BDC}" type="slidenum">
              <a:rPr lang="en-IN" smtClean="0"/>
              <a:t>‹#›</a:t>
            </a:fld>
            <a:endParaRPr lang="en-IN" dirty="0"/>
          </a:p>
        </p:txBody>
      </p:sp>
      <p:sp>
        <p:nvSpPr>
          <p:cNvPr id="8" name="Rectangle 7"/>
          <p:cNvSpPr/>
          <p:nvPr userDrawn="1"/>
        </p:nvSpPr>
        <p:spPr>
          <a:xfrm>
            <a:off x="10748720" y="6488668"/>
            <a:ext cx="1443280" cy="369332"/>
          </a:xfrm>
          <a:prstGeom prst="rect">
            <a:avLst/>
          </a:prstGeom>
        </p:spPr>
        <p:txBody>
          <a:bodyPr wrap="none">
            <a:spAutoFit/>
          </a:bodyPr>
          <a:lstStyle/>
          <a:p>
            <a:r>
              <a:rPr lang="en-IN" dirty="0"/>
              <a:t>Venu &amp; Vinay</a:t>
            </a:r>
          </a:p>
        </p:txBody>
      </p:sp>
    </p:spTree>
    <p:extLst>
      <p:ext uri="{BB962C8B-B14F-4D97-AF65-F5344CB8AC3E}">
        <p14:creationId xmlns:p14="http://schemas.microsoft.com/office/powerpoint/2010/main" val="636377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IN"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889082" y="6501928"/>
            <a:ext cx="2743200" cy="365125"/>
          </a:xfrm>
          <a:prstGeom prst="rect">
            <a:avLst/>
          </a:prstGeom>
        </p:spPr>
        <p:txBody>
          <a:bodyPr/>
          <a:lstStyle/>
          <a:p>
            <a:fld id="{0C65E8B5-6A72-495A-9DB3-FDA4CD43D39C}" type="datetimeFigureOut">
              <a:rPr lang="en-IN" smtClean="0"/>
              <a:t>07-10-2023</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72CC1286-1CFD-434F-91E2-447085530BDC}" type="slidenum">
              <a:rPr lang="en-IN" smtClean="0"/>
              <a:t>‹#›</a:t>
            </a:fld>
            <a:endParaRPr lang="en-IN" dirty="0"/>
          </a:p>
        </p:txBody>
      </p:sp>
    </p:spTree>
    <p:extLst>
      <p:ext uri="{BB962C8B-B14F-4D97-AF65-F5344CB8AC3E}">
        <p14:creationId xmlns:p14="http://schemas.microsoft.com/office/powerpoint/2010/main" val="2895572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Table 7"/>
          <p:cNvGraphicFramePr>
            <a:graphicFrameLocks noGrp="1"/>
          </p:cNvGraphicFramePr>
          <p:nvPr userDrawn="1">
            <p:extLst>
              <p:ext uri="{D42A27DB-BD31-4B8C-83A1-F6EECF244321}">
                <p14:modId xmlns:p14="http://schemas.microsoft.com/office/powerpoint/2010/main" val="2808457405"/>
              </p:ext>
            </p:extLst>
          </p:nvPr>
        </p:nvGraphicFramePr>
        <p:xfrm>
          <a:off x="0" y="6442914"/>
          <a:ext cx="12192000" cy="394447"/>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1979894360"/>
                    </a:ext>
                  </a:extLst>
                </a:gridCol>
                <a:gridCol w="6096000">
                  <a:extLst>
                    <a:ext uri="{9D8B030D-6E8A-4147-A177-3AD203B41FA5}">
                      <a16:colId xmlns:a16="http://schemas.microsoft.com/office/drawing/2014/main" val="3195260972"/>
                    </a:ext>
                  </a:extLst>
                </a:gridCol>
              </a:tblGrid>
              <a:tr h="394447">
                <a:tc>
                  <a:txBody>
                    <a:bodyPr/>
                    <a:lstStyle/>
                    <a:p>
                      <a:endParaRPr lang="en-IN" dirty="0"/>
                    </a:p>
                  </a:txBody>
                  <a:tcPr>
                    <a:solidFill>
                      <a:srgbClr val="1D5996"/>
                    </a:solidFill>
                  </a:tcPr>
                </a:tc>
                <a:tc>
                  <a:txBody>
                    <a:bodyPr/>
                    <a:lstStyle/>
                    <a:p>
                      <a:endParaRPr lang="en-IN" dirty="0"/>
                    </a:p>
                  </a:txBody>
                  <a:tcPr>
                    <a:solidFill>
                      <a:srgbClr val="80FF33"/>
                    </a:solidFill>
                  </a:tcPr>
                </a:tc>
                <a:extLst>
                  <a:ext uri="{0D108BD9-81ED-4DB2-BD59-A6C34878D82A}">
                    <a16:rowId xmlns:a16="http://schemas.microsoft.com/office/drawing/2014/main" val="690295827"/>
                  </a:ext>
                </a:extLst>
              </a:tr>
            </a:tbl>
          </a:graphicData>
        </a:graphic>
      </p:graphicFrame>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Footer Placeholder 4"/>
          <p:cNvSpPr>
            <a:spLocks noGrp="1"/>
          </p:cNvSpPr>
          <p:nvPr>
            <p:ph type="ftr" sz="quarter" idx="3"/>
          </p:nvPr>
        </p:nvSpPr>
        <p:spPr>
          <a:xfrm>
            <a:off x="4038600" y="647918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9097372" y="6483728"/>
            <a:ext cx="2743200" cy="365125"/>
          </a:xfrm>
          <a:prstGeom prst="rect">
            <a:avLst/>
          </a:prstGeom>
        </p:spPr>
        <p:txBody>
          <a:bodyPr vert="horz" lIns="91440" tIns="45720" rIns="91440" bIns="45720" rtlCol="0" anchor="ctr"/>
          <a:lstStyle>
            <a:lvl1pPr algn="r">
              <a:defRPr sz="1200">
                <a:solidFill>
                  <a:schemeClr val="bg1"/>
                </a:solidFill>
              </a:defRPr>
            </a:lvl1pPr>
          </a:lstStyle>
          <a:p>
            <a:fld id="{72CC1286-1CFD-434F-91E2-447085530BDC}" type="slidenum">
              <a:rPr lang="en-IN" smtClean="0"/>
              <a:pPr/>
              <a:t>‹#›</a:t>
            </a:fld>
            <a:endParaRPr lang="en-IN" dirty="0"/>
          </a:p>
        </p:txBody>
      </p:sp>
      <p:graphicFrame>
        <p:nvGraphicFramePr>
          <p:cNvPr id="7" name="Table 6"/>
          <p:cNvGraphicFramePr>
            <a:graphicFrameLocks noGrp="1"/>
          </p:cNvGraphicFramePr>
          <p:nvPr userDrawn="1">
            <p:extLst>
              <p:ext uri="{D42A27DB-BD31-4B8C-83A1-F6EECF244321}">
                <p14:modId xmlns:p14="http://schemas.microsoft.com/office/powerpoint/2010/main" val="766100901"/>
              </p:ext>
            </p:extLst>
          </p:nvPr>
        </p:nvGraphicFramePr>
        <p:xfrm>
          <a:off x="0" y="-193521"/>
          <a:ext cx="12192000" cy="394447"/>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1979894360"/>
                    </a:ext>
                  </a:extLst>
                </a:gridCol>
                <a:gridCol w="6096000">
                  <a:extLst>
                    <a:ext uri="{9D8B030D-6E8A-4147-A177-3AD203B41FA5}">
                      <a16:colId xmlns:a16="http://schemas.microsoft.com/office/drawing/2014/main" val="3195260972"/>
                    </a:ext>
                  </a:extLst>
                </a:gridCol>
              </a:tblGrid>
              <a:tr h="394447">
                <a:tc>
                  <a:txBody>
                    <a:bodyPr/>
                    <a:lstStyle/>
                    <a:p>
                      <a:endParaRPr lang="en-IN" dirty="0"/>
                    </a:p>
                  </a:txBody>
                  <a:tcPr>
                    <a:solidFill>
                      <a:srgbClr val="1D5996"/>
                    </a:solidFill>
                  </a:tcPr>
                </a:tc>
                <a:tc>
                  <a:txBody>
                    <a:bodyPr/>
                    <a:lstStyle/>
                    <a:p>
                      <a:endParaRPr lang="en-IN" dirty="0"/>
                    </a:p>
                  </a:txBody>
                  <a:tcPr>
                    <a:solidFill>
                      <a:srgbClr val="80FF33"/>
                    </a:solidFill>
                  </a:tcPr>
                </a:tc>
                <a:extLst>
                  <a:ext uri="{0D108BD9-81ED-4DB2-BD59-A6C34878D82A}">
                    <a16:rowId xmlns:a16="http://schemas.microsoft.com/office/drawing/2014/main" val="690295827"/>
                  </a:ext>
                </a:extLst>
              </a:tr>
            </a:tbl>
          </a:graphicData>
        </a:graphic>
      </p:graphicFrame>
      <p:sp>
        <p:nvSpPr>
          <p:cNvPr id="9" name="Rectangle 8"/>
          <p:cNvSpPr/>
          <p:nvPr userDrawn="1"/>
        </p:nvSpPr>
        <p:spPr>
          <a:xfrm>
            <a:off x="47100" y="6454842"/>
            <a:ext cx="2092496" cy="369332"/>
          </a:xfrm>
          <a:prstGeom prst="rect">
            <a:avLst/>
          </a:prstGeom>
        </p:spPr>
        <p:txBody>
          <a:bodyPr wrap="none">
            <a:spAutoFit/>
          </a:bodyPr>
          <a:lstStyle/>
          <a:p>
            <a:r>
              <a:rPr lang="en-IN" dirty="0">
                <a:solidFill>
                  <a:schemeClr val="bg1"/>
                </a:solidFill>
              </a:rPr>
              <a:t>Venu and  Vinay CAs</a:t>
            </a:r>
          </a:p>
        </p:txBody>
      </p:sp>
      <p:sp>
        <p:nvSpPr>
          <p:cNvPr id="10" name="Rectangle 9">
            <a:extLst>
              <a:ext uri="{FF2B5EF4-FFF2-40B4-BE49-F238E27FC236}">
                <a16:creationId xmlns:a16="http://schemas.microsoft.com/office/drawing/2014/main" id="{62A5050A-C9D0-4E2A-9539-17416356601F}"/>
              </a:ext>
            </a:extLst>
          </p:cNvPr>
          <p:cNvSpPr/>
          <p:nvPr userDrawn="1"/>
        </p:nvSpPr>
        <p:spPr>
          <a:xfrm>
            <a:off x="9422724" y="6431422"/>
            <a:ext cx="1424108" cy="369332"/>
          </a:xfrm>
          <a:prstGeom prst="rect">
            <a:avLst/>
          </a:prstGeom>
        </p:spPr>
        <p:txBody>
          <a:bodyPr wrap="none">
            <a:spAutoFit/>
          </a:bodyPr>
          <a:lstStyle/>
          <a:p>
            <a:r>
              <a:rPr lang="en-IN" dirty="0">
                <a:solidFill>
                  <a:schemeClr val="tx1"/>
                </a:solidFill>
              </a:rPr>
              <a:t>venu@vnv.ca</a:t>
            </a:r>
          </a:p>
        </p:txBody>
      </p:sp>
    </p:spTree>
    <p:extLst>
      <p:ext uri="{BB962C8B-B14F-4D97-AF65-F5344CB8AC3E}">
        <p14:creationId xmlns:p14="http://schemas.microsoft.com/office/powerpoint/2010/main" val="2933335759"/>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78" r:id="rId15"/>
    <p:sldLayoutId id="2147483679" r:id="rId16"/>
    <p:sldLayoutId id="2147483680" r:id="rId17"/>
    <p:sldLayoutId id="2147483681"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s://www.gstzen.in/a/information-to-be-furnished-prior-to-commencement-of-movement-of-goods-and-generation-of-e-way-bill-cgst-rule-138.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9.xml.rels><?xml version="1.0" encoding="UTF-8" standalone="yes"?>
<Relationships xmlns="http://schemas.openxmlformats.org/package/2006/relationships"><Relationship Id="rId3" Type="http://schemas.openxmlformats.org/officeDocument/2006/relationships/hyperlink" Target="http://taxinformation.cbic.gov.in/content-page/explore-rules/1000137/1000001" TargetMode="External"/><Relationship Id="rId2" Type="http://schemas.openxmlformats.org/officeDocument/2006/relationships/hyperlink" Target="http://taxinformation.cbic.gov.in/content-page/explore-rules/1000136/1000001" TargetMode="External"/><Relationship Id="rId1" Type="http://schemas.openxmlformats.org/officeDocument/2006/relationships/slideLayout" Target="../slideLayouts/slideLayout2.xml"/><Relationship Id="rId4" Type="http://schemas.openxmlformats.org/officeDocument/2006/relationships/hyperlink" Target="http://taxinformation.cbic.gov.in/content-page/explore-rules/1000140/1000001"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einvoice1.gst.gov.in............einvoice1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hyperlink" Target="https://chat.whatsapp.com/EaPmAwzTgzFEnzDOUOM7RR" TargetMode="Externa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7147684"/>
              </p:ext>
            </p:extLst>
          </p:nvPr>
        </p:nvGraphicFramePr>
        <p:xfrm>
          <a:off x="3450300" y="1146759"/>
          <a:ext cx="5578834" cy="2168734"/>
        </p:xfrm>
        <a:graphic>
          <a:graphicData uri="http://schemas.openxmlformats.org/drawingml/2006/table">
            <a:tbl>
              <a:tblPr firstRow="1" bandRow="1">
                <a:tableStyleId>{5C22544A-7EE6-4342-B048-85BDC9FD1C3A}</a:tableStyleId>
              </a:tblPr>
              <a:tblGrid>
                <a:gridCol w="5578834">
                  <a:extLst>
                    <a:ext uri="{9D8B030D-6E8A-4147-A177-3AD203B41FA5}">
                      <a16:colId xmlns:a16="http://schemas.microsoft.com/office/drawing/2014/main" val="20000"/>
                    </a:ext>
                  </a:extLst>
                </a:gridCol>
              </a:tblGrid>
              <a:tr h="855036">
                <a:tc>
                  <a:txBody>
                    <a:bodyPr/>
                    <a:lstStyle/>
                    <a:p>
                      <a:pPr algn="ctr"/>
                      <a:r>
                        <a:rPr lang="en-US" sz="3600" dirty="0">
                          <a:latin typeface="Georgia" pitchFamily="18" charset="0"/>
                        </a:rPr>
                        <a:t>eInvoice</a:t>
                      </a:r>
                      <a:endParaRPr lang="en-US" sz="3600" dirty="0"/>
                    </a:p>
                  </a:txBody>
                  <a:tcPr>
                    <a:solidFill>
                      <a:srgbClr val="1D5996"/>
                    </a:solidFill>
                  </a:tcPr>
                </a:tc>
                <a:extLst>
                  <a:ext uri="{0D108BD9-81ED-4DB2-BD59-A6C34878D82A}">
                    <a16:rowId xmlns:a16="http://schemas.microsoft.com/office/drawing/2014/main" val="10000"/>
                  </a:ext>
                </a:extLst>
              </a:tr>
              <a:tr h="656849">
                <a:tc>
                  <a:txBody>
                    <a:bodyPr/>
                    <a:lstStyle/>
                    <a:p>
                      <a:pPr algn="ctr"/>
                      <a:r>
                        <a:rPr lang="en-IN" sz="3600" dirty="0"/>
                        <a:t> a</a:t>
                      </a:r>
                      <a:r>
                        <a:rPr lang="en-IN" sz="3600" kern="1200" dirty="0">
                          <a:solidFill>
                            <a:schemeClr val="dk1"/>
                          </a:solidFill>
                          <a:latin typeface="+mn-lt"/>
                          <a:ea typeface="+mn-ea"/>
                          <a:cs typeface="+mn-cs"/>
                        </a:rPr>
                        <a:t>nd </a:t>
                      </a:r>
                      <a:r>
                        <a:rPr lang="en-US" sz="3600" kern="1200" dirty="0">
                          <a:solidFill>
                            <a:schemeClr val="dk1"/>
                          </a:solidFill>
                          <a:latin typeface="+mn-lt"/>
                          <a:ea typeface="+mn-ea"/>
                          <a:cs typeface="+mn-cs"/>
                        </a:rPr>
                        <a:t>Litigative issues</a:t>
                      </a:r>
                      <a:r>
                        <a:rPr lang="en-IN" sz="3600" dirty="0"/>
                        <a:t> </a:t>
                      </a:r>
                      <a:endParaRPr lang="en-US" sz="3600" dirty="0"/>
                    </a:p>
                  </a:txBody>
                  <a:tcPr>
                    <a:solidFill>
                      <a:srgbClr val="80FF33"/>
                    </a:solidFill>
                  </a:tcPr>
                </a:tc>
                <a:extLst>
                  <a:ext uri="{0D108BD9-81ED-4DB2-BD59-A6C34878D82A}">
                    <a16:rowId xmlns:a16="http://schemas.microsoft.com/office/drawing/2014/main" val="10001"/>
                  </a:ext>
                </a:extLst>
              </a:tr>
              <a:tr h="656849">
                <a:tc>
                  <a:txBody>
                    <a:bodyPr/>
                    <a:lstStyle/>
                    <a:p>
                      <a:pPr algn="ctr"/>
                      <a:r>
                        <a:rPr lang="en-US" sz="3600" b="1" kern="1200" dirty="0">
                          <a:solidFill>
                            <a:schemeClr val="lt1"/>
                          </a:solidFill>
                          <a:latin typeface="Georgia" pitchFamily="18" charset="0"/>
                          <a:ea typeface="+mn-ea"/>
                          <a:cs typeface="+mn-cs"/>
                        </a:rPr>
                        <a:t>E-Way Bill</a:t>
                      </a:r>
                      <a:endParaRPr lang="en-US" sz="3600" b="1" kern="1200" dirty="0">
                        <a:solidFill>
                          <a:schemeClr val="bg1"/>
                        </a:solidFill>
                        <a:latin typeface="Calibri Light" panose="020F0302020204030204" pitchFamily="34" charset="0"/>
                        <a:ea typeface="+mn-ea"/>
                        <a:cs typeface="+mn-cs"/>
                      </a:endParaRPr>
                    </a:p>
                  </a:txBody>
                  <a:tcPr>
                    <a:solidFill>
                      <a:srgbClr val="1D5996"/>
                    </a:solidFill>
                  </a:tcPr>
                </a:tc>
                <a:extLst>
                  <a:ext uri="{0D108BD9-81ED-4DB2-BD59-A6C34878D82A}">
                    <a16:rowId xmlns:a16="http://schemas.microsoft.com/office/drawing/2014/main" val="10002"/>
                  </a:ext>
                </a:extLst>
              </a:tr>
            </a:tbl>
          </a:graphicData>
        </a:graphic>
      </p:graphicFrame>
      <p:sp>
        <p:nvSpPr>
          <p:cNvPr id="3" name="Title 1">
            <a:extLst>
              <a:ext uri="{FF2B5EF4-FFF2-40B4-BE49-F238E27FC236}">
                <a16:creationId xmlns:a16="http://schemas.microsoft.com/office/drawing/2014/main" id="{2844FC28-5468-4051-BC45-14BD78CB04A0}"/>
              </a:ext>
            </a:extLst>
          </p:cNvPr>
          <p:cNvSpPr txBox="1">
            <a:spLocks/>
          </p:cNvSpPr>
          <p:nvPr/>
        </p:nvSpPr>
        <p:spPr>
          <a:xfrm>
            <a:off x="350183" y="4442478"/>
            <a:ext cx="5321274" cy="1512008"/>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IN" sz="3200" dirty="0"/>
              <a:t>2 Days National Conference on GST at National Library, Kolkata 7</a:t>
            </a:r>
            <a:r>
              <a:rPr lang="en-IN" sz="3200" baseline="30000" dirty="0"/>
              <a:t>th</a:t>
            </a:r>
            <a:r>
              <a:rPr lang="en-US" sz="3200" dirty="0"/>
              <a:t> Oct 2023</a:t>
            </a:r>
          </a:p>
        </p:txBody>
      </p:sp>
      <p:sp>
        <p:nvSpPr>
          <p:cNvPr id="4" name="Title 1">
            <a:extLst>
              <a:ext uri="{FF2B5EF4-FFF2-40B4-BE49-F238E27FC236}">
                <a16:creationId xmlns:a16="http://schemas.microsoft.com/office/drawing/2014/main" id="{335E00C7-A05F-4CD9-B06E-997316C10827}"/>
              </a:ext>
            </a:extLst>
          </p:cNvPr>
          <p:cNvSpPr txBox="1">
            <a:spLocks/>
          </p:cNvSpPr>
          <p:nvPr/>
        </p:nvSpPr>
        <p:spPr>
          <a:xfrm>
            <a:off x="6079679" y="4442478"/>
            <a:ext cx="5519058" cy="1512008"/>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IN" sz="3200" b="1" dirty="0">
                <a:solidFill>
                  <a:prstClr val="black"/>
                </a:solidFill>
                <a:latin typeface="Calibri Light" panose="020F0302020204030204" pitchFamily="34" charset="0"/>
              </a:rPr>
              <a:t>CA Venugopal Gella</a:t>
            </a:r>
          </a:p>
          <a:p>
            <a:r>
              <a:rPr lang="en-IN" sz="3200" b="1" dirty="0">
                <a:solidFill>
                  <a:prstClr val="black"/>
                </a:solidFill>
                <a:latin typeface="Calibri Light" panose="020F0302020204030204" pitchFamily="34" charset="0"/>
              </a:rPr>
              <a:t>Venu and Vinay</a:t>
            </a:r>
          </a:p>
          <a:p>
            <a:r>
              <a:rPr lang="en-IN" sz="3200" b="1" dirty="0">
                <a:solidFill>
                  <a:prstClr val="black"/>
                </a:solidFill>
                <a:latin typeface="Calibri Light" panose="020F0302020204030204" pitchFamily="34" charset="0"/>
              </a:rPr>
              <a:t>Chartered Accountants</a:t>
            </a:r>
            <a:endParaRPr lang="en-US" sz="3200" dirty="0">
              <a:solidFill>
                <a:prstClr val="black"/>
              </a:solidFill>
              <a:latin typeface="Calibri Light" panose="020F0302020204030204" pitchFamily="34" charset="0"/>
            </a:endParaRPr>
          </a:p>
        </p:txBody>
      </p:sp>
    </p:spTree>
    <p:extLst>
      <p:ext uri="{BB962C8B-B14F-4D97-AF65-F5344CB8AC3E}">
        <p14:creationId xmlns:p14="http://schemas.microsoft.com/office/powerpoint/2010/main" val="1217698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8200" y="365125"/>
            <a:ext cx="10515600" cy="447675"/>
          </a:xfrm>
        </p:spPr>
        <p:txBody>
          <a:bodyPr>
            <a:normAutofit fontScale="90000"/>
          </a:bodyPr>
          <a:lstStyle/>
          <a:p>
            <a:r>
              <a:rPr lang="en-IN" dirty="0"/>
              <a:t>Invoice Reference Number (IRN) </a:t>
            </a:r>
          </a:p>
        </p:txBody>
      </p:sp>
      <p:sp>
        <p:nvSpPr>
          <p:cNvPr id="7" name="Content Placeholder 6"/>
          <p:cNvSpPr>
            <a:spLocks noGrp="1"/>
          </p:cNvSpPr>
          <p:nvPr>
            <p:ph idx="1"/>
          </p:nvPr>
        </p:nvSpPr>
        <p:spPr>
          <a:xfrm>
            <a:off x="838200" y="939800"/>
            <a:ext cx="10515600" cy="5237163"/>
          </a:xfrm>
        </p:spPr>
        <p:txBody>
          <a:bodyPr>
            <a:noAutofit/>
          </a:bodyPr>
          <a:lstStyle/>
          <a:p>
            <a:r>
              <a:rPr lang="en-IN" dirty="0"/>
              <a:t>Combines Taxpayer GSTIN, Financial Year, Document Type, Invoice Number</a:t>
            </a:r>
          </a:p>
          <a:p>
            <a:r>
              <a:rPr lang="en-IN" dirty="0"/>
              <a:t>64-digit alpha numeric number to uniquely identify an Invoice </a:t>
            </a:r>
          </a:p>
          <a:p>
            <a:r>
              <a:rPr lang="en-IN" dirty="0"/>
              <a:t>For computers only, humans can ignore this </a:t>
            </a:r>
          </a:p>
          <a:p>
            <a:pPr lvl="1"/>
            <a:r>
              <a:rPr lang="en-IN" dirty="0"/>
              <a:t>GSTIN			: 		33AADCG4992P1Z0 </a:t>
            </a:r>
          </a:p>
          <a:p>
            <a:pPr lvl="1"/>
            <a:r>
              <a:rPr lang="en-IN" dirty="0"/>
              <a:t>Financial Year	: 		2019-20 </a:t>
            </a:r>
          </a:p>
          <a:p>
            <a:pPr lvl="1"/>
            <a:r>
              <a:rPr lang="en-IN" dirty="0"/>
              <a:t>Document Type: 		Invoice </a:t>
            </a:r>
          </a:p>
          <a:p>
            <a:pPr lvl="1"/>
            <a:r>
              <a:rPr lang="en-IN" dirty="0"/>
              <a:t>Document Number: 	2 </a:t>
            </a:r>
            <a:br>
              <a:rPr lang="en-IN" dirty="0"/>
            </a:br>
            <a:br>
              <a:rPr lang="en-IN" dirty="0"/>
            </a:br>
            <a:r>
              <a:rPr lang="en-IN" dirty="0"/>
              <a:t>453c0d4d154f295a808299dc84ab31dffef87a47b70d23602caea41133287ee4</a:t>
            </a:r>
          </a:p>
        </p:txBody>
      </p:sp>
    </p:spTree>
    <p:extLst>
      <p:ext uri="{BB962C8B-B14F-4D97-AF65-F5344CB8AC3E}">
        <p14:creationId xmlns:p14="http://schemas.microsoft.com/office/powerpoint/2010/main" val="3020011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8200" y="365125"/>
            <a:ext cx="10515600" cy="447675"/>
          </a:xfrm>
        </p:spPr>
        <p:txBody>
          <a:bodyPr>
            <a:normAutofit fontScale="90000"/>
          </a:bodyPr>
          <a:lstStyle/>
          <a:p>
            <a:r>
              <a:rPr lang="en-IN" dirty="0"/>
              <a:t>Invoice Registration Portal (IRP)</a:t>
            </a:r>
          </a:p>
        </p:txBody>
      </p:sp>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52126" y="1510220"/>
            <a:ext cx="7687748" cy="4096322"/>
          </a:xfrm>
        </p:spPr>
      </p:pic>
    </p:spTree>
    <p:extLst>
      <p:ext uri="{BB962C8B-B14F-4D97-AF65-F5344CB8AC3E}">
        <p14:creationId xmlns:p14="http://schemas.microsoft.com/office/powerpoint/2010/main" val="2338384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47675"/>
          </a:xfrm>
        </p:spPr>
        <p:txBody>
          <a:bodyPr>
            <a:normAutofit fontScale="90000"/>
          </a:bodyPr>
          <a:lstStyle/>
          <a:p>
            <a:r>
              <a:rPr lang="en-IN" dirty="0"/>
              <a:t>Invoice Registration Portal (IRP)</a:t>
            </a:r>
          </a:p>
        </p:txBody>
      </p:sp>
      <p:sp>
        <p:nvSpPr>
          <p:cNvPr id="6" name="Content Placeholder 5"/>
          <p:cNvSpPr>
            <a:spLocks noGrp="1"/>
          </p:cNvSpPr>
          <p:nvPr>
            <p:ph idx="1"/>
          </p:nvPr>
        </p:nvSpPr>
        <p:spPr>
          <a:xfrm>
            <a:off x="838200" y="939800"/>
            <a:ext cx="10515600" cy="5237163"/>
          </a:xfrm>
        </p:spPr>
        <p:txBody>
          <a:bodyPr>
            <a:noAutofit/>
          </a:bodyPr>
          <a:lstStyle/>
          <a:p>
            <a:r>
              <a:rPr lang="en-IN" dirty="0"/>
              <a:t>Authorized by Government </a:t>
            </a:r>
          </a:p>
          <a:p>
            <a:pPr lvl="1"/>
            <a:r>
              <a:rPr lang="en-IN" dirty="0"/>
              <a:t>First IRP run by National Informatics Centre (NIC) </a:t>
            </a:r>
          </a:p>
          <a:p>
            <a:pPr lvl="1"/>
            <a:r>
              <a:rPr lang="en-IN" dirty="0"/>
              <a:t>Second IRP proposed to be run by Goods and Services Tax Network (GSTN) </a:t>
            </a:r>
          </a:p>
          <a:p>
            <a:r>
              <a:rPr lang="en-IN" dirty="0"/>
              <a:t>Verifies and acknowledges E-Invoices </a:t>
            </a:r>
          </a:p>
          <a:p>
            <a:r>
              <a:rPr lang="en-IN" dirty="0"/>
              <a:t>Replies within blink of an eye </a:t>
            </a:r>
          </a:p>
          <a:p>
            <a:r>
              <a:rPr lang="en-IN" dirty="0"/>
              <a:t>Retains invoices for 24-hours </a:t>
            </a:r>
          </a:p>
          <a:p>
            <a:r>
              <a:rPr lang="en-IN" dirty="0"/>
              <a:t>Does not contain listing of Invoices</a:t>
            </a:r>
          </a:p>
        </p:txBody>
      </p:sp>
    </p:spTree>
    <p:extLst>
      <p:ext uri="{BB962C8B-B14F-4D97-AF65-F5344CB8AC3E}">
        <p14:creationId xmlns:p14="http://schemas.microsoft.com/office/powerpoint/2010/main" val="2589384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47675"/>
          </a:xfrm>
        </p:spPr>
        <p:txBody>
          <a:bodyPr>
            <a:normAutofit fontScale="90000"/>
          </a:bodyPr>
          <a:lstStyle/>
          <a:p>
            <a:r>
              <a:rPr lang="en-IN" dirty="0"/>
              <a:t>Response from IRP</a:t>
            </a:r>
          </a:p>
        </p:txBody>
      </p:sp>
      <p:sp>
        <p:nvSpPr>
          <p:cNvPr id="6" name="Content Placeholder 5"/>
          <p:cNvSpPr>
            <a:spLocks noGrp="1"/>
          </p:cNvSpPr>
          <p:nvPr>
            <p:ph idx="1"/>
          </p:nvPr>
        </p:nvSpPr>
        <p:spPr>
          <a:xfrm>
            <a:off x="838200" y="939800"/>
            <a:ext cx="10515600" cy="5237163"/>
          </a:xfrm>
        </p:spPr>
        <p:txBody>
          <a:bodyPr>
            <a:normAutofit lnSpcReduction="10000"/>
          </a:bodyPr>
          <a:lstStyle/>
          <a:p>
            <a:pPr marL="0" indent="0">
              <a:buNone/>
            </a:pPr>
            <a:r>
              <a:rPr lang="en-IN" dirty="0"/>
              <a:t>{</a:t>
            </a:r>
          </a:p>
          <a:p>
            <a:pPr marL="457200" lvl="1" indent="0">
              <a:buNone/>
            </a:pPr>
            <a:r>
              <a:rPr lang="en-IN" dirty="0"/>
              <a:t>"AckDt": "2020-01-08 12:45:00",</a:t>
            </a:r>
            <a:br>
              <a:rPr lang="en-IN" dirty="0"/>
            </a:br>
            <a:r>
              <a:rPr lang="en-IN" dirty="0"/>
              <a:t>"AckNo": 55100000009,</a:t>
            </a:r>
            <a:br>
              <a:rPr lang="en-IN" dirty="0"/>
            </a:br>
            <a:endParaRPr lang="en-IN" dirty="0"/>
          </a:p>
          <a:p>
            <a:pPr marL="457200" lvl="1" indent="0">
              <a:buNone/>
            </a:pPr>
            <a:r>
              <a:rPr lang="en-IN" dirty="0"/>
              <a:t>"Irn": "453c0d4d154f295a808299dc84ab31dffef87...", # 64 chars </a:t>
            </a:r>
          </a:p>
          <a:p>
            <a:pPr marL="457200" lvl="1" indent="0">
              <a:buNone/>
            </a:pPr>
            <a:endParaRPr lang="en-IN" dirty="0"/>
          </a:p>
          <a:p>
            <a:pPr marL="457200" lvl="1" indent="0">
              <a:buNone/>
            </a:pPr>
            <a:r>
              <a:rPr lang="en-IN" dirty="0"/>
              <a:t>“SignedInvoice": "eyJhbGciOiJodHRwOi8vd3d3L...", # ~4000 chars "SignedQRCode": "eyJhbGciOiJodHRwOi8vd3d3Lc...", # ~1000 chars</a:t>
            </a:r>
            <a:br>
              <a:rPr lang="en-IN" dirty="0"/>
            </a:br>
            <a:r>
              <a:rPr lang="en-IN" dirty="0"/>
              <a:t>"Status": "ACT" </a:t>
            </a:r>
            <a:br>
              <a:rPr lang="en-IN" dirty="0"/>
            </a:br>
            <a:endParaRPr lang="en-IN" dirty="0"/>
          </a:p>
          <a:p>
            <a:pPr marL="457200" lvl="1" indent="0">
              <a:buNone/>
            </a:pPr>
            <a:r>
              <a:rPr lang="en-IN" dirty="0"/>
              <a:t>"EwbDt": "10/03/2020 10:45:00 AM", </a:t>
            </a:r>
            <a:br>
              <a:rPr lang="en-IN" dirty="0"/>
            </a:br>
            <a:r>
              <a:rPr lang="en-IN" dirty="0"/>
              <a:t>"EwbNo": 151000256262, </a:t>
            </a:r>
            <a:br>
              <a:rPr lang="en-IN" dirty="0"/>
            </a:br>
            <a:r>
              <a:rPr lang="en-IN" dirty="0"/>
              <a:t>"EwbValidTill": "12/03/2020 11:59:59 PM", </a:t>
            </a:r>
          </a:p>
          <a:p>
            <a:pPr marL="0" indent="0">
              <a:buNone/>
            </a:pPr>
            <a:r>
              <a:rPr lang="en-IN" dirty="0"/>
              <a:t>}</a:t>
            </a:r>
          </a:p>
        </p:txBody>
      </p:sp>
    </p:spTree>
    <p:extLst>
      <p:ext uri="{BB962C8B-B14F-4D97-AF65-F5344CB8AC3E}">
        <p14:creationId xmlns:p14="http://schemas.microsoft.com/office/powerpoint/2010/main" val="3901854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D6511EA-8F28-6C38-E834-6A4D9BA3E117}"/>
              </a:ext>
            </a:extLst>
          </p:cNvPr>
          <p:cNvSpPr>
            <a:spLocks noGrp="1"/>
          </p:cNvSpPr>
          <p:nvPr>
            <p:ph type="title"/>
          </p:nvPr>
        </p:nvSpPr>
        <p:spPr/>
        <p:txBody>
          <a:bodyPr>
            <a:normAutofit fontScale="90000"/>
          </a:bodyPr>
          <a:lstStyle/>
          <a:p>
            <a:endParaRPr lang="en-IN"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271178" y="1581668"/>
            <a:ext cx="7649643" cy="3953427"/>
          </a:xfrm>
        </p:spPr>
      </p:pic>
    </p:spTree>
    <p:extLst>
      <p:ext uri="{BB962C8B-B14F-4D97-AF65-F5344CB8AC3E}">
        <p14:creationId xmlns:p14="http://schemas.microsoft.com/office/powerpoint/2010/main" val="2262800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365125"/>
            <a:ext cx="10515600" cy="1325563"/>
          </a:xfrm>
        </p:spPr>
        <p:txBody>
          <a:bodyPr>
            <a:normAutofit/>
          </a:bodyPr>
          <a:lstStyle/>
          <a:p>
            <a:r>
              <a:rPr lang="en-IN" dirty="0"/>
              <a:t>Signed QR Code</a:t>
            </a:r>
          </a:p>
        </p:txBody>
      </p:sp>
      <p:sp>
        <p:nvSpPr>
          <p:cNvPr id="8" name="Content Placeholder 7"/>
          <p:cNvSpPr>
            <a:spLocks noGrp="1"/>
          </p:cNvSpPr>
          <p:nvPr>
            <p:ph sz="half" idx="1"/>
          </p:nvPr>
        </p:nvSpPr>
        <p:spPr>
          <a:xfrm>
            <a:off x="838200" y="1825625"/>
            <a:ext cx="5181600" cy="4351338"/>
          </a:xfrm>
        </p:spPr>
        <p:txBody>
          <a:bodyPr>
            <a:normAutofit/>
          </a:bodyPr>
          <a:lstStyle/>
          <a:p>
            <a:r>
              <a:rPr lang="en-IN" dirty="0"/>
              <a:t>Digitally signed by NIC </a:t>
            </a:r>
          </a:p>
          <a:p>
            <a:r>
              <a:rPr lang="en-IN" dirty="0"/>
              <a:t>Contains high level parameters of an Invoice </a:t>
            </a:r>
          </a:p>
          <a:p>
            <a:r>
              <a:rPr lang="en-IN" dirty="0"/>
              <a:t>Can be used to know authenticity of an Invoice</a:t>
            </a:r>
          </a:p>
        </p:txBody>
      </p:sp>
      <p:pic>
        <p:nvPicPr>
          <p:cNvPr id="10" name="Content Placeholder 9"/>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224498" y="2477081"/>
            <a:ext cx="3077004" cy="3048425"/>
          </a:xfrm>
        </p:spPr>
      </p:pic>
    </p:spTree>
    <p:extLst>
      <p:ext uri="{BB962C8B-B14F-4D97-AF65-F5344CB8AC3E}">
        <p14:creationId xmlns:p14="http://schemas.microsoft.com/office/powerpoint/2010/main" val="3062213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47675"/>
          </a:xfrm>
        </p:spPr>
        <p:txBody>
          <a:bodyPr>
            <a:normAutofit fontScale="90000"/>
          </a:bodyPr>
          <a:lstStyle/>
          <a:p>
            <a:r>
              <a:rPr lang="en-IN" dirty="0"/>
              <a:t>Signed QR Code (Example)</a:t>
            </a:r>
          </a:p>
        </p:txBody>
      </p:sp>
      <p:sp>
        <p:nvSpPr>
          <p:cNvPr id="6" name="Content Placeholder 5"/>
          <p:cNvSpPr>
            <a:spLocks noGrp="1"/>
          </p:cNvSpPr>
          <p:nvPr>
            <p:ph idx="1"/>
          </p:nvPr>
        </p:nvSpPr>
        <p:spPr>
          <a:xfrm>
            <a:off x="838200" y="939800"/>
            <a:ext cx="10515600" cy="5237163"/>
          </a:xfrm>
        </p:spPr>
        <p:txBody>
          <a:bodyPr>
            <a:normAutofit/>
          </a:bodyPr>
          <a:lstStyle/>
          <a:p>
            <a:pPr marL="0" indent="0">
              <a:buNone/>
            </a:pPr>
            <a:r>
              <a:rPr lang="en-IN" dirty="0"/>
              <a:t>{ </a:t>
            </a:r>
          </a:p>
          <a:p>
            <a:pPr marL="457200" lvl="1" indent="0">
              <a:buNone/>
            </a:pPr>
            <a:r>
              <a:rPr lang="en-IN" dirty="0"/>
              <a:t>"BuyerGstin“		: "29AAFCC9980M1ZR", </a:t>
            </a:r>
            <a:br>
              <a:rPr lang="en-IN" dirty="0"/>
            </a:br>
            <a:r>
              <a:rPr lang="en-IN" dirty="0"/>
              <a:t>"SellerGstin“		: "33AADCG4992P1Z0", </a:t>
            </a:r>
            <a:br>
              <a:rPr lang="en-IN" dirty="0"/>
            </a:br>
            <a:endParaRPr lang="en-IN" dirty="0"/>
          </a:p>
          <a:p>
            <a:pPr marL="457200" lvl="1" indent="0">
              <a:buNone/>
            </a:pPr>
            <a:r>
              <a:rPr lang="en-IN" dirty="0"/>
              <a:t>"DocDt“			: "2019-01-08", </a:t>
            </a:r>
            <a:br>
              <a:rPr lang="en-IN" dirty="0"/>
            </a:br>
            <a:r>
              <a:rPr lang="en-IN" dirty="0"/>
              <a:t>"DocNo“		: "2", </a:t>
            </a:r>
            <a:br>
              <a:rPr lang="en-IN" dirty="0"/>
            </a:br>
            <a:r>
              <a:rPr lang="en-IN" dirty="0"/>
              <a:t>"DocTyp“		: "INV", </a:t>
            </a:r>
            <a:br>
              <a:rPr lang="en-IN" dirty="0"/>
            </a:br>
            <a:endParaRPr lang="en-IN" dirty="0"/>
          </a:p>
          <a:p>
            <a:pPr marL="457200" lvl="1" indent="0">
              <a:buNone/>
            </a:pPr>
            <a:r>
              <a:rPr lang="en-IN" dirty="0"/>
              <a:t>"Irn": "453c0d4d154f295a808299dc84ab31dffef87a47b70d23602...", </a:t>
            </a:r>
            <a:br>
              <a:rPr lang="en-IN" dirty="0"/>
            </a:br>
            <a:endParaRPr lang="en-IN" dirty="0"/>
          </a:p>
          <a:p>
            <a:pPr marL="457200" lvl="1" indent="0">
              <a:buNone/>
            </a:pPr>
            <a:r>
              <a:rPr lang="en-IN" dirty="0"/>
              <a:t>"ItemCnt“			: 1, </a:t>
            </a:r>
            <a:br>
              <a:rPr lang="en-IN" dirty="0"/>
            </a:br>
            <a:r>
              <a:rPr lang="en-IN" dirty="0"/>
              <a:t>"MainHsnCode“		: "1001", </a:t>
            </a:r>
            <a:br>
              <a:rPr lang="en-IN" dirty="0"/>
            </a:br>
            <a:r>
              <a:rPr lang="en-IN" dirty="0"/>
              <a:t>"TotInvVal“			: 11800 </a:t>
            </a:r>
          </a:p>
          <a:p>
            <a:pPr marL="0" indent="0">
              <a:buNone/>
            </a:pPr>
            <a:r>
              <a:rPr lang="en-IN" dirty="0"/>
              <a:t>}</a:t>
            </a:r>
          </a:p>
        </p:txBody>
      </p:sp>
    </p:spTree>
    <p:extLst>
      <p:ext uri="{BB962C8B-B14F-4D97-AF65-F5344CB8AC3E}">
        <p14:creationId xmlns:p14="http://schemas.microsoft.com/office/powerpoint/2010/main" val="284496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589212" y="609600"/>
            <a:ext cx="8915399" cy="3117040"/>
          </a:xfrm>
        </p:spPr>
        <p:txBody>
          <a:bodyPr>
            <a:normAutofit/>
          </a:bodyPr>
          <a:lstStyle/>
          <a:p>
            <a:r>
              <a:rPr lang="en-IN" dirty="0"/>
              <a:t>Frequently Asked Questions</a:t>
            </a:r>
          </a:p>
        </p:txBody>
      </p:sp>
      <p:sp>
        <p:nvSpPr>
          <p:cNvPr id="3" name="Text Placeholder 2">
            <a:extLst>
              <a:ext uri="{FF2B5EF4-FFF2-40B4-BE49-F238E27FC236}">
                <a16:creationId xmlns:a16="http://schemas.microsoft.com/office/drawing/2014/main" id="{4D7648D5-71FF-BD15-4C02-992E4F4958DF}"/>
              </a:ext>
            </a:extLst>
          </p:cNvPr>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1089368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AF69F402-28FF-4D53-91AD-6F927BFABB66}"/>
              </a:ext>
            </a:extLst>
          </p:cNvPr>
          <p:cNvSpPr txBox="1"/>
          <p:nvPr/>
        </p:nvSpPr>
        <p:spPr>
          <a:xfrm>
            <a:off x="1417320" y="1577340"/>
            <a:ext cx="4407408" cy="4333882"/>
          </a:xfrm>
          <a:prstGeom prst="rect">
            <a:avLst/>
          </a:prstGeom>
        </p:spPr>
        <p:txBody>
          <a:bodyPr vert="horz" lIns="91440" tIns="45720" rIns="91440" bIns="45720" rtlCol="0">
            <a:normAutofit/>
          </a:bodyPr>
          <a:lstStyle/>
          <a:p>
            <a:pPr algn="ctr" defTabSz="457200">
              <a:lnSpc>
                <a:spcPct val="90000"/>
              </a:lnSpc>
              <a:spcBef>
                <a:spcPts val="1000"/>
              </a:spcBef>
              <a:buClr>
                <a:schemeClr val="accent1"/>
              </a:buClr>
            </a:pPr>
            <a:r>
              <a:rPr lang="en-US" sz="2000" b="1" dirty="0">
                <a:solidFill>
                  <a:srgbClr val="000000"/>
                </a:solidFill>
              </a:rPr>
              <a:t>Amendments / Cancellation to Einvoice</a:t>
            </a:r>
          </a:p>
          <a:p>
            <a:pPr defTabSz="457200">
              <a:lnSpc>
                <a:spcPct val="90000"/>
              </a:lnSpc>
              <a:spcBef>
                <a:spcPts val="1000"/>
              </a:spcBef>
              <a:buClr>
                <a:schemeClr val="accent1"/>
              </a:buClr>
              <a:buFont typeface="Wingdings 3" charset="2"/>
              <a:buChar char=""/>
            </a:pPr>
            <a:endParaRPr lang="en-US" dirty="0">
              <a:solidFill>
                <a:srgbClr val="000000"/>
              </a:solidFill>
            </a:endParaRPr>
          </a:p>
          <a:p>
            <a:pPr marL="342900" indent="-342900" defTabSz="457200">
              <a:lnSpc>
                <a:spcPct val="90000"/>
              </a:lnSpc>
              <a:spcBef>
                <a:spcPts val="1000"/>
              </a:spcBef>
              <a:buClr>
                <a:schemeClr val="accent1"/>
              </a:buClr>
              <a:buFont typeface="Wingdings 3" charset="2"/>
              <a:buChar char=""/>
            </a:pPr>
            <a:r>
              <a:rPr lang="en-US" dirty="0">
                <a:solidFill>
                  <a:srgbClr val="000000"/>
                </a:solidFill>
              </a:rPr>
              <a:t>Change in books vs Change in IRP Portal</a:t>
            </a:r>
          </a:p>
          <a:p>
            <a:pPr marL="342900" indent="-342900" defTabSz="457200">
              <a:lnSpc>
                <a:spcPct val="90000"/>
              </a:lnSpc>
              <a:spcBef>
                <a:spcPts val="1000"/>
              </a:spcBef>
              <a:buClr>
                <a:schemeClr val="accent1"/>
              </a:buClr>
              <a:buFont typeface="Wingdings 3" charset="2"/>
              <a:buChar char=""/>
            </a:pPr>
            <a:endParaRPr lang="en-US" dirty="0">
              <a:solidFill>
                <a:srgbClr val="000000"/>
              </a:solidFill>
            </a:endParaRPr>
          </a:p>
          <a:p>
            <a:pPr marL="342900" indent="-342900" defTabSz="457200">
              <a:lnSpc>
                <a:spcPct val="90000"/>
              </a:lnSpc>
              <a:spcBef>
                <a:spcPts val="1000"/>
              </a:spcBef>
              <a:buClr>
                <a:schemeClr val="accent1"/>
              </a:buClr>
              <a:buFont typeface="Wingdings 3" charset="2"/>
              <a:buChar char=""/>
            </a:pPr>
            <a:r>
              <a:rPr lang="en-US" dirty="0">
                <a:solidFill>
                  <a:srgbClr val="000000"/>
                </a:solidFill>
              </a:rPr>
              <a:t>Change in IRP Portal to Change in GSTR 1 vs eWay Bill</a:t>
            </a:r>
          </a:p>
          <a:p>
            <a:pPr marL="342900" indent="-342900" defTabSz="457200">
              <a:lnSpc>
                <a:spcPct val="90000"/>
              </a:lnSpc>
              <a:spcBef>
                <a:spcPts val="1000"/>
              </a:spcBef>
              <a:buClr>
                <a:schemeClr val="accent1"/>
              </a:buClr>
              <a:buFont typeface="Wingdings 3" charset="2"/>
              <a:buChar char=""/>
            </a:pPr>
            <a:endParaRPr lang="en-US" dirty="0">
              <a:solidFill>
                <a:srgbClr val="000000"/>
              </a:solidFill>
            </a:endParaRPr>
          </a:p>
          <a:p>
            <a:pPr marL="342900" indent="-342900" defTabSz="457200">
              <a:lnSpc>
                <a:spcPct val="90000"/>
              </a:lnSpc>
              <a:spcBef>
                <a:spcPts val="1000"/>
              </a:spcBef>
              <a:buClr>
                <a:schemeClr val="accent1"/>
              </a:buClr>
              <a:buFont typeface="Wingdings 3" charset="2"/>
              <a:buChar char=""/>
            </a:pPr>
            <a:r>
              <a:rPr lang="en-US" dirty="0">
                <a:solidFill>
                  <a:srgbClr val="000000"/>
                </a:solidFill>
              </a:rPr>
              <a:t>eWay bill Active eInvoice cancelled</a:t>
            </a:r>
          </a:p>
          <a:p>
            <a:pPr defTabSz="457200">
              <a:lnSpc>
                <a:spcPct val="90000"/>
              </a:lnSpc>
              <a:spcBef>
                <a:spcPts val="1000"/>
              </a:spcBef>
              <a:buClr>
                <a:schemeClr val="accent1"/>
              </a:buClr>
              <a:buFont typeface="Wingdings 3" charset="2"/>
              <a:buChar char=""/>
            </a:pPr>
            <a:endParaRPr lang="en-US" dirty="0">
              <a:solidFill>
                <a:srgbClr val="000000"/>
              </a:solidFill>
            </a:endParaRPr>
          </a:p>
        </p:txBody>
      </p:sp>
      <p:sp>
        <p:nvSpPr>
          <p:cNvPr id="3" name="Title 2">
            <a:extLst>
              <a:ext uri="{FF2B5EF4-FFF2-40B4-BE49-F238E27FC236}">
                <a16:creationId xmlns:a16="http://schemas.microsoft.com/office/drawing/2014/main" id="{D7853E66-06A8-7E64-DA8A-BC0F9C787F70}"/>
              </a:ext>
            </a:extLst>
          </p:cNvPr>
          <p:cNvSpPr>
            <a:spLocks noGrp="1"/>
          </p:cNvSpPr>
          <p:nvPr>
            <p:ph type="title"/>
          </p:nvPr>
        </p:nvSpPr>
        <p:spPr/>
        <p:txBody>
          <a:bodyPr>
            <a:normAutofit fontScale="90000"/>
          </a:bodyPr>
          <a:lstStyle/>
          <a:p>
            <a:endParaRPr lang="en-IN" dirty="0"/>
          </a:p>
        </p:txBody>
      </p:sp>
    </p:spTree>
    <p:extLst>
      <p:ext uri="{BB962C8B-B14F-4D97-AF65-F5344CB8AC3E}">
        <p14:creationId xmlns:p14="http://schemas.microsoft.com/office/powerpoint/2010/main" val="22989401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FDD5F-5424-491E-D420-11A3024940F0}"/>
              </a:ext>
            </a:extLst>
          </p:cNvPr>
          <p:cNvSpPr>
            <a:spLocks noGrp="1"/>
          </p:cNvSpPr>
          <p:nvPr>
            <p:ph type="title"/>
          </p:nvPr>
        </p:nvSpPr>
        <p:spPr>
          <a:xfrm>
            <a:off x="838200" y="365125"/>
            <a:ext cx="10515600" cy="447675"/>
          </a:xfrm>
        </p:spPr>
        <p:txBody>
          <a:bodyPr>
            <a:normAutofit fontScale="90000"/>
          </a:bodyPr>
          <a:lstStyle/>
          <a:p>
            <a:r>
              <a:rPr lang="en-US" dirty="0"/>
              <a:t>Key Reconciliations in Einvoice</a:t>
            </a:r>
            <a:endParaRPr lang="en-IN" dirty="0"/>
          </a:p>
        </p:txBody>
      </p:sp>
      <p:sp>
        <p:nvSpPr>
          <p:cNvPr id="3" name="Content Placeholder 2">
            <a:extLst>
              <a:ext uri="{FF2B5EF4-FFF2-40B4-BE49-F238E27FC236}">
                <a16:creationId xmlns:a16="http://schemas.microsoft.com/office/drawing/2014/main" id="{55A88CA1-B901-0141-3A96-35BD06D2D7A4}"/>
              </a:ext>
            </a:extLst>
          </p:cNvPr>
          <p:cNvSpPr>
            <a:spLocks noGrp="1"/>
          </p:cNvSpPr>
          <p:nvPr>
            <p:ph idx="1"/>
          </p:nvPr>
        </p:nvSpPr>
        <p:spPr>
          <a:xfrm>
            <a:off x="838200" y="939800"/>
            <a:ext cx="10515600" cy="5237163"/>
          </a:xfrm>
        </p:spPr>
        <p:txBody>
          <a:bodyPr/>
          <a:lstStyle/>
          <a:p>
            <a:r>
              <a:rPr lang="en-US" dirty="0"/>
              <a:t>Change made in books post einvoice but not in IRP Portal</a:t>
            </a:r>
          </a:p>
          <a:p>
            <a:r>
              <a:rPr lang="en-US" dirty="0"/>
              <a:t>Cancelled in portal but not in books</a:t>
            </a:r>
          </a:p>
          <a:p>
            <a:r>
              <a:rPr lang="en-US" dirty="0"/>
              <a:t>Wrong data entry while einvoice generation</a:t>
            </a:r>
          </a:p>
          <a:p>
            <a:r>
              <a:rPr lang="en-US" dirty="0"/>
              <a:t>eINvoice not Auto populated to GSTR1</a:t>
            </a:r>
          </a:p>
          <a:p>
            <a:r>
              <a:rPr lang="en-US" dirty="0"/>
              <a:t>In Books but eInvoice not generated</a:t>
            </a:r>
          </a:p>
          <a:p>
            <a:r>
              <a:rPr lang="en-US" dirty="0"/>
              <a:t>eWay bill Active eInvoice cancelled - NA</a:t>
            </a:r>
          </a:p>
          <a:p>
            <a:endParaRPr lang="en-IN" dirty="0"/>
          </a:p>
        </p:txBody>
      </p:sp>
    </p:spTree>
    <p:extLst>
      <p:ext uri="{BB962C8B-B14F-4D97-AF65-F5344CB8AC3E}">
        <p14:creationId xmlns:p14="http://schemas.microsoft.com/office/powerpoint/2010/main" val="418409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Webinar Outline</a:t>
            </a:r>
          </a:p>
        </p:txBody>
      </p:sp>
      <p:graphicFrame>
        <p:nvGraphicFramePr>
          <p:cNvPr id="9" name="Content Placeholder 8">
            <a:extLst>
              <a:ext uri="{FF2B5EF4-FFF2-40B4-BE49-F238E27FC236}">
                <a16:creationId xmlns:a16="http://schemas.microsoft.com/office/drawing/2014/main" id="{4C2378EF-0F8A-9DFE-9DEE-D6B3C751E97E}"/>
              </a:ext>
            </a:extLst>
          </p:cNvPr>
          <p:cNvGraphicFramePr>
            <a:graphicFrameLocks noGrp="1"/>
          </p:cNvGraphicFramePr>
          <p:nvPr>
            <p:ph idx="1"/>
            <p:extLst>
              <p:ext uri="{D42A27DB-BD31-4B8C-83A1-F6EECF244321}">
                <p14:modId xmlns:p14="http://schemas.microsoft.com/office/powerpoint/2010/main" val="2063828061"/>
              </p:ext>
            </p:extLst>
          </p:nvPr>
        </p:nvGraphicFramePr>
        <p:xfrm>
          <a:off x="838200" y="939800"/>
          <a:ext cx="10515600" cy="52371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94895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47675"/>
          </a:xfrm>
        </p:spPr>
        <p:txBody>
          <a:bodyPr>
            <a:normAutofit fontScale="90000"/>
          </a:bodyPr>
          <a:lstStyle/>
          <a:p>
            <a:r>
              <a:rPr lang="en-IN" dirty="0"/>
              <a:t>e-Invoice Generation Time</a:t>
            </a:r>
          </a:p>
        </p:txBody>
      </p:sp>
      <p:graphicFrame>
        <p:nvGraphicFramePr>
          <p:cNvPr id="6" name="Content Placeholder 5">
            <a:extLst>
              <a:ext uri="{FF2B5EF4-FFF2-40B4-BE49-F238E27FC236}">
                <a16:creationId xmlns:a16="http://schemas.microsoft.com/office/drawing/2014/main" id="{0641DDA1-FB7C-1B45-BAB7-51329DEAC1E4}"/>
              </a:ext>
            </a:extLst>
          </p:cNvPr>
          <p:cNvGraphicFramePr>
            <a:graphicFrameLocks noGrp="1"/>
          </p:cNvGraphicFramePr>
          <p:nvPr>
            <p:ph idx="1"/>
            <p:extLst>
              <p:ext uri="{D42A27DB-BD31-4B8C-83A1-F6EECF244321}">
                <p14:modId xmlns:p14="http://schemas.microsoft.com/office/powerpoint/2010/main" val="877716594"/>
              </p:ext>
            </p:extLst>
          </p:nvPr>
        </p:nvGraphicFramePr>
        <p:xfrm>
          <a:off x="838200" y="939800"/>
          <a:ext cx="10515600" cy="52371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547769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47675"/>
          </a:xfrm>
        </p:spPr>
        <p:txBody>
          <a:bodyPr>
            <a:normAutofit fontScale="90000"/>
          </a:bodyPr>
          <a:lstStyle/>
          <a:p>
            <a:r>
              <a:rPr lang="en-IN" dirty="0"/>
              <a:t>Does E-Way Bills parallel to eInvoice?</a:t>
            </a:r>
          </a:p>
        </p:txBody>
      </p:sp>
      <p:sp>
        <p:nvSpPr>
          <p:cNvPr id="6" name="Content Placeholder 5"/>
          <p:cNvSpPr>
            <a:spLocks noGrp="1"/>
          </p:cNvSpPr>
          <p:nvPr>
            <p:ph idx="1"/>
          </p:nvPr>
        </p:nvSpPr>
        <p:spPr>
          <a:xfrm>
            <a:off x="838200" y="939800"/>
            <a:ext cx="10515600" cy="5237163"/>
          </a:xfrm>
        </p:spPr>
        <p:txBody>
          <a:bodyPr>
            <a:normAutofit/>
          </a:bodyPr>
          <a:lstStyle/>
          <a:p>
            <a:r>
              <a:rPr lang="en-IN" dirty="0"/>
              <a:t>E-Way Bills are governed by </a:t>
            </a:r>
            <a:r>
              <a:rPr lang="en-IN" dirty="0">
                <a:hlinkClick r:id="rId3"/>
              </a:rPr>
              <a:t>Rule 138 of CGST Rules</a:t>
            </a:r>
            <a:r>
              <a:rPr lang="en-IN" dirty="0"/>
              <a:t>.</a:t>
            </a:r>
          </a:p>
          <a:p>
            <a:r>
              <a:rPr lang="en-IN" dirty="0"/>
              <a:t>E-Way Bill </a:t>
            </a:r>
          </a:p>
          <a:p>
            <a:pPr lvl="1"/>
            <a:r>
              <a:rPr lang="en-IN" dirty="0"/>
              <a:t>can be generated simultaneously along with IRN </a:t>
            </a:r>
          </a:p>
          <a:p>
            <a:pPr lvl="1"/>
            <a:r>
              <a:rPr lang="en-IN" dirty="0"/>
              <a:t>It can also be generated later as well </a:t>
            </a:r>
          </a:p>
          <a:p>
            <a:r>
              <a:rPr lang="en-IN" dirty="0"/>
              <a:t>IRP supports E-Way Bills only for Invoice and not DC </a:t>
            </a:r>
          </a:p>
          <a:p>
            <a:r>
              <a:rPr lang="en-IN" dirty="0"/>
              <a:t>Cancellation If needed, </a:t>
            </a:r>
          </a:p>
          <a:p>
            <a:pPr lvl="1"/>
            <a:r>
              <a:rPr lang="en-IN" dirty="0"/>
              <a:t>Cancel EWB first and then cancel Invoice</a:t>
            </a:r>
          </a:p>
          <a:p>
            <a:r>
              <a:rPr lang="en-IN" dirty="0"/>
              <a:t>Physical copy of eWay bill not required if embedded in eInvoice QR</a:t>
            </a:r>
          </a:p>
          <a:p>
            <a:pPr lvl="1"/>
            <a:r>
              <a:rPr lang="en-IN" dirty="0"/>
              <a:t>Rule 138A(2)</a:t>
            </a:r>
          </a:p>
          <a:p>
            <a:endParaRPr lang="en-IN" dirty="0"/>
          </a:p>
        </p:txBody>
      </p:sp>
    </p:spTree>
    <p:extLst>
      <p:ext uri="{BB962C8B-B14F-4D97-AF65-F5344CB8AC3E}">
        <p14:creationId xmlns:p14="http://schemas.microsoft.com/office/powerpoint/2010/main" val="3625558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47675"/>
          </a:xfrm>
        </p:spPr>
        <p:txBody>
          <a:bodyPr>
            <a:normAutofit fontScale="90000"/>
          </a:bodyPr>
          <a:lstStyle/>
          <a:p>
            <a:r>
              <a:rPr lang="en-IN" dirty="0"/>
              <a:t>Save and Print E-Invoice</a:t>
            </a:r>
          </a:p>
        </p:txBody>
      </p:sp>
      <p:sp>
        <p:nvSpPr>
          <p:cNvPr id="6" name="Content Placeholder 5"/>
          <p:cNvSpPr>
            <a:spLocks noGrp="1"/>
          </p:cNvSpPr>
          <p:nvPr>
            <p:ph idx="1"/>
          </p:nvPr>
        </p:nvSpPr>
        <p:spPr>
          <a:xfrm>
            <a:off x="838200" y="939800"/>
            <a:ext cx="10515600" cy="5237163"/>
          </a:xfrm>
        </p:spPr>
        <p:txBody>
          <a:bodyPr>
            <a:normAutofit/>
          </a:bodyPr>
          <a:lstStyle/>
          <a:p>
            <a:r>
              <a:rPr lang="en-IN" dirty="0"/>
              <a:t>Print </a:t>
            </a:r>
          </a:p>
          <a:p>
            <a:pPr lvl="1"/>
            <a:r>
              <a:rPr lang="en-IN" dirty="0"/>
              <a:t>46 (r) Quick Response code, having embedded Invoice Reference Number (IRN) </a:t>
            </a:r>
          </a:p>
          <a:p>
            <a:pPr lvl="1"/>
            <a:endParaRPr lang="en-IN" dirty="0"/>
          </a:p>
          <a:p>
            <a:r>
              <a:rPr lang="en-IN" dirty="0"/>
              <a:t>What details of the E-Invoice should we save in our ERP?</a:t>
            </a:r>
          </a:p>
          <a:p>
            <a:pPr lvl="1"/>
            <a:r>
              <a:rPr lang="en-IN" dirty="0"/>
              <a:t>The acknowledgement number</a:t>
            </a:r>
          </a:p>
          <a:p>
            <a:pPr lvl="1"/>
            <a:r>
              <a:rPr lang="en-IN" dirty="0"/>
              <a:t>Acknowledgement date </a:t>
            </a:r>
          </a:p>
          <a:p>
            <a:pPr lvl="1"/>
            <a:r>
              <a:rPr lang="en-IN" dirty="0"/>
              <a:t>Invoice and QR code digitally signed by the IRP.</a:t>
            </a:r>
          </a:p>
          <a:p>
            <a:endParaRPr lang="en-IN" dirty="0"/>
          </a:p>
          <a:p>
            <a:endParaRPr lang="en-IN" dirty="0"/>
          </a:p>
        </p:txBody>
      </p:sp>
    </p:spTree>
    <p:extLst>
      <p:ext uri="{BB962C8B-B14F-4D97-AF65-F5344CB8AC3E}">
        <p14:creationId xmlns:p14="http://schemas.microsoft.com/office/powerpoint/2010/main" val="40906866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47675"/>
          </a:xfrm>
        </p:spPr>
        <p:txBody>
          <a:bodyPr>
            <a:noAutofit/>
          </a:bodyPr>
          <a:lstStyle/>
          <a:p>
            <a:r>
              <a:rPr lang="en-IN" dirty="0"/>
              <a:t>Communication of eInovice</a:t>
            </a:r>
          </a:p>
        </p:txBody>
      </p:sp>
      <p:sp>
        <p:nvSpPr>
          <p:cNvPr id="6" name="Content Placeholder 5"/>
          <p:cNvSpPr>
            <a:spLocks noGrp="1"/>
          </p:cNvSpPr>
          <p:nvPr>
            <p:ph idx="1"/>
          </p:nvPr>
        </p:nvSpPr>
        <p:spPr>
          <a:xfrm>
            <a:off x="838200" y="939800"/>
            <a:ext cx="10515600" cy="5237163"/>
          </a:xfrm>
        </p:spPr>
        <p:txBody>
          <a:bodyPr>
            <a:normAutofit/>
          </a:bodyPr>
          <a:lstStyle/>
          <a:p>
            <a:r>
              <a:rPr lang="en-IN" dirty="0"/>
              <a:t>How to send E-Invoice to recipient?</a:t>
            </a:r>
          </a:p>
          <a:p>
            <a:pPr lvl="1"/>
            <a:r>
              <a:rPr lang="en-IN" dirty="0"/>
              <a:t>IRP will not send it for you </a:t>
            </a:r>
          </a:p>
          <a:p>
            <a:pPr lvl="1"/>
            <a:r>
              <a:rPr lang="en-IN" dirty="0"/>
              <a:t>Email Acknowledgement JSON along with PDF – Rule 46(r)</a:t>
            </a:r>
          </a:p>
          <a:p>
            <a:pPr lvl="1"/>
            <a:r>
              <a:rPr lang="en-IN" dirty="0"/>
              <a:t>Government is building a system to send E-Invoice directly to Recipient</a:t>
            </a:r>
          </a:p>
          <a:p>
            <a:pPr lvl="1"/>
            <a:endParaRPr lang="en-IN" dirty="0"/>
          </a:p>
          <a:p>
            <a:r>
              <a:rPr lang="en-IN" dirty="0"/>
              <a:t>From einvoice.gst.gov.in can download</a:t>
            </a:r>
          </a:p>
          <a:p>
            <a:pPr lvl="1"/>
            <a:r>
              <a:rPr lang="en-IN" dirty="0"/>
              <a:t>eINvoice Generated and Received</a:t>
            </a:r>
          </a:p>
          <a:p>
            <a:pPr lvl="1"/>
            <a:r>
              <a:rPr lang="en-IN" dirty="0"/>
              <a:t>For a period of 6 months</a:t>
            </a:r>
          </a:p>
          <a:p>
            <a:pPr lvl="2"/>
            <a:r>
              <a:rPr lang="en-IN" dirty="0"/>
              <a:t>By IRN / by Period </a:t>
            </a:r>
          </a:p>
          <a:p>
            <a:pPr marL="914400" lvl="2" indent="0">
              <a:buNone/>
            </a:pPr>
            <a:r>
              <a:rPr lang="en-IN" dirty="0"/>
              <a:t>/ By GSTIN recipient  / supplier</a:t>
            </a:r>
          </a:p>
        </p:txBody>
      </p:sp>
      <p:pic>
        <p:nvPicPr>
          <p:cNvPr id="3" name="Picture 2">
            <a:extLst>
              <a:ext uri="{FF2B5EF4-FFF2-40B4-BE49-F238E27FC236}">
                <a16:creationId xmlns:a16="http://schemas.microsoft.com/office/drawing/2014/main" id="{DEE00677-4276-FBF5-9068-D633E2B5E53E}"/>
              </a:ext>
            </a:extLst>
          </p:cNvPr>
          <p:cNvPicPr>
            <a:picLocks noChangeAspect="1"/>
          </p:cNvPicPr>
          <p:nvPr/>
        </p:nvPicPr>
        <p:blipFill>
          <a:blip r:embed="rId3"/>
          <a:stretch>
            <a:fillRect/>
          </a:stretch>
        </p:blipFill>
        <p:spPr>
          <a:xfrm>
            <a:off x="6035040" y="3558381"/>
            <a:ext cx="4699000" cy="2559218"/>
          </a:xfrm>
          <a:prstGeom prst="rect">
            <a:avLst/>
          </a:prstGeom>
        </p:spPr>
      </p:pic>
    </p:spTree>
    <p:extLst>
      <p:ext uri="{BB962C8B-B14F-4D97-AF65-F5344CB8AC3E}">
        <p14:creationId xmlns:p14="http://schemas.microsoft.com/office/powerpoint/2010/main" val="2982735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47675"/>
          </a:xfrm>
        </p:spPr>
        <p:txBody>
          <a:bodyPr>
            <a:noAutofit/>
          </a:bodyPr>
          <a:lstStyle/>
          <a:p>
            <a:r>
              <a:rPr lang="en-IN" dirty="0"/>
              <a:t>Generation of Back Dated eInvoice</a:t>
            </a:r>
          </a:p>
        </p:txBody>
      </p:sp>
      <p:sp>
        <p:nvSpPr>
          <p:cNvPr id="6" name="Content Placeholder 5"/>
          <p:cNvSpPr>
            <a:spLocks noGrp="1"/>
          </p:cNvSpPr>
          <p:nvPr>
            <p:ph idx="1"/>
          </p:nvPr>
        </p:nvSpPr>
        <p:spPr>
          <a:xfrm>
            <a:off x="838200" y="939800"/>
            <a:ext cx="10515600" cy="5237163"/>
          </a:xfrm>
        </p:spPr>
        <p:txBody>
          <a:bodyPr>
            <a:normAutofit/>
          </a:bodyPr>
          <a:lstStyle/>
          <a:p>
            <a:r>
              <a:rPr lang="en-IN" dirty="0"/>
              <a:t>Time Limit for Back dated reporting of Invoices</a:t>
            </a:r>
          </a:p>
          <a:p>
            <a:pPr lvl="1"/>
            <a:r>
              <a:rPr lang="en-IN" dirty="0"/>
              <a:t>Turnover &gt; 100 crores – 30 days</a:t>
            </a:r>
          </a:p>
          <a:p>
            <a:pPr lvl="2"/>
            <a:r>
              <a:rPr lang="en-IN" dirty="0"/>
              <a:t>time limit of 30 days for reporting of invoices from date of invoice, on e-invoice portals</a:t>
            </a:r>
          </a:p>
          <a:p>
            <a:pPr lvl="2"/>
            <a:r>
              <a:rPr lang="en-IN" dirty="0"/>
              <a:t>For example, if an invoice has a date of Nov. 1, 2023, it cannot be reported after Nov. 30, 2023. </a:t>
            </a:r>
          </a:p>
          <a:p>
            <a:pPr lvl="2"/>
            <a:r>
              <a:rPr lang="en-IN" dirty="0"/>
              <a:t>This validation will come into effect from 1st Nov, 2023</a:t>
            </a:r>
          </a:p>
          <a:p>
            <a:pPr lvl="1"/>
            <a:endParaRPr lang="en-IN" dirty="0"/>
          </a:p>
          <a:p>
            <a:pPr lvl="1"/>
            <a:r>
              <a:rPr lang="en-IN" dirty="0"/>
              <a:t>For Other assesse</a:t>
            </a:r>
          </a:p>
          <a:p>
            <a:pPr lvl="2"/>
            <a:r>
              <a:rPr lang="en-IN" dirty="0"/>
              <a:t>No restrictions set as of now</a:t>
            </a:r>
          </a:p>
          <a:p>
            <a:pPr lvl="2"/>
            <a:r>
              <a:rPr lang="en-IN" dirty="0"/>
              <a:t>Recommended to follow above time lines</a:t>
            </a:r>
          </a:p>
        </p:txBody>
      </p:sp>
    </p:spTree>
    <p:extLst>
      <p:ext uri="{BB962C8B-B14F-4D97-AF65-F5344CB8AC3E}">
        <p14:creationId xmlns:p14="http://schemas.microsoft.com/office/powerpoint/2010/main" val="1998469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47675"/>
          </a:xfrm>
        </p:spPr>
        <p:txBody>
          <a:bodyPr>
            <a:normAutofit fontScale="90000"/>
          </a:bodyPr>
          <a:lstStyle/>
          <a:p>
            <a:r>
              <a:rPr lang="en-IN" dirty="0"/>
              <a:t>Cancellation and Modification</a:t>
            </a:r>
          </a:p>
        </p:txBody>
      </p:sp>
      <p:sp>
        <p:nvSpPr>
          <p:cNvPr id="6" name="Content Placeholder 5"/>
          <p:cNvSpPr>
            <a:spLocks noGrp="1"/>
          </p:cNvSpPr>
          <p:nvPr>
            <p:ph idx="1"/>
          </p:nvPr>
        </p:nvSpPr>
        <p:spPr>
          <a:xfrm>
            <a:off x="838200" y="939800"/>
            <a:ext cx="10515600" cy="5237163"/>
          </a:xfrm>
        </p:spPr>
        <p:txBody>
          <a:bodyPr>
            <a:normAutofit/>
          </a:bodyPr>
          <a:lstStyle/>
          <a:p>
            <a:r>
              <a:rPr lang="en-IN" dirty="0"/>
              <a:t>Can E-Invoice can be cancelled </a:t>
            </a:r>
          </a:p>
          <a:p>
            <a:pPr lvl="1"/>
            <a:r>
              <a:rPr lang="en-IN" dirty="0"/>
              <a:t>Yes. within 24-hours of creation.</a:t>
            </a:r>
          </a:p>
          <a:p>
            <a:endParaRPr lang="en-IN" dirty="0"/>
          </a:p>
          <a:p>
            <a:r>
              <a:rPr lang="en-IN" dirty="0"/>
              <a:t>Can e-Invoice be modified?</a:t>
            </a:r>
          </a:p>
          <a:p>
            <a:pPr lvl="1"/>
            <a:r>
              <a:rPr lang="en-IN" dirty="0"/>
              <a:t>No, once generated document cannot be modified</a:t>
            </a:r>
          </a:p>
          <a:p>
            <a:pPr lvl="1"/>
            <a:endParaRPr lang="en-IN" dirty="0"/>
          </a:p>
          <a:p>
            <a:r>
              <a:rPr lang="en-IN" dirty="0"/>
              <a:t>What if I have generated an Invoice by mistake and it is not cancelled within 24 hours?</a:t>
            </a:r>
          </a:p>
          <a:p>
            <a:pPr lvl="1"/>
            <a:r>
              <a:rPr lang="en-IN" dirty="0"/>
              <a:t>Cancel in your Books of Accounts. </a:t>
            </a:r>
          </a:p>
          <a:p>
            <a:pPr lvl="1"/>
            <a:r>
              <a:rPr lang="en-IN" dirty="0"/>
              <a:t>Do not report the Invoice in your GST Returns.</a:t>
            </a:r>
          </a:p>
          <a:p>
            <a:endParaRPr lang="en-IN" dirty="0"/>
          </a:p>
        </p:txBody>
      </p:sp>
    </p:spTree>
    <p:extLst>
      <p:ext uri="{BB962C8B-B14F-4D97-AF65-F5344CB8AC3E}">
        <p14:creationId xmlns:p14="http://schemas.microsoft.com/office/powerpoint/2010/main" val="2691540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DD090A5-65A5-D0F2-773F-1C53498869FF}"/>
              </a:ext>
            </a:extLst>
          </p:cNvPr>
          <p:cNvSpPr>
            <a:spLocks noGrp="1"/>
          </p:cNvSpPr>
          <p:nvPr>
            <p:ph type="title"/>
          </p:nvPr>
        </p:nvSpPr>
        <p:spPr/>
        <p:txBody>
          <a:bodyPr/>
          <a:lstStyle/>
          <a:p>
            <a:r>
              <a:rPr lang="en-US" dirty="0"/>
              <a:t>Inspection of Goods in Movement</a:t>
            </a:r>
            <a:endParaRPr lang="en-IN" dirty="0"/>
          </a:p>
        </p:txBody>
      </p:sp>
      <p:sp>
        <p:nvSpPr>
          <p:cNvPr id="5" name="Text Placeholder 4">
            <a:extLst>
              <a:ext uri="{FF2B5EF4-FFF2-40B4-BE49-F238E27FC236}">
                <a16:creationId xmlns:a16="http://schemas.microsoft.com/office/drawing/2014/main" id="{A1693690-472B-D09C-E3ED-E095A2B64E94}"/>
              </a:ext>
            </a:extLst>
          </p:cNvPr>
          <p:cNvSpPr>
            <a:spLocks noGrp="1"/>
          </p:cNvSpPr>
          <p:nvPr>
            <p:ph type="body" idx="1"/>
          </p:nvPr>
        </p:nvSpPr>
        <p:spPr/>
        <p:txBody>
          <a:bodyPr/>
          <a:lstStyle/>
          <a:p>
            <a:r>
              <a:rPr lang="en-US" dirty="0"/>
              <a:t>Section 68</a:t>
            </a:r>
            <a:endParaRPr lang="en-IN" dirty="0"/>
          </a:p>
        </p:txBody>
      </p:sp>
    </p:spTree>
    <p:extLst>
      <p:ext uri="{BB962C8B-B14F-4D97-AF65-F5344CB8AC3E}">
        <p14:creationId xmlns:p14="http://schemas.microsoft.com/office/powerpoint/2010/main" val="11160262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EDF4DC-DBDF-79C4-74AB-ACDF3BF645F6}"/>
              </a:ext>
            </a:extLst>
          </p:cNvPr>
          <p:cNvSpPr>
            <a:spLocks noGrp="1"/>
          </p:cNvSpPr>
          <p:nvPr>
            <p:ph type="title"/>
          </p:nvPr>
        </p:nvSpPr>
        <p:spPr/>
        <p:txBody>
          <a:bodyPr>
            <a:normAutofit fontScale="90000"/>
          </a:bodyPr>
          <a:lstStyle/>
          <a:p>
            <a:r>
              <a:rPr lang="en-IN" dirty="0"/>
              <a:t>Inspection of Goods Sec 68</a:t>
            </a:r>
          </a:p>
        </p:txBody>
      </p:sp>
      <p:sp>
        <p:nvSpPr>
          <p:cNvPr id="5" name="Content Placeholder 4">
            <a:extLst>
              <a:ext uri="{FF2B5EF4-FFF2-40B4-BE49-F238E27FC236}">
                <a16:creationId xmlns:a16="http://schemas.microsoft.com/office/drawing/2014/main" id="{C71A8D05-312E-7C18-2907-B06AC6A89604}"/>
              </a:ext>
            </a:extLst>
          </p:cNvPr>
          <p:cNvSpPr>
            <a:spLocks noGrp="1"/>
          </p:cNvSpPr>
          <p:nvPr>
            <p:ph idx="1"/>
          </p:nvPr>
        </p:nvSpPr>
        <p:spPr/>
        <p:txBody>
          <a:bodyPr>
            <a:normAutofit fontScale="92500" lnSpcReduction="10000"/>
          </a:bodyPr>
          <a:lstStyle/>
          <a:p>
            <a:r>
              <a:rPr lang="en-US" dirty="0"/>
              <a:t>The Government may require </a:t>
            </a:r>
          </a:p>
          <a:p>
            <a:pPr lvl="1"/>
            <a:r>
              <a:rPr lang="en-US" dirty="0"/>
              <a:t>the person in charge of a conveyance </a:t>
            </a:r>
          </a:p>
          <a:p>
            <a:pPr lvl="1"/>
            <a:r>
              <a:rPr lang="en-US" b="1" dirty="0"/>
              <a:t>carrying</a:t>
            </a:r>
            <a:r>
              <a:rPr lang="en-US" dirty="0"/>
              <a:t> any consignment of goods of value exceeding such amount as may be specified </a:t>
            </a:r>
          </a:p>
          <a:p>
            <a:pPr lvl="1"/>
            <a:r>
              <a:rPr lang="en-US" dirty="0"/>
              <a:t>to carry with him such documents and </a:t>
            </a:r>
          </a:p>
          <a:p>
            <a:pPr lvl="1"/>
            <a:r>
              <a:rPr lang="en-US" dirty="0"/>
              <a:t>such devices as may be prescribed.</a:t>
            </a:r>
          </a:p>
          <a:p>
            <a:r>
              <a:rPr lang="en-US" dirty="0"/>
              <a:t>The details of documents required to be carried under sub-section (1) </a:t>
            </a:r>
            <a:r>
              <a:rPr lang="en-US" b="1" dirty="0"/>
              <a:t>shall be validated</a:t>
            </a:r>
            <a:r>
              <a:rPr lang="en-US" dirty="0"/>
              <a:t> in such manner as may be prescribed.</a:t>
            </a:r>
          </a:p>
          <a:p>
            <a:r>
              <a:rPr lang="en-US" dirty="0"/>
              <a:t>Where any conveyance referred to in sub-section (1) </a:t>
            </a:r>
          </a:p>
          <a:p>
            <a:pPr lvl="1"/>
            <a:r>
              <a:rPr lang="en-US" dirty="0"/>
              <a:t>is </a:t>
            </a:r>
            <a:r>
              <a:rPr lang="en-US" b="1" dirty="0"/>
              <a:t>intercepted</a:t>
            </a:r>
            <a:r>
              <a:rPr lang="en-US" dirty="0"/>
              <a:t> by the </a:t>
            </a:r>
            <a:r>
              <a:rPr lang="en-US" b="1" dirty="0"/>
              <a:t>proper officer</a:t>
            </a:r>
            <a:r>
              <a:rPr lang="en-US" dirty="0"/>
              <a:t> at any place, </a:t>
            </a:r>
          </a:p>
          <a:p>
            <a:pPr lvl="1"/>
            <a:r>
              <a:rPr lang="en-US" dirty="0"/>
              <a:t>he may require the person in charge of the said conveyance </a:t>
            </a:r>
          </a:p>
          <a:p>
            <a:pPr lvl="1"/>
            <a:r>
              <a:rPr lang="en-US" dirty="0"/>
              <a:t>to produce the documents prescribed under the said sub-section and </a:t>
            </a:r>
          </a:p>
          <a:p>
            <a:pPr lvl="1"/>
            <a:r>
              <a:rPr lang="en-US" dirty="0"/>
              <a:t>devices for verification, and </a:t>
            </a:r>
          </a:p>
          <a:p>
            <a:pPr lvl="1"/>
            <a:r>
              <a:rPr lang="en-US" dirty="0"/>
              <a:t>the said person shall be liable to produce the documents and devices and </a:t>
            </a:r>
          </a:p>
          <a:p>
            <a:pPr lvl="1"/>
            <a:r>
              <a:rPr lang="en-US" dirty="0"/>
              <a:t>also allow the inspection of goods.</a:t>
            </a:r>
            <a:endParaRPr lang="en-IN" dirty="0"/>
          </a:p>
        </p:txBody>
      </p:sp>
    </p:spTree>
    <p:extLst>
      <p:ext uri="{BB962C8B-B14F-4D97-AF65-F5344CB8AC3E}">
        <p14:creationId xmlns:p14="http://schemas.microsoft.com/office/powerpoint/2010/main" val="20074624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9A7D3-01FC-48DE-A4E9-1C3F87391D97}"/>
              </a:ext>
            </a:extLst>
          </p:cNvPr>
          <p:cNvSpPr>
            <a:spLocks noGrp="1"/>
          </p:cNvSpPr>
          <p:nvPr>
            <p:ph type="title"/>
          </p:nvPr>
        </p:nvSpPr>
        <p:spPr/>
        <p:txBody>
          <a:bodyPr>
            <a:noAutofit/>
          </a:bodyPr>
          <a:lstStyle/>
          <a:p>
            <a:r>
              <a:rPr lang="en-US" sz="2800" dirty="0"/>
              <a:t>Applicability of e-way bill - </a:t>
            </a:r>
            <a:r>
              <a:rPr lang="en-IN" sz="2800" dirty="0"/>
              <a:t>Rule 138 (1)</a:t>
            </a:r>
          </a:p>
        </p:txBody>
      </p:sp>
      <p:graphicFrame>
        <p:nvGraphicFramePr>
          <p:cNvPr id="5" name="Content Placeholder 4">
            <a:extLst>
              <a:ext uri="{FF2B5EF4-FFF2-40B4-BE49-F238E27FC236}">
                <a16:creationId xmlns:a16="http://schemas.microsoft.com/office/drawing/2014/main" id="{5DE4D02D-A9AE-40C6-84A1-0C1D6604F762}"/>
              </a:ext>
            </a:extLst>
          </p:cNvPr>
          <p:cNvGraphicFramePr>
            <a:graphicFrameLocks noGrp="1"/>
          </p:cNvGraphicFramePr>
          <p:nvPr>
            <p:ph idx="1"/>
            <p:extLst>
              <p:ext uri="{D42A27DB-BD31-4B8C-83A1-F6EECF244321}">
                <p14:modId xmlns:p14="http://schemas.microsoft.com/office/powerpoint/2010/main" val="2807988597"/>
              </p:ext>
            </p:extLst>
          </p:nvPr>
        </p:nvGraphicFramePr>
        <p:xfrm>
          <a:off x="268406" y="1690428"/>
          <a:ext cx="11655188" cy="31272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6DCCAC35-9CC4-8A2D-D411-FAEB1751ED66}"/>
              </a:ext>
            </a:extLst>
          </p:cNvPr>
          <p:cNvSpPr txBox="1"/>
          <p:nvPr/>
        </p:nvSpPr>
        <p:spPr>
          <a:xfrm>
            <a:off x="1542724" y="5372123"/>
            <a:ext cx="9895114" cy="369332"/>
          </a:xfrm>
          <a:prstGeom prst="rect">
            <a:avLst/>
          </a:prstGeom>
          <a:noFill/>
        </p:spPr>
        <p:txBody>
          <a:bodyPr wrap="square">
            <a:spAutoFit/>
          </a:bodyPr>
          <a:lstStyle/>
          <a:p>
            <a:r>
              <a:rPr lang="en-IN" sz="1800" dirty="0">
                <a:effectLst/>
                <a:latin typeface="Calibri"/>
                <a:ea typeface="Calibri"/>
                <a:cs typeface="Times New Roman"/>
              </a:rPr>
              <a:t>138(3) First Proviso E-way bill generation is optional in case of consignment value &lt; Rs.50,000/-</a:t>
            </a:r>
            <a:endParaRPr lang="en-IN" dirty="0"/>
          </a:p>
        </p:txBody>
      </p:sp>
    </p:spTree>
    <p:extLst>
      <p:ext uri="{BB962C8B-B14F-4D97-AF65-F5344CB8AC3E}">
        <p14:creationId xmlns:p14="http://schemas.microsoft.com/office/powerpoint/2010/main" val="12343591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B2BA3E9-9EDC-3419-1D31-BF6DC97560B8}"/>
              </a:ext>
            </a:extLst>
          </p:cNvPr>
          <p:cNvSpPr>
            <a:spLocks noGrp="1"/>
          </p:cNvSpPr>
          <p:nvPr>
            <p:ph type="title"/>
          </p:nvPr>
        </p:nvSpPr>
        <p:spPr/>
        <p:txBody>
          <a:bodyPr>
            <a:normAutofit fontScale="90000"/>
          </a:bodyPr>
          <a:lstStyle/>
          <a:p>
            <a:r>
              <a:rPr lang="en-US" dirty="0">
                <a:latin typeface="+mj-lt"/>
              </a:rPr>
              <a:t>Attributes – Erroneous reporting</a:t>
            </a:r>
            <a:endParaRPr lang="en-IN" dirty="0">
              <a:latin typeface="+mj-lt"/>
            </a:endParaRPr>
          </a:p>
        </p:txBody>
      </p:sp>
      <p:sp>
        <p:nvSpPr>
          <p:cNvPr id="9" name="TextBox 8">
            <a:extLst>
              <a:ext uri="{FF2B5EF4-FFF2-40B4-BE49-F238E27FC236}">
                <a16:creationId xmlns:a16="http://schemas.microsoft.com/office/drawing/2014/main" id="{4927D1D5-117C-BA3F-C219-6063E912D917}"/>
              </a:ext>
            </a:extLst>
          </p:cNvPr>
          <p:cNvSpPr txBox="1"/>
          <p:nvPr/>
        </p:nvSpPr>
        <p:spPr>
          <a:xfrm>
            <a:off x="766916" y="1259830"/>
            <a:ext cx="1494503" cy="1200329"/>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mj-lt"/>
                <a:cs typeface="Calibri" panose="020F0502020204030204" pitchFamily="34" charset="0"/>
              </a:rPr>
              <a:t>Supply Type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mj-lt"/>
                <a:cs typeface="Calibri" panose="020F0502020204030204" pitchFamily="34" charset="0"/>
              </a:rPr>
              <a:t> I – Inward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mj-lt"/>
                <a:cs typeface="Calibri" panose="020F0502020204030204" pitchFamily="34" charset="0"/>
              </a:rPr>
              <a:t>O - Outward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mj-lt"/>
                <a:cs typeface="Calibri" panose="020F0502020204030204" pitchFamily="34" charset="0"/>
              </a:rPr>
              <a:t> </a:t>
            </a:r>
            <a:endParaRPr kumimoji="0" lang="en-US" altLang="en-US" sz="3200" b="0" i="0" u="none" strike="noStrike" cap="none" normalizeH="0" baseline="0" dirty="0">
              <a:ln>
                <a:noFill/>
              </a:ln>
              <a:solidFill>
                <a:schemeClr val="tx1"/>
              </a:solidFill>
              <a:effectLst/>
              <a:latin typeface="+mj-lt"/>
            </a:endParaRPr>
          </a:p>
        </p:txBody>
      </p:sp>
      <p:sp>
        <p:nvSpPr>
          <p:cNvPr id="13" name="TextBox 12">
            <a:extLst>
              <a:ext uri="{FF2B5EF4-FFF2-40B4-BE49-F238E27FC236}">
                <a16:creationId xmlns:a16="http://schemas.microsoft.com/office/drawing/2014/main" id="{A15F1012-E276-1518-AC91-31193F3709EB}"/>
              </a:ext>
            </a:extLst>
          </p:cNvPr>
          <p:cNvSpPr txBox="1"/>
          <p:nvPr/>
        </p:nvSpPr>
        <p:spPr>
          <a:xfrm>
            <a:off x="4178711" y="1367985"/>
            <a:ext cx="3224981" cy="3693319"/>
          </a:xfrm>
          <a:prstGeom prst="rect">
            <a:avLst/>
          </a:prstGeom>
          <a:noFill/>
        </p:spPr>
        <p:txBody>
          <a:bodyPr wrap="square">
            <a:spAutoFit/>
          </a:bodyPr>
          <a:lstStyle/>
          <a:p>
            <a:r>
              <a:rPr lang="en-IN" b="1" dirty="0">
                <a:latin typeface="+mj-lt"/>
              </a:rPr>
              <a:t>Sub Supply Type</a:t>
            </a:r>
          </a:p>
          <a:p>
            <a:r>
              <a:rPr lang="en-IN" dirty="0">
                <a:latin typeface="+mj-lt"/>
              </a:rPr>
              <a:t>1	Supply</a:t>
            </a:r>
          </a:p>
          <a:p>
            <a:r>
              <a:rPr lang="en-IN" dirty="0">
                <a:latin typeface="+mj-lt"/>
              </a:rPr>
              <a:t>2	Import</a:t>
            </a:r>
          </a:p>
          <a:p>
            <a:r>
              <a:rPr lang="en-IN" dirty="0">
                <a:latin typeface="+mj-lt"/>
              </a:rPr>
              <a:t>3	Export</a:t>
            </a:r>
          </a:p>
          <a:p>
            <a:r>
              <a:rPr lang="en-IN" dirty="0">
                <a:latin typeface="+mj-lt"/>
              </a:rPr>
              <a:t>4	Job Work</a:t>
            </a:r>
          </a:p>
          <a:p>
            <a:r>
              <a:rPr lang="en-IN" dirty="0">
                <a:latin typeface="+mj-lt"/>
              </a:rPr>
              <a:t>5	For Own Use</a:t>
            </a:r>
          </a:p>
          <a:p>
            <a:r>
              <a:rPr lang="en-IN" dirty="0">
                <a:latin typeface="+mj-lt"/>
              </a:rPr>
              <a:t>6	Job work Returns</a:t>
            </a:r>
          </a:p>
          <a:p>
            <a:r>
              <a:rPr lang="en-IN" dirty="0">
                <a:latin typeface="+mj-lt"/>
              </a:rPr>
              <a:t>7	Sales Return</a:t>
            </a:r>
          </a:p>
          <a:p>
            <a:r>
              <a:rPr lang="en-IN" dirty="0">
                <a:latin typeface="+mj-lt"/>
              </a:rPr>
              <a:t>8	Others</a:t>
            </a:r>
          </a:p>
          <a:p>
            <a:r>
              <a:rPr lang="en-IN" dirty="0">
                <a:latin typeface="+mj-lt"/>
              </a:rPr>
              <a:t>9	SKD/CKD/Lots</a:t>
            </a:r>
          </a:p>
          <a:p>
            <a:r>
              <a:rPr lang="en-IN" dirty="0">
                <a:latin typeface="+mj-lt"/>
              </a:rPr>
              <a:t>10	Line Sales</a:t>
            </a:r>
          </a:p>
          <a:p>
            <a:r>
              <a:rPr lang="en-IN" dirty="0">
                <a:latin typeface="+mj-lt"/>
              </a:rPr>
              <a:t>11	Recipient Not Known</a:t>
            </a:r>
          </a:p>
          <a:p>
            <a:r>
              <a:rPr lang="en-IN" dirty="0">
                <a:latin typeface="+mj-lt"/>
              </a:rPr>
              <a:t>12	Exhibition or Fairs</a:t>
            </a:r>
          </a:p>
        </p:txBody>
      </p:sp>
      <p:sp>
        <p:nvSpPr>
          <p:cNvPr id="15" name="TextBox 14">
            <a:extLst>
              <a:ext uri="{FF2B5EF4-FFF2-40B4-BE49-F238E27FC236}">
                <a16:creationId xmlns:a16="http://schemas.microsoft.com/office/drawing/2014/main" id="{0800AAC5-4EF0-3C38-16EF-FA9F8B5BD0DA}"/>
              </a:ext>
            </a:extLst>
          </p:cNvPr>
          <p:cNvSpPr txBox="1"/>
          <p:nvPr/>
        </p:nvSpPr>
        <p:spPr>
          <a:xfrm>
            <a:off x="540775" y="2551837"/>
            <a:ext cx="3224981" cy="1754326"/>
          </a:xfrm>
          <a:prstGeom prst="rect">
            <a:avLst/>
          </a:prstGeom>
          <a:noFill/>
        </p:spPr>
        <p:txBody>
          <a:bodyPr wrap="square">
            <a:spAutoFit/>
          </a:bodyPr>
          <a:lstStyle/>
          <a:p>
            <a:r>
              <a:rPr lang="en-IN" b="1" dirty="0">
                <a:latin typeface="+mj-lt"/>
              </a:rPr>
              <a:t>Document Type</a:t>
            </a:r>
          </a:p>
          <a:p>
            <a:r>
              <a:rPr lang="en-IN" dirty="0">
                <a:latin typeface="+mj-lt"/>
              </a:rPr>
              <a:t>INV	Tax Invoice</a:t>
            </a:r>
          </a:p>
          <a:p>
            <a:r>
              <a:rPr lang="en-IN" dirty="0">
                <a:latin typeface="+mj-lt"/>
              </a:rPr>
              <a:t>BIL	Bill of Supply</a:t>
            </a:r>
          </a:p>
          <a:p>
            <a:r>
              <a:rPr lang="en-IN" dirty="0">
                <a:latin typeface="+mj-lt"/>
              </a:rPr>
              <a:t>BOE	Bill of Entry</a:t>
            </a:r>
          </a:p>
          <a:p>
            <a:r>
              <a:rPr lang="en-IN" dirty="0">
                <a:latin typeface="+mj-lt"/>
              </a:rPr>
              <a:t>CHL	Delivery Challan</a:t>
            </a:r>
          </a:p>
          <a:p>
            <a:r>
              <a:rPr lang="en-IN" dirty="0">
                <a:latin typeface="+mj-lt"/>
              </a:rPr>
              <a:t>OTH	Others</a:t>
            </a:r>
          </a:p>
        </p:txBody>
      </p:sp>
      <p:sp>
        <p:nvSpPr>
          <p:cNvPr id="17" name="TextBox 16">
            <a:extLst>
              <a:ext uri="{FF2B5EF4-FFF2-40B4-BE49-F238E27FC236}">
                <a16:creationId xmlns:a16="http://schemas.microsoft.com/office/drawing/2014/main" id="{ABB5A80A-B9AE-B637-C6AC-AE59124973F9}"/>
              </a:ext>
            </a:extLst>
          </p:cNvPr>
          <p:cNvSpPr txBox="1"/>
          <p:nvPr/>
        </p:nvSpPr>
        <p:spPr>
          <a:xfrm>
            <a:off x="7256207" y="1259830"/>
            <a:ext cx="3441290" cy="1477328"/>
          </a:xfrm>
          <a:prstGeom prst="rect">
            <a:avLst/>
          </a:prstGeom>
          <a:noFill/>
        </p:spPr>
        <p:txBody>
          <a:bodyPr wrap="square">
            <a:spAutoFit/>
          </a:bodyPr>
          <a:lstStyle/>
          <a:p>
            <a:r>
              <a:rPr lang="en-IN" b="1" dirty="0">
                <a:latin typeface="+mj-lt"/>
              </a:rPr>
              <a:t>Transaction Type</a:t>
            </a:r>
          </a:p>
          <a:p>
            <a:r>
              <a:rPr lang="en-IN" dirty="0">
                <a:latin typeface="+mj-lt"/>
              </a:rPr>
              <a:t>1	Regular</a:t>
            </a:r>
          </a:p>
          <a:p>
            <a:r>
              <a:rPr lang="en-IN" dirty="0">
                <a:latin typeface="+mj-lt"/>
              </a:rPr>
              <a:t>2	Bill To - Ship To</a:t>
            </a:r>
          </a:p>
          <a:p>
            <a:r>
              <a:rPr lang="en-IN" dirty="0">
                <a:latin typeface="+mj-lt"/>
              </a:rPr>
              <a:t>3	Bill From - Dispatch From</a:t>
            </a:r>
          </a:p>
          <a:p>
            <a:r>
              <a:rPr lang="en-IN" dirty="0">
                <a:latin typeface="+mj-lt"/>
              </a:rPr>
              <a:t>4	Combination of 2 and 3</a:t>
            </a:r>
          </a:p>
        </p:txBody>
      </p:sp>
      <p:sp>
        <p:nvSpPr>
          <p:cNvPr id="19" name="TextBox 18">
            <a:extLst>
              <a:ext uri="{FF2B5EF4-FFF2-40B4-BE49-F238E27FC236}">
                <a16:creationId xmlns:a16="http://schemas.microsoft.com/office/drawing/2014/main" id="{C28BCF3C-08B5-BF75-439B-C955840A9BB1}"/>
              </a:ext>
            </a:extLst>
          </p:cNvPr>
          <p:cNvSpPr txBox="1"/>
          <p:nvPr/>
        </p:nvSpPr>
        <p:spPr>
          <a:xfrm>
            <a:off x="540775" y="5169459"/>
            <a:ext cx="10813025" cy="923330"/>
          </a:xfrm>
          <a:prstGeom prst="rect">
            <a:avLst/>
          </a:prstGeom>
          <a:noFill/>
        </p:spPr>
        <p:txBody>
          <a:bodyPr wrap="square">
            <a:spAutoFit/>
          </a:bodyPr>
          <a:lstStyle/>
          <a:p>
            <a:pPr algn="just"/>
            <a:r>
              <a:rPr lang="en-IN" b="1" i="0" dirty="0">
                <a:solidFill>
                  <a:srgbClr val="212529"/>
                </a:solidFill>
                <a:effectLst/>
                <a:latin typeface="+mj-lt"/>
              </a:rPr>
              <a:t>Rule 55A. Tax Invoice or bill of supply to accompany transport of goods </a:t>
            </a:r>
            <a:r>
              <a:rPr lang="en-IN" b="1" dirty="0">
                <a:solidFill>
                  <a:srgbClr val="212529"/>
                </a:solidFill>
                <a:latin typeface="+mj-lt"/>
              </a:rPr>
              <a:t>, where eWay Bill is not applicable</a:t>
            </a:r>
            <a:endParaRPr lang="en-IN" b="0" i="0" dirty="0">
              <a:solidFill>
                <a:srgbClr val="212529"/>
              </a:solidFill>
              <a:effectLst/>
              <a:latin typeface="+mj-lt"/>
            </a:endParaRPr>
          </a:p>
          <a:p>
            <a:pPr algn="just"/>
            <a:r>
              <a:rPr lang="en-IN" b="0" i="0" dirty="0">
                <a:solidFill>
                  <a:srgbClr val="212529"/>
                </a:solidFill>
                <a:effectLst/>
                <a:latin typeface="+mj-lt"/>
              </a:rPr>
              <a:t>The person-in-charge of the conveyance shall carry a copy of the tax invoice or the bill of supply issued in accordance with the provisions of </a:t>
            </a:r>
            <a:r>
              <a:rPr lang="en-IN" b="0" i="0" u="none" strike="noStrike" dirty="0">
                <a:solidFill>
                  <a:srgbClr val="3E8ACC"/>
                </a:solidFill>
                <a:effectLst/>
                <a:latin typeface="+mj-lt"/>
                <a:hlinkClick r:id="rId2"/>
              </a:rPr>
              <a:t>rules 46</a:t>
            </a:r>
            <a:r>
              <a:rPr lang="en-IN" b="0" i="0" dirty="0">
                <a:solidFill>
                  <a:srgbClr val="212529"/>
                </a:solidFill>
                <a:effectLst/>
                <a:latin typeface="+mj-lt"/>
              </a:rPr>
              <a:t>, </a:t>
            </a:r>
            <a:r>
              <a:rPr lang="en-IN" b="0" i="0" u="none" strike="noStrike" dirty="0">
                <a:solidFill>
                  <a:srgbClr val="3E8ACC"/>
                </a:solidFill>
                <a:effectLst/>
                <a:latin typeface="+mj-lt"/>
                <a:hlinkClick r:id="rId3"/>
              </a:rPr>
              <a:t>46A</a:t>
            </a:r>
            <a:r>
              <a:rPr lang="en-IN" b="0" i="0" dirty="0">
                <a:solidFill>
                  <a:srgbClr val="212529"/>
                </a:solidFill>
                <a:effectLst/>
                <a:latin typeface="+mj-lt"/>
              </a:rPr>
              <a:t> or </a:t>
            </a:r>
            <a:r>
              <a:rPr lang="en-IN" b="0" i="0" u="none" strike="noStrike" dirty="0">
                <a:solidFill>
                  <a:srgbClr val="3E8ACC"/>
                </a:solidFill>
                <a:effectLst/>
                <a:latin typeface="+mj-lt"/>
                <a:hlinkClick r:id="rId4"/>
              </a:rPr>
              <a:t>49</a:t>
            </a:r>
            <a:endParaRPr lang="en-IN" b="0" i="0" dirty="0">
              <a:solidFill>
                <a:srgbClr val="212529"/>
              </a:solidFill>
              <a:effectLst/>
              <a:latin typeface="+mj-lt"/>
            </a:endParaRPr>
          </a:p>
        </p:txBody>
      </p:sp>
    </p:spTree>
    <p:extLst>
      <p:ext uri="{BB962C8B-B14F-4D97-AF65-F5344CB8AC3E}">
        <p14:creationId xmlns:p14="http://schemas.microsoft.com/office/powerpoint/2010/main" val="1143542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Legal Provisions</a:t>
            </a:r>
          </a:p>
        </p:txBody>
      </p:sp>
      <p:sp>
        <p:nvSpPr>
          <p:cNvPr id="6" name="Text Placeholder 5">
            <a:extLst>
              <a:ext uri="{FF2B5EF4-FFF2-40B4-BE49-F238E27FC236}">
                <a16:creationId xmlns:a16="http://schemas.microsoft.com/office/drawing/2014/main" id="{79D3AA1B-AC44-D73C-0C2E-C15DD992FDD1}"/>
              </a:ext>
            </a:extLst>
          </p:cNvPr>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0724643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00E0C-C63F-E24D-222E-5236A7416696}"/>
              </a:ext>
            </a:extLst>
          </p:cNvPr>
          <p:cNvSpPr>
            <a:spLocks noGrp="1"/>
          </p:cNvSpPr>
          <p:nvPr>
            <p:ph type="title"/>
          </p:nvPr>
        </p:nvSpPr>
        <p:spPr/>
        <p:txBody>
          <a:bodyPr>
            <a:normAutofit/>
          </a:bodyPr>
          <a:lstStyle/>
          <a:p>
            <a:r>
              <a:rPr lang="en-IN" dirty="0"/>
              <a:t>General violations</a:t>
            </a:r>
          </a:p>
        </p:txBody>
      </p:sp>
      <p:sp>
        <p:nvSpPr>
          <p:cNvPr id="4" name="Content Placeholder 3">
            <a:extLst>
              <a:ext uri="{FF2B5EF4-FFF2-40B4-BE49-F238E27FC236}">
                <a16:creationId xmlns:a16="http://schemas.microsoft.com/office/drawing/2014/main" id="{F8D7D1AE-25A2-F764-58F9-FED4538C1621}"/>
              </a:ext>
            </a:extLst>
          </p:cNvPr>
          <p:cNvSpPr>
            <a:spLocks noGrp="1"/>
          </p:cNvSpPr>
          <p:nvPr>
            <p:ph sz="half" idx="1"/>
          </p:nvPr>
        </p:nvSpPr>
        <p:spPr/>
        <p:txBody>
          <a:bodyPr/>
          <a:lstStyle/>
          <a:p>
            <a:r>
              <a:rPr lang="en-IN" dirty="0"/>
              <a:t>Not Generated</a:t>
            </a:r>
          </a:p>
          <a:p>
            <a:pPr lvl="1"/>
            <a:r>
              <a:rPr lang="en-IN" dirty="0"/>
              <a:t>Not for supply</a:t>
            </a:r>
          </a:p>
          <a:p>
            <a:pPr lvl="1"/>
            <a:r>
              <a:rPr lang="en-IN" dirty="0"/>
              <a:t>Purchase from URP</a:t>
            </a:r>
          </a:p>
          <a:p>
            <a:pPr lvl="1"/>
            <a:r>
              <a:rPr lang="en-IN" dirty="0"/>
              <a:t>Office Furniture shifting</a:t>
            </a:r>
          </a:p>
          <a:p>
            <a:pPr lvl="1"/>
            <a:r>
              <a:rPr lang="en-IN" dirty="0"/>
              <a:t>CSR Disposal</a:t>
            </a:r>
          </a:p>
          <a:p>
            <a:pPr lvl="1"/>
            <a:r>
              <a:rPr lang="en-IN" dirty="0"/>
              <a:t>Job Work</a:t>
            </a:r>
          </a:p>
          <a:p>
            <a:r>
              <a:rPr lang="en-IN" dirty="0"/>
              <a:t>Expired</a:t>
            </a:r>
          </a:p>
          <a:p>
            <a:pPr lvl="1"/>
            <a:r>
              <a:rPr lang="en-IN" dirty="0"/>
              <a:t>Movement Not Terminated</a:t>
            </a:r>
          </a:p>
          <a:p>
            <a:pPr lvl="1"/>
            <a:r>
              <a:rPr lang="en-IN" dirty="0"/>
              <a:t>eWay not renewed</a:t>
            </a:r>
          </a:p>
          <a:p>
            <a:pPr lvl="1"/>
            <a:endParaRPr lang="en-IN" dirty="0"/>
          </a:p>
        </p:txBody>
      </p:sp>
      <p:sp>
        <p:nvSpPr>
          <p:cNvPr id="5" name="Content Placeholder 4">
            <a:extLst>
              <a:ext uri="{FF2B5EF4-FFF2-40B4-BE49-F238E27FC236}">
                <a16:creationId xmlns:a16="http://schemas.microsoft.com/office/drawing/2014/main" id="{12B919EF-0446-E645-9A24-BD9A50F9B1F0}"/>
              </a:ext>
            </a:extLst>
          </p:cNvPr>
          <p:cNvSpPr>
            <a:spLocks noGrp="1"/>
          </p:cNvSpPr>
          <p:nvPr>
            <p:ph sz="half" idx="2"/>
          </p:nvPr>
        </p:nvSpPr>
        <p:spPr/>
        <p:txBody>
          <a:bodyPr/>
          <a:lstStyle/>
          <a:p>
            <a:r>
              <a:rPr lang="en-IN" dirty="0"/>
              <a:t>Errors</a:t>
            </a:r>
          </a:p>
          <a:p>
            <a:pPr lvl="1"/>
            <a:r>
              <a:rPr lang="en-IN" dirty="0"/>
              <a:t>Veh No not updated</a:t>
            </a:r>
          </a:p>
          <a:p>
            <a:pPr lvl="1"/>
            <a:r>
              <a:rPr lang="en-IN" dirty="0"/>
              <a:t>Wrong Invoice attached</a:t>
            </a:r>
          </a:p>
          <a:p>
            <a:pPr lvl="1"/>
            <a:r>
              <a:rPr lang="en-IN" dirty="0"/>
              <a:t>Wrong Address</a:t>
            </a:r>
          </a:p>
          <a:p>
            <a:pPr lvl="1"/>
            <a:r>
              <a:rPr lang="en-IN" dirty="0"/>
              <a:t>Un registered ship to</a:t>
            </a:r>
          </a:p>
          <a:p>
            <a:pPr lvl="1"/>
            <a:r>
              <a:rPr lang="en-IN" dirty="0"/>
              <a:t>Multiple Shipments wrong update</a:t>
            </a:r>
          </a:p>
          <a:p>
            <a:pPr lvl="1"/>
            <a:endParaRPr lang="en-IN" dirty="0"/>
          </a:p>
        </p:txBody>
      </p:sp>
    </p:spTree>
    <p:extLst>
      <p:ext uri="{BB962C8B-B14F-4D97-AF65-F5344CB8AC3E}">
        <p14:creationId xmlns:p14="http://schemas.microsoft.com/office/powerpoint/2010/main" val="23081105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79292"/>
            <a:ext cx="10515600" cy="5097671"/>
          </a:xfrm>
        </p:spPr>
        <p:txBody>
          <a:bodyPr>
            <a:normAutofit lnSpcReduction="10000"/>
          </a:bodyPr>
          <a:lstStyle/>
          <a:p>
            <a:r>
              <a:rPr lang="en-IN" dirty="0"/>
              <a:t>Verification of Documents and Conveyances</a:t>
            </a:r>
          </a:p>
          <a:p>
            <a:pPr lvl="1"/>
            <a:r>
              <a:rPr lang="en-IN" dirty="0"/>
              <a:t>The physical verification may be carried out </a:t>
            </a:r>
          </a:p>
          <a:p>
            <a:pPr lvl="1"/>
            <a:r>
              <a:rPr lang="en-IN" dirty="0"/>
              <a:t>by the </a:t>
            </a:r>
            <a:r>
              <a:rPr lang="en-IN" b="1" dirty="0"/>
              <a:t>proper officer</a:t>
            </a:r>
            <a:r>
              <a:rPr lang="en-IN" dirty="0"/>
              <a:t> </a:t>
            </a:r>
          </a:p>
          <a:p>
            <a:pPr lvl="1"/>
            <a:r>
              <a:rPr lang="en-IN" dirty="0"/>
              <a:t>as </a:t>
            </a:r>
            <a:r>
              <a:rPr lang="en-IN" dirty="0">
                <a:solidFill>
                  <a:srgbClr val="FF0000"/>
                </a:solidFill>
              </a:rPr>
              <a:t>authorised by the Commissioner</a:t>
            </a:r>
            <a:r>
              <a:rPr lang="en-IN" dirty="0"/>
              <a:t> or an officer empowered by him in this behalf</a:t>
            </a:r>
          </a:p>
          <a:p>
            <a:r>
              <a:rPr lang="en-IN" dirty="0"/>
              <a:t>Inspection and verification of Goods</a:t>
            </a:r>
          </a:p>
          <a:p>
            <a:pPr lvl="1"/>
            <a:r>
              <a:rPr lang="en-IN" b="1" dirty="0"/>
              <a:t>Summary report</a:t>
            </a:r>
            <a:r>
              <a:rPr lang="en-IN" dirty="0"/>
              <a:t> of every inspection of goods in transit shall be recorded online in </a:t>
            </a:r>
            <a:r>
              <a:rPr lang="en-IN" b="1" dirty="0"/>
              <a:t>Part A of Form GST EWB-03</a:t>
            </a:r>
            <a:r>
              <a:rPr lang="en-IN" dirty="0"/>
              <a:t> within twenty fours of inspection and</a:t>
            </a:r>
          </a:p>
          <a:p>
            <a:pPr lvl="1"/>
            <a:r>
              <a:rPr lang="en-IN" dirty="0"/>
              <a:t>The </a:t>
            </a:r>
            <a:r>
              <a:rPr lang="en-IN" b="1" dirty="0"/>
              <a:t>final report</a:t>
            </a:r>
            <a:r>
              <a:rPr lang="en-IN" dirty="0"/>
              <a:t> in </a:t>
            </a:r>
            <a:r>
              <a:rPr lang="en-IN" b="1" dirty="0"/>
              <a:t>Part B of Form GST EWB-03</a:t>
            </a:r>
            <a:r>
              <a:rPr lang="en-IN" dirty="0"/>
              <a:t> shall  be recorded within 3 days of such inspection</a:t>
            </a:r>
          </a:p>
          <a:p>
            <a:r>
              <a:rPr lang="en-IN" dirty="0"/>
              <a:t>Facility for uploading information regarding detention of vehicle</a:t>
            </a:r>
          </a:p>
          <a:p>
            <a:pPr lvl="1"/>
            <a:r>
              <a:rPr lang="en-IN" dirty="0"/>
              <a:t>Where a vehicle has been intercepted and detained </a:t>
            </a:r>
            <a:r>
              <a:rPr lang="en-IN" b="1" dirty="0"/>
              <a:t>for a period exceeding 30 minutes</a:t>
            </a:r>
            <a:r>
              <a:rPr lang="en-IN" dirty="0"/>
              <a:t>, </a:t>
            </a:r>
          </a:p>
          <a:p>
            <a:pPr lvl="1"/>
            <a:r>
              <a:rPr lang="en-IN" dirty="0"/>
              <a:t>the transporter may upload the said information in </a:t>
            </a:r>
            <a:r>
              <a:rPr lang="en-IN" b="1" dirty="0"/>
              <a:t>Form GST EWB-04</a:t>
            </a:r>
            <a:endParaRPr lang="en-IN" sz="2400" b="1" dirty="0"/>
          </a:p>
        </p:txBody>
      </p:sp>
      <p:sp>
        <p:nvSpPr>
          <p:cNvPr id="4" name="Title 1">
            <a:extLst>
              <a:ext uri="{FF2B5EF4-FFF2-40B4-BE49-F238E27FC236}">
                <a16:creationId xmlns:a16="http://schemas.microsoft.com/office/drawing/2014/main" id="{297A149B-60B8-4353-863E-5FC2F993CD41}"/>
              </a:ext>
            </a:extLst>
          </p:cNvPr>
          <p:cNvSpPr txBox="1">
            <a:spLocks/>
          </p:cNvSpPr>
          <p:nvPr/>
        </p:nvSpPr>
        <p:spPr>
          <a:xfrm>
            <a:off x="838200" y="401239"/>
            <a:ext cx="10515600" cy="553309"/>
          </a:xfrm>
          <a:prstGeom prst="rect">
            <a:avLst/>
          </a:prstGeom>
          <a:solidFill>
            <a:schemeClr val="accent5"/>
          </a:solidFill>
          <a:ln w="12700" cap="flat" cmpd="sng" algn="ctr">
            <a:solidFill>
              <a:schemeClr val="accent5">
                <a:shade val="50000"/>
              </a:schemeClr>
            </a:solidFill>
            <a:prstDash val="solid"/>
            <a:miter lim="800000"/>
          </a:ln>
          <a:effectLst/>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lvl="0"/>
            <a:r>
              <a:rPr lang="en-IN" sz="2400" dirty="0"/>
              <a:t>Verification of documents and conveyances: Rule 138B, 138C &amp; 138D</a:t>
            </a:r>
          </a:p>
        </p:txBody>
      </p:sp>
    </p:spTree>
    <p:extLst>
      <p:ext uri="{BB962C8B-B14F-4D97-AF65-F5344CB8AC3E}">
        <p14:creationId xmlns:p14="http://schemas.microsoft.com/office/powerpoint/2010/main" val="10943011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998512-FBA1-4E4C-88DA-FE8737ABF2B4}"/>
              </a:ext>
            </a:extLst>
          </p:cNvPr>
          <p:cNvSpPr>
            <a:spLocks noGrp="1"/>
          </p:cNvSpPr>
          <p:nvPr>
            <p:ph type="title"/>
          </p:nvPr>
        </p:nvSpPr>
        <p:spPr/>
        <p:txBody>
          <a:bodyPr/>
          <a:lstStyle/>
          <a:p>
            <a:r>
              <a:rPr lang="en-IN" dirty="0"/>
              <a:t>Procedure followed by intercepting officer</a:t>
            </a:r>
          </a:p>
        </p:txBody>
      </p:sp>
      <p:sp>
        <p:nvSpPr>
          <p:cNvPr id="5" name="Text Placeholder 4">
            <a:extLst>
              <a:ext uri="{FF2B5EF4-FFF2-40B4-BE49-F238E27FC236}">
                <a16:creationId xmlns:a16="http://schemas.microsoft.com/office/drawing/2014/main" id="{2369EA49-CE31-42F4-9CFD-9DC62428B8BA}"/>
              </a:ext>
            </a:extLst>
          </p:cNvPr>
          <p:cNvSpPr>
            <a:spLocks noGrp="1"/>
          </p:cNvSpPr>
          <p:nvPr>
            <p:ph type="body" idx="1"/>
          </p:nvPr>
        </p:nvSpPr>
        <p:spPr/>
        <p:txBody>
          <a:bodyPr/>
          <a:lstStyle/>
          <a:p>
            <a:r>
              <a:rPr lang="en-IN" dirty="0"/>
              <a:t>MOV Forms</a:t>
            </a:r>
          </a:p>
        </p:txBody>
      </p:sp>
    </p:spTree>
    <p:extLst>
      <p:ext uri="{BB962C8B-B14F-4D97-AF65-F5344CB8AC3E}">
        <p14:creationId xmlns:p14="http://schemas.microsoft.com/office/powerpoint/2010/main" val="2257970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311447763"/>
              </p:ext>
            </p:extLst>
          </p:nvPr>
        </p:nvGraphicFramePr>
        <p:xfrm>
          <a:off x="838200" y="1088355"/>
          <a:ext cx="10515601" cy="5253450"/>
        </p:xfrm>
        <a:graphic>
          <a:graphicData uri="http://schemas.openxmlformats.org/drawingml/2006/table">
            <a:tbl>
              <a:tblPr>
                <a:tableStyleId>{3B4B98B0-60AC-42C2-AFA5-B58CD77FA1E5}</a:tableStyleId>
              </a:tblPr>
              <a:tblGrid>
                <a:gridCol w="8364796">
                  <a:extLst>
                    <a:ext uri="{9D8B030D-6E8A-4147-A177-3AD203B41FA5}">
                      <a16:colId xmlns:a16="http://schemas.microsoft.com/office/drawing/2014/main" val="1821786352"/>
                    </a:ext>
                  </a:extLst>
                </a:gridCol>
                <a:gridCol w="2150805">
                  <a:extLst>
                    <a:ext uri="{9D8B030D-6E8A-4147-A177-3AD203B41FA5}">
                      <a16:colId xmlns:a16="http://schemas.microsoft.com/office/drawing/2014/main" val="2070585263"/>
                    </a:ext>
                  </a:extLst>
                </a:gridCol>
              </a:tblGrid>
              <a:tr h="487729">
                <a:tc>
                  <a:txBody>
                    <a:bodyPr/>
                    <a:lstStyle/>
                    <a:p>
                      <a:pPr algn="ctr" fontAlgn="t"/>
                      <a:r>
                        <a:rPr lang="en-US" sz="1800" b="1" dirty="0">
                          <a:effectLst/>
                          <a:latin typeface="+mj-lt"/>
                        </a:rPr>
                        <a:t>Steps</a:t>
                      </a:r>
                    </a:p>
                  </a:txBody>
                  <a:tcPr marL="5641" marR="5641" marT="5641" marB="5641"/>
                </a:tc>
                <a:tc>
                  <a:txBody>
                    <a:bodyPr/>
                    <a:lstStyle/>
                    <a:p>
                      <a:pPr algn="ctr" fontAlgn="t"/>
                      <a:r>
                        <a:rPr lang="en-US" sz="1800" b="1" dirty="0">
                          <a:effectLst/>
                          <a:latin typeface="+mj-lt"/>
                        </a:rPr>
                        <a:t>Prescribed Forms</a:t>
                      </a:r>
                    </a:p>
                  </a:txBody>
                  <a:tcPr marL="5641" marR="5641" marT="5641" marB="5641"/>
                </a:tc>
                <a:extLst>
                  <a:ext uri="{0D108BD9-81ED-4DB2-BD59-A6C34878D82A}">
                    <a16:rowId xmlns:a16="http://schemas.microsoft.com/office/drawing/2014/main" val="1307908296"/>
                  </a:ext>
                </a:extLst>
              </a:tr>
              <a:tr h="503626">
                <a:tc>
                  <a:txBody>
                    <a:bodyPr/>
                    <a:lstStyle/>
                    <a:p>
                      <a:pPr marL="176213" indent="0" algn="l" fontAlgn="t"/>
                      <a:r>
                        <a:rPr lang="en-US" sz="1800" dirty="0">
                          <a:effectLst/>
                          <a:latin typeface="+mj-lt"/>
                        </a:rPr>
                        <a:t>Record </a:t>
                      </a:r>
                      <a:r>
                        <a:rPr lang="en-US" sz="1800" b="1" dirty="0">
                          <a:effectLst/>
                          <a:latin typeface="+mj-lt"/>
                        </a:rPr>
                        <a:t>statements of driver </a:t>
                      </a:r>
                      <a:r>
                        <a:rPr lang="en-US" sz="1800" dirty="0">
                          <a:effectLst/>
                          <a:latin typeface="+mj-lt"/>
                        </a:rPr>
                        <a:t>of the vehicle</a:t>
                      </a:r>
                    </a:p>
                  </a:txBody>
                  <a:tcPr marL="5641" marR="5641" marT="5641" marB="5641"/>
                </a:tc>
                <a:tc>
                  <a:txBody>
                    <a:bodyPr/>
                    <a:lstStyle/>
                    <a:p>
                      <a:pPr algn="ctr" fontAlgn="t"/>
                      <a:r>
                        <a:rPr lang="en-US" sz="1800" dirty="0">
                          <a:effectLst/>
                          <a:latin typeface="+mj-lt"/>
                        </a:rPr>
                        <a:t>GST MOV-01</a:t>
                      </a:r>
                    </a:p>
                  </a:txBody>
                  <a:tcPr marL="5641" marR="5641" marT="5641" marB="5641"/>
                </a:tc>
                <a:extLst>
                  <a:ext uri="{0D108BD9-81ED-4DB2-BD59-A6C34878D82A}">
                    <a16:rowId xmlns:a16="http://schemas.microsoft.com/office/drawing/2014/main" val="3814083414"/>
                  </a:ext>
                </a:extLst>
              </a:tr>
              <a:tr h="707277">
                <a:tc>
                  <a:txBody>
                    <a:bodyPr/>
                    <a:lstStyle/>
                    <a:p>
                      <a:pPr marL="176213" indent="0" algn="l" fontAlgn="t"/>
                      <a:r>
                        <a:rPr lang="en-US" sz="1800" dirty="0">
                          <a:effectLst/>
                          <a:latin typeface="+mj-lt"/>
                        </a:rPr>
                        <a:t>Issue an order for </a:t>
                      </a:r>
                      <a:r>
                        <a:rPr lang="en-US" sz="1800" b="1" dirty="0">
                          <a:effectLst/>
                          <a:latin typeface="+mj-lt"/>
                        </a:rPr>
                        <a:t>physical verification </a:t>
                      </a:r>
                      <a:r>
                        <a:rPr lang="en-US" sz="1800" dirty="0">
                          <a:effectLst/>
                          <a:latin typeface="+mj-lt"/>
                        </a:rPr>
                        <a:t>of the conveyance, goods and documents and to stop and park the vehicle at the place mentioned in the order</a:t>
                      </a:r>
                    </a:p>
                  </a:txBody>
                  <a:tcPr marL="5641" marR="5641" marT="5641" marB="5641"/>
                </a:tc>
                <a:tc>
                  <a:txBody>
                    <a:bodyPr/>
                    <a:lstStyle/>
                    <a:p>
                      <a:pPr algn="ctr" fontAlgn="t"/>
                      <a:r>
                        <a:rPr lang="en-US" sz="1800" dirty="0">
                          <a:effectLst/>
                          <a:latin typeface="+mj-lt"/>
                        </a:rPr>
                        <a:t>GST MOV-02</a:t>
                      </a:r>
                    </a:p>
                  </a:txBody>
                  <a:tcPr marL="5641" marR="5641" marT="5641" marB="5641"/>
                </a:tc>
                <a:extLst>
                  <a:ext uri="{0D108BD9-81ED-4DB2-BD59-A6C34878D82A}">
                    <a16:rowId xmlns:a16="http://schemas.microsoft.com/office/drawing/2014/main" val="1377240219"/>
                  </a:ext>
                </a:extLst>
              </a:tr>
              <a:tr h="577764">
                <a:tc>
                  <a:txBody>
                    <a:bodyPr/>
                    <a:lstStyle/>
                    <a:p>
                      <a:pPr marL="176213" indent="0" algn="l" fontAlgn="t"/>
                      <a:r>
                        <a:rPr lang="en-US" sz="1800" dirty="0">
                          <a:effectLst/>
                          <a:latin typeface="+mj-lt"/>
                        </a:rPr>
                        <a:t>Preparation of report within 24 hours of issuance of GST MOV-02, and upload on the portal</a:t>
                      </a:r>
                    </a:p>
                  </a:txBody>
                  <a:tcPr marL="5641" marR="5641" marT="5641" marB="5641"/>
                </a:tc>
                <a:tc>
                  <a:txBody>
                    <a:bodyPr/>
                    <a:lstStyle/>
                    <a:p>
                      <a:pPr algn="ctr" fontAlgn="t"/>
                      <a:r>
                        <a:rPr lang="en-US" sz="1800" dirty="0">
                          <a:effectLst/>
                          <a:latin typeface="+mj-lt"/>
                        </a:rPr>
                        <a:t>Part A of GST EWB-03</a:t>
                      </a:r>
                    </a:p>
                  </a:txBody>
                  <a:tcPr marL="5641" marR="5641" marT="5641" marB="5641"/>
                </a:tc>
                <a:extLst>
                  <a:ext uri="{0D108BD9-81ED-4DB2-BD59-A6C34878D82A}">
                    <a16:rowId xmlns:a16="http://schemas.microsoft.com/office/drawing/2014/main" val="3222981010"/>
                  </a:ext>
                </a:extLst>
              </a:tr>
              <a:tr h="869912">
                <a:tc>
                  <a:txBody>
                    <a:bodyPr/>
                    <a:lstStyle/>
                    <a:p>
                      <a:pPr marL="176213" indent="0" algn="l" fontAlgn="t"/>
                      <a:r>
                        <a:rPr lang="en-US" sz="1800" dirty="0">
                          <a:effectLst/>
                          <a:latin typeface="+mj-lt"/>
                        </a:rPr>
                        <a:t>Physical verification shall be completed within 3 days of issuance of GST MOV-02. However, if same cannot be completed, written </a:t>
                      </a:r>
                      <a:r>
                        <a:rPr lang="en-US" sz="1800" b="1" dirty="0">
                          <a:effectLst/>
                          <a:latin typeface="+mj-lt"/>
                        </a:rPr>
                        <a:t>permission</a:t>
                      </a:r>
                      <a:r>
                        <a:rPr lang="en-US" sz="1800" dirty="0">
                          <a:effectLst/>
                          <a:latin typeface="+mj-lt"/>
                        </a:rPr>
                        <a:t> shall be obtained from Commissioner to </a:t>
                      </a:r>
                      <a:r>
                        <a:rPr lang="en-US" sz="1800" b="1" dirty="0">
                          <a:effectLst/>
                          <a:latin typeface="+mj-lt"/>
                        </a:rPr>
                        <a:t>extend the time </a:t>
                      </a:r>
                      <a:r>
                        <a:rPr lang="en-US" sz="1800" dirty="0">
                          <a:effectLst/>
                          <a:latin typeface="+mj-lt"/>
                        </a:rPr>
                        <a:t>beyond 3 days</a:t>
                      </a:r>
                    </a:p>
                  </a:txBody>
                  <a:tcPr marL="5641" marR="5641" marT="5641" marB="5641"/>
                </a:tc>
                <a:tc>
                  <a:txBody>
                    <a:bodyPr/>
                    <a:lstStyle/>
                    <a:p>
                      <a:pPr algn="ctr" fontAlgn="t"/>
                      <a:r>
                        <a:rPr lang="en-US" sz="1800" dirty="0">
                          <a:effectLst/>
                          <a:latin typeface="+mj-lt"/>
                        </a:rPr>
                        <a:t>GST MOV-03</a:t>
                      </a:r>
                    </a:p>
                  </a:txBody>
                  <a:tcPr marL="5641" marR="5641" marT="5641" marB="5641"/>
                </a:tc>
                <a:extLst>
                  <a:ext uri="{0D108BD9-81ED-4DB2-BD59-A6C34878D82A}">
                    <a16:rowId xmlns:a16="http://schemas.microsoft.com/office/drawing/2014/main" val="400141870"/>
                  </a:ext>
                </a:extLst>
              </a:tr>
              <a:tr h="383117">
                <a:tc>
                  <a:txBody>
                    <a:bodyPr/>
                    <a:lstStyle/>
                    <a:p>
                      <a:pPr marL="176213" indent="0" algn="l" fontAlgn="t"/>
                      <a:r>
                        <a:rPr lang="en-US" sz="1800" dirty="0">
                          <a:effectLst/>
                          <a:latin typeface="+mj-lt"/>
                        </a:rPr>
                        <a:t>Report of </a:t>
                      </a:r>
                      <a:r>
                        <a:rPr lang="en-US" sz="1800" b="1" dirty="0">
                          <a:effectLst/>
                          <a:latin typeface="+mj-lt"/>
                        </a:rPr>
                        <a:t>completion of Physical verification</a:t>
                      </a:r>
                      <a:r>
                        <a:rPr lang="en-US" sz="1800" dirty="0">
                          <a:effectLst/>
                          <a:latin typeface="+mj-lt"/>
                        </a:rPr>
                        <a:t> shall be issued to driver</a:t>
                      </a:r>
                    </a:p>
                  </a:txBody>
                  <a:tcPr marL="5641" marR="5641" marT="5641" marB="5641"/>
                </a:tc>
                <a:tc>
                  <a:txBody>
                    <a:bodyPr/>
                    <a:lstStyle/>
                    <a:p>
                      <a:pPr algn="ctr" fontAlgn="t"/>
                      <a:r>
                        <a:rPr lang="en-US" sz="1800" dirty="0">
                          <a:effectLst/>
                          <a:latin typeface="+mj-lt"/>
                        </a:rPr>
                        <a:t>GST-MOV-04</a:t>
                      </a:r>
                    </a:p>
                  </a:txBody>
                  <a:tcPr marL="5641" marR="5641" marT="5641" marB="5641"/>
                </a:tc>
                <a:extLst>
                  <a:ext uri="{0D108BD9-81ED-4DB2-BD59-A6C34878D82A}">
                    <a16:rowId xmlns:a16="http://schemas.microsoft.com/office/drawing/2014/main" val="2111667592"/>
                  </a:ext>
                </a:extLst>
              </a:tr>
              <a:tr h="427322">
                <a:tc>
                  <a:txBody>
                    <a:bodyPr/>
                    <a:lstStyle/>
                    <a:p>
                      <a:pPr marL="176213" indent="0" algn="l" fontAlgn="t"/>
                      <a:r>
                        <a:rPr lang="en-US" sz="1800" dirty="0">
                          <a:effectLst/>
                          <a:latin typeface="+mj-lt"/>
                        </a:rPr>
                        <a:t>Such final report shall be updated by officer on common portal within 3 days</a:t>
                      </a:r>
                    </a:p>
                  </a:txBody>
                  <a:tcPr marL="5641" marR="5641" marT="5641" marB="5641"/>
                </a:tc>
                <a:tc>
                  <a:txBody>
                    <a:bodyPr/>
                    <a:lstStyle/>
                    <a:p>
                      <a:pPr algn="ctr" fontAlgn="t"/>
                      <a:r>
                        <a:rPr lang="en-US" sz="1800" dirty="0">
                          <a:effectLst/>
                          <a:latin typeface="+mj-lt"/>
                        </a:rPr>
                        <a:t>Part B of GST EWB-03</a:t>
                      </a:r>
                    </a:p>
                  </a:txBody>
                  <a:tcPr marL="5641" marR="5641" marT="5641" marB="5641"/>
                </a:tc>
                <a:extLst>
                  <a:ext uri="{0D108BD9-81ED-4DB2-BD59-A6C34878D82A}">
                    <a16:rowId xmlns:a16="http://schemas.microsoft.com/office/drawing/2014/main" val="1756440584"/>
                  </a:ext>
                </a:extLst>
              </a:tr>
              <a:tr h="412587">
                <a:tc>
                  <a:txBody>
                    <a:bodyPr/>
                    <a:lstStyle/>
                    <a:p>
                      <a:pPr marL="176213" indent="0" algn="l" fontAlgn="t"/>
                      <a:r>
                        <a:rPr lang="en-US" sz="1800" dirty="0">
                          <a:solidFill>
                            <a:srgbClr val="FF0000"/>
                          </a:solidFill>
                          <a:effectLst/>
                          <a:latin typeface="+mj-lt"/>
                        </a:rPr>
                        <a:t>Release order shall be issued if no discrepancies are found and release the vehicle</a:t>
                      </a:r>
                    </a:p>
                  </a:txBody>
                  <a:tcPr marL="5641" marR="5641" marT="5641" marB="5641"/>
                </a:tc>
                <a:tc>
                  <a:txBody>
                    <a:bodyPr/>
                    <a:lstStyle/>
                    <a:p>
                      <a:pPr algn="ctr" fontAlgn="t"/>
                      <a:r>
                        <a:rPr lang="en-US" sz="1800" dirty="0">
                          <a:solidFill>
                            <a:srgbClr val="FF0000"/>
                          </a:solidFill>
                          <a:effectLst/>
                          <a:latin typeface="+mj-lt"/>
                        </a:rPr>
                        <a:t>GST MOV-05</a:t>
                      </a:r>
                    </a:p>
                  </a:txBody>
                  <a:tcPr marL="5641" marR="5641" marT="5641" marB="5641"/>
                </a:tc>
                <a:extLst>
                  <a:ext uri="{0D108BD9-81ED-4DB2-BD59-A6C34878D82A}">
                    <a16:rowId xmlns:a16="http://schemas.microsoft.com/office/drawing/2014/main" val="3604187792"/>
                  </a:ext>
                </a:extLst>
              </a:tr>
              <a:tr h="442058">
                <a:tc>
                  <a:txBody>
                    <a:bodyPr/>
                    <a:lstStyle/>
                    <a:p>
                      <a:pPr marL="176213" indent="0" algn="l" fontAlgn="t"/>
                      <a:r>
                        <a:rPr lang="en-US" sz="1800" dirty="0">
                          <a:effectLst/>
                          <a:latin typeface="+mj-lt"/>
                        </a:rPr>
                        <a:t>If officer wants to </a:t>
                      </a:r>
                      <a:r>
                        <a:rPr lang="en-US" sz="1800" b="1" dirty="0">
                          <a:effectLst/>
                          <a:latin typeface="+mj-lt"/>
                        </a:rPr>
                        <a:t>detain goods and vehicle</a:t>
                      </a:r>
                      <a:r>
                        <a:rPr lang="en-US" sz="1800" dirty="0">
                          <a:effectLst/>
                          <a:latin typeface="+mj-lt"/>
                        </a:rPr>
                        <a:t>, order of detention shall be issued</a:t>
                      </a:r>
                    </a:p>
                  </a:txBody>
                  <a:tcPr marL="5641" marR="5641" marT="5641" marB="5641"/>
                </a:tc>
                <a:tc>
                  <a:txBody>
                    <a:bodyPr/>
                    <a:lstStyle/>
                    <a:p>
                      <a:pPr algn="ctr" fontAlgn="t"/>
                      <a:r>
                        <a:rPr lang="en-US" sz="1800" dirty="0">
                          <a:effectLst/>
                          <a:latin typeface="+mj-lt"/>
                        </a:rPr>
                        <a:t>GST MOV-06</a:t>
                      </a:r>
                    </a:p>
                  </a:txBody>
                  <a:tcPr marL="5641" marR="5641" marT="5641" marB="5641"/>
                </a:tc>
                <a:extLst>
                  <a:ext uri="{0D108BD9-81ED-4DB2-BD59-A6C34878D82A}">
                    <a16:rowId xmlns:a16="http://schemas.microsoft.com/office/drawing/2014/main" val="749984106"/>
                  </a:ext>
                </a:extLst>
              </a:tr>
              <a:tr h="442058">
                <a:tc>
                  <a:txBody>
                    <a:bodyPr/>
                    <a:lstStyle/>
                    <a:p>
                      <a:pPr marL="176213" indent="0" algn="l" fontAlgn="t"/>
                      <a:r>
                        <a:rPr lang="en-US" sz="1800" b="1" kern="1200" dirty="0">
                          <a:solidFill>
                            <a:schemeClr val="dk1"/>
                          </a:solidFill>
                          <a:effectLst/>
                          <a:latin typeface="+mj-lt"/>
                        </a:rPr>
                        <a:t>Notice</a:t>
                      </a:r>
                      <a:r>
                        <a:rPr lang="en-US" sz="1800" b="0" kern="1200" dirty="0">
                          <a:solidFill>
                            <a:schemeClr val="dk1"/>
                          </a:solidFill>
                          <a:effectLst/>
                          <a:latin typeface="+mj-lt"/>
                        </a:rPr>
                        <a:t> shall be issued for detention within 7 days</a:t>
                      </a:r>
                      <a:endParaRPr lang="en-US" sz="1800" dirty="0">
                        <a:effectLst/>
                        <a:latin typeface="+mj-lt"/>
                      </a:endParaRPr>
                    </a:p>
                  </a:txBody>
                  <a:tcPr marL="5641" marR="5641" marT="5641" marB="5641"/>
                </a:tc>
                <a:tc>
                  <a:txBody>
                    <a:bodyPr/>
                    <a:lstStyle/>
                    <a:p>
                      <a:pPr algn="ctr" fontAlgn="t"/>
                      <a:r>
                        <a:rPr lang="en-US" sz="1800" b="0" kern="1200" dirty="0">
                          <a:solidFill>
                            <a:schemeClr val="dk1"/>
                          </a:solidFill>
                          <a:effectLst/>
                          <a:latin typeface="+mj-lt"/>
                        </a:rPr>
                        <a:t>GST MOV-07</a:t>
                      </a:r>
                      <a:endParaRPr lang="en-US" sz="1800" dirty="0">
                        <a:effectLst/>
                        <a:latin typeface="+mj-lt"/>
                      </a:endParaRPr>
                    </a:p>
                  </a:txBody>
                  <a:tcPr marL="5641" marR="5641" marT="5641" marB="5641"/>
                </a:tc>
                <a:extLst>
                  <a:ext uri="{0D108BD9-81ED-4DB2-BD59-A6C34878D82A}">
                    <a16:rowId xmlns:a16="http://schemas.microsoft.com/office/drawing/2014/main" val="2255234363"/>
                  </a:ext>
                </a:extLst>
              </a:tr>
            </a:tbl>
          </a:graphicData>
        </a:graphic>
      </p:graphicFrame>
      <p:sp>
        <p:nvSpPr>
          <p:cNvPr id="4" name="Title 1">
            <a:extLst>
              <a:ext uri="{FF2B5EF4-FFF2-40B4-BE49-F238E27FC236}">
                <a16:creationId xmlns:a16="http://schemas.microsoft.com/office/drawing/2014/main" id="{297A149B-60B8-4353-863E-5FC2F993CD41}"/>
              </a:ext>
            </a:extLst>
          </p:cNvPr>
          <p:cNvSpPr txBox="1">
            <a:spLocks/>
          </p:cNvSpPr>
          <p:nvPr/>
        </p:nvSpPr>
        <p:spPr>
          <a:xfrm>
            <a:off x="838200" y="386491"/>
            <a:ext cx="10515600" cy="553309"/>
          </a:xfrm>
          <a:prstGeom prst="rect">
            <a:avLst/>
          </a:prstGeom>
          <a:solidFill>
            <a:schemeClr val="accent5"/>
          </a:solidFill>
          <a:ln w="12700" cap="flat" cmpd="sng" algn="ctr">
            <a:solidFill>
              <a:schemeClr val="bg1"/>
            </a:solidFill>
            <a:prstDash val="solid"/>
            <a:miter lim="800000"/>
          </a:ln>
          <a:effectLst/>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2400" dirty="0"/>
              <a:t>Procedure for Interception - Circular No. -41/15/2018 dated 13.04.2018</a:t>
            </a:r>
            <a:endParaRPr lang="en-IN" sz="2400" dirty="0"/>
          </a:p>
        </p:txBody>
      </p:sp>
    </p:spTree>
    <p:extLst>
      <p:ext uri="{BB962C8B-B14F-4D97-AF65-F5344CB8AC3E}">
        <p14:creationId xmlns:p14="http://schemas.microsoft.com/office/powerpoint/2010/main" val="5702816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251584562"/>
              </p:ext>
            </p:extLst>
          </p:nvPr>
        </p:nvGraphicFramePr>
        <p:xfrm>
          <a:off x="885093" y="1078992"/>
          <a:ext cx="10521461" cy="3369786"/>
        </p:xfrm>
        <a:graphic>
          <a:graphicData uri="http://schemas.openxmlformats.org/drawingml/2006/table">
            <a:tbl>
              <a:tblPr>
                <a:tableStyleId>{69CF1AB2-1976-4502-BF36-3FF5EA218861}</a:tableStyleId>
              </a:tblPr>
              <a:tblGrid>
                <a:gridCol w="2028849">
                  <a:extLst>
                    <a:ext uri="{9D8B030D-6E8A-4147-A177-3AD203B41FA5}">
                      <a16:colId xmlns:a16="http://schemas.microsoft.com/office/drawing/2014/main" val="874694997"/>
                    </a:ext>
                  </a:extLst>
                </a:gridCol>
                <a:gridCol w="6710516">
                  <a:extLst>
                    <a:ext uri="{9D8B030D-6E8A-4147-A177-3AD203B41FA5}">
                      <a16:colId xmlns:a16="http://schemas.microsoft.com/office/drawing/2014/main" val="689455493"/>
                    </a:ext>
                  </a:extLst>
                </a:gridCol>
                <a:gridCol w="1782096">
                  <a:extLst>
                    <a:ext uri="{9D8B030D-6E8A-4147-A177-3AD203B41FA5}">
                      <a16:colId xmlns:a16="http://schemas.microsoft.com/office/drawing/2014/main" val="2927194698"/>
                    </a:ext>
                  </a:extLst>
                </a:gridCol>
              </a:tblGrid>
              <a:tr h="312582">
                <a:tc gridSpan="2">
                  <a:txBody>
                    <a:bodyPr/>
                    <a:lstStyle/>
                    <a:p>
                      <a:pPr algn="ctr" fontAlgn="t"/>
                      <a:r>
                        <a:rPr lang="en-US" sz="1800" b="1" dirty="0">
                          <a:effectLst/>
                          <a:latin typeface="+mj-lt"/>
                        </a:rPr>
                        <a:t>Steps</a:t>
                      </a:r>
                    </a:p>
                  </a:txBody>
                  <a:tcPr marL="5641" marR="5641" marT="5641" marB="5641"/>
                </a:tc>
                <a:tc hMerge="1">
                  <a:txBody>
                    <a:bodyPr/>
                    <a:lstStyle/>
                    <a:p>
                      <a:endParaRPr lang="en-US"/>
                    </a:p>
                  </a:txBody>
                  <a:tcPr/>
                </a:tc>
                <a:tc>
                  <a:txBody>
                    <a:bodyPr/>
                    <a:lstStyle/>
                    <a:p>
                      <a:pPr algn="ctr" fontAlgn="t"/>
                      <a:r>
                        <a:rPr lang="en-US" sz="1800" b="1" dirty="0">
                          <a:effectLst/>
                          <a:latin typeface="+mj-lt"/>
                        </a:rPr>
                        <a:t>Prescribed Forms</a:t>
                      </a:r>
                    </a:p>
                  </a:txBody>
                  <a:tcPr marL="5641" marR="5641" marT="5641" marB="5641"/>
                </a:tc>
                <a:extLst>
                  <a:ext uri="{0D108BD9-81ED-4DB2-BD59-A6C34878D82A}">
                    <a16:rowId xmlns:a16="http://schemas.microsoft.com/office/drawing/2014/main" val="3169355125"/>
                  </a:ext>
                </a:extLst>
              </a:tr>
              <a:tr h="326460">
                <a:tc gridSpan="3">
                  <a:txBody>
                    <a:bodyPr/>
                    <a:lstStyle/>
                    <a:p>
                      <a:pPr marL="88900" indent="0" algn="l" fontAlgn="t"/>
                      <a:r>
                        <a:rPr lang="en-US" sz="1800" dirty="0">
                          <a:effectLst/>
                          <a:latin typeface="+mj-lt"/>
                        </a:rPr>
                        <a:t>On receipt of above said notice, owner of the goods may move ahead as per following:</a:t>
                      </a:r>
                    </a:p>
                  </a:txBody>
                  <a:tcPr marL="5641" marR="5641" marT="5641" marB="5641"/>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04033126"/>
                  </a:ext>
                </a:extLst>
              </a:tr>
              <a:tr h="797776">
                <a:tc rowSpan="2">
                  <a:txBody>
                    <a:bodyPr/>
                    <a:lstStyle/>
                    <a:p>
                      <a:pPr algn="l" fontAlgn="t">
                        <a:buFont typeface="Arial" panose="020B0604020202020204" pitchFamily="34" charset="0"/>
                        <a:buNone/>
                      </a:pPr>
                      <a:r>
                        <a:rPr lang="en-US" sz="1800" dirty="0">
                          <a:effectLst/>
                          <a:latin typeface="+mj-lt"/>
                        </a:rPr>
                        <a:t>If Owner </a:t>
                      </a:r>
                      <a:r>
                        <a:rPr lang="en-US" sz="1800" u="sng" dirty="0">
                          <a:effectLst/>
                          <a:latin typeface="+mj-lt"/>
                        </a:rPr>
                        <a:t>accept</a:t>
                      </a:r>
                      <a:r>
                        <a:rPr lang="en-US" sz="1800" dirty="0">
                          <a:effectLst/>
                          <a:latin typeface="+mj-lt"/>
                        </a:rPr>
                        <a:t> the penalty as per notice (Section-129)</a:t>
                      </a:r>
                      <a:endParaRPr lang="en-US" sz="1800" dirty="0">
                        <a:solidFill>
                          <a:srgbClr val="FF0000"/>
                        </a:solidFill>
                        <a:effectLst/>
                        <a:latin typeface="+mj-lt"/>
                      </a:endParaRPr>
                    </a:p>
                  </a:txBody>
                  <a:tcPr marL="5641" marR="5641" marT="5641" marB="5641"/>
                </a:tc>
                <a:tc>
                  <a:txBody>
                    <a:bodyPr/>
                    <a:lstStyle/>
                    <a:p>
                      <a:pPr algn="l" fontAlgn="t"/>
                      <a:r>
                        <a:rPr lang="en-US" sz="1800" dirty="0">
                          <a:effectLst/>
                          <a:latin typeface="+mj-lt"/>
                        </a:rPr>
                        <a:t>He can deposit amount of </a:t>
                      </a:r>
                      <a:r>
                        <a:rPr lang="en-US" sz="1800" strike="sngStrike" dirty="0">
                          <a:solidFill>
                            <a:srgbClr val="FF0000"/>
                          </a:solidFill>
                          <a:effectLst/>
                          <a:latin typeface="+mj-lt"/>
                        </a:rPr>
                        <a:t>tax and</a:t>
                      </a:r>
                      <a:r>
                        <a:rPr lang="en-US" sz="1800" dirty="0">
                          <a:effectLst/>
                          <a:latin typeface="+mj-lt"/>
                        </a:rPr>
                        <a:t> penalty by debiting Electronic Cash Ledger </a:t>
                      </a:r>
                      <a:r>
                        <a:rPr lang="en-US" sz="1800" strike="sngStrike" dirty="0">
                          <a:solidFill>
                            <a:srgbClr val="FF0000"/>
                          </a:solidFill>
                          <a:effectLst/>
                          <a:latin typeface="+mj-lt"/>
                        </a:rPr>
                        <a:t>or Credit Ledger</a:t>
                      </a:r>
                      <a:r>
                        <a:rPr lang="en-US" sz="1800" dirty="0">
                          <a:effectLst/>
                          <a:latin typeface="+mj-lt"/>
                        </a:rPr>
                        <a:t> (relevant forms)</a:t>
                      </a:r>
                    </a:p>
                  </a:txBody>
                  <a:tcPr marL="5641" marR="5641" marT="5641" marB="5641"/>
                </a:tc>
                <a:tc>
                  <a:txBody>
                    <a:bodyPr/>
                    <a:lstStyle/>
                    <a:p>
                      <a:pPr algn="ctr" fontAlgn="t"/>
                      <a:r>
                        <a:rPr lang="en-US" sz="1800" dirty="0">
                          <a:effectLst/>
                          <a:latin typeface="+mj-lt"/>
                        </a:rPr>
                        <a:t>GST DRC-03</a:t>
                      </a:r>
                    </a:p>
                  </a:txBody>
                  <a:tcPr marL="5641" marR="5641" marT="5641" marB="5641"/>
                </a:tc>
                <a:extLst>
                  <a:ext uri="{0D108BD9-81ED-4DB2-BD59-A6C34878D82A}">
                    <a16:rowId xmlns:a16="http://schemas.microsoft.com/office/drawing/2014/main" val="2282600091"/>
                  </a:ext>
                </a:extLst>
              </a:tr>
              <a:tr h="326460">
                <a:tc vMerge="1">
                  <a:txBody>
                    <a:bodyPr/>
                    <a:lstStyle/>
                    <a:p>
                      <a:endParaRPr lang="en-US"/>
                    </a:p>
                  </a:txBody>
                  <a:tcPr/>
                </a:tc>
                <a:tc>
                  <a:txBody>
                    <a:bodyPr/>
                    <a:lstStyle/>
                    <a:p>
                      <a:pPr algn="l" fontAlgn="t"/>
                      <a:r>
                        <a:rPr lang="en-US" sz="1800" dirty="0">
                          <a:effectLst/>
                          <a:latin typeface="+mj-lt"/>
                        </a:rPr>
                        <a:t>Order for releasing of Goods and conveyance shall be passed</a:t>
                      </a:r>
                    </a:p>
                  </a:txBody>
                  <a:tcPr marL="5641" marR="5641" marT="5641" marB="5641"/>
                </a:tc>
                <a:tc>
                  <a:txBody>
                    <a:bodyPr/>
                    <a:lstStyle/>
                    <a:p>
                      <a:pPr algn="ctr" fontAlgn="t"/>
                      <a:r>
                        <a:rPr lang="en-US" sz="1800" dirty="0">
                          <a:effectLst/>
                          <a:latin typeface="+mj-lt"/>
                        </a:rPr>
                        <a:t>GST MOV-05</a:t>
                      </a:r>
                    </a:p>
                  </a:txBody>
                  <a:tcPr marL="5641" marR="5641" marT="5641" marB="5641"/>
                </a:tc>
                <a:extLst>
                  <a:ext uri="{0D108BD9-81ED-4DB2-BD59-A6C34878D82A}">
                    <a16:rowId xmlns:a16="http://schemas.microsoft.com/office/drawing/2014/main" val="2777867089"/>
                  </a:ext>
                </a:extLst>
              </a:tr>
              <a:tr h="326460">
                <a:tc rowSpan="3">
                  <a:txBody>
                    <a:bodyPr/>
                    <a:lstStyle/>
                    <a:p>
                      <a:pPr algn="l" fontAlgn="t">
                        <a:buFont typeface="Arial" panose="020B0604020202020204" pitchFamily="34" charset="0"/>
                        <a:buChar char="•"/>
                      </a:pPr>
                      <a:r>
                        <a:rPr lang="en-US" sz="1800" dirty="0">
                          <a:effectLst/>
                          <a:latin typeface="+mj-lt"/>
                        </a:rPr>
                        <a:t>If Owner </a:t>
                      </a:r>
                      <a:r>
                        <a:rPr lang="en-US" sz="1800" u="sng" dirty="0">
                          <a:effectLst/>
                          <a:latin typeface="+mj-lt"/>
                        </a:rPr>
                        <a:t>does not accept</a:t>
                      </a:r>
                      <a:r>
                        <a:rPr lang="en-US" sz="1800" dirty="0">
                          <a:effectLst/>
                          <a:latin typeface="+mj-lt"/>
                        </a:rPr>
                        <a:t> </a:t>
                      </a:r>
                      <a:r>
                        <a:rPr lang="en-US" sz="1800" strike="sngStrike" dirty="0">
                          <a:solidFill>
                            <a:srgbClr val="FF0000"/>
                          </a:solidFill>
                          <a:effectLst/>
                          <a:latin typeface="+mj-lt"/>
                        </a:rPr>
                        <a:t>the tax and </a:t>
                      </a:r>
                      <a:r>
                        <a:rPr lang="en-US" sz="1800" dirty="0">
                          <a:effectLst/>
                          <a:latin typeface="+mj-lt"/>
                        </a:rPr>
                        <a:t>penalty (Section-129)</a:t>
                      </a:r>
                      <a:endParaRPr lang="en-US" sz="1800" dirty="0">
                        <a:solidFill>
                          <a:srgbClr val="475055"/>
                        </a:solidFill>
                        <a:effectLst/>
                        <a:latin typeface="+mj-lt"/>
                      </a:endParaRPr>
                    </a:p>
                  </a:txBody>
                  <a:tcPr marL="5641" marR="5641" marT="5641" marB="5641"/>
                </a:tc>
                <a:tc>
                  <a:txBody>
                    <a:bodyPr/>
                    <a:lstStyle/>
                    <a:p>
                      <a:pPr algn="l" fontAlgn="t"/>
                      <a:r>
                        <a:rPr lang="en-US" sz="1800" dirty="0">
                          <a:effectLst/>
                          <a:latin typeface="+mj-lt"/>
                        </a:rPr>
                        <a:t>Reply should be filed along with the objections</a:t>
                      </a:r>
                    </a:p>
                  </a:txBody>
                  <a:tcPr marL="5641" marR="5641" marT="5641" marB="5641"/>
                </a:tc>
                <a:tc>
                  <a:txBody>
                    <a:bodyPr/>
                    <a:lstStyle/>
                    <a:p>
                      <a:endParaRPr lang="en-US" dirty="0">
                        <a:latin typeface="+mj-lt"/>
                      </a:endParaRPr>
                    </a:p>
                  </a:txBody>
                  <a:tcPr marL="5641" marR="5641" marT="5641" marB="5641"/>
                </a:tc>
                <a:extLst>
                  <a:ext uri="{0D108BD9-81ED-4DB2-BD59-A6C34878D82A}">
                    <a16:rowId xmlns:a16="http://schemas.microsoft.com/office/drawing/2014/main" val="3615859747"/>
                  </a:ext>
                </a:extLst>
              </a:tr>
              <a:tr h="640024">
                <a:tc vMerge="1">
                  <a:txBody>
                    <a:bodyPr/>
                    <a:lstStyle/>
                    <a:p>
                      <a:endParaRPr lang="en-US"/>
                    </a:p>
                  </a:txBody>
                  <a:tcPr/>
                </a:tc>
                <a:tc>
                  <a:txBody>
                    <a:bodyPr/>
                    <a:lstStyle/>
                    <a:p>
                      <a:pPr algn="l" fontAlgn="t"/>
                      <a:r>
                        <a:rPr lang="en-US" sz="1800" dirty="0">
                          <a:effectLst/>
                          <a:latin typeface="+mj-lt"/>
                        </a:rPr>
                        <a:t>Speaking order shall be passed by officer and upload on common portal within 7 days after</a:t>
                      </a:r>
                      <a:r>
                        <a:rPr lang="en-US" sz="1800" baseline="0" dirty="0">
                          <a:effectLst/>
                          <a:latin typeface="+mj-lt"/>
                        </a:rPr>
                        <a:t> service of Notice.</a:t>
                      </a:r>
                      <a:endParaRPr lang="en-US" sz="1800" dirty="0">
                        <a:effectLst/>
                        <a:latin typeface="+mj-lt"/>
                      </a:endParaRPr>
                    </a:p>
                  </a:txBody>
                  <a:tcPr marL="5641" marR="5641" marT="5641" marB="5641"/>
                </a:tc>
                <a:tc>
                  <a:txBody>
                    <a:bodyPr/>
                    <a:lstStyle/>
                    <a:p>
                      <a:pPr algn="ctr" fontAlgn="t"/>
                      <a:r>
                        <a:rPr lang="en-US" sz="1800" dirty="0">
                          <a:effectLst/>
                          <a:latin typeface="+mj-lt"/>
                        </a:rPr>
                        <a:t>GST MOV-09</a:t>
                      </a:r>
                    </a:p>
                  </a:txBody>
                  <a:tcPr marL="5641" marR="5641" marT="5641" marB="5641"/>
                </a:tc>
                <a:extLst>
                  <a:ext uri="{0D108BD9-81ED-4DB2-BD59-A6C34878D82A}">
                    <a16:rowId xmlns:a16="http://schemas.microsoft.com/office/drawing/2014/main" val="3666520330"/>
                  </a:ext>
                </a:extLst>
              </a:tr>
              <a:tr h="640024">
                <a:tc vMerge="1">
                  <a:txBody>
                    <a:bodyPr/>
                    <a:lstStyle/>
                    <a:p>
                      <a:endParaRPr lang="en-US"/>
                    </a:p>
                  </a:txBody>
                  <a:tcPr/>
                </a:tc>
                <a:tc>
                  <a:txBody>
                    <a:bodyPr/>
                    <a:lstStyle/>
                    <a:p>
                      <a:pPr algn="l" fontAlgn="t"/>
                      <a:r>
                        <a:rPr lang="en-US" sz="1800" dirty="0">
                          <a:effectLst/>
                          <a:latin typeface="+mj-lt"/>
                        </a:rPr>
                        <a:t>Order for releasing of Goods and conveyance shall be passed </a:t>
                      </a:r>
                      <a:r>
                        <a:rPr lang="en-US" sz="1800" strike="sngStrike" dirty="0">
                          <a:solidFill>
                            <a:srgbClr val="FF0000"/>
                          </a:solidFill>
                          <a:effectLst/>
                          <a:latin typeface="+mj-lt"/>
                        </a:rPr>
                        <a:t>after tax and</a:t>
                      </a:r>
                      <a:r>
                        <a:rPr lang="en-US" sz="1800" dirty="0">
                          <a:effectLst/>
                          <a:latin typeface="+mj-lt"/>
                        </a:rPr>
                        <a:t> penalty are paid</a:t>
                      </a:r>
                    </a:p>
                  </a:txBody>
                  <a:tcPr marL="5641" marR="5641" marT="5641" marB="5641"/>
                </a:tc>
                <a:tc>
                  <a:txBody>
                    <a:bodyPr/>
                    <a:lstStyle/>
                    <a:p>
                      <a:pPr algn="ctr" fontAlgn="t"/>
                      <a:r>
                        <a:rPr lang="en-US" sz="1800" dirty="0">
                          <a:effectLst/>
                          <a:latin typeface="+mj-lt"/>
                        </a:rPr>
                        <a:t>GST MOV-05</a:t>
                      </a:r>
                    </a:p>
                  </a:txBody>
                  <a:tcPr marL="5641" marR="5641" marT="5641" marB="5641"/>
                </a:tc>
                <a:extLst>
                  <a:ext uri="{0D108BD9-81ED-4DB2-BD59-A6C34878D82A}">
                    <a16:rowId xmlns:a16="http://schemas.microsoft.com/office/drawing/2014/main" val="3692201756"/>
                  </a:ext>
                </a:extLst>
              </a:tr>
            </a:tbl>
          </a:graphicData>
        </a:graphic>
      </p:graphicFrame>
      <p:sp>
        <p:nvSpPr>
          <p:cNvPr id="3" name="Title 1">
            <a:extLst>
              <a:ext uri="{FF2B5EF4-FFF2-40B4-BE49-F238E27FC236}">
                <a16:creationId xmlns:a16="http://schemas.microsoft.com/office/drawing/2014/main" id="{A4547BC1-11B6-620A-80E8-634807F5A083}"/>
              </a:ext>
            </a:extLst>
          </p:cNvPr>
          <p:cNvSpPr txBox="1">
            <a:spLocks/>
          </p:cNvSpPr>
          <p:nvPr/>
        </p:nvSpPr>
        <p:spPr>
          <a:xfrm>
            <a:off x="838200" y="386491"/>
            <a:ext cx="10515600" cy="553309"/>
          </a:xfrm>
          <a:prstGeom prst="rect">
            <a:avLst/>
          </a:prstGeom>
          <a:solidFill>
            <a:schemeClr val="accent5"/>
          </a:solidFill>
          <a:ln w="12700" cap="flat" cmpd="sng" algn="ctr">
            <a:solidFill>
              <a:schemeClr val="bg1"/>
            </a:solidFill>
            <a:prstDash val="solid"/>
            <a:miter lim="800000"/>
          </a:ln>
          <a:effectLst/>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2400" dirty="0"/>
              <a:t>Procedure for Interception - Circular No. -41/15/2018 dated 13.04.2018</a:t>
            </a:r>
            <a:endParaRPr lang="en-IN" sz="2400" dirty="0"/>
          </a:p>
        </p:txBody>
      </p:sp>
      <p:sp>
        <p:nvSpPr>
          <p:cNvPr id="5" name="TextBox 4">
            <a:extLst>
              <a:ext uri="{FF2B5EF4-FFF2-40B4-BE49-F238E27FC236}">
                <a16:creationId xmlns:a16="http://schemas.microsoft.com/office/drawing/2014/main" id="{4768F956-B6AE-DDBE-3EB9-E72FE8DC99E9}"/>
              </a:ext>
            </a:extLst>
          </p:cNvPr>
          <p:cNvSpPr txBox="1"/>
          <p:nvPr/>
        </p:nvSpPr>
        <p:spPr>
          <a:xfrm>
            <a:off x="838200" y="5370911"/>
            <a:ext cx="10568354" cy="83099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US" sz="2400" dirty="0">
                <a:latin typeface="+mj-lt"/>
              </a:rPr>
              <a:t>Appeal against the order issued as above (u/s 129) shall be filed on payment of</a:t>
            </a:r>
            <a:r>
              <a:rPr lang="en-US" sz="2400" b="1" dirty="0">
                <a:latin typeface="+mj-lt"/>
              </a:rPr>
              <a:t> </a:t>
            </a:r>
            <a:r>
              <a:rPr lang="en-US" sz="2400" b="1" dirty="0">
                <a:solidFill>
                  <a:srgbClr val="FF0000"/>
                </a:solidFill>
                <a:latin typeface="+mj-lt"/>
              </a:rPr>
              <a:t>pre-deposit</a:t>
            </a:r>
            <a:r>
              <a:rPr lang="en-US" sz="2400" dirty="0">
                <a:solidFill>
                  <a:srgbClr val="FF0000"/>
                </a:solidFill>
                <a:latin typeface="+mj-lt"/>
              </a:rPr>
              <a:t> </a:t>
            </a:r>
            <a:r>
              <a:rPr lang="en-US" sz="2400" b="1" dirty="0">
                <a:solidFill>
                  <a:srgbClr val="FF0000"/>
                </a:solidFill>
                <a:latin typeface="+mj-lt"/>
              </a:rPr>
              <a:t>of 25% of the Penalty</a:t>
            </a:r>
            <a:r>
              <a:rPr lang="en-US" sz="2400" dirty="0">
                <a:latin typeface="+mj-lt"/>
              </a:rPr>
              <a:t> demanded.</a:t>
            </a:r>
          </a:p>
        </p:txBody>
      </p:sp>
    </p:spTree>
    <p:extLst>
      <p:ext uri="{BB962C8B-B14F-4D97-AF65-F5344CB8AC3E}">
        <p14:creationId xmlns:p14="http://schemas.microsoft.com/office/powerpoint/2010/main" val="3372086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885093" y="1078992"/>
          <a:ext cx="10521461" cy="1656124"/>
        </p:xfrm>
        <a:graphic>
          <a:graphicData uri="http://schemas.openxmlformats.org/drawingml/2006/table">
            <a:tbl>
              <a:tblPr>
                <a:tableStyleId>{69CF1AB2-1976-4502-BF36-3FF5EA218861}</a:tableStyleId>
              </a:tblPr>
              <a:tblGrid>
                <a:gridCol w="8739365">
                  <a:extLst>
                    <a:ext uri="{9D8B030D-6E8A-4147-A177-3AD203B41FA5}">
                      <a16:colId xmlns:a16="http://schemas.microsoft.com/office/drawing/2014/main" val="874694997"/>
                    </a:ext>
                  </a:extLst>
                </a:gridCol>
                <a:gridCol w="1782096">
                  <a:extLst>
                    <a:ext uri="{9D8B030D-6E8A-4147-A177-3AD203B41FA5}">
                      <a16:colId xmlns:a16="http://schemas.microsoft.com/office/drawing/2014/main" val="2927194698"/>
                    </a:ext>
                  </a:extLst>
                </a:gridCol>
              </a:tblGrid>
              <a:tr h="495616">
                <a:tc>
                  <a:txBody>
                    <a:bodyPr/>
                    <a:lstStyle/>
                    <a:p>
                      <a:pPr algn="ctr" fontAlgn="t"/>
                      <a:r>
                        <a:rPr lang="en-US" sz="2000" b="1" dirty="0">
                          <a:effectLst/>
                        </a:rPr>
                        <a:t>Steps</a:t>
                      </a:r>
                      <a:endParaRPr lang="en-US" sz="2000" b="1" dirty="0">
                        <a:effectLst/>
                        <a:latin typeface="+mj-lt"/>
                      </a:endParaRPr>
                    </a:p>
                  </a:txBody>
                  <a:tcPr marL="5641" marR="5641" marT="5641" marB="5641"/>
                </a:tc>
                <a:tc>
                  <a:txBody>
                    <a:bodyPr/>
                    <a:lstStyle/>
                    <a:p>
                      <a:pPr algn="ctr" fontAlgn="t"/>
                      <a:r>
                        <a:rPr lang="en-US" sz="2000" b="1" dirty="0">
                          <a:effectLst/>
                        </a:rPr>
                        <a:t>Prescribed Forms</a:t>
                      </a:r>
                      <a:endParaRPr lang="en-US" sz="2000" b="1" dirty="0">
                        <a:effectLst/>
                        <a:latin typeface="+mj-lt"/>
                      </a:endParaRPr>
                    </a:p>
                  </a:txBody>
                  <a:tcPr marL="5641" marR="5641" marT="5641" marB="5641"/>
                </a:tc>
                <a:extLst>
                  <a:ext uri="{0D108BD9-81ED-4DB2-BD59-A6C34878D82A}">
                    <a16:rowId xmlns:a16="http://schemas.microsoft.com/office/drawing/2014/main" val="3169355125"/>
                  </a:ext>
                </a:extLst>
              </a:tr>
              <a:tr h="517621">
                <a:tc>
                  <a:txBody>
                    <a:bodyPr/>
                    <a:lstStyle/>
                    <a:p>
                      <a:pPr marL="88900" indent="0" algn="l" fontAlgn="t"/>
                      <a:r>
                        <a:rPr lang="en-US" sz="2000" dirty="0"/>
                        <a:t>Proper officer shall issue Notice under Sec 130 </a:t>
                      </a:r>
                      <a:endParaRPr lang="en-US" sz="2000" dirty="0">
                        <a:effectLst/>
                        <a:latin typeface="+mj-lt"/>
                      </a:endParaRPr>
                    </a:p>
                  </a:txBody>
                  <a:tcPr marL="5641" marR="5641" marT="5641" marB="5641"/>
                </a:tc>
                <a:tc>
                  <a:txBody>
                    <a:bodyPr/>
                    <a:lstStyle/>
                    <a:p>
                      <a:pPr algn="ctr" fontAlgn="t"/>
                      <a:r>
                        <a:rPr lang="en-US" sz="2000" dirty="0">
                          <a:effectLst/>
                        </a:rPr>
                        <a:t>GST MOV-10</a:t>
                      </a:r>
                      <a:endParaRPr lang="en-US" sz="2000" dirty="0">
                        <a:effectLst/>
                        <a:latin typeface="+mj-lt"/>
                      </a:endParaRPr>
                    </a:p>
                  </a:txBody>
                  <a:tcPr marL="5641" marR="5641" marT="5641" marB="5641"/>
                </a:tc>
                <a:extLst>
                  <a:ext uri="{0D108BD9-81ED-4DB2-BD59-A6C34878D82A}">
                    <a16:rowId xmlns:a16="http://schemas.microsoft.com/office/drawing/2014/main" val="1704033126"/>
                  </a:ext>
                </a:extLst>
              </a:tr>
              <a:tr h="517621">
                <a:tc>
                  <a:txBody>
                    <a:bodyPr/>
                    <a:lstStyle/>
                    <a:p>
                      <a:pPr marL="88900" indent="0" algn="l" fontAlgn="t"/>
                      <a:r>
                        <a:rPr lang="en-US" sz="2000" dirty="0">
                          <a:effectLst/>
                          <a:latin typeface="+mj-lt"/>
                        </a:rPr>
                        <a:t>Order of Confiscation</a:t>
                      </a:r>
                    </a:p>
                  </a:txBody>
                  <a:tcPr marL="5641" marR="5641" marT="5641" marB="5641"/>
                </a:tc>
                <a:tc>
                  <a:txBody>
                    <a:bodyPr/>
                    <a:lstStyle/>
                    <a:p>
                      <a:pPr algn="ctr" fontAlgn="t"/>
                      <a:r>
                        <a:rPr lang="en-US" sz="2000" dirty="0">
                          <a:effectLst/>
                        </a:rPr>
                        <a:t>GST MOV-11</a:t>
                      </a:r>
                      <a:endParaRPr lang="en-US" sz="2000" dirty="0">
                        <a:effectLst/>
                        <a:latin typeface="+mj-lt"/>
                      </a:endParaRPr>
                    </a:p>
                  </a:txBody>
                  <a:tcPr marL="5641" marR="5641" marT="5641" marB="5641"/>
                </a:tc>
                <a:extLst>
                  <a:ext uri="{0D108BD9-81ED-4DB2-BD59-A6C34878D82A}">
                    <a16:rowId xmlns:a16="http://schemas.microsoft.com/office/drawing/2014/main" val="714336126"/>
                  </a:ext>
                </a:extLst>
              </a:tr>
            </a:tbl>
          </a:graphicData>
        </a:graphic>
      </p:graphicFrame>
      <p:sp>
        <p:nvSpPr>
          <p:cNvPr id="3" name="Title 1">
            <a:extLst>
              <a:ext uri="{FF2B5EF4-FFF2-40B4-BE49-F238E27FC236}">
                <a16:creationId xmlns:a16="http://schemas.microsoft.com/office/drawing/2014/main" id="{A4547BC1-11B6-620A-80E8-634807F5A083}"/>
              </a:ext>
            </a:extLst>
          </p:cNvPr>
          <p:cNvSpPr txBox="1">
            <a:spLocks/>
          </p:cNvSpPr>
          <p:nvPr/>
        </p:nvSpPr>
        <p:spPr>
          <a:xfrm>
            <a:off x="838200" y="386491"/>
            <a:ext cx="10515600" cy="553309"/>
          </a:xfrm>
          <a:prstGeom prst="rect">
            <a:avLst/>
          </a:prstGeom>
          <a:solidFill>
            <a:schemeClr val="accent5"/>
          </a:solidFill>
          <a:ln w="12700" cap="flat" cmpd="sng" algn="ctr">
            <a:solidFill>
              <a:schemeClr val="bg1"/>
            </a:solidFill>
            <a:prstDash val="solid"/>
            <a:miter lim="800000"/>
          </a:ln>
          <a:effectLst/>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2400" dirty="0"/>
              <a:t>Procedure for Confiscation - Circular No. -41/15/2018 dated 13.04.2018</a:t>
            </a:r>
            <a:endParaRPr lang="en-IN" sz="2400" dirty="0"/>
          </a:p>
        </p:txBody>
      </p:sp>
    </p:spTree>
    <p:extLst>
      <p:ext uri="{BB962C8B-B14F-4D97-AF65-F5344CB8AC3E}">
        <p14:creationId xmlns:p14="http://schemas.microsoft.com/office/powerpoint/2010/main" val="12630620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A4731-E71A-6235-43DD-5C1C980DCF65}"/>
              </a:ext>
            </a:extLst>
          </p:cNvPr>
          <p:cNvSpPr>
            <a:spLocks noGrp="1"/>
          </p:cNvSpPr>
          <p:nvPr>
            <p:ph type="title"/>
          </p:nvPr>
        </p:nvSpPr>
        <p:spPr>
          <a:xfrm>
            <a:off x="838200" y="365125"/>
            <a:ext cx="10515600" cy="447675"/>
          </a:xfrm>
        </p:spPr>
        <p:txBody>
          <a:bodyPr>
            <a:normAutofit fontScale="90000"/>
          </a:bodyPr>
          <a:lstStyle/>
          <a:p>
            <a:r>
              <a:rPr lang="en-US" dirty="0"/>
              <a:t>Circular No. 49/23/2018-GST</a:t>
            </a:r>
            <a:endParaRPr lang="en-IN" dirty="0"/>
          </a:p>
        </p:txBody>
      </p:sp>
      <p:sp>
        <p:nvSpPr>
          <p:cNvPr id="3" name="Content Placeholder 2">
            <a:extLst>
              <a:ext uri="{FF2B5EF4-FFF2-40B4-BE49-F238E27FC236}">
                <a16:creationId xmlns:a16="http://schemas.microsoft.com/office/drawing/2014/main" id="{257BF2C8-07AD-26C9-589B-7A5253DEF300}"/>
              </a:ext>
            </a:extLst>
          </p:cNvPr>
          <p:cNvSpPr>
            <a:spLocks noGrp="1"/>
          </p:cNvSpPr>
          <p:nvPr>
            <p:ph idx="1"/>
          </p:nvPr>
        </p:nvSpPr>
        <p:spPr>
          <a:xfrm>
            <a:off x="838200" y="939800"/>
            <a:ext cx="10515600" cy="5237163"/>
          </a:xfrm>
        </p:spPr>
        <p:txBody>
          <a:bodyPr>
            <a:normAutofit/>
          </a:bodyPr>
          <a:lstStyle/>
          <a:p>
            <a:pPr marL="0" indent="0">
              <a:buNone/>
            </a:pPr>
            <a:r>
              <a:rPr lang="en-US" dirty="0"/>
              <a:t>Inspection ONCE done in One State cannot be done again</a:t>
            </a:r>
          </a:p>
          <a:p>
            <a:pPr lvl="1"/>
            <a:r>
              <a:rPr lang="en-US" dirty="0"/>
              <a:t>Unless a specific information relating to evasion of tax is made available subsequently</a:t>
            </a:r>
          </a:p>
          <a:p>
            <a:pPr marL="0" indent="0">
              <a:buNone/>
            </a:pPr>
            <a:r>
              <a:rPr lang="en-US" dirty="0"/>
              <a:t>Only  </a:t>
            </a:r>
            <a:r>
              <a:rPr lang="en-US" b="1" dirty="0"/>
              <a:t>such  goods  </a:t>
            </a:r>
            <a:r>
              <a:rPr lang="en-US" dirty="0"/>
              <a:t>and/or  conveyances  should  be detained / confiscated in respect of which </a:t>
            </a:r>
            <a:r>
              <a:rPr lang="en-US" b="1" dirty="0"/>
              <a:t>there is a violation </a:t>
            </a:r>
            <a:r>
              <a:rPr lang="en-US" dirty="0"/>
              <a:t>of the provisions of the GST Acts or the rules made thereunder. </a:t>
            </a:r>
          </a:p>
          <a:p>
            <a:pPr lvl="1"/>
            <a:r>
              <a:rPr lang="en-US" dirty="0"/>
              <a:t>Illustration: Where a conveyance carrying twenty-five consignments is intercepted and the person-in-charge of such conveyance produces valid e-way bills and/or other relevant documents in respect of twenty consignments, but is unable to produce the same with respect to the remaining five consignments, detention/confiscation can be made only with respect to the five consignments and the conveyance in respect of which the violation of the Act or the rules made thereunder has been established by the proper officer</a:t>
            </a:r>
            <a:endParaRPr lang="en-IN" dirty="0"/>
          </a:p>
        </p:txBody>
      </p:sp>
    </p:spTree>
    <p:extLst>
      <p:ext uri="{BB962C8B-B14F-4D97-AF65-F5344CB8AC3E}">
        <p14:creationId xmlns:p14="http://schemas.microsoft.com/office/powerpoint/2010/main" val="30478220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91380"/>
            <a:ext cx="10515600" cy="5220929"/>
          </a:xfrm>
        </p:spPr>
        <p:txBody>
          <a:bodyPr>
            <a:normAutofit lnSpcReduction="10000"/>
          </a:bodyPr>
          <a:lstStyle/>
          <a:p>
            <a:r>
              <a:rPr lang="en-US" b="1" dirty="0"/>
              <a:t>Spelling mistakes</a:t>
            </a:r>
            <a:r>
              <a:rPr lang="en-US" dirty="0"/>
              <a:t> in the name of the consignor or the consignee but the GSTIN, wherever applicable, is correct; </a:t>
            </a:r>
          </a:p>
          <a:p>
            <a:r>
              <a:rPr lang="en-US" b="1" dirty="0"/>
              <a:t>Error in the pin-code</a:t>
            </a:r>
            <a:r>
              <a:rPr lang="en-US" dirty="0"/>
              <a:t> but the address of the consignor and the consignee mentioned is correct, subject to the condition that the error in the PIN code should not have the effect of increasing the validity period of thee-way bill;</a:t>
            </a:r>
          </a:p>
          <a:p>
            <a:r>
              <a:rPr lang="en-US" b="1" dirty="0"/>
              <a:t>Error in the address</a:t>
            </a:r>
            <a:r>
              <a:rPr lang="en-US" dirty="0"/>
              <a:t> of the consignee to the extent that the locality and other details of the consignee are correct;</a:t>
            </a:r>
          </a:p>
          <a:p>
            <a:r>
              <a:rPr lang="en-US" b="1" dirty="0"/>
              <a:t>Error in one or two digits of the document number</a:t>
            </a:r>
            <a:r>
              <a:rPr lang="en-US" dirty="0"/>
              <a:t> mentioned in the e-way bill;</a:t>
            </a:r>
          </a:p>
          <a:p>
            <a:r>
              <a:rPr lang="en-US" b="1" dirty="0"/>
              <a:t>Error in 4 or 6 digit level of HSN</a:t>
            </a:r>
            <a:r>
              <a:rPr lang="en-US" dirty="0"/>
              <a:t> where the first 2 digits of HSN are correct and the rate of tax mentioned is correct;</a:t>
            </a:r>
          </a:p>
          <a:p>
            <a:r>
              <a:rPr lang="en-US" b="1" dirty="0"/>
              <a:t>Error in one or two digits/characters</a:t>
            </a:r>
            <a:r>
              <a:rPr lang="en-US" dirty="0"/>
              <a:t> of the vehicle number.</a:t>
            </a:r>
          </a:p>
          <a:p>
            <a:endParaRPr lang="en-US" sz="2400" dirty="0"/>
          </a:p>
        </p:txBody>
      </p:sp>
      <p:sp>
        <p:nvSpPr>
          <p:cNvPr id="4" name="Title 1">
            <a:extLst>
              <a:ext uri="{FF2B5EF4-FFF2-40B4-BE49-F238E27FC236}">
                <a16:creationId xmlns:a16="http://schemas.microsoft.com/office/drawing/2014/main" id="{297A149B-60B8-4353-863E-5FC2F993CD41}"/>
              </a:ext>
            </a:extLst>
          </p:cNvPr>
          <p:cNvSpPr txBox="1">
            <a:spLocks/>
          </p:cNvSpPr>
          <p:nvPr/>
        </p:nvSpPr>
        <p:spPr>
          <a:xfrm>
            <a:off x="838200" y="386491"/>
            <a:ext cx="10515600" cy="553309"/>
          </a:xfrm>
          <a:prstGeom prst="rect">
            <a:avLst/>
          </a:prstGeom>
          <a:solidFill>
            <a:schemeClr val="accent5"/>
          </a:solidFill>
          <a:ln w="12700" cap="flat" cmpd="sng" algn="ctr">
            <a:solidFill>
              <a:schemeClr val="accent5">
                <a:shade val="50000"/>
              </a:schemeClr>
            </a:solidFill>
            <a:prstDash val="solid"/>
            <a:miter lim="800000"/>
          </a:ln>
          <a:effectLst/>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endParaRPr lang="en-US" sz="2400" dirty="0"/>
          </a:p>
          <a:p>
            <a:r>
              <a:rPr lang="en-US" sz="2400" dirty="0"/>
              <a:t>Penalty of Rs.1000 - Circular No. 64/38/2018-GST</a:t>
            </a:r>
          </a:p>
          <a:p>
            <a:pPr lvl="0"/>
            <a:endParaRPr lang="en-IN" sz="2400" dirty="0"/>
          </a:p>
        </p:txBody>
      </p:sp>
    </p:spTree>
    <p:extLst>
      <p:ext uri="{BB962C8B-B14F-4D97-AF65-F5344CB8AC3E}">
        <p14:creationId xmlns:p14="http://schemas.microsoft.com/office/powerpoint/2010/main" val="39657201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ECA920-64BD-A327-5999-A001BC4BF272}"/>
              </a:ext>
            </a:extLst>
          </p:cNvPr>
          <p:cNvSpPr>
            <a:spLocks noGrp="1"/>
          </p:cNvSpPr>
          <p:nvPr>
            <p:ph type="title"/>
          </p:nvPr>
        </p:nvSpPr>
        <p:spPr/>
        <p:txBody>
          <a:bodyPr/>
          <a:lstStyle/>
          <a:p>
            <a:r>
              <a:rPr lang="en-IN" dirty="0"/>
              <a:t>Case Law</a:t>
            </a:r>
          </a:p>
        </p:txBody>
      </p:sp>
      <p:sp>
        <p:nvSpPr>
          <p:cNvPr id="5" name="Text Placeholder 4">
            <a:extLst>
              <a:ext uri="{FF2B5EF4-FFF2-40B4-BE49-F238E27FC236}">
                <a16:creationId xmlns:a16="http://schemas.microsoft.com/office/drawing/2014/main" id="{E73D18DD-AFE6-3F8F-59DE-55EFFF446317}"/>
              </a:ext>
            </a:extLst>
          </p:cNvPr>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38002062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Detention of Goods</a:t>
            </a:r>
            <a:endParaRPr lang="en-US" dirty="0"/>
          </a:p>
        </p:txBody>
      </p:sp>
      <p:sp>
        <p:nvSpPr>
          <p:cNvPr id="3" name="Content Placeholder 2"/>
          <p:cNvSpPr>
            <a:spLocks noGrp="1"/>
          </p:cNvSpPr>
          <p:nvPr>
            <p:ph idx="1"/>
          </p:nvPr>
        </p:nvSpPr>
        <p:spPr/>
        <p:txBody>
          <a:bodyPr>
            <a:normAutofit/>
          </a:bodyPr>
          <a:lstStyle/>
          <a:p>
            <a:r>
              <a:rPr lang="en-US" dirty="0"/>
              <a:t>Wrong classification of goods</a:t>
            </a:r>
          </a:p>
          <a:p>
            <a:pPr lvl="1"/>
            <a:r>
              <a:rPr lang="en-US" dirty="0"/>
              <a:t>Hon KER High Court </a:t>
            </a:r>
            <a:r>
              <a:rPr lang="en-US" b="1" dirty="0"/>
              <a:t>quashed detention order </a:t>
            </a:r>
            <a:r>
              <a:rPr lang="en-US" dirty="0"/>
              <a:t>on the ground that this was a bona-fide case of </a:t>
            </a:r>
            <a:r>
              <a:rPr lang="en-US" b="1" dirty="0"/>
              <a:t>dispute in the classification </a:t>
            </a:r>
            <a:r>
              <a:rPr lang="en-US" dirty="0"/>
              <a:t>of goods and directed release of goods. </a:t>
            </a:r>
            <a:r>
              <a:rPr lang="en-US" i="1" dirty="0">
                <a:solidFill>
                  <a:srgbClr val="0070C0"/>
                </a:solidFill>
              </a:rPr>
              <a:t>[Daily Fresh Fruits India Private Limited v. Commissioner, SGST, 2020-VIL-115- KER; and Hindustan Coca Cola Private Limited v. Assistant State Tax Officer, SGST, 2020-VIL-144-KER]</a:t>
            </a:r>
          </a:p>
          <a:p>
            <a:pPr lvl="1"/>
            <a:endParaRPr lang="en-US" dirty="0"/>
          </a:p>
          <a:p>
            <a:r>
              <a:rPr lang="en-US" dirty="0"/>
              <a:t>Under-valuation of goods</a:t>
            </a:r>
          </a:p>
          <a:p>
            <a:pPr lvl="1"/>
            <a:r>
              <a:rPr lang="en-US" dirty="0"/>
              <a:t>The under </a:t>
            </a:r>
            <a:r>
              <a:rPr lang="en-US" b="1" dirty="0"/>
              <a:t>valuation</a:t>
            </a:r>
            <a:r>
              <a:rPr lang="en-US" dirty="0"/>
              <a:t> of goods in the invoice </a:t>
            </a:r>
            <a:r>
              <a:rPr lang="en-US" b="1" dirty="0"/>
              <a:t>could not be a ground </a:t>
            </a:r>
            <a:r>
              <a:rPr lang="en-US" dirty="0"/>
              <a:t>for the detention of the goods and vehicle u/s129 of the CGST Act. r/w Rule 138 of CGST Rules. Accordingly, the order is quashed, and Authorities were directed to release the goods. </a:t>
            </a:r>
            <a:r>
              <a:rPr lang="en-US" i="1" dirty="0">
                <a:solidFill>
                  <a:srgbClr val="0070C0"/>
                </a:solidFill>
              </a:rPr>
              <a:t>[K.P. Sugandh Limited v. Commissioner, SGST, 2020-VIL-142- CHG]</a:t>
            </a:r>
            <a:br>
              <a:rPr lang="en-US" dirty="0"/>
            </a:br>
            <a:endParaRPr lang="en-US" dirty="0"/>
          </a:p>
        </p:txBody>
      </p:sp>
    </p:spTree>
    <p:extLst>
      <p:ext uri="{BB962C8B-B14F-4D97-AF65-F5344CB8AC3E}">
        <p14:creationId xmlns:p14="http://schemas.microsoft.com/office/powerpoint/2010/main" val="1842768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E45B13F-A951-D417-7172-89A9BDC542A9}"/>
              </a:ext>
            </a:extLst>
          </p:cNvPr>
          <p:cNvSpPr>
            <a:spLocks noGrp="1"/>
          </p:cNvSpPr>
          <p:nvPr>
            <p:ph type="title"/>
          </p:nvPr>
        </p:nvSpPr>
        <p:spPr/>
        <p:txBody>
          <a:bodyPr>
            <a:normAutofit fontScale="90000"/>
          </a:bodyPr>
          <a:lstStyle/>
          <a:p>
            <a:r>
              <a:rPr lang="en-IN" dirty="0"/>
              <a:t>Relevant Dates</a:t>
            </a:r>
          </a:p>
        </p:txBody>
      </p:sp>
      <p:graphicFrame>
        <p:nvGraphicFramePr>
          <p:cNvPr id="6" name="Content Placeholder 5">
            <a:extLst>
              <a:ext uri="{FF2B5EF4-FFF2-40B4-BE49-F238E27FC236}">
                <a16:creationId xmlns:a16="http://schemas.microsoft.com/office/drawing/2014/main" id="{6537C2E5-527E-C0A9-A981-C45B6119ED02}"/>
              </a:ext>
            </a:extLst>
          </p:cNvPr>
          <p:cNvGraphicFramePr>
            <a:graphicFrameLocks noGrp="1"/>
          </p:cNvGraphicFramePr>
          <p:nvPr>
            <p:ph idx="1"/>
            <p:extLst>
              <p:ext uri="{D42A27DB-BD31-4B8C-83A1-F6EECF244321}">
                <p14:modId xmlns:p14="http://schemas.microsoft.com/office/powerpoint/2010/main" val="2660575885"/>
              </p:ext>
            </p:extLst>
          </p:nvPr>
        </p:nvGraphicFramePr>
        <p:xfrm>
          <a:off x="1103086" y="982133"/>
          <a:ext cx="10010019" cy="4833499"/>
        </p:xfrm>
        <a:graphic>
          <a:graphicData uri="http://schemas.openxmlformats.org/drawingml/2006/table">
            <a:tbl>
              <a:tblPr firstRow="1" bandRow="1">
                <a:tableStyleId>{7E9639D4-E3E2-4D34-9284-5A2195B3D0D7}</a:tableStyleId>
              </a:tblPr>
              <a:tblGrid>
                <a:gridCol w="3336673">
                  <a:extLst>
                    <a:ext uri="{9D8B030D-6E8A-4147-A177-3AD203B41FA5}">
                      <a16:colId xmlns:a16="http://schemas.microsoft.com/office/drawing/2014/main" val="3140667541"/>
                    </a:ext>
                  </a:extLst>
                </a:gridCol>
                <a:gridCol w="3336673">
                  <a:extLst>
                    <a:ext uri="{9D8B030D-6E8A-4147-A177-3AD203B41FA5}">
                      <a16:colId xmlns:a16="http://schemas.microsoft.com/office/drawing/2014/main" val="2860676045"/>
                    </a:ext>
                  </a:extLst>
                </a:gridCol>
                <a:gridCol w="3336673">
                  <a:extLst>
                    <a:ext uri="{9D8B030D-6E8A-4147-A177-3AD203B41FA5}">
                      <a16:colId xmlns:a16="http://schemas.microsoft.com/office/drawing/2014/main" val="1153584437"/>
                    </a:ext>
                  </a:extLst>
                </a:gridCol>
              </a:tblGrid>
              <a:tr h="1051669">
                <a:tc>
                  <a:txBody>
                    <a:bodyPr/>
                    <a:lstStyle/>
                    <a:p>
                      <a:r>
                        <a:rPr lang="en-IN" sz="2400" dirty="0"/>
                        <a:t>Notification</a:t>
                      </a:r>
                      <a:endParaRPr lang="en-IN" sz="2400" dirty="0">
                        <a:latin typeface="+mj-lt"/>
                      </a:endParaRPr>
                    </a:p>
                  </a:txBody>
                  <a:tcPr/>
                </a:tc>
                <a:tc>
                  <a:txBody>
                    <a:bodyPr/>
                    <a:lstStyle/>
                    <a:p>
                      <a:r>
                        <a:rPr lang="en-IN" sz="2400" b="1" kern="1200" dirty="0">
                          <a:solidFill>
                            <a:schemeClr val="lt1"/>
                          </a:solidFill>
                        </a:rPr>
                        <a:t>Aggregate turnover  Between</a:t>
                      </a:r>
                      <a:endParaRPr lang="en-IN" sz="2400" b="1" kern="1200" dirty="0">
                        <a:solidFill>
                          <a:schemeClr val="lt1"/>
                        </a:solidFill>
                        <a:latin typeface="+mj-lt"/>
                        <a:ea typeface="+mn-ea"/>
                        <a:cs typeface="+mn-cs"/>
                      </a:endParaRPr>
                    </a:p>
                  </a:txBody>
                  <a:tcPr/>
                </a:tc>
                <a:tc>
                  <a:txBody>
                    <a:bodyPr/>
                    <a:lstStyle/>
                    <a:p>
                      <a:r>
                        <a:rPr lang="en-IN" sz="2400" dirty="0"/>
                        <a:t>Effective Date </a:t>
                      </a:r>
                      <a:endParaRPr lang="en-IN" sz="2400" dirty="0">
                        <a:latin typeface="+mj-lt"/>
                      </a:endParaRPr>
                    </a:p>
                  </a:txBody>
                  <a:tcPr/>
                </a:tc>
                <a:extLst>
                  <a:ext uri="{0D108BD9-81ED-4DB2-BD59-A6C34878D82A}">
                    <a16:rowId xmlns:a16="http://schemas.microsoft.com/office/drawing/2014/main" val="1659907880"/>
                  </a:ext>
                </a:extLst>
              </a:tr>
              <a:tr h="609300">
                <a:tc>
                  <a:txBody>
                    <a:bodyPr/>
                    <a:lstStyle/>
                    <a:p>
                      <a:pPr algn="ctr" fontAlgn="b"/>
                      <a:r>
                        <a:rPr lang="en-IN" sz="2400" b="0" u="none" strike="noStrike" dirty="0">
                          <a:solidFill>
                            <a:srgbClr val="000000"/>
                          </a:solidFill>
                          <a:effectLst/>
                          <a:latin typeface="+mj-lt"/>
                        </a:rPr>
                        <a:t>CT NN 61/2020 </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&gt; INR 500 crore</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 1st Oct 2020</a:t>
                      </a:r>
                      <a:endParaRPr lang="en-IN" sz="2400" b="0" i="0" u="none" strike="noStrike" dirty="0">
                        <a:solidFill>
                          <a:srgbClr val="000000"/>
                        </a:solidFill>
                        <a:effectLst/>
                        <a:latin typeface="+mj-lt"/>
                      </a:endParaRPr>
                    </a:p>
                  </a:txBody>
                  <a:tcPr marL="3810" marR="3810" marT="3810" marB="0" anchor="b"/>
                </a:tc>
                <a:extLst>
                  <a:ext uri="{0D108BD9-81ED-4DB2-BD59-A6C34878D82A}">
                    <a16:rowId xmlns:a16="http://schemas.microsoft.com/office/drawing/2014/main" val="4034403245"/>
                  </a:ext>
                </a:extLst>
              </a:tr>
              <a:tr h="609300">
                <a:tc>
                  <a:txBody>
                    <a:bodyPr/>
                    <a:lstStyle/>
                    <a:p>
                      <a:pPr algn="ctr" fontAlgn="b"/>
                      <a:r>
                        <a:rPr lang="en-IN" sz="2400" b="0" u="none" strike="noStrike" dirty="0">
                          <a:solidFill>
                            <a:srgbClr val="000000"/>
                          </a:solidFill>
                          <a:effectLst/>
                          <a:latin typeface="+mj-lt"/>
                        </a:rPr>
                        <a:t>CT NN 88/2020 </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INR 100 crore and 500 crore</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 1st Jan 2021</a:t>
                      </a:r>
                      <a:endParaRPr lang="en-IN" sz="2400" b="0" i="0" u="none" strike="noStrike" dirty="0">
                        <a:solidFill>
                          <a:srgbClr val="000000"/>
                        </a:solidFill>
                        <a:effectLst/>
                        <a:latin typeface="+mj-lt"/>
                      </a:endParaRPr>
                    </a:p>
                  </a:txBody>
                  <a:tcPr marL="3810" marR="3810" marT="3810" marB="0" anchor="b"/>
                </a:tc>
                <a:extLst>
                  <a:ext uri="{0D108BD9-81ED-4DB2-BD59-A6C34878D82A}">
                    <a16:rowId xmlns:a16="http://schemas.microsoft.com/office/drawing/2014/main" val="1189410974"/>
                  </a:ext>
                </a:extLst>
              </a:tr>
              <a:tr h="609300">
                <a:tc>
                  <a:txBody>
                    <a:bodyPr/>
                    <a:lstStyle/>
                    <a:p>
                      <a:pPr algn="ctr" fontAlgn="b"/>
                      <a:r>
                        <a:rPr lang="en-IN" sz="2400" b="0" u="none" strike="noStrike" dirty="0">
                          <a:solidFill>
                            <a:srgbClr val="000000"/>
                          </a:solidFill>
                          <a:effectLst/>
                          <a:latin typeface="+mj-lt"/>
                        </a:rPr>
                        <a:t>CT NN 05/2021 </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INR 50 crore and 100 crore</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 1st April 2021</a:t>
                      </a:r>
                      <a:endParaRPr lang="en-IN" sz="2400" b="0" i="0" u="none" strike="noStrike" dirty="0">
                        <a:solidFill>
                          <a:srgbClr val="000000"/>
                        </a:solidFill>
                        <a:effectLst/>
                        <a:latin typeface="+mj-lt"/>
                      </a:endParaRPr>
                    </a:p>
                  </a:txBody>
                  <a:tcPr marL="3810" marR="3810" marT="3810" marB="0" anchor="b"/>
                </a:tc>
                <a:extLst>
                  <a:ext uri="{0D108BD9-81ED-4DB2-BD59-A6C34878D82A}">
                    <a16:rowId xmlns:a16="http://schemas.microsoft.com/office/drawing/2014/main" val="1323732229"/>
                  </a:ext>
                </a:extLst>
              </a:tr>
              <a:tr h="609300">
                <a:tc>
                  <a:txBody>
                    <a:bodyPr/>
                    <a:lstStyle/>
                    <a:p>
                      <a:pPr algn="ctr" fontAlgn="b"/>
                      <a:r>
                        <a:rPr lang="en-IN" sz="2400" b="0" u="none" strike="noStrike" dirty="0">
                          <a:solidFill>
                            <a:srgbClr val="000000"/>
                          </a:solidFill>
                          <a:effectLst/>
                          <a:latin typeface="+mj-lt"/>
                        </a:rPr>
                        <a:t>CT NN 01/2022 </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INR 20 crore and 50 crore</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 1st April 2022</a:t>
                      </a:r>
                      <a:endParaRPr lang="en-IN" sz="2400" b="0" i="0" u="none" strike="noStrike" dirty="0">
                        <a:solidFill>
                          <a:srgbClr val="000000"/>
                        </a:solidFill>
                        <a:effectLst/>
                        <a:latin typeface="+mj-lt"/>
                      </a:endParaRPr>
                    </a:p>
                  </a:txBody>
                  <a:tcPr marL="3810" marR="3810" marT="3810" marB="0" anchor="b"/>
                </a:tc>
                <a:extLst>
                  <a:ext uri="{0D108BD9-81ED-4DB2-BD59-A6C34878D82A}">
                    <a16:rowId xmlns:a16="http://schemas.microsoft.com/office/drawing/2014/main" val="251958633"/>
                  </a:ext>
                </a:extLst>
              </a:tr>
              <a:tr h="609300">
                <a:tc>
                  <a:txBody>
                    <a:bodyPr/>
                    <a:lstStyle/>
                    <a:p>
                      <a:pPr algn="ctr" fontAlgn="b"/>
                      <a:r>
                        <a:rPr lang="en-IN" sz="2400" b="0" u="none" strike="noStrike" dirty="0">
                          <a:solidFill>
                            <a:srgbClr val="000000"/>
                          </a:solidFill>
                          <a:effectLst/>
                          <a:latin typeface="+mj-lt"/>
                        </a:rPr>
                        <a:t>CT NN 17/2022 </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INR 10 crore and 20 crore</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 1st Oct 2022</a:t>
                      </a:r>
                      <a:endParaRPr lang="en-IN" sz="2400" b="0" i="0" u="none" strike="noStrike" dirty="0">
                        <a:solidFill>
                          <a:srgbClr val="000000"/>
                        </a:solidFill>
                        <a:effectLst/>
                        <a:latin typeface="+mj-lt"/>
                      </a:endParaRPr>
                    </a:p>
                  </a:txBody>
                  <a:tcPr marL="3810" marR="3810" marT="3810" marB="0" anchor="b"/>
                </a:tc>
                <a:extLst>
                  <a:ext uri="{0D108BD9-81ED-4DB2-BD59-A6C34878D82A}">
                    <a16:rowId xmlns:a16="http://schemas.microsoft.com/office/drawing/2014/main" val="2534514091"/>
                  </a:ext>
                </a:extLst>
              </a:tr>
              <a:tr h="609300">
                <a:tc>
                  <a:txBody>
                    <a:bodyPr/>
                    <a:lstStyle/>
                    <a:p>
                      <a:pPr algn="ctr" fontAlgn="b"/>
                      <a:r>
                        <a:rPr lang="en-IN" sz="2400" b="0" u="none" strike="noStrike" dirty="0">
                          <a:solidFill>
                            <a:srgbClr val="000000"/>
                          </a:solidFill>
                          <a:effectLst/>
                          <a:latin typeface="+mj-lt"/>
                        </a:rPr>
                        <a:t>CT NN 10/2023 </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above INR 5 crore</a:t>
                      </a:r>
                      <a:endParaRPr lang="en-IN" sz="2400" b="0" i="0" u="none" strike="noStrike" dirty="0">
                        <a:solidFill>
                          <a:srgbClr val="000000"/>
                        </a:solidFill>
                        <a:effectLst/>
                        <a:latin typeface="+mj-lt"/>
                      </a:endParaRPr>
                    </a:p>
                  </a:txBody>
                  <a:tcPr marL="3810" marR="3810" marT="3810" marB="0" anchor="b"/>
                </a:tc>
                <a:tc>
                  <a:txBody>
                    <a:bodyPr/>
                    <a:lstStyle/>
                    <a:p>
                      <a:pPr algn="ctr" fontAlgn="b"/>
                      <a:r>
                        <a:rPr lang="en-IN" sz="2400" b="0" u="none" strike="noStrike" dirty="0">
                          <a:solidFill>
                            <a:srgbClr val="000000"/>
                          </a:solidFill>
                          <a:effectLst/>
                          <a:latin typeface="+mj-lt"/>
                        </a:rPr>
                        <a:t>1st Aug 2023</a:t>
                      </a:r>
                      <a:endParaRPr lang="en-IN" sz="2400" b="0" i="0" u="none" strike="noStrike" dirty="0">
                        <a:solidFill>
                          <a:srgbClr val="000000"/>
                        </a:solidFill>
                        <a:effectLst/>
                        <a:latin typeface="+mj-lt"/>
                      </a:endParaRPr>
                    </a:p>
                  </a:txBody>
                  <a:tcPr marL="3810" marR="3810" marT="3810" marB="0" anchor="b"/>
                </a:tc>
                <a:extLst>
                  <a:ext uri="{0D108BD9-81ED-4DB2-BD59-A6C34878D82A}">
                    <a16:rowId xmlns:a16="http://schemas.microsoft.com/office/drawing/2014/main" val="2292123023"/>
                  </a:ext>
                </a:extLst>
              </a:tr>
            </a:tbl>
          </a:graphicData>
        </a:graphic>
      </p:graphicFrame>
    </p:spTree>
    <p:extLst>
      <p:ext uri="{BB962C8B-B14F-4D97-AF65-F5344CB8AC3E}">
        <p14:creationId xmlns:p14="http://schemas.microsoft.com/office/powerpoint/2010/main" val="16010355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Detention of Goods</a:t>
            </a:r>
            <a:endParaRPr lang="en-US" dirty="0"/>
          </a:p>
        </p:txBody>
      </p:sp>
      <p:sp>
        <p:nvSpPr>
          <p:cNvPr id="3" name="Content Placeholder 2"/>
          <p:cNvSpPr>
            <a:spLocks noGrp="1"/>
          </p:cNvSpPr>
          <p:nvPr>
            <p:ph idx="1"/>
          </p:nvPr>
        </p:nvSpPr>
        <p:spPr/>
        <p:txBody>
          <a:bodyPr>
            <a:normAutofit fontScale="92500" lnSpcReduction="10000"/>
          </a:bodyPr>
          <a:lstStyle/>
          <a:p>
            <a:r>
              <a:rPr lang="en-US" dirty="0"/>
              <a:t>Vehicle took a different route or reached wrong destination</a:t>
            </a:r>
          </a:p>
          <a:p>
            <a:pPr lvl="1"/>
            <a:r>
              <a:rPr lang="en-US" dirty="0"/>
              <a:t>The High Court observed that </a:t>
            </a:r>
            <a:r>
              <a:rPr lang="en-US" b="1" dirty="0"/>
              <a:t>allegation</a:t>
            </a:r>
            <a:r>
              <a:rPr lang="en-US" dirty="0"/>
              <a:t> of ‘wrong destination’ or that the driver has taken a different route is not a ground to detain the vehicle carrying the goods or levy tax or penalty. It was held that the fact that the vehicle was found at another place does not automatically lead to any presumption that there was an intention of evasion of tax. The amount collected was directed to be </a:t>
            </a:r>
            <a:r>
              <a:rPr lang="en-US" b="1" dirty="0"/>
              <a:t>refunded</a:t>
            </a:r>
            <a:r>
              <a:rPr lang="en-US" dirty="0"/>
              <a:t> with interest @ 6%. </a:t>
            </a:r>
            <a:r>
              <a:rPr lang="en-US" i="1" dirty="0">
                <a:solidFill>
                  <a:srgbClr val="0070C0"/>
                </a:solidFill>
              </a:rPr>
              <a:t>[Commercial Steel Company v. Assistant Commissioner of State Tax, 2020-VIL- 116-TEL]</a:t>
            </a:r>
          </a:p>
          <a:p>
            <a:r>
              <a:rPr lang="en-US" dirty="0"/>
              <a:t>Interception of vehicle </a:t>
            </a:r>
            <a:r>
              <a:rPr lang="en-US" b="1" dirty="0"/>
              <a:t>within a few hours </a:t>
            </a:r>
            <a:r>
              <a:rPr lang="en-US" dirty="0"/>
              <a:t>of expiry of E-way bill and Adjudicating authority passed an order of detention of vehicle</a:t>
            </a:r>
          </a:p>
          <a:p>
            <a:pPr lvl="1"/>
            <a:r>
              <a:rPr lang="en-US" dirty="0"/>
              <a:t>Rule 138(10) of the CGST Rules allow extension of E-way bill within 8 hours of expiry. The Authority noted that the petitioner was not given reasonable time for renewal of the e-way bill and held that penalty under Section 129 of the CGST Act should not be imposed. Since the petitioner has made </a:t>
            </a:r>
            <a:r>
              <a:rPr lang="en-US" b="1" dirty="0"/>
              <a:t>minor procedural </a:t>
            </a:r>
            <a:r>
              <a:rPr lang="en-US" dirty="0"/>
              <a:t>as per Rule 138(10) of CGST Rules, thus the Authority imposed a general penalty of Rs. 1,000/- u/s 125 of the CGST Act. </a:t>
            </a:r>
            <a:r>
              <a:rPr lang="en-US" i="1" dirty="0">
                <a:solidFill>
                  <a:srgbClr val="0070C0"/>
                </a:solidFill>
              </a:rPr>
              <a:t>[Bhushan Power &amp; Steel Limited v ACSTE, 2020(2) TMI 858-GSTAA (HP)]      </a:t>
            </a:r>
          </a:p>
        </p:txBody>
      </p:sp>
    </p:spTree>
    <p:extLst>
      <p:ext uri="{BB962C8B-B14F-4D97-AF65-F5344CB8AC3E}">
        <p14:creationId xmlns:p14="http://schemas.microsoft.com/office/powerpoint/2010/main" val="19187588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Seizure of Goods</a:t>
            </a:r>
          </a:p>
        </p:txBody>
      </p:sp>
      <p:sp>
        <p:nvSpPr>
          <p:cNvPr id="3" name="Content Placeholder 2"/>
          <p:cNvSpPr>
            <a:spLocks noGrp="1"/>
          </p:cNvSpPr>
          <p:nvPr>
            <p:ph idx="1"/>
          </p:nvPr>
        </p:nvSpPr>
        <p:spPr/>
        <p:txBody>
          <a:bodyPr>
            <a:normAutofit lnSpcReduction="10000"/>
          </a:bodyPr>
          <a:lstStyle/>
          <a:p>
            <a:r>
              <a:rPr lang="en-US" dirty="0"/>
              <a:t>Goods were seized for goods being transported without invoice and e-way bill. Further, the confiscation order was passed without giving an opportunity of being heard to the petitioner.</a:t>
            </a:r>
          </a:p>
          <a:p>
            <a:pPr lvl="1"/>
            <a:r>
              <a:rPr lang="en-US" dirty="0"/>
              <a:t>The High court quashed the confiscation order considering that principles of natural justice were violated and </a:t>
            </a:r>
            <a:r>
              <a:rPr lang="en-US" b="1" dirty="0"/>
              <a:t>no opportunity of being heard </a:t>
            </a:r>
            <a:r>
              <a:rPr lang="en-US" dirty="0"/>
              <a:t>was provided to the petitioner. It was also observed that the confiscation order was not a speaking order and did not reflect the reasons required to be mentioned as per Section 130 of the CGST Act. </a:t>
            </a:r>
            <a:r>
              <a:rPr lang="en-US" i="1" dirty="0">
                <a:solidFill>
                  <a:srgbClr val="0070C0"/>
                </a:solidFill>
              </a:rPr>
              <a:t>[Sitaram Roadways v State of Gujarat,2019-VIL-510-GUJ] </a:t>
            </a:r>
          </a:p>
          <a:p>
            <a:r>
              <a:rPr lang="en-US" dirty="0"/>
              <a:t>Tax on invoice shown as CGST: SGST as against IGST but e-way bill declared correct tax as IGST</a:t>
            </a:r>
          </a:p>
          <a:p>
            <a:pPr lvl="1"/>
            <a:r>
              <a:rPr lang="en-US" dirty="0"/>
              <a:t>The High Court observed that a </a:t>
            </a:r>
            <a:r>
              <a:rPr lang="en-US" b="1" dirty="0"/>
              <a:t>clerical error on the invoice </a:t>
            </a:r>
            <a:r>
              <a:rPr lang="en-US" dirty="0"/>
              <a:t>will not prejudice the Revenue. Since there is no question of evasion of tax; goods to be released on executing a simple bond instead of issuing bank guarantee for the demand raised. </a:t>
            </a:r>
            <a:r>
              <a:rPr lang="en-US" i="1" dirty="0">
                <a:solidFill>
                  <a:srgbClr val="0070C0"/>
                </a:solidFill>
              </a:rPr>
              <a:t>[Umiya Enterprise Vs Assistant State Tax Officer, 2020-VIL-50-KER]</a:t>
            </a:r>
          </a:p>
          <a:p>
            <a:pPr lvl="1"/>
            <a:endParaRPr lang="en-US" dirty="0"/>
          </a:p>
        </p:txBody>
      </p:sp>
    </p:spTree>
    <p:extLst>
      <p:ext uri="{BB962C8B-B14F-4D97-AF65-F5344CB8AC3E}">
        <p14:creationId xmlns:p14="http://schemas.microsoft.com/office/powerpoint/2010/main" val="15894353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6986D-F2EC-1D26-05BF-3B900398393C}"/>
              </a:ext>
            </a:extLst>
          </p:cNvPr>
          <p:cNvSpPr>
            <a:spLocks noGrp="1"/>
          </p:cNvSpPr>
          <p:nvPr>
            <p:ph type="title"/>
          </p:nvPr>
        </p:nvSpPr>
        <p:spPr/>
        <p:txBody>
          <a:bodyPr>
            <a:normAutofit fontScale="90000"/>
          </a:bodyPr>
          <a:lstStyle/>
          <a:p>
            <a:r>
              <a:rPr lang="en-US" dirty="0"/>
              <a:t>e-way bill without any intention of evasion</a:t>
            </a:r>
            <a:endParaRPr lang="en-IN" dirty="0"/>
          </a:p>
        </p:txBody>
      </p:sp>
      <p:sp>
        <p:nvSpPr>
          <p:cNvPr id="7" name="Content Placeholder 6">
            <a:extLst>
              <a:ext uri="{FF2B5EF4-FFF2-40B4-BE49-F238E27FC236}">
                <a16:creationId xmlns:a16="http://schemas.microsoft.com/office/drawing/2014/main" id="{075E6A69-207F-4DE3-5282-5D5F833F9176}"/>
              </a:ext>
            </a:extLst>
          </p:cNvPr>
          <p:cNvSpPr>
            <a:spLocks noGrp="1"/>
          </p:cNvSpPr>
          <p:nvPr>
            <p:ph idx="1"/>
          </p:nvPr>
        </p:nvSpPr>
        <p:spPr/>
        <p:txBody>
          <a:bodyPr>
            <a:normAutofit fontScale="85000" lnSpcReduction="10000"/>
          </a:bodyPr>
          <a:lstStyle/>
          <a:p>
            <a:pPr marL="0" indent="0" algn="ctr">
              <a:buNone/>
            </a:pPr>
            <a:r>
              <a:rPr lang="en-US" sz="2800" b="1" dirty="0"/>
              <a:t>[Mriganka Sarkar v Union of India (2022)(Calcutta)]</a:t>
            </a:r>
            <a:endParaRPr lang="en-US" dirty="0"/>
          </a:p>
          <a:p>
            <a:r>
              <a:rPr lang="en-US" dirty="0"/>
              <a:t>Fact of the Case:</a:t>
            </a:r>
          </a:p>
          <a:p>
            <a:pPr marL="457200" lvl="1" indent="0">
              <a:buNone/>
            </a:pPr>
            <a:r>
              <a:rPr lang="en-US" dirty="0"/>
              <a:t>While generating the E-way bill the taxpayer </a:t>
            </a:r>
            <a:r>
              <a:rPr lang="en-US" b="1" dirty="0"/>
              <a:t>inadvertently</a:t>
            </a:r>
            <a:r>
              <a:rPr lang="en-US" dirty="0"/>
              <a:t> mentioned the </a:t>
            </a:r>
            <a:r>
              <a:rPr lang="en-US" b="1" dirty="0"/>
              <a:t>address</a:t>
            </a:r>
            <a:r>
              <a:rPr lang="en-US" dirty="0"/>
              <a:t> of the taxpayer and not the place from where the timber was </a:t>
            </a:r>
            <a:r>
              <a:rPr lang="en-US" b="1" dirty="0"/>
              <a:t>dispatched</a:t>
            </a:r>
            <a:r>
              <a:rPr lang="en-US" dirty="0"/>
              <a:t>. On interception penalty was imposed on account of transporting timber without a valid Way Bill and taxpayer had to pay penalty for the purpose of releasing the said goods upon payment of taxes as well as penalty.</a:t>
            </a:r>
          </a:p>
          <a:p>
            <a:r>
              <a:rPr lang="en-US" dirty="0"/>
              <a:t>Judgement:</a:t>
            </a:r>
          </a:p>
          <a:p>
            <a:pPr marL="914400" lvl="1" indent="-457200">
              <a:buFont typeface="+mj-lt"/>
              <a:buAutoNum type="arabicPeriod"/>
            </a:pPr>
            <a:r>
              <a:rPr lang="en-US" dirty="0"/>
              <a:t>Hon’ble Court observed that the taxpayer at the very first instance </a:t>
            </a:r>
            <a:r>
              <a:rPr lang="en-US" b="1" dirty="0"/>
              <a:t>paid the taxes </a:t>
            </a:r>
            <a:r>
              <a:rPr lang="en-US" dirty="0"/>
              <a:t>which he was liable to pay on account of the goods in question.</a:t>
            </a:r>
          </a:p>
          <a:p>
            <a:pPr marL="914400" lvl="1" indent="-457200">
              <a:buFont typeface="+mj-lt"/>
              <a:buAutoNum type="arabicPeriod"/>
            </a:pPr>
            <a:r>
              <a:rPr lang="en-US" dirty="0"/>
              <a:t>Due to </a:t>
            </a:r>
            <a:r>
              <a:rPr lang="en-US" b="1" dirty="0"/>
              <a:t>unintentional error </a:t>
            </a:r>
            <a:r>
              <a:rPr lang="en-US" dirty="0"/>
              <a:t>at the time of generating e-Way Bill, the address from where the goods were dispatched was wrongly mentioned and accordingly, the goods were rightly confiscated by the tax authorities.</a:t>
            </a:r>
          </a:p>
          <a:p>
            <a:pPr marL="914400" lvl="1" indent="-457200">
              <a:buFont typeface="+mj-lt"/>
              <a:buAutoNum type="arabicPeriod"/>
            </a:pPr>
            <a:r>
              <a:rPr lang="en-US" dirty="0"/>
              <a:t>Hon’ble Court observed from the conduct of the taxpayer it does not appear that there was an  intention to evade tax.</a:t>
            </a:r>
          </a:p>
          <a:p>
            <a:pPr marL="914400" lvl="1" indent="-457200">
              <a:buFont typeface="+mj-lt"/>
              <a:buAutoNum type="arabicPeriod"/>
            </a:pPr>
            <a:r>
              <a:rPr lang="en-US" dirty="0"/>
              <a:t>Therefore, Hon’ble Court set aside the orders passed by Tax Authority and directed Tax Authority to take steps for refund of the amount which was collected from the taxpayer on account of tax for the second time and penalty paid by him at the earliest.</a:t>
            </a:r>
          </a:p>
          <a:p>
            <a:endParaRPr lang="en-IN" dirty="0"/>
          </a:p>
        </p:txBody>
      </p:sp>
      <p:sp>
        <p:nvSpPr>
          <p:cNvPr id="4" name="Footer Placeholder 3">
            <a:extLst>
              <a:ext uri="{FF2B5EF4-FFF2-40B4-BE49-F238E27FC236}">
                <a16:creationId xmlns:a16="http://schemas.microsoft.com/office/drawing/2014/main" id="{742E55FE-1912-7894-FC7C-93ED79A0A9D6}"/>
              </a:ext>
            </a:extLst>
          </p:cNvPr>
          <p:cNvSpPr>
            <a:spLocks noGrp="1"/>
          </p:cNvSpPr>
          <p:nvPr>
            <p:ph type="ftr" sz="quarter" idx="11"/>
          </p:nvPr>
        </p:nvSpPr>
        <p:spPr/>
        <p:txBody>
          <a:bodyPr/>
          <a:lstStyle/>
          <a:p>
            <a:r>
              <a:rPr lang="en-IN" dirty="0"/>
              <a:t> </a:t>
            </a:r>
          </a:p>
        </p:txBody>
      </p:sp>
    </p:spTree>
    <p:extLst>
      <p:ext uri="{BB962C8B-B14F-4D97-AF65-F5344CB8AC3E}">
        <p14:creationId xmlns:p14="http://schemas.microsoft.com/office/powerpoint/2010/main" val="15857023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937DE25E-507D-83E1-B146-D18D44B60A7A}"/>
              </a:ext>
            </a:extLst>
          </p:cNvPr>
          <p:cNvSpPr>
            <a:spLocks noGrp="1"/>
          </p:cNvSpPr>
          <p:nvPr>
            <p:ph idx="1"/>
          </p:nvPr>
        </p:nvSpPr>
        <p:spPr/>
        <p:txBody>
          <a:bodyPr>
            <a:normAutofit fontScale="92500" lnSpcReduction="10000"/>
          </a:bodyPr>
          <a:lstStyle/>
          <a:p>
            <a:pPr marL="285750" indent="-285750">
              <a:buFont typeface="Wingdings" panose="05000000000000000000" pitchFamily="2" charset="2"/>
              <a:buChar char="v"/>
            </a:pPr>
            <a:r>
              <a:rPr lang="en-US" sz="2800" b="1" dirty="0">
                <a:latin typeface="+mj-lt"/>
              </a:rPr>
              <a:t>Fact of the Case: </a:t>
            </a:r>
            <a:r>
              <a:rPr lang="en-US" sz="2800" dirty="0">
                <a:solidFill>
                  <a:schemeClr val="tx1"/>
                </a:solidFill>
                <a:latin typeface="+mj-lt"/>
              </a:rPr>
              <a:t>In the course of transportation of goods, revenue officers found that tax invoices did not bear continuous invoice numbers. Revenue officers </a:t>
            </a:r>
            <a:r>
              <a:rPr lang="en-US" sz="2800" b="1" dirty="0">
                <a:solidFill>
                  <a:schemeClr val="tx1"/>
                </a:solidFill>
                <a:latin typeface="+mj-lt"/>
              </a:rPr>
              <a:t>suspected </a:t>
            </a:r>
            <a:r>
              <a:rPr lang="en-US" sz="2800" dirty="0">
                <a:solidFill>
                  <a:schemeClr val="tx1"/>
                </a:solidFill>
                <a:latin typeface="+mj-lt"/>
              </a:rPr>
              <a:t>that some invoices could have been used for transportation of other goods that had not been brought to the notice of the department and the detaining authority passed the detention order.</a:t>
            </a:r>
          </a:p>
          <a:p>
            <a:pPr algn="just"/>
            <a:endParaRPr lang="en-US" sz="1600" dirty="0">
              <a:latin typeface="+mj-lt"/>
            </a:endParaRPr>
          </a:p>
          <a:p>
            <a:pPr marL="285750" indent="-285750" algn="just">
              <a:buFont typeface="Wingdings" panose="05000000000000000000" pitchFamily="2" charset="2"/>
              <a:buChar char="v"/>
            </a:pPr>
            <a:r>
              <a:rPr lang="en-US" sz="2800" b="1" dirty="0">
                <a:latin typeface="+mj-lt"/>
              </a:rPr>
              <a:t>Judgement:</a:t>
            </a:r>
          </a:p>
          <a:p>
            <a:pPr marL="971550" lvl="1" indent="-514350" algn="just">
              <a:buFont typeface="+mj-lt"/>
              <a:buAutoNum type="arabicPeriod"/>
            </a:pPr>
            <a:r>
              <a:rPr lang="en-US" dirty="0">
                <a:latin typeface="+mj-lt"/>
              </a:rPr>
              <a:t>High Court observed that it is not in dispute that e-way bills did accompany the goods and it is also not in dispute that the transportation was covered by tax invoices.</a:t>
            </a:r>
          </a:p>
          <a:p>
            <a:pPr marL="971550" lvl="1" indent="-514350" algn="just">
              <a:buFont typeface="+mj-lt"/>
              <a:buAutoNum type="arabicPeriod"/>
            </a:pPr>
            <a:r>
              <a:rPr lang="en-US" dirty="0">
                <a:latin typeface="+mj-lt"/>
              </a:rPr>
              <a:t>High Court held in view of the above observation that the entertainment of such a doubt by the authority cannot be a justification for detaining the goods in question, when they were accompanied by tax invoices as also e-way bills.</a:t>
            </a:r>
          </a:p>
          <a:p>
            <a:pPr marL="971550" lvl="1" indent="-514350" algn="just">
              <a:buFont typeface="+mj-lt"/>
              <a:buAutoNum type="arabicPeriod"/>
            </a:pPr>
            <a:r>
              <a:rPr lang="en-US" dirty="0">
                <a:latin typeface="+mj-lt"/>
              </a:rPr>
              <a:t>Therefore Court allowed the writ petition and directed the respondents to release the goods detained.	</a:t>
            </a:r>
            <a:endParaRPr lang="en-IN" dirty="0">
              <a:latin typeface="+mj-lt"/>
            </a:endParaRPr>
          </a:p>
          <a:p>
            <a:pPr marL="0" indent="0">
              <a:buNone/>
            </a:pPr>
            <a:endParaRPr lang="en-IN" dirty="0"/>
          </a:p>
        </p:txBody>
      </p:sp>
      <p:sp>
        <p:nvSpPr>
          <p:cNvPr id="3" name="TextBox 2">
            <a:extLst>
              <a:ext uri="{FF2B5EF4-FFF2-40B4-BE49-F238E27FC236}">
                <a16:creationId xmlns:a16="http://schemas.microsoft.com/office/drawing/2014/main" id="{9D2FF18E-02AA-39B6-948D-7B7CD5CB5BB6}"/>
              </a:ext>
            </a:extLst>
          </p:cNvPr>
          <p:cNvSpPr txBox="1"/>
          <p:nvPr/>
        </p:nvSpPr>
        <p:spPr>
          <a:xfrm>
            <a:off x="2060993" y="5651109"/>
            <a:ext cx="9448800" cy="400110"/>
          </a:xfrm>
          <a:prstGeom prst="rect">
            <a:avLst/>
          </a:prstGeom>
          <a:noFill/>
        </p:spPr>
        <p:txBody>
          <a:bodyPr wrap="square" rtlCol="0">
            <a:spAutoFit/>
          </a:bodyPr>
          <a:lstStyle/>
          <a:p>
            <a:r>
              <a:rPr lang="en-US" sz="2000" b="1" dirty="0"/>
              <a:t>[Devices Distributors v Assistant State Tax Officer (2020)(High Court of Kerala)]</a:t>
            </a:r>
            <a:endParaRPr lang="en-IN" sz="2000" b="1" dirty="0"/>
          </a:p>
        </p:txBody>
      </p:sp>
      <p:sp>
        <p:nvSpPr>
          <p:cNvPr id="6" name="Title 5">
            <a:extLst>
              <a:ext uri="{FF2B5EF4-FFF2-40B4-BE49-F238E27FC236}">
                <a16:creationId xmlns:a16="http://schemas.microsoft.com/office/drawing/2014/main" id="{8D681E48-C704-9282-94A9-076C58529D20}"/>
              </a:ext>
            </a:extLst>
          </p:cNvPr>
          <p:cNvSpPr>
            <a:spLocks noGrp="1"/>
          </p:cNvSpPr>
          <p:nvPr>
            <p:ph type="title"/>
          </p:nvPr>
        </p:nvSpPr>
        <p:spPr>
          <a:xfrm>
            <a:off x="838200" y="365125"/>
            <a:ext cx="10515600" cy="447675"/>
          </a:xfrm>
        </p:spPr>
        <p:txBody>
          <a:bodyPr>
            <a:normAutofit fontScale="90000"/>
          </a:bodyPr>
          <a:lstStyle/>
          <a:p>
            <a:r>
              <a:rPr lang="en-IN" dirty="0"/>
              <a:t>Beyond Jurisdiction</a:t>
            </a:r>
          </a:p>
        </p:txBody>
      </p:sp>
    </p:spTree>
    <p:extLst>
      <p:ext uri="{BB962C8B-B14F-4D97-AF65-F5344CB8AC3E}">
        <p14:creationId xmlns:p14="http://schemas.microsoft.com/office/powerpoint/2010/main" val="17122003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DF803-A810-EE18-1524-A0621962D0C0}"/>
              </a:ext>
            </a:extLst>
          </p:cNvPr>
          <p:cNvSpPr>
            <a:spLocks noGrp="1"/>
          </p:cNvSpPr>
          <p:nvPr>
            <p:ph type="title"/>
          </p:nvPr>
        </p:nvSpPr>
        <p:spPr/>
        <p:txBody>
          <a:bodyPr>
            <a:normAutofit fontScale="90000"/>
          </a:bodyPr>
          <a:lstStyle/>
          <a:p>
            <a:r>
              <a:rPr lang="en-IN" dirty="0"/>
              <a:t>Delay in Delivery Beyond Control Satyam Shivam</a:t>
            </a:r>
          </a:p>
        </p:txBody>
      </p:sp>
      <p:sp>
        <p:nvSpPr>
          <p:cNvPr id="3" name="Content Placeholder 2">
            <a:extLst>
              <a:ext uri="{FF2B5EF4-FFF2-40B4-BE49-F238E27FC236}">
                <a16:creationId xmlns:a16="http://schemas.microsoft.com/office/drawing/2014/main" id="{BCA0CB01-E545-B29A-9521-E493BEB76715}"/>
              </a:ext>
            </a:extLst>
          </p:cNvPr>
          <p:cNvSpPr>
            <a:spLocks noGrp="1"/>
          </p:cNvSpPr>
          <p:nvPr>
            <p:ph idx="1"/>
          </p:nvPr>
        </p:nvSpPr>
        <p:spPr/>
        <p:txBody>
          <a:bodyPr>
            <a:normAutofit/>
          </a:bodyPr>
          <a:lstStyle/>
          <a:p>
            <a:r>
              <a:rPr lang="en-US" dirty="0"/>
              <a:t>Fact of the Case:</a:t>
            </a:r>
          </a:p>
          <a:p>
            <a:pPr lvl="1"/>
            <a:r>
              <a:rPr lang="en-US" dirty="0"/>
              <a:t>The petitioner made an intra state supply of papers through a tax invoice. It has also generated an e-way bill and goods were delivered to a transporter for making delivery to the consignee. </a:t>
            </a:r>
          </a:p>
          <a:p>
            <a:pPr lvl="1"/>
            <a:endParaRPr lang="en-US" dirty="0"/>
          </a:p>
          <a:p>
            <a:pPr lvl="1"/>
            <a:r>
              <a:rPr lang="en-US" dirty="0"/>
              <a:t>On way of delivery the vehicle </a:t>
            </a:r>
            <a:r>
              <a:rPr lang="en-US" b="1" dirty="0"/>
              <a:t>got delayed due to political rally </a:t>
            </a:r>
            <a:r>
              <a:rPr lang="en-US" dirty="0"/>
              <a:t>and by the time the roads get cleared the shop of the buyer could be closed, and so the auto trolley driver took the trolley to his </a:t>
            </a:r>
            <a:r>
              <a:rPr lang="en-US" b="1" dirty="0"/>
              <a:t>residence</a:t>
            </a:r>
            <a:r>
              <a:rPr lang="en-US" dirty="0"/>
              <a:t> with the goods so as to deliver them on the next working day. </a:t>
            </a:r>
          </a:p>
          <a:p>
            <a:pPr lvl="1"/>
            <a:endParaRPr lang="en-US" dirty="0"/>
          </a:p>
          <a:p>
            <a:pPr lvl="1"/>
            <a:r>
              <a:rPr lang="en-US" dirty="0"/>
              <a:t>On the next working day when the auto trolley was on its way for delivery of the paper to the buyer/consignee but it was detained and a Detention Notice in Form GST MOV-07 was served alleging that the validity of the e-way bill had expired proposing to impose tax and penalty.</a:t>
            </a:r>
          </a:p>
        </p:txBody>
      </p:sp>
      <p:sp>
        <p:nvSpPr>
          <p:cNvPr id="4" name="Footer Placeholder 3">
            <a:extLst>
              <a:ext uri="{FF2B5EF4-FFF2-40B4-BE49-F238E27FC236}">
                <a16:creationId xmlns:a16="http://schemas.microsoft.com/office/drawing/2014/main" id="{AEA26ECD-934E-16A2-85C1-D65C1BC0D2DE}"/>
              </a:ext>
            </a:extLst>
          </p:cNvPr>
          <p:cNvSpPr>
            <a:spLocks noGrp="1"/>
          </p:cNvSpPr>
          <p:nvPr>
            <p:ph type="ftr" sz="quarter" idx="11"/>
          </p:nvPr>
        </p:nvSpPr>
        <p:spPr/>
        <p:txBody>
          <a:bodyPr/>
          <a:lstStyle/>
          <a:p>
            <a:r>
              <a:rPr lang="en-IN" dirty="0"/>
              <a:t> </a:t>
            </a:r>
          </a:p>
        </p:txBody>
      </p:sp>
    </p:spTree>
    <p:extLst>
      <p:ext uri="{BB962C8B-B14F-4D97-AF65-F5344CB8AC3E}">
        <p14:creationId xmlns:p14="http://schemas.microsoft.com/office/powerpoint/2010/main" val="30904917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DF803-A810-EE18-1524-A0621962D0C0}"/>
              </a:ext>
            </a:extLst>
          </p:cNvPr>
          <p:cNvSpPr>
            <a:spLocks noGrp="1"/>
          </p:cNvSpPr>
          <p:nvPr>
            <p:ph type="title"/>
          </p:nvPr>
        </p:nvSpPr>
        <p:spPr/>
        <p:txBody>
          <a:bodyPr>
            <a:normAutofit fontScale="90000"/>
          </a:bodyPr>
          <a:lstStyle/>
          <a:p>
            <a:r>
              <a:rPr lang="en-IN" dirty="0"/>
              <a:t>Satyam Shivam</a:t>
            </a:r>
          </a:p>
        </p:txBody>
      </p:sp>
      <p:sp>
        <p:nvSpPr>
          <p:cNvPr id="3" name="Content Placeholder 2">
            <a:extLst>
              <a:ext uri="{FF2B5EF4-FFF2-40B4-BE49-F238E27FC236}">
                <a16:creationId xmlns:a16="http://schemas.microsoft.com/office/drawing/2014/main" id="{BCA0CB01-E545-B29A-9521-E493BEB76715}"/>
              </a:ext>
            </a:extLst>
          </p:cNvPr>
          <p:cNvSpPr>
            <a:spLocks noGrp="1"/>
          </p:cNvSpPr>
          <p:nvPr>
            <p:ph idx="1"/>
          </p:nvPr>
        </p:nvSpPr>
        <p:spPr/>
        <p:txBody>
          <a:bodyPr>
            <a:normAutofit/>
          </a:bodyPr>
          <a:lstStyle/>
          <a:p>
            <a:r>
              <a:rPr lang="en-US" dirty="0"/>
              <a:t>Judgement:</a:t>
            </a:r>
          </a:p>
          <a:p>
            <a:pPr marL="914400" lvl="1" indent="-457200">
              <a:buFont typeface="+mj-lt"/>
              <a:buAutoNum type="arabicPeriod"/>
            </a:pPr>
            <a:r>
              <a:rPr lang="en-US" dirty="0"/>
              <a:t>The court is of the opinion that there was no material before the 2nd respondent to come to the conclusion that there was evasion of tax by the petitioner merely on account of lapsing of time mentioned in the e-way bill.</a:t>
            </a:r>
          </a:p>
          <a:p>
            <a:pPr marL="914400" lvl="1" indent="-457200">
              <a:buFont typeface="+mj-lt"/>
              <a:buAutoNum type="arabicPeriod"/>
            </a:pPr>
            <a:endParaRPr lang="en-US" dirty="0"/>
          </a:p>
          <a:p>
            <a:pPr marL="914400" lvl="1" indent="-457200">
              <a:buFont typeface="+mj-lt"/>
              <a:buAutoNum type="arabicPeriod"/>
            </a:pPr>
            <a:r>
              <a:rPr lang="en-US" dirty="0"/>
              <a:t>On account of non-extension of the validity of the e-way bill by petitioner or the auto trolley driver, no presumption can be drawn that there was an intention to evade tax.</a:t>
            </a:r>
          </a:p>
          <a:p>
            <a:pPr marL="914400" lvl="1" indent="-457200">
              <a:buFont typeface="+mj-lt"/>
              <a:buAutoNum type="arabicPeriod"/>
            </a:pPr>
            <a:endParaRPr lang="en-US" dirty="0"/>
          </a:p>
          <a:p>
            <a:pPr marL="914400" lvl="1" indent="-457200">
              <a:buFont typeface="+mj-lt"/>
              <a:buAutoNum type="arabicPeriod"/>
            </a:pPr>
            <a:r>
              <a:rPr lang="en-US" dirty="0"/>
              <a:t>In this view of the matter, the Writ Petition is allowed and The respondents are directed to refund the said amount collected from petitioner within four (04) weeks with interest@ 6% p.a from 20.1.2020 when the amount was collected from petitioner till date of repayment. </a:t>
            </a:r>
            <a:endParaRPr lang="en-IN" dirty="0"/>
          </a:p>
        </p:txBody>
      </p:sp>
      <p:sp>
        <p:nvSpPr>
          <p:cNvPr id="4" name="Footer Placeholder 3">
            <a:extLst>
              <a:ext uri="{FF2B5EF4-FFF2-40B4-BE49-F238E27FC236}">
                <a16:creationId xmlns:a16="http://schemas.microsoft.com/office/drawing/2014/main" id="{AEA26ECD-934E-16A2-85C1-D65C1BC0D2DE}"/>
              </a:ext>
            </a:extLst>
          </p:cNvPr>
          <p:cNvSpPr>
            <a:spLocks noGrp="1"/>
          </p:cNvSpPr>
          <p:nvPr>
            <p:ph type="ftr" sz="quarter" idx="11"/>
          </p:nvPr>
        </p:nvSpPr>
        <p:spPr/>
        <p:txBody>
          <a:bodyPr/>
          <a:lstStyle/>
          <a:p>
            <a:r>
              <a:rPr lang="en-IN" dirty="0"/>
              <a:t> </a:t>
            </a:r>
          </a:p>
        </p:txBody>
      </p:sp>
    </p:spTree>
    <p:extLst>
      <p:ext uri="{BB962C8B-B14F-4D97-AF65-F5344CB8AC3E}">
        <p14:creationId xmlns:p14="http://schemas.microsoft.com/office/powerpoint/2010/main" val="23912533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B6B8A-EB08-C0FF-2416-C9BEF84B3C13}"/>
              </a:ext>
            </a:extLst>
          </p:cNvPr>
          <p:cNvSpPr>
            <a:spLocks noGrp="1"/>
          </p:cNvSpPr>
          <p:nvPr>
            <p:ph type="title"/>
          </p:nvPr>
        </p:nvSpPr>
        <p:spPr/>
        <p:txBody>
          <a:bodyPr>
            <a:normAutofit fontScale="90000"/>
          </a:bodyPr>
          <a:lstStyle/>
          <a:p>
            <a:r>
              <a:rPr lang="en-IN" dirty="0"/>
              <a:t>Classification cannot be Questioned</a:t>
            </a:r>
          </a:p>
        </p:txBody>
      </p:sp>
      <p:sp>
        <p:nvSpPr>
          <p:cNvPr id="3" name="Content Placeholder 2">
            <a:extLst>
              <a:ext uri="{FF2B5EF4-FFF2-40B4-BE49-F238E27FC236}">
                <a16:creationId xmlns:a16="http://schemas.microsoft.com/office/drawing/2014/main" id="{4BE304C7-EC16-6D11-6010-8B16F1A4D12D}"/>
              </a:ext>
            </a:extLst>
          </p:cNvPr>
          <p:cNvSpPr>
            <a:spLocks noGrp="1"/>
          </p:cNvSpPr>
          <p:nvPr>
            <p:ph idx="1"/>
          </p:nvPr>
        </p:nvSpPr>
        <p:spPr/>
        <p:txBody>
          <a:bodyPr/>
          <a:lstStyle/>
          <a:p>
            <a:pPr lvl="0" algn="just"/>
            <a:r>
              <a:rPr lang="en-US" dirty="0"/>
              <a:t>Misdescription of Goods (a particular item is called by different names in different States) do not serves as ground for detention as there is no malafide intention to evade tax</a:t>
            </a:r>
            <a:endParaRPr lang="en-IN" dirty="0"/>
          </a:p>
          <a:p>
            <a:pPr lvl="1" algn="just"/>
            <a:r>
              <a:rPr lang="en-US" dirty="0"/>
              <a:t>It is seen that one particular item is called by different name and are also understood differently at different places. </a:t>
            </a:r>
          </a:p>
          <a:p>
            <a:pPr lvl="1" algn="just"/>
            <a:r>
              <a:rPr lang="en-US" dirty="0"/>
              <a:t>It may be that Cereal Based Blended Food, is called as </a:t>
            </a:r>
            <a:r>
              <a:rPr lang="en-US" b="1" dirty="0"/>
              <a:t>sattu</a:t>
            </a:r>
            <a:r>
              <a:rPr lang="en-US" dirty="0"/>
              <a:t> at Rajasthan but in the State of U.P. may be understood differently.</a:t>
            </a:r>
          </a:p>
          <a:p>
            <a:pPr lvl="1" algn="just"/>
            <a:r>
              <a:rPr lang="en-US" dirty="0"/>
              <a:t>Since in the invoice the name "Cereal Based Blended Food" is mentioned and the same was also found with reference to its constituent namely wheat, soyabean, sugar, vitamin and mineral etc.</a:t>
            </a:r>
            <a:endParaRPr lang="en-IN" dirty="0"/>
          </a:p>
          <a:p>
            <a:pPr algn="just"/>
            <a:endParaRPr lang="en-US" sz="2000" i="1" dirty="0"/>
          </a:p>
          <a:p>
            <a:pPr marL="0" indent="0" algn="just">
              <a:buNone/>
            </a:pPr>
            <a:r>
              <a:rPr lang="en-US" sz="2000" i="1" dirty="0"/>
              <a:t>M/s Ramdev Trading Company And Another Versus State of U.P. And 3 Others 2017 (12) TMI 341 - Allahabad High Court 30-11-17</a:t>
            </a:r>
            <a:endParaRPr lang="en-IN" i="1" dirty="0"/>
          </a:p>
          <a:p>
            <a:pPr algn="just"/>
            <a:endParaRPr lang="en-IN" dirty="0"/>
          </a:p>
        </p:txBody>
      </p:sp>
      <p:sp>
        <p:nvSpPr>
          <p:cNvPr id="4" name="Footer Placeholder 3">
            <a:extLst>
              <a:ext uri="{FF2B5EF4-FFF2-40B4-BE49-F238E27FC236}">
                <a16:creationId xmlns:a16="http://schemas.microsoft.com/office/drawing/2014/main" id="{DB6FFEAA-6A5A-5027-F891-A7614C4F101A}"/>
              </a:ext>
            </a:extLst>
          </p:cNvPr>
          <p:cNvSpPr>
            <a:spLocks noGrp="1"/>
          </p:cNvSpPr>
          <p:nvPr>
            <p:ph type="ftr" sz="quarter" idx="11"/>
          </p:nvPr>
        </p:nvSpPr>
        <p:spPr/>
        <p:txBody>
          <a:bodyPr/>
          <a:lstStyle/>
          <a:p>
            <a:r>
              <a:rPr lang="en-IN" dirty="0"/>
              <a:t> </a:t>
            </a:r>
          </a:p>
        </p:txBody>
      </p:sp>
    </p:spTree>
    <p:extLst>
      <p:ext uri="{BB962C8B-B14F-4D97-AF65-F5344CB8AC3E}">
        <p14:creationId xmlns:p14="http://schemas.microsoft.com/office/powerpoint/2010/main" val="15823472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Other issues-Job work related</a:t>
            </a:r>
          </a:p>
        </p:txBody>
      </p:sp>
      <p:sp>
        <p:nvSpPr>
          <p:cNvPr id="3" name="Content Placeholder 2"/>
          <p:cNvSpPr>
            <a:spLocks noGrp="1"/>
          </p:cNvSpPr>
          <p:nvPr>
            <p:ph idx="1"/>
          </p:nvPr>
        </p:nvSpPr>
        <p:spPr>
          <a:xfrm>
            <a:off x="604762" y="814812"/>
            <a:ext cx="10749038" cy="5609137"/>
          </a:xfrm>
        </p:spPr>
        <p:txBody>
          <a:bodyPr>
            <a:normAutofit fontScale="85000" lnSpcReduction="20000"/>
          </a:bodyPr>
          <a:lstStyle/>
          <a:p>
            <a:r>
              <a:rPr lang="en-US" dirty="0"/>
              <a:t>Failure of driver to carry tax invoices and E-way Bill along with the goods by mistake</a:t>
            </a:r>
          </a:p>
          <a:p>
            <a:pPr lvl="1">
              <a:lnSpc>
                <a:spcPct val="120000"/>
              </a:lnSpc>
            </a:pPr>
            <a:r>
              <a:rPr lang="en-US" dirty="0"/>
              <a:t>As driver merely left behind documents by mistake and there being no allegation against transporter whose business would be affected adversely on account of seizure, vehicle directed to be released to him unconditionally if the owner of goods does not come forward to comply with conditions of release </a:t>
            </a:r>
            <a:r>
              <a:rPr lang="en-US" i="1" dirty="0">
                <a:solidFill>
                  <a:srgbClr val="0070C0"/>
                </a:solidFill>
              </a:rPr>
              <a:t>[MKC Traders Vs State of U.P.- 2019 (22) G.S.T.L. 348 (All.)</a:t>
            </a:r>
          </a:p>
          <a:p>
            <a:pPr marL="228600" lvl="1" algn="just">
              <a:lnSpc>
                <a:spcPct val="100000"/>
              </a:lnSpc>
              <a:spcBef>
                <a:spcPts val="1000"/>
              </a:spcBef>
            </a:pPr>
            <a:r>
              <a:rPr lang="en-US" sz="2800" dirty="0">
                <a:solidFill>
                  <a:srgbClr val="1D5996"/>
                </a:solidFill>
              </a:rPr>
              <a:t>Detention of goods during the return  journey from job-workers premises to the petitioner's premises due to </a:t>
            </a:r>
            <a:r>
              <a:rPr lang="en-US" sz="2800" b="1" dirty="0">
                <a:solidFill>
                  <a:srgbClr val="1D5996"/>
                </a:solidFill>
              </a:rPr>
              <a:t>mis-match in the value of goods </a:t>
            </a:r>
            <a:r>
              <a:rPr lang="en-US" sz="2800" dirty="0">
                <a:solidFill>
                  <a:srgbClr val="1D5996"/>
                </a:solidFill>
              </a:rPr>
              <a:t>as in the e-way bill and job work invoice</a:t>
            </a:r>
          </a:p>
          <a:p>
            <a:pPr marL="625475" lvl="2" indent="-196850">
              <a:lnSpc>
                <a:spcPct val="120000"/>
              </a:lnSpc>
              <a:tabLst>
                <a:tab pos="717550" algn="l"/>
              </a:tabLst>
            </a:pPr>
            <a:r>
              <a:rPr lang="en-US" sz="2400" dirty="0"/>
              <a:t>High court held that the consignment was covered by the job-work invoice, as e-way bill as also the delivery challan that originally accompanied the goods on its transportation to the job workers premises. There could be no doubt with regard to the identity of the goods that were being transported and the difference in the value shown in the e-way bill was only on account of the requirement of maintaining uniformity in the value shown in the tax invoice raised by the job worker and the e-way bill generated by him-</a:t>
            </a:r>
          </a:p>
          <a:p>
            <a:pPr marL="625475" lvl="2" indent="-174625">
              <a:lnSpc>
                <a:spcPct val="120000"/>
              </a:lnSpc>
            </a:pPr>
            <a:r>
              <a:rPr lang="en-US" sz="2400" dirty="0"/>
              <a:t>The </a:t>
            </a:r>
            <a:r>
              <a:rPr lang="en-US" sz="2400" b="1" dirty="0"/>
              <a:t>detention in this case is wholly unjustified and set aside</a:t>
            </a:r>
            <a:r>
              <a:rPr lang="en-US" sz="2400" dirty="0"/>
              <a:t>. The writ is allowed</a:t>
            </a:r>
          </a:p>
          <a:p>
            <a:pPr marL="457200" lvl="2" indent="0">
              <a:lnSpc>
                <a:spcPct val="120000"/>
              </a:lnSpc>
              <a:buNone/>
            </a:pPr>
            <a:r>
              <a:rPr lang="en-US" sz="2400" i="1" dirty="0">
                <a:solidFill>
                  <a:srgbClr val="0070C0"/>
                </a:solidFill>
              </a:rPr>
              <a:t>P.H. Muhammad Kunju and Brothers v. Asstt. State Tax Officer, Palakkad [2021]</a:t>
            </a:r>
          </a:p>
        </p:txBody>
      </p:sp>
    </p:spTree>
    <p:extLst>
      <p:ext uri="{BB962C8B-B14F-4D97-AF65-F5344CB8AC3E}">
        <p14:creationId xmlns:p14="http://schemas.microsoft.com/office/powerpoint/2010/main" val="27691874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Other issues</a:t>
            </a:r>
          </a:p>
        </p:txBody>
      </p:sp>
      <p:sp>
        <p:nvSpPr>
          <p:cNvPr id="3" name="Content Placeholder 2"/>
          <p:cNvSpPr>
            <a:spLocks noGrp="1"/>
          </p:cNvSpPr>
          <p:nvPr>
            <p:ph idx="1"/>
          </p:nvPr>
        </p:nvSpPr>
        <p:spPr>
          <a:xfrm>
            <a:off x="838200" y="866232"/>
            <a:ext cx="10749038" cy="5609137"/>
          </a:xfrm>
        </p:spPr>
        <p:txBody>
          <a:bodyPr>
            <a:normAutofit/>
          </a:bodyPr>
          <a:lstStyle/>
          <a:p>
            <a:pPr algn="just">
              <a:lnSpc>
                <a:spcPct val="100000"/>
              </a:lnSpc>
            </a:pPr>
            <a:r>
              <a:rPr lang="en-US" sz="2000" dirty="0"/>
              <a:t>Whether it is mandatory that when a truck is carrying goods of TWO e-Way Bills then it </a:t>
            </a:r>
            <a:r>
              <a:rPr lang="en-US" sz="2000" b="1" dirty="0"/>
              <a:t>has to unload the goods of shorter distance first </a:t>
            </a:r>
            <a:r>
              <a:rPr lang="en-US" sz="2000" dirty="0"/>
              <a:t>and then the goods of longer distance or goods of higher weight first and then goods of lesser weight? – Telangana HC</a:t>
            </a:r>
          </a:p>
          <a:p>
            <a:pPr algn="just">
              <a:lnSpc>
                <a:spcPct val="100000"/>
              </a:lnSpc>
            </a:pPr>
            <a:r>
              <a:rPr lang="en-US" sz="2000" dirty="0">
                <a:solidFill>
                  <a:schemeClr val="dk1"/>
                </a:solidFill>
              </a:rPr>
              <a:t>The petitioner in the course of business purchased stainless steel pipes and tubes from M/s. Santosh Steel and Pipes India Private Limited, Dadra, and Nagar Haveli. The petitioner hired M/s. Anmol Parcel Services for transporting the material from Dadra and Nagar Haveli to Secunderabad.</a:t>
            </a:r>
          </a:p>
          <a:p>
            <a:pPr algn="just">
              <a:lnSpc>
                <a:spcPct val="100000"/>
              </a:lnSpc>
            </a:pPr>
            <a:r>
              <a:rPr lang="en-US" sz="2000" dirty="0">
                <a:solidFill>
                  <a:schemeClr val="dk1"/>
                </a:solidFill>
              </a:rPr>
              <a:t>The said transporter also booked the material of M/s. Simi Steels, Adoni, Kurnool District from the same vendor M/s. Santosh Steels, Dadra, and Nagar Haveli to its business premises at Adoni, Kurnool District. For carrying the material to these two destinations, one at Secunderabad and the other at Adoni, two waybills were generated, one from Dadra and Nagar Haveli to Secunderabad for a travel of 867 kms. and the other from Dadra and Nagar Haveli to Adoni which is at a distance of 940 kms.</a:t>
            </a:r>
          </a:p>
          <a:p>
            <a:pPr algn="just">
              <a:lnSpc>
                <a:spcPct val="100000"/>
              </a:lnSpc>
            </a:pPr>
            <a:r>
              <a:rPr lang="en-US" sz="2000" dirty="0">
                <a:solidFill>
                  <a:schemeClr val="dk1"/>
                </a:solidFill>
              </a:rPr>
              <a:t>The answer is </a:t>
            </a:r>
            <a:r>
              <a:rPr lang="en-US" sz="2000" b="1" dirty="0">
                <a:solidFill>
                  <a:schemeClr val="dk1"/>
                </a:solidFill>
              </a:rPr>
              <a:t>certainly NO</a:t>
            </a:r>
            <a:r>
              <a:rPr lang="en-US" sz="2000" dirty="0">
                <a:solidFill>
                  <a:schemeClr val="dk1"/>
                </a:solidFill>
              </a:rPr>
              <a:t>. There is no law/rule which says that the goods to be unloaded at a shorter distance must be offloaded first or the goods of higher weight to be unloaded first. Unless there is something on record to prove that there was Bad Intention or intent to evade tax, such action of detention is bad in law and therefore cannot sustain.</a:t>
            </a:r>
          </a:p>
          <a:p>
            <a:pPr marL="266700" indent="0" algn="just">
              <a:lnSpc>
                <a:spcPct val="100000"/>
              </a:lnSpc>
              <a:buNone/>
            </a:pPr>
            <a:r>
              <a:rPr lang="en-US" sz="2000" i="1" dirty="0">
                <a:solidFill>
                  <a:srgbClr val="0070C0"/>
                </a:solidFill>
              </a:rPr>
              <a:t>Vijay Metal Vs. The Deputy Commercial Tax Officer-Telangana HC</a:t>
            </a:r>
          </a:p>
        </p:txBody>
      </p:sp>
    </p:spTree>
    <p:extLst>
      <p:ext uri="{BB962C8B-B14F-4D97-AF65-F5344CB8AC3E}">
        <p14:creationId xmlns:p14="http://schemas.microsoft.com/office/powerpoint/2010/main" val="10405581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Other issues</a:t>
            </a:r>
          </a:p>
        </p:txBody>
      </p:sp>
      <p:sp>
        <p:nvSpPr>
          <p:cNvPr id="3" name="Content Placeholder 2"/>
          <p:cNvSpPr>
            <a:spLocks noGrp="1"/>
          </p:cNvSpPr>
          <p:nvPr>
            <p:ph idx="1"/>
          </p:nvPr>
        </p:nvSpPr>
        <p:spPr/>
        <p:txBody>
          <a:bodyPr/>
          <a:lstStyle/>
          <a:p>
            <a:r>
              <a:rPr lang="en-US" dirty="0"/>
              <a:t>Failure of driver to carry tax invoices and E-way Bill along with the goods by mistake</a:t>
            </a:r>
          </a:p>
          <a:p>
            <a:pPr lvl="1"/>
            <a:r>
              <a:rPr lang="en-US" dirty="0"/>
              <a:t>As driver merely left behind documents by mistake and there being no allegation against transporter whose business would be affected adversely on account of seizure, vehicle directed to be released to him unconditionally if the owner of goods does not come forward to comply with conditions of release </a:t>
            </a:r>
            <a:r>
              <a:rPr lang="en-US" i="1" dirty="0">
                <a:solidFill>
                  <a:srgbClr val="0070C0"/>
                </a:solidFill>
              </a:rPr>
              <a:t>[MKC Traders Vs State of U.P.- 2019 (22) G.S.T.L. 348 (All.)</a:t>
            </a:r>
            <a:br>
              <a:rPr lang="en-US" i="1" dirty="0">
                <a:solidFill>
                  <a:srgbClr val="0070C0"/>
                </a:solidFill>
              </a:rPr>
            </a:br>
            <a:br>
              <a:rPr lang="en-US" dirty="0"/>
            </a:br>
            <a:endParaRPr lang="en-US" dirty="0"/>
          </a:p>
        </p:txBody>
      </p:sp>
    </p:spTree>
    <p:extLst>
      <p:ext uri="{BB962C8B-B14F-4D97-AF65-F5344CB8AC3E}">
        <p14:creationId xmlns:p14="http://schemas.microsoft.com/office/powerpoint/2010/main" val="260701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447675"/>
          </a:xfrm>
        </p:spPr>
        <p:txBody>
          <a:bodyPr>
            <a:normAutofit fontScale="90000"/>
          </a:bodyPr>
          <a:lstStyle/>
          <a:p>
            <a:r>
              <a:rPr lang="en-IN" dirty="0"/>
              <a:t>Relevant Notifications / Rules</a:t>
            </a:r>
          </a:p>
        </p:txBody>
      </p:sp>
      <p:sp>
        <p:nvSpPr>
          <p:cNvPr id="6" name="Content Placeholder 5"/>
          <p:cNvSpPr>
            <a:spLocks noGrp="1"/>
          </p:cNvSpPr>
          <p:nvPr>
            <p:ph idx="1"/>
          </p:nvPr>
        </p:nvSpPr>
        <p:spPr>
          <a:xfrm>
            <a:off x="838200" y="939800"/>
            <a:ext cx="10515600" cy="5237163"/>
          </a:xfrm>
        </p:spPr>
        <p:txBody>
          <a:bodyPr>
            <a:noAutofit/>
          </a:bodyPr>
          <a:lstStyle/>
          <a:p>
            <a:r>
              <a:rPr lang="en-IN" dirty="0"/>
              <a:t>CGST Notification 68/2019</a:t>
            </a:r>
          </a:p>
          <a:p>
            <a:pPr lvl="1"/>
            <a:r>
              <a:rPr lang="en-IN" dirty="0"/>
              <a:t>Rule 48- Manner of issuing invoice</a:t>
            </a:r>
          </a:p>
          <a:p>
            <a:pPr lvl="2"/>
            <a:r>
              <a:rPr lang="en-IN" dirty="0"/>
              <a:t>48(4) - FORM GST INV-1 </a:t>
            </a:r>
          </a:p>
          <a:p>
            <a:pPr lvl="2"/>
            <a:r>
              <a:rPr lang="en-IN" dirty="0"/>
              <a:t>48(5) - Invoice other than the above is not valid </a:t>
            </a:r>
          </a:p>
          <a:p>
            <a:pPr lvl="2"/>
            <a:r>
              <a:rPr lang="en-IN" dirty="0"/>
              <a:t>48(6) - Multiple copies of invoice not required</a:t>
            </a:r>
          </a:p>
          <a:p>
            <a:endParaRPr lang="en-IN" dirty="0"/>
          </a:p>
          <a:p>
            <a:r>
              <a:rPr lang="en-IN" dirty="0"/>
              <a:t>CGST Notification 69/2019 - Notifies Common Portal </a:t>
            </a:r>
          </a:p>
          <a:p>
            <a:pPr lvl="1"/>
            <a:r>
              <a:rPr lang="en-IN" dirty="0">
                <a:hlinkClick r:id="rId3"/>
              </a:rPr>
              <a:t>www.einvoice1.gst.gov.in............einvoice10</a:t>
            </a:r>
            <a:endParaRPr lang="en-IN" dirty="0"/>
          </a:p>
          <a:p>
            <a:pPr lvl="1"/>
            <a:endParaRPr lang="en-IN" dirty="0"/>
          </a:p>
          <a:p>
            <a:r>
              <a:rPr lang="en-IN" dirty="0"/>
              <a:t>CGST Notification 60/2020 </a:t>
            </a:r>
          </a:p>
          <a:p>
            <a:pPr lvl="1"/>
            <a:r>
              <a:rPr lang="en-IN" dirty="0"/>
              <a:t>Specifies Schema / fields of INV-01</a:t>
            </a:r>
          </a:p>
        </p:txBody>
      </p:sp>
    </p:spTree>
    <p:extLst>
      <p:ext uri="{BB962C8B-B14F-4D97-AF65-F5344CB8AC3E}">
        <p14:creationId xmlns:p14="http://schemas.microsoft.com/office/powerpoint/2010/main" val="3555916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15AE3-5CF9-B3AF-0FE0-ECDB57AE8F99}"/>
              </a:ext>
            </a:extLst>
          </p:cNvPr>
          <p:cNvSpPr>
            <a:spLocks noGrp="1"/>
          </p:cNvSpPr>
          <p:nvPr>
            <p:ph type="title"/>
          </p:nvPr>
        </p:nvSpPr>
        <p:spPr/>
        <p:txBody>
          <a:bodyPr/>
          <a:lstStyle/>
          <a:p>
            <a:r>
              <a:rPr lang="en-IN" dirty="0"/>
              <a:t>Judgements against the Assessee</a:t>
            </a:r>
          </a:p>
        </p:txBody>
      </p:sp>
    </p:spTree>
    <p:extLst>
      <p:ext uri="{BB962C8B-B14F-4D97-AF65-F5344CB8AC3E}">
        <p14:creationId xmlns:p14="http://schemas.microsoft.com/office/powerpoint/2010/main" val="2466935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7675"/>
          </a:xfrm>
        </p:spPr>
        <p:txBody>
          <a:bodyPr>
            <a:normAutofit fontScale="90000"/>
          </a:bodyPr>
          <a:lstStyle/>
          <a:p>
            <a:r>
              <a:rPr lang="en-US" dirty="0"/>
              <a:t>Question on Movement</a:t>
            </a:r>
          </a:p>
        </p:txBody>
      </p:sp>
      <p:sp>
        <p:nvSpPr>
          <p:cNvPr id="3" name="Content Placeholder 2"/>
          <p:cNvSpPr>
            <a:spLocks noGrp="1"/>
          </p:cNvSpPr>
          <p:nvPr>
            <p:ph idx="1"/>
          </p:nvPr>
        </p:nvSpPr>
        <p:spPr>
          <a:xfrm>
            <a:off x="838200" y="939800"/>
            <a:ext cx="10515600" cy="5237163"/>
          </a:xfrm>
        </p:spPr>
        <p:txBody>
          <a:bodyPr>
            <a:normAutofit/>
          </a:bodyPr>
          <a:lstStyle/>
          <a:p>
            <a:pPr marL="0" indent="0">
              <a:buNone/>
            </a:pPr>
            <a:r>
              <a:rPr lang="en-US" dirty="0"/>
              <a:t>No Movement in Toll Booths</a:t>
            </a:r>
          </a:p>
          <a:p>
            <a:pPr lvl="1"/>
            <a:r>
              <a:rPr lang="en-US" dirty="0"/>
              <a:t>Officer called information from toll booths from Assam to point of destination i.e., Coimbatore to test claim of petitioner that goods originated from Guwahati – Toll booths enroute between Guwahati and Telangana did not indicate any movement of vehicle in question in that sector and records of movement were available only from Telangana onwards – This led to suspicion that point of origination of goods is Telangana and not Guwahati as claimed and, hence, notice was issued proposing penalty </a:t>
            </a:r>
          </a:p>
          <a:p>
            <a:pPr lvl="1"/>
            <a:r>
              <a:rPr lang="en-US" dirty="0"/>
              <a:t>Held: Petitioner could very well have produced toll receipts or any other information/material in its possession to disprove suspicion – Consideration of such information, if at all, would involve an examination of disputed facts – Hence, </a:t>
            </a:r>
            <a:r>
              <a:rPr lang="en-US" b="1" dirty="0"/>
              <a:t>writ petition was to be dismissed</a:t>
            </a:r>
            <a:r>
              <a:rPr lang="en-US" dirty="0"/>
              <a:t> as petitioner had an efficacious, </a:t>
            </a:r>
            <a:r>
              <a:rPr lang="en-US" b="1" dirty="0"/>
              <a:t>alternate remedy </a:t>
            </a:r>
            <a:r>
              <a:rPr lang="en-US" dirty="0"/>
              <a:t>provided to approach Appellate Authority</a:t>
            </a:r>
          </a:p>
          <a:p>
            <a:pPr lvl="1"/>
            <a:r>
              <a:rPr lang="en-IN" dirty="0"/>
              <a:t>	Sonali Metal Industries LLP v. State Tax Officer (Intelligence), [2022] </a:t>
            </a:r>
            <a:endParaRPr lang="en-US" dirty="0"/>
          </a:p>
          <a:p>
            <a:endParaRPr lang="en-US" dirty="0"/>
          </a:p>
        </p:txBody>
      </p:sp>
    </p:spTree>
    <p:extLst>
      <p:ext uri="{BB962C8B-B14F-4D97-AF65-F5344CB8AC3E}">
        <p14:creationId xmlns:p14="http://schemas.microsoft.com/office/powerpoint/2010/main" val="23067079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47675"/>
          </a:xfrm>
        </p:spPr>
        <p:txBody>
          <a:bodyPr>
            <a:normAutofit fontScale="90000"/>
          </a:bodyPr>
          <a:lstStyle/>
          <a:p>
            <a:r>
              <a:rPr lang="en-US" dirty="0"/>
              <a:t>Other issues</a:t>
            </a:r>
          </a:p>
        </p:txBody>
      </p:sp>
      <p:sp>
        <p:nvSpPr>
          <p:cNvPr id="3" name="Content Placeholder 2"/>
          <p:cNvSpPr>
            <a:spLocks noGrp="1"/>
          </p:cNvSpPr>
          <p:nvPr>
            <p:ph idx="1"/>
          </p:nvPr>
        </p:nvSpPr>
        <p:spPr>
          <a:xfrm>
            <a:off x="838200" y="939800"/>
            <a:ext cx="10515600" cy="5237163"/>
          </a:xfrm>
        </p:spPr>
        <p:txBody>
          <a:bodyPr>
            <a:normAutofit/>
          </a:bodyPr>
          <a:lstStyle/>
          <a:p>
            <a:pPr marL="0" indent="0">
              <a:buNone/>
            </a:pPr>
            <a:r>
              <a:rPr lang="en-US" dirty="0"/>
              <a:t>Can GST be levied on the movement of goods for reasons other than supply?</a:t>
            </a:r>
          </a:p>
          <a:p>
            <a:pPr lvl="1"/>
            <a:r>
              <a:rPr lang="en-US" dirty="0"/>
              <a:t>In the case, KIA Motors assumed that demo vehicles didn't require an E-Way Bill as they were not considered a supply but merely </a:t>
            </a:r>
            <a:r>
              <a:rPr lang="en-US" b="1" dirty="0"/>
              <a:t>demo cars. </a:t>
            </a:r>
            <a:r>
              <a:rPr lang="en-US" dirty="0"/>
              <a:t>However, during transportation, their vehicle was intercepted, and it was discovered that no E-Way Bill was generated as required by Section 129, read with Rule 138 of the GST Rules, 2017.</a:t>
            </a:r>
          </a:p>
          <a:p>
            <a:pPr lvl="1"/>
            <a:r>
              <a:rPr lang="en-US" dirty="0"/>
              <a:t>The court clarified that any movement of goods exceeding a value of Rs. 50,000, even if not for the purpose of sale, mandates the generation of an E-Way Bill. </a:t>
            </a:r>
          </a:p>
          <a:p>
            <a:pPr lvl="1"/>
            <a:r>
              <a:rPr lang="en-US" dirty="0"/>
              <a:t>The supplier must inform about the goods' movement electronically on the common portal using Form-A GST, EWB-01. </a:t>
            </a:r>
          </a:p>
          <a:p>
            <a:pPr marL="457200" lvl="1" indent="0">
              <a:buNone/>
            </a:pPr>
            <a:r>
              <a:rPr lang="en-US" i="1" dirty="0"/>
              <a:t>KIA MOTORS INDIA PVT. LTD. Versus STATE OF MADHYA PRADESH</a:t>
            </a:r>
          </a:p>
          <a:p>
            <a:endParaRPr lang="en-US" dirty="0"/>
          </a:p>
          <a:p>
            <a:endParaRPr lang="en-US" dirty="0"/>
          </a:p>
        </p:txBody>
      </p:sp>
    </p:spTree>
    <p:extLst>
      <p:ext uri="{BB962C8B-B14F-4D97-AF65-F5344CB8AC3E}">
        <p14:creationId xmlns:p14="http://schemas.microsoft.com/office/powerpoint/2010/main" val="6951445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7B9D3-9F0C-E58A-EFB0-220D8BB2DAC8}"/>
              </a:ext>
            </a:extLst>
          </p:cNvPr>
          <p:cNvSpPr>
            <a:spLocks noGrp="1"/>
          </p:cNvSpPr>
          <p:nvPr>
            <p:ph type="title"/>
          </p:nvPr>
        </p:nvSpPr>
        <p:spPr/>
        <p:txBody>
          <a:bodyPr>
            <a:normAutofit fontScale="90000"/>
          </a:bodyPr>
          <a:lstStyle/>
          <a:p>
            <a:r>
              <a:rPr lang="en-IN" dirty="0"/>
              <a:t>Missing Part B Revenue Favour</a:t>
            </a:r>
          </a:p>
        </p:txBody>
      </p:sp>
      <p:sp>
        <p:nvSpPr>
          <p:cNvPr id="3" name="Content Placeholder 2">
            <a:extLst>
              <a:ext uri="{FF2B5EF4-FFF2-40B4-BE49-F238E27FC236}">
                <a16:creationId xmlns:a16="http://schemas.microsoft.com/office/drawing/2014/main" id="{91D4B71A-3690-7771-47C7-4A10EE51F0FF}"/>
              </a:ext>
            </a:extLst>
          </p:cNvPr>
          <p:cNvSpPr>
            <a:spLocks noGrp="1"/>
          </p:cNvSpPr>
          <p:nvPr>
            <p:ph idx="1"/>
          </p:nvPr>
        </p:nvSpPr>
        <p:spPr/>
        <p:txBody>
          <a:bodyPr>
            <a:normAutofit fontScale="92500" lnSpcReduction="20000"/>
          </a:bodyPr>
          <a:lstStyle/>
          <a:p>
            <a:pPr lvl="0" algn="just"/>
            <a:r>
              <a:rPr lang="en-US" dirty="0"/>
              <a:t>HC sustains penalty of Rs. 1.32 Cr (approx.) for violation of Section</a:t>
            </a:r>
          </a:p>
          <a:p>
            <a:pPr lvl="1" algn="just"/>
            <a:r>
              <a:rPr lang="en-US" dirty="0"/>
              <a:t>by </a:t>
            </a:r>
            <a:r>
              <a:rPr lang="en-US" b="1" dirty="0"/>
              <a:t>failing to give details of conveyance </a:t>
            </a:r>
            <a:r>
              <a:rPr lang="en-US" dirty="0"/>
              <a:t>in Part-B of E-way Bill during inter-state transportation of taxable goods; </a:t>
            </a:r>
          </a:p>
          <a:p>
            <a:pPr lvl="1" algn="just"/>
            <a:r>
              <a:rPr lang="en-US" dirty="0"/>
              <a:t>Notes that although assessee sought to justify such non-submission owing to technical error with no intention to evade tax, no grievance had been raised either on the GST portal or in writing in this regard; </a:t>
            </a:r>
          </a:p>
          <a:p>
            <a:pPr lvl="1" algn="just"/>
            <a:r>
              <a:rPr lang="en-US" b="1" dirty="0"/>
              <a:t>Rejects assessee’s reliance on Allahabad HC </a:t>
            </a:r>
            <a:r>
              <a:rPr lang="en-US" dirty="0"/>
              <a:t>decision in VSL Alloys (India) Pvt. Ltd. inasmuch as distance therein was within 50 km and assessee was not under obligation to fill Part B of E-way Bill; </a:t>
            </a:r>
          </a:p>
          <a:p>
            <a:pPr lvl="1" algn="just"/>
            <a:r>
              <a:rPr lang="en-US" dirty="0"/>
              <a:t>Observes that as per the Rules, it is a mandatory requirement that Part B must be updated, else the E-way Bill is not genuine / legal; </a:t>
            </a:r>
          </a:p>
          <a:p>
            <a:pPr lvl="1" algn="just"/>
            <a:r>
              <a:rPr lang="en-US" dirty="0"/>
              <a:t>Since in present case, </a:t>
            </a:r>
            <a:r>
              <a:rPr lang="en-US" b="1" dirty="0"/>
              <a:t>distance was more than 1200-1300 km</a:t>
            </a:r>
            <a:r>
              <a:rPr lang="en-US" dirty="0"/>
              <a:t>, assessee was required to file Part B giving all details including the vehicle number before loading of goods and having failed to do so, violated provisions of Rules and Act and accordingly, both Adjudicating &amp; Appellate Authorities rightly imposed penalty </a:t>
            </a:r>
            <a:endParaRPr lang="en-IN" dirty="0"/>
          </a:p>
          <a:p>
            <a:pPr algn="just"/>
            <a:r>
              <a:rPr lang="en-US" dirty="0"/>
              <a:t>Gati Kintetsu Express Pvt. Ltd. vs. Commissioner, Commercial Tax of MP &amp; Ors - TS-307-HC-2018(MP)-NT</a:t>
            </a:r>
            <a:endParaRPr lang="en-IN" dirty="0"/>
          </a:p>
        </p:txBody>
      </p:sp>
      <p:sp>
        <p:nvSpPr>
          <p:cNvPr id="4" name="Footer Placeholder 3">
            <a:extLst>
              <a:ext uri="{FF2B5EF4-FFF2-40B4-BE49-F238E27FC236}">
                <a16:creationId xmlns:a16="http://schemas.microsoft.com/office/drawing/2014/main" id="{FA46414A-A2C3-80D3-5824-74057381A1CF}"/>
              </a:ext>
            </a:extLst>
          </p:cNvPr>
          <p:cNvSpPr>
            <a:spLocks noGrp="1"/>
          </p:cNvSpPr>
          <p:nvPr>
            <p:ph type="ftr" sz="quarter" idx="11"/>
          </p:nvPr>
        </p:nvSpPr>
        <p:spPr/>
        <p:txBody>
          <a:bodyPr/>
          <a:lstStyle/>
          <a:p>
            <a:r>
              <a:rPr lang="en-IN" dirty="0"/>
              <a:t> </a:t>
            </a:r>
          </a:p>
        </p:txBody>
      </p:sp>
    </p:spTree>
    <p:extLst>
      <p:ext uri="{BB962C8B-B14F-4D97-AF65-F5344CB8AC3E}">
        <p14:creationId xmlns:p14="http://schemas.microsoft.com/office/powerpoint/2010/main" val="253348339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B082B-2F96-4E9F-91B6-E4D2F95F66F5}"/>
              </a:ext>
            </a:extLst>
          </p:cNvPr>
          <p:cNvSpPr>
            <a:spLocks noGrp="1"/>
          </p:cNvSpPr>
          <p:nvPr>
            <p:ph type="title"/>
          </p:nvPr>
        </p:nvSpPr>
        <p:spPr>
          <a:xfrm>
            <a:off x="831850" y="1709738"/>
            <a:ext cx="10515600" cy="2852737"/>
          </a:xfrm>
        </p:spPr>
        <p:txBody>
          <a:bodyPr vert="horz" lIns="91440" tIns="45720" rIns="91440" bIns="45720" rtlCol="0" anchor="b">
            <a:normAutofit/>
          </a:bodyPr>
          <a:lstStyle/>
          <a:p>
            <a:r>
              <a:rPr lang="en-US" dirty="0"/>
              <a:t>Q&amp;A</a:t>
            </a:r>
          </a:p>
        </p:txBody>
      </p:sp>
      <p:sp>
        <p:nvSpPr>
          <p:cNvPr id="5" name="Text Placeholder 4">
            <a:extLst>
              <a:ext uri="{FF2B5EF4-FFF2-40B4-BE49-F238E27FC236}">
                <a16:creationId xmlns:a16="http://schemas.microsoft.com/office/drawing/2014/main" id="{4E907A63-C5CC-4B83-6131-5A53F8A52EF6}"/>
              </a:ext>
            </a:extLst>
          </p:cNvPr>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9336772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D418BA90-96AF-5BFC-E795-520FC827C79C}"/>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8065068" y="2390424"/>
            <a:ext cx="2162703" cy="3244055"/>
          </a:xfrm>
          <a:prstGeom prst="rect">
            <a:avLst/>
          </a:prstGeom>
          <a:noFill/>
          <a:ln>
            <a:noFill/>
          </a:ln>
          <a:effectLst>
            <a:outerShdw dist="25400" dir="5400000" algn="ctr" rotWithShape="0">
              <a:srgbClr val="80808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p:cNvGraphicFramePr>
            <a:graphicFrameLocks noGrp="1"/>
          </p:cNvGraphicFramePr>
          <p:nvPr/>
        </p:nvGraphicFramePr>
        <p:xfrm>
          <a:off x="3593413" y="1303643"/>
          <a:ext cx="4046829" cy="1097280"/>
        </p:xfrm>
        <a:graphic>
          <a:graphicData uri="http://schemas.openxmlformats.org/drawingml/2006/table">
            <a:tbl>
              <a:tblPr firstRow="1" bandRow="1">
                <a:tableStyleId>{5C22544A-7EE6-4342-B048-85BDC9FD1C3A}</a:tableStyleId>
              </a:tblPr>
              <a:tblGrid>
                <a:gridCol w="2358265">
                  <a:extLst>
                    <a:ext uri="{9D8B030D-6E8A-4147-A177-3AD203B41FA5}">
                      <a16:colId xmlns:a16="http://schemas.microsoft.com/office/drawing/2014/main" val="20000"/>
                    </a:ext>
                  </a:extLst>
                </a:gridCol>
                <a:gridCol w="1688564">
                  <a:extLst>
                    <a:ext uri="{9D8B030D-6E8A-4147-A177-3AD203B41FA5}">
                      <a16:colId xmlns:a16="http://schemas.microsoft.com/office/drawing/2014/main" val="20001"/>
                    </a:ext>
                  </a:extLst>
                </a:gridCol>
              </a:tblGrid>
              <a:tr h="370840">
                <a:tc>
                  <a:txBody>
                    <a:bodyPr/>
                    <a:lstStyle/>
                    <a:p>
                      <a:pPr algn="r"/>
                      <a:r>
                        <a:rPr lang="en-US" sz="6600" dirty="0">
                          <a:solidFill>
                            <a:srgbClr val="1D5996"/>
                          </a:solidFill>
                          <a:latin typeface="Calibri Light" panose="020F0302020204030204" pitchFamily="34" charset="0"/>
                        </a:rPr>
                        <a:t>Thank</a:t>
                      </a:r>
                    </a:p>
                  </a:txBody>
                  <a:tcPr>
                    <a:solidFill>
                      <a:srgbClr val="80FF33"/>
                    </a:solidFill>
                  </a:tcPr>
                </a:tc>
                <a:tc>
                  <a:txBody>
                    <a:bodyPr/>
                    <a:lstStyle/>
                    <a:p>
                      <a:r>
                        <a:rPr lang="en-US" sz="6600" dirty="0">
                          <a:solidFill>
                            <a:srgbClr val="80FF33"/>
                          </a:solidFill>
                          <a:latin typeface="Calibri Light" panose="020F0302020204030204" pitchFamily="34" charset="0"/>
                        </a:rPr>
                        <a:t>You</a:t>
                      </a:r>
                    </a:p>
                  </a:txBody>
                  <a:tcPr>
                    <a:solidFill>
                      <a:srgbClr val="1D5996"/>
                    </a:solidFill>
                  </a:tcPr>
                </a:tc>
                <a:extLst>
                  <a:ext uri="{0D108BD9-81ED-4DB2-BD59-A6C34878D82A}">
                    <a16:rowId xmlns:a16="http://schemas.microsoft.com/office/drawing/2014/main" val="10000"/>
                  </a:ext>
                </a:extLst>
              </a:tr>
            </a:tbl>
          </a:graphicData>
        </a:graphic>
      </p:graphicFrame>
      <p:sp>
        <p:nvSpPr>
          <p:cNvPr id="6" name="TextBox 5">
            <a:extLst>
              <a:ext uri="{FF2B5EF4-FFF2-40B4-BE49-F238E27FC236}">
                <a16:creationId xmlns:a16="http://schemas.microsoft.com/office/drawing/2014/main" id="{59F982EC-96B8-41A8-9DC3-8BC11E112DD9}"/>
              </a:ext>
            </a:extLst>
          </p:cNvPr>
          <p:cNvSpPr txBox="1"/>
          <p:nvPr/>
        </p:nvSpPr>
        <p:spPr>
          <a:xfrm>
            <a:off x="6212116" y="5623980"/>
            <a:ext cx="5868608"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3200" b="0" i="0" u="none" strike="noStrike" kern="1200" cap="none" spc="0" normalizeH="0" baseline="0" noProof="0" dirty="0">
                <a:ln>
                  <a:noFill/>
                </a:ln>
                <a:solidFill>
                  <a:srgbClr val="002060"/>
                </a:solidFill>
                <a:effectLst/>
                <a:uLnTx/>
                <a:uFillTx/>
                <a:latin typeface="Calibri Light"/>
                <a:ea typeface="+mn-ea"/>
                <a:cs typeface="+mn-cs"/>
              </a:rPr>
              <a:t>Clarifications mail to venu@vnv.ca</a:t>
            </a:r>
          </a:p>
        </p:txBody>
      </p:sp>
      <p:sp>
        <p:nvSpPr>
          <p:cNvPr id="5" name="TextBox 4">
            <a:extLst>
              <a:ext uri="{FF2B5EF4-FFF2-40B4-BE49-F238E27FC236}">
                <a16:creationId xmlns:a16="http://schemas.microsoft.com/office/drawing/2014/main" id="{C4EDC7A7-3B6B-8930-5594-1E35CCCDF3B5}"/>
              </a:ext>
            </a:extLst>
          </p:cNvPr>
          <p:cNvSpPr txBox="1"/>
          <p:nvPr/>
        </p:nvSpPr>
        <p:spPr>
          <a:xfrm>
            <a:off x="454510" y="5575738"/>
            <a:ext cx="6115722"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800" b="0" i="1" u="none" strike="noStrike" kern="1200" cap="none" spc="0" normalizeH="0" baseline="0" noProof="0" dirty="0">
                <a:ln>
                  <a:noFill/>
                </a:ln>
                <a:solidFill>
                  <a:prstClr val="black"/>
                </a:solidFill>
                <a:effectLst/>
                <a:uLnTx/>
                <a:uFillTx/>
                <a:latin typeface="Calibri"/>
                <a:ea typeface="+mn-ea"/>
                <a:cs typeface="+mn-cs"/>
              </a:rPr>
              <a:t>For GST UPDATES </a:t>
            </a:r>
            <a:r>
              <a:rPr kumimoji="0" lang="en-IN" sz="1800" b="0" i="1" u="none" strike="noStrike" kern="1200" cap="none" spc="0" normalizeH="0" baseline="0" noProof="0" dirty="0">
                <a:ln>
                  <a:noFill/>
                </a:ln>
                <a:solidFill>
                  <a:prstClr val="black"/>
                </a:solidFill>
                <a:effectLst/>
                <a:uLnTx/>
                <a:uFillTx/>
                <a:latin typeface="Calibri"/>
                <a:ea typeface="+mn-ea"/>
                <a:cs typeface="+mn-cs"/>
                <a:hlinkClick r:id="rId5"/>
              </a:rPr>
              <a:t>https://chat.whatsapp.com/EaPmAwzTgzFEnzDOUOM7RR</a:t>
            </a:r>
            <a:r>
              <a:rPr kumimoji="0" lang="en-IN" sz="1800" b="0" i="1" u="none" strike="noStrike" kern="1200" cap="none" spc="0" normalizeH="0" baseline="0" noProof="0" dirty="0">
                <a:ln>
                  <a:noFill/>
                </a:ln>
                <a:solidFill>
                  <a:prstClr val="black"/>
                </a:solidFill>
                <a:effectLst/>
                <a:uLnTx/>
                <a:uFillTx/>
                <a:latin typeface="Calibri"/>
                <a:ea typeface="+mn-ea"/>
                <a:cs typeface="+mn-cs"/>
              </a:rPr>
              <a:t> </a:t>
            </a:r>
          </a:p>
        </p:txBody>
      </p:sp>
      <p:pic>
        <p:nvPicPr>
          <p:cNvPr id="2" name="Picture 1">
            <a:extLst>
              <a:ext uri="{FF2B5EF4-FFF2-40B4-BE49-F238E27FC236}">
                <a16:creationId xmlns:a16="http://schemas.microsoft.com/office/drawing/2014/main" id="{64F7A7CC-4C8F-4940-824A-FD9DBFBBD7E2}"/>
              </a:ext>
            </a:extLst>
          </p:cNvPr>
          <p:cNvPicPr>
            <a:picLocks noChangeAspect="1"/>
          </p:cNvPicPr>
          <p:nvPr/>
        </p:nvPicPr>
        <p:blipFill>
          <a:blip r:embed="rId6"/>
          <a:stretch>
            <a:fillRect/>
          </a:stretch>
        </p:blipFill>
        <p:spPr>
          <a:xfrm>
            <a:off x="2388689" y="2747920"/>
            <a:ext cx="2364586" cy="2250800"/>
          </a:xfrm>
          <a:prstGeom prst="rect">
            <a:avLst/>
          </a:prstGeom>
        </p:spPr>
      </p:pic>
    </p:spTree>
    <p:extLst>
      <p:ext uri="{BB962C8B-B14F-4D97-AF65-F5344CB8AC3E}">
        <p14:creationId xmlns:p14="http://schemas.microsoft.com/office/powerpoint/2010/main" val="1594844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IN" dirty="0"/>
              <a:t>Persons Exempted</a:t>
            </a:r>
          </a:p>
        </p:txBody>
      </p:sp>
      <p:sp>
        <p:nvSpPr>
          <p:cNvPr id="2" name="Content Placeholder 1">
            <a:extLst>
              <a:ext uri="{FF2B5EF4-FFF2-40B4-BE49-F238E27FC236}">
                <a16:creationId xmlns:a16="http://schemas.microsoft.com/office/drawing/2014/main" id="{2C480C3F-72DE-4075-A404-BDD8B086B6C7}"/>
              </a:ext>
            </a:extLst>
          </p:cNvPr>
          <p:cNvSpPr>
            <a:spLocks noGrp="1"/>
          </p:cNvSpPr>
          <p:nvPr>
            <p:ph idx="1"/>
          </p:nvPr>
        </p:nvSpPr>
        <p:spPr/>
        <p:txBody>
          <a:bodyPr/>
          <a:lstStyle/>
          <a:p>
            <a:endParaRPr lang="en-IN" dirty="0"/>
          </a:p>
        </p:txBody>
      </p:sp>
      <p:graphicFrame>
        <p:nvGraphicFramePr>
          <p:cNvPr id="8" name="Diagram 7"/>
          <p:cNvGraphicFramePr/>
          <p:nvPr>
            <p:extLst>
              <p:ext uri="{D42A27DB-BD31-4B8C-83A1-F6EECF244321}">
                <p14:modId xmlns:p14="http://schemas.microsoft.com/office/powerpoint/2010/main" val="757648281"/>
              </p:ext>
            </p:extLst>
          </p:nvPr>
        </p:nvGraphicFramePr>
        <p:xfrm>
          <a:off x="1371891" y="1099308"/>
          <a:ext cx="9223021" cy="52046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2ED405F9-B3D5-4B03-961D-6A4BBC5E892E}"/>
              </a:ext>
            </a:extLst>
          </p:cNvPr>
          <p:cNvSpPr txBox="1"/>
          <p:nvPr/>
        </p:nvSpPr>
        <p:spPr>
          <a:xfrm>
            <a:off x="2475787" y="6173499"/>
            <a:ext cx="6094428" cy="369332"/>
          </a:xfrm>
          <a:prstGeom prst="rect">
            <a:avLst/>
          </a:prstGeom>
          <a:noFill/>
        </p:spPr>
        <p:txBody>
          <a:bodyPr wrap="square">
            <a:spAutoFit/>
          </a:bodyPr>
          <a:lstStyle/>
          <a:p>
            <a:pPr lvl="1">
              <a:buNone/>
            </a:pPr>
            <a:r>
              <a:rPr lang="en-US" sz="1800" dirty="0"/>
              <a:t>* Updated as per Notification 61/2020 -CT</a:t>
            </a:r>
            <a:endParaRPr lang="en-IN" sz="1800" dirty="0"/>
          </a:p>
        </p:txBody>
      </p:sp>
    </p:spTree>
    <p:extLst>
      <p:ext uri="{BB962C8B-B14F-4D97-AF65-F5344CB8AC3E}">
        <p14:creationId xmlns:p14="http://schemas.microsoft.com/office/powerpoint/2010/main" val="310675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1325563"/>
          </a:xfrm>
        </p:spPr>
        <p:txBody>
          <a:bodyPr>
            <a:noAutofit/>
          </a:bodyPr>
          <a:lstStyle/>
          <a:p>
            <a:pPr algn="ctr"/>
            <a:r>
              <a:rPr lang="en-IN" dirty="0"/>
              <a:t>Transactions covered by E-Invoicing</a:t>
            </a:r>
          </a:p>
        </p:txBody>
      </p:sp>
      <p:graphicFrame>
        <p:nvGraphicFramePr>
          <p:cNvPr id="7" name="Table 6"/>
          <p:cNvGraphicFramePr>
            <a:graphicFrameLocks noGrp="1"/>
          </p:cNvGraphicFramePr>
          <p:nvPr>
            <p:extLst>
              <p:ext uri="{D42A27DB-BD31-4B8C-83A1-F6EECF244321}">
                <p14:modId xmlns:p14="http://schemas.microsoft.com/office/powerpoint/2010/main" val="1945326892"/>
              </p:ext>
            </p:extLst>
          </p:nvPr>
        </p:nvGraphicFramePr>
        <p:xfrm>
          <a:off x="749906" y="1375486"/>
          <a:ext cx="10638970" cy="3883524"/>
        </p:xfrm>
        <a:graphic>
          <a:graphicData uri="http://schemas.openxmlformats.org/drawingml/2006/table">
            <a:tbl>
              <a:tblPr firstRow="1" bandRow="1">
                <a:tableStyleId>{073A0DAA-6AF3-43AB-8588-CEC1D06C72B9}</a:tableStyleId>
              </a:tblPr>
              <a:tblGrid>
                <a:gridCol w="2752875">
                  <a:extLst>
                    <a:ext uri="{9D8B030D-6E8A-4147-A177-3AD203B41FA5}">
                      <a16:colId xmlns:a16="http://schemas.microsoft.com/office/drawing/2014/main" val="20000"/>
                    </a:ext>
                  </a:extLst>
                </a:gridCol>
                <a:gridCol w="5164349">
                  <a:extLst>
                    <a:ext uri="{9D8B030D-6E8A-4147-A177-3AD203B41FA5}">
                      <a16:colId xmlns:a16="http://schemas.microsoft.com/office/drawing/2014/main" val="20001"/>
                    </a:ext>
                  </a:extLst>
                </a:gridCol>
                <a:gridCol w="2721746">
                  <a:extLst>
                    <a:ext uri="{9D8B030D-6E8A-4147-A177-3AD203B41FA5}">
                      <a16:colId xmlns:a16="http://schemas.microsoft.com/office/drawing/2014/main" val="2156604280"/>
                    </a:ext>
                  </a:extLst>
                </a:gridCol>
              </a:tblGrid>
              <a:tr h="620882">
                <a:tc>
                  <a:txBody>
                    <a:bodyPr/>
                    <a:lstStyle/>
                    <a:p>
                      <a:pPr algn="ctr"/>
                      <a:r>
                        <a:rPr lang="en-IN" sz="2800" dirty="0">
                          <a:latin typeface="+mj-lt"/>
                        </a:rPr>
                        <a:t>Document</a:t>
                      </a:r>
                    </a:p>
                  </a:txBody>
                  <a:tcPr/>
                </a:tc>
                <a:tc>
                  <a:txBody>
                    <a:bodyPr/>
                    <a:lstStyle/>
                    <a:p>
                      <a:pPr algn="ctr"/>
                      <a:r>
                        <a:rPr lang="en-IN" sz="2800" dirty="0">
                          <a:latin typeface="+mj-lt"/>
                        </a:rPr>
                        <a:t>Type</a:t>
                      </a:r>
                      <a:r>
                        <a:rPr lang="en-IN" sz="2800" baseline="0" dirty="0">
                          <a:latin typeface="+mj-lt"/>
                        </a:rPr>
                        <a:t> of Transaction</a:t>
                      </a:r>
                      <a:endParaRPr lang="en-IN" sz="2800" dirty="0">
                        <a:latin typeface="+mj-lt"/>
                      </a:endParaRPr>
                    </a:p>
                  </a:txBody>
                  <a:tcPr/>
                </a:tc>
                <a:tc>
                  <a:txBody>
                    <a:bodyPr/>
                    <a:lstStyle/>
                    <a:p>
                      <a:pPr algn="ctr"/>
                      <a:r>
                        <a:rPr lang="en-IN" sz="2800" dirty="0">
                          <a:latin typeface="+mj-lt"/>
                        </a:rPr>
                        <a:t>Applicability</a:t>
                      </a:r>
                    </a:p>
                  </a:txBody>
                  <a:tcPr/>
                </a:tc>
                <a:extLst>
                  <a:ext uri="{0D108BD9-81ED-4DB2-BD59-A6C34878D82A}">
                    <a16:rowId xmlns:a16="http://schemas.microsoft.com/office/drawing/2014/main" val="10000"/>
                  </a:ext>
                </a:extLst>
              </a:tr>
              <a:tr h="1862647">
                <a:tc>
                  <a:txBody>
                    <a:bodyPr/>
                    <a:lstStyle/>
                    <a:p>
                      <a:pPr marL="0" indent="0" algn="l">
                        <a:buSzPct val="135000"/>
                        <a:buFontTx/>
                        <a:buNone/>
                      </a:pPr>
                      <a:r>
                        <a:rPr lang="en-IN" sz="2800" kern="1200" dirty="0">
                          <a:solidFill>
                            <a:schemeClr val="bg1">
                              <a:lumMod val="95000"/>
                            </a:schemeClr>
                          </a:solidFill>
                          <a:effectLst/>
                          <a:latin typeface="+mj-lt"/>
                        </a:rPr>
                        <a:t>Tax Invoices</a:t>
                      </a:r>
                    </a:p>
                    <a:p>
                      <a:pPr marL="0" indent="0" algn="l">
                        <a:buSzPct val="135000"/>
                        <a:buFontTx/>
                        <a:buNone/>
                      </a:pPr>
                      <a:r>
                        <a:rPr lang="en-IN" sz="2800" kern="1200" dirty="0">
                          <a:solidFill>
                            <a:schemeClr val="bg1">
                              <a:lumMod val="95000"/>
                            </a:schemeClr>
                          </a:solidFill>
                          <a:effectLst/>
                          <a:latin typeface="+mj-lt"/>
                        </a:rPr>
                        <a:t>Credit Notes</a:t>
                      </a:r>
                    </a:p>
                    <a:p>
                      <a:pPr marL="0" indent="0" algn="l">
                        <a:buSzPct val="135000"/>
                        <a:buFontTx/>
                        <a:buNone/>
                      </a:pPr>
                      <a:r>
                        <a:rPr lang="en-IN" sz="2800" kern="1200" dirty="0">
                          <a:solidFill>
                            <a:schemeClr val="bg1">
                              <a:lumMod val="95000"/>
                            </a:schemeClr>
                          </a:solidFill>
                          <a:effectLst/>
                          <a:latin typeface="+mj-lt"/>
                        </a:rPr>
                        <a:t>Debit Notes</a:t>
                      </a:r>
                      <a:endParaRPr lang="en-IN" sz="2800" dirty="0">
                        <a:solidFill>
                          <a:schemeClr val="bg1">
                            <a:lumMod val="95000"/>
                          </a:schemeClr>
                        </a:solidFill>
                        <a:latin typeface="+mj-lt"/>
                      </a:endParaRPr>
                    </a:p>
                  </a:txBody>
                  <a:tcPr anchor="ctr">
                    <a:solidFill>
                      <a:schemeClr val="accent6"/>
                    </a:solidFill>
                  </a:tcPr>
                </a:tc>
                <a:tc>
                  <a:txBody>
                    <a:bodyPr/>
                    <a:lstStyle/>
                    <a:p>
                      <a:pPr marL="0" indent="0" algn="l">
                        <a:buSzPct val="135000"/>
                        <a:buFontTx/>
                        <a:buNone/>
                      </a:pPr>
                      <a:r>
                        <a:rPr lang="en-IN" sz="2800" kern="1200" dirty="0">
                          <a:solidFill>
                            <a:schemeClr val="bg1">
                              <a:lumMod val="95000"/>
                            </a:schemeClr>
                          </a:solidFill>
                          <a:effectLst/>
                          <a:latin typeface="+mj-lt"/>
                        </a:rPr>
                        <a:t>Business-to-Business (B2B)</a:t>
                      </a:r>
                    </a:p>
                    <a:p>
                      <a:pPr marL="0" indent="0" algn="l">
                        <a:buSzPct val="135000"/>
                        <a:buFontTx/>
                        <a:buNone/>
                      </a:pPr>
                      <a:r>
                        <a:rPr lang="en-IN" sz="2800" kern="1200" dirty="0">
                          <a:solidFill>
                            <a:schemeClr val="bg1">
                              <a:lumMod val="95000"/>
                            </a:schemeClr>
                          </a:solidFill>
                          <a:effectLst/>
                          <a:latin typeface="+mj-lt"/>
                        </a:rPr>
                        <a:t>Business-to-Government (B2G)</a:t>
                      </a:r>
                    </a:p>
                    <a:p>
                      <a:pPr marL="0" indent="0" algn="l">
                        <a:buSzPct val="135000"/>
                        <a:buFontTx/>
                        <a:buNone/>
                      </a:pPr>
                      <a:r>
                        <a:rPr lang="en-IN" sz="2800" kern="1200" dirty="0">
                          <a:solidFill>
                            <a:schemeClr val="bg1">
                              <a:lumMod val="95000"/>
                            </a:schemeClr>
                          </a:solidFill>
                          <a:effectLst/>
                          <a:latin typeface="+mj-lt"/>
                        </a:rPr>
                        <a:t>Export of Goods or Services</a:t>
                      </a:r>
                      <a:endParaRPr lang="en-IN" sz="2800" kern="1200" dirty="0">
                        <a:solidFill>
                          <a:schemeClr val="bg1">
                            <a:lumMod val="95000"/>
                          </a:schemeClr>
                        </a:solidFill>
                        <a:effectLst/>
                        <a:latin typeface="+mj-lt"/>
                        <a:ea typeface="+mn-ea"/>
                        <a:cs typeface="+mn-cs"/>
                      </a:endParaRPr>
                    </a:p>
                  </a:txBody>
                  <a:tcPr anchor="ctr">
                    <a:solidFill>
                      <a:schemeClr val="accent6"/>
                    </a:solidFill>
                  </a:tcPr>
                </a:tc>
                <a:tc>
                  <a:txBody>
                    <a:bodyPr/>
                    <a:lstStyle/>
                    <a:p>
                      <a:pPr marL="0" indent="0" algn="ctr">
                        <a:buSzPct val="135000"/>
                        <a:buFontTx/>
                        <a:buNone/>
                      </a:pPr>
                      <a:r>
                        <a:rPr lang="en-IN" sz="2800" kern="1200" dirty="0">
                          <a:solidFill>
                            <a:schemeClr val="bg1">
                              <a:lumMod val="95000"/>
                            </a:schemeClr>
                          </a:solidFill>
                          <a:effectLst/>
                          <a:latin typeface="+mj-lt"/>
                          <a:ea typeface="+mn-ea"/>
                          <a:cs typeface="+mn-cs"/>
                        </a:rPr>
                        <a:t>YES</a:t>
                      </a:r>
                    </a:p>
                  </a:txBody>
                  <a:tcPr anchor="ctr">
                    <a:solidFill>
                      <a:schemeClr val="accent6"/>
                    </a:solidFill>
                  </a:tcPr>
                </a:tc>
                <a:extLst>
                  <a:ext uri="{0D108BD9-81ED-4DB2-BD59-A6C34878D82A}">
                    <a16:rowId xmlns:a16="http://schemas.microsoft.com/office/drawing/2014/main" val="10001"/>
                  </a:ext>
                </a:extLst>
              </a:tr>
              <a:tr h="1399995">
                <a:tc>
                  <a:txBody>
                    <a:bodyPr/>
                    <a:lstStyle/>
                    <a:p>
                      <a:pPr marL="0" indent="0" algn="l">
                        <a:buSzPct val="135000"/>
                        <a:buFontTx/>
                        <a:buNone/>
                      </a:pPr>
                      <a:r>
                        <a:rPr lang="en-IN" sz="2800" kern="1200" dirty="0">
                          <a:solidFill>
                            <a:schemeClr val="bg1">
                              <a:lumMod val="95000"/>
                            </a:schemeClr>
                          </a:solidFill>
                          <a:effectLst/>
                          <a:latin typeface="+mj-lt"/>
                        </a:rPr>
                        <a:t>Bill of Supply</a:t>
                      </a:r>
                    </a:p>
                    <a:p>
                      <a:pPr marL="0" indent="0" algn="l">
                        <a:buSzPct val="135000"/>
                        <a:buFontTx/>
                        <a:buNone/>
                      </a:pPr>
                      <a:r>
                        <a:rPr lang="en-IN" sz="2800" kern="1200" dirty="0">
                          <a:solidFill>
                            <a:schemeClr val="bg1">
                              <a:lumMod val="95000"/>
                            </a:schemeClr>
                          </a:solidFill>
                          <a:effectLst/>
                          <a:latin typeface="+mj-lt"/>
                        </a:rPr>
                        <a:t>Delivery Challan</a:t>
                      </a:r>
                    </a:p>
                    <a:p>
                      <a:pPr marL="0" indent="0" algn="l">
                        <a:buSzPct val="135000"/>
                        <a:buFontTx/>
                        <a:buNone/>
                      </a:pPr>
                      <a:r>
                        <a:rPr lang="en-IN" sz="2800" kern="1200" dirty="0">
                          <a:solidFill>
                            <a:schemeClr val="bg1">
                              <a:lumMod val="95000"/>
                            </a:schemeClr>
                          </a:solidFill>
                          <a:effectLst/>
                          <a:latin typeface="+mj-lt"/>
                        </a:rPr>
                        <a:t>ISD Invoice </a:t>
                      </a:r>
                      <a:endParaRPr lang="en-IN" sz="2800" dirty="0">
                        <a:solidFill>
                          <a:schemeClr val="bg1">
                            <a:lumMod val="95000"/>
                          </a:schemeClr>
                        </a:solidFill>
                        <a:latin typeface="+mj-lt"/>
                      </a:endParaRPr>
                    </a:p>
                  </a:txBody>
                  <a:tcPr anchor="ctr">
                    <a:solidFill>
                      <a:srgbClr val="FF5050"/>
                    </a:solidFill>
                  </a:tcPr>
                </a:tc>
                <a:tc>
                  <a:txBody>
                    <a:bodyPr/>
                    <a:lstStyle/>
                    <a:p>
                      <a:pPr marL="0" indent="0" algn="l">
                        <a:buSzPct val="135000"/>
                        <a:buFontTx/>
                        <a:buNone/>
                      </a:pPr>
                      <a:r>
                        <a:rPr lang="en-IN" sz="2800" kern="1200" dirty="0">
                          <a:solidFill>
                            <a:schemeClr val="bg1">
                              <a:lumMod val="95000"/>
                            </a:schemeClr>
                          </a:solidFill>
                          <a:effectLst/>
                          <a:latin typeface="+mj-lt"/>
                        </a:rPr>
                        <a:t>Business-to-Consumer (B2C)</a:t>
                      </a:r>
                    </a:p>
                    <a:p>
                      <a:pPr marL="0" indent="0" algn="l">
                        <a:buSzPct val="135000"/>
                        <a:buFontTx/>
                        <a:buNone/>
                      </a:pPr>
                      <a:r>
                        <a:rPr lang="en-IN" sz="2800" kern="1200" dirty="0">
                          <a:solidFill>
                            <a:schemeClr val="bg1">
                              <a:lumMod val="95000"/>
                            </a:schemeClr>
                          </a:solidFill>
                          <a:effectLst/>
                          <a:latin typeface="+mj-lt"/>
                        </a:rPr>
                        <a:t>Purchase from URD</a:t>
                      </a:r>
                    </a:p>
                    <a:p>
                      <a:pPr marL="0" indent="0" algn="l">
                        <a:buSzPct val="135000"/>
                        <a:buFontTx/>
                        <a:buNone/>
                      </a:pPr>
                      <a:r>
                        <a:rPr lang="en-IN" sz="2800" kern="1200" dirty="0">
                          <a:solidFill>
                            <a:schemeClr val="bg1">
                              <a:lumMod val="95000"/>
                            </a:schemeClr>
                          </a:solidFill>
                          <a:effectLst/>
                          <a:latin typeface="+mj-lt"/>
                        </a:rPr>
                        <a:t>Import of Goods or Services</a:t>
                      </a:r>
                      <a:endParaRPr lang="en-IN" sz="2800" kern="1200" dirty="0">
                        <a:solidFill>
                          <a:schemeClr val="bg1">
                            <a:lumMod val="95000"/>
                          </a:schemeClr>
                        </a:solidFill>
                        <a:effectLst/>
                        <a:latin typeface="+mj-lt"/>
                        <a:ea typeface="+mn-ea"/>
                        <a:cs typeface="+mn-cs"/>
                      </a:endParaRPr>
                    </a:p>
                  </a:txBody>
                  <a:tcPr anchor="ctr">
                    <a:solidFill>
                      <a:srgbClr val="FF5050"/>
                    </a:solidFill>
                  </a:tcPr>
                </a:tc>
                <a:tc>
                  <a:txBody>
                    <a:bodyPr/>
                    <a:lstStyle/>
                    <a:p>
                      <a:pPr marL="0" indent="0" algn="ctr">
                        <a:buSzPct val="135000"/>
                        <a:buFontTx/>
                        <a:buNone/>
                      </a:pPr>
                      <a:r>
                        <a:rPr lang="en-IN" sz="2800" kern="1200" dirty="0">
                          <a:solidFill>
                            <a:schemeClr val="bg1">
                              <a:lumMod val="95000"/>
                            </a:schemeClr>
                          </a:solidFill>
                          <a:effectLst/>
                          <a:latin typeface="+mj-lt"/>
                          <a:ea typeface="+mn-ea"/>
                          <a:cs typeface="+mn-cs"/>
                        </a:rPr>
                        <a:t>NO</a:t>
                      </a:r>
                    </a:p>
                  </a:txBody>
                  <a:tcPr anchor="ctr">
                    <a:solidFill>
                      <a:srgbClr val="FF5050"/>
                    </a:solidFill>
                  </a:tcPr>
                </a:tc>
                <a:extLst>
                  <a:ext uri="{0D108BD9-81ED-4DB2-BD59-A6C34878D82A}">
                    <a16:rowId xmlns:a16="http://schemas.microsoft.com/office/drawing/2014/main" val="10004"/>
                  </a:ext>
                </a:extLst>
              </a:tr>
            </a:tbl>
          </a:graphicData>
        </a:graphic>
      </p:graphicFrame>
      <p:sp>
        <p:nvSpPr>
          <p:cNvPr id="6" name="TextBox 5">
            <a:extLst>
              <a:ext uri="{FF2B5EF4-FFF2-40B4-BE49-F238E27FC236}">
                <a16:creationId xmlns:a16="http://schemas.microsoft.com/office/drawing/2014/main" id="{EB708AE7-85E8-4813-9412-AF9D8FF9C536}"/>
              </a:ext>
            </a:extLst>
          </p:cNvPr>
          <p:cNvSpPr txBox="1"/>
          <p:nvPr/>
        </p:nvSpPr>
        <p:spPr>
          <a:xfrm>
            <a:off x="3048000" y="5735725"/>
            <a:ext cx="6096000" cy="369332"/>
          </a:xfrm>
          <a:prstGeom prst="rect">
            <a:avLst/>
          </a:prstGeom>
          <a:noFill/>
        </p:spPr>
        <p:txBody>
          <a:bodyPr wrap="square">
            <a:spAutoFit/>
          </a:bodyPr>
          <a:lstStyle/>
          <a:p>
            <a:r>
              <a:rPr lang="en-IN" b="1" dirty="0">
                <a:solidFill>
                  <a:schemeClr val="tx1"/>
                </a:solidFill>
              </a:rPr>
              <a:t>Applicable only for B2B </a:t>
            </a:r>
            <a:r>
              <a:rPr lang="en-IN" dirty="0"/>
              <a:t> </a:t>
            </a:r>
            <a:r>
              <a:rPr lang="en-IN" sz="1600" dirty="0">
                <a:solidFill>
                  <a:schemeClr val="dk1"/>
                </a:solidFill>
              </a:rPr>
              <a:t>Notification 70/2019</a:t>
            </a:r>
            <a:endParaRPr lang="en-IN" dirty="0"/>
          </a:p>
        </p:txBody>
      </p:sp>
    </p:spTree>
    <p:extLst>
      <p:ext uri="{BB962C8B-B14F-4D97-AF65-F5344CB8AC3E}">
        <p14:creationId xmlns:p14="http://schemas.microsoft.com/office/powerpoint/2010/main" val="2487381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406E1-F684-F4F3-6A62-24F1A4B36F70}"/>
              </a:ext>
            </a:extLst>
          </p:cNvPr>
          <p:cNvSpPr>
            <a:spLocks noGrp="1"/>
          </p:cNvSpPr>
          <p:nvPr>
            <p:ph type="title"/>
          </p:nvPr>
        </p:nvSpPr>
        <p:spPr>
          <a:xfrm>
            <a:off x="838200" y="365125"/>
            <a:ext cx="10515600" cy="447675"/>
          </a:xfrm>
        </p:spPr>
        <p:txBody>
          <a:bodyPr>
            <a:normAutofit fontScale="90000"/>
          </a:bodyPr>
          <a:lstStyle/>
          <a:p>
            <a:r>
              <a:rPr lang="en-US" dirty="0"/>
              <a:t>Penalties for Non compliance of eInvoice</a:t>
            </a:r>
            <a:endParaRPr lang="en-IN" dirty="0"/>
          </a:p>
        </p:txBody>
      </p:sp>
      <p:sp>
        <p:nvSpPr>
          <p:cNvPr id="3" name="Content Placeholder 2">
            <a:extLst>
              <a:ext uri="{FF2B5EF4-FFF2-40B4-BE49-F238E27FC236}">
                <a16:creationId xmlns:a16="http://schemas.microsoft.com/office/drawing/2014/main" id="{D440C8A7-A34B-86C7-170F-E12CC45FEE35}"/>
              </a:ext>
            </a:extLst>
          </p:cNvPr>
          <p:cNvSpPr>
            <a:spLocks noGrp="1"/>
          </p:cNvSpPr>
          <p:nvPr>
            <p:ph idx="1"/>
          </p:nvPr>
        </p:nvSpPr>
        <p:spPr>
          <a:xfrm>
            <a:off x="838200" y="939800"/>
            <a:ext cx="10515600" cy="5237163"/>
          </a:xfrm>
        </p:spPr>
        <p:txBody>
          <a:bodyPr/>
          <a:lstStyle/>
          <a:p>
            <a:r>
              <a:rPr lang="en-US" dirty="0"/>
              <a:t>Rule 48(5) – Not a Valid Invoice; </a:t>
            </a:r>
          </a:p>
          <a:p>
            <a:pPr lvl="1"/>
            <a:r>
              <a:rPr lang="en-US" dirty="0"/>
              <a:t>Non compliance with Sec 16(2)(a) for Recipient</a:t>
            </a:r>
          </a:p>
          <a:p>
            <a:pPr lvl="1"/>
            <a:r>
              <a:rPr lang="en-US" dirty="0"/>
              <a:t>122(1)(i) &amp; (ii) Incorrect / False Invoice  ; violation of provisions of the Act</a:t>
            </a:r>
          </a:p>
          <a:p>
            <a:pPr lvl="1"/>
            <a:r>
              <a:rPr lang="en-US" dirty="0"/>
              <a:t>Rule 138A (2) – Documents to carry during Transit</a:t>
            </a:r>
          </a:p>
          <a:p>
            <a:r>
              <a:rPr lang="en-US" dirty="0"/>
              <a:t>Issues</a:t>
            </a:r>
          </a:p>
          <a:p>
            <a:pPr lvl="1"/>
            <a:r>
              <a:rPr lang="en-US" dirty="0"/>
              <a:t>Credit for Recipient</a:t>
            </a:r>
          </a:p>
          <a:p>
            <a:pPr lvl="1"/>
            <a:r>
              <a:rPr lang="en-US" dirty="0"/>
              <a:t>General Penalty u/s 122 for violation</a:t>
            </a:r>
          </a:p>
          <a:p>
            <a:pPr lvl="1"/>
            <a:r>
              <a:rPr lang="en-US" dirty="0"/>
              <a:t>Sec 129 for eWay Bill</a:t>
            </a:r>
            <a:endParaRPr lang="en-IN" dirty="0"/>
          </a:p>
        </p:txBody>
      </p:sp>
    </p:spTree>
    <p:extLst>
      <p:ext uri="{BB962C8B-B14F-4D97-AF65-F5344CB8AC3E}">
        <p14:creationId xmlns:p14="http://schemas.microsoft.com/office/powerpoint/2010/main" val="811399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589212" y="609600"/>
            <a:ext cx="8915399" cy="3117040"/>
          </a:xfrm>
        </p:spPr>
        <p:txBody>
          <a:bodyPr>
            <a:normAutofit/>
          </a:bodyPr>
          <a:lstStyle/>
          <a:p>
            <a:r>
              <a:rPr lang="en-IN" dirty="0"/>
              <a:t>Terms and Definitions</a:t>
            </a:r>
          </a:p>
        </p:txBody>
      </p:sp>
      <p:sp>
        <p:nvSpPr>
          <p:cNvPr id="3" name="Text Placeholder 2">
            <a:extLst>
              <a:ext uri="{FF2B5EF4-FFF2-40B4-BE49-F238E27FC236}">
                <a16:creationId xmlns:a16="http://schemas.microsoft.com/office/drawing/2014/main" id="{19BC8318-0BA4-CD10-7B65-B3771ACDF5E2}"/>
              </a:ext>
            </a:extLst>
          </p:cNvPr>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40360655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39883</TotalTime>
  <Words>5080</Words>
  <Application>Microsoft Office PowerPoint</Application>
  <PresentationFormat>Widescreen</PresentationFormat>
  <Paragraphs>466</Paragraphs>
  <Slides>55</Slides>
  <Notes>25</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55</vt:i4>
      </vt:variant>
    </vt:vector>
  </HeadingPairs>
  <TitlesOfParts>
    <vt:vector size="62" baseType="lpstr">
      <vt:lpstr>Arial</vt:lpstr>
      <vt:lpstr>Calibri</vt:lpstr>
      <vt:lpstr>Calibri Light</vt:lpstr>
      <vt:lpstr>Georgia</vt:lpstr>
      <vt:lpstr>Wingdings</vt:lpstr>
      <vt:lpstr>Wingdings 3</vt:lpstr>
      <vt:lpstr>Office Theme</vt:lpstr>
      <vt:lpstr>PowerPoint Presentation</vt:lpstr>
      <vt:lpstr>Webinar Outline</vt:lpstr>
      <vt:lpstr>Legal Provisions</vt:lpstr>
      <vt:lpstr>Relevant Dates</vt:lpstr>
      <vt:lpstr>Relevant Notifications / Rules</vt:lpstr>
      <vt:lpstr>Persons Exempted</vt:lpstr>
      <vt:lpstr>Transactions covered by E-Invoicing</vt:lpstr>
      <vt:lpstr>Penalties for Non compliance of eInvoice</vt:lpstr>
      <vt:lpstr>Terms and Definitions</vt:lpstr>
      <vt:lpstr>Invoice Reference Number (IRN) </vt:lpstr>
      <vt:lpstr>Invoice Registration Portal (IRP)</vt:lpstr>
      <vt:lpstr>Invoice Registration Portal (IRP)</vt:lpstr>
      <vt:lpstr>Response from IRP</vt:lpstr>
      <vt:lpstr>PowerPoint Presentation</vt:lpstr>
      <vt:lpstr>Signed QR Code</vt:lpstr>
      <vt:lpstr>Signed QR Code (Example)</vt:lpstr>
      <vt:lpstr>Frequently Asked Questions</vt:lpstr>
      <vt:lpstr>PowerPoint Presentation</vt:lpstr>
      <vt:lpstr>Key Reconciliations in Einvoice</vt:lpstr>
      <vt:lpstr>e-Invoice Generation Time</vt:lpstr>
      <vt:lpstr>Does E-Way Bills parallel to eInvoice?</vt:lpstr>
      <vt:lpstr>Save and Print E-Invoice</vt:lpstr>
      <vt:lpstr>Communication of eInovice</vt:lpstr>
      <vt:lpstr>Generation of Back Dated eInvoice</vt:lpstr>
      <vt:lpstr>Cancellation and Modification</vt:lpstr>
      <vt:lpstr>Inspection of Goods in Movement</vt:lpstr>
      <vt:lpstr>Inspection of Goods Sec 68</vt:lpstr>
      <vt:lpstr>Applicability of e-way bill - Rule 138 (1)</vt:lpstr>
      <vt:lpstr>Attributes – Erroneous reporting</vt:lpstr>
      <vt:lpstr>General violations</vt:lpstr>
      <vt:lpstr>PowerPoint Presentation</vt:lpstr>
      <vt:lpstr>Procedure followed by intercepting officer</vt:lpstr>
      <vt:lpstr>PowerPoint Presentation</vt:lpstr>
      <vt:lpstr>PowerPoint Presentation</vt:lpstr>
      <vt:lpstr>PowerPoint Presentation</vt:lpstr>
      <vt:lpstr>Circular No. 49/23/2018-GST</vt:lpstr>
      <vt:lpstr>PowerPoint Presentation</vt:lpstr>
      <vt:lpstr>Case Law</vt:lpstr>
      <vt:lpstr>Detention of Goods</vt:lpstr>
      <vt:lpstr>Detention of Goods</vt:lpstr>
      <vt:lpstr>Seizure of Goods</vt:lpstr>
      <vt:lpstr>e-way bill without any intention of evasion</vt:lpstr>
      <vt:lpstr>Beyond Jurisdiction</vt:lpstr>
      <vt:lpstr>Delay in Delivery Beyond Control Satyam Shivam</vt:lpstr>
      <vt:lpstr>Satyam Shivam</vt:lpstr>
      <vt:lpstr>Classification cannot be Questioned</vt:lpstr>
      <vt:lpstr>Other issues-Job work related</vt:lpstr>
      <vt:lpstr>Other issues</vt:lpstr>
      <vt:lpstr>Other issues</vt:lpstr>
      <vt:lpstr>Judgements against the Assessee</vt:lpstr>
      <vt:lpstr>Question on Movement</vt:lpstr>
      <vt:lpstr>Other issues</vt:lpstr>
      <vt:lpstr>Missing Part B Revenue Favour</vt:lpstr>
      <vt:lpstr>Q&amp;A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E-Invoicing n Eway Bill</dc:title>
  <dc:subject>Litigative issues</dc:subject>
  <dc:creator>Venugopa Gella</dc:creator>
  <cp:keywords>GST</cp:keywords>
  <cp:lastModifiedBy>Venugopal Gella</cp:lastModifiedBy>
  <cp:revision>40</cp:revision>
  <dcterms:created xsi:type="dcterms:W3CDTF">2020-11-25T08:22:24Z</dcterms:created>
  <dcterms:modified xsi:type="dcterms:W3CDTF">2023-10-07T09:20:47Z</dcterms:modified>
</cp:coreProperties>
</file>