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2"/>
  </p:notesMasterIdLst>
  <p:sldIdLst>
    <p:sldId id="256" r:id="rId2"/>
    <p:sldId id="257" r:id="rId3"/>
    <p:sldId id="342" r:id="rId4"/>
    <p:sldId id="341" r:id="rId5"/>
    <p:sldId id="343"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3" r:id="rId19"/>
    <p:sldId id="274" r:id="rId20"/>
    <p:sldId id="272" r:id="rId21"/>
    <p:sldId id="270" r:id="rId22"/>
    <p:sldId id="271" r:id="rId23"/>
    <p:sldId id="337" r:id="rId24"/>
    <p:sldId id="338" r:id="rId25"/>
    <p:sldId id="339" r:id="rId26"/>
    <p:sldId id="340" r:id="rId27"/>
    <p:sldId id="275" r:id="rId28"/>
    <p:sldId id="276" r:id="rId29"/>
    <p:sldId id="344" r:id="rId30"/>
    <p:sldId id="277" r:id="rId31"/>
    <p:sldId id="278" r:id="rId32"/>
    <p:sldId id="345" r:id="rId33"/>
    <p:sldId id="355" r:id="rId34"/>
    <p:sldId id="356" r:id="rId35"/>
    <p:sldId id="357" r:id="rId36"/>
    <p:sldId id="358" r:id="rId37"/>
    <p:sldId id="359" r:id="rId38"/>
    <p:sldId id="360" r:id="rId39"/>
    <p:sldId id="361" r:id="rId40"/>
    <p:sldId id="285" r:id="rId41"/>
    <p:sldId id="286" r:id="rId42"/>
    <p:sldId id="279" r:id="rId43"/>
    <p:sldId id="280" r:id="rId44"/>
    <p:sldId id="281" r:id="rId45"/>
    <p:sldId id="348" r:id="rId46"/>
    <p:sldId id="349" r:id="rId47"/>
    <p:sldId id="350" r:id="rId48"/>
    <p:sldId id="282" r:id="rId49"/>
    <p:sldId id="283" r:id="rId50"/>
    <p:sldId id="351" r:id="rId51"/>
    <p:sldId id="352" r:id="rId52"/>
    <p:sldId id="353" r:id="rId53"/>
    <p:sldId id="354" r:id="rId54"/>
    <p:sldId id="284" r:id="rId55"/>
    <p:sldId id="287"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05" r:id="rId74"/>
    <p:sldId id="306" r:id="rId75"/>
    <p:sldId id="346" r:id="rId76"/>
    <p:sldId id="347"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36" r:id="rId91"/>
  </p:sldIdLst>
  <p:sldSz cx="12192000" cy="6858000"/>
  <p:notesSz cx="6858000" cy="9144000"/>
  <p:embeddedFontLst>
    <p:embeddedFont>
      <p:font typeface="Arial Narrow" panose="020B0606020202030204" pitchFamily="34" charset="0"/>
      <p:regular r:id="rId93"/>
      <p:bold r:id="rId94"/>
      <p:italic r:id="rId95"/>
      <p:boldItalic r:id="rId96"/>
    </p:embeddedFont>
    <p:embeddedFont>
      <p:font typeface="Calibri" panose="020F0502020204030204" pitchFamily="34" charset="0"/>
      <p:regular r:id="rId97"/>
      <p:bold r:id="rId98"/>
      <p:italic r:id="rId99"/>
      <p:boldItalic r:id="rId100"/>
    </p:embeddedFont>
    <p:embeddedFont>
      <p:font typeface="Georgia" panose="02040502050405020303" pitchFamily="18" charset="0"/>
      <p:regular r:id="rId101"/>
      <p:bold r:id="rId102"/>
      <p:italic r:id="rId103"/>
      <p:boldItalic r:id="rId104"/>
    </p:embeddedFont>
    <p:embeddedFont>
      <p:font typeface="Lato" panose="020B0604020202020204" charset="0"/>
      <p:regular r:id="rId105"/>
      <p:bold r:id="rId106"/>
      <p:italic r:id="rId107"/>
      <p:boldItalic r:id="rId108"/>
    </p:embeddedFont>
    <p:embeddedFont>
      <p:font typeface="Mangal" panose="02040503050203030202" pitchFamily="18" charset="0"/>
      <p:regular r:id="rId109"/>
      <p:bold r:id="rId110"/>
    </p:embeddedFont>
    <p:embeddedFont>
      <p:font typeface="Merriweather" panose="020B0604020202020204" charset="0"/>
      <p:regular r:id="rId111"/>
      <p:bold r:id="rId112"/>
      <p:italic r:id="rId113"/>
      <p:boldItalic r:id="rId114"/>
    </p:embeddedFont>
    <p:embeddedFont>
      <p:font typeface="Open Sans" panose="020B0604020202020204" charset="0"/>
      <p:regular r:id="rId115"/>
      <p:bold r:id="rId116"/>
      <p:italic r:id="rId117"/>
      <p:boldItalic r:id="rId118"/>
    </p:embeddedFont>
    <p:embeddedFont>
      <p:font typeface="Quattrocento Sans" panose="020B0604020202020204" charset="0"/>
      <p:regular r:id="rId119"/>
      <p:bold r:id="rId120"/>
      <p:italic r:id="rId121"/>
      <p:boldItalic r:id="rId1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3" roundtripDataSignature="AMtx7mgQfSZV99fjDoyBBo6HYP0dODrY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E12"/>
    <a:srgbClr val="FF9966"/>
    <a:srgbClr val="F3C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DB9847-9D10-46ED-94A6-88D7D6E6D2BA}">
  <a:tblStyle styleId="{6CDB9847-9D10-46ED-94A6-88D7D6E6D2BA}"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25.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0.fntdata"/><Relationship Id="rId16" Type="http://schemas.openxmlformats.org/officeDocument/2006/relationships/slide" Target="slides/slide15.xml"/><Relationship Id="rId107" Type="http://schemas.openxmlformats.org/officeDocument/2006/relationships/font" Target="fonts/font1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0.fntdata"/><Relationship Id="rId123" Type="http://customschemas.google.com/relationships/presentationmetadata" Target="meta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1.fntdata"/><Relationship Id="rId118" Type="http://schemas.openxmlformats.org/officeDocument/2006/relationships/font" Target="fonts/font26.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1.fntdata"/><Relationship Id="rId108" Type="http://schemas.openxmlformats.org/officeDocument/2006/relationships/font" Target="fonts/font16.fntdata"/><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2.fntdata"/><Relationship Id="rId119" Type="http://schemas.openxmlformats.org/officeDocument/2006/relationships/font" Target="fonts/font27.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font" Target="fonts/font12.fntdata"/><Relationship Id="rId120" Type="http://schemas.openxmlformats.org/officeDocument/2006/relationships/font" Target="fonts/font28.fntdata"/><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8.fntdata"/><Relationship Id="rId115" Type="http://schemas.openxmlformats.org/officeDocument/2006/relationships/font" Target="fonts/font2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8.fntdata"/><Relationship Id="rId105" Type="http://schemas.openxmlformats.org/officeDocument/2006/relationships/font" Target="fonts/font13.fntdata"/><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font" Target="fonts/font6.fntdata"/><Relationship Id="rId121" Type="http://schemas.openxmlformats.org/officeDocument/2006/relationships/font" Target="fonts/font2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4.fntdata"/><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122" Type="http://schemas.openxmlformats.org/officeDocument/2006/relationships/font" Target="fonts/font30.fntdata"/><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A61EE-23C6-4355-BAB0-5676F88631A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69CA7B1E-D911-4C0B-8DEA-301CE0929027}">
      <dgm:prSet phldrT="[Text]"/>
      <dgm:spPr/>
      <dgm:t>
        <a:bodyPr/>
        <a:lstStyle/>
        <a:p>
          <a:r>
            <a:rPr lang="en-IN" dirty="0"/>
            <a:t>Dave</a:t>
          </a:r>
        </a:p>
      </dgm:t>
    </dgm:pt>
    <dgm:pt modelId="{E1CF8217-0635-40E6-B7ED-E6E38B6258B6}" type="parTrans" cxnId="{F7910801-1189-4D5E-A22B-3EB8DE9114BB}">
      <dgm:prSet/>
      <dgm:spPr/>
      <dgm:t>
        <a:bodyPr/>
        <a:lstStyle/>
        <a:p>
          <a:endParaRPr lang="en-IN"/>
        </a:p>
      </dgm:t>
    </dgm:pt>
    <dgm:pt modelId="{0B43D683-F8BB-4CDA-BBF7-8B84620F4D7B}" type="sibTrans" cxnId="{F7910801-1189-4D5E-A22B-3EB8DE9114BB}">
      <dgm:prSet/>
      <dgm:spPr>
        <a:blipFill>
          <a:blip xmlns:r="http://schemas.openxmlformats.org/officeDocument/2006/relationships" r:embed="rId1"/>
          <a:srcRect/>
          <a:stretch>
            <a:fillRect l="-13000" r="-13000"/>
          </a:stretch>
        </a:blipFill>
      </dgm:spPr>
      <dgm:t>
        <a:bodyPr/>
        <a:lstStyle/>
        <a:p>
          <a:endParaRPr lang="en-IN"/>
        </a:p>
      </dgm:t>
    </dgm:pt>
    <dgm:pt modelId="{BE60CE2C-22EF-4787-A162-CC6DD1D91220}" type="pres">
      <dgm:prSet presAssocID="{589A61EE-23C6-4355-BAB0-5676F88631AA}" presName="Name0" presStyleCnt="0">
        <dgm:presLayoutVars>
          <dgm:chMax val="7"/>
          <dgm:chPref val="7"/>
          <dgm:dir/>
        </dgm:presLayoutVars>
      </dgm:prSet>
      <dgm:spPr/>
    </dgm:pt>
    <dgm:pt modelId="{03BD4DE9-5BD7-406D-A8BD-F1E8A2C9DDBF}" type="pres">
      <dgm:prSet presAssocID="{589A61EE-23C6-4355-BAB0-5676F88631AA}" presName="Name1" presStyleCnt="0"/>
      <dgm:spPr/>
    </dgm:pt>
    <dgm:pt modelId="{1E5D3F33-18C5-4DAD-8551-EA8ADCD35DA5}" type="pres">
      <dgm:prSet presAssocID="{0B43D683-F8BB-4CDA-BBF7-8B84620F4D7B}" presName="picture_1" presStyleCnt="0"/>
      <dgm:spPr/>
    </dgm:pt>
    <dgm:pt modelId="{DADB33D9-BD52-4D0B-A285-FFED5F2A89A0}" type="pres">
      <dgm:prSet presAssocID="{0B43D683-F8BB-4CDA-BBF7-8B84620F4D7B}" presName="pictureRepeatNode" presStyleLbl="alignImgPlace1" presStyleIdx="0" presStyleCnt="1" custScaleX="168598" custScaleY="152706" custLinFactX="80155" custLinFactY="-65245" custLinFactNeighborX="100000" custLinFactNeighborY="-100000"/>
      <dgm:spPr/>
    </dgm:pt>
    <dgm:pt modelId="{74E32F99-F465-4B92-AF3C-E2D880E331A8}" type="pres">
      <dgm:prSet presAssocID="{69CA7B1E-D911-4C0B-8DEA-301CE0929027}" presName="text_1" presStyleLbl="node1" presStyleIdx="0" presStyleCnt="0" custLinFactY="92127" custLinFactNeighborX="-6041" custLinFactNeighborY="100000">
        <dgm:presLayoutVars>
          <dgm:bulletEnabled val="1"/>
        </dgm:presLayoutVars>
      </dgm:prSet>
      <dgm:spPr/>
    </dgm:pt>
  </dgm:ptLst>
  <dgm:cxnLst>
    <dgm:cxn modelId="{F7910801-1189-4D5E-A22B-3EB8DE9114BB}" srcId="{589A61EE-23C6-4355-BAB0-5676F88631AA}" destId="{69CA7B1E-D911-4C0B-8DEA-301CE0929027}" srcOrd="0" destOrd="0" parTransId="{E1CF8217-0635-40E6-B7ED-E6E38B6258B6}" sibTransId="{0B43D683-F8BB-4CDA-BBF7-8B84620F4D7B}"/>
    <dgm:cxn modelId="{A6CC2879-CF9A-4ECB-92D5-C652D4D0207A}" type="presOf" srcId="{589A61EE-23C6-4355-BAB0-5676F88631AA}" destId="{BE60CE2C-22EF-4787-A162-CC6DD1D91220}" srcOrd="0" destOrd="0" presId="urn:microsoft.com/office/officeart/2008/layout/CircularPictureCallout"/>
    <dgm:cxn modelId="{C3E2B5A3-34CB-47F6-957B-2F45C7ABDAA5}" type="presOf" srcId="{69CA7B1E-D911-4C0B-8DEA-301CE0929027}" destId="{74E32F99-F465-4B92-AF3C-E2D880E331A8}" srcOrd="0" destOrd="0" presId="urn:microsoft.com/office/officeart/2008/layout/CircularPictureCallout"/>
    <dgm:cxn modelId="{433DBEBE-3F29-4524-AE6B-E222180F3C53}" type="presOf" srcId="{0B43D683-F8BB-4CDA-BBF7-8B84620F4D7B}" destId="{DADB33D9-BD52-4D0B-A285-FFED5F2A89A0}" srcOrd="0" destOrd="0" presId="urn:microsoft.com/office/officeart/2008/layout/CircularPictureCallout"/>
    <dgm:cxn modelId="{C050F260-C2E8-473A-A711-C0843C18E0E0}" type="presParOf" srcId="{BE60CE2C-22EF-4787-A162-CC6DD1D91220}" destId="{03BD4DE9-5BD7-406D-A8BD-F1E8A2C9DDBF}" srcOrd="0" destOrd="0" presId="urn:microsoft.com/office/officeart/2008/layout/CircularPictureCallout"/>
    <dgm:cxn modelId="{981F7FE1-3910-4D0A-92B6-86A335D3D193}" type="presParOf" srcId="{03BD4DE9-5BD7-406D-A8BD-F1E8A2C9DDBF}" destId="{1E5D3F33-18C5-4DAD-8551-EA8ADCD35DA5}" srcOrd="0" destOrd="0" presId="urn:microsoft.com/office/officeart/2008/layout/CircularPictureCallout"/>
    <dgm:cxn modelId="{2E15834D-A1C6-4892-A2A7-D147463F4D78}" type="presParOf" srcId="{1E5D3F33-18C5-4DAD-8551-EA8ADCD35DA5}" destId="{DADB33D9-BD52-4D0B-A285-FFED5F2A89A0}" srcOrd="0" destOrd="0" presId="urn:microsoft.com/office/officeart/2008/layout/CircularPictureCallout"/>
    <dgm:cxn modelId="{27603719-BBEC-411F-B723-37D0BD265D8C}" type="presParOf" srcId="{03BD4DE9-5BD7-406D-A8BD-F1E8A2C9DDBF}" destId="{74E32F99-F465-4B92-AF3C-E2D880E331A8}"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FD403-F1EA-4D59-921B-83ACD4E4D65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E0989EB2-D2BB-49C0-A640-F16E1344F77D}">
      <dgm:prSet phldrT="[Text]"/>
      <dgm:spPr>
        <a:solidFill>
          <a:srgbClr val="FFC000"/>
        </a:solidFill>
      </dgm:spPr>
      <dgm:t>
        <a:bodyPr/>
        <a:lstStyle/>
        <a:p>
          <a:r>
            <a:rPr lang="en-IN" dirty="0"/>
            <a:t>Discounting Rate</a:t>
          </a:r>
        </a:p>
      </dgm:t>
    </dgm:pt>
    <dgm:pt modelId="{11AFD4A7-2564-4CF1-82EC-86D7FFA187EF}" type="parTrans" cxnId="{E35C6221-EEC5-4BF9-9DD7-85AD6D954D63}">
      <dgm:prSet/>
      <dgm:spPr/>
      <dgm:t>
        <a:bodyPr/>
        <a:lstStyle/>
        <a:p>
          <a:endParaRPr lang="en-IN"/>
        </a:p>
      </dgm:t>
    </dgm:pt>
    <dgm:pt modelId="{40EAF944-486F-4C59-830C-C4DFC66AEB84}" type="sibTrans" cxnId="{E35C6221-EEC5-4BF9-9DD7-85AD6D954D63}">
      <dgm:prSet/>
      <dgm:spPr/>
      <dgm:t>
        <a:bodyPr/>
        <a:lstStyle/>
        <a:p>
          <a:endParaRPr lang="en-IN"/>
        </a:p>
      </dgm:t>
    </dgm:pt>
    <dgm:pt modelId="{176C667B-9C62-4EC1-91D8-AEEEE0A6B88E}">
      <dgm:prSet phldrT="[Text]"/>
      <dgm:spPr>
        <a:solidFill>
          <a:srgbClr val="FF9966"/>
        </a:solidFill>
      </dgm:spPr>
      <dgm:t>
        <a:bodyPr/>
        <a:lstStyle/>
        <a:p>
          <a:r>
            <a:rPr lang="en-IN" dirty="0"/>
            <a:t>FCFF- WACC</a:t>
          </a:r>
        </a:p>
      </dgm:t>
    </dgm:pt>
    <dgm:pt modelId="{C6340033-B98D-4635-BB66-B263D4ED79D6}" type="parTrans" cxnId="{C3C35BF4-7945-42D4-8F79-8763589E1F72}">
      <dgm:prSet/>
      <dgm:spPr/>
      <dgm:t>
        <a:bodyPr/>
        <a:lstStyle/>
        <a:p>
          <a:endParaRPr lang="en-IN"/>
        </a:p>
      </dgm:t>
    </dgm:pt>
    <dgm:pt modelId="{68F128F3-92DA-4A91-9432-E87815581B0C}" type="sibTrans" cxnId="{C3C35BF4-7945-42D4-8F79-8763589E1F72}">
      <dgm:prSet/>
      <dgm:spPr/>
      <dgm:t>
        <a:bodyPr/>
        <a:lstStyle/>
        <a:p>
          <a:endParaRPr lang="en-IN"/>
        </a:p>
      </dgm:t>
    </dgm:pt>
    <dgm:pt modelId="{B6BD44D6-E837-45C1-89EF-7F17FC4616D6}">
      <dgm:prSet phldrT="[Text]"/>
      <dgm:spPr>
        <a:solidFill>
          <a:srgbClr val="DEEE12"/>
        </a:solidFill>
      </dgm:spPr>
      <dgm:t>
        <a:bodyPr/>
        <a:lstStyle/>
        <a:p>
          <a:r>
            <a:rPr lang="en-IN" dirty="0"/>
            <a:t>FCFE - Ke</a:t>
          </a:r>
        </a:p>
      </dgm:t>
    </dgm:pt>
    <dgm:pt modelId="{5F4356B4-B0EE-4754-A0BC-F304458956C3}" type="parTrans" cxnId="{9740C867-E347-4600-818B-454200A941C4}">
      <dgm:prSet/>
      <dgm:spPr/>
      <dgm:t>
        <a:bodyPr/>
        <a:lstStyle/>
        <a:p>
          <a:endParaRPr lang="en-IN"/>
        </a:p>
      </dgm:t>
    </dgm:pt>
    <dgm:pt modelId="{3AA2F0BD-DB70-446E-AF4A-D15A6BE9D666}" type="sibTrans" cxnId="{9740C867-E347-4600-818B-454200A941C4}">
      <dgm:prSet/>
      <dgm:spPr/>
      <dgm:t>
        <a:bodyPr/>
        <a:lstStyle/>
        <a:p>
          <a:endParaRPr lang="en-IN"/>
        </a:p>
      </dgm:t>
    </dgm:pt>
    <dgm:pt modelId="{719DFE46-4971-4011-B491-4BE908F8E9B0}" type="pres">
      <dgm:prSet presAssocID="{452FD403-F1EA-4D59-921B-83ACD4E4D650}" presName="hierChild1" presStyleCnt="0">
        <dgm:presLayoutVars>
          <dgm:orgChart val="1"/>
          <dgm:chPref val="1"/>
          <dgm:dir/>
          <dgm:animOne val="branch"/>
          <dgm:animLvl val="lvl"/>
          <dgm:resizeHandles/>
        </dgm:presLayoutVars>
      </dgm:prSet>
      <dgm:spPr/>
    </dgm:pt>
    <dgm:pt modelId="{6166D051-EC5C-4652-B7C1-A551E8A81131}" type="pres">
      <dgm:prSet presAssocID="{E0989EB2-D2BB-49C0-A640-F16E1344F77D}" presName="hierRoot1" presStyleCnt="0">
        <dgm:presLayoutVars>
          <dgm:hierBranch val="init"/>
        </dgm:presLayoutVars>
      </dgm:prSet>
      <dgm:spPr/>
    </dgm:pt>
    <dgm:pt modelId="{2AC55525-8FFE-4E94-90C8-0F257EB4E6D7}" type="pres">
      <dgm:prSet presAssocID="{E0989EB2-D2BB-49C0-A640-F16E1344F77D}" presName="rootComposite1" presStyleCnt="0"/>
      <dgm:spPr/>
    </dgm:pt>
    <dgm:pt modelId="{62EB8E77-6235-4395-B24F-2E1390D0105F}" type="pres">
      <dgm:prSet presAssocID="{E0989EB2-D2BB-49C0-A640-F16E1344F77D}" presName="rootText1" presStyleLbl="node0" presStyleIdx="0" presStyleCnt="1">
        <dgm:presLayoutVars>
          <dgm:chPref val="3"/>
        </dgm:presLayoutVars>
      </dgm:prSet>
      <dgm:spPr/>
    </dgm:pt>
    <dgm:pt modelId="{2CA005DF-6F26-48B1-9A30-3A5609BC2518}" type="pres">
      <dgm:prSet presAssocID="{E0989EB2-D2BB-49C0-A640-F16E1344F77D}" presName="rootConnector1" presStyleLbl="node1" presStyleIdx="0" presStyleCnt="0"/>
      <dgm:spPr/>
    </dgm:pt>
    <dgm:pt modelId="{1B537FCB-C9CB-4079-831C-7AA0E114E588}" type="pres">
      <dgm:prSet presAssocID="{E0989EB2-D2BB-49C0-A640-F16E1344F77D}" presName="hierChild2" presStyleCnt="0"/>
      <dgm:spPr/>
    </dgm:pt>
    <dgm:pt modelId="{BEBEEC11-CE4D-4172-B923-AB7A784FFC1C}" type="pres">
      <dgm:prSet presAssocID="{C6340033-B98D-4635-BB66-B263D4ED79D6}" presName="Name37" presStyleLbl="parChTrans1D2" presStyleIdx="0" presStyleCnt="2"/>
      <dgm:spPr/>
    </dgm:pt>
    <dgm:pt modelId="{5C9A7922-7D94-4330-8A6A-B21A5A711FE5}" type="pres">
      <dgm:prSet presAssocID="{176C667B-9C62-4EC1-91D8-AEEEE0A6B88E}" presName="hierRoot2" presStyleCnt="0">
        <dgm:presLayoutVars>
          <dgm:hierBranch val="init"/>
        </dgm:presLayoutVars>
      </dgm:prSet>
      <dgm:spPr/>
    </dgm:pt>
    <dgm:pt modelId="{14D2A7FD-4E58-40FE-8FAD-79C2816B8318}" type="pres">
      <dgm:prSet presAssocID="{176C667B-9C62-4EC1-91D8-AEEEE0A6B88E}" presName="rootComposite" presStyleCnt="0"/>
      <dgm:spPr/>
    </dgm:pt>
    <dgm:pt modelId="{F9E61EB7-3516-43AA-853D-D2FD4B51ECEA}" type="pres">
      <dgm:prSet presAssocID="{176C667B-9C62-4EC1-91D8-AEEEE0A6B88E}" presName="rootText" presStyleLbl="node2" presStyleIdx="0" presStyleCnt="2">
        <dgm:presLayoutVars>
          <dgm:chPref val="3"/>
        </dgm:presLayoutVars>
      </dgm:prSet>
      <dgm:spPr/>
    </dgm:pt>
    <dgm:pt modelId="{030C7BA2-36D7-469D-89D5-E200DF0696AD}" type="pres">
      <dgm:prSet presAssocID="{176C667B-9C62-4EC1-91D8-AEEEE0A6B88E}" presName="rootConnector" presStyleLbl="node2" presStyleIdx="0" presStyleCnt="2"/>
      <dgm:spPr/>
    </dgm:pt>
    <dgm:pt modelId="{666061BA-E41C-46B9-ABEF-E69413793F74}" type="pres">
      <dgm:prSet presAssocID="{176C667B-9C62-4EC1-91D8-AEEEE0A6B88E}" presName="hierChild4" presStyleCnt="0"/>
      <dgm:spPr/>
    </dgm:pt>
    <dgm:pt modelId="{B7A760A8-5349-4593-A815-D8432155C192}" type="pres">
      <dgm:prSet presAssocID="{176C667B-9C62-4EC1-91D8-AEEEE0A6B88E}" presName="hierChild5" presStyleCnt="0"/>
      <dgm:spPr/>
    </dgm:pt>
    <dgm:pt modelId="{4EABDF0C-B1DF-4124-A43A-B77C4379EEBE}" type="pres">
      <dgm:prSet presAssocID="{5F4356B4-B0EE-4754-A0BC-F304458956C3}" presName="Name37" presStyleLbl="parChTrans1D2" presStyleIdx="1" presStyleCnt="2"/>
      <dgm:spPr/>
    </dgm:pt>
    <dgm:pt modelId="{87D99D8E-E49C-4D38-8802-9221A6F019CB}" type="pres">
      <dgm:prSet presAssocID="{B6BD44D6-E837-45C1-89EF-7F17FC4616D6}" presName="hierRoot2" presStyleCnt="0">
        <dgm:presLayoutVars>
          <dgm:hierBranch val="init"/>
        </dgm:presLayoutVars>
      </dgm:prSet>
      <dgm:spPr/>
    </dgm:pt>
    <dgm:pt modelId="{7E0D5F31-C4A9-4680-B642-FF78D5EB3D3D}" type="pres">
      <dgm:prSet presAssocID="{B6BD44D6-E837-45C1-89EF-7F17FC4616D6}" presName="rootComposite" presStyleCnt="0"/>
      <dgm:spPr/>
    </dgm:pt>
    <dgm:pt modelId="{FC3A0CB5-5412-42A7-8D60-8F4F30327025}" type="pres">
      <dgm:prSet presAssocID="{B6BD44D6-E837-45C1-89EF-7F17FC4616D6}" presName="rootText" presStyleLbl="node2" presStyleIdx="1" presStyleCnt="2">
        <dgm:presLayoutVars>
          <dgm:chPref val="3"/>
        </dgm:presLayoutVars>
      </dgm:prSet>
      <dgm:spPr/>
    </dgm:pt>
    <dgm:pt modelId="{59E4C75B-A4D3-44CF-AE9E-93DB5BC16BFC}" type="pres">
      <dgm:prSet presAssocID="{B6BD44D6-E837-45C1-89EF-7F17FC4616D6}" presName="rootConnector" presStyleLbl="node2" presStyleIdx="1" presStyleCnt="2"/>
      <dgm:spPr/>
    </dgm:pt>
    <dgm:pt modelId="{612B0A71-33FD-41B6-B3ED-BF11B8913475}" type="pres">
      <dgm:prSet presAssocID="{B6BD44D6-E837-45C1-89EF-7F17FC4616D6}" presName="hierChild4" presStyleCnt="0"/>
      <dgm:spPr/>
    </dgm:pt>
    <dgm:pt modelId="{097B2A44-762F-40D5-9621-CA4896A4510C}" type="pres">
      <dgm:prSet presAssocID="{B6BD44D6-E837-45C1-89EF-7F17FC4616D6}" presName="hierChild5" presStyleCnt="0"/>
      <dgm:spPr/>
    </dgm:pt>
    <dgm:pt modelId="{037E61E5-C2C3-4202-BE07-3B5BD714A6C2}" type="pres">
      <dgm:prSet presAssocID="{E0989EB2-D2BB-49C0-A640-F16E1344F77D}" presName="hierChild3" presStyleCnt="0"/>
      <dgm:spPr/>
    </dgm:pt>
  </dgm:ptLst>
  <dgm:cxnLst>
    <dgm:cxn modelId="{F340F20C-9A34-48FF-902C-5CCA8310A2F6}" type="presOf" srcId="{452FD403-F1EA-4D59-921B-83ACD4E4D650}" destId="{719DFE46-4971-4011-B491-4BE908F8E9B0}" srcOrd="0" destOrd="0" presId="urn:microsoft.com/office/officeart/2005/8/layout/orgChart1"/>
    <dgm:cxn modelId="{34F2ED19-E5D3-426B-B5A4-BBAD65A2B033}" type="presOf" srcId="{B6BD44D6-E837-45C1-89EF-7F17FC4616D6}" destId="{59E4C75B-A4D3-44CF-AE9E-93DB5BC16BFC}" srcOrd="1" destOrd="0" presId="urn:microsoft.com/office/officeart/2005/8/layout/orgChart1"/>
    <dgm:cxn modelId="{E35C6221-EEC5-4BF9-9DD7-85AD6D954D63}" srcId="{452FD403-F1EA-4D59-921B-83ACD4E4D650}" destId="{E0989EB2-D2BB-49C0-A640-F16E1344F77D}" srcOrd="0" destOrd="0" parTransId="{11AFD4A7-2564-4CF1-82EC-86D7FFA187EF}" sibTransId="{40EAF944-486F-4C59-830C-C4DFC66AEB84}"/>
    <dgm:cxn modelId="{F12C532D-E89D-4A69-9386-61972CAA6E59}" type="presOf" srcId="{B6BD44D6-E837-45C1-89EF-7F17FC4616D6}" destId="{FC3A0CB5-5412-42A7-8D60-8F4F30327025}" srcOrd="0" destOrd="0" presId="urn:microsoft.com/office/officeart/2005/8/layout/orgChart1"/>
    <dgm:cxn modelId="{90BC9431-0D4A-47CB-BDA0-533751C15045}" type="presOf" srcId="{C6340033-B98D-4635-BB66-B263D4ED79D6}" destId="{BEBEEC11-CE4D-4172-B923-AB7A784FFC1C}" srcOrd="0" destOrd="0" presId="urn:microsoft.com/office/officeart/2005/8/layout/orgChart1"/>
    <dgm:cxn modelId="{6E25683C-FF8A-4578-848D-4F65C086BA96}" type="presOf" srcId="{176C667B-9C62-4EC1-91D8-AEEEE0A6B88E}" destId="{030C7BA2-36D7-469D-89D5-E200DF0696AD}" srcOrd="1" destOrd="0" presId="urn:microsoft.com/office/officeart/2005/8/layout/orgChart1"/>
    <dgm:cxn modelId="{881AF446-44B6-4594-A21F-4DB58EF8122A}" type="presOf" srcId="{E0989EB2-D2BB-49C0-A640-F16E1344F77D}" destId="{2CA005DF-6F26-48B1-9A30-3A5609BC2518}" srcOrd="1" destOrd="0" presId="urn:microsoft.com/office/officeart/2005/8/layout/orgChart1"/>
    <dgm:cxn modelId="{9740C867-E347-4600-818B-454200A941C4}" srcId="{E0989EB2-D2BB-49C0-A640-F16E1344F77D}" destId="{B6BD44D6-E837-45C1-89EF-7F17FC4616D6}" srcOrd="1" destOrd="0" parTransId="{5F4356B4-B0EE-4754-A0BC-F304458956C3}" sibTransId="{3AA2F0BD-DB70-446E-AF4A-D15A6BE9D666}"/>
    <dgm:cxn modelId="{97EF3C81-7D51-4515-8117-174FF7711285}" type="presOf" srcId="{5F4356B4-B0EE-4754-A0BC-F304458956C3}" destId="{4EABDF0C-B1DF-4124-A43A-B77C4379EEBE}" srcOrd="0" destOrd="0" presId="urn:microsoft.com/office/officeart/2005/8/layout/orgChart1"/>
    <dgm:cxn modelId="{851927A7-FFA4-445C-B7AE-2CEAC7C79BFB}" type="presOf" srcId="{E0989EB2-D2BB-49C0-A640-F16E1344F77D}" destId="{62EB8E77-6235-4395-B24F-2E1390D0105F}" srcOrd="0" destOrd="0" presId="urn:microsoft.com/office/officeart/2005/8/layout/orgChart1"/>
    <dgm:cxn modelId="{FB79E9BF-83DD-41EC-8AAE-9CBB136053A5}" type="presOf" srcId="{176C667B-9C62-4EC1-91D8-AEEEE0A6B88E}" destId="{F9E61EB7-3516-43AA-853D-D2FD4B51ECEA}" srcOrd="0" destOrd="0" presId="urn:microsoft.com/office/officeart/2005/8/layout/orgChart1"/>
    <dgm:cxn modelId="{C3C35BF4-7945-42D4-8F79-8763589E1F72}" srcId="{E0989EB2-D2BB-49C0-A640-F16E1344F77D}" destId="{176C667B-9C62-4EC1-91D8-AEEEE0A6B88E}" srcOrd="0" destOrd="0" parTransId="{C6340033-B98D-4635-BB66-B263D4ED79D6}" sibTransId="{68F128F3-92DA-4A91-9432-E87815581B0C}"/>
    <dgm:cxn modelId="{EC051803-0652-4EEC-BF4D-AEE41CA370E9}" type="presParOf" srcId="{719DFE46-4971-4011-B491-4BE908F8E9B0}" destId="{6166D051-EC5C-4652-B7C1-A551E8A81131}" srcOrd="0" destOrd="0" presId="urn:microsoft.com/office/officeart/2005/8/layout/orgChart1"/>
    <dgm:cxn modelId="{73D3925B-9090-44A5-A749-642BEF426E52}" type="presParOf" srcId="{6166D051-EC5C-4652-B7C1-A551E8A81131}" destId="{2AC55525-8FFE-4E94-90C8-0F257EB4E6D7}" srcOrd="0" destOrd="0" presId="urn:microsoft.com/office/officeart/2005/8/layout/orgChart1"/>
    <dgm:cxn modelId="{335FF945-0893-418F-9D43-3028A14354EC}" type="presParOf" srcId="{2AC55525-8FFE-4E94-90C8-0F257EB4E6D7}" destId="{62EB8E77-6235-4395-B24F-2E1390D0105F}" srcOrd="0" destOrd="0" presId="urn:microsoft.com/office/officeart/2005/8/layout/orgChart1"/>
    <dgm:cxn modelId="{6484F2E4-E15D-4BD3-90DD-F990C8F41576}" type="presParOf" srcId="{2AC55525-8FFE-4E94-90C8-0F257EB4E6D7}" destId="{2CA005DF-6F26-48B1-9A30-3A5609BC2518}" srcOrd="1" destOrd="0" presId="urn:microsoft.com/office/officeart/2005/8/layout/orgChart1"/>
    <dgm:cxn modelId="{D3F92CA4-479A-4EC5-896F-7F8E48683921}" type="presParOf" srcId="{6166D051-EC5C-4652-B7C1-A551E8A81131}" destId="{1B537FCB-C9CB-4079-831C-7AA0E114E588}" srcOrd="1" destOrd="0" presId="urn:microsoft.com/office/officeart/2005/8/layout/orgChart1"/>
    <dgm:cxn modelId="{E2AA3A29-C064-41BE-9F7E-F99A7D649467}" type="presParOf" srcId="{1B537FCB-C9CB-4079-831C-7AA0E114E588}" destId="{BEBEEC11-CE4D-4172-B923-AB7A784FFC1C}" srcOrd="0" destOrd="0" presId="urn:microsoft.com/office/officeart/2005/8/layout/orgChart1"/>
    <dgm:cxn modelId="{D05EAA63-734E-433A-9D96-0B32DE7B582A}" type="presParOf" srcId="{1B537FCB-C9CB-4079-831C-7AA0E114E588}" destId="{5C9A7922-7D94-4330-8A6A-B21A5A711FE5}" srcOrd="1" destOrd="0" presId="urn:microsoft.com/office/officeart/2005/8/layout/orgChart1"/>
    <dgm:cxn modelId="{AE94BC06-0552-4139-A8E3-11235AE01619}" type="presParOf" srcId="{5C9A7922-7D94-4330-8A6A-B21A5A711FE5}" destId="{14D2A7FD-4E58-40FE-8FAD-79C2816B8318}" srcOrd="0" destOrd="0" presId="urn:microsoft.com/office/officeart/2005/8/layout/orgChart1"/>
    <dgm:cxn modelId="{BAE8354F-C838-4864-93D1-0EB77B4C3DB8}" type="presParOf" srcId="{14D2A7FD-4E58-40FE-8FAD-79C2816B8318}" destId="{F9E61EB7-3516-43AA-853D-D2FD4B51ECEA}" srcOrd="0" destOrd="0" presId="urn:microsoft.com/office/officeart/2005/8/layout/orgChart1"/>
    <dgm:cxn modelId="{0090EE46-1B9C-4FF2-86E8-013341DCB0DB}" type="presParOf" srcId="{14D2A7FD-4E58-40FE-8FAD-79C2816B8318}" destId="{030C7BA2-36D7-469D-89D5-E200DF0696AD}" srcOrd="1" destOrd="0" presId="urn:microsoft.com/office/officeart/2005/8/layout/orgChart1"/>
    <dgm:cxn modelId="{4559F6DB-0F57-4E57-A875-1B73DED75A92}" type="presParOf" srcId="{5C9A7922-7D94-4330-8A6A-B21A5A711FE5}" destId="{666061BA-E41C-46B9-ABEF-E69413793F74}" srcOrd="1" destOrd="0" presId="urn:microsoft.com/office/officeart/2005/8/layout/orgChart1"/>
    <dgm:cxn modelId="{1EEB40BD-630C-4F0B-8FCB-7239F786377E}" type="presParOf" srcId="{5C9A7922-7D94-4330-8A6A-B21A5A711FE5}" destId="{B7A760A8-5349-4593-A815-D8432155C192}" srcOrd="2" destOrd="0" presId="urn:microsoft.com/office/officeart/2005/8/layout/orgChart1"/>
    <dgm:cxn modelId="{0BB142C7-9280-496D-930C-EF6075684BC0}" type="presParOf" srcId="{1B537FCB-C9CB-4079-831C-7AA0E114E588}" destId="{4EABDF0C-B1DF-4124-A43A-B77C4379EEBE}" srcOrd="2" destOrd="0" presId="urn:microsoft.com/office/officeart/2005/8/layout/orgChart1"/>
    <dgm:cxn modelId="{527A3527-BB91-48AE-B805-369BAB5E322C}" type="presParOf" srcId="{1B537FCB-C9CB-4079-831C-7AA0E114E588}" destId="{87D99D8E-E49C-4D38-8802-9221A6F019CB}" srcOrd="3" destOrd="0" presId="urn:microsoft.com/office/officeart/2005/8/layout/orgChart1"/>
    <dgm:cxn modelId="{38F71AA0-2118-479A-9E3D-CE09A92A2A53}" type="presParOf" srcId="{87D99D8E-E49C-4D38-8802-9221A6F019CB}" destId="{7E0D5F31-C4A9-4680-B642-FF78D5EB3D3D}" srcOrd="0" destOrd="0" presId="urn:microsoft.com/office/officeart/2005/8/layout/orgChart1"/>
    <dgm:cxn modelId="{628CD751-6F5D-4E6D-9640-4F4F8E8641F8}" type="presParOf" srcId="{7E0D5F31-C4A9-4680-B642-FF78D5EB3D3D}" destId="{FC3A0CB5-5412-42A7-8D60-8F4F30327025}" srcOrd="0" destOrd="0" presId="urn:microsoft.com/office/officeart/2005/8/layout/orgChart1"/>
    <dgm:cxn modelId="{CF9C7576-86B7-4C1B-809E-DAACD12FC227}" type="presParOf" srcId="{7E0D5F31-C4A9-4680-B642-FF78D5EB3D3D}" destId="{59E4C75B-A4D3-44CF-AE9E-93DB5BC16BFC}" srcOrd="1" destOrd="0" presId="urn:microsoft.com/office/officeart/2005/8/layout/orgChart1"/>
    <dgm:cxn modelId="{FA546382-BADD-4585-AFD1-B55444DFB114}" type="presParOf" srcId="{87D99D8E-E49C-4D38-8802-9221A6F019CB}" destId="{612B0A71-33FD-41B6-B3ED-BF11B8913475}" srcOrd="1" destOrd="0" presId="urn:microsoft.com/office/officeart/2005/8/layout/orgChart1"/>
    <dgm:cxn modelId="{9591ED68-E42B-4E97-B2D6-BBECAC798197}" type="presParOf" srcId="{87D99D8E-E49C-4D38-8802-9221A6F019CB}" destId="{097B2A44-762F-40D5-9621-CA4896A4510C}" srcOrd="2" destOrd="0" presId="urn:microsoft.com/office/officeart/2005/8/layout/orgChart1"/>
    <dgm:cxn modelId="{C1FA3D7C-434F-45F2-AE5C-E9F9C0031F51}" type="presParOf" srcId="{6166D051-EC5C-4652-B7C1-A551E8A81131}" destId="{037E61E5-C2C3-4202-BE07-3B5BD714A6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032702E-6DB4-4A12-8973-05E9E61CFC4C}"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IN"/>
        </a:p>
      </dgm:t>
    </dgm:pt>
    <dgm:pt modelId="{E3B15133-B4C4-4BDC-AAE3-50B61BC74C98}">
      <dgm:prSet phldrT="[Text]"/>
      <dgm:spPr>
        <a:solidFill>
          <a:srgbClr val="00B050"/>
        </a:solidFill>
      </dgm:spPr>
      <dgm:t>
        <a:bodyPr/>
        <a:lstStyle/>
        <a:p>
          <a:r>
            <a:rPr lang="en-IN" dirty="0"/>
            <a:t>FCFF</a:t>
          </a:r>
        </a:p>
      </dgm:t>
    </dgm:pt>
    <dgm:pt modelId="{7CF67F62-0314-4051-9C05-53218D7AF6D1}" type="parTrans" cxnId="{4627ADEC-B6FF-4F23-AFBF-7BC9C41D9E26}">
      <dgm:prSet/>
      <dgm:spPr/>
      <dgm:t>
        <a:bodyPr/>
        <a:lstStyle/>
        <a:p>
          <a:endParaRPr lang="en-IN"/>
        </a:p>
      </dgm:t>
    </dgm:pt>
    <dgm:pt modelId="{4DAFDF83-EC3D-4FE9-80A7-99CE64AEB45B}" type="sibTrans" cxnId="{4627ADEC-B6FF-4F23-AFBF-7BC9C41D9E26}">
      <dgm:prSet/>
      <dgm:spPr/>
      <dgm:t>
        <a:bodyPr/>
        <a:lstStyle/>
        <a:p>
          <a:endParaRPr lang="en-IN"/>
        </a:p>
      </dgm:t>
    </dgm:pt>
    <dgm:pt modelId="{AA91D49C-282C-4C74-8BB4-7785E5D625FE}">
      <dgm:prSet phldrT="[Text]"/>
      <dgm:spPr>
        <a:solidFill>
          <a:srgbClr val="92D050"/>
        </a:solidFill>
      </dgm:spPr>
      <dgm:t>
        <a:bodyPr/>
        <a:lstStyle/>
        <a:p>
          <a:r>
            <a:rPr lang="en-IN" dirty="0"/>
            <a:t>FCFE</a:t>
          </a:r>
        </a:p>
      </dgm:t>
    </dgm:pt>
    <dgm:pt modelId="{329E5D25-3B61-4E21-B91D-B3749C07235E}" type="parTrans" cxnId="{1AC7A54F-80CD-4838-A51A-1CADDE4F48B9}">
      <dgm:prSet/>
      <dgm:spPr/>
      <dgm:t>
        <a:bodyPr/>
        <a:lstStyle/>
        <a:p>
          <a:endParaRPr lang="en-IN"/>
        </a:p>
      </dgm:t>
    </dgm:pt>
    <dgm:pt modelId="{CCBE6403-A58C-447C-9400-ABA5E0DE8F73}" type="sibTrans" cxnId="{1AC7A54F-80CD-4838-A51A-1CADDE4F48B9}">
      <dgm:prSet/>
      <dgm:spPr/>
      <dgm:t>
        <a:bodyPr/>
        <a:lstStyle/>
        <a:p>
          <a:endParaRPr lang="en-IN"/>
        </a:p>
      </dgm:t>
    </dgm:pt>
    <dgm:pt modelId="{9B65DCC7-8405-4F3B-A448-1DC6115F993E}" type="pres">
      <dgm:prSet presAssocID="{6032702E-6DB4-4A12-8973-05E9E61CFC4C}" presName="diagram" presStyleCnt="0">
        <dgm:presLayoutVars>
          <dgm:dir/>
          <dgm:resizeHandles val="exact"/>
        </dgm:presLayoutVars>
      </dgm:prSet>
      <dgm:spPr/>
    </dgm:pt>
    <dgm:pt modelId="{22A7736D-1566-4F41-A602-97BF8C0C441A}" type="pres">
      <dgm:prSet presAssocID="{E3B15133-B4C4-4BDC-AAE3-50B61BC74C98}" presName="arrow" presStyleLbl="node1" presStyleIdx="0" presStyleCnt="2">
        <dgm:presLayoutVars>
          <dgm:bulletEnabled val="1"/>
        </dgm:presLayoutVars>
      </dgm:prSet>
      <dgm:spPr/>
    </dgm:pt>
    <dgm:pt modelId="{D9911FA6-452D-420E-B2D7-760BBF17FCCD}" type="pres">
      <dgm:prSet presAssocID="{AA91D49C-282C-4C74-8BB4-7785E5D625FE}" presName="arrow" presStyleLbl="node1" presStyleIdx="1" presStyleCnt="2">
        <dgm:presLayoutVars>
          <dgm:bulletEnabled val="1"/>
        </dgm:presLayoutVars>
      </dgm:prSet>
      <dgm:spPr/>
    </dgm:pt>
  </dgm:ptLst>
  <dgm:cxnLst>
    <dgm:cxn modelId="{86B88F3F-4EAA-49F6-8BFC-C6EC52E220D3}" type="presOf" srcId="{E3B15133-B4C4-4BDC-AAE3-50B61BC74C98}" destId="{22A7736D-1566-4F41-A602-97BF8C0C441A}" srcOrd="0" destOrd="0" presId="urn:microsoft.com/office/officeart/2005/8/layout/arrow5"/>
    <dgm:cxn modelId="{C95C6F4F-CD3A-45E4-8936-389C84D1313D}" type="presOf" srcId="{6032702E-6DB4-4A12-8973-05E9E61CFC4C}" destId="{9B65DCC7-8405-4F3B-A448-1DC6115F993E}" srcOrd="0" destOrd="0" presId="urn:microsoft.com/office/officeart/2005/8/layout/arrow5"/>
    <dgm:cxn modelId="{1AC7A54F-80CD-4838-A51A-1CADDE4F48B9}" srcId="{6032702E-6DB4-4A12-8973-05E9E61CFC4C}" destId="{AA91D49C-282C-4C74-8BB4-7785E5D625FE}" srcOrd="1" destOrd="0" parTransId="{329E5D25-3B61-4E21-B91D-B3749C07235E}" sibTransId="{CCBE6403-A58C-447C-9400-ABA5E0DE8F73}"/>
    <dgm:cxn modelId="{C66F64AD-737C-45AE-B5FD-C7B9B12CD7B4}" type="presOf" srcId="{AA91D49C-282C-4C74-8BB4-7785E5D625FE}" destId="{D9911FA6-452D-420E-B2D7-760BBF17FCCD}" srcOrd="0" destOrd="0" presId="urn:microsoft.com/office/officeart/2005/8/layout/arrow5"/>
    <dgm:cxn modelId="{4627ADEC-B6FF-4F23-AFBF-7BC9C41D9E26}" srcId="{6032702E-6DB4-4A12-8973-05E9E61CFC4C}" destId="{E3B15133-B4C4-4BDC-AAE3-50B61BC74C98}" srcOrd="0" destOrd="0" parTransId="{7CF67F62-0314-4051-9C05-53218D7AF6D1}" sibTransId="{4DAFDF83-EC3D-4FE9-80A7-99CE64AEB45B}"/>
    <dgm:cxn modelId="{1B99E9CE-2BBD-4334-8986-D2953FF332ED}" type="presParOf" srcId="{9B65DCC7-8405-4F3B-A448-1DC6115F993E}" destId="{22A7736D-1566-4F41-A602-97BF8C0C441A}" srcOrd="0" destOrd="0" presId="urn:microsoft.com/office/officeart/2005/8/layout/arrow5"/>
    <dgm:cxn modelId="{79C14B96-DB2F-4F3E-9B41-1F791267F80F}" type="presParOf" srcId="{9B65DCC7-8405-4F3B-A448-1DC6115F993E}" destId="{D9911FA6-452D-420E-B2D7-760BBF17FCCD}"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7E27CF6-DF39-4E98-BF8B-78F8BEC489B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31FDA0B8-B53D-49A2-9933-4C78595B2553}">
      <dgm:prSet phldrT="[Text]"/>
      <dgm:spPr>
        <a:solidFill>
          <a:srgbClr val="FFC000"/>
        </a:solidFill>
      </dgm:spPr>
      <dgm:t>
        <a:bodyPr/>
        <a:lstStyle/>
        <a:p>
          <a:r>
            <a:rPr lang="en-IN" dirty="0"/>
            <a:t>Valuation of Unquoted Equity Share</a:t>
          </a:r>
        </a:p>
      </dgm:t>
    </dgm:pt>
    <dgm:pt modelId="{55958526-68E9-4472-AC1E-0EBCA40D42FF}" type="parTrans" cxnId="{65911A6B-2CB1-45C0-9493-C50BA4B0DC49}">
      <dgm:prSet/>
      <dgm:spPr/>
      <dgm:t>
        <a:bodyPr/>
        <a:lstStyle/>
        <a:p>
          <a:endParaRPr lang="en-IN"/>
        </a:p>
      </dgm:t>
    </dgm:pt>
    <dgm:pt modelId="{0B1612F1-41A5-49B4-9778-01A11B0CDAA3}" type="sibTrans" cxnId="{65911A6B-2CB1-45C0-9493-C50BA4B0DC49}">
      <dgm:prSet/>
      <dgm:spPr/>
      <dgm:t>
        <a:bodyPr/>
        <a:lstStyle/>
        <a:p>
          <a:endParaRPr lang="en-IN"/>
        </a:p>
      </dgm:t>
    </dgm:pt>
    <dgm:pt modelId="{842AD584-5CC7-4756-BFE7-6B03F1CDC9BB}">
      <dgm:prSet phldrT="[Text]"/>
      <dgm:spPr>
        <a:solidFill>
          <a:srgbClr val="DEEE12"/>
        </a:solidFill>
      </dgm:spPr>
      <dgm:t>
        <a:bodyPr/>
        <a:lstStyle/>
        <a:p>
          <a:r>
            <a:rPr lang="en-IN" dirty="0"/>
            <a:t>Further issue of Share –</a:t>
          </a:r>
        </a:p>
        <a:p>
          <a:r>
            <a:rPr lang="en-IN" dirty="0"/>
            <a:t>Sec 56(2)(</a:t>
          </a:r>
          <a:r>
            <a:rPr lang="en-IN" dirty="0" err="1"/>
            <a:t>viib</a:t>
          </a:r>
          <a:r>
            <a:rPr lang="en-IN" dirty="0"/>
            <a:t>)/ Rue 11UA(2)</a:t>
          </a:r>
        </a:p>
      </dgm:t>
    </dgm:pt>
    <dgm:pt modelId="{243A073C-B086-4315-9954-7F1722AD8C26}" type="parTrans" cxnId="{C80BFDEC-D854-446F-8738-743531B789FF}">
      <dgm:prSet/>
      <dgm:spPr/>
      <dgm:t>
        <a:bodyPr/>
        <a:lstStyle/>
        <a:p>
          <a:endParaRPr lang="en-IN"/>
        </a:p>
      </dgm:t>
    </dgm:pt>
    <dgm:pt modelId="{21AA08B6-707E-42AC-8137-01383FEA82E7}" type="sibTrans" cxnId="{C80BFDEC-D854-446F-8738-743531B789FF}">
      <dgm:prSet/>
      <dgm:spPr/>
      <dgm:t>
        <a:bodyPr/>
        <a:lstStyle/>
        <a:p>
          <a:endParaRPr lang="en-IN"/>
        </a:p>
      </dgm:t>
    </dgm:pt>
    <dgm:pt modelId="{4C1C5593-DC00-45E6-82FA-6B5D04E4E218}">
      <dgm:prSet phldrT="[Text]"/>
      <dgm:spPr>
        <a:solidFill>
          <a:srgbClr val="92D050"/>
        </a:solidFill>
      </dgm:spPr>
      <dgm:t>
        <a:bodyPr/>
        <a:lstStyle/>
        <a:p>
          <a:r>
            <a:rPr lang="en-IN" dirty="0"/>
            <a:t>Transfer of Share – Sec 50CA &amp; 55(2)(x)/Rule 11UA(1)</a:t>
          </a:r>
        </a:p>
      </dgm:t>
    </dgm:pt>
    <dgm:pt modelId="{EFCC6DCF-5CF5-4BAF-8C51-484B8B181F98}" type="parTrans" cxnId="{A5E79243-17F6-4F98-896F-8A94AFD46992}">
      <dgm:prSet/>
      <dgm:spPr/>
      <dgm:t>
        <a:bodyPr/>
        <a:lstStyle/>
        <a:p>
          <a:endParaRPr lang="en-IN"/>
        </a:p>
      </dgm:t>
    </dgm:pt>
    <dgm:pt modelId="{88BF5856-F86A-48FD-89AE-FAB7B8F08E92}" type="sibTrans" cxnId="{A5E79243-17F6-4F98-896F-8A94AFD46992}">
      <dgm:prSet/>
      <dgm:spPr/>
      <dgm:t>
        <a:bodyPr/>
        <a:lstStyle/>
        <a:p>
          <a:endParaRPr lang="en-IN"/>
        </a:p>
      </dgm:t>
    </dgm:pt>
    <dgm:pt modelId="{F025D5E3-E4C0-46C4-B493-64922C31EC4F}" type="pres">
      <dgm:prSet presAssocID="{47E27CF6-DF39-4E98-BF8B-78F8BEC489B2}" presName="hierChild1" presStyleCnt="0">
        <dgm:presLayoutVars>
          <dgm:chPref val="1"/>
          <dgm:dir/>
          <dgm:animOne val="branch"/>
          <dgm:animLvl val="lvl"/>
          <dgm:resizeHandles/>
        </dgm:presLayoutVars>
      </dgm:prSet>
      <dgm:spPr/>
    </dgm:pt>
    <dgm:pt modelId="{31562319-01F4-42CC-9D2B-0650F76E4483}" type="pres">
      <dgm:prSet presAssocID="{31FDA0B8-B53D-49A2-9933-4C78595B2553}" presName="hierRoot1" presStyleCnt="0"/>
      <dgm:spPr/>
    </dgm:pt>
    <dgm:pt modelId="{F4B6A4E6-87FB-4D86-B5C7-975728ACF4BD}" type="pres">
      <dgm:prSet presAssocID="{31FDA0B8-B53D-49A2-9933-4C78595B2553}" presName="composite" presStyleCnt="0"/>
      <dgm:spPr/>
    </dgm:pt>
    <dgm:pt modelId="{E6E2F5BE-3673-4E0C-82E7-6953F7CCC194}" type="pres">
      <dgm:prSet presAssocID="{31FDA0B8-B53D-49A2-9933-4C78595B2553}" presName="background" presStyleLbl="node0" presStyleIdx="0" presStyleCnt="1"/>
      <dgm:spPr>
        <a:solidFill>
          <a:schemeClr val="accent1">
            <a:lumMod val="40000"/>
            <a:lumOff val="60000"/>
          </a:schemeClr>
        </a:solidFill>
      </dgm:spPr>
    </dgm:pt>
    <dgm:pt modelId="{2629D7D5-9FDF-49EF-BFD5-A0677DABCE82}" type="pres">
      <dgm:prSet presAssocID="{31FDA0B8-B53D-49A2-9933-4C78595B2553}" presName="text" presStyleLbl="fgAcc0" presStyleIdx="0" presStyleCnt="1">
        <dgm:presLayoutVars>
          <dgm:chPref val="3"/>
        </dgm:presLayoutVars>
      </dgm:prSet>
      <dgm:spPr/>
    </dgm:pt>
    <dgm:pt modelId="{8553AC76-178F-495D-8716-4139C4E6C703}" type="pres">
      <dgm:prSet presAssocID="{31FDA0B8-B53D-49A2-9933-4C78595B2553}" presName="hierChild2" presStyleCnt="0"/>
      <dgm:spPr/>
    </dgm:pt>
    <dgm:pt modelId="{77A0EBA0-E817-4B4C-9611-E04B6210905F}" type="pres">
      <dgm:prSet presAssocID="{243A073C-B086-4315-9954-7F1722AD8C26}" presName="Name10" presStyleLbl="parChTrans1D2" presStyleIdx="0" presStyleCnt="2"/>
      <dgm:spPr/>
    </dgm:pt>
    <dgm:pt modelId="{5461B4B8-094C-4C6F-8D96-937F079C07E8}" type="pres">
      <dgm:prSet presAssocID="{842AD584-5CC7-4756-BFE7-6B03F1CDC9BB}" presName="hierRoot2" presStyleCnt="0"/>
      <dgm:spPr/>
    </dgm:pt>
    <dgm:pt modelId="{45E917AE-6F38-4C6D-8B14-2DD03764BEA6}" type="pres">
      <dgm:prSet presAssocID="{842AD584-5CC7-4756-BFE7-6B03F1CDC9BB}" presName="composite2" presStyleCnt="0"/>
      <dgm:spPr/>
    </dgm:pt>
    <dgm:pt modelId="{8831FD9F-15FF-434C-B665-23F6FD9464B1}" type="pres">
      <dgm:prSet presAssocID="{842AD584-5CC7-4756-BFE7-6B03F1CDC9BB}" presName="background2" presStyleLbl="node2" presStyleIdx="0" presStyleCnt="2"/>
      <dgm:spPr>
        <a:solidFill>
          <a:schemeClr val="accent1">
            <a:lumMod val="40000"/>
            <a:lumOff val="60000"/>
          </a:schemeClr>
        </a:solidFill>
      </dgm:spPr>
    </dgm:pt>
    <dgm:pt modelId="{6602D053-D8EC-456C-AD47-350C45647EC5}" type="pres">
      <dgm:prSet presAssocID="{842AD584-5CC7-4756-BFE7-6B03F1CDC9BB}" presName="text2" presStyleLbl="fgAcc2" presStyleIdx="0" presStyleCnt="2" custLinFactNeighborX="-37959">
        <dgm:presLayoutVars>
          <dgm:chPref val="3"/>
        </dgm:presLayoutVars>
      </dgm:prSet>
      <dgm:spPr/>
    </dgm:pt>
    <dgm:pt modelId="{6BBC77C2-7BB9-44D4-A6D4-5D85A145BA32}" type="pres">
      <dgm:prSet presAssocID="{842AD584-5CC7-4756-BFE7-6B03F1CDC9BB}" presName="hierChild3" presStyleCnt="0"/>
      <dgm:spPr/>
    </dgm:pt>
    <dgm:pt modelId="{D65D2A42-F754-4E02-9583-B2C08964428D}" type="pres">
      <dgm:prSet presAssocID="{EFCC6DCF-5CF5-4BAF-8C51-484B8B181F98}" presName="Name10" presStyleLbl="parChTrans1D2" presStyleIdx="1" presStyleCnt="2"/>
      <dgm:spPr/>
    </dgm:pt>
    <dgm:pt modelId="{17B8D990-7589-41A7-B1F1-401B15A618AF}" type="pres">
      <dgm:prSet presAssocID="{4C1C5593-DC00-45E6-82FA-6B5D04E4E218}" presName="hierRoot2" presStyleCnt="0"/>
      <dgm:spPr/>
    </dgm:pt>
    <dgm:pt modelId="{F4EE320C-1B60-4DAF-9506-F3F043B37926}" type="pres">
      <dgm:prSet presAssocID="{4C1C5593-DC00-45E6-82FA-6B5D04E4E218}" presName="composite2" presStyleCnt="0"/>
      <dgm:spPr/>
    </dgm:pt>
    <dgm:pt modelId="{6602619E-30A3-4657-A80E-E25DC78632E6}" type="pres">
      <dgm:prSet presAssocID="{4C1C5593-DC00-45E6-82FA-6B5D04E4E218}" presName="background2" presStyleLbl="node2" presStyleIdx="1" presStyleCnt="2"/>
      <dgm:spPr>
        <a:solidFill>
          <a:schemeClr val="accent1">
            <a:lumMod val="40000"/>
            <a:lumOff val="60000"/>
          </a:schemeClr>
        </a:solidFill>
      </dgm:spPr>
    </dgm:pt>
    <dgm:pt modelId="{11557D60-AB85-40A1-A12B-A75D4E4C2D90}" type="pres">
      <dgm:prSet presAssocID="{4C1C5593-DC00-45E6-82FA-6B5D04E4E218}" presName="text2" presStyleLbl="fgAcc2" presStyleIdx="1" presStyleCnt="2" custLinFactNeighborX="23539">
        <dgm:presLayoutVars>
          <dgm:chPref val="3"/>
        </dgm:presLayoutVars>
      </dgm:prSet>
      <dgm:spPr/>
    </dgm:pt>
    <dgm:pt modelId="{7733D127-1F14-4DEC-B7E1-4C21186C3429}" type="pres">
      <dgm:prSet presAssocID="{4C1C5593-DC00-45E6-82FA-6B5D04E4E218}" presName="hierChild3" presStyleCnt="0"/>
      <dgm:spPr/>
    </dgm:pt>
  </dgm:ptLst>
  <dgm:cxnLst>
    <dgm:cxn modelId="{6380E33B-8471-4CA9-B7F6-584A9BE4955F}" type="presOf" srcId="{EFCC6DCF-5CF5-4BAF-8C51-484B8B181F98}" destId="{D65D2A42-F754-4E02-9583-B2C08964428D}" srcOrd="0" destOrd="0" presId="urn:microsoft.com/office/officeart/2005/8/layout/hierarchy1"/>
    <dgm:cxn modelId="{A5E79243-17F6-4F98-896F-8A94AFD46992}" srcId="{31FDA0B8-B53D-49A2-9933-4C78595B2553}" destId="{4C1C5593-DC00-45E6-82FA-6B5D04E4E218}" srcOrd="1" destOrd="0" parTransId="{EFCC6DCF-5CF5-4BAF-8C51-484B8B181F98}" sibTransId="{88BF5856-F86A-48FD-89AE-FAB7B8F08E92}"/>
    <dgm:cxn modelId="{65911A6B-2CB1-45C0-9493-C50BA4B0DC49}" srcId="{47E27CF6-DF39-4E98-BF8B-78F8BEC489B2}" destId="{31FDA0B8-B53D-49A2-9933-4C78595B2553}" srcOrd="0" destOrd="0" parTransId="{55958526-68E9-4472-AC1E-0EBCA40D42FF}" sibTransId="{0B1612F1-41A5-49B4-9778-01A11B0CDAA3}"/>
    <dgm:cxn modelId="{DC8DB47B-896E-4542-8827-CDCA710A53B2}" type="presOf" srcId="{47E27CF6-DF39-4E98-BF8B-78F8BEC489B2}" destId="{F025D5E3-E4C0-46C4-B493-64922C31EC4F}" srcOrd="0" destOrd="0" presId="urn:microsoft.com/office/officeart/2005/8/layout/hierarchy1"/>
    <dgm:cxn modelId="{D0481F87-D477-4611-A792-D8119E74A916}" type="presOf" srcId="{31FDA0B8-B53D-49A2-9933-4C78595B2553}" destId="{2629D7D5-9FDF-49EF-BFD5-A0677DABCE82}" srcOrd="0" destOrd="0" presId="urn:microsoft.com/office/officeart/2005/8/layout/hierarchy1"/>
    <dgm:cxn modelId="{7ABF1496-63EA-48BB-ABAD-93F4699B74E6}" type="presOf" srcId="{243A073C-B086-4315-9954-7F1722AD8C26}" destId="{77A0EBA0-E817-4B4C-9611-E04B6210905F}" srcOrd="0" destOrd="0" presId="urn:microsoft.com/office/officeart/2005/8/layout/hierarchy1"/>
    <dgm:cxn modelId="{89D952B5-43FE-4627-B1DD-84588081DB66}" type="presOf" srcId="{4C1C5593-DC00-45E6-82FA-6B5D04E4E218}" destId="{11557D60-AB85-40A1-A12B-A75D4E4C2D90}" srcOrd="0" destOrd="0" presId="urn:microsoft.com/office/officeart/2005/8/layout/hierarchy1"/>
    <dgm:cxn modelId="{C80BFDEC-D854-446F-8738-743531B789FF}" srcId="{31FDA0B8-B53D-49A2-9933-4C78595B2553}" destId="{842AD584-5CC7-4756-BFE7-6B03F1CDC9BB}" srcOrd="0" destOrd="0" parTransId="{243A073C-B086-4315-9954-7F1722AD8C26}" sibTransId="{21AA08B6-707E-42AC-8137-01383FEA82E7}"/>
    <dgm:cxn modelId="{DBF3B3FE-E7A2-4A2D-BEFD-E67DC7A16D9A}" type="presOf" srcId="{842AD584-5CC7-4756-BFE7-6B03F1CDC9BB}" destId="{6602D053-D8EC-456C-AD47-350C45647EC5}" srcOrd="0" destOrd="0" presId="urn:microsoft.com/office/officeart/2005/8/layout/hierarchy1"/>
    <dgm:cxn modelId="{097F1689-1185-4B10-976C-43A7C0EDEE89}" type="presParOf" srcId="{F025D5E3-E4C0-46C4-B493-64922C31EC4F}" destId="{31562319-01F4-42CC-9D2B-0650F76E4483}" srcOrd="0" destOrd="0" presId="urn:microsoft.com/office/officeart/2005/8/layout/hierarchy1"/>
    <dgm:cxn modelId="{8ABBBA35-23C4-4AF9-B8CD-1BC70DF2B1E0}" type="presParOf" srcId="{31562319-01F4-42CC-9D2B-0650F76E4483}" destId="{F4B6A4E6-87FB-4D86-B5C7-975728ACF4BD}" srcOrd="0" destOrd="0" presId="urn:microsoft.com/office/officeart/2005/8/layout/hierarchy1"/>
    <dgm:cxn modelId="{117CBB85-2CD5-45E6-A2CA-9BE521D7A1EE}" type="presParOf" srcId="{F4B6A4E6-87FB-4D86-B5C7-975728ACF4BD}" destId="{E6E2F5BE-3673-4E0C-82E7-6953F7CCC194}" srcOrd="0" destOrd="0" presId="urn:microsoft.com/office/officeart/2005/8/layout/hierarchy1"/>
    <dgm:cxn modelId="{2EFD0D6B-2591-464D-BFDE-772AA13AD639}" type="presParOf" srcId="{F4B6A4E6-87FB-4D86-B5C7-975728ACF4BD}" destId="{2629D7D5-9FDF-49EF-BFD5-A0677DABCE82}" srcOrd="1" destOrd="0" presId="urn:microsoft.com/office/officeart/2005/8/layout/hierarchy1"/>
    <dgm:cxn modelId="{14094420-39B7-4A5E-8B87-4B1C5D494A4B}" type="presParOf" srcId="{31562319-01F4-42CC-9D2B-0650F76E4483}" destId="{8553AC76-178F-495D-8716-4139C4E6C703}" srcOrd="1" destOrd="0" presId="urn:microsoft.com/office/officeart/2005/8/layout/hierarchy1"/>
    <dgm:cxn modelId="{497CC7D9-CF74-43FF-A79F-73CA91F2C16A}" type="presParOf" srcId="{8553AC76-178F-495D-8716-4139C4E6C703}" destId="{77A0EBA0-E817-4B4C-9611-E04B6210905F}" srcOrd="0" destOrd="0" presId="urn:microsoft.com/office/officeart/2005/8/layout/hierarchy1"/>
    <dgm:cxn modelId="{6E4CE525-B908-435C-A6CB-666BC3CD4E49}" type="presParOf" srcId="{8553AC76-178F-495D-8716-4139C4E6C703}" destId="{5461B4B8-094C-4C6F-8D96-937F079C07E8}" srcOrd="1" destOrd="0" presId="urn:microsoft.com/office/officeart/2005/8/layout/hierarchy1"/>
    <dgm:cxn modelId="{5D0795C4-D6CC-4BA9-B0F3-A6BC18680C68}" type="presParOf" srcId="{5461B4B8-094C-4C6F-8D96-937F079C07E8}" destId="{45E917AE-6F38-4C6D-8B14-2DD03764BEA6}" srcOrd="0" destOrd="0" presId="urn:microsoft.com/office/officeart/2005/8/layout/hierarchy1"/>
    <dgm:cxn modelId="{5EF5E67E-4475-49A5-B45A-9D8CB3C55D40}" type="presParOf" srcId="{45E917AE-6F38-4C6D-8B14-2DD03764BEA6}" destId="{8831FD9F-15FF-434C-B665-23F6FD9464B1}" srcOrd="0" destOrd="0" presId="urn:microsoft.com/office/officeart/2005/8/layout/hierarchy1"/>
    <dgm:cxn modelId="{C66B20CD-A9AC-4DC7-9B94-B0B796CB016C}" type="presParOf" srcId="{45E917AE-6F38-4C6D-8B14-2DD03764BEA6}" destId="{6602D053-D8EC-456C-AD47-350C45647EC5}" srcOrd="1" destOrd="0" presId="urn:microsoft.com/office/officeart/2005/8/layout/hierarchy1"/>
    <dgm:cxn modelId="{C0B61429-6358-48F0-8090-9B879FB609F6}" type="presParOf" srcId="{5461B4B8-094C-4C6F-8D96-937F079C07E8}" destId="{6BBC77C2-7BB9-44D4-A6D4-5D85A145BA32}" srcOrd="1" destOrd="0" presId="urn:microsoft.com/office/officeart/2005/8/layout/hierarchy1"/>
    <dgm:cxn modelId="{53ACA2BC-45D0-4D51-A828-0366269F3DAC}" type="presParOf" srcId="{8553AC76-178F-495D-8716-4139C4E6C703}" destId="{D65D2A42-F754-4E02-9583-B2C08964428D}" srcOrd="2" destOrd="0" presId="urn:microsoft.com/office/officeart/2005/8/layout/hierarchy1"/>
    <dgm:cxn modelId="{D3958CFB-384A-474C-A469-837A63A37C5F}" type="presParOf" srcId="{8553AC76-178F-495D-8716-4139C4E6C703}" destId="{17B8D990-7589-41A7-B1F1-401B15A618AF}" srcOrd="3" destOrd="0" presId="urn:microsoft.com/office/officeart/2005/8/layout/hierarchy1"/>
    <dgm:cxn modelId="{11CED64D-3E4A-4E32-98F5-B097B09AA48C}" type="presParOf" srcId="{17B8D990-7589-41A7-B1F1-401B15A618AF}" destId="{F4EE320C-1B60-4DAF-9506-F3F043B37926}" srcOrd="0" destOrd="0" presId="urn:microsoft.com/office/officeart/2005/8/layout/hierarchy1"/>
    <dgm:cxn modelId="{359E83CF-D714-4085-B3A5-7925991856FB}" type="presParOf" srcId="{F4EE320C-1B60-4DAF-9506-F3F043B37926}" destId="{6602619E-30A3-4657-A80E-E25DC78632E6}" srcOrd="0" destOrd="0" presId="urn:microsoft.com/office/officeart/2005/8/layout/hierarchy1"/>
    <dgm:cxn modelId="{C7429D94-7D9F-4D6F-A548-86B96D298E8D}" type="presParOf" srcId="{F4EE320C-1B60-4DAF-9506-F3F043B37926}" destId="{11557D60-AB85-40A1-A12B-A75D4E4C2D90}" srcOrd="1" destOrd="0" presId="urn:microsoft.com/office/officeart/2005/8/layout/hierarchy1"/>
    <dgm:cxn modelId="{418D82DA-A2FA-4D6A-A764-0DA414A52A42}" type="presParOf" srcId="{17B8D990-7589-41A7-B1F1-401B15A618AF}" destId="{7733D127-1F14-4DEC-B7E1-4C21186C342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B33D9-BD52-4D0B-A285-FFED5F2A89A0}">
      <dsp:nvSpPr>
        <dsp:cNvPr id="0" name=""/>
        <dsp:cNvSpPr/>
      </dsp:nvSpPr>
      <dsp:spPr>
        <a:xfrm>
          <a:off x="382853" y="0"/>
          <a:ext cx="2055546" cy="1861791"/>
        </a:xfrm>
        <a:prstGeom prst="ellipse">
          <a:avLst/>
        </a:prstGeom>
        <a:blipFill>
          <a:blip xmlns:r="http://schemas.openxmlformats.org/officeDocument/2006/relationships" r:embed="rId1"/>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E32F99-F465-4B92-AF3C-E2D880E331A8}">
      <dsp:nvSpPr>
        <dsp:cNvPr id="0" name=""/>
        <dsp:cNvSpPr/>
      </dsp:nvSpPr>
      <dsp:spPr>
        <a:xfrm>
          <a:off x="781918" y="1548384"/>
          <a:ext cx="780288" cy="4023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155700">
            <a:lnSpc>
              <a:spcPct val="90000"/>
            </a:lnSpc>
            <a:spcBef>
              <a:spcPct val="0"/>
            </a:spcBef>
            <a:spcAft>
              <a:spcPct val="35000"/>
            </a:spcAft>
            <a:buNone/>
          </a:pPr>
          <a:r>
            <a:rPr lang="en-IN" sz="2600" kern="1200" dirty="0"/>
            <a:t>Dave</a:t>
          </a:r>
        </a:p>
      </dsp:txBody>
      <dsp:txXfrm>
        <a:off x="781918" y="1548384"/>
        <a:ext cx="780288" cy="402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BDF0C-B1DF-4124-A43A-B77C4379EEBE}">
      <dsp:nvSpPr>
        <dsp:cNvPr id="0" name=""/>
        <dsp:cNvSpPr/>
      </dsp:nvSpPr>
      <dsp:spPr>
        <a:xfrm>
          <a:off x="4064000" y="1165487"/>
          <a:ext cx="1409141" cy="489123"/>
        </a:xfrm>
        <a:custGeom>
          <a:avLst/>
          <a:gdLst/>
          <a:ahLst/>
          <a:cxnLst/>
          <a:rect l="0" t="0" r="0" b="0"/>
          <a:pathLst>
            <a:path>
              <a:moveTo>
                <a:pt x="0" y="0"/>
              </a:moveTo>
              <a:lnTo>
                <a:pt x="0" y="244561"/>
              </a:lnTo>
              <a:lnTo>
                <a:pt x="1409141" y="244561"/>
              </a:lnTo>
              <a:lnTo>
                <a:pt x="1409141" y="4891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EEC11-CE4D-4172-B923-AB7A784FFC1C}">
      <dsp:nvSpPr>
        <dsp:cNvPr id="0" name=""/>
        <dsp:cNvSpPr/>
      </dsp:nvSpPr>
      <dsp:spPr>
        <a:xfrm>
          <a:off x="2654858" y="1165487"/>
          <a:ext cx="1409141" cy="489123"/>
        </a:xfrm>
        <a:custGeom>
          <a:avLst/>
          <a:gdLst/>
          <a:ahLst/>
          <a:cxnLst/>
          <a:rect l="0" t="0" r="0" b="0"/>
          <a:pathLst>
            <a:path>
              <a:moveTo>
                <a:pt x="1409141" y="0"/>
              </a:moveTo>
              <a:lnTo>
                <a:pt x="1409141" y="244561"/>
              </a:lnTo>
              <a:lnTo>
                <a:pt x="0" y="244561"/>
              </a:lnTo>
              <a:lnTo>
                <a:pt x="0" y="4891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EB8E77-6235-4395-B24F-2E1390D0105F}">
      <dsp:nvSpPr>
        <dsp:cNvPr id="0" name=""/>
        <dsp:cNvSpPr/>
      </dsp:nvSpPr>
      <dsp:spPr>
        <a:xfrm>
          <a:off x="2899419" y="907"/>
          <a:ext cx="2329160" cy="1164580"/>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N" sz="3400" kern="1200" dirty="0"/>
            <a:t>Discounting Rate</a:t>
          </a:r>
        </a:p>
      </dsp:txBody>
      <dsp:txXfrm>
        <a:off x="2899419" y="907"/>
        <a:ext cx="2329160" cy="1164580"/>
      </dsp:txXfrm>
    </dsp:sp>
    <dsp:sp modelId="{F9E61EB7-3516-43AA-853D-D2FD4B51ECEA}">
      <dsp:nvSpPr>
        <dsp:cNvPr id="0" name=""/>
        <dsp:cNvSpPr/>
      </dsp:nvSpPr>
      <dsp:spPr>
        <a:xfrm>
          <a:off x="1490278" y="1654610"/>
          <a:ext cx="2329160" cy="1164580"/>
        </a:xfrm>
        <a:prstGeom prst="rect">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N" sz="3400" kern="1200" dirty="0"/>
            <a:t>FCFF- WACC</a:t>
          </a:r>
        </a:p>
      </dsp:txBody>
      <dsp:txXfrm>
        <a:off x="1490278" y="1654610"/>
        <a:ext cx="2329160" cy="1164580"/>
      </dsp:txXfrm>
    </dsp:sp>
    <dsp:sp modelId="{FC3A0CB5-5412-42A7-8D60-8F4F30327025}">
      <dsp:nvSpPr>
        <dsp:cNvPr id="0" name=""/>
        <dsp:cNvSpPr/>
      </dsp:nvSpPr>
      <dsp:spPr>
        <a:xfrm>
          <a:off x="4308561" y="1654610"/>
          <a:ext cx="2329160" cy="1164580"/>
        </a:xfrm>
        <a:prstGeom prst="rect">
          <a:avLst/>
        </a:prstGeom>
        <a:solidFill>
          <a:srgbClr val="DEEE1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N" sz="3400" kern="1200" dirty="0"/>
            <a:t>FCFE - Ke</a:t>
          </a:r>
        </a:p>
      </dsp:txBody>
      <dsp:txXfrm>
        <a:off x="4308561" y="1654610"/>
        <a:ext cx="2329160" cy="1164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7736D-1566-4F41-A602-97BF8C0C441A}">
      <dsp:nvSpPr>
        <dsp:cNvPr id="0" name=""/>
        <dsp:cNvSpPr/>
      </dsp:nvSpPr>
      <dsp:spPr>
        <a:xfrm rot="16200000">
          <a:off x="4323" y="592"/>
          <a:ext cx="1819671" cy="1819671"/>
        </a:xfrm>
        <a:prstGeom prst="downArrow">
          <a:avLst>
            <a:gd name="adj1" fmla="val 50000"/>
            <a:gd name="adj2" fmla="val 3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IN" sz="3100" kern="1200" dirty="0"/>
            <a:t>FCFF</a:t>
          </a:r>
        </a:p>
      </dsp:txBody>
      <dsp:txXfrm rot="5400000">
        <a:off x="4323" y="455510"/>
        <a:ext cx="1501229" cy="909835"/>
      </dsp:txXfrm>
    </dsp:sp>
    <dsp:sp modelId="{D9911FA6-452D-420E-B2D7-760BBF17FCCD}">
      <dsp:nvSpPr>
        <dsp:cNvPr id="0" name=""/>
        <dsp:cNvSpPr/>
      </dsp:nvSpPr>
      <dsp:spPr>
        <a:xfrm rot="5400000">
          <a:off x="6304004" y="592"/>
          <a:ext cx="1819671" cy="1819671"/>
        </a:xfrm>
        <a:prstGeom prst="downArrow">
          <a:avLst>
            <a:gd name="adj1" fmla="val 50000"/>
            <a:gd name="adj2" fmla="val 3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IN" sz="3100" kern="1200" dirty="0"/>
            <a:t>FCFE</a:t>
          </a:r>
        </a:p>
      </dsp:txBody>
      <dsp:txXfrm rot="-5400000">
        <a:off x="6622446" y="455510"/>
        <a:ext cx="1501229" cy="909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D2A42-F754-4E02-9583-B2C08964428D}">
      <dsp:nvSpPr>
        <dsp:cNvPr id="0" name=""/>
        <dsp:cNvSpPr/>
      </dsp:nvSpPr>
      <dsp:spPr>
        <a:xfrm>
          <a:off x="5214149" y="2037546"/>
          <a:ext cx="2711922" cy="931738"/>
        </a:xfrm>
        <a:custGeom>
          <a:avLst/>
          <a:gdLst/>
          <a:ahLst/>
          <a:cxnLst/>
          <a:rect l="0" t="0" r="0" b="0"/>
          <a:pathLst>
            <a:path>
              <a:moveTo>
                <a:pt x="0" y="0"/>
              </a:moveTo>
              <a:lnTo>
                <a:pt x="0" y="634952"/>
              </a:lnTo>
              <a:lnTo>
                <a:pt x="2711922" y="634952"/>
              </a:lnTo>
              <a:lnTo>
                <a:pt x="2711922" y="9317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A0EBA0-E817-4B4C-9611-E04B6210905F}">
      <dsp:nvSpPr>
        <dsp:cNvPr id="0" name=""/>
        <dsp:cNvSpPr/>
      </dsp:nvSpPr>
      <dsp:spPr>
        <a:xfrm>
          <a:off x="2040255" y="2037546"/>
          <a:ext cx="3173893" cy="931738"/>
        </a:xfrm>
        <a:custGeom>
          <a:avLst/>
          <a:gdLst/>
          <a:ahLst/>
          <a:cxnLst/>
          <a:rect l="0" t="0" r="0" b="0"/>
          <a:pathLst>
            <a:path>
              <a:moveTo>
                <a:pt x="3173893" y="0"/>
              </a:moveTo>
              <a:lnTo>
                <a:pt x="3173893" y="634952"/>
              </a:lnTo>
              <a:lnTo>
                <a:pt x="0" y="634952"/>
              </a:lnTo>
              <a:lnTo>
                <a:pt x="0" y="9317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2F5BE-3673-4E0C-82E7-6953F7CCC194}">
      <dsp:nvSpPr>
        <dsp:cNvPr id="0" name=""/>
        <dsp:cNvSpPr/>
      </dsp:nvSpPr>
      <dsp:spPr>
        <a:xfrm>
          <a:off x="3612307" y="3206"/>
          <a:ext cx="3203684" cy="2034339"/>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9D7D5-9FDF-49EF-BFD5-A0677DABCE82}">
      <dsp:nvSpPr>
        <dsp:cNvPr id="0" name=""/>
        <dsp:cNvSpPr/>
      </dsp:nvSpPr>
      <dsp:spPr>
        <a:xfrm>
          <a:off x="3968272" y="341373"/>
          <a:ext cx="3203684" cy="2034339"/>
        </a:xfrm>
        <a:prstGeom prst="roundRect">
          <a:avLst>
            <a:gd name="adj" fmla="val 1000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Valuation of Unquoted Equity Share</a:t>
          </a:r>
        </a:p>
      </dsp:txBody>
      <dsp:txXfrm>
        <a:off x="4027856" y="400957"/>
        <a:ext cx="3084516" cy="1915171"/>
      </dsp:txXfrm>
    </dsp:sp>
    <dsp:sp modelId="{8831FD9F-15FF-434C-B665-23F6FD9464B1}">
      <dsp:nvSpPr>
        <dsp:cNvPr id="0" name=""/>
        <dsp:cNvSpPr/>
      </dsp:nvSpPr>
      <dsp:spPr>
        <a:xfrm>
          <a:off x="438413" y="2969284"/>
          <a:ext cx="3203684" cy="2034339"/>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2D053-D8EC-456C-AD47-350C45647EC5}">
      <dsp:nvSpPr>
        <dsp:cNvPr id="0" name=""/>
        <dsp:cNvSpPr/>
      </dsp:nvSpPr>
      <dsp:spPr>
        <a:xfrm>
          <a:off x="794378" y="3307451"/>
          <a:ext cx="3203684" cy="2034339"/>
        </a:xfrm>
        <a:prstGeom prst="roundRect">
          <a:avLst>
            <a:gd name="adj" fmla="val 10000"/>
          </a:avLst>
        </a:prstGeom>
        <a:solidFill>
          <a:srgbClr val="DEEE1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Further issue of Share –</a:t>
          </a:r>
        </a:p>
        <a:p>
          <a:pPr marL="0" lvl="0" indent="0" algn="ctr" defTabSz="1289050">
            <a:lnSpc>
              <a:spcPct val="90000"/>
            </a:lnSpc>
            <a:spcBef>
              <a:spcPct val="0"/>
            </a:spcBef>
            <a:spcAft>
              <a:spcPct val="35000"/>
            </a:spcAft>
            <a:buNone/>
          </a:pPr>
          <a:r>
            <a:rPr lang="en-IN" sz="2900" kern="1200" dirty="0"/>
            <a:t>Sec 56(2)(</a:t>
          </a:r>
          <a:r>
            <a:rPr lang="en-IN" sz="2900" kern="1200" dirty="0" err="1"/>
            <a:t>viib</a:t>
          </a:r>
          <a:r>
            <a:rPr lang="en-IN" sz="2900" kern="1200" dirty="0"/>
            <a:t>)/ Rue 11UA(2)</a:t>
          </a:r>
        </a:p>
      </dsp:txBody>
      <dsp:txXfrm>
        <a:off x="853962" y="3367035"/>
        <a:ext cx="3084516" cy="1915171"/>
      </dsp:txXfrm>
    </dsp:sp>
    <dsp:sp modelId="{6602619E-30A3-4657-A80E-E25DC78632E6}">
      <dsp:nvSpPr>
        <dsp:cNvPr id="0" name=""/>
        <dsp:cNvSpPr/>
      </dsp:nvSpPr>
      <dsp:spPr>
        <a:xfrm>
          <a:off x="6324229" y="2969284"/>
          <a:ext cx="3203684" cy="2034339"/>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57D60-AB85-40A1-A12B-A75D4E4C2D90}">
      <dsp:nvSpPr>
        <dsp:cNvPr id="0" name=""/>
        <dsp:cNvSpPr/>
      </dsp:nvSpPr>
      <dsp:spPr>
        <a:xfrm>
          <a:off x="6680194" y="3307451"/>
          <a:ext cx="3203684" cy="2034339"/>
        </a:xfrm>
        <a:prstGeom prst="roundRect">
          <a:avLst>
            <a:gd name="adj" fmla="val 1000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Transfer of Share – Sec 50CA &amp; 55(2)(x)/Rule 11UA(1)</a:t>
          </a:r>
        </a:p>
      </dsp:txBody>
      <dsp:txXfrm>
        <a:off x="6739778" y="3367035"/>
        <a:ext cx="3084516" cy="191517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2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975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7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554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051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6" name="Google Shape;966;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8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83"/>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 name="Google Shape;19;p83"/>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 name="Google Shape;20;p8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9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92"/>
          <p:cNvSpPr txBox="1">
            <a:spLocks noGrp="1"/>
          </p:cNvSpPr>
          <p:nvPr>
            <p:ph type="body" idx="1"/>
          </p:nvPr>
        </p:nvSpPr>
        <p:spPr>
          <a:xfrm rot="5400000">
            <a:off x="3872485"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9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93"/>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93"/>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9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cxnSp>
        <p:nvCxnSpPr>
          <p:cNvPr id="92" name="Google Shape;92;p93"/>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8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8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8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86"/>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6"/>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6"/>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6"/>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39" name="Google Shape;39;p8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cxnSp>
        <p:nvCxnSpPr>
          <p:cNvPr id="42" name="Google Shape;42;p86"/>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87"/>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7"/>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7"/>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7"/>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8" name="Google Shape;48;p8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cxnSp>
        <p:nvCxnSpPr>
          <p:cNvPr id="51" name="Google Shape;51;p87"/>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8"/>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5" name="Google Shape;55;p88"/>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88"/>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7" name="Google Shape;57;p88"/>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8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8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0"/>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0"/>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8" name="Google Shape;68;p90"/>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9" name="Google Shape;69;p9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91"/>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1"/>
          <p:cNvSpPr>
            <a:spLocks noGrp="1"/>
          </p:cNvSpPr>
          <p:nvPr>
            <p:ph type="pic" idx="2"/>
          </p:nvPr>
        </p:nvSpPr>
        <p:spPr>
          <a:xfrm>
            <a:off x="0" y="-1"/>
            <a:ext cx="12188952" cy="4572000"/>
          </a:xfrm>
          <a:prstGeom prst="rect">
            <a:avLst/>
          </a:prstGeom>
          <a:solidFill>
            <a:srgbClr val="76CEEF"/>
          </a:solidFill>
          <a:ln>
            <a:noFill/>
          </a:ln>
        </p:spPr>
      </p:sp>
      <p:sp>
        <p:nvSpPr>
          <p:cNvPr id="75" name="Google Shape;75;p91"/>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6" name="Google Shape;76;p9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N"/>
              <a:t>‹#›</a:t>
            </a:fld>
            <a:endParaRPr/>
          </a:p>
        </p:txBody>
      </p:sp>
      <p:cxnSp>
        <p:nvCxnSpPr>
          <p:cNvPr id="79" name="Google Shape;79;p91"/>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2"/>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8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8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8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IN"/>
              <a:t>‹#›</a:t>
            </a:fld>
            <a:endParaRPr/>
          </a:p>
        </p:txBody>
      </p:sp>
      <p:cxnSp>
        <p:nvCxnSpPr>
          <p:cNvPr id="15" name="Google Shape;15;p82"/>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goodreads.com/work/quotes/57941742"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taxguru.in/income-tax/analysis-of-new-valuation-rules-to-determine-fair-market-value-of-a-property-other-then-immovable-property-for-the-purpose-of-section-56.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itatonline.org/archives/index.php/vodafone-international-holdings-b-v-vs-uoi-supreme-court-transfer-of-shares-of-foreign-company-by-non-resident-to-non-resident-does-not-attract-indian-tax-even-if-object-is-to-acquire-indian-assets-h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968010" y="2286000"/>
            <a:ext cx="10967315" cy="1891364"/>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Twentieth Century"/>
              <a:buNone/>
            </a:pPr>
            <a:r>
              <a:rPr lang="en-IN" dirty="0"/>
              <a:t>VALUATION OF SHARE &amp; SECURITIES</a:t>
            </a:r>
            <a:endParaRPr dirty="0"/>
          </a:p>
        </p:txBody>
      </p:sp>
      <p:sp>
        <p:nvSpPr>
          <p:cNvPr id="98" name="Google Shape;98;p1"/>
          <p:cNvSpPr txBox="1">
            <a:spLocks noGrp="1"/>
          </p:cNvSpPr>
          <p:nvPr>
            <p:ph type="body" idx="1"/>
          </p:nvPr>
        </p:nvSpPr>
        <p:spPr>
          <a:xfrm>
            <a:off x="4074227" y="4206308"/>
            <a:ext cx="4754880" cy="466825"/>
          </a:xfrm>
          <a:prstGeom prst="rect">
            <a:avLst/>
          </a:prstGeom>
          <a:noFill/>
          <a:ln>
            <a:noFill/>
          </a:ln>
        </p:spPr>
        <p:txBody>
          <a:bodyPr spcFirstLastPara="1" wrap="square" lIns="45700" tIns="45700" rIns="45700" bIns="45700" anchor="t" anchorCtr="0">
            <a:normAutofit/>
          </a:bodyPr>
          <a:lstStyle/>
          <a:p>
            <a:pPr marL="91440" lvl="0" indent="-139700" algn="ctr" rtl="0">
              <a:lnSpc>
                <a:spcPct val="90000"/>
              </a:lnSpc>
              <a:spcBef>
                <a:spcPts val="0"/>
              </a:spcBef>
              <a:spcAft>
                <a:spcPts val="0"/>
              </a:spcAft>
              <a:buSzPts val="2200"/>
              <a:buChar char=" "/>
            </a:pPr>
            <a:r>
              <a:rPr lang="en-IN" b="1" dirty="0">
                <a:solidFill>
                  <a:srgbClr val="0070C0"/>
                </a:solidFill>
              </a:rPr>
              <a:t>DATED 04-01-2024, THRUSDAY</a:t>
            </a:r>
            <a:endParaRPr dirty="0"/>
          </a:p>
        </p:txBody>
      </p:sp>
      <p:sp>
        <p:nvSpPr>
          <p:cNvPr id="99" name="Google Shape;99;p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a:t>
            </a:fld>
            <a:endParaRPr/>
          </a:p>
        </p:txBody>
      </p:sp>
      <p:sp>
        <p:nvSpPr>
          <p:cNvPr id="101" name="Google Shape;101;p1"/>
          <p:cNvSpPr txBox="1"/>
          <p:nvPr/>
        </p:nvSpPr>
        <p:spPr>
          <a:xfrm>
            <a:off x="0" y="0"/>
            <a:ext cx="12192000" cy="2201159"/>
          </a:xfrm>
          <a:prstGeom prst="rect">
            <a:avLst/>
          </a:prstGeom>
          <a:solidFill>
            <a:srgbClr val="8BD6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4800"/>
              <a:buFont typeface="Twentieth Century"/>
              <a:buNone/>
            </a:pPr>
            <a:r>
              <a:rPr lang="en-IN" sz="4800" b="1" dirty="0">
                <a:solidFill>
                  <a:srgbClr val="FF0000"/>
                </a:solidFill>
                <a:latin typeface="Twentieth Century"/>
                <a:ea typeface="Twentieth Century"/>
                <a:cs typeface="Twentieth Century"/>
                <a:sym typeface="Twentieth Century"/>
              </a:rPr>
              <a:t>Institute of Chartered Accountants of India- EIRC</a:t>
            </a:r>
            <a:endParaRPr sz="4000" b="1" i="0" u="none" strike="noStrike" cap="none" dirty="0">
              <a:solidFill>
                <a:srgbClr val="FF0000"/>
              </a:solidFill>
              <a:latin typeface="Twentieth Century"/>
              <a:ea typeface="Twentieth Century"/>
              <a:cs typeface="Twentieth Century"/>
              <a:sym typeface="Twentieth Century"/>
            </a:endParaRPr>
          </a:p>
        </p:txBody>
      </p:sp>
      <p:sp>
        <p:nvSpPr>
          <p:cNvPr id="102" name="Google Shape;102;p1"/>
          <p:cNvSpPr txBox="1"/>
          <p:nvPr/>
        </p:nvSpPr>
        <p:spPr>
          <a:xfrm>
            <a:off x="3141380" y="4702078"/>
            <a:ext cx="6097604"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200" b="1" i="0" u="none" strike="noStrike" cap="none">
                <a:solidFill>
                  <a:srgbClr val="00B050"/>
                </a:solidFill>
                <a:latin typeface="Twentieth Century"/>
                <a:ea typeface="Twentieth Century"/>
                <a:cs typeface="Twentieth Century"/>
                <a:sym typeface="Twentieth Century"/>
              </a:rPr>
              <a:t>CA MANISH GADIA</a:t>
            </a:r>
            <a:endParaRPr/>
          </a:p>
          <a:p>
            <a:pPr marL="0" marR="0" lvl="0" indent="0" algn="ctr" rtl="0">
              <a:spcBef>
                <a:spcPts val="0"/>
              </a:spcBef>
              <a:spcAft>
                <a:spcPts val="0"/>
              </a:spcAft>
              <a:buNone/>
            </a:pPr>
            <a:r>
              <a:rPr lang="en-IN" sz="1800" b="1" i="0" u="none" strike="noStrike" cap="none">
                <a:solidFill>
                  <a:srgbClr val="00B050"/>
                </a:solidFill>
                <a:latin typeface="Twentieth Century"/>
                <a:ea typeface="Twentieth Century"/>
                <a:cs typeface="Twentieth Century"/>
                <a:sym typeface="Twentieth Century"/>
              </a:rPr>
              <a:t>B.COM, FCA, DISA(ICAI), RV-SFA(IBBI)</a:t>
            </a:r>
            <a:endParaRPr sz="1800" b="1" i="0" u="none" strike="noStrike" cap="none">
              <a:solidFill>
                <a:srgbClr val="00B050"/>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IN" sz="1800" b="1" i="0" u="none" strike="noStrike" cap="none">
                <a:solidFill>
                  <a:srgbClr val="00B050"/>
                </a:solidFill>
                <a:latin typeface="Twentieth Century"/>
                <a:ea typeface="Twentieth Century"/>
                <a:cs typeface="Twentieth Century"/>
                <a:sym typeface="Twentieth Century"/>
              </a:rPr>
              <a:t>REGISTERED VALUER (IBBI</a:t>
            </a:r>
            <a:r>
              <a:rPr lang="en-IN" sz="1800" b="0" i="0" u="none" strike="noStrike" cap="none">
                <a:solidFill>
                  <a:schemeClr val="dk1"/>
                </a:solidFill>
                <a:latin typeface="Twentieth Century"/>
                <a:ea typeface="Twentieth Century"/>
                <a:cs typeface="Twentieth Century"/>
                <a:sym typeface="Twentieth Century"/>
              </a:rPr>
              <a:t>)</a:t>
            </a:r>
            <a:endParaRPr/>
          </a:p>
          <a:p>
            <a:pPr marL="0" marR="0" lvl="0" indent="0" algn="ctr" rtl="0">
              <a:spcBef>
                <a:spcPts val="0"/>
              </a:spcBef>
              <a:spcAft>
                <a:spcPts val="0"/>
              </a:spcAft>
              <a:buNone/>
            </a:pPr>
            <a:r>
              <a:rPr lang="en-IN" sz="2400" b="0" i="0" u="none" strike="noStrike" cap="none">
                <a:solidFill>
                  <a:srgbClr val="002060"/>
                </a:solidFill>
                <a:latin typeface="Arial"/>
                <a:ea typeface="Arial"/>
                <a:cs typeface="Arial"/>
                <a:sym typeface="Arial"/>
              </a:rPr>
              <a:t>E: manish@jmpassociates.com</a:t>
            </a:r>
            <a:endParaRPr/>
          </a:p>
          <a:p>
            <a:pPr marL="0" marR="0" lvl="0" indent="0" algn="ctr" rtl="0">
              <a:spcBef>
                <a:spcPts val="0"/>
              </a:spcBef>
              <a:spcAft>
                <a:spcPts val="0"/>
              </a:spcAft>
              <a:buNone/>
            </a:pPr>
            <a:r>
              <a:rPr lang="en-IN" sz="2800" b="1" i="0" u="none" strike="noStrike" cap="none">
                <a:solidFill>
                  <a:srgbClr val="FF0000"/>
                </a:solidFill>
                <a:latin typeface="Twentieth Century"/>
                <a:ea typeface="Twentieth Century"/>
                <a:cs typeface="Twentieth Century"/>
                <a:sym typeface="Twentieth Century"/>
              </a:rPr>
              <a:t>M- 98303 28772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1024128" y="386820"/>
            <a:ext cx="9720072" cy="890501"/>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70C0"/>
              </a:buClr>
              <a:buSzPts val="5000"/>
              <a:buFont typeface="Twentieth Century"/>
              <a:buNone/>
            </a:pPr>
            <a:r>
              <a:rPr lang="en-IN">
                <a:solidFill>
                  <a:srgbClr val="0070C0"/>
                </a:solidFill>
              </a:rPr>
              <a:t>VALUATION – ART OR SCIENCE</a:t>
            </a:r>
            <a:endParaRPr/>
          </a:p>
        </p:txBody>
      </p:sp>
      <p:sp>
        <p:nvSpPr>
          <p:cNvPr id="148" name="Google Shape;148;p7"/>
          <p:cNvSpPr/>
          <p:nvPr/>
        </p:nvSpPr>
        <p:spPr>
          <a:xfrm>
            <a:off x="947928" y="3286522"/>
            <a:ext cx="9796273" cy="1066800"/>
          </a:xfrm>
          <a:prstGeom prst="rect">
            <a:avLst/>
          </a:prstGeom>
          <a:solidFill>
            <a:srgbClr val="0070C0"/>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9" name="Google Shape;149;p7"/>
          <p:cNvSpPr txBox="1">
            <a:spLocks noGrp="1"/>
          </p:cNvSpPr>
          <p:nvPr>
            <p:ph type="body" idx="1"/>
          </p:nvPr>
        </p:nvSpPr>
        <p:spPr>
          <a:xfrm>
            <a:off x="1024128" y="1619250"/>
            <a:ext cx="9720073" cy="4690110"/>
          </a:xfrm>
          <a:prstGeom prst="rect">
            <a:avLst/>
          </a:prstGeom>
          <a:noFill/>
          <a:ln>
            <a:noFill/>
          </a:ln>
        </p:spPr>
        <p:txBody>
          <a:bodyPr spcFirstLastPara="1" wrap="square" lIns="45700" tIns="45700" rIns="45700" bIns="45700" anchor="t" anchorCtr="0">
            <a:normAutofit lnSpcReduction="10000"/>
          </a:bodyPr>
          <a:lstStyle/>
          <a:p>
            <a:pPr marL="91440" lvl="0" indent="-139700" algn="l" rtl="0">
              <a:lnSpc>
                <a:spcPct val="90000"/>
              </a:lnSpc>
              <a:spcBef>
                <a:spcPts val="0"/>
              </a:spcBef>
              <a:spcAft>
                <a:spcPts val="0"/>
              </a:spcAft>
              <a:buSzPts val="2200"/>
              <a:buChar char=" "/>
            </a:pPr>
            <a:r>
              <a:rPr lang="en-IN" u="sng" dirty="0">
                <a:solidFill>
                  <a:srgbClr val="FF0000"/>
                </a:solidFill>
              </a:rPr>
              <a:t>Science</a:t>
            </a:r>
            <a:r>
              <a:rPr lang="en-IN" dirty="0"/>
              <a:t> is the effort to discover and increase </a:t>
            </a:r>
            <a:r>
              <a:rPr lang="en-IN" dirty="0">
                <a:solidFill>
                  <a:srgbClr val="FF0000"/>
                </a:solidFill>
              </a:rPr>
              <a:t>human understanding </a:t>
            </a:r>
            <a:r>
              <a:rPr lang="en-IN" dirty="0"/>
              <a:t>of HOW the </a:t>
            </a:r>
            <a:r>
              <a:rPr lang="en-IN" dirty="0">
                <a:solidFill>
                  <a:srgbClr val="FF0000"/>
                </a:solidFill>
              </a:rPr>
              <a:t>physical world </a:t>
            </a:r>
            <a:r>
              <a:rPr lang="en-IN" dirty="0"/>
              <a:t>works through </a:t>
            </a:r>
            <a:r>
              <a:rPr lang="en-IN" dirty="0">
                <a:solidFill>
                  <a:srgbClr val="FF0000"/>
                </a:solidFill>
              </a:rPr>
              <a:t>controlled methods</a:t>
            </a:r>
            <a:r>
              <a:rPr lang="en-IN" dirty="0"/>
              <a:t>.</a:t>
            </a:r>
            <a:endParaRPr dirty="0"/>
          </a:p>
          <a:p>
            <a:pPr marL="91440" lvl="0" indent="-139700" algn="l" rtl="0">
              <a:lnSpc>
                <a:spcPct val="90000"/>
              </a:lnSpc>
              <a:spcBef>
                <a:spcPts val="1400"/>
              </a:spcBef>
              <a:spcAft>
                <a:spcPts val="0"/>
              </a:spcAft>
              <a:buSzPts val="2200"/>
              <a:buChar char=" "/>
            </a:pPr>
            <a:r>
              <a:rPr lang="en-IN" u="sng" dirty="0">
                <a:solidFill>
                  <a:srgbClr val="FF0000"/>
                </a:solidFill>
              </a:rPr>
              <a:t>Art</a:t>
            </a:r>
            <a:r>
              <a:rPr lang="en-IN" dirty="0"/>
              <a:t> refers to a diverse range of </a:t>
            </a:r>
            <a:r>
              <a:rPr lang="en-IN" dirty="0">
                <a:solidFill>
                  <a:srgbClr val="FF0000"/>
                </a:solidFill>
              </a:rPr>
              <a:t>human activities, creation and expression </a:t>
            </a:r>
            <a:r>
              <a:rPr lang="en-IN" dirty="0"/>
              <a:t>that are appealing to the human senses or emotions.</a:t>
            </a:r>
            <a:endParaRPr dirty="0"/>
          </a:p>
          <a:p>
            <a:pPr marL="91440" lvl="0" indent="0" algn="l" rtl="0">
              <a:lnSpc>
                <a:spcPct val="90000"/>
              </a:lnSpc>
              <a:spcBef>
                <a:spcPts val="1400"/>
              </a:spcBef>
              <a:spcAft>
                <a:spcPts val="0"/>
              </a:spcAft>
              <a:buSzPts val="2200"/>
              <a:buNone/>
            </a:pPr>
            <a:endParaRPr dirty="0"/>
          </a:p>
          <a:p>
            <a:pPr marL="91440" lvl="0" indent="-139700" algn="l" rtl="0">
              <a:lnSpc>
                <a:spcPct val="90000"/>
              </a:lnSpc>
              <a:spcBef>
                <a:spcPts val="1400"/>
              </a:spcBef>
              <a:spcAft>
                <a:spcPts val="0"/>
              </a:spcAft>
              <a:buSzPts val="2200"/>
              <a:buChar char=" "/>
            </a:pPr>
            <a:r>
              <a:rPr lang="en-IN" b="0" i="0" dirty="0">
                <a:solidFill>
                  <a:srgbClr val="FFFF00"/>
                </a:solidFill>
                <a:latin typeface="arial"/>
                <a:ea typeface="arial"/>
                <a:cs typeface="arial"/>
                <a:sym typeface="arial"/>
              </a:rPr>
              <a:t>A </a:t>
            </a:r>
            <a:r>
              <a:rPr lang="en-IN" b="1" i="0" dirty="0">
                <a:solidFill>
                  <a:srgbClr val="FFFF00"/>
                </a:solidFill>
                <a:latin typeface="arial"/>
                <a:ea typeface="arial"/>
                <a:cs typeface="arial"/>
                <a:sym typeface="arial"/>
              </a:rPr>
              <a:t>craft</a:t>
            </a:r>
            <a:r>
              <a:rPr lang="en-IN" b="0" i="0" dirty="0">
                <a:solidFill>
                  <a:srgbClr val="FFFF00"/>
                </a:solidFill>
                <a:latin typeface="arial"/>
                <a:ea typeface="arial"/>
                <a:cs typeface="arial"/>
                <a:sym typeface="arial"/>
              </a:rPr>
              <a:t> is a skill that you learn by doing. The more you do it, the better you get at it. </a:t>
            </a:r>
            <a:r>
              <a:rPr lang="en-IN" b="1" i="0" dirty="0">
                <a:solidFill>
                  <a:srgbClr val="FFFF00"/>
                </a:solidFill>
                <a:latin typeface="arial"/>
                <a:ea typeface="arial"/>
                <a:cs typeface="arial"/>
                <a:sym typeface="arial"/>
              </a:rPr>
              <a:t>Valuation</a:t>
            </a:r>
            <a:r>
              <a:rPr lang="en-IN" b="0" i="0" dirty="0">
                <a:solidFill>
                  <a:srgbClr val="FFFF00"/>
                </a:solidFill>
                <a:latin typeface="arial"/>
                <a:ea typeface="arial"/>
                <a:cs typeface="arial"/>
                <a:sym typeface="arial"/>
              </a:rPr>
              <a:t> is a </a:t>
            </a:r>
            <a:r>
              <a:rPr lang="en-IN" b="1" i="0" dirty="0">
                <a:solidFill>
                  <a:srgbClr val="FFFF00"/>
                </a:solidFill>
                <a:latin typeface="arial"/>
                <a:ea typeface="arial"/>
                <a:cs typeface="arial"/>
                <a:sym typeface="arial"/>
              </a:rPr>
              <a:t>craft</a:t>
            </a:r>
            <a:r>
              <a:rPr lang="en-IN" b="0" i="0" dirty="0">
                <a:solidFill>
                  <a:srgbClr val="FFFF00"/>
                </a:solidFill>
                <a:latin typeface="arial"/>
                <a:ea typeface="arial"/>
                <a:cs typeface="arial"/>
                <a:sym typeface="arial"/>
              </a:rPr>
              <a:t>.                   - A. Damodaran</a:t>
            </a:r>
            <a:endParaRPr dirty="0">
              <a:solidFill>
                <a:srgbClr val="FFFF00"/>
              </a:solidFill>
            </a:endParaRPr>
          </a:p>
          <a:p>
            <a:pPr marL="91440" lvl="0" indent="0" algn="l" rtl="0">
              <a:lnSpc>
                <a:spcPct val="90000"/>
              </a:lnSpc>
              <a:spcBef>
                <a:spcPts val="1400"/>
              </a:spcBef>
              <a:spcAft>
                <a:spcPts val="0"/>
              </a:spcAft>
              <a:buSzPts val="2200"/>
              <a:buNone/>
            </a:pPr>
            <a:endParaRPr dirty="0"/>
          </a:p>
          <a:p>
            <a:pPr marL="91440" lvl="0" indent="-139700" algn="l" rtl="0">
              <a:lnSpc>
                <a:spcPct val="90000"/>
              </a:lnSpc>
              <a:spcBef>
                <a:spcPts val="1400"/>
              </a:spcBef>
              <a:spcAft>
                <a:spcPts val="0"/>
              </a:spcAft>
              <a:buSzPts val="2200"/>
              <a:buChar char=" "/>
            </a:pPr>
            <a:r>
              <a:rPr lang="en-IN" dirty="0"/>
              <a:t>In the valuation process, valuer values the organisation by using the technology, applying different methods, approach of valuation ( part of science) and </a:t>
            </a:r>
            <a:endParaRPr dirty="0"/>
          </a:p>
          <a:p>
            <a:pPr marL="91440" lvl="0" indent="-139700" algn="l" rtl="0">
              <a:lnSpc>
                <a:spcPct val="90000"/>
              </a:lnSpc>
              <a:spcBef>
                <a:spcPts val="1400"/>
              </a:spcBef>
              <a:spcAft>
                <a:spcPts val="0"/>
              </a:spcAft>
              <a:buSzPts val="2200"/>
              <a:buChar char=" "/>
            </a:pPr>
            <a:r>
              <a:rPr lang="en-IN" dirty="0"/>
              <a:t>Valuer uses his own experience, assumption and expectation in taking various decision (part of art).</a:t>
            </a:r>
            <a:endParaRPr dirty="0"/>
          </a:p>
        </p:txBody>
      </p:sp>
      <p:sp>
        <p:nvSpPr>
          <p:cNvPr id="150" name="Google Shape;150;p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10</a:t>
            </a:fld>
            <a:endParaRPr/>
          </a:p>
        </p:txBody>
      </p:sp>
      <p:sp>
        <p:nvSpPr>
          <p:cNvPr id="151" name="Google Shape;151;p7"/>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900303" y="505006"/>
            <a:ext cx="9720072" cy="957834"/>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70C0"/>
              </a:buClr>
              <a:buSzPts val="5000"/>
              <a:buFont typeface="Twentieth Century"/>
              <a:buNone/>
            </a:pPr>
            <a:r>
              <a:rPr lang="en-IN">
                <a:solidFill>
                  <a:srgbClr val="0070C0"/>
                </a:solidFill>
              </a:rPr>
              <a:t>REGISTERED VALUER</a:t>
            </a:r>
            <a:endParaRPr/>
          </a:p>
        </p:txBody>
      </p:sp>
      <p:sp>
        <p:nvSpPr>
          <p:cNvPr id="157" name="Google Shape;157;p8"/>
          <p:cNvSpPr txBox="1">
            <a:spLocks noGrp="1"/>
          </p:cNvSpPr>
          <p:nvPr>
            <p:ph type="body" idx="1"/>
          </p:nvPr>
        </p:nvSpPr>
        <p:spPr>
          <a:xfrm>
            <a:off x="900303" y="1462840"/>
            <a:ext cx="10596372" cy="5282184"/>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u="sng"/>
              <a:t>Section 247(1) of the companies act, 2013 (Act) provides:</a:t>
            </a:r>
            <a:endParaRPr/>
          </a:p>
          <a:p>
            <a:pPr marL="91440" lvl="0" indent="-139700" algn="l" rtl="0">
              <a:lnSpc>
                <a:spcPct val="90000"/>
              </a:lnSpc>
              <a:spcBef>
                <a:spcPts val="1400"/>
              </a:spcBef>
              <a:spcAft>
                <a:spcPts val="0"/>
              </a:spcAft>
              <a:buSzPts val="2200"/>
              <a:buFont typeface="Noto Sans Symbols"/>
              <a:buChar char="⮚"/>
            </a:pPr>
            <a:r>
              <a:rPr lang="en-IN"/>
              <a:t>Valuation of property, stock, shares, debentures, securities, goodwill or other assets/   </a:t>
            </a:r>
            <a:endParaRPr/>
          </a:p>
          <a:p>
            <a:pPr marL="0" lvl="0" indent="0" algn="l" rtl="0">
              <a:lnSpc>
                <a:spcPct val="90000"/>
              </a:lnSpc>
              <a:spcBef>
                <a:spcPts val="1400"/>
              </a:spcBef>
              <a:spcAft>
                <a:spcPts val="0"/>
              </a:spcAft>
              <a:buSzPts val="2200"/>
              <a:buNone/>
            </a:pPr>
            <a:r>
              <a:rPr lang="en-IN"/>
              <a:t>    liabilities/ net worth of a company under the act</a:t>
            </a:r>
            <a:endParaRPr/>
          </a:p>
          <a:p>
            <a:pPr marL="91440" lvl="0" indent="-139700" algn="l" rtl="0">
              <a:lnSpc>
                <a:spcPct val="90000"/>
              </a:lnSpc>
              <a:spcBef>
                <a:spcPts val="1400"/>
              </a:spcBef>
              <a:spcAft>
                <a:spcPts val="0"/>
              </a:spcAft>
              <a:buSzPts val="2200"/>
              <a:buFont typeface="Noto Sans Symbols"/>
              <a:buChar char="⮚"/>
            </a:pPr>
            <a:r>
              <a:rPr lang="en-IN"/>
              <a:t>To be done by a registered valuer (RV) having such qualification and experience as may be      </a:t>
            </a:r>
            <a:endParaRPr/>
          </a:p>
          <a:p>
            <a:pPr marL="0" lvl="0" indent="0" algn="l" rtl="0">
              <a:lnSpc>
                <a:spcPct val="90000"/>
              </a:lnSpc>
              <a:spcBef>
                <a:spcPts val="1400"/>
              </a:spcBef>
              <a:spcAft>
                <a:spcPts val="0"/>
              </a:spcAft>
              <a:buSzPts val="2200"/>
              <a:buNone/>
            </a:pPr>
            <a:r>
              <a:rPr lang="en-IN"/>
              <a:t>   prescribed</a:t>
            </a:r>
            <a:endParaRPr/>
          </a:p>
          <a:p>
            <a:pPr marL="91440" lvl="0" indent="-139700" algn="l" rtl="0">
              <a:lnSpc>
                <a:spcPct val="90000"/>
              </a:lnSpc>
              <a:spcBef>
                <a:spcPts val="1400"/>
              </a:spcBef>
              <a:spcAft>
                <a:spcPts val="0"/>
              </a:spcAft>
              <a:buSzPts val="2200"/>
              <a:buFont typeface="Noto Sans Symbols"/>
              <a:buChar char="⮚"/>
            </a:pPr>
            <a:r>
              <a:rPr lang="en-IN"/>
              <a:t>Appointed by Audit Committee or in its absence the board of directors of that company</a:t>
            </a:r>
            <a:endParaRPr/>
          </a:p>
          <a:p>
            <a:pPr marL="91440" lvl="0" indent="-139700" algn="l" rtl="0">
              <a:lnSpc>
                <a:spcPct val="90000"/>
              </a:lnSpc>
              <a:spcBef>
                <a:spcPts val="1400"/>
              </a:spcBef>
              <a:spcAft>
                <a:spcPts val="0"/>
              </a:spcAft>
              <a:buSzPts val="2200"/>
              <a:buChar char=" "/>
            </a:pPr>
            <a:r>
              <a:rPr lang="en-IN" u="sng"/>
              <a:t>Section 247(2) – The valuer appointed under sub-section (1) shall</a:t>
            </a:r>
            <a:endParaRPr/>
          </a:p>
          <a:p>
            <a:pPr marL="91440" lvl="0" indent="-139700" algn="l" rtl="0">
              <a:lnSpc>
                <a:spcPct val="90000"/>
              </a:lnSpc>
              <a:spcBef>
                <a:spcPts val="1400"/>
              </a:spcBef>
              <a:spcAft>
                <a:spcPts val="0"/>
              </a:spcAft>
              <a:buSzPts val="2200"/>
              <a:buFont typeface="Noto Sans Symbols"/>
              <a:buChar char="⮚"/>
            </a:pPr>
            <a:r>
              <a:rPr lang="en-IN"/>
              <a:t>Make an impartial, true and fair valuation; (ITF)</a:t>
            </a:r>
            <a:endParaRPr/>
          </a:p>
          <a:p>
            <a:pPr marL="91440" lvl="0" indent="-139700" algn="l" rtl="0">
              <a:lnSpc>
                <a:spcPct val="90000"/>
              </a:lnSpc>
              <a:spcBef>
                <a:spcPts val="1400"/>
              </a:spcBef>
              <a:spcAft>
                <a:spcPts val="0"/>
              </a:spcAft>
              <a:buSzPts val="2200"/>
              <a:buFont typeface="Noto Sans Symbols"/>
              <a:buChar char="⮚"/>
            </a:pPr>
            <a:r>
              <a:rPr lang="en-IN"/>
              <a:t>Exercise due diligence while performing the function as valuer; (DD)</a:t>
            </a:r>
            <a:endParaRPr/>
          </a:p>
          <a:p>
            <a:pPr marL="91440" lvl="0" indent="-139700" algn="l" rtl="0">
              <a:lnSpc>
                <a:spcPct val="90000"/>
              </a:lnSpc>
              <a:spcBef>
                <a:spcPts val="1400"/>
              </a:spcBef>
              <a:spcAft>
                <a:spcPts val="0"/>
              </a:spcAft>
              <a:buSzPts val="2200"/>
              <a:buFont typeface="Noto Sans Symbols"/>
              <a:buChar char="⮚"/>
            </a:pPr>
            <a:r>
              <a:rPr lang="en-IN"/>
              <a:t>Make the valuation in accordance with such rules as may be prescribed (RULES)</a:t>
            </a:r>
            <a:endParaRPr/>
          </a:p>
          <a:p>
            <a:pPr marL="91440" lvl="0" indent="0" algn="l" rtl="0">
              <a:lnSpc>
                <a:spcPct val="90000"/>
              </a:lnSpc>
              <a:spcBef>
                <a:spcPts val="1400"/>
              </a:spcBef>
              <a:spcAft>
                <a:spcPts val="0"/>
              </a:spcAft>
              <a:buSzPts val="2200"/>
              <a:buFont typeface="Noto Sans Symbols"/>
              <a:buNone/>
            </a:pPr>
            <a:endParaRPr/>
          </a:p>
          <a:p>
            <a:pPr marL="91440" lvl="0" indent="0" algn="l" rtl="0">
              <a:lnSpc>
                <a:spcPct val="90000"/>
              </a:lnSpc>
              <a:spcBef>
                <a:spcPts val="1400"/>
              </a:spcBef>
              <a:spcAft>
                <a:spcPts val="0"/>
              </a:spcAft>
              <a:buSzPts val="2200"/>
              <a:buNone/>
            </a:pPr>
            <a:endParaRPr/>
          </a:p>
        </p:txBody>
      </p:sp>
      <p:sp>
        <p:nvSpPr>
          <p:cNvPr id="158" name="Google Shape;158;p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11</a:t>
            </a:fld>
            <a:endParaRPr/>
          </a:p>
        </p:txBody>
      </p:sp>
      <p:sp>
        <p:nvSpPr>
          <p:cNvPr id="159" name="Google Shape;159;p8"/>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body" idx="1"/>
          </p:nvPr>
        </p:nvSpPr>
        <p:spPr>
          <a:xfrm>
            <a:off x="805053" y="714374"/>
            <a:ext cx="10767822" cy="5476875"/>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Noto Sans Symbols"/>
              <a:buChar char="⮚"/>
            </a:pPr>
            <a:r>
              <a:rPr lang="en-IN"/>
              <a:t>Not undertake valuation of any assets in which he has a </a:t>
            </a:r>
            <a:r>
              <a:rPr lang="en-IN" b="1" u="sng">
                <a:solidFill>
                  <a:srgbClr val="FF0000"/>
                </a:solidFill>
              </a:rPr>
              <a:t>direct or indirect interest</a:t>
            </a:r>
            <a:r>
              <a:rPr lang="en-IN"/>
              <a:t>. or </a:t>
            </a:r>
            <a:endParaRPr/>
          </a:p>
          <a:p>
            <a:pPr marL="0" lvl="0" indent="0" algn="l" rtl="0">
              <a:lnSpc>
                <a:spcPct val="90000"/>
              </a:lnSpc>
              <a:spcBef>
                <a:spcPts val="1400"/>
              </a:spcBef>
              <a:spcAft>
                <a:spcPts val="0"/>
              </a:spcAft>
              <a:buSzPts val="2200"/>
              <a:buNone/>
            </a:pPr>
            <a:r>
              <a:rPr lang="en-IN"/>
              <a:t>   becomes </a:t>
            </a:r>
            <a:r>
              <a:rPr lang="en-IN">
                <a:solidFill>
                  <a:srgbClr val="FF0000"/>
                </a:solidFill>
              </a:rPr>
              <a:t>so interested at any time during or after the valuation of assets</a:t>
            </a:r>
            <a:r>
              <a:rPr lang="en-IN"/>
              <a:t>. ("during a period    </a:t>
            </a:r>
            <a:endParaRPr/>
          </a:p>
          <a:p>
            <a:pPr marL="0" lvl="0" indent="0" algn="l" rtl="0">
              <a:lnSpc>
                <a:spcPct val="90000"/>
              </a:lnSpc>
              <a:spcBef>
                <a:spcPts val="1400"/>
              </a:spcBef>
              <a:spcAft>
                <a:spcPts val="0"/>
              </a:spcAft>
              <a:buSzPts val="2200"/>
              <a:buNone/>
            </a:pPr>
            <a:r>
              <a:rPr lang="en-IN"/>
              <a:t>   of </a:t>
            </a:r>
            <a:r>
              <a:rPr lang="en-IN">
                <a:solidFill>
                  <a:srgbClr val="0070C0"/>
                </a:solidFill>
              </a:rPr>
              <a:t>three years prior</a:t>
            </a:r>
            <a:r>
              <a:rPr lang="en-IN">
                <a:solidFill>
                  <a:srgbClr val="FF0000"/>
                </a:solidFill>
              </a:rPr>
              <a:t> to his appointment as valuer or </a:t>
            </a:r>
            <a:r>
              <a:rPr lang="en-IN" b="1">
                <a:solidFill>
                  <a:srgbClr val="0070C0"/>
                </a:solidFill>
              </a:rPr>
              <a:t>three years after the</a:t>
            </a:r>
            <a:r>
              <a:rPr lang="en-IN">
                <a:solidFill>
                  <a:srgbClr val="FF0000"/>
                </a:solidFill>
              </a:rPr>
              <a:t> valuation of assets  </a:t>
            </a:r>
            <a:endParaRPr/>
          </a:p>
          <a:p>
            <a:pPr marL="0" lvl="0" indent="0" algn="l" rtl="0">
              <a:lnSpc>
                <a:spcPct val="90000"/>
              </a:lnSpc>
              <a:spcBef>
                <a:spcPts val="1400"/>
              </a:spcBef>
              <a:spcAft>
                <a:spcPts val="0"/>
              </a:spcAft>
              <a:buSzPts val="2200"/>
              <a:buNone/>
            </a:pPr>
            <a:r>
              <a:rPr lang="en-IN">
                <a:solidFill>
                  <a:srgbClr val="FF0000"/>
                </a:solidFill>
              </a:rPr>
              <a:t>   was conducted by him</a:t>
            </a:r>
            <a:r>
              <a:rPr lang="en-IN"/>
              <a:t>“)</a:t>
            </a:r>
            <a:endParaRPr/>
          </a:p>
          <a:p>
            <a:pPr marL="91440" lvl="0" indent="0" algn="l" rtl="0">
              <a:lnSpc>
                <a:spcPct val="90000"/>
              </a:lnSpc>
              <a:spcBef>
                <a:spcPts val="1400"/>
              </a:spcBef>
              <a:spcAft>
                <a:spcPts val="0"/>
              </a:spcAft>
              <a:buSzPts val="2200"/>
              <a:buNone/>
            </a:pPr>
            <a:endParaRPr/>
          </a:p>
          <a:p>
            <a:pPr marL="91440" lvl="0" indent="-139700" algn="l" rtl="0">
              <a:lnSpc>
                <a:spcPct val="90000"/>
              </a:lnSpc>
              <a:spcBef>
                <a:spcPts val="1400"/>
              </a:spcBef>
              <a:spcAft>
                <a:spcPts val="0"/>
              </a:spcAft>
              <a:buSzPts val="2200"/>
              <a:buChar char=" "/>
            </a:pPr>
            <a:r>
              <a:rPr lang="en-IN" b="1" u="sng">
                <a:solidFill>
                  <a:srgbClr val="00B0F0"/>
                </a:solidFill>
              </a:rPr>
              <a:t>Section 141(3)(d) deals with ineligibility of the auditor – A person who, or his relative or partner</a:t>
            </a:r>
            <a:r>
              <a:rPr lang="en-IN"/>
              <a:t>:</a:t>
            </a:r>
            <a:endParaRPr/>
          </a:p>
          <a:p>
            <a:pPr marL="91440" lvl="0" indent="-139700" algn="l" rtl="0">
              <a:lnSpc>
                <a:spcPct val="90000"/>
              </a:lnSpc>
              <a:spcBef>
                <a:spcPts val="1400"/>
              </a:spcBef>
              <a:spcAft>
                <a:spcPts val="0"/>
              </a:spcAft>
              <a:buSzPts val="2200"/>
              <a:buChar char=" "/>
            </a:pPr>
            <a:r>
              <a:rPr lang="en-IN"/>
              <a:t>Is holding any security of or interest in the company or its subsidiary or of its holding or associate company..</a:t>
            </a:r>
            <a:endParaRPr/>
          </a:p>
          <a:p>
            <a:pPr marL="91440" lvl="0" indent="-139700" algn="l" rtl="0">
              <a:lnSpc>
                <a:spcPct val="90000"/>
              </a:lnSpc>
              <a:spcBef>
                <a:spcPts val="1400"/>
              </a:spcBef>
              <a:spcAft>
                <a:spcPts val="0"/>
              </a:spcAft>
              <a:buSzPts val="2200"/>
              <a:buChar char=" "/>
            </a:pPr>
            <a:r>
              <a:rPr lang="en-IN"/>
              <a:t>The </a:t>
            </a:r>
            <a:r>
              <a:rPr lang="en-IN">
                <a:solidFill>
                  <a:srgbClr val="FF0000"/>
                </a:solidFill>
              </a:rPr>
              <a:t>relative may hold security or interest in the company of face value not exceeding one lac </a:t>
            </a:r>
            <a:r>
              <a:rPr lang="en-IN"/>
              <a:t>Rupees</a:t>
            </a:r>
            <a:endParaRPr/>
          </a:p>
          <a:p>
            <a:pPr marL="91440" lvl="0" indent="-139700" algn="l" rtl="0">
              <a:lnSpc>
                <a:spcPct val="90000"/>
              </a:lnSpc>
              <a:spcBef>
                <a:spcPts val="1400"/>
              </a:spcBef>
              <a:spcAft>
                <a:spcPts val="0"/>
              </a:spcAft>
              <a:buSzPts val="2200"/>
              <a:buChar char=" "/>
            </a:pPr>
            <a:r>
              <a:rPr lang="en-IN"/>
              <a:t>A person who directly or indirectly renders any services referred to in section 144</a:t>
            </a:r>
            <a:endParaRPr/>
          </a:p>
        </p:txBody>
      </p:sp>
      <p:sp>
        <p:nvSpPr>
          <p:cNvPr id="165" name="Google Shape;165;p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12</a:t>
            </a:fld>
            <a:endParaRPr/>
          </a:p>
        </p:txBody>
      </p:sp>
      <p:sp>
        <p:nvSpPr>
          <p:cNvPr id="166" name="Google Shape;166;p9"/>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1117261" y="387659"/>
            <a:ext cx="9720072" cy="1029661"/>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70C0"/>
              </a:buClr>
              <a:buSzPts val="5000"/>
              <a:buFont typeface="Twentieth Century"/>
              <a:buNone/>
            </a:pPr>
            <a:r>
              <a:rPr lang="en-IN">
                <a:solidFill>
                  <a:srgbClr val="0070C0"/>
                </a:solidFill>
              </a:rPr>
              <a:t>DUTIES AND LIABILITY OF VALUER</a:t>
            </a:r>
            <a:endParaRPr/>
          </a:p>
        </p:txBody>
      </p:sp>
      <p:sp>
        <p:nvSpPr>
          <p:cNvPr id="172" name="Google Shape;172;p10"/>
          <p:cNvSpPr txBox="1">
            <a:spLocks noGrp="1"/>
          </p:cNvSpPr>
          <p:nvPr>
            <p:ph type="body" idx="1"/>
          </p:nvPr>
        </p:nvSpPr>
        <p:spPr>
          <a:xfrm>
            <a:off x="1024128" y="1600200"/>
            <a:ext cx="9720073" cy="4324350"/>
          </a:xfrm>
          <a:prstGeom prst="rect">
            <a:avLst/>
          </a:prstGeom>
          <a:noFill/>
          <a:ln>
            <a:noFill/>
          </a:ln>
        </p:spPr>
        <p:txBody>
          <a:bodyPr spcFirstLastPara="1" wrap="square" lIns="45700" tIns="45700" rIns="45700" bIns="45700" anchor="t" anchorCtr="0">
            <a:normAutofit fontScale="92500"/>
          </a:bodyPr>
          <a:lstStyle/>
          <a:p>
            <a:pPr marL="91440" lvl="0" indent="-139700" algn="l" rtl="0">
              <a:lnSpc>
                <a:spcPct val="90000"/>
              </a:lnSpc>
              <a:spcBef>
                <a:spcPts val="0"/>
              </a:spcBef>
              <a:spcAft>
                <a:spcPts val="0"/>
              </a:spcAft>
              <a:buSzPts val="2200"/>
              <a:buChar char=" "/>
            </a:pPr>
            <a:r>
              <a:rPr lang="en-IN"/>
              <a:t>(3) If a valuer </a:t>
            </a:r>
            <a:r>
              <a:rPr lang="en-IN" u="sng">
                <a:solidFill>
                  <a:srgbClr val="FF0000"/>
                </a:solidFill>
              </a:rPr>
              <a:t>contravenes the provisions</a:t>
            </a:r>
            <a:r>
              <a:rPr lang="en-IN"/>
              <a:t> of this section or the rules made thereunder, the valuer shall be </a:t>
            </a:r>
            <a:r>
              <a:rPr lang="en-IN" b="1">
                <a:solidFill>
                  <a:srgbClr val="FF0000"/>
                </a:solidFill>
              </a:rPr>
              <a:t>punishable with fine which shall not be less than twenty-five thousand rupees but which may </a:t>
            </a:r>
            <a:r>
              <a:rPr lang="en-IN" b="1" u="sng">
                <a:solidFill>
                  <a:srgbClr val="FF0000"/>
                </a:solidFill>
              </a:rPr>
              <a:t>extend to one lakh rupees</a:t>
            </a:r>
            <a:r>
              <a:rPr lang="en-IN"/>
              <a:t>: (25k TO 100k)</a:t>
            </a:r>
            <a:endParaRPr/>
          </a:p>
          <a:p>
            <a:pPr marL="91440" lvl="0" indent="-139700" algn="l" rtl="0">
              <a:lnSpc>
                <a:spcPct val="90000"/>
              </a:lnSpc>
              <a:spcBef>
                <a:spcPts val="1400"/>
              </a:spcBef>
              <a:spcAft>
                <a:spcPts val="0"/>
              </a:spcAft>
              <a:buSzPts val="2200"/>
              <a:buChar char=" "/>
            </a:pPr>
            <a:r>
              <a:rPr lang="en-IN"/>
              <a:t>Provided that if the valuer has contravened such provisions </a:t>
            </a:r>
            <a:r>
              <a:rPr lang="en-IN" u="sng">
                <a:solidFill>
                  <a:srgbClr val="FF0000"/>
                </a:solidFill>
                <a:highlight>
                  <a:srgbClr val="FFFF00"/>
                </a:highlight>
              </a:rPr>
              <a:t>with the intention to defraud</a:t>
            </a:r>
            <a:r>
              <a:rPr lang="en-IN"/>
              <a:t> the company or its members, he shall be punishable with </a:t>
            </a:r>
            <a:r>
              <a:rPr lang="en-IN">
                <a:solidFill>
                  <a:srgbClr val="FF0000"/>
                </a:solidFill>
              </a:rPr>
              <a:t>imprisonment for a term which may extend to one year</a:t>
            </a:r>
            <a:r>
              <a:rPr lang="en-IN"/>
              <a:t> (1YEAR) and with fine which shall not be less than one lakh rupees but which may </a:t>
            </a:r>
            <a:r>
              <a:rPr lang="en-IN">
                <a:solidFill>
                  <a:srgbClr val="FF0000"/>
                </a:solidFill>
              </a:rPr>
              <a:t>extend to five lakh rupees</a:t>
            </a:r>
            <a:r>
              <a:rPr lang="en-IN"/>
              <a:t>. (1 LAC TO 5 LAC)</a:t>
            </a:r>
            <a:endParaRPr/>
          </a:p>
          <a:p>
            <a:pPr marL="91440" lvl="0" indent="0" algn="l" rtl="0">
              <a:lnSpc>
                <a:spcPct val="90000"/>
              </a:lnSpc>
              <a:spcBef>
                <a:spcPts val="1400"/>
              </a:spcBef>
              <a:spcAft>
                <a:spcPts val="0"/>
              </a:spcAft>
              <a:buSzPts val="2200"/>
              <a:buNone/>
            </a:pPr>
            <a:endParaRPr/>
          </a:p>
          <a:p>
            <a:pPr marL="91440" lvl="0" indent="-139700" algn="l" rtl="0">
              <a:lnSpc>
                <a:spcPct val="90000"/>
              </a:lnSpc>
              <a:spcBef>
                <a:spcPts val="1400"/>
              </a:spcBef>
              <a:spcAft>
                <a:spcPts val="0"/>
              </a:spcAft>
              <a:buSzPts val="2200"/>
              <a:buChar char=" "/>
            </a:pPr>
            <a:r>
              <a:rPr lang="en-IN"/>
              <a:t>(4) Where a valuer has been convicted under sub-section (3), he shall be liable to— </a:t>
            </a:r>
            <a:endParaRPr/>
          </a:p>
          <a:p>
            <a:pPr marL="91440" lvl="0" indent="-139700" algn="l" rtl="0">
              <a:lnSpc>
                <a:spcPct val="90000"/>
              </a:lnSpc>
              <a:spcBef>
                <a:spcPts val="1400"/>
              </a:spcBef>
              <a:spcAft>
                <a:spcPts val="0"/>
              </a:spcAft>
              <a:buSzPts val="2200"/>
              <a:buChar char=" "/>
            </a:pPr>
            <a:r>
              <a:rPr lang="en-IN"/>
              <a:t>(i) </a:t>
            </a:r>
            <a:r>
              <a:rPr lang="en-IN">
                <a:solidFill>
                  <a:srgbClr val="FF0000"/>
                </a:solidFill>
              </a:rPr>
              <a:t>refund the remuneration</a:t>
            </a:r>
            <a:r>
              <a:rPr lang="en-IN"/>
              <a:t> received by him to the company; and </a:t>
            </a:r>
            <a:endParaRPr/>
          </a:p>
          <a:p>
            <a:pPr marL="91440" lvl="0" indent="-139700" algn="l" rtl="0">
              <a:lnSpc>
                <a:spcPct val="90000"/>
              </a:lnSpc>
              <a:spcBef>
                <a:spcPts val="1400"/>
              </a:spcBef>
              <a:spcAft>
                <a:spcPts val="0"/>
              </a:spcAft>
              <a:buSzPts val="2200"/>
              <a:buChar char=" "/>
            </a:pPr>
            <a:r>
              <a:rPr lang="en-IN"/>
              <a:t>(ii) </a:t>
            </a:r>
            <a:r>
              <a:rPr lang="en-IN">
                <a:solidFill>
                  <a:srgbClr val="FF0000"/>
                </a:solidFill>
              </a:rPr>
              <a:t>pay for damages</a:t>
            </a:r>
            <a:r>
              <a:rPr lang="en-IN"/>
              <a:t> to the company or to any other person for loss arising out of </a:t>
            </a:r>
            <a:r>
              <a:rPr lang="en-IN" u="sng">
                <a:solidFill>
                  <a:srgbClr val="FF0000"/>
                </a:solidFill>
              </a:rPr>
              <a:t>incorrect or misleading statements</a:t>
            </a:r>
            <a:r>
              <a:rPr lang="en-IN"/>
              <a:t> of particulars made in his report. </a:t>
            </a:r>
            <a:endParaRPr/>
          </a:p>
          <a:p>
            <a:pPr marL="91440" lvl="0" indent="0" algn="l" rtl="0">
              <a:lnSpc>
                <a:spcPct val="90000"/>
              </a:lnSpc>
              <a:spcBef>
                <a:spcPts val="1400"/>
              </a:spcBef>
              <a:spcAft>
                <a:spcPts val="0"/>
              </a:spcAft>
              <a:buSzPts val="2200"/>
              <a:buNone/>
            </a:pPr>
            <a:endParaRPr/>
          </a:p>
        </p:txBody>
      </p:sp>
      <p:sp>
        <p:nvSpPr>
          <p:cNvPr id="173" name="Google Shape;173;p1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13</a:t>
            </a:fld>
            <a:endParaRPr/>
          </a:p>
        </p:txBody>
      </p:sp>
      <p:sp>
        <p:nvSpPr>
          <p:cNvPr id="174" name="Google Shape;174;p10"/>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986028" y="112975"/>
            <a:ext cx="10824972" cy="1822237"/>
          </a:xfrm>
          <a:prstGeom prst="rect">
            <a:avLst/>
          </a:prstGeom>
          <a:solidFill>
            <a:srgbClr val="7CE1E7"/>
          </a:solid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FF0000"/>
              </a:buClr>
              <a:buSzPct val="100000"/>
              <a:buFont typeface="Twentieth Century"/>
              <a:buNone/>
            </a:pPr>
            <a:r>
              <a:rPr lang="en-IN" dirty="0">
                <a:solidFill>
                  <a:srgbClr val="FF0000"/>
                </a:solidFill>
              </a:rPr>
              <a:t>PURPOSE OF VALUATION OF SHARE &amp; SECURITIES- </a:t>
            </a:r>
            <a:br>
              <a:rPr lang="en-IN" dirty="0">
                <a:solidFill>
                  <a:srgbClr val="FF0000"/>
                </a:solidFill>
              </a:rPr>
            </a:br>
            <a:r>
              <a:rPr lang="en-IN" sz="3100" dirty="0">
                <a:solidFill>
                  <a:srgbClr val="0070C0"/>
                </a:solidFill>
              </a:rPr>
              <a:t>SAME BUSINESS HAS DIFFERENT VALUE BASED ON DIFFERENT PURPOSES. </a:t>
            </a:r>
            <a:endParaRPr dirty="0"/>
          </a:p>
        </p:txBody>
      </p:sp>
      <p:sp>
        <p:nvSpPr>
          <p:cNvPr id="180" name="Google Shape;180;p11"/>
          <p:cNvSpPr txBox="1">
            <a:spLocks noGrp="1"/>
          </p:cNvSpPr>
          <p:nvPr>
            <p:ph type="body" idx="1"/>
          </p:nvPr>
        </p:nvSpPr>
        <p:spPr>
          <a:xfrm>
            <a:off x="1149876" y="2987749"/>
            <a:ext cx="4696188" cy="2594344"/>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107000"/>
              </a:lnSpc>
              <a:spcBef>
                <a:spcPts val="0"/>
              </a:spcBef>
              <a:spcAft>
                <a:spcPts val="0"/>
              </a:spcAft>
              <a:buSzPts val="1800"/>
              <a:buFont typeface="Twentieth Century"/>
              <a:buAutoNum type="arabicPeriod"/>
            </a:pPr>
            <a:r>
              <a:rPr lang="en-IN" sz="1800" b="1">
                <a:solidFill>
                  <a:srgbClr val="374151"/>
                </a:solidFill>
                <a:latin typeface="Quattrocento Sans"/>
                <a:ea typeface="Quattrocento Sans"/>
                <a:cs typeface="Quattrocento Sans"/>
                <a:sym typeface="Quattrocento Sans"/>
              </a:rPr>
              <a:t>Investment Decision Making:</a:t>
            </a:r>
            <a:endParaRPr sz="1800">
              <a:latin typeface="Calibri"/>
              <a:ea typeface="Calibri"/>
              <a:cs typeface="Calibri"/>
              <a:sym typeface="Calibri"/>
            </a:endParaRPr>
          </a:p>
          <a:p>
            <a:pPr marL="342900" lvl="0" indent="-342900" algn="l" rtl="0">
              <a:lnSpc>
                <a:spcPct val="107000"/>
              </a:lnSpc>
              <a:spcBef>
                <a:spcPts val="1400"/>
              </a:spcBef>
              <a:spcAft>
                <a:spcPts val="0"/>
              </a:spcAft>
              <a:buSzPts val="1800"/>
              <a:buFont typeface="Twentieth Century"/>
              <a:buAutoNum type="arabicPeriod"/>
            </a:pPr>
            <a:r>
              <a:rPr lang="en-IN" sz="1800" b="1">
                <a:solidFill>
                  <a:srgbClr val="374151"/>
                </a:solidFill>
                <a:latin typeface="Quattrocento Sans"/>
                <a:ea typeface="Quattrocento Sans"/>
                <a:cs typeface="Quattrocento Sans"/>
                <a:sym typeface="Quattrocento Sans"/>
              </a:rPr>
              <a:t>Mergers and Acquisitions (M&amp;A):</a:t>
            </a:r>
            <a:endParaRPr sz="1800">
              <a:latin typeface="Calibri"/>
              <a:ea typeface="Calibri"/>
              <a:cs typeface="Calibri"/>
              <a:sym typeface="Calibri"/>
            </a:endParaRPr>
          </a:p>
          <a:p>
            <a:pPr marL="342900" lvl="0" indent="-342900" algn="l" rtl="0">
              <a:lnSpc>
                <a:spcPct val="107000"/>
              </a:lnSpc>
              <a:spcBef>
                <a:spcPts val="1400"/>
              </a:spcBef>
              <a:spcAft>
                <a:spcPts val="0"/>
              </a:spcAft>
              <a:buSzPts val="1800"/>
              <a:buFont typeface="Twentieth Century"/>
              <a:buAutoNum type="arabicPeriod"/>
            </a:pPr>
            <a:r>
              <a:rPr lang="en-IN" sz="1800" b="1">
                <a:solidFill>
                  <a:srgbClr val="374151"/>
                </a:solidFill>
                <a:latin typeface="Quattrocento Sans"/>
                <a:ea typeface="Quattrocento Sans"/>
                <a:cs typeface="Quattrocento Sans"/>
                <a:sym typeface="Quattrocento Sans"/>
              </a:rPr>
              <a:t>Financial Reporting and Accounting:</a:t>
            </a:r>
            <a:endParaRPr sz="1800">
              <a:latin typeface="Calibri"/>
              <a:ea typeface="Calibri"/>
              <a:cs typeface="Calibri"/>
              <a:sym typeface="Calibri"/>
            </a:endParaRPr>
          </a:p>
          <a:p>
            <a:pPr marL="342900" lvl="0" indent="-342900" algn="l" rtl="0">
              <a:lnSpc>
                <a:spcPct val="107000"/>
              </a:lnSpc>
              <a:spcBef>
                <a:spcPts val="1400"/>
              </a:spcBef>
              <a:spcAft>
                <a:spcPts val="0"/>
              </a:spcAft>
              <a:buSzPts val="1800"/>
              <a:buFont typeface="Twentieth Century"/>
              <a:buAutoNum type="arabicPeriod"/>
            </a:pPr>
            <a:r>
              <a:rPr lang="en-IN" sz="1800" b="1">
                <a:solidFill>
                  <a:srgbClr val="374151"/>
                </a:solidFill>
                <a:latin typeface="Quattrocento Sans"/>
                <a:ea typeface="Quattrocento Sans"/>
                <a:cs typeface="Quattrocento Sans"/>
                <a:sym typeface="Quattrocento Sans"/>
              </a:rPr>
              <a:t>Risk Assessment:</a:t>
            </a:r>
            <a:endParaRPr sz="1800">
              <a:latin typeface="Calibri"/>
              <a:ea typeface="Calibri"/>
              <a:cs typeface="Calibri"/>
              <a:sym typeface="Calibri"/>
            </a:endParaRPr>
          </a:p>
          <a:p>
            <a:pPr marL="342900" lvl="0" indent="-342900" algn="l" rtl="0">
              <a:lnSpc>
                <a:spcPct val="107000"/>
              </a:lnSpc>
              <a:spcBef>
                <a:spcPts val="1400"/>
              </a:spcBef>
              <a:spcAft>
                <a:spcPts val="0"/>
              </a:spcAft>
              <a:buSzPts val="1800"/>
              <a:buFont typeface="Twentieth Century"/>
              <a:buAutoNum type="arabicPeriod"/>
            </a:pPr>
            <a:r>
              <a:rPr lang="en-IN" sz="1800" b="1">
                <a:solidFill>
                  <a:srgbClr val="374151"/>
                </a:solidFill>
                <a:latin typeface="Quattrocento Sans"/>
                <a:ea typeface="Quattrocento Sans"/>
                <a:cs typeface="Quattrocento Sans"/>
                <a:sym typeface="Quattrocento Sans"/>
              </a:rPr>
              <a:t>Capital Budgeting:</a:t>
            </a:r>
            <a:endParaRPr sz="1800">
              <a:latin typeface="Calibri"/>
              <a:ea typeface="Calibri"/>
              <a:cs typeface="Calibri"/>
              <a:sym typeface="Calibri"/>
            </a:endParaRPr>
          </a:p>
          <a:p>
            <a:pPr marL="91440" lvl="0" indent="-114300" algn="l" rtl="0">
              <a:lnSpc>
                <a:spcPct val="107000"/>
              </a:lnSpc>
              <a:spcBef>
                <a:spcPts val="1400"/>
              </a:spcBef>
              <a:spcAft>
                <a:spcPts val="0"/>
              </a:spcAft>
              <a:buSzPts val="1800"/>
              <a:buChar char=" "/>
            </a:pPr>
            <a:r>
              <a:rPr lang="en-IN" sz="1800">
                <a:latin typeface="Calibri"/>
                <a:ea typeface="Calibri"/>
                <a:cs typeface="Calibri"/>
                <a:sym typeface="Calibri"/>
              </a:rPr>
              <a:t> </a:t>
            </a:r>
            <a:endParaRPr/>
          </a:p>
        </p:txBody>
      </p:sp>
      <p:sp>
        <p:nvSpPr>
          <p:cNvPr id="181" name="Google Shape;181;p1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14</a:t>
            </a:fld>
            <a:endParaRPr/>
          </a:p>
        </p:txBody>
      </p:sp>
      <p:sp>
        <p:nvSpPr>
          <p:cNvPr id="182" name="Google Shape;182;p11"/>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
        <p:nvSpPr>
          <p:cNvPr id="183" name="Google Shape;183;p11"/>
          <p:cNvSpPr txBox="1"/>
          <p:nvPr/>
        </p:nvSpPr>
        <p:spPr>
          <a:xfrm>
            <a:off x="5846064" y="2987749"/>
            <a:ext cx="5557565" cy="2806118"/>
          </a:xfrm>
          <a:prstGeom prst="rect">
            <a:avLst/>
          </a:prstGeom>
          <a:noFill/>
          <a:ln>
            <a:noFill/>
          </a:ln>
        </p:spPr>
        <p:txBody>
          <a:bodyPr spcFirstLastPara="1" wrap="square" lIns="45700" tIns="45700" rIns="45700" bIns="45700" anchor="t" anchorCtr="0">
            <a:normAutofit lnSpcReduction="10000"/>
          </a:bodyPr>
          <a:lstStyle/>
          <a:p>
            <a:pPr marL="342900" marR="0" lvl="0" indent="-342900" algn="l" rtl="0">
              <a:lnSpc>
                <a:spcPct val="107000"/>
              </a:lnSpc>
              <a:spcBef>
                <a:spcPts val="0"/>
              </a:spcBef>
              <a:spcAft>
                <a:spcPts val="0"/>
              </a:spcAft>
              <a:buClr>
                <a:schemeClr val="accent1"/>
              </a:buClr>
              <a:buSzPts val="1800"/>
              <a:buFont typeface="Twentieth Century"/>
              <a:buAutoNum type="arabicPeriod" startAt="6"/>
            </a:pPr>
            <a:r>
              <a:rPr lang="en-IN" sz="1800" b="1" i="0" u="none" strike="noStrike" cap="none">
                <a:solidFill>
                  <a:srgbClr val="374151"/>
                </a:solidFill>
                <a:latin typeface="Quattrocento Sans"/>
                <a:ea typeface="Quattrocento Sans"/>
                <a:cs typeface="Quattrocento Sans"/>
                <a:sym typeface="Quattrocento Sans"/>
              </a:rPr>
              <a:t>Financial Planning and Strategy:</a:t>
            </a:r>
            <a:endParaRPr sz="18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1400"/>
              </a:spcBef>
              <a:spcAft>
                <a:spcPts val="0"/>
              </a:spcAft>
              <a:buClr>
                <a:schemeClr val="accent1"/>
              </a:buClr>
              <a:buSzPts val="1800"/>
              <a:buFont typeface="Twentieth Century"/>
              <a:buAutoNum type="arabicPeriod" startAt="6"/>
            </a:pPr>
            <a:r>
              <a:rPr lang="en-IN" sz="1800" b="1" i="0" u="none" strike="noStrike" cap="none">
                <a:solidFill>
                  <a:srgbClr val="374151"/>
                </a:solidFill>
                <a:latin typeface="Quattrocento Sans"/>
                <a:ea typeface="Quattrocento Sans"/>
                <a:cs typeface="Quattrocento Sans"/>
                <a:sym typeface="Quattrocento Sans"/>
              </a:rPr>
              <a:t>Shareholder Value Maximization:</a:t>
            </a:r>
            <a:endParaRPr sz="18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1400"/>
              </a:spcBef>
              <a:spcAft>
                <a:spcPts val="0"/>
              </a:spcAft>
              <a:buClr>
                <a:schemeClr val="accent1"/>
              </a:buClr>
              <a:buSzPts val="1800"/>
              <a:buFont typeface="Twentieth Century"/>
              <a:buAutoNum type="arabicPeriod" startAt="6"/>
            </a:pPr>
            <a:r>
              <a:rPr lang="en-IN" sz="1800" b="1" i="0" u="none" strike="noStrike" cap="none">
                <a:solidFill>
                  <a:srgbClr val="374151"/>
                </a:solidFill>
                <a:latin typeface="Quattrocento Sans"/>
                <a:ea typeface="Quattrocento Sans"/>
                <a:cs typeface="Quattrocento Sans"/>
                <a:sym typeface="Quattrocento Sans"/>
              </a:rPr>
              <a:t>Corporate Finance:</a:t>
            </a:r>
            <a:endParaRPr sz="18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1400"/>
              </a:spcBef>
              <a:spcAft>
                <a:spcPts val="0"/>
              </a:spcAft>
              <a:buClr>
                <a:schemeClr val="accent1"/>
              </a:buClr>
              <a:buSzPts val="1800"/>
              <a:buFont typeface="Twentieth Century"/>
              <a:buAutoNum type="arabicPeriod" startAt="6"/>
            </a:pPr>
            <a:r>
              <a:rPr lang="en-IN" sz="1800" b="1" i="0" u="none" strike="noStrike" cap="none">
                <a:solidFill>
                  <a:srgbClr val="374151"/>
                </a:solidFill>
                <a:latin typeface="Quattrocento Sans"/>
                <a:ea typeface="Quattrocento Sans"/>
                <a:cs typeface="Quattrocento Sans"/>
                <a:sym typeface="Quattrocento Sans"/>
              </a:rPr>
              <a:t>Legal and Regulatory Compliance:</a:t>
            </a:r>
            <a:endParaRPr sz="18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1400"/>
              </a:spcBef>
              <a:spcAft>
                <a:spcPts val="0"/>
              </a:spcAft>
              <a:buClr>
                <a:schemeClr val="accent1"/>
              </a:buClr>
              <a:buSzPts val="1800"/>
              <a:buFont typeface="Twentieth Century"/>
              <a:buAutoNum type="arabicPeriod" startAt="6"/>
            </a:pPr>
            <a:r>
              <a:rPr lang="en-IN" sz="1800" b="1" i="0" u="none" strike="noStrike" cap="none">
                <a:solidFill>
                  <a:srgbClr val="374151"/>
                </a:solidFill>
                <a:latin typeface="Quattrocento Sans"/>
                <a:ea typeface="Quattrocento Sans"/>
                <a:cs typeface="Quattrocento Sans"/>
                <a:sym typeface="Quattrocento Sans"/>
              </a:rPr>
              <a:t>Employee Stock Options &amp; sweat share issue:</a:t>
            </a:r>
            <a:endParaRPr sz="1800" b="0" i="0" u="none" strike="noStrike" cap="none">
              <a:solidFill>
                <a:schemeClr val="dk1"/>
              </a:solidFill>
              <a:latin typeface="Calibri"/>
              <a:ea typeface="Calibri"/>
              <a:cs typeface="Calibri"/>
              <a:sym typeface="Calibri"/>
            </a:endParaRPr>
          </a:p>
          <a:p>
            <a:pPr marL="91440" marR="0" lvl="0" indent="-114300" algn="l" rtl="0">
              <a:lnSpc>
                <a:spcPct val="107000"/>
              </a:lnSpc>
              <a:spcBef>
                <a:spcPts val="2000"/>
              </a:spcBef>
              <a:spcAft>
                <a:spcPts val="0"/>
              </a:spcAft>
              <a:buClr>
                <a:schemeClr val="accent1"/>
              </a:buClr>
              <a:buSzPts val="1800"/>
              <a:buFont typeface="Twentieth Century"/>
              <a:buChar char=" "/>
            </a:pPr>
            <a:r>
              <a:rPr lang="en-IN" sz="1800" b="0" i="0" u="none" strike="noStrike" cap="none">
                <a:solidFill>
                  <a:schemeClr val="dk1"/>
                </a:solidFill>
                <a:latin typeface="Calibri"/>
                <a:ea typeface="Calibri"/>
                <a:cs typeface="Calibri"/>
                <a:sym typeface="Calibri"/>
              </a:rPr>
              <a:t> </a:t>
            </a:r>
            <a:endParaRPr/>
          </a:p>
        </p:txBody>
      </p:sp>
      <p:sp>
        <p:nvSpPr>
          <p:cNvPr id="184" name="Google Shape;184;p11"/>
          <p:cNvSpPr txBox="1"/>
          <p:nvPr/>
        </p:nvSpPr>
        <p:spPr>
          <a:xfrm>
            <a:off x="571499" y="1935212"/>
            <a:ext cx="10832129" cy="861774"/>
          </a:xfrm>
          <a:prstGeom prst="rect">
            <a:avLst/>
          </a:prstGeom>
          <a:noFill/>
          <a:ln>
            <a:noFill/>
          </a:ln>
        </p:spPr>
        <p:txBody>
          <a:bodyPr spcFirstLastPara="1" wrap="square" lIns="91425" tIns="45700" rIns="91425" bIns="45700" anchor="t" anchorCtr="0">
            <a:spAutoFit/>
          </a:bodyPr>
          <a:lstStyle/>
          <a:p>
            <a:pPr marL="457200" marR="0" lvl="3" indent="0" algn="l" rtl="0">
              <a:spcBef>
                <a:spcPts val="0"/>
              </a:spcBef>
              <a:spcAft>
                <a:spcPts val="0"/>
              </a:spcAft>
              <a:buClr>
                <a:srgbClr val="FF0000"/>
              </a:buClr>
              <a:buSzPts val="3200"/>
              <a:buFont typeface="Twentieth Century"/>
              <a:buNone/>
            </a:pPr>
            <a:r>
              <a:rPr lang="en-IN" sz="3200" b="0" i="0" u="sng" strike="noStrike" cap="none">
                <a:solidFill>
                  <a:srgbClr val="FF0000"/>
                </a:solidFill>
                <a:latin typeface="Twentieth Century"/>
                <a:ea typeface="Twentieth Century"/>
                <a:cs typeface="Twentieth Century"/>
                <a:sym typeface="Twentieth Century"/>
              </a:rPr>
              <a:t>A single valuation can not serve more then one purpose : -</a:t>
            </a:r>
            <a:endParaRPr/>
          </a:p>
          <a:p>
            <a:pPr marL="457200" marR="0" lvl="3" indent="0" algn="l" rtl="0">
              <a:spcBef>
                <a:spcPts val="0"/>
              </a:spcBef>
              <a:spcAft>
                <a:spcPts val="0"/>
              </a:spcAft>
              <a:buClr>
                <a:schemeClr val="dk1"/>
              </a:buClr>
              <a:buSzPts val="1800"/>
              <a:buFont typeface="Twentieth Century"/>
              <a:buNone/>
            </a:pPr>
            <a:endParaRPr sz="1800" b="0" i="0" u="sng" strike="noStrike" cap="none">
              <a:solidFill>
                <a:srgbClr val="FF0000"/>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15</a:t>
            </a:fld>
            <a:endParaRPr/>
          </a:p>
        </p:txBody>
      </p:sp>
      <p:grpSp>
        <p:nvGrpSpPr>
          <p:cNvPr id="190" name="Google Shape;190;p12"/>
          <p:cNvGrpSpPr/>
          <p:nvPr/>
        </p:nvGrpSpPr>
        <p:grpSpPr>
          <a:xfrm>
            <a:off x="530466" y="1239636"/>
            <a:ext cx="10960808" cy="4708000"/>
            <a:chOff x="7" y="365966"/>
            <a:chExt cx="10741947" cy="4708000"/>
          </a:xfrm>
        </p:grpSpPr>
        <p:sp>
          <p:nvSpPr>
            <p:cNvPr id="191" name="Google Shape;191;p12"/>
            <p:cNvSpPr/>
            <p:nvPr/>
          </p:nvSpPr>
          <p:spPr>
            <a:xfrm>
              <a:off x="7" y="394843"/>
              <a:ext cx="2517417" cy="861748"/>
            </a:xfrm>
            <a:prstGeom prst="rect">
              <a:avLst/>
            </a:prstGeom>
            <a:gradFill>
              <a:gsLst>
                <a:gs pos="0">
                  <a:srgbClr val="1FBFC7">
                    <a:alpha val="89803"/>
                  </a:srgbClr>
                </a:gs>
                <a:gs pos="100000">
                  <a:srgbClr val="3EEFFA">
                    <a:alpha val="89803"/>
                  </a:srgbClr>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2"/>
            <p:cNvSpPr txBox="1"/>
            <p:nvPr/>
          </p:nvSpPr>
          <p:spPr>
            <a:xfrm>
              <a:off x="7" y="394843"/>
              <a:ext cx="2517417" cy="861748"/>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Twentieth Century"/>
                <a:buNone/>
              </a:pPr>
              <a:r>
                <a:rPr lang="en-IN" sz="2600" b="0" i="0" u="none" strike="noStrike" cap="none">
                  <a:solidFill>
                    <a:schemeClr val="lt1"/>
                  </a:solidFill>
                  <a:latin typeface="Twentieth Century"/>
                  <a:ea typeface="Twentieth Century"/>
                  <a:cs typeface="Twentieth Century"/>
                  <a:sym typeface="Twentieth Century"/>
                </a:rPr>
                <a:t>Business Valuation</a:t>
              </a:r>
              <a:endParaRPr/>
            </a:p>
          </p:txBody>
        </p:sp>
        <p:sp>
          <p:nvSpPr>
            <p:cNvPr id="193" name="Google Shape;193;p12"/>
            <p:cNvSpPr/>
            <p:nvPr/>
          </p:nvSpPr>
          <p:spPr>
            <a:xfrm>
              <a:off x="4186" y="1227714"/>
              <a:ext cx="2517417" cy="3824985"/>
            </a:xfrm>
            <a:prstGeom prst="rect">
              <a:avLst/>
            </a:prstGeom>
            <a:solidFill>
              <a:srgbClr val="CBEDEF">
                <a:alpha val="89803"/>
              </a:srgbClr>
            </a:solidFill>
            <a:ln w="9525" cap="flat" cmpd="sng">
              <a:solidFill>
                <a:srgbClr val="CBEDEF">
                  <a:alpha val="89803"/>
                </a:srgbClr>
              </a:solidFill>
              <a:prstDash val="solid"/>
              <a:round/>
              <a:headEnd type="none" w="sm" len="sm"/>
              <a:tailEnd type="none" w="sm" len="sm"/>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2"/>
            <p:cNvSpPr txBox="1"/>
            <p:nvPr/>
          </p:nvSpPr>
          <p:spPr>
            <a:xfrm>
              <a:off x="4186" y="1227714"/>
              <a:ext cx="2517417" cy="3824985"/>
            </a:xfrm>
            <a:prstGeom prst="rect">
              <a:avLst/>
            </a:prstGeom>
            <a:noFill/>
            <a:ln>
              <a:noFill/>
            </a:ln>
          </p:spPr>
          <p:txBody>
            <a:bodyPr spcFirstLastPara="1" wrap="square" lIns="138675" tIns="138675" rIns="184900" bIns="208025" anchor="t" anchorCtr="0">
              <a:noAutofit/>
            </a:bodyPr>
            <a:lstStyle/>
            <a:p>
              <a:pPr marL="228600" marR="0" lvl="1" indent="-228600" algn="l" rtl="0">
                <a:lnSpc>
                  <a:spcPct val="90000"/>
                </a:lnSpc>
                <a:spcBef>
                  <a:spcPts val="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Restructuring </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Purchase/Sale of Shares &amp; Business</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Litigation &amp; Family Settlement</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Fund Raising</a:t>
              </a:r>
              <a:endParaRPr/>
            </a:p>
            <a:p>
              <a:pPr marL="228600" marR="0" lvl="1" indent="-63500" algn="l" rtl="0">
                <a:lnSpc>
                  <a:spcPct val="90000"/>
                </a:lnSpc>
                <a:spcBef>
                  <a:spcPts val="390"/>
                </a:spcBef>
                <a:spcAft>
                  <a:spcPts val="0"/>
                </a:spcAft>
                <a:buClr>
                  <a:schemeClr val="dk1"/>
                </a:buClr>
                <a:buSzPts val="2600"/>
                <a:buFont typeface="Twentieth Century"/>
                <a:buNone/>
              </a:pPr>
              <a:endParaRPr sz="2600" b="0" i="0" u="none" strike="noStrike" cap="none">
                <a:solidFill>
                  <a:schemeClr val="dk1"/>
                </a:solidFill>
                <a:latin typeface="Twentieth Century"/>
                <a:ea typeface="Twentieth Century"/>
                <a:cs typeface="Twentieth Century"/>
                <a:sym typeface="Twentieth Century"/>
              </a:endParaRPr>
            </a:p>
          </p:txBody>
        </p:sp>
        <p:sp>
          <p:nvSpPr>
            <p:cNvPr id="195" name="Google Shape;195;p12"/>
            <p:cNvSpPr/>
            <p:nvPr/>
          </p:nvSpPr>
          <p:spPr>
            <a:xfrm>
              <a:off x="2874042" y="365966"/>
              <a:ext cx="2517417" cy="861748"/>
            </a:xfrm>
            <a:prstGeom prst="rect">
              <a:avLst/>
            </a:prstGeom>
            <a:gradFill>
              <a:gsLst>
                <a:gs pos="0">
                  <a:srgbClr val="1FBFC7">
                    <a:alpha val="76862"/>
                  </a:srgbClr>
                </a:gs>
                <a:gs pos="100000">
                  <a:srgbClr val="3EEFFA">
                    <a:alpha val="76862"/>
                  </a:srgbClr>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txBox="1"/>
            <p:nvPr/>
          </p:nvSpPr>
          <p:spPr>
            <a:xfrm>
              <a:off x="2874042" y="365966"/>
              <a:ext cx="2517417" cy="861748"/>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Twentieth Century"/>
                <a:buNone/>
              </a:pPr>
              <a:r>
                <a:rPr lang="en-IN" sz="2600" b="0" i="0" u="none" strike="noStrike" cap="none">
                  <a:solidFill>
                    <a:schemeClr val="lt1"/>
                  </a:solidFill>
                  <a:latin typeface="Twentieth Century"/>
                  <a:ea typeface="Twentieth Century"/>
                  <a:cs typeface="Twentieth Century"/>
                  <a:sym typeface="Twentieth Century"/>
                </a:rPr>
                <a:t>Regulatory</a:t>
              </a:r>
              <a:endParaRPr/>
            </a:p>
          </p:txBody>
        </p:sp>
        <p:sp>
          <p:nvSpPr>
            <p:cNvPr id="197" name="Google Shape;197;p12"/>
            <p:cNvSpPr/>
            <p:nvPr/>
          </p:nvSpPr>
          <p:spPr>
            <a:xfrm>
              <a:off x="2874042" y="1227714"/>
              <a:ext cx="2517417" cy="3824985"/>
            </a:xfrm>
            <a:prstGeom prst="rect">
              <a:avLst/>
            </a:prstGeom>
            <a:solidFill>
              <a:srgbClr val="CBEDEF">
                <a:alpha val="89803"/>
              </a:srgbClr>
            </a:solidFill>
            <a:ln w="9525" cap="flat" cmpd="sng">
              <a:solidFill>
                <a:srgbClr val="CBEDEF">
                  <a:alpha val="89803"/>
                </a:srgbClr>
              </a:solidFill>
              <a:prstDash val="solid"/>
              <a:round/>
              <a:headEnd type="none" w="sm" len="sm"/>
              <a:tailEnd type="none" w="sm" len="sm"/>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txBox="1"/>
            <p:nvPr/>
          </p:nvSpPr>
          <p:spPr>
            <a:xfrm>
              <a:off x="2874042" y="1227714"/>
              <a:ext cx="2517417" cy="3824985"/>
            </a:xfrm>
            <a:prstGeom prst="rect">
              <a:avLst/>
            </a:prstGeom>
            <a:noFill/>
            <a:ln>
              <a:noFill/>
            </a:ln>
          </p:spPr>
          <p:txBody>
            <a:bodyPr spcFirstLastPara="1" wrap="square" lIns="138675" tIns="138675" rIns="184900" bIns="208025" anchor="t" anchorCtr="0">
              <a:noAutofit/>
            </a:bodyPr>
            <a:lstStyle/>
            <a:p>
              <a:pPr marL="228600" marR="0" lvl="1" indent="-228600" algn="l" rtl="0">
                <a:lnSpc>
                  <a:spcPct val="90000"/>
                </a:lnSpc>
                <a:spcBef>
                  <a:spcPts val="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FEMA</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Income Tax Act</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SEBI Regulation</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Companies Act</a:t>
              </a:r>
              <a:endParaRPr/>
            </a:p>
          </p:txBody>
        </p:sp>
        <p:sp>
          <p:nvSpPr>
            <p:cNvPr id="199" name="Google Shape;199;p12"/>
            <p:cNvSpPr/>
            <p:nvPr/>
          </p:nvSpPr>
          <p:spPr>
            <a:xfrm>
              <a:off x="8224537" y="387234"/>
              <a:ext cx="2517417" cy="861748"/>
            </a:xfrm>
            <a:prstGeom prst="rect">
              <a:avLst/>
            </a:prstGeom>
            <a:gradFill>
              <a:gsLst>
                <a:gs pos="0">
                  <a:srgbClr val="1FBFC7">
                    <a:alpha val="63137"/>
                  </a:srgbClr>
                </a:gs>
                <a:gs pos="100000">
                  <a:srgbClr val="3EEFFA">
                    <a:alpha val="63137"/>
                  </a:srgbClr>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txBox="1"/>
            <p:nvPr/>
          </p:nvSpPr>
          <p:spPr>
            <a:xfrm>
              <a:off x="8224537" y="387234"/>
              <a:ext cx="2517417" cy="861748"/>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Twentieth Century"/>
                <a:buNone/>
              </a:pPr>
              <a:r>
                <a:rPr lang="en-IN" sz="2600" b="0" i="0" u="none" strike="noStrike" cap="none">
                  <a:solidFill>
                    <a:schemeClr val="lt1"/>
                  </a:solidFill>
                  <a:latin typeface="Twentieth Century"/>
                  <a:ea typeface="Twentieth Century"/>
                  <a:cs typeface="Twentieth Century"/>
                  <a:sym typeface="Twentieth Century"/>
                </a:rPr>
                <a:t>Intangible Valuation</a:t>
              </a:r>
              <a:endParaRPr/>
            </a:p>
          </p:txBody>
        </p:sp>
        <p:sp>
          <p:nvSpPr>
            <p:cNvPr id="201" name="Google Shape;201;p12"/>
            <p:cNvSpPr/>
            <p:nvPr/>
          </p:nvSpPr>
          <p:spPr>
            <a:xfrm>
              <a:off x="8224537" y="1248981"/>
              <a:ext cx="2517417" cy="3824985"/>
            </a:xfrm>
            <a:prstGeom prst="rect">
              <a:avLst/>
            </a:prstGeom>
            <a:solidFill>
              <a:srgbClr val="CBEDEF">
                <a:alpha val="89803"/>
              </a:srgbClr>
            </a:solidFill>
            <a:ln w="9525" cap="flat" cmpd="sng">
              <a:solidFill>
                <a:srgbClr val="CBEDEF">
                  <a:alpha val="89803"/>
                </a:srgbClr>
              </a:solidFill>
              <a:prstDash val="solid"/>
              <a:round/>
              <a:headEnd type="none" w="sm" len="sm"/>
              <a:tailEnd type="none" w="sm" len="sm"/>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txBox="1"/>
            <p:nvPr/>
          </p:nvSpPr>
          <p:spPr>
            <a:xfrm>
              <a:off x="8224537" y="1248981"/>
              <a:ext cx="2517417" cy="3824985"/>
            </a:xfrm>
            <a:prstGeom prst="rect">
              <a:avLst/>
            </a:prstGeom>
            <a:noFill/>
            <a:ln>
              <a:noFill/>
            </a:ln>
          </p:spPr>
          <p:txBody>
            <a:bodyPr spcFirstLastPara="1" wrap="square" lIns="138675" tIns="138675" rIns="184900" bIns="208025" anchor="t" anchorCtr="0">
              <a:noAutofit/>
            </a:bodyPr>
            <a:lstStyle/>
            <a:p>
              <a:pPr marL="228600" marR="0" lvl="1" indent="-228600" algn="l" rtl="0">
                <a:lnSpc>
                  <a:spcPct val="90000"/>
                </a:lnSpc>
                <a:spcBef>
                  <a:spcPts val="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Purchase/Sale</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Hypothecation</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Accounting for Purchase</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Impairment</a:t>
              </a:r>
              <a:endParaRPr/>
            </a:p>
          </p:txBody>
        </p:sp>
        <p:sp>
          <p:nvSpPr>
            <p:cNvPr id="203" name="Google Shape;203;p12"/>
            <p:cNvSpPr/>
            <p:nvPr/>
          </p:nvSpPr>
          <p:spPr>
            <a:xfrm>
              <a:off x="5565540" y="376600"/>
              <a:ext cx="2517417" cy="861748"/>
            </a:xfrm>
            <a:prstGeom prst="rect">
              <a:avLst/>
            </a:prstGeom>
            <a:gradFill>
              <a:gsLst>
                <a:gs pos="0">
                  <a:srgbClr val="1FBFC7">
                    <a:alpha val="49803"/>
                  </a:srgbClr>
                </a:gs>
                <a:gs pos="100000">
                  <a:srgbClr val="3EEFFA">
                    <a:alpha val="49803"/>
                  </a:srgbClr>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txBox="1"/>
            <p:nvPr/>
          </p:nvSpPr>
          <p:spPr>
            <a:xfrm>
              <a:off x="5565540" y="376600"/>
              <a:ext cx="2517417" cy="861748"/>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Twentieth Century"/>
                <a:buNone/>
              </a:pPr>
              <a:r>
                <a:rPr lang="en-IN" sz="2600" b="0" i="0" u="none" strike="noStrike" cap="none">
                  <a:solidFill>
                    <a:schemeClr val="lt1"/>
                  </a:solidFill>
                  <a:latin typeface="Twentieth Century"/>
                  <a:ea typeface="Twentieth Century"/>
                  <a:cs typeface="Twentieth Century"/>
                  <a:sym typeface="Twentieth Century"/>
                </a:rPr>
                <a:t>Financial Reporting</a:t>
              </a:r>
              <a:endParaRPr/>
            </a:p>
          </p:txBody>
        </p:sp>
        <p:sp>
          <p:nvSpPr>
            <p:cNvPr id="205" name="Google Shape;205;p12"/>
            <p:cNvSpPr/>
            <p:nvPr/>
          </p:nvSpPr>
          <p:spPr>
            <a:xfrm>
              <a:off x="5565540" y="1238348"/>
              <a:ext cx="2517417" cy="3824985"/>
            </a:xfrm>
            <a:prstGeom prst="rect">
              <a:avLst/>
            </a:prstGeom>
            <a:solidFill>
              <a:srgbClr val="CBEDEF">
                <a:alpha val="89803"/>
              </a:srgbClr>
            </a:solidFill>
            <a:ln w="9525" cap="flat" cmpd="sng">
              <a:solidFill>
                <a:srgbClr val="CBEDEF">
                  <a:alpha val="89803"/>
                </a:srgbClr>
              </a:solidFill>
              <a:prstDash val="solid"/>
              <a:round/>
              <a:headEnd type="none" w="sm" len="sm"/>
              <a:tailEnd type="none" w="sm" len="sm"/>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txBox="1"/>
            <p:nvPr/>
          </p:nvSpPr>
          <p:spPr>
            <a:xfrm>
              <a:off x="5565540" y="1238348"/>
              <a:ext cx="2517417" cy="3824985"/>
            </a:xfrm>
            <a:prstGeom prst="rect">
              <a:avLst/>
            </a:prstGeom>
            <a:noFill/>
            <a:ln>
              <a:noFill/>
            </a:ln>
          </p:spPr>
          <p:txBody>
            <a:bodyPr spcFirstLastPara="1" wrap="square" lIns="138675" tIns="138675" rIns="184900" bIns="208025" anchor="t" anchorCtr="0">
              <a:noAutofit/>
            </a:bodyPr>
            <a:lstStyle/>
            <a:p>
              <a:pPr marL="228600" marR="0" lvl="1" indent="-228600" algn="l" rtl="0">
                <a:lnSpc>
                  <a:spcPct val="90000"/>
                </a:lnSpc>
                <a:spcBef>
                  <a:spcPts val="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Purchase Price Allocation</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PE/Venture Capital Fund</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Financial Instruments</a:t>
              </a:r>
              <a:endParaRPr/>
            </a:p>
            <a:p>
              <a:pPr marL="228600" marR="0" lvl="1" indent="-228600" algn="l" rtl="0">
                <a:lnSpc>
                  <a:spcPct val="90000"/>
                </a:lnSpc>
                <a:spcBef>
                  <a:spcPts val="390"/>
                </a:spcBef>
                <a:spcAft>
                  <a:spcPts val="0"/>
                </a:spcAft>
                <a:buClr>
                  <a:schemeClr val="dk1"/>
                </a:buClr>
                <a:buSzPts val="2600"/>
                <a:buFont typeface="Twentieth Century"/>
                <a:buChar char="•"/>
              </a:pPr>
              <a:r>
                <a:rPr lang="en-IN" sz="2600" b="0" i="0" u="none" strike="noStrike" cap="none">
                  <a:solidFill>
                    <a:schemeClr val="dk1"/>
                  </a:solidFill>
                  <a:latin typeface="Twentieth Century"/>
                  <a:ea typeface="Twentieth Century"/>
                  <a:cs typeface="Twentieth Century"/>
                  <a:sym typeface="Twentieth Century"/>
                </a:rPr>
                <a:t>Ind AS Reporting/Fair Value</a:t>
              </a:r>
              <a:endParaRPr/>
            </a:p>
            <a:p>
              <a:pPr marL="228600" marR="0" lvl="1" indent="-63500" algn="l" rtl="0">
                <a:lnSpc>
                  <a:spcPct val="90000"/>
                </a:lnSpc>
                <a:spcBef>
                  <a:spcPts val="390"/>
                </a:spcBef>
                <a:spcAft>
                  <a:spcPts val="0"/>
                </a:spcAft>
                <a:buClr>
                  <a:schemeClr val="dk1"/>
                </a:buClr>
                <a:buSzPts val="2600"/>
                <a:buFont typeface="Twentieth Century"/>
                <a:buNone/>
              </a:pPr>
              <a:endParaRPr sz="2600" b="0" i="0" u="none" strike="noStrike" cap="none">
                <a:solidFill>
                  <a:schemeClr val="dk1"/>
                </a:solidFill>
                <a:latin typeface="Twentieth Century"/>
                <a:ea typeface="Twentieth Century"/>
                <a:cs typeface="Twentieth Century"/>
                <a:sym typeface="Twentieth Century"/>
              </a:endParaRPr>
            </a:p>
          </p:txBody>
        </p:sp>
      </p:grpSp>
      <p:sp>
        <p:nvSpPr>
          <p:cNvPr id="207" name="Google Shape;207;p12"/>
          <p:cNvSpPr/>
          <p:nvPr/>
        </p:nvSpPr>
        <p:spPr>
          <a:xfrm>
            <a:off x="530459" y="346509"/>
            <a:ext cx="11131082" cy="664144"/>
          </a:xfrm>
          <a:prstGeom prst="rect">
            <a:avLst/>
          </a:prstGeom>
          <a:solidFill>
            <a:srgbClr val="7CE1E7"/>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3200" b="0" i="0" u="none" strike="noStrike" cap="none">
                <a:solidFill>
                  <a:srgbClr val="FF0000"/>
                </a:solidFill>
                <a:latin typeface="Twentieth Century"/>
                <a:ea typeface="Twentieth Century"/>
                <a:cs typeface="Twentieth Century"/>
                <a:sym typeface="Twentieth Century"/>
              </a:rPr>
              <a:t>PURPOSE OF VALUATION OF SHARE &amp; SECURITIES</a:t>
            </a:r>
            <a:endParaRPr/>
          </a:p>
        </p:txBody>
      </p:sp>
      <p:sp>
        <p:nvSpPr>
          <p:cNvPr id="208" name="Google Shape;208;p12"/>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945751" y="348792"/>
            <a:ext cx="10512198" cy="1378988"/>
          </a:xfrm>
          <a:prstGeom prst="rect">
            <a:avLst/>
          </a:prstGeom>
          <a:solidFill>
            <a:srgbClr val="7CE1E7"/>
          </a:solid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F0F0F"/>
              </a:buClr>
              <a:buSzPct val="100000"/>
              <a:buFont typeface="Arial"/>
              <a:buNone/>
            </a:pPr>
            <a:r>
              <a:rPr lang="en-IN" sz="4000" b="0" i="0" dirty="0">
                <a:solidFill>
                  <a:srgbClr val="0F0F0F"/>
                </a:solidFill>
                <a:latin typeface="Arial"/>
                <a:ea typeface="Arial"/>
                <a:cs typeface="Arial"/>
                <a:sym typeface="Arial"/>
              </a:rPr>
              <a:t>KEY FACTORS WHICH AFFECTS THE VALUATION OF SHARE AND SECURITIES </a:t>
            </a:r>
            <a:endParaRPr sz="4000" dirty="0"/>
          </a:p>
        </p:txBody>
      </p:sp>
      <p:sp>
        <p:nvSpPr>
          <p:cNvPr id="214" name="Google Shape;214;p13"/>
          <p:cNvSpPr txBox="1">
            <a:spLocks noGrp="1"/>
          </p:cNvSpPr>
          <p:nvPr>
            <p:ph type="body" idx="1"/>
          </p:nvPr>
        </p:nvSpPr>
        <p:spPr>
          <a:xfrm>
            <a:off x="1024128" y="1727780"/>
            <a:ext cx="10512198" cy="4502899"/>
          </a:xfrm>
          <a:prstGeom prst="rect">
            <a:avLst/>
          </a:prstGeom>
          <a:noFill/>
          <a:ln>
            <a:noFill/>
          </a:ln>
        </p:spPr>
        <p:txBody>
          <a:bodyPr spcFirstLastPara="1" wrap="square" lIns="45700" tIns="45700" rIns="45700" bIns="45700" anchor="t" anchorCtr="0">
            <a:normAutofit lnSpcReduction="10000"/>
          </a:bodyPr>
          <a:lstStyle/>
          <a:p>
            <a:pPr marL="91440" lvl="0" indent="-279400" algn="l" rtl="0">
              <a:lnSpc>
                <a:spcPct val="90000"/>
              </a:lnSpc>
              <a:spcBef>
                <a:spcPts val="0"/>
              </a:spcBef>
              <a:spcAft>
                <a:spcPts val="0"/>
              </a:spcAft>
              <a:buSzPts val="4400"/>
              <a:buFont typeface="Twentieth Century"/>
              <a:buAutoNum type="arabicPeriod"/>
            </a:pPr>
            <a:r>
              <a:rPr lang="en-IN" sz="4400" b="1" i="0">
                <a:solidFill>
                  <a:srgbClr val="374151"/>
                </a:solidFill>
                <a:latin typeface="Arial"/>
                <a:ea typeface="Arial"/>
                <a:cs typeface="Arial"/>
                <a:sym typeface="Arial"/>
              </a:rPr>
              <a:t>Earnings and Profitability:</a:t>
            </a:r>
            <a:endParaRPr sz="4400" b="0" i="0">
              <a:solidFill>
                <a:srgbClr val="374151"/>
              </a:solidFill>
              <a:latin typeface="Arial"/>
              <a:ea typeface="Arial"/>
              <a:cs typeface="Arial"/>
              <a:sym typeface="Arial"/>
            </a:endParaRPr>
          </a:p>
          <a:p>
            <a:pPr marL="91440" lvl="0" indent="-279400" algn="l" rtl="0">
              <a:lnSpc>
                <a:spcPct val="90000"/>
              </a:lnSpc>
              <a:spcBef>
                <a:spcPts val="1400"/>
              </a:spcBef>
              <a:spcAft>
                <a:spcPts val="0"/>
              </a:spcAft>
              <a:buSzPts val="4400"/>
              <a:buFont typeface="Twentieth Century"/>
              <a:buAutoNum type="arabicPeriod"/>
            </a:pPr>
            <a:r>
              <a:rPr lang="en-IN" sz="4400" b="1" i="0">
                <a:solidFill>
                  <a:srgbClr val="374151"/>
                </a:solidFill>
                <a:latin typeface="Arial"/>
                <a:ea typeface="Arial"/>
                <a:cs typeface="Arial"/>
                <a:sym typeface="Arial"/>
              </a:rPr>
              <a:t>Market Conditions:</a:t>
            </a:r>
            <a:endParaRPr sz="4400" b="0" i="0">
              <a:solidFill>
                <a:srgbClr val="374151"/>
              </a:solidFill>
              <a:latin typeface="Arial"/>
              <a:ea typeface="Arial"/>
              <a:cs typeface="Arial"/>
              <a:sym typeface="Arial"/>
            </a:endParaRPr>
          </a:p>
          <a:p>
            <a:pPr marL="91440" lvl="0" indent="-279400" algn="l" rtl="0">
              <a:lnSpc>
                <a:spcPct val="90000"/>
              </a:lnSpc>
              <a:spcBef>
                <a:spcPts val="1400"/>
              </a:spcBef>
              <a:spcAft>
                <a:spcPts val="0"/>
              </a:spcAft>
              <a:buSzPts val="4400"/>
              <a:buFont typeface="Twentieth Century"/>
              <a:buAutoNum type="arabicPeriod"/>
            </a:pPr>
            <a:r>
              <a:rPr lang="en-IN" sz="4400" b="1" i="0">
                <a:solidFill>
                  <a:srgbClr val="374151"/>
                </a:solidFill>
                <a:latin typeface="Arial"/>
                <a:ea typeface="Arial"/>
                <a:cs typeface="Arial"/>
                <a:sym typeface="Arial"/>
              </a:rPr>
              <a:t>Industry and Sector Performance:</a:t>
            </a:r>
            <a:endParaRPr/>
          </a:p>
          <a:p>
            <a:pPr marL="91440" lvl="0" indent="-279400" algn="l" rtl="0">
              <a:lnSpc>
                <a:spcPct val="90000"/>
              </a:lnSpc>
              <a:spcBef>
                <a:spcPts val="1400"/>
              </a:spcBef>
              <a:spcAft>
                <a:spcPts val="0"/>
              </a:spcAft>
              <a:buSzPts val="4400"/>
              <a:buFont typeface="Twentieth Century"/>
              <a:buAutoNum type="arabicPeriod"/>
            </a:pPr>
            <a:r>
              <a:rPr lang="en-IN" sz="4400" b="1" i="0">
                <a:solidFill>
                  <a:srgbClr val="374151"/>
                </a:solidFill>
                <a:latin typeface="Arial"/>
                <a:ea typeface="Arial"/>
                <a:cs typeface="Arial"/>
                <a:sym typeface="Arial"/>
              </a:rPr>
              <a:t>Future Growth Prospects:</a:t>
            </a:r>
            <a:endParaRPr sz="4400" b="0" i="0">
              <a:solidFill>
                <a:srgbClr val="374151"/>
              </a:solidFill>
              <a:latin typeface="Arial"/>
              <a:ea typeface="Arial"/>
              <a:cs typeface="Arial"/>
              <a:sym typeface="Arial"/>
            </a:endParaRPr>
          </a:p>
          <a:p>
            <a:pPr marL="91440" lvl="0" indent="-279400" algn="l" rtl="0">
              <a:lnSpc>
                <a:spcPct val="90000"/>
              </a:lnSpc>
              <a:spcBef>
                <a:spcPts val="1400"/>
              </a:spcBef>
              <a:spcAft>
                <a:spcPts val="0"/>
              </a:spcAft>
              <a:buSzPts val="4400"/>
              <a:buFont typeface="Twentieth Century"/>
              <a:buAutoNum type="arabicPeriod"/>
            </a:pPr>
            <a:r>
              <a:rPr lang="en-IN" sz="4400" b="1" i="0">
                <a:solidFill>
                  <a:srgbClr val="374151"/>
                </a:solidFill>
                <a:latin typeface="Arial"/>
                <a:ea typeface="Arial"/>
                <a:cs typeface="Arial"/>
                <a:sym typeface="Arial"/>
              </a:rPr>
              <a:t>Company Size and Scale:</a:t>
            </a:r>
            <a:endParaRPr/>
          </a:p>
          <a:p>
            <a:pPr marL="91440" lvl="0" indent="-279400" algn="l" rtl="0">
              <a:lnSpc>
                <a:spcPct val="90000"/>
              </a:lnSpc>
              <a:spcBef>
                <a:spcPts val="1400"/>
              </a:spcBef>
              <a:spcAft>
                <a:spcPts val="0"/>
              </a:spcAft>
              <a:buSzPts val="4400"/>
              <a:buFont typeface="Twentieth Century"/>
              <a:buAutoNum type="arabicPeriod"/>
            </a:pPr>
            <a:r>
              <a:rPr lang="en-IN" sz="4400" b="1" i="0">
                <a:solidFill>
                  <a:srgbClr val="374151"/>
                </a:solidFill>
                <a:latin typeface="Arial"/>
                <a:ea typeface="Arial"/>
                <a:cs typeface="Arial"/>
                <a:sym typeface="Arial"/>
              </a:rPr>
              <a:t>Dividend Yield:</a:t>
            </a:r>
            <a:endParaRPr sz="4400" b="0" i="0">
              <a:solidFill>
                <a:srgbClr val="374151"/>
              </a:solidFill>
              <a:latin typeface="Arial"/>
              <a:ea typeface="Arial"/>
              <a:cs typeface="Arial"/>
              <a:sym typeface="Arial"/>
            </a:endParaRPr>
          </a:p>
          <a:p>
            <a:pPr marL="91440" lvl="0" indent="0" algn="l" rtl="0">
              <a:lnSpc>
                <a:spcPct val="90000"/>
              </a:lnSpc>
              <a:spcBef>
                <a:spcPts val="1400"/>
              </a:spcBef>
              <a:spcAft>
                <a:spcPts val="0"/>
              </a:spcAft>
              <a:buSzPts val="3200"/>
              <a:buNone/>
            </a:pPr>
            <a:endParaRPr sz="3200"/>
          </a:p>
        </p:txBody>
      </p:sp>
      <p:sp>
        <p:nvSpPr>
          <p:cNvPr id="215" name="Google Shape;215;p1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16</a:t>
            </a:fld>
            <a:endParaRPr/>
          </a:p>
        </p:txBody>
      </p:sp>
      <p:sp>
        <p:nvSpPr>
          <p:cNvPr id="216" name="Google Shape;216;p13"/>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body" idx="1"/>
          </p:nvPr>
        </p:nvSpPr>
        <p:spPr>
          <a:xfrm>
            <a:off x="1024128" y="409303"/>
            <a:ext cx="10437770" cy="5900057"/>
          </a:xfrm>
          <a:prstGeom prst="rect">
            <a:avLst/>
          </a:prstGeom>
          <a:noFill/>
          <a:ln>
            <a:noFill/>
          </a:ln>
        </p:spPr>
        <p:txBody>
          <a:bodyPr spcFirstLastPara="1" wrap="square" lIns="45700" tIns="45700" rIns="45700" bIns="45700" anchor="t" anchorCtr="0">
            <a:normAutofit/>
          </a:bodyPr>
          <a:lstStyle/>
          <a:p>
            <a:pPr marL="91440" lvl="0" indent="-279400" algn="l" rtl="0">
              <a:lnSpc>
                <a:spcPct val="90000"/>
              </a:lnSpc>
              <a:spcBef>
                <a:spcPts val="0"/>
              </a:spcBef>
              <a:spcAft>
                <a:spcPts val="0"/>
              </a:spcAft>
              <a:buSzPts val="4400"/>
              <a:buFont typeface="Twentieth Century"/>
              <a:buAutoNum type="arabicPeriod" startAt="7"/>
            </a:pPr>
            <a:r>
              <a:rPr lang="en-IN" sz="4400" b="1">
                <a:solidFill>
                  <a:srgbClr val="374151"/>
                </a:solidFill>
                <a:latin typeface="Arial"/>
                <a:ea typeface="Arial"/>
                <a:cs typeface="Arial"/>
                <a:sym typeface="Arial"/>
              </a:rPr>
              <a:t>Book Value:</a:t>
            </a:r>
            <a:endParaRPr/>
          </a:p>
          <a:p>
            <a:pPr marL="91440" lvl="0" indent="-279400" algn="l" rtl="0">
              <a:lnSpc>
                <a:spcPct val="90000"/>
              </a:lnSpc>
              <a:spcBef>
                <a:spcPts val="1400"/>
              </a:spcBef>
              <a:spcAft>
                <a:spcPts val="0"/>
              </a:spcAft>
              <a:buSzPts val="4400"/>
              <a:buFont typeface="Twentieth Century"/>
              <a:buAutoNum type="arabicPeriod" startAt="7"/>
            </a:pPr>
            <a:r>
              <a:rPr lang="en-IN" sz="4400" b="1" i="0">
                <a:solidFill>
                  <a:srgbClr val="374151"/>
                </a:solidFill>
                <a:latin typeface="Arial"/>
                <a:ea typeface="Arial"/>
                <a:cs typeface="Arial"/>
                <a:sym typeface="Arial"/>
              </a:rPr>
              <a:t>Management Quality and Governance:</a:t>
            </a:r>
            <a:endParaRPr sz="4400" b="0" i="0">
              <a:solidFill>
                <a:srgbClr val="374151"/>
              </a:solidFill>
              <a:latin typeface="Arial"/>
              <a:ea typeface="Arial"/>
              <a:cs typeface="Arial"/>
              <a:sym typeface="Arial"/>
            </a:endParaRPr>
          </a:p>
          <a:p>
            <a:pPr marL="91440" lvl="0" indent="-279400" algn="l" rtl="0">
              <a:lnSpc>
                <a:spcPct val="90000"/>
              </a:lnSpc>
              <a:spcBef>
                <a:spcPts val="1400"/>
              </a:spcBef>
              <a:spcAft>
                <a:spcPts val="0"/>
              </a:spcAft>
              <a:buSzPts val="4400"/>
              <a:buFont typeface="Twentieth Century"/>
              <a:buAutoNum type="arabicPeriod" startAt="7"/>
            </a:pPr>
            <a:r>
              <a:rPr lang="en-IN" sz="4400" b="1" i="0">
                <a:solidFill>
                  <a:srgbClr val="374151"/>
                </a:solidFill>
                <a:latin typeface="Arial"/>
                <a:ea typeface="Arial"/>
                <a:cs typeface="Arial"/>
                <a:sym typeface="Arial"/>
              </a:rPr>
              <a:t>Market Sentiment:</a:t>
            </a:r>
            <a:endParaRPr sz="4400" b="0" i="0">
              <a:solidFill>
                <a:srgbClr val="374151"/>
              </a:solidFill>
              <a:latin typeface="Arial"/>
              <a:ea typeface="Arial"/>
              <a:cs typeface="Arial"/>
              <a:sym typeface="Arial"/>
            </a:endParaRPr>
          </a:p>
          <a:p>
            <a:pPr marL="91440" lvl="0" indent="-279400" algn="l" rtl="0">
              <a:lnSpc>
                <a:spcPct val="90000"/>
              </a:lnSpc>
              <a:spcBef>
                <a:spcPts val="1400"/>
              </a:spcBef>
              <a:spcAft>
                <a:spcPts val="0"/>
              </a:spcAft>
              <a:buSzPts val="4400"/>
              <a:buFont typeface="Twentieth Century"/>
              <a:buAutoNum type="arabicPeriod" startAt="7"/>
            </a:pPr>
            <a:r>
              <a:rPr lang="en-IN" sz="4400" b="1" i="0">
                <a:solidFill>
                  <a:srgbClr val="374151"/>
                </a:solidFill>
                <a:latin typeface="Arial"/>
                <a:ea typeface="Arial"/>
                <a:cs typeface="Arial"/>
                <a:sym typeface="Arial"/>
              </a:rPr>
              <a:t>Regulatory Environment:</a:t>
            </a:r>
            <a:endParaRPr sz="4400" b="0" i="0">
              <a:solidFill>
                <a:srgbClr val="374151"/>
              </a:solidFill>
              <a:latin typeface="Arial"/>
              <a:ea typeface="Arial"/>
              <a:cs typeface="Arial"/>
              <a:sym typeface="Arial"/>
            </a:endParaRPr>
          </a:p>
          <a:p>
            <a:pPr marL="91440" lvl="0" indent="-279400" algn="l" rtl="0">
              <a:lnSpc>
                <a:spcPct val="90000"/>
              </a:lnSpc>
              <a:spcBef>
                <a:spcPts val="1400"/>
              </a:spcBef>
              <a:spcAft>
                <a:spcPts val="0"/>
              </a:spcAft>
              <a:buSzPts val="4400"/>
              <a:buFont typeface="Twentieth Century"/>
              <a:buAutoNum type="arabicPeriod" startAt="7"/>
            </a:pPr>
            <a:r>
              <a:rPr lang="en-IN" sz="4400" b="1" i="0">
                <a:solidFill>
                  <a:srgbClr val="374151"/>
                </a:solidFill>
                <a:latin typeface="Arial"/>
                <a:ea typeface="Arial"/>
                <a:cs typeface="Arial"/>
                <a:sym typeface="Arial"/>
              </a:rPr>
              <a:t>Global and Geopolitical Factors:</a:t>
            </a:r>
            <a:endParaRPr sz="4400" b="0" i="0">
              <a:solidFill>
                <a:srgbClr val="374151"/>
              </a:solidFill>
              <a:latin typeface="Arial"/>
              <a:ea typeface="Arial"/>
              <a:cs typeface="Arial"/>
              <a:sym typeface="Arial"/>
            </a:endParaRPr>
          </a:p>
          <a:p>
            <a:pPr marL="91440" lvl="0" indent="0" algn="l" rtl="0">
              <a:lnSpc>
                <a:spcPct val="90000"/>
              </a:lnSpc>
              <a:spcBef>
                <a:spcPts val="1400"/>
              </a:spcBef>
              <a:spcAft>
                <a:spcPts val="0"/>
              </a:spcAft>
              <a:buSzPts val="4400"/>
              <a:buNone/>
            </a:pPr>
            <a:endParaRPr sz="4400"/>
          </a:p>
        </p:txBody>
      </p:sp>
      <p:sp>
        <p:nvSpPr>
          <p:cNvPr id="222" name="Google Shape;222;p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17</a:t>
            </a:fld>
            <a:endParaRPr/>
          </a:p>
        </p:txBody>
      </p:sp>
      <p:sp>
        <p:nvSpPr>
          <p:cNvPr id="223" name="Google Shape;223;p14"/>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1024128" y="273378"/>
            <a:ext cx="10786872" cy="1193916"/>
          </a:xfrm>
          <a:prstGeom prst="rect">
            <a:avLst/>
          </a:prstGeom>
          <a:solidFill>
            <a:srgbClr val="7CE1E7"/>
          </a:solid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FF0000"/>
              </a:buClr>
              <a:buSzPts val="4800"/>
              <a:buFont typeface="Twentieth Century"/>
              <a:buNone/>
            </a:pPr>
            <a:r>
              <a:rPr lang="en-IN" sz="4800" dirty="0">
                <a:solidFill>
                  <a:srgbClr val="FF0000"/>
                </a:solidFill>
              </a:rPr>
              <a:t>COMPLEXITIES IN VALUATION OF SHARE &amp; SECURITIES</a:t>
            </a:r>
            <a:endParaRPr dirty="0"/>
          </a:p>
        </p:txBody>
      </p:sp>
      <p:sp>
        <p:nvSpPr>
          <p:cNvPr id="252" name="Google Shape;252;p18"/>
          <p:cNvSpPr txBox="1">
            <a:spLocks noGrp="1"/>
          </p:cNvSpPr>
          <p:nvPr>
            <p:ph type="body" idx="1"/>
          </p:nvPr>
        </p:nvSpPr>
        <p:spPr>
          <a:xfrm>
            <a:off x="1014503" y="2295625"/>
            <a:ext cx="10786872" cy="4023360"/>
          </a:xfrm>
          <a:prstGeom prst="rect">
            <a:avLst/>
          </a:prstGeom>
          <a:noFill/>
          <a:ln>
            <a:noFill/>
          </a:ln>
        </p:spPr>
        <p:txBody>
          <a:bodyPr spcFirstLastPara="1" wrap="square" lIns="45700" tIns="45700" rIns="45700" bIns="45700" anchor="t" anchorCtr="0">
            <a:normAutofit fontScale="85000" lnSpcReduction="20000"/>
          </a:bodyPr>
          <a:lstStyle/>
          <a:p>
            <a:pPr marL="0" lvl="0" indent="0" algn="l" rtl="0">
              <a:lnSpc>
                <a:spcPct val="90000"/>
              </a:lnSpc>
              <a:spcBef>
                <a:spcPts val="0"/>
              </a:spcBef>
              <a:spcAft>
                <a:spcPts val="0"/>
              </a:spcAft>
              <a:buSzPct val="100000"/>
              <a:buNone/>
            </a:pPr>
            <a:r>
              <a:rPr lang="en-IN" sz="4800" b="1">
                <a:solidFill>
                  <a:srgbClr val="FF0000"/>
                </a:solidFill>
                <a:latin typeface="Calibri"/>
                <a:ea typeface="Calibri"/>
                <a:cs typeface="Calibri"/>
                <a:sym typeface="Calibri"/>
              </a:rPr>
              <a:t>BIASNESS - </a:t>
            </a:r>
            <a:r>
              <a:rPr lang="en-IN" sz="4800">
                <a:solidFill>
                  <a:srgbClr val="000000"/>
                </a:solidFill>
                <a:latin typeface="Calibri"/>
                <a:ea typeface="Calibri"/>
                <a:cs typeface="Calibri"/>
                <a:sym typeface="Calibri"/>
              </a:rPr>
              <a:t>information asymmetry, behaviour factors</a:t>
            </a:r>
            <a:endParaRPr sz="4800" b="1">
              <a:solidFill>
                <a:srgbClr val="FF0000"/>
              </a:solidFill>
              <a:latin typeface="Calibri"/>
              <a:ea typeface="Calibri"/>
              <a:cs typeface="Calibri"/>
              <a:sym typeface="Calibri"/>
            </a:endParaRPr>
          </a:p>
          <a:p>
            <a:pPr marL="0" lvl="0" indent="0" algn="l" rtl="0">
              <a:lnSpc>
                <a:spcPct val="90000"/>
              </a:lnSpc>
              <a:spcBef>
                <a:spcPts val="1400"/>
              </a:spcBef>
              <a:spcAft>
                <a:spcPts val="0"/>
              </a:spcAft>
              <a:buSzPct val="100000"/>
              <a:buNone/>
            </a:pPr>
            <a:r>
              <a:rPr lang="en-IN" sz="4800" b="1" i="0" u="none" strike="noStrike">
                <a:solidFill>
                  <a:srgbClr val="FF0000"/>
                </a:solidFill>
                <a:latin typeface="Calibri"/>
                <a:ea typeface="Calibri"/>
                <a:cs typeface="Calibri"/>
                <a:sym typeface="Calibri"/>
              </a:rPr>
              <a:t>UNCERTAINITIES</a:t>
            </a:r>
            <a:r>
              <a:rPr lang="en-IN" sz="4800" b="0" i="0" u="none" strike="noStrike">
                <a:solidFill>
                  <a:srgbClr val="000000"/>
                </a:solidFill>
                <a:latin typeface="Calibri"/>
                <a:ea typeface="Calibri"/>
                <a:cs typeface="Calibri"/>
                <a:sym typeface="Calibri"/>
              </a:rPr>
              <a:t>- Future prospects, regulatory changes, Technological Changes, cyclical and seasonal effect, market dynamics</a:t>
            </a:r>
            <a:endParaRPr/>
          </a:p>
          <a:p>
            <a:pPr marL="0" lvl="0" indent="0" algn="l" rtl="0">
              <a:lnSpc>
                <a:spcPct val="90000"/>
              </a:lnSpc>
              <a:spcBef>
                <a:spcPts val="1400"/>
              </a:spcBef>
              <a:spcAft>
                <a:spcPts val="0"/>
              </a:spcAft>
              <a:buSzPct val="100000"/>
              <a:buNone/>
            </a:pPr>
            <a:r>
              <a:rPr lang="en-IN" sz="4800" b="1" i="0" u="none" strike="noStrike">
                <a:solidFill>
                  <a:srgbClr val="FF0000"/>
                </a:solidFill>
                <a:latin typeface="Calibri"/>
                <a:ea typeface="Calibri"/>
                <a:cs typeface="Calibri"/>
                <a:sym typeface="Calibri"/>
              </a:rPr>
              <a:t>COMPLEXITIES</a:t>
            </a:r>
            <a:r>
              <a:rPr lang="en-IN" sz="5400" b="0" i="0" u="none" strike="noStrike">
                <a:solidFill>
                  <a:srgbClr val="000000"/>
                </a:solidFill>
                <a:latin typeface="Calibri"/>
                <a:ea typeface="Calibri"/>
                <a:cs typeface="Calibri"/>
                <a:sym typeface="Calibri"/>
              </a:rPr>
              <a:t>- </a:t>
            </a:r>
            <a:r>
              <a:rPr lang="en-IN" sz="5400">
                <a:solidFill>
                  <a:srgbClr val="000000"/>
                </a:solidFill>
                <a:latin typeface="Calibri"/>
                <a:ea typeface="Calibri"/>
                <a:cs typeface="Calibri"/>
                <a:sym typeface="Calibri"/>
              </a:rPr>
              <a:t>subjectivity and assumption and approaches, global factors</a:t>
            </a:r>
            <a:endParaRPr sz="5400"/>
          </a:p>
        </p:txBody>
      </p:sp>
      <p:sp>
        <p:nvSpPr>
          <p:cNvPr id="253" name="Google Shape;253;p1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18</a:t>
            </a:fld>
            <a:endParaRPr/>
          </a:p>
        </p:txBody>
      </p:sp>
      <p:sp>
        <p:nvSpPr>
          <p:cNvPr id="254" name="Google Shape;254;p18"/>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extLst>
      <p:ext uri="{BB962C8B-B14F-4D97-AF65-F5344CB8AC3E}">
        <p14:creationId xmlns:p14="http://schemas.microsoft.com/office/powerpoint/2010/main" val="350890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xfrm>
            <a:off x="905578" y="244548"/>
            <a:ext cx="11087948" cy="1371531"/>
          </a:xfrm>
          <a:prstGeom prst="rect">
            <a:avLst/>
          </a:prstGeom>
          <a:solidFill>
            <a:srgbClr val="7CE1E7"/>
          </a:solid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FF0000"/>
              </a:buClr>
              <a:buSzPct val="100000"/>
              <a:buFont typeface="Calibri"/>
              <a:buNone/>
            </a:pPr>
            <a:br>
              <a:rPr lang="en-IN" sz="1800" b="1" i="0" u="none" strike="noStrike" dirty="0">
                <a:solidFill>
                  <a:srgbClr val="FF0000"/>
                </a:solidFill>
                <a:latin typeface="Calibri"/>
                <a:ea typeface="Calibri"/>
                <a:cs typeface="Calibri"/>
                <a:sym typeface="Calibri"/>
              </a:rPr>
            </a:br>
            <a:br>
              <a:rPr lang="en-IN" sz="1800" b="1" i="0" u="none" strike="noStrike" dirty="0">
                <a:solidFill>
                  <a:srgbClr val="FF0000"/>
                </a:solidFill>
                <a:latin typeface="Calibri"/>
                <a:ea typeface="Calibri"/>
                <a:cs typeface="Calibri"/>
                <a:sym typeface="Calibri"/>
              </a:rPr>
            </a:br>
            <a:br>
              <a:rPr lang="en-IN" sz="1800" b="1" i="0" u="none" strike="noStrike" dirty="0">
                <a:solidFill>
                  <a:srgbClr val="FF0000"/>
                </a:solidFill>
                <a:latin typeface="Calibri"/>
                <a:ea typeface="Calibri"/>
                <a:cs typeface="Calibri"/>
                <a:sym typeface="Calibri"/>
              </a:rPr>
            </a:br>
            <a:r>
              <a:rPr lang="en-IN" sz="5300" b="1" i="0" u="none" strike="noStrike" dirty="0">
                <a:solidFill>
                  <a:srgbClr val="FF0000"/>
                </a:solidFill>
                <a:latin typeface="Calibri"/>
                <a:ea typeface="Calibri"/>
                <a:cs typeface="Calibri"/>
                <a:sym typeface="Calibri"/>
              </a:rPr>
              <a:t>STEPS TO BE TAKEN CARE IN VALUE INVESTING</a:t>
            </a:r>
            <a:br>
              <a:rPr lang="en-IN" sz="5300" b="0" i="0" u="none" strike="noStrike" dirty="0">
                <a:solidFill>
                  <a:srgbClr val="000000"/>
                </a:solidFill>
                <a:latin typeface="Calibri"/>
                <a:ea typeface="Calibri"/>
                <a:cs typeface="Calibri"/>
                <a:sym typeface="Calibri"/>
              </a:rPr>
            </a:br>
            <a:endParaRPr dirty="0"/>
          </a:p>
        </p:txBody>
      </p:sp>
      <p:sp>
        <p:nvSpPr>
          <p:cNvPr id="260" name="Google Shape;260;p1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14300" algn="l" rtl="0">
              <a:lnSpc>
                <a:spcPct val="90000"/>
              </a:lnSpc>
              <a:spcBef>
                <a:spcPts val="0"/>
              </a:spcBef>
              <a:spcAft>
                <a:spcPts val="0"/>
              </a:spcAft>
              <a:buSzPts val="1800"/>
              <a:buChar char=" "/>
            </a:pPr>
            <a:r>
              <a:rPr lang="en-IN" sz="1800" b="1" i="0" u="none" strike="noStrike">
                <a:solidFill>
                  <a:srgbClr val="FF0000"/>
                </a:solidFill>
                <a:latin typeface="Calibri"/>
                <a:ea typeface="Calibri"/>
                <a:cs typeface="Calibri"/>
                <a:sym typeface="Calibri"/>
              </a:rPr>
              <a:t> </a:t>
            </a:r>
            <a:r>
              <a:rPr lang="en-IN" sz="4800" b="1" i="0" u="none" strike="noStrike">
                <a:solidFill>
                  <a:srgbClr val="FF0000"/>
                </a:solidFill>
                <a:latin typeface="Calibri"/>
                <a:ea typeface="Calibri"/>
                <a:cs typeface="Calibri"/>
                <a:sym typeface="Calibri"/>
              </a:rPr>
              <a:t>1) KNOWLEDGE/HARD WORK  </a:t>
            </a:r>
            <a:endParaRPr/>
          </a:p>
          <a:p>
            <a:pPr marL="91440" lvl="0" indent="-304800" algn="l" rtl="0">
              <a:lnSpc>
                <a:spcPct val="90000"/>
              </a:lnSpc>
              <a:spcBef>
                <a:spcPts val="1400"/>
              </a:spcBef>
              <a:spcAft>
                <a:spcPts val="0"/>
              </a:spcAft>
              <a:buSzPts val="4800"/>
              <a:buChar char=" "/>
            </a:pPr>
            <a:r>
              <a:rPr lang="en-IN" sz="4800" b="1" i="0" u="none" strike="noStrike">
                <a:solidFill>
                  <a:srgbClr val="FF0000"/>
                </a:solidFill>
                <a:latin typeface="Calibri"/>
                <a:ea typeface="Calibri"/>
                <a:cs typeface="Calibri"/>
                <a:sym typeface="Calibri"/>
              </a:rPr>
              <a:t>2) DISCIPLINE    </a:t>
            </a:r>
            <a:endParaRPr/>
          </a:p>
          <a:p>
            <a:pPr marL="91440" lvl="0" indent="-304800" algn="l" rtl="0">
              <a:lnSpc>
                <a:spcPct val="90000"/>
              </a:lnSpc>
              <a:spcBef>
                <a:spcPts val="1400"/>
              </a:spcBef>
              <a:spcAft>
                <a:spcPts val="0"/>
              </a:spcAft>
              <a:buSzPts val="4800"/>
              <a:buChar char=" "/>
            </a:pPr>
            <a:r>
              <a:rPr lang="en-IN" sz="4800" b="1" i="0" u="none" strike="noStrike">
                <a:solidFill>
                  <a:srgbClr val="FF0000"/>
                </a:solidFill>
                <a:latin typeface="Calibri"/>
                <a:ea typeface="Calibri"/>
                <a:cs typeface="Calibri"/>
                <a:sym typeface="Calibri"/>
              </a:rPr>
              <a:t>3) COURAGE   </a:t>
            </a:r>
            <a:endParaRPr/>
          </a:p>
          <a:p>
            <a:pPr marL="91440" lvl="0" indent="-304800" algn="l" rtl="0">
              <a:lnSpc>
                <a:spcPct val="90000"/>
              </a:lnSpc>
              <a:spcBef>
                <a:spcPts val="1400"/>
              </a:spcBef>
              <a:spcAft>
                <a:spcPts val="0"/>
              </a:spcAft>
              <a:buSzPts val="4800"/>
              <a:buChar char=" "/>
            </a:pPr>
            <a:r>
              <a:rPr lang="en-IN" sz="4800" b="1" i="0" u="none" strike="noStrike">
                <a:solidFill>
                  <a:srgbClr val="FF0000"/>
                </a:solidFill>
                <a:latin typeface="Calibri"/>
                <a:ea typeface="Calibri"/>
                <a:cs typeface="Calibri"/>
                <a:sym typeface="Calibri"/>
              </a:rPr>
              <a:t>4) PATIENCE</a:t>
            </a:r>
            <a:r>
              <a:rPr lang="en-IN" sz="5400"/>
              <a:t> </a:t>
            </a:r>
            <a:endParaRPr/>
          </a:p>
        </p:txBody>
      </p:sp>
      <p:sp>
        <p:nvSpPr>
          <p:cNvPr id="261" name="Google Shape;261;p1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19</a:t>
            </a:fld>
            <a:endParaRPr/>
          </a:p>
        </p:txBody>
      </p:sp>
      <p:sp>
        <p:nvSpPr>
          <p:cNvPr id="262" name="Google Shape;262;p19"/>
          <p:cNvSpPr txBox="1"/>
          <p:nvPr/>
        </p:nvSpPr>
        <p:spPr>
          <a:xfrm>
            <a:off x="905577" y="1722407"/>
            <a:ext cx="11087947" cy="461665"/>
          </a:xfrm>
          <a:prstGeom prst="rect">
            <a:avLst/>
          </a:prstGeom>
          <a:solidFill>
            <a:srgbClr val="D0EEF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i="0" u="none" strike="noStrike" cap="none">
                <a:solidFill>
                  <a:srgbClr val="305250"/>
                </a:solidFill>
                <a:latin typeface="Calibri"/>
                <a:ea typeface="Calibri"/>
                <a:cs typeface="Calibri"/>
                <a:sym typeface="Calibri"/>
              </a:rPr>
              <a:t>VALUE INVESTING IS SIMPLE BUT NOT EASY - WARRANT BUFFET</a:t>
            </a:r>
            <a:r>
              <a:rPr lang="en-IN" sz="2400" b="1" i="0" u="none" strike="noStrike" cap="none">
                <a:solidFill>
                  <a:srgbClr val="305250"/>
                </a:solidFill>
                <a:latin typeface="Twentieth Century"/>
                <a:ea typeface="Twentieth Century"/>
                <a:cs typeface="Twentieth Century"/>
                <a:sym typeface="Twentieth Century"/>
              </a:rPr>
              <a:t> </a:t>
            </a:r>
            <a:endParaRPr sz="2400" b="1">
              <a:solidFill>
                <a:srgbClr val="305250"/>
              </a:solidFill>
              <a:latin typeface="Twentieth Century"/>
              <a:ea typeface="Twentieth Century"/>
              <a:cs typeface="Twentieth Century"/>
              <a:sym typeface="Twentieth Century"/>
            </a:endParaRPr>
          </a:p>
        </p:txBody>
      </p:sp>
      <p:sp>
        <p:nvSpPr>
          <p:cNvPr id="263" name="Google Shape;263;p19"/>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u="none">
                <a:solidFill>
                  <a:srgbClr val="0C0C0C"/>
                </a:solidFill>
                <a:latin typeface="Arial Narrow"/>
                <a:ea typeface="Arial Narrow"/>
                <a:cs typeface="Arial Narrow"/>
                <a:sym typeface="Arial Narrow"/>
              </a:rPr>
              <a:t>CA MANISH GADIA, REGISTERED VALUER (IBBI)                                    M 98303 28772                        E: manish@jmpassociates.com</a:t>
            </a:r>
            <a:r>
              <a:rPr lang="en-IN" sz="1800" b="1" u="none">
                <a:solidFill>
                  <a:srgbClr val="0C0C0C"/>
                </a:solidFill>
                <a:latin typeface="Twentieth Century"/>
                <a:ea typeface="Twentieth Century"/>
                <a:cs typeface="Twentieth Century"/>
                <a:sym typeface="Twentieth Century"/>
              </a:rPr>
              <a:t>  </a:t>
            </a:r>
            <a:endParaRPr/>
          </a:p>
        </p:txBody>
      </p:sp>
    </p:spTree>
    <p:extLst>
      <p:ext uri="{BB962C8B-B14F-4D97-AF65-F5344CB8AC3E}">
        <p14:creationId xmlns:p14="http://schemas.microsoft.com/office/powerpoint/2010/main" val="216121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3618865" y="4632960"/>
            <a:ext cx="6144895" cy="716439"/>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Clr>
                <a:srgbClr val="0C0C0C"/>
              </a:buClr>
              <a:buSzPts val="2000"/>
              <a:buFont typeface="Twentieth Century"/>
              <a:buNone/>
            </a:pPr>
            <a:r>
              <a:rPr lang="en-IN" sz="2000"/>
              <a:t>CA MANISH GADIA- REGD. VALUER (IBBI)</a:t>
            </a:r>
            <a:endParaRPr/>
          </a:p>
        </p:txBody>
      </p:sp>
      <p:sp>
        <p:nvSpPr>
          <p:cNvPr id="108" name="Google Shape;108;p2"/>
          <p:cNvSpPr/>
          <p:nvPr/>
        </p:nvSpPr>
        <p:spPr>
          <a:xfrm>
            <a:off x="7762240" y="3576320"/>
            <a:ext cx="1273239" cy="3556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09" name="Google Shape;109;p2"/>
          <p:cNvSpPr/>
          <p:nvPr/>
        </p:nvSpPr>
        <p:spPr>
          <a:xfrm>
            <a:off x="7762240" y="4033520"/>
            <a:ext cx="2138131" cy="49784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10" name="Google Shape;110;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1" name="Google Shape;111;p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1024128" y="231006"/>
            <a:ext cx="9720072" cy="866275"/>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70C0"/>
              </a:buClr>
              <a:buSzPts val="5000"/>
              <a:buFont typeface="Twentieth Century"/>
              <a:buNone/>
            </a:pPr>
            <a:r>
              <a:rPr lang="en-IN">
                <a:solidFill>
                  <a:srgbClr val="0070C0"/>
                </a:solidFill>
              </a:rPr>
              <a:t>VALUATION MYTHS</a:t>
            </a:r>
            <a:endParaRPr/>
          </a:p>
        </p:txBody>
      </p:sp>
      <p:sp>
        <p:nvSpPr>
          <p:cNvPr id="244" name="Google Shape;244;p17"/>
          <p:cNvSpPr txBox="1">
            <a:spLocks noGrp="1"/>
          </p:cNvSpPr>
          <p:nvPr>
            <p:ph type="body" idx="1"/>
          </p:nvPr>
        </p:nvSpPr>
        <p:spPr>
          <a:xfrm>
            <a:off x="1024128" y="1535228"/>
            <a:ext cx="10692951" cy="4642287"/>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Noto Sans Symbols"/>
              <a:buChar char="❖"/>
            </a:pPr>
            <a:r>
              <a:rPr lang="en-IN"/>
              <a:t>That business should be valued only when it is required to be </a:t>
            </a:r>
            <a:r>
              <a:rPr lang="en-IN">
                <a:solidFill>
                  <a:srgbClr val="FF0000"/>
                </a:solidFill>
              </a:rPr>
              <a:t>sold</a:t>
            </a:r>
            <a:endParaRPr/>
          </a:p>
          <a:p>
            <a:pPr marL="91440" lvl="0" indent="-139700" algn="l" rtl="0">
              <a:lnSpc>
                <a:spcPct val="90000"/>
              </a:lnSpc>
              <a:spcBef>
                <a:spcPts val="1400"/>
              </a:spcBef>
              <a:spcAft>
                <a:spcPts val="0"/>
              </a:spcAft>
              <a:buSzPts val="2200"/>
              <a:buFont typeface="Noto Sans Symbols"/>
              <a:buChar char="❖"/>
            </a:pPr>
            <a:r>
              <a:rPr lang="en-IN"/>
              <a:t>Valuation provides a </a:t>
            </a:r>
            <a:r>
              <a:rPr lang="en-IN">
                <a:solidFill>
                  <a:srgbClr val="FF0000"/>
                </a:solidFill>
              </a:rPr>
              <a:t>precise</a:t>
            </a:r>
            <a:r>
              <a:rPr lang="en-IN"/>
              <a:t> value of share &amp; securities</a:t>
            </a:r>
            <a:endParaRPr/>
          </a:p>
          <a:p>
            <a:pPr marL="91440" lvl="0" indent="-139700" algn="l" rtl="0">
              <a:lnSpc>
                <a:spcPct val="90000"/>
              </a:lnSpc>
              <a:spcBef>
                <a:spcPts val="1400"/>
              </a:spcBef>
              <a:spcAft>
                <a:spcPts val="0"/>
              </a:spcAft>
              <a:buSzPts val="2200"/>
              <a:buFont typeface="Noto Sans Symbols"/>
              <a:buChar char="❖"/>
            </a:pPr>
            <a:r>
              <a:rPr lang="en-IN"/>
              <a:t>No need for </a:t>
            </a:r>
            <a:r>
              <a:rPr lang="en-IN">
                <a:solidFill>
                  <a:srgbClr val="FF0000"/>
                </a:solidFill>
              </a:rPr>
              <a:t>outside valuer</a:t>
            </a:r>
            <a:r>
              <a:rPr lang="en-IN"/>
              <a:t>, the owner can value their business themselves.</a:t>
            </a:r>
            <a:endParaRPr/>
          </a:p>
          <a:p>
            <a:pPr marL="91440" lvl="0" indent="-139700" algn="l" rtl="0">
              <a:lnSpc>
                <a:spcPct val="90000"/>
              </a:lnSpc>
              <a:spcBef>
                <a:spcPts val="1400"/>
              </a:spcBef>
              <a:spcAft>
                <a:spcPts val="0"/>
              </a:spcAft>
              <a:buSzPts val="2200"/>
              <a:buFont typeface="Noto Sans Symbols"/>
              <a:buChar char="❖"/>
            </a:pPr>
            <a:r>
              <a:rPr lang="en-IN">
                <a:solidFill>
                  <a:srgbClr val="FF0000"/>
                </a:solidFill>
              </a:rPr>
              <a:t>Comparison</a:t>
            </a:r>
            <a:r>
              <a:rPr lang="en-IN"/>
              <a:t> with local competitor</a:t>
            </a:r>
            <a:endParaRPr/>
          </a:p>
          <a:p>
            <a:pPr marL="91440" lvl="0" indent="-139700" algn="l" rtl="0">
              <a:lnSpc>
                <a:spcPct val="90000"/>
              </a:lnSpc>
              <a:spcBef>
                <a:spcPts val="1400"/>
              </a:spcBef>
              <a:spcAft>
                <a:spcPts val="0"/>
              </a:spcAft>
              <a:buSzPts val="2200"/>
              <a:buFont typeface="Noto Sans Symbols"/>
              <a:buChar char="❖"/>
            </a:pPr>
            <a:r>
              <a:rPr lang="en-IN"/>
              <a:t>No valuation in case of </a:t>
            </a:r>
            <a:r>
              <a:rPr lang="en-IN">
                <a:solidFill>
                  <a:srgbClr val="FF0000"/>
                </a:solidFill>
              </a:rPr>
              <a:t>loss</a:t>
            </a:r>
            <a:r>
              <a:rPr lang="en-IN"/>
              <a:t> in business</a:t>
            </a:r>
            <a:endParaRPr/>
          </a:p>
          <a:p>
            <a:pPr marL="91440" lvl="0" indent="-139700" algn="l" rtl="0">
              <a:lnSpc>
                <a:spcPct val="90000"/>
              </a:lnSpc>
              <a:spcBef>
                <a:spcPts val="1400"/>
              </a:spcBef>
              <a:spcAft>
                <a:spcPts val="0"/>
              </a:spcAft>
              <a:buSzPts val="2200"/>
              <a:buFont typeface="Noto Sans Symbols"/>
              <a:buChar char="❖"/>
            </a:pPr>
            <a:r>
              <a:rPr lang="en-IN"/>
              <a:t>Valuer uses </a:t>
            </a:r>
            <a:r>
              <a:rPr lang="en-IN" b="1">
                <a:solidFill>
                  <a:srgbClr val="FF0000"/>
                </a:solidFill>
              </a:rPr>
              <a:t>specific</a:t>
            </a:r>
            <a:r>
              <a:rPr lang="en-IN"/>
              <a:t> </a:t>
            </a:r>
            <a:r>
              <a:rPr lang="en-IN">
                <a:solidFill>
                  <a:srgbClr val="FF0000"/>
                </a:solidFill>
              </a:rPr>
              <a:t>formula</a:t>
            </a:r>
            <a:r>
              <a:rPr lang="en-IN"/>
              <a:t> for valuation</a:t>
            </a:r>
            <a:endParaRPr/>
          </a:p>
          <a:p>
            <a:pPr marL="91440" lvl="0" indent="-139700" algn="l" rtl="0">
              <a:lnSpc>
                <a:spcPct val="90000"/>
              </a:lnSpc>
              <a:spcBef>
                <a:spcPts val="1400"/>
              </a:spcBef>
              <a:spcAft>
                <a:spcPts val="0"/>
              </a:spcAft>
              <a:buSzPts val="2200"/>
              <a:buFont typeface="Noto Sans Symbols"/>
              <a:buChar char="❖"/>
            </a:pPr>
            <a:r>
              <a:rPr lang="en-IN"/>
              <a:t>Valuation depends on good </a:t>
            </a:r>
            <a:r>
              <a:rPr lang="en-IN">
                <a:solidFill>
                  <a:srgbClr val="FF0000"/>
                </a:solidFill>
              </a:rPr>
              <a:t>negotiation power</a:t>
            </a:r>
            <a:endParaRPr/>
          </a:p>
          <a:p>
            <a:pPr marL="91440" lvl="0" indent="-139700" algn="l" rtl="0">
              <a:lnSpc>
                <a:spcPct val="90000"/>
              </a:lnSpc>
              <a:spcBef>
                <a:spcPts val="1400"/>
              </a:spcBef>
              <a:spcAft>
                <a:spcPts val="0"/>
              </a:spcAft>
              <a:buSzPts val="2200"/>
              <a:buFont typeface="Noto Sans Symbols"/>
              <a:buChar char="❖"/>
            </a:pPr>
            <a:r>
              <a:rPr lang="en-IN"/>
              <a:t>A single Valuation can serve purpose for </a:t>
            </a:r>
            <a:r>
              <a:rPr lang="en-IN">
                <a:solidFill>
                  <a:srgbClr val="FF0000"/>
                </a:solidFill>
              </a:rPr>
              <a:t>long term</a:t>
            </a:r>
            <a:r>
              <a:rPr lang="en-IN"/>
              <a:t>.</a:t>
            </a:r>
            <a:endParaRPr/>
          </a:p>
          <a:p>
            <a:pPr marL="91440" lvl="0" indent="-139700" algn="l" rtl="0">
              <a:lnSpc>
                <a:spcPct val="90000"/>
              </a:lnSpc>
              <a:spcBef>
                <a:spcPts val="1400"/>
              </a:spcBef>
              <a:spcAft>
                <a:spcPts val="0"/>
              </a:spcAft>
              <a:buSzPts val="2200"/>
              <a:buFont typeface="Noto Sans Symbols"/>
              <a:buChar char="❖"/>
            </a:pPr>
            <a:r>
              <a:rPr lang="en-IN"/>
              <a:t>Valuation is </a:t>
            </a:r>
            <a:r>
              <a:rPr lang="en-IN">
                <a:solidFill>
                  <a:srgbClr val="FF0000"/>
                </a:solidFill>
              </a:rPr>
              <a:t>worthless</a:t>
            </a:r>
            <a:r>
              <a:rPr lang="en-IN"/>
              <a:t> as it involves lot of assumption</a:t>
            </a:r>
            <a:endParaRPr/>
          </a:p>
          <a:p>
            <a:pPr marL="91440" lvl="0" indent="0" algn="l" rtl="0">
              <a:lnSpc>
                <a:spcPct val="90000"/>
              </a:lnSpc>
              <a:spcBef>
                <a:spcPts val="1400"/>
              </a:spcBef>
              <a:spcAft>
                <a:spcPts val="0"/>
              </a:spcAft>
              <a:buSzPts val="2200"/>
              <a:buFont typeface="Noto Sans Symbols"/>
              <a:buNone/>
            </a:pPr>
            <a:endParaRPr>
              <a:solidFill>
                <a:srgbClr val="FF0000"/>
              </a:solidFill>
            </a:endParaRPr>
          </a:p>
          <a:p>
            <a:pPr marL="91440" lvl="0" indent="0" algn="l" rtl="0">
              <a:lnSpc>
                <a:spcPct val="90000"/>
              </a:lnSpc>
              <a:spcBef>
                <a:spcPts val="1400"/>
              </a:spcBef>
              <a:spcAft>
                <a:spcPts val="0"/>
              </a:spcAft>
              <a:buSzPts val="2200"/>
              <a:buFont typeface="Noto Sans Symbols"/>
              <a:buNone/>
            </a:pPr>
            <a:endParaRPr/>
          </a:p>
          <a:p>
            <a:pPr marL="91440" lvl="0" indent="0" algn="l" rtl="0">
              <a:lnSpc>
                <a:spcPct val="90000"/>
              </a:lnSpc>
              <a:spcBef>
                <a:spcPts val="1400"/>
              </a:spcBef>
              <a:spcAft>
                <a:spcPts val="0"/>
              </a:spcAft>
              <a:buSzPts val="2200"/>
              <a:buFont typeface="Noto Sans Symbols"/>
              <a:buNone/>
            </a:pPr>
            <a:endParaRPr/>
          </a:p>
          <a:p>
            <a:pPr marL="91440" lvl="0" indent="0" algn="l" rtl="0">
              <a:lnSpc>
                <a:spcPct val="90000"/>
              </a:lnSpc>
              <a:spcBef>
                <a:spcPts val="1400"/>
              </a:spcBef>
              <a:spcAft>
                <a:spcPts val="0"/>
              </a:spcAft>
              <a:buSzPts val="2200"/>
              <a:buFont typeface="Noto Sans Symbols"/>
              <a:buNone/>
            </a:pPr>
            <a:endParaRPr/>
          </a:p>
          <a:p>
            <a:pPr marL="91440" lvl="0" indent="0" algn="l" rtl="0">
              <a:lnSpc>
                <a:spcPct val="90000"/>
              </a:lnSpc>
              <a:spcBef>
                <a:spcPts val="1400"/>
              </a:spcBef>
              <a:spcAft>
                <a:spcPts val="0"/>
              </a:spcAft>
              <a:buSzPts val="2200"/>
              <a:buFont typeface="Noto Sans Symbols"/>
              <a:buNone/>
            </a:pPr>
            <a:endParaRPr/>
          </a:p>
        </p:txBody>
      </p:sp>
      <p:sp>
        <p:nvSpPr>
          <p:cNvPr id="245" name="Google Shape;245;p1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20</a:t>
            </a:fld>
            <a:endParaRPr/>
          </a:p>
        </p:txBody>
      </p:sp>
      <p:sp>
        <p:nvSpPr>
          <p:cNvPr id="246" name="Google Shape;246;p17"/>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extLst>
      <p:ext uri="{BB962C8B-B14F-4D97-AF65-F5344CB8AC3E}">
        <p14:creationId xmlns:p14="http://schemas.microsoft.com/office/powerpoint/2010/main" val="350179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5"/>
          <p:cNvPicPr preferRelativeResize="0">
            <a:picLocks noGrp="1"/>
          </p:cNvPicPr>
          <p:nvPr>
            <p:ph type="body" idx="1"/>
          </p:nvPr>
        </p:nvPicPr>
        <p:blipFill rotWithShape="1">
          <a:blip r:embed="rId3">
            <a:alphaModFix/>
          </a:blip>
          <a:srcRect/>
          <a:stretch/>
        </p:blipFill>
        <p:spPr>
          <a:xfrm>
            <a:off x="0" y="-25488"/>
            <a:ext cx="12191999" cy="6883488"/>
          </a:xfrm>
          <a:prstGeom prst="rect">
            <a:avLst/>
          </a:prstGeom>
          <a:noFill/>
          <a:ln>
            <a:noFill/>
          </a:ln>
        </p:spPr>
      </p:pic>
      <p:sp>
        <p:nvSpPr>
          <p:cNvPr id="229" name="Google Shape;229;p1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962024" y="38982"/>
            <a:ext cx="10991164" cy="779725"/>
          </a:xfrm>
          <a:prstGeom prst="rect">
            <a:avLst/>
          </a:prstGeom>
          <a:solidFill>
            <a:srgbClr val="7CE1E7"/>
          </a:solid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accent1"/>
              </a:buClr>
              <a:buSzPct val="100000"/>
              <a:buFont typeface="Twentieth Century"/>
              <a:buNone/>
            </a:pPr>
            <a:r>
              <a:rPr lang="en-IN" sz="3600" dirty="0">
                <a:solidFill>
                  <a:schemeClr val="accent1"/>
                </a:solidFill>
              </a:rPr>
              <a:t>DIFFERENT APPROACH AND METHODS  FOR VALUATION</a:t>
            </a:r>
            <a:endParaRPr sz="3600" dirty="0"/>
          </a:p>
        </p:txBody>
      </p:sp>
      <p:sp>
        <p:nvSpPr>
          <p:cNvPr id="235" name="Google Shape;235;p16"/>
          <p:cNvSpPr txBox="1">
            <a:spLocks noGrp="1"/>
          </p:cNvSpPr>
          <p:nvPr>
            <p:ph type="body" idx="1"/>
          </p:nvPr>
        </p:nvSpPr>
        <p:spPr>
          <a:xfrm>
            <a:off x="1023938" y="818708"/>
            <a:ext cx="10144126" cy="4515294"/>
          </a:xfrm>
          <a:prstGeom prst="rect">
            <a:avLst/>
          </a:prstGeom>
          <a:solidFill>
            <a:schemeClr val="lt1"/>
          </a:solidFill>
          <a:ln w="15875" cap="flat" cmpd="sng">
            <a:solidFill>
              <a:schemeClr val="accent1"/>
            </a:solidFill>
            <a:prstDash val="solid"/>
            <a:round/>
            <a:headEnd type="none" w="sm" len="sm"/>
            <a:tailEnd type="none" w="sm" len="sm"/>
          </a:ln>
        </p:spPr>
        <p:txBody>
          <a:bodyPr spcFirstLastPara="1" wrap="square" lIns="45700" tIns="45700" rIns="45700" bIns="45700" anchor="t" anchorCtr="0">
            <a:normAutofit fontScale="92500" lnSpcReduction="10000"/>
          </a:bodyPr>
          <a:lstStyle/>
          <a:p>
            <a:pPr marL="265176" lvl="1" indent="-187960" algn="l" rtl="0">
              <a:lnSpc>
                <a:spcPct val="90000"/>
              </a:lnSpc>
              <a:spcBef>
                <a:spcPts val="0"/>
              </a:spcBef>
              <a:spcAft>
                <a:spcPts val="0"/>
              </a:spcAft>
              <a:buSzPct val="100000"/>
              <a:buChar char="🢝"/>
            </a:pPr>
            <a:r>
              <a:rPr lang="en-IN" sz="3200">
                <a:solidFill>
                  <a:schemeClr val="dk1"/>
                </a:solidFill>
                <a:latin typeface="Twentieth Century"/>
                <a:ea typeface="Twentieth Century"/>
                <a:cs typeface="Twentieth Century"/>
                <a:sym typeface="Twentieth Century"/>
              </a:rPr>
              <a:t>Asset Approach</a:t>
            </a:r>
            <a:endParaRPr/>
          </a:p>
          <a:p>
            <a:pPr marL="777240" lvl="4" indent="-140970" algn="l" rtl="0">
              <a:lnSpc>
                <a:spcPct val="90000"/>
              </a:lnSpc>
              <a:spcBef>
                <a:spcPts val="600"/>
              </a:spcBef>
              <a:spcAft>
                <a:spcPts val="0"/>
              </a:spcAft>
              <a:buSzPct val="100000"/>
              <a:buFont typeface="Noto Sans Symbols"/>
              <a:buChar char="⮚"/>
            </a:pPr>
            <a:r>
              <a:rPr lang="en-IN" sz="2400">
                <a:solidFill>
                  <a:schemeClr val="dk1"/>
                </a:solidFill>
                <a:latin typeface="Twentieth Century"/>
                <a:ea typeface="Twentieth Century"/>
                <a:cs typeface="Twentieth Century"/>
                <a:sym typeface="Twentieth Century"/>
              </a:rPr>
              <a:t>Net Asset Value method (NAV)</a:t>
            </a:r>
            <a:endParaRPr/>
          </a:p>
          <a:p>
            <a:pPr marL="777240" lvl="4" indent="-140970" algn="l" rtl="0">
              <a:lnSpc>
                <a:spcPct val="90000"/>
              </a:lnSpc>
              <a:spcBef>
                <a:spcPts val="600"/>
              </a:spcBef>
              <a:spcAft>
                <a:spcPts val="0"/>
              </a:spcAft>
              <a:buSzPct val="100000"/>
              <a:buFont typeface="Noto Sans Symbols"/>
              <a:buChar char="⮚"/>
            </a:pPr>
            <a:r>
              <a:rPr lang="en-IN" sz="2400">
                <a:solidFill>
                  <a:schemeClr val="dk1"/>
                </a:solidFill>
                <a:latin typeface="Twentieth Century"/>
                <a:ea typeface="Twentieth Century"/>
                <a:cs typeface="Twentieth Century"/>
                <a:sym typeface="Twentieth Century"/>
              </a:rPr>
              <a:t>Sum of Part valuation (SPV)</a:t>
            </a:r>
            <a:endParaRPr/>
          </a:p>
          <a:p>
            <a:pPr marL="777240" lvl="4" indent="-140970" algn="l" rtl="0">
              <a:lnSpc>
                <a:spcPct val="90000"/>
              </a:lnSpc>
              <a:spcBef>
                <a:spcPts val="600"/>
              </a:spcBef>
              <a:spcAft>
                <a:spcPts val="0"/>
              </a:spcAft>
              <a:buSzPct val="100000"/>
              <a:buFont typeface="Noto Sans Symbols"/>
              <a:buChar char="⮚"/>
            </a:pPr>
            <a:r>
              <a:rPr lang="en-IN" sz="2400">
                <a:solidFill>
                  <a:schemeClr val="dk1"/>
                </a:solidFill>
                <a:latin typeface="Twentieth Century"/>
                <a:ea typeface="Twentieth Century"/>
                <a:cs typeface="Twentieth Century"/>
                <a:sym typeface="Twentieth Century"/>
              </a:rPr>
              <a:t>Liquidation Value (LV)</a:t>
            </a:r>
            <a:endParaRPr/>
          </a:p>
          <a:p>
            <a:pPr marL="265176" lvl="1" indent="-187960" algn="l" rtl="0">
              <a:lnSpc>
                <a:spcPct val="90000"/>
              </a:lnSpc>
              <a:spcBef>
                <a:spcPts val="600"/>
              </a:spcBef>
              <a:spcAft>
                <a:spcPts val="0"/>
              </a:spcAft>
              <a:buSzPct val="100000"/>
              <a:buChar char="🢝"/>
            </a:pPr>
            <a:r>
              <a:rPr lang="en-IN" sz="3200">
                <a:solidFill>
                  <a:schemeClr val="dk1"/>
                </a:solidFill>
                <a:latin typeface="Twentieth Century"/>
                <a:ea typeface="Twentieth Century"/>
                <a:cs typeface="Twentieth Century"/>
                <a:sym typeface="Twentieth Century"/>
              </a:rPr>
              <a:t>Market Approach</a:t>
            </a:r>
            <a:endParaRPr/>
          </a:p>
          <a:p>
            <a:pPr marL="777240" lvl="4" indent="-140970" algn="l" rtl="0">
              <a:lnSpc>
                <a:spcPct val="90000"/>
              </a:lnSpc>
              <a:spcBef>
                <a:spcPts val="600"/>
              </a:spcBef>
              <a:spcAft>
                <a:spcPts val="0"/>
              </a:spcAft>
              <a:buSzPct val="100000"/>
              <a:buFont typeface="Noto Sans Symbols"/>
              <a:buChar char="⮚"/>
            </a:pPr>
            <a:r>
              <a:rPr lang="en-IN" sz="2400">
                <a:solidFill>
                  <a:schemeClr val="dk1"/>
                </a:solidFill>
                <a:latin typeface="Twentieth Century"/>
                <a:ea typeface="Twentieth Century"/>
                <a:cs typeface="Twentieth Century"/>
                <a:sym typeface="Twentieth Century"/>
              </a:rPr>
              <a:t>Market Price method (MPM)</a:t>
            </a:r>
            <a:endParaRPr/>
          </a:p>
          <a:p>
            <a:pPr marL="777240" lvl="4" indent="-140970" algn="l" rtl="0">
              <a:lnSpc>
                <a:spcPct val="90000"/>
              </a:lnSpc>
              <a:spcBef>
                <a:spcPts val="600"/>
              </a:spcBef>
              <a:spcAft>
                <a:spcPts val="0"/>
              </a:spcAft>
              <a:buSzPct val="100000"/>
              <a:buFont typeface="Noto Sans Symbols"/>
              <a:buChar char="⮚"/>
            </a:pPr>
            <a:r>
              <a:rPr lang="en-IN" sz="2400">
                <a:solidFill>
                  <a:schemeClr val="dk1"/>
                </a:solidFill>
                <a:latin typeface="Twentieth Century"/>
                <a:ea typeface="Twentieth Century"/>
                <a:cs typeface="Twentieth Century"/>
                <a:sym typeface="Twentieth Century"/>
              </a:rPr>
              <a:t>Comparable Companies Multiple Method (CCM)</a:t>
            </a:r>
            <a:endParaRPr/>
          </a:p>
          <a:p>
            <a:pPr marL="777240" lvl="4" indent="-140970" algn="l" rtl="0">
              <a:lnSpc>
                <a:spcPct val="90000"/>
              </a:lnSpc>
              <a:spcBef>
                <a:spcPts val="600"/>
              </a:spcBef>
              <a:spcAft>
                <a:spcPts val="0"/>
              </a:spcAft>
              <a:buSzPct val="100000"/>
              <a:buFont typeface="Noto Sans Symbols"/>
              <a:buChar char="⮚"/>
            </a:pPr>
            <a:r>
              <a:rPr lang="en-IN" sz="2400">
                <a:solidFill>
                  <a:schemeClr val="dk1"/>
                </a:solidFill>
                <a:latin typeface="Twentieth Century"/>
                <a:ea typeface="Twentieth Century"/>
                <a:cs typeface="Twentieth Century"/>
                <a:sym typeface="Twentieth Century"/>
              </a:rPr>
              <a:t>Comparable Transaction Multiple Method (CTM)</a:t>
            </a:r>
            <a:endParaRPr/>
          </a:p>
          <a:p>
            <a:pPr marL="265176" lvl="1" indent="-187960" algn="l" rtl="0">
              <a:lnSpc>
                <a:spcPct val="90000"/>
              </a:lnSpc>
              <a:spcBef>
                <a:spcPts val="600"/>
              </a:spcBef>
              <a:spcAft>
                <a:spcPts val="0"/>
              </a:spcAft>
              <a:buSzPct val="100000"/>
              <a:buChar char="🢝"/>
            </a:pPr>
            <a:r>
              <a:rPr lang="en-IN" sz="3200">
                <a:solidFill>
                  <a:schemeClr val="dk1"/>
                </a:solidFill>
                <a:latin typeface="Twentieth Century"/>
                <a:ea typeface="Twentieth Century"/>
                <a:cs typeface="Twentieth Century"/>
                <a:sym typeface="Twentieth Century"/>
              </a:rPr>
              <a:t>Income Approach (Intrinsic Approach)</a:t>
            </a:r>
            <a:endParaRPr/>
          </a:p>
          <a:p>
            <a:pPr marL="777240" lvl="4" indent="-140970" algn="l" rtl="0">
              <a:lnSpc>
                <a:spcPct val="90000"/>
              </a:lnSpc>
              <a:spcBef>
                <a:spcPts val="600"/>
              </a:spcBef>
              <a:spcAft>
                <a:spcPts val="0"/>
              </a:spcAft>
              <a:buSzPct val="100000"/>
              <a:buFont typeface="Noto Sans Symbols"/>
              <a:buChar char="⮚"/>
            </a:pPr>
            <a:r>
              <a:rPr lang="en-IN" sz="2400">
                <a:solidFill>
                  <a:schemeClr val="dk1"/>
                </a:solidFill>
                <a:latin typeface="Twentieth Century"/>
                <a:ea typeface="Twentieth Century"/>
                <a:cs typeface="Twentieth Century"/>
                <a:sym typeface="Twentieth Century"/>
              </a:rPr>
              <a:t>DCF method</a:t>
            </a:r>
            <a:endParaRPr/>
          </a:p>
          <a:p>
            <a:pPr marL="1216152" lvl="7" indent="-129222" algn="l" rtl="0">
              <a:lnSpc>
                <a:spcPct val="90000"/>
              </a:lnSpc>
              <a:spcBef>
                <a:spcPts val="600"/>
              </a:spcBef>
              <a:spcAft>
                <a:spcPts val="0"/>
              </a:spcAft>
              <a:buSzPct val="100000"/>
              <a:buChar char="🢝"/>
            </a:pPr>
            <a:r>
              <a:rPr lang="en-IN" sz="2200">
                <a:solidFill>
                  <a:schemeClr val="dk1"/>
                </a:solidFill>
                <a:latin typeface="Twentieth Century"/>
                <a:ea typeface="Twentieth Century"/>
                <a:cs typeface="Twentieth Century"/>
                <a:sym typeface="Twentieth Century"/>
              </a:rPr>
              <a:t>Free cash flows to firm</a:t>
            </a:r>
            <a:endParaRPr/>
          </a:p>
          <a:p>
            <a:pPr marL="1216152" lvl="7" indent="-129222" algn="l" rtl="0">
              <a:lnSpc>
                <a:spcPct val="90000"/>
              </a:lnSpc>
              <a:spcBef>
                <a:spcPts val="600"/>
              </a:spcBef>
              <a:spcAft>
                <a:spcPts val="0"/>
              </a:spcAft>
              <a:buSzPct val="100000"/>
              <a:buChar char="🢝"/>
            </a:pPr>
            <a:r>
              <a:rPr lang="en-IN" sz="2200">
                <a:solidFill>
                  <a:schemeClr val="dk1"/>
                </a:solidFill>
                <a:latin typeface="Twentieth Century"/>
                <a:ea typeface="Twentieth Century"/>
                <a:cs typeface="Twentieth Century"/>
                <a:sym typeface="Twentieth Century"/>
              </a:rPr>
              <a:t>Free cash flow to Equity</a:t>
            </a:r>
            <a:endParaRPr/>
          </a:p>
          <a:p>
            <a:pPr marL="777240" lvl="4" indent="0" algn="l" rtl="0">
              <a:lnSpc>
                <a:spcPct val="90000"/>
              </a:lnSpc>
              <a:spcBef>
                <a:spcPts val="600"/>
              </a:spcBef>
              <a:spcAft>
                <a:spcPts val="0"/>
              </a:spcAft>
              <a:buSzPct val="100000"/>
              <a:buFont typeface="Noto Sans Symbols"/>
              <a:buNone/>
            </a:pPr>
            <a:endParaRPr sz="2400"/>
          </a:p>
        </p:txBody>
      </p:sp>
      <p:sp>
        <p:nvSpPr>
          <p:cNvPr id="236" name="Google Shape;236;p1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22</a:t>
            </a:fld>
            <a:endParaRPr/>
          </a:p>
        </p:txBody>
      </p:sp>
      <p:sp>
        <p:nvSpPr>
          <p:cNvPr id="237" name="Google Shape;237;p16"/>
          <p:cNvSpPr/>
          <p:nvPr/>
        </p:nvSpPr>
        <p:spPr>
          <a:xfrm>
            <a:off x="1023936" y="5334001"/>
            <a:ext cx="10144126" cy="99060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rial"/>
              <a:buChar char="•"/>
            </a:pPr>
            <a:r>
              <a:rPr lang="en-IN" sz="1800" b="0" i="0" u="none" strike="noStrike" cap="none">
                <a:solidFill>
                  <a:schemeClr val="lt1"/>
                </a:solidFill>
                <a:latin typeface="Twentieth Century"/>
                <a:ea typeface="Twentieth Century"/>
                <a:cs typeface="Twentieth Century"/>
                <a:sym typeface="Twentieth Century"/>
              </a:rPr>
              <a:t>Any other method accepted or notified by the RBI, SEBI or Income tax authorities </a:t>
            </a:r>
            <a:endParaRPr/>
          </a:p>
          <a:p>
            <a:pPr marL="285750" marR="0" lvl="0" indent="-285750" algn="l" rtl="0">
              <a:spcBef>
                <a:spcPts val="0"/>
              </a:spcBef>
              <a:spcAft>
                <a:spcPts val="0"/>
              </a:spcAft>
              <a:buClr>
                <a:schemeClr val="lt1"/>
              </a:buClr>
              <a:buSzPts val="1800"/>
              <a:buFont typeface="Arial"/>
              <a:buChar char="•"/>
            </a:pPr>
            <a:r>
              <a:rPr lang="en-IN" sz="1800" b="0" i="0" u="none" strike="noStrike" cap="none">
                <a:solidFill>
                  <a:schemeClr val="lt1"/>
                </a:solidFill>
                <a:latin typeface="Twentieth Century"/>
                <a:ea typeface="Twentieth Century"/>
                <a:cs typeface="Twentieth Century"/>
                <a:sym typeface="Twentieth Century"/>
              </a:rPr>
              <a:t>Any other method that Valuer may deem fit provided adequate justification for use of such method is prescribed </a:t>
            </a:r>
            <a:endParaRPr/>
          </a:p>
        </p:txBody>
      </p:sp>
      <p:sp>
        <p:nvSpPr>
          <p:cNvPr id="238" name="Google Shape;238;p16"/>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447C-5B6D-169E-F424-5E2957D3FFBA}"/>
              </a:ext>
            </a:extLst>
          </p:cNvPr>
          <p:cNvSpPr>
            <a:spLocks noGrp="1"/>
          </p:cNvSpPr>
          <p:nvPr>
            <p:ph type="title"/>
          </p:nvPr>
        </p:nvSpPr>
        <p:spPr>
          <a:xfrm>
            <a:off x="722471" y="585216"/>
            <a:ext cx="10861501" cy="1499616"/>
          </a:xfrm>
          <a:solidFill>
            <a:schemeClr val="accent3">
              <a:lumMod val="60000"/>
              <a:lumOff val="40000"/>
            </a:schemeClr>
          </a:solidFill>
        </p:spPr>
        <p:txBody>
          <a:bodyPr/>
          <a:lstStyle/>
          <a:p>
            <a:r>
              <a:rPr lang="en-IN" dirty="0"/>
              <a:t>Factors to be considered while doing DCF Method Valuation</a:t>
            </a:r>
          </a:p>
        </p:txBody>
      </p:sp>
      <p:sp>
        <p:nvSpPr>
          <p:cNvPr id="3" name="Text Placeholder 2">
            <a:extLst>
              <a:ext uri="{FF2B5EF4-FFF2-40B4-BE49-F238E27FC236}">
                <a16:creationId xmlns:a16="http://schemas.microsoft.com/office/drawing/2014/main" id="{A280BC69-6682-B301-DC94-4D41E1B3C72B}"/>
              </a:ext>
            </a:extLst>
          </p:cNvPr>
          <p:cNvSpPr>
            <a:spLocks noGrp="1"/>
          </p:cNvSpPr>
          <p:nvPr>
            <p:ph type="body" idx="1"/>
          </p:nvPr>
        </p:nvSpPr>
        <p:spPr>
          <a:xfrm>
            <a:off x="722471" y="2291844"/>
            <a:ext cx="5662620" cy="3669007"/>
          </a:xfrm>
          <a:solidFill>
            <a:schemeClr val="accent1">
              <a:lumMod val="40000"/>
              <a:lumOff val="60000"/>
            </a:schemeClr>
          </a:solidFill>
        </p:spPr>
        <p:txBody>
          <a:bodyPr>
            <a:normAutofit/>
          </a:bodyPr>
          <a:lstStyle/>
          <a:p>
            <a:pPr marL="571500" indent="-457200">
              <a:buFont typeface="+mj-lt"/>
              <a:buAutoNum type="arabicPeriod"/>
            </a:pPr>
            <a:r>
              <a:rPr lang="en-IN" sz="2400" kern="100" dirty="0">
                <a:effectLst/>
                <a:latin typeface="+mn-lt"/>
                <a:ea typeface="Calibri" panose="020F0502020204030204" pitchFamily="34" charset="0"/>
                <a:cs typeface="Mangal" panose="02040503050203030202" pitchFamily="18" charset="0"/>
              </a:rPr>
              <a:t>Cash Flow Projections:</a:t>
            </a:r>
          </a:p>
          <a:p>
            <a:pPr marL="571500" indent="-457200">
              <a:buFont typeface="+mj-lt"/>
              <a:buAutoNum type="arabicPeriod"/>
            </a:pPr>
            <a:r>
              <a:rPr lang="en-IN" sz="2400" kern="100" dirty="0">
                <a:effectLst/>
                <a:latin typeface="+mn-lt"/>
                <a:ea typeface="Calibri" panose="020F0502020204030204" pitchFamily="34" charset="0"/>
                <a:cs typeface="Mangal" panose="02040503050203030202" pitchFamily="18" charset="0"/>
              </a:rPr>
              <a:t>Discount Rate (Cost of Capital): Depends on company's risk profile, market conditions, and the specific project or investment. </a:t>
            </a:r>
            <a:r>
              <a:rPr lang="en-IN" sz="2400" kern="100" dirty="0">
                <a:latin typeface="+mn-lt"/>
                <a:ea typeface="Calibri" panose="020F0502020204030204" pitchFamily="34" charset="0"/>
                <a:cs typeface="Mangal" panose="02040503050203030202" pitchFamily="18" charset="0"/>
              </a:rPr>
              <a:t>WACC</a:t>
            </a:r>
            <a:endParaRPr lang="en-IN" sz="2400" kern="100" dirty="0">
              <a:effectLst/>
              <a:latin typeface="+mn-lt"/>
              <a:ea typeface="Calibri" panose="020F0502020204030204" pitchFamily="34" charset="0"/>
              <a:cs typeface="Mangal" panose="02040503050203030202" pitchFamily="18" charset="0"/>
            </a:endParaRPr>
          </a:p>
          <a:p>
            <a:pPr marL="571500" indent="-457200">
              <a:buFont typeface="+mj-lt"/>
              <a:buAutoNum type="arabicPeriod"/>
            </a:pPr>
            <a:r>
              <a:rPr lang="en-IN" sz="2400" kern="100" dirty="0">
                <a:effectLst/>
                <a:latin typeface="+mn-lt"/>
                <a:ea typeface="Calibri" panose="020F0502020204030204" pitchFamily="34" charset="0"/>
                <a:cs typeface="Mangal" panose="02040503050203030202" pitchFamily="18" charset="0"/>
              </a:rPr>
              <a:t>Terminal Value: Gordon’s Growth Model</a:t>
            </a:r>
          </a:p>
          <a:p>
            <a:pPr marL="571500" indent="-457200">
              <a:buFont typeface="+mj-lt"/>
              <a:buAutoNum type="arabicPeriod"/>
            </a:pPr>
            <a:r>
              <a:rPr lang="en-IN" sz="2400" kern="100" dirty="0">
                <a:effectLst/>
                <a:latin typeface="+mn-lt"/>
                <a:ea typeface="Calibri" panose="020F0502020204030204" pitchFamily="34" charset="0"/>
                <a:cs typeface="Mangal" panose="02040503050203030202" pitchFamily="18" charset="0"/>
              </a:rPr>
              <a:t>Time Horizon:</a:t>
            </a:r>
          </a:p>
          <a:p>
            <a:pPr marL="571500" indent="-457200">
              <a:buFont typeface="+mj-lt"/>
              <a:buAutoNum type="arabicPeriod"/>
            </a:pPr>
            <a:endParaRPr lang="en-IN" sz="2400" kern="100" dirty="0">
              <a:effectLst/>
              <a:latin typeface="+mn-lt"/>
              <a:ea typeface="Calibri" panose="020F0502020204030204" pitchFamily="34" charset="0"/>
              <a:cs typeface="Mangal" panose="02040503050203030202" pitchFamily="18" charset="0"/>
            </a:endParaRPr>
          </a:p>
          <a:p>
            <a:endParaRPr lang="en-IN" dirty="0"/>
          </a:p>
        </p:txBody>
      </p:sp>
      <p:sp>
        <p:nvSpPr>
          <p:cNvPr id="4" name="Slide Number Placeholder 3">
            <a:extLst>
              <a:ext uri="{FF2B5EF4-FFF2-40B4-BE49-F238E27FC236}">
                <a16:creationId xmlns:a16="http://schemas.microsoft.com/office/drawing/2014/main" id="{68708620-D039-13B7-F85D-FA9F80E13C0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23</a:t>
            </a:fld>
            <a:endParaRPr lang="en-IN"/>
          </a:p>
        </p:txBody>
      </p:sp>
      <p:sp>
        <p:nvSpPr>
          <p:cNvPr id="6" name="TextBox 5">
            <a:extLst>
              <a:ext uri="{FF2B5EF4-FFF2-40B4-BE49-F238E27FC236}">
                <a16:creationId xmlns:a16="http://schemas.microsoft.com/office/drawing/2014/main" id="{7B83C782-400E-1F52-A0B5-E20C20CFD7F8}"/>
              </a:ext>
            </a:extLst>
          </p:cNvPr>
          <p:cNvSpPr txBox="1"/>
          <p:nvPr/>
        </p:nvSpPr>
        <p:spPr>
          <a:xfrm>
            <a:off x="6385091" y="2286000"/>
            <a:ext cx="5198882" cy="3674852"/>
          </a:xfrm>
          <a:prstGeom prst="rect">
            <a:avLst/>
          </a:prstGeom>
          <a:solidFill>
            <a:schemeClr val="accent1">
              <a:lumMod val="60000"/>
              <a:lumOff val="40000"/>
            </a:schemeClr>
          </a:solidFill>
        </p:spPr>
        <p:txBody>
          <a:bodyPr wrap="square">
            <a:spAutoFit/>
          </a:bodyPr>
          <a:lstStyle/>
          <a:p>
            <a:pPr marL="571500" indent="-457200">
              <a:lnSpc>
                <a:spcPct val="90000"/>
              </a:lnSpc>
              <a:spcBef>
                <a:spcPts val="1200"/>
              </a:spcBef>
              <a:buClr>
                <a:schemeClr val="accent1"/>
              </a:buClr>
              <a:buSzPts val="1800"/>
              <a:buFont typeface="+mj-lt"/>
              <a:buAutoNum type="arabicPeriod" startAt="5"/>
            </a:pPr>
            <a:r>
              <a:rPr lang="en-IN" sz="2400" kern="100" dirty="0">
                <a:effectLst/>
                <a:latin typeface="+mn-lt"/>
                <a:ea typeface="Calibri" panose="020F0502020204030204" pitchFamily="34" charset="0"/>
                <a:cs typeface="Mangal" panose="02040503050203030202" pitchFamily="18" charset="0"/>
              </a:rPr>
              <a:t>Risk Factors:</a:t>
            </a:r>
          </a:p>
          <a:p>
            <a:pPr marL="571500" indent="-457200">
              <a:lnSpc>
                <a:spcPct val="90000"/>
              </a:lnSpc>
              <a:spcBef>
                <a:spcPts val="1200"/>
              </a:spcBef>
              <a:buClr>
                <a:schemeClr val="accent1"/>
              </a:buClr>
              <a:buSzPts val="1800"/>
              <a:buFont typeface="+mj-lt"/>
              <a:buAutoNum type="arabicPeriod" startAt="5"/>
            </a:pPr>
            <a:r>
              <a:rPr lang="en-IN" sz="2400" kern="100" dirty="0">
                <a:solidFill>
                  <a:schemeClr val="dk1"/>
                </a:solidFill>
                <a:latin typeface="+mn-lt"/>
                <a:ea typeface="Calibri" panose="020F0502020204030204" pitchFamily="34" charset="0"/>
                <a:cs typeface="Mangal" panose="02040503050203030202" pitchFamily="18" charset="0"/>
                <a:sym typeface="Twentieth Century"/>
              </a:rPr>
              <a:t>Discount Period:</a:t>
            </a:r>
          </a:p>
          <a:p>
            <a:pPr marL="571500" indent="-457200">
              <a:lnSpc>
                <a:spcPct val="90000"/>
              </a:lnSpc>
              <a:spcBef>
                <a:spcPts val="1200"/>
              </a:spcBef>
              <a:buClr>
                <a:schemeClr val="accent1"/>
              </a:buClr>
              <a:buSzPts val="1800"/>
              <a:buFont typeface="+mj-lt"/>
              <a:buAutoNum type="arabicPeriod" startAt="5"/>
            </a:pPr>
            <a:r>
              <a:rPr lang="en-IN" sz="2400" kern="100" dirty="0">
                <a:solidFill>
                  <a:schemeClr val="dk1"/>
                </a:solidFill>
                <a:latin typeface="+mn-lt"/>
                <a:ea typeface="Calibri" panose="020F0502020204030204" pitchFamily="34" charset="0"/>
                <a:cs typeface="Mangal" panose="02040503050203030202" pitchFamily="18" charset="0"/>
                <a:sym typeface="Twentieth Century"/>
              </a:rPr>
              <a:t>Working Capital and Capital Expenditures:</a:t>
            </a:r>
          </a:p>
          <a:p>
            <a:pPr marL="571500" indent="-457200">
              <a:lnSpc>
                <a:spcPct val="90000"/>
              </a:lnSpc>
              <a:spcBef>
                <a:spcPts val="1200"/>
              </a:spcBef>
              <a:buClr>
                <a:schemeClr val="accent1"/>
              </a:buClr>
              <a:buSzPts val="1800"/>
              <a:buFont typeface="+mj-lt"/>
              <a:buAutoNum type="arabicPeriod" startAt="5"/>
            </a:pPr>
            <a:r>
              <a:rPr lang="en-IN" sz="2400" kern="100" dirty="0">
                <a:solidFill>
                  <a:schemeClr val="dk1"/>
                </a:solidFill>
                <a:latin typeface="+mn-lt"/>
                <a:ea typeface="Calibri" panose="020F0502020204030204" pitchFamily="34" charset="0"/>
                <a:cs typeface="Mangal" panose="02040503050203030202" pitchFamily="18" charset="0"/>
                <a:sym typeface="Twentieth Century"/>
              </a:rPr>
              <a:t>Tax Implications:</a:t>
            </a:r>
          </a:p>
          <a:p>
            <a:pPr marL="571500" indent="-457200">
              <a:lnSpc>
                <a:spcPct val="90000"/>
              </a:lnSpc>
              <a:spcBef>
                <a:spcPts val="1200"/>
              </a:spcBef>
              <a:buClr>
                <a:schemeClr val="accent1"/>
              </a:buClr>
              <a:buSzPts val="1800"/>
              <a:buFont typeface="+mj-lt"/>
              <a:buAutoNum type="arabicPeriod" startAt="5"/>
            </a:pPr>
            <a:r>
              <a:rPr lang="en-IN" sz="2400" kern="100" dirty="0">
                <a:solidFill>
                  <a:schemeClr val="dk1"/>
                </a:solidFill>
                <a:latin typeface="+mn-lt"/>
                <a:ea typeface="Calibri" panose="020F0502020204030204" pitchFamily="34" charset="0"/>
                <a:cs typeface="Mangal" panose="02040503050203030202" pitchFamily="18" charset="0"/>
                <a:sym typeface="Twentieth Century"/>
              </a:rPr>
              <a:t>Consistency and Realism:</a:t>
            </a:r>
          </a:p>
          <a:p>
            <a:pPr marL="571500" indent="-457200">
              <a:lnSpc>
                <a:spcPct val="90000"/>
              </a:lnSpc>
              <a:spcBef>
                <a:spcPts val="1200"/>
              </a:spcBef>
              <a:buClr>
                <a:schemeClr val="accent1"/>
              </a:buClr>
              <a:buSzPts val="1800"/>
              <a:buFont typeface="+mj-lt"/>
              <a:buAutoNum type="arabicPeriod" startAt="5"/>
            </a:pPr>
            <a:r>
              <a:rPr lang="en-IN" sz="2400" kern="100" dirty="0">
                <a:solidFill>
                  <a:schemeClr val="dk1"/>
                </a:solidFill>
                <a:latin typeface="+mn-lt"/>
                <a:ea typeface="Calibri" panose="020F0502020204030204" pitchFamily="34" charset="0"/>
                <a:cs typeface="Mangal" panose="02040503050203030202" pitchFamily="18" charset="0"/>
                <a:sym typeface="Twentieth Century"/>
              </a:rPr>
              <a:t>Sensitivity Analysis</a:t>
            </a:r>
            <a:r>
              <a:rPr lang="en-IN" sz="2400" kern="100" dirty="0">
                <a:solidFill>
                  <a:schemeClr val="dk1"/>
                </a:solidFill>
                <a:latin typeface="Calibri" panose="020F0502020204030204" pitchFamily="34" charset="0"/>
                <a:ea typeface="Calibri" panose="020F0502020204030204" pitchFamily="34" charset="0"/>
                <a:cs typeface="Mangal" panose="02040503050203030202" pitchFamily="18" charset="0"/>
                <a:sym typeface="Twentieth Century"/>
              </a:rPr>
              <a:t>:</a:t>
            </a:r>
          </a:p>
          <a:p>
            <a:pPr marL="114300">
              <a:lnSpc>
                <a:spcPct val="90000"/>
              </a:lnSpc>
              <a:spcBef>
                <a:spcPts val="1200"/>
              </a:spcBef>
              <a:buClr>
                <a:schemeClr val="accent1"/>
              </a:buClr>
              <a:buSzPts val="1800"/>
            </a:pPr>
            <a:endParaRPr lang="en-IN" sz="2400" kern="100" dirty="0">
              <a:solidFill>
                <a:schemeClr val="dk1"/>
              </a:solidFill>
              <a:latin typeface="Calibri" panose="020F0502020204030204" pitchFamily="34" charset="0"/>
              <a:ea typeface="Calibri" panose="020F0502020204030204" pitchFamily="34" charset="0"/>
              <a:cs typeface="Mangal" panose="02040503050203030202" pitchFamily="18" charset="0"/>
              <a:sym typeface="Twentieth Century"/>
            </a:endParaRPr>
          </a:p>
        </p:txBody>
      </p:sp>
    </p:spTree>
    <p:extLst>
      <p:ext uri="{BB962C8B-B14F-4D97-AF65-F5344CB8AC3E}">
        <p14:creationId xmlns:p14="http://schemas.microsoft.com/office/powerpoint/2010/main" val="323287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785B-2FE5-454A-9EE2-79BC3C354920}"/>
              </a:ext>
            </a:extLst>
          </p:cNvPr>
          <p:cNvSpPr>
            <a:spLocks noGrp="1"/>
          </p:cNvSpPr>
          <p:nvPr>
            <p:ph type="title"/>
          </p:nvPr>
        </p:nvSpPr>
        <p:spPr>
          <a:xfrm>
            <a:off x="1235964" y="2357951"/>
            <a:ext cx="10443846" cy="1820857"/>
          </a:xfrm>
        </p:spPr>
        <p:txBody>
          <a:bodyPr>
            <a:noAutofit/>
          </a:bodyPr>
          <a:lstStyle/>
          <a:p>
            <a:r>
              <a:rPr lang="en-IN" sz="2400" kern="10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FCFF is the cash available to both equity and debt holders, while FCFE is the cash available only to equity holders after accounting for debt-related items and capital expenditures. Both metrics are crucial in financial analysis and valuation, providing insights into a company's ability to generate cash and its capacity to reward its investors.</a:t>
            </a:r>
            <a:br>
              <a:rPr lang="en-IN" sz="2400" kern="100" dirty="0">
                <a:effectLst/>
                <a:latin typeface="Calibri" panose="020F0502020204030204" pitchFamily="34" charset="0"/>
                <a:ea typeface="Calibri" panose="020F0502020204030204" pitchFamily="34" charset="0"/>
                <a:cs typeface="Mangal" panose="02040503050203030202" pitchFamily="18" charset="0"/>
              </a:rPr>
            </a:br>
            <a:endParaRPr lang="en-IN" sz="2400" dirty="0"/>
          </a:p>
        </p:txBody>
      </p:sp>
      <p:sp>
        <p:nvSpPr>
          <p:cNvPr id="4" name="Slide Number Placeholder 3">
            <a:extLst>
              <a:ext uri="{FF2B5EF4-FFF2-40B4-BE49-F238E27FC236}">
                <a16:creationId xmlns:a16="http://schemas.microsoft.com/office/drawing/2014/main" id="{F516F278-2313-3AAD-1329-BA81D70A287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24</a:t>
            </a:fld>
            <a:endParaRPr lang="en-IN"/>
          </a:p>
        </p:txBody>
      </p:sp>
      <p:graphicFrame>
        <p:nvGraphicFramePr>
          <p:cNvPr id="5" name="Diagram 4">
            <a:extLst>
              <a:ext uri="{FF2B5EF4-FFF2-40B4-BE49-F238E27FC236}">
                <a16:creationId xmlns:a16="http://schemas.microsoft.com/office/drawing/2014/main" id="{7024EC88-887E-3F0D-80CC-FBB7A59353C9}"/>
              </a:ext>
            </a:extLst>
          </p:cNvPr>
          <p:cNvGraphicFramePr/>
          <p:nvPr>
            <p:extLst>
              <p:ext uri="{D42A27DB-BD31-4B8C-83A1-F6EECF244321}">
                <p14:modId xmlns:p14="http://schemas.microsoft.com/office/powerpoint/2010/main" val="43230096"/>
              </p:ext>
            </p:extLst>
          </p:nvPr>
        </p:nvGraphicFramePr>
        <p:xfrm>
          <a:off x="1786903" y="3798218"/>
          <a:ext cx="8128000" cy="2820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54D0FB56-69E9-090E-D261-C4D1BAEDFC50}"/>
              </a:ext>
            </a:extLst>
          </p:cNvPr>
          <p:cNvGraphicFramePr/>
          <p:nvPr>
            <p:extLst>
              <p:ext uri="{D42A27DB-BD31-4B8C-83A1-F6EECF244321}">
                <p14:modId xmlns:p14="http://schemas.microsoft.com/office/powerpoint/2010/main" val="63447956"/>
              </p:ext>
            </p:extLst>
          </p:nvPr>
        </p:nvGraphicFramePr>
        <p:xfrm>
          <a:off x="1786903" y="402945"/>
          <a:ext cx="8128000" cy="18208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Rounded Corners 5">
            <a:extLst>
              <a:ext uri="{FF2B5EF4-FFF2-40B4-BE49-F238E27FC236}">
                <a16:creationId xmlns:a16="http://schemas.microsoft.com/office/drawing/2014/main" id="{BF3459F1-C29C-6E1D-482E-B5AD5755EEC0}"/>
              </a:ext>
            </a:extLst>
          </p:cNvPr>
          <p:cNvSpPr/>
          <p:nvPr/>
        </p:nvSpPr>
        <p:spPr>
          <a:xfrm>
            <a:off x="4044099" y="650449"/>
            <a:ext cx="3535052" cy="1310326"/>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DCF Method of Valuation</a:t>
            </a:r>
          </a:p>
        </p:txBody>
      </p:sp>
    </p:spTree>
    <p:extLst>
      <p:ext uri="{BB962C8B-B14F-4D97-AF65-F5344CB8AC3E}">
        <p14:creationId xmlns:p14="http://schemas.microsoft.com/office/powerpoint/2010/main" val="152789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86543-41D5-BBEC-44A6-DA41A8C96AF3}"/>
              </a:ext>
            </a:extLst>
          </p:cNvPr>
          <p:cNvSpPr>
            <a:spLocks noGrp="1"/>
          </p:cNvSpPr>
          <p:nvPr>
            <p:ph type="title"/>
          </p:nvPr>
        </p:nvSpPr>
        <p:spPr/>
        <p:txBody>
          <a:bodyPr/>
          <a:lstStyle/>
          <a:p>
            <a:r>
              <a:rPr lang="en-IN" dirty="0"/>
              <a:t>Discount Rate – WACC &amp; Ke</a:t>
            </a:r>
          </a:p>
        </p:txBody>
      </p:sp>
      <p:sp>
        <p:nvSpPr>
          <p:cNvPr id="4" name="Slide Number Placeholder 3">
            <a:extLst>
              <a:ext uri="{FF2B5EF4-FFF2-40B4-BE49-F238E27FC236}">
                <a16:creationId xmlns:a16="http://schemas.microsoft.com/office/drawing/2014/main" id="{78688C36-AAF0-D084-90D2-0492AE2AC65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25</a:t>
            </a:fld>
            <a:endParaRPr lang="en-IN"/>
          </a:p>
        </p:txBody>
      </p:sp>
      <p:pic>
        <p:nvPicPr>
          <p:cNvPr id="6" name="Picture 5">
            <a:extLst>
              <a:ext uri="{FF2B5EF4-FFF2-40B4-BE49-F238E27FC236}">
                <a16:creationId xmlns:a16="http://schemas.microsoft.com/office/drawing/2014/main" id="{C4FA64C0-7D08-F689-2D3B-D3D89B894642}"/>
              </a:ext>
            </a:extLst>
          </p:cNvPr>
          <p:cNvPicPr>
            <a:picLocks noChangeAspect="1"/>
          </p:cNvPicPr>
          <p:nvPr/>
        </p:nvPicPr>
        <p:blipFill>
          <a:blip r:embed="rId2"/>
          <a:stretch>
            <a:fillRect/>
          </a:stretch>
        </p:blipFill>
        <p:spPr>
          <a:xfrm>
            <a:off x="109868" y="2259946"/>
            <a:ext cx="11972263" cy="3490403"/>
          </a:xfrm>
          <a:prstGeom prst="rect">
            <a:avLst/>
          </a:prstGeom>
        </p:spPr>
      </p:pic>
    </p:spTree>
    <p:extLst>
      <p:ext uri="{BB962C8B-B14F-4D97-AF65-F5344CB8AC3E}">
        <p14:creationId xmlns:p14="http://schemas.microsoft.com/office/powerpoint/2010/main" val="4058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19FEB0-E173-D1E3-024E-7A86A6CA531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26</a:t>
            </a:fld>
            <a:endParaRPr lang="en-IN"/>
          </a:p>
        </p:txBody>
      </p:sp>
      <p:pic>
        <p:nvPicPr>
          <p:cNvPr id="6" name="Picture 5">
            <a:extLst>
              <a:ext uri="{FF2B5EF4-FFF2-40B4-BE49-F238E27FC236}">
                <a16:creationId xmlns:a16="http://schemas.microsoft.com/office/drawing/2014/main" id="{76AACDA7-D8FD-32D7-1F9F-D4D1E2C47D31}"/>
              </a:ext>
            </a:extLst>
          </p:cNvPr>
          <p:cNvPicPr>
            <a:picLocks noChangeAspect="1"/>
          </p:cNvPicPr>
          <p:nvPr/>
        </p:nvPicPr>
        <p:blipFill>
          <a:blip r:embed="rId2"/>
          <a:stretch>
            <a:fillRect/>
          </a:stretch>
        </p:blipFill>
        <p:spPr>
          <a:xfrm>
            <a:off x="1447800" y="168254"/>
            <a:ext cx="9006526" cy="6439610"/>
          </a:xfrm>
          <a:prstGeom prst="rect">
            <a:avLst/>
          </a:prstGeom>
        </p:spPr>
      </p:pic>
    </p:spTree>
    <p:extLst>
      <p:ext uri="{BB962C8B-B14F-4D97-AF65-F5344CB8AC3E}">
        <p14:creationId xmlns:p14="http://schemas.microsoft.com/office/powerpoint/2010/main" val="629314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title"/>
          </p:nvPr>
        </p:nvSpPr>
        <p:spPr>
          <a:xfrm>
            <a:off x="1117261" y="-69302"/>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70C0"/>
              </a:buClr>
              <a:buSzPts val="5000"/>
              <a:buFont typeface="Twentieth Century"/>
              <a:buNone/>
            </a:pPr>
            <a:r>
              <a:rPr lang="en-IN">
                <a:solidFill>
                  <a:srgbClr val="0070C0"/>
                </a:solidFill>
              </a:rPr>
              <a:t>JUDICIAL PRONOUNCEMENTS</a:t>
            </a:r>
            <a:endParaRPr/>
          </a:p>
        </p:txBody>
      </p:sp>
      <p:sp>
        <p:nvSpPr>
          <p:cNvPr id="269" name="Google Shape;269;p20"/>
          <p:cNvSpPr txBox="1">
            <a:spLocks noGrp="1"/>
          </p:cNvSpPr>
          <p:nvPr>
            <p:ph type="body" idx="1"/>
          </p:nvPr>
        </p:nvSpPr>
        <p:spPr>
          <a:xfrm>
            <a:off x="1020278" y="1078029"/>
            <a:ext cx="10790722" cy="5392675"/>
          </a:xfrm>
          <a:prstGeom prst="rect">
            <a:avLst/>
          </a:prstGeom>
          <a:noFill/>
          <a:ln>
            <a:noFill/>
          </a:ln>
        </p:spPr>
        <p:txBody>
          <a:bodyPr spcFirstLastPara="1" wrap="square" lIns="45700" tIns="45700" rIns="45700" bIns="45700" anchor="t" anchorCtr="0">
            <a:normAutofit/>
          </a:bodyPr>
          <a:lstStyle/>
          <a:p>
            <a:pPr marL="91440" lvl="0" indent="-152400" algn="l" rtl="0">
              <a:lnSpc>
                <a:spcPct val="90000"/>
              </a:lnSpc>
              <a:spcBef>
                <a:spcPts val="0"/>
              </a:spcBef>
              <a:spcAft>
                <a:spcPts val="0"/>
              </a:spcAft>
              <a:buSzPts val="2400"/>
              <a:buChar char=" "/>
            </a:pPr>
            <a:r>
              <a:rPr lang="en-IN" sz="2400"/>
              <a:t>“It is not possible for a court to go into the exercise of carrying out a valuation itself. </a:t>
            </a:r>
            <a:r>
              <a:rPr lang="en-IN" sz="2400">
                <a:solidFill>
                  <a:srgbClr val="FF0000"/>
                </a:solidFill>
              </a:rPr>
              <a:t>Courts do not have the expertise, the time or the means to do this.</a:t>
            </a:r>
            <a:r>
              <a:rPr lang="en-IN" sz="2400"/>
              <a:t> I do not believe that they are expected to do it. What the court’s approach must be to examine </a:t>
            </a:r>
            <a:r>
              <a:rPr lang="en-IN" sz="2400">
                <a:solidFill>
                  <a:srgbClr val="FF0000"/>
                </a:solidFill>
              </a:rPr>
              <a:t>whether or not a valuation report is demonstrated to be so unjust</a:t>
            </a:r>
            <a:r>
              <a:rPr lang="en-IN" sz="2400"/>
              <a:t>, so unreasonable and so unfair that it could result and result only in a manifest and demonstrable, inequity or injustice. </a:t>
            </a:r>
            <a:r>
              <a:rPr lang="en-IN" sz="2400">
                <a:solidFill>
                  <a:srgbClr val="FF0000"/>
                </a:solidFill>
              </a:rPr>
              <a:t>This injustice must be shown to apply to a class.”</a:t>
            </a:r>
            <a:endParaRPr/>
          </a:p>
          <a:p>
            <a:pPr marL="91440" lvl="0" indent="-152400" algn="l" rtl="0">
              <a:lnSpc>
                <a:spcPct val="90000"/>
              </a:lnSpc>
              <a:spcBef>
                <a:spcPts val="1400"/>
              </a:spcBef>
              <a:spcAft>
                <a:spcPts val="0"/>
              </a:spcAft>
              <a:buSzPts val="2400"/>
              <a:buChar char=" "/>
            </a:pPr>
            <a:r>
              <a:rPr lang="en-IN" sz="2400">
                <a:solidFill>
                  <a:srgbClr val="FF0000"/>
                </a:solidFill>
              </a:rPr>
              <a:t>“No valuation is to be disregarded merely because it has used one or the other of various methods</a:t>
            </a:r>
            <a:r>
              <a:rPr lang="en-IN" sz="2400"/>
              <a:t>. It must be shown that the chose method of valuation is such as has resulted in an </a:t>
            </a:r>
            <a:r>
              <a:rPr lang="en-IN" sz="2400">
                <a:solidFill>
                  <a:srgbClr val="FF0000"/>
                </a:solidFill>
              </a:rPr>
              <a:t>artificially depressed or contrived valuation well below what a fair-minded person may consider reasonable.”</a:t>
            </a:r>
            <a:endParaRPr/>
          </a:p>
          <a:p>
            <a:pPr marL="91440" lvl="0" indent="-152400" algn="l" rtl="0">
              <a:lnSpc>
                <a:spcPct val="90000"/>
              </a:lnSpc>
              <a:spcBef>
                <a:spcPts val="1400"/>
              </a:spcBef>
              <a:spcAft>
                <a:spcPts val="0"/>
              </a:spcAft>
              <a:buSzPts val="2400"/>
              <a:buFont typeface="Noto Sans Symbols"/>
              <a:buChar char="❑"/>
            </a:pPr>
            <a:r>
              <a:rPr lang="en-IN" sz="2400"/>
              <a:t>Cadbury India Limited Vs Mrs Malati Samant and </a:t>
            </a:r>
            <a:endParaRPr/>
          </a:p>
          <a:p>
            <a:pPr marL="91440" lvl="0" indent="-152400" algn="l" rtl="0">
              <a:lnSpc>
                <a:spcPct val="90000"/>
              </a:lnSpc>
              <a:spcBef>
                <a:spcPts val="1400"/>
              </a:spcBef>
              <a:spcAft>
                <a:spcPts val="0"/>
              </a:spcAft>
              <a:buSzPts val="2400"/>
              <a:buFont typeface="Noto Sans Symbols"/>
              <a:buChar char="❑"/>
            </a:pPr>
            <a:r>
              <a:rPr lang="en-IN" sz="2400"/>
              <a:t>Mr. Alok C Churiwala (Samant Group and Churiwalal Group) (2014) (Bom HC)</a:t>
            </a:r>
            <a:endParaRPr/>
          </a:p>
          <a:p>
            <a:pPr marL="91440" lvl="0" indent="0" algn="l" rtl="0">
              <a:lnSpc>
                <a:spcPct val="90000"/>
              </a:lnSpc>
              <a:spcBef>
                <a:spcPts val="1400"/>
              </a:spcBef>
              <a:spcAft>
                <a:spcPts val="0"/>
              </a:spcAft>
              <a:buSzPts val="2400"/>
              <a:buNone/>
            </a:pPr>
            <a:endParaRPr sz="2400"/>
          </a:p>
        </p:txBody>
      </p:sp>
      <p:sp>
        <p:nvSpPr>
          <p:cNvPr id="270" name="Google Shape;270;p2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27</a:t>
            </a:fld>
            <a:endParaRPr/>
          </a:p>
        </p:txBody>
      </p:sp>
      <p:sp>
        <p:nvSpPr>
          <p:cNvPr id="271" name="Google Shape;271;p20"/>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txBox="1">
            <a:spLocks noGrp="1"/>
          </p:cNvSpPr>
          <p:nvPr>
            <p:ph type="title"/>
          </p:nvPr>
        </p:nvSpPr>
        <p:spPr>
          <a:xfrm>
            <a:off x="1167003" y="1508289"/>
            <a:ext cx="9720072" cy="2670519"/>
          </a:xfrm>
          <a:prstGeom prst="rect">
            <a:avLst/>
          </a:prstGeom>
          <a:solidFill>
            <a:srgbClr val="7CE1E7"/>
          </a:solid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FF0000"/>
              </a:buClr>
              <a:buSzPct val="100000"/>
              <a:buFont typeface="Twentieth Century"/>
              <a:buNone/>
            </a:pPr>
            <a:r>
              <a:rPr lang="en-IN" sz="6000" dirty="0">
                <a:solidFill>
                  <a:srgbClr val="FF0000"/>
                </a:solidFill>
              </a:rPr>
              <a:t>VALUATION OF UNQUOTED EQUITY SHARES FOR FURTHER ISSUE OF SHARES</a:t>
            </a:r>
            <a:endParaRPr dirty="0"/>
          </a:p>
        </p:txBody>
      </p:sp>
      <p:sp>
        <p:nvSpPr>
          <p:cNvPr id="277" name="Google Shape;277;p2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6F91C-3831-FB26-C407-716CDCB1F4D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29</a:t>
            </a:fld>
            <a:endParaRPr lang="en-IN"/>
          </a:p>
        </p:txBody>
      </p:sp>
      <p:graphicFrame>
        <p:nvGraphicFramePr>
          <p:cNvPr id="5" name="Diagram 4">
            <a:extLst>
              <a:ext uri="{FF2B5EF4-FFF2-40B4-BE49-F238E27FC236}">
                <a16:creationId xmlns:a16="http://schemas.microsoft.com/office/drawing/2014/main" id="{C77187AE-8729-810D-F7BE-1BA6740076A4}"/>
              </a:ext>
            </a:extLst>
          </p:cNvPr>
          <p:cNvGraphicFramePr/>
          <p:nvPr>
            <p:extLst>
              <p:ext uri="{D42A27DB-BD31-4B8C-83A1-F6EECF244321}">
                <p14:modId xmlns:p14="http://schemas.microsoft.com/office/powerpoint/2010/main" val="3597377758"/>
              </p:ext>
            </p:extLst>
          </p:nvPr>
        </p:nvGraphicFramePr>
        <p:xfrm>
          <a:off x="904973" y="716437"/>
          <a:ext cx="10784264" cy="5344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03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5A42D4-B5A8-05F7-4D2B-6B0737252C31}"/>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1F4CC83-CF7F-C3E0-1A4B-0EA6B3E95C6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a:t>
            </a:fld>
            <a:endParaRPr lang="en-IN"/>
          </a:p>
        </p:txBody>
      </p:sp>
      <p:pic>
        <p:nvPicPr>
          <p:cNvPr id="6" name="Picture 5">
            <a:extLst>
              <a:ext uri="{FF2B5EF4-FFF2-40B4-BE49-F238E27FC236}">
                <a16:creationId xmlns:a16="http://schemas.microsoft.com/office/drawing/2014/main" id="{0215F615-D012-33D8-062A-F8CE12F57F7D}"/>
              </a:ext>
            </a:extLst>
          </p:cNvPr>
          <p:cNvPicPr>
            <a:picLocks noChangeAspect="1"/>
          </p:cNvPicPr>
          <p:nvPr/>
        </p:nvPicPr>
        <p:blipFill>
          <a:blip r:embed="rId2"/>
          <a:stretch>
            <a:fillRect/>
          </a:stretch>
        </p:blipFill>
        <p:spPr>
          <a:xfrm>
            <a:off x="0" y="0"/>
            <a:ext cx="12181545" cy="6858000"/>
          </a:xfrm>
          <a:prstGeom prst="rect">
            <a:avLst/>
          </a:prstGeom>
        </p:spPr>
      </p:pic>
      <p:sp>
        <p:nvSpPr>
          <p:cNvPr id="7" name="Rectangle 6">
            <a:extLst>
              <a:ext uri="{FF2B5EF4-FFF2-40B4-BE49-F238E27FC236}">
                <a16:creationId xmlns:a16="http://schemas.microsoft.com/office/drawing/2014/main" id="{1E9DA24E-1B98-EB55-5C6C-D79112DF23CE}"/>
              </a:ext>
            </a:extLst>
          </p:cNvPr>
          <p:cNvSpPr/>
          <p:nvPr/>
        </p:nvSpPr>
        <p:spPr>
          <a:xfrm>
            <a:off x="7230359" y="6099142"/>
            <a:ext cx="1866507" cy="45248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59743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22"/>
          <p:cNvGrpSpPr/>
          <p:nvPr/>
        </p:nvGrpSpPr>
        <p:grpSpPr>
          <a:xfrm>
            <a:off x="724260" y="2"/>
            <a:ext cx="10808725" cy="6669311"/>
            <a:chOff x="449940" y="2"/>
            <a:chExt cx="10808725" cy="6669311"/>
          </a:xfrm>
        </p:grpSpPr>
        <p:sp>
          <p:nvSpPr>
            <p:cNvPr id="283" name="Google Shape;283;p22"/>
            <p:cNvSpPr/>
            <p:nvPr/>
          </p:nvSpPr>
          <p:spPr>
            <a:xfrm>
              <a:off x="8045862" y="3637550"/>
              <a:ext cx="303331" cy="2614860"/>
            </a:xfrm>
            <a:custGeom>
              <a:avLst/>
              <a:gdLst/>
              <a:ahLst/>
              <a:cxnLst/>
              <a:rect l="l" t="t" r="r" b="b"/>
              <a:pathLst>
                <a:path w="120000" h="120000" extrusionOk="0">
                  <a:moveTo>
                    <a:pt x="0" y="0"/>
                  </a:moveTo>
                  <a:lnTo>
                    <a:pt x="0" y="120000"/>
                  </a:lnTo>
                  <a:lnTo>
                    <a:pt x="120000" y="120000"/>
                  </a:lnTo>
                </a:path>
              </a:pathLst>
            </a:custGeom>
            <a:noFill/>
            <a:ln w="15875" cap="flat" cmpd="sng">
              <a:solidFill>
                <a:srgbClr val="FF0000"/>
              </a:solidFill>
              <a:prstDash val="solid"/>
              <a:round/>
              <a:headEnd type="none" w="sm" len="sm"/>
              <a:tailEnd type="none" w="sm" len="sm"/>
            </a:ln>
          </p:spPr>
        </p:sp>
        <p:sp>
          <p:nvSpPr>
            <p:cNvPr id="284" name="Google Shape;284;p22"/>
            <p:cNvSpPr/>
            <p:nvPr/>
          </p:nvSpPr>
          <p:spPr>
            <a:xfrm>
              <a:off x="8045862" y="3637550"/>
              <a:ext cx="390425" cy="1596754"/>
            </a:xfrm>
            <a:custGeom>
              <a:avLst/>
              <a:gdLst/>
              <a:ahLst/>
              <a:cxnLst/>
              <a:rect l="l" t="t" r="r" b="b"/>
              <a:pathLst>
                <a:path w="120000" h="120000" extrusionOk="0">
                  <a:moveTo>
                    <a:pt x="0" y="0"/>
                  </a:moveTo>
                  <a:lnTo>
                    <a:pt x="0" y="120000"/>
                  </a:lnTo>
                  <a:lnTo>
                    <a:pt x="120000" y="120000"/>
                  </a:lnTo>
                </a:path>
              </a:pathLst>
            </a:custGeom>
            <a:noFill/>
            <a:ln w="15875" cap="flat" cmpd="sng">
              <a:solidFill>
                <a:srgbClr val="FF0000"/>
              </a:solidFill>
              <a:prstDash val="solid"/>
              <a:round/>
              <a:headEnd type="none" w="sm" len="sm"/>
              <a:tailEnd type="none" w="sm" len="sm"/>
            </a:ln>
          </p:spPr>
        </p:sp>
        <p:sp>
          <p:nvSpPr>
            <p:cNvPr id="285" name="Google Shape;285;p22"/>
            <p:cNvSpPr/>
            <p:nvPr/>
          </p:nvSpPr>
          <p:spPr>
            <a:xfrm>
              <a:off x="8045862" y="3637550"/>
              <a:ext cx="390425" cy="609780"/>
            </a:xfrm>
            <a:custGeom>
              <a:avLst/>
              <a:gdLst/>
              <a:ahLst/>
              <a:cxnLst/>
              <a:rect l="l" t="t" r="r" b="b"/>
              <a:pathLst>
                <a:path w="120000" h="120000" extrusionOk="0">
                  <a:moveTo>
                    <a:pt x="0" y="0"/>
                  </a:moveTo>
                  <a:lnTo>
                    <a:pt x="0" y="120000"/>
                  </a:lnTo>
                  <a:lnTo>
                    <a:pt x="120000" y="120000"/>
                  </a:lnTo>
                </a:path>
              </a:pathLst>
            </a:custGeom>
            <a:noFill/>
            <a:ln w="15875" cap="flat" cmpd="sng">
              <a:solidFill>
                <a:srgbClr val="FF0000"/>
              </a:solidFill>
              <a:prstDash val="solid"/>
              <a:round/>
              <a:headEnd type="none" w="sm" len="sm"/>
              <a:tailEnd type="none" w="sm" len="sm"/>
            </a:ln>
          </p:spPr>
        </p:sp>
        <p:sp>
          <p:nvSpPr>
            <p:cNvPr id="286" name="Google Shape;286;p22"/>
            <p:cNvSpPr/>
            <p:nvPr/>
          </p:nvSpPr>
          <p:spPr>
            <a:xfrm>
              <a:off x="9389503" y="2534624"/>
              <a:ext cx="91440" cy="337476"/>
            </a:xfrm>
            <a:custGeom>
              <a:avLst/>
              <a:gdLst/>
              <a:ahLst/>
              <a:cxnLst/>
              <a:rect l="l" t="t" r="r" b="b"/>
              <a:pathLst>
                <a:path w="120000" h="120000" extrusionOk="0">
                  <a:moveTo>
                    <a:pt x="138054" y="0"/>
                  </a:moveTo>
                  <a:lnTo>
                    <a:pt x="138054" y="67177"/>
                  </a:lnTo>
                  <a:lnTo>
                    <a:pt x="60000" y="67177"/>
                  </a:lnTo>
                  <a:lnTo>
                    <a:pt x="60000" y="120000"/>
                  </a:lnTo>
                </a:path>
              </a:pathLst>
            </a:custGeom>
            <a:noFill/>
            <a:ln w="15875" cap="flat" cmpd="sng">
              <a:solidFill>
                <a:srgbClr val="FF0000"/>
              </a:solidFill>
              <a:prstDash val="solid"/>
              <a:round/>
              <a:headEnd type="none" w="sm" len="sm"/>
              <a:tailEnd type="none" w="sm" len="sm"/>
            </a:ln>
          </p:spPr>
        </p:sp>
        <p:sp>
          <p:nvSpPr>
            <p:cNvPr id="287" name="Google Shape;287;p22"/>
            <p:cNvSpPr/>
            <p:nvPr/>
          </p:nvSpPr>
          <p:spPr>
            <a:xfrm>
              <a:off x="5767237" y="1133580"/>
              <a:ext cx="3727464" cy="267465"/>
            </a:xfrm>
            <a:custGeom>
              <a:avLst/>
              <a:gdLst/>
              <a:ahLst/>
              <a:cxnLst/>
              <a:rect l="l" t="t" r="r" b="b"/>
              <a:pathLst>
                <a:path w="120000" h="120000" extrusionOk="0">
                  <a:moveTo>
                    <a:pt x="0" y="0"/>
                  </a:moveTo>
                  <a:lnTo>
                    <a:pt x="0" y="53351"/>
                  </a:lnTo>
                  <a:lnTo>
                    <a:pt x="120000" y="53351"/>
                  </a:lnTo>
                  <a:lnTo>
                    <a:pt x="120000" y="120000"/>
                  </a:lnTo>
                </a:path>
              </a:pathLst>
            </a:custGeom>
            <a:noFill/>
            <a:ln w="15875" cap="flat" cmpd="sng">
              <a:solidFill>
                <a:srgbClr val="FF0000"/>
              </a:solidFill>
              <a:prstDash val="solid"/>
              <a:round/>
              <a:headEnd type="none" w="sm" len="sm"/>
              <a:tailEnd type="none" w="sm" len="sm"/>
            </a:ln>
          </p:spPr>
        </p:sp>
        <p:sp>
          <p:nvSpPr>
            <p:cNvPr id="288" name="Google Shape;288;p22"/>
            <p:cNvSpPr/>
            <p:nvPr/>
          </p:nvSpPr>
          <p:spPr>
            <a:xfrm>
              <a:off x="2239951" y="2555074"/>
              <a:ext cx="2029329" cy="307136"/>
            </a:xfrm>
            <a:custGeom>
              <a:avLst/>
              <a:gdLst/>
              <a:ahLst/>
              <a:cxnLst/>
              <a:rect l="l" t="t" r="r" b="b"/>
              <a:pathLst>
                <a:path w="120000" h="120000" extrusionOk="0">
                  <a:moveTo>
                    <a:pt x="0" y="0"/>
                  </a:moveTo>
                  <a:lnTo>
                    <a:pt x="0" y="61959"/>
                  </a:lnTo>
                  <a:lnTo>
                    <a:pt x="120000" y="61959"/>
                  </a:lnTo>
                  <a:lnTo>
                    <a:pt x="120000" y="120000"/>
                  </a:lnTo>
                </a:path>
              </a:pathLst>
            </a:custGeom>
            <a:noFill/>
            <a:ln w="15875" cap="flat" cmpd="sng">
              <a:solidFill>
                <a:srgbClr val="FF0000"/>
              </a:solidFill>
              <a:prstDash val="solid"/>
              <a:round/>
              <a:headEnd type="none" w="sm" len="sm"/>
              <a:tailEnd type="none" w="sm" len="sm"/>
            </a:ln>
          </p:spPr>
        </p:sp>
        <p:sp>
          <p:nvSpPr>
            <p:cNvPr id="289" name="Google Shape;289;p22"/>
            <p:cNvSpPr/>
            <p:nvPr/>
          </p:nvSpPr>
          <p:spPr>
            <a:xfrm>
              <a:off x="630503" y="3995788"/>
              <a:ext cx="452178" cy="2106736"/>
            </a:xfrm>
            <a:custGeom>
              <a:avLst/>
              <a:gdLst/>
              <a:ahLst/>
              <a:cxnLst/>
              <a:rect l="l" t="t" r="r" b="b"/>
              <a:pathLst>
                <a:path w="120000" h="120000" extrusionOk="0">
                  <a:moveTo>
                    <a:pt x="0" y="0"/>
                  </a:moveTo>
                  <a:lnTo>
                    <a:pt x="0" y="120000"/>
                  </a:lnTo>
                  <a:lnTo>
                    <a:pt x="120000" y="120000"/>
                  </a:lnTo>
                </a:path>
              </a:pathLst>
            </a:custGeom>
            <a:noFill/>
            <a:ln w="15875" cap="flat" cmpd="sng">
              <a:solidFill>
                <a:srgbClr val="FF0000"/>
              </a:solidFill>
              <a:prstDash val="solid"/>
              <a:round/>
              <a:headEnd type="none" w="sm" len="sm"/>
              <a:tailEnd type="none" w="sm" len="sm"/>
            </a:ln>
          </p:spPr>
        </p:sp>
        <p:sp>
          <p:nvSpPr>
            <p:cNvPr id="290" name="Google Shape;290;p22"/>
            <p:cNvSpPr/>
            <p:nvPr/>
          </p:nvSpPr>
          <p:spPr>
            <a:xfrm>
              <a:off x="630503" y="3995788"/>
              <a:ext cx="422680" cy="818309"/>
            </a:xfrm>
            <a:custGeom>
              <a:avLst/>
              <a:gdLst/>
              <a:ahLst/>
              <a:cxnLst/>
              <a:rect l="l" t="t" r="r" b="b"/>
              <a:pathLst>
                <a:path w="120000" h="120000" extrusionOk="0">
                  <a:moveTo>
                    <a:pt x="0" y="0"/>
                  </a:moveTo>
                  <a:lnTo>
                    <a:pt x="0" y="120000"/>
                  </a:lnTo>
                  <a:lnTo>
                    <a:pt x="120000" y="120000"/>
                  </a:lnTo>
                </a:path>
              </a:pathLst>
            </a:custGeom>
            <a:noFill/>
            <a:ln w="15875" cap="flat" cmpd="sng">
              <a:solidFill>
                <a:srgbClr val="FF0000"/>
              </a:solidFill>
              <a:prstDash val="solid"/>
              <a:round/>
              <a:headEnd type="none" w="sm" len="sm"/>
              <a:tailEnd type="none" w="sm" len="sm"/>
            </a:ln>
          </p:spPr>
        </p:sp>
        <p:sp>
          <p:nvSpPr>
            <p:cNvPr id="291" name="Google Shape;291;p22"/>
            <p:cNvSpPr/>
            <p:nvPr/>
          </p:nvSpPr>
          <p:spPr>
            <a:xfrm>
              <a:off x="1352758" y="2555074"/>
              <a:ext cx="887192" cy="307136"/>
            </a:xfrm>
            <a:custGeom>
              <a:avLst/>
              <a:gdLst/>
              <a:ahLst/>
              <a:cxnLst/>
              <a:rect l="l" t="t" r="r" b="b"/>
              <a:pathLst>
                <a:path w="120000" h="120000" extrusionOk="0">
                  <a:moveTo>
                    <a:pt x="120000" y="0"/>
                  </a:moveTo>
                  <a:lnTo>
                    <a:pt x="120000" y="61959"/>
                  </a:lnTo>
                  <a:lnTo>
                    <a:pt x="0" y="61959"/>
                  </a:lnTo>
                  <a:lnTo>
                    <a:pt x="0" y="120000"/>
                  </a:lnTo>
                </a:path>
              </a:pathLst>
            </a:custGeom>
            <a:noFill/>
            <a:ln w="15875" cap="flat" cmpd="sng">
              <a:solidFill>
                <a:srgbClr val="FF0000"/>
              </a:solidFill>
              <a:prstDash val="solid"/>
              <a:round/>
              <a:headEnd type="none" w="sm" len="sm"/>
              <a:tailEnd type="none" w="sm" len="sm"/>
            </a:ln>
          </p:spPr>
        </p:sp>
        <p:sp>
          <p:nvSpPr>
            <p:cNvPr id="292" name="Google Shape;292;p22"/>
            <p:cNvSpPr/>
            <p:nvPr/>
          </p:nvSpPr>
          <p:spPr>
            <a:xfrm>
              <a:off x="2239951" y="1133580"/>
              <a:ext cx="3527285" cy="287916"/>
            </a:xfrm>
            <a:custGeom>
              <a:avLst/>
              <a:gdLst/>
              <a:ahLst/>
              <a:cxnLst/>
              <a:rect l="l" t="t" r="r" b="b"/>
              <a:pathLst>
                <a:path w="120000" h="120000" extrusionOk="0">
                  <a:moveTo>
                    <a:pt x="120000" y="0"/>
                  </a:moveTo>
                  <a:lnTo>
                    <a:pt x="120000" y="58085"/>
                  </a:lnTo>
                  <a:lnTo>
                    <a:pt x="0" y="58085"/>
                  </a:lnTo>
                  <a:lnTo>
                    <a:pt x="0" y="120000"/>
                  </a:lnTo>
                </a:path>
              </a:pathLst>
            </a:custGeom>
            <a:noFill/>
            <a:ln w="15875" cap="flat" cmpd="sng">
              <a:solidFill>
                <a:srgbClr val="FF0000"/>
              </a:solidFill>
              <a:prstDash val="solid"/>
              <a:round/>
              <a:headEnd type="none" w="sm" len="sm"/>
              <a:tailEnd type="none" w="sm" len="sm"/>
            </a:ln>
          </p:spPr>
        </p:sp>
        <p:sp>
          <p:nvSpPr>
            <p:cNvPr id="293" name="Google Shape;293;p22"/>
            <p:cNvSpPr/>
            <p:nvPr/>
          </p:nvSpPr>
          <p:spPr>
            <a:xfrm>
              <a:off x="3883991" y="2"/>
              <a:ext cx="3766491" cy="1133577"/>
            </a:xfrm>
            <a:prstGeom prst="rect">
              <a:avLst/>
            </a:prstGeom>
            <a:solidFill>
              <a:srgbClr val="318B7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txBox="1"/>
            <p:nvPr/>
          </p:nvSpPr>
          <p:spPr>
            <a:xfrm>
              <a:off x="3883991" y="2"/>
              <a:ext cx="3766491" cy="113357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b="1">
                  <a:solidFill>
                    <a:schemeClr val="lt1"/>
                  </a:solidFill>
                  <a:latin typeface="Twentieth Century"/>
                  <a:ea typeface="Twentieth Century"/>
                  <a:cs typeface="Twentieth Century"/>
                  <a:sym typeface="Twentieth Century"/>
                </a:rPr>
                <a:t>VALUATION ON FURTHER ISSUE OF SHARE CAPITAL</a:t>
              </a:r>
              <a:endParaRPr sz="2200">
                <a:solidFill>
                  <a:schemeClr val="lt1"/>
                </a:solidFill>
                <a:latin typeface="Twentieth Century"/>
                <a:ea typeface="Twentieth Century"/>
                <a:cs typeface="Twentieth Century"/>
                <a:sym typeface="Twentieth Century"/>
              </a:endParaRPr>
            </a:p>
          </p:txBody>
        </p:sp>
        <p:sp>
          <p:nvSpPr>
            <p:cNvPr id="295" name="Google Shape;295;p22"/>
            <p:cNvSpPr/>
            <p:nvPr/>
          </p:nvSpPr>
          <p:spPr>
            <a:xfrm>
              <a:off x="475986" y="1421497"/>
              <a:ext cx="3527929" cy="1133577"/>
            </a:xfrm>
            <a:prstGeom prst="rect">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txBox="1"/>
            <p:nvPr/>
          </p:nvSpPr>
          <p:spPr>
            <a:xfrm>
              <a:off x="475986" y="1421497"/>
              <a:ext cx="3527929" cy="113357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b="1">
                  <a:solidFill>
                    <a:schemeClr val="lt1"/>
                  </a:solidFill>
                  <a:latin typeface="Twentieth Century"/>
                  <a:ea typeface="Twentieth Century"/>
                  <a:cs typeface="Twentieth Century"/>
                  <a:sym typeface="Twentieth Century"/>
                </a:rPr>
                <a:t>Under Income tax Act as per Section 56 (2) (viib) – whichever is higher</a:t>
              </a:r>
              <a:endParaRPr sz="2200">
                <a:solidFill>
                  <a:schemeClr val="lt1"/>
                </a:solidFill>
                <a:latin typeface="Twentieth Century"/>
                <a:ea typeface="Twentieth Century"/>
                <a:cs typeface="Twentieth Century"/>
                <a:sym typeface="Twentieth Century"/>
              </a:endParaRPr>
            </a:p>
          </p:txBody>
        </p:sp>
        <p:sp>
          <p:nvSpPr>
            <p:cNvPr id="297" name="Google Shape;297;p22"/>
            <p:cNvSpPr/>
            <p:nvPr/>
          </p:nvSpPr>
          <p:spPr>
            <a:xfrm>
              <a:off x="449940" y="2862211"/>
              <a:ext cx="1805637" cy="1133577"/>
            </a:xfrm>
            <a:prstGeom prst="rect">
              <a:avLst/>
            </a:prstGeom>
            <a:solidFill>
              <a:srgbClr val="1C629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txBox="1"/>
            <p:nvPr/>
          </p:nvSpPr>
          <p:spPr>
            <a:xfrm>
              <a:off x="449940" y="2862211"/>
              <a:ext cx="1805637" cy="113357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b="1">
                  <a:solidFill>
                    <a:schemeClr val="lt1"/>
                  </a:solidFill>
                  <a:latin typeface="Twentieth Century"/>
                  <a:ea typeface="Twentieth Century"/>
                  <a:cs typeface="Twentieth Century"/>
                  <a:sym typeface="Twentieth Century"/>
                </a:rPr>
                <a:t>As per rule 11UA(2)</a:t>
              </a:r>
              <a:endParaRPr sz="2200">
                <a:solidFill>
                  <a:schemeClr val="lt1"/>
                </a:solidFill>
                <a:latin typeface="Twentieth Century"/>
                <a:ea typeface="Twentieth Century"/>
                <a:cs typeface="Twentieth Century"/>
                <a:sym typeface="Twentieth Century"/>
              </a:endParaRPr>
            </a:p>
          </p:txBody>
        </p:sp>
        <p:sp>
          <p:nvSpPr>
            <p:cNvPr id="299" name="Google Shape;299;p22"/>
            <p:cNvSpPr/>
            <p:nvPr/>
          </p:nvSpPr>
          <p:spPr>
            <a:xfrm>
              <a:off x="1053184" y="4247309"/>
              <a:ext cx="3527929" cy="1133577"/>
            </a:xfrm>
            <a:prstGeom prst="rect">
              <a:avLst/>
            </a:prstGeom>
            <a:solidFill>
              <a:srgbClr val="FFC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txBox="1"/>
            <p:nvPr/>
          </p:nvSpPr>
          <p:spPr>
            <a:xfrm>
              <a:off x="1053184" y="4247309"/>
              <a:ext cx="3527929" cy="113357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b="1">
                  <a:solidFill>
                    <a:schemeClr val="lt1"/>
                  </a:solidFill>
                  <a:latin typeface="Twentieth Century"/>
                  <a:ea typeface="Twentieth Century"/>
                  <a:cs typeface="Twentieth Century"/>
                  <a:sym typeface="Twentieth Century"/>
                </a:rPr>
                <a:t>NAV Method  (A-L)/No. of Share– Valuation by a Chartered Accountant</a:t>
              </a:r>
              <a:endParaRPr sz="2200">
                <a:solidFill>
                  <a:schemeClr val="lt1"/>
                </a:solidFill>
                <a:latin typeface="Twentieth Century"/>
                <a:ea typeface="Twentieth Century"/>
                <a:cs typeface="Twentieth Century"/>
                <a:sym typeface="Twentieth Century"/>
              </a:endParaRPr>
            </a:p>
          </p:txBody>
        </p:sp>
        <p:sp>
          <p:nvSpPr>
            <p:cNvPr id="301" name="Google Shape;301;p22"/>
            <p:cNvSpPr/>
            <p:nvPr/>
          </p:nvSpPr>
          <p:spPr>
            <a:xfrm>
              <a:off x="1082682" y="5535736"/>
              <a:ext cx="3527929" cy="1133577"/>
            </a:xfrm>
            <a:prstGeom prst="rect">
              <a:avLst/>
            </a:prstGeom>
            <a:solidFill>
              <a:schemeClr val="accent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txBox="1"/>
            <p:nvPr/>
          </p:nvSpPr>
          <p:spPr>
            <a:xfrm>
              <a:off x="1082682" y="5535736"/>
              <a:ext cx="3527929" cy="113357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b="1">
                  <a:solidFill>
                    <a:schemeClr val="lt1"/>
                  </a:solidFill>
                  <a:latin typeface="Twentieth Century"/>
                  <a:ea typeface="Twentieth Century"/>
                  <a:cs typeface="Twentieth Century"/>
                  <a:sym typeface="Twentieth Century"/>
                </a:rPr>
                <a:t>DCF Method- Valuation by A Merchant Banker Cat I</a:t>
              </a:r>
              <a:endParaRPr sz="2200">
                <a:solidFill>
                  <a:schemeClr val="lt1"/>
                </a:solidFill>
                <a:latin typeface="Twentieth Century"/>
                <a:ea typeface="Twentieth Century"/>
                <a:cs typeface="Twentieth Century"/>
                <a:sym typeface="Twentieth Century"/>
              </a:endParaRPr>
            </a:p>
          </p:txBody>
        </p:sp>
        <p:sp>
          <p:nvSpPr>
            <p:cNvPr id="303" name="Google Shape;303;p22"/>
            <p:cNvSpPr/>
            <p:nvPr/>
          </p:nvSpPr>
          <p:spPr>
            <a:xfrm>
              <a:off x="2505315" y="2862211"/>
              <a:ext cx="3527929" cy="1133577"/>
            </a:xfrm>
            <a:prstGeom prst="rect">
              <a:avLst/>
            </a:prstGeom>
            <a:solidFill>
              <a:schemeClr val="accent2"/>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txBox="1"/>
            <p:nvPr/>
          </p:nvSpPr>
          <p:spPr>
            <a:xfrm>
              <a:off x="2505315" y="2862211"/>
              <a:ext cx="3527929" cy="113357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b="1">
                  <a:solidFill>
                    <a:schemeClr val="lt1"/>
                  </a:solidFill>
                  <a:latin typeface="Twentieth Century"/>
                  <a:ea typeface="Twentieth Century"/>
                  <a:cs typeface="Twentieth Century"/>
                  <a:sym typeface="Twentieth Century"/>
                </a:rPr>
                <a:t>Based on the Value of the Assets of the Company including intangible assets – Valuation by CA</a:t>
              </a:r>
              <a:endParaRPr sz="2200">
                <a:solidFill>
                  <a:schemeClr val="lt1"/>
                </a:solidFill>
                <a:latin typeface="Twentieth Century"/>
                <a:ea typeface="Twentieth Century"/>
                <a:cs typeface="Twentieth Century"/>
                <a:sym typeface="Twentieth Century"/>
              </a:endParaRPr>
            </a:p>
          </p:txBody>
        </p:sp>
        <p:sp>
          <p:nvSpPr>
            <p:cNvPr id="305" name="Google Shape;305;p22"/>
            <p:cNvSpPr/>
            <p:nvPr/>
          </p:nvSpPr>
          <p:spPr>
            <a:xfrm>
              <a:off x="7730736" y="1401046"/>
              <a:ext cx="3527929" cy="1133577"/>
            </a:xfrm>
            <a:prstGeom prst="rect">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txBox="1"/>
            <p:nvPr/>
          </p:nvSpPr>
          <p:spPr>
            <a:xfrm>
              <a:off x="7730736" y="1401046"/>
              <a:ext cx="3527929" cy="113357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b="1">
                  <a:solidFill>
                    <a:schemeClr val="lt1"/>
                  </a:solidFill>
                  <a:latin typeface="Twentieth Century"/>
                  <a:ea typeface="Twentieth Century"/>
                  <a:cs typeface="Twentieth Century"/>
                  <a:sym typeface="Twentieth Century"/>
                </a:rPr>
                <a:t>Under Companies Act as per Section 62(1)(c)</a:t>
              </a:r>
              <a:endParaRPr sz="2200">
                <a:solidFill>
                  <a:schemeClr val="lt1"/>
                </a:solidFill>
                <a:latin typeface="Twentieth Century"/>
                <a:ea typeface="Twentieth Century"/>
                <a:cs typeface="Twentieth Century"/>
                <a:sym typeface="Twentieth Century"/>
              </a:endParaRPr>
            </a:p>
          </p:txBody>
        </p:sp>
        <p:sp>
          <p:nvSpPr>
            <p:cNvPr id="307" name="Google Shape;307;p22"/>
            <p:cNvSpPr/>
            <p:nvPr/>
          </p:nvSpPr>
          <p:spPr>
            <a:xfrm>
              <a:off x="7698521" y="2872100"/>
              <a:ext cx="3473403" cy="765449"/>
            </a:xfrm>
            <a:prstGeom prst="rect">
              <a:avLst/>
            </a:prstGeom>
            <a:solidFill>
              <a:schemeClr val="accent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txBox="1"/>
            <p:nvPr/>
          </p:nvSpPr>
          <p:spPr>
            <a:xfrm>
              <a:off x="7698521" y="2872100"/>
              <a:ext cx="3473403" cy="7654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Valuation by A Regd. Valuer (IBBI) as per Following Method</a:t>
              </a:r>
              <a:endParaRPr/>
            </a:p>
          </p:txBody>
        </p:sp>
        <p:sp>
          <p:nvSpPr>
            <p:cNvPr id="309" name="Google Shape;309;p22"/>
            <p:cNvSpPr/>
            <p:nvPr/>
          </p:nvSpPr>
          <p:spPr>
            <a:xfrm>
              <a:off x="8436287" y="3924766"/>
              <a:ext cx="2712191" cy="645129"/>
            </a:xfrm>
            <a:prstGeom prst="rect">
              <a:avLst/>
            </a:prstGeom>
            <a:solidFill>
              <a:srgbClr val="00B05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txBox="1"/>
            <p:nvPr/>
          </p:nvSpPr>
          <p:spPr>
            <a:xfrm>
              <a:off x="8436287" y="3924766"/>
              <a:ext cx="2712191" cy="64512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By NAV or Cost Method</a:t>
              </a:r>
              <a:endParaRPr/>
            </a:p>
          </p:txBody>
        </p:sp>
        <p:sp>
          <p:nvSpPr>
            <p:cNvPr id="311" name="Google Shape;311;p22"/>
            <p:cNvSpPr/>
            <p:nvPr/>
          </p:nvSpPr>
          <p:spPr>
            <a:xfrm>
              <a:off x="8436287" y="4867001"/>
              <a:ext cx="2652458" cy="734607"/>
            </a:xfrm>
            <a:prstGeom prst="rect">
              <a:avLst/>
            </a:prstGeom>
            <a:solidFill>
              <a:srgbClr val="00B05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txBox="1"/>
            <p:nvPr/>
          </p:nvSpPr>
          <p:spPr>
            <a:xfrm>
              <a:off x="8436287" y="4867001"/>
              <a:ext cx="2652458" cy="73460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By Market Approach Method</a:t>
              </a:r>
              <a:endParaRPr/>
            </a:p>
          </p:txBody>
        </p:sp>
        <p:sp>
          <p:nvSpPr>
            <p:cNvPr id="313" name="Google Shape;313;p22"/>
            <p:cNvSpPr/>
            <p:nvPr/>
          </p:nvSpPr>
          <p:spPr>
            <a:xfrm>
              <a:off x="8349193" y="5898714"/>
              <a:ext cx="2741208" cy="707394"/>
            </a:xfrm>
            <a:prstGeom prst="rect">
              <a:avLst/>
            </a:prstGeom>
            <a:solidFill>
              <a:srgbClr val="00B05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txBox="1"/>
            <p:nvPr/>
          </p:nvSpPr>
          <p:spPr>
            <a:xfrm>
              <a:off x="8349193" y="5898714"/>
              <a:ext cx="2741208" cy="70739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By DCF Method – FCFF/FCFE</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txBox="1">
            <a:spLocks noGrp="1"/>
          </p:cNvSpPr>
          <p:nvPr>
            <p:ph type="title"/>
          </p:nvPr>
        </p:nvSpPr>
        <p:spPr>
          <a:xfrm>
            <a:off x="490195" y="112975"/>
            <a:ext cx="11435506" cy="705172"/>
          </a:xfrm>
          <a:prstGeom prst="rect">
            <a:avLst/>
          </a:prstGeom>
          <a:solidFill>
            <a:srgbClr val="7CE1E7"/>
          </a:solid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070C0"/>
              </a:buClr>
              <a:buSzPct val="100000"/>
              <a:buFont typeface="Twentieth Century"/>
              <a:buNone/>
            </a:pPr>
            <a:r>
              <a:rPr lang="en-IN" sz="3600" dirty="0">
                <a:solidFill>
                  <a:srgbClr val="0070C0"/>
                </a:solidFill>
              </a:rPr>
              <a:t>VALUATION FOR FURTHER ISSUE OF SHARES &amp; SECURITIES</a:t>
            </a:r>
            <a:endParaRPr sz="3600" dirty="0"/>
          </a:p>
        </p:txBody>
      </p:sp>
      <p:graphicFrame>
        <p:nvGraphicFramePr>
          <p:cNvPr id="320" name="Google Shape;320;p23"/>
          <p:cNvGraphicFramePr/>
          <p:nvPr>
            <p:extLst>
              <p:ext uri="{D42A27DB-BD31-4B8C-83A1-F6EECF244321}">
                <p14:modId xmlns:p14="http://schemas.microsoft.com/office/powerpoint/2010/main" val="3469087788"/>
              </p:ext>
            </p:extLst>
          </p:nvPr>
        </p:nvGraphicFramePr>
        <p:xfrm>
          <a:off x="490194" y="859760"/>
          <a:ext cx="11435525" cy="5994945"/>
        </p:xfrm>
        <a:graphic>
          <a:graphicData uri="http://schemas.openxmlformats.org/drawingml/2006/table">
            <a:tbl>
              <a:tblPr firstRow="1" bandRow="1">
                <a:noFill/>
                <a:tableStyleId>{6CDB9847-9D10-46ED-94A6-88D7D6E6D2BA}</a:tableStyleId>
              </a:tblPr>
              <a:tblGrid>
                <a:gridCol w="3099575">
                  <a:extLst>
                    <a:ext uri="{9D8B030D-6E8A-4147-A177-3AD203B41FA5}">
                      <a16:colId xmlns:a16="http://schemas.microsoft.com/office/drawing/2014/main" val="20000"/>
                    </a:ext>
                  </a:extLst>
                </a:gridCol>
                <a:gridCol w="2778650">
                  <a:extLst>
                    <a:ext uri="{9D8B030D-6E8A-4147-A177-3AD203B41FA5}">
                      <a16:colId xmlns:a16="http://schemas.microsoft.com/office/drawing/2014/main" val="20001"/>
                    </a:ext>
                  </a:extLst>
                </a:gridCol>
                <a:gridCol w="2778650">
                  <a:extLst>
                    <a:ext uri="{9D8B030D-6E8A-4147-A177-3AD203B41FA5}">
                      <a16:colId xmlns:a16="http://schemas.microsoft.com/office/drawing/2014/main" val="20002"/>
                    </a:ext>
                  </a:extLst>
                </a:gridCol>
                <a:gridCol w="2778650">
                  <a:extLst>
                    <a:ext uri="{9D8B030D-6E8A-4147-A177-3AD203B41FA5}">
                      <a16:colId xmlns:a16="http://schemas.microsoft.com/office/drawing/2014/main" val="20003"/>
                    </a:ext>
                  </a:extLst>
                </a:gridCol>
              </a:tblGrid>
              <a:tr h="734850">
                <a:tc>
                  <a:txBody>
                    <a:bodyPr/>
                    <a:lstStyle/>
                    <a:p>
                      <a:pPr marL="0" marR="0" lvl="0" indent="0" algn="l" rtl="0">
                        <a:spcBef>
                          <a:spcPts val="0"/>
                        </a:spcBef>
                        <a:spcAft>
                          <a:spcPts val="0"/>
                        </a:spcAft>
                        <a:buNone/>
                      </a:pPr>
                      <a:r>
                        <a:rPr lang="en-IN" sz="2400" u="none" strike="noStrike" cap="none"/>
                        <a:t>Particulars</a:t>
                      </a:r>
                      <a:endParaRPr sz="2400" b="1" i="0" u="none" strike="noStrike" cap="none">
                        <a:solidFill>
                          <a:srgbClr val="FFFFFF"/>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400" u="none" strike="noStrike" cap="none"/>
                        <a:t>Section 56(2)(viib)</a:t>
                      </a:r>
                      <a:endParaRPr sz="2400" b="1" i="0" u="none" strike="noStrike" cap="none">
                        <a:solidFill>
                          <a:srgbClr val="FFFFFF"/>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400" u="none" strike="noStrike" cap="none"/>
                        <a:t>Section 62 (1)(c) of the Companies Act</a:t>
                      </a:r>
                      <a:endParaRPr sz="2400" b="1" i="0" u="none" strike="noStrike" cap="none">
                        <a:solidFill>
                          <a:srgbClr val="FFFFFF"/>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400" u="none" strike="noStrike" cap="none" dirty="0"/>
                        <a:t>FEMA</a:t>
                      </a:r>
                      <a:endParaRPr sz="2400" b="1" i="0" u="none" strike="noStrike" cap="none" dirty="0">
                        <a:solidFill>
                          <a:srgbClr val="FFFFFF"/>
                        </a:solidFill>
                        <a:latin typeface="Twentieth Century"/>
                        <a:ea typeface="Twentieth Century"/>
                        <a:cs typeface="Twentieth Century"/>
                        <a:sym typeface="Twentieth Century"/>
                      </a:endParaRPr>
                    </a:p>
                  </a:txBody>
                  <a:tcPr marL="5375" marR="5375" marT="5375" marB="0" anchor="ctr"/>
                </a:tc>
                <a:extLst>
                  <a:ext uri="{0D108BD9-81ED-4DB2-BD59-A6C34878D82A}">
                    <a16:rowId xmlns:a16="http://schemas.microsoft.com/office/drawing/2014/main" val="10000"/>
                  </a:ext>
                </a:extLst>
              </a:tr>
              <a:tr h="317150">
                <a:tc>
                  <a:txBody>
                    <a:bodyPr/>
                    <a:lstStyle/>
                    <a:p>
                      <a:pPr marL="0" marR="0" lvl="0" indent="0" algn="l" rtl="0">
                        <a:spcBef>
                          <a:spcPts val="0"/>
                        </a:spcBef>
                        <a:spcAft>
                          <a:spcPts val="0"/>
                        </a:spcAft>
                        <a:buNone/>
                      </a:pPr>
                      <a:r>
                        <a:rPr lang="en-IN" sz="2000" u="none" strike="noStrike" cap="none"/>
                        <a:t>Applicable to</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a:t>Closely held company</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a:t>Closely held company</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dirty="0"/>
                        <a:t>all companies</a:t>
                      </a:r>
                      <a:endParaRPr sz="2000" b="0" i="0" u="none" strike="noStrike" cap="none" dirty="0">
                        <a:solidFill>
                          <a:srgbClr val="000000"/>
                        </a:solidFill>
                        <a:latin typeface="Arial"/>
                        <a:ea typeface="Arial"/>
                        <a:cs typeface="Arial"/>
                        <a:sym typeface="Arial"/>
                      </a:endParaRPr>
                    </a:p>
                  </a:txBody>
                  <a:tcPr marL="5375" marR="5375" marT="5375" marB="0"/>
                </a:tc>
                <a:extLst>
                  <a:ext uri="{0D108BD9-81ED-4DB2-BD59-A6C34878D82A}">
                    <a16:rowId xmlns:a16="http://schemas.microsoft.com/office/drawing/2014/main" val="10001"/>
                  </a:ext>
                </a:extLst>
              </a:tr>
              <a:tr h="1830175">
                <a:tc>
                  <a:txBody>
                    <a:bodyPr/>
                    <a:lstStyle/>
                    <a:p>
                      <a:pPr marL="0" marR="0" lvl="0" indent="0" algn="l" rtl="0">
                        <a:spcBef>
                          <a:spcPts val="0"/>
                        </a:spcBef>
                        <a:spcAft>
                          <a:spcPts val="0"/>
                        </a:spcAft>
                        <a:buNone/>
                      </a:pPr>
                      <a:r>
                        <a:rPr lang="en-IN" sz="2000" u="none" strike="noStrike" cap="none"/>
                        <a:t>a) Right Issue</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lnSpc>
                          <a:spcPct val="100000"/>
                        </a:lnSpc>
                        <a:spcBef>
                          <a:spcPts val="0"/>
                        </a:spcBef>
                        <a:spcAft>
                          <a:spcPts val="0"/>
                        </a:spcAft>
                        <a:buClr>
                          <a:schemeClr val="dk1"/>
                        </a:buClr>
                        <a:buSzPts val="2000"/>
                        <a:buFont typeface="Twentieth Century"/>
                        <a:buNone/>
                      </a:pPr>
                      <a:r>
                        <a:rPr lang="en-IN" sz="2000" u="none" strike="noStrike" cap="none"/>
                        <a:t>FMV Under rule 11UA(2)  </a:t>
                      </a:r>
                      <a:endParaRPr/>
                    </a:p>
                    <a:p>
                      <a:pPr marL="457200" marR="0" lvl="0" indent="-457200" algn="ctr" rtl="0">
                        <a:lnSpc>
                          <a:spcPct val="100000"/>
                        </a:lnSpc>
                        <a:spcBef>
                          <a:spcPts val="0"/>
                        </a:spcBef>
                        <a:spcAft>
                          <a:spcPts val="0"/>
                        </a:spcAft>
                        <a:buClr>
                          <a:schemeClr val="dk1"/>
                        </a:buClr>
                        <a:buSzPts val="2000"/>
                        <a:buFont typeface="Twentieth Century"/>
                        <a:buAutoNum type="alphaUcParenR"/>
                      </a:pPr>
                      <a:r>
                        <a:rPr lang="en-IN" sz="2000" u="none" strike="noStrike" cap="none"/>
                        <a:t>Book Value/NAV (CA/MB) </a:t>
                      </a:r>
                      <a:endParaRPr/>
                    </a:p>
                    <a:p>
                      <a:pPr marL="0" marR="0" lvl="0" indent="0" algn="ctr" rtl="0">
                        <a:lnSpc>
                          <a:spcPct val="100000"/>
                        </a:lnSpc>
                        <a:spcBef>
                          <a:spcPts val="0"/>
                        </a:spcBef>
                        <a:spcAft>
                          <a:spcPts val="0"/>
                        </a:spcAft>
                        <a:buClr>
                          <a:schemeClr val="dk1"/>
                        </a:buClr>
                        <a:buSzPts val="2000"/>
                        <a:buFont typeface="Twentieth Century"/>
                        <a:buNone/>
                      </a:pPr>
                      <a:r>
                        <a:rPr lang="en-IN" sz="2000" u="none" strike="noStrike" cap="none"/>
                        <a:t>B) DCF (only by MB)</a:t>
                      </a:r>
                      <a:endParaRPr sz="2000" b="0" i="0" u="none" strike="noStrike" cap="none">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dirty="0"/>
                        <a:t>Not required</a:t>
                      </a:r>
                      <a:endParaRPr sz="2000" b="0" i="0" u="none" strike="noStrike" cap="none" dirty="0">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dirty="0"/>
                        <a:t>valuation not required if price is same what is issued to resident SH. If relinquished by Existing SH, then valuation is required.</a:t>
                      </a:r>
                      <a:endParaRPr sz="2000" b="0" i="0" u="none" strike="noStrike" cap="none" dirty="0">
                        <a:solidFill>
                          <a:srgbClr val="000000"/>
                        </a:solidFill>
                        <a:latin typeface="Twentieth Century"/>
                        <a:ea typeface="Twentieth Century"/>
                        <a:cs typeface="Twentieth Century"/>
                        <a:sym typeface="Twentieth Century"/>
                      </a:endParaRPr>
                    </a:p>
                  </a:txBody>
                  <a:tcPr marL="5375" marR="5375" marT="5375" marB="0" anchor="ctr"/>
                </a:tc>
                <a:extLst>
                  <a:ext uri="{0D108BD9-81ED-4DB2-BD59-A6C34878D82A}">
                    <a16:rowId xmlns:a16="http://schemas.microsoft.com/office/drawing/2014/main" val="10002"/>
                  </a:ext>
                </a:extLst>
              </a:tr>
              <a:tr h="1829125">
                <a:tc>
                  <a:txBody>
                    <a:bodyPr/>
                    <a:lstStyle/>
                    <a:p>
                      <a:pPr marL="0" marR="0" lvl="0" indent="0" algn="l" rtl="0">
                        <a:spcBef>
                          <a:spcPts val="0"/>
                        </a:spcBef>
                        <a:spcAft>
                          <a:spcPts val="0"/>
                        </a:spcAft>
                        <a:buNone/>
                      </a:pPr>
                      <a:r>
                        <a:rPr lang="en-IN" sz="2000" u="none" strike="noStrike" cap="none"/>
                        <a:t>b) Private Placement of share</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a:t>FMV Under rule 11UA(2)  </a:t>
                      </a:r>
                      <a:endParaRPr/>
                    </a:p>
                    <a:p>
                      <a:pPr marL="457200" marR="0" lvl="0" indent="-457200" algn="ctr" rtl="0">
                        <a:spcBef>
                          <a:spcPts val="0"/>
                        </a:spcBef>
                        <a:spcAft>
                          <a:spcPts val="0"/>
                        </a:spcAft>
                        <a:buClr>
                          <a:schemeClr val="dk1"/>
                        </a:buClr>
                        <a:buSzPts val="2000"/>
                        <a:buFont typeface="Twentieth Century"/>
                        <a:buAutoNum type="alphaUcParenR"/>
                      </a:pPr>
                      <a:r>
                        <a:rPr lang="en-IN" sz="2000" u="none" strike="noStrike" cap="none"/>
                        <a:t>NAV or</a:t>
                      </a:r>
                      <a:endParaRPr/>
                    </a:p>
                    <a:p>
                      <a:pPr marL="457200" marR="0" lvl="0" indent="-457200" algn="ctr" rtl="0">
                        <a:spcBef>
                          <a:spcPts val="0"/>
                        </a:spcBef>
                        <a:spcAft>
                          <a:spcPts val="0"/>
                        </a:spcAft>
                        <a:buClr>
                          <a:schemeClr val="dk1"/>
                        </a:buClr>
                        <a:buSzPts val="2000"/>
                        <a:buFont typeface="Twentieth Century"/>
                        <a:buAutoNum type="alphaUcParenR"/>
                      </a:pPr>
                      <a:r>
                        <a:rPr lang="en-IN" sz="2000" u="none" strike="noStrike" cap="none"/>
                        <a:t>(i) Book Value (CA/MB)                      </a:t>
                      </a:r>
                      <a:endParaRPr/>
                    </a:p>
                    <a:p>
                      <a:pPr marL="0" marR="0" lvl="0" indent="0" algn="ctr" rtl="0">
                        <a:spcBef>
                          <a:spcPts val="0"/>
                        </a:spcBef>
                        <a:spcAft>
                          <a:spcPts val="0"/>
                        </a:spcAft>
                        <a:buClr>
                          <a:schemeClr val="dk1"/>
                        </a:buClr>
                        <a:buSzPts val="2000"/>
                        <a:buFont typeface="Twentieth Century"/>
                        <a:buNone/>
                      </a:pPr>
                      <a:r>
                        <a:rPr lang="en-IN" sz="2000" u="none" strike="noStrike" cap="none"/>
                        <a:t>(ii) DCF (only by MB)</a:t>
                      </a:r>
                      <a:endParaRPr/>
                    </a:p>
                    <a:p>
                      <a:pPr marL="0" marR="0" lvl="0" indent="0" algn="ctr" rtl="0">
                        <a:spcBef>
                          <a:spcPts val="0"/>
                        </a:spcBef>
                        <a:spcAft>
                          <a:spcPts val="0"/>
                        </a:spcAft>
                        <a:buClr>
                          <a:srgbClr val="000000"/>
                        </a:buClr>
                        <a:buSzPts val="2000"/>
                        <a:buFont typeface="Twentieth Century"/>
                        <a:buNone/>
                      </a:pPr>
                      <a:r>
                        <a:rPr lang="en-IN" sz="2000" b="0" i="0" u="none" strike="noStrike" cap="none">
                          <a:solidFill>
                            <a:srgbClr val="000000"/>
                          </a:solidFill>
                          <a:latin typeface="Twentieth Century"/>
                          <a:ea typeface="Twentieth Century"/>
                          <a:cs typeface="Twentieth Century"/>
                          <a:sym typeface="Twentieth Century"/>
                        </a:rPr>
                        <a:t>Whichever is higher</a:t>
                      </a:r>
                      <a:endParaRPr/>
                    </a:p>
                  </a:txBody>
                  <a:tcPr marL="5375" marR="5375" marT="5375" marB="0" anchor="ctr"/>
                </a:tc>
                <a:tc>
                  <a:txBody>
                    <a:bodyPr/>
                    <a:lstStyle/>
                    <a:p>
                      <a:pPr marL="0" marR="0" lvl="0" indent="0" algn="ctr" rtl="0">
                        <a:spcBef>
                          <a:spcPts val="0"/>
                        </a:spcBef>
                        <a:spcAft>
                          <a:spcPts val="0"/>
                        </a:spcAft>
                        <a:buNone/>
                      </a:pPr>
                      <a:r>
                        <a:rPr lang="en-IN" sz="2000" u="none" strike="noStrike" cap="none" dirty="0"/>
                        <a:t>Fair Value by Registered Valuer</a:t>
                      </a:r>
                      <a:endParaRPr sz="2000" b="0" i="0" u="none" strike="noStrike" cap="none" dirty="0">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a:t>valuation required. Internationally accepted pricing methodology (CA)</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extLst>
                  <a:ext uri="{0D108BD9-81ED-4DB2-BD59-A6C34878D82A}">
                    <a16:rowId xmlns:a16="http://schemas.microsoft.com/office/drawing/2014/main" val="10003"/>
                  </a:ext>
                </a:extLst>
              </a:tr>
              <a:tr h="356775">
                <a:tc>
                  <a:txBody>
                    <a:bodyPr/>
                    <a:lstStyle/>
                    <a:p>
                      <a:pPr marL="0" marR="0" lvl="0" indent="0" algn="l" rtl="0">
                        <a:spcBef>
                          <a:spcPts val="0"/>
                        </a:spcBef>
                        <a:spcAft>
                          <a:spcPts val="0"/>
                        </a:spcAft>
                        <a:buNone/>
                      </a:pPr>
                      <a:r>
                        <a:rPr lang="en-IN" sz="2000" u="none" strike="noStrike" cap="none"/>
                        <a:t>Valuation Applicable from</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a:t>From 1</a:t>
                      </a:r>
                      <a:r>
                        <a:rPr lang="en-IN" sz="2000" u="none" strike="noStrike" cap="none" baseline="30000"/>
                        <a:t>st</a:t>
                      </a:r>
                      <a:r>
                        <a:rPr lang="en-IN" sz="2000" u="none" strike="noStrike" cap="none"/>
                        <a:t> April, 2013</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dirty="0"/>
                        <a:t>1st Feb, 2019</a:t>
                      </a:r>
                      <a:endParaRPr sz="2000" b="0" i="0" u="none" strike="noStrike" cap="none" dirty="0">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extLst>
                  <a:ext uri="{0D108BD9-81ED-4DB2-BD59-A6C34878D82A}">
                    <a16:rowId xmlns:a16="http://schemas.microsoft.com/office/drawing/2014/main" val="10004"/>
                  </a:ext>
                </a:extLst>
              </a:tr>
              <a:tr h="918375">
                <a:tc>
                  <a:txBody>
                    <a:bodyPr/>
                    <a:lstStyle/>
                    <a:p>
                      <a:pPr marL="0" marR="0" lvl="0" indent="0" algn="l" rtl="0">
                        <a:spcBef>
                          <a:spcPts val="0"/>
                        </a:spcBef>
                        <a:spcAft>
                          <a:spcPts val="0"/>
                        </a:spcAft>
                        <a:buNone/>
                      </a:pPr>
                      <a:r>
                        <a:rPr lang="en-IN" sz="2000" u="none" strike="noStrike" cap="none"/>
                        <a:t>Tax</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a:t>Income in the hand of the company if issued at more then its FMV</a:t>
                      </a:r>
                      <a:endParaRPr sz="2000" b="0" i="0" u="none" strike="noStrike" cap="none">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dirty="0"/>
                        <a:t>NA</a:t>
                      </a:r>
                      <a:endParaRPr sz="2000" b="0" i="0" u="none" strike="noStrike" cap="none" dirty="0">
                        <a:solidFill>
                          <a:srgbClr val="000000"/>
                        </a:solidFill>
                        <a:latin typeface="Twentieth Century"/>
                        <a:ea typeface="Twentieth Century"/>
                        <a:cs typeface="Twentieth Century"/>
                        <a:sym typeface="Twentieth Century"/>
                      </a:endParaRPr>
                    </a:p>
                  </a:txBody>
                  <a:tcPr marL="5375" marR="5375" marT="5375" marB="0" anchor="ctr"/>
                </a:tc>
                <a:tc>
                  <a:txBody>
                    <a:bodyPr/>
                    <a:lstStyle/>
                    <a:p>
                      <a:pPr marL="0" marR="0" lvl="0" indent="0" algn="ctr" rtl="0">
                        <a:spcBef>
                          <a:spcPts val="0"/>
                        </a:spcBef>
                        <a:spcAft>
                          <a:spcPts val="0"/>
                        </a:spcAft>
                        <a:buNone/>
                      </a:pPr>
                      <a:r>
                        <a:rPr lang="en-IN" sz="2000" u="none" strike="noStrike" cap="none" dirty="0"/>
                        <a:t>NA</a:t>
                      </a:r>
                      <a:endParaRPr sz="2000" b="0" i="0" u="none" strike="noStrike" cap="none" dirty="0">
                        <a:solidFill>
                          <a:srgbClr val="000000"/>
                        </a:solidFill>
                        <a:latin typeface="Twentieth Century"/>
                        <a:ea typeface="Twentieth Century"/>
                        <a:cs typeface="Twentieth Century"/>
                        <a:sym typeface="Twentieth Century"/>
                      </a:endParaRPr>
                    </a:p>
                  </a:txBody>
                  <a:tcPr marL="5375" marR="5375" marT="5375" marB="0" anchor="ctr"/>
                </a:tc>
                <a:extLst>
                  <a:ext uri="{0D108BD9-81ED-4DB2-BD59-A6C34878D82A}">
                    <a16:rowId xmlns:a16="http://schemas.microsoft.com/office/drawing/2014/main" val="10005"/>
                  </a:ext>
                </a:extLst>
              </a:tr>
            </a:tbl>
          </a:graphicData>
        </a:graphic>
      </p:graphicFrame>
      <p:sp>
        <p:nvSpPr>
          <p:cNvPr id="321" name="Google Shape;321;p2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AE3424-81E8-AE8E-BC3B-E85EE92EDC6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32</a:t>
            </a:fld>
            <a:endParaRPr lang="en-IN"/>
          </a:p>
        </p:txBody>
      </p:sp>
      <p:pic>
        <p:nvPicPr>
          <p:cNvPr id="6" name="Picture 5">
            <a:extLst>
              <a:ext uri="{FF2B5EF4-FFF2-40B4-BE49-F238E27FC236}">
                <a16:creationId xmlns:a16="http://schemas.microsoft.com/office/drawing/2014/main" id="{392F0377-D4B7-6D6C-8354-A91C0E33152C}"/>
              </a:ext>
            </a:extLst>
          </p:cNvPr>
          <p:cNvPicPr>
            <a:picLocks noChangeAspect="1"/>
          </p:cNvPicPr>
          <p:nvPr/>
        </p:nvPicPr>
        <p:blipFill>
          <a:blip r:embed="rId2"/>
          <a:stretch>
            <a:fillRect/>
          </a:stretch>
        </p:blipFill>
        <p:spPr>
          <a:xfrm>
            <a:off x="970033" y="83905"/>
            <a:ext cx="10738058" cy="6096173"/>
          </a:xfrm>
          <a:prstGeom prst="rect">
            <a:avLst/>
          </a:prstGeom>
        </p:spPr>
      </p:pic>
    </p:spTree>
    <p:extLst>
      <p:ext uri="{BB962C8B-B14F-4D97-AF65-F5344CB8AC3E}">
        <p14:creationId xmlns:p14="http://schemas.microsoft.com/office/powerpoint/2010/main" val="2027568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E0B48-E813-AF3C-63AE-913A95573DB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33</a:t>
            </a:fld>
            <a:endParaRPr lang="en-IN"/>
          </a:p>
        </p:txBody>
      </p:sp>
      <p:pic>
        <p:nvPicPr>
          <p:cNvPr id="6" name="Picture 5">
            <a:extLst>
              <a:ext uri="{FF2B5EF4-FFF2-40B4-BE49-F238E27FC236}">
                <a16:creationId xmlns:a16="http://schemas.microsoft.com/office/drawing/2014/main" id="{48221146-505E-442D-7CFB-576BA32BE5A9}"/>
              </a:ext>
            </a:extLst>
          </p:cNvPr>
          <p:cNvPicPr>
            <a:picLocks noChangeAspect="1"/>
          </p:cNvPicPr>
          <p:nvPr/>
        </p:nvPicPr>
        <p:blipFill>
          <a:blip r:embed="rId2"/>
          <a:stretch>
            <a:fillRect/>
          </a:stretch>
        </p:blipFill>
        <p:spPr>
          <a:xfrm>
            <a:off x="946327" y="453031"/>
            <a:ext cx="10967913" cy="5608404"/>
          </a:xfrm>
          <a:prstGeom prst="rect">
            <a:avLst/>
          </a:prstGeom>
        </p:spPr>
      </p:pic>
    </p:spTree>
    <p:extLst>
      <p:ext uri="{BB962C8B-B14F-4D97-AF65-F5344CB8AC3E}">
        <p14:creationId xmlns:p14="http://schemas.microsoft.com/office/powerpoint/2010/main" val="1947258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9E4AC8-606E-8064-C356-3EB02BE346E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34</a:t>
            </a:fld>
            <a:endParaRPr lang="en-IN"/>
          </a:p>
        </p:txBody>
      </p:sp>
      <p:pic>
        <p:nvPicPr>
          <p:cNvPr id="6" name="Picture 5">
            <a:extLst>
              <a:ext uri="{FF2B5EF4-FFF2-40B4-BE49-F238E27FC236}">
                <a16:creationId xmlns:a16="http://schemas.microsoft.com/office/drawing/2014/main" id="{DDCC5979-0BD1-409D-8D7C-AD34BC29039C}"/>
              </a:ext>
            </a:extLst>
          </p:cNvPr>
          <p:cNvPicPr>
            <a:picLocks noChangeAspect="1"/>
          </p:cNvPicPr>
          <p:nvPr/>
        </p:nvPicPr>
        <p:blipFill>
          <a:blip r:embed="rId2"/>
          <a:stretch>
            <a:fillRect/>
          </a:stretch>
        </p:blipFill>
        <p:spPr>
          <a:xfrm>
            <a:off x="971415" y="449855"/>
            <a:ext cx="10264255" cy="5658714"/>
          </a:xfrm>
          <a:prstGeom prst="rect">
            <a:avLst/>
          </a:prstGeom>
        </p:spPr>
      </p:pic>
    </p:spTree>
    <p:extLst>
      <p:ext uri="{BB962C8B-B14F-4D97-AF65-F5344CB8AC3E}">
        <p14:creationId xmlns:p14="http://schemas.microsoft.com/office/powerpoint/2010/main" val="1008655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7BE429-192B-F73C-3EAE-2F46A549ED4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35</a:t>
            </a:fld>
            <a:endParaRPr lang="en-IN"/>
          </a:p>
        </p:txBody>
      </p:sp>
      <p:pic>
        <p:nvPicPr>
          <p:cNvPr id="6" name="Picture 5">
            <a:extLst>
              <a:ext uri="{FF2B5EF4-FFF2-40B4-BE49-F238E27FC236}">
                <a16:creationId xmlns:a16="http://schemas.microsoft.com/office/drawing/2014/main" id="{3F14813B-427A-AD5A-D994-58980FA7DA80}"/>
              </a:ext>
            </a:extLst>
          </p:cNvPr>
          <p:cNvPicPr>
            <a:picLocks noChangeAspect="1"/>
          </p:cNvPicPr>
          <p:nvPr/>
        </p:nvPicPr>
        <p:blipFill>
          <a:blip r:embed="rId2"/>
          <a:stretch>
            <a:fillRect/>
          </a:stretch>
        </p:blipFill>
        <p:spPr>
          <a:xfrm>
            <a:off x="1048228" y="459775"/>
            <a:ext cx="10711774" cy="5535671"/>
          </a:xfrm>
          <a:prstGeom prst="rect">
            <a:avLst/>
          </a:prstGeom>
        </p:spPr>
      </p:pic>
    </p:spTree>
    <p:extLst>
      <p:ext uri="{BB962C8B-B14F-4D97-AF65-F5344CB8AC3E}">
        <p14:creationId xmlns:p14="http://schemas.microsoft.com/office/powerpoint/2010/main" val="165888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18EF4-4418-70C9-77EA-5DD8AB3B74D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36</a:t>
            </a:fld>
            <a:endParaRPr lang="en-IN"/>
          </a:p>
        </p:txBody>
      </p:sp>
      <p:pic>
        <p:nvPicPr>
          <p:cNvPr id="6" name="Picture 5">
            <a:extLst>
              <a:ext uri="{FF2B5EF4-FFF2-40B4-BE49-F238E27FC236}">
                <a16:creationId xmlns:a16="http://schemas.microsoft.com/office/drawing/2014/main" id="{55152202-C8FA-82EA-D1CB-9CB79A79F65C}"/>
              </a:ext>
            </a:extLst>
          </p:cNvPr>
          <p:cNvPicPr>
            <a:picLocks noChangeAspect="1"/>
          </p:cNvPicPr>
          <p:nvPr/>
        </p:nvPicPr>
        <p:blipFill>
          <a:blip r:embed="rId2"/>
          <a:stretch>
            <a:fillRect/>
          </a:stretch>
        </p:blipFill>
        <p:spPr>
          <a:xfrm>
            <a:off x="825061" y="285322"/>
            <a:ext cx="10950570" cy="5257639"/>
          </a:xfrm>
          <a:prstGeom prst="rect">
            <a:avLst/>
          </a:prstGeom>
        </p:spPr>
      </p:pic>
    </p:spTree>
    <p:extLst>
      <p:ext uri="{BB962C8B-B14F-4D97-AF65-F5344CB8AC3E}">
        <p14:creationId xmlns:p14="http://schemas.microsoft.com/office/powerpoint/2010/main" val="212211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3E3A85-2030-808D-6796-5FF62A5513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37</a:t>
            </a:fld>
            <a:endParaRPr lang="en-IN"/>
          </a:p>
        </p:txBody>
      </p:sp>
      <p:pic>
        <p:nvPicPr>
          <p:cNvPr id="6" name="Picture 5">
            <a:extLst>
              <a:ext uri="{FF2B5EF4-FFF2-40B4-BE49-F238E27FC236}">
                <a16:creationId xmlns:a16="http://schemas.microsoft.com/office/drawing/2014/main" id="{E880BF2B-977A-21B5-23DD-4F135D8CA4C1}"/>
              </a:ext>
            </a:extLst>
          </p:cNvPr>
          <p:cNvPicPr>
            <a:picLocks noChangeAspect="1"/>
          </p:cNvPicPr>
          <p:nvPr/>
        </p:nvPicPr>
        <p:blipFill>
          <a:blip r:embed="rId2"/>
          <a:stretch>
            <a:fillRect/>
          </a:stretch>
        </p:blipFill>
        <p:spPr>
          <a:xfrm>
            <a:off x="1047833" y="544124"/>
            <a:ext cx="10501484" cy="5498457"/>
          </a:xfrm>
          <a:prstGeom prst="rect">
            <a:avLst/>
          </a:prstGeom>
        </p:spPr>
      </p:pic>
    </p:spTree>
    <p:extLst>
      <p:ext uri="{BB962C8B-B14F-4D97-AF65-F5344CB8AC3E}">
        <p14:creationId xmlns:p14="http://schemas.microsoft.com/office/powerpoint/2010/main" val="3900447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BF672E-4B85-41DE-7E4F-F30D7BD588FD}"/>
              </a:ext>
            </a:extLst>
          </p:cNvPr>
          <p:cNvSpPr>
            <a:spLocks noGrp="1"/>
          </p:cNvSpPr>
          <p:nvPr>
            <p:ph type="body" idx="1"/>
          </p:nvPr>
        </p:nvSpPr>
        <p:spPr/>
        <p:txBody>
          <a:bodyPr/>
          <a:lstStyle/>
          <a:p>
            <a:r>
              <a:rPr lang="en-IN" dirty="0"/>
              <a:t>Valuation as per Rule 11UA(2)        -   Rs. 100  (Book Value )</a:t>
            </a:r>
          </a:p>
          <a:p>
            <a:endParaRPr lang="en-IN" dirty="0"/>
          </a:p>
          <a:p>
            <a:r>
              <a:rPr lang="en-IN" dirty="0"/>
              <a:t>Valuation under Co. Act 62(1)(c)     -   Rs. 500 (DCF Method)</a:t>
            </a:r>
          </a:p>
          <a:p>
            <a:endParaRPr lang="en-IN" dirty="0"/>
          </a:p>
          <a:p>
            <a:r>
              <a:rPr lang="en-IN" dirty="0"/>
              <a:t>Can Company issue share at Rs. 500</a:t>
            </a:r>
          </a:p>
          <a:p>
            <a:r>
              <a:rPr lang="en-IN" dirty="0"/>
              <a:t>Whether Valuation report required under Income Tax Rule</a:t>
            </a:r>
          </a:p>
          <a:p>
            <a:endParaRPr lang="en-IN" dirty="0"/>
          </a:p>
          <a:p>
            <a:r>
              <a:rPr lang="en-IN" b="1" dirty="0">
                <a:solidFill>
                  <a:srgbClr val="FF0000"/>
                </a:solidFill>
              </a:rPr>
              <a:t>Your View</a:t>
            </a:r>
          </a:p>
        </p:txBody>
      </p:sp>
      <p:sp>
        <p:nvSpPr>
          <p:cNvPr id="4" name="Slide Number Placeholder 3">
            <a:extLst>
              <a:ext uri="{FF2B5EF4-FFF2-40B4-BE49-F238E27FC236}">
                <a16:creationId xmlns:a16="http://schemas.microsoft.com/office/drawing/2014/main" id="{D829BFE2-E77B-DFF4-8D24-683DC767CCE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38</a:t>
            </a:fld>
            <a:endParaRPr lang="en-IN"/>
          </a:p>
        </p:txBody>
      </p:sp>
    </p:spTree>
    <p:extLst>
      <p:ext uri="{BB962C8B-B14F-4D97-AF65-F5344CB8AC3E}">
        <p14:creationId xmlns:p14="http://schemas.microsoft.com/office/powerpoint/2010/main" val="1812961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1AA40A-7C4A-CDA9-F293-9D4A3C9D8111}"/>
              </a:ext>
            </a:extLst>
          </p:cNvPr>
          <p:cNvSpPr>
            <a:spLocks noGrp="1"/>
          </p:cNvSpPr>
          <p:nvPr>
            <p:ph type="body" idx="1"/>
          </p:nvPr>
        </p:nvSpPr>
        <p:spPr/>
        <p:txBody>
          <a:bodyPr/>
          <a:lstStyle/>
          <a:p>
            <a:r>
              <a:rPr lang="en-IN" dirty="0"/>
              <a:t>Valuation as per Rule 11UA(2)        -   Rs. 500  (DCF Method )</a:t>
            </a:r>
          </a:p>
          <a:p>
            <a:endParaRPr lang="en-IN" dirty="0"/>
          </a:p>
          <a:p>
            <a:r>
              <a:rPr lang="en-IN" dirty="0"/>
              <a:t>Valuation under Co. Act 62(1)(c)     -   Rs. 600 (DCF Method)</a:t>
            </a:r>
          </a:p>
          <a:p>
            <a:endParaRPr lang="en-IN" dirty="0"/>
          </a:p>
          <a:p>
            <a:r>
              <a:rPr lang="en-IN" dirty="0"/>
              <a:t>Can Company issue share at Rs. 600</a:t>
            </a:r>
          </a:p>
          <a:p>
            <a:endParaRPr lang="en-IN" dirty="0"/>
          </a:p>
          <a:p>
            <a:r>
              <a:rPr lang="en-IN" b="1" dirty="0">
                <a:solidFill>
                  <a:srgbClr val="FF0000"/>
                </a:solidFill>
              </a:rPr>
              <a:t>Your View</a:t>
            </a:r>
          </a:p>
          <a:p>
            <a:endParaRPr lang="en-IN" dirty="0"/>
          </a:p>
        </p:txBody>
      </p:sp>
      <p:sp>
        <p:nvSpPr>
          <p:cNvPr id="4" name="Slide Number Placeholder 3">
            <a:extLst>
              <a:ext uri="{FF2B5EF4-FFF2-40B4-BE49-F238E27FC236}">
                <a16:creationId xmlns:a16="http://schemas.microsoft.com/office/drawing/2014/main" id="{6589EC62-248B-370B-2D42-15DEAD9D5B3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39</a:t>
            </a:fld>
            <a:endParaRPr lang="en-IN"/>
          </a:p>
        </p:txBody>
      </p:sp>
    </p:spTree>
    <p:extLst>
      <p:ext uri="{BB962C8B-B14F-4D97-AF65-F5344CB8AC3E}">
        <p14:creationId xmlns:p14="http://schemas.microsoft.com/office/powerpoint/2010/main" val="276136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EEEFE5-74B2-E437-73AD-90E4D94EFDC9}"/>
              </a:ext>
            </a:extLst>
          </p:cNvPr>
          <p:cNvSpPr>
            <a:spLocks noGrp="1"/>
          </p:cNvSpPr>
          <p:nvPr>
            <p:ph type="body" idx="1"/>
          </p:nvPr>
        </p:nvSpPr>
        <p:spPr>
          <a:xfrm>
            <a:off x="1024128" y="443060"/>
            <a:ext cx="10636829" cy="5866300"/>
          </a:xfrm>
        </p:spPr>
        <p:txBody>
          <a:bodyPr>
            <a:normAutofit/>
          </a:bodyPr>
          <a:lstStyle/>
          <a:p>
            <a:r>
              <a:rPr lang="en-US" sz="4000" b="0" i="0" dirty="0">
                <a:solidFill>
                  <a:srgbClr val="181818"/>
                </a:solidFill>
                <a:effectLst/>
                <a:latin typeface="Merriweather" panose="00000500000000000000" pitchFamily="2" charset="0"/>
              </a:rPr>
              <a:t>“The value of a business is a function of how well the financial capital and the intellectual capital are managed by the human capital. You'd better get the human capital part right.”</a:t>
            </a:r>
            <a:br>
              <a:rPr lang="en-US" sz="4000" dirty="0"/>
            </a:br>
            <a:r>
              <a:rPr lang="en-US" sz="4000" b="0" i="0" dirty="0">
                <a:solidFill>
                  <a:srgbClr val="181818"/>
                </a:solidFill>
                <a:effectLst/>
                <a:latin typeface="Merriweather" panose="00000500000000000000" pitchFamily="2" charset="0"/>
              </a:rPr>
              <a:t>― </a:t>
            </a:r>
            <a:r>
              <a:rPr lang="en-US" sz="4000" b="1" i="0" dirty="0">
                <a:solidFill>
                  <a:srgbClr val="333333"/>
                </a:solidFill>
                <a:effectLst/>
                <a:latin typeface="Lato" panose="020F0502020204030203" pitchFamily="34" charset="0"/>
              </a:rPr>
              <a:t>Dave Bookbinder, </a:t>
            </a:r>
            <a:r>
              <a:rPr lang="en-US" sz="4000" b="1" i="0" u="sng" dirty="0">
                <a:solidFill>
                  <a:srgbClr val="333333"/>
                </a:solidFill>
                <a:effectLst/>
                <a:latin typeface="Lato" panose="020F0502020204030203" pitchFamily="34" charset="0"/>
                <a:hlinkClick r:id="rId2"/>
              </a:rPr>
              <a:t>The NEW ROI: Return on Individuals:</a:t>
            </a:r>
            <a:endParaRPr lang="en-IN" sz="4000" dirty="0"/>
          </a:p>
        </p:txBody>
      </p:sp>
      <p:sp>
        <p:nvSpPr>
          <p:cNvPr id="4" name="Slide Number Placeholder 3">
            <a:extLst>
              <a:ext uri="{FF2B5EF4-FFF2-40B4-BE49-F238E27FC236}">
                <a16:creationId xmlns:a16="http://schemas.microsoft.com/office/drawing/2014/main" id="{1AF7395E-0561-05F6-9874-AD541A082F2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4</a:t>
            </a:fld>
            <a:endParaRPr lang="en-IN"/>
          </a:p>
        </p:txBody>
      </p:sp>
      <p:graphicFrame>
        <p:nvGraphicFramePr>
          <p:cNvPr id="13" name="Diagram 12">
            <a:extLst>
              <a:ext uri="{FF2B5EF4-FFF2-40B4-BE49-F238E27FC236}">
                <a16:creationId xmlns:a16="http://schemas.microsoft.com/office/drawing/2014/main" id="{526E6BF6-21AD-0C81-1766-C5BCE43E07A8}"/>
              </a:ext>
            </a:extLst>
          </p:cNvPr>
          <p:cNvGraphicFramePr/>
          <p:nvPr>
            <p:extLst>
              <p:ext uri="{D42A27DB-BD31-4B8C-83A1-F6EECF244321}">
                <p14:modId xmlns:p14="http://schemas.microsoft.com/office/powerpoint/2010/main" val="23586307"/>
              </p:ext>
            </p:extLst>
          </p:nvPr>
        </p:nvGraphicFramePr>
        <p:xfrm>
          <a:off x="599922" y="4907280"/>
          <a:ext cx="2438400" cy="195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532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895350" algn="ctr" rtl="0">
              <a:lnSpc>
                <a:spcPct val="90000"/>
              </a:lnSpc>
              <a:spcBef>
                <a:spcPts val="0"/>
              </a:spcBef>
              <a:spcAft>
                <a:spcPts val="0"/>
              </a:spcAft>
              <a:buSzPts val="14100"/>
              <a:buChar char=" "/>
            </a:pPr>
            <a:r>
              <a:rPr lang="en-IN" sz="14100"/>
              <a:t>Q &amp; A</a:t>
            </a:r>
            <a:endParaRPr/>
          </a:p>
        </p:txBody>
      </p:sp>
      <p:sp>
        <p:nvSpPr>
          <p:cNvPr id="375" name="Google Shape;375;p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40</a:t>
            </a:fld>
            <a:endParaRPr/>
          </a:p>
        </p:txBody>
      </p:sp>
    </p:spTree>
    <p:extLst>
      <p:ext uri="{BB962C8B-B14F-4D97-AF65-F5344CB8AC3E}">
        <p14:creationId xmlns:p14="http://schemas.microsoft.com/office/powerpoint/2010/main" val="3964335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1024127" y="319405"/>
            <a:ext cx="10198929" cy="1499616"/>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a:t>COMMON QUESTIONS FACED DURING VALUATION AS PER RULE 11UA(2)</a:t>
            </a:r>
            <a:endParaRPr/>
          </a:p>
        </p:txBody>
      </p:sp>
      <p:sp>
        <p:nvSpPr>
          <p:cNvPr id="381" name="Google Shape;381;p31"/>
          <p:cNvSpPr txBox="1">
            <a:spLocks noGrp="1"/>
          </p:cNvSpPr>
          <p:nvPr>
            <p:ph type="body" idx="1"/>
          </p:nvPr>
        </p:nvSpPr>
        <p:spPr>
          <a:xfrm>
            <a:off x="1024128" y="2295625"/>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a:t>1.	When valuation is not required for further issue of shares? Exemption</a:t>
            </a:r>
            <a:endParaRPr/>
          </a:p>
          <a:p>
            <a:pPr marL="91440" lvl="0" indent="-139700" algn="l" rtl="0">
              <a:lnSpc>
                <a:spcPct val="90000"/>
              </a:lnSpc>
              <a:spcBef>
                <a:spcPts val="1400"/>
              </a:spcBef>
              <a:spcAft>
                <a:spcPts val="0"/>
              </a:spcAft>
              <a:buSzPts val="2200"/>
              <a:buChar char=" "/>
            </a:pPr>
            <a:r>
              <a:rPr lang="en-IN"/>
              <a:t>2.	In case company issuing shares at book value, is valuation required?</a:t>
            </a:r>
            <a:endParaRPr/>
          </a:p>
          <a:p>
            <a:pPr marL="91440" lvl="0" indent="-139700" algn="l" rtl="0">
              <a:lnSpc>
                <a:spcPct val="90000"/>
              </a:lnSpc>
              <a:spcBef>
                <a:spcPts val="1400"/>
              </a:spcBef>
              <a:spcAft>
                <a:spcPts val="0"/>
              </a:spcAft>
              <a:buSzPts val="2200"/>
              <a:buChar char=" "/>
            </a:pPr>
            <a:r>
              <a:rPr lang="en-IN"/>
              <a:t>3.	Can a Chartered accountants issue DCF Method valuation?</a:t>
            </a:r>
            <a:endParaRPr/>
          </a:p>
          <a:p>
            <a:pPr marL="91440" lvl="0" indent="-139700" algn="l" rtl="0">
              <a:lnSpc>
                <a:spcPct val="90000"/>
              </a:lnSpc>
              <a:spcBef>
                <a:spcPts val="1400"/>
              </a:spcBef>
              <a:spcAft>
                <a:spcPts val="0"/>
              </a:spcAft>
              <a:buSzPts val="2200"/>
              <a:buChar char=" "/>
            </a:pPr>
            <a:r>
              <a:rPr lang="en-IN"/>
              <a:t>4.	Can shares be issued at more then DCF value?</a:t>
            </a:r>
            <a:endParaRPr/>
          </a:p>
          <a:p>
            <a:pPr marL="91440" lvl="0" indent="-139700" algn="l" rtl="0">
              <a:lnSpc>
                <a:spcPct val="90000"/>
              </a:lnSpc>
              <a:spcBef>
                <a:spcPts val="1400"/>
              </a:spcBef>
              <a:spcAft>
                <a:spcPts val="0"/>
              </a:spcAft>
              <a:buSzPts val="2200"/>
              <a:buChar char=" "/>
            </a:pPr>
            <a:r>
              <a:rPr lang="en-IN"/>
              <a:t>5. 	Can share issued to existing share holder in disproportion to their existing   </a:t>
            </a:r>
            <a:endParaRPr/>
          </a:p>
          <a:p>
            <a:pPr marL="91440" lvl="0" indent="-139700" algn="l" rtl="0">
              <a:lnSpc>
                <a:spcPct val="90000"/>
              </a:lnSpc>
              <a:spcBef>
                <a:spcPts val="1400"/>
              </a:spcBef>
              <a:spcAft>
                <a:spcPts val="0"/>
              </a:spcAft>
              <a:buSzPts val="2200"/>
              <a:buChar char=" "/>
            </a:pPr>
            <a:r>
              <a:rPr lang="en-IN"/>
              <a:t>           share in case of right issue</a:t>
            </a:r>
            <a:endParaRPr/>
          </a:p>
          <a:p>
            <a:pPr marL="91440" lvl="0" indent="-139700" algn="l" rtl="0">
              <a:lnSpc>
                <a:spcPct val="90000"/>
              </a:lnSpc>
              <a:spcBef>
                <a:spcPts val="1400"/>
              </a:spcBef>
              <a:spcAft>
                <a:spcPts val="0"/>
              </a:spcAft>
              <a:buSzPts val="2200"/>
              <a:buChar char=" "/>
            </a:pPr>
            <a:r>
              <a:rPr lang="en-IN"/>
              <a:t>6. 	Can rounding off of share be done?</a:t>
            </a:r>
            <a:endParaRPr/>
          </a:p>
          <a:p>
            <a:pPr marL="91440" lvl="0" indent="-139700" algn="l" rtl="0">
              <a:lnSpc>
                <a:spcPct val="90000"/>
              </a:lnSpc>
              <a:spcBef>
                <a:spcPts val="1400"/>
              </a:spcBef>
              <a:spcAft>
                <a:spcPts val="0"/>
              </a:spcAft>
              <a:buSzPts val="2200"/>
              <a:buChar char=" "/>
            </a:pPr>
            <a:r>
              <a:rPr lang="en-IN"/>
              <a:t>7. 	Which method to follow, DCF, NAV or Book Value method?</a:t>
            </a:r>
            <a:endParaRPr/>
          </a:p>
          <a:p>
            <a:pPr marL="91440" lvl="0" indent="0" algn="l" rtl="0">
              <a:lnSpc>
                <a:spcPct val="90000"/>
              </a:lnSpc>
              <a:spcBef>
                <a:spcPts val="1400"/>
              </a:spcBef>
              <a:spcAft>
                <a:spcPts val="0"/>
              </a:spcAft>
              <a:buSzPts val="2200"/>
              <a:buNone/>
            </a:pPr>
            <a:endParaRPr/>
          </a:p>
          <a:p>
            <a:pPr marL="91440" lvl="0" indent="0" algn="l" rtl="0">
              <a:lnSpc>
                <a:spcPct val="90000"/>
              </a:lnSpc>
              <a:spcBef>
                <a:spcPts val="1400"/>
              </a:spcBef>
              <a:spcAft>
                <a:spcPts val="0"/>
              </a:spcAft>
              <a:buSzPts val="2200"/>
              <a:buNone/>
            </a:pPr>
            <a:endParaRPr/>
          </a:p>
        </p:txBody>
      </p:sp>
      <p:sp>
        <p:nvSpPr>
          <p:cNvPr id="382" name="Google Shape;382;p3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41</a:t>
            </a:fld>
            <a:endParaRPr/>
          </a:p>
        </p:txBody>
      </p:sp>
    </p:spTree>
    <p:extLst>
      <p:ext uri="{BB962C8B-B14F-4D97-AF65-F5344CB8AC3E}">
        <p14:creationId xmlns:p14="http://schemas.microsoft.com/office/powerpoint/2010/main" val="2220568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4"/>
          <p:cNvSpPr txBox="1">
            <a:spLocks noGrp="1"/>
          </p:cNvSpPr>
          <p:nvPr>
            <p:ph type="title"/>
          </p:nvPr>
        </p:nvSpPr>
        <p:spPr>
          <a:xfrm>
            <a:off x="891539" y="0"/>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Twentieth Century"/>
              <a:buNone/>
            </a:pPr>
            <a:r>
              <a:rPr lang="en-IN"/>
              <a:t>ABC PVT. LTD.</a:t>
            </a:r>
            <a:endParaRPr/>
          </a:p>
        </p:txBody>
      </p:sp>
      <p:graphicFrame>
        <p:nvGraphicFramePr>
          <p:cNvPr id="327" name="Google Shape;327;p24"/>
          <p:cNvGraphicFramePr/>
          <p:nvPr>
            <p:extLst>
              <p:ext uri="{D42A27DB-BD31-4B8C-83A1-F6EECF244321}">
                <p14:modId xmlns:p14="http://schemas.microsoft.com/office/powerpoint/2010/main" val="1738614420"/>
              </p:ext>
            </p:extLst>
          </p:nvPr>
        </p:nvGraphicFramePr>
        <p:xfrm>
          <a:off x="1117073" y="980948"/>
          <a:ext cx="9720275" cy="2225100"/>
        </p:xfrm>
        <a:graphic>
          <a:graphicData uri="http://schemas.openxmlformats.org/drawingml/2006/table">
            <a:tbl>
              <a:tblPr firstRow="1" bandRow="1">
                <a:noFill/>
                <a:tableStyleId>{6CDB9847-9D10-46ED-94A6-88D7D6E6D2BA}</a:tableStyleId>
              </a:tblPr>
              <a:tblGrid>
                <a:gridCol w="3811050">
                  <a:extLst>
                    <a:ext uri="{9D8B030D-6E8A-4147-A177-3AD203B41FA5}">
                      <a16:colId xmlns:a16="http://schemas.microsoft.com/office/drawing/2014/main" val="20000"/>
                    </a:ext>
                  </a:extLst>
                </a:gridCol>
                <a:gridCol w="1434175">
                  <a:extLst>
                    <a:ext uri="{9D8B030D-6E8A-4147-A177-3AD203B41FA5}">
                      <a16:colId xmlns:a16="http://schemas.microsoft.com/office/drawing/2014/main" val="20001"/>
                    </a:ext>
                  </a:extLst>
                </a:gridCol>
                <a:gridCol w="3240600">
                  <a:extLst>
                    <a:ext uri="{9D8B030D-6E8A-4147-A177-3AD203B41FA5}">
                      <a16:colId xmlns:a16="http://schemas.microsoft.com/office/drawing/2014/main" val="20002"/>
                    </a:ext>
                  </a:extLst>
                </a:gridCol>
                <a:gridCol w="12344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IN" sz="1800" u="none" strike="noStrike" cap="none"/>
                        <a:t>Liabilities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IN" sz="1800"/>
                        <a:t>Share Capital</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IN" sz="1800"/>
                        <a:t> Ram (50000 SH @ Rs. 10 each)</a:t>
                      </a:r>
                      <a:endParaRPr/>
                    </a:p>
                  </a:txBody>
                  <a:tcPr marL="91450" marR="91450" marT="45725" marB="45725"/>
                </a:tc>
                <a:tc>
                  <a:txBody>
                    <a:bodyPr/>
                    <a:lstStyle/>
                    <a:p>
                      <a:pPr marL="0" marR="0" lvl="0" indent="0" algn="r" rtl="0">
                        <a:spcBef>
                          <a:spcPts val="0"/>
                        </a:spcBef>
                        <a:spcAft>
                          <a:spcPts val="0"/>
                        </a:spcAft>
                        <a:buNone/>
                      </a:pPr>
                      <a:r>
                        <a:rPr lang="en-IN" sz="1800"/>
                        <a:t>500000</a:t>
                      </a:r>
                      <a:endParaRPr/>
                    </a:p>
                  </a:txBody>
                  <a:tcPr marL="91450" marR="91450" marT="45725" marB="45725"/>
                </a:tc>
                <a:tc>
                  <a:txBody>
                    <a:bodyPr/>
                    <a:lstStyle/>
                    <a:p>
                      <a:pPr marL="0" marR="0" lvl="0" indent="0" algn="l" rtl="0">
                        <a:spcBef>
                          <a:spcPts val="0"/>
                        </a:spcBef>
                        <a:spcAft>
                          <a:spcPts val="0"/>
                        </a:spcAft>
                        <a:buNone/>
                      </a:pPr>
                      <a:r>
                        <a:rPr lang="en-IN" sz="1800"/>
                        <a:t>Land &amp; Building</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IN" sz="1800"/>
                        <a:t> Lakshman (50000 SH @ Rs. 10 each)</a:t>
                      </a:r>
                      <a:endParaRPr/>
                    </a:p>
                  </a:txBody>
                  <a:tcPr marL="91450" marR="91450" marT="45725" marB="45725"/>
                </a:tc>
                <a:tc>
                  <a:txBody>
                    <a:bodyPr/>
                    <a:lstStyle/>
                    <a:p>
                      <a:pPr marL="0" marR="0" lvl="0" indent="0" algn="r" rtl="0">
                        <a:spcBef>
                          <a:spcPts val="0"/>
                        </a:spcBef>
                        <a:spcAft>
                          <a:spcPts val="0"/>
                        </a:spcAft>
                        <a:buNone/>
                      </a:pPr>
                      <a:r>
                        <a:rPr lang="en-IN" sz="1800"/>
                        <a:t>500000</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IN" sz="1800"/>
                        <a:t>Reserve &amp; Surplus</a:t>
                      </a:r>
                      <a:endParaRPr/>
                    </a:p>
                  </a:txBody>
                  <a:tcPr marL="91450" marR="91450" marT="45725" marB="45725"/>
                </a:tc>
                <a:tc>
                  <a:txBody>
                    <a:bodyPr/>
                    <a:lstStyle/>
                    <a:p>
                      <a:pPr marL="0" marR="0" lvl="0" indent="0" algn="r" rtl="0">
                        <a:spcBef>
                          <a:spcPts val="0"/>
                        </a:spcBef>
                        <a:spcAft>
                          <a:spcPts val="0"/>
                        </a:spcAft>
                        <a:buNone/>
                      </a:pPr>
                      <a:r>
                        <a:rPr lang="en-IN" sz="1800"/>
                        <a:t>9000000</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IN" sz="1800" dirty="0">
                          <a:highlight>
                            <a:srgbClr val="00FFFF"/>
                          </a:highlight>
                        </a:rPr>
                        <a:t>Total</a:t>
                      </a:r>
                      <a:endParaRPr dirty="0">
                        <a:highlight>
                          <a:srgbClr val="00FFFF"/>
                        </a:highlight>
                      </a:endParaRPr>
                    </a:p>
                  </a:txBody>
                  <a:tcPr marL="91450" marR="91450" marT="45725" marB="45725"/>
                </a:tc>
                <a:tc>
                  <a:txBody>
                    <a:bodyPr/>
                    <a:lstStyle/>
                    <a:p>
                      <a:pPr marL="0" marR="0" lvl="0" indent="0" algn="r" rtl="0">
                        <a:spcBef>
                          <a:spcPts val="0"/>
                        </a:spcBef>
                        <a:spcAft>
                          <a:spcPts val="0"/>
                        </a:spcAft>
                        <a:buNone/>
                      </a:pPr>
                      <a:r>
                        <a:rPr lang="en-IN" sz="1800" dirty="0">
                          <a:highlight>
                            <a:srgbClr val="00FFFF"/>
                          </a:highlight>
                        </a:rPr>
                        <a:t>10000000</a:t>
                      </a:r>
                      <a:endParaRPr dirty="0">
                        <a:highlight>
                          <a:srgbClr val="00FFFF"/>
                        </a:highlight>
                      </a:endParaRPr>
                    </a:p>
                  </a:txBody>
                  <a:tcPr marL="91450" marR="91450" marT="45725" marB="45725"/>
                </a:tc>
                <a:tc>
                  <a:txBody>
                    <a:bodyPr/>
                    <a:lstStyle/>
                    <a:p>
                      <a:pPr marL="0" marR="0" lvl="0" indent="0" algn="l" rtl="0">
                        <a:spcBef>
                          <a:spcPts val="0"/>
                        </a:spcBef>
                        <a:spcAft>
                          <a:spcPts val="0"/>
                        </a:spcAft>
                        <a:buNone/>
                      </a:pPr>
                      <a:r>
                        <a:rPr lang="en-IN" sz="1800" dirty="0">
                          <a:highlight>
                            <a:srgbClr val="00FFFF"/>
                          </a:highlight>
                        </a:rPr>
                        <a:t>Total</a:t>
                      </a:r>
                      <a:endParaRPr dirty="0">
                        <a:highlight>
                          <a:srgbClr val="00FFFF"/>
                        </a:highlight>
                      </a:endParaRPr>
                    </a:p>
                  </a:txBody>
                  <a:tcPr marL="91450" marR="91450" marT="45725" marB="45725"/>
                </a:tc>
                <a:tc>
                  <a:txBody>
                    <a:bodyPr/>
                    <a:lstStyle/>
                    <a:p>
                      <a:pPr marL="0" marR="0" lvl="0" indent="0" algn="r" rtl="0">
                        <a:spcBef>
                          <a:spcPts val="0"/>
                        </a:spcBef>
                        <a:spcAft>
                          <a:spcPts val="0"/>
                        </a:spcAft>
                        <a:buNone/>
                      </a:pPr>
                      <a:r>
                        <a:rPr lang="en-IN" sz="1800" dirty="0">
                          <a:highlight>
                            <a:srgbClr val="00FFFF"/>
                          </a:highlight>
                        </a:rPr>
                        <a:t>10000000</a:t>
                      </a:r>
                      <a:endParaRPr dirty="0">
                        <a:highlight>
                          <a:srgbClr val="00FFFF"/>
                        </a:highlight>
                      </a:endParaRPr>
                    </a:p>
                  </a:txBody>
                  <a:tcPr marL="91450" marR="91450" marT="45725" marB="45725"/>
                </a:tc>
                <a:extLst>
                  <a:ext uri="{0D108BD9-81ED-4DB2-BD59-A6C34878D82A}">
                    <a16:rowId xmlns:a16="http://schemas.microsoft.com/office/drawing/2014/main" val="10005"/>
                  </a:ext>
                </a:extLst>
              </a:tr>
            </a:tbl>
          </a:graphicData>
        </a:graphic>
      </p:graphicFrame>
      <p:sp>
        <p:nvSpPr>
          <p:cNvPr id="328" name="Google Shape;328;p2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42</a:t>
            </a:fld>
            <a:endParaRPr/>
          </a:p>
        </p:txBody>
      </p:sp>
      <p:sp>
        <p:nvSpPr>
          <p:cNvPr id="329" name="Google Shape;329;p24"/>
          <p:cNvSpPr txBox="1"/>
          <p:nvPr/>
        </p:nvSpPr>
        <p:spPr>
          <a:xfrm>
            <a:off x="891539" y="3812666"/>
            <a:ext cx="10183387" cy="2880742"/>
          </a:xfrm>
          <a:prstGeom prst="rect">
            <a:avLst/>
          </a:prstGeom>
          <a:no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rgbClr val="0C0C0C"/>
              </a:buClr>
              <a:buSzPts val="2000"/>
              <a:buFont typeface="Twentieth Century"/>
              <a:buNone/>
            </a:pPr>
            <a:endParaRPr sz="2000" cap="none">
              <a:solidFill>
                <a:srgbClr val="0C0C0C"/>
              </a:solidFill>
              <a:latin typeface="Twentieth Century"/>
              <a:ea typeface="Twentieth Century"/>
              <a:cs typeface="Twentieth Century"/>
              <a:sym typeface="Twentieth Century"/>
            </a:endParaRPr>
          </a:p>
        </p:txBody>
      </p:sp>
      <p:sp>
        <p:nvSpPr>
          <p:cNvPr id="330" name="Google Shape;330;p24"/>
          <p:cNvSpPr txBox="1"/>
          <p:nvPr/>
        </p:nvSpPr>
        <p:spPr>
          <a:xfrm>
            <a:off x="891553" y="3479103"/>
            <a:ext cx="10786800" cy="3027300"/>
          </a:xfrm>
          <a:prstGeom prst="rect">
            <a:avLst/>
          </a:prstGeom>
          <a:noFill/>
          <a:ln>
            <a:noFill/>
          </a:ln>
        </p:spPr>
        <p:txBody>
          <a:bodyPr spcFirstLastPara="1" wrap="square" lIns="45700" tIns="45700" rIns="45700" bIns="45700" anchor="t" anchorCtr="0">
            <a:normAutofit/>
          </a:bodyPr>
          <a:lstStyle/>
          <a:p>
            <a:pPr marL="91440" marR="0" lvl="0" indent="-152400" algn="l" rtl="0">
              <a:lnSpc>
                <a:spcPct val="90000"/>
              </a:lnSpc>
              <a:spcBef>
                <a:spcPts val="0"/>
              </a:spcBef>
              <a:spcAft>
                <a:spcPts val="0"/>
              </a:spcAft>
              <a:buClr>
                <a:schemeClr val="accent1"/>
              </a:buClr>
              <a:buSzPts val="2400"/>
              <a:buFont typeface="Twentieth Century"/>
              <a:buChar char=" "/>
            </a:pPr>
            <a:r>
              <a:rPr lang="en-IN" sz="2400" b="1" u="sng" dirty="0">
                <a:solidFill>
                  <a:srgbClr val="FF0000"/>
                </a:solidFill>
                <a:latin typeface="Twentieth Century"/>
                <a:ea typeface="Twentieth Century"/>
                <a:cs typeface="Twentieth Century"/>
                <a:sym typeface="Twentieth Century"/>
              </a:rPr>
              <a:t>Transaction 1 (further issue of share)</a:t>
            </a:r>
            <a:endParaRPr dirty="0"/>
          </a:p>
          <a:p>
            <a:pPr marL="91440" marR="0" lvl="0" indent="-152400" algn="l" rtl="0">
              <a:lnSpc>
                <a:spcPct val="90000"/>
              </a:lnSpc>
              <a:spcBef>
                <a:spcPts val="1400"/>
              </a:spcBef>
              <a:spcAft>
                <a:spcPts val="0"/>
              </a:spcAft>
              <a:buClr>
                <a:schemeClr val="accent1"/>
              </a:buClr>
              <a:buSzPts val="2400"/>
              <a:buFont typeface="Twentieth Century"/>
              <a:buChar char=" "/>
            </a:pPr>
            <a:r>
              <a:rPr lang="en-IN" sz="2400" dirty="0">
                <a:solidFill>
                  <a:schemeClr val="dk1"/>
                </a:solidFill>
                <a:latin typeface="Twentieth Century"/>
                <a:ea typeface="Twentieth Century"/>
                <a:cs typeface="Twentieth Century"/>
                <a:sym typeface="Twentieth Century"/>
              </a:rPr>
              <a:t>ABC </a:t>
            </a:r>
            <a:r>
              <a:rPr lang="en-IN" sz="2400" dirty="0" err="1">
                <a:solidFill>
                  <a:schemeClr val="dk1"/>
                </a:solidFill>
                <a:latin typeface="Twentieth Century"/>
                <a:ea typeface="Twentieth Century"/>
                <a:cs typeface="Twentieth Century"/>
                <a:sym typeface="Twentieth Century"/>
              </a:rPr>
              <a:t>Pvt.</a:t>
            </a:r>
            <a:r>
              <a:rPr lang="en-IN" sz="2400" dirty="0">
                <a:solidFill>
                  <a:schemeClr val="dk1"/>
                </a:solidFill>
                <a:latin typeface="Twentieth Century"/>
                <a:ea typeface="Twentieth Century"/>
                <a:cs typeface="Twentieth Century"/>
                <a:sym typeface="Twentieth Century"/>
              </a:rPr>
              <a:t> Ltd.  issued 10000 Share @ 200/- TO GOPAL OF Rs. 2000000/-</a:t>
            </a:r>
            <a:endParaRPr dirty="0"/>
          </a:p>
          <a:p>
            <a:pPr marL="91440" marR="0" lvl="0" indent="-152400" algn="l" rtl="0">
              <a:lnSpc>
                <a:spcPct val="90000"/>
              </a:lnSpc>
              <a:spcBef>
                <a:spcPts val="1400"/>
              </a:spcBef>
              <a:spcAft>
                <a:spcPts val="0"/>
              </a:spcAft>
              <a:buClr>
                <a:schemeClr val="accent1"/>
              </a:buClr>
              <a:buSzPts val="2400"/>
              <a:buFont typeface="Twentieth Century"/>
              <a:buChar char=" "/>
            </a:pPr>
            <a:r>
              <a:rPr lang="en-IN" sz="2400" dirty="0">
                <a:solidFill>
                  <a:schemeClr val="dk1"/>
                </a:solidFill>
                <a:latin typeface="Twentieth Century"/>
                <a:ea typeface="Twentieth Century"/>
                <a:cs typeface="Twentieth Century"/>
                <a:sym typeface="Twentieth Century"/>
              </a:rPr>
              <a:t>In this case, section 56(2)(</a:t>
            </a:r>
            <a:r>
              <a:rPr lang="en-IN" sz="2400" dirty="0" err="1">
                <a:solidFill>
                  <a:schemeClr val="dk1"/>
                </a:solidFill>
                <a:latin typeface="Twentieth Century"/>
                <a:ea typeface="Twentieth Century"/>
                <a:cs typeface="Twentieth Century"/>
                <a:sym typeface="Twentieth Century"/>
              </a:rPr>
              <a:t>viib</a:t>
            </a:r>
            <a:r>
              <a:rPr lang="en-IN" sz="2400" dirty="0">
                <a:solidFill>
                  <a:schemeClr val="dk1"/>
                </a:solidFill>
                <a:latin typeface="Twentieth Century"/>
                <a:ea typeface="Twentieth Century"/>
                <a:cs typeface="Twentieth Century"/>
                <a:sym typeface="Twentieth Century"/>
              </a:rPr>
              <a:t>) will apply in the hand of the company if the issue price is more then the fair market value.</a:t>
            </a:r>
            <a:endParaRPr dirty="0"/>
          </a:p>
          <a:p>
            <a:pPr marL="91440" marR="0" lvl="0" indent="0" algn="l" rtl="0">
              <a:lnSpc>
                <a:spcPct val="90000"/>
              </a:lnSpc>
              <a:spcBef>
                <a:spcPts val="1400"/>
              </a:spcBef>
              <a:spcAft>
                <a:spcPts val="0"/>
              </a:spcAft>
              <a:buClr>
                <a:schemeClr val="accent1"/>
              </a:buClr>
              <a:buSzPts val="2400"/>
              <a:buFont typeface="Twentieth Century"/>
              <a:buNone/>
            </a:pPr>
            <a:endParaRPr sz="2400" dirty="0">
              <a:solidFill>
                <a:schemeClr val="dk1"/>
              </a:solidFill>
              <a:latin typeface="Twentieth Century"/>
              <a:ea typeface="Twentieth Century"/>
              <a:cs typeface="Twentieth Century"/>
              <a:sym typeface="Twentieth Century"/>
            </a:endParaRPr>
          </a:p>
          <a:p>
            <a:pPr marL="91440" marR="0" lvl="0" indent="0" algn="l" rtl="0">
              <a:lnSpc>
                <a:spcPct val="90000"/>
              </a:lnSpc>
              <a:spcBef>
                <a:spcPts val="1400"/>
              </a:spcBef>
              <a:spcAft>
                <a:spcPts val="0"/>
              </a:spcAft>
              <a:buClr>
                <a:schemeClr val="accent1"/>
              </a:buClr>
              <a:buSzPts val="2200"/>
              <a:buFont typeface="Twentieth Century"/>
              <a:buNone/>
            </a:pPr>
            <a:endParaRPr sz="2200" dirty="0">
              <a:solidFill>
                <a:schemeClr val="dk1"/>
              </a:solidFill>
              <a:latin typeface="Twentieth Century"/>
              <a:ea typeface="Twentieth Century"/>
              <a:cs typeface="Twentieth Century"/>
              <a:sym typeface="Twentieth Century"/>
            </a:endParaRPr>
          </a:p>
        </p:txBody>
      </p:sp>
      <p:sp>
        <p:nvSpPr>
          <p:cNvPr id="331" name="Google Shape;331;p24"/>
          <p:cNvSpPr txBox="1"/>
          <p:nvPr/>
        </p:nvSpPr>
        <p:spPr>
          <a:xfrm>
            <a:off x="143407" y="164592"/>
            <a:ext cx="3061706" cy="580518"/>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80000"/>
              </a:lnSpc>
              <a:spcBef>
                <a:spcPts val="0"/>
              </a:spcBef>
              <a:spcAft>
                <a:spcPts val="0"/>
              </a:spcAft>
              <a:buClr>
                <a:srgbClr val="0C0C0C"/>
              </a:buClr>
              <a:buSzPct val="100000"/>
              <a:buFont typeface="Twentieth Century"/>
              <a:buNone/>
            </a:pPr>
            <a:r>
              <a:rPr lang="en-IN" sz="5000" cap="none" dirty="0">
                <a:solidFill>
                  <a:srgbClr val="0C0C0C"/>
                </a:solidFill>
                <a:latin typeface="Twentieth Century"/>
                <a:ea typeface="Twentieth Century"/>
                <a:cs typeface="Twentieth Century"/>
                <a:sym typeface="Twentieth Century"/>
              </a:rPr>
              <a:t>EXAMPLE</a:t>
            </a:r>
            <a:endParaRPr dirty="0"/>
          </a:p>
        </p:txBody>
      </p:sp>
      <p:sp>
        <p:nvSpPr>
          <p:cNvPr id="332" name="Google Shape;332;p24"/>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dirty="0">
                <a:solidFill>
                  <a:srgbClr val="0C0C0C"/>
                </a:solidFill>
                <a:latin typeface="Arial Narrow"/>
                <a:ea typeface="Arial Narrow"/>
                <a:cs typeface="Arial Narrow"/>
                <a:sym typeface="Arial Narrow"/>
              </a:rPr>
              <a:t>CA MANISH GADIA, REGISTERED VALUER (IBBI)                                    M 98303 28772                        E: manish@jmpassociates.com</a:t>
            </a:r>
            <a:r>
              <a:rPr lang="en-IN" sz="1800" b="1" dirty="0">
                <a:solidFill>
                  <a:srgbClr val="0C0C0C"/>
                </a:solidFill>
                <a:latin typeface="Twentieth Century"/>
                <a:ea typeface="Twentieth Century"/>
                <a:cs typeface="Twentieth Century"/>
                <a:sym typeface="Twentieth Century"/>
              </a:rPr>
              <a:t>  </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body" idx="1"/>
          </p:nvPr>
        </p:nvSpPr>
        <p:spPr>
          <a:xfrm>
            <a:off x="1024127" y="1295400"/>
            <a:ext cx="10670567" cy="4937760"/>
          </a:xfrm>
          <a:prstGeom prst="rect">
            <a:avLst/>
          </a:prstGeom>
          <a:noFill/>
          <a:ln>
            <a:noFill/>
          </a:ln>
        </p:spPr>
        <p:txBody>
          <a:bodyPr spcFirstLastPara="1" wrap="square" lIns="45700" tIns="45700" rIns="45700" bIns="45700" anchor="t" anchorCtr="0">
            <a:normAutofit fontScale="85000" lnSpcReduction="20000"/>
          </a:bodyPr>
          <a:lstStyle/>
          <a:p>
            <a:pPr marL="91440" lvl="0" indent="-107950" algn="l" rtl="0">
              <a:lnSpc>
                <a:spcPct val="90000"/>
              </a:lnSpc>
              <a:spcBef>
                <a:spcPts val="0"/>
              </a:spcBef>
              <a:spcAft>
                <a:spcPts val="0"/>
              </a:spcAft>
              <a:buSzPct val="100000"/>
              <a:buChar char=" "/>
            </a:pPr>
            <a:r>
              <a:rPr lang="en-IN" sz="2000">
                <a:latin typeface="Arial"/>
                <a:ea typeface="Arial"/>
                <a:cs typeface="Arial"/>
                <a:sym typeface="Arial"/>
              </a:rPr>
              <a:t>If a closely held company raises funds through the issuance of its shares to an Indian resident </a:t>
            </a:r>
            <a:r>
              <a:rPr lang="en-IN" sz="2000" b="1">
                <a:solidFill>
                  <a:srgbClr val="FF0000"/>
                </a:solidFill>
                <a:latin typeface="Arial"/>
                <a:ea typeface="Arial"/>
                <a:cs typeface="Arial"/>
                <a:sym typeface="Arial"/>
              </a:rPr>
              <a:t>AT A PRICE MORE </a:t>
            </a:r>
            <a:r>
              <a:rPr lang="en-IN" sz="2000">
                <a:latin typeface="Arial"/>
                <a:ea typeface="Arial"/>
                <a:cs typeface="Arial"/>
                <a:sym typeface="Arial"/>
              </a:rPr>
              <a:t>than its </a:t>
            </a:r>
            <a:r>
              <a:rPr lang="en-IN" sz="2000" b="1"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fair market value (FMV),</a:t>
            </a:r>
            <a:r>
              <a:rPr lang="en-IN" sz="2000">
                <a:latin typeface="Arial"/>
                <a:ea typeface="Arial"/>
                <a:cs typeface="Arial"/>
                <a:sym typeface="Arial"/>
              </a:rPr>
              <a:t> then the amount received in excess of fair market value of shares will be charged to tax as an income from other sources in the hands of the issuer.</a:t>
            </a:r>
            <a:endParaRPr b="0" i="0">
              <a:solidFill>
                <a:srgbClr val="666666"/>
              </a:solidFill>
              <a:latin typeface="Open Sans"/>
              <a:ea typeface="Open Sans"/>
              <a:cs typeface="Open Sans"/>
              <a:sym typeface="Open Sans"/>
            </a:endParaRPr>
          </a:p>
          <a:p>
            <a:pPr marL="91440" lvl="0" indent="-86042" algn="l" rtl="0">
              <a:lnSpc>
                <a:spcPct val="90000"/>
              </a:lnSpc>
              <a:spcBef>
                <a:spcPts val="1400"/>
              </a:spcBef>
              <a:spcAft>
                <a:spcPts val="0"/>
              </a:spcAft>
              <a:buSzPct val="100000"/>
              <a:buNone/>
            </a:pPr>
            <a:endParaRPr sz="100" b="0" i="0">
              <a:solidFill>
                <a:srgbClr val="666666"/>
              </a:solidFill>
              <a:latin typeface="Open Sans"/>
              <a:ea typeface="Open Sans"/>
              <a:cs typeface="Open Sans"/>
              <a:sym typeface="Open Sans"/>
            </a:endParaRPr>
          </a:p>
          <a:p>
            <a:pPr marL="91440" lvl="0" indent="-118745" algn="l" rtl="0">
              <a:lnSpc>
                <a:spcPct val="90000"/>
              </a:lnSpc>
              <a:spcBef>
                <a:spcPts val="1400"/>
              </a:spcBef>
              <a:spcAft>
                <a:spcPts val="0"/>
              </a:spcAft>
              <a:buSzPct val="100000"/>
              <a:buChar char=" "/>
            </a:pPr>
            <a:r>
              <a:rPr lang="en-IN" b="0" i="0">
                <a:solidFill>
                  <a:srgbClr val="666666"/>
                </a:solidFill>
                <a:latin typeface="Open Sans"/>
                <a:ea typeface="Open Sans"/>
                <a:cs typeface="Open Sans"/>
                <a:sym typeface="Open Sans"/>
              </a:rPr>
              <a:t>Where a company, not being a company in which the public are substantially interested, receives, in any previous year, from any person being a </a:t>
            </a:r>
            <a:r>
              <a:rPr lang="en-IN" b="1" i="0">
                <a:solidFill>
                  <a:srgbClr val="FF0000"/>
                </a:solidFill>
                <a:latin typeface="Open Sans"/>
                <a:ea typeface="Open Sans"/>
                <a:cs typeface="Open Sans"/>
                <a:sym typeface="Open Sans"/>
              </a:rPr>
              <a:t>resident</a:t>
            </a:r>
            <a:r>
              <a:rPr lang="en-IN" b="0" i="0">
                <a:solidFill>
                  <a:srgbClr val="666666"/>
                </a:solidFill>
                <a:latin typeface="Open Sans"/>
                <a:ea typeface="Open Sans"/>
                <a:cs typeface="Open Sans"/>
                <a:sym typeface="Open Sans"/>
              </a:rPr>
              <a:t>, any consideration for </a:t>
            </a:r>
            <a:r>
              <a:rPr lang="en-IN" b="1" i="0">
                <a:solidFill>
                  <a:srgbClr val="FF0000"/>
                </a:solidFill>
                <a:latin typeface="Open Sans"/>
                <a:ea typeface="Open Sans"/>
                <a:cs typeface="Open Sans"/>
                <a:sym typeface="Open Sans"/>
              </a:rPr>
              <a:t>issue of shares</a:t>
            </a:r>
            <a:r>
              <a:rPr lang="en-IN" b="0" i="0">
                <a:solidFill>
                  <a:srgbClr val="666666"/>
                </a:solidFill>
                <a:latin typeface="Open Sans"/>
                <a:ea typeface="Open Sans"/>
                <a:cs typeface="Open Sans"/>
                <a:sym typeface="Open Sans"/>
              </a:rPr>
              <a:t> that </a:t>
            </a:r>
            <a:r>
              <a:rPr lang="en-IN" b="1" i="0">
                <a:solidFill>
                  <a:srgbClr val="FF0000"/>
                </a:solidFill>
                <a:latin typeface="Open Sans"/>
                <a:ea typeface="Open Sans"/>
                <a:cs typeface="Open Sans"/>
                <a:sym typeface="Open Sans"/>
              </a:rPr>
              <a:t>exceeds the face value</a:t>
            </a:r>
            <a:r>
              <a:rPr lang="en-IN" b="0" i="0">
                <a:solidFill>
                  <a:srgbClr val="666666"/>
                </a:solidFill>
                <a:latin typeface="Open Sans"/>
                <a:ea typeface="Open Sans"/>
                <a:cs typeface="Open Sans"/>
                <a:sym typeface="Open Sans"/>
              </a:rPr>
              <a:t> of such shares, the aggregate consideration received for such shares as </a:t>
            </a:r>
            <a:r>
              <a:rPr lang="en-IN" b="1" i="0">
                <a:solidFill>
                  <a:srgbClr val="0070C0"/>
                </a:solidFill>
                <a:latin typeface="Open Sans"/>
                <a:ea typeface="Open Sans"/>
                <a:cs typeface="Open Sans"/>
                <a:sym typeface="Open Sans"/>
              </a:rPr>
              <a:t>exceeds</a:t>
            </a:r>
            <a:r>
              <a:rPr lang="en-IN" b="1" i="0">
                <a:solidFill>
                  <a:srgbClr val="FF0000"/>
                </a:solidFill>
                <a:latin typeface="Open Sans"/>
                <a:ea typeface="Open Sans"/>
                <a:cs typeface="Open Sans"/>
                <a:sym typeface="Open Sans"/>
              </a:rPr>
              <a:t> the fair market value</a:t>
            </a:r>
            <a:r>
              <a:rPr lang="en-IN" b="0" i="0">
                <a:solidFill>
                  <a:srgbClr val="666666"/>
                </a:solidFill>
                <a:latin typeface="Open Sans"/>
                <a:ea typeface="Open Sans"/>
                <a:cs typeface="Open Sans"/>
                <a:sym typeface="Open Sans"/>
              </a:rPr>
              <a:t> of the shares:</a:t>
            </a:r>
            <a:endParaRPr/>
          </a:p>
          <a:p>
            <a:pPr marL="91440" lvl="0" indent="-118745" algn="l" rtl="0">
              <a:lnSpc>
                <a:spcPct val="90000"/>
              </a:lnSpc>
              <a:spcBef>
                <a:spcPts val="1400"/>
              </a:spcBef>
              <a:spcAft>
                <a:spcPts val="0"/>
              </a:spcAft>
              <a:buSzPct val="100000"/>
              <a:buChar char=" "/>
            </a:pPr>
            <a:r>
              <a:rPr lang="en-IN" b="0" i="0">
                <a:solidFill>
                  <a:srgbClr val="666666"/>
                </a:solidFill>
                <a:latin typeface="Open Sans"/>
                <a:ea typeface="Open Sans"/>
                <a:cs typeface="Open Sans"/>
                <a:sym typeface="Open Sans"/>
              </a:rPr>
              <a:t>Explanation. – For the purposes of this clause,—</a:t>
            </a:r>
            <a:endParaRPr/>
          </a:p>
          <a:p>
            <a:pPr marL="91440" lvl="0" indent="-118745" algn="l" rtl="0">
              <a:lnSpc>
                <a:spcPct val="90000"/>
              </a:lnSpc>
              <a:spcBef>
                <a:spcPts val="1400"/>
              </a:spcBef>
              <a:spcAft>
                <a:spcPts val="0"/>
              </a:spcAft>
              <a:buSzPct val="100000"/>
              <a:buChar char=" "/>
            </a:pPr>
            <a:r>
              <a:rPr lang="en-IN" b="1" i="0">
                <a:solidFill>
                  <a:srgbClr val="00B0F0"/>
                </a:solidFill>
                <a:latin typeface="Open Sans"/>
                <a:ea typeface="Open Sans"/>
                <a:cs typeface="Open Sans"/>
                <a:sym typeface="Open Sans"/>
              </a:rPr>
              <a:t>the fair market value of the shares shall be the value—</a:t>
            </a:r>
            <a:endParaRPr/>
          </a:p>
          <a:p>
            <a:pPr marL="91440" lvl="0" indent="-118745" algn="l" rtl="0">
              <a:lnSpc>
                <a:spcPct val="90000"/>
              </a:lnSpc>
              <a:spcBef>
                <a:spcPts val="1400"/>
              </a:spcBef>
              <a:spcAft>
                <a:spcPts val="0"/>
              </a:spcAft>
              <a:buSzPct val="100000"/>
              <a:buFont typeface="Noto Sans Symbols"/>
              <a:buChar char="❑"/>
            </a:pPr>
            <a:r>
              <a:rPr lang="en-IN" b="0" i="0">
                <a:solidFill>
                  <a:srgbClr val="666666"/>
                </a:solidFill>
                <a:latin typeface="Open Sans"/>
                <a:ea typeface="Open Sans"/>
                <a:cs typeface="Open Sans"/>
                <a:sym typeface="Open Sans"/>
              </a:rPr>
              <a:t>(i)  as may be determined in accordance with such method </a:t>
            </a:r>
            <a:r>
              <a:rPr lang="en-IN" b="1" i="0">
                <a:solidFill>
                  <a:srgbClr val="FF0000"/>
                </a:solidFill>
                <a:latin typeface="Open Sans"/>
                <a:ea typeface="Open Sans"/>
                <a:cs typeface="Open Sans"/>
                <a:sym typeface="Open Sans"/>
              </a:rPr>
              <a:t>as may be prescribed</a:t>
            </a:r>
            <a:r>
              <a:rPr lang="en-IN" b="0" i="0">
                <a:solidFill>
                  <a:srgbClr val="666666"/>
                </a:solidFill>
                <a:latin typeface="Open Sans"/>
                <a:ea typeface="Open Sans"/>
                <a:cs typeface="Open Sans"/>
                <a:sym typeface="Open Sans"/>
              </a:rPr>
              <a:t>;  rule 11UA(2) or</a:t>
            </a:r>
            <a:endParaRPr/>
          </a:p>
          <a:p>
            <a:pPr marL="91440" lvl="0" indent="-118745" algn="l" rtl="0">
              <a:lnSpc>
                <a:spcPct val="90000"/>
              </a:lnSpc>
              <a:spcBef>
                <a:spcPts val="1400"/>
              </a:spcBef>
              <a:spcAft>
                <a:spcPts val="0"/>
              </a:spcAft>
              <a:buSzPct val="100000"/>
              <a:buFont typeface="Noto Sans Symbols"/>
              <a:buChar char="❑"/>
            </a:pPr>
            <a:r>
              <a:rPr lang="en-IN" b="0" i="0">
                <a:solidFill>
                  <a:srgbClr val="666666"/>
                </a:solidFill>
                <a:latin typeface="Open Sans"/>
                <a:ea typeface="Open Sans"/>
                <a:cs typeface="Open Sans"/>
                <a:sym typeface="Open Sans"/>
              </a:rPr>
              <a:t>(ii)  as may be substantiated by the company to the satisfaction of the Assessing Officer,   </a:t>
            </a:r>
            <a:r>
              <a:rPr lang="en-IN" b="1" i="0" u="sng">
                <a:solidFill>
                  <a:srgbClr val="FF0000"/>
                </a:solidFill>
                <a:latin typeface="Open Sans"/>
                <a:ea typeface="Open Sans"/>
                <a:cs typeface="Open Sans"/>
                <a:sym typeface="Open Sans"/>
              </a:rPr>
              <a:t>based on the value</a:t>
            </a:r>
            <a:r>
              <a:rPr lang="en-IN" b="0" i="0">
                <a:solidFill>
                  <a:srgbClr val="666666"/>
                </a:solidFill>
                <a:latin typeface="Open Sans"/>
                <a:ea typeface="Open Sans"/>
                <a:cs typeface="Open Sans"/>
                <a:sym typeface="Open Sans"/>
              </a:rPr>
              <a:t>, </a:t>
            </a:r>
            <a:r>
              <a:rPr lang="en-IN" b="1" i="0">
                <a:solidFill>
                  <a:srgbClr val="00B0F0"/>
                </a:solidFill>
                <a:latin typeface="Open Sans"/>
                <a:ea typeface="Open Sans"/>
                <a:cs typeface="Open Sans"/>
                <a:sym typeface="Open Sans"/>
              </a:rPr>
              <a:t>on the date of issue of shares</a:t>
            </a:r>
            <a:r>
              <a:rPr lang="en-IN" b="0" i="0">
                <a:solidFill>
                  <a:srgbClr val="666666"/>
                </a:solidFill>
                <a:latin typeface="Open Sans"/>
                <a:ea typeface="Open Sans"/>
                <a:cs typeface="Open Sans"/>
                <a:sym typeface="Open Sans"/>
              </a:rPr>
              <a:t>, </a:t>
            </a:r>
            <a:r>
              <a:rPr lang="en-IN" b="1" i="0" u="sng">
                <a:solidFill>
                  <a:srgbClr val="FF0000"/>
                </a:solidFill>
                <a:latin typeface="Open Sans"/>
                <a:ea typeface="Open Sans"/>
                <a:cs typeface="Open Sans"/>
                <a:sym typeface="Open Sans"/>
              </a:rPr>
              <a:t>of its assets</a:t>
            </a:r>
            <a:r>
              <a:rPr lang="en-IN" b="1" i="0" u="sng">
                <a:solidFill>
                  <a:srgbClr val="666666"/>
                </a:solidFill>
                <a:latin typeface="Open Sans"/>
                <a:ea typeface="Open Sans"/>
                <a:cs typeface="Open Sans"/>
                <a:sym typeface="Open Sans"/>
              </a:rPr>
              <a:t>, </a:t>
            </a:r>
            <a:r>
              <a:rPr lang="en-IN" b="1" i="0" u="sng">
                <a:solidFill>
                  <a:srgbClr val="FF0000"/>
                </a:solidFill>
                <a:latin typeface="Open Sans"/>
                <a:ea typeface="Open Sans"/>
                <a:cs typeface="Open Sans"/>
                <a:sym typeface="Open Sans"/>
              </a:rPr>
              <a:t>including intangible assets</a:t>
            </a:r>
            <a:r>
              <a:rPr lang="en-IN" b="0" i="0">
                <a:solidFill>
                  <a:srgbClr val="FF0000"/>
                </a:solidFill>
                <a:latin typeface="Open Sans"/>
                <a:ea typeface="Open Sans"/>
                <a:cs typeface="Open Sans"/>
                <a:sym typeface="Open Sans"/>
              </a:rPr>
              <a:t> </a:t>
            </a:r>
            <a:r>
              <a:rPr lang="en-IN" b="0" i="0">
                <a:solidFill>
                  <a:srgbClr val="666666"/>
                </a:solidFill>
                <a:latin typeface="Open Sans"/>
                <a:ea typeface="Open Sans"/>
                <a:cs typeface="Open Sans"/>
                <a:sym typeface="Open Sans"/>
              </a:rPr>
              <a:t>being goodwill, know-how, patents, copyrights, trademarks, licences, franchises or any other business or commercial rights of similar nature,</a:t>
            </a:r>
            <a:endParaRPr/>
          </a:p>
          <a:p>
            <a:pPr marL="91440" lvl="0" indent="-178117" algn="l" rtl="0">
              <a:lnSpc>
                <a:spcPct val="90000"/>
              </a:lnSpc>
              <a:spcBef>
                <a:spcPts val="1400"/>
              </a:spcBef>
              <a:spcAft>
                <a:spcPts val="0"/>
              </a:spcAft>
              <a:buSzPct val="100000"/>
              <a:buChar char=" "/>
            </a:pPr>
            <a:r>
              <a:rPr lang="en-IN" sz="3300" b="1">
                <a:solidFill>
                  <a:srgbClr val="FF0000"/>
                </a:solidFill>
              </a:rPr>
              <a:t>Whichever is higher</a:t>
            </a:r>
            <a:endParaRPr/>
          </a:p>
          <a:p>
            <a:pPr marL="91440" lvl="0" indent="0" algn="l" rtl="0">
              <a:lnSpc>
                <a:spcPct val="90000"/>
              </a:lnSpc>
              <a:spcBef>
                <a:spcPts val="1400"/>
              </a:spcBef>
              <a:spcAft>
                <a:spcPts val="0"/>
              </a:spcAft>
              <a:buSzPct val="100000"/>
              <a:buNone/>
            </a:pPr>
            <a:endParaRPr/>
          </a:p>
        </p:txBody>
      </p:sp>
      <p:sp>
        <p:nvSpPr>
          <p:cNvPr id="338" name="Google Shape;338;p2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43</a:t>
            </a:fld>
            <a:endParaRPr/>
          </a:p>
        </p:txBody>
      </p:sp>
      <p:sp>
        <p:nvSpPr>
          <p:cNvPr id="339" name="Google Shape;339;p25"/>
          <p:cNvSpPr txBox="1"/>
          <p:nvPr/>
        </p:nvSpPr>
        <p:spPr>
          <a:xfrm>
            <a:off x="1024128" y="196598"/>
            <a:ext cx="10786872" cy="861734"/>
          </a:xfrm>
          <a:prstGeom prst="rect">
            <a:avLst/>
          </a:prstGeom>
          <a:solidFill>
            <a:srgbClr val="7CE1E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dirty="0">
                <a:solidFill>
                  <a:srgbClr val="222222"/>
                </a:solidFill>
                <a:latin typeface="Open Sans"/>
                <a:ea typeface="Open Sans"/>
                <a:cs typeface="Open Sans"/>
                <a:sym typeface="Open Sans"/>
              </a:rPr>
              <a:t>VALUATION ON FURTHER ISSUE OF SHARE CAPITAL :  </a:t>
            </a:r>
            <a:r>
              <a:rPr lang="en-IN" sz="1800" b="1" i="0" dirty="0">
                <a:solidFill>
                  <a:srgbClr val="222222"/>
                </a:solidFill>
                <a:latin typeface="Open Sans"/>
                <a:ea typeface="Open Sans"/>
                <a:cs typeface="Open Sans"/>
                <a:sym typeface="Open Sans"/>
              </a:rPr>
              <a:t>Section 56 (2) (</a:t>
            </a:r>
            <a:r>
              <a:rPr lang="en-IN" sz="1800" b="1" i="0" dirty="0" err="1">
                <a:solidFill>
                  <a:srgbClr val="222222"/>
                </a:solidFill>
                <a:latin typeface="Open Sans"/>
                <a:ea typeface="Open Sans"/>
                <a:cs typeface="Open Sans"/>
                <a:sym typeface="Open Sans"/>
              </a:rPr>
              <a:t>viib</a:t>
            </a:r>
            <a:r>
              <a:rPr lang="en-IN" sz="1800" b="1" i="0" dirty="0">
                <a:solidFill>
                  <a:srgbClr val="222222"/>
                </a:solidFill>
                <a:latin typeface="Open Sans"/>
                <a:ea typeface="Open Sans"/>
                <a:cs typeface="Open Sans"/>
                <a:sym typeface="Open Sans"/>
              </a:rPr>
              <a:t>)</a:t>
            </a:r>
            <a:endParaRPr dirty="0"/>
          </a:p>
        </p:txBody>
      </p:sp>
      <p:sp>
        <p:nvSpPr>
          <p:cNvPr id="340" name="Google Shape;340;p25"/>
          <p:cNvSpPr txBox="1"/>
          <p:nvPr/>
        </p:nvSpPr>
        <p:spPr>
          <a:xfrm>
            <a:off x="1024128" y="6416656"/>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6"/>
          <p:cNvSpPr txBox="1">
            <a:spLocks noGrp="1"/>
          </p:cNvSpPr>
          <p:nvPr>
            <p:ph type="title"/>
          </p:nvPr>
        </p:nvSpPr>
        <p:spPr>
          <a:xfrm>
            <a:off x="1024127" y="329605"/>
            <a:ext cx="10501566" cy="946298"/>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a:t>FURTHER ISSUE OF SHARE CAPITAL</a:t>
            </a:r>
            <a:endParaRPr/>
          </a:p>
        </p:txBody>
      </p:sp>
      <p:sp>
        <p:nvSpPr>
          <p:cNvPr id="346" name="Google Shape;346;p26"/>
          <p:cNvSpPr txBox="1">
            <a:spLocks noGrp="1"/>
          </p:cNvSpPr>
          <p:nvPr>
            <p:ph type="body" idx="1"/>
          </p:nvPr>
        </p:nvSpPr>
        <p:spPr>
          <a:xfrm>
            <a:off x="931163" y="1499616"/>
            <a:ext cx="10724683" cy="4756204"/>
          </a:xfrm>
          <a:prstGeom prst="rect">
            <a:avLst/>
          </a:prstGeom>
          <a:noFill/>
          <a:ln>
            <a:noFill/>
          </a:ln>
        </p:spPr>
        <p:txBody>
          <a:bodyPr spcFirstLastPara="1" wrap="square" lIns="45700" tIns="45700" rIns="45700" bIns="45700" anchor="t" anchorCtr="0">
            <a:normAutofit lnSpcReduction="10000"/>
          </a:bodyPr>
          <a:lstStyle/>
          <a:p>
            <a:pPr marL="91440" lvl="0" indent="-203200" algn="l" rtl="0">
              <a:lnSpc>
                <a:spcPct val="90000"/>
              </a:lnSpc>
              <a:spcBef>
                <a:spcPts val="0"/>
              </a:spcBef>
              <a:spcAft>
                <a:spcPts val="0"/>
              </a:spcAft>
              <a:buSzPts val="3200"/>
              <a:buChar char=" "/>
            </a:pPr>
            <a:r>
              <a:rPr lang="en-IN" sz="3200" u="sng">
                <a:solidFill>
                  <a:srgbClr val="FF0000"/>
                </a:solidFill>
                <a:latin typeface="Times New Roman"/>
                <a:ea typeface="Times New Roman"/>
                <a:cs typeface="Times New Roman"/>
                <a:sym typeface="Times New Roman"/>
              </a:rPr>
              <a:t>This clause shall </a:t>
            </a:r>
            <a:r>
              <a:rPr lang="en-IN" sz="3200" u="sng">
                <a:solidFill>
                  <a:srgbClr val="0070C0"/>
                </a:solidFill>
                <a:latin typeface="Times New Roman"/>
                <a:ea typeface="Times New Roman"/>
                <a:cs typeface="Times New Roman"/>
                <a:sym typeface="Times New Roman"/>
              </a:rPr>
              <a:t>NOT</a:t>
            </a:r>
            <a:r>
              <a:rPr lang="en-IN" sz="3200" u="sng">
                <a:solidFill>
                  <a:srgbClr val="FF0000"/>
                </a:solidFill>
                <a:latin typeface="Times New Roman"/>
                <a:ea typeface="Times New Roman"/>
                <a:cs typeface="Times New Roman"/>
                <a:sym typeface="Times New Roman"/>
              </a:rPr>
              <a:t> apply where the consideration for issue of shares is received</a:t>
            </a:r>
            <a:r>
              <a:rPr lang="en-IN" sz="3200" u="sng">
                <a:latin typeface="Times New Roman"/>
                <a:ea typeface="Times New Roman"/>
                <a:cs typeface="Times New Roman"/>
                <a:sym typeface="Times New Roman"/>
              </a:rPr>
              <a:t>—</a:t>
            </a:r>
            <a:endParaRPr/>
          </a:p>
          <a:p>
            <a:pPr marL="91440" lvl="0" indent="-190500" algn="l" rtl="0">
              <a:lnSpc>
                <a:spcPct val="90000"/>
              </a:lnSpc>
              <a:spcBef>
                <a:spcPts val="1400"/>
              </a:spcBef>
              <a:spcAft>
                <a:spcPts val="0"/>
              </a:spcAft>
              <a:buSzPts val="3000"/>
              <a:buFont typeface="Noto Sans Symbols"/>
              <a:buChar char="⮚"/>
            </a:pPr>
            <a:r>
              <a:rPr lang="en-IN" sz="3000">
                <a:latin typeface="Times New Roman"/>
                <a:ea typeface="Times New Roman"/>
                <a:cs typeface="Times New Roman"/>
                <a:sym typeface="Times New Roman"/>
              </a:rPr>
              <a:t>by a venture capital undertaking from a venture capital company or a venture capital fund; or</a:t>
            </a:r>
            <a:endParaRPr/>
          </a:p>
          <a:p>
            <a:pPr marL="356616" lvl="2" indent="0" algn="l" rtl="0">
              <a:lnSpc>
                <a:spcPct val="90000"/>
              </a:lnSpc>
              <a:spcBef>
                <a:spcPts val="400"/>
              </a:spcBef>
              <a:spcAft>
                <a:spcPts val="0"/>
              </a:spcAft>
              <a:buSzPts val="2000"/>
              <a:buNone/>
            </a:pPr>
            <a:r>
              <a:rPr lang="en-IN" sz="2000">
                <a:latin typeface="Times New Roman"/>
                <a:ea typeface="Times New Roman"/>
                <a:cs typeface="Times New Roman"/>
                <a:sym typeface="Times New Roman"/>
              </a:rPr>
              <a:t>Venture capital company, ―venture capital fund and ―venture capital undertaking shall have  the  meanings  respectively  assigned  to  them  in  clause  (</a:t>
            </a:r>
            <a:r>
              <a:rPr lang="en-IN" sz="2000" i="1">
                <a:latin typeface="Times New Roman"/>
                <a:ea typeface="Times New Roman"/>
                <a:cs typeface="Times New Roman"/>
                <a:sym typeface="Times New Roman"/>
              </a:rPr>
              <a:t>a</a:t>
            </a:r>
            <a:r>
              <a:rPr lang="en-IN" sz="2000">
                <a:latin typeface="Times New Roman"/>
                <a:ea typeface="Times New Roman"/>
                <a:cs typeface="Times New Roman"/>
                <a:sym typeface="Times New Roman"/>
              </a:rPr>
              <a:t>),  clause  (</a:t>
            </a:r>
            <a:r>
              <a:rPr lang="en-IN" sz="2000" i="1">
                <a:latin typeface="Times New Roman"/>
                <a:ea typeface="Times New Roman"/>
                <a:cs typeface="Times New Roman"/>
                <a:sym typeface="Times New Roman"/>
              </a:rPr>
              <a:t>b</a:t>
            </a:r>
            <a:r>
              <a:rPr lang="en-IN" sz="2000">
                <a:latin typeface="Times New Roman"/>
                <a:ea typeface="Times New Roman"/>
                <a:cs typeface="Times New Roman"/>
                <a:sym typeface="Times New Roman"/>
              </a:rPr>
              <a:t>)  and  clause  (</a:t>
            </a:r>
            <a:r>
              <a:rPr lang="en-IN" sz="2000" i="1">
                <a:latin typeface="Times New Roman"/>
                <a:ea typeface="Times New Roman"/>
                <a:cs typeface="Times New Roman"/>
                <a:sym typeface="Times New Roman"/>
              </a:rPr>
              <a:t>c</a:t>
            </a:r>
            <a:r>
              <a:rPr lang="en-IN" sz="2000">
                <a:latin typeface="Times New Roman"/>
                <a:ea typeface="Times New Roman"/>
                <a:cs typeface="Times New Roman"/>
                <a:sym typeface="Times New Roman"/>
              </a:rPr>
              <a:t>)       of </a:t>
            </a:r>
            <a:r>
              <a:rPr lang="en-IN" sz="2000" baseline="30000">
                <a:latin typeface="Times New Roman"/>
                <a:ea typeface="Times New Roman"/>
                <a:cs typeface="Times New Roman"/>
                <a:sym typeface="Times New Roman"/>
              </a:rPr>
              <a:t>1</a:t>
            </a:r>
            <a:r>
              <a:rPr lang="en-IN" sz="2000">
                <a:latin typeface="Times New Roman"/>
                <a:ea typeface="Times New Roman"/>
                <a:cs typeface="Times New Roman"/>
                <a:sym typeface="Times New Roman"/>
              </a:rPr>
              <a:t>[</a:t>
            </a:r>
            <a:r>
              <a:rPr lang="en-IN" sz="2000" i="1">
                <a:latin typeface="Times New Roman"/>
                <a:ea typeface="Times New Roman"/>
                <a:cs typeface="Times New Roman"/>
                <a:sym typeface="Times New Roman"/>
              </a:rPr>
              <a:t>Explanation</a:t>
            </a:r>
            <a:r>
              <a:rPr lang="en-IN" sz="2000">
                <a:latin typeface="Times New Roman"/>
                <a:ea typeface="Times New Roman"/>
                <a:cs typeface="Times New Roman"/>
                <a:sym typeface="Times New Roman"/>
              </a:rPr>
              <a:t>] to clause (</a:t>
            </a:r>
            <a:r>
              <a:rPr lang="en-IN" sz="2000" i="1">
                <a:latin typeface="Times New Roman"/>
                <a:ea typeface="Times New Roman"/>
                <a:cs typeface="Times New Roman"/>
                <a:sym typeface="Times New Roman"/>
              </a:rPr>
              <a:t>23FB</a:t>
            </a:r>
            <a:r>
              <a:rPr lang="en-IN" sz="2000">
                <a:latin typeface="Times New Roman"/>
                <a:ea typeface="Times New Roman"/>
                <a:cs typeface="Times New Roman"/>
                <a:sym typeface="Times New Roman"/>
              </a:rPr>
              <a:t>) of section 10;]</a:t>
            </a:r>
            <a:endParaRPr sz="2000">
              <a:latin typeface="Times New Roman"/>
              <a:ea typeface="Times New Roman"/>
              <a:cs typeface="Times New Roman"/>
              <a:sym typeface="Times New Roman"/>
            </a:endParaRPr>
          </a:p>
          <a:p>
            <a:pPr marL="91440" lvl="0" indent="-190500" algn="l" rtl="0">
              <a:lnSpc>
                <a:spcPct val="90000"/>
              </a:lnSpc>
              <a:spcBef>
                <a:spcPts val="1600"/>
              </a:spcBef>
              <a:spcAft>
                <a:spcPts val="0"/>
              </a:spcAft>
              <a:buSzPts val="3000"/>
              <a:buFont typeface="Noto Sans Symbols"/>
              <a:buChar char="⮚"/>
            </a:pPr>
            <a:r>
              <a:rPr lang="en-IN" sz="3000">
                <a:latin typeface="Times New Roman"/>
                <a:ea typeface="Times New Roman"/>
                <a:cs typeface="Times New Roman"/>
                <a:sym typeface="Times New Roman"/>
              </a:rPr>
              <a:t>by a company from a class or classes of persons as may be notified by the Central Government in this behalf. *</a:t>
            </a:r>
            <a:endParaRPr/>
          </a:p>
          <a:p>
            <a:pPr marL="91440" lvl="0" indent="-114300" algn="l" rtl="0">
              <a:lnSpc>
                <a:spcPct val="90000"/>
              </a:lnSpc>
              <a:spcBef>
                <a:spcPts val="1400"/>
              </a:spcBef>
              <a:spcAft>
                <a:spcPts val="0"/>
              </a:spcAft>
              <a:buSzPts val="1800"/>
              <a:buChar char=" "/>
            </a:pPr>
            <a:r>
              <a:rPr lang="en-IN" sz="1800"/>
              <a:t>*Notification 24/2018 dated 24 May 2018 read with notification GSR 364(E) subject to fulfilment of specified condition</a:t>
            </a:r>
            <a:endParaRPr/>
          </a:p>
          <a:p>
            <a:pPr marL="91440" lvl="0" indent="-139700" algn="l" rtl="0">
              <a:lnSpc>
                <a:spcPct val="90000"/>
              </a:lnSpc>
              <a:spcBef>
                <a:spcPts val="1400"/>
              </a:spcBef>
              <a:spcAft>
                <a:spcPts val="0"/>
              </a:spcAft>
              <a:buSzPts val="2200"/>
              <a:buChar char=" "/>
            </a:pPr>
            <a:r>
              <a:rPr lang="en-IN"/>
              <a:t>      (Eligible startup for the  purpose of deduction under section 80-IAC)</a:t>
            </a:r>
            <a:endParaRPr/>
          </a:p>
          <a:p>
            <a:pPr marL="91440" lvl="0" indent="0" algn="l" rtl="0">
              <a:lnSpc>
                <a:spcPct val="90000"/>
              </a:lnSpc>
              <a:spcBef>
                <a:spcPts val="1400"/>
              </a:spcBef>
              <a:spcAft>
                <a:spcPts val="0"/>
              </a:spcAft>
              <a:buSzPts val="1800"/>
              <a:buFont typeface="Noto Sans Symbols"/>
              <a:buNone/>
            </a:pPr>
            <a:endParaRPr sz="1800">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a:p>
        </p:txBody>
      </p:sp>
      <p:sp>
        <p:nvSpPr>
          <p:cNvPr id="347" name="Google Shape;347;p2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44</a:t>
            </a:fld>
            <a:endParaRPr/>
          </a:p>
        </p:txBody>
      </p:sp>
      <p:sp>
        <p:nvSpPr>
          <p:cNvPr id="348" name="Google Shape;348;p26"/>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85498-3CE2-0CE9-F17F-B19BB605DE0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45</a:t>
            </a:fld>
            <a:endParaRPr lang="en-IN"/>
          </a:p>
        </p:txBody>
      </p:sp>
      <p:pic>
        <p:nvPicPr>
          <p:cNvPr id="6" name="Picture 5">
            <a:extLst>
              <a:ext uri="{FF2B5EF4-FFF2-40B4-BE49-F238E27FC236}">
                <a16:creationId xmlns:a16="http://schemas.microsoft.com/office/drawing/2014/main" id="{AB490E73-1F8F-A1AA-AA5D-EFCF7578B21C}"/>
              </a:ext>
            </a:extLst>
          </p:cNvPr>
          <p:cNvPicPr>
            <a:picLocks noChangeAspect="1"/>
          </p:cNvPicPr>
          <p:nvPr/>
        </p:nvPicPr>
        <p:blipFill>
          <a:blip r:embed="rId2"/>
          <a:stretch>
            <a:fillRect/>
          </a:stretch>
        </p:blipFill>
        <p:spPr>
          <a:xfrm>
            <a:off x="902198" y="-39658"/>
            <a:ext cx="10447674" cy="6897658"/>
          </a:xfrm>
          <a:prstGeom prst="rect">
            <a:avLst/>
          </a:prstGeom>
        </p:spPr>
      </p:pic>
    </p:spTree>
    <p:extLst>
      <p:ext uri="{BB962C8B-B14F-4D97-AF65-F5344CB8AC3E}">
        <p14:creationId xmlns:p14="http://schemas.microsoft.com/office/powerpoint/2010/main" val="597047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CF7F7A-A628-F622-0E13-F6C3BFC846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46</a:t>
            </a:fld>
            <a:endParaRPr lang="en-IN"/>
          </a:p>
        </p:txBody>
      </p:sp>
      <p:pic>
        <p:nvPicPr>
          <p:cNvPr id="6" name="Picture 5">
            <a:extLst>
              <a:ext uri="{FF2B5EF4-FFF2-40B4-BE49-F238E27FC236}">
                <a16:creationId xmlns:a16="http://schemas.microsoft.com/office/drawing/2014/main" id="{40A49BDC-C020-F9AE-E841-50E8F1593569}"/>
              </a:ext>
            </a:extLst>
          </p:cNvPr>
          <p:cNvPicPr>
            <a:picLocks noChangeAspect="1"/>
          </p:cNvPicPr>
          <p:nvPr/>
        </p:nvPicPr>
        <p:blipFill>
          <a:blip r:embed="rId2"/>
          <a:stretch>
            <a:fillRect/>
          </a:stretch>
        </p:blipFill>
        <p:spPr>
          <a:xfrm>
            <a:off x="46158" y="501151"/>
            <a:ext cx="12099683" cy="6135318"/>
          </a:xfrm>
          <a:prstGeom prst="rect">
            <a:avLst/>
          </a:prstGeom>
        </p:spPr>
      </p:pic>
    </p:spTree>
    <p:extLst>
      <p:ext uri="{BB962C8B-B14F-4D97-AF65-F5344CB8AC3E}">
        <p14:creationId xmlns:p14="http://schemas.microsoft.com/office/powerpoint/2010/main" val="2725234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98F79C-6387-20C2-C7BC-A2C224A0CCF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47</a:t>
            </a:fld>
            <a:endParaRPr lang="en-IN"/>
          </a:p>
        </p:txBody>
      </p:sp>
      <p:pic>
        <p:nvPicPr>
          <p:cNvPr id="6" name="Picture 5">
            <a:extLst>
              <a:ext uri="{FF2B5EF4-FFF2-40B4-BE49-F238E27FC236}">
                <a16:creationId xmlns:a16="http://schemas.microsoft.com/office/drawing/2014/main" id="{A7C0C53A-B15A-38F3-AD72-016242124447}"/>
              </a:ext>
            </a:extLst>
          </p:cNvPr>
          <p:cNvPicPr>
            <a:picLocks noChangeAspect="1"/>
          </p:cNvPicPr>
          <p:nvPr/>
        </p:nvPicPr>
        <p:blipFill>
          <a:blip r:embed="rId2"/>
          <a:stretch>
            <a:fillRect/>
          </a:stretch>
        </p:blipFill>
        <p:spPr>
          <a:xfrm>
            <a:off x="1604606" y="254608"/>
            <a:ext cx="9575583" cy="6616541"/>
          </a:xfrm>
          <a:prstGeom prst="rect">
            <a:avLst/>
          </a:prstGeom>
        </p:spPr>
      </p:pic>
    </p:spTree>
    <p:extLst>
      <p:ext uri="{BB962C8B-B14F-4D97-AF65-F5344CB8AC3E}">
        <p14:creationId xmlns:p14="http://schemas.microsoft.com/office/powerpoint/2010/main" val="888745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7"/>
          <p:cNvSpPr txBox="1">
            <a:spLocks noGrp="1"/>
          </p:cNvSpPr>
          <p:nvPr>
            <p:ph type="title"/>
          </p:nvPr>
        </p:nvSpPr>
        <p:spPr>
          <a:xfrm>
            <a:off x="1024127" y="112976"/>
            <a:ext cx="10607891" cy="1971856"/>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dirty="0"/>
              <a:t>PRESCRIBED METHODS FOR VALUATION OF UNQUOTED SHARES ON ISSUE OF SHARE AS PER RULE 11UA(2)</a:t>
            </a:r>
            <a:endParaRPr dirty="0"/>
          </a:p>
        </p:txBody>
      </p:sp>
      <p:sp>
        <p:nvSpPr>
          <p:cNvPr id="354" name="Google Shape;354;p2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lnSpcReduction="10000"/>
          </a:bodyPr>
          <a:lstStyle/>
          <a:p>
            <a:pPr marL="91440" lvl="0" indent="-114300" algn="l" rtl="0">
              <a:lnSpc>
                <a:spcPct val="90000"/>
              </a:lnSpc>
              <a:spcBef>
                <a:spcPts val="0"/>
              </a:spcBef>
              <a:spcAft>
                <a:spcPts val="0"/>
              </a:spcAft>
              <a:buSzPts val="1800"/>
              <a:buChar char=" "/>
            </a:pPr>
            <a:r>
              <a:rPr lang="en-IN" sz="1800" i="1" dirty="0">
                <a:solidFill>
                  <a:srgbClr val="444444"/>
                </a:solidFill>
                <a:latin typeface="Times New Roman"/>
                <a:ea typeface="Times New Roman"/>
                <a:cs typeface="Times New Roman"/>
                <a:sym typeface="Times New Roman"/>
              </a:rPr>
              <a:t>The fair market value of unquoted equity shares for the purposes of clause (</a:t>
            </a:r>
            <a:r>
              <a:rPr lang="en-IN" sz="1800" dirty="0" err="1">
                <a:solidFill>
                  <a:srgbClr val="444444"/>
                </a:solidFill>
                <a:latin typeface="Times New Roman"/>
                <a:ea typeface="Times New Roman"/>
                <a:cs typeface="Times New Roman"/>
                <a:sym typeface="Times New Roman"/>
              </a:rPr>
              <a:t>viib</a:t>
            </a:r>
            <a:r>
              <a:rPr lang="en-IN" sz="1800" i="1" dirty="0">
                <a:solidFill>
                  <a:srgbClr val="444444"/>
                </a:solidFill>
                <a:latin typeface="Times New Roman"/>
                <a:ea typeface="Times New Roman"/>
                <a:cs typeface="Times New Roman"/>
                <a:sym typeface="Times New Roman"/>
              </a:rPr>
              <a:t>) of sub-section (2) of section 56 shall be the value, </a:t>
            </a:r>
            <a:r>
              <a:rPr lang="en-IN" sz="1800" b="1" i="1" dirty="0">
                <a:solidFill>
                  <a:srgbClr val="FF0000"/>
                </a:solidFill>
                <a:latin typeface="Times New Roman"/>
                <a:ea typeface="Times New Roman"/>
                <a:cs typeface="Times New Roman"/>
                <a:sym typeface="Times New Roman"/>
              </a:rPr>
              <a:t>on the valuation date</a:t>
            </a:r>
            <a:r>
              <a:rPr lang="en-IN" sz="1800" i="1" dirty="0">
                <a:solidFill>
                  <a:srgbClr val="444444"/>
                </a:solidFill>
                <a:latin typeface="Times New Roman"/>
                <a:ea typeface="Times New Roman"/>
                <a:cs typeface="Times New Roman"/>
                <a:sym typeface="Times New Roman"/>
              </a:rPr>
              <a:t>, of such unquoted </a:t>
            </a:r>
            <a:r>
              <a:rPr lang="en-IN" sz="1800" b="1" i="1" dirty="0">
                <a:solidFill>
                  <a:srgbClr val="0070C0"/>
                </a:solidFill>
                <a:latin typeface="Times New Roman"/>
                <a:ea typeface="Times New Roman"/>
                <a:cs typeface="Times New Roman"/>
                <a:sym typeface="Times New Roman"/>
              </a:rPr>
              <a:t>EQUITY SHARES</a:t>
            </a:r>
            <a:r>
              <a:rPr lang="en-IN" sz="1800" i="1" dirty="0">
                <a:solidFill>
                  <a:srgbClr val="444444"/>
                </a:solidFill>
                <a:latin typeface="Times New Roman"/>
                <a:ea typeface="Times New Roman"/>
                <a:cs typeface="Times New Roman"/>
                <a:sym typeface="Times New Roman"/>
              </a:rPr>
              <a:t> as determined in the following manner under </a:t>
            </a:r>
            <a:r>
              <a:rPr lang="en-IN" sz="1800" b="1" i="1" dirty="0">
                <a:solidFill>
                  <a:srgbClr val="FF0000"/>
                </a:solidFill>
                <a:latin typeface="Times New Roman"/>
                <a:ea typeface="Times New Roman"/>
                <a:cs typeface="Times New Roman"/>
                <a:sym typeface="Times New Roman"/>
              </a:rPr>
              <a:t>clause (</a:t>
            </a:r>
            <a:r>
              <a:rPr lang="en-IN" sz="1800" b="1" dirty="0">
                <a:solidFill>
                  <a:srgbClr val="FF0000"/>
                </a:solidFill>
                <a:latin typeface="Times New Roman"/>
                <a:ea typeface="Times New Roman"/>
                <a:cs typeface="Times New Roman"/>
                <a:sym typeface="Times New Roman"/>
              </a:rPr>
              <a:t>a</a:t>
            </a:r>
            <a:r>
              <a:rPr lang="en-IN" sz="1800" b="1" i="1" dirty="0">
                <a:solidFill>
                  <a:srgbClr val="FF0000"/>
                </a:solidFill>
                <a:latin typeface="Times New Roman"/>
                <a:ea typeface="Times New Roman"/>
                <a:cs typeface="Times New Roman"/>
                <a:sym typeface="Times New Roman"/>
              </a:rPr>
              <a:t>) or clause (</a:t>
            </a:r>
            <a:r>
              <a:rPr lang="en-IN" sz="1800" b="1" dirty="0">
                <a:solidFill>
                  <a:srgbClr val="FF0000"/>
                </a:solidFill>
                <a:latin typeface="Times New Roman"/>
                <a:ea typeface="Times New Roman"/>
                <a:cs typeface="Times New Roman"/>
                <a:sym typeface="Times New Roman"/>
              </a:rPr>
              <a:t>b</a:t>
            </a:r>
            <a:r>
              <a:rPr lang="en-IN" sz="1800" b="1" i="1" dirty="0">
                <a:solidFill>
                  <a:srgbClr val="FF0000"/>
                </a:solidFill>
                <a:latin typeface="Times New Roman"/>
                <a:ea typeface="Times New Roman"/>
                <a:cs typeface="Times New Roman"/>
                <a:sym typeface="Times New Roman"/>
              </a:rPr>
              <a:t>)</a:t>
            </a:r>
            <a:r>
              <a:rPr lang="en-IN" sz="1800" i="1" dirty="0">
                <a:solidFill>
                  <a:srgbClr val="444444"/>
                </a:solidFill>
                <a:latin typeface="Times New Roman"/>
                <a:ea typeface="Times New Roman"/>
                <a:cs typeface="Times New Roman"/>
                <a:sym typeface="Times New Roman"/>
              </a:rPr>
              <a:t>, at the </a:t>
            </a:r>
            <a:r>
              <a:rPr lang="en-IN" sz="1800" b="1" i="1" u="sng" dirty="0">
                <a:solidFill>
                  <a:srgbClr val="FF0000"/>
                </a:solidFill>
                <a:latin typeface="Times New Roman"/>
                <a:ea typeface="Times New Roman"/>
                <a:cs typeface="Times New Roman"/>
                <a:sym typeface="Times New Roman"/>
              </a:rPr>
              <a:t>option of the </a:t>
            </a:r>
            <a:r>
              <a:rPr lang="en-IN" sz="1800" b="1" i="1" u="sng" dirty="0" err="1">
                <a:solidFill>
                  <a:srgbClr val="FF0000"/>
                </a:solidFill>
                <a:latin typeface="Times New Roman"/>
                <a:ea typeface="Times New Roman"/>
                <a:cs typeface="Times New Roman"/>
                <a:sym typeface="Times New Roman"/>
              </a:rPr>
              <a:t>assessee</a:t>
            </a:r>
            <a:r>
              <a:rPr lang="en-IN" sz="1800" i="1" u="sng" dirty="0">
                <a:solidFill>
                  <a:srgbClr val="444444"/>
                </a:solidFill>
                <a:latin typeface="Times New Roman"/>
                <a:ea typeface="Times New Roman"/>
                <a:cs typeface="Times New Roman"/>
                <a:sym typeface="Times New Roman"/>
              </a:rPr>
              <a:t>, </a:t>
            </a:r>
            <a:r>
              <a:rPr lang="en-IN" sz="1800" i="1" dirty="0">
                <a:solidFill>
                  <a:srgbClr val="444444"/>
                </a:solidFill>
                <a:latin typeface="Times New Roman"/>
                <a:ea typeface="Times New Roman"/>
                <a:cs typeface="Times New Roman"/>
                <a:sym typeface="Times New Roman"/>
              </a:rPr>
              <a:t>namely</a:t>
            </a:r>
            <a:endParaRPr dirty="0"/>
          </a:p>
          <a:p>
            <a:pPr marL="91440" lvl="0" indent="0" algn="l" rtl="0">
              <a:lnSpc>
                <a:spcPct val="90000"/>
              </a:lnSpc>
              <a:spcBef>
                <a:spcPts val="1400"/>
              </a:spcBef>
              <a:spcAft>
                <a:spcPts val="0"/>
              </a:spcAft>
              <a:buSzPts val="1800"/>
              <a:buNone/>
            </a:pPr>
            <a:endParaRPr sz="1800" i="1" dirty="0">
              <a:latin typeface="Times New Roman"/>
              <a:ea typeface="Times New Roman"/>
              <a:cs typeface="Times New Roman"/>
              <a:sym typeface="Times New Roman"/>
            </a:endParaRPr>
          </a:p>
          <a:p>
            <a:pPr marL="91440" lvl="0" indent="-177800" algn="l" rtl="0">
              <a:lnSpc>
                <a:spcPct val="90000"/>
              </a:lnSpc>
              <a:spcBef>
                <a:spcPts val="1400"/>
              </a:spcBef>
              <a:spcAft>
                <a:spcPts val="0"/>
              </a:spcAft>
              <a:buSzPts val="2800"/>
              <a:buChar char=" "/>
            </a:pPr>
            <a:r>
              <a:rPr lang="en-IN" sz="2800" b="1" i="1" dirty="0">
                <a:solidFill>
                  <a:srgbClr val="FF0000"/>
                </a:solidFill>
                <a:highlight>
                  <a:srgbClr val="FFFF00"/>
                </a:highlight>
                <a:latin typeface="Times New Roman"/>
                <a:ea typeface="Times New Roman"/>
                <a:cs typeface="Times New Roman"/>
                <a:sym typeface="Times New Roman"/>
              </a:rPr>
              <a:t>(a) </a:t>
            </a:r>
            <a:r>
              <a:rPr lang="en-IN" sz="2400" b="1" i="1" dirty="0">
                <a:latin typeface="Times New Roman"/>
                <a:ea typeface="Times New Roman"/>
                <a:cs typeface="Times New Roman"/>
                <a:sym typeface="Times New Roman"/>
              </a:rPr>
              <a:t>the fair market value of unquoted equity shares = (A-L)/PE*PV</a:t>
            </a:r>
            <a:endParaRPr sz="1800" b="1" i="1" dirty="0">
              <a:latin typeface="Times New Roman"/>
              <a:ea typeface="Times New Roman"/>
              <a:cs typeface="Times New Roman"/>
              <a:sym typeface="Times New Roman"/>
            </a:endParaRPr>
          </a:p>
          <a:p>
            <a:pPr marL="91440" lvl="0" indent="-114300" algn="l" rtl="0">
              <a:lnSpc>
                <a:spcPct val="90000"/>
              </a:lnSpc>
              <a:spcBef>
                <a:spcPts val="1400"/>
              </a:spcBef>
              <a:spcAft>
                <a:spcPts val="0"/>
              </a:spcAft>
              <a:buSzPts val="1800"/>
              <a:buChar char=" "/>
            </a:pPr>
            <a:r>
              <a:rPr lang="en-IN" sz="1800" i="1" dirty="0">
                <a:solidFill>
                  <a:srgbClr val="444444"/>
                </a:solidFill>
                <a:latin typeface="Times New Roman"/>
                <a:ea typeface="Times New Roman"/>
                <a:cs typeface="Times New Roman"/>
                <a:sym typeface="Times New Roman"/>
              </a:rPr>
              <a:t>Where </a:t>
            </a:r>
            <a:endParaRPr dirty="0"/>
          </a:p>
          <a:p>
            <a:pPr marL="91440" lvl="0" indent="-114300" algn="l" rtl="0">
              <a:lnSpc>
                <a:spcPct val="90000"/>
              </a:lnSpc>
              <a:spcBef>
                <a:spcPts val="1400"/>
              </a:spcBef>
              <a:spcAft>
                <a:spcPts val="0"/>
              </a:spcAft>
              <a:buSzPts val="1800"/>
              <a:buChar char=" "/>
            </a:pPr>
            <a:r>
              <a:rPr lang="en-IN" sz="1800" i="1" dirty="0">
                <a:solidFill>
                  <a:srgbClr val="444444"/>
                </a:solidFill>
                <a:latin typeface="Times New Roman"/>
                <a:ea typeface="Times New Roman"/>
                <a:cs typeface="Times New Roman"/>
                <a:sym typeface="Times New Roman"/>
              </a:rPr>
              <a:t>A= </a:t>
            </a:r>
            <a:r>
              <a:rPr lang="en-IN" sz="1800" i="1" dirty="0">
                <a:latin typeface="Times New Roman"/>
                <a:ea typeface="Times New Roman"/>
                <a:cs typeface="Times New Roman"/>
                <a:sym typeface="Times New Roman"/>
              </a:rPr>
              <a:t>book value of the assets in the balance-sheet as </a:t>
            </a:r>
            <a:r>
              <a:rPr lang="en-IN" sz="1800" i="1" dirty="0">
                <a:solidFill>
                  <a:srgbClr val="FF0000"/>
                </a:solidFill>
                <a:latin typeface="Times New Roman"/>
                <a:ea typeface="Times New Roman"/>
                <a:cs typeface="Times New Roman"/>
                <a:sym typeface="Times New Roman"/>
              </a:rPr>
              <a:t>REDUCED</a:t>
            </a:r>
            <a:r>
              <a:rPr lang="en-IN" sz="1800" i="1" dirty="0">
                <a:latin typeface="Times New Roman"/>
                <a:ea typeface="Times New Roman"/>
                <a:cs typeface="Times New Roman"/>
                <a:sym typeface="Times New Roman"/>
              </a:rPr>
              <a:t> by any amount of tax paid as deduction or collection at source or as advance tax payment as </a:t>
            </a:r>
            <a:r>
              <a:rPr lang="en-IN" sz="1800" i="1" dirty="0">
                <a:solidFill>
                  <a:srgbClr val="FF0000"/>
                </a:solidFill>
                <a:latin typeface="Times New Roman"/>
                <a:ea typeface="Times New Roman"/>
                <a:cs typeface="Times New Roman"/>
                <a:sym typeface="Times New Roman"/>
              </a:rPr>
              <a:t>REDUCED BY THE AMOUNT OF TAX CLAIMED AS REFUND </a:t>
            </a:r>
            <a:r>
              <a:rPr lang="en-IN" sz="1800" i="1" dirty="0">
                <a:latin typeface="Times New Roman"/>
                <a:ea typeface="Times New Roman"/>
                <a:cs typeface="Times New Roman"/>
                <a:sym typeface="Times New Roman"/>
              </a:rPr>
              <a:t>under the Income-tax Act and any amount shown in the balance-sheet as asset including the </a:t>
            </a:r>
            <a:r>
              <a:rPr lang="en-IN" sz="1800" i="1" dirty="0">
                <a:solidFill>
                  <a:srgbClr val="FF0000"/>
                </a:solidFill>
                <a:latin typeface="Times New Roman"/>
                <a:ea typeface="Times New Roman"/>
                <a:cs typeface="Times New Roman"/>
                <a:sym typeface="Times New Roman"/>
              </a:rPr>
              <a:t>unamortised amount of deferred expenditure</a:t>
            </a:r>
            <a:r>
              <a:rPr lang="en-IN" sz="1800" i="1" dirty="0">
                <a:latin typeface="Times New Roman"/>
                <a:ea typeface="Times New Roman"/>
                <a:cs typeface="Times New Roman"/>
                <a:sym typeface="Times New Roman"/>
              </a:rPr>
              <a:t> which does not represent the value of any assets</a:t>
            </a:r>
            <a:endParaRPr dirty="0"/>
          </a:p>
          <a:p>
            <a:pPr marL="91440" lvl="0" indent="-114300" algn="l" rtl="0">
              <a:lnSpc>
                <a:spcPct val="90000"/>
              </a:lnSpc>
              <a:spcBef>
                <a:spcPts val="1400"/>
              </a:spcBef>
              <a:spcAft>
                <a:spcPts val="0"/>
              </a:spcAft>
              <a:buSzPts val="1800"/>
              <a:buChar char=" "/>
            </a:pPr>
            <a:r>
              <a:rPr lang="en-IN" sz="1800" i="1" dirty="0">
                <a:solidFill>
                  <a:srgbClr val="444444"/>
                </a:solidFill>
                <a:latin typeface="Times New Roman"/>
                <a:ea typeface="Times New Roman"/>
                <a:cs typeface="Times New Roman"/>
                <a:sym typeface="Times New Roman"/>
              </a:rPr>
              <a:t>L= </a:t>
            </a:r>
            <a:r>
              <a:rPr lang="en-IN" sz="1800" i="1" dirty="0">
                <a:latin typeface="Times New Roman"/>
                <a:ea typeface="Times New Roman"/>
                <a:cs typeface="Times New Roman"/>
                <a:sym typeface="Times New Roman"/>
              </a:rPr>
              <a:t>book value of liabilities shown in the balance-sheet, but not including the following amounts,</a:t>
            </a:r>
            <a:endParaRPr sz="1800" i="1" dirty="0">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1800"/>
              <a:buNone/>
            </a:pPr>
            <a:endParaRPr sz="1800" i="1" dirty="0">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1800"/>
              <a:buNone/>
            </a:pPr>
            <a:endParaRPr sz="1800" i="1" dirty="0">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dirty="0"/>
          </a:p>
        </p:txBody>
      </p:sp>
      <p:sp>
        <p:nvSpPr>
          <p:cNvPr id="355" name="Google Shape;355;p2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8"/>
          <p:cNvSpPr txBox="1">
            <a:spLocks noGrp="1"/>
          </p:cNvSpPr>
          <p:nvPr>
            <p:ph type="body" idx="1"/>
          </p:nvPr>
        </p:nvSpPr>
        <p:spPr>
          <a:xfrm>
            <a:off x="798897" y="240632"/>
            <a:ext cx="11184556" cy="6504392"/>
          </a:xfrm>
          <a:prstGeom prst="rect">
            <a:avLst/>
          </a:prstGeom>
          <a:noFill/>
          <a:ln>
            <a:noFill/>
          </a:ln>
        </p:spPr>
        <p:txBody>
          <a:bodyPr spcFirstLastPara="1" wrap="square" lIns="45700" tIns="45700" rIns="45700" bIns="45700" anchor="t" anchorCtr="0">
            <a:normAutofit lnSpcReduction="10000"/>
          </a:bodyPr>
          <a:lstStyle/>
          <a:p>
            <a:pPr marL="400050" lvl="0" indent="-400050" algn="l" rtl="0">
              <a:lnSpc>
                <a:spcPct val="90000"/>
              </a:lnSpc>
              <a:spcBef>
                <a:spcPts val="0"/>
              </a:spcBef>
              <a:spcAft>
                <a:spcPts val="0"/>
              </a:spcAft>
              <a:buSzPts val="1600"/>
              <a:buFont typeface="Twentieth Century"/>
              <a:buAutoNum type="romanLcPeriod"/>
            </a:pPr>
            <a:r>
              <a:rPr lang="en-IN" sz="1600" i="1">
                <a:latin typeface="Times New Roman"/>
                <a:ea typeface="Times New Roman"/>
                <a:cs typeface="Times New Roman"/>
                <a:sym typeface="Times New Roman"/>
              </a:rPr>
              <a:t>the paid-up capital in respect of equity shares;</a:t>
            </a:r>
            <a:endParaRPr/>
          </a:p>
          <a:p>
            <a:pPr marL="400050" lvl="0" indent="-400050" algn="l" rtl="0">
              <a:lnSpc>
                <a:spcPct val="90000"/>
              </a:lnSpc>
              <a:spcBef>
                <a:spcPts val="1400"/>
              </a:spcBef>
              <a:spcAft>
                <a:spcPts val="0"/>
              </a:spcAft>
              <a:buSzPts val="1600"/>
              <a:buFont typeface="Twentieth Century"/>
              <a:buAutoNum type="romanLcPeriod"/>
            </a:pPr>
            <a:r>
              <a:rPr lang="en-IN" sz="1600" i="1">
                <a:latin typeface="Times New Roman"/>
                <a:ea typeface="Times New Roman"/>
                <a:cs typeface="Times New Roman"/>
                <a:sym typeface="Times New Roman"/>
              </a:rPr>
              <a:t>the </a:t>
            </a:r>
            <a:r>
              <a:rPr lang="en-IN" sz="1600" i="1">
                <a:solidFill>
                  <a:srgbClr val="FF0000"/>
                </a:solidFill>
                <a:latin typeface="Times New Roman"/>
                <a:ea typeface="Times New Roman"/>
                <a:cs typeface="Times New Roman"/>
                <a:sym typeface="Times New Roman"/>
              </a:rPr>
              <a:t>amount set apart for payment of dividends </a:t>
            </a:r>
            <a:r>
              <a:rPr lang="en-IN" sz="1600" i="1">
                <a:latin typeface="Times New Roman"/>
                <a:ea typeface="Times New Roman"/>
                <a:cs typeface="Times New Roman"/>
                <a:sym typeface="Times New Roman"/>
              </a:rPr>
              <a:t>on preference shares and equity shares where </a:t>
            </a:r>
            <a:r>
              <a:rPr lang="en-IN" sz="1600" i="1">
                <a:solidFill>
                  <a:srgbClr val="FF0000"/>
                </a:solidFill>
                <a:latin typeface="Times New Roman"/>
                <a:ea typeface="Times New Roman"/>
                <a:cs typeface="Times New Roman"/>
                <a:sym typeface="Times New Roman"/>
              </a:rPr>
              <a:t>such dividends have not been declared </a:t>
            </a:r>
            <a:r>
              <a:rPr lang="en-IN" sz="1600" i="1">
                <a:latin typeface="Times New Roman"/>
                <a:ea typeface="Times New Roman"/>
                <a:cs typeface="Times New Roman"/>
                <a:sym typeface="Times New Roman"/>
              </a:rPr>
              <a:t>before the date of transfer at a general body meeting of the company;</a:t>
            </a:r>
            <a:endParaRPr sz="1600" i="1">
              <a:latin typeface="Times New Roman"/>
              <a:ea typeface="Times New Roman"/>
              <a:cs typeface="Times New Roman"/>
              <a:sym typeface="Times New Roman"/>
            </a:endParaRPr>
          </a:p>
          <a:p>
            <a:pPr marL="400050" lvl="0" indent="-400050" algn="l" rtl="0">
              <a:lnSpc>
                <a:spcPct val="90000"/>
              </a:lnSpc>
              <a:spcBef>
                <a:spcPts val="1400"/>
              </a:spcBef>
              <a:spcAft>
                <a:spcPts val="0"/>
              </a:spcAft>
              <a:buSzPts val="1600"/>
              <a:buFont typeface="Twentieth Century"/>
              <a:buAutoNum type="romanLcPeriod"/>
            </a:pPr>
            <a:r>
              <a:rPr lang="en-IN" sz="1600" i="1">
                <a:latin typeface="Times New Roman"/>
                <a:ea typeface="Times New Roman"/>
                <a:cs typeface="Times New Roman"/>
                <a:sym typeface="Times New Roman"/>
              </a:rPr>
              <a:t>reserves and surplus, by whatever name called, even if the resulting figure is negative, other than those set apart towards depreciation;</a:t>
            </a:r>
            <a:endParaRPr/>
          </a:p>
          <a:p>
            <a:pPr marL="400050" lvl="0" indent="-400050" algn="l" rtl="0">
              <a:lnSpc>
                <a:spcPct val="90000"/>
              </a:lnSpc>
              <a:spcBef>
                <a:spcPts val="1400"/>
              </a:spcBef>
              <a:spcAft>
                <a:spcPts val="0"/>
              </a:spcAft>
              <a:buSzPts val="1600"/>
              <a:buFont typeface="Twentieth Century"/>
              <a:buAutoNum type="romanLcPeriod"/>
            </a:pPr>
            <a:r>
              <a:rPr lang="en-IN" sz="1600" i="1">
                <a:latin typeface="Times New Roman"/>
                <a:ea typeface="Times New Roman"/>
                <a:cs typeface="Times New Roman"/>
                <a:sym typeface="Times New Roman"/>
              </a:rPr>
              <a:t>any amount representing </a:t>
            </a:r>
            <a:r>
              <a:rPr lang="en-IN" sz="1600" i="1">
                <a:solidFill>
                  <a:srgbClr val="FF0000"/>
                </a:solidFill>
                <a:latin typeface="Times New Roman"/>
                <a:ea typeface="Times New Roman"/>
                <a:cs typeface="Times New Roman"/>
                <a:sym typeface="Times New Roman"/>
              </a:rPr>
              <a:t>PROVISION FOR TAXATION</a:t>
            </a:r>
            <a:r>
              <a:rPr lang="en-IN" sz="1600" i="1">
                <a:latin typeface="Times New Roman"/>
                <a:ea typeface="Times New Roman"/>
                <a:cs typeface="Times New Roman"/>
                <a:sym typeface="Times New Roman"/>
              </a:rPr>
              <a:t>, other than amount of tax paid as deduction or collection at source or as advance tax payment as reduced by the amount of tax claimed as refund under the Income-tax Act</a:t>
            </a:r>
            <a:r>
              <a:rPr lang="en-IN" sz="1600" i="1">
                <a:solidFill>
                  <a:srgbClr val="FF0000"/>
                </a:solidFill>
                <a:latin typeface="Times New Roman"/>
                <a:ea typeface="Times New Roman"/>
                <a:cs typeface="Times New Roman"/>
                <a:sym typeface="Times New Roman"/>
              </a:rPr>
              <a:t>, TO THE EXTENT OF THE EXCESS OVER THE TAX PAYABLE </a:t>
            </a:r>
            <a:r>
              <a:rPr lang="en-IN" sz="1600" i="1">
                <a:latin typeface="Times New Roman"/>
                <a:ea typeface="Times New Roman"/>
                <a:cs typeface="Times New Roman"/>
                <a:sym typeface="Times New Roman"/>
              </a:rPr>
              <a:t>with reference to the book profits in accordance with the law applicable thereto;</a:t>
            </a:r>
            <a:endParaRPr sz="1600" i="1">
              <a:latin typeface="Times New Roman"/>
              <a:ea typeface="Times New Roman"/>
              <a:cs typeface="Times New Roman"/>
              <a:sym typeface="Times New Roman"/>
            </a:endParaRPr>
          </a:p>
          <a:p>
            <a:pPr marL="400050" lvl="0" indent="-400050" algn="l" rtl="0">
              <a:lnSpc>
                <a:spcPct val="90000"/>
              </a:lnSpc>
              <a:spcBef>
                <a:spcPts val="1400"/>
              </a:spcBef>
              <a:spcAft>
                <a:spcPts val="0"/>
              </a:spcAft>
              <a:buSzPts val="1600"/>
              <a:buFont typeface="Twentieth Century"/>
              <a:buAutoNum type="romanLcPeriod"/>
            </a:pPr>
            <a:r>
              <a:rPr lang="en-IN" sz="1600" i="1">
                <a:latin typeface="Times New Roman"/>
                <a:ea typeface="Times New Roman"/>
                <a:cs typeface="Times New Roman"/>
                <a:sym typeface="Times New Roman"/>
              </a:rPr>
              <a:t>any amount representing provisions made for meeting liabilities, other than ascertained liabilities;</a:t>
            </a:r>
            <a:endParaRPr/>
          </a:p>
          <a:p>
            <a:pPr marL="400050" lvl="0" indent="-400050" algn="l" rtl="0">
              <a:lnSpc>
                <a:spcPct val="90000"/>
              </a:lnSpc>
              <a:spcBef>
                <a:spcPts val="1400"/>
              </a:spcBef>
              <a:spcAft>
                <a:spcPts val="0"/>
              </a:spcAft>
              <a:buSzPts val="1600"/>
              <a:buFont typeface="Twentieth Century"/>
              <a:buAutoNum type="romanLcPeriod"/>
            </a:pPr>
            <a:r>
              <a:rPr lang="en-IN" sz="1600" i="1">
                <a:latin typeface="Times New Roman"/>
                <a:ea typeface="Times New Roman"/>
                <a:cs typeface="Times New Roman"/>
                <a:sym typeface="Times New Roman"/>
              </a:rPr>
              <a:t>any amount representing contingent liabilities other than arrears of dividends payable in respect of cumulative preference shares;</a:t>
            </a:r>
            <a:endParaRPr/>
          </a:p>
          <a:p>
            <a:pPr marL="91440" lvl="0" indent="-114300" algn="l" rtl="0">
              <a:lnSpc>
                <a:spcPct val="90000"/>
              </a:lnSpc>
              <a:spcBef>
                <a:spcPts val="1400"/>
              </a:spcBef>
              <a:spcAft>
                <a:spcPts val="0"/>
              </a:spcAft>
              <a:buSzPts val="1800"/>
              <a:buChar char=" "/>
            </a:pPr>
            <a:r>
              <a:rPr lang="en-IN" sz="1800" i="1">
                <a:latin typeface="Times New Roman"/>
                <a:ea typeface="Times New Roman"/>
                <a:cs typeface="Times New Roman"/>
                <a:sym typeface="Times New Roman"/>
              </a:rPr>
              <a:t>PE = total amount of paid up equity share capital as shown in the balance-sheet</a:t>
            </a:r>
            <a:endParaRPr sz="1800" i="1">
              <a:latin typeface="Times New Roman"/>
              <a:ea typeface="Times New Roman"/>
              <a:cs typeface="Times New Roman"/>
              <a:sym typeface="Times New Roman"/>
            </a:endParaRPr>
          </a:p>
          <a:p>
            <a:pPr marL="91440" lvl="0" indent="-114300" algn="l" rtl="0">
              <a:lnSpc>
                <a:spcPct val="90000"/>
              </a:lnSpc>
              <a:spcBef>
                <a:spcPts val="1400"/>
              </a:spcBef>
              <a:spcAft>
                <a:spcPts val="0"/>
              </a:spcAft>
              <a:buSzPts val="1800"/>
              <a:buChar char=" "/>
            </a:pPr>
            <a:r>
              <a:rPr lang="en-IN" sz="1800" i="1">
                <a:latin typeface="Times New Roman"/>
                <a:ea typeface="Times New Roman"/>
                <a:cs typeface="Times New Roman"/>
                <a:sym typeface="Times New Roman"/>
              </a:rPr>
              <a:t>PV = the paid up value of such equity shares; 	             </a:t>
            </a:r>
            <a:endParaRPr/>
          </a:p>
          <a:p>
            <a:pPr marL="310896" lvl="2" indent="0" algn="l" rtl="0">
              <a:lnSpc>
                <a:spcPct val="90000"/>
              </a:lnSpc>
              <a:spcBef>
                <a:spcPts val="400"/>
              </a:spcBef>
              <a:spcAft>
                <a:spcPts val="0"/>
              </a:spcAft>
              <a:buSzPts val="3200"/>
              <a:buNone/>
            </a:pPr>
            <a:r>
              <a:rPr lang="en-IN" sz="3200" b="1" i="1">
                <a:solidFill>
                  <a:srgbClr val="FF0000"/>
                </a:solidFill>
                <a:latin typeface="Times New Roman"/>
                <a:ea typeface="Times New Roman"/>
                <a:cs typeface="Times New Roman"/>
                <a:sym typeface="Times New Roman"/>
              </a:rPr>
              <a:t>					OR</a:t>
            </a:r>
            <a:endParaRPr/>
          </a:p>
          <a:p>
            <a:pPr marL="91440" lvl="0" indent="-209550" algn="l" rtl="0">
              <a:lnSpc>
                <a:spcPct val="90000"/>
              </a:lnSpc>
              <a:spcBef>
                <a:spcPts val="1600"/>
              </a:spcBef>
              <a:spcAft>
                <a:spcPts val="0"/>
              </a:spcAft>
              <a:buSzPts val="3300"/>
              <a:buChar char=" "/>
            </a:pPr>
            <a:r>
              <a:rPr lang="en-IN" sz="3300" b="1" i="1">
                <a:solidFill>
                  <a:srgbClr val="FF0000"/>
                </a:solidFill>
                <a:highlight>
                  <a:srgbClr val="FFFF00"/>
                </a:highlight>
                <a:latin typeface="Times New Roman"/>
                <a:ea typeface="Times New Roman"/>
                <a:cs typeface="Times New Roman"/>
                <a:sym typeface="Times New Roman"/>
              </a:rPr>
              <a:t>(b) </a:t>
            </a:r>
            <a:r>
              <a:rPr lang="en-IN" sz="2400" i="1">
                <a:solidFill>
                  <a:srgbClr val="0070C0"/>
                </a:solidFill>
                <a:latin typeface="Times New Roman"/>
                <a:ea typeface="Times New Roman"/>
                <a:cs typeface="Times New Roman"/>
                <a:sym typeface="Times New Roman"/>
              </a:rPr>
              <a:t>the fair market value of the unquoted equity shares determined by a merchant banker </a:t>
            </a:r>
            <a:r>
              <a:rPr lang="en-IN" sz="2400" u="sng" baseline="30000">
                <a:solidFill>
                  <a:srgbClr val="0070C0"/>
                </a:solidFill>
                <a:latin typeface="Times New Roman"/>
                <a:ea typeface="Times New Roman"/>
                <a:cs typeface="Times New Roman"/>
                <a:sym typeface="Times New Roman"/>
              </a:rPr>
              <a:t>2</a:t>
            </a:r>
            <a:r>
              <a:rPr lang="en-IN" sz="2400" b="1">
                <a:solidFill>
                  <a:srgbClr val="0070C0"/>
                </a:solidFill>
                <a:latin typeface="Times New Roman"/>
                <a:ea typeface="Times New Roman"/>
                <a:cs typeface="Times New Roman"/>
                <a:sym typeface="Times New Roman"/>
              </a:rPr>
              <a:t>[</a:t>
            </a:r>
            <a:r>
              <a:rPr lang="en-IN" sz="2400" i="1">
                <a:solidFill>
                  <a:srgbClr val="0070C0"/>
                </a:solidFill>
                <a:latin typeface="Times New Roman"/>
                <a:ea typeface="Times New Roman"/>
                <a:cs typeface="Times New Roman"/>
                <a:sym typeface="Times New Roman"/>
              </a:rPr>
              <a:t>***</a:t>
            </a:r>
            <a:r>
              <a:rPr lang="en-IN" sz="2400" b="1">
                <a:solidFill>
                  <a:srgbClr val="0070C0"/>
                </a:solidFill>
                <a:latin typeface="Times New Roman"/>
                <a:ea typeface="Times New Roman"/>
                <a:cs typeface="Times New Roman"/>
                <a:sym typeface="Times New Roman"/>
              </a:rPr>
              <a:t>]</a:t>
            </a:r>
            <a:r>
              <a:rPr lang="en-IN" sz="2400" i="1">
                <a:solidFill>
                  <a:srgbClr val="0070C0"/>
                </a:solidFill>
                <a:latin typeface="Times New Roman"/>
                <a:ea typeface="Times New Roman"/>
                <a:cs typeface="Times New Roman"/>
                <a:sym typeface="Times New Roman"/>
              </a:rPr>
              <a:t> as per the Discounted Free Cash Flow method.</a:t>
            </a:r>
            <a:endParaRPr sz="2400" b="1" i="1">
              <a:solidFill>
                <a:srgbClr val="0070C0"/>
              </a:solidFill>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Char char=" "/>
            </a:pPr>
            <a:r>
              <a:rPr lang="en-IN"/>
              <a:t>Earlier, a Chartered Accountant was also permitted to determine the FMV of such equity shares as per DCF method. However, with effect from </a:t>
            </a:r>
            <a:r>
              <a:rPr lang="en-IN" b="1" u="sng">
                <a:solidFill>
                  <a:srgbClr val="FF0000"/>
                </a:solidFill>
              </a:rPr>
              <a:t>24th May 2018</a:t>
            </a:r>
            <a:r>
              <a:rPr lang="en-IN"/>
              <a:t>, this right of Chartered Accountant is taken away and therefore only Merchant Banker is authorised to determine the FMV of such equity shares under DCF method.</a:t>
            </a:r>
            <a:endParaRPr/>
          </a:p>
          <a:p>
            <a:pPr marL="91440" lvl="0" indent="0" algn="l" rtl="0">
              <a:lnSpc>
                <a:spcPct val="90000"/>
              </a:lnSpc>
              <a:spcBef>
                <a:spcPts val="1400"/>
              </a:spcBef>
              <a:spcAft>
                <a:spcPts val="0"/>
              </a:spcAft>
              <a:buSzPts val="2200"/>
              <a:buNone/>
            </a:pPr>
            <a:endParaRPr>
              <a:solidFill>
                <a:srgbClr val="0070C0"/>
              </a:solidFill>
            </a:endParaRPr>
          </a:p>
          <a:p>
            <a:pPr marL="91440" lvl="0" indent="0" algn="l" rtl="0">
              <a:lnSpc>
                <a:spcPct val="90000"/>
              </a:lnSpc>
              <a:spcBef>
                <a:spcPts val="1400"/>
              </a:spcBef>
              <a:spcAft>
                <a:spcPts val="0"/>
              </a:spcAft>
              <a:buSzPts val="2200"/>
              <a:buNone/>
            </a:pPr>
            <a:endParaRPr/>
          </a:p>
        </p:txBody>
      </p:sp>
      <p:sp>
        <p:nvSpPr>
          <p:cNvPr id="361" name="Google Shape;361;p2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8753-C688-460C-88C9-BC2781CFDF9C}"/>
              </a:ext>
            </a:extLst>
          </p:cNvPr>
          <p:cNvSpPr>
            <a:spLocks noGrp="1"/>
          </p:cNvSpPr>
          <p:nvPr>
            <p:ph type="title"/>
          </p:nvPr>
        </p:nvSpPr>
        <p:spPr>
          <a:xfrm>
            <a:off x="1024128" y="585216"/>
            <a:ext cx="10568484" cy="1499616"/>
          </a:xfrm>
          <a:solidFill>
            <a:schemeClr val="accent3">
              <a:lumMod val="60000"/>
              <a:lumOff val="40000"/>
            </a:schemeClr>
          </a:solidFill>
        </p:spPr>
        <p:txBody>
          <a:bodyPr/>
          <a:lstStyle/>
          <a:p>
            <a:r>
              <a:rPr lang="en-IN" dirty="0"/>
              <a:t>LEARNINGS (ROTI)</a:t>
            </a:r>
          </a:p>
        </p:txBody>
      </p:sp>
      <p:sp>
        <p:nvSpPr>
          <p:cNvPr id="3" name="Text Placeholder 2">
            <a:extLst>
              <a:ext uri="{FF2B5EF4-FFF2-40B4-BE49-F238E27FC236}">
                <a16:creationId xmlns:a16="http://schemas.microsoft.com/office/drawing/2014/main" id="{AAF3D350-B4A6-A3E1-CD8C-B74B07E67EC0}"/>
              </a:ext>
            </a:extLst>
          </p:cNvPr>
          <p:cNvSpPr>
            <a:spLocks noGrp="1"/>
          </p:cNvSpPr>
          <p:nvPr>
            <p:ph type="body" idx="1"/>
          </p:nvPr>
        </p:nvSpPr>
        <p:spPr>
          <a:xfrm>
            <a:off x="1024129" y="2286000"/>
            <a:ext cx="5178708" cy="4023360"/>
          </a:xfrm>
          <a:solidFill>
            <a:srgbClr val="F3CD0D"/>
          </a:solidFill>
        </p:spPr>
        <p:txBody>
          <a:bodyPr>
            <a:normAutofit/>
          </a:bodyPr>
          <a:lstStyle/>
          <a:p>
            <a:pPr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VALUATION – DIFFERENCE BETWEEN PRICE &amp; VALUE, </a:t>
            </a:r>
          </a:p>
          <a:p>
            <a:pPr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VALUATION IS ART OR SCIENCE</a:t>
            </a:r>
          </a:p>
          <a:p>
            <a:pPr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REGISTERED VALUER</a:t>
            </a:r>
          </a:p>
          <a:p>
            <a:pPr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DIFFERENT PURPOSES OF VALUATION</a:t>
            </a:r>
          </a:p>
          <a:p>
            <a:pPr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KEY FACTORS THAT AFFECTS VALUATION</a:t>
            </a:r>
          </a:p>
          <a:p>
            <a:pPr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COMPLEXITIES IN VALUATION OF SHARE &amp; SECURITIES</a:t>
            </a:r>
          </a:p>
          <a:p>
            <a:pPr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STEPS TO BE TAKEN CARE IN VALUE INVESTING</a:t>
            </a:r>
          </a:p>
          <a:p>
            <a:pPr marL="571500" indent="-457200">
              <a:buFont typeface="+mj-lt"/>
              <a:buAutoNum type="arabicPeriod"/>
            </a:pPr>
            <a:endParaRPr lang="en-IN" sz="2000" dirty="0"/>
          </a:p>
          <a:p>
            <a:endParaRPr lang="en-IN" sz="2000" dirty="0"/>
          </a:p>
        </p:txBody>
      </p:sp>
      <p:sp>
        <p:nvSpPr>
          <p:cNvPr id="4" name="Slide Number Placeholder 3">
            <a:extLst>
              <a:ext uri="{FF2B5EF4-FFF2-40B4-BE49-F238E27FC236}">
                <a16:creationId xmlns:a16="http://schemas.microsoft.com/office/drawing/2014/main" id="{7E3A75E3-3710-FBA4-6AB0-F3C0F843C0A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5</a:t>
            </a:fld>
            <a:endParaRPr lang="en-IN"/>
          </a:p>
        </p:txBody>
      </p:sp>
      <p:sp>
        <p:nvSpPr>
          <p:cNvPr id="6" name="TextBox 5">
            <a:extLst>
              <a:ext uri="{FF2B5EF4-FFF2-40B4-BE49-F238E27FC236}">
                <a16:creationId xmlns:a16="http://schemas.microsoft.com/office/drawing/2014/main" id="{EB78A7DA-CCEF-06E2-9230-D51D4537FFC4}"/>
              </a:ext>
            </a:extLst>
          </p:cNvPr>
          <p:cNvSpPr txBox="1"/>
          <p:nvPr/>
        </p:nvSpPr>
        <p:spPr>
          <a:xfrm>
            <a:off x="6457361" y="2367186"/>
            <a:ext cx="5178708" cy="1015663"/>
          </a:xfrm>
          <a:prstGeom prst="rect">
            <a:avLst/>
          </a:prstGeom>
          <a:solidFill>
            <a:srgbClr val="FFFF00"/>
          </a:solidFill>
        </p:spPr>
        <p:txBody>
          <a:bodyPr wrap="square">
            <a:spAutoFit/>
          </a:bodyPr>
          <a:lstStyle/>
          <a:p>
            <a:pPr marL="457200"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DIFFERENT VALUATION APPROACH</a:t>
            </a:r>
          </a:p>
          <a:p>
            <a:pPr marL="457200" indent="-457200">
              <a:lnSpc>
                <a:spcPct val="100000"/>
              </a:lnSpc>
              <a:spcBef>
                <a:spcPts val="0"/>
              </a:spcBef>
              <a:buClr>
                <a:srgbClr val="000000"/>
              </a:buClr>
              <a:buFont typeface="+mj-lt"/>
              <a:buAutoNum type="arabicPeriod"/>
            </a:pPr>
            <a:r>
              <a:rPr lang="en-IN" sz="2000" dirty="0">
                <a:solidFill>
                  <a:srgbClr val="000000"/>
                </a:solidFill>
                <a:latin typeface="Arial"/>
                <a:cs typeface="Arial"/>
                <a:sym typeface="Arial"/>
              </a:rPr>
              <a:t>KEY FACTORS WHICH AFFECTS INCOME APPROACH VALUATION</a:t>
            </a:r>
          </a:p>
        </p:txBody>
      </p:sp>
      <p:sp>
        <p:nvSpPr>
          <p:cNvPr id="8" name="TextBox 7">
            <a:extLst>
              <a:ext uri="{FF2B5EF4-FFF2-40B4-BE49-F238E27FC236}">
                <a16:creationId xmlns:a16="http://schemas.microsoft.com/office/drawing/2014/main" id="{F742B3D4-3A52-61CC-A294-F79F52705C08}"/>
              </a:ext>
            </a:extLst>
          </p:cNvPr>
          <p:cNvSpPr txBox="1"/>
          <p:nvPr/>
        </p:nvSpPr>
        <p:spPr>
          <a:xfrm>
            <a:off x="6457361" y="3812723"/>
            <a:ext cx="5135251" cy="2246769"/>
          </a:xfrm>
          <a:prstGeom prst="rect">
            <a:avLst/>
          </a:prstGeom>
          <a:solidFill>
            <a:srgbClr val="FF9966"/>
          </a:solidFill>
        </p:spPr>
        <p:txBody>
          <a:bodyPr wrap="square">
            <a:spAutoFit/>
          </a:bodyPr>
          <a:lstStyle/>
          <a:p>
            <a:pPr marL="457200" indent="-457200">
              <a:buFont typeface="+mj-lt"/>
              <a:buAutoNum type="arabicPeriod"/>
            </a:pPr>
            <a:r>
              <a:rPr lang="en-IN" sz="2000" dirty="0"/>
              <a:t>VALUATION OF UNQUOTED EQUITY SHARES FOR FURTHER ISSUE OF SHARES</a:t>
            </a:r>
          </a:p>
          <a:p>
            <a:pPr marL="457200" indent="-457200">
              <a:buFont typeface="+mj-lt"/>
              <a:buAutoNum type="arabicPeriod"/>
            </a:pPr>
            <a:r>
              <a:rPr lang="en-IN" sz="2000" dirty="0"/>
              <a:t>IMPORTANT Q &amp; A</a:t>
            </a:r>
          </a:p>
          <a:p>
            <a:pPr marL="457200" lvl="0" indent="-457200">
              <a:buFont typeface="+mj-lt"/>
              <a:buAutoNum type="arabicPeriod"/>
              <a:tabLst>
                <a:tab pos="457200" algn="l"/>
              </a:tabLst>
            </a:pPr>
            <a:r>
              <a:rPr lang="en-IN" sz="2000" dirty="0"/>
              <a:t>VALUATION FOR TRANSFER OF SHARE &amp; SECURITIES</a:t>
            </a:r>
          </a:p>
          <a:p>
            <a:pPr marL="457200" lvl="0" indent="-457200">
              <a:buFont typeface="+mj-lt"/>
              <a:buAutoNum type="arabicPeriod"/>
              <a:tabLst>
                <a:tab pos="457200" algn="l"/>
              </a:tabLst>
            </a:pPr>
            <a:r>
              <a:rPr lang="en-IN" sz="2000" dirty="0"/>
              <a:t>IMPORTANT Q &amp; A</a:t>
            </a:r>
          </a:p>
        </p:txBody>
      </p:sp>
    </p:spTree>
    <p:extLst>
      <p:ext uri="{BB962C8B-B14F-4D97-AF65-F5344CB8AC3E}">
        <p14:creationId xmlns:p14="http://schemas.microsoft.com/office/powerpoint/2010/main" val="3861284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865E-2682-F053-0D45-9DA47A64C680}"/>
              </a:ext>
            </a:extLst>
          </p:cNvPr>
          <p:cNvSpPr>
            <a:spLocks noGrp="1"/>
          </p:cNvSpPr>
          <p:nvPr>
            <p:ph type="title"/>
          </p:nvPr>
        </p:nvSpPr>
        <p:spPr>
          <a:xfrm>
            <a:off x="1024128" y="235670"/>
            <a:ext cx="9720072" cy="867266"/>
          </a:xfrm>
        </p:spPr>
        <p:txBody>
          <a:bodyPr>
            <a:normAutofit/>
          </a:bodyPr>
          <a:lstStyle/>
          <a:p>
            <a:r>
              <a:rPr lang="en-IN" sz="1800" u="sng" kern="0" baseline="30000" dirty="0">
                <a:solidFill>
                  <a:srgbClr val="0000FF"/>
                </a:solidFill>
                <a:effectLst/>
                <a:latin typeface="Times New Roman" panose="02020603050405020304" pitchFamily="18" charset="0"/>
                <a:ea typeface="Times New Roman" panose="02020603050405020304" pitchFamily="18" charset="0"/>
                <a:cs typeface="Mangal" panose="02040503050203030202" pitchFamily="18" charset="0"/>
              </a:rPr>
              <a:t>2</a:t>
            </a:r>
            <a:r>
              <a:rPr lang="en-IN" sz="18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t>
            </a:r>
            <a:r>
              <a:rPr lang="en-IN" sz="1800" i="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(2) Notwithstanding anything contained in sub-clause (</a:t>
            </a:r>
            <a:r>
              <a:rPr lang="en-IN" sz="18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a:t>
            </a:r>
            <a:r>
              <a:rPr lang="en-IN" sz="1800" i="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or sub-clause (</a:t>
            </a:r>
            <a:r>
              <a:rPr lang="en-IN" sz="18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a:t>
            </a:r>
            <a:r>
              <a:rPr lang="en-IN" sz="1800" i="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as the case may be, of clause (</a:t>
            </a:r>
            <a:r>
              <a:rPr lang="en-IN" sz="18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a:t>
            </a:r>
            <a:r>
              <a:rPr lang="en-IN" sz="1800" i="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of sub-rule (1):—</a:t>
            </a:r>
            <a:endParaRPr lang="en-IN" dirty="0"/>
          </a:p>
        </p:txBody>
      </p:sp>
      <p:sp>
        <p:nvSpPr>
          <p:cNvPr id="4" name="Slide Number Placeholder 3">
            <a:extLst>
              <a:ext uri="{FF2B5EF4-FFF2-40B4-BE49-F238E27FC236}">
                <a16:creationId xmlns:a16="http://schemas.microsoft.com/office/drawing/2014/main" id="{7F4B3A5E-EF23-D972-4744-C87318B4D2B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50</a:t>
            </a:fld>
            <a:endParaRPr lang="en-IN"/>
          </a:p>
        </p:txBody>
      </p:sp>
      <p:pic>
        <p:nvPicPr>
          <p:cNvPr id="6" name="Picture 5">
            <a:extLst>
              <a:ext uri="{FF2B5EF4-FFF2-40B4-BE49-F238E27FC236}">
                <a16:creationId xmlns:a16="http://schemas.microsoft.com/office/drawing/2014/main" id="{BE6E263F-5CB6-E67C-01CB-58A5CCEF70D3}"/>
              </a:ext>
            </a:extLst>
          </p:cNvPr>
          <p:cNvPicPr>
            <a:picLocks noChangeAspect="1"/>
          </p:cNvPicPr>
          <p:nvPr/>
        </p:nvPicPr>
        <p:blipFill>
          <a:blip r:embed="rId2"/>
          <a:stretch>
            <a:fillRect/>
          </a:stretch>
        </p:blipFill>
        <p:spPr>
          <a:xfrm>
            <a:off x="1024128" y="1346173"/>
            <a:ext cx="10143744" cy="4843995"/>
          </a:xfrm>
          <a:prstGeom prst="rect">
            <a:avLst/>
          </a:prstGeom>
        </p:spPr>
      </p:pic>
    </p:spTree>
    <p:extLst>
      <p:ext uri="{BB962C8B-B14F-4D97-AF65-F5344CB8AC3E}">
        <p14:creationId xmlns:p14="http://schemas.microsoft.com/office/powerpoint/2010/main" val="3417240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87DC01-1252-7B7C-D126-88BA45A3DF1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51</a:t>
            </a:fld>
            <a:endParaRPr lang="en-IN"/>
          </a:p>
        </p:txBody>
      </p:sp>
      <p:pic>
        <p:nvPicPr>
          <p:cNvPr id="6" name="Picture 5">
            <a:extLst>
              <a:ext uri="{FF2B5EF4-FFF2-40B4-BE49-F238E27FC236}">
                <a16:creationId xmlns:a16="http://schemas.microsoft.com/office/drawing/2014/main" id="{C6A03224-3494-C697-6F47-BB03C75F6BEC}"/>
              </a:ext>
            </a:extLst>
          </p:cNvPr>
          <p:cNvPicPr>
            <a:picLocks noChangeAspect="1"/>
          </p:cNvPicPr>
          <p:nvPr/>
        </p:nvPicPr>
        <p:blipFill>
          <a:blip r:embed="rId2"/>
          <a:stretch>
            <a:fillRect/>
          </a:stretch>
        </p:blipFill>
        <p:spPr>
          <a:xfrm>
            <a:off x="386500" y="1186226"/>
            <a:ext cx="11424500" cy="4795363"/>
          </a:xfrm>
          <a:prstGeom prst="rect">
            <a:avLst/>
          </a:prstGeom>
        </p:spPr>
      </p:pic>
    </p:spTree>
    <p:extLst>
      <p:ext uri="{BB962C8B-B14F-4D97-AF65-F5344CB8AC3E}">
        <p14:creationId xmlns:p14="http://schemas.microsoft.com/office/powerpoint/2010/main" val="709110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53A69E-2A71-EE84-9C2F-89202D3000C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52</a:t>
            </a:fld>
            <a:endParaRPr lang="en-IN"/>
          </a:p>
        </p:txBody>
      </p:sp>
      <p:pic>
        <p:nvPicPr>
          <p:cNvPr id="6" name="Picture 5">
            <a:extLst>
              <a:ext uri="{FF2B5EF4-FFF2-40B4-BE49-F238E27FC236}">
                <a16:creationId xmlns:a16="http://schemas.microsoft.com/office/drawing/2014/main" id="{70835A1F-72B7-0A9B-D38F-2485679B3745}"/>
              </a:ext>
            </a:extLst>
          </p:cNvPr>
          <p:cNvPicPr>
            <a:picLocks noChangeAspect="1"/>
          </p:cNvPicPr>
          <p:nvPr/>
        </p:nvPicPr>
        <p:blipFill>
          <a:blip r:embed="rId2"/>
          <a:stretch>
            <a:fillRect/>
          </a:stretch>
        </p:blipFill>
        <p:spPr>
          <a:xfrm>
            <a:off x="1267481" y="351820"/>
            <a:ext cx="9657038" cy="6393204"/>
          </a:xfrm>
          <a:prstGeom prst="rect">
            <a:avLst/>
          </a:prstGeom>
        </p:spPr>
      </p:pic>
    </p:spTree>
    <p:extLst>
      <p:ext uri="{BB962C8B-B14F-4D97-AF65-F5344CB8AC3E}">
        <p14:creationId xmlns:p14="http://schemas.microsoft.com/office/powerpoint/2010/main" val="2581954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7DAA94-4A9C-F43D-5CD1-2F91D208523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53</a:t>
            </a:fld>
            <a:endParaRPr lang="en-IN"/>
          </a:p>
        </p:txBody>
      </p:sp>
      <p:pic>
        <p:nvPicPr>
          <p:cNvPr id="6" name="Picture 5">
            <a:extLst>
              <a:ext uri="{FF2B5EF4-FFF2-40B4-BE49-F238E27FC236}">
                <a16:creationId xmlns:a16="http://schemas.microsoft.com/office/drawing/2014/main" id="{CFFF1382-6B41-CAA7-D23E-48B1A542B03B}"/>
              </a:ext>
            </a:extLst>
          </p:cNvPr>
          <p:cNvPicPr>
            <a:picLocks noChangeAspect="1"/>
          </p:cNvPicPr>
          <p:nvPr/>
        </p:nvPicPr>
        <p:blipFill>
          <a:blip r:embed="rId2"/>
          <a:stretch>
            <a:fillRect/>
          </a:stretch>
        </p:blipFill>
        <p:spPr>
          <a:xfrm>
            <a:off x="763730" y="433634"/>
            <a:ext cx="10755825" cy="6042012"/>
          </a:xfrm>
          <a:prstGeom prst="rect">
            <a:avLst/>
          </a:prstGeom>
        </p:spPr>
      </p:pic>
    </p:spTree>
    <p:extLst>
      <p:ext uri="{BB962C8B-B14F-4D97-AF65-F5344CB8AC3E}">
        <p14:creationId xmlns:p14="http://schemas.microsoft.com/office/powerpoint/2010/main" val="2184856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title"/>
          </p:nvPr>
        </p:nvSpPr>
        <p:spPr>
          <a:xfrm>
            <a:off x="1024127" y="112975"/>
            <a:ext cx="10424661" cy="1364951"/>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a:t>RULE FOR VALUATION OF PREFERENCE SHARES	</a:t>
            </a:r>
            <a:endParaRPr/>
          </a:p>
        </p:txBody>
      </p:sp>
      <p:sp>
        <p:nvSpPr>
          <p:cNvPr id="367" name="Google Shape;367;p29"/>
          <p:cNvSpPr txBox="1">
            <a:spLocks noGrp="1"/>
          </p:cNvSpPr>
          <p:nvPr>
            <p:ph type="body" idx="1"/>
          </p:nvPr>
        </p:nvSpPr>
        <p:spPr>
          <a:xfrm>
            <a:off x="1024128" y="2286000"/>
            <a:ext cx="10424661" cy="4023360"/>
          </a:xfrm>
          <a:prstGeom prst="rect">
            <a:avLst/>
          </a:prstGeom>
          <a:noFill/>
          <a:ln>
            <a:noFill/>
          </a:ln>
        </p:spPr>
        <p:txBody>
          <a:bodyPr spcFirstLastPara="1" wrap="square" lIns="45700" tIns="45700" rIns="45700" bIns="45700" anchor="t" anchorCtr="0">
            <a:normAutofit lnSpcReduction="10000"/>
          </a:bodyPr>
          <a:lstStyle/>
          <a:p>
            <a:pPr marL="91440" lvl="0" indent="-139700" algn="l" rtl="0">
              <a:lnSpc>
                <a:spcPct val="90000"/>
              </a:lnSpc>
              <a:spcBef>
                <a:spcPts val="0"/>
              </a:spcBef>
              <a:spcAft>
                <a:spcPts val="0"/>
              </a:spcAft>
              <a:buSzPts val="2200"/>
              <a:buChar char=" "/>
            </a:pPr>
            <a:r>
              <a:rPr lang="en-IN"/>
              <a:t>Rule 11UA(2) which is specifically applicable for the valuation of shares for the purpose of section 56(2)(viib) covers only unquoted equity shares within its ambit and there is no reference to the preference shares. Thus, the only method for determining the FMV of the preference share is Rule 11UA(1)(C)(C) which is reproduced below: </a:t>
            </a:r>
            <a:endParaRPr/>
          </a:p>
          <a:p>
            <a:pPr marL="91440" lvl="0" indent="0" algn="l" rtl="0">
              <a:lnSpc>
                <a:spcPct val="90000"/>
              </a:lnSpc>
              <a:spcBef>
                <a:spcPts val="1400"/>
              </a:spcBef>
              <a:spcAft>
                <a:spcPts val="0"/>
              </a:spcAft>
              <a:buSzPts val="1800"/>
              <a:buNone/>
            </a:pPr>
            <a:endParaRPr sz="1800">
              <a:latin typeface="Times New Roman"/>
              <a:ea typeface="Times New Roman"/>
              <a:cs typeface="Times New Roman"/>
              <a:sym typeface="Times New Roman"/>
            </a:endParaRPr>
          </a:p>
          <a:p>
            <a:pPr marL="91440" lvl="0" indent="-177800" algn="l" rtl="0">
              <a:lnSpc>
                <a:spcPct val="90000"/>
              </a:lnSpc>
              <a:spcBef>
                <a:spcPts val="1400"/>
              </a:spcBef>
              <a:spcAft>
                <a:spcPts val="0"/>
              </a:spcAft>
              <a:buSzPts val="2800"/>
              <a:buChar char=" "/>
            </a:pPr>
            <a:r>
              <a:rPr lang="en-IN" sz="2800">
                <a:latin typeface="Times New Roman"/>
                <a:ea typeface="Times New Roman"/>
                <a:cs typeface="Times New Roman"/>
                <a:sym typeface="Times New Roman"/>
              </a:rPr>
              <a:t>“the fair market value of unquoted shares and securities </a:t>
            </a:r>
            <a:r>
              <a:rPr lang="en-IN" sz="2800" b="1">
                <a:solidFill>
                  <a:srgbClr val="FF0000"/>
                </a:solidFill>
                <a:latin typeface="Times New Roman"/>
                <a:ea typeface="Times New Roman"/>
                <a:cs typeface="Times New Roman"/>
                <a:sym typeface="Times New Roman"/>
              </a:rPr>
              <a:t>other than equity</a:t>
            </a:r>
            <a:r>
              <a:rPr lang="en-IN" sz="2800">
                <a:latin typeface="Times New Roman"/>
                <a:ea typeface="Times New Roman"/>
                <a:cs typeface="Times New Roman"/>
                <a:sym typeface="Times New Roman"/>
              </a:rPr>
              <a:t> shares in a company which are not listed in any recognized stock exchange shall be </a:t>
            </a:r>
            <a:r>
              <a:rPr lang="en-IN" sz="2800" b="1">
                <a:solidFill>
                  <a:srgbClr val="FF0000"/>
                </a:solidFill>
                <a:latin typeface="Times New Roman"/>
                <a:ea typeface="Times New Roman"/>
                <a:cs typeface="Times New Roman"/>
                <a:sym typeface="Times New Roman"/>
              </a:rPr>
              <a:t>estimated to be price it would fetch if sold in the open market</a:t>
            </a:r>
            <a:r>
              <a:rPr lang="en-IN" sz="2800">
                <a:latin typeface="Times New Roman"/>
                <a:ea typeface="Times New Roman"/>
                <a:cs typeface="Times New Roman"/>
                <a:sym typeface="Times New Roman"/>
              </a:rPr>
              <a:t> on the </a:t>
            </a:r>
            <a:r>
              <a:rPr lang="en-IN" sz="2800" b="1">
                <a:solidFill>
                  <a:srgbClr val="FF0000"/>
                </a:solidFill>
                <a:latin typeface="Times New Roman"/>
                <a:ea typeface="Times New Roman"/>
                <a:cs typeface="Times New Roman"/>
                <a:sym typeface="Times New Roman"/>
              </a:rPr>
              <a:t>valuation date</a:t>
            </a:r>
            <a:r>
              <a:rPr lang="en-IN" sz="2800">
                <a:latin typeface="Times New Roman"/>
                <a:ea typeface="Times New Roman"/>
                <a:cs typeface="Times New Roman"/>
                <a:sym typeface="Times New Roman"/>
              </a:rPr>
              <a:t> and the assessee may obtain a report from a </a:t>
            </a:r>
            <a:r>
              <a:rPr lang="en-IN" sz="2800" b="1">
                <a:solidFill>
                  <a:srgbClr val="FF0000"/>
                </a:solidFill>
                <a:latin typeface="Times New Roman"/>
                <a:ea typeface="Times New Roman"/>
                <a:cs typeface="Times New Roman"/>
                <a:sym typeface="Times New Roman"/>
              </a:rPr>
              <a:t>merchant banker or an accountant</a:t>
            </a:r>
            <a:r>
              <a:rPr lang="en-IN" sz="2800">
                <a:latin typeface="Times New Roman"/>
                <a:ea typeface="Times New Roman"/>
                <a:cs typeface="Times New Roman"/>
                <a:sym typeface="Times New Roman"/>
              </a:rPr>
              <a:t> in respect of such valuation.”</a:t>
            </a:r>
            <a:endParaRPr sz="3200"/>
          </a:p>
        </p:txBody>
      </p:sp>
      <p:sp>
        <p:nvSpPr>
          <p:cNvPr id="368" name="Google Shape;368;p2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54</a:t>
            </a:fld>
            <a:endParaRPr/>
          </a:p>
        </p:txBody>
      </p:sp>
      <p:sp>
        <p:nvSpPr>
          <p:cNvPr id="369" name="Google Shape;369;p29"/>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2"/>
          <p:cNvSpPr txBox="1">
            <a:spLocks noGrp="1"/>
          </p:cNvSpPr>
          <p:nvPr>
            <p:ph type="title"/>
          </p:nvPr>
        </p:nvSpPr>
        <p:spPr>
          <a:xfrm>
            <a:off x="1117260" y="112976"/>
            <a:ext cx="10693739"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70C0"/>
              </a:buClr>
              <a:buSzPts val="5000"/>
              <a:buFont typeface="Twentieth Century"/>
              <a:buNone/>
            </a:pPr>
            <a:r>
              <a:rPr lang="en-IN">
                <a:solidFill>
                  <a:srgbClr val="0070C0"/>
                </a:solidFill>
              </a:rPr>
              <a:t>VALUATION OF </a:t>
            </a:r>
            <a:r>
              <a:rPr lang="en-IN">
                <a:solidFill>
                  <a:srgbClr val="FF0000"/>
                </a:solidFill>
              </a:rPr>
              <a:t>QUOTED</a:t>
            </a:r>
            <a:r>
              <a:rPr lang="en-IN">
                <a:solidFill>
                  <a:srgbClr val="0070C0"/>
                </a:solidFill>
              </a:rPr>
              <a:t> SHARES AS PER RULE 11UA(1)(C)(A)</a:t>
            </a:r>
            <a:endParaRPr/>
          </a:p>
        </p:txBody>
      </p:sp>
      <p:grpSp>
        <p:nvGrpSpPr>
          <p:cNvPr id="388" name="Google Shape;388;p32"/>
          <p:cNvGrpSpPr/>
          <p:nvPr/>
        </p:nvGrpSpPr>
        <p:grpSpPr>
          <a:xfrm>
            <a:off x="1851055" y="1694883"/>
            <a:ext cx="9271238" cy="4773895"/>
            <a:chOff x="827022" y="194434"/>
            <a:chExt cx="9271238" cy="4773895"/>
          </a:xfrm>
        </p:grpSpPr>
        <p:sp>
          <p:nvSpPr>
            <p:cNvPr id="389" name="Google Shape;389;p32"/>
            <p:cNvSpPr/>
            <p:nvPr/>
          </p:nvSpPr>
          <p:spPr>
            <a:xfrm>
              <a:off x="7926639" y="3627589"/>
              <a:ext cx="283254" cy="868648"/>
            </a:xfrm>
            <a:custGeom>
              <a:avLst/>
              <a:gdLst/>
              <a:ahLst/>
              <a:cxnLst/>
              <a:rect l="l" t="t" r="r" b="b"/>
              <a:pathLst>
                <a:path w="120000" h="120000" extrusionOk="0">
                  <a:moveTo>
                    <a:pt x="0" y="0"/>
                  </a:moveTo>
                  <a:lnTo>
                    <a:pt x="0" y="120000"/>
                  </a:lnTo>
                  <a:lnTo>
                    <a:pt x="120000" y="120000"/>
                  </a:lnTo>
                </a:path>
              </a:pathLst>
            </a:custGeom>
            <a:noFill/>
            <a:ln w="15875" cap="flat" cmpd="sng">
              <a:solidFill>
                <a:srgbClr val="2074B1"/>
              </a:solidFill>
              <a:prstDash val="solid"/>
              <a:round/>
              <a:headEnd type="none" w="sm" len="sm"/>
              <a:tailEnd type="none" w="sm" len="sm"/>
            </a:ln>
          </p:spPr>
        </p:sp>
        <p:sp>
          <p:nvSpPr>
            <p:cNvPr id="390" name="Google Shape;390;p32"/>
            <p:cNvSpPr/>
            <p:nvPr/>
          </p:nvSpPr>
          <p:spPr>
            <a:xfrm>
              <a:off x="6717631" y="2286849"/>
              <a:ext cx="1964354" cy="396556"/>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rgbClr val="2074B1"/>
              </a:solidFill>
              <a:prstDash val="solid"/>
              <a:round/>
              <a:headEnd type="none" w="sm" len="sm"/>
              <a:tailEnd type="none" w="sm" len="sm"/>
            </a:ln>
          </p:spPr>
        </p:sp>
        <p:sp>
          <p:nvSpPr>
            <p:cNvPr id="391" name="Google Shape;391;p32"/>
            <p:cNvSpPr/>
            <p:nvPr/>
          </p:nvSpPr>
          <p:spPr>
            <a:xfrm>
              <a:off x="4819822" y="3627589"/>
              <a:ext cx="283254" cy="868648"/>
            </a:xfrm>
            <a:custGeom>
              <a:avLst/>
              <a:gdLst/>
              <a:ahLst/>
              <a:cxnLst/>
              <a:rect l="l" t="t" r="r" b="b"/>
              <a:pathLst>
                <a:path w="120000" h="120000" extrusionOk="0">
                  <a:moveTo>
                    <a:pt x="0" y="0"/>
                  </a:moveTo>
                  <a:lnTo>
                    <a:pt x="0" y="120000"/>
                  </a:lnTo>
                  <a:lnTo>
                    <a:pt x="120000" y="120000"/>
                  </a:lnTo>
                </a:path>
              </a:pathLst>
            </a:custGeom>
            <a:noFill/>
            <a:ln w="15875" cap="flat" cmpd="sng">
              <a:solidFill>
                <a:srgbClr val="2074B1"/>
              </a:solidFill>
              <a:prstDash val="solid"/>
              <a:round/>
              <a:headEnd type="none" w="sm" len="sm"/>
              <a:tailEnd type="none" w="sm" len="sm"/>
            </a:ln>
          </p:spPr>
        </p:sp>
        <p:sp>
          <p:nvSpPr>
            <p:cNvPr id="392" name="Google Shape;392;p32"/>
            <p:cNvSpPr/>
            <p:nvPr/>
          </p:nvSpPr>
          <p:spPr>
            <a:xfrm>
              <a:off x="5575169" y="2286849"/>
              <a:ext cx="1142461" cy="396556"/>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rgbClr val="2074B1"/>
              </a:solidFill>
              <a:prstDash val="solid"/>
              <a:round/>
              <a:headEnd type="none" w="sm" len="sm"/>
              <a:tailEnd type="none" w="sm" len="sm"/>
            </a:ln>
          </p:spPr>
        </p:sp>
        <p:sp>
          <p:nvSpPr>
            <p:cNvPr id="393" name="Google Shape;393;p32"/>
            <p:cNvSpPr/>
            <p:nvPr/>
          </p:nvSpPr>
          <p:spPr>
            <a:xfrm>
              <a:off x="4767892" y="1138618"/>
              <a:ext cx="1949738" cy="204047"/>
            </a:xfrm>
            <a:custGeom>
              <a:avLst/>
              <a:gdLst/>
              <a:ahLst/>
              <a:cxnLst/>
              <a:rect l="l" t="t" r="r" b="b"/>
              <a:pathLst>
                <a:path w="120000" h="120000" extrusionOk="0">
                  <a:moveTo>
                    <a:pt x="0" y="0"/>
                  </a:moveTo>
                  <a:lnTo>
                    <a:pt x="0" y="3392"/>
                  </a:lnTo>
                  <a:lnTo>
                    <a:pt x="120000" y="3392"/>
                  </a:lnTo>
                  <a:lnTo>
                    <a:pt x="120000" y="120000"/>
                  </a:lnTo>
                </a:path>
              </a:pathLst>
            </a:custGeom>
            <a:noFill/>
            <a:ln w="15875" cap="flat" cmpd="sng">
              <a:solidFill>
                <a:srgbClr val="1B669C"/>
              </a:solidFill>
              <a:prstDash val="solid"/>
              <a:round/>
              <a:headEnd type="none" w="sm" len="sm"/>
              <a:tailEnd type="none" w="sm" len="sm"/>
            </a:ln>
          </p:spPr>
        </p:sp>
        <p:sp>
          <p:nvSpPr>
            <p:cNvPr id="394" name="Google Shape;394;p32"/>
            <p:cNvSpPr/>
            <p:nvPr/>
          </p:nvSpPr>
          <p:spPr>
            <a:xfrm>
              <a:off x="1015859" y="2286849"/>
              <a:ext cx="283254" cy="868648"/>
            </a:xfrm>
            <a:custGeom>
              <a:avLst/>
              <a:gdLst/>
              <a:ahLst/>
              <a:cxnLst/>
              <a:rect l="l" t="t" r="r" b="b"/>
              <a:pathLst>
                <a:path w="120000" h="120000" extrusionOk="0">
                  <a:moveTo>
                    <a:pt x="0" y="0"/>
                  </a:moveTo>
                  <a:lnTo>
                    <a:pt x="0" y="120000"/>
                  </a:lnTo>
                  <a:lnTo>
                    <a:pt x="120000" y="120000"/>
                  </a:lnTo>
                </a:path>
              </a:pathLst>
            </a:custGeom>
            <a:noFill/>
            <a:ln w="15875" cap="flat" cmpd="sng">
              <a:solidFill>
                <a:srgbClr val="2074B1"/>
              </a:solidFill>
              <a:prstDash val="solid"/>
              <a:round/>
              <a:headEnd type="none" w="sm" len="sm"/>
              <a:tailEnd type="none" w="sm" len="sm"/>
            </a:ln>
          </p:spPr>
        </p:sp>
        <p:sp>
          <p:nvSpPr>
            <p:cNvPr id="395" name="Google Shape;395;p32"/>
            <p:cNvSpPr/>
            <p:nvPr/>
          </p:nvSpPr>
          <p:spPr>
            <a:xfrm>
              <a:off x="1771206" y="1138618"/>
              <a:ext cx="2996686" cy="204047"/>
            </a:xfrm>
            <a:custGeom>
              <a:avLst/>
              <a:gdLst/>
              <a:ahLst/>
              <a:cxnLst/>
              <a:rect l="l" t="t" r="r" b="b"/>
              <a:pathLst>
                <a:path w="120000" h="120000" extrusionOk="0">
                  <a:moveTo>
                    <a:pt x="120000" y="0"/>
                  </a:moveTo>
                  <a:lnTo>
                    <a:pt x="120000" y="3392"/>
                  </a:lnTo>
                  <a:lnTo>
                    <a:pt x="0" y="3392"/>
                  </a:lnTo>
                  <a:lnTo>
                    <a:pt x="0" y="120000"/>
                  </a:lnTo>
                </a:path>
              </a:pathLst>
            </a:custGeom>
            <a:noFill/>
            <a:ln w="15875" cap="flat" cmpd="sng">
              <a:solidFill>
                <a:srgbClr val="1B669C"/>
              </a:solidFill>
              <a:prstDash val="solid"/>
              <a:round/>
              <a:headEnd type="none" w="sm" len="sm"/>
              <a:tailEnd type="none" w="sm" len="sm"/>
            </a:ln>
          </p:spPr>
        </p:sp>
        <p:sp>
          <p:nvSpPr>
            <p:cNvPr id="396" name="Google Shape;396;p32"/>
            <p:cNvSpPr/>
            <p:nvPr/>
          </p:nvSpPr>
          <p:spPr>
            <a:xfrm>
              <a:off x="867565" y="194434"/>
              <a:ext cx="7800653" cy="944183"/>
            </a:xfrm>
            <a:prstGeom prst="rect">
              <a:avLst/>
            </a:prstGeom>
            <a:solidFill>
              <a:srgbClr val="D60093"/>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txBox="1"/>
            <p:nvPr/>
          </p:nvSpPr>
          <p:spPr>
            <a:xfrm>
              <a:off x="867565" y="194434"/>
              <a:ext cx="7800653"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QUOTED SHARES &amp; SECURITIES UNDER RULE 11UA(1)(c)(a)</a:t>
              </a:r>
              <a:endParaRPr/>
            </a:p>
          </p:txBody>
        </p:sp>
        <p:sp>
          <p:nvSpPr>
            <p:cNvPr id="398" name="Google Shape;398;p32"/>
            <p:cNvSpPr/>
            <p:nvPr/>
          </p:nvSpPr>
          <p:spPr>
            <a:xfrm>
              <a:off x="827022" y="1342665"/>
              <a:ext cx="1888366" cy="944183"/>
            </a:xfrm>
            <a:prstGeom prst="rect">
              <a:avLst/>
            </a:prstGeom>
            <a:solidFill>
              <a:srgbClr val="00CC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txBox="1"/>
            <p:nvPr/>
          </p:nvSpPr>
          <p:spPr>
            <a:xfrm>
              <a:off x="827022" y="134266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Received through SE</a:t>
              </a:r>
              <a:endParaRPr/>
            </a:p>
          </p:txBody>
        </p:sp>
        <p:sp>
          <p:nvSpPr>
            <p:cNvPr id="400" name="Google Shape;400;p32"/>
            <p:cNvSpPr/>
            <p:nvPr/>
          </p:nvSpPr>
          <p:spPr>
            <a:xfrm>
              <a:off x="1299114" y="2683405"/>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txBox="1"/>
            <p:nvPr/>
          </p:nvSpPr>
          <p:spPr>
            <a:xfrm>
              <a:off x="1299114" y="268340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Transaction value on SE</a:t>
              </a:r>
              <a:endParaRPr/>
            </a:p>
          </p:txBody>
        </p:sp>
        <p:sp>
          <p:nvSpPr>
            <p:cNvPr id="402" name="Google Shape;402;p32"/>
            <p:cNvSpPr/>
            <p:nvPr/>
          </p:nvSpPr>
          <p:spPr>
            <a:xfrm>
              <a:off x="5773447" y="1342665"/>
              <a:ext cx="1888366" cy="944183"/>
            </a:xfrm>
            <a:prstGeom prst="rect">
              <a:avLst/>
            </a:prstGeom>
            <a:solidFill>
              <a:srgbClr val="00CC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txBox="1"/>
            <p:nvPr/>
          </p:nvSpPr>
          <p:spPr>
            <a:xfrm>
              <a:off x="5773447" y="134266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Other Mode</a:t>
              </a:r>
              <a:endParaRPr/>
            </a:p>
          </p:txBody>
        </p:sp>
        <p:sp>
          <p:nvSpPr>
            <p:cNvPr id="404" name="Google Shape;404;p32"/>
            <p:cNvSpPr/>
            <p:nvPr/>
          </p:nvSpPr>
          <p:spPr>
            <a:xfrm>
              <a:off x="4630986" y="2683405"/>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txBox="1"/>
            <p:nvPr/>
          </p:nvSpPr>
          <p:spPr>
            <a:xfrm>
              <a:off x="4630986" y="268340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Quoted on SE on transaction date</a:t>
              </a:r>
              <a:endParaRPr/>
            </a:p>
          </p:txBody>
        </p:sp>
        <p:sp>
          <p:nvSpPr>
            <p:cNvPr id="406" name="Google Shape;406;p32"/>
            <p:cNvSpPr/>
            <p:nvPr/>
          </p:nvSpPr>
          <p:spPr>
            <a:xfrm>
              <a:off x="5103077" y="4024146"/>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txBox="1"/>
            <p:nvPr/>
          </p:nvSpPr>
          <p:spPr>
            <a:xfrm>
              <a:off x="5103077" y="4024146"/>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Lowest price on that date</a:t>
              </a:r>
              <a:endParaRPr/>
            </a:p>
          </p:txBody>
        </p:sp>
        <p:sp>
          <p:nvSpPr>
            <p:cNvPr id="408" name="Google Shape;408;p32"/>
            <p:cNvSpPr/>
            <p:nvPr/>
          </p:nvSpPr>
          <p:spPr>
            <a:xfrm>
              <a:off x="7737802" y="2683405"/>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txBox="1"/>
            <p:nvPr/>
          </p:nvSpPr>
          <p:spPr>
            <a:xfrm>
              <a:off x="7737802" y="268340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Not quoted on SE on transaction date</a:t>
              </a:r>
              <a:endParaRPr/>
            </a:p>
          </p:txBody>
        </p:sp>
        <p:sp>
          <p:nvSpPr>
            <p:cNvPr id="410" name="Google Shape;410;p32"/>
            <p:cNvSpPr/>
            <p:nvPr/>
          </p:nvSpPr>
          <p:spPr>
            <a:xfrm>
              <a:off x="8209894" y="4024146"/>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txBox="1"/>
            <p:nvPr/>
          </p:nvSpPr>
          <p:spPr>
            <a:xfrm>
              <a:off x="8209894" y="4024146"/>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Lowest price of last trade</a:t>
              </a:r>
              <a:endParaRPr/>
            </a:p>
          </p:txBody>
        </p:sp>
      </p:grpSp>
      <p:sp>
        <p:nvSpPr>
          <p:cNvPr id="412" name="Google Shape;412;p3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56</a:t>
            </a:fld>
            <a:endParaRPr/>
          </a:p>
        </p:txBody>
      </p:sp>
      <p:grpSp>
        <p:nvGrpSpPr>
          <p:cNvPr id="418" name="Google Shape;418;p33"/>
          <p:cNvGrpSpPr/>
          <p:nvPr/>
        </p:nvGrpSpPr>
        <p:grpSpPr>
          <a:xfrm>
            <a:off x="629449" y="70492"/>
            <a:ext cx="10409135" cy="6775150"/>
            <a:chOff x="437293" y="2859"/>
            <a:chExt cx="10409135" cy="6775150"/>
          </a:xfrm>
        </p:grpSpPr>
        <p:sp>
          <p:nvSpPr>
            <p:cNvPr id="419" name="Google Shape;419;p33"/>
            <p:cNvSpPr/>
            <p:nvPr/>
          </p:nvSpPr>
          <p:spPr>
            <a:xfrm>
              <a:off x="9209576" y="2735693"/>
              <a:ext cx="213502" cy="2675899"/>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20" name="Google Shape;420;p33"/>
            <p:cNvSpPr/>
            <p:nvPr/>
          </p:nvSpPr>
          <p:spPr>
            <a:xfrm>
              <a:off x="9209576" y="2735693"/>
              <a:ext cx="213502" cy="1665320"/>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21" name="Google Shape;421;p33"/>
            <p:cNvSpPr/>
            <p:nvPr/>
          </p:nvSpPr>
          <p:spPr>
            <a:xfrm>
              <a:off x="9209576" y="2735693"/>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22" name="Google Shape;422;p33"/>
            <p:cNvSpPr/>
            <p:nvPr/>
          </p:nvSpPr>
          <p:spPr>
            <a:xfrm>
              <a:off x="8056661" y="1725114"/>
              <a:ext cx="1722254" cy="298903"/>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chemeClr val="accent4"/>
              </a:solidFill>
              <a:prstDash val="solid"/>
              <a:round/>
              <a:headEnd type="none" w="sm" len="sm"/>
              <a:tailEnd type="none" w="sm" len="sm"/>
            </a:ln>
          </p:spPr>
        </p:sp>
        <p:sp>
          <p:nvSpPr>
            <p:cNvPr id="423" name="Google Shape;423;p33"/>
            <p:cNvSpPr/>
            <p:nvPr/>
          </p:nvSpPr>
          <p:spPr>
            <a:xfrm>
              <a:off x="7487321" y="2735693"/>
              <a:ext cx="213502" cy="3686478"/>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24" name="Google Shape;424;p33"/>
            <p:cNvSpPr/>
            <p:nvPr/>
          </p:nvSpPr>
          <p:spPr>
            <a:xfrm>
              <a:off x="7487321" y="2735693"/>
              <a:ext cx="213502" cy="2675899"/>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25" name="Google Shape;425;p33"/>
            <p:cNvSpPr/>
            <p:nvPr/>
          </p:nvSpPr>
          <p:spPr>
            <a:xfrm>
              <a:off x="7487321" y="2735693"/>
              <a:ext cx="213502" cy="1665320"/>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26" name="Google Shape;426;p33"/>
            <p:cNvSpPr/>
            <p:nvPr/>
          </p:nvSpPr>
          <p:spPr>
            <a:xfrm>
              <a:off x="7487321" y="2735693"/>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27" name="Google Shape;427;p33"/>
            <p:cNvSpPr/>
            <p:nvPr/>
          </p:nvSpPr>
          <p:spPr>
            <a:xfrm>
              <a:off x="8010941" y="1725114"/>
              <a:ext cx="91440" cy="298903"/>
            </a:xfrm>
            <a:custGeom>
              <a:avLst/>
              <a:gdLst/>
              <a:ahLst/>
              <a:cxnLst/>
              <a:rect l="l" t="t" r="r" b="b"/>
              <a:pathLst>
                <a:path w="120000" h="120000" extrusionOk="0">
                  <a:moveTo>
                    <a:pt x="60000" y="0"/>
                  </a:moveTo>
                  <a:lnTo>
                    <a:pt x="60000" y="120000"/>
                  </a:lnTo>
                </a:path>
              </a:pathLst>
            </a:custGeom>
            <a:noFill/>
            <a:ln w="15875" cap="flat" cmpd="sng">
              <a:solidFill>
                <a:schemeClr val="accent4"/>
              </a:solidFill>
              <a:prstDash val="solid"/>
              <a:round/>
              <a:headEnd type="none" w="sm" len="sm"/>
              <a:tailEnd type="none" w="sm" len="sm"/>
            </a:ln>
          </p:spPr>
        </p:sp>
        <p:sp>
          <p:nvSpPr>
            <p:cNvPr id="428" name="Google Shape;428;p33"/>
            <p:cNvSpPr/>
            <p:nvPr/>
          </p:nvSpPr>
          <p:spPr>
            <a:xfrm>
              <a:off x="5765066" y="5767431"/>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29" name="Google Shape;429;p33"/>
            <p:cNvSpPr/>
            <p:nvPr/>
          </p:nvSpPr>
          <p:spPr>
            <a:xfrm>
              <a:off x="6288687" y="4756851"/>
              <a:ext cx="91440" cy="298903"/>
            </a:xfrm>
            <a:custGeom>
              <a:avLst/>
              <a:gdLst/>
              <a:ahLst/>
              <a:cxnLst/>
              <a:rect l="l" t="t" r="r" b="b"/>
              <a:pathLst>
                <a:path w="120000" h="120000" extrusionOk="0">
                  <a:moveTo>
                    <a:pt x="60000" y="0"/>
                  </a:moveTo>
                  <a:lnTo>
                    <a:pt x="60000" y="120000"/>
                  </a:lnTo>
                </a:path>
              </a:pathLst>
            </a:custGeom>
            <a:noFill/>
            <a:ln w="15875" cap="flat" cmpd="sng">
              <a:solidFill>
                <a:srgbClr val="3B8850"/>
              </a:solidFill>
              <a:prstDash val="solid"/>
              <a:round/>
              <a:headEnd type="none" w="sm" len="sm"/>
              <a:tailEnd type="none" w="sm" len="sm"/>
            </a:ln>
          </p:spPr>
        </p:sp>
        <p:sp>
          <p:nvSpPr>
            <p:cNvPr id="430" name="Google Shape;430;p33"/>
            <p:cNvSpPr/>
            <p:nvPr/>
          </p:nvSpPr>
          <p:spPr>
            <a:xfrm>
              <a:off x="6288687" y="3746272"/>
              <a:ext cx="91440" cy="298903"/>
            </a:xfrm>
            <a:custGeom>
              <a:avLst/>
              <a:gdLst/>
              <a:ahLst/>
              <a:cxnLst/>
              <a:rect l="l" t="t" r="r" b="b"/>
              <a:pathLst>
                <a:path w="120000" h="120000" extrusionOk="0">
                  <a:moveTo>
                    <a:pt x="60000" y="0"/>
                  </a:moveTo>
                  <a:lnTo>
                    <a:pt x="60000" y="120000"/>
                  </a:lnTo>
                </a:path>
              </a:pathLst>
            </a:custGeom>
            <a:noFill/>
            <a:ln w="15875" cap="flat" cmpd="sng">
              <a:solidFill>
                <a:srgbClr val="3B8850"/>
              </a:solidFill>
              <a:prstDash val="solid"/>
              <a:round/>
              <a:headEnd type="none" w="sm" len="sm"/>
              <a:tailEnd type="none" w="sm" len="sm"/>
            </a:ln>
          </p:spPr>
        </p:sp>
        <p:sp>
          <p:nvSpPr>
            <p:cNvPr id="431" name="Google Shape;431;p33"/>
            <p:cNvSpPr/>
            <p:nvPr/>
          </p:nvSpPr>
          <p:spPr>
            <a:xfrm>
              <a:off x="6288687" y="2735693"/>
              <a:ext cx="91440" cy="298903"/>
            </a:xfrm>
            <a:custGeom>
              <a:avLst/>
              <a:gdLst/>
              <a:ahLst/>
              <a:cxnLst/>
              <a:rect l="l" t="t" r="r" b="b"/>
              <a:pathLst>
                <a:path w="120000" h="120000" extrusionOk="0">
                  <a:moveTo>
                    <a:pt x="60000" y="0"/>
                  </a:moveTo>
                  <a:lnTo>
                    <a:pt x="60000" y="120000"/>
                  </a:lnTo>
                </a:path>
              </a:pathLst>
            </a:custGeom>
            <a:noFill/>
            <a:ln w="15875" cap="flat" cmpd="sng">
              <a:solidFill>
                <a:srgbClr val="3B8850"/>
              </a:solidFill>
              <a:prstDash val="solid"/>
              <a:round/>
              <a:headEnd type="none" w="sm" len="sm"/>
              <a:tailEnd type="none" w="sm" len="sm"/>
            </a:ln>
          </p:spPr>
        </p:sp>
        <p:sp>
          <p:nvSpPr>
            <p:cNvPr id="432" name="Google Shape;432;p33"/>
            <p:cNvSpPr/>
            <p:nvPr/>
          </p:nvSpPr>
          <p:spPr>
            <a:xfrm>
              <a:off x="6334407" y="1725114"/>
              <a:ext cx="1722254" cy="298903"/>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chemeClr val="accent4"/>
              </a:solidFill>
              <a:prstDash val="solid"/>
              <a:round/>
              <a:headEnd type="none" w="sm" len="sm"/>
              <a:tailEnd type="none" w="sm" len="sm"/>
            </a:ln>
          </p:spPr>
        </p:sp>
        <p:sp>
          <p:nvSpPr>
            <p:cNvPr id="433" name="Google Shape;433;p33"/>
            <p:cNvSpPr/>
            <p:nvPr/>
          </p:nvSpPr>
          <p:spPr>
            <a:xfrm>
              <a:off x="5725924" y="714535"/>
              <a:ext cx="2330737" cy="298903"/>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rgbClr val="24CED7"/>
              </a:solidFill>
              <a:prstDash val="solid"/>
              <a:round/>
              <a:headEnd type="none" w="sm" len="sm"/>
              <a:tailEnd type="none" w="sm" len="sm"/>
            </a:ln>
          </p:spPr>
        </p:sp>
        <p:sp>
          <p:nvSpPr>
            <p:cNvPr id="434" name="Google Shape;434;p33"/>
            <p:cNvSpPr/>
            <p:nvPr/>
          </p:nvSpPr>
          <p:spPr>
            <a:xfrm>
              <a:off x="3686974" y="2735693"/>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35" name="Google Shape;435;p33"/>
            <p:cNvSpPr/>
            <p:nvPr/>
          </p:nvSpPr>
          <p:spPr>
            <a:xfrm>
              <a:off x="3395187" y="1725114"/>
              <a:ext cx="861127" cy="298903"/>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chemeClr val="accent4"/>
              </a:solidFill>
              <a:prstDash val="solid"/>
              <a:round/>
              <a:headEnd type="none" w="sm" len="sm"/>
              <a:tailEnd type="none" w="sm" len="sm"/>
            </a:ln>
          </p:spPr>
        </p:sp>
        <p:sp>
          <p:nvSpPr>
            <p:cNvPr id="436" name="Google Shape;436;p33"/>
            <p:cNvSpPr/>
            <p:nvPr/>
          </p:nvSpPr>
          <p:spPr>
            <a:xfrm>
              <a:off x="2825847" y="4756851"/>
              <a:ext cx="213502" cy="1665320"/>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37" name="Google Shape;437;p33"/>
            <p:cNvSpPr/>
            <p:nvPr/>
          </p:nvSpPr>
          <p:spPr>
            <a:xfrm>
              <a:off x="2825847" y="4756851"/>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438" name="Google Shape;438;p33"/>
            <p:cNvSpPr/>
            <p:nvPr/>
          </p:nvSpPr>
          <p:spPr>
            <a:xfrm>
              <a:off x="2534060" y="3746272"/>
              <a:ext cx="861127" cy="298903"/>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rgbClr val="3B8850"/>
              </a:solidFill>
              <a:prstDash val="solid"/>
              <a:round/>
              <a:headEnd type="none" w="sm" len="sm"/>
              <a:tailEnd type="none" w="sm" len="sm"/>
            </a:ln>
          </p:spPr>
        </p:sp>
        <p:sp>
          <p:nvSpPr>
            <p:cNvPr id="439" name="Google Shape;439;p33"/>
            <p:cNvSpPr/>
            <p:nvPr/>
          </p:nvSpPr>
          <p:spPr>
            <a:xfrm>
              <a:off x="437293" y="4756851"/>
              <a:ext cx="142335" cy="654741"/>
            </a:xfrm>
            <a:custGeom>
              <a:avLst/>
              <a:gdLst/>
              <a:ahLst/>
              <a:cxnLst/>
              <a:rect l="l" t="t" r="r" b="b"/>
              <a:pathLst>
                <a:path w="120000" h="120000" extrusionOk="0">
                  <a:moveTo>
                    <a:pt x="120000" y="0"/>
                  </a:moveTo>
                  <a:lnTo>
                    <a:pt x="0" y="120000"/>
                  </a:lnTo>
                </a:path>
              </a:pathLst>
            </a:custGeom>
            <a:noFill/>
            <a:ln w="15875" cap="flat" cmpd="sng">
              <a:solidFill>
                <a:srgbClr val="3B8850"/>
              </a:solidFill>
              <a:prstDash val="solid"/>
              <a:round/>
              <a:headEnd type="none" w="sm" len="sm"/>
              <a:tailEnd type="none" w="sm" len="sm"/>
            </a:ln>
          </p:spPr>
        </p:sp>
        <p:sp>
          <p:nvSpPr>
            <p:cNvPr id="440" name="Google Shape;440;p33"/>
            <p:cNvSpPr/>
            <p:nvPr/>
          </p:nvSpPr>
          <p:spPr>
            <a:xfrm>
              <a:off x="1148968" y="3746272"/>
              <a:ext cx="1385091" cy="298903"/>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rgbClr val="3B8850"/>
              </a:solidFill>
              <a:prstDash val="solid"/>
              <a:round/>
              <a:headEnd type="none" w="sm" len="sm"/>
              <a:tailEnd type="none" w="sm" len="sm"/>
            </a:ln>
          </p:spPr>
        </p:sp>
        <p:sp>
          <p:nvSpPr>
            <p:cNvPr id="441" name="Google Shape;441;p33"/>
            <p:cNvSpPr/>
            <p:nvPr/>
          </p:nvSpPr>
          <p:spPr>
            <a:xfrm>
              <a:off x="2488340" y="2735693"/>
              <a:ext cx="91440" cy="298903"/>
            </a:xfrm>
            <a:custGeom>
              <a:avLst/>
              <a:gdLst/>
              <a:ahLst/>
              <a:cxnLst/>
              <a:rect l="l" t="t" r="r" b="b"/>
              <a:pathLst>
                <a:path w="120000" h="120000" extrusionOk="0">
                  <a:moveTo>
                    <a:pt x="60000" y="0"/>
                  </a:moveTo>
                  <a:lnTo>
                    <a:pt x="60000" y="120000"/>
                  </a:lnTo>
                </a:path>
              </a:pathLst>
            </a:custGeom>
            <a:noFill/>
            <a:ln w="15875" cap="flat" cmpd="sng">
              <a:solidFill>
                <a:srgbClr val="3B8850"/>
              </a:solidFill>
              <a:prstDash val="solid"/>
              <a:round/>
              <a:headEnd type="none" w="sm" len="sm"/>
              <a:tailEnd type="none" w="sm" len="sm"/>
            </a:ln>
          </p:spPr>
        </p:sp>
        <p:sp>
          <p:nvSpPr>
            <p:cNvPr id="442" name="Google Shape;442;p33"/>
            <p:cNvSpPr/>
            <p:nvPr/>
          </p:nvSpPr>
          <p:spPr>
            <a:xfrm>
              <a:off x="2534060" y="1725114"/>
              <a:ext cx="861127" cy="298903"/>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chemeClr val="accent4"/>
              </a:solidFill>
              <a:prstDash val="solid"/>
              <a:round/>
              <a:headEnd type="none" w="sm" len="sm"/>
              <a:tailEnd type="none" w="sm" len="sm"/>
            </a:ln>
          </p:spPr>
        </p:sp>
        <p:sp>
          <p:nvSpPr>
            <p:cNvPr id="443" name="Google Shape;443;p33"/>
            <p:cNvSpPr/>
            <p:nvPr/>
          </p:nvSpPr>
          <p:spPr>
            <a:xfrm>
              <a:off x="3395187" y="714535"/>
              <a:ext cx="2330737" cy="298903"/>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rgbClr val="24CED7"/>
              </a:solidFill>
              <a:prstDash val="solid"/>
              <a:round/>
              <a:headEnd type="none" w="sm" len="sm"/>
              <a:tailEnd type="none" w="sm" len="sm"/>
            </a:ln>
          </p:spPr>
        </p:sp>
        <p:sp>
          <p:nvSpPr>
            <p:cNvPr id="444" name="Google Shape;444;p33"/>
            <p:cNvSpPr/>
            <p:nvPr/>
          </p:nvSpPr>
          <p:spPr>
            <a:xfrm>
              <a:off x="4307811" y="2859"/>
              <a:ext cx="2836226" cy="711675"/>
            </a:xfrm>
            <a:prstGeom prst="rect">
              <a:avLst/>
            </a:prstGeom>
            <a:solidFill>
              <a:srgbClr val="FFC0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txBox="1"/>
            <p:nvPr/>
          </p:nvSpPr>
          <p:spPr>
            <a:xfrm>
              <a:off x="4307811" y="2859"/>
              <a:ext cx="2836226"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RULES FOR UNQUOTED EQUITY SHARES</a:t>
              </a:r>
              <a:endParaRPr sz="1800">
                <a:solidFill>
                  <a:schemeClr val="lt1"/>
                </a:solidFill>
                <a:latin typeface="Twentieth Century"/>
                <a:ea typeface="Twentieth Century"/>
                <a:cs typeface="Twentieth Century"/>
                <a:sym typeface="Twentieth Century"/>
              </a:endParaRPr>
            </a:p>
          </p:txBody>
        </p:sp>
        <p:sp>
          <p:nvSpPr>
            <p:cNvPr id="446" name="Google Shape;446;p33"/>
            <p:cNvSpPr/>
            <p:nvPr/>
          </p:nvSpPr>
          <p:spPr>
            <a:xfrm>
              <a:off x="2683511" y="1013438"/>
              <a:ext cx="1423350" cy="711675"/>
            </a:xfrm>
            <a:prstGeom prst="rect">
              <a:avLst/>
            </a:prstGeom>
            <a:solidFill>
              <a:srgbClr val="FF66CC"/>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txBox="1"/>
            <p:nvPr/>
          </p:nvSpPr>
          <p:spPr>
            <a:xfrm>
              <a:off x="2683511" y="101343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Issue u/s 56(2)(viib)</a:t>
              </a:r>
              <a:endParaRPr sz="1800">
                <a:solidFill>
                  <a:schemeClr val="lt1"/>
                </a:solidFill>
                <a:latin typeface="Twentieth Century"/>
                <a:ea typeface="Twentieth Century"/>
                <a:cs typeface="Twentieth Century"/>
                <a:sym typeface="Twentieth Century"/>
              </a:endParaRPr>
            </a:p>
          </p:txBody>
        </p:sp>
        <p:sp>
          <p:nvSpPr>
            <p:cNvPr id="448" name="Google Shape;448;p33"/>
            <p:cNvSpPr/>
            <p:nvPr/>
          </p:nvSpPr>
          <p:spPr>
            <a:xfrm>
              <a:off x="1822384" y="2024018"/>
              <a:ext cx="1423350" cy="711675"/>
            </a:xfrm>
            <a:prstGeom prst="rect">
              <a:avLst/>
            </a:prstGeom>
            <a:solidFill>
              <a:srgbClr val="FF66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txBox="1"/>
            <p:nvPr/>
          </p:nvSpPr>
          <p:spPr>
            <a:xfrm>
              <a:off x="1822384"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Issuer</a:t>
              </a:r>
              <a:endParaRPr sz="1800">
                <a:solidFill>
                  <a:schemeClr val="lt1"/>
                </a:solidFill>
                <a:latin typeface="Twentieth Century"/>
                <a:ea typeface="Twentieth Century"/>
                <a:cs typeface="Twentieth Century"/>
                <a:sym typeface="Twentieth Century"/>
              </a:endParaRPr>
            </a:p>
          </p:txBody>
        </p:sp>
        <p:sp>
          <p:nvSpPr>
            <p:cNvPr id="450" name="Google Shape;450;p33"/>
            <p:cNvSpPr/>
            <p:nvPr/>
          </p:nvSpPr>
          <p:spPr>
            <a:xfrm>
              <a:off x="1822384"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txBox="1"/>
            <p:nvPr/>
          </p:nvSpPr>
          <p:spPr>
            <a:xfrm>
              <a:off x="1822384"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Sec 56(2)(viib) – whichever is higher</a:t>
              </a:r>
              <a:endParaRPr/>
            </a:p>
          </p:txBody>
        </p:sp>
        <p:sp>
          <p:nvSpPr>
            <p:cNvPr id="452" name="Google Shape;452;p33"/>
            <p:cNvSpPr/>
            <p:nvPr/>
          </p:nvSpPr>
          <p:spPr>
            <a:xfrm>
              <a:off x="437293"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txBox="1"/>
            <p:nvPr/>
          </p:nvSpPr>
          <p:spPr>
            <a:xfrm>
              <a:off x="437293"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Asset based</a:t>
              </a:r>
              <a:endParaRPr sz="1800">
                <a:solidFill>
                  <a:schemeClr val="lt1"/>
                </a:solidFill>
                <a:latin typeface="Twentieth Century"/>
                <a:ea typeface="Twentieth Century"/>
                <a:cs typeface="Twentieth Century"/>
                <a:sym typeface="Twentieth Century"/>
              </a:endParaRPr>
            </a:p>
          </p:txBody>
        </p:sp>
        <p:sp>
          <p:nvSpPr>
            <p:cNvPr id="454" name="Google Shape;454;p33"/>
            <p:cNvSpPr/>
            <p:nvPr/>
          </p:nvSpPr>
          <p:spPr>
            <a:xfrm>
              <a:off x="437293"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txBox="1"/>
            <p:nvPr/>
          </p:nvSpPr>
          <p:spPr>
            <a:xfrm>
              <a:off x="437293"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RV/CA  /MB</a:t>
              </a:r>
              <a:endParaRPr sz="1800">
                <a:solidFill>
                  <a:schemeClr val="lt1"/>
                </a:solidFill>
                <a:latin typeface="Twentieth Century"/>
                <a:ea typeface="Twentieth Century"/>
                <a:cs typeface="Twentieth Century"/>
                <a:sym typeface="Twentieth Century"/>
              </a:endParaRPr>
            </a:p>
          </p:txBody>
        </p:sp>
        <p:sp>
          <p:nvSpPr>
            <p:cNvPr id="456" name="Google Shape;456;p33"/>
            <p:cNvSpPr/>
            <p:nvPr/>
          </p:nvSpPr>
          <p:spPr>
            <a:xfrm>
              <a:off x="2683511"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txBox="1"/>
            <p:nvPr/>
          </p:nvSpPr>
          <p:spPr>
            <a:xfrm>
              <a:off x="2683511"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 11UA(2)</a:t>
              </a:r>
              <a:endParaRPr/>
            </a:p>
          </p:txBody>
        </p:sp>
        <p:sp>
          <p:nvSpPr>
            <p:cNvPr id="458" name="Google Shape;458;p33"/>
            <p:cNvSpPr/>
            <p:nvPr/>
          </p:nvSpPr>
          <p:spPr>
            <a:xfrm>
              <a:off x="3039349"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txBox="1"/>
            <p:nvPr/>
          </p:nvSpPr>
          <p:spPr>
            <a:xfrm>
              <a:off x="3039349"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MB if  DCF</a:t>
              </a:r>
              <a:endParaRPr sz="1800">
                <a:solidFill>
                  <a:schemeClr val="lt1"/>
                </a:solidFill>
                <a:latin typeface="Twentieth Century"/>
                <a:ea typeface="Twentieth Century"/>
                <a:cs typeface="Twentieth Century"/>
                <a:sym typeface="Twentieth Century"/>
              </a:endParaRPr>
            </a:p>
          </p:txBody>
        </p:sp>
        <p:sp>
          <p:nvSpPr>
            <p:cNvPr id="460" name="Google Shape;460;p33"/>
            <p:cNvSpPr/>
            <p:nvPr/>
          </p:nvSpPr>
          <p:spPr>
            <a:xfrm>
              <a:off x="3039349" y="6066334"/>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txBox="1"/>
            <p:nvPr/>
          </p:nvSpPr>
          <p:spPr>
            <a:xfrm>
              <a:off x="3039349" y="6066334"/>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BV</a:t>
              </a:r>
              <a:endParaRPr sz="1800">
                <a:solidFill>
                  <a:schemeClr val="lt1"/>
                </a:solidFill>
                <a:latin typeface="Twentieth Century"/>
                <a:ea typeface="Twentieth Century"/>
                <a:cs typeface="Twentieth Century"/>
                <a:sym typeface="Twentieth Century"/>
              </a:endParaRPr>
            </a:p>
          </p:txBody>
        </p:sp>
        <p:sp>
          <p:nvSpPr>
            <p:cNvPr id="462" name="Google Shape;462;p33"/>
            <p:cNvSpPr/>
            <p:nvPr/>
          </p:nvSpPr>
          <p:spPr>
            <a:xfrm>
              <a:off x="3544639" y="2024018"/>
              <a:ext cx="1423350" cy="711675"/>
            </a:xfrm>
            <a:prstGeom prst="rect">
              <a:avLst/>
            </a:prstGeom>
            <a:solidFill>
              <a:srgbClr val="FF66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txBox="1"/>
            <p:nvPr/>
          </p:nvSpPr>
          <p:spPr>
            <a:xfrm>
              <a:off x="3544639"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Receiver</a:t>
              </a:r>
              <a:endParaRPr sz="1800">
                <a:solidFill>
                  <a:schemeClr val="lt1"/>
                </a:solidFill>
                <a:latin typeface="Twentieth Century"/>
                <a:ea typeface="Twentieth Century"/>
                <a:cs typeface="Twentieth Century"/>
                <a:sym typeface="Twentieth Century"/>
              </a:endParaRPr>
            </a:p>
          </p:txBody>
        </p:sp>
        <p:sp>
          <p:nvSpPr>
            <p:cNvPr id="464" name="Google Shape;464;p33"/>
            <p:cNvSpPr/>
            <p:nvPr/>
          </p:nvSpPr>
          <p:spPr>
            <a:xfrm>
              <a:off x="3900477"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txBox="1"/>
            <p:nvPr/>
          </p:nvSpPr>
          <p:spPr>
            <a:xfrm>
              <a:off x="3900477"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No  specific Sec</a:t>
              </a:r>
              <a:endParaRPr sz="1800">
                <a:solidFill>
                  <a:schemeClr val="lt1"/>
                </a:solidFill>
                <a:latin typeface="Twentieth Century"/>
                <a:ea typeface="Twentieth Century"/>
                <a:cs typeface="Twentieth Century"/>
                <a:sym typeface="Twentieth Century"/>
              </a:endParaRPr>
            </a:p>
          </p:txBody>
        </p:sp>
        <p:sp>
          <p:nvSpPr>
            <p:cNvPr id="466" name="Google Shape;466;p33"/>
            <p:cNvSpPr/>
            <p:nvPr/>
          </p:nvSpPr>
          <p:spPr>
            <a:xfrm>
              <a:off x="7344986" y="1013438"/>
              <a:ext cx="1423350" cy="711675"/>
            </a:xfrm>
            <a:prstGeom prst="rect">
              <a:avLst/>
            </a:prstGeom>
            <a:solidFill>
              <a:srgbClr val="7030A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txBox="1"/>
            <p:nvPr/>
          </p:nvSpPr>
          <p:spPr>
            <a:xfrm>
              <a:off x="7344986" y="101343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Transfer</a:t>
              </a:r>
              <a:endParaRPr sz="1800">
                <a:solidFill>
                  <a:schemeClr val="lt1"/>
                </a:solidFill>
                <a:latin typeface="Twentieth Century"/>
                <a:ea typeface="Twentieth Century"/>
                <a:cs typeface="Twentieth Century"/>
                <a:sym typeface="Twentieth Century"/>
              </a:endParaRPr>
            </a:p>
          </p:txBody>
        </p:sp>
        <p:sp>
          <p:nvSpPr>
            <p:cNvPr id="468" name="Google Shape;468;p33"/>
            <p:cNvSpPr/>
            <p:nvPr/>
          </p:nvSpPr>
          <p:spPr>
            <a:xfrm>
              <a:off x="5622731" y="2024018"/>
              <a:ext cx="1423350" cy="711675"/>
            </a:xfrm>
            <a:prstGeom prst="rect">
              <a:avLst/>
            </a:prstGeom>
            <a:solidFill>
              <a:srgbClr val="CC00CC"/>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txBox="1"/>
            <p:nvPr/>
          </p:nvSpPr>
          <p:spPr>
            <a:xfrm>
              <a:off x="5622731"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Seller</a:t>
              </a:r>
              <a:endParaRPr sz="1800">
                <a:solidFill>
                  <a:schemeClr val="lt1"/>
                </a:solidFill>
                <a:latin typeface="Twentieth Century"/>
                <a:ea typeface="Twentieth Century"/>
                <a:cs typeface="Twentieth Century"/>
                <a:sym typeface="Twentieth Century"/>
              </a:endParaRPr>
            </a:p>
          </p:txBody>
        </p:sp>
        <p:sp>
          <p:nvSpPr>
            <p:cNvPr id="470" name="Google Shape;470;p33"/>
            <p:cNvSpPr/>
            <p:nvPr/>
          </p:nvSpPr>
          <p:spPr>
            <a:xfrm>
              <a:off x="5622731"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txBox="1"/>
            <p:nvPr/>
          </p:nvSpPr>
          <p:spPr>
            <a:xfrm>
              <a:off x="5622731"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50CA</a:t>
              </a:r>
              <a:endParaRPr sz="1800">
                <a:solidFill>
                  <a:schemeClr val="lt1"/>
                </a:solidFill>
                <a:latin typeface="Twentieth Century"/>
                <a:ea typeface="Twentieth Century"/>
                <a:cs typeface="Twentieth Century"/>
                <a:sym typeface="Twentieth Century"/>
              </a:endParaRPr>
            </a:p>
          </p:txBody>
        </p:sp>
        <p:sp>
          <p:nvSpPr>
            <p:cNvPr id="472" name="Google Shape;472;p33"/>
            <p:cNvSpPr/>
            <p:nvPr/>
          </p:nvSpPr>
          <p:spPr>
            <a:xfrm>
              <a:off x="5622731"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txBox="1"/>
            <p:nvPr/>
          </p:nvSpPr>
          <p:spPr>
            <a:xfrm>
              <a:off x="5622731"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 11UAA</a:t>
              </a:r>
              <a:endParaRPr sz="1800">
                <a:solidFill>
                  <a:schemeClr val="lt1"/>
                </a:solidFill>
                <a:latin typeface="Twentieth Century"/>
                <a:ea typeface="Twentieth Century"/>
                <a:cs typeface="Twentieth Century"/>
                <a:sym typeface="Twentieth Century"/>
              </a:endParaRPr>
            </a:p>
          </p:txBody>
        </p:sp>
        <p:sp>
          <p:nvSpPr>
            <p:cNvPr id="474" name="Google Shape;474;p33"/>
            <p:cNvSpPr/>
            <p:nvPr/>
          </p:nvSpPr>
          <p:spPr>
            <a:xfrm>
              <a:off x="5622731"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txBox="1"/>
            <p:nvPr/>
          </p:nvSpPr>
          <p:spPr>
            <a:xfrm>
              <a:off x="5622731"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Specified</a:t>
              </a:r>
              <a:endParaRPr sz="1800">
                <a:solidFill>
                  <a:schemeClr val="lt1"/>
                </a:solidFill>
                <a:latin typeface="Twentieth Century"/>
                <a:ea typeface="Twentieth Century"/>
                <a:cs typeface="Twentieth Century"/>
                <a:sym typeface="Twentieth Century"/>
              </a:endParaRPr>
            </a:p>
          </p:txBody>
        </p:sp>
        <p:sp>
          <p:nvSpPr>
            <p:cNvPr id="476" name="Google Shape;476;p33"/>
            <p:cNvSpPr/>
            <p:nvPr/>
          </p:nvSpPr>
          <p:spPr>
            <a:xfrm>
              <a:off x="5978569" y="6066334"/>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txBox="1"/>
            <p:nvPr/>
          </p:nvSpPr>
          <p:spPr>
            <a:xfrm>
              <a:off x="5978569" y="6066334"/>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No Valuer required</a:t>
              </a:r>
              <a:endParaRPr sz="1800">
                <a:solidFill>
                  <a:schemeClr val="lt1"/>
                </a:solidFill>
                <a:latin typeface="Twentieth Century"/>
                <a:ea typeface="Twentieth Century"/>
                <a:cs typeface="Twentieth Century"/>
                <a:sym typeface="Twentieth Century"/>
              </a:endParaRPr>
            </a:p>
          </p:txBody>
        </p:sp>
        <p:sp>
          <p:nvSpPr>
            <p:cNvPr id="478" name="Google Shape;478;p33"/>
            <p:cNvSpPr/>
            <p:nvPr/>
          </p:nvSpPr>
          <p:spPr>
            <a:xfrm>
              <a:off x="7344986" y="2024018"/>
              <a:ext cx="1423350" cy="711675"/>
            </a:xfrm>
            <a:prstGeom prst="rect">
              <a:avLst/>
            </a:prstGeom>
            <a:solidFill>
              <a:srgbClr val="CC00CC"/>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txBox="1"/>
            <p:nvPr/>
          </p:nvSpPr>
          <p:spPr>
            <a:xfrm>
              <a:off x="7344986"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Buyer</a:t>
              </a:r>
              <a:endParaRPr sz="1800">
                <a:solidFill>
                  <a:schemeClr val="lt1"/>
                </a:solidFill>
                <a:latin typeface="Twentieth Century"/>
                <a:ea typeface="Twentieth Century"/>
                <a:cs typeface="Twentieth Century"/>
                <a:sym typeface="Twentieth Century"/>
              </a:endParaRPr>
            </a:p>
          </p:txBody>
        </p:sp>
        <p:sp>
          <p:nvSpPr>
            <p:cNvPr id="480" name="Google Shape;480;p33"/>
            <p:cNvSpPr/>
            <p:nvPr/>
          </p:nvSpPr>
          <p:spPr>
            <a:xfrm>
              <a:off x="7700824"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txBox="1"/>
            <p:nvPr/>
          </p:nvSpPr>
          <p:spPr>
            <a:xfrm>
              <a:off x="7700824"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56(2)(x)</a:t>
              </a:r>
              <a:endParaRPr sz="1800">
                <a:solidFill>
                  <a:schemeClr val="lt1"/>
                </a:solidFill>
                <a:latin typeface="Twentieth Century"/>
                <a:ea typeface="Twentieth Century"/>
                <a:cs typeface="Twentieth Century"/>
                <a:sym typeface="Twentieth Century"/>
              </a:endParaRPr>
            </a:p>
          </p:txBody>
        </p:sp>
        <p:sp>
          <p:nvSpPr>
            <p:cNvPr id="482" name="Google Shape;482;p33"/>
            <p:cNvSpPr/>
            <p:nvPr/>
          </p:nvSpPr>
          <p:spPr>
            <a:xfrm>
              <a:off x="7700824"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txBox="1"/>
            <p:nvPr/>
          </p:nvSpPr>
          <p:spPr>
            <a:xfrm>
              <a:off x="7700824"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 11UA(1)</a:t>
              </a:r>
              <a:endParaRPr sz="1800">
                <a:solidFill>
                  <a:schemeClr val="lt1"/>
                </a:solidFill>
                <a:latin typeface="Twentieth Century"/>
                <a:ea typeface="Twentieth Century"/>
                <a:cs typeface="Twentieth Century"/>
                <a:sym typeface="Twentieth Century"/>
              </a:endParaRPr>
            </a:p>
          </p:txBody>
        </p:sp>
        <p:sp>
          <p:nvSpPr>
            <p:cNvPr id="484" name="Google Shape;484;p33"/>
            <p:cNvSpPr/>
            <p:nvPr/>
          </p:nvSpPr>
          <p:spPr>
            <a:xfrm>
              <a:off x="7700824"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txBox="1"/>
            <p:nvPr/>
          </p:nvSpPr>
          <p:spPr>
            <a:xfrm>
              <a:off x="7700824"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Specified</a:t>
              </a:r>
              <a:endParaRPr sz="1800">
                <a:solidFill>
                  <a:schemeClr val="lt1"/>
                </a:solidFill>
                <a:latin typeface="Twentieth Century"/>
                <a:ea typeface="Twentieth Century"/>
                <a:cs typeface="Twentieth Century"/>
                <a:sym typeface="Twentieth Century"/>
              </a:endParaRPr>
            </a:p>
          </p:txBody>
        </p:sp>
        <p:sp>
          <p:nvSpPr>
            <p:cNvPr id="486" name="Google Shape;486;p33"/>
            <p:cNvSpPr/>
            <p:nvPr/>
          </p:nvSpPr>
          <p:spPr>
            <a:xfrm>
              <a:off x="7700824" y="6066334"/>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txBox="1"/>
            <p:nvPr/>
          </p:nvSpPr>
          <p:spPr>
            <a:xfrm>
              <a:off x="7700824" y="6066334"/>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No Valuer required</a:t>
              </a:r>
              <a:endParaRPr sz="1800">
                <a:solidFill>
                  <a:schemeClr val="lt1"/>
                </a:solidFill>
                <a:latin typeface="Twentieth Century"/>
                <a:ea typeface="Twentieth Century"/>
                <a:cs typeface="Twentieth Century"/>
                <a:sym typeface="Twentieth Century"/>
              </a:endParaRPr>
            </a:p>
          </p:txBody>
        </p:sp>
        <p:sp>
          <p:nvSpPr>
            <p:cNvPr id="488" name="Google Shape;488;p33"/>
            <p:cNvSpPr/>
            <p:nvPr/>
          </p:nvSpPr>
          <p:spPr>
            <a:xfrm>
              <a:off x="9067240" y="2024018"/>
              <a:ext cx="1423350" cy="711675"/>
            </a:xfrm>
            <a:prstGeom prst="rect">
              <a:avLst/>
            </a:prstGeom>
            <a:solidFill>
              <a:srgbClr val="CC00CC"/>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txBox="1"/>
            <p:nvPr/>
          </p:nvSpPr>
          <p:spPr>
            <a:xfrm>
              <a:off x="9067240"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Sec       9(1)(i)</a:t>
              </a:r>
              <a:endParaRPr sz="1800">
                <a:solidFill>
                  <a:schemeClr val="lt1"/>
                </a:solidFill>
                <a:latin typeface="Twentieth Century"/>
                <a:ea typeface="Twentieth Century"/>
                <a:cs typeface="Twentieth Century"/>
                <a:sym typeface="Twentieth Century"/>
              </a:endParaRPr>
            </a:p>
          </p:txBody>
        </p:sp>
        <p:sp>
          <p:nvSpPr>
            <p:cNvPr id="490" name="Google Shape;490;p33"/>
            <p:cNvSpPr/>
            <p:nvPr/>
          </p:nvSpPr>
          <p:spPr>
            <a:xfrm>
              <a:off x="9423078"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txBox="1"/>
            <p:nvPr/>
          </p:nvSpPr>
          <p:spPr>
            <a:xfrm>
              <a:off x="9423078"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   11UB(2)</a:t>
              </a:r>
              <a:endParaRPr sz="1800">
                <a:solidFill>
                  <a:schemeClr val="lt1"/>
                </a:solidFill>
                <a:latin typeface="Twentieth Century"/>
                <a:ea typeface="Twentieth Century"/>
                <a:cs typeface="Twentieth Century"/>
                <a:sym typeface="Twentieth Century"/>
              </a:endParaRPr>
            </a:p>
          </p:txBody>
        </p:sp>
        <p:sp>
          <p:nvSpPr>
            <p:cNvPr id="492" name="Google Shape;492;p33"/>
            <p:cNvSpPr/>
            <p:nvPr/>
          </p:nvSpPr>
          <p:spPr>
            <a:xfrm>
              <a:off x="9423078"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txBox="1"/>
            <p:nvPr/>
          </p:nvSpPr>
          <p:spPr>
            <a:xfrm>
              <a:off x="9423078"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By CA       or MB</a:t>
              </a:r>
              <a:endParaRPr sz="1800">
                <a:solidFill>
                  <a:schemeClr val="lt1"/>
                </a:solidFill>
                <a:latin typeface="Twentieth Century"/>
                <a:ea typeface="Twentieth Century"/>
                <a:cs typeface="Twentieth Century"/>
                <a:sym typeface="Twentieth Century"/>
              </a:endParaRPr>
            </a:p>
          </p:txBody>
        </p:sp>
        <p:sp>
          <p:nvSpPr>
            <p:cNvPr id="494" name="Google Shape;494;p33"/>
            <p:cNvSpPr/>
            <p:nvPr/>
          </p:nvSpPr>
          <p:spPr>
            <a:xfrm>
              <a:off x="9423078"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txBox="1"/>
            <p:nvPr/>
          </p:nvSpPr>
          <p:spPr>
            <a:xfrm>
              <a:off x="9423078"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IVSC</a:t>
              </a:r>
              <a:endParaRPr sz="18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4"/>
          <p:cNvSpPr txBox="1">
            <a:spLocks noGrp="1"/>
          </p:cNvSpPr>
          <p:nvPr>
            <p:ph type="body" idx="1"/>
          </p:nvPr>
        </p:nvSpPr>
        <p:spPr>
          <a:xfrm>
            <a:off x="1117260" y="2219325"/>
            <a:ext cx="9720073" cy="3375660"/>
          </a:xfrm>
          <a:prstGeom prst="rect">
            <a:avLst/>
          </a:prstGeom>
          <a:noFill/>
          <a:ln>
            <a:noFill/>
          </a:ln>
        </p:spPr>
        <p:txBody>
          <a:bodyPr spcFirstLastPara="1" wrap="square" lIns="45700" tIns="45700" rIns="45700" bIns="45700" anchor="t" anchorCtr="0">
            <a:normAutofit/>
          </a:bodyPr>
          <a:lstStyle/>
          <a:p>
            <a:pPr marL="91440" lvl="0" indent="-457200" algn="ctr" rtl="0">
              <a:lnSpc>
                <a:spcPct val="90000"/>
              </a:lnSpc>
              <a:spcBef>
                <a:spcPts val="0"/>
              </a:spcBef>
              <a:spcAft>
                <a:spcPts val="0"/>
              </a:spcAft>
              <a:buSzPts val="7200"/>
              <a:buChar char=" "/>
            </a:pPr>
            <a:r>
              <a:rPr lang="en-IN" sz="7200" b="1" dirty="0">
                <a:solidFill>
                  <a:srgbClr val="FF0000"/>
                </a:solidFill>
              </a:rPr>
              <a:t>VALUATION FOR TRANSFER OF SHARE &amp; SECURITIES</a:t>
            </a:r>
            <a:endParaRPr dirty="0"/>
          </a:p>
        </p:txBody>
      </p:sp>
      <p:sp>
        <p:nvSpPr>
          <p:cNvPr id="501" name="Google Shape;501;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5"/>
          <p:cNvSpPr txBox="1">
            <a:spLocks noGrp="1"/>
          </p:cNvSpPr>
          <p:nvPr>
            <p:ph type="body" idx="1"/>
          </p:nvPr>
        </p:nvSpPr>
        <p:spPr>
          <a:xfrm>
            <a:off x="1024128" y="533400"/>
            <a:ext cx="10643997" cy="5775960"/>
          </a:xfrm>
          <a:prstGeom prst="rect">
            <a:avLst/>
          </a:prstGeom>
          <a:noFill/>
          <a:ln>
            <a:noFill/>
          </a:ln>
        </p:spPr>
        <p:txBody>
          <a:bodyPr spcFirstLastPara="1" wrap="square" lIns="45700" tIns="45700" rIns="45700" bIns="45700" anchor="t" anchorCtr="0">
            <a:normAutofit fontScale="92500"/>
          </a:bodyPr>
          <a:lstStyle/>
          <a:p>
            <a:pPr marL="91440" lvl="0" indent="-129222" algn="l" rtl="0">
              <a:lnSpc>
                <a:spcPct val="90000"/>
              </a:lnSpc>
              <a:spcBef>
                <a:spcPts val="0"/>
              </a:spcBef>
              <a:spcAft>
                <a:spcPts val="0"/>
              </a:spcAft>
              <a:buSzPct val="100000"/>
              <a:buChar char=" "/>
            </a:pPr>
            <a:r>
              <a:rPr lang="en-IN" b="1">
                <a:solidFill>
                  <a:srgbClr val="0070C0"/>
                </a:solidFill>
              </a:rPr>
              <a:t>Background</a:t>
            </a:r>
            <a:endParaRPr>
              <a:solidFill>
                <a:srgbClr val="0070C0"/>
              </a:solidFill>
            </a:endParaRPr>
          </a:p>
          <a:p>
            <a:pPr marL="91440" lvl="0" indent="-129222" algn="l" rtl="0">
              <a:lnSpc>
                <a:spcPct val="90000"/>
              </a:lnSpc>
              <a:spcBef>
                <a:spcPts val="1400"/>
              </a:spcBef>
              <a:spcAft>
                <a:spcPts val="0"/>
              </a:spcAft>
              <a:buSzPct val="100000"/>
              <a:buChar char=" "/>
            </a:pPr>
            <a:r>
              <a:rPr lang="en-IN"/>
              <a:t>Finance Act, 2017 inserted two new provisions under the Income Tax Act - clause (x) under section 56(2) and section 50CA. </a:t>
            </a:r>
            <a:endParaRPr/>
          </a:p>
          <a:p>
            <a:pPr marL="91440" lvl="0" indent="-129222" algn="l" rtl="0">
              <a:lnSpc>
                <a:spcPct val="90000"/>
              </a:lnSpc>
              <a:spcBef>
                <a:spcPts val="1400"/>
              </a:spcBef>
              <a:spcAft>
                <a:spcPts val="0"/>
              </a:spcAft>
              <a:buSzPct val="100000"/>
              <a:buChar char=" "/>
            </a:pPr>
            <a:r>
              <a:rPr lang="en-IN"/>
              <a:t>The said sections were inserted to deal with a situation where the property, including unquoted equity shares, are being </a:t>
            </a:r>
            <a:r>
              <a:rPr lang="en-IN">
                <a:highlight>
                  <a:srgbClr val="FFFF00"/>
                </a:highlight>
              </a:rPr>
              <a:t>transacted for inadequate consideration</a:t>
            </a:r>
            <a:r>
              <a:rPr lang="en-IN"/>
              <a:t> below the FMV of such property.</a:t>
            </a:r>
            <a:endParaRPr/>
          </a:p>
          <a:p>
            <a:pPr marL="91440" lvl="0" indent="-129222" algn="l" rtl="0">
              <a:lnSpc>
                <a:spcPct val="90000"/>
              </a:lnSpc>
              <a:spcBef>
                <a:spcPts val="1400"/>
              </a:spcBef>
              <a:spcAft>
                <a:spcPts val="0"/>
              </a:spcAft>
              <a:buSzPct val="100000"/>
              <a:buChar char=" "/>
            </a:pPr>
            <a:r>
              <a:rPr lang="en-IN"/>
              <a:t>Section 56(2)(x) provided for taxability in the hands of the </a:t>
            </a:r>
            <a:r>
              <a:rPr lang="en-IN">
                <a:solidFill>
                  <a:srgbClr val="FF0000"/>
                </a:solidFill>
              </a:rPr>
              <a:t>purchaser of property</a:t>
            </a:r>
            <a:r>
              <a:rPr lang="en-IN"/>
              <a:t>, including shares, the differential amount of consideration and FMV of such property. </a:t>
            </a:r>
            <a:endParaRPr/>
          </a:p>
          <a:p>
            <a:pPr marL="91440" lvl="0" indent="-129222" algn="l" rtl="0">
              <a:lnSpc>
                <a:spcPct val="90000"/>
              </a:lnSpc>
              <a:spcBef>
                <a:spcPts val="1400"/>
              </a:spcBef>
              <a:spcAft>
                <a:spcPts val="0"/>
              </a:spcAft>
              <a:buSzPct val="100000"/>
              <a:buChar char=" "/>
            </a:pPr>
            <a:r>
              <a:rPr lang="en-IN"/>
              <a:t>Section 50CA of the Act, on the other hand, provide for the purpose of computing capital gains in the hands of the </a:t>
            </a:r>
            <a:r>
              <a:rPr lang="en-IN">
                <a:solidFill>
                  <a:srgbClr val="FF0000"/>
                </a:solidFill>
              </a:rPr>
              <a:t>seller of the property</a:t>
            </a:r>
            <a:r>
              <a:rPr lang="en-IN"/>
              <a:t> </a:t>
            </a:r>
            <a:r>
              <a:rPr lang="en-IN">
                <a:solidFill>
                  <a:srgbClr val="FF0000"/>
                </a:solidFill>
              </a:rPr>
              <a:t>being the unquoted equity shares</a:t>
            </a:r>
            <a:r>
              <a:rPr lang="en-IN"/>
              <a:t>, the FMV of the such property shall be considered the sales consideration in case it is less then the FMV.</a:t>
            </a:r>
            <a:endParaRPr/>
          </a:p>
          <a:p>
            <a:pPr marL="91440" lvl="0" indent="-129222" algn="l" rtl="0">
              <a:lnSpc>
                <a:spcPct val="90000"/>
              </a:lnSpc>
              <a:spcBef>
                <a:spcPts val="1400"/>
              </a:spcBef>
              <a:spcAft>
                <a:spcPts val="0"/>
              </a:spcAft>
              <a:buSzPct val="100000"/>
              <a:buChar char=" "/>
            </a:pPr>
            <a:r>
              <a:rPr lang="en-IN"/>
              <a:t>Thus, in case of transaction involving transfer of unquoted equity shares, the aforesaid computational mechanism seeks to tax the same </a:t>
            </a:r>
            <a:r>
              <a:rPr lang="en-IN">
                <a:solidFill>
                  <a:srgbClr val="FF0000"/>
                </a:solidFill>
              </a:rPr>
              <a:t>differential amount of consideration received</a:t>
            </a:r>
            <a:r>
              <a:rPr lang="en-IN"/>
              <a:t> and FMV of the unquoted equity shares </a:t>
            </a:r>
            <a:r>
              <a:rPr lang="en-IN" u="sng"/>
              <a:t>in hands of Both Tax Payers</a:t>
            </a:r>
            <a:r>
              <a:rPr lang="en-IN"/>
              <a:t> i.e., the transferor and transferee.</a:t>
            </a:r>
            <a:endParaRPr/>
          </a:p>
          <a:p>
            <a:pPr marL="91440" lvl="0" indent="-129222" algn="l" rtl="0">
              <a:lnSpc>
                <a:spcPct val="90000"/>
              </a:lnSpc>
              <a:spcBef>
                <a:spcPts val="1400"/>
              </a:spcBef>
              <a:spcAft>
                <a:spcPts val="0"/>
              </a:spcAft>
              <a:buSzPct val="100000"/>
              <a:buChar char=" "/>
            </a:pPr>
            <a:r>
              <a:rPr lang="en-IN"/>
              <a:t>It is further important to note that section 56(2)(x) has </a:t>
            </a:r>
            <a:r>
              <a:rPr lang="en-IN" b="1" u="sng"/>
              <a:t>widened the scope</a:t>
            </a:r>
            <a:r>
              <a:rPr lang="en-IN"/>
              <a:t> of the provisions as the same becomes </a:t>
            </a:r>
            <a:r>
              <a:rPr lang="en-IN">
                <a:solidFill>
                  <a:srgbClr val="FF0000"/>
                </a:solidFill>
              </a:rPr>
              <a:t>applicable for all taxpayers</a:t>
            </a:r>
            <a:r>
              <a:rPr lang="en-IN"/>
              <a:t> unlike provisions of clauses section (vii) and (viia) of section 56(2) of the Act which were applicable to selected taxpayers.</a:t>
            </a:r>
            <a:endParaRPr/>
          </a:p>
          <a:p>
            <a:pPr marL="91440" lvl="0" indent="0" algn="l" rtl="0">
              <a:lnSpc>
                <a:spcPct val="90000"/>
              </a:lnSpc>
              <a:spcBef>
                <a:spcPts val="1400"/>
              </a:spcBef>
              <a:spcAft>
                <a:spcPts val="0"/>
              </a:spcAft>
              <a:buSzPct val="100000"/>
              <a:buNone/>
            </a:pPr>
            <a:endParaRPr/>
          </a:p>
        </p:txBody>
      </p:sp>
      <p:sp>
        <p:nvSpPr>
          <p:cNvPr id="507" name="Google Shape;507;p3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58</a:t>
            </a:fld>
            <a:endParaRPr/>
          </a:p>
        </p:txBody>
      </p:sp>
      <p:sp>
        <p:nvSpPr>
          <p:cNvPr id="508" name="Google Shape;508;p35"/>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6"/>
          <p:cNvSpPr txBox="1">
            <a:spLocks noGrp="1"/>
          </p:cNvSpPr>
          <p:nvPr>
            <p:ph type="body" idx="1"/>
          </p:nvPr>
        </p:nvSpPr>
        <p:spPr>
          <a:xfrm>
            <a:off x="986027" y="1169089"/>
            <a:ext cx="9720073" cy="5575935"/>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a:t>When an owner of Unquoted share ("Shares") in a Company transfers the shares to any person, he is </a:t>
            </a:r>
            <a:r>
              <a:rPr lang="en-IN" b="1">
                <a:solidFill>
                  <a:srgbClr val="FF0000"/>
                </a:solidFill>
              </a:rPr>
              <a:t>required to pay Capital Gain tax</a:t>
            </a:r>
            <a:r>
              <a:rPr lang="en-IN"/>
              <a:t> on the difference between the sale consideration received by him and the cost of acquisition of such shares (or the inflation indexed cost, wherever applicable).</a:t>
            </a:r>
            <a:endParaRPr/>
          </a:p>
          <a:p>
            <a:pPr marL="91440" lvl="0" indent="-139700" algn="l" rtl="0">
              <a:lnSpc>
                <a:spcPct val="90000"/>
              </a:lnSpc>
              <a:spcBef>
                <a:spcPts val="1400"/>
              </a:spcBef>
              <a:spcAft>
                <a:spcPts val="0"/>
              </a:spcAft>
              <a:buSzPts val="2200"/>
              <a:buChar char=" "/>
            </a:pPr>
            <a:r>
              <a:rPr lang="en-IN"/>
              <a:t>It is important to check if the "</a:t>
            </a:r>
            <a:r>
              <a:rPr lang="en-IN">
                <a:solidFill>
                  <a:srgbClr val="FF0000"/>
                </a:solidFill>
              </a:rPr>
              <a:t>Sale consideration</a:t>
            </a:r>
            <a:r>
              <a:rPr lang="en-IN"/>
              <a:t>" that he receives from the buyer is </a:t>
            </a:r>
            <a:r>
              <a:rPr lang="en-IN" u="sng">
                <a:solidFill>
                  <a:srgbClr val="FF0000"/>
                </a:solidFill>
              </a:rPr>
              <a:t>at least equal to or more than the "Fair Market Value</a:t>
            </a:r>
            <a:r>
              <a:rPr lang="en-IN">
                <a:solidFill>
                  <a:srgbClr val="FF0000"/>
                </a:solidFill>
              </a:rPr>
              <a:t>"</a:t>
            </a:r>
            <a:r>
              <a:rPr lang="en-IN"/>
              <a:t> ("FMV") as defined under Rule 11UAA of The Income Tax Rules, of the shares sought to be transferred.</a:t>
            </a:r>
            <a:endParaRPr/>
          </a:p>
          <a:p>
            <a:pPr marL="91440" lvl="0" indent="-139700" algn="l" rtl="0">
              <a:lnSpc>
                <a:spcPct val="90000"/>
              </a:lnSpc>
              <a:spcBef>
                <a:spcPts val="1400"/>
              </a:spcBef>
              <a:spcAft>
                <a:spcPts val="0"/>
              </a:spcAft>
              <a:buSzPts val="2200"/>
              <a:buChar char=" "/>
            </a:pPr>
            <a:r>
              <a:rPr lang="en-IN"/>
              <a:t>As defined under Rule 11UAA, the </a:t>
            </a:r>
            <a:r>
              <a:rPr lang="en-IN" b="1" u="sng"/>
              <a:t>fair market value</a:t>
            </a:r>
            <a:r>
              <a:rPr lang="en-IN"/>
              <a:t> of </a:t>
            </a:r>
            <a:r>
              <a:rPr lang="en-IN" b="1"/>
              <a:t>unquoted equity shares</a:t>
            </a:r>
            <a:r>
              <a:rPr lang="en-IN"/>
              <a:t> shall be the value, on the valuation date, of such unquoted equity shares as </a:t>
            </a:r>
            <a:r>
              <a:rPr lang="en-IN" u="sng"/>
              <a:t>determined in the manner</a:t>
            </a:r>
            <a:r>
              <a:rPr lang="en-IN"/>
              <a:t> </a:t>
            </a:r>
            <a:r>
              <a:rPr lang="en-IN" b="1">
                <a:solidFill>
                  <a:srgbClr val="FF0000"/>
                </a:solidFill>
              </a:rPr>
              <a:t>provided in sub-clause (b) or sub-clause (c) of clause (c) of rule 11UA(1)</a:t>
            </a:r>
            <a:endParaRPr/>
          </a:p>
        </p:txBody>
      </p:sp>
      <p:sp>
        <p:nvSpPr>
          <p:cNvPr id="514" name="Google Shape;514;p3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59</a:t>
            </a:fld>
            <a:endParaRPr/>
          </a:p>
        </p:txBody>
      </p:sp>
      <p:sp>
        <p:nvSpPr>
          <p:cNvPr id="515" name="Google Shape;515;p36"/>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
        <p:nvSpPr>
          <p:cNvPr id="516" name="Google Shape;516;p36"/>
          <p:cNvSpPr txBox="1"/>
          <p:nvPr/>
        </p:nvSpPr>
        <p:spPr>
          <a:xfrm>
            <a:off x="1091505" y="363974"/>
            <a:ext cx="10632066" cy="707886"/>
          </a:xfrm>
          <a:prstGeom prst="rect">
            <a:avLst/>
          </a:prstGeom>
          <a:solidFill>
            <a:srgbClr val="7CE1E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a:solidFill>
                  <a:srgbClr val="0070C0"/>
                </a:solidFill>
                <a:latin typeface="Twentieth Century"/>
                <a:ea typeface="Twentieth Century"/>
                <a:cs typeface="Twentieth Century"/>
                <a:sym typeface="Twentieth Century"/>
              </a:rPr>
              <a:t>Transfer or Sale of Unquoted Shares – Sec 50CA</a:t>
            </a:r>
            <a:endParaRPr sz="4000">
              <a:solidFill>
                <a:srgbClr val="0070C0"/>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1024125" y="-1"/>
            <a:ext cx="9939300" cy="1846800"/>
          </a:xfrm>
          <a:prstGeom prst="rect">
            <a:avLst/>
          </a:prstGeom>
          <a:solidFill>
            <a:srgbClr val="7CE1E7"/>
          </a:solid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070C0"/>
              </a:buClr>
              <a:buSzPct val="100000"/>
              <a:buFont typeface="Twentieth Century"/>
              <a:buNone/>
            </a:pPr>
            <a:r>
              <a:rPr lang="en-IN">
                <a:solidFill>
                  <a:srgbClr val="0070C0"/>
                </a:solidFill>
              </a:rPr>
              <a:t>VALUATION – MOST COMPLICATED AND OFTEN MOST MISUNDERSTOOD PART OF THE ECONOMY</a:t>
            </a:r>
            <a:endParaRPr/>
          </a:p>
        </p:txBody>
      </p:sp>
      <p:sp>
        <p:nvSpPr>
          <p:cNvPr id="117" name="Google Shape;117;p3"/>
          <p:cNvSpPr txBox="1">
            <a:spLocks noGrp="1"/>
          </p:cNvSpPr>
          <p:nvPr>
            <p:ph type="body" idx="1"/>
          </p:nvPr>
        </p:nvSpPr>
        <p:spPr>
          <a:xfrm>
            <a:off x="986028" y="2008345"/>
            <a:ext cx="9720000" cy="4224600"/>
          </a:xfrm>
          <a:prstGeom prst="rect">
            <a:avLst/>
          </a:prstGeom>
          <a:noFill/>
          <a:ln>
            <a:noFill/>
          </a:ln>
        </p:spPr>
        <p:txBody>
          <a:bodyPr spcFirstLastPara="1" wrap="square" lIns="45700" tIns="45700" rIns="45700" bIns="45700" anchor="t" anchorCtr="0">
            <a:normAutofit fontScale="92500" lnSpcReduction="10000"/>
          </a:bodyPr>
          <a:lstStyle/>
          <a:p>
            <a:pPr marL="91440" lvl="0" indent="-237490" algn="l" rtl="0">
              <a:lnSpc>
                <a:spcPct val="90000"/>
              </a:lnSpc>
              <a:spcBef>
                <a:spcPts val="0"/>
              </a:spcBef>
              <a:spcAft>
                <a:spcPts val="0"/>
              </a:spcAft>
              <a:buSzPct val="100000"/>
              <a:buFont typeface="Noto Sans Symbols"/>
              <a:buChar char="⮚"/>
            </a:pPr>
            <a:r>
              <a:rPr lang="en-IN" sz="4400" b="1" dirty="0"/>
              <a:t>Valuation is an </a:t>
            </a:r>
            <a:endParaRPr dirty="0"/>
          </a:p>
          <a:p>
            <a:pPr marL="91440" lvl="0" indent="-237490" algn="l" rtl="0">
              <a:lnSpc>
                <a:spcPct val="90000"/>
              </a:lnSpc>
              <a:spcBef>
                <a:spcPts val="1400"/>
              </a:spcBef>
              <a:spcAft>
                <a:spcPts val="0"/>
              </a:spcAft>
              <a:buSzPct val="100000"/>
              <a:buFont typeface="Noto Sans Symbols"/>
              <a:buChar char="⮚"/>
            </a:pPr>
            <a:r>
              <a:rPr lang="en-IN" sz="4400" b="1" dirty="0">
                <a:solidFill>
                  <a:srgbClr val="FF0000"/>
                </a:solidFill>
              </a:rPr>
              <a:t>analytical</a:t>
            </a:r>
            <a:r>
              <a:rPr lang="en-IN" sz="4400" b="1" dirty="0"/>
              <a:t> </a:t>
            </a:r>
            <a:r>
              <a:rPr lang="en-IN" sz="4400" b="1" dirty="0">
                <a:solidFill>
                  <a:srgbClr val="FF0000"/>
                </a:solidFill>
              </a:rPr>
              <a:t>process</a:t>
            </a:r>
            <a:r>
              <a:rPr lang="en-IN" sz="4400" b="1" dirty="0"/>
              <a:t> of </a:t>
            </a:r>
            <a:endParaRPr dirty="0"/>
          </a:p>
          <a:p>
            <a:pPr marL="91440" lvl="0" indent="-237490" algn="l" rtl="0">
              <a:lnSpc>
                <a:spcPct val="90000"/>
              </a:lnSpc>
              <a:spcBef>
                <a:spcPts val="1400"/>
              </a:spcBef>
              <a:spcAft>
                <a:spcPts val="0"/>
              </a:spcAft>
              <a:buSzPct val="100000"/>
              <a:buFont typeface="Noto Sans Symbols"/>
              <a:buChar char="⮚"/>
            </a:pPr>
            <a:r>
              <a:rPr lang="en-IN" sz="4400" b="1" dirty="0">
                <a:solidFill>
                  <a:srgbClr val="FF0000"/>
                </a:solidFill>
              </a:rPr>
              <a:t>estimating or determining </a:t>
            </a:r>
            <a:r>
              <a:rPr lang="en-IN" sz="4400" b="1" dirty="0"/>
              <a:t>the </a:t>
            </a:r>
            <a:endParaRPr dirty="0"/>
          </a:p>
          <a:p>
            <a:pPr marL="91440" lvl="0" indent="-237490" algn="l" rtl="0">
              <a:lnSpc>
                <a:spcPct val="90000"/>
              </a:lnSpc>
              <a:spcBef>
                <a:spcPts val="1400"/>
              </a:spcBef>
              <a:spcAft>
                <a:spcPts val="0"/>
              </a:spcAft>
              <a:buSzPct val="100000"/>
              <a:buFont typeface="Noto Sans Symbols"/>
              <a:buChar char="⮚"/>
            </a:pPr>
            <a:r>
              <a:rPr lang="en-IN" sz="4400" b="1" dirty="0">
                <a:solidFill>
                  <a:srgbClr val="FF0000"/>
                </a:solidFill>
              </a:rPr>
              <a:t>market value or current worth </a:t>
            </a:r>
            <a:r>
              <a:rPr lang="en-IN" sz="4400" b="1" dirty="0"/>
              <a:t>of a</a:t>
            </a:r>
            <a:endParaRPr dirty="0"/>
          </a:p>
          <a:p>
            <a:pPr marL="91440" lvl="0" indent="-237490" algn="l" rtl="0">
              <a:lnSpc>
                <a:spcPct val="90000"/>
              </a:lnSpc>
              <a:spcBef>
                <a:spcPts val="1400"/>
              </a:spcBef>
              <a:spcAft>
                <a:spcPts val="0"/>
              </a:spcAft>
              <a:buSzPct val="100000"/>
              <a:buFont typeface="Noto Sans Symbols"/>
              <a:buChar char="⮚"/>
            </a:pPr>
            <a:r>
              <a:rPr lang="en-IN" sz="4400" b="1" dirty="0">
                <a:solidFill>
                  <a:srgbClr val="FF0000"/>
                </a:solidFill>
              </a:rPr>
              <a:t>financial assets</a:t>
            </a:r>
            <a:r>
              <a:rPr lang="en-IN" sz="4400" b="1" dirty="0"/>
              <a:t> of a </a:t>
            </a:r>
            <a:endParaRPr dirty="0"/>
          </a:p>
          <a:p>
            <a:pPr marL="91440" lvl="0" indent="-237490" algn="l" rtl="0">
              <a:lnSpc>
                <a:spcPct val="90000"/>
              </a:lnSpc>
              <a:spcBef>
                <a:spcPts val="1400"/>
              </a:spcBef>
              <a:spcAft>
                <a:spcPts val="0"/>
              </a:spcAft>
              <a:buSzPct val="100000"/>
              <a:buFont typeface="Noto Sans Symbols"/>
              <a:buChar char="⮚"/>
            </a:pPr>
            <a:r>
              <a:rPr lang="en-IN" sz="4400" b="1" dirty="0"/>
              <a:t>business enterprise or individual. </a:t>
            </a:r>
            <a:endParaRPr sz="4400" b="1" dirty="0">
              <a:solidFill>
                <a:srgbClr val="FF0000"/>
              </a:solidFill>
            </a:endParaRPr>
          </a:p>
          <a:p>
            <a:pPr marL="91440" lvl="0" indent="0" algn="l" rtl="0">
              <a:lnSpc>
                <a:spcPct val="90000"/>
              </a:lnSpc>
              <a:spcBef>
                <a:spcPts val="1400"/>
              </a:spcBef>
              <a:spcAft>
                <a:spcPts val="0"/>
              </a:spcAft>
              <a:buSzPct val="100000"/>
              <a:buNone/>
            </a:pPr>
            <a:endParaRPr dirty="0"/>
          </a:p>
          <a:p>
            <a:pPr marL="91440" lvl="0" indent="0" algn="l" rtl="0">
              <a:lnSpc>
                <a:spcPct val="90000"/>
              </a:lnSpc>
              <a:spcBef>
                <a:spcPts val="1400"/>
              </a:spcBef>
              <a:spcAft>
                <a:spcPts val="0"/>
              </a:spcAft>
              <a:buSzPct val="100000"/>
              <a:buNone/>
            </a:pPr>
            <a:endParaRPr dirty="0"/>
          </a:p>
        </p:txBody>
      </p:sp>
      <p:sp>
        <p:nvSpPr>
          <p:cNvPr id="118" name="Google Shape;118;p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a:t>
            </a:fld>
            <a:endParaRPr/>
          </a:p>
        </p:txBody>
      </p:sp>
      <p:sp>
        <p:nvSpPr>
          <p:cNvPr id="119" name="Google Shape;119;p3"/>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FF0000"/>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FF0000"/>
                </a:solidFill>
                <a:latin typeface="Twentieth Century"/>
                <a:ea typeface="Twentieth Century"/>
                <a:cs typeface="Twentieth Century"/>
                <a:sym typeface="Twentieth Century"/>
              </a:rPr>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7"/>
          <p:cNvSpPr txBox="1">
            <a:spLocks noGrp="1"/>
          </p:cNvSpPr>
          <p:nvPr>
            <p:ph type="title"/>
          </p:nvPr>
        </p:nvSpPr>
        <p:spPr>
          <a:xfrm>
            <a:off x="1024128" y="585216"/>
            <a:ext cx="9720072" cy="771946"/>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a:t>SECTION 50CA</a:t>
            </a:r>
            <a:endParaRPr/>
          </a:p>
        </p:txBody>
      </p:sp>
      <p:sp>
        <p:nvSpPr>
          <p:cNvPr id="522" name="Google Shape;522;p37"/>
          <p:cNvSpPr txBox="1">
            <a:spLocks noGrp="1"/>
          </p:cNvSpPr>
          <p:nvPr>
            <p:ph type="body" idx="1"/>
          </p:nvPr>
        </p:nvSpPr>
        <p:spPr>
          <a:xfrm>
            <a:off x="1024128" y="1689234"/>
            <a:ext cx="9720073" cy="4023360"/>
          </a:xfrm>
          <a:prstGeom prst="rect">
            <a:avLst/>
          </a:prstGeom>
          <a:noFill/>
          <a:ln>
            <a:noFill/>
          </a:ln>
        </p:spPr>
        <p:txBody>
          <a:bodyPr spcFirstLastPara="1" wrap="square" lIns="45700" tIns="45700" rIns="45700" bIns="45700" anchor="t" anchorCtr="0">
            <a:normAutofit/>
          </a:bodyPr>
          <a:lstStyle/>
          <a:p>
            <a:pPr marL="91440" lvl="0" indent="-152400" algn="l" rtl="0">
              <a:lnSpc>
                <a:spcPct val="90000"/>
              </a:lnSpc>
              <a:spcBef>
                <a:spcPts val="0"/>
              </a:spcBef>
              <a:spcAft>
                <a:spcPts val="0"/>
              </a:spcAft>
              <a:buSzPts val="2400"/>
              <a:buFont typeface="Noto Sans Symbols"/>
              <a:buChar char="❑"/>
            </a:pPr>
            <a:r>
              <a:rPr lang="en-IN" sz="2400">
                <a:latin typeface="Times New Roman"/>
                <a:ea typeface="Times New Roman"/>
                <a:cs typeface="Times New Roman"/>
                <a:sym typeface="Times New Roman"/>
              </a:rPr>
              <a:t>Where the consideration received or accruing </a:t>
            </a:r>
            <a:endParaRPr/>
          </a:p>
          <a:p>
            <a:pPr marL="91440" lvl="0" indent="-152400" algn="l" rtl="0">
              <a:lnSpc>
                <a:spcPct val="90000"/>
              </a:lnSpc>
              <a:spcBef>
                <a:spcPts val="1400"/>
              </a:spcBef>
              <a:spcAft>
                <a:spcPts val="0"/>
              </a:spcAft>
              <a:buSzPts val="2400"/>
              <a:buFont typeface="Noto Sans Symbols"/>
              <a:buChar char="❑"/>
            </a:pPr>
            <a:r>
              <a:rPr lang="en-IN" sz="2400">
                <a:latin typeface="Times New Roman"/>
                <a:ea typeface="Times New Roman"/>
                <a:cs typeface="Times New Roman"/>
                <a:sym typeface="Times New Roman"/>
              </a:rPr>
              <a:t>to an assessee</a:t>
            </a:r>
            <a:endParaRPr sz="2400">
              <a:latin typeface="Times New Roman"/>
              <a:ea typeface="Times New Roman"/>
              <a:cs typeface="Times New Roman"/>
              <a:sym typeface="Times New Roman"/>
            </a:endParaRPr>
          </a:p>
          <a:p>
            <a:pPr marL="91440" lvl="0" indent="-152400" algn="l" rtl="0">
              <a:lnSpc>
                <a:spcPct val="90000"/>
              </a:lnSpc>
              <a:spcBef>
                <a:spcPts val="1400"/>
              </a:spcBef>
              <a:spcAft>
                <a:spcPts val="0"/>
              </a:spcAft>
              <a:buSzPts val="2400"/>
              <a:buFont typeface="Noto Sans Symbols"/>
              <a:buChar char="❑"/>
            </a:pPr>
            <a:r>
              <a:rPr lang="en-IN" sz="2400">
                <a:latin typeface="Times New Roman"/>
                <a:ea typeface="Times New Roman"/>
                <a:cs typeface="Times New Roman"/>
                <a:sym typeface="Times New Roman"/>
              </a:rPr>
              <a:t>as a result of the transfer </a:t>
            </a:r>
            <a:endParaRPr/>
          </a:p>
          <a:p>
            <a:pPr marL="91440" lvl="0" indent="-152400" algn="l" rtl="0">
              <a:lnSpc>
                <a:spcPct val="90000"/>
              </a:lnSpc>
              <a:spcBef>
                <a:spcPts val="1400"/>
              </a:spcBef>
              <a:spcAft>
                <a:spcPts val="0"/>
              </a:spcAft>
              <a:buSzPts val="2400"/>
              <a:buFont typeface="Noto Sans Symbols"/>
              <a:buChar char="❑"/>
            </a:pPr>
            <a:r>
              <a:rPr lang="en-IN" sz="2400">
                <a:latin typeface="Times New Roman"/>
                <a:ea typeface="Times New Roman"/>
                <a:cs typeface="Times New Roman"/>
                <a:sym typeface="Times New Roman"/>
              </a:rPr>
              <a:t>of a capital asset, </a:t>
            </a:r>
            <a:endParaRPr/>
          </a:p>
          <a:p>
            <a:pPr marL="91440" lvl="0" indent="-152400" algn="l" rtl="0">
              <a:lnSpc>
                <a:spcPct val="90000"/>
              </a:lnSpc>
              <a:spcBef>
                <a:spcPts val="1400"/>
              </a:spcBef>
              <a:spcAft>
                <a:spcPts val="0"/>
              </a:spcAft>
              <a:buSzPts val="2400"/>
              <a:buFont typeface="Noto Sans Symbols"/>
              <a:buChar char="❑"/>
            </a:pPr>
            <a:r>
              <a:rPr lang="en-IN" sz="2400">
                <a:highlight>
                  <a:srgbClr val="FFFF00"/>
                </a:highlight>
                <a:latin typeface="Times New Roman"/>
                <a:ea typeface="Times New Roman"/>
                <a:cs typeface="Times New Roman"/>
                <a:sym typeface="Times New Roman"/>
              </a:rPr>
              <a:t>being share of a company other than a quoted share, </a:t>
            </a:r>
            <a:endParaRPr/>
          </a:p>
          <a:p>
            <a:pPr marL="91440" lvl="0" indent="-152400" algn="l" rtl="0">
              <a:lnSpc>
                <a:spcPct val="90000"/>
              </a:lnSpc>
              <a:spcBef>
                <a:spcPts val="1400"/>
              </a:spcBef>
              <a:spcAft>
                <a:spcPts val="0"/>
              </a:spcAft>
              <a:buSzPts val="2400"/>
              <a:buChar char=" "/>
            </a:pPr>
            <a:r>
              <a:rPr lang="en-IN" sz="2400">
                <a:latin typeface="Times New Roman"/>
                <a:ea typeface="Times New Roman"/>
                <a:cs typeface="Times New Roman"/>
                <a:sym typeface="Times New Roman"/>
              </a:rPr>
              <a:t>is </a:t>
            </a:r>
            <a:r>
              <a:rPr lang="en-IN" sz="2400" b="1">
                <a:solidFill>
                  <a:srgbClr val="FF0000"/>
                </a:solidFill>
                <a:latin typeface="Times New Roman"/>
                <a:ea typeface="Times New Roman"/>
                <a:cs typeface="Times New Roman"/>
                <a:sym typeface="Times New Roman"/>
              </a:rPr>
              <a:t>less than the fair market value</a:t>
            </a:r>
            <a:r>
              <a:rPr lang="en-IN" sz="2400">
                <a:latin typeface="Times New Roman"/>
                <a:ea typeface="Times New Roman"/>
                <a:cs typeface="Times New Roman"/>
                <a:sym typeface="Times New Roman"/>
              </a:rPr>
              <a:t> of such share determined in such manner </a:t>
            </a:r>
            <a:r>
              <a:rPr lang="en-IN" sz="2400" b="1">
                <a:latin typeface="Times New Roman"/>
                <a:ea typeface="Times New Roman"/>
                <a:cs typeface="Times New Roman"/>
                <a:sym typeface="Times New Roman"/>
              </a:rPr>
              <a:t>as may be prescribed</a:t>
            </a:r>
            <a:r>
              <a:rPr lang="en-IN" sz="2400">
                <a:latin typeface="Times New Roman"/>
                <a:ea typeface="Times New Roman"/>
                <a:cs typeface="Times New Roman"/>
                <a:sym typeface="Times New Roman"/>
              </a:rPr>
              <a:t>, the value so determined shall be deemed to be the full value of consideration received or accruing as a result of such transfer.</a:t>
            </a:r>
            <a:endParaRPr sz="2800"/>
          </a:p>
        </p:txBody>
      </p:sp>
      <p:sp>
        <p:nvSpPr>
          <p:cNvPr id="523" name="Google Shape;523;p3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60</a:t>
            </a:fld>
            <a:endParaRPr/>
          </a:p>
        </p:txBody>
      </p:sp>
      <p:sp>
        <p:nvSpPr>
          <p:cNvPr id="524" name="Google Shape;524;p37"/>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8"/>
          <p:cNvSpPr txBox="1">
            <a:spLocks noGrp="1"/>
          </p:cNvSpPr>
          <p:nvPr>
            <p:ph type="title"/>
          </p:nvPr>
        </p:nvSpPr>
        <p:spPr>
          <a:xfrm>
            <a:off x="1024128" y="426887"/>
            <a:ext cx="9720072" cy="782267"/>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a:t>BACKGROUND OF SECTION 50CA</a:t>
            </a:r>
            <a:endParaRPr/>
          </a:p>
        </p:txBody>
      </p:sp>
      <p:sp>
        <p:nvSpPr>
          <p:cNvPr id="530" name="Google Shape;530;p38"/>
          <p:cNvSpPr txBox="1">
            <a:spLocks noGrp="1"/>
          </p:cNvSpPr>
          <p:nvPr>
            <p:ph type="body" idx="1"/>
          </p:nvPr>
        </p:nvSpPr>
        <p:spPr>
          <a:xfrm>
            <a:off x="1024128" y="1547870"/>
            <a:ext cx="10620701" cy="5310130"/>
          </a:xfrm>
          <a:prstGeom prst="rect">
            <a:avLst/>
          </a:prstGeom>
          <a:noFill/>
          <a:ln>
            <a:noFill/>
          </a:ln>
        </p:spPr>
        <p:txBody>
          <a:bodyPr spcFirstLastPara="1" wrap="square" lIns="45700" tIns="45700" rIns="45700" bIns="45700" anchor="t" anchorCtr="0">
            <a:normAutofit/>
          </a:bodyPr>
          <a:lstStyle/>
          <a:p>
            <a:pPr marL="91440" lvl="0" indent="-177800" algn="l" rtl="0">
              <a:lnSpc>
                <a:spcPct val="90000"/>
              </a:lnSpc>
              <a:spcBef>
                <a:spcPts val="0"/>
              </a:spcBef>
              <a:spcAft>
                <a:spcPts val="0"/>
              </a:spcAft>
              <a:buSzPts val="2800"/>
              <a:buChar char=" "/>
            </a:pPr>
            <a:r>
              <a:rPr lang="en-IN" sz="2800"/>
              <a:t>Prior to introduction of section 50CA, there was no mechanism to substitute the full value of consideration with the FMV of the unquoted shares of a company. Section 50C dealt with transfer of capital assets being land or buildings or both. To plug this loophole, section 50CA was introduced wef 1-4-2017. </a:t>
            </a:r>
            <a:endParaRPr/>
          </a:p>
          <a:p>
            <a:pPr marL="91440" lvl="0" indent="-177800" algn="l" rtl="0">
              <a:lnSpc>
                <a:spcPct val="90000"/>
              </a:lnSpc>
              <a:spcBef>
                <a:spcPts val="1400"/>
              </a:spcBef>
              <a:spcAft>
                <a:spcPts val="0"/>
              </a:spcAft>
              <a:buSzPts val="2800"/>
              <a:buChar char=" "/>
            </a:pPr>
            <a:r>
              <a:rPr lang="en-IN" sz="2800"/>
              <a:t>There are lots of court decision also which might have triggered introduction of section 50CA. </a:t>
            </a:r>
            <a:endParaRPr/>
          </a:p>
          <a:p>
            <a:pPr marL="91440" lvl="0" indent="-177800" algn="l" rtl="0">
              <a:lnSpc>
                <a:spcPct val="90000"/>
              </a:lnSpc>
              <a:spcBef>
                <a:spcPts val="1400"/>
              </a:spcBef>
              <a:spcAft>
                <a:spcPts val="0"/>
              </a:spcAft>
              <a:buSzPts val="2800"/>
              <a:buFont typeface="Noto Sans Symbols"/>
              <a:buChar char="⮚"/>
            </a:pPr>
            <a:r>
              <a:rPr lang="en-IN" sz="2800"/>
              <a:t>Bhoruka Engineering Ind. Ltd. Vs DCIT (2013) 36 Taxmann.com 82 (Karnataka High Court) &amp; </a:t>
            </a:r>
            <a:endParaRPr/>
          </a:p>
          <a:p>
            <a:pPr marL="91440" lvl="0" indent="-177800" algn="l" rtl="0">
              <a:lnSpc>
                <a:spcPct val="90000"/>
              </a:lnSpc>
              <a:spcBef>
                <a:spcPts val="1400"/>
              </a:spcBef>
              <a:spcAft>
                <a:spcPts val="0"/>
              </a:spcAft>
              <a:buSzPts val="2800"/>
              <a:buFont typeface="Noto Sans Symbols"/>
              <a:buChar char="⮚"/>
            </a:pPr>
            <a:r>
              <a:rPr lang="en-IN" sz="2800"/>
              <a:t>DCIT Vs Maya Appliances Pvt. Ltd. (2017) 82 taxmann.com 447 (Chennai Trib)</a:t>
            </a:r>
            <a:endParaRPr/>
          </a:p>
        </p:txBody>
      </p:sp>
      <p:sp>
        <p:nvSpPr>
          <p:cNvPr id="531" name="Google Shape;531;p3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9"/>
          <p:cNvSpPr txBox="1">
            <a:spLocks noGrp="1"/>
          </p:cNvSpPr>
          <p:nvPr>
            <p:ph type="title"/>
          </p:nvPr>
        </p:nvSpPr>
        <p:spPr>
          <a:xfrm>
            <a:off x="465863" y="282054"/>
            <a:ext cx="9720072" cy="8344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5000"/>
              <a:buFont typeface="Twentieth Century"/>
              <a:buNone/>
            </a:pPr>
            <a:r>
              <a:rPr lang="en-IN"/>
              <a:t>BHORUKA ENGINEERING IND. LTD. VS DCIT</a:t>
            </a:r>
            <a:endParaRPr/>
          </a:p>
        </p:txBody>
      </p:sp>
      <p:sp>
        <p:nvSpPr>
          <p:cNvPr id="537" name="Google Shape;537;p39"/>
          <p:cNvSpPr txBox="1">
            <a:spLocks noGrp="1"/>
          </p:cNvSpPr>
          <p:nvPr>
            <p:ph type="body" idx="1"/>
          </p:nvPr>
        </p:nvSpPr>
        <p:spPr>
          <a:xfrm>
            <a:off x="465863" y="2477536"/>
            <a:ext cx="11209581"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0" i="1">
                <a:solidFill>
                  <a:srgbClr val="575757"/>
                </a:solidFill>
                <a:latin typeface="Georgia"/>
                <a:ea typeface="Georgia"/>
                <a:cs typeface="Georgia"/>
                <a:sym typeface="Georgia"/>
              </a:rPr>
              <a:t>Though </a:t>
            </a:r>
            <a:r>
              <a:rPr lang="en-IN" b="0" i="1">
                <a:solidFill>
                  <a:srgbClr val="FF0000"/>
                </a:solidFill>
                <a:latin typeface="Georgia"/>
                <a:ea typeface="Georgia"/>
                <a:cs typeface="Georgia"/>
                <a:sym typeface="Georgia"/>
              </a:rPr>
              <a:t>BFSL was a shell company with no asset other than the land and by buying the shares of BFSL, DLF in effect purchased the land,</a:t>
            </a:r>
            <a:r>
              <a:rPr lang="en-IN" b="0" i="1">
                <a:solidFill>
                  <a:srgbClr val="575757"/>
                </a:solidFill>
                <a:latin typeface="Georgia"/>
                <a:ea typeface="Georgia"/>
                <a:cs typeface="Georgia"/>
                <a:sym typeface="Georgia"/>
              </a:rPr>
              <a:t> the transaction cannot be said to a sham or an unreal one. In coming to the conclusion that the transaction is a colourable devise, the authorities have been carried away by the fact that the assessee was able to avoid payment of income tax. </a:t>
            </a:r>
            <a:r>
              <a:rPr lang="en-IN" b="0" i="1">
                <a:solidFill>
                  <a:srgbClr val="FF0000"/>
                </a:solidFill>
                <a:latin typeface="Georgia"/>
                <a:ea typeface="Georgia"/>
                <a:cs typeface="Georgia"/>
                <a:sym typeface="Georgia"/>
              </a:rPr>
              <a:t>The assessee did resort to tax planning and took advantage of the law/ loopholes in the law</a:t>
            </a:r>
            <a:r>
              <a:rPr lang="en-IN" b="0" i="1">
                <a:solidFill>
                  <a:srgbClr val="575757"/>
                </a:solidFill>
                <a:latin typeface="Georgia"/>
                <a:ea typeface="Georgia"/>
                <a:cs typeface="Georgia"/>
                <a:sym typeface="Georgia"/>
              </a:rPr>
              <a:t>. </a:t>
            </a:r>
            <a:r>
              <a:rPr lang="en-IN" b="0" i="1">
                <a:solidFill>
                  <a:srgbClr val="0070C0"/>
                </a:solidFill>
                <a:latin typeface="Georgia"/>
                <a:ea typeface="Georgia"/>
                <a:cs typeface="Georgia"/>
                <a:sym typeface="Georgia"/>
              </a:rPr>
              <a:t>After seeing how the loophole was exploited within the four corners of the law, it is open to Parliament to amend the law plugging the loophole.</a:t>
            </a:r>
            <a:r>
              <a:rPr lang="en-IN" b="0" i="1">
                <a:solidFill>
                  <a:srgbClr val="575757"/>
                </a:solidFill>
                <a:latin typeface="Georgia"/>
                <a:ea typeface="Georgia"/>
                <a:cs typeface="Georgia"/>
                <a:sym typeface="Georgia"/>
              </a:rPr>
              <a:t> However it cannot be done by judicial interpretation. S. 10(38) of the Act is unambiguous. If the share holder chooses to transfer the lands through a transfer of the shares of the company owning the land, it would be a valid legal transaction in law and cannot be said to be a colourable devise or a sham merely because tax is avoided thereby (</a:t>
            </a:r>
            <a:r>
              <a:rPr lang="en-IN" b="1" i="1" u="none" strike="noStrike">
                <a:solidFill>
                  <a:srgbClr val="575757"/>
                </a:solidFill>
                <a:latin typeface="Georgia"/>
                <a:ea typeface="Georgia"/>
                <a:cs typeface="Georgia"/>
                <a:sym typeface="Georgia"/>
              </a:rPr>
              <a:t>McDowell</a:t>
            </a:r>
            <a:r>
              <a:rPr lang="en-IN" b="0" i="1">
                <a:solidFill>
                  <a:srgbClr val="575757"/>
                </a:solidFill>
                <a:latin typeface="Georgia"/>
                <a:ea typeface="Georgia"/>
                <a:cs typeface="Georgia"/>
                <a:sym typeface="Georgia"/>
              </a:rPr>
              <a:t> 154 ITR 148 (SC), </a:t>
            </a:r>
            <a:r>
              <a:rPr lang="en-IN" b="1" i="1" u="none" strike="noStrike">
                <a:solidFill>
                  <a:srgbClr val="575757"/>
                </a:solidFill>
                <a:latin typeface="Georgia"/>
                <a:ea typeface="Georgia"/>
                <a:cs typeface="Georgia"/>
                <a:sym typeface="Georgia"/>
              </a:rPr>
              <a:t>Azadi Bachao Andolan</a:t>
            </a:r>
            <a:r>
              <a:rPr lang="en-IN" b="0" i="1">
                <a:solidFill>
                  <a:srgbClr val="575757"/>
                </a:solidFill>
                <a:latin typeface="Georgia"/>
                <a:ea typeface="Georgia"/>
                <a:cs typeface="Georgia"/>
                <a:sym typeface="Georgia"/>
              </a:rPr>
              <a:t> 263 ITR 706 (SC) &amp; </a:t>
            </a:r>
            <a:r>
              <a:rPr lang="en-IN" b="0" i="1" u="sng" strike="noStrike">
                <a:solidFill>
                  <a:srgbClr val="0066CC"/>
                </a:solidFill>
                <a:latin typeface="Arial"/>
                <a:ea typeface="Arial"/>
                <a:cs typeface="Arial"/>
                <a:sym typeface="Arial"/>
                <a:hlinkClick r:id="rId3">
                  <a:extLst>
                    <a:ext uri="{A12FA001-AC4F-418D-AE19-62706E023703}">
                      <ahyp:hlinkClr xmlns:ahyp="http://schemas.microsoft.com/office/drawing/2018/hyperlinkcolor" val="tx"/>
                    </a:ext>
                  </a:extLst>
                </a:hlinkClick>
              </a:rPr>
              <a:t>Vodafone International</a:t>
            </a:r>
            <a:r>
              <a:rPr lang="en-IN" b="0" i="1">
                <a:solidFill>
                  <a:srgbClr val="575757"/>
                </a:solidFill>
                <a:latin typeface="Georgia"/>
                <a:ea typeface="Georgia"/>
                <a:cs typeface="Georgia"/>
                <a:sym typeface="Georgia"/>
              </a:rPr>
              <a:t> 341 ITR 1 (SC) referred)</a:t>
            </a:r>
            <a:endParaRPr/>
          </a:p>
        </p:txBody>
      </p:sp>
      <p:sp>
        <p:nvSpPr>
          <p:cNvPr id="538" name="Google Shape;538;p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62</a:t>
            </a:fld>
            <a:endParaRPr/>
          </a:p>
        </p:txBody>
      </p:sp>
      <p:sp>
        <p:nvSpPr>
          <p:cNvPr id="539" name="Google Shape;539;p39"/>
          <p:cNvSpPr txBox="1"/>
          <p:nvPr/>
        </p:nvSpPr>
        <p:spPr>
          <a:xfrm>
            <a:off x="562115" y="920679"/>
            <a:ext cx="1141251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0" i="0">
                <a:solidFill>
                  <a:srgbClr val="575757"/>
                </a:solidFill>
                <a:latin typeface="Arial"/>
                <a:ea typeface="Arial"/>
                <a:cs typeface="Arial"/>
                <a:sym typeface="Arial"/>
              </a:rPr>
              <a:t>The assessee held 98.73% shares in Bhoruka Financial Services Limited (BFSL). In AY 2005-06 BFSL purchased a plot of land from a group sick company called Bhoruka Steels Ltd for Rs.3.75 crores which was accepted to be the prevailing market price u/s 50C. BFSL was a shell company with no assets other than the said land. In AY 2006-07 the assessee sold its shareholding in BFSL to DLF Commercial Developers Ltd for a net consideration of Rs. 20 crore.</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0"/>
          <p:cNvSpPr txBox="1">
            <a:spLocks noGrp="1"/>
          </p:cNvSpPr>
          <p:nvPr>
            <p:ph type="title"/>
          </p:nvPr>
        </p:nvSpPr>
        <p:spPr>
          <a:xfrm>
            <a:off x="436987" y="112976"/>
            <a:ext cx="9720072" cy="800822"/>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a:t>DCIT VS MAYA APPLIANCES PVT. LTD</a:t>
            </a:r>
            <a:endParaRPr/>
          </a:p>
        </p:txBody>
      </p:sp>
      <p:sp>
        <p:nvSpPr>
          <p:cNvPr id="545" name="Google Shape;545;p40"/>
          <p:cNvSpPr txBox="1">
            <a:spLocks noGrp="1"/>
          </p:cNvSpPr>
          <p:nvPr>
            <p:ph type="body" idx="1"/>
          </p:nvPr>
        </p:nvSpPr>
        <p:spPr>
          <a:xfrm>
            <a:off x="436987" y="813334"/>
            <a:ext cx="11588817" cy="5837723"/>
          </a:xfrm>
          <a:prstGeom prst="rect">
            <a:avLst/>
          </a:prstGeom>
          <a:noFill/>
          <a:ln>
            <a:noFill/>
          </a:ln>
        </p:spPr>
        <p:txBody>
          <a:bodyPr spcFirstLastPara="1" wrap="square" lIns="45700" tIns="45700" rIns="45700" bIns="45700" anchor="t" anchorCtr="0">
            <a:normAutofit fontScale="85000" lnSpcReduction="20000"/>
          </a:bodyPr>
          <a:lstStyle/>
          <a:p>
            <a:pPr marL="91440" lvl="0" indent="-129540" algn="l" rtl="0">
              <a:lnSpc>
                <a:spcPct val="90000"/>
              </a:lnSpc>
              <a:spcBef>
                <a:spcPts val="0"/>
              </a:spcBef>
              <a:spcAft>
                <a:spcPts val="0"/>
              </a:spcAft>
              <a:buSzPct val="100000"/>
              <a:buChar char=" "/>
            </a:pPr>
            <a:r>
              <a:rPr lang="en-IN" sz="2400" b="0" i="0">
                <a:solidFill>
                  <a:srgbClr val="333333"/>
                </a:solidFill>
                <a:latin typeface="Times New Roman"/>
                <a:ea typeface="Times New Roman"/>
                <a:cs typeface="Times New Roman"/>
                <a:sym typeface="Times New Roman"/>
              </a:rPr>
              <a:t>In this case, the main contention of the ld.A.R is that the provisions of the section 50C does not attract to the transactions, which are not registered with the Stamp Duty Valuation Authority and there was no direct transfer of land and building or both. </a:t>
            </a:r>
            <a:endParaRPr/>
          </a:p>
          <a:p>
            <a:pPr marL="91440" lvl="0" indent="-129540" algn="l" rtl="0">
              <a:lnSpc>
                <a:spcPct val="90000"/>
              </a:lnSpc>
              <a:spcBef>
                <a:spcPts val="1400"/>
              </a:spcBef>
              <a:spcAft>
                <a:spcPts val="0"/>
              </a:spcAft>
              <a:buSzPct val="100000"/>
              <a:buChar char=" "/>
            </a:pPr>
            <a:r>
              <a:rPr lang="en-IN" sz="2400" b="0" i="0">
                <a:solidFill>
                  <a:srgbClr val="333333"/>
                </a:solidFill>
                <a:latin typeface="Times New Roman"/>
                <a:ea typeface="Times New Roman"/>
                <a:cs typeface="Times New Roman"/>
                <a:sym typeface="Times New Roman"/>
              </a:rPr>
              <a:t>In the present case, </a:t>
            </a:r>
            <a:r>
              <a:rPr lang="en-IN" sz="2400" b="0" i="0">
                <a:solidFill>
                  <a:srgbClr val="FF0000"/>
                </a:solidFill>
                <a:latin typeface="Times New Roman"/>
                <a:ea typeface="Times New Roman"/>
                <a:cs typeface="Times New Roman"/>
                <a:sym typeface="Times New Roman"/>
              </a:rPr>
              <a:t>the assessee company, sold the shares of M/s.General Wood Industries (P) Ltd., at its prevailing book value to the following persons:- Mr.T.T.Varadarajan 50% -12,000 shares at `100 - `12 lakhs Mrs.Maya Varadarajan 50% -12,000 shares at `100 - `12 lakhs </a:t>
            </a:r>
            <a:endParaRPr/>
          </a:p>
          <a:p>
            <a:pPr marL="91440" lvl="0" indent="-129540" algn="l" rtl="0">
              <a:lnSpc>
                <a:spcPct val="90000"/>
              </a:lnSpc>
              <a:spcBef>
                <a:spcPts val="1400"/>
              </a:spcBef>
              <a:spcAft>
                <a:spcPts val="0"/>
              </a:spcAft>
              <a:buSzPct val="100000"/>
              <a:buChar char=" "/>
            </a:pPr>
            <a:r>
              <a:rPr lang="en-IN" sz="2400" b="0" i="0">
                <a:solidFill>
                  <a:srgbClr val="333333"/>
                </a:solidFill>
                <a:latin typeface="Times New Roman"/>
                <a:ea typeface="Times New Roman"/>
                <a:cs typeface="Times New Roman"/>
                <a:sym typeface="Times New Roman"/>
              </a:rPr>
              <a:t>Thus, the ownership of the company viz. M/s.General Wood Industries (P) Ltd., now owned by the above two persons jointly. </a:t>
            </a:r>
            <a:endParaRPr/>
          </a:p>
          <a:p>
            <a:pPr marL="91440" lvl="0" indent="-129540" algn="l" rtl="0">
              <a:lnSpc>
                <a:spcPct val="90000"/>
              </a:lnSpc>
              <a:spcBef>
                <a:spcPts val="1400"/>
              </a:spcBef>
              <a:spcAft>
                <a:spcPts val="0"/>
              </a:spcAft>
              <a:buSzPct val="100000"/>
              <a:buChar char=" "/>
            </a:pPr>
            <a:r>
              <a:rPr lang="en-IN" sz="2400" b="0" i="0">
                <a:solidFill>
                  <a:srgbClr val="333333"/>
                </a:solidFill>
                <a:latin typeface="Times New Roman"/>
                <a:ea typeface="Times New Roman"/>
                <a:cs typeface="Times New Roman"/>
                <a:sym typeface="Times New Roman"/>
              </a:rPr>
              <a:t>According to ld. Assessing Officer, </a:t>
            </a:r>
            <a:r>
              <a:rPr lang="en-IN" sz="2400" b="0" i="0">
                <a:solidFill>
                  <a:srgbClr val="FF0000"/>
                </a:solidFill>
                <a:latin typeface="Times New Roman"/>
                <a:ea typeface="Times New Roman"/>
                <a:cs typeface="Times New Roman"/>
                <a:sym typeface="Times New Roman"/>
              </a:rPr>
              <a:t>the assessee sold the actual land and building in the guise of sale of shares to the above persons</a:t>
            </a:r>
            <a:r>
              <a:rPr lang="en-IN" sz="2400" b="0" i="0">
                <a:solidFill>
                  <a:srgbClr val="333333"/>
                </a:solidFill>
                <a:latin typeface="Times New Roman"/>
                <a:ea typeface="Times New Roman"/>
                <a:cs typeface="Times New Roman"/>
                <a:sym typeface="Times New Roman"/>
              </a:rPr>
              <a:t> and the provisions of the section 50C of the Act is applicable, though the properties are not registered with the Stamp Valuation Authority. </a:t>
            </a:r>
            <a:endParaRPr/>
          </a:p>
          <a:p>
            <a:pPr marL="91440" lvl="0" indent="-129540" algn="l" rtl="0">
              <a:lnSpc>
                <a:spcPct val="90000"/>
              </a:lnSpc>
              <a:spcBef>
                <a:spcPts val="1400"/>
              </a:spcBef>
              <a:spcAft>
                <a:spcPts val="0"/>
              </a:spcAft>
              <a:buSzPct val="100000"/>
              <a:buChar char=" "/>
            </a:pPr>
            <a:r>
              <a:rPr lang="en-IN" sz="2400" b="0" i="0">
                <a:solidFill>
                  <a:srgbClr val="FF0000"/>
                </a:solidFill>
                <a:latin typeface="Times New Roman"/>
                <a:ea typeface="Times New Roman"/>
                <a:cs typeface="Times New Roman"/>
                <a:sym typeface="Times New Roman"/>
              </a:rPr>
              <a:t>In the instant case, what was transferred by the assessee, even the shares in M/s.General Wood Industries (P) Ltd., and not the land and building or both. </a:t>
            </a:r>
            <a:endParaRPr/>
          </a:p>
          <a:p>
            <a:pPr marL="91440" lvl="0" indent="-129540" algn="l" rtl="0">
              <a:lnSpc>
                <a:spcPct val="90000"/>
              </a:lnSpc>
              <a:spcBef>
                <a:spcPts val="1400"/>
              </a:spcBef>
              <a:spcAft>
                <a:spcPts val="0"/>
              </a:spcAft>
              <a:buSzPct val="100000"/>
              <a:buChar char=" "/>
            </a:pPr>
            <a:r>
              <a:rPr lang="en-IN" sz="2400" b="0" i="0">
                <a:solidFill>
                  <a:srgbClr val="333333"/>
                </a:solidFill>
                <a:latin typeface="Times New Roman"/>
                <a:ea typeface="Times New Roman"/>
                <a:cs typeface="Times New Roman"/>
                <a:sym typeface="Times New Roman"/>
              </a:rPr>
              <a:t>The assets transferred being the shares, which was never part of ITA No.2677/14 :- 14 -: assessment of Stamp Duty Authority of the State Government. </a:t>
            </a:r>
            <a:r>
              <a:rPr lang="en-IN" sz="2400" b="0" i="0">
                <a:solidFill>
                  <a:srgbClr val="0070C0"/>
                </a:solidFill>
                <a:latin typeface="Times New Roman"/>
                <a:ea typeface="Times New Roman"/>
                <a:cs typeface="Times New Roman"/>
                <a:sym typeface="Times New Roman"/>
              </a:rPr>
              <a:t>In such circumstances that cannot be any question of invoking the provisions of the section 50C of the Act as there is no direct transfer as enumerated in Sec.50C of the Act r.w.s 2(47) of the Act.</a:t>
            </a:r>
            <a:r>
              <a:rPr lang="en-IN" sz="2400" b="0" i="0">
                <a:solidFill>
                  <a:srgbClr val="333333"/>
                </a:solidFill>
                <a:latin typeface="Times New Roman"/>
                <a:ea typeface="Times New Roman"/>
                <a:cs typeface="Times New Roman"/>
                <a:sym typeface="Times New Roman"/>
              </a:rPr>
              <a:t> Being so, Ld.CIT(A) had taken a correct view of the facts of the case by </a:t>
            </a:r>
            <a:r>
              <a:rPr lang="en-IN" sz="2400" b="0" i="0">
                <a:solidFill>
                  <a:srgbClr val="0070C0"/>
                </a:solidFill>
                <a:latin typeface="Times New Roman"/>
                <a:ea typeface="Times New Roman"/>
                <a:cs typeface="Times New Roman"/>
                <a:sym typeface="Times New Roman"/>
              </a:rPr>
              <a:t>placing reliance on the judgement of Karnataka High Court in the case of Bhoruka Engineering Inds. Ltd</a:t>
            </a:r>
            <a:r>
              <a:rPr lang="en-IN" sz="2400" b="0" i="0">
                <a:solidFill>
                  <a:srgbClr val="333333"/>
                </a:solidFill>
                <a:latin typeface="Times New Roman"/>
                <a:ea typeface="Times New Roman"/>
                <a:cs typeface="Times New Roman"/>
                <a:sym typeface="Times New Roman"/>
              </a:rPr>
              <a:t>. vs. </a:t>
            </a:r>
            <a:r>
              <a:rPr lang="en-IN" sz="2400" b="0" i="0">
                <a:solidFill>
                  <a:srgbClr val="0E0E0E"/>
                </a:solidFill>
                <a:latin typeface="Times New Roman"/>
                <a:ea typeface="Times New Roman"/>
                <a:cs typeface="Times New Roman"/>
                <a:sym typeface="Times New Roman"/>
              </a:rPr>
              <a:t>DCIT 356 ITR 25 (Kar</a:t>
            </a:r>
            <a:r>
              <a:rPr lang="en-IN" sz="2400" b="0" i="0">
                <a:solidFill>
                  <a:srgbClr val="333333"/>
                </a:solidFill>
                <a:latin typeface="Times New Roman"/>
                <a:ea typeface="Times New Roman"/>
                <a:cs typeface="Times New Roman"/>
                <a:sym typeface="Times New Roman"/>
              </a:rPr>
              <a:t>) and also the judgement of Tribunal in the case of </a:t>
            </a:r>
            <a:r>
              <a:rPr lang="en-IN" sz="2400" b="0" i="0">
                <a:solidFill>
                  <a:srgbClr val="0E0E0E"/>
                </a:solidFill>
                <a:latin typeface="Times New Roman"/>
                <a:ea typeface="Times New Roman"/>
                <a:cs typeface="Times New Roman"/>
                <a:sym typeface="Times New Roman"/>
              </a:rPr>
              <a:t>Asif Abdul Kader Faziani vs. ACIT 36 CCH</a:t>
            </a:r>
            <a:r>
              <a:rPr lang="en-IN" sz="2400" b="0" i="0">
                <a:solidFill>
                  <a:srgbClr val="333333"/>
                </a:solidFill>
                <a:latin typeface="Times New Roman"/>
                <a:ea typeface="Times New Roman"/>
                <a:cs typeface="Times New Roman"/>
                <a:sym typeface="Times New Roman"/>
              </a:rPr>
              <a:t> 234. </a:t>
            </a:r>
            <a:endParaRPr/>
          </a:p>
          <a:p>
            <a:pPr marL="91440" lvl="0" indent="-129540" algn="l" rtl="0">
              <a:lnSpc>
                <a:spcPct val="90000"/>
              </a:lnSpc>
              <a:spcBef>
                <a:spcPts val="1400"/>
              </a:spcBef>
              <a:spcAft>
                <a:spcPts val="0"/>
              </a:spcAft>
              <a:buSzPct val="100000"/>
              <a:buChar char=" "/>
            </a:pPr>
            <a:r>
              <a:rPr lang="en-IN" sz="2400" b="0" i="0">
                <a:solidFill>
                  <a:srgbClr val="333333"/>
                </a:solidFill>
                <a:latin typeface="Times New Roman"/>
                <a:ea typeface="Times New Roman"/>
                <a:cs typeface="Times New Roman"/>
                <a:sym typeface="Times New Roman"/>
              </a:rPr>
              <a:t>Accordingly, we are inclined to uphold the order of Ld.CIT(A). Hence, the ground raised by the Revenue stands dismissed.</a:t>
            </a:r>
            <a:endParaRPr sz="2400"/>
          </a:p>
        </p:txBody>
      </p:sp>
      <p:sp>
        <p:nvSpPr>
          <p:cNvPr id="546" name="Google Shape;546;p4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1"/>
          <p:cNvSpPr txBox="1">
            <a:spLocks noGrp="1"/>
          </p:cNvSpPr>
          <p:nvPr>
            <p:ph type="body" idx="1"/>
          </p:nvPr>
        </p:nvSpPr>
        <p:spPr>
          <a:xfrm>
            <a:off x="760396" y="295136"/>
            <a:ext cx="11050604" cy="5725466"/>
          </a:xfrm>
          <a:prstGeom prst="rect">
            <a:avLst/>
          </a:prstGeom>
          <a:noFill/>
          <a:ln>
            <a:noFill/>
          </a:ln>
        </p:spPr>
        <p:txBody>
          <a:bodyPr spcFirstLastPara="1" wrap="square" lIns="45700" tIns="45700" rIns="45700" bIns="45700" anchor="t" anchorCtr="0">
            <a:normAutofit fontScale="92500" lnSpcReduction="20000"/>
          </a:bodyPr>
          <a:lstStyle/>
          <a:p>
            <a:pPr marL="91440" lvl="0" indent="-129222" algn="l" rtl="0">
              <a:lnSpc>
                <a:spcPct val="90000"/>
              </a:lnSpc>
              <a:spcBef>
                <a:spcPts val="0"/>
              </a:spcBef>
              <a:spcAft>
                <a:spcPts val="0"/>
              </a:spcAft>
              <a:buSzPct val="100000"/>
              <a:buChar char=" "/>
            </a:pPr>
            <a:r>
              <a:rPr lang="en-IN" b="1" u="sng">
                <a:solidFill>
                  <a:srgbClr val="FF0000"/>
                </a:solidFill>
              </a:rPr>
              <a:t>Important Points related to section 50CA</a:t>
            </a:r>
            <a:endParaRPr/>
          </a:p>
          <a:p>
            <a:pPr marL="91440" lvl="0" indent="-129222" algn="l" rtl="0">
              <a:lnSpc>
                <a:spcPct val="90000"/>
              </a:lnSpc>
              <a:spcBef>
                <a:spcPts val="1400"/>
              </a:spcBef>
              <a:spcAft>
                <a:spcPts val="0"/>
              </a:spcAft>
              <a:buSzPct val="100000"/>
              <a:buFont typeface="Noto Sans Symbols"/>
              <a:buChar char="❑"/>
            </a:pPr>
            <a:r>
              <a:rPr lang="en-IN" b="1"/>
              <a:t>Applicable to all assessee (resident, non resident)</a:t>
            </a:r>
            <a:endParaRPr/>
          </a:p>
          <a:p>
            <a:pPr marL="91440" lvl="0" indent="-129222" algn="l" rtl="0">
              <a:lnSpc>
                <a:spcPct val="90000"/>
              </a:lnSpc>
              <a:spcBef>
                <a:spcPts val="1400"/>
              </a:spcBef>
              <a:spcAft>
                <a:spcPts val="0"/>
              </a:spcAft>
              <a:buSzPct val="100000"/>
              <a:buFont typeface="Noto Sans Symbols"/>
              <a:buChar char="❑"/>
            </a:pPr>
            <a:r>
              <a:rPr lang="en-IN" b="1"/>
              <a:t>Applies to all shares whether equity or preference</a:t>
            </a:r>
            <a:endParaRPr/>
          </a:p>
          <a:p>
            <a:pPr marL="91440" lvl="0" indent="-129222" algn="l" rtl="0">
              <a:lnSpc>
                <a:spcPct val="90000"/>
              </a:lnSpc>
              <a:spcBef>
                <a:spcPts val="1400"/>
              </a:spcBef>
              <a:spcAft>
                <a:spcPts val="0"/>
              </a:spcAft>
              <a:buSzPct val="100000"/>
              <a:buFont typeface="Noto Sans Symbols"/>
              <a:buChar char="❑"/>
            </a:pPr>
            <a:r>
              <a:rPr lang="en-IN" b="1"/>
              <a:t>Not applicable on quoted shares, applicable on Unquoted shares only</a:t>
            </a:r>
            <a:endParaRPr/>
          </a:p>
          <a:p>
            <a:pPr marL="91440" lvl="0" indent="-129222" algn="l" rtl="0">
              <a:lnSpc>
                <a:spcPct val="90000"/>
              </a:lnSpc>
              <a:spcBef>
                <a:spcPts val="1400"/>
              </a:spcBef>
              <a:spcAft>
                <a:spcPts val="0"/>
              </a:spcAft>
              <a:buSzPct val="100000"/>
              <a:buFont typeface="Noto Sans Symbols"/>
              <a:buChar char="❑"/>
            </a:pPr>
            <a:r>
              <a:rPr lang="en-IN" b="1"/>
              <a:t>Company means shares of Indian company section 2(17)</a:t>
            </a:r>
            <a:endParaRPr/>
          </a:p>
          <a:p>
            <a:pPr marL="91440" lvl="0" indent="-129222" algn="l" rtl="0">
              <a:lnSpc>
                <a:spcPct val="90000"/>
              </a:lnSpc>
              <a:spcBef>
                <a:spcPts val="1400"/>
              </a:spcBef>
              <a:spcAft>
                <a:spcPts val="0"/>
              </a:spcAft>
              <a:buSzPct val="100000"/>
              <a:buFont typeface="Noto Sans Symbols"/>
              <a:buChar char="❑"/>
            </a:pPr>
            <a:r>
              <a:rPr lang="en-IN" b="1"/>
              <a:t>Unquoted shares should be capital assets, stock in trade not covered section 2(14)</a:t>
            </a:r>
            <a:endParaRPr/>
          </a:p>
          <a:p>
            <a:pPr marL="91440" lvl="0" indent="-129222" algn="l" rtl="0">
              <a:lnSpc>
                <a:spcPct val="90000"/>
              </a:lnSpc>
              <a:spcBef>
                <a:spcPts val="1400"/>
              </a:spcBef>
              <a:spcAft>
                <a:spcPts val="0"/>
              </a:spcAft>
              <a:buSzPct val="100000"/>
              <a:buFont typeface="Noto Sans Symbols"/>
              <a:buChar char="❑"/>
            </a:pPr>
            <a:r>
              <a:rPr lang="en-IN" b="1"/>
              <a:t>Not applicable with respect to gains from transfer of an </a:t>
            </a:r>
            <a:r>
              <a:rPr lang="en-IN" b="1">
                <a:solidFill>
                  <a:srgbClr val="FF0000"/>
                </a:solidFill>
              </a:rPr>
              <a:t>interest in partnership</a:t>
            </a:r>
            <a:r>
              <a:rPr lang="en-IN" b="1"/>
              <a:t>, trust where the property of such entities consists directly or indirectly of immovable property.</a:t>
            </a:r>
            <a:endParaRPr/>
          </a:p>
          <a:p>
            <a:pPr marL="91440" lvl="0" indent="-129222" algn="l" rtl="0">
              <a:lnSpc>
                <a:spcPct val="90000"/>
              </a:lnSpc>
              <a:spcBef>
                <a:spcPts val="1400"/>
              </a:spcBef>
              <a:spcAft>
                <a:spcPts val="0"/>
              </a:spcAft>
              <a:buSzPct val="100000"/>
              <a:buFont typeface="Noto Sans Symbols"/>
              <a:buChar char="❑"/>
            </a:pPr>
            <a:r>
              <a:rPr lang="en-IN" b="1"/>
              <a:t>May cover even some quoted shares based on the definition of “quoted shares”</a:t>
            </a:r>
            <a:endParaRPr/>
          </a:p>
          <a:p>
            <a:pPr marL="91440" lvl="0" indent="-79692" algn="l" rtl="0">
              <a:lnSpc>
                <a:spcPct val="90000"/>
              </a:lnSpc>
              <a:spcBef>
                <a:spcPts val="1400"/>
              </a:spcBef>
              <a:spcAft>
                <a:spcPts val="0"/>
              </a:spcAft>
              <a:buSzPct val="100000"/>
              <a:buNone/>
            </a:pPr>
            <a:endParaRPr sz="200"/>
          </a:p>
          <a:p>
            <a:pPr marL="91440" lvl="0" indent="-105727" algn="l" rtl="0">
              <a:lnSpc>
                <a:spcPct val="90000"/>
              </a:lnSpc>
              <a:spcBef>
                <a:spcPts val="1400"/>
              </a:spcBef>
              <a:spcAft>
                <a:spcPts val="0"/>
              </a:spcAft>
              <a:buSzPct val="100000"/>
              <a:buChar char=" "/>
            </a:pPr>
            <a:r>
              <a:rPr lang="en-IN" sz="1800" i="1">
                <a:latin typeface="Times New Roman"/>
                <a:ea typeface="Times New Roman"/>
                <a:cs typeface="Times New Roman"/>
                <a:sym typeface="Times New Roman"/>
              </a:rPr>
              <a:t>Explanation.</a:t>
            </a:r>
            <a:r>
              <a:rPr lang="en-IN" sz="1800">
                <a:latin typeface="Times New Roman"/>
                <a:ea typeface="Times New Roman"/>
                <a:cs typeface="Times New Roman"/>
                <a:sym typeface="Times New Roman"/>
              </a:rPr>
              <a:t>—For the purposes of this section, ―quoted share‖ means the share quoted on any recognised stock exchange </a:t>
            </a:r>
            <a:r>
              <a:rPr lang="en-IN" sz="1800" b="1">
                <a:solidFill>
                  <a:srgbClr val="FF0000"/>
                </a:solidFill>
                <a:latin typeface="Times New Roman"/>
                <a:ea typeface="Times New Roman"/>
                <a:cs typeface="Times New Roman"/>
                <a:sym typeface="Times New Roman"/>
              </a:rPr>
              <a:t>with regularity from time to time</a:t>
            </a:r>
            <a:r>
              <a:rPr lang="en-IN" sz="1800">
                <a:latin typeface="Times New Roman"/>
                <a:ea typeface="Times New Roman"/>
                <a:cs typeface="Times New Roman"/>
                <a:sym typeface="Times New Roman"/>
              </a:rPr>
              <a:t>, where the quotation of such share is based on </a:t>
            </a:r>
            <a:r>
              <a:rPr lang="en-IN" sz="1800" b="1">
                <a:solidFill>
                  <a:srgbClr val="FF0000"/>
                </a:solidFill>
                <a:latin typeface="Times New Roman"/>
                <a:ea typeface="Times New Roman"/>
                <a:cs typeface="Times New Roman"/>
                <a:sym typeface="Times New Roman"/>
              </a:rPr>
              <a:t>current transaction </a:t>
            </a:r>
            <a:r>
              <a:rPr lang="en-IN" sz="1800">
                <a:latin typeface="Times New Roman"/>
                <a:ea typeface="Times New Roman"/>
                <a:cs typeface="Times New Roman"/>
                <a:sym typeface="Times New Roman"/>
              </a:rPr>
              <a:t>made in the </a:t>
            </a:r>
            <a:r>
              <a:rPr lang="en-IN" sz="1800" b="1">
                <a:solidFill>
                  <a:srgbClr val="FF0000"/>
                </a:solidFill>
                <a:latin typeface="Times New Roman"/>
                <a:ea typeface="Times New Roman"/>
                <a:cs typeface="Times New Roman"/>
                <a:sym typeface="Times New Roman"/>
              </a:rPr>
              <a:t>ordinary course of business</a:t>
            </a:r>
            <a:endParaRPr/>
          </a:p>
          <a:p>
            <a:pPr marL="91440" lvl="0" indent="-85598" algn="l" rtl="0">
              <a:lnSpc>
                <a:spcPct val="90000"/>
              </a:lnSpc>
              <a:spcBef>
                <a:spcPts val="1400"/>
              </a:spcBef>
              <a:spcAft>
                <a:spcPts val="0"/>
              </a:spcAft>
              <a:buSzPct val="100000"/>
              <a:buFont typeface="Noto Sans Symbols"/>
              <a:buNone/>
            </a:pPr>
            <a:endParaRPr sz="100" b="1">
              <a:latin typeface="Times New Roman"/>
              <a:ea typeface="Times New Roman"/>
              <a:cs typeface="Times New Roman"/>
              <a:sym typeface="Times New Roman"/>
            </a:endParaRPr>
          </a:p>
          <a:p>
            <a:pPr marL="91440" lvl="0" indent="-129222" algn="l" rtl="0">
              <a:lnSpc>
                <a:spcPct val="90000"/>
              </a:lnSpc>
              <a:spcBef>
                <a:spcPts val="1400"/>
              </a:spcBef>
              <a:spcAft>
                <a:spcPts val="0"/>
              </a:spcAft>
              <a:buSzPct val="100000"/>
              <a:buFont typeface="Noto Sans Symbols"/>
              <a:buChar char="❑"/>
            </a:pPr>
            <a:r>
              <a:rPr lang="en-IN" b="1"/>
              <a:t>No tolerance band provided. Thus, FMV as per new formula method will be taken as full value of consideration, even if difference in FMV and the sale consideration is marginal.</a:t>
            </a:r>
            <a:endParaRPr/>
          </a:p>
          <a:p>
            <a:pPr marL="91440" lvl="0" indent="-129222" algn="l" rtl="0">
              <a:lnSpc>
                <a:spcPct val="90000"/>
              </a:lnSpc>
              <a:spcBef>
                <a:spcPts val="1400"/>
              </a:spcBef>
              <a:spcAft>
                <a:spcPts val="0"/>
              </a:spcAft>
              <a:buSzPct val="100000"/>
              <a:buFont typeface="Noto Sans Symbols"/>
              <a:buChar char="❑"/>
            </a:pPr>
            <a:r>
              <a:rPr lang="en-IN" b="1"/>
              <a:t>Double taxation. Tax in the hand of seller under section 50CA and tax in the hand of buyer under section 56(2)(x) if the sale consideration is less then the FMV.</a:t>
            </a:r>
            <a:endParaRPr/>
          </a:p>
        </p:txBody>
      </p:sp>
      <p:sp>
        <p:nvSpPr>
          <p:cNvPr id="552" name="Google Shape;552;p4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64</a:t>
            </a:fld>
            <a:endParaRPr/>
          </a:p>
        </p:txBody>
      </p:sp>
      <p:sp>
        <p:nvSpPr>
          <p:cNvPr id="553" name="Google Shape;553;p41"/>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2"/>
          <p:cNvSpPr txBox="1">
            <a:spLocks noGrp="1"/>
          </p:cNvSpPr>
          <p:nvPr>
            <p:ph type="title"/>
          </p:nvPr>
        </p:nvSpPr>
        <p:spPr>
          <a:xfrm>
            <a:off x="1024128" y="585216"/>
            <a:ext cx="10314432" cy="1499616"/>
          </a:xfrm>
          <a:prstGeom prst="rect">
            <a:avLst/>
          </a:prstGeom>
          <a:solidFill>
            <a:srgbClr val="7CE1E7"/>
          </a:solid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FF0000"/>
              </a:buClr>
              <a:buSzPts val="2400"/>
              <a:buFont typeface="Times New Roman"/>
              <a:buNone/>
            </a:pPr>
            <a:r>
              <a:rPr lang="en-IN" sz="2400" b="1">
                <a:solidFill>
                  <a:srgbClr val="FF0000"/>
                </a:solidFill>
                <a:latin typeface="Times New Roman"/>
                <a:ea typeface="Times New Roman"/>
                <a:cs typeface="Times New Roman"/>
                <a:sym typeface="Times New Roman"/>
              </a:rPr>
              <a:t>WHERE UNQUOTED EQUITY SHARES ARE CONTRIBUTED BY A PARTNER TO A FIRM, THE QUESTION WILL ARISE WHETHER THE PROVISIONS OF SECTION 50CA WOULD OVERRIDE THE PROVISION OF SECTION 45(3) OR VICE VERSA.</a:t>
            </a:r>
            <a:br>
              <a:rPr lang="en-IN" sz="2000" b="1">
                <a:solidFill>
                  <a:srgbClr val="FF0000"/>
                </a:solidFill>
              </a:rPr>
            </a:br>
            <a:endParaRPr sz="2000"/>
          </a:p>
        </p:txBody>
      </p:sp>
      <p:sp>
        <p:nvSpPr>
          <p:cNvPr id="559" name="Google Shape;559;p42"/>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0" i="0">
                <a:solidFill>
                  <a:srgbClr val="000000"/>
                </a:solidFill>
                <a:latin typeface="Times New Roman"/>
                <a:ea typeface="Times New Roman"/>
                <a:cs typeface="Times New Roman"/>
                <a:sym typeface="Times New Roman"/>
              </a:rPr>
              <a:t>45(</a:t>
            </a:r>
            <a:r>
              <a:rPr lang="en-IN" b="0" i="1">
                <a:solidFill>
                  <a:srgbClr val="000000"/>
                </a:solidFill>
                <a:latin typeface="Times New Roman"/>
                <a:ea typeface="Times New Roman"/>
                <a:cs typeface="Times New Roman"/>
                <a:sym typeface="Times New Roman"/>
              </a:rPr>
              <a:t>3</a:t>
            </a:r>
            <a:r>
              <a:rPr lang="en-IN" b="0" i="0">
                <a:solidFill>
                  <a:srgbClr val="000000"/>
                </a:solidFill>
                <a:latin typeface="Times New Roman"/>
                <a:ea typeface="Times New Roman"/>
                <a:cs typeface="Times New Roman"/>
                <a:sym typeface="Times New Roman"/>
              </a:rPr>
              <a:t>) The profits or gains arising from the </a:t>
            </a:r>
            <a:r>
              <a:rPr lang="en-IN" b="0" i="0">
                <a:solidFill>
                  <a:srgbClr val="FF0000"/>
                </a:solidFill>
                <a:latin typeface="Times New Roman"/>
                <a:ea typeface="Times New Roman"/>
                <a:cs typeface="Times New Roman"/>
                <a:sym typeface="Times New Roman"/>
              </a:rPr>
              <a:t>TRANSFER OF A CAPITAL ASSET </a:t>
            </a:r>
            <a:r>
              <a:rPr lang="en-IN" b="0" i="0">
                <a:solidFill>
                  <a:srgbClr val="000000"/>
                </a:solidFill>
                <a:latin typeface="Times New Roman"/>
                <a:ea typeface="Times New Roman"/>
                <a:cs typeface="Times New Roman"/>
                <a:sym typeface="Times New Roman"/>
              </a:rPr>
              <a:t>by a person to a firm or other association of persons or body of individuals (not being a company or a co-operative society) in which he is or becomes a partner or member, </a:t>
            </a:r>
            <a:r>
              <a:rPr lang="en-IN" b="0" i="0">
                <a:solidFill>
                  <a:srgbClr val="FF0000"/>
                </a:solidFill>
                <a:latin typeface="Times New Roman"/>
                <a:ea typeface="Times New Roman"/>
                <a:cs typeface="Times New Roman"/>
                <a:sym typeface="Times New Roman"/>
              </a:rPr>
              <a:t>by way of capital contribution or otherwise</a:t>
            </a:r>
            <a:r>
              <a:rPr lang="en-IN" b="0" i="0">
                <a:solidFill>
                  <a:srgbClr val="000000"/>
                </a:solidFill>
                <a:latin typeface="Times New Roman"/>
                <a:ea typeface="Times New Roman"/>
                <a:cs typeface="Times New Roman"/>
                <a:sym typeface="Times New Roman"/>
              </a:rPr>
              <a:t>, shall be chargeable to tax as his income of the previous year in which such transfer takes place and, for the purposes of section 48, </a:t>
            </a:r>
            <a:r>
              <a:rPr lang="en-IN" b="1" i="0">
                <a:solidFill>
                  <a:srgbClr val="FF0000"/>
                </a:solidFill>
                <a:highlight>
                  <a:srgbClr val="FFFF00"/>
                </a:highlight>
                <a:latin typeface="Times New Roman"/>
                <a:ea typeface="Times New Roman"/>
                <a:cs typeface="Times New Roman"/>
                <a:sym typeface="Times New Roman"/>
              </a:rPr>
              <a:t>THE AMOUNT RECORDED IN THE BOOKS OF ACCOUNT OF THE FIRM</a:t>
            </a:r>
            <a:r>
              <a:rPr lang="en-IN" b="0" i="0">
                <a:solidFill>
                  <a:srgbClr val="000000"/>
                </a:solidFill>
                <a:highlight>
                  <a:srgbClr val="FFFF00"/>
                </a:highlight>
                <a:latin typeface="Times New Roman"/>
                <a:ea typeface="Times New Roman"/>
                <a:cs typeface="Times New Roman"/>
                <a:sym typeface="Times New Roman"/>
              </a:rPr>
              <a:t>,</a:t>
            </a:r>
            <a:r>
              <a:rPr lang="en-IN" b="0" i="0">
                <a:solidFill>
                  <a:srgbClr val="000000"/>
                </a:solidFill>
                <a:latin typeface="Times New Roman"/>
                <a:ea typeface="Times New Roman"/>
                <a:cs typeface="Times New Roman"/>
                <a:sym typeface="Times New Roman"/>
              </a:rPr>
              <a:t> association or body as the value of the capital asset </a:t>
            </a:r>
            <a:r>
              <a:rPr lang="en-IN" b="1" i="0">
                <a:solidFill>
                  <a:srgbClr val="FF0000"/>
                </a:solidFill>
                <a:latin typeface="Times New Roman"/>
                <a:ea typeface="Times New Roman"/>
                <a:cs typeface="Times New Roman"/>
                <a:sym typeface="Times New Roman"/>
              </a:rPr>
              <a:t>shall be deemed to be the full value of the consideration</a:t>
            </a:r>
            <a:r>
              <a:rPr lang="en-IN" b="0" i="0">
                <a:solidFill>
                  <a:srgbClr val="000000"/>
                </a:solidFill>
                <a:latin typeface="Times New Roman"/>
                <a:ea typeface="Times New Roman"/>
                <a:cs typeface="Times New Roman"/>
                <a:sym typeface="Times New Roman"/>
              </a:rPr>
              <a:t> received or accruing as a result of the transfer of the capital asset.</a:t>
            </a:r>
            <a:endParaRPr/>
          </a:p>
        </p:txBody>
      </p:sp>
      <p:sp>
        <p:nvSpPr>
          <p:cNvPr id="560" name="Google Shape;560;p4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3"/>
          <p:cNvSpPr txBox="1">
            <a:spLocks noGrp="1"/>
          </p:cNvSpPr>
          <p:nvPr>
            <p:ph type="title"/>
          </p:nvPr>
        </p:nvSpPr>
        <p:spPr>
          <a:xfrm>
            <a:off x="814808" y="153440"/>
            <a:ext cx="1686021" cy="7829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3200"/>
              <a:buFont typeface="Twentieth Century"/>
              <a:buNone/>
            </a:pPr>
            <a:r>
              <a:rPr lang="en-IN" sz="3200"/>
              <a:t>EXAMPLES</a:t>
            </a:r>
            <a:endParaRPr/>
          </a:p>
        </p:txBody>
      </p:sp>
      <p:sp>
        <p:nvSpPr>
          <p:cNvPr id="566" name="Google Shape;566;p4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66</a:t>
            </a:fld>
            <a:endParaRPr/>
          </a:p>
        </p:txBody>
      </p:sp>
      <p:graphicFrame>
        <p:nvGraphicFramePr>
          <p:cNvPr id="567" name="Google Shape;567;p43"/>
          <p:cNvGraphicFramePr/>
          <p:nvPr/>
        </p:nvGraphicFramePr>
        <p:xfrm>
          <a:off x="1117073" y="1289420"/>
          <a:ext cx="9720275" cy="2225100"/>
        </p:xfrm>
        <a:graphic>
          <a:graphicData uri="http://schemas.openxmlformats.org/drawingml/2006/table">
            <a:tbl>
              <a:tblPr firstRow="1" bandRow="1">
                <a:noFill/>
                <a:tableStyleId>{6CDB9847-9D10-46ED-94A6-88D7D6E6D2BA}</a:tableStyleId>
              </a:tblPr>
              <a:tblGrid>
                <a:gridCol w="3493200">
                  <a:extLst>
                    <a:ext uri="{9D8B030D-6E8A-4147-A177-3AD203B41FA5}">
                      <a16:colId xmlns:a16="http://schemas.microsoft.com/office/drawing/2014/main" val="20000"/>
                    </a:ext>
                  </a:extLst>
                </a:gridCol>
                <a:gridCol w="1366925">
                  <a:extLst>
                    <a:ext uri="{9D8B030D-6E8A-4147-A177-3AD203B41FA5}">
                      <a16:colId xmlns:a16="http://schemas.microsoft.com/office/drawing/2014/main" val="20001"/>
                    </a:ext>
                  </a:extLst>
                </a:gridCol>
                <a:gridCol w="3625700">
                  <a:extLst>
                    <a:ext uri="{9D8B030D-6E8A-4147-A177-3AD203B41FA5}">
                      <a16:colId xmlns:a16="http://schemas.microsoft.com/office/drawing/2014/main" val="20002"/>
                    </a:ext>
                  </a:extLst>
                </a:gridCol>
                <a:gridCol w="12344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IN" sz="1800"/>
                        <a:t>Liabilities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IN" sz="1800"/>
                        <a:t>Share Capital</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IN" sz="1800"/>
                        <a:t>      Ram</a:t>
                      </a:r>
                      <a:endParaRPr/>
                    </a:p>
                  </a:txBody>
                  <a:tcPr marL="91450" marR="91450" marT="45725" marB="45725"/>
                </a:tc>
                <a:tc>
                  <a:txBody>
                    <a:bodyPr/>
                    <a:lstStyle/>
                    <a:p>
                      <a:pPr marL="0" marR="0" lvl="0" indent="0" algn="r" rtl="0">
                        <a:spcBef>
                          <a:spcPts val="0"/>
                        </a:spcBef>
                        <a:spcAft>
                          <a:spcPts val="0"/>
                        </a:spcAft>
                        <a:buNone/>
                      </a:pPr>
                      <a:r>
                        <a:rPr lang="en-IN" sz="1800"/>
                        <a:t>5000000</a:t>
                      </a:r>
                      <a:endParaRPr/>
                    </a:p>
                  </a:txBody>
                  <a:tcPr marL="91450" marR="91450" marT="45725" marB="45725"/>
                </a:tc>
                <a:tc>
                  <a:txBody>
                    <a:bodyPr/>
                    <a:lstStyle/>
                    <a:p>
                      <a:pPr marL="0" marR="0" lvl="0" indent="0" algn="l" rtl="0">
                        <a:spcBef>
                          <a:spcPts val="0"/>
                        </a:spcBef>
                        <a:spcAft>
                          <a:spcPts val="0"/>
                        </a:spcAft>
                        <a:buNone/>
                      </a:pPr>
                      <a:r>
                        <a:rPr lang="en-IN" sz="1800"/>
                        <a:t>Land &amp; Building</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IN" sz="1800"/>
                        <a:t>      Sita</a:t>
                      </a:r>
                      <a:endParaRPr/>
                    </a:p>
                  </a:txBody>
                  <a:tcPr marL="91450" marR="91450" marT="45725" marB="45725"/>
                </a:tc>
                <a:tc>
                  <a:txBody>
                    <a:bodyPr/>
                    <a:lstStyle/>
                    <a:p>
                      <a:pPr marL="0" marR="0" lvl="0" indent="0" algn="r" rtl="0">
                        <a:spcBef>
                          <a:spcPts val="0"/>
                        </a:spcBef>
                        <a:spcAft>
                          <a:spcPts val="0"/>
                        </a:spcAft>
                        <a:buNone/>
                      </a:pPr>
                      <a:r>
                        <a:rPr lang="en-IN" sz="1800"/>
                        <a:t>5000000</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5"/>
                  </a:ext>
                </a:extLst>
              </a:tr>
            </a:tbl>
          </a:graphicData>
        </a:graphic>
      </p:graphicFrame>
      <p:sp>
        <p:nvSpPr>
          <p:cNvPr id="568" name="Google Shape;568;p43"/>
          <p:cNvSpPr txBox="1"/>
          <p:nvPr/>
        </p:nvSpPr>
        <p:spPr>
          <a:xfrm>
            <a:off x="3687676" y="544402"/>
            <a:ext cx="4816648" cy="914671"/>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ctr" rtl="0">
              <a:lnSpc>
                <a:spcPct val="80000"/>
              </a:lnSpc>
              <a:spcBef>
                <a:spcPts val="0"/>
              </a:spcBef>
              <a:spcAft>
                <a:spcPts val="0"/>
              </a:spcAft>
              <a:buClr>
                <a:srgbClr val="0C0C0C"/>
              </a:buClr>
              <a:buSzPct val="100000"/>
              <a:buFont typeface="Twentieth Century"/>
              <a:buNone/>
            </a:pPr>
            <a:r>
              <a:rPr lang="en-IN" sz="3200" cap="none">
                <a:solidFill>
                  <a:srgbClr val="0C0C0C"/>
                </a:solidFill>
                <a:latin typeface="Twentieth Century"/>
                <a:ea typeface="Twentieth Century"/>
                <a:cs typeface="Twentieth Century"/>
                <a:sym typeface="Twentieth Century"/>
              </a:rPr>
              <a:t>ABC INDIA PVT. LTD.</a:t>
            </a:r>
            <a:endParaRPr/>
          </a:p>
          <a:p>
            <a:pPr marL="0" marR="0" lvl="0" indent="0" algn="ctr" rtl="0">
              <a:lnSpc>
                <a:spcPct val="80000"/>
              </a:lnSpc>
              <a:spcBef>
                <a:spcPts val="0"/>
              </a:spcBef>
              <a:spcAft>
                <a:spcPts val="0"/>
              </a:spcAft>
              <a:buClr>
                <a:srgbClr val="0C0C0C"/>
              </a:buClr>
              <a:buSzPct val="100000"/>
              <a:buFont typeface="Twentieth Century"/>
              <a:buNone/>
            </a:pPr>
            <a:r>
              <a:rPr lang="en-IN" sz="3200" cap="none">
                <a:solidFill>
                  <a:srgbClr val="0C0C0C"/>
                </a:solidFill>
                <a:latin typeface="Twentieth Century"/>
                <a:ea typeface="Twentieth Century"/>
                <a:cs typeface="Twentieth Century"/>
                <a:sym typeface="Twentieth Century"/>
              </a:rPr>
              <a:t>BALANCE SHEET AS ON 31</a:t>
            </a:r>
            <a:r>
              <a:rPr lang="en-IN" sz="3200" cap="none" baseline="30000">
                <a:solidFill>
                  <a:srgbClr val="0C0C0C"/>
                </a:solidFill>
                <a:latin typeface="Twentieth Century"/>
                <a:ea typeface="Twentieth Century"/>
                <a:cs typeface="Twentieth Century"/>
                <a:sym typeface="Twentieth Century"/>
              </a:rPr>
              <a:t>ST</a:t>
            </a:r>
            <a:r>
              <a:rPr lang="en-IN" sz="3200" cap="none">
                <a:solidFill>
                  <a:srgbClr val="0C0C0C"/>
                </a:solidFill>
                <a:latin typeface="Twentieth Century"/>
                <a:ea typeface="Twentieth Century"/>
                <a:cs typeface="Twentieth Century"/>
                <a:sym typeface="Twentieth Century"/>
              </a:rPr>
              <a:t> MARCH 2010</a:t>
            </a:r>
            <a:endParaRPr/>
          </a:p>
        </p:txBody>
      </p:sp>
      <p:sp>
        <p:nvSpPr>
          <p:cNvPr id="569" name="Google Shape;569;p43"/>
          <p:cNvSpPr txBox="1"/>
          <p:nvPr/>
        </p:nvSpPr>
        <p:spPr>
          <a:xfrm>
            <a:off x="2928285" y="3544280"/>
            <a:ext cx="60978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wentieth Century"/>
                <a:ea typeface="Twentieth Century"/>
                <a:cs typeface="Twentieth Century"/>
                <a:sym typeface="Twentieth Century"/>
              </a:rPr>
              <a:t>ABC INDIA PVT. LTD.</a:t>
            </a:r>
            <a:endParaRPr/>
          </a:p>
          <a:p>
            <a:pPr marL="0" marR="0" lvl="0" indent="0" algn="ctr" rtl="0">
              <a:spcBef>
                <a:spcPts val="0"/>
              </a:spcBef>
              <a:spcAft>
                <a:spcPts val="0"/>
              </a:spcAft>
              <a:buNone/>
            </a:pPr>
            <a:r>
              <a:rPr lang="en-IN" sz="1800">
                <a:solidFill>
                  <a:schemeClr val="dk1"/>
                </a:solidFill>
                <a:latin typeface="Twentieth Century"/>
                <a:ea typeface="Twentieth Century"/>
                <a:cs typeface="Twentieth Century"/>
                <a:sym typeface="Twentieth Century"/>
              </a:rPr>
              <a:t>Balance sheet as on 31</a:t>
            </a:r>
            <a:r>
              <a:rPr lang="en-IN" sz="1800" baseline="30000">
                <a:solidFill>
                  <a:schemeClr val="dk1"/>
                </a:solidFill>
                <a:latin typeface="Twentieth Century"/>
                <a:ea typeface="Twentieth Century"/>
                <a:cs typeface="Twentieth Century"/>
                <a:sym typeface="Twentieth Century"/>
              </a:rPr>
              <a:t>st</a:t>
            </a:r>
            <a:r>
              <a:rPr lang="en-IN" sz="1800">
                <a:solidFill>
                  <a:schemeClr val="dk1"/>
                </a:solidFill>
                <a:latin typeface="Twentieth Century"/>
                <a:ea typeface="Twentieth Century"/>
                <a:cs typeface="Twentieth Century"/>
                <a:sym typeface="Twentieth Century"/>
              </a:rPr>
              <a:t> march 2016</a:t>
            </a:r>
            <a:endParaRPr/>
          </a:p>
        </p:txBody>
      </p:sp>
      <p:graphicFrame>
        <p:nvGraphicFramePr>
          <p:cNvPr id="570" name="Google Shape;570;p43"/>
          <p:cNvGraphicFramePr/>
          <p:nvPr/>
        </p:nvGraphicFramePr>
        <p:xfrm>
          <a:off x="1117073" y="4190611"/>
          <a:ext cx="9720275" cy="2225100"/>
        </p:xfrm>
        <a:graphic>
          <a:graphicData uri="http://schemas.openxmlformats.org/drawingml/2006/table">
            <a:tbl>
              <a:tblPr firstRow="1" bandRow="1">
                <a:noFill/>
                <a:tableStyleId>{6CDB9847-9D10-46ED-94A6-88D7D6E6D2BA}</a:tableStyleId>
              </a:tblPr>
              <a:tblGrid>
                <a:gridCol w="3493200">
                  <a:extLst>
                    <a:ext uri="{9D8B030D-6E8A-4147-A177-3AD203B41FA5}">
                      <a16:colId xmlns:a16="http://schemas.microsoft.com/office/drawing/2014/main" val="20000"/>
                    </a:ext>
                  </a:extLst>
                </a:gridCol>
                <a:gridCol w="1366925">
                  <a:extLst>
                    <a:ext uri="{9D8B030D-6E8A-4147-A177-3AD203B41FA5}">
                      <a16:colId xmlns:a16="http://schemas.microsoft.com/office/drawing/2014/main" val="20001"/>
                    </a:ext>
                  </a:extLst>
                </a:gridCol>
                <a:gridCol w="3625700">
                  <a:extLst>
                    <a:ext uri="{9D8B030D-6E8A-4147-A177-3AD203B41FA5}">
                      <a16:colId xmlns:a16="http://schemas.microsoft.com/office/drawing/2014/main" val="20002"/>
                    </a:ext>
                  </a:extLst>
                </a:gridCol>
                <a:gridCol w="12344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IN" sz="1800"/>
                        <a:t>Liabilities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IN" sz="1800"/>
                        <a:t>Share Capital</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IN" sz="1800"/>
                        <a:t>      Krishna</a:t>
                      </a:r>
                      <a:endParaRPr/>
                    </a:p>
                  </a:txBody>
                  <a:tcPr marL="91450" marR="91450" marT="45725" marB="45725"/>
                </a:tc>
                <a:tc>
                  <a:txBody>
                    <a:bodyPr/>
                    <a:lstStyle/>
                    <a:p>
                      <a:pPr marL="0" marR="0" lvl="0" indent="0" algn="r" rtl="0">
                        <a:spcBef>
                          <a:spcPts val="0"/>
                        </a:spcBef>
                        <a:spcAft>
                          <a:spcPts val="0"/>
                        </a:spcAft>
                        <a:buNone/>
                      </a:pPr>
                      <a:r>
                        <a:rPr lang="en-IN" sz="1800"/>
                        <a:t>5000000</a:t>
                      </a:r>
                      <a:endParaRPr/>
                    </a:p>
                  </a:txBody>
                  <a:tcPr marL="91450" marR="91450" marT="45725" marB="45725"/>
                </a:tc>
                <a:tc>
                  <a:txBody>
                    <a:bodyPr/>
                    <a:lstStyle/>
                    <a:p>
                      <a:pPr marL="0" marR="0" lvl="0" indent="0" algn="l" rtl="0">
                        <a:spcBef>
                          <a:spcPts val="0"/>
                        </a:spcBef>
                        <a:spcAft>
                          <a:spcPts val="0"/>
                        </a:spcAft>
                        <a:buNone/>
                      </a:pPr>
                      <a:r>
                        <a:rPr lang="en-IN" sz="1800"/>
                        <a:t>Land &amp; Building</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IN" sz="1800"/>
                        <a:t>      Radha</a:t>
                      </a:r>
                      <a:endParaRPr/>
                    </a:p>
                  </a:txBody>
                  <a:tcPr marL="91450" marR="91450" marT="45725" marB="45725"/>
                </a:tc>
                <a:tc>
                  <a:txBody>
                    <a:bodyPr/>
                    <a:lstStyle/>
                    <a:p>
                      <a:pPr marL="0" marR="0" lvl="0" indent="0" algn="r" rtl="0">
                        <a:spcBef>
                          <a:spcPts val="0"/>
                        </a:spcBef>
                        <a:spcAft>
                          <a:spcPts val="0"/>
                        </a:spcAft>
                        <a:buNone/>
                      </a:pPr>
                      <a:r>
                        <a:rPr lang="en-IN" sz="1800"/>
                        <a:t>5000000</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4"/>
          <p:cNvSpPr txBox="1">
            <a:spLocks noGrp="1"/>
          </p:cNvSpPr>
          <p:nvPr>
            <p:ph type="body" idx="1"/>
          </p:nvPr>
        </p:nvSpPr>
        <p:spPr>
          <a:xfrm>
            <a:off x="934320" y="1675276"/>
            <a:ext cx="9720073" cy="4894489"/>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1">
                <a:solidFill>
                  <a:srgbClr val="0070C0"/>
                </a:solidFill>
              </a:rPr>
              <a:t>Section 56(2)(x):</a:t>
            </a:r>
            <a:endParaRPr>
              <a:solidFill>
                <a:srgbClr val="0070C0"/>
              </a:solidFill>
            </a:endParaRPr>
          </a:p>
          <a:p>
            <a:pPr marL="91440" lvl="0" indent="-139700" algn="l" rtl="0">
              <a:lnSpc>
                <a:spcPct val="90000"/>
              </a:lnSpc>
              <a:spcBef>
                <a:spcPts val="1400"/>
              </a:spcBef>
              <a:spcAft>
                <a:spcPts val="0"/>
              </a:spcAft>
              <a:buSzPts val="2200"/>
              <a:buChar char=" "/>
            </a:pPr>
            <a:r>
              <a:rPr lang="en-IN"/>
              <a:t>If the buyer </a:t>
            </a:r>
            <a:r>
              <a:rPr lang="en-IN" b="1">
                <a:solidFill>
                  <a:srgbClr val="FF0000"/>
                </a:solidFill>
              </a:rPr>
              <a:t>acquires/receives unquoted equity shares</a:t>
            </a:r>
            <a:r>
              <a:rPr lang="en-IN"/>
              <a:t> from a seller which is less than the FMV of such shares, </a:t>
            </a:r>
            <a:endParaRPr/>
          </a:p>
          <a:p>
            <a:pPr marL="91440" lvl="0" indent="-139700" algn="l" rtl="0">
              <a:lnSpc>
                <a:spcPct val="90000"/>
              </a:lnSpc>
              <a:spcBef>
                <a:spcPts val="1400"/>
              </a:spcBef>
              <a:spcAft>
                <a:spcPts val="0"/>
              </a:spcAft>
              <a:buSzPts val="2200"/>
              <a:buChar char=" "/>
            </a:pPr>
            <a:r>
              <a:rPr lang="en-IN"/>
              <a:t>the </a:t>
            </a:r>
            <a:r>
              <a:rPr lang="en-IN" b="1">
                <a:solidFill>
                  <a:srgbClr val="FF0000"/>
                </a:solidFill>
              </a:rPr>
              <a:t>difference between the FMV of the shares and actual price paid</a:t>
            </a:r>
            <a:r>
              <a:rPr lang="en-IN"/>
              <a:t> by the buyer (in so much as it exceeds Rs. 50,000/-) will be taxable in the hands of the buyer under the head "Income from Other Sources.“</a:t>
            </a:r>
            <a:endParaRPr/>
          </a:p>
          <a:p>
            <a:pPr marL="91440" lvl="0" indent="0" algn="l" rtl="0">
              <a:lnSpc>
                <a:spcPct val="90000"/>
              </a:lnSpc>
              <a:spcBef>
                <a:spcPts val="1400"/>
              </a:spcBef>
              <a:spcAft>
                <a:spcPts val="0"/>
              </a:spcAft>
              <a:buSzPts val="2200"/>
              <a:buNone/>
            </a:pPr>
            <a:endParaRPr/>
          </a:p>
          <a:p>
            <a:pPr marL="91440" lvl="0" indent="-139700" algn="l" rtl="0">
              <a:lnSpc>
                <a:spcPct val="90000"/>
              </a:lnSpc>
              <a:spcBef>
                <a:spcPts val="1400"/>
              </a:spcBef>
              <a:spcAft>
                <a:spcPts val="0"/>
              </a:spcAft>
              <a:buSzPts val="2200"/>
              <a:buChar char=" "/>
            </a:pPr>
            <a:r>
              <a:rPr lang="en-IN"/>
              <a:t>It is </a:t>
            </a:r>
            <a:r>
              <a:rPr lang="en-IN" b="1">
                <a:solidFill>
                  <a:srgbClr val="FF0000"/>
                </a:solidFill>
                <a:highlight>
                  <a:srgbClr val="FFFF00"/>
                </a:highlight>
              </a:rPr>
              <a:t>important to note</a:t>
            </a:r>
            <a:r>
              <a:rPr lang="en-IN"/>
              <a:t> here that both these sections are applicable </a:t>
            </a:r>
            <a:r>
              <a:rPr lang="en-IN" b="1">
                <a:solidFill>
                  <a:srgbClr val="FF0000"/>
                </a:solidFill>
              </a:rPr>
              <a:t>ONLY</a:t>
            </a:r>
            <a:r>
              <a:rPr lang="en-IN"/>
              <a:t> </a:t>
            </a:r>
            <a:endParaRPr/>
          </a:p>
          <a:p>
            <a:pPr marL="91440" lvl="0" indent="-139700" algn="l" rtl="0">
              <a:lnSpc>
                <a:spcPct val="90000"/>
              </a:lnSpc>
              <a:spcBef>
                <a:spcPts val="1400"/>
              </a:spcBef>
              <a:spcAft>
                <a:spcPts val="0"/>
              </a:spcAft>
              <a:buSzPts val="2200"/>
              <a:buChar char=" "/>
            </a:pPr>
            <a:r>
              <a:rPr lang="en-IN"/>
              <a:t>when the </a:t>
            </a:r>
            <a:r>
              <a:rPr lang="en-IN" b="1">
                <a:solidFill>
                  <a:srgbClr val="FF0000"/>
                </a:solidFill>
              </a:rPr>
              <a:t>seller or the buyer holds the shares as Capital Asset ie. As Investment</a:t>
            </a:r>
            <a:r>
              <a:rPr lang="en-IN"/>
              <a:t>. </a:t>
            </a:r>
            <a:endParaRPr/>
          </a:p>
          <a:p>
            <a:pPr marL="91440" lvl="0" indent="-139700" algn="l" rtl="0">
              <a:lnSpc>
                <a:spcPct val="90000"/>
              </a:lnSpc>
              <a:spcBef>
                <a:spcPts val="1400"/>
              </a:spcBef>
              <a:spcAft>
                <a:spcPts val="0"/>
              </a:spcAft>
              <a:buSzPts val="2200"/>
              <a:buChar char=" "/>
            </a:pPr>
            <a:r>
              <a:rPr lang="en-IN" b="1">
                <a:solidFill>
                  <a:srgbClr val="00B050"/>
                </a:solidFill>
              </a:rPr>
              <a:t>This is not applicable when the shares are held as Stock in Trade.</a:t>
            </a:r>
            <a:endParaRPr/>
          </a:p>
          <a:p>
            <a:pPr marL="91440" lvl="0" indent="0" algn="l" rtl="0">
              <a:lnSpc>
                <a:spcPct val="90000"/>
              </a:lnSpc>
              <a:spcBef>
                <a:spcPts val="1400"/>
              </a:spcBef>
              <a:spcAft>
                <a:spcPts val="0"/>
              </a:spcAft>
              <a:buSzPts val="2200"/>
              <a:buNone/>
            </a:pPr>
            <a:endParaRPr/>
          </a:p>
        </p:txBody>
      </p:sp>
      <p:sp>
        <p:nvSpPr>
          <p:cNvPr id="576" name="Google Shape;576;p4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67</a:t>
            </a:fld>
            <a:endParaRPr/>
          </a:p>
        </p:txBody>
      </p:sp>
      <p:sp>
        <p:nvSpPr>
          <p:cNvPr id="577" name="Google Shape;577;p44"/>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
        <p:nvSpPr>
          <p:cNvPr id="578" name="Google Shape;578;p44"/>
          <p:cNvSpPr txBox="1"/>
          <p:nvPr/>
        </p:nvSpPr>
        <p:spPr>
          <a:xfrm>
            <a:off x="934320" y="682925"/>
            <a:ext cx="10633566" cy="707886"/>
          </a:xfrm>
          <a:prstGeom prst="rect">
            <a:avLst/>
          </a:prstGeom>
          <a:solidFill>
            <a:srgbClr val="7CE1E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a:solidFill>
                  <a:srgbClr val="0070C0"/>
                </a:solidFill>
                <a:latin typeface="Twentieth Century"/>
                <a:ea typeface="Twentieth Century"/>
                <a:cs typeface="Twentieth Century"/>
                <a:sym typeface="Twentieth Century"/>
              </a:rPr>
              <a:t>Section 56(2)(x):</a:t>
            </a:r>
            <a:endParaRPr sz="4000">
              <a:solidFill>
                <a:srgbClr val="0070C0"/>
              </a:solidFill>
              <a:latin typeface="Twentieth Century"/>
              <a:ea typeface="Twentieth Century"/>
              <a:cs typeface="Twentieth Century"/>
              <a:sym typeface="Twentieth Century"/>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5"/>
          <p:cNvSpPr txBox="1">
            <a:spLocks noGrp="1"/>
          </p:cNvSpPr>
          <p:nvPr>
            <p:ph type="body" idx="1"/>
          </p:nvPr>
        </p:nvSpPr>
        <p:spPr>
          <a:xfrm>
            <a:off x="1024128" y="933651"/>
            <a:ext cx="10583939" cy="5375709"/>
          </a:xfrm>
          <a:prstGeom prst="rect">
            <a:avLst/>
          </a:prstGeom>
          <a:noFill/>
          <a:ln>
            <a:noFill/>
          </a:ln>
        </p:spPr>
        <p:txBody>
          <a:bodyPr spcFirstLastPara="1" wrap="square" lIns="45700" tIns="45700" rIns="45700" bIns="45700" anchor="t" anchorCtr="0">
            <a:normAutofit lnSpcReduction="10000"/>
          </a:bodyPr>
          <a:lstStyle/>
          <a:p>
            <a:pPr marL="91440" lvl="0" indent="-228600" algn="l" rtl="0">
              <a:lnSpc>
                <a:spcPct val="90000"/>
              </a:lnSpc>
              <a:spcBef>
                <a:spcPts val="0"/>
              </a:spcBef>
              <a:spcAft>
                <a:spcPts val="0"/>
              </a:spcAft>
              <a:buSzPts val="3600"/>
              <a:buChar char=" "/>
            </a:pPr>
            <a:r>
              <a:rPr lang="en-IN" sz="3600" b="0" i="0">
                <a:solidFill>
                  <a:srgbClr val="444444"/>
                </a:solidFill>
                <a:latin typeface="Times New Roman"/>
                <a:ea typeface="Times New Roman"/>
                <a:cs typeface="Times New Roman"/>
                <a:sym typeface="Times New Roman"/>
              </a:rPr>
              <a:t>56(2)(x) where any person </a:t>
            </a:r>
            <a:r>
              <a:rPr lang="en-IN" sz="3600" b="1" i="0">
                <a:solidFill>
                  <a:srgbClr val="FF0000"/>
                </a:solidFill>
                <a:latin typeface="Times New Roman"/>
                <a:ea typeface="Times New Roman"/>
                <a:cs typeface="Times New Roman"/>
                <a:sym typeface="Times New Roman"/>
              </a:rPr>
              <a:t>RECEIVES</a:t>
            </a:r>
            <a:r>
              <a:rPr lang="en-IN" sz="3600" b="0" i="0">
                <a:solidFill>
                  <a:srgbClr val="444444"/>
                </a:solidFill>
                <a:latin typeface="Times New Roman"/>
                <a:ea typeface="Times New Roman"/>
                <a:cs typeface="Times New Roman"/>
                <a:sym typeface="Times New Roman"/>
              </a:rPr>
              <a:t>, in any previous year, from any person or persons on or after the 1st day of April, 2017,—</a:t>
            </a:r>
            <a:endParaRPr/>
          </a:p>
          <a:p>
            <a:pPr marL="91440" lvl="0" indent="-203200" algn="just" rtl="0">
              <a:lnSpc>
                <a:spcPct val="90000"/>
              </a:lnSpc>
              <a:spcBef>
                <a:spcPts val="1400"/>
              </a:spcBef>
              <a:spcAft>
                <a:spcPts val="0"/>
              </a:spcAft>
              <a:buSzPts val="3200"/>
              <a:buChar char=" "/>
            </a:pPr>
            <a:r>
              <a:rPr lang="en-IN" sz="3200" b="1" i="0">
                <a:solidFill>
                  <a:srgbClr val="FF0000"/>
                </a:solidFill>
                <a:latin typeface="Times New Roman"/>
                <a:ea typeface="Times New Roman"/>
                <a:cs typeface="Times New Roman"/>
                <a:sym typeface="Times New Roman"/>
              </a:rPr>
              <a:t> (</a:t>
            </a:r>
            <a:r>
              <a:rPr lang="en-IN" sz="3200" b="1" i="1">
                <a:solidFill>
                  <a:srgbClr val="FF0000"/>
                </a:solidFill>
                <a:latin typeface="Times New Roman"/>
                <a:ea typeface="Times New Roman"/>
                <a:cs typeface="Times New Roman"/>
                <a:sym typeface="Times New Roman"/>
              </a:rPr>
              <a:t>c</a:t>
            </a:r>
            <a:r>
              <a:rPr lang="en-IN" sz="3200" b="1" i="0">
                <a:solidFill>
                  <a:srgbClr val="FF0000"/>
                </a:solidFill>
                <a:latin typeface="Times New Roman"/>
                <a:ea typeface="Times New Roman"/>
                <a:cs typeface="Times New Roman"/>
                <a:sym typeface="Times New Roman"/>
              </a:rPr>
              <a:t>) any property, other than immovable property,—</a:t>
            </a:r>
            <a:endParaRPr/>
          </a:p>
          <a:p>
            <a:pPr marL="91440" lvl="0" indent="-203200" algn="just" rtl="0">
              <a:lnSpc>
                <a:spcPct val="90000"/>
              </a:lnSpc>
              <a:spcBef>
                <a:spcPts val="1600"/>
              </a:spcBef>
              <a:spcAft>
                <a:spcPts val="0"/>
              </a:spcAft>
              <a:buSzPts val="3200"/>
              <a:buChar char=" "/>
            </a:pPr>
            <a:r>
              <a:rPr lang="en-IN" sz="3200" b="0" i="0">
                <a:solidFill>
                  <a:srgbClr val="444444"/>
                </a:solidFill>
                <a:latin typeface="Times New Roman"/>
                <a:ea typeface="Times New Roman"/>
                <a:cs typeface="Times New Roman"/>
                <a:sym typeface="Times New Roman"/>
              </a:rPr>
              <a:t> (</a:t>
            </a:r>
            <a:r>
              <a:rPr lang="en-IN" sz="3200" b="0" i="1">
                <a:solidFill>
                  <a:srgbClr val="444444"/>
                </a:solidFill>
                <a:latin typeface="Times New Roman"/>
                <a:ea typeface="Times New Roman"/>
                <a:cs typeface="Times New Roman"/>
                <a:sym typeface="Times New Roman"/>
              </a:rPr>
              <a:t>A</a:t>
            </a:r>
            <a:r>
              <a:rPr lang="en-IN" sz="3200" b="0" i="0">
                <a:solidFill>
                  <a:srgbClr val="444444"/>
                </a:solidFill>
                <a:latin typeface="Times New Roman"/>
                <a:ea typeface="Times New Roman"/>
                <a:cs typeface="Times New Roman"/>
                <a:sym typeface="Times New Roman"/>
              </a:rPr>
              <a:t>) </a:t>
            </a:r>
            <a:r>
              <a:rPr lang="en-IN" sz="3200" b="0" i="0">
                <a:solidFill>
                  <a:srgbClr val="FF0000"/>
                </a:solidFill>
                <a:latin typeface="Times New Roman"/>
                <a:ea typeface="Times New Roman"/>
                <a:cs typeface="Times New Roman"/>
                <a:sym typeface="Times New Roman"/>
              </a:rPr>
              <a:t>without consideration</a:t>
            </a:r>
            <a:r>
              <a:rPr lang="en-IN" sz="3200" b="0" i="0">
                <a:solidFill>
                  <a:srgbClr val="444444"/>
                </a:solidFill>
                <a:latin typeface="Times New Roman"/>
                <a:ea typeface="Times New Roman"/>
                <a:cs typeface="Times New Roman"/>
                <a:sym typeface="Times New Roman"/>
              </a:rPr>
              <a:t>, the aggregate </a:t>
            </a:r>
            <a:r>
              <a:rPr lang="en-IN" sz="3200" b="0" i="0">
                <a:solidFill>
                  <a:srgbClr val="0070C0"/>
                </a:solidFill>
                <a:latin typeface="Times New Roman"/>
                <a:ea typeface="Times New Roman"/>
                <a:cs typeface="Times New Roman"/>
                <a:sym typeface="Times New Roman"/>
              </a:rPr>
              <a:t>FAIR MARKET VALUE </a:t>
            </a:r>
            <a:r>
              <a:rPr lang="en-IN" sz="3200" b="0" i="0">
                <a:solidFill>
                  <a:srgbClr val="444444"/>
                </a:solidFill>
                <a:latin typeface="Times New Roman"/>
                <a:ea typeface="Times New Roman"/>
                <a:cs typeface="Times New Roman"/>
                <a:sym typeface="Times New Roman"/>
              </a:rPr>
              <a:t>of which exceeds fifty thousand rupees, the whole of the aggregate fair market value of such property;</a:t>
            </a:r>
            <a:endParaRPr/>
          </a:p>
          <a:p>
            <a:pPr marL="91440" lvl="0" indent="-203200" algn="just" rtl="0">
              <a:lnSpc>
                <a:spcPct val="90000"/>
              </a:lnSpc>
              <a:spcBef>
                <a:spcPts val="1600"/>
              </a:spcBef>
              <a:spcAft>
                <a:spcPts val="0"/>
              </a:spcAft>
              <a:buSzPts val="3200"/>
              <a:buChar char=" "/>
            </a:pPr>
            <a:r>
              <a:rPr lang="en-IN" sz="3200" b="0" i="0">
                <a:solidFill>
                  <a:srgbClr val="444444"/>
                </a:solidFill>
                <a:latin typeface="Times New Roman"/>
                <a:ea typeface="Times New Roman"/>
                <a:cs typeface="Times New Roman"/>
                <a:sym typeface="Times New Roman"/>
              </a:rPr>
              <a:t> (</a:t>
            </a:r>
            <a:r>
              <a:rPr lang="en-IN" sz="3200" b="0" i="1">
                <a:solidFill>
                  <a:srgbClr val="444444"/>
                </a:solidFill>
                <a:latin typeface="Times New Roman"/>
                <a:ea typeface="Times New Roman"/>
                <a:cs typeface="Times New Roman"/>
                <a:sym typeface="Times New Roman"/>
              </a:rPr>
              <a:t>B</a:t>
            </a:r>
            <a:r>
              <a:rPr lang="en-IN" sz="3200" b="0" i="0">
                <a:solidFill>
                  <a:srgbClr val="444444"/>
                </a:solidFill>
                <a:latin typeface="Times New Roman"/>
                <a:ea typeface="Times New Roman"/>
                <a:cs typeface="Times New Roman"/>
                <a:sym typeface="Times New Roman"/>
              </a:rPr>
              <a:t>) </a:t>
            </a:r>
            <a:r>
              <a:rPr lang="en-IN" sz="3200" b="0" i="0">
                <a:solidFill>
                  <a:srgbClr val="FF0000"/>
                </a:solidFill>
                <a:latin typeface="Times New Roman"/>
                <a:ea typeface="Times New Roman"/>
                <a:cs typeface="Times New Roman"/>
                <a:sym typeface="Times New Roman"/>
              </a:rPr>
              <a:t>for a consideration </a:t>
            </a:r>
            <a:r>
              <a:rPr lang="en-IN" sz="3200" b="0" i="0">
                <a:solidFill>
                  <a:srgbClr val="444444"/>
                </a:solidFill>
                <a:latin typeface="Times New Roman"/>
                <a:ea typeface="Times New Roman"/>
                <a:cs typeface="Times New Roman"/>
                <a:sym typeface="Times New Roman"/>
              </a:rPr>
              <a:t>which is less than the aggregate </a:t>
            </a:r>
            <a:r>
              <a:rPr lang="en-IN" sz="3200" b="0" i="0">
                <a:solidFill>
                  <a:srgbClr val="0070C0"/>
                </a:solidFill>
                <a:latin typeface="Times New Roman"/>
                <a:ea typeface="Times New Roman"/>
                <a:cs typeface="Times New Roman"/>
                <a:sym typeface="Times New Roman"/>
              </a:rPr>
              <a:t>FAIR MARKET VALUE </a:t>
            </a:r>
            <a:r>
              <a:rPr lang="en-IN" sz="3200" b="0" i="0">
                <a:solidFill>
                  <a:srgbClr val="444444"/>
                </a:solidFill>
                <a:latin typeface="Times New Roman"/>
                <a:ea typeface="Times New Roman"/>
                <a:cs typeface="Times New Roman"/>
                <a:sym typeface="Times New Roman"/>
              </a:rPr>
              <a:t>of the property by an amount exceeding fifty thousand rupees, the aggregate fair market value of such property as exceeds such consideration :</a:t>
            </a:r>
            <a:endParaRPr/>
          </a:p>
          <a:p>
            <a:pPr marL="91440" lvl="0" indent="0" algn="l" rtl="0">
              <a:lnSpc>
                <a:spcPct val="90000"/>
              </a:lnSpc>
              <a:spcBef>
                <a:spcPts val="1600"/>
              </a:spcBef>
              <a:spcAft>
                <a:spcPts val="0"/>
              </a:spcAft>
              <a:buSzPts val="3600"/>
              <a:buNone/>
            </a:pPr>
            <a:endParaRPr sz="3600"/>
          </a:p>
        </p:txBody>
      </p:sp>
      <p:sp>
        <p:nvSpPr>
          <p:cNvPr id="584" name="Google Shape;584;p4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68</a:t>
            </a:fld>
            <a:endParaRPr/>
          </a:p>
        </p:txBody>
      </p:sp>
      <p:sp>
        <p:nvSpPr>
          <p:cNvPr id="585" name="Google Shape;585;p45"/>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6"/>
          <p:cNvSpPr txBox="1">
            <a:spLocks noGrp="1"/>
          </p:cNvSpPr>
          <p:nvPr>
            <p:ph type="body" idx="1"/>
          </p:nvPr>
        </p:nvSpPr>
        <p:spPr>
          <a:xfrm>
            <a:off x="1024128" y="340242"/>
            <a:ext cx="9720073" cy="5969118"/>
          </a:xfrm>
          <a:prstGeom prst="rect">
            <a:avLst/>
          </a:prstGeom>
          <a:noFill/>
          <a:ln>
            <a:noFill/>
          </a:ln>
        </p:spPr>
        <p:txBody>
          <a:bodyPr spcFirstLastPara="1" wrap="square" lIns="45700" tIns="45700" rIns="45700" bIns="45700" anchor="t" anchorCtr="0">
            <a:normAutofit lnSpcReduction="10000"/>
          </a:bodyPr>
          <a:lstStyle/>
          <a:p>
            <a:pPr marL="91440" lvl="0" indent="-139700" algn="l" rtl="0">
              <a:lnSpc>
                <a:spcPct val="90000"/>
              </a:lnSpc>
              <a:spcBef>
                <a:spcPts val="0"/>
              </a:spcBef>
              <a:spcAft>
                <a:spcPts val="0"/>
              </a:spcAft>
              <a:buSzPts val="2200"/>
              <a:buChar char=" "/>
            </a:pPr>
            <a:r>
              <a:rPr lang="en-IN" b="1">
                <a:solidFill>
                  <a:srgbClr val="FF0000"/>
                </a:solidFill>
              </a:rPr>
              <a:t>Any such shares received by the buyer </a:t>
            </a:r>
            <a:r>
              <a:rPr lang="en-IN">
                <a:solidFill>
                  <a:srgbClr val="0070C0"/>
                </a:solidFill>
              </a:rPr>
              <a:t>Under the following circumstances </a:t>
            </a:r>
            <a:r>
              <a:rPr lang="en-IN" b="1">
                <a:solidFill>
                  <a:srgbClr val="FF0000"/>
                </a:solidFill>
              </a:rPr>
              <a:t>would be outside the ambit of section 56(2)(x)</a:t>
            </a:r>
            <a:r>
              <a:rPr lang="en-IN">
                <a:solidFill>
                  <a:srgbClr val="0070C0"/>
                </a:solidFill>
              </a:rPr>
              <a:t> –</a:t>
            </a:r>
            <a:endParaRPr/>
          </a:p>
          <a:p>
            <a:pPr marL="91440" lvl="0" indent="0" algn="l" rtl="0">
              <a:lnSpc>
                <a:spcPct val="90000"/>
              </a:lnSpc>
              <a:spcBef>
                <a:spcPts val="1400"/>
              </a:spcBef>
              <a:spcAft>
                <a:spcPts val="0"/>
              </a:spcAft>
              <a:buSzPts val="2200"/>
              <a:buNone/>
            </a:pPr>
            <a:endParaRPr>
              <a:solidFill>
                <a:srgbClr val="0070C0"/>
              </a:solidFill>
            </a:endParaRPr>
          </a:p>
          <a:p>
            <a:pPr marL="514350" lvl="0" indent="-514350" algn="l" rtl="0">
              <a:lnSpc>
                <a:spcPct val="90000"/>
              </a:lnSpc>
              <a:spcBef>
                <a:spcPts val="1400"/>
              </a:spcBef>
              <a:spcAft>
                <a:spcPts val="0"/>
              </a:spcAft>
              <a:buSzPts val="2200"/>
              <a:buFont typeface="Twentieth Century"/>
              <a:buAutoNum type="romanLcPeriod"/>
            </a:pPr>
            <a:r>
              <a:rPr lang="en-IN"/>
              <a:t>from any relative; or</a:t>
            </a:r>
            <a:endParaRPr/>
          </a:p>
          <a:p>
            <a:pPr marL="514350" lvl="0" indent="-514350" algn="l" rtl="0">
              <a:lnSpc>
                <a:spcPct val="90000"/>
              </a:lnSpc>
              <a:spcBef>
                <a:spcPts val="1400"/>
              </a:spcBef>
              <a:spcAft>
                <a:spcPts val="0"/>
              </a:spcAft>
              <a:buSzPts val="2200"/>
              <a:buFont typeface="Twentieth Century"/>
              <a:buAutoNum type="romanLcPeriod"/>
            </a:pPr>
            <a:r>
              <a:rPr lang="en-IN"/>
              <a:t>on the occasion of the marriage of the individual; or</a:t>
            </a:r>
            <a:endParaRPr/>
          </a:p>
          <a:p>
            <a:pPr marL="514350" lvl="0" indent="-514350" algn="l" rtl="0">
              <a:lnSpc>
                <a:spcPct val="90000"/>
              </a:lnSpc>
              <a:spcBef>
                <a:spcPts val="1400"/>
              </a:spcBef>
              <a:spcAft>
                <a:spcPts val="0"/>
              </a:spcAft>
              <a:buSzPts val="2200"/>
              <a:buFont typeface="Twentieth Century"/>
              <a:buAutoNum type="romanLcPeriod"/>
            </a:pPr>
            <a:r>
              <a:rPr lang="en-IN"/>
              <a:t>under a will or by way of inheritance; or</a:t>
            </a:r>
            <a:endParaRPr/>
          </a:p>
          <a:p>
            <a:pPr marL="514350" lvl="0" indent="-514350" algn="l" rtl="0">
              <a:lnSpc>
                <a:spcPct val="90000"/>
              </a:lnSpc>
              <a:spcBef>
                <a:spcPts val="1400"/>
              </a:spcBef>
              <a:spcAft>
                <a:spcPts val="0"/>
              </a:spcAft>
              <a:buSzPts val="2200"/>
              <a:buFont typeface="Twentieth Century"/>
              <a:buAutoNum type="romanLcPeriod"/>
            </a:pPr>
            <a:r>
              <a:rPr lang="en-IN"/>
              <a:t>in contemplation of death of the payer or donor; or</a:t>
            </a:r>
            <a:endParaRPr/>
          </a:p>
          <a:p>
            <a:pPr marL="514350" lvl="0" indent="-514350" algn="l" rtl="0">
              <a:lnSpc>
                <a:spcPct val="90000"/>
              </a:lnSpc>
              <a:spcBef>
                <a:spcPts val="1400"/>
              </a:spcBef>
              <a:spcAft>
                <a:spcPts val="0"/>
              </a:spcAft>
              <a:buSzPts val="2200"/>
              <a:buFont typeface="Twentieth Century"/>
              <a:buAutoNum type="romanLcPeriod"/>
            </a:pPr>
            <a:r>
              <a:rPr lang="en-IN"/>
              <a:t>from any local authority; or</a:t>
            </a:r>
            <a:endParaRPr/>
          </a:p>
          <a:p>
            <a:pPr marL="514350" lvl="0" indent="-514350" algn="l" rtl="0">
              <a:lnSpc>
                <a:spcPct val="90000"/>
              </a:lnSpc>
              <a:spcBef>
                <a:spcPts val="1400"/>
              </a:spcBef>
              <a:spcAft>
                <a:spcPts val="0"/>
              </a:spcAft>
              <a:buSzPts val="2200"/>
              <a:buFont typeface="Twentieth Century"/>
              <a:buAutoNum type="romanLcPeriod"/>
            </a:pPr>
            <a:r>
              <a:rPr lang="en-IN"/>
              <a:t>from any trust or institution referred to in section 10(23C); or</a:t>
            </a:r>
            <a:endParaRPr/>
          </a:p>
          <a:p>
            <a:pPr marL="514350" lvl="0" indent="-514350" algn="l" rtl="0">
              <a:lnSpc>
                <a:spcPct val="90000"/>
              </a:lnSpc>
              <a:spcBef>
                <a:spcPts val="1400"/>
              </a:spcBef>
              <a:spcAft>
                <a:spcPts val="0"/>
              </a:spcAft>
              <a:buSzPts val="2200"/>
              <a:buFont typeface="Twentieth Century"/>
              <a:buAutoNum type="romanLcPeriod"/>
            </a:pPr>
            <a:r>
              <a:rPr lang="en-IN"/>
              <a:t>from any trust or institution registered under section 12AA; or</a:t>
            </a:r>
            <a:endParaRPr/>
          </a:p>
          <a:p>
            <a:pPr marL="514350" lvl="0" indent="-514350" algn="l" rtl="0">
              <a:lnSpc>
                <a:spcPct val="90000"/>
              </a:lnSpc>
              <a:spcBef>
                <a:spcPts val="1400"/>
              </a:spcBef>
              <a:spcAft>
                <a:spcPts val="0"/>
              </a:spcAft>
              <a:buSzPts val="2200"/>
              <a:buFont typeface="Twentieth Century"/>
              <a:buAutoNum type="romanLcPeriod"/>
            </a:pPr>
            <a:r>
              <a:rPr lang="en-IN"/>
              <a:t>by way of transaction not regarded as transfer under specific circumstances as stated under Section 47; or</a:t>
            </a:r>
            <a:endParaRPr/>
          </a:p>
          <a:p>
            <a:pPr marL="514350" lvl="0" indent="-514350" algn="l" rtl="0">
              <a:lnSpc>
                <a:spcPct val="90000"/>
              </a:lnSpc>
              <a:spcBef>
                <a:spcPts val="1400"/>
              </a:spcBef>
              <a:spcAft>
                <a:spcPts val="0"/>
              </a:spcAft>
              <a:buSzPts val="2200"/>
              <a:buFont typeface="Twentieth Century"/>
              <a:buAutoNum type="romanLcPeriod"/>
            </a:pPr>
            <a:r>
              <a:rPr lang="en-IN"/>
              <a:t>from an individual by a trust created solely for the benefit of relative of the individual.</a:t>
            </a:r>
            <a:endParaRPr/>
          </a:p>
          <a:p>
            <a:pPr marL="91440" lvl="0" indent="0" algn="l" rtl="0">
              <a:lnSpc>
                <a:spcPct val="90000"/>
              </a:lnSpc>
              <a:spcBef>
                <a:spcPts val="1400"/>
              </a:spcBef>
              <a:spcAft>
                <a:spcPts val="0"/>
              </a:spcAft>
              <a:buSzPts val="2200"/>
              <a:buNone/>
            </a:pPr>
            <a:endParaRPr/>
          </a:p>
        </p:txBody>
      </p:sp>
      <p:sp>
        <p:nvSpPr>
          <p:cNvPr id="591" name="Google Shape;591;p4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69</a:t>
            </a:fld>
            <a:endParaRPr/>
          </a:p>
        </p:txBody>
      </p:sp>
      <p:sp>
        <p:nvSpPr>
          <p:cNvPr id="592" name="Google Shape;592;p46"/>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854007" y="882504"/>
            <a:ext cx="10820542" cy="5528929"/>
          </a:xfrm>
          <a:prstGeom prst="rect">
            <a:avLst/>
          </a:prstGeom>
          <a:noFill/>
          <a:ln>
            <a:noFill/>
          </a:ln>
        </p:spPr>
        <p:txBody>
          <a:bodyPr spcFirstLastPara="1" wrap="square" lIns="45700" tIns="45700" rIns="45700" bIns="45700" anchor="t" anchorCtr="0">
            <a:normAutofit/>
          </a:bodyPr>
          <a:lstStyle/>
          <a:p>
            <a:pPr marL="128016" lvl="1" indent="0" algn="l" rtl="0">
              <a:lnSpc>
                <a:spcPct val="90000"/>
              </a:lnSpc>
              <a:spcBef>
                <a:spcPts val="0"/>
              </a:spcBef>
              <a:spcAft>
                <a:spcPts val="0"/>
              </a:spcAft>
              <a:buSzPts val="4800"/>
              <a:buNone/>
            </a:pPr>
            <a:r>
              <a:rPr lang="en-IN" sz="4800">
                <a:solidFill>
                  <a:srgbClr val="374151"/>
                </a:solidFill>
                <a:latin typeface="Quattrocento Sans"/>
                <a:ea typeface="Quattrocento Sans"/>
                <a:cs typeface="Quattrocento Sans"/>
                <a:sym typeface="Quattrocento Sans"/>
              </a:rPr>
              <a:t>It arises at the early stage of any transaction, strategy review, decision making or settlement of disputes.</a:t>
            </a:r>
            <a:endParaRPr/>
          </a:p>
          <a:p>
            <a:pPr marL="91440" lvl="0" indent="-85090" algn="l" rtl="0">
              <a:lnSpc>
                <a:spcPct val="90000"/>
              </a:lnSpc>
              <a:spcBef>
                <a:spcPts val="1600"/>
              </a:spcBef>
              <a:spcAft>
                <a:spcPts val="0"/>
              </a:spcAft>
              <a:buSzPts val="100"/>
              <a:buNone/>
            </a:pPr>
            <a:endParaRPr sz="100">
              <a:solidFill>
                <a:srgbClr val="374151"/>
              </a:solidFill>
              <a:latin typeface="Quattrocento Sans"/>
              <a:ea typeface="Quattrocento Sans"/>
              <a:cs typeface="Quattrocento Sans"/>
              <a:sym typeface="Quattrocento Sans"/>
            </a:endParaRPr>
          </a:p>
          <a:p>
            <a:pPr marL="91440" lvl="0" indent="-279400" algn="l" rtl="0">
              <a:lnSpc>
                <a:spcPct val="90000"/>
              </a:lnSpc>
              <a:spcBef>
                <a:spcPts val="1400"/>
              </a:spcBef>
              <a:spcAft>
                <a:spcPts val="0"/>
              </a:spcAft>
              <a:buSzPts val="4400"/>
              <a:buChar char=" "/>
            </a:pPr>
            <a:r>
              <a:rPr lang="en-IN" sz="4400">
                <a:solidFill>
                  <a:srgbClr val="374151"/>
                </a:solidFill>
                <a:latin typeface="Quattrocento Sans"/>
                <a:ea typeface="Quattrocento Sans"/>
                <a:cs typeface="Quattrocento Sans"/>
                <a:sym typeface="Quattrocento Sans"/>
              </a:rPr>
              <a:t>The goal of valuation is to estimate what a reasonable person might pay or receive for a particular asset under specific circumstances.</a:t>
            </a:r>
            <a:endParaRPr sz="4800"/>
          </a:p>
        </p:txBody>
      </p:sp>
      <p:sp>
        <p:nvSpPr>
          <p:cNvPr id="125" name="Google Shape;125;p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a:t>
            </a:fld>
            <a:endParaRPr/>
          </a:p>
        </p:txBody>
      </p:sp>
      <p:sp>
        <p:nvSpPr>
          <p:cNvPr id="126" name="Google Shape;126;p4"/>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0C0C0C"/>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7"/>
          <p:cNvSpPr txBox="1">
            <a:spLocks noGrp="1"/>
          </p:cNvSpPr>
          <p:nvPr>
            <p:ph type="body" idx="1"/>
          </p:nvPr>
        </p:nvSpPr>
        <p:spPr>
          <a:xfrm>
            <a:off x="1024128" y="574158"/>
            <a:ext cx="9720073" cy="5312292"/>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1">
                <a:solidFill>
                  <a:srgbClr val="0070C0"/>
                </a:solidFill>
              </a:rPr>
              <a:t>Diluting impact on buyer:  Section 49(4) –</a:t>
            </a:r>
            <a:endParaRPr/>
          </a:p>
          <a:p>
            <a:pPr marL="91440" lvl="0" indent="0" algn="l" rtl="0">
              <a:lnSpc>
                <a:spcPct val="90000"/>
              </a:lnSpc>
              <a:spcBef>
                <a:spcPts val="1400"/>
              </a:spcBef>
              <a:spcAft>
                <a:spcPts val="0"/>
              </a:spcAft>
              <a:buSzPts val="2200"/>
              <a:buNone/>
            </a:pPr>
            <a:endParaRPr>
              <a:solidFill>
                <a:srgbClr val="0070C0"/>
              </a:solidFill>
            </a:endParaRPr>
          </a:p>
          <a:p>
            <a:pPr marL="91440" lvl="0" indent="-139700" algn="l" rtl="0">
              <a:lnSpc>
                <a:spcPct val="90000"/>
              </a:lnSpc>
              <a:spcBef>
                <a:spcPts val="1400"/>
              </a:spcBef>
              <a:spcAft>
                <a:spcPts val="0"/>
              </a:spcAft>
              <a:buSzPts val="2200"/>
              <a:buChar char=" "/>
            </a:pPr>
            <a:r>
              <a:rPr lang="en-IN"/>
              <a:t>In the event when under section 56(2)(x), the buyer is charged to tax on the difference between the FMP of the shares and the actual price paid by the buyer, </a:t>
            </a:r>
            <a:endParaRPr/>
          </a:p>
          <a:p>
            <a:pPr marL="91440" lvl="0" indent="-139700" algn="l" rtl="0">
              <a:lnSpc>
                <a:spcPct val="90000"/>
              </a:lnSpc>
              <a:spcBef>
                <a:spcPts val="1400"/>
              </a:spcBef>
              <a:spcAft>
                <a:spcPts val="0"/>
              </a:spcAft>
              <a:buSzPts val="2200"/>
              <a:buChar char=" "/>
            </a:pPr>
            <a:r>
              <a:rPr lang="en-IN"/>
              <a:t>Section 49(4) comes to the rescue of such buyers. </a:t>
            </a:r>
            <a:endParaRPr/>
          </a:p>
          <a:p>
            <a:pPr marL="91440" lvl="0" indent="-139700" algn="l" rtl="0">
              <a:lnSpc>
                <a:spcPct val="90000"/>
              </a:lnSpc>
              <a:spcBef>
                <a:spcPts val="1400"/>
              </a:spcBef>
              <a:spcAft>
                <a:spcPts val="0"/>
              </a:spcAft>
              <a:buSzPts val="2200"/>
              <a:buChar char=" "/>
            </a:pPr>
            <a:r>
              <a:rPr lang="en-IN"/>
              <a:t>According to this section, whenever this buyer sells these shares, </a:t>
            </a:r>
            <a:r>
              <a:rPr lang="en-IN">
                <a:solidFill>
                  <a:srgbClr val="FF0000"/>
                </a:solidFill>
              </a:rPr>
              <a:t>the cost of acquisition will be taken to be value which has been considered for the purpose of Section 56(2)(x)</a:t>
            </a:r>
            <a:r>
              <a:rPr lang="en-IN"/>
              <a:t>. </a:t>
            </a:r>
            <a:endParaRPr/>
          </a:p>
          <a:p>
            <a:pPr marL="91440" lvl="0" indent="0" algn="l" rtl="0">
              <a:lnSpc>
                <a:spcPct val="90000"/>
              </a:lnSpc>
              <a:spcBef>
                <a:spcPts val="1400"/>
              </a:spcBef>
              <a:spcAft>
                <a:spcPts val="0"/>
              </a:spcAft>
              <a:buSzPts val="2200"/>
              <a:buNone/>
            </a:pPr>
            <a:endParaRPr/>
          </a:p>
          <a:p>
            <a:pPr marL="91440" lvl="0" indent="-139700" algn="l" rtl="0">
              <a:lnSpc>
                <a:spcPct val="90000"/>
              </a:lnSpc>
              <a:spcBef>
                <a:spcPts val="1400"/>
              </a:spcBef>
              <a:spcAft>
                <a:spcPts val="0"/>
              </a:spcAft>
              <a:buSzPts val="2200"/>
              <a:buChar char=" "/>
            </a:pPr>
            <a:r>
              <a:rPr lang="en-IN"/>
              <a:t>Thus, the buyer will be saved from double taxation on the differential amount.</a:t>
            </a:r>
            <a:endParaRPr/>
          </a:p>
          <a:p>
            <a:pPr marL="91440" lvl="0" indent="0" algn="l" rtl="0">
              <a:lnSpc>
                <a:spcPct val="90000"/>
              </a:lnSpc>
              <a:spcBef>
                <a:spcPts val="1400"/>
              </a:spcBef>
              <a:spcAft>
                <a:spcPts val="0"/>
              </a:spcAft>
              <a:buSzPts val="2200"/>
              <a:buNone/>
            </a:pPr>
            <a:endParaRPr/>
          </a:p>
        </p:txBody>
      </p:sp>
      <p:sp>
        <p:nvSpPr>
          <p:cNvPr id="598" name="Google Shape;598;p4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70</a:t>
            </a:fld>
            <a:endParaRPr/>
          </a:p>
        </p:txBody>
      </p:sp>
      <p:sp>
        <p:nvSpPr>
          <p:cNvPr id="599" name="Google Shape;599;p47"/>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8"/>
          <p:cNvSpPr txBox="1">
            <a:spLocks noGrp="1"/>
          </p:cNvSpPr>
          <p:nvPr>
            <p:ph type="body" idx="1"/>
          </p:nvPr>
        </p:nvSpPr>
        <p:spPr>
          <a:xfrm>
            <a:off x="1062228" y="4572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1"/>
              <a:t>Example : section 50CA &amp; section 56(2)(x)</a:t>
            </a:r>
            <a:endParaRPr/>
          </a:p>
          <a:p>
            <a:pPr marL="91440" lvl="0" indent="-139700" algn="l" rtl="0">
              <a:lnSpc>
                <a:spcPct val="90000"/>
              </a:lnSpc>
              <a:spcBef>
                <a:spcPts val="1400"/>
              </a:spcBef>
              <a:spcAft>
                <a:spcPts val="0"/>
              </a:spcAft>
              <a:buSzPts val="2200"/>
              <a:buChar char=" "/>
            </a:pPr>
            <a:r>
              <a:rPr lang="en-IN"/>
              <a:t>Buyer: - A 					Seller: - B</a:t>
            </a:r>
            <a:endParaRPr/>
          </a:p>
          <a:p>
            <a:pPr marL="91440" lvl="0" indent="-139700" algn="l" rtl="0">
              <a:lnSpc>
                <a:spcPct val="90000"/>
              </a:lnSpc>
              <a:spcBef>
                <a:spcPts val="1400"/>
              </a:spcBef>
              <a:spcAft>
                <a:spcPts val="0"/>
              </a:spcAft>
              <a:buSzPts val="2200"/>
              <a:buChar char=" "/>
            </a:pPr>
            <a:r>
              <a:rPr lang="en-IN" b="1">
                <a:solidFill>
                  <a:srgbClr val="FF0000"/>
                </a:solidFill>
              </a:rPr>
              <a:t>A</a:t>
            </a:r>
            <a:r>
              <a:rPr lang="en-IN"/>
              <a:t> </a:t>
            </a:r>
            <a:r>
              <a:rPr lang="en-IN" b="1">
                <a:solidFill>
                  <a:srgbClr val="FF0000"/>
                </a:solidFill>
              </a:rPr>
              <a:t>purchased</a:t>
            </a:r>
            <a:r>
              <a:rPr lang="en-IN"/>
              <a:t> 100 equity shares of unquoted company </a:t>
            </a:r>
            <a:r>
              <a:rPr lang="en-IN" b="1">
                <a:solidFill>
                  <a:srgbClr val="FF0000"/>
                </a:solidFill>
              </a:rPr>
              <a:t>from B</a:t>
            </a:r>
            <a:r>
              <a:rPr lang="en-IN"/>
              <a:t> @ Rs.600/- per share. Thus, total consideration is Rs. 60,000/-. </a:t>
            </a:r>
            <a:endParaRPr/>
          </a:p>
          <a:p>
            <a:pPr marL="91440" lvl="0" indent="-139700" algn="l" rtl="0">
              <a:lnSpc>
                <a:spcPct val="90000"/>
              </a:lnSpc>
              <a:spcBef>
                <a:spcPts val="1400"/>
              </a:spcBef>
              <a:spcAft>
                <a:spcPts val="0"/>
              </a:spcAft>
              <a:buSzPts val="2200"/>
              <a:buChar char=" "/>
            </a:pPr>
            <a:r>
              <a:rPr lang="en-IN"/>
              <a:t>B had acquired these shares @ Rs. 500/- per share i.e. Total cost for B is Rs. 50,000/-. </a:t>
            </a:r>
            <a:endParaRPr/>
          </a:p>
          <a:p>
            <a:pPr marL="91440" lvl="0" indent="-139700" algn="l" rtl="0">
              <a:lnSpc>
                <a:spcPct val="90000"/>
              </a:lnSpc>
              <a:spcBef>
                <a:spcPts val="1400"/>
              </a:spcBef>
              <a:spcAft>
                <a:spcPts val="0"/>
              </a:spcAft>
              <a:buSzPts val="2200"/>
              <a:buChar char=" "/>
            </a:pPr>
            <a:r>
              <a:rPr lang="en-IN" b="1">
                <a:solidFill>
                  <a:srgbClr val="FF0000"/>
                </a:solidFill>
              </a:rPr>
              <a:t>Current FMV is say Rs. 700/ Share.</a:t>
            </a:r>
            <a:endParaRPr/>
          </a:p>
          <a:p>
            <a:pPr marL="91440" lvl="0" indent="0" algn="l" rtl="0">
              <a:lnSpc>
                <a:spcPct val="90000"/>
              </a:lnSpc>
              <a:spcBef>
                <a:spcPts val="1400"/>
              </a:spcBef>
              <a:spcAft>
                <a:spcPts val="0"/>
              </a:spcAft>
              <a:buSzPts val="2200"/>
              <a:buNone/>
            </a:pPr>
            <a:endParaRPr/>
          </a:p>
        </p:txBody>
      </p:sp>
      <p:sp>
        <p:nvSpPr>
          <p:cNvPr id="605" name="Google Shape;605;p4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71</a:t>
            </a:fld>
            <a:endParaRPr/>
          </a:p>
        </p:txBody>
      </p:sp>
      <p:pic>
        <p:nvPicPr>
          <p:cNvPr id="606" name="Google Shape;606;p48"/>
          <p:cNvPicPr preferRelativeResize="0"/>
          <p:nvPr/>
        </p:nvPicPr>
        <p:blipFill rotWithShape="1">
          <a:blip r:embed="rId3">
            <a:alphaModFix/>
          </a:blip>
          <a:srcRect/>
          <a:stretch/>
        </p:blipFill>
        <p:spPr>
          <a:xfrm>
            <a:off x="2495550" y="3438625"/>
            <a:ext cx="7200900" cy="2943225"/>
          </a:xfrm>
          <a:prstGeom prst="rect">
            <a:avLst/>
          </a:prstGeom>
          <a:noFill/>
          <a:ln>
            <a:noFill/>
          </a:ln>
        </p:spPr>
      </p:pic>
      <p:sp>
        <p:nvSpPr>
          <p:cNvPr id="607" name="Google Shape;607;p48"/>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9"/>
          <p:cNvSpPr txBox="1">
            <a:spLocks noGrp="1"/>
          </p:cNvSpPr>
          <p:nvPr>
            <p:ph type="body" idx="1"/>
          </p:nvPr>
        </p:nvSpPr>
        <p:spPr>
          <a:xfrm>
            <a:off x="1024128" y="746760"/>
            <a:ext cx="9720073" cy="556260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1"/>
              <a:t>Impact u/s 49(4): -</a:t>
            </a:r>
            <a:endParaRPr/>
          </a:p>
          <a:p>
            <a:pPr marL="91440" lvl="0" indent="-139700" algn="l" rtl="0">
              <a:lnSpc>
                <a:spcPct val="90000"/>
              </a:lnSpc>
              <a:spcBef>
                <a:spcPts val="1400"/>
              </a:spcBef>
              <a:spcAft>
                <a:spcPts val="0"/>
              </a:spcAft>
              <a:buSzPts val="2200"/>
              <a:buChar char=" "/>
            </a:pPr>
            <a:r>
              <a:rPr lang="en-IN" b="1"/>
              <a:t>When A subsequently sell shares at (say) Rs.800/- (which is also the FMV):</a:t>
            </a:r>
            <a:endParaRPr/>
          </a:p>
          <a:p>
            <a:pPr marL="91440" lvl="0" indent="0" algn="l" rtl="0">
              <a:lnSpc>
                <a:spcPct val="90000"/>
              </a:lnSpc>
              <a:spcBef>
                <a:spcPts val="1400"/>
              </a:spcBef>
              <a:spcAft>
                <a:spcPts val="0"/>
              </a:spcAft>
              <a:buSzPts val="2200"/>
              <a:buNone/>
            </a:pPr>
            <a:endParaRPr b="1"/>
          </a:p>
          <a:p>
            <a:pPr marL="91440" lvl="0" indent="0" algn="l" rtl="0">
              <a:lnSpc>
                <a:spcPct val="90000"/>
              </a:lnSpc>
              <a:spcBef>
                <a:spcPts val="1400"/>
              </a:spcBef>
              <a:spcAft>
                <a:spcPts val="0"/>
              </a:spcAft>
              <a:buSzPts val="2200"/>
              <a:buNone/>
            </a:pPr>
            <a:endParaRPr b="1"/>
          </a:p>
          <a:p>
            <a:pPr marL="91440" lvl="0" indent="0" algn="l" rtl="0">
              <a:lnSpc>
                <a:spcPct val="90000"/>
              </a:lnSpc>
              <a:spcBef>
                <a:spcPts val="1400"/>
              </a:spcBef>
              <a:spcAft>
                <a:spcPts val="0"/>
              </a:spcAft>
              <a:buSzPts val="2200"/>
              <a:buNone/>
            </a:pPr>
            <a:endParaRPr b="1"/>
          </a:p>
          <a:p>
            <a:pPr marL="91440" lvl="0" indent="0" algn="l" rtl="0">
              <a:lnSpc>
                <a:spcPct val="90000"/>
              </a:lnSpc>
              <a:spcBef>
                <a:spcPts val="1400"/>
              </a:spcBef>
              <a:spcAft>
                <a:spcPts val="0"/>
              </a:spcAft>
              <a:buSzPts val="2200"/>
              <a:buNone/>
            </a:pPr>
            <a:endParaRPr b="1"/>
          </a:p>
          <a:p>
            <a:pPr marL="91440" lvl="0" indent="0" algn="l" rtl="0">
              <a:lnSpc>
                <a:spcPct val="90000"/>
              </a:lnSpc>
              <a:spcBef>
                <a:spcPts val="1400"/>
              </a:spcBef>
              <a:spcAft>
                <a:spcPts val="0"/>
              </a:spcAft>
              <a:buSzPts val="2200"/>
              <a:buNone/>
            </a:pPr>
            <a:endParaRPr b="1"/>
          </a:p>
          <a:p>
            <a:pPr marL="91440" lvl="0" indent="0" algn="l" rtl="0">
              <a:lnSpc>
                <a:spcPct val="90000"/>
              </a:lnSpc>
              <a:spcBef>
                <a:spcPts val="1400"/>
              </a:spcBef>
              <a:spcAft>
                <a:spcPts val="0"/>
              </a:spcAft>
              <a:buSzPts val="2200"/>
              <a:buNone/>
            </a:pPr>
            <a:endParaRPr b="1"/>
          </a:p>
          <a:p>
            <a:pPr marL="91440" lvl="0" indent="-139700" algn="l" rtl="0">
              <a:lnSpc>
                <a:spcPct val="90000"/>
              </a:lnSpc>
              <a:spcBef>
                <a:spcPts val="1400"/>
              </a:spcBef>
              <a:spcAft>
                <a:spcPts val="0"/>
              </a:spcAft>
              <a:buSzPts val="2200"/>
              <a:buChar char=" "/>
            </a:pPr>
            <a:r>
              <a:rPr lang="en-IN"/>
              <a:t>Thus, although the actual purchase price for A was only Rs. 60,000/- (but he had paid tax on FMV of Rs. 70,000/-), he will be able to claim Rs. 70,000/- as cost of shares whenever he sells these shares.</a:t>
            </a:r>
            <a:endParaRPr/>
          </a:p>
          <a:p>
            <a:pPr marL="91440" lvl="0" indent="0" algn="l" rtl="0">
              <a:lnSpc>
                <a:spcPct val="90000"/>
              </a:lnSpc>
              <a:spcBef>
                <a:spcPts val="1400"/>
              </a:spcBef>
              <a:spcAft>
                <a:spcPts val="0"/>
              </a:spcAft>
              <a:buSzPts val="2200"/>
              <a:buNone/>
            </a:pPr>
            <a:endParaRPr/>
          </a:p>
          <a:p>
            <a:pPr marL="91440" lvl="0" indent="0" algn="l" rtl="0">
              <a:lnSpc>
                <a:spcPct val="90000"/>
              </a:lnSpc>
              <a:spcBef>
                <a:spcPts val="1400"/>
              </a:spcBef>
              <a:spcAft>
                <a:spcPts val="0"/>
              </a:spcAft>
              <a:buSzPts val="2200"/>
              <a:buNone/>
            </a:pPr>
            <a:endParaRPr/>
          </a:p>
        </p:txBody>
      </p:sp>
      <p:sp>
        <p:nvSpPr>
          <p:cNvPr id="613" name="Google Shape;613;p4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72</a:t>
            </a:fld>
            <a:endParaRPr/>
          </a:p>
        </p:txBody>
      </p:sp>
      <p:graphicFrame>
        <p:nvGraphicFramePr>
          <p:cNvPr id="614" name="Google Shape;614;p49"/>
          <p:cNvGraphicFramePr/>
          <p:nvPr/>
        </p:nvGraphicFramePr>
        <p:xfrm>
          <a:off x="1225425" y="1886553"/>
          <a:ext cx="9092850" cy="2412600"/>
        </p:xfrm>
        <a:graphic>
          <a:graphicData uri="http://schemas.openxmlformats.org/drawingml/2006/table">
            <a:tbl>
              <a:tblPr firstRow="1" firstCol="1" bandRow="1">
                <a:noFill/>
                <a:tableStyleId>{6CDB9847-9D10-46ED-94A6-88D7D6E6D2BA}</a:tableStyleId>
              </a:tblPr>
              <a:tblGrid>
                <a:gridCol w="7360300">
                  <a:extLst>
                    <a:ext uri="{9D8B030D-6E8A-4147-A177-3AD203B41FA5}">
                      <a16:colId xmlns:a16="http://schemas.microsoft.com/office/drawing/2014/main" val="20000"/>
                    </a:ext>
                  </a:extLst>
                </a:gridCol>
                <a:gridCol w="1732550">
                  <a:extLst>
                    <a:ext uri="{9D8B030D-6E8A-4147-A177-3AD203B41FA5}">
                      <a16:colId xmlns:a16="http://schemas.microsoft.com/office/drawing/2014/main" val="20001"/>
                    </a:ext>
                  </a:extLst>
                </a:gridCol>
              </a:tblGrid>
              <a:tr h="804200">
                <a:tc>
                  <a:txBody>
                    <a:bodyPr/>
                    <a:lstStyle/>
                    <a:p>
                      <a:pPr marL="0" marR="0" lvl="0" indent="0" algn="l" rtl="0">
                        <a:lnSpc>
                          <a:spcPct val="44531"/>
                        </a:lnSpc>
                        <a:spcBef>
                          <a:spcPts val="0"/>
                        </a:spcBef>
                        <a:spcAft>
                          <a:spcPts val="0"/>
                        </a:spcAft>
                        <a:buNone/>
                      </a:pPr>
                      <a:endParaRPr sz="3200"/>
                    </a:p>
                    <a:p>
                      <a:pPr marL="0" marR="0" lvl="0" indent="0" algn="l" rtl="0">
                        <a:lnSpc>
                          <a:spcPct val="44531"/>
                        </a:lnSpc>
                        <a:spcBef>
                          <a:spcPts val="0"/>
                        </a:spcBef>
                        <a:spcAft>
                          <a:spcPts val="0"/>
                        </a:spcAft>
                        <a:buNone/>
                      </a:pPr>
                      <a:r>
                        <a:rPr lang="en-IN" sz="3200"/>
                        <a:t>FMV of shares (when sold)</a:t>
                      </a:r>
                      <a:endParaRPr sz="3200">
                        <a:latin typeface="Calibri"/>
                        <a:ea typeface="Calibri"/>
                        <a:cs typeface="Calibri"/>
                        <a:sym typeface="Calibri"/>
                      </a:endParaRPr>
                    </a:p>
                  </a:txBody>
                  <a:tcPr marL="31750" marR="31750" marT="28875" marB="28875"/>
                </a:tc>
                <a:tc>
                  <a:txBody>
                    <a:bodyPr/>
                    <a:lstStyle/>
                    <a:p>
                      <a:pPr marL="0" marR="0" lvl="0" indent="0" algn="l" rtl="0">
                        <a:lnSpc>
                          <a:spcPct val="44531"/>
                        </a:lnSpc>
                        <a:spcBef>
                          <a:spcPts val="0"/>
                        </a:spcBef>
                        <a:spcAft>
                          <a:spcPts val="0"/>
                        </a:spcAft>
                        <a:buNone/>
                      </a:pPr>
                      <a:endParaRPr sz="3200"/>
                    </a:p>
                    <a:p>
                      <a:pPr marL="0" marR="0" lvl="0" indent="0" algn="l" rtl="0">
                        <a:lnSpc>
                          <a:spcPct val="44531"/>
                        </a:lnSpc>
                        <a:spcBef>
                          <a:spcPts val="0"/>
                        </a:spcBef>
                        <a:spcAft>
                          <a:spcPts val="0"/>
                        </a:spcAft>
                        <a:buNone/>
                      </a:pPr>
                      <a:r>
                        <a:rPr lang="en-IN" sz="3200"/>
                        <a:t>80,000</a:t>
                      </a:r>
                      <a:endParaRPr sz="3200">
                        <a:latin typeface="Calibri"/>
                        <a:ea typeface="Calibri"/>
                        <a:cs typeface="Calibri"/>
                        <a:sym typeface="Calibri"/>
                      </a:endParaRPr>
                    </a:p>
                  </a:txBody>
                  <a:tcPr marL="31750" marR="31750" marT="28875" marB="28875"/>
                </a:tc>
                <a:extLst>
                  <a:ext uri="{0D108BD9-81ED-4DB2-BD59-A6C34878D82A}">
                    <a16:rowId xmlns:a16="http://schemas.microsoft.com/office/drawing/2014/main" val="10000"/>
                  </a:ext>
                </a:extLst>
              </a:tr>
              <a:tr h="804200">
                <a:tc>
                  <a:txBody>
                    <a:bodyPr/>
                    <a:lstStyle/>
                    <a:p>
                      <a:pPr marL="0" marR="0" lvl="0" indent="0" algn="l" rtl="0">
                        <a:lnSpc>
                          <a:spcPct val="44531"/>
                        </a:lnSpc>
                        <a:spcBef>
                          <a:spcPts val="0"/>
                        </a:spcBef>
                        <a:spcAft>
                          <a:spcPts val="0"/>
                        </a:spcAft>
                        <a:buNone/>
                      </a:pPr>
                      <a:endParaRPr sz="3200"/>
                    </a:p>
                    <a:p>
                      <a:pPr marL="0" marR="0" lvl="0" indent="0" algn="l" rtl="0">
                        <a:lnSpc>
                          <a:spcPct val="44531"/>
                        </a:lnSpc>
                        <a:spcBef>
                          <a:spcPts val="0"/>
                        </a:spcBef>
                        <a:spcAft>
                          <a:spcPts val="0"/>
                        </a:spcAft>
                        <a:buNone/>
                      </a:pPr>
                      <a:r>
                        <a:rPr lang="en-IN" sz="3200"/>
                        <a:t>Less: - FMV of shares (when purchased)</a:t>
                      </a:r>
                      <a:endParaRPr sz="3200">
                        <a:latin typeface="Calibri"/>
                        <a:ea typeface="Calibri"/>
                        <a:cs typeface="Calibri"/>
                        <a:sym typeface="Calibri"/>
                      </a:endParaRPr>
                    </a:p>
                  </a:txBody>
                  <a:tcPr marL="31750" marR="31750" marT="28875" marB="28875"/>
                </a:tc>
                <a:tc>
                  <a:txBody>
                    <a:bodyPr/>
                    <a:lstStyle/>
                    <a:p>
                      <a:pPr marL="0" marR="0" lvl="0" indent="0" algn="l" rtl="0">
                        <a:lnSpc>
                          <a:spcPct val="44531"/>
                        </a:lnSpc>
                        <a:spcBef>
                          <a:spcPts val="0"/>
                        </a:spcBef>
                        <a:spcAft>
                          <a:spcPts val="0"/>
                        </a:spcAft>
                        <a:buNone/>
                      </a:pPr>
                      <a:endParaRPr sz="3200"/>
                    </a:p>
                    <a:p>
                      <a:pPr marL="0" marR="0" lvl="0" indent="0" algn="l" rtl="0">
                        <a:lnSpc>
                          <a:spcPct val="44531"/>
                        </a:lnSpc>
                        <a:spcBef>
                          <a:spcPts val="0"/>
                        </a:spcBef>
                        <a:spcAft>
                          <a:spcPts val="0"/>
                        </a:spcAft>
                        <a:buNone/>
                      </a:pPr>
                      <a:r>
                        <a:rPr lang="en-IN" sz="3200"/>
                        <a:t>(</a:t>
                      </a:r>
                      <a:r>
                        <a:rPr lang="en-IN" sz="3200" u="sng"/>
                        <a:t>70,000)</a:t>
                      </a:r>
                      <a:endParaRPr sz="3200">
                        <a:latin typeface="Calibri"/>
                        <a:ea typeface="Calibri"/>
                        <a:cs typeface="Calibri"/>
                        <a:sym typeface="Calibri"/>
                      </a:endParaRPr>
                    </a:p>
                  </a:txBody>
                  <a:tcPr marL="31750" marR="31750" marT="28875" marB="28875"/>
                </a:tc>
                <a:extLst>
                  <a:ext uri="{0D108BD9-81ED-4DB2-BD59-A6C34878D82A}">
                    <a16:rowId xmlns:a16="http://schemas.microsoft.com/office/drawing/2014/main" val="10001"/>
                  </a:ext>
                </a:extLst>
              </a:tr>
              <a:tr h="804200">
                <a:tc>
                  <a:txBody>
                    <a:bodyPr/>
                    <a:lstStyle/>
                    <a:p>
                      <a:pPr marL="0" marR="0" lvl="0" indent="0" algn="l" rtl="0">
                        <a:lnSpc>
                          <a:spcPct val="44531"/>
                        </a:lnSpc>
                        <a:spcBef>
                          <a:spcPts val="0"/>
                        </a:spcBef>
                        <a:spcAft>
                          <a:spcPts val="0"/>
                        </a:spcAft>
                        <a:buNone/>
                      </a:pPr>
                      <a:endParaRPr sz="3200"/>
                    </a:p>
                    <a:p>
                      <a:pPr marL="0" marR="0" lvl="0" indent="0" algn="l" rtl="0">
                        <a:lnSpc>
                          <a:spcPct val="44531"/>
                        </a:lnSpc>
                        <a:spcBef>
                          <a:spcPts val="0"/>
                        </a:spcBef>
                        <a:spcAft>
                          <a:spcPts val="0"/>
                        </a:spcAft>
                        <a:buNone/>
                      </a:pPr>
                      <a:r>
                        <a:rPr lang="en-IN" sz="3200"/>
                        <a:t>Capital Gains</a:t>
                      </a:r>
                      <a:endParaRPr sz="3200">
                        <a:latin typeface="Calibri"/>
                        <a:ea typeface="Calibri"/>
                        <a:cs typeface="Calibri"/>
                        <a:sym typeface="Calibri"/>
                      </a:endParaRPr>
                    </a:p>
                  </a:txBody>
                  <a:tcPr marL="31750" marR="31750" marT="28875" marB="28875"/>
                </a:tc>
                <a:tc>
                  <a:txBody>
                    <a:bodyPr/>
                    <a:lstStyle/>
                    <a:p>
                      <a:pPr marL="0" marR="0" lvl="0" indent="0" algn="l" rtl="0">
                        <a:lnSpc>
                          <a:spcPct val="44531"/>
                        </a:lnSpc>
                        <a:spcBef>
                          <a:spcPts val="0"/>
                        </a:spcBef>
                        <a:spcAft>
                          <a:spcPts val="0"/>
                        </a:spcAft>
                        <a:buNone/>
                      </a:pPr>
                      <a:endParaRPr sz="3200" u="sng"/>
                    </a:p>
                    <a:p>
                      <a:pPr marL="0" marR="0" lvl="0" indent="0" algn="l" rtl="0">
                        <a:lnSpc>
                          <a:spcPct val="44531"/>
                        </a:lnSpc>
                        <a:spcBef>
                          <a:spcPts val="0"/>
                        </a:spcBef>
                        <a:spcAft>
                          <a:spcPts val="0"/>
                        </a:spcAft>
                        <a:buNone/>
                      </a:pPr>
                      <a:r>
                        <a:rPr lang="en-IN" sz="3200" u="sng"/>
                        <a:t>10,000</a:t>
                      </a:r>
                      <a:endParaRPr sz="3200">
                        <a:latin typeface="Calibri"/>
                        <a:ea typeface="Calibri"/>
                        <a:cs typeface="Calibri"/>
                        <a:sym typeface="Calibri"/>
                      </a:endParaRPr>
                    </a:p>
                  </a:txBody>
                  <a:tcPr marL="31750" marR="31750" marT="28875" marB="28875"/>
                </a:tc>
                <a:extLst>
                  <a:ext uri="{0D108BD9-81ED-4DB2-BD59-A6C34878D82A}">
                    <a16:rowId xmlns:a16="http://schemas.microsoft.com/office/drawing/2014/main" val="10002"/>
                  </a:ext>
                </a:extLst>
              </a:tr>
            </a:tbl>
          </a:graphicData>
        </a:graphic>
      </p:graphicFrame>
      <p:sp>
        <p:nvSpPr>
          <p:cNvPr id="615" name="Google Shape;615;p49"/>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0"/>
          <p:cNvSpPr txBox="1">
            <a:spLocks noGrp="1"/>
          </p:cNvSpPr>
          <p:nvPr>
            <p:ph type="title"/>
          </p:nvPr>
        </p:nvSpPr>
        <p:spPr>
          <a:xfrm>
            <a:off x="1117260" y="112976"/>
            <a:ext cx="10693739"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70C0"/>
              </a:buClr>
              <a:buSzPts val="5000"/>
              <a:buFont typeface="Twentieth Century"/>
              <a:buNone/>
            </a:pPr>
            <a:r>
              <a:rPr lang="en-IN">
                <a:solidFill>
                  <a:srgbClr val="0070C0"/>
                </a:solidFill>
              </a:rPr>
              <a:t>VALUATION OF </a:t>
            </a:r>
            <a:r>
              <a:rPr lang="en-IN">
                <a:solidFill>
                  <a:srgbClr val="FF0000"/>
                </a:solidFill>
              </a:rPr>
              <a:t>QUOTED</a:t>
            </a:r>
            <a:r>
              <a:rPr lang="en-IN">
                <a:solidFill>
                  <a:srgbClr val="0070C0"/>
                </a:solidFill>
              </a:rPr>
              <a:t> SHARES AS PER RULE 11UA(1)(C)(A)</a:t>
            </a:r>
            <a:endParaRPr/>
          </a:p>
        </p:txBody>
      </p:sp>
      <p:grpSp>
        <p:nvGrpSpPr>
          <p:cNvPr id="621" name="Google Shape;621;p50"/>
          <p:cNvGrpSpPr/>
          <p:nvPr/>
        </p:nvGrpSpPr>
        <p:grpSpPr>
          <a:xfrm>
            <a:off x="1851055" y="1694883"/>
            <a:ext cx="9271238" cy="4773895"/>
            <a:chOff x="827022" y="194434"/>
            <a:chExt cx="9271238" cy="4773895"/>
          </a:xfrm>
        </p:grpSpPr>
        <p:sp>
          <p:nvSpPr>
            <p:cNvPr id="622" name="Google Shape;622;p50"/>
            <p:cNvSpPr/>
            <p:nvPr/>
          </p:nvSpPr>
          <p:spPr>
            <a:xfrm>
              <a:off x="7926639" y="3627589"/>
              <a:ext cx="283254" cy="868648"/>
            </a:xfrm>
            <a:custGeom>
              <a:avLst/>
              <a:gdLst/>
              <a:ahLst/>
              <a:cxnLst/>
              <a:rect l="l" t="t" r="r" b="b"/>
              <a:pathLst>
                <a:path w="120000" h="120000" extrusionOk="0">
                  <a:moveTo>
                    <a:pt x="0" y="0"/>
                  </a:moveTo>
                  <a:lnTo>
                    <a:pt x="0" y="120000"/>
                  </a:lnTo>
                  <a:lnTo>
                    <a:pt x="120000" y="120000"/>
                  </a:lnTo>
                </a:path>
              </a:pathLst>
            </a:custGeom>
            <a:noFill/>
            <a:ln w="15875" cap="flat" cmpd="sng">
              <a:solidFill>
                <a:srgbClr val="2074B1"/>
              </a:solidFill>
              <a:prstDash val="solid"/>
              <a:round/>
              <a:headEnd type="none" w="sm" len="sm"/>
              <a:tailEnd type="none" w="sm" len="sm"/>
            </a:ln>
          </p:spPr>
        </p:sp>
        <p:sp>
          <p:nvSpPr>
            <p:cNvPr id="623" name="Google Shape;623;p50"/>
            <p:cNvSpPr/>
            <p:nvPr/>
          </p:nvSpPr>
          <p:spPr>
            <a:xfrm>
              <a:off x="6717631" y="2286849"/>
              <a:ext cx="1964354" cy="396556"/>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rgbClr val="2074B1"/>
              </a:solidFill>
              <a:prstDash val="solid"/>
              <a:round/>
              <a:headEnd type="none" w="sm" len="sm"/>
              <a:tailEnd type="none" w="sm" len="sm"/>
            </a:ln>
          </p:spPr>
        </p:sp>
        <p:sp>
          <p:nvSpPr>
            <p:cNvPr id="624" name="Google Shape;624;p50"/>
            <p:cNvSpPr/>
            <p:nvPr/>
          </p:nvSpPr>
          <p:spPr>
            <a:xfrm>
              <a:off x="4819822" y="3627589"/>
              <a:ext cx="283254" cy="868648"/>
            </a:xfrm>
            <a:custGeom>
              <a:avLst/>
              <a:gdLst/>
              <a:ahLst/>
              <a:cxnLst/>
              <a:rect l="l" t="t" r="r" b="b"/>
              <a:pathLst>
                <a:path w="120000" h="120000" extrusionOk="0">
                  <a:moveTo>
                    <a:pt x="0" y="0"/>
                  </a:moveTo>
                  <a:lnTo>
                    <a:pt x="0" y="120000"/>
                  </a:lnTo>
                  <a:lnTo>
                    <a:pt x="120000" y="120000"/>
                  </a:lnTo>
                </a:path>
              </a:pathLst>
            </a:custGeom>
            <a:noFill/>
            <a:ln w="15875" cap="flat" cmpd="sng">
              <a:solidFill>
                <a:srgbClr val="2074B1"/>
              </a:solidFill>
              <a:prstDash val="solid"/>
              <a:round/>
              <a:headEnd type="none" w="sm" len="sm"/>
              <a:tailEnd type="none" w="sm" len="sm"/>
            </a:ln>
          </p:spPr>
        </p:sp>
        <p:sp>
          <p:nvSpPr>
            <p:cNvPr id="625" name="Google Shape;625;p50"/>
            <p:cNvSpPr/>
            <p:nvPr/>
          </p:nvSpPr>
          <p:spPr>
            <a:xfrm>
              <a:off x="5575169" y="2286849"/>
              <a:ext cx="1142461" cy="396556"/>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rgbClr val="2074B1"/>
              </a:solidFill>
              <a:prstDash val="solid"/>
              <a:round/>
              <a:headEnd type="none" w="sm" len="sm"/>
              <a:tailEnd type="none" w="sm" len="sm"/>
            </a:ln>
          </p:spPr>
        </p:sp>
        <p:sp>
          <p:nvSpPr>
            <p:cNvPr id="626" name="Google Shape;626;p50"/>
            <p:cNvSpPr/>
            <p:nvPr/>
          </p:nvSpPr>
          <p:spPr>
            <a:xfrm>
              <a:off x="4767892" y="1138618"/>
              <a:ext cx="1949738" cy="204047"/>
            </a:xfrm>
            <a:custGeom>
              <a:avLst/>
              <a:gdLst/>
              <a:ahLst/>
              <a:cxnLst/>
              <a:rect l="l" t="t" r="r" b="b"/>
              <a:pathLst>
                <a:path w="120000" h="120000" extrusionOk="0">
                  <a:moveTo>
                    <a:pt x="0" y="0"/>
                  </a:moveTo>
                  <a:lnTo>
                    <a:pt x="0" y="3392"/>
                  </a:lnTo>
                  <a:lnTo>
                    <a:pt x="120000" y="3392"/>
                  </a:lnTo>
                  <a:lnTo>
                    <a:pt x="120000" y="120000"/>
                  </a:lnTo>
                </a:path>
              </a:pathLst>
            </a:custGeom>
            <a:noFill/>
            <a:ln w="15875" cap="flat" cmpd="sng">
              <a:solidFill>
                <a:srgbClr val="1B669C"/>
              </a:solidFill>
              <a:prstDash val="solid"/>
              <a:round/>
              <a:headEnd type="none" w="sm" len="sm"/>
              <a:tailEnd type="none" w="sm" len="sm"/>
            </a:ln>
          </p:spPr>
        </p:sp>
        <p:sp>
          <p:nvSpPr>
            <p:cNvPr id="627" name="Google Shape;627;p50"/>
            <p:cNvSpPr/>
            <p:nvPr/>
          </p:nvSpPr>
          <p:spPr>
            <a:xfrm>
              <a:off x="1015859" y="2286849"/>
              <a:ext cx="283254" cy="868648"/>
            </a:xfrm>
            <a:custGeom>
              <a:avLst/>
              <a:gdLst/>
              <a:ahLst/>
              <a:cxnLst/>
              <a:rect l="l" t="t" r="r" b="b"/>
              <a:pathLst>
                <a:path w="120000" h="120000" extrusionOk="0">
                  <a:moveTo>
                    <a:pt x="0" y="0"/>
                  </a:moveTo>
                  <a:lnTo>
                    <a:pt x="0" y="120000"/>
                  </a:lnTo>
                  <a:lnTo>
                    <a:pt x="120000" y="120000"/>
                  </a:lnTo>
                </a:path>
              </a:pathLst>
            </a:custGeom>
            <a:noFill/>
            <a:ln w="15875" cap="flat" cmpd="sng">
              <a:solidFill>
                <a:srgbClr val="2074B1"/>
              </a:solidFill>
              <a:prstDash val="solid"/>
              <a:round/>
              <a:headEnd type="none" w="sm" len="sm"/>
              <a:tailEnd type="none" w="sm" len="sm"/>
            </a:ln>
          </p:spPr>
        </p:sp>
        <p:sp>
          <p:nvSpPr>
            <p:cNvPr id="628" name="Google Shape;628;p50"/>
            <p:cNvSpPr/>
            <p:nvPr/>
          </p:nvSpPr>
          <p:spPr>
            <a:xfrm>
              <a:off x="1771206" y="1138618"/>
              <a:ext cx="2996686" cy="204047"/>
            </a:xfrm>
            <a:custGeom>
              <a:avLst/>
              <a:gdLst/>
              <a:ahLst/>
              <a:cxnLst/>
              <a:rect l="l" t="t" r="r" b="b"/>
              <a:pathLst>
                <a:path w="120000" h="120000" extrusionOk="0">
                  <a:moveTo>
                    <a:pt x="120000" y="0"/>
                  </a:moveTo>
                  <a:lnTo>
                    <a:pt x="120000" y="3392"/>
                  </a:lnTo>
                  <a:lnTo>
                    <a:pt x="0" y="3392"/>
                  </a:lnTo>
                  <a:lnTo>
                    <a:pt x="0" y="120000"/>
                  </a:lnTo>
                </a:path>
              </a:pathLst>
            </a:custGeom>
            <a:noFill/>
            <a:ln w="15875" cap="flat" cmpd="sng">
              <a:solidFill>
                <a:srgbClr val="1B669C"/>
              </a:solidFill>
              <a:prstDash val="solid"/>
              <a:round/>
              <a:headEnd type="none" w="sm" len="sm"/>
              <a:tailEnd type="none" w="sm" len="sm"/>
            </a:ln>
          </p:spPr>
        </p:sp>
        <p:sp>
          <p:nvSpPr>
            <p:cNvPr id="629" name="Google Shape;629;p50"/>
            <p:cNvSpPr/>
            <p:nvPr/>
          </p:nvSpPr>
          <p:spPr>
            <a:xfrm>
              <a:off x="867565" y="194434"/>
              <a:ext cx="7800653" cy="944183"/>
            </a:xfrm>
            <a:prstGeom prst="rect">
              <a:avLst/>
            </a:prstGeom>
            <a:solidFill>
              <a:srgbClr val="D60093"/>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0"/>
            <p:cNvSpPr txBox="1"/>
            <p:nvPr/>
          </p:nvSpPr>
          <p:spPr>
            <a:xfrm>
              <a:off x="867565" y="194434"/>
              <a:ext cx="7800653"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QUOTED SHARES &amp; SECURITIES UNDER RULE 11UA(1)(c)(a)</a:t>
              </a:r>
              <a:endParaRPr/>
            </a:p>
          </p:txBody>
        </p:sp>
        <p:sp>
          <p:nvSpPr>
            <p:cNvPr id="631" name="Google Shape;631;p50"/>
            <p:cNvSpPr/>
            <p:nvPr/>
          </p:nvSpPr>
          <p:spPr>
            <a:xfrm>
              <a:off x="827022" y="1342665"/>
              <a:ext cx="1888366" cy="944183"/>
            </a:xfrm>
            <a:prstGeom prst="rect">
              <a:avLst/>
            </a:prstGeom>
            <a:solidFill>
              <a:srgbClr val="00CC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0"/>
            <p:cNvSpPr txBox="1"/>
            <p:nvPr/>
          </p:nvSpPr>
          <p:spPr>
            <a:xfrm>
              <a:off x="827022" y="134266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Received through SE</a:t>
              </a:r>
              <a:endParaRPr/>
            </a:p>
          </p:txBody>
        </p:sp>
        <p:sp>
          <p:nvSpPr>
            <p:cNvPr id="633" name="Google Shape;633;p50"/>
            <p:cNvSpPr/>
            <p:nvPr/>
          </p:nvSpPr>
          <p:spPr>
            <a:xfrm>
              <a:off x="1299114" y="2683405"/>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0"/>
            <p:cNvSpPr txBox="1"/>
            <p:nvPr/>
          </p:nvSpPr>
          <p:spPr>
            <a:xfrm>
              <a:off x="1299114" y="268340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Transaction value on SE</a:t>
              </a:r>
              <a:endParaRPr/>
            </a:p>
          </p:txBody>
        </p:sp>
        <p:sp>
          <p:nvSpPr>
            <p:cNvPr id="635" name="Google Shape;635;p50"/>
            <p:cNvSpPr/>
            <p:nvPr/>
          </p:nvSpPr>
          <p:spPr>
            <a:xfrm>
              <a:off x="5773447" y="1342665"/>
              <a:ext cx="1888366" cy="944183"/>
            </a:xfrm>
            <a:prstGeom prst="rect">
              <a:avLst/>
            </a:prstGeom>
            <a:solidFill>
              <a:srgbClr val="00CC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0"/>
            <p:cNvSpPr txBox="1"/>
            <p:nvPr/>
          </p:nvSpPr>
          <p:spPr>
            <a:xfrm>
              <a:off x="5773447" y="134266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Other Mode</a:t>
              </a:r>
              <a:endParaRPr/>
            </a:p>
          </p:txBody>
        </p:sp>
        <p:sp>
          <p:nvSpPr>
            <p:cNvPr id="637" name="Google Shape;637;p50"/>
            <p:cNvSpPr/>
            <p:nvPr/>
          </p:nvSpPr>
          <p:spPr>
            <a:xfrm>
              <a:off x="4630986" y="2683405"/>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0"/>
            <p:cNvSpPr txBox="1"/>
            <p:nvPr/>
          </p:nvSpPr>
          <p:spPr>
            <a:xfrm>
              <a:off x="4630986" y="268340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Quoted on SE on transaction date</a:t>
              </a:r>
              <a:endParaRPr/>
            </a:p>
          </p:txBody>
        </p:sp>
        <p:sp>
          <p:nvSpPr>
            <p:cNvPr id="639" name="Google Shape;639;p50"/>
            <p:cNvSpPr/>
            <p:nvPr/>
          </p:nvSpPr>
          <p:spPr>
            <a:xfrm>
              <a:off x="5103077" y="4024146"/>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0"/>
            <p:cNvSpPr txBox="1"/>
            <p:nvPr/>
          </p:nvSpPr>
          <p:spPr>
            <a:xfrm>
              <a:off x="5103077" y="4024146"/>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Lowest price on that date</a:t>
              </a:r>
              <a:endParaRPr/>
            </a:p>
          </p:txBody>
        </p:sp>
        <p:sp>
          <p:nvSpPr>
            <p:cNvPr id="641" name="Google Shape;641;p50"/>
            <p:cNvSpPr/>
            <p:nvPr/>
          </p:nvSpPr>
          <p:spPr>
            <a:xfrm>
              <a:off x="7737802" y="2683405"/>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0"/>
            <p:cNvSpPr txBox="1"/>
            <p:nvPr/>
          </p:nvSpPr>
          <p:spPr>
            <a:xfrm>
              <a:off x="7737802" y="2683405"/>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Not quoted on SE on transaction date</a:t>
              </a:r>
              <a:endParaRPr/>
            </a:p>
          </p:txBody>
        </p:sp>
        <p:sp>
          <p:nvSpPr>
            <p:cNvPr id="643" name="Google Shape;643;p50"/>
            <p:cNvSpPr/>
            <p:nvPr/>
          </p:nvSpPr>
          <p:spPr>
            <a:xfrm>
              <a:off x="8209894" y="4024146"/>
              <a:ext cx="1888366" cy="944183"/>
            </a:xfrm>
            <a:prstGeom prst="rect">
              <a:avLst/>
            </a:prstGeom>
            <a:gradFill>
              <a:gsLst>
                <a:gs pos="0">
                  <a:srgbClr val="1E79B7"/>
                </a:gs>
                <a:gs pos="100000">
                  <a:srgbClr val="4294E7"/>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0"/>
            <p:cNvSpPr txBox="1"/>
            <p:nvPr/>
          </p:nvSpPr>
          <p:spPr>
            <a:xfrm>
              <a:off x="8209894" y="4024146"/>
              <a:ext cx="1888366" cy="94418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Twentieth Century"/>
                <a:buNone/>
              </a:pPr>
              <a:r>
                <a:rPr lang="en-IN" sz="2200">
                  <a:solidFill>
                    <a:schemeClr val="lt1"/>
                  </a:solidFill>
                  <a:latin typeface="Twentieth Century"/>
                  <a:ea typeface="Twentieth Century"/>
                  <a:cs typeface="Twentieth Century"/>
                  <a:sym typeface="Twentieth Century"/>
                </a:rPr>
                <a:t>Lowest price of last trade</a:t>
              </a:r>
              <a:endParaRPr/>
            </a:p>
          </p:txBody>
        </p:sp>
      </p:grpSp>
      <p:sp>
        <p:nvSpPr>
          <p:cNvPr id="645" name="Google Shape;645;p5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1"/>
          <p:cNvSpPr txBox="1">
            <a:spLocks noGrp="1"/>
          </p:cNvSpPr>
          <p:nvPr>
            <p:ph type="body" idx="1"/>
          </p:nvPr>
        </p:nvSpPr>
        <p:spPr>
          <a:xfrm>
            <a:off x="802747" y="2070928"/>
            <a:ext cx="10786872" cy="4323577"/>
          </a:xfrm>
          <a:prstGeom prst="rect">
            <a:avLst/>
          </a:prstGeom>
          <a:noFill/>
          <a:ln>
            <a:noFill/>
          </a:ln>
        </p:spPr>
        <p:txBody>
          <a:bodyPr spcFirstLastPara="1" wrap="square" lIns="45700" tIns="45700" rIns="4570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IN" sz="2000"/>
              <a:t>A – </a:t>
            </a:r>
            <a:r>
              <a:rPr lang="en-IN" sz="2400" i="1">
                <a:latin typeface="Times New Roman"/>
                <a:ea typeface="Times New Roman"/>
                <a:cs typeface="Times New Roman"/>
                <a:sym typeface="Times New Roman"/>
              </a:rPr>
              <a:t>book value of the assets in the balance-sheet </a:t>
            </a:r>
            <a:r>
              <a:rPr lang="en-IN" sz="2400"/>
              <a:t>(except those mentioned at B, C and D below) </a:t>
            </a:r>
            <a:r>
              <a:rPr lang="en-IN" sz="2400" i="1">
                <a:latin typeface="Times New Roman"/>
                <a:ea typeface="Times New Roman"/>
                <a:cs typeface="Times New Roman"/>
                <a:sym typeface="Times New Roman"/>
              </a:rPr>
              <a:t>as </a:t>
            </a:r>
            <a:r>
              <a:rPr lang="en-IN" sz="2400" b="1" i="1">
                <a:solidFill>
                  <a:srgbClr val="FF0000"/>
                </a:solidFill>
                <a:latin typeface="Times New Roman"/>
                <a:ea typeface="Times New Roman"/>
                <a:cs typeface="Times New Roman"/>
                <a:sym typeface="Times New Roman"/>
              </a:rPr>
              <a:t>REDUCED</a:t>
            </a:r>
            <a:r>
              <a:rPr lang="en-IN" sz="2400" i="1">
                <a:latin typeface="Times New Roman"/>
                <a:ea typeface="Times New Roman"/>
                <a:cs typeface="Times New Roman"/>
                <a:sym typeface="Times New Roman"/>
              </a:rPr>
              <a:t> by any amount of tax paid as deduction or collection at source or as advance tax payment as </a:t>
            </a:r>
            <a:r>
              <a:rPr lang="en-IN" sz="2400" b="1" i="1">
                <a:solidFill>
                  <a:srgbClr val="FF0000"/>
                </a:solidFill>
                <a:latin typeface="Times New Roman"/>
                <a:ea typeface="Times New Roman"/>
                <a:cs typeface="Times New Roman"/>
                <a:sym typeface="Times New Roman"/>
              </a:rPr>
              <a:t>REDUCED BY THE AMOUNT OF TAX CLAIMED AS REFUND</a:t>
            </a:r>
            <a:r>
              <a:rPr lang="en-IN" sz="2400" i="1">
                <a:latin typeface="Times New Roman"/>
                <a:ea typeface="Times New Roman"/>
                <a:cs typeface="Times New Roman"/>
                <a:sym typeface="Times New Roman"/>
              </a:rPr>
              <a:t> under the Income-tax Act and any amount shown in the balance-sheet as asset including the unamortised amount of deferred expenditure which does not represent the value of any assets</a:t>
            </a:r>
            <a:endParaRPr/>
          </a:p>
          <a:p>
            <a:pPr marL="91440" lvl="0" indent="-117475" algn="l" rtl="0">
              <a:lnSpc>
                <a:spcPct val="90000"/>
              </a:lnSpc>
              <a:spcBef>
                <a:spcPts val="1400"/>
              </a:spcBef>
              <a:spcAft>
                <a:spcPts val="0"/>
              </a:spcAft>
              <a:buSzPct val="100000"/>
              <a:buChar char=" "/>
            </a:pPr>
            <a:r>
              <a:rPr lang="en-IN" sz="2000"/>
              <a:t>B - Fair market value </a:t>
            </a:r>
            <a:r>
              <a:rPr lang="en-IN" sz="2000" b="1">
                <a:solidFill>
                  <a:srgbClr val="FF0000"/>
                </a:solidFill>
              </a:rPr>
              <a:t>of jewellery and artistic work </a:t>
            </a:r>
            <a:r>
              <a:rPr lang="en-IN" sz="2000"/>
              <a:t>based on the valuation report of a registered valuer</a:t>
            </a:r>
            <a:endParaRPr/>
          </a:p>
          <a:p>
            <a:pPr marL="91440" lvl="0" indent="-117475" algn="l" rtl="0">
              <a:lnSpc>
                <a:spcPct val="90000"/>
              </a:lnSpc>
              <a:spcBef>
                <a:spcPts val="1400"/>
              </a:spcBef>
              <a:spcAft>
                <a:spcPts val="0"/>
              </a:spcAft>
              <a:buSzPct val="100000"/>
              <a:buChar char=" "/>
            </a:pPr>
            <a:r>
              <a:rPr lang="en-IN" sz="2000"/>
              <a:t>C - Fair market value of </a:t>
            </a:r>
            <a:r>
              <a:rPr lang="en-IN" sz="2000" b="1">
                <a:solidFill>
                  <a:srgbClr val="FF0000"/>
                </a:solidFill>
              </a:rPr>
              <a:t>shares or securities</a:t>
            </a:r>
            <a:r>
              <a:rPr lang="en-IN" sz="2000"/>
              <a:t> as determined according to this rule</a:t>
            </a:r>
            <a:endParaRPr/>
          </a:p>
          <a:p>
            <a:pPr marL="91440" lvl="0" indent="-117475" algn="l" rtl="0">
              <a:lnSpc>
                <a:spcPct val="90000"/>
              </a:lnSpc>
              <a:spcBef>
                <a:spcPts val="1400"/>
              </a:spcBef>
              <a:spcAft>
                <a:spcPts val="0"/>
              </a:spcAft>
              <a:buSzPct val="100000"/>
              <a:buChar char=" "/>
            </a:pPr>
            <a:r>
              <a:rPr lang="en-IN" sz="2000"/>
              <a:t>D - Stamp duty valuation in respect of any </a:t>
            </a:r>
            <a:r>
              <a:rPr lang="en-IN" sz="2000" b="1">
                <a:solidFill>
                  <a:srgbClr val="FF0000"/>
                </a:solidFill>
              </a:rPr>
              <a:t>immovable property</a:t>
            </a:r>
            <a:endParaRPr/>
          </a:p>
          <a:p>
            <a:pPr marL="91440" lvl="0" indent="-117475" algn="l" rtl="0">
              <a:lnSpc>
                <a:spcPct val="90000"/>
              </a:lnSpc>
              <a:spcBef>
                <a:spcPts val="1400"/>
              </a:spcBef>
              <a:spcAft>
                <a:spcPts val="0"/>
              </a:spcAft>
              <a:buSzPct val="100000"/>
              <a:buChar char=" "/>
            </a:pPr>
            <a:r>
              <a:rPr lang="en-IN" sz="2000"/>
              <a:t>L - </a:t>
            </a:r>
            <a:r>
              <a:rPr lang="en-IN" sz="2000" b="1">
                <a:solidFill>
                  <a:srgbClr val="FF0000"/>
                </a:solidFill>
              </a:rPr>
              <a:t>Book value of liabilities</a:t>
            </a:r>
            <a:r>
              <a:rPr lang="en-IN" sz="2000"/>
              <a:t>, excluding **</a:t>
            </a:r>
            <a:endParaRPr/>
          </a:p>
          <a:p>
            <a:pPr marL="91440" lvl="0" indent="-117475" algn="l" rtl="0">
              <a:lnSpc>
                <a:spcPct val="90000"/>
              </a:lnSpc>
              <a:spcBef>
                <a:spcPts val="1400"/>
              </a:spcBef>
              <a:spcAft>
                <a:spcPts val="0"/>
              </a:spcAft>
              <a:buSzPct val="100000"/>
              <a:buChar char=" "/>
            </a:pPr>
            <a:r>
              <a:rPr lang="en-IN" sz="2000"/>
              <a:t>PV - Paid up value of equity shares</a:t>
            </a:r>
            <a:endParaRPr/>
          </a:p>
          <a:p>
            <a:pPr marL="91440" lvl="0" indent="-117475" algn="l" rtl="0">
              <a:lnSpc>
                <a:spcPct val="90000"/>
              </a:lnSpc>
              <a:spcBef>
                <a:spcPts val="1400"/>
              </a:spcBef>
              <a:spcAft>
                <a:spcPts val="0"/>
              </a:spcAft>
              <a:buSzPct val="100000"/>
              <a:buChar char=" "/>
            </a:pPr>
            <a:r>
              <a:rPr lang="en-IN" sz="2000"/>
              <a:t>PE - Total amount of paid up equity share capital as shown in the balance sheet.</a:t>
            </a:r>
            <a:endParaRPr/>
          </a:p>
          <a:p>
            <a:pPr marL="91440" lvl="0" indent="-117475" algn="l" rtl="0">
              <a:lnSpc>
                <a:spcPct val="90000"/>
              </a:lnSpc>
              <a:spcBef>
                <a:spcPts val="1400"/>
              </a:spcBef>
              <a:spcAft>
                <a:spcPts val="0"/>
              </a:spcAft>
              <a:buSzPct val="100000"/>
              <a:buChar char=" "/>
            </a:pPr>
            <a:r>
              <a:rPr lang="en-IN" sz="2000"/>
              <a:t> </a:t>
            </a:r>
            <a:endParaRPr/>
          </a:p>
          <a:p>
            <a:pPr marL="91440" lvl="0" indent="0" algn="l" rtl="0">
              <a:lnSpc>
                <a:spcPct val="90000"/>
              </a:lnSpc>
              <a:spcBef>
                <a:spcPts val="1400"/>
              </a:spcBef>
              <a:spcAft>
                <a:spcPts val="0"/>
              </a:spcAft>
              <a:buSzPct val="100000"/>
              <a:buNone/>
            </a:pPr>
            <a:endParaRPr sz="2000"/>
          </a:p>
        </p:txBody>
      </p:sp>
      <p:sp>
        <p:nvSpPr>
          <p:cNvPr id="651" name="Google Shape;651;p5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74</a:t>
            </a:fld>
            <a:endParaRPr/>
          </a:p>
        </p:txBody>
      </p:sp>
      <p:sp>
        <p:nvSpPr>
          <p:cNvPr id="652" name="Google Shape;652;p51"/>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
        <p:nvSpPr>
          <p:cNvPr id="653" name="Google Shape;653;p51"/>
          <p:cNvSpPr txBox="1"/>
          <p:nvPr/>
        </p:nvSpPr>
        <p:spPr>
          <a:xfrm>
            <a:off x="802747" y="162713"/>
            <a:ext cx="10786872" cy="1077218"/>
          </a:xfrm>
          <a:prstGeom prst="rect">
            <a:avLst/>
          </a:prstGeom>
          <a:solidFill>
            <a:srgbClr val="7CE1E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a:solidFill>
                  <a:srgbClr val="0070C0"/>
                </a:solidFill>
                <a:latin typeface="Twentieth Century"/>
                <a:ea typeface="Twentieth Century"/>
                <a:cs typeface="Twentieth Century"/>
                <a:sym typeface="Twentieth Century"/>
              </a:rPr>
              <a:t>VALUATION OF UNQUOTED EQUITY SHARES AS PER RULE 11UA(1)(c)(b) wef AY 2018-19</a:t>
            </a:r>
            <a:endParaRPr sz="3200">
              <a:solidFill>
                <a:srgbClr val="0070C0"/>
              </a:solidFill>
              <a:latin typeface="Twentieth Century"/>
              <a:ea typeface="Twentieth Century"/>
              <a:cs typeface="Twentieth Century"/>
              <a:sym typeface="Twentieth Century"/>
            </a:endParaRPr>
          </a:p>
        </p:txBody>
      </p:sp>
      <p:sp>
        <p:nvSpPr>
          <p:cNvPr id="654" name="Google Shape;654;p51"/>
          <p:cNvSpPr txBox="1"/>
          <p:nvPr/>
        </p:nvSpPr>
        <p:spPr>
          <a:xfrm>
            <a:off x="857412" y="1239931"/>
            <a:ext cx="106775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a:solidFill>
                  <a:srgbClr val="0070C0"/>
                </a:solidFill>
                <a:latin typeface="Twentieth Century"/>
                <a:ea typeface="Twentieth Century"/>
                <a:cs typeface="Twentieth Century"/>
                <a:sym typeface="Twentieth Century"/>
              </a:rPr>
              <a:t>FMV of unquoted equity shares as per provision of rule 11UA = </a:t>
            </a:r>
            <a:r>
              <a:rPr lang="en-IN" sz="2400" b="1">
                <a:solidFill>
                  <a:srgbClr val="FF0000"/>
                </a:solidFill>
                <a:latin typeface="Twentieth Century"/>
                <a:ea typeface="Twentieth Century"/>
                <a:cs typeface="Twentieth Century"/>
                <a:sym typeface="Twentieth Century"/>
              </a:rPr>
              <a:t>(A+B+C+D-L) x PV/PE</a:t>
            </a:r>
            <a:r>
              <a:rPr lang="en-IN" sz="2400">
                <a:solidFill>
                  <a:srgbClr val="FF0000"/>
                </a:solidFill>
                <a:latin typeface="Twentieth Century"/>
                <a:ea typeface="Twentieth Century"/>
                <a:cs typeface="Twentieth Century"/>
                <a:sym typeface="Twentieth Century"/>
              </a:rPr>
              <a:t>, where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DA8E33-FCC0-98EC-5A72-1D1F62C32BB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75</a:t>
            </a:fld>
            <a:endParaRPr lang="en-IN"/>
          </a:p>
        </p:txBody>
      </p:sp>
      <p:pic>
        <p:nvPicPr>
          <p:cNvPr id="6" name="Picture 5">
            <a:extLst>
              <a:ext uri="{FF2B5EF4-FFF2-40B4-BE49-F238E27FC236}">
                <a16:creationId xmlns:a16="http://schemas.microsoft.com/office/drawing/2014/main" id="{CA0B5DAB-47C4-3156-E319-ADCA0BED2DDB}"/>
              </a:ext>
            </a:extLst>
          </p:cNvPr>
          <p:cNvPicPr>
            <a:picLocks noChangeAspect="1"/>
          </p:cNvPicPr>
          <p:nvPr/>
        </p:nvPicPr>
        <p:blipFill>
          <a:blip r:embed="rId2"/>
          <a:stretch>
            <a:fillRect/>
          </a:stretch>
        </p:blipFill>
        <p:spPr>
          <a:xfrm>
            <a:off x="1249686" y="112976"/>
            <a:ext cx="10074480" cy="6584995"/>
          </a:xfrm>
          <a:prstGeom prst="rect">
            <a:avLst/>
          </a:prstGeom>
        </p:spPr>
      </p:pic>
    </p:spTree>
    <p:extLst>
      <p:ext uri="{BB962C8B-B14F-4D97-AF65-F5344CB8AC3E}">
        <p14:creationId xmlns:p14="http://schemas.microsoft.com/office/powerpoint/2010/main" val="4073329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066C3-DCAF-23FD-BD8B-F56BB3121B4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76</a:t>
            </a:fld>
            <a:endParaRPr lang="en-IN"/>
          </a:p>
        </p:txBody>
      </p:sp>
      <p:pic>
        <p:nvPicPr>
          <p:cNvPr id="6" name="Picture 5">
            <a:extLst>
              <a:ext uri="{FF2B5EF4-FFF2-40B4-BE49-F238E27FC236}">
                <a16:creationId xmlns:a16="http://schemas.microsoft.com/office/drawing/2014/main" id="{59C97420-6AAE-790D-3F0F-C94841FE2941}"/>
              </a:ext>
            </a:extLst>
          </p:cNvPr>
          <p:cNvPicPr>
            <a:picLocks noChangeAspect="1"/>
          </p:cNvPicPr>
          <p:nvPr/>
        </p:nvPicPr>
        <p:blipFill>
          <a:blip r:embed="rId2"/>
          <a:stretch>
            <a:fillRect/>
          </a:stretch>
        </p:blipFill>
        <p:spPr>
          <a:xfrm>
            <a:off x="1312379" y="112976"/>
            <a:ext cx="9567242" cy="6392790"/>
          </a:xfrm>
          <a:prstGeom prst="rect">
            <a:avLst/>
          </a:prstGeom>
        </p:spPr>
      </p:pic>
    </p:spTree>
    <p:extLst>
      <p:ext uri="{BB962C8B-B14F-4D97-AF65-F5344CB8AC3E}">
        <p14:creationId xmlns:p14="http://schemas.microsoft.com/office/powerpoint/2010/main" val="24832446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2"/>
          <p:cNvSpPr txBox="1">
            <a:spLocks noGrp="1"/>
          </p:cNvSpPr>
          <p:nvPr>
            <p:ph type="body" idx="1"/>
          </p:nvPr>
        </p:nvSpPr>
        <p:spPr>
          <a:xfrm>
            <a:off x="798897" y="240632"/>
            <a:ext cx="11184556" cy="6504392"/>
          </a:xfrm>
          <a:prstGeom prst="rect">
            <a:avLst/>
          </a:prstGeom>
          <a:noFill/>
          <a:ln>
            <a:noFill/>
          </a:ln>
        </p:spPr>
        <p:txBody>
          <a:bodyPr spcFirstLastPara="1" wrap="square" lIns="45700" tIns="45700" rIns="45700" bIns="45700" anchor="t" anchorCtr="0">
            <a:normAutofit/>
          </a:bodyPr>
          <a:lstStyle/>
          <a:p>
            <a:pPr marL="400050" lvl="0" indent="-400050" algn="l" rtl="0">
              <a:lnSpc>
                <a:spcPct val="90000"/>
              </a:lnSpc>
              <a:spcBef>
                <a:spcPts val="0"/>
              </a:spcBef>
              <a:spcAft>
                <a:spcPts val="0"/>
              </a:spcAft>
              <a:buSzPts val="2400"/>
              <a:buFont typeface="Twentieth Century"/>
              <a:buAutoNum type="romanLcPeriod"/>
            </a:pPr>
            <a:r>
              <a:rPr lang="en-IN" sz="2400" i="1">
                <a:latin typeface="Times New Roman"/>
                <a:ea typeface="Times New Roman"/>
                <a:cs typeface="Times New Roman"/>
                <a:sym typeface="Times New Roman"/>
              </a:rPr>
              <a:t>the paid-up capital in respect of equity shares;</a:t>
            </a:r>
            <a:endParaRPr/>
          </a:p>
          <a:p>
            <a:pPr marL="400050" lvl="0" indent="-400050" algn="l" rtl="0">
              <a:lnSpc>
                <a:spcPct val="90000"/>
              </a:lnSpc>
              <a:spcBef>
                <a:spcPts val="1400"/>
              </a:spcBef>
              <a:spcAft>
                <a:spcPts val="0"/>
              </a:spcAft>
              <a:buSzPts val="2400"/>
              <a:buFont typeface="Twentieth Century"/>
              <a:buAutoNum type="romanLcPeriod"/>
            </a:pPr>
            <a:r>
              <a:rPr lang="en-IN" sz="2400" i="1">
                <a:latin typeface="Times New Roman"/>
                <a:ea typeface="Times New Roman"/>
                <a:cs typeface="Times New Roman"/>
                <a:sym typeface="Times New Roman"/>
              </a:rPr>
              <a:t>the </a:t>
            </a:r>
            <a:r>
              <a:rPr lang="en-IN" sz="2400" i="1">
                <a:solidFill>
                  <a:srgbClr val="FF0000"/>
                </a:solidFill>
                <a:latin typeface="Times New Roman"/>
                <a:ea typeface="Times New Roman"/>
                <a:cs typeface="Times New Roman"/>
                <a:sym typeface="Times New Roman"/>
              </a:rPr>
              <a:t>amount set apart for payment of dividends </a:t>
            </a:r>
            <a:r>
              <a:rPr lang="en-IN" sz="2400" i="1">
                <a:latin typeface="Times New Roman"/>
                <a:ea typeface="Times New Roman"/>
                <a:cs typeface="Times New Roman"/>
                <a:sym typeface="Times New Roman"/>
              </a:rPr>
              <a:t>on preference shares and equity shares where </a:t>
            </a:r>
            <a:r>
              <a:rPr lang="en-IN" sz="2400" i="1">
                <a:solidFill>
                  <a:srgbClr val="FF0000"/>
                </a:solidFill>
                <a:latin typeface="Times New Roman"/>
                <a:ea typeface="Times New Roman"/>
                <a:cs typeface="Times New Roman"/>
                <a:sym typeface="Times New Roman"/>
              </a:rPr>
              <a:t>such dividends have not been declared </a:t>
            </a:r>
            <a:r>
              <a:rPr lang="en-IN" sz="2400" i="1">
                <a:latin typeface="Times New Roman"/>
                <a:ea typeface="Times New Roman"/>
                <a:cs typeface="Times New Roman"/>
                <a:sym typeface="Times New Roman"/>
              </a:rPr>
              <a:t>before the date of transfer at a general body meeting of the company;</a:t>
            </a:r>
            <a:endParaRPr sz="2400" i="1">
              <a:latin typeface="Times New Roman"/>
              <a:ea typeface="Times New Roman"/>
              <a:cs typeface="Times New Roman"/>
              <a:sym typeface="Times New Roman"/>
            </a:endParaRPr>
          </a:p>
          <a:p>
            <a:pPr marL="400050" lvl="0" indent="-400050" algn="l" rtl="0">
              <a:lnSpc>
                <a:spcPct val="90000"/>
              </a:lnSpc>
              <a:spcBef>
                <a:spcPts val="1400"/>
              </a:spcBef>
              <a:spcAft>
                <a:spcPts val="0"/>
              </a:spcAft>
              <a:buSzPts val="2400"/>
              <a:buFont typeface="Twentieth Century"/>
              <a:buAutoNum type="romanLcPeriod"/>
            </a:pPr>
            <a:r>
              <a:rPr lang="en-IN" sz="2400" i="1">
                <a:latin typeface="Times New Roman"/>
                <a:ea typeface="Times New Roman"/>
                <a:cs typeface="Times New Roman"/>
                <a:sym typeface="Times New Roman"/>
              </a:rPr>
              <a:t>reserves and surplus, by whatever name called, even if the resulting figure is negative, other than those set apart towards depreciation;</a:t>
            </a:r>
            <a:endParaRPr/>
          </a:p>
          <a:p>
            <a:pPr marL="400050" lvl="0" indent="-400050" algn="l" rtl="0">
              <a:lnSpc>
                <a:spcPct val="90000"/>
              </a:lnSpc>
              <a:spcBef>
                <a:spcPts val="1400"/>
              </a:spcBef>
              <a:spcAft>
                <a:spcPts val="0"/>
              </a:spcAft>
              <a:buSzPts val="2400"/>
              <a:buFont typeface="Twentieth Century"/>
              <a:buAutoNum type="romanLcPeriod"/>
            </a:pPr>
            <a:r>
              <a:rPr lang="en-IN" sz="2400" i="1">
                <a:latin typeface="Times New Roman"/>
                <a:ea typeface="Times New Roman"/>
                <a:cs typeface="Times New Roman"/>
                <a:sym typeface="Times New Roman"/>
              </a:rPr>
              <a:t>any amount representing </a:t>
            </a:r>
            <a:r>
              <a:rPr lang="en-IN" sz="2400" i="1">
                <a:solidFill>
                  <a:srgbClr val="FF0000"/>
                </a:solidFill>
                <a:latin typeface="Times New Roman"/>
                <a:ea typeface="Times New Roman"/>
                <a:cs typeface="Times New Roman"/>
                <a:sym typeface="Times New Roman"/>
              </a:rPr>
              <a:t>PROVISION FOR TAXATION</a:t>
            </a:r>
            <a:r>
              <a:rPr lang="en-IN" sz="2400" i="1">
                <a:latin typeface="Times New Roman"/>
                <a:ea typeface="Times New Roman"/>
                <a:cs typeface="Times New Roman"/>
                <a:sym typeface="Times New Roman"/>
              </a:rPr>
              <a:t>, other than amount of tax paid as deduction or collection at source or as advance tax payment as reduced by the amount of tax claimed as refund under the Income-tax Act</a:t>
            </a:r>
            <a:r>
              <a:rPr lang="en-IN" sz="2400" i="1">
                <a:solidFill>
                  <a:srgbClr val="FF0000"/>
                </a:solidFill>
                <a:latin typeface="Times New Roman"/>
                <a:ea typeface="Times New Roman"/>
                <a:cs typeface="Times New Roman"/>
                <a:sym typeface="Times New Roman"/>
              </a:rPr>
              <a:t>, TO THE EXTENT OF THE EXCESS OVER THE TAX PAYABLE </a:t>
            </a:r>
            <a:r>
              <a:rPr lang="en-IN" sz="2400" i="1">
                <a:latin typeface="Times New Roman"/>
                <a:ea typeface="Times New Roman"/>
                <a:cs typeface="Times New Roman"/>
                <a:sym typeface="Times New Roman"/>
              </a:rPr>
              <a:t>with reference to the book profits in accordance with the law applicable thereto;</a:t>
            </a:r>
            <a:endParaRPr sz="2400" i="1">
              <a:latin typeface="Times New Roman"/>
              <a:ea typeface="Times New Roman"/>
              <a:cs typeface="Times New Roman"/>
              <a:sym typeface="Times New Roman"/>
            </a:endParaRPr>
          </a:p>
          <a:p>
            <a:pPr marL="400050" lvl="0" indent="-400050" algn="l" rtl="0">
              <a:lnSpc>
                <a:spcPct val="90000"/>
              </a:lnSpc>
              <a:spcBef>
                <a:spcPts val="1400"/>
              </a:spcBef>
              <a:spcAft>
                <a:spcPts val="0"/>
              </a:spcAft>
              <a:buSzPts val="2400"/>
              <a:buFont typeface="Twentieth Century"/>
              <a:buAutoNum type="romanLcPeriod"/>
            </a:pPr>
            <a:r>
              <a:rPr lang="en-IN" sz="2400" i="1">
                <a:latin typeface="Times New Roman"/>
                <a:ea typeface="Times New Roman"/>
                <a:cs typeface="Times New Roman"/>
                <a:sym typeface="Times New Roman"/>
              </a:rPr>
              <a:t>any amount representing </a:t>
            </a:r>
            <a:r>
              <a:rPr lang="en-IN" sz="2400" i="1">
                <a:solidFill>
                  <a:srgbClr val="FF0000"/>
                </a:solidFill>
                <a:latin typeface="Times New Roman"/>
                <a:ea typeface="Times New Roman"/>
                <a:cs typeface="Times New Roman"/>
                <a:sym typeface="Times New Roman"/>
              </a:rPr>
              <a:t>PROVISIONS MADE FOR MEETING LIABILITIES</a:t>
            </a:r>
            <a:r>
              <a:rPr lang="en-IN" sz="2400" i="1">
                <a:latin typeface="Times New Roman"/>
                <a:ea typeface="Times New Roman"/>
                <a:cs typeface="Times New Roman"/>
                <a:sym typeface="Times New Roman"/>
              </a:rPr>
              <a:t>, other than ascertained liabilities;</a:t>
            </a:r>
            <a:endParaRPr/>
          </a:p>
          <a:p>
            <a:pPr marL="400050" lvl="0" indent="-400050" algn="l" rtl="0">
              <a:lnSpc>
                <a:spcPct val="90000"/>
              </a:lnSpc>
              <a:spcBef>
                <a:spcPts val="1400"/>
              </a:spcBef>
              <a:spcAft>
                <a:spcPts val="0"/>
              </a:spcAft>
              <a:buSzPts val="2400"/>
              <a:buFont typeface="Twentieth Century"/>
              <a:buAutoNum type="romanLcPeriod"/>
            </a:pPr>
            <a:r>
              <a:rPr lang="en-IN" sz="2400" i="1">
                <a:latin typeface="Times New Roman"/>
                <a:ea typeface="Times New Roman"/>
                <a:cs typeface="Times New Roman"/>
                <a:sym typeface="Times New Roman"/>
              </a:rPr>
              <a:t>any amount representing </a:t>
            </a:r>
            <a:r>
              <a:rPr lang="en-IN" sz="2400" i="1">
                <a:solidFill>
                  <a:srgbClr val="FF0000"/>
                </a:solidFill>
                <a:latin typeface="Times New Roman"/>
                <a:ea typeface="Times New Roman"/>
                <a:cs typeface="Times New Roman"/>
                <a:sym typeface="Times New Roman"/>
              </a:rPr>
              <a:t>CONTINGENT LIABILITIES </a:t>
            </a:r>
            <a:r>
              <a:rPr lang="en-IN" sz="2400" i="1">
                <a:latin typeface="Times New Roman"/>
                <a:ea typeface="Times New Roman"/>
                <a:cs typeface="Times New Roman"/>
                <a:sym typeface="Times New Roman"/>
              </a:rPr>
              <a:t>other than arrears of dividends payable in respect of cumulative preference shares;</a:t>
            </a:r>
            <a:endParaRPr/>
          </a:p>
          <a:p>
            <a:pPr marL="91440" lvl="0" indent="0" algn="l" rtl="0">
              <a:lnSpc>
                <a:spcPct val="90000"/>
              </a:lnSpc>
              <a:spcBef>
                <a:spcPts val="1400"/>
              </a:spcBef>
              <a:spcAft>
                <a:spcPts val="0"/>
              </a:spcAft>
              <a:buSzPts val="3200"/>
              <a:buNone/>
            </a:pPr>
            <a:endParaRPr sz="3200"/>
          </a:p>
        </p:txBody>
      </p:sp>
      <p:sp>
        <p:nvSpPr>
          <p:cNvPr id="660" name="Google Shape;660;p5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77</a:t>
            </a:fld>
            <a:endParaRPr/>
          </a:p>
        </p:txBody>
      </p:sp>
      <p:sp>
        <p:nvSpPr>
          <p:cNvPr id="661" name="Google Shape;661;p52"/>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70C0"/>
              </a:buClr>
              <a:buSzPts val="5000"/>
              <a:buFont typeface="Twentieth Century"/>
              <a:buNone/>
            </a:pPr>
            <a:r>
              <a:rPr lang="en-IN">
                <a:solidFill>
                  <a:srgbClr val="0070C0"/>
                </a:solidFill>
              </a:rPr>
              <a:t>VALUATION OF PREFERENCE SHARES AS PER RULE 11UA(1)(C)(C)</a:t>
            </a:r>
            <a:endParaRPr/>
          </a:p>
        </p:txBody>
      </p:sp>
      <p:sp>
        <p:nvSpPr>
          <p:cNvPr id="667" name="Google Shape;667;p53"/>
          <p:cNvSpPr txBox="1">
            <a:spLocks noGrp="1"/>
          </p:cNvSpPr>
          <p:nvPr>
            <p:ph type="body" idx="1"/>
          </p:nvPr>
        </p:nvSpPr>
        <p:spPr>
          <a:xfrm>
            <a:off x="1024128" y="2286000"/>
            <a:ext cx="10637785" cy="4023360"/>
          </a:xfrm>
          <a:prstGeom prst="rect">
            <a:avLst/>
          </a:prstGeom>
          <a:noFill/>
          <a:ln>
            <a:noFill/>
          </a:ln>
        </p:spPr>
        <p:txBody>
          <a:bodyPr spcFirstLastPara="1" wrap="square" lIns="45700" tIns="45700" rIns="45700" bIns="45700" anchor="t" anchorCtr="0">
            <a:normAutofit lnSpcReduction="10000"/>
          </a:bodyPr>
          <a:lstStyle/>
          <a:p>
            <a:pPr marL="91440" lvl="0" indent="-139700" algn="l" rtl="0">
              <a:lnSpc>
                <a:spcPct val="90000"/>
              </a:lnSpc>
              <a:spcBef>
                <a:spcPts val="0"/>
              </a:spcBef>
              <a:spcAft>
                <a:spcPts val="0"/>
              </a:spcAft>
              <a:buSzPts val="2200"/>
              <a:buChar char=" "/>
            </a:pPr>
            <a:r>
              <a:rPr lang="en-IN"/>
              <a:t>Rule 11UA(2) which is specifically applicable for the valuation of shares for the purpose of section 56(2)(viib) covers only unquoted equity shares within its ambit and there is no reference to the preference shares. Thus, the only method for determining the FMV of the preference share is Rule 11UA(1)(C)(C) which is reproduced below: </a:t>
            </a:r>
            <a:endParaRPr/>
          </a:p>
          <a:p>
            <a:pPr marL="91440" lvl="0" indent="0" algn="l" rtl="0">
              <a:lnSpc>
                <a:spcPct val="90000"/>
              </a:lnSpc>
              <a:spcBef>
                <a:spcPts val="1400"/>
              </a:spcBef>
              <a:spcAft>
                <a:spcPts val="0"/>
              </a:spcAft>
              <a:buSzPts val="1800"/>
              <a:buNone/>
            </a:pPr>
            <a:endParaRPr sz="1800">
              <a:latin typeface="Times New Roman"/>
              <a:ea typeface="Times New Roman"/>
              <a:cs typeface="Times New Roman"/>
              <a:sym typeface="Times New Roman"/>
            </a:endParaRPr>
          </a:p>
          <a:p>
            <a:pPr marL="91440" lvl="0" indent="-114300" algn="l" rtl="0">
              <a:lnSpc>
                <a:spcPct val="90000"/>
              </a:lnSpc>
              <a:spcBef>
                <a:spcPts val="1400"/>
              </a:spcBef>
              <a:spcAft>
                <a:spcPts val="0"/>
              </a:spcAft>
              <a:buSzPts val="1800"/>
              <a:buChar char=" "/>
            </a:pPr>
            <a:r>
              <a:rPr lang="en-IN" sz="1800">
                <a:latin typeface="Times New Roman"/>
                <a:ea typeface="Times New Roman"/>
                <a:cs typeface="Times New Roman"/>
                <a:sym typeface="Times New Roman"/>
              </a:rPr>
              <a:t>“</a:t>
            </a:r>
            <a:r>
              <a:rPr lang="en-IN" sz="2800">
                <a:highlight>
                  <a:srgbClr val="FFFF00"/>
                </a:highlight>
                <a:latin typeface="Times New Roman"/>
                <a:ea typeface="Times New Roman"/>
                <a:cs typeface="Times New Roman"/>
                <a:sym typeface="Times New Roman"/>
              </a:rPr>
              <a:t>The fair market value of</a:t>
            </a:r>
            <a:r>
              <a:rPr lang="en-IN" sz="2800">
                <a:latin typeface="Times New Roman"/>
                <a:ea typeface="Times New Roman"/>
                <a:cs typeface="Times New Roman"/>
                <a:sym typeface="Times New Roman"/>
              </a:rPr>
              <a:t> </a:t>
            </a:r>
            <a:r>
              <a:rPr lang="en-IN" sz="2800" b="1">
                <a:solidFill>
                  <a:srgbClr val="FF0000"/>
                </a:solidFill>
                <a:latin typeface="Times New Roman"/>
                <a:ea typeface="Times New Roman"/>
                <a:cs typeface="Times New Roman"/>
                <a:sym typeface="Times New Roman"/>
              </a:rPr>
              <a:t>unquoted shares and securities</a:t>
            </a:r>
            <a:r>
              <a:rPr lang="en-IN" sz="2800">
                <a:latin typeface="Times New Roman"/>
                <a:ea typeface="Times New Roman"/>
                <a:cs typeface="Times New Roman"/>
                <a:sym typeface="Times New Roman"/>
              </a:rPr>
              <a:t> </a:t>
            </a:r>
            <a:r>
              <a:rPr lang="en-IN" sz="2800">
                <a:solidFill>
                  <a:srgbClr val="0070C0"/>
                </a:solidFill>
                <a:latin typeface="Times New Roman"/>
                <a:ea typeface="Times New Roman"/>
                <a:cs typeface="Times New Roman"/>
                <a:sym typeface="Times New Roman"/>
              </a:rPr>
              <a:t>OTHER THAN EQUITY SHARES</a:t>
            </a:r>
            <a:r>
              <a:rPr lang="en-IN" sz="2800">
                <a:latin typeface="Times New Roman"/>
                <a:ea typeface="Times New Roman"/>
                <a:cs typeface="Times New Roman"/>
                <a:sym typeface="Times New Roman"/>
              </a:rPr>
              <a:t> in a company which are not listed in any recognized stock exchange </a:t>
            </a:r>
            <a:r>
              <a:rPr lang="en-IN" sz="2800">
                <a:highlight>
                  <a:srgbClr val="FFFF00"/>
                </a:highlight>
                <a:latin typeface="Times New Roman"/>
                <a:ea typeface="Times New Roman"/>
                <a:cs typeface="Times New Roman"/>
                <a:sym typeface="Times New Roman"/>
              </a:rPr>
              <a:t>shall be estimated to be price </a:t>
            </a:r>
            <a:r>
              <a:rPr lang="en-IN" sz="2800">
                <a:latin typeface="Times New Roman"/>
                <a:ea typeface="Times New Roman"/>
                <a:cs typeface="Times New Roman"/>
                <a:sym typeface="Times New Roman"/>
              </a:rPr>
              <a:t>it would </a:t>
            </a:r>
            <a:r>
              <a:rPr lang="en-IN" sz="2800" b="1">
                <a:solidFill>
                  <a:srgbClr val="FF0000"/>
                </a:solidFill>
                <a:latin typeface="Times New Roman"/>
                <a:ea typeface="Times New Roman"/>
                <a:cs typeface="Times New Roman"/>
                <a:sym typeface="Times New Roman"/>
              </a:rPr>
              <a:t>fetch if sold in the open market</a:t>
            </a:r>
            <a:r>
              <a:rPr lang="en-IN" sz="2800">
                <a:latin typeface="Times New Roman"/>
                <a:ea typeface="Times New Roman"/>
                <a:cs typeface="Times New Roman"/>
                <a:sym typeface="Times New Roman"/>
              </a:rPr>
              <a:t> on the </a:t>
            </a:r>
            <a:r>
              <a:rPr lang="en-IN" sz="2800" b="1">
                <a:solidFill>
                  <a:srgbClr val="FF0000"/>
                </a:solidFill>
                <a:latin typeface="Times New Roman"/>
                <a:ea typeface="Times New Roman"/>
                <a:cs typeface="Times New Roman"/>
                <a:sym typeface="Times New Roman"/>
              </a:rPr>
              <a:t>valuation date</a:t>
            </a:r>
            <a:r>
              <a:rPr lang="en-IN" sz="2800">
                <a:latin typeface="Times New Roman"/>
                <a:ea typeface="Times New Roman"/>
                <a:cs typeface="Times New Roman"/>
                <a:sym typeface="Times New Roman"/>
              </a:rPr>
              <a:t> and the assessee may obtain a report from a </a:t>
            </a:r>
            <a:r>
              <a:rPr lang="en-IN" sz="2800" b="1">
                <a:solidFill>
                  <a:srgbClr val="FF0000"/>
                </a:solidFill>
                <a:latin typeface="Times New Roman"/>
                <a:ea typeface="Times New Roman"/>
                <a:cs typeface="Times New Roman"/>
                <a:sym typeface="Times New Roman"/>
              </a:rPr>
              <a:t>merchant banker or an accountant</a:t>
            </a:r>
            <a:r>
              <a:rPr lang="en-IN" sz="2800">
                <a:latin typeface="Times New Roman"/>
                <a:ea typeface="Times New Roman"/>
                <a:cs typeface="Times New Roman"/>
                <a:sym typeface="Times New Roman"/>
              </a:rPr>
              <a:t> in respect of such valuation.”</a:t>
            </a:r>
            <a:endParaRPr/>
          </a:p>
        </p:txBody>
      </p:sp>
      <p:sp>
        <p:nvSpPr>
          <p:cNvPr id="668" name="Google Shape;668;p5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78</a:t>
            </a:fld>
            <a:endParaRPr/>
          </a:p>
        </p:txBody>
      </p:sp>
      <p:sp>
        <p:nvSpPr>
          <p:cNvPr id="669" name="Google Shape;669;p53"/>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79</a:t>
            </a:fld>
            <a:endParaRPr/>
          </a:p>
        </p:txBody>
      </p:sp>
      <p:grpSp>
        <p:nvGrpSpPr>
          <p:cNvPr id="675" name="Google Shape;675;p54"/>
          <p:cNvGrpSpPr/>
          <p:nvPr/>
        </p:nvGrpSpPr>
        <p:grpSpPr>
          <a:xfrm>
            <a:off x="629449" y="70492"/>
            <a:ext cx="10409135" cy="6775150"/>
            <a:chOff x="437293" y="2859"/>
            <a:chExt cx="10409135" cy="6775150"/>
          </a:xfrm>
        </p:grpSpPr>
        <p:sp>
          <p:nvSpPr>
            <p:cNvPr id="676" name="Google Shape;676;p54"/>
            <p:cNvSpPr/>
            <p:nvPr/>
          </p:nvSpPr>
          <p:spPr>
            <a:xfrm>
              <a:off x="9209576" y="2735693"/>
              <a:ext cx="213502" cy="2675899"/>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77" name="Google Shape;677;p54"/>
            <p:cNvSpPr/>
            <p:nvPr/>
          </p:nvSpPr>
          <p:spPr>
            <a:xfrm>
              <a:off x="9209576" y="2735693"/>
              <a:ext cx="213502" cy="1665320"/>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78" name="Google Shape;678;p54"/>
            <p:cNvSpPr/>
            <p:nvPr/>
          </p:nvSpPr>
          <p:spPr>
            <a:xfrm>
              <a:off x="9209576" y="2735693"/>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79" name="Google Shape;679;p54"/>
            <p:cNvSpPr/>
            <p:nvPr/>
          </p:nvSpPr>
          <p:spPr>
            <a:xfrm>
              <a:off x="8056661" y="1725114"/>
              <a:ext cx="1722254" cy="298903"/>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chemeClr val="accent4"/>
              </a:solidFill>
              <a:prstDash val="solid"/>
              <a:round/>
              <a:headEnd type="none" w="sm" len="sm"/>
              <a:tailEnd type="none" w="sm" len="sm"/>
            </a:ln>
          </p:spPr>
        </p:sp>
        <p:sp>
          <p:nvSpPr>
            <p:cNvPr id="680" name="Google Shape;680;p54"/>
            <p:cNvSpPr/>
            <p:nvPr/>
          </p:nvSpPr>
          <p:spPr>
            <a:xfrm>
              <a:off x="7487321" y="2735693"/>
              <a:ext cx="213502" cy="3686478"/>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81" name="Google Shape;681;p54"/>
            <p:cNvSpPr/>
            <p:nvPr/>
          </p:nvSpPr>
          <p:spPr>
            <a:xfrm>
              <a:off x="7487321" y="2735693"/>
              <a:ext cx="213502" cy="2675899"/>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82" name="Google Shape;682;p54"/>
            <p:cNvSpPr/>
            <p:nvPr/>
          </p:nvSpPr>
          <p:spPr>
            <a:xfrm>
              <a:off x="7487321" y="2735693"/>
              <a:ext cx="213502" cy="1665320"/>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83" name="Google Shape;683;p54"/>
            <p:cNvSpPr/>
            <p:nvPr/>
          </p:nvSpPr>
          <p:spPr>
            <a:xfrm>
              <a:off x="7487321" y="2735693"/>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84" name="Google Shape;684;p54"/>
            <p:cNvSpPr/>
            <p:nvPr/>
          </p:nvSpPr>
          <p:spPr>
            <a:xfrm>
              <a:off x="8010941" y="1725114"/>
              <a:ext cx="91440" cy="298903"/>
            </a:xfrm>
            <a:custGeom>
              <a:avLst/>
              <a:gdLst/>
              <a:ahLst/>
              <a:cxnLst/>
              <a:rect l="l" t="t" r="r" b="b"/>
              <a:pathLst>
                <a:path w="120000" h="120000" extrusionOk="0">
                  <a:moveTo>
                    <a:pt x="60000" y="0"/>
                  </a:moveTo>
                  <a:lnTo>
                    <a:pt x="60000" y="120000"/>
                  </a:lnTo>
                </a:path>
              </a:pathLst>
            </a:custGeom>
            <a:noFill/>
            <a:ln w="15875" cap="flat" cmpd="sng">
              <a:solidFill>
                <a:schemeClr val="accent4"/>
              </a:solidFill>
              <a:prstDash val="solid"/>
              <a:round/>
              <a:headEnd type="none" w="sm" len="sm"/>
              <a:tailEnd type="none" w="sm" len="sm"/>
            </a:ln>
          </p:spPr>
        </p:sp>
        <p:sp>
          <p:nvSpPr>
            <p:cNvPr id="685" name="Google Shape;685;p54"/>
            <p:cNvSpPr/>
            <p:nvPr/>
          </p:nvSpPr>
          <p:spPr>
            <a:xfrm>
              <a:off x="5765066" y="5767431"/>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86" name="Google Shape;686;p54"/>
            <p:cNvSpPr/>
            <p:nvPr/>
          </p:nvSpPr>
          <p:spPr>
            <a:xfrm>
              <a:off x="6288687" y="4756851"/>
              <a:ext cx="91440" cy="298903"/>
            </a:xfrm>
            <a:custGeom>
              <a:avLst/>
              <a:gdLst/>
              <a:ahLst/>
              <a:cxnLst/>
              <a:rect l="l" t="t" r="r" b="b"/>
              <a:pathLst>
                <a:path w="120000" h="120000" extrusionOk="0">
                  <a:moveTo>
                    <a:pt x="60000" y="0"/>
                  </a:moveTo>
                  <a:lnTo>
                    <a:pt x="60000" y="120000"/>
                  </a:lnTo>
                </a:path>
              </a:pathLst>
            </a:custGeom>
            <a:noFill/>
            <a:ln w="15875" cap="flat" cmpd="sng">
              <a:solidFill>
                <a:srgbClr val="3B8850"/>
              </a:solidFill>
              <a:prstDash val="solid"/>
              <a:round/>
              <a:headEnd type="none" w="sm" len="sm"/>
              <a:tailEnd type="none" w="sm" len="sm"/>
            </a:ln>
          </p:spPr>
        </p:sp>
        <p:sp>
          <p:nvSpPr>
            <p:cNvPr id="687" name="Google Shape;687;p54"/>
            <p:cNvSpPr/>
            <p:nvPr/>
          </p:nvSpPr>
          <p:spPr>
            <a:xfrm>
              <a:off x="6288687" y="3746272"/>
              <a:ext cx="91440" cy="298903"/>
            </a:xfrm>
            <a:custGeom>
              <a:avLst/>
              <a:gdLst/>
              <a:ahLst/>
              <a:cxnLst/>
              <a:rect l="l" t="t" r="r" b="b"/>
              <a:pathLst>
                <a:path w="120000" h="120000" extrusionOk="0">
                  <a:moveTo>
                    <a:pt x="60000" y="0"/>
                  </a:moveTo>
                  <a:lnTo>
                    <a:pt x="60000" y="120000"/>
                  </a:lnTo>
                </a:path>
              </a:pathLst>
            </a:custGeom>
            <a:noFill/>
            <a:ln w="15875" cap="flat" cmpd="sng">
              <a:solidFill>
                <a:srgbClr val="3B8850"/>
              </a:solidFill>
              <a:prstDash val="solid"/>
              <a:round/>
              <a:headEnd type="none" w="sm" len="sm"/>
              <a:tailEnd type="none" w="sm" len="sm"/>
            </a:ln>
          </p:spPr>
        </p:sp>
        <p:sp>
          <p:nvSpPr>
            <p:cNvPr id="688" name="Google Shape;688;p54"/>
            <p:cNvSpPr/>
            <p:nvPr/>
          </p:nvSpPr>
          <p:spPr>
            <a:xfrm>
              <a:off x="6288687" y="2735693"/>
              <a:ext cx="91440" cy="298903"/>
            </a:xfrm>
            <a:custGeom>
              <a:avLst/>
              <a:gdLst/>
              <a:ahLst/>
              <a:cxnLst/>
              <a:rect l="l" t="t" r="r" b="b"/>
              <a:pathLst>
                <a:path w="120000" h="120000" extrusionOk="0">
                  <a:moveTo>
                    <a:pt x="60000" y="0"/>
                  </a:moveTo>
                  <a:lnTo>
                    <a:pt x="60000" y="120000"/>
                  </a:lnTo>
                </a:path>
              </a:pathLst>
            </a:custGeom>
            <a:noFill/>
            <a:ln w="15875" cap="flat" cmpd="sng">
              <a:solidFill>
                <a:srgbClr val="3B8850"/>
              </a:solidFill>
              <a:prstDash val="solid"/>
              <a:round/>
              <a:headEnd type="none" w="sm" len="sm"/>
              <a:tailEnd type="none" w="sm" len="sm"/>
            </a:ln>
          </p:spPr>
        </p:sp>
        <p:sp>
          <p:nvSpPr>
            <p:cNvPr id="689" name="Google Shape;689;p54"/>
            <p:cNvSpPr/>
            <p:nvPr/>
          </p:nvSpPr>
          <p:spPr>
            <a:xfrm>
              <a:off x="6334407" y="1725114"/>
              <a:ext cx="1722254" cy="298903"/>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chemeClr val="accent4"/>
              </a:solidFill>
              <a:prstDash val="solid"/>
              <a:round/>
              <a:headEnd type="none" w="sm" len="sm"/>
              <a:tailEnd type="none" w="sm" len="sm"/>
            </a:ln>
          </p:spPr>
        </p:sp>
        <p:sp>
          <p:nvSpPr>
            <p:cNvPr id="690" name="Google Shape;690;p54"/>
            <p:cNvSpPr/>
            <p:nvPr/>
          </p:nvSpPr>
          <p:spPr>
            <a:xfrm>
              <a:off x="5725924" y="714535"/>
              <a:ext cx="2330737" cy="298903"/>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rgbClr val="24CED7"/>
              </a:solidFill>
              <a:prstDash val="solid"/>
              <a:round/>
              <a:headEnd type="none" w="sm" len="sm"/>
              <a:tailEnd type="none" w="sm" len="sm"/>
            </a:ln>
          </p:spPr>
        </p:sp>
        <p:sp>
          <p:nvSpPr>
            <p:cNvPr id="691" name="Google Shape;691;p54"/>
            <p:cNvSpPr/>
            <p:nvPr/>
          </p:nvSpPr>
          <p:spPr>
            <a:xfrm>
              <a:off x="3686974" y="2735693"/>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92" name="Google Shape;692;p54"/>
            <p:cNvSpPr/>
            <p:nvPr/>
          </p:nvSpPr>
          <p:spPr>
            <a:xfrm>
              <a:off x="3395187" y="1725114"/>
              <a:ext cx="861127" cy="298903"/>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chemeClr val="accent4"/>
              </a:solidFill>
              <a:prstDash val="solid"/>
              <a:round/>
              <a:headEnd type="none" w="sm" len="sm"/>
              <a:tailEnd type="none" w="sm" len="sm"/>
            </a:ln>
          </p:spPr>
        </p:sp>
        <p:sp>
          <p:nvSpPr>
            <p:cNvPr id="693" name="Google Shape;693;p54"/>
            <p:cNvSpPr/>
            <p:nvPr/>
          </p:nvSpPr>
          <p:spPr>
            <a:xfrm>
              <a:off x="2825847" y="4756851"/>
              <a:ext cx="213502" cy="1665320"/>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94" name="Google Shape;694;p54"/>
            <p:cNvSpPr/>
            <p:nvPr/>
          </p:nvSpPr>
          <p:spPr>
            <a:xfrm>
              <a:off x="2825847" y="4756851"/>
              <a:ext cx="213502" cy="654741"/>
            </a:xfrm>
            <a:custGeom>
              <a:avLst/>
              <a:gdLst/>
              <a:ahLst/>
              <a:cxnLst/>
              <a:rect l="l" t="t" r="r" b="b"/>
              <a:pathLst>
                <a:path w="120000" h="120000" extrusionOk="0">
                  <a:moveTo>
                    <a:pt x="0" y="0"/>
                  </a:moveTo>
                  <a:lnTo>
                    <a:pt x="0" y="120000"/>
                  </a:lnTo>
                  <a:lnTo>
                    <a:pt x="120000" y="120000"/>
                  </a:lnTo>
                </a:path>
              </a:pathLst>
            </a:custGeom>
            <a:noFill/>
            <a:ln w="15875" cap="flat" cmpd="sng">
              <a:solidFill>
                <a:srgbClr val="3B8850"/>
              </a:solidFill>
              <a:prstDash val="solid"/>
              <a:round/>
              <a:headEnd type="none" w="sm" len="sm"/>
              <a:tailEnd type="none" w="sm" len="sm"/>
            </a:ln>
          </p:spPr>
        </p:sp>
        <p:sp>
          <p:nvSpPr>
            <p:cNvPr id="695" name="Google Shape;695;p54"/>
            <p:cNvSpPr/>
            <p:nvPr/>
          </p:nvSpPr>
          <p:spPr>
            <a:xfrm>
              <a:off x="2534060" y="3746272"/>
              <a:ext cx="861127" cy="298903"/>
            </a:xfrm>
            <a:custGeom>
              <a:avLst/>
              <a:gdLst/>
              <a:ahLst/>
              <a:cxnLst/>
              <a:rect l="l" t="t" r="r" b="b"/>
              <a:pathLst>
                <a:path w="120000" h="120000" extrusionOk="0">
                  <a:moveTo>
                    <a:pt x="0" y="0"/>
                  </a:moveTo>
                  <a:lnTo>
                    <a:pt x="0" y="60000"/>
                  </a:lnTo>
                  <a:lnTo>
                    <a:pt x="120000" y="60000"/>
                  </a:lnTo>
                  <a:lnTo>
                    <a:pt x="120000" y="120000"/>
                  </a:lnTo>
                </a:path>
              </a:pathLst>
            </a:custGeom>
            <a:noFill/>
            <a:ln w="15875" cap="flat" cmpd="sng">
              <a:solidFill>
                <a:srgbClr val="3B8850"/>
              </a:solidFill>
              <a:prstDash val="solid"/>
              <a:round/>
              <a:headEnd type="none" w="sm" len="sm"/>
              <a:tailEnd type="none" w="sm" len="sm"/>
            </a:ln>
          </p:spPr>
        </p:sp>
        <p:sp>
          <p:nvSpPr>
            <p:cNvPr id="696" name="Google Shape;696;p54"/>
            <p:cNvSpPr/>
            <p:nvPr/>
          </p:nvSpPr>
          <p:spPr>
            <a:xfrm>
              <a:off x="437293" y="4756851"/>
              <a:ext cx="142335" cy="654741"/>
            </a:xfrm>
            <a:custGeom>
              <a:avLst/>
              <a:gdLst/>
              <a:ahLst/>
              <a:cxnLst/>
              <a:rect l="l" t="t" r="r" b="b"/>
              <a:pathLst>
                <a:path w="120000" h="120000" extrusionOk="0">
                  <a:moveTo>
                    <a:pt x="120000" y="0"/>
                  </a:moveTo>
                  <a:lnTo>
                    <a:pt x="0" y="120000"/>
                  </a:lnTo>
                </a:path>
              </a:pathLst>
            </a:custGeom>
            <a:noFill/>
            <a:ln w="15875" cap="flat" cmpd="sng">
              <a:solidFill>
                <a:srgbClr val="3B8850"/>
              </a:solidFill>
              <a:prstDash val="solid"/>
              <a:round/>
              <a:headEnd type="none" w="sm" len="sm"/>
              <a:tailEnd type="none" w="sm" len="sm"/>
            </a:ln>
          </p:spPr>
        </p:sp>
        <p:sp>
          <p:nvSpPr>
            <p:cNvPr id="697" name="Google Shape;697;p54"/>
            <p:cNvSpPr/>
            <p:nvPr/>
          </p:nvSpPr>
          <p:spPr>
            <a:xfrm>
              <a:off x="1148968" y="3746272"/>
              <a:ext cx="1385091" cy="298903"/>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rgbClr val="3B8850"/>
              </a:solidFill>
              <a:prstDash val="solid"/>
              <a:round/>
              <a:headEnd type="none" w="sm" len="sm"/>
              <a:tailEnd type="none" w="sm" len="sm"/>
            </a:ln>
          </p:spPr>
        </p:sp>
        <p:sp>
          <p:nvSpPr>
            <p:cNvPr id="698" name="Google Shape;698;p54"/>
            <p:cNvSpPr/>
            <p:nvPr/>
          </p:nvSpPr>
          <p:spPr>
            <a:xfrm>
              <a:off x="2488340" y="2735693"/>
              <a:ext cx="91440" cy="298903"/>
            </a:xfrm>
            <a:custGeom>
              <a:avLst/>
              <a:gdLst/>
              <a:ahLst/>
              <a:cxnLst/>
              <a:rect l="l" t="t" r="r" b="b"/>
              <a:pathLst>
                <a:path w="120000" h="120000" extrusionOk="0">
                  <a:moveTo>
                    <a:pt x="60000" y="0"/>
                  </a:moveTo>
                  <a:lnTo>
                    <a:pt x="60000" y="120000"/>
                  </a:lnTo>
                </a:path>
              </a:pathLst>
            </a:custGeom>
            <a:noFill/>
            <a:ln w="15875" cap="flat" cmpd="sng">
              <a:solidFill>
                <a:srgbClr val="3B8850"/>
              </a:solidFill>
              <a:prstDash val="solid"/>
              <a:round/>
              <a:headEnd type="none" w="sm" len="sm"/>
              <a:tailEnd type="none" w="sm" len="sm"/>
            </a:ln>
          </p:spPr>
        </p:sp>
        <p:sp>
          <p:nvSpPr>
            <p:cNvPr id="699" name="Google Shape;699;p54"/>
            <p:cNvSpPr/>
            <p:nvPr/>
          </p:nvSpPr>
          <p:spPr>
            <a:xfrm>
              <a:off x="2534060" y="1725114"/>
              <a:ext cx="861127" cy="298903"/>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chemeClr val="accent4"/>
              </a:solidFill>
              <a:prstDash val="solid"/>
              <a:round/>
              <a:headEnd type="none" w="sm" len="sm"/>
              <a:tailEnd type="none" w="sm" len="sm"/>
            </a:ln>
          </p:spPr>
        </p:sp>
        <p:sp>
          <p:nvSpPr>
            <p:cNvPr id="700" name="Google Shape;700;p54"/>
            <p:cNvSpPr/>
            <p:nvPr/>
          </p:nvSpPr>
          <p:spPr>
            <a:xfrm>
              <a:off x="3395187" y="714535"/>
              <a:ext cx="2330737" cy="298903"/>
            </a:xfrm>
            <a:custGeom>
              <a:avLst/>
              <a:gdLst/>
              <a:ahLst/>
              <a:cxnLst/>
              <a:rect l="l" t="t" r="r" b="b"/>
              <a:pathLst>
                <a:path w="120000" h="120000" extrusionOk="0">
                  <a:moveTo>
                    <a:pt x="120000" y="0"/>
                  </a:moveTo>
                  <a:lnTo>
                    <a:pt x="120000" y="60000"/>
                  </a:lnTo>
                  <a:lnTo>
                    <a:pt x="0" y="60000"/>
                  </a:lnTo>
                  <a:lnTo>
                    <a:pt x="0" y="120000"/>
                  </a:lnTo>
                </a:path>
              </a:pathLst>
            </a:custGeom>
            <a:noFill/>
            <a:ln w="15875" cap="flat" cmpd="sng">
              <a:solidFill>
                <a:srgbClr val="24CED7"/>
              </a:solidFill>
              <a:prstDash val="solid"/>
              <a:round/>
              <a:headEnd type="none" w="sm" len="sm"/>
              <a:tailEnd type="none" w="sm" len="sm"/>
            </a:ln>
          </p:spPr>
        </p:sp>
        <p:sp>
          <p:nvSpPr>
            <p:cNvPr id="701" name="Google Shape;701;p54"/>
            <p:cNvSpPr/>
            <p:nvPr/>
          </p:nvSpPr>
          <p:spPr>
            <a:xfrm>
              <a:off x="4307811" y="2859"/>
              <a:ext cx="2836226" cy="711675"/>
            </a:xfrm>
            <a:prstGeom prst="rect">
              <a:avLst/>
            </a:prstGeom>
            <a:solidFill>
              <a:srgbClr val="FFC0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4"/>
            <p:cNvSpPr txBox="1"/>
            <p:nvPr/>
          </p:nvSpPr>
          <p:spPr>
            <a:xfrm>
              <a:off x="4307811" y="2859"/>
              <a:ext cx="2836226"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RULES FOR UNQUOTED EQUITY SHARES</a:t>
              </a:r>
              <a:endParaRPr sz="1800">
                <a:solidFill>
                  <a:schemeClr val="lt1"/>
                </a:solidFill>
                <a:latin typeface="Twentieth Century"/>
                <a:ea typeface="Twentieth Century"/>
                <a:cs typeface="Twentieth Century"/>
                <a:sym typeface="Twentieth Century"/>
              </a:endParaRPr>
            </a:p>
          </p:txBody>
        </p:sp>
        <p:sp>
          <p:nvSpPr>
            <p:cNvPr id="703" name="Google Shape;703;p54"/>
            <p:cNvSpPr/>
            <p:nvPr/>
          </p:nvSpPr>
          <p:spPr>
            <a:xfrm>
              <a:off x="2683511" y="1013438"/>
              <a:ext cx="1423350" cy="711675"/>
            </a:xfrm>
            <a:prstGeom prst="rect">
              <a:avLst/>
            </a:prstGeom>
            <a:solidFill>
              <a:srgbClr val="FF66CC"/>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4"/>
            <p:cNvSpPr txBox="1"/>
            <p:nvPr/>
          </p:nvSpPr>
          <p:spPr>
            <a:xfrm>
              <a:off x="2683511" y="101343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Issue u/s 56(2)(viib)</a:t>
              </a:r>
              <a:endParaRPr sz="1800">
                <a:solidFill>
                  <a:schemeClr val="lt1"/>
                </a:solidFill>
                <a:latin typeface="Twentieth Century"/>
                <a:ea typeface="Twentieth Century"/>
                <a:cs typeface="Twentieth Century"/>
                <a:sym typeface="Twentieth Century"/>
              </a:endParaRPr>
            </a:p>
          </p:txBody>
        </p:sp>
        <p:sp>
          <p:nvSpPr>
            <p:cNvPr id="705" name="Google Shape;705;p54"/>
            <p:cNvSpPr/>
            <p:nvPr/>
          </p:nvSpPr>
          <p:spPr>
            <a:xfrm>
              <a:off x="1822384" y="2024018"/>
              <a:ext cx="1423350" cy="711675"/>
            </a:xfrm>
            <a:prstGeom prst="rect">
              <a:avLst/>
            </a:prstGeom>
            <a:solidFill>
              <a:srgbClr val="FF66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4"/>
            <p:cNvSpPr txBox="1"/>
            <p:nvPr/>
          </p:nvSpPr>
          <p:spPr>
            <a:xfrm>
              <a:off x="1822384"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Issuer</a:t>
              </a:r>
              <a:endParaRPr sz="1800">
                <a:solidFill>
                  <a:schemeClr val="lt1"/>
                </a:solidFill>
                <a:latin typeface="Twentieth Century"/>
                <a:ea typeface="Twentieth Century"/>
                <a:cs typeface="Twentieth Century"/>
                <a:sym typeface="Twentieth Century"/>
              </a:endParaRPr>
            </a:p>
          </p:txBody>
        </p:sp>
        <p:sp>
          <p:nvSpPr>
            <p:cNvPr id="707" name="Google Shape;707;p54"/>
            <p:cNvSpPr/>
            <p:nvPr/>
          </p:nvSpPr>
          <p:spPr>
            <a:xfrm>
              <a:off x="1822384"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4"/>
            <p:cNvSpPr txBox="1"/>
            <p:nvPr/>
          </p:nvSpPr>
          <p:spPr>
            <a:xfrm>
              <a:off x="1822384"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Sec 56(2)(viib) – whichever is higher</a:t>
              </a:r>
              <a:endParaRPr/>
            </a:p>
          </p:txBody>
        </p:sp>
        <p:sp>
          <p:nvSpPr>
            <p:cNvPr id="709" name="Google Shape;709;p54"/>
            <p:cNvSpPr/>
            <p:nvPr/>
          </p:nvSpPr>
          <p:spPr>
            <a:xfrm>
              <a:off x="437293"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4"/>
            <p:cNvSpPr txBox="1"/>
            <p:nvPr/>
          </p:nvSpPr>
          <p:spPr>
            <a:xfrm>
              <a:off x="437293"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Asset based</a:t>
              </a:r>
              <a:endParaRPr sz="1800">
                <a:solidFill>
                  <a:schemeClr val="lt1"/>
                </a:solidFill>
                <a:latin typeface="Twentieth Century"/>
                <a:ea typeface="Twentieth Century"/>
                <a:cs typeface="Twentieth Century"/>
                <a:sym typeface="Twentieth Century"/>
              </a:endParaRPr>
            </a:p>
          </p:txBody>
        </p:sp>
        <p:sp>
          <p:nvSpPr>
            <p:cNvPr id="711" name="Google Shape;711;p54"/>
            <p:cNvSpPr/>
            <p:nvPr/>
          </p:nvSpPr>
          <p:spPr>
            <a:xfrm>
              <a:off x="437293"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4"/>
            <p:cNvSpPr txBox="1"/>
            <p:nvPr/>
          </p:nvSpPr>
          <p:spPr>
            <a:xfrm>
              <a:off x="437293"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RV/CA  /MB</a:t>
              </a:r>
              <a:endParaRPr sz="1800">
                <a:solidFill>
                  <a:schemeClr val="lt1"/>
                </a:solidFill>
                <a:latin typeface="Twentieth Century"/>
                <a:ea typeface="Twentieth Century"/>
                <a:cs typeface="Twentieth Century"/>
                <a:sym typeface="Twentieth Century"/>
              </a:endParaRPr>
            </a:p>
          </p:txBody>
        </p:sp>
        <p:sp>
          <p:nvSpPr>
            <p:cNvPr id="713" name="Google Shape;713;p54"/>
            <p:cNvSpPr/>
            <p:nvPr/>
          </p:nvSpPr>
          <p:spPr>
            <a:xfrm>
              <a:off x="2683511"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4"/>
            <p:cNvSpPr txBox="1"/>
            <p:nvPr/>
          </p:nvSpPr>
          <p:spPr>
            <a:xfrm>
              <a:off x="2683511"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 11UA(2)</a:t>
              </a:r>
              <a:endParaRPr/>
            </a:p>
          </p:txBody>
        </p:sp>
        <p:sp>
          <p:nvSpPr>
            <p:cNvPr id="715" name="Google Shape;715;p54"/>
            <p:cNvSpPr/>
            <p:nvPr/>
          </p:nvSpPr>
          <p:spPr>
            <a:xfrm>
              <a:off x="3039349"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4"/>
            <p:cNvSpPr txBox="1"/>
            <p:nvPr/>
          </p:nvSpPr>
          <p:spPr>
            <a:xfrm>
              <a:off x="3039349"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MB if  DCF</a:t>
              </a:r>
              <a:endParaRPr sz="1800">
                <a:solidFill>
                  <a:schemeClr val="lt1"/>
                </a:solidFill>
                <a:latin typeface="Twentieth Century"/>
                <a:ea typeface="Twentieth Century"/>
                <a:cs typeface="Twentieth Century"/>
                <a:sym typeface="Twentieth Century"/>
              </a:endParaRPr>
            </a:p>
          </p:txBody>
        </p:sp>
        <p:sp>
          <p:nvSpPr>
            <p:cNvPr id="717" name="Google Shape;717;p54"/>
            <p:cNvSpPr/>
            <p:nvPr/>
          </p:nvSpPr>
          <p:spPr>
            <a:xfrm>
              <a:off x="3039349" y="6066334"/>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4"/>
            <p:cNvSpPr txBox="1"/>
            <p:nvPr/>
          </p:nvSpPr>
          <p:spPr>
            <a:xfrm>
              <a:off x="3039349" y="6066334"/>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BV</a:t>
              </a:r>
              <a:endParaRPr sz="1800">
                <a:solidFill>
                  <a:schemeClr val="lt1"/>
                </a:solidFill>
                <a:latin typeface="Twentieth Century"/>
                <a:ea typeface="Twentieth Century"/>
                <a:cs typeface="Twentieth Century"/>
                <a:sym typeface="Twentieth Century"/>
              </a:endParaRPr>
            </a:p>
          </p:txBody>
        </p:sp>
        <p:sp>
          <p:nvSpPr>
            <p:cNvPr id="719" name="Google Shape;719;p54"/>
            <p:cNvSpPr/>
            <p:nvPr/>
          </p:nvSpPr>
          <p:spPr>
            <a:xfrm>
              <a:off x="3544639" y="2024018"/>
              <a:ext cx="1423350" cy="711675"/>
            </a:xfrm>
            <a:prstGeom prst="rect">
              <a:avLst/>
            </a:prstGeom>
            <a:solidFill>
              <a:srgbClr val="FF660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4"/>
            <p:cNvSpPr txBox="1"/>
            <p:nvPr/>
          </p:nvSpPr>
          <p:spPr>
            <a:xfrm>
              <a:off x="3544639"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Receiver</a:t>
              </a:r>
              <a:endParaRPr sz="1800">
                <a:solidFill>
                  <a:schemeClr val="lt1"/>
                </a:solidFill>
                <a:latin typeface="Twentieth Century"/>
                <a:ea typeface="Twentieth Century"/>
                <a:cs typeface="Twentieth Century"/>
                <a:sym typeface="Twentieth Century"/>
              </a:endParaRPr>
            </a:p>
          </p:txBody>
        </p:sp>
        <p:sp>
          <p:nvSpPr>
            <p:cNvPr id="721" name="Google Shape;721;p54"/>
            <p:cNvSpPr/>
            <p:nvPr/>
          </p:nvSpPr>
          <p:spPr>
            <a:xfrm>
              <a:off x="3900477"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4"/>
            <p:cNvSpPr txBox="1"/>
            <p:nvPr/>
          </p:nvSpPr>
          <p:spPr>
            <a:xfrm>
              <a:off x="3900477"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No  specific Sec</a:t>
              </a:r>
              <a:endParaRPr sz="1800">
                <a:solidFill>
                  <a:schemeClr val="lt1"/>
                </a:solidFill>
                <a:latin typeface="Twentieth Century"/>
                <a:ea typeface="Twentieth Century"/>
                <a:cs typeface="Twentieth Century"/>
                <a:sym typeface="Twentieth Century"/>
              </a:endParaRPr>
            </a:p>
          </p:txBody>
        </p:sp>
        <p:sp>
          <p:nvSpPr>
            <p:cNvPr id="723" name="Google Shape;723;p54"/>
            <p:cNvSpPr/>
            <p:nvPr/>
          </p:nvSpPr>
          <p:spPr>
            <a:xfrm>
              <a:off x="7344986" y="1013438"/>
              <a:ext cx="1423350" cy="711675"/>
            </a:xfrm>
            <a:prstGeom prst="rect">
              <a:avLst/>
            </a:prstGeom>
            <a:solidFill>
              <a:srgbClr val="7030A0"/>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4"/>
            <p:cNvSpPr txBox="1"/>
            <p:nvPr/>
          </p:nvSpPr>
          <p:spPr>
            <a:xfrm>
              <a:off x="7344986" y="101343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Transfer</a:t>
              </a:r>
              <a:endParaRPr sz="1800">
                <a:solidFill>
                  <a:schemeClr val="lt1"/>
                </a:solidFill>
                <a:latin typeface="Twentieth Century"/>
                <a:ea typeface="Twentieth Century"/>
                <a:cs typeface="Twentieth Century"/>
                <a:sym typeface="Twentieth Century"/>
              </a:endParaRPr>
            </a:p>
          </p:txBody>
        </p:sp>
        <p:sp>
          <p:nvSpPr>
            <p:cNvPr id="725" name="Google Shape;725;p54"/>
            <p:cNvSpPr/>
            <p:nvPr/>
          </p:nvSpPr>
          <p:spPr>
            <a:xfrm>
              <a:off x="5622731" y="2024018"/>
              <a:ext cx="1423350" cy="711675"/>
            </a:xfrm>
            <a:prstGeom prst="rect">
              <a:avLst/>
            </a:prstGeom>
            <a:solidFill>
              <a:srgbClr val="CC00CC"/>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4"/>
            <p:cNvSpPr txBox="1"/>
            <p:nvPr/>
          </p:nvSpPr>
          <p:spPr>
            <a:xfrm>
              <a:off x="5622731"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Seller</a:t>
              </a:r>
              <a:endParaRPr sz="1800">
                <a:solidFill>
                  <a:schemeClr val="lt1"/>
                </a:solidFill>
                <a:latin typeface="Twentieth Century"/>
                <a:ea typeface="Twentieth Century"/>
                <a:cs typeface="Twentieth Century"/>
                <a:sym typeface="Twentieth Century"/>
              </a:endParaRPr>
            </a:p>
          </p:txBody>
        </p:sp>
        <p:sp>
          <p:nvSpPr>
            <p:cNvPr id="727" name="Google Shape;727;p54"/>
            <p:cNvSpPr/>
            <p:nvPr/>
          </p:nvSpPr>
          <p:spPr>
            <a:xfrm>
              <a:off x="5622731"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4"/>
            <p:cNvSpPr txBox="1"/>
            <p:nvPr/>
          </p:nvSpPr>
          <p:spPr>
            <a:xfrm>
              <a:off x="5622731"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50CA</a:t>
              </a:r>
              <a:endParaRPr sz="1800">
                <a:solidFill>
                  <a:schemeClr val="lt1"/>
                </a:solidFill>
                <a:latin typeface="Twentieth Century"/>
                <a:ea typeface="Twentieth Century"/>
                <a:cs typeface="Twentieth Century"/>
                <a:sym typeface="Twentieth Century"/>
              </a:endParaRPr>
            </a:p>
          </p:txBody>
        </p:sp>
        <p:sp>
          <p:nvSpPr>
            <p:cNvPr id="729" name="Google Shape;729;p54"/>
            <p:cNvSpPr/>
            <p:nvPr/>
          </p:nvSpPr>
          <p:spPr>
            <a:xfrm>
              <a:off x="5622731"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4"/>
            <p:cNvSpPr txBox="1"/>
            <p:nvPr/>
          </p:nvSpPr>
          <p:spPr>
            <a:xfrm>
              <a:off x="5622731"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 11UAA</a:t>
              </a:r>
              <a:endParaRPr sz="1800">
                <a:solidFill>
                  <a:schemeClr val="lt1"/>
                </a:solidFill>
                <a:latin typeface="Twentieth Century"/>
                <a:ea typeface="Twentieth Century"/>
                <a:cs typeface="Twentieth Century"/>
                <a:sym typeface="Twentieth Century"/>
              </a:endParaRPr>
            </a:p>
          </p:txBody>
        </p:sp>
        <p:sp>
          <p:nvSpPr>
            <p:cNvPr id="731" name="Google Shape;731;p54"/>
            <p:cNvSpPr/>
            <p:nvPr/>
          </p:nvSpPr>
          <p:spPr>
            <a:xfrm>
              <a:off x="5622731"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4"/>
            <p:cNvSpPr txBox="1"/>
            <p:nvPr/>
          </p:nvSpPr>
          <p:spPr>
            <a:xfrm>
              <a:off x="5622731"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Specified</a:t>
              </a:r>
              <a:endParaRPr sz="1800">
                <a:solidFill>
                  <a:schemeClr val="lt1"/>
                </a:solidFill>
                <a:latin typeface="Twentieth Century"/>
                <a:ea typeface="Twentieth Century"/>
                <a:cs typeface="Twentieth Century"/>
                <a:sym typeface="Twentieth Century"/>
              </a:endParaRPr>
            </a:p>
          </p:txBody>
        </p:sp>
        <p:sp>
          <p:nvSpPr>
            <p:cNvPr id="733" name="Google Shape;733;p54"/>
            <p:cNvSpPr/>
            <p:nvPr/>
          </p:nvSpPr>
          <p:spPr>
            <a:xfrm>
              <a:off x="5978569" y="6066334"/>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4"/>
            <p:cNvSpPr txBox="1"/>
            <p:nvPr/>
          </p:nvSpPr>
          <p:spPr>
            <a:xfrm>
              <a:off x="5978569" y="6066334"/>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No Valuer required</a:t>
              </a:r>
              <a:endParaRPr sz="1800">
                <a:solidFill>
                  <a:schemeClr val="lt1"/>
                </a:solidFill>
                <a:latin typeface="Twentieth Century"/>
                <a:ea typeface="Twentieth Century"/>
                <a:cs typeface="Twentieth Century"/>
                <a:sym typeface="Twentieth Century"/>
              </a:endParaRPr>
            </a:p>
          </p:txBody>
        </p:sp>
        <p:sp>
          <p:nvSpPr>
            <p:cNvPr id="735" name="Google Shape;735;p54"/>
            <p:cNvSpPr/>
            <p:nvPr/>
          </p:nvSpPr>
          <p:spPr>
            <a:xfrm>
              <a:off x="7344986" y="2024018"/>
              <a:ext cx="1423350" cy="711675"/>
            </a:xfrm>
            <a:prstGeom prst="rect">
              <a:avLst/>
            </a:prstGeom>
            <a:solidFill>
              <a:srgbClr val="CC00CC"/>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4"/>
            <p:cNvSpPr txBox="1"/>
            <p:nvPr/>
          </p:nvSpPr>
          <p:spPr>
            <a:xfrm>
              <a:off x="7344986"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Buyer</a:t>
              </a:r>
              <a:endParaRPr sz="1800">
                <a:solidFill>
                  <a:schemeClr val="lt1"/>
                </a:solidFill>
                <a:latin typeface="Twentieth Century"/>
                <a:ea typeface="Twentieth Century"/>
                <a:cs typeface="Twentieth Century"/>
                <a:sym typeface="Twentieth Century"/>
              </a:endParaRPr>
            </a:p>
          </p:txBody>
        </p:sp>
        <p:sp>
          <p:nvSpPr>
            <p:cNvPr id="737" name="Google Shape;737;p54"/>
            <p:cNvSpPr/>
            <p:nvPr/>
          </p:nvSpPr>
          <p:spPr>
            <a:xfrm>
              <a:off x="7700824"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4"/>
            <p:cNvSpPr txBox="1"/>
            <p:nvPr/>
          </p:nvSpPr>
          <p:spPr>
            <a:xfrm>
              <a:off x="7700824"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56(2)(x)</a:t>
              </a:r>
              <a:endParaRPr sz="1800">
                <a:solidFill>
                  <a:schemeClr val="lt1"/>
                </a:solidFill>
                <a:latin typeface="Twentieth Century"/>
                <a:ea typeface="Twentieth Century"/>
                <a:cs typeface="Twentieth Century"/>
                <a:sym typeface="Twentieth Century"/>
              </a:endParaRPr>
            </a:p>
          </p:txBody>
        </p:sp>
        <p:sp>
          <p:nvSpPr>
            <p:cNvPr id="739" name="Google Shape;739;p54"/>
            <p:cNvSpPr/>
            <p:nvPr/>
          </p:nvSpPr>
          <p:spPr>
            <a:xfrm>
              <a:off x="7700824"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4"/>
            <p:cNvSpPr txBox="1"/>
            <p:nvPr/>
          </p:nvSpPr>
          <p:spPr>
            <a:xfrm>
              <a:off x="7700824"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 11UA(1)</a:t>
              </a:r>
              <a:endParaRPr sz="1800">
                <a:solidFill>
                  <a:schemeClr val="lt1"/>
                </a:solidFill>
                <a:latin typeface="Twentieth Century"/>
                <a:ea typeface="Twentieth Century"/>
                <a:cs typeface="Twentieth Century"/>
                <a:sym typeface="Twentieth Century"/>
              </a:endParaRPr>
            </a:p>
          </p:txBody>
        </p:sp>
        <p:sp>
          <p:nvSpPr>
            <p:cNvPr id="741" name="Google Shape;741;p54"/>
            <p:cNvSpPr/>
            <p:nvPr/>
          </p:nvSpPr>
          <p:spPr>
            <a:xfrm>
              <a:off x="7700824"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4"/>
            <p:cNvSpPr txBox="1"/>
            <p:nvPr/>
          </p:nvSpPr>
          <p:spPr>
            <a:xfrm>
              <a:off x="7700824"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Specified</a:t>
              </a:r>
              <a:endParaRPr sz="1800">
                <a:solidFill>
                  <a:schemeClr val="lt1"/>
                </a:solidFill>
                <a:latin typeface="Twentieth Century"/>
                <a:ea typeface="Twentieth Century"/>
                <a:cs typeface="Twentieth Century"/>
                <a:sym typeface="Twentieth Century"/>
              </a:endParaRPr>
            </a:p>
          </p:txBody>
        </p:sp>
        <p:sp>
          <p:nvSpPr>
            <p:cNvPr id="743" name="Google Shape;743;p54"/>
            <p:cNvSpPr/>
            <p:nvPr/>
          </p:nvSpPr>
          <p:spPr>
            <a:xfrm>
              <a:off x="7700824" y="6066334"/>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4"/>
            <p:cNvSpPr txBox="1"/>
            <p:nvPr/>
          </p:nvSpPr>
          <p:spPr>
            <a:xfrm>
              <a:off x="7700824" y="6066334"/>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No Valuer required</a:t>
              </a:r>
              <a:endParaRPr sz="1800">
                <a:solidFill>
                  <a:schemeClr val="lt1"/>
                </a:solidFill>
                <a:latin typeface="Twentieth Century"/>
                <a:ea typeface="Twentieth Century"/>
                <a:cs typeface="Twentieth Century"/>
                <a:sym typeface="Twentieth Century"/>
              </a:endParaRPr>
            </a:p>
          </p:txBody>
        </p:sp>
        <p:sp>
          <p:nvSpPr>
            <p:cNvPr id="745" name="Google Shape;745;p54"/>
            <p:cNvSpPr/>
            <p:nvPr/>
          </p:nvSpPr>
          <p:spPr>
            <a:xfrm>
              <a:off x="9067240" y="2024018"/>
              <a:ext cx="1423350" cy="711675"/>
            </a:xfrm>
            <a:prstGeom prst="rect">
              <a:avLst/>
            </a:prstGeom>
            <a:solidFill>
              <a:srgbClr val="CC00CC"/>
            </a:soli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4"/>
            <p:cNvSpPr txBox="1"/>
            <p:nvPr/>
          </p:nvSpPr>
          <p:spPr>
            <a:xfrm>
              <a:off x="9067240" y="2024018"/>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Sec       9(1)(i)</a:t>
              </a:r>
              <a:endParaRPr sz="1800">
                <a:solidFill>
                  <a:schemeClr val="lt1"/>
                </a:solidFill>
                <a:latin typeface="Twentieth Century"/>
                <a:ea typeface="Twentieth Century"/>
                <a:cs typeface="Twentieth Century"/>
                <a:sym typeface="Twentieth Century"/>
              </a:endParaRPr>
            </a:p>
          </p:txBody>
        </p:sp>
        <p:sp>
          <p:nvSpPr>
            <p:cNvPr id="747" name="Google Shape;747;p54"/>
            <p:cNvSpPr/>
            <p:nvPr/>
          </p:nvSpPr>
          <p:spPr>
            <a:xfrm>
              <a:off x="9423078" y="3034597"/>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4"/>
            <p:cNvSpPr txBox="1"/>
            <p:nvPr/>
          </p:nvSpPr>
          <p:spPr>
            <a:xfrm>
              <a:off x="9423078" y="3034597"/>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Rule   11UB(2)</a:t>
              </a:r>
              <a:endParaRPr sz="1800">
                <a:solidFill>
                  <a:schemeClr val="lt1"/>
                </a:solidFill>
                <a:latin typeface="Twentieth Century"/>
                <a:ea typeface="Twentieth Century"/>
                <a:cs typeface="Twentieth Century"/>
                <a:sym typeface="Twentieth Century"/>
              </a:endParaRPr>
            </a:p>
          </p:txBody>
        </p:sp>
        <p:sp>
          <p:nvSpPr>
            <p:cNvPr id="749" name="Google Shape;749;p54"/>
            <p:cNvSpPr/>
            <p:nvPr/>
          </p:nvSpPr>
          <p:spPr>
            <a:xfrm>
              <a:off x="9423078" y="4045176"/>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4"/>
            <p:cNvSpPr txBox="1"/>
            <p:nvPr/>
          </p:nvSpPr>
          <p:spPr>
            <a:xfrm>
              <a:off x="9423078" y="4045176"/>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By CA       or MB</a:t>
              </a:r>
              <a:endParaRPr sz="1800">
                <a:solidFill>
                  <a:schemeClr val="lt1"/>
                </a:solidFill>
                <a:latin typeface="Twentieth Century"/>
                <a:ea typeface="Twentieth Century"/>
                <a:cs typeface="Twentieth Century"/>
                <a:sym typeface="Twentieth Century"/>
              </a:endParaRPr>
            </a:p>
          </p:txBody>
        </p:sp>
        <p:sp>
          <p:nvSpPr>
            <p:cNvPr id="751" name="Google Shape;751;p54"/>
            <p:cNvSpPr/>
            <p:nvPr/>
          </p:nvSpPr>
          <p:spPr>
            <a:xfrm>
              <a:off x="9423078" y="5055755"/>
              <a:ext cx="1423350" cy="711675"/>
            </a:xfrm>
            <a:prstGeom prst="rect">
              <a:avLst/>
            </a:prstGeom>
            <a:gradFill>
              <a:gsLst>
                <a:gs pos="0">
                  <a:srgbClr val="367E4A"/>
                </a:gs>
                <a:gs pos="100000">
                  <a:srgbClr val="59A56B"/>
                </a:gs>
              </a:gsLst>
              <a:path path="circle">
                <a:fillToRect l="50000" t="50000" r="50000" b="50000"/>
              </a:path>
              <a:tileRect/>
            </a:gradFill>
            <a:ln>
              <a:noFill/>
            </a:ln>
            <a:effectLst>
              <a:outerShdw blurRad="50800" dist="12700" dir="54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4"/>
            <p:cNvSpPr txBox="1"/>
            <p:nvPr/>
          </p:nvSpPr>
          <p:spPr>
            <a:xfrm>
              <a:off x="9423078" y="5055755"/>
              <a:ext cx="1423350" cy="71167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Twentieth Century"/>
                <a:buNone/>
              </a:pPr>
              <a:r>
                <a:rPr lang="en-IN" sz="1800">
                  <a:solidFill>
                    <a:schemeClr val="lt1"/>
                  </a:solidFill>
                  <a:latin typeface="Twentieth Century"/>
                  <a:ea typeface="Twentieth Century"/>
                  <a:cs typeface="Twentieth Century"/>
                  <a:sym typeface="Twentieth Century"/>
                </a:rPr>
                <a:t>IVSC</a:t>
              </a:r>
              <a:endParaRPr sz="18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endParaRPr/>
          </a:p>
        </p:txBody>
      </p:sp>
      <p:sp>
        <p:nvSpPr>
          <p:cNvPr id="132" name="Google Shape;132;p5"/>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p>
        </p:txBody>
      </p:sp>
      <p:sp>
        <p:nvSpPr>
          <p:cNvPr id="133" name="Google Shape;133;p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a:t>
            </a:fld>
            <a:endParaRPr/>
          </a:p>
        </p:txBody>
      </p:sp>
      <p:pic>
        <p:nvPicPr>
          <p:cNvPr id="134" name="Google Shape;134;p5"/>
          <p:cNvPicPr preferRelativeResize="0"/>
          <p:nvPr/>
        </p:nvPicPr>
        <p:blipFill rotWithShape="1">
          <a:blip r:embed="rId3">
            <a:alphaModFix/>
          </a:blip>
          <a:srcRect l="1328"/>
          <a:stretch/>
        </p:blipFill>
        <p:spPr>
          <a:xfrm>
            <a:off x="0" y="0"/>
            <a:ext cx="12191999" cy="685799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5"/>
          <p:cNvSpPr txBox="1">
            <a:spLocks noGrp="1"/>
          </p:cNvSpPr>
          <p:nvPr>
            <p:ph type="title"/>
          </p:nvPr>
        </p:nvSpPr>
        <p:spPr>
          <a:xfrm>
            <a:off x="918111" y="280416"/>
            <a:ext cx="9720072" cy="990119"/>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Twentieth Century"/>
              <a:buNone/>
            </a:pPr>
            <a:r>
              <a:rPr lang="en-IN"/>
              <a:t>SOME IMPORTANT POINTS</a:t>
            </a:r>
            <a:endParaRPr/>
          </a:p>
        </p:txBody>
      </p:sp>
      <p:sp>
        <p:nvSpPr>
          <p:cNvPr id="758" name="Google Shape;758;p55"/>
          <p:cNvSpPr txBox="1">
            <a:spLocks noGrp="1"/>
          </p:cNvSpPr>
          <p:nvPr>
            <p:ph type="body" idx="1"/>
          </p:nvPr>
        </p:nvSpPr>
        <p:spPr>
          <a:xfrm>
            <a:off x="918110" y="2615222"/>
            <a:ext cx="10730551" cy="3899347"/>
          </a:xfrm>
          <a:prstGeom prst="rect">
            <a:avLst/>
          </a:prstGeom>
          <a:noFill/>
          <a:ln>
            <a:noFill/>
          </a:ln>
        </p:spPr>
        <p:txBody>
          <a:bodyPr spcFirstLastPara="1" wrap="square" lIns="45700" tIns="45700" rIns="45700" bIns="45700" anchor="t" anchorCtr="0">
            <a:normAutofit/>
          </a:bodyPr>
          <a:lstStyle/>
          <a:p>
            <a:pPr marL="91440" lvl="0" indent="-177800" algn="l" rtl="0">
              <a:lnSpc>
                <a:spcPct val="90000"/>
              </a:lnSpc>
              <a:spcBef>
                <a:spcPts val="0"/>
              </a:spcBef>
              <a:spcAft>
                <a:spcPts val="0"/>
              </a:spcAft>
              <a:buSzPts val="2800"/>
              <a:buFont typeface="Noto Sans Symbols"/>
              <a:buChar char="❑"/>
            </a:pPr>
            <a:r>
              <a:rPr lang="en-IN" sz="2800" b="1" u="sng">
                <a:solidFill>
                  <a:srgbClr val="0070C0"/>
                </a:solidFill>
                <a:latin typeface="Times New Roman"/>
                <a:ea typeface="Times New Roman"/>
                <a:cs typeface="Times New Roman"/>
                <a:sym typeface="Times New Roman"/>
              </a:rPr>
              <a:t>For the purposes of rule 11UA(2)</a:t>
            </a:r>
            <a:r>
              <a:rPr lang="en-IN" sz="2800" u="sng">
                <a:solidFill>
                  <a:srgbClr val="444444"/>
                </a:solidFill>
                <a:latin typeface="Times New Roman"/>
                <a:ea typeface="Times New Roman"/>
                <a:cs typeface="Times New Roman"/>
                <a:sym typeface="Times New Roman"/>
              </a:rPr>
              <a:t> :</a:t>
            </a:r>
            <a:endParaRPr b="0">
              <a:solidFill>
                <a:srgbClr val="444444"/>
              </a:solidFill>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Noto Sans Symbols"/>
              <a:buChar char="❑"/>
            </a:pPr>
            <a:r>
              <a:rPr lang="en-IN" b="0">
                <a:solidFill>
                  <a:srgbClr val="444444"/>
                </a:solidFill>
                <a:latin typeface="Times New Roman"/>
                <a:ea typeface="Times New Roman"/>
                <a:cs typeface="Times New Roman"/>
                <a:sym typeface="Times New Roman"/>
              </a:rPr>
              <a:t>the balance-sheet of such company (including the notes annexed thereto and forming part of the accounts) </a:t>
            </a:r>
            <a:r>
              <a:rPr lang="en-IN" b="1">
                <a:solidFill>
                  <a:srgbClr val="FF0000"/>
                </a:solidFill>
                <a:highlight>
                  <a:srgbClr val="00FF00"/>
                </a:highlight>
                <a:latin typeface="Times New Roman"/>
                <a:ea typeface="Times New Roman"/>
                <a:cs typeface="Times New Roman"/>
                <a:sym typeface="Times New Roman"/>
              </a:rPr>
              <a:t>as drawn up </a:t>
            </a:r>
            <a:r>
              <a:rPr lang="en-IN" b="1">
                <a:solidFill>
                  <a:srgbClr val="FF0000"/>
                </a:solidFill>
                <a:latin typeface="Times New Roman"/>
                <a:ea typeface="Times New Roman"/>
                <a:cs typeface="Times New Roman"/>
                <a:sym typeface="Times New Roman"/>
              </a:rPr>
              <a:t>on the valuation date</a:t>
            </a:r>
            <a:r>
              <a:rPr lang="en-IN" b="0">
                <a:solidFill>
                  <a:srgbClr val="444444"/>
                </a:solidFill>
                <a:latin typeface="Times New Roman"/>
                <a:ea typeface="Times New Roman"/>
                <a:cs typeface="Times New Roman"/>
                <a:sym typeface="Times New Roman"/>
              </a:rPr>
              <a:t> </a:t>
            </a:r>
            <a:r>
              <a:rPr lang="en-IN" b="0">
                <a:solidFill>
                  <a:srgbClr val="0070C0"/>
                </a:solidFill>
                <a:latin typeface="Times New Roman"/>
                <a:ea typeface="Times New Roman"/>
                <a:cs typeface="Times New Roman"/>
                <a:sym typeface="Times New Roman"/>
              </a:rPr>
              <a:t>WHICH HAS BEEN AUDITED BY THE AUDITOR OF THE COMPANY</a:t>
            </a:r>
            <a:r>
              <a:rPr lang="en-IN" b="0">
                <a:solidFill>
                  <a:srgbClr val="444444"/>
                </a:solidFill>
                <a:latin typeface="Times New Roman"/>
                <a:ea typeface="Times New Roman"/>
                <a:cs typeface="Times New Roman"/>
                <a:sym typeface="Times New Roman"/>
              </a:rPr>
              <a:t> </a:t>
            </a:r>
            <a:r>
              <a:rPr lang="en-IN" b="1">
                <a:solidFill>
                  <a:srgbClr val="FF0000"/>
                </a:solidFill>
                <a:latin typeface="Times New Roman"/>
                <a:ea typeface="Times New Roman"/>
                <a:cs typeface="Times New Roman"/>
                <a:sym typeface="Times New Roman"/>
              </a:rPr>
              <a:t>and </a:t>
            </a:r>
            <a:endParaRPr/>
          </a:p>
          <a:p>
            <a:pPr marL="91440" lvl="0" indent="-139700" algn="l" rtl="0">
              <a:lnSpc>
                <a:spcPct val="90000"/>
              </a:lnSpc>
              <a:spcBef>
                <a:spcPts val="1400"/>
              </a:spcBef>
              <a:spcAft>
                <a:spcPts val="0"/>
              </a:spcAft>
              <a:buSzPts val="2200"/>
              <a:buFont typeface="Noto Sans Symbols"/>
              <a:buChar char="❑"/>
            </a:pPr>
            <a:r>
              <a:rPr lang="en-IN" b="0">
                <a:solidFill>
                  <a:srgbClr val="444444"/>
                </a:solidFill>
                <a:latin typeface="Times New Roman"/>
                <a:ea typeface="Times New Roman"/>
                <a:cs typeface="Times New Roman"/>
                <a:sym typeface="Times New Roman"/>
              </a:rPr>
              <a:t>where the balance-sheet on the valuation date is </a:t>
            </a:r>
            <a:r>
              <a:rPr lang="en-IN" b="1">
                <a:solidFill>
                  <a:srgbClr val="FF0000"/>
                </a:solidFill>
                <a:highlight>
                  <a:srgbClr val="FFFF00"/>
                </a:highlight>
                <a:latin typeface="Times New Roman"/>
                <a:ea typeface="Times New Roman"/>
                <a:cs typeface="Times New Roman"/>
                <a:sym typeface="Times New Roman"/>
              </a:rPr>
              <a:t>not drawn up</a:t>
            </a:r>
            <a:r>
              <a:rPr lang="en-IN" b="0">
                <a:solidFill>
                  <a:srgbClr val="444444"/>
                </a:solidFill>
                <a:latin typeface="Times New Roman"/>
                <a:ea typeface="Times New Roman"/>
                <a:cs typeface="Times New Roman"/>
                <a:sym typeface="Times New Roman"/>
              </a:rPr>
              <a:t>, the balance-sheet (including the notes annexed thereto and forming part of the accounts) </a:t>
            </a:r>
            <a:r>
              <a:rPr lang="en-IN" b="1">
                <a:solidFill>
                  <a:srgbClr val="FF0000"/>
                </a:solidFill>
                <a:latin typeface="Times New Roman"/>
                <a:ea typeface="Times New Roman"/>
                <a:cs typeface="Times New Roman"/>
                <a:sym typeface="Times New Roman"/>
              </a:rPr>
              <a:t>drawn up as on a date immediately preceding the valuation date</a:t>
            </a:r>
            <a:r>
              <a:rPr lang="en-IN" b="0">
                <a:solidFill>
                  <a:srgbClr val="444444"/>
                </a:solidFill>
                <a:latin typeface="Times New Roman"/>
                <a:ea typeface="Times New Roman"/>
                <a:cs typeface="Times New Roman"/>
                <a:sym typeface="Times New Roman"/>
              </a:rPr>
              <a:t> which has been approved and adopted in the annual general meeting of the shareholders of the company</a:t>
            </a:r>
            <a:endParaRPr/>
          </a:p>
          <a:p>
            <a:pPr marL="91440" lvl="0" indent="0" algn="l" rtl="0">
              <a:lnSpc>
                <a:spcPct val="90000"/>
              </a:lnSpc>
              <a:spcBef>
                <a:spcPts val="1400"/>
              </a:spcBef>
              <a:spcAft>
                <a:spcPts val="0"/>
              </a:spcAft>
              <a:buSzPts val="2200"/>
              <a:buNone/>
            </a:pPr>
            <a:endParaRPr i="1">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b="0" i="1">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b="0" i="1">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i="1">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a:p>
        </p:txBody>
      </p:sp>
      <p:sp>
        <p:nvSpPr>
          <p:cNvPr id="759" name="Google Shape;759;p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80</a:t>
            </a:fld>
            <a:endParaRPr/>
          </a:p>
        </p:txBody>
      </p:sp>
      <p:sp>
        <p:nvSpPr>
          <p:cNvPr id="760" name="Google Shape;760;p55"/>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
        <p:nvSpPr>
          <p:cNvPr id="761" name="Google Shape;761;p55"/>
          <p:cNvSpPr txBox="1"/>
          <p:nvPr/>
        </p:nvSpPr>
        <p:spPr>
          <a:xfrm>
            <a:off x="918110" y="1524950"/>
            <a:ext cx="1057445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1">
                <a:solidFill>
                  <a:schemeClr val="dk1"/>
                </a:solidFill>
                <a:highlight>
                  <a:srgbClr val="FFFF00"/>
                </a:highlight>
                <a:latin typeface="Twentieth Century"/>
                <a:ea typeface="Twentieth Century"/>
                <a:cs typeface="Twentieth Century"/>
                <a:sym typeface="Twentieth Century"/>
              </a:rPr>
              <a:t>DATE OF BALANCE SHEET TO BE CONSIDERED FOR THE PURPOSE OF VALUATION</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body" idx="1"/>
          </p:nvPr>
        </p:nvSpPr>
        <p:spPr>
          <a:xfrm>
            <a:off x="956752" y="1092468"/>
            <a:ext cx="10786069" cy="5378236"/>
          </a:xfrm>
          <a:prstGeom prst="rect">
            <a:avLst/>
          </a:prstGeom>
          <a:noFill/>
          <a:ln>
            <a:noFill/>
          </a:ln>
        </p:spPr>
        <p:txBody>
          <a:bodyPr spcFirstLastPara="1" wrap="square" lIns="45700" tIns="45700" rIns="45700" bIns="45700" anchor="t" anchorCtr="0">
            <a:normAutofit/>
          </a:bodyPr>
          <a:lstStyle/>
          <a:p>
            <a:pPr marL="91440" lvl="0" indent="-177800" algn="l" rtl="0">
              <a:lnSpc>
                <a:spcPct val="90000"/>
              </a:lnSpc>
              <a:spcBef>
                <a:spcPts val="0"/>
              </a:spcBef>
              <a:spcAft>
                <a:spcPts val="0"/>
              </a:spcAft>
              <a:buSzPts val="2800"/>
              <a:buFont typeface="Noto Sans Symbols"/>
              <a:buChar char="❑"/>
            </a:pPr>
            <a:r>
              <a:rPr lang="en-IN" sz="2800" b="1" u="sng">
                <a:solidFill>
                  <a:srgbClr val="FF0000"/>
                </a:solidFill>
                <a:latin typeface="Times New Roman"/>
                <a:ea typeface="Times New Roman"/>
                <a:cs typeface="Times New Roman"/>
                <a:sym typeface="Times New Roman"/>
              </a:rPr>
              <a:t>IN ANY OTHER CASE i.e. Rule 11UA(1)</a:t>
            </a:r>
            <a:endParaRPr/>
          </a:p>
          <a:p>
            <a:pPr marL="265176" lvl="1" indent="-152400" algn="l" rtl="0">
              <a:lnSpc>
                <a:spcPct val="90000"/>
              </a:lnSpc>
              <a:spcBef>
                <a:spcPts val="400"/>
              </a:spcBef>
              <a:spcAft>
                <a:spcPts val="0"/>
              </a:spcAft>
              <a:buSzPts val="2400"/>
              <a:buFont typeface="Noto Sans Symbols"/>
              <a:buChar char="⮚"/>
            </a:pPr>
            <a:r>
              <a:rPr lang="en-IN" sz="2400" b="0">
                <a:solidFill>
                  <a:srgbClr val="444444"/>
                </a:solidFill>
                <a:latin typeface="Times New Roman"/>
                <a:ea typeface="Times New Roman"/>
                <a:cs typeface="Times New Roman"/>
                <a:sym typeface="Times New Roman"/>
              </a:rPr>
              <a:t>in relation to an </a:t>
            </a:r>
            <a:r>
              <a:rPr lang="en-IN" sz="2400" b="0">
                <a:solidFill>
                  <a:srgbClr val="444444"/>
                </a:solidFill>
                <a:highlight>
                  <a:srgbClr val="FFFF00"/>
                </a:highlight>
                <a:latin typeface="Times New Roman"/>
                <a:ea typeface="Times New Roman"/>
                <a:cs typeface="Times New Roman"/>
                <a:sym typeface="Times New Roman"/>
              </a:rPr>
              <a:t>INDIAN COMPANY</a:t>
            </a:r>
            <a:r>
              <a:rPr lang="en-IN" sz="2400" b="0">
                <a:solidFill>
                  <a:srgbClr val="444444"/>
                </a:solidFill>
                <a:latin typeface="Times New Roman"/>
                <a:ea typeface="Times New Roman"/>
                <a:cs typeface="Times New Roman"/>
                <a:sym typeface="Times New Roman"/>
              </a:rPr>
              <a:t>, the balance-sheet of such company (including the notes annexed thereto and forming part of the accounts) </a:t>
            </a:r>
            <a:r>
              <a:rPr lang="en-IN" sz="2400" b="0">
                <a:solidFill>
                  <a:srgbClr val="FF0000"/>
                </a:solidFill>
                <a:highlight>
                  <a:srgbClr val="00FF00"/>
                </a:highlight>
                <a:latin typeface="Times New Roman"/>
                <a:ea typeface="Times New Roman"/>
                <a:cs typeface="Times New Roman"/>
                <a:sym typeface="Times New Roman"/>
              </a:rPr>
              <a:t>as drawn up on the valuation date</a:t>
            </a:r>
            <a:r>
              <a:rPr lang="en-IN" sz="2400" b="0">
                <a:solidFill>
                  <a:srgbClr val="444444"/>
                </a:solidFill>
                <a:highlight>
                  <a:srgbClr val="00FF00"/>
                </a:highlight>
                <a:latin typeface="Times New Roman"/>
                <a:ea typeface="Times New Roman"/>
                <a:cs typeface="Times New Roman"/>
                <a:sym typeface="Times New Roman"/>
              </a:rPr>
              <a:t> </a:t>
            </a:r>
            <a:r>
              <a:rPr lang="en-IN" sz="2400" b="0">
                <a:solidFill>
                  <a:srgbClr val="444444"/>
                </a:solidFill>
                <a:latin typeface="Times New Roman"/>
                <a:ea typeface="Times New Roman"/>
                <a:cs typeface="Times New Roman"/>
                <a:sym typeface="Times New Roman"/>
              </a:rPr>
              <a:t>which has been </a:t>
            </a:r>
            <a:r>
              <a:rPr lang="en-IN" sz="2400" b="0">
                <a:solidFill>
                  <a:srgbClr val="0070C0"/>
                </a:solidFill>
                <a:latin typeface="Times New Roman"/>
                <a:ea typeface="Times New Roman"/>
                <a:cs typeface="Times New Roman"/>
                <a:sym typeface="Times New Roman"/>
              </a:rPr>
              <a:t>AUDITED BY THE AUDITOR OF THE COMPANY</a:t>
            </a:r>
            <a:r>
              <a:rPr lang="en-IN" sz="2400" b="0">
                <a:solidFill>
                  <a:srgbClr val="444444"/>
                </a:solidFill>
                <a:latin typeface="Times New Roman"/>
                <a:ea typeface="Times New Roman"/>
                <a:cs typeface="Times New Roman"/>
                <a:sym typeface="Times New Roman"/>
              </a:rPr>
              <a:t> appointed under the laws relating to companies in force; and</a:t>
            </a:r>
            <a:endParaRPr/>
          </a:p>
          <a:p>
            <a:pPr marL="265176" lvl="1" indent="0" algn="l" rtl="0">
              <a:lnSpc>
                <a:spcPct val="90000"/>
              </a:lnSpc>
              <a:spcBef>
                <a:spcPts val="600"/>
              </a:spcBef>
              <a:spcAft>
                <a:spcPts val="0"/>
              </a:spcAft>
              <a:buSzPts val="2400"/>
              <a:buFont typeface="Noto Sans Symbols"/>
              <a:buNone/>
            </a:pPr>
            <a:endParaRPr sz="2400" b="0">
              <a:solidFill>
                <a:srgbClr val="444444"/>
              </a:solidFill>
              <a:latin typeface="Times New Roman"/>
              <a:ea typeface="Times New Roman"/>
              <a:cs typeface="Times New Roman"/>
              <a:sym typeface="Times New Roman"/>
            </a:endParaRPr>
          </a:p>
          <a:p>
            <a:pPr marL="265176" lvl="1" indent="-152400" algn="l" rtl="0">
              <a:lnSpc>
                <a:spcPct val="90000"/>
              </a:lnSpc>
              <a:spcBef>
                <a:spcPts val="600"/>
              </a:spcBef>
              <a:spcAft>
                <a:spcPts val="0"/>
              </a:spcAft>
              <a:buSzPts val="2400"/>
              <a:buFont typeface="Noto Sans Symbols"/>
              <a:buChar char="⮚"/>
            </a:pPr>
            <a:r>
              <a:rPr lang="en-IN" sz="2400" b="0">
                <a:solidFill>
                  <a:srgbClr val="444444"/>
                </a:solidFill>
                <a:latin typeface="Times New Roman"/>
                <a:ea typeface="Times New Roman"/>
                <a:cs typeface="Times New Roman"/>
                <a:sym typeface="Times New Roman"/>
              </a:rPr>
              <a:t>in relation to a company, </a:t>
            </a:r>
            <a:r>
              <a:rPr lang="en-IN" sz="2400" b="0">
                <a:solidFill>
                  <a:srgbClr val="444444"/>
                </a:solidFill>
                <a:highlight>
                  <a:srgbClr val="FFFF00"/>
                </a:highlight>
                <a:latin typeface="Times New Roman"/>
                <a:ea typeface="Times New Roman"/>
                <a:cs typeface="Times New Roman"/>
                <a:sym typeface="Times New Roman"/>
              </a:rPr>
              <a:t>NOT BEING AN INDIAN COMPANY</a:t>
            </a:r>
            <a:r>
              <a:rPr lang="en-IN" sz="2400" b="0">
                <a:solidFill>
                  <a:srgbClr val="444444"/>
                </a:solidFill>
                <a:latin typeface="Times New Roman"/>
                <a:ea typeface="Times New Roman"/>
                <a:cs typeface="Times New Roman"/>
                <a:sym typeface="Times New Roman"/>
              </a:rPr>
              <a:t>, the balance-sheet of the company (including the notes annexed thereto and forming part of the accounts) </a:t>
            </a:r>
            <a:r>
              <a:rPr lang="en-IN" sz="2400" b="0">
                <a:solidFill>
                  <a:srgbClr val="FF0000"/>
                </a:solidFill>
                <a:latin typeface="Times New Roman"/>
                <a:ea typeface="Times New Roman"/>
                <a:cs typeface="Times New Roman"/>
                <a:sym typeface="Times New Roman"/>
              </a:rPr>
              <a:t>as drawn up on the valuation date</a:t>
            </a:r>
            <a:r>
              <a:rPr lang="en-IN" sz="2400" b="0">
                <a:solidFill>
                  <a:srgbClr val="444444"/>
                </a:solidFill>
                <a:latin typeface="Times New Roman"/>
                <a:ea typeface="Times New Roman"/>
                <a:cs typeface="Times New Roman"/>
                <a:sym typeface="Times New Roman"/>
              </a:rPr>
              <a:t> which has been </a:t>
            </a:r>
            <a:r>
              <a:rPr lang="en-IN" sz="2400" b="0">
                <a:solidFill>
                  <a:srgbClr val="0070C0"/>
                </a:solidFill>
                <a:latin typeface="Times New Roman"/>
                <a:ea typeface="Times New Roman"/>
                <a:cs typeface="Times New Roman"/>
                <a:sym typeface="Times New Roman"/>
              </a:rPr>
              <a:t>AUDITED BY THE AUDITOR OF THE COMPANY</a:t>
            </a:r>
            <a:r>
              <a:rPr lang="en-IN" sz="2400" b="0">
                <a:solidFill>
                  <a:srgbClr val="444444"/>
                </a:solidFill>
                <a:latin typeface="Times New Roman"/>
                <a:ea typeface="Times New Roman"/>
                <a:cs typeface="Times New Roman"/>
                <a:sym typeface="Times New Roman"/>
              </a:rPr>
              <a:t>, if any, appointed under the laws in force of the country in which the company is registered or incorporated</a:t>
            </a:r>
            <a:endParaRPr sz="2400" b="0">
              <a:solidFill>
                <a:srgbClr val="444444"/>
              </a:solidFill>
              <a:latin typeface="Times New Roman"/>
              <a:ea typeface="Times New Roman"/>
              <a:cs typeface="Times New Roman"/>
              <a:sym typeface="Times New Roman"/>
            </a:endParaRPr>
          </a:p>
          <a:p>
            <a:pPr marL="91440" lvl="0" indent="0" algn="l" rtl="0">
              <a:lnSpc>
                <a:spcPct val="90000"/>
              </a:lnSpc>
              <a:spcBef>
                <a:spcPts val="1600"/>
              </a:spcBef>
              <a:spcAft>
                <a:spcPts val="0"/>
              </a:spcAft>
              <a:buSzPts val="2200"/>
              <a:buNone/>
            </a:pPr>
            <a:endParaRPr/>
          </a:p>
        </p:txBody>
      </p:sp>
      <p:sp>
        <p:nvSpPr>
          <p:cNvPr id="767" name="Google Shape;767;p5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81</a:t>
            </a:fld>
            <a:endParaRPr/>
          </a:p>
        </p:txBody>
      </p:sp>
      <p:sp>
        <p:nvSpPr>
          <p:cNvPr id="768" name="Google Shape;768;p56"/>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7"/>
          <p:cNvSpPr txBox="1">
            <a:spLocks noGrp="1"/>
          </p:cNvSpPr>
          <p:nvPr>
            <p:ph type="title"/>
          </p:nvPr>
        </p:nvSpPr>
        <p:spPr>
          <a:xfrm>
            <a:off x="944614" y="620691"/>
            <a:ext cx="10272025" cy="923330"/>
          </a:xfrm>
          <a:prstGeom prst="rect">
            <a:avLst/>
          </a:prstGeom>
          <a:solidFill>
            <a:srgbClr val="7CE1E7"/>
          </a:solid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ct val="100000"/>
              <a:buFont typeface="Twentieth Century"/>
              <a:buNone/>
            </a:pPr>
            <a:br>
              <a:rPr lang="en-IN"/>
            </a:br>
            <a:br>
              <a:rPr lang="en-IN"/>
            </a:br>
            <a:r>
              <a:rPr lang="en-IN">
                <a:solidFill>
                  <a:srgbClr val="0070C0"/>
                </a:solidFill>
              </a:rPr>
              <a:t>CHALLENGES IN VALUATION</a:t>
            </a:r>
            <a:br>
              <a:rPr lang="en-IN"/>
            </a:br>
            <a:br>
              <a:rPr lang="en-IN"/>
            </a:br>
            <a:endParaRPr/>
          </a:p>
        </p:txBody>
      </p:sp>
      <p:sp>
        <p:nvSpPr>
          <p:cNvPr id="774" name="Google Shape;774;p5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82</a:t>
            </a:fld>
            <a:endParaRPr/>
          </a:p>
        </p:txBody>
      </p:sp>
      <p:sp>
        <p:nvSpPr>
          <p:cNvPr id="775" name="Google Shape;775;p57"/>
          <p:cNvSpPr txBox="1"/>
          <p:nvPr/>
        </p:nvSpPr>
        <p:spPr>
          <a:xfrm>
            <a:off x="944614" y="1963483"/>
            <a:ext cx="10866385" cy="2800767"/>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chemeClr val="dk1"/>
              </a:buClr>
              <a:buSzPts val="4800"/>
              <a:buFont typeface="Noto Sans Symbols"/>
              <a:buChar char="❑"/>
            </a:pPr>
            <a:r>
              <a:rPr lang="en-IN" sz="4800">
                <a:solidFill>
                  <a:schemeClr val="dk1"/>
                </a:solidFill>
                <a:latin typeface="Twentieth Century"/>
                <a:ea typeface="Twentieth Century"/>
                <a:cs typeface="Twentieth Century"/>
                <a:sym typeface="Twentieth Century"/>
              </a:rPr>
              <a:t>Valuing investments held by the entity – </a:t>
            </a:r>
            <a:r>
              <a:rPr lang="en-IN" sz="3200">
                <a:solidFill>
                  <a:schemeClr val="dk1"/>
                </a:solidFill>
                <a:latin typeface="Twentieth Century"/>
                <a:ea typeface="Twentieth Century"/>
                <a:cs typeface="Twentieth Century"/>
                <a:sym typeface="Twentieth Century"/>
              </a:rPr>
              <a:t>investment in other company or Immovable property</a:t>
            </a:r>
            <a:endParaRPr sz="4800">
              <a:solidFill>
                <a:schemeClr val="dk1"/>
              </a:solidFill>
              <a:latin typeface="Twentieth Century"/>
              <a:ea typeface="Twentieth Century"/>
              <a:cs typeface="Twentieth Century"/>
              <a:sym typeface="Twentieth Century"/>
            </a:endParaRPr>
          </a:p>
          <a:p>
            <a:pPr marL="685800" marR="0" lvl="0" indent="-685800" algn="l" rtl="0">
              <a:spcBef>
                <a:spcPts val="0"/>
              </a:spcBef>
              <a:spcAft>
                <a:spcPts val="0"/>
              </a:spcAft>
              <a:buClr>
                <a:schemeClr val="dk1"/>
              </a:buClr>
              <a:buSzPts val="4800"/>
              <a:buFont typeface="Noto Sans Symbols"/>
              <a:buChar char="❑"/>
            </a:pPr>
            <a:r>
              <a:rPr lang="en-IN" sz="4800">
                <a:solidFill>
                  <a:schemeClr val="dk1"/>
                </a:solidFill>
                <a:latin typeface="Twentieth Century"/>
                <a:ea typeface="Twentieth Century"/>
                <a:cs typeface="Twentieth Century"/>
                <a:sym typeface="Twentieth Century"/>
              </a:rPr>
              <a:t>Cross holding</a:t>
            </a:r>
            <a:endParaRPr/>
          </a:p>
          <a:p>
            <a:pPr marL="685800" marR="0" lvl="0" indent="-685800" algn="l" rtl="0">
              <a:spcBef>
                <a:spcPts val="0"/>
              </a:spcBef>
              <a:spcAft>
                <a:spcPts val="0"/>
              </a:spcAft>
              <a:buClr>
                <a:schemeClr val="dk1"/>
              </a:buClr>
              <a:buSzPts val="4800"/>
              <a:buFont typeface="Noto Sans Symbols"/>
              <a:buChar char="❑"/>
            </a:pPr>
            <a:r>
              <a:rPr lang="en-IN" sz="4800">
                <a:solidFill>
                  <a:schemeClr val="dk1"/>
                </a:solidFill>
                <a:latin typeface="Twentieth Century"/>
                <a:ea typeface="Twentieth Century"/>
                <a:cs typeface="Twentieth Century"/>
                <a:sym typeface="Twentieth Century"/>
              </a:rPr>
              <a:t>Investment in foreign subsidiaries</a:t>
            </a:r>
            <a:endParaRPr/>
          </a:p>
        </p:txBody>
      </p:sp>
      <p:sp>
        <p:nvSpPr>
          <p:cNvPr id="776" name="Google Shape;776;p57"/>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8"/>
          <p:cNvSpPr txBox="1">
            <a:spLocks noGrp="1"/>
          </p:cNvSpPr>
          <p:nvPr>
            <p:ph type="title"/>
          </p:nvPr>
        </p:nvSpPr>
        <p:spPr>
          <a:xfrm>
            <a:off x="814808" y="153440"/>
            <a:ext cx="1686021" cy="7829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3200"/>
              <a:buFont typeface="Twentieth Century"/>
              <a:buNone/>
            </a:pPr>
            <a:r>
              <a:rPr lang="en-IN" sz="3200"/>
              <a:t>EXAMPLES</a:t>
            </a:r>
            <a:endParaRPr/>
          </a:p>
        </p:txBody>
      </p:sp>
      <p:sp>
        <p:nvSpPr>
          <p:cNvPr id="782" name="Google Shape;782;p5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83</a:t>
            </a:fld>
            <a:endParaRPr/>
          </a:p>
        </p:txBody>
      </p:sp>
      <p:graphicFrame>
        <p:nvGraphicFramePr>
          <p:cNvPr id="783" name="Google Shape;783;p58"/>
          <p:cNvGraphicFramePr/>
          <p:nvPr/>
        </p:nvGraphicFramePr>
        <p:xfrm>
          <a:off x="1117073" y="1289420"/>
          <a:ext cx="9720275" cy="2225100"/>
        </p:xfrm>
        <a:graphic>
          <a:graphicData uri="http://schemas.openxmlformats.org/drawingml/2006/table">
            <a:tbl>
              <a:tblPr firstRow="1" bandRow="1">
                <a:noFill/>
                <a:tableStyleId>{6CDB9847-9D10-46ED-94A6-88D7D6E6D2BA}</a:tableStyleId>
              </a:tblPr>
              <a:tblGrid>
                <a:gridCol w="3493200">
                  <a:extLst>
                    <a:ext uri="{9D8B030D-6E8A-4147-A177-3AD203B41FA5}">
                      <a16:colId xmlns:a16="http://schemas.microsoft.com/office/drawing/2014/main" val="20000"/>
                    </a:ext>
                  </a:extLst>
                </a:gridCol>
                <a:gridCol w="1366925">
                  <a:extLst>
                    <a:ext uri="{9D8B030D-6E8A-4147-A177-3AD203B41FA5}">
                      <a16:colId xmlns:a16="http://schemas.microsoft.com/office/drawing/2014/main" val="20001"/>
                    </a:ext>
                  </a:extLst>
                </a:gridCol>
                <a:gridCol w="3625700">
                  <a:extLst>
                    <a:ext uri="{9D8B030D-6E8A-4147-A177-3AD203B41FA5}">
                      <a16:colId xmlns:a16="http://schemas.microsoft.com/office/drawing/2014/main" val="20002"/>
                    </a:ext>
                  </a:extLst>
                </a:gridCol>
                <a:gridCol w="12344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IN" sz="1800"/>
                        <a:t>Liabilities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IN" sz="1800"/>
                        <a:t>Share Capital</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IN" sz="1800"/>
                        <a:t>      Mr. Sharma</a:t>
                      </a:r>
                      <a:endParaRPr/>
                    </a:p>
                  </a:txBody>
                  <a:tcPr marL="91450" marR="91450" marT="45725" marB="45725"/>
                </a:tc>
                <a:tc>
                  <a:txBody>
                    <a:bodyPr/>
                    <a:lstStyle/>
                    <a:p>
                      <a:pPr marL="0" marR="0" lvl="0" indent="0" algn="r" rtl="0">
                        <a:spcBef>
                          <a:spcPts val="0"/>
                        </a:spcBef>
                        <a:spcAft>
                          <a:spcPts val="0"/>
                        </a:spcAft>
                        <a:buNone/>
                      </a:pPr>
                      <a:r>
                        <a:rPr lang="en-IN" sz="1800"/>
                        <a:t>5000000</a:t>
                      </a:r>
                      <a:endParaRPr/>
                    </a:p>
                  </a:txBody>
                  <a:tcPr marL="91450" marR="91450" marT="45725" marB="45725"/>
                </a:tc>
                <a:tc>
                  <a:txBody>
                    <a:bodyPr/>
                    <a:lstStyle/>
                    <a:p>
                      <a:pPr marL="0" marR="0" lvl="0" indent="0" algn="l" rtl="0">
                        <a:spcBef>
                          <a:spcPts val="0"/>
                        </a:spcBef>
                        <a:spcAft>
                          <a:spcPts val="0"/>
                        </a:spcAft>
                        <a:buNone/>
                      </a:pPr>
                      <a:r>
                        <a:rPr lang="en-IN" sz="1800"/>
                        <a:t>Investment in PQR partnership firm</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IN" sz="1800"/>
                        <a:t>      Mrs. Sharma</a:t>
                      </a:r>
                      <a:endParaRPr/>
                    </a:p>
                  </a:txBody>
                  <a:tcPr marL="91450" marR="91450" marT="45725" marB="45725"/>
                </a:tc>
                <a:tc>
                  <a:txBody>
                    <a:bodyPr/>
                    <a:lstStyle/>
                    <a:p>
                      <a:pPr marL="0" marR="0" lvl="0" indent="0" algn="r" rtl="0">
                        <a:spcBef>
                          <a:spcPts val="0"/>
                        </a:spcBef>
                        <a:spcAft>
                          <a:spcPts val="0"/>
                        </a:spcAft>
                        <a:buNone/>
                      </a:pPr>
                      <a:r>
                        <a:rPr lang="en-IN" sz="1800"/>
                        <a:t>5000000</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5"/>
                  </a:ext>
                </a:extLst>
              </a:tr>
            </a:tbl>
          </a:graphicData>
        </a:graphic>
      </p:graphicFrame>
      <p:sp>
        <p:nvSpPr>
          <p:cNvPr id="784" name="Google Shape;784;p58"/>
          <p:cNvSpPr txBox="1"/>
          <p:nvPr/>
        </p:nvSpPr>
        <p:spPr>
          <a:xfrm>
            <a:off x="3687676" y="544402"/>
            <a:ext cx="4816648" cy="914671"/>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ctr" rtl="0">
              <a:lnSpc>
                <a:spcPct val="80000"/>
              </a:lnSpc>
              <a:spcBef>
                <a:spcPts val="0"/>
              </a:spcBef>
              <a:spcAft>
                <a:spcPts val="0"/>
              </a:spcAft>
              <a:buClr>
                <a:srgbClr val="0C0C0C"/>
              </a:buClr>
              <a:buSzPct val="100000"/>
              <a:buFont typeface="Twentieth Century"/>
              <a:buNone/>
            </a:pPr>
            <a:r>
              <a:rPr lang="en-IN" sz="3200" cap="none">
                <a:solidFill>
                  <a:srgbClr val="0C0C0C"/>
                </a:solidFill>
                <a:latin typeface="Twentieth Century"/>
                <a:ea typeface="Twentieth Century"/>
                <a:cs typeface="Twentieth Century"/>
                <a:sym typeface="Twentieth Century"/>
              </a:rPr>
              <a:t>ABC INDIA PVT. LTD.</a:t>
            </a:r>
            <a:endParaRPr/>
          </a:p>
          <a:p>
            <a:pPr marL="0" marR="0" lvl="0" indent="0" algn="ctr" rtl="0">
              <a:lnSpc>
                <a:spcPct val="80000"/>
              </a:lnSpc>
              <a:spcBef>
                <a:spcPts val="0"/>
              </a:spcBef>
              <a:spcAft>
                <a:spcPts val="0"/>
              </a:spcAft>
              <a:buClr>
                <a:srgbClr val="0C0C0C"/>
              </a:buClr>
              <a:buSzPct val="100000"/>
              <a:buFont typeface="Twentieth Century"/>
              <a:buNone/>
            </a:pPr>
            <a:r>
              <a:rPr lang="en-IN" sz="3200" cap="none">
                <a:solidFill>
                  <a:srgbClr val="0C0C0C"/>
                </a:solidFill>
                <a:latin typeface="Twentieth Century"/>
                <a:ea typeface="Twentieth Century"/>
                <a:cs typeface="Twentieth Century"/>
                <a:sym typeface="Twentieth Century"/>
              </a:rPr>
              <a:t>BALANCE SHEET AS ON 31</a:t>
            </a:r>
            <a:r>
              <a:rPr lang="en-IN" sz="3200" cap="none" baseline="30000">
                <a:solidFill>
                  <a:srgbClr val="0C0C0C"/>
                </a:solidFill>
                <a:latin typeface="Twentieth Century"/>
                <a:ea typeface="Twentieth Century"/>
                <a:cs typeface="Twentieth Century"/>
                <a:sym typeface="Twentieth Century"/>
              </a:rPr>
              <a:t>ST</a:t>
            </a:r>
            <a:r>
              <a:rPr lang="en-IN" sz="3200" cap="none">
                <a:solidFill>
                  <a:srgbClr val="0C0C0C"/>
                </a:solidFill>
                <a:latin typeface="Twentieth Century"/>
                <a:ea typeface="Twentieth Century"/>
                <a:cs typeface="Twentieth Century"/>
                <a:sym typeface="Twentieth Century"/>
              </a:rPr>
              <a:t> MARCH 2010</a:t>
            </a:r>
            <a:endParaRPr/>
          </a:p>
        </p:txBody>
      </p:sp>
      <p:sp>
        <p:nvSpPr>
          <p:cNvPr id="785" name="Google Shape;785;p58"/>
          <p:cNvSpPr txBox="1"/>
          <p:nvPr/>
        </p:nvSpPr>
        <p:spPr>
          <a:xfrm>
            <a:off x="2928285" y="3544280"/>
            <a:ext cx="60978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wentieth Century"/>
                <a:ea typeface="Twentieth Century"/>
                <a:cs typeface="Twentieth Century"/>
                <a:sym typeface="Twentieth Century"/>
              </a:rPr>
              <a:t>ABC INDIA PVT. LTD.</a:t>
            </a:r>
            <a:endParaRPr/>
          </a:p>
          <a:p>
            <a:pPr marL="0" marR="0" lvl="0" indent="0" algn="ctr" rtl="0">
              <a:spcBef>
                <a:spcPts val="0"/>
              </a:spcBef>
              <a:spcAft>
                <a:spcPts val="0"/>
              </a:spcAft>
              <a:buNone/>
            </a:pPr>
            <a:r>
              <a:rPr lang="en-IN" sz="1800">
                <a:solidFill>
                  <a:schemeClr val="dk1"/>
                </a:solidFill>
                <a:latin typeface="Twentieth Century"/>
                <a:ea typeface="Twentieth Century"/>
                <a:cs typeface="Twentieth Century"/>
                <a:sym typeface="Twentieth Century"/>
              </a:rPr>
              <a:t>Balance sheet as on 31</a:t>
            </a:r>
            <a:r>
              <a:rPr lang="en-IN" sz="1800" baseline="30000">
                <a:solidFill>
                  <a:schemeClr val="dk1"/>
                </a:solidFill>
                <a:latin typeface="Twentieth Century"/>
                <a:ea typeface="Twentieth Century"/>
                <a:cs typeface="Twentieth Century"/>
                <a:sym typeface="Twentieth Century"/>
              </a:rPr>
              <a:t>st</a:t>
            </a:r>
            <a:r>
              <a:rPr lang="en-IN" sz="1800">
                <a:solidFill>
                  <a:schemeClr val="dk1"/>
                </a:solidFill>
                <a:latin typeface="Twentieth Century"/>
                <a:ea typeface="Twentieth Century"/>
                <a:cs typeface="Twentieth Century"/>
                <a:sym typeface="Twentieth Century"/>
              </a:rPr>
              <a:t> march 2016</a:t>
            </a:r>
            <a:endParaRPr/>
          </a:p>
        </p:txBody>
      </p:sp>
      <p:graphicFrame>
        <p:nvGraphicFramePr>
          <p:cNvPr id="786" name="Google Shape;786;p58"/>
          <p:cNvGraphicFramePr/>
          <p:nvPr/>
        </p:nvGraphicFramePr>
        <p:xfrm>
          <a:off x="1117073" y="4190611"/>
          <a:ext cx="9720275" cy="2225100"/>
        </p:xfrm>
        <a:graphic>
          <a:graphicData uri="http://schemas.openxmlformats.org/drawingml/2006/table">
            <a:tbl>
              <a:tblPr firstRow="1" bandRow="1">
                <a:noFill/>
                <a:tableStyleId>{6CDB9847-9D10-46ED-94A6-88D7D6E6D2BA}</a:tableStyleId>
              </a:tblPr>
              <a:tblGrid>
                <a:gridCol w="3493200">
                  <a:extLst>
                    <a:ext uri="{9D8B030D-6E8A-4147-A177-3AD203B41FA5}">
                      <a16:colId xmlns:a16="http://schemas.microsoft.com/office/drawing/2014/main" val="20000"/>
                    </a:ext>
                  </a:extLst>
                </a:gridCol>
                <a:gridCol w="1366925">
                  <a:extLst>
                    <a:ext uri="{9D8B030D-6E8A-4147-A177-3AD203B41FA5}">
                      <a16:colId xmlns:a16="http://schemas.microsoft.com/office/drawing/2014/main" val="20001"/>
                    </a:ext>
                  </a:extLst>
                </a:gridCol>
                <a:gridCol w="3625700">
                  <a:extLst>
                    <a:ext uri="{9D8B030D-6E8A-4147-A177-3AD203B41FA5}">
                      <a16:colId xmlns:a16="http://schemas.microsoft.com/office/drawing/2014/main" val="20002"/>
                    </a:ext>
                  </a:extLst>
                </a:gridCol>
                <a:gridCol w="12344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IN" sz="1800"/>
                        <a:t>Liabilities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IN" sz="1800"/>
                        <a:t>Share Capital</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IN" sz="1800"/>
                        <a:t>      Mr. Gupta</a:t>
                      </a:r>
                      <a:endParaRPr/>
                    </a:p>
                  </a:txBody>
                  <a:tcPr marL="91450" marR="91450" marT="45725" marB="45725"/>
                </a:tc>
                <a:tc>
                  <a:txBody>
                    <a:bodyPr/>
                    <a:lstStyle/>
                    <a:p>
                      <a:pPr marL="0" marR="0" lvl="0" indent="0" algn="r" rtl="0">
                        <a:spcBef>
                          <a:spcPts val="0"/>
                        </a:spcBef>
                        <a:spcAft>
                          <a:spcPts val="0"/>
                        </a:spcAft>
                        <a:buNone/>
                      </a:pPr>
                      <a:r>
                        <a:rPr lang="en-IN" sz="1800"/>
                        <a:t>5000000</a:t>
                      </a:r>
                      <a:endParaRPr/>
                    </a:p>
                  </a:txBody>
                  <a:tcPr marL="91450" marR="91450" marT="45725" marB="45725"/>
                </a:tc>
                <a:tc>
                  <a:txBody>
                    <a:bodyPr/>
                    <a:lstStyle/>
                    <a:p>
                      <a:pPr marL="0" marR="0" lvl="0" indent="0" algn="l" rtl="0">
                        <a:spcBef>
                          <a:spcPts val="0"/>
                        </a:spcBef>
                        <a:spcAft>
                          <a:spcPts val="0"/>
                        </a:spcAft>
                        <a:buNone/>
                      </a:pPr>
                      <a:r>
                        <a:rPr lang="en-IN" sz="1800"/>
                        <a:t>Investment in PQR partnership firm</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IN" sz="1800"/>
                        <a:t>      Mrs. Gupta</a:t>
                      </a:r>
                      <a:endParaRPr/>
                    </a:p>
                  </a:txBody>
                  <a:tcPr marL="91450" marR="91450" marT="45725" marB="45725"/>
                </a:tc>
                <a:tc>
                  <a:txBody>
                    <a:bodyPr/>
                    <a:lstStyle/>
                    <a:p>
                      <a:pPr marL="0" marR="0" lvl="0" indent="0" algn="r" rtl="0">
                        <a:spcBef>
                          <a:spcPts val="0"/>
                        </a:spcBef>
                        <a:spcAft>
                          <a:spcPts val="0"/>
                        </a:spcAft>
                        <a:buNone/>
                      </a:pPr>
                      <a:r>
                        <a:rPr lang="en-IN" sz="1800"/>
                        <a:t>5000000</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5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84</a:t>
            </a:fld>
            <a:endParaRPr/>
          </a:p>
        </p:txBody>
      </p:sp>
      <p:graphicFrame>
        <p:nvGraphicFramePr>
          <p:cNvPr id="792" name="Google Shape;792;p59"/>
          <p:cNvGraphicFramePr/>
          <p:nvPr/>
        </p:nvGraphicFramePr>
        <p:xfrm>
          <a:off x="1117073" y="1289420"/>
          <a:ext cx="9720275" cy="2225100"/>
        </p:xfrm>
        <a:graphic>
          <a:graphicData uri="http://schemas.openxmlformats.org/drawingml/2006/table">
            <a:tbl>
              <a:tblPr firstRow="1" bandRow="1">
                <a:noFill/>
                <a:tableStyleId>{6CDB9847-9D10-46ED-94A6-88D7D6E6D2BA}</a:tableStyleId>
              </a:tblPr>
              <a:tblGrid>
                <a:gridCol w="3493200">
                  <a:extLst>
                    <a:ext uri="{9D8B030D-6E8A-4147-A177-3AD203B41FA5}">
                      <a16:colId xmlns:a16="http://schemas.microsoft.com/office/drawing/2014/main" val="20000"/>
                    </a:ext>
                  </a:extLst>
                </a:gridCol>
                <a:gridCol w="1366925">
                  <a:extLst>
                    <a:ext uri="{9D8B030D-6E8A-4147-A177-3AD203B41FA5}">
                      <a16:colId xmlns:a16="http://schemas.microsoft.com/office/drawing/2014/main" val="20001"/>
                    </a:ext>
                  </a:extLst>
                </a:gridCol>
                <a:gridCol w="3625700">
                  <a:extLst>
                    <a:ext uri="{9D8B030D-6E8A-4147-A177-3AD203B41FA5}">
                      <a16:colId xmlns:a16="http://schemas.microsoft.com/office/drawing/2014/main" val="20002"/>
                    </a:ext>
                  </a:extLst>
                </a:gridCol>
                <a:gridCol w="12344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IN" sz="1800"/>
                        <a:t>Liabilities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IN" sz="1800"/>
                        <a:t>Share Capital</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IN" sz="1800"/>
                        <a:t>      ABC Pvt. Ltd.</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tc>
                  <a:txBody>
                    <a:bodyPr/>
                    <a:lstStyle/>
                    <a:p>
                      <a:pPr marL="0" marR="0" lvl="0" indent="0" algn="l" rtl="0">
                        <a:spcBef>
                          <a:spcPts val="0"/>
                        </a:spcBef>
                        <a:spcAft>
                          <a:spcPts val="0"/>
                        </a:spcAft>
                        <a:buNone/>
                      </a:pPr>
                      <a:r>
                        <a:rPr lang="en-IN" sz="1800"/>
                        <a:t>Land &amp; Building</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IN" sz="1800"/>
                        <a:t>      Mr. Sharma</a:t>
                      </a:r>
                      <a:endParaRPr/>
                    </a:p>
                  </a:txBody>
                  <a:tcPr marL="91450" marR="91450" marT="45725" marB="45725"/>
                </a:tc>
                <a:tc>
                  <a:txBody>
                    <a:bodyPr/>
                    <a:lstStyle/>
                    <a:p>
                      <a:pPr marL="0" marR="0" lvl="0" indent="0" algn="r" rtl="0">
                        <a:spcBef>
                          <a:spcPts val="0"/>
                        </a:spcBef>
                        <a:spcAft>
                          <a:spcPts val="0"/>
                        </a:spcAft>
                        <a:buNone/>
                      </a:pPr>
                      <a:r>
                        <a:rPr lang="en-IN" sz="1800"/>
                        <a:t>500000</a:t>
                      </a:r>
                      <a:endParaRPr/>
                    </a:p>
                  </a:txBody>
                  <a:tcPr marL="91450" marR="91450" marT="45725" marB="45725"/>
                </a:tc>
                <a:tc>
                  <a:txBody>
                    <a:bodyPr/>
                    <a:lstStyle/>
                    <a:p>
                      <a:pPr marL="0" marR="0" lvl="0" indent="0" algn="l" rtl="0">
                        <a:spcBef>
                          <a:spcPts val="0"/>
                        </a:spcBef>
                        <a:spcAft>
                          <a:spcPts val="0"/>
                        </a:spcAft>
                        <a:buNone/>
                      </a:pPr>
                      <a:r>
                        <a:rPr lang="en-IN" sz="1800"/>
                        <a:t>Cash &amp; Bank Balance</a:t>
                      </a:r>
                      <a:endParaRPr/>
                    </a:p>
                  </a:txBody>
                  <a:tcPr marL="91450" marR="91450" marT="45725" marB="45725"/>
                </a:tc>
                <a:tc>
                  <a:txBody>
                    <a:bodyPr/>
                    <a:lstStyle/>
                    <a:p>
                      <a:pPr marL="0" marR="0" lvl="0" indent="0" algn="r" rtl="0">
                        <a:spcBef>
                          <a:spcPts val="0"/>
                        </a:spcBef>
                        <a:spcAft>
                          <a:spcPts val="0"/>
                        </a:spcAft>
                        <a:buNone/>
                      </a:pPr>
                      <a:r>
                        <a:rPr lang="en-IN" sz="1800"/>
                        <a:t>500000</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10500000</a:t>
                      </a:r>
                      <a:endParaRPr/>
                    </a:p>
                  </a:txBody>
                  <a:tcPr marL="91450" marR="91450" marT="45725" marB="45725"/>
                </a:tc>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10500000</a:t>
                      </a:r>
                      <a:endParaRPr/>
                    </a:p>
                  </a:txBody>
                  <a:tcPr marL="91450" marR="91450" marT="45725" marB="45725"/>
                </a:tc>
                <a:extLst>
                  <a:ext uri="{0D108BD9-81ED-4DB2-BD59-A6C34878D82A}">
                    <a16:rowId xmlns:a16="http://schemas.microsoft.com/office/drawing/2014/main" val="10005"/>
                  </a:ext>
                </a:extLst>
              </a:tr>
            </a:tbl>
          </a:graphicData>
        </a:graphic>
      </p:graphicFrame>
      <p:sp>
        <p:nvSpPr>
          <p:cNvPr id="793" name="Google Shape;793;p59"/>
          <p:cNvSpPr txBox="1"/>
          <p:nvPr/>
        </p:nvSpPr>
        <p:spPr>
          <a:xfrm>
            <a:off x="3687676" y="544402"/>
            <a:ext cx="4816648" cy="914671"/>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ctr" rtl="0">
              <a:lnSpc>
                <a:spcPct val="80000"/>
              </a:lnSpc>
              <a:spcBef>
                <a:spcPts val="0"/>
              </a:spcBef>
              <a:spcAft>
                <a:spcPts val="0"/>
              </a:spcAft>
              <a:buClr>
                <a:srgbClr val="0C0C0C"/>
              </a:buClr>
              <a:buSzPct val="100000"/>
              <a:buFont typeface="Twentieth Century"/>
              <a:buNone/>
            </a:pPr>
            <a:r>
              <a:rPr lang="en-IN" sz="3200" cap="none">
                <a:solidFill>
                  <a:srgbClr val="0C0C0C"/>
                </a:solidFill>
                <a:latin typeface="Twentieth Century"/>
                <a:ea typeface="Twentieth Century"/>
                <a:cs typeface="Twentieth Century"/>
                <a:sym typeface="Twentieth Century"/>
              </a:rPr>
              <a:t>PQR PARTNERSHIP FIRM</a:t>
            </a:r>
            <a:endParaRPr/>
          </a:p>
          <a:p>
            <a:pPr marL="0" marR="0" lvl="0" indent="0" algn="ctr" rtl="0">
              <a:lnSpc>
                <a:spcPct val="80000"/>
              </a:lnSpc>
              <a:spcBef>
                <a:spcPts val="0"/>
              </a:spcBef>
              <a:spcAft>
                <a:spcPts val="0"/>
              </a:spcAft>
              <a:buClr>
                <a:srgbClr val="0C0C0C"/>
              </a:buClr>
              <a:buSzPct val="100000"/>
              <a:buFont typeface="Twentieth Century"/>
              <a:buNone/>
            </a:pPr>
            <a:r>
              <a:rPr lang="en-IN" sz="3200" cap="none">
                <a:solidFill>
                  <a:srgbClr val="0C0C0C"/>
                </a:solidFill>
                <a:latin typeface="Twentieth Century"/>
                <a:ea typeface="Twentieth Century"/>
                <a:cs typeface="Twentieth Century"/>
                <a:sym typeface="Twentieth Century"/>
              </a:rPr>
              <a:t>BALANCE SHEET AS ON 31</a:t>
            </a:r>
            <a:r>
              <a:rPr lang="en-IN" sz="3200" cap="none" baseline="30000">
                <a:solidFill>
                  <a:srgbClr val="0C0C0C"/>
                </a:solidFill>
                <a:latin typeface="Twentieth Century"/>
                <a:ea typeface="Twentieth Century"/>
                <a:cs typeface="Twentieth Century"/>
                <a:sym typeface="Twentieth Century"/>
              </a:rPr>
              <a:t>ST</a:t>
            </a:r>
            <a:r>
              <a:rPr lang="en-IN" sz="3200" cap="none">
                <a:solidFill>
                  <a:srgbClr val="0C0C0C"/>
                </a:solidFill>
                <a:latin typeface="Twentieth Century"/>
                <a:ea typeface="Twentieth Century"/>
                <a:cs typeface="Twentieth Century"/>
                <a:sym typeface="Twentieth Century"/>
              </a:rPr>
              <a:t> MARCH 2010</a:t>
            </a:r>
            <a:endParaRPr/>
          </a:p>
        </p:txBody>
      </p:sp>
      <p:graphicFrame>
        <p:nvGraphicFramePr>
          <p:cNvPr id="794" name="Google Shape;794;p59"/>
          <p:cNvGraphicFramePr/>
          <p:nvPr/>
        </p:nvGraphicFramePr>
        <p:xfrm>
          <a:off x="1117073" y="4307194"/>
          <a:ext cx="9720275" cy="2225100"/>
        </p:xfrm>
        <a:graphic>
          <a:graphicData uri="http://schemas.openxmlformats.org/drawingml/2006/table">
            <a:tbl>
              <a:tblPr firstRow="1" bandRow="1">
                <a:noFill/>
                <a:tableStyleId>{6CDB9847-9D10-46ED-94A6-88D7D6E6D2BA}</a:tableStyleId>
              </a:tblPr>
              <a:tblGrid>
                <a:gridCol w="3493200">
                  <a:extLst>
                    <a:ext uri="{9D8B030D-6E8A-4147-A177-3AD203B41FA5}">
                      <a16:colId xmlns:a16="http://schemas.microsoft.com/office/drawing/2014/main" val="20000"/>
                    </a:ext>
                  </a:extLst>
                </a:gridCol>
                <a:gridCol w="1366925">
                  <a:extLst>
                    <a:ext uri="{9D8B030D-6E8A-4147-A177-3AD203B41FA5}">
                      <a16:colId xmlns:a16="http://schemas.microsoft.com/office/drawing/2014/main" val="20001"/>
                    </a:ext>
                  </a:extLst>
                </a:gridCol>
                <a:gridCol w="3625700">
                  <a:extLst>
                    <a:ext uri="{9D8B030D-6E8A-4147-A177-3AD203B41FA5}">
                      <a16:colId xmlns:a16="http://schemas.microsoft.com/office/drawing/2014/main" val="20002"/>
                    </a:ext>
                  </a:extLst>
                </a:gridCol>
                <a:gridCol w="12344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IN" sz="1800"/>
                        <a:t>Liabilities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r>
                        <a:rPr lang="en-IN" sz="1800"/>
                        <a:t>Amount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IN" sz="1800"/>
                        <a:t>Share Capital</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a:t>Assets</a:t>
                      </a:r>
                      <a:endParaRPr/>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IN" sz="1800"/>
                        <a:t>      ABC Pvt. Ltd.</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tc>
                  <a:txBody>
                    <a:bodyPr/>
                    <a:lstStyle/>
                    <a:p>
                      <a:pPr marL="0" marR="0" lvl="0" indent="0" algn="l" rtl="0">
                        <a:spcBef>
                          <a:spcPts val="0"/>
                        </a:spcBef>
                        <a:spcAft>
                          <a:spcPts val="0"/>
                        </a:spcAft>
                        <a:buNone/>
                      </a:pPr>
                      <a:r>
                        <a:rPr lang="en-IN" sz="1800"/>
                        <a:t>Land &amp; Building</a:t>
                      </a:r>
                      <a:endParaRPr/>
                    </a:p>
                  </a:txBody>
                  <a:tcPr marL="91450" marR="91450" marT="45725" marB="45725"/>
                </a:tc>
                <a:tc>
                  <a:txBody>
                    <a:bodyPr/>
                    <a:lstStyle/>
                    <a:p>
                      <a:pPr marL="0" marR="0" lvl="0" indent="0" algn="r" rtl="0">
                        <a:spcBef>
                          <a:spcPts val="0"/>
                        </a:spcBef>
                        <a:spcAft>
                          <a:spcPts val="0"/>
                        </a:spcAft>
                        <a:buNone/>
                      </a:pPr>
                      <a:r>
                        <a:rPr lang="en-IN" sz="1800"/>
                        <a:t>10000000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IN" sz="1800"/>
                        <a:t>      Mr. Gupta</a:t>
                      </a:r>
                      <a:endParaRPr/>
                    </a:p>
                  </a:txBody>
                  <a:tcPr marL="91450" marR="91450" marT="45725" marB="45725"/>
                </a:tc>
                <a:tc>
                  <a:txBody>
                    <a:bodyPr/>
                    <a:lstStyle/>
                    <a:p>
                      <a:pPr marL="0" marR="0" lvl="0" indent="0" algn="r" rtl="0">
                        <a:spcBef>
                          <a:spcPts val="0"/>
                        </a:spcBef>
                        <a:spcAft>
                          <a:spcPts val="0"/>
                        </a:spcAft>
                        <a:buNone/>
                      </a:pPr>
                      <a:r>
                        <a:rPr lang="en-IN" sz="1800"/>
                        <a:t>500000</a:t>
                      </a:r>
                      <a:endParaRPr/>
                    </a:p>
                  </a:txBody>
                  <a:tcPr marL="91450" marR="91450" marT="45725" marB="45725"/>
                </a:tc>
                <a:tc>
                  <a:txBody>
                    <a:bodyPr/>
                    <a:lstStyle/>
                    <a:p>
                      <a:pPr marL="0" marR="0" lvl="0" indent="0" algn="l" rtl="0">
                        <a:spcBef>
                          <a:spcPts val="0"/>
                        </a:spcBef>
                        <a:spcAft>
                          <a:spcPts val="0"/>
                        </a:spcAft>
                        <a:buNone/>
                      </a:pPr>
                      <a:r>
                        <a:rPr lang="en-IN" sz="1800"/>
                        <a:t>Cash &amp; Bank Balance</a:t>
                      </a:r>
                      <a:endParaRPr/>
                    </a:p>
                  </a:txBody>
                  <a:tcPr marL="91450" marR="91450" marT="45725" marB="45725"/>
                </a:tc>
                <a:tc>
                  <a:txBody>
                    <a:bodyPr/>
                    <a:lstStyle/>
                    <a:p>
                      <a:pPr marL="0" marR="0" lvl="0" indent="0" algn="r" rtl="0">
                        <a:spcBef>
                          <a:spcPts val="0"/>
                        </a:spcBef>
                        <a:spcAft>
                          <a:spcPts val="0"/>
                        </a:spcAft>
                        <a:buNone/>
                      </a:pPr>
                      <a:r>
                        <a:rPr lang="en-IN" sz="1800"/>
                        <a:t>500000</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r"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10500000</a:t>
                      </a:r>
                      <a:endParaRPr/>
                    </a:p>
                  </a:txBody>
                  <a:tcPr marL="91450" marR="91450" marT="45725" marB="45725"/>
                </a:tc>
                <a:tc>
                  <a:txBody>
                    <a:bodyPr/>
                    <a:lstStyle/>
                    <a:p>
                      <a:pPr marL="0" marR="0" lvl="0" indent="0" algn="l" rtl="0">
                        <a:spcBef>
                          <a:spcPts val="0"/>
                        </a:spcBef>
                        <a:spcAft>
                          <a:spcPts val="0"/>
                        </a:spcAft>
                        <a:buNone/>
                      </a:pPr>
                      <a:r>
                        <a:rPr lang="en-IN" sz="1800"/>
                        <a:t>Total</a:t>
                      </a:r>
                      <a:endParaRPr/>
                    </a:p>
                  </a:txBody>
                  <a:tcPr marL="91450" marR="91450" marT="45725" marB="45725"/>
                </a:tc>
                <a:tc>
                  <a:txBody>
                    <a:bodyPr/>
                    <a:lstStyle/>
                    <a:p>
                      <a:pPr marL="0" marR="0" lvl="0" indent="0" algn="r" rtl="0">
                        <a:spcBef>
                          <a:spcPts val="0"/>
                        </a:spcBef>
                        <a:spcAft>
                          <a:spcPts val="0"/>
                        </a:spcAft>
                        <a:buNone/>
                      </a:pPr>
                      <a:r>
                        <a:rPr lang="en-IN" sz="1800"/>
                        <a:t>10500000</a:t>
                      </a:r>
                      <a:endParaRPr/>
                    </a:p>
                  </a:txBody>
                  <a:tcPr marL="91450" marR="91450" marT="45725" marB="45725"/>
                </a:tc>
                <a:extLst>
                  <a:ext uri="{0D108BD9-81ED-4DB2-BD59-A6C34878D82A}">
                    <a16:rowId xmlns:a16="http://schemas.microsoft.com/office/drawing/2014/main" val="10005"/>
                  </a:ext>
                </a:extLst>
              </a:tr>
            </a:tbl>
          </a:graphicData>
        </a:graphic>
      </p:graphicFrame>
      <p:sp>
        <p:nvSpPr>
          <p:cNvPr id="795" name="Google Shape;795;p59"/>
          <p:cNvSpPr txBox="1"/>
          <p:nvPr/>
        </p:nvSpPr>
        <p:spPr>
          <a:xfrm>
            <a:off x="3687676" y="3453492"/>
            <a:ext cx="4816648" cy="914671"/>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ctr" rtl="0">
              <a:lnSpc>
                <a:spcPct val="80000"/>
              </a:lnSpc>
              <a:spcBef>
                <a:spcPts val="0"/>
              </a:spcBef>
              <a:spcAft>
                <a:spcPts val="0"/>
              </a:spcAft>
              <a:buClr>
                <a:srgbClr val="0C0C0C"/>
              </a:buClr>
              <a:buSzPct val="100000"/>
              <a:buFont typeface="Twentieth Century"/>
              <a:buNone/>
            </a:pPr>
            <a:r>
              <a:rPr lang="en-IN" sz="3200" cap="none">
                <a:solidFill>
                  <a:srgbClr val="0C0C0C"/>
                </a:solidFill>
                <a:latin typeface="Twentieth Century"/>
                <a:ea typeface="Twentieth Century"/>
                <a:cs typeface="Twentieth Century"/>
                <a:sym typeface="Twentieth Century"/>
              </a:rPr>
              <a:t>PQR PARTNERSHIP FIRM</a:t>
            </a:r>
            <a:endParaRPr/>
          </a:p>
          <a:p>
            <a:pPr marL="0" marR="0" lvl="0" indent="0" algn="ctr" rtl="0">
              <a:lnSpc>
                <a:spcPct val="80000"/>
              </a:lnSpc>
              <a:spcBef>
                <a:spcPts val="0"/>
              </a:spcBef>
              <a:spcAft>
                <a:spcPts val="0"/>
              </a:spcAft>
              <a:buClr>
                <a:srgbClr val="0C0C0C"/>
              </a:buClr>
              <a:buSzPct val="100000"/>
              <a:buFont typeface="Twentieth Century"/>
              <a:buNone/>
            </a:pPr>
            <a:r>
              <a:rPr lang="en-IN" sz="3200" cap="none">
                <a:solidFill>
                  <a:srgbClr val="0C0C0C"/>
                </a:solidFill>
                <a:latin typeface="Twentieth Century"/>
                <a:ea typeface="Twentieth Century"/>
                <a:cs typeface="Twentieth Century"/>
                <a:sym typeface="Twentieth Century"/>
              </a:rPr>
              <a:t>BALANCE SHEET AS ON 31</a:t>
            </a:r>
            <a:r>
              <a:rPr lang="en-IN" sz="3200" cap="none" baseline="30000">
                <a:solidFill>
                  <a:srgbClr val="0C0C0C"/>
                </a:solidFill>
                <a:latin typeface="Twentieth Century"/>
                <a:ea typeface="Twentieth Century"/>
                <a:cs typeface="Twentieth Century"/>
                <a:sym typeface="Twentieth Century"/>
              </a:rPr>
              <a:t>ST</a:t>
            </a:r>
            <a:r>
              <a:rPr lang="en-IN" sz="3200" cap="none">
                <a:solidFill>
                  <a:srgbClr val="0C0C0C"/>
                </a:solidFill>
                <a:latin typeface="Twentieth Century"/>
                <a:ea typeface="Twentieth Century"/>
                <a:cs typeface="Twentieth Century"/>
                <a:sym typeface="Twentieth Century"/>
              </a:rPr>
              <a:t> MARCH 2019</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60"/>
          <p:cNvSpPr txBox="1">
            <a:spLocks noGrp="1"/>
          </p:cNvSpPr>
          <p:nvPr>
            <p:ph type="title"/>
          </p:nvPr>
        </p:nvSpPr>
        <p:spPr>
          <a:xfrm>
            <a:off x="1024128" y="566166"/>
            <a:ext cx="9720072" cy="1499616"/>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a:t>INTEREST IN PARTNERSHIP FIRM TO BE TAKEN AT BOOK VALUE	</a:t>
            </a:r>
            <a:endParaRPr/>
          </a:p>
        </p:txBody>
      </p:sp>
      <p:sp>
        <p:nvSpPr>
          <p:cNvPr id="801" name="Google Shape;801;p6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a:t>The term “Shares” is not defined in Income tax act hence will be taken from Companies act where the share is defined as share in a share capital of the company.</a:t>
            </a:r>
            <a:endParaRPr/>
          </a:p>
          <a:p>
            <a:pPr marL="91440" lvl="0" indent="-139700" algn="l" rtl="0">
              <a:lnSpc>
                <a:spcPct val="90000"/>
              </a:lnSpc>
              <a:spcBef>
                <a:spcPts val="1400"/>
              </a:spcBef>
              <a:spcAft>
                <a:spcPts val="0"/>
              </a:spcAft>
              <a:buSzPts val="2200"/>
              <a:buChar char=" "/>
            </a:pPr>
            <a:r>
              <a:rPr lang="en-IN"/>
              <a:t>Hence fair market valuation is not applicable with respect to gains from transfer of an interest in partnership firm where the property of such entities consists, directly or indirectly of immovable property.</a:t>
            </a:r>
            <a:endParaRPr/>
          </a:p>
        </p:txBody>
      </p:sp>
      <p:sp>
        <p:nvSpPr>
          <p:cNvPr id="802" name="Google Shape;802;p6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85</a:t>
            </a:fld>
            <a:endParaRPr/>
          </a:p>
        </p:txBody>
      </p:sp>
      <p:sp>
        <p:nvSpPr>
          <p:cNvPr id="803" name="Google Shape;803;p60"/>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61"/>
          <p:cNvSpPr txBox="1">
            <a:spLocks noGrp="1"/>
          </p:cNvSpPr>
          <p:nvPr>
            <p:ph type="body" idx="1"/>
          </p:nvPr>
        </p:nvSpPr>
        <p:spPr>
          <a:xfrm>
            <a:off x="735370" y="1697896"/>
            <a:ext cx="10333683" cy="5179355"/>
          </a:xfrm>
          <a:prstGeom prst="rect">
            <a:avLst/>
          </a:prstGeom>
          <a:noFill/>
          <a:ln>
            <a:noFill/>
          </a:ln>
        </p:spPr>
        <p:txBody>
          <a:bodyPr spcFirstLastPara="1" wrap="square" lIns="45700" tIns="45700" rIns="45700" bIns="45700" anchor="t" anchorCtr="0">
            <a:normAutofit fontScale="85000" lnSpcReduction="20000"/>
          </a:bodyPr>
          <a:lstStyle/>
          <a:p>
            <a:pPr marL="91440" lvl="0" indent="-129222" algn="l" rtl="0">
              <a:lnSpc>
                <a:spcPct val="90000"/>
              </a:lnSpc>
              <a:spcBef>
                <a:spcPts val="0"/>
              </a:spcBef>
              <a:spcAft>
                <a:spcPts val="0"/>
              </a:spcAft>
              <a:buSzPct val="100000"/>
              <a:buChar char=" "/>
            </a:pPr>
            <a:r>
              <a:rPr lang="en-IN"/>
              <a:t>1.	Valuation method in case of shares held in Calcutta listed companies?</a:t>
            </a:r>
            <a:endParaRPr/>
          </a:p>
          <a:p>
            <a:pPr marL="91440" lvl="0" indent="-129222" algn="l" rtl="0">
              <a:lnSpc>
                <a:spcPct val="90000"/>
              </a:lnSpc>
              <a:spcBef>
                <a:spcPts val="1400"/>
              </a:spcBef>
              <a:spcAft>
                <a:spcPts val="0"/>
              </a:spcAft>
              <a:buSzPct val="100000"/>
              <a:buChar char=" "/>
            </a:pPr>
            <a:r>
              <a:rPr lang="en-IN"/>
              <a:t>2.	Whether valuation is required in case shares held as stock in trade?</a:t>
            </a:r>
            <a:endParaRPr/>
          </a:p>
          <a:p>
            <a:pPr marL="91440" lvl="0" indent="-129222" algn="l" rtl="0">
              <a:lnSpc>
                <a:spcPct val="90000"/>
              </a:lnSpc>
              <a:spcBef>
                <a:spcPts val="1400"/>
              </a:spcBef>
              <a:spcAft>
                <a:spcPts val="0"/>
              </a:spcAft>
              <a:buSzPct val="100000"/>
              <a:buChar char=" "/>
            </a:pPr>
            <a:r>
              <a:rPr lang="en-IN"/>
              <a:t>3.	Whether valuation is required in case of transfer of preference shares (OCRPS, CCPS) ?</a:t>
            </a:r>
            <a:endParaRPr/>
          </a:p>
          <a:p>
            <a:pPr marL="91440" lvl="0" indent="-129222" algn="l" rtl="0">
              <a:lnSpc>
                <a:spcPct val="90000"/>
              </a:lnSpc>
              <a:spcBef>
                <a:spcPts val="1400"/>
              </a:spcBef>
              <a:spcAft>
                <a:spcPts val="0"/>
              </a:spcAft>
              <a:buSzPct val="100000"/>
              <a:buChar char=" "/>
            </a:pPr>
            <a:r>
              <a:rPr lang="en-IN"/>
              <a:t>4.	Valuation in case of land &amp; building of Tea Gardens?</a:t>
            </a:r>
            <a:endParaRPr/>
          </a:p>
          <a:p>
            <a:pPr marL="91440" lvl="0" indent="-129222" algn="l" rtl="0">
              <a:lnSpc>
                <a:spcPct val="90000"/>
              </a:lnSpc>
              <a:spcBef>
                <a:spcPts val="1400"/>
              </a:spcBef>
              <a:spcAft>
                <a:spcPts val="0"/>
              </a:spcAft>
              <a:buSzPct val="100000"/>
              <a:buChar char=" "/>
            </a:pPr>
            <a:r>
              <a:rPr lang="en-IN"/>
              <a:t>5.	Valuation of shares in case shares held before 1st April 2001?</a:t>
            </a:r>
            <a:endParaRPr/>
          </a:p>
          <a:p>
            <a:pPr marL="91440" lvl="0" indent="-129222" algn="l" rtl="0">
              <a:lnSpc>
                <a:spcPct val="90000"/>
              </a:lnSpc>
              <a:spcBef>
                <a:spcPts val="1400"/>
              </a:spcBef>
              <a:spcAft>
                <a:spcPts val="0"/>
              </a:spcAft>
              <a:buSzPct val="100000"/>
              <a:buChar char=" "/>
            </a:pPr>
            <a:r>
              <a:rPr lang="en-IN"/>
              <a:t>6.	Whether valuation is required in case of shares transferred by a Trust, PF?</a:t>
            </a:r>
            <a:endParaRPr/>
          </a:p>
          <a:p>
            <a:pPr marL="91440" lvl="0" indent="-129222" algn="l" rtl="0">
              <a:lnSpc>
                <a:spcPct val="90000"/>
              </a:lnSpc>
              <a:spcBef>
                <a:spcPts val="1400"/>
              </a:spcBef>
              <a:spcAft>
                <a:spcPts val="0"/>
              </a:spcAft>
              <a:buSzPct val="100000"/>
              <a:buChar char=" "/>
            </a:pPr>
            <a:r>
              <a:rPr lang="en-IN"/>
              <a:t>7.	can Fair market value be taken for valuation of Land and building?</a:t>
            </a:r>
            <a:endParaRPr/>
          </a:p>
          <a:p>
            <a:pPr marL="91440" lvl="0" indent="-129222" algn="l" rtl="0">
              <a:lnSpc>
                <a:spcPct val="90000"/>
              </a:lnSpc>
              <a:spcBef>
                <a:spcPts val="1400"/>
              </a:spcBef>
              <a:spcAft>
                <a:spcPts val="0"/>
              </a:spcAft>
              <a:buSzPct val="100000"/>
              <a:buChar char=" "/>
            </a:pPr>
            <a:r>
              <a:rPr lang="en-IN"/>
              <a:t>8.	What will be value of Advance tax paid and Provision for Tax?</a:t>
            </a:r>
            <a:endParaRPr/>
          </a:p>
          <a:p>
            <a:pPr marL="91440" lvl="0" indent="-129222" algn="l" rtl="0">
              <a:lnSpc>
                <a:spcPct val="90000"/>
              </a:lnSpc>
              <a:spcBef>
                <a:spcPts val="1400"/>
              </a:spcBef>
              <a:spcAft>
                <a:spcPts val="0"/>
              </a:spcAft>
              <a:buSzPct val="100000"/>
              <a:buChar char=" "/>
            </a:pPr>
            <a:r>
              <a:rPr lang="en-IN"/>
              <a:t>9.	What happens in case a company is in loss?</a:t>
            </a:r>
            <a:endParaRPr/>
          </a:p>
          <a:p>
            <a:pPr marL="91440" lvl="0" indent="-129222" algn="l" rtl="0">
              <a:lnSpc>
                <a:spcPct val="90000"/>
              </a:lnSpc>
              <a:spcBef>
                <a:spcPts val="1400"/>
              </a:spcBef>
              <a:spcAft>
                <a:spcPts val="0"/>
              </a:spcAft>
              <a:buSzPct val="100000"/>
              <a:buChar char=" "/>
            </a:pPr>
            <a:r>
              <a:rPr lang="en-IN"/>
              <a:t>10.	What happens in case a company has negative networth or the FMV is negative ?</a:t>
            </a:r>
            <a:endParaRPr/>
          </a:p>
          <a:p>
            <a:pPr marL="91440" lvl="0" indent="-129222" algn="l" rtl="0">
              <a:lnSpc>
                <a:spcPct val="90000"/>
              </a:lnSpc>
              <a:spcBef>
                <a:spcPts val="1400"/>
              </a:spcBef>
              <a:spcAft>
                <a:spcPts val="0"/>
              </a:spcAft>
              <a:buSzPct val="100000"/>
              <a:buChar char=" "/>
            </a:pPr>
            <a:r>
              <a:rPr lang="en-IN"/>
              <a:t>11.	What should be date of balance sheet in case of valuation as per rule 11UA(1)</a:t>
            </a:r>
            <a:endParaRPr/>
          </a:p>
          <a:p>
            <a:pPr marL="91440" lvl="0" indent="-129222" algn="l" rtl="0">
              <a:lnSpc>
                <a:spcPct val="90000"/>
              </a:lnSpc>
              <a:spcBef>
                <a:spcPts val="1400"/>
              </a:spcBef>
              <a:spcAft>
                <a:spcPts val="0"/>
              </a:spcAft>
              <a:buSzPct val="100000"/>
              <a:buChar char=" "/>
            </a:pPr>
            <a:r>
              <a:rPr lang="en-IN"/>
              <a:t>12. 	Contingent liability not shown in the balance sheet, whether it should be taken as liability?</a:t>
            </a:r>
            <a:endParaRPr/>
          </a:p>
          <a:p>
            <a:pPr marL="91440" lvl="0" indent="-129222" algn="l" rtl="0">
              <a:lnSpc>
                <a:spcPct val="90000"/>
              </a:lnSpc>
              <a:spcBef>
                <a:spcPts val="1400"/>
              </a:spcBef>
              <a:spcAft>
                <a:spcPts val="0"/>
              </a:spcAft>
              <a:buSzPct val="100000"/>
              <a:buChar char=" "/>
            </a:pPr>
            <a:r>
              <a:rPr lang="en-IN"/>
              <a:t>13. 	whether Undeclared dividend to be taken as liability?</a:t>
            </a:r>
            <a:endParaRPr/>
          </a:p>
        </p:txBody>
      </p:sp>
      <p:sp>
        <p:nvSpPr>
          <p:cNvPr id="809" name="Google Shape;809;p6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86</a:t>
            </a:fld>
            <a:endParaRPr/>
          </a:p>
        </p:txBody>
      </p:sp>
      <p:sp>
        <p:nvSpPr>
          <p:cNvPr id="810" name="Google Shape;810;p61"/>
          <p:cNvSpPr txBox="1">
            <a:spLocks noGrp="1"/>
          </p:cNvSpPr>
          <p:nvPr>
            <p:ph type="title"/>
          </p:nvPr>
        </p:nvSpPr>
        <p:spPr>
          <a:xfrm>
            <a:off x="735369" y="179029"/>
            <a:ext cx="10988201" cy="1499616"/>
          </a:xfrm>
          <a:prstGeom prst="rect">
            <a:avLst/>
          </a:prstGeom>
          <a:solidFill>
            <a:srgbClr val="7CE1E7"/>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IN"/>
              <a:t>COMMON QUESTIONS FACED DURING VALUATION AS PER RULE 11UA(1)</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62"/>
          <p:cNvSpPr txBox="1">
            <a:spLocks noGrp="1"/>
          </p:cNvSpPr>
          <p:nvPr>
            <p:ph type="title"/>
          </p:nvPr>
        </p:nvSpPr>
        <p:spPr>
          <a:xfrm>
            <a:off x="918111" y="280416"/>
            <a:ext cx="9720072" cy="990119"/>
          </a:xfrm>
          <a:prstGeom prst="rect">
            <a:avLst/>
          </a:prstGeom>
          <a:solidFill>
            <a:srgbClr val="7CE1E7"/>
          </a:solid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Twentieth Century"/>
              <a:buNone/>
            </a:pPr>
            <a:r>
              <a:rPr lang="en-IN"/>
              <a:t>SOME IMPORTANT POINTS</a:t>
            </a:r>
            <a:endParaRPr/>
          </a:p>
        </p:txBody>
      </p:sp>
      <p:sp>
        <p:nvSpPr>
          <p:cNvPr id="816" name="Google Shape;816;p62"/>
          <p:cNvSpPr txBox="1">
            <a:spLocks noGrp="1"/>
          </p:cNvSpPr>
          <p:nvPr>
            <p:ph type="body" idx="1"/>
          </p:nvPr>
        </p:nvSpPr>
        <p:spPr>
          <a:xfrm>
            <a:off x="918110" y="2615222"/>
            <a:ext cx="10730551" cy="3899347"/>
          </a:xfrm>
          <a:prstGeom prst="rect">
            <a:avLst/>
          </a:prstGeom>
          <a:noFill/>
          <a:ln>
            <a:noFill/>
          </a:ln>
        </p:spPr>
        <p:txBody>
          <a:bodyPr spcFirstLastPara="1" wrap="square" lIns="45700" tIns="45700" rIns="45700" bIns="45700" anchor="t" anchorCtr="0">
            <a:normAutofit/>
          </a:bodyPr>
          <a:lstStyle/>
          <a:p>
            <a:pPr marL="91440" lvl="0" indent="-177800" algn="l" rtl="0">
              <a:lnSpc>
                <a:spcPct val="90000"/>
              </a:lnSpc>
              <a:spcBef>
                <a:spcPts val="0"/>
              </a:spcBef>
              <a:spcAft>
                <a:spcPts val="0"/>
              </a:spcAft>
              <a:buSzPts val="2800"/>
              <a:buFont typeface="Noto Sans Symbols"/>
              <a:buChar char="❑"/>
            </a:pPr>
            <a:r>
              <a:rPr lang="en-IN" sz="2800" b="1" u="sng">
                <a:solidFill>
                  <a:srgbClr val="0070C0"/>
                </a:solidFill>
                <a:latin typeface="Times New Roman"/>
                <a:ea typeface="Times New Roman"/>
                <a:cs typeface="Times New Roman"/>
                <a:sym typeface="Times New Roman"/>
              </a:rPr>
              <a:t>For the purposes of rule 11UA(2)</a:t>
            </a:r>
            <a:r>
              <a:rPr lang="en-IN" sz="2800" u="sng">
                <a:solidFill>
                  <a:srgbClr val="444444"/>
                </a:solidFill>
                <a:latin typeface="Times New Roman"/>
                <a:ea typeface="Times New Roman"/>
                <a:cs typeface="Times New Roman"/>
                <a:sym typeface="Times New Roman"/>
              </a:rPr>
              <a:t> :</a:t>
            </a:r>
            <a:endParaRPr b="0">
              <a:solidFill>
                <a:srgbClr val="444444"/>
              </a:solidFill>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Noto Sans Symbols"/>
              <a:buChar char="❑"/>
            </a:pPr>
            <a:r>
              <a:rPr lang="en-IN" b="0">
                <a:solidFill>
                  <a:srgbClr val="444444"/>
                </a:solidFill>
                <a:latin typeface="Times New Roman"/>
                <a:ea typeface="Times New Roman"/>
                <a:cs typeface="Times New Roman"/>
                <a:sym typeface="Times New Roman"/>
              </a:rPr>
              <a:t>the balance-sheet of such company (including the notes annexed thereto and forming part of the accounts) </a:t>
            </a:r>
            <a:r>
              <a:rPr lang="en-IN" b="1">
                <a:solidFill>
                  <a:srgbClr val="FF0000"/>
                </a:solidFill>
                <a:highlight>
                  <a:srgbClr val="00FF00"/>
                </a:highlight>
                <a:latin typeface="Times New Roman"/>
                <a:ea typeface="Times New Roman"/>
                <a:cs typeface="Times New Roman"/>
                <a:sym typeface="Times New Roman"/>
              </a:rPr>
              <a:t>as drawn up </a:t>
            </a:r>
            <a:r>
              <a:rPr lang="en-IN" b="1">
                <a:solidFill>
                  <a:srgbClr val="FF0000"/>
                </a:solidFill>
                <a:latin typeface="Times New Roman"/>
                <a:ea typeface="Times New Roman"/>
                <a:cs typeface="Times New Roman"/>
                <a:sym typeface="Times New Roman"/>
              </a:rPr>
              <a:t>on the valuation date</a:t>
            </a:r>
            <a:r>
              <a:rPr lang="en-IN" b="0">
                <a:solidFill>
                  <a:srgbClr val="444444"/>
                </a:solidFill>
                <a:latin typeface="Times New Roman"/>
                <a:ea typeface="Times New Roman"/>
                <a:cs typeface="Times New Roman"/>
                <a:sym typeface="Times New Roman"/>
              </a:rPr>
              <a:t> </a:t>
            </a:r>
            <a:r>
              <a:rPr lang="en-IN" b="0">
                <a:solidFill>
                  <a:srgbClr val="0070C0"/>
                </a:solidFill>
                <a:latin typeface="Times New Roman"/>
                <a:ea typeface="Times New Roman"/>
                <a:cs typeface="Times New Roman"/>
                <a:sym typeface="Times New Roman"/>
              </a:rPr>
              <a:t>WHICH HAS BEEN AUDITED BY THE AUDITOR OF THE COMPANY</a:t>
            </a:r>
            <a:r>
              <a:rPr lang="en-IN" b="0">
                <a:solidFill>
                  <a:srgbClr val="444444"/>
                </a:solidFill>
                <a:latin typeface="Times New Roman"/>
                <a:ea typeface="Times New Roman"/>
                <a:cs typeface="Times New Roman"/>
                <a:sym typeface="Times New Roman"/>
              </a:rPr>
              <a:t> </a:t>
            </a:r>
            <a:r>
              <a:rPr lang="en-IN" b="1">
                <a:solidFill>
                  <a:srgbClr val="FF0000"/>
                </a:solidFill>
                <a:latin typeface="Times New Roman"/>
                <a:ea typeface="Times New Roman"/>
                <a:cs typeface="Times New Roman"/>
                <a:sym typeface="Times New Roman"/>
              </a:rPr>
              <a:t>and </a:t>
            </a:r>
            <a:endParaRPr/>
          </a:p>
          <a:p>
            <a:pPr marL="91440" lvl="0" indent="-139700" algn="l" rtl="0">
              <a:lnSpc>
                <a:spcPct val="90000"/>
              </a:lnSpc>
              <a:spcBef>
                <a:spcPts val="1400"/>
              </a:spcBef>
              <a:spcAft>
                <a:spcPts val="0"/>
              </a:spcAft>
              <a:buSzPts val="2200"/>
              <a:buFont typeface="Noto Sans Symbols"/>
              <a:buChar char="❑"/>
            </a:pPr>
            <a:r>
              <a:rPr lang="en-IN" b="0">
                <a:solidFill>
                  <a:srgbClr val="444444"/>
                </a:solidFill>
                <a:latin typeface="Times New Roman"/>
                <a:ea typeface="Times New Roman"/>
                <a:cs typeface="Times New Roman"/>
                <a:sym typeface="Times New Roman"/>
              </a:rPr>
              <a:t>where the balance-sheet on the valuation date is </a:t>
            </a:r>
            <a:r>
              <a:rPr lang="en-IN" b="1">
                <a:solidFill>
                  <a:srgbClr val="FF0000"/>
                </a:solidFill>
                <a:highlight>
                  <a:srgbClr val="FFFF00"/>
                </a:highlight>
                <a:latin typeface="Times New Roman"/>
                <a:ea typeface="Times New Roman"/>
                <a:cs typeface="Times New Roman"/>
                <a:sym typeface="Times New Roman"/>
              </a:rPr>
              <a:t>not drawn up</a:t>
            </a:r>
            <a:r>
              <a:rPr lang="en-IN" b="0">
                <a:solidFill>
                  <a:srgbClr val="444444"/>
                </a:solidFill>
                <a:latin typeface="Times New Roman"/>
                <a:ea typeface="Times New Roman"/>
                <a:cs typeface="Times New Roman"/>
                <a:sym typeface="Times New Roman"/>
              </a:rPr>
              <a:t>, the balance-sheet (including the notes annexed thereto and forming part of the accounts) </a:t>
            </a:r>
            <a:r>
              <a:rPr lang="en-IN" b="1">
                <a:solidFill>
                  <a:srgbClr val="FF0000"/>
                </a:solidFill>
                <a:latin typeface="Times New Roman"/>
                <a:ea typeface="Times New Roman"/>
                <a:cs typeface="Times New Roman"/>
                <a:sym typeface="Times New Roman"/>
              </a:rPr>
              <a:t>drawn up as on a date immediately preceding the valuation date</a:t>
            </a:r>
            <a:r>
              <a:rPr lang="en-IN" b="0">
                <a:solidFill>
                  <a:srgbClr val="444444"/>
                </a:solidFill>
                <a:latin typeface="Times New Roman"/>
                <a:ea typeface="Times New Roman"/>
                <a:cs typeface="Times New Roman"/>
                <a:sym typeface="Times New Roman"/>
              </a:rPr>
              <a:t> which has been approved and adopted in the annual general meeting of the shareholders of the company</a:t>
            </a:r>
            <a:endParaRPr/>
          </a:p>
          <a:p>
            <a:pPr marL="91440" lvl="0" indent="0" algn="l" rtl="0">
              <a:lnSpc>
                <a:spcPct val="90000"/>
              </a:lnSpc>
              <a:spcBef>
                <a:spcPts val="1400"/>
              </a:spcBef>
              <a:spcAft>
                <a:spcPts val="0"/>
              </a:spcAft>
              <a:buSzPts val="2200"/>
              <a:buNone/>
            </a:pPr>
            <a:endParaRPr i="1">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b="0" i="1">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b="0" i="1">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i="1">
              <a:solidFill>
                <a:srgbClr val="444444"/>
              </a:solidFill>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a:p>
        </p:txBody>
      </p:sp>
      <p:sp>
        <p:nvSpPr>
          <p:cNvPr id="817" name="Google Shape;817;p6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87</a:t>
            </a:fld>
            <a:endParaRPr/>
          </a:p>
        </p:txBody>
      </p:sp>
      <p:sp>
        <p:nvSpPr>
          <p:cNvPr id="818" name="Google Shape;818;p62"/>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
        <p:nvSpPr>
          <p:cNvPr id="819" name="Google Shape;819;p62"/>
          <p:cNvSpPr txBox="1"/>
          <p:nvPr/>
        </p:nvSpPr>
        <p:spPr>
          <a:xfrm>
            <a:off x="918110" y="1524950"/>
            <a:ext cx="1057445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1">
                <a:solidFill>
                  <a:schemeClr val="dk1"/>
                </a:solidFill>
                <a:highlight>
                  <a:srgbClr val="FFFF00"/>
                </a:highlight>
                <a:latin typeface="Twentieth Century"/>
                <a:ea typeface="Twentieth Century"/>
                <a:cs typeface="Twentieth Century"/>
                <a:sym typeface="Twentieth Century"/>
              </a:rPr>
              <a:t>DATE OF BALANCE SHEET TO BE CONSIDERED FOR THE PURPOSE OF VALUATION</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63"/>
          <p:cNvSpPr txBox="1">
            <a:spLocks noGrp="1"/>
          </p:cNvSpPr>
          <p:nvPr>
            <p:ph type="title"/>
          </p:nvPr>
        </p:nvSpPr>
        <p:spPr>
          <a:xfrm>
            <a:off x="798897" y="585216"/>
            <a:ext cx="1086692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4000"/>
              <a:buFont typeface="Twentieth Century"/>
              <a:buNone/>
            </a:pPr>
            <a:r>
              <a:rPr lang="en-IN" sz="4000"/>
              <a:t>WHETHER THE AO CAN DISREGARD THE METHOD ADOPTED BY THE ASSESSEE AND CARRY OUT THE VALUATION OF SHARES USING A DIFFERENT METHOD</a:t>
            </a:r>
            <a:endParaRPr/>
          </a:p>
        </p:txBody>
      </p:sp>
      <p:sp>
        <p:nvSpPr>
          <p:cNvPr id="825" name="Google Shape;825;p63"/>
          <p:cNvSpPr txBox="1">
            <a:spLocks noGrp="1"/>
          </p:cNvSpPr>
          <p:nvPr>
            <p:ph type="body" idx="1"/>
          </p:nvPr>
        </p:nvSpPr>
        <p:spPr>
          <a:xfrm>
            <a:off x="798897" y="2286000"/>
            <a:ext cx="1101210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1">
                <a:solidFill>
                  <a:srgbClr val="FF0000"/>
                </a:solidFill>
              </a:rPr>
              <a:t>In the case of </a:t>
            </a:r>
            <a:r>
              <a:rPr lang="en-IN" b="1" u="sng">
                <a:solidFill>
                  <a:srgbClr val="FF0000"/>
                </a:solidFill>
              </a:rPr>
              <a:t>INNOVITI PAYMENT SOLUTIONS PVT. LTD</a:t>
            </a:r>
            <a:r>
              <a:rPr lang="en-IN" b="1">
                <a:solidFill>
                  <a:srgbClr val="FF0000"/>
                </a:solidFill>
              </a:rPr>
              <a:t>.</a:t>
            </a:r>
            <a:r>
              <a:rPr lang="en-IN"/>
              <a:t>, the banglore tribunal addressed the issue on the application of  DCF methodology and the powers of the AO to inquire into it. In the said case, the </a:t>
            </a:r>
            <a:r>
              <a:rPr lang="en-IN" b="1">
                <a:solidFill>
                  <a:srgbClr val="FF0000"/>
                </a:solidFill>
              </a:rPr>
              <a:t>ASSESSEE COULD NOT CONCLUSIVELY ESTABLISH </a:t>
            </a:r>
            <a:r>
              <a:rPr lang="en-IN">
                <a:solidFill>
                  <a:srgbClr val="FF0000"/>
                </a:solidFill>
              </a:rPr>
              <a:t>that the projections used for DCF valuation were prepared scientifically</a:t>
            </a:r>
            <a:r>
              <a:rPr lang="en-IN"/>
              <a:t>. </a:t>
            </a:r>
            <a:endParaRPr/>
          </a:p>
          <a:p>
            <a:pPr marL="91440" lvl="0" indent="-139700" algn="l" rtl="0">
              <a:lnSpc>
                <a:spcPct val="90000"/>
              </a:lnSpc>
              <a:spcBef>
                <a:spcPts val="1400"/>
              </a:spcBef>
              <a:spcAft>
                <a:spcPts val="0"/>
              </a:spcAft>
              <a:buSzPts val="2200"/>
              <a:buChar char=" "/>
            </a:pPr>
            <a:r>
              <a:rPr lang="en-IN"/>
              <a:t>The tribunal referred to the Technical Guide on share valuation by </a:t>
            </a:r>
            <a:r>
              <a:rPr lang="en-IN">
                <a:solidFill>
                  <a:srgbClr val="FF0000"/>
                </a:solidFill>
              </a:rPr>
              <a:t>a research committee of the ICAI</a:t>
            </a:r>
            <a:r>
              <a:rPr lang="en-IN"/>
              <a:t>, where it was stated that the DCF value is good as the assumptions used in developing the projections, and these projections should consider various factors affecting the business. </a:t>
            </a:r>
            <a:endParaRPr/>
          </a:p>
          <a:p>
            <a:pPr marL="91440" lvl="0" indent="-139700" algn="l" rtl="0">
              <a:lnSpc>
                <a:spcPct val="90000"/>
              </a:lnSpc>
              <a:spcBef>
                <a:spcPts val="1400"/>
              </a:spcBef>
              <a:spcAft>
                <a:spcPts val="0"/>
              </a:spcAft>
              <a:buSzPts val="2200"/>
              <a:buChar char=" "/>
            </a:pPr>
            <a:r>
              <a:rPr lang="en-IN" b="1" u="sng">
                <a:solidFill>
                  <a:srgbClr val="FF0000"/>
                </a:solidFill>
              </a:rPr>
              <a:t>The Tribunal held that if the assessee has opted for the DCF method, the AO cannot discard it and adopt another method</a:t>
            </a:r>
            <a:r>
              <a:rPr lang="en-IN"/>
              <a:t>; </a:t>
            </a:r>
            <a:r>
              <a:rPr lang="en-IN">
                <a:highlight>
                  <a:srgbClr val="FFFF00"/>
                </a:highlight>
              </a:rPr>
              <a:t>however, the AO is well within his rights to examine the methodology adopted by the assessee </a:t>
            </a:r>
            <a:r>
              <a:rPr lang="en-IN"/>
              <a:t>and the underlying assumption made. </a:t>
            </a:r>
            <a:r>
              <a:rPr lang="en-IN" b="1">
                <a:solidFill>
                  <a:srgbClr val="FF0000"/>
                </a:solidFill>
                <a:highlight>
                  <a:srgbClr val="FFFF00"/>
                </a:highlight>
              </a:rPr>
              <a:t>IF HE IS NOT SATISFIED, HE CAN CHALLENGE THE SAME AND SUGGEST NECESSARY MODIFICATIONS.</a:t>
            </a:r>
            <a:endParaRPr/>
          </a:p>
        </p:txBody>
      </p:sp>
      <p:sp>
        <p:nvSpPr>
          <p:cNvPr id="826" name="Google Shape;826;p6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88</a:t>
            </a:fld>
            <a:endParaRPr/>
          </a:p>
        </p:txBody>
      </p:sp>
      <p:sp>
        <p:nvSpPr>
          <p:cNvPr id="827" name="Google Shape;827;p63"/>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64"/>
          <p:cNvSpPr txBox="1">
            <a:spLocks noGrp="1"/>
          </p:cNvSpPr>
          <p:nvPr>
            <p:ph type="body" idx="1"/>
          </p:nvPr>
        </p:nvSpPr>
        <p:spPr>
          <a:xfrm>
            <a:off x="848764" y="707720"/>
            <a:ext cx="10399610" cy="5762983"/>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1">
                <a:solidFill>
                  <a:srgbClr val="FF0000"/>
                </a:solidFill>
              </a:rPr>
              <a:t>Decision of the Delhi Tribunal in the case of AGRO PORTFOLIO PVT. LTD.</a:t>
            </a:r>
            <a:endParaRPr/>
          </a:p>
          <a:p>
            <a:pPr marL="91440" lvl="0" indent="-139700" algn="l" rtl="0">
              <a:lnSpc>
                <a:spcPct val="90000"/>
              </a:lnSpc>
              <a:spcBef>
                <a:spcPts val="1400"/>
              </a:spcBef>
              <a:spcAft>
                <a:spcPts val="0"/>
              </a:spcAft>
              <a:buSzPts val="2200"/>
              <a:buChar char=" "/>
            </a:pPr>
            <a:r>
              <a:rPr lang="en-IN"/>
              <a:t>It was held that </a:t>
            </a:r>
            <a:r>
              <a:rPr lang="en-IN">
                <a:solidFill>
                  <a:srgbClr val="FF0000"/>
                </a:solidFill>
              </a:rPr>
              <a:t>since there was no possibility of verifying the correctness of the data supplied by the assessee</a:t>
            </a:r>
            <a:r>
              <a:rPr lang="en-IN"/>
              <a:t> to the merchant banker, the </a:t>
            </a:r>
            <a:r>
              <a:rPr lang="en-IN" b="1"/>
              <a:t>correctness of the result of DCF method could not be verified. </a:t>
            </a:r>
            <a:r>
              <a:rPr lang="en-IN"/>
              <a:t>Hence, the </a:t>
            </a:r>
            <a:r>
              <a:rPr lang="en-IN" b="1">
                <a:solidFill>
                  <a:srgbClr val="FF0000"/>
                </a:solidFill>
              </a:rPr>
              <a:t>AO had no option but to reject the DCF method and to go by the NAV method</a:t>
            </a:r>
            <a:r>
              <a:rPr lang="en-IN"/>
              <a:t> to determine the FMV of the shares.</a:t>
            </a:r>
            <a:endParaRPr/>
          </a:p>
          <a:p>
            <a:pPr marL="91440" lvl="0" indent="0" algn="l" rtl="0">
              <a:lnSpc>
                <a:spcPct val="90000"/>
              </a:lnSpc>
              <a:spcBef>
                <a:spcPts val="1400"/>
              </a:spcBef>
              <a:spcAft>
                <a:spcPts val="0"/>
              </a:spcAft>
              <a:buSzPts val="2200"/>
              <a:buNone/>
            </a:pPr>
            <a:endParaRPr/>
          </a:p>
          <a:p>
            <a:pPr marL="91440" lvl="0" indent="-139700" algn="l" rtl="0">
              <a:lnSpc>
                <a:spcPct val="90000"/>
              </a:lnSpc>
              <a:spcBef>
                <a:spcPts val="1400"/>
              </a:spcBef>
              <a:spcAft>
                <a:spcPts val="0"/>
              </a:spcAft>
              <a:buSzPts val="2200"/>
              <a:buChar char=" "/>
            </a:pPr>
            <a:r>
              <a:rPr lang="en-IN" b="1">
                <a:solidFill>
                  <a:srgbClr val="FF0000"/>
                </a:solidFill>
                <a:highlight>
                  <a:srgbClr val="FFFF00"/>
                </a:highlight>
              </a:rPr>
              <a:t>ALLOTMENT OF SHARES TO EXISTING SHAREHOLDER AT LESS THAN MARKET VALUE </a:t>
            </a:r>
            <a:r>
              <a:rPr lang="en-IN" b="1">
                <a:solidFill>
                  <a:srgbClr val="FF0000"/>
                </a:solidFill>
              </a:rPr>
              <a:t>not taxable under section 56(2)(vii)</a:t>
            </a:r>
            <a:endParaRPr/>
          </a:p>
          <a:p>
            <a:pPr marL="91440" lvl="0" indent="-139700" algn="l" rtl="0">
              <a:lnSpc>
                <a:spcPct val="90000"/>
              </a:lnSpc>
              <a:spcBef>
                <a:spcPts val="1400"/>
              </a:spcBef>
              <a:spcAft>
                <a:spcPts val="0"/>
              </a:spcAft>
              <a:buSzPts val="2200"/>
              <a:buChar char=" "/>
            </a:pPr>
            <a:r>
              <a:rPr lang="en-IN" b="1">
                <a:solidFill>
                  <a:srgbClr val="FF0000"/>
                </a:solidFill>
              </a:rPr>
              <a:t>SUDHIR MENON HUF VS ASSISTANT COMMISSSIONER</a:t>
            </a:r>
            <a:r>
              <a:rPr lang="en-IN">
                <a:solidFill>
                  <a:srgbClr val="FF0000"/>
                </a:solidFill>
              </a:rPr>
              <a:t> </a:t>
            </a:r>
            <a:r>
              <a:rPr lang="en-IN"/>
              <a:t>of Income tax held that additional allotment of shares to an existing shareholder of a company at less than fair market value (“FMV”) </a:t>
            </a:r>
            <a:r>
              <a:rPr lang="en-IN" b="1">
                <a:solidFill>
                  <a:srgbClr val="FF0000"/>
                </a:solidFill>
              </a:rPr>
              <a:t>as part of a genuine business transaction </a:t>
            </a:r>
            <a:r>
              <a:rPr lang="en-IN"/>
              <a:t>should not be subject to section 56(2)(vii)(c) of the Income tax act, 1961, </a:t>
            </a:r>
            <a:r>
              <a:rPr lang="en-IN">
                <a:solidFill>
                  <a:srgbClr val="FF0000"/>
                </a:solidFill>
                <a:highlight>
                  <a:srgbClr val="FFFF00"/>
                </a:highlight>
              </a:rPr>
              <a:t>where the allotment is not higher than the proportion of existing shareholding.</a:t>
            </a:r>
            <a:endParaRPr/>
          </a:p>
          <a:p>
            <a:pPr marL="91440" lvl="0" indent="0" algn="l" rtl="0">
              <a:lnSpc>
                <a:spcPct val="90000"/>
              </a:lnSpc>
              <a:spcBef>
                <a:spcPts val="1400"/>
              </a:spcBef>
              <a:spcAft>
                <a:spcPts val="0"/>
              </a:spcAft>
              <a:buSzPts val="2200"/>
              <a:buNone/>
            </a:pPr>
            <a:endParaRPr/>
          </a:p>
          <a:p>
            <a:pPr marL="91440" lvl="0" indent="0" algn="l" rtl="0">
              <a:lnSpc>
                <a:spcPct val="90000"/>
              </a:lnSpc>
              <a:spcBef>
                <a:spcPts val="1400"/>
              </a:spcBef>
              <a:spcAft>
                <a:spcPts val="0"/>
              </a:spcAft>
              <a:buSzPts val="2200"/>
              <a:buNone/>
            </a:pPr>
            <a:endParaRPr/>
          </a:p>
        </p:txBody>
      </p:sp>
      <p:sp>
        <p:nvSpPr>
          <p:cNvPr id="833" name="Google Shape;833;p6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89</a:t>
            </a:fld>
            <a:endParaRPr/>
          </a:p>
        </p:txBody>
      </p:sp>
      <p:sp>
        <p:nvSpPr>
          <p:cNvPr id="834" name="Google Shape;834;p64"/>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a:solidFill>
                  <a:srgbClr val="0C0C0C"/>
                </a:solidFill>
                <a:latin typeface="Arial Narrow"/>
                <a:ea typeface="Arial Narrow"/>
                <a:cs typeface="Arial Narrow"/>
                <a:sym typeface="Arial Narrow"/>
              </a:rPr>
              <a:t>CA MANISH GADIA, REGISTERED VALUER (IBBI)                                    M 98303 28772                        E: manish@jmpassociates.com</a:t>
            </a:r>
            <a:r>
              <a:rPr lang="en-IN" sz="1800" b="1">
                <a:solidFill>
                  <a:srgbClr val="0C0C0C"/>
                </a:solidFill>
                <a:latin typeface="Twentieth Century"/>
                <a:ea typeface="Twentieth Century"/>
                <a:cs typeface="Twentieth Century"/>
                <a:sym typeface="Twentieth Century"/>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1117261" y="188537"/>
            <a:ext cx="9720072" cy="1306180"/>
          </a:xfrm>
          <a:prstGeom prst="rect">
            <a:avLst/>
          </a:prstGeom>
          <a:solidFill>
            <a:srgbClr val="7CE1E7"/>
          </a:solid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070C0"/>
              </a:buClr>
              <a:buSzPts val="5000"/>
              <a:buFont typeface="Twentieth Century"/>
              <a:buNone/>
            </a:pPr>
            <a:r>
              <a:rPr lang="en-IN" dirty="0">
                <a:solidFill>
                  <a:srgbClr val="0070C0"/>
                </a:solidFill>
              </a:rPr>
              <a:t>DIFFERENCE BETWEEN VALUE AND PRICE	</a:t>
            </a:r>
            <a:endParaRPr dirty="0"/>
          </a:p>
        </p:txBody>
      </p:sp>
      <p:sp>
        <p:nvSpPr>
          <p:cNvPr id="140" name="Google Shape;140;p6"/>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IN" b="1">
                <a:solidFill>
                  <a:srgbClr val="FF0000"/>
                </a:solidFill>
              </a:rPr>
              <a:t>PRICE IS WHAT YOU PAY AND VALUE IS WHAT YOU GET. -  Warren Buffet</a:t>
            </a:r>
            <a:endParaRPr/>
          </a:p>
          <a:p>
            <a:pPr marL="91440" lvl="0" indent="0" algn="l" rtl="0">
              <a:lnSpc>
                <a:spcPct val="90000"/>
              </a:lnSpc>
              <a:spcBef>
                <a:spcPts val="1400"/>
              </a:spcBef>
              <a:spcAft>
                <a:spcPts val="0"/>
              </a:spcAft>
              <a:buSzPts val="2200"/>
              <a:buNone/>
            </a:pPr>
            <a:endParaRPr/>
          </a:p>
          <a:p>
            <a:pPr marL="91440" lvl="0" indent="-139700" algn="l" rtl="0">
              <a:lnSpc>
                <a:spcPct val="90000"/>
              </a:lnSpc>
              <a:spcBef>
                <a:spcPts val="1400"/>
              </a:spcBef>
              <a:spcAft>
                <a:spcPts val="0"/>
              </a:spcAft>
              <a:buSzPts val="2200"/>
              <a:buChar char=" "/>
            </a:pPr>
            <a:r>
              <a:rPr lang="en-IN" b="1" u="sng"/>
              <a:t>PRICE:</a:t>
            </a:r>
            <a:r>
              <a:rPr lang="en-IN"/>
              <a:t> Amount at which particular assets is bought or sold in an open market.</a:t>
            </a:r>
            <a:endParaRPr/>
          </a:p>
          <a:p>
            <a:pPr marL="91440" lvl="0" indent="-139700" algn="l" rtl="0">
              <a:lnSpc>
                <a:spcPct val="90000"/>
              </a:lnSpc>
              <a:spcBef>
                <a:spcPts val="1400"/>
              </a:spcBef>
              <a:spcAft>
                <a:spcPts val="0"/>
              </a:spcAft>
              <a:buSzPts val="2200"/>
              <a:buChar char=" "/>
            </a:pPr>
            <a:r>
              <a:rPr lang="en-IN" b="1" u="sng"/>
              <a:t>VALUE :</a:t>
            </a:r>
            <a:r>
              <a:rPr lang="en-IN"/>
              <a:t>  </a:t>
            </a:r>
            <a:r>
              <a:rPr lang="en-IN">
                <a:highlight>
                  <a:srgbClr val="00FF00"/>
                </a:highlight>
              </a:rPr>
              <a:t>Worth</a:t>
            </a:r>
            <a:r>
              <a:rPr lang="en-IN"/>
              <a:t> of an assets in </a:t>
            </a:r>
            <a:r>
              <a:rPr lang="en-IN">
                <a:highlight>
                  <a:srgbClr val="00FF00"/>
                </a:highlight>
              </a:rPr>
              <a:t>normal circumstances </a:t>
            </a:r>
            <a:r>
              <a:rPr lang="en-IN"/>
              <a:t>or the amount at which it should be exchanged.</a:t>
            </a:r>
            <a:endParaRPr/>
          </a:p>
          <a:p>
            <a:pPr marL="91440" lvl="0" indent="0" algn="l" rtl="0">
              <a:lnSpc>
                <a:spcPct val="90000"/>
              </a:lnSpc>
              <a:spcBef>
                <a:spcPts val="1400"/>
              </a:spcBef>
              <a:spcAft>
                <a:spcPts val="0"/>
              </a:spcAft>
              <a:buSzPts val="2200"/>
              <a:buNone/>
            </a:pPr>
            <a:endParaRPr/>
          </a:p>
          <a:p>
            <a:pPr marL="91440" lvl="0" indent="-139700" algn="l" rtl="0">
              <a:lnSpc>
                <a:spcPct val="90000"/>
              </a:lnSpc>
              <a:spcBef>
                <a:spcPts val="1400"/>
              </a:spcBef>
              <a:spcAft>
                <a:spcPts val="0"/>
              </a:spcAft>
              <a:buSzPts val="2200"/>
              <a:buChar char=" "/>
            </a:pPr>
            <a:r>
              <a:rPr lang="en-IN"/>
              <a:t>Example : water bottle, </a:t>
            </a:r>
            <a:r>
              <a:rPr lang="en-IN">
                <a:highlight>
                  <a:srgbClr val="FFFF00"/>
                </a:highlight>
              </a:rPr>
              <a:t>motorboat</a:t>
            </a:r>
            <a:r>
              <a:rPr lang="en-IN"/>
              <a:t>, neighbourhood office or home, painting by MF Hussain</a:t>
            </a:r>
            <a:endParaRPr/>
          </a:p>
        </p:txBody>
      </p:sp>
      <p:sp>
        <p:nvSpPr>
          <p:cNvPr id="141" name="Google Shape;141;p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9</a:t>
            </a:fld>
            <a:endParaRPr/>
          </a:p>
        </p:txBody>
      </p:sp>
      <p:sp>
        <p:nvSpPr>
          <p:cNvPr id="142" name="Google Shape;142;p6"/>
          <p:cNvSpPr txBox="1"/>
          <p:nvPr/>
        </p:nvSpPr>
        <p:spPr>
          <a:xfrm>
            <a:off x="1024128" y="6394505"/>
            <a:ext cx="9643872" cy="350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400" b="1" i="0" u="none" strike="noStrike" cap="none">
                <a:solidFill>
                  <a:srgbClr val="FF0000"/>
                </a:solidFill>
                <a:latin typeface="Arial Narrow"/>
                <a:ea typeface="Arial Narrow"/>
                <a:cs typeface="Arial Narrow"/>
                <a:sym typeface="Arial Narrow"/>
              </a:rPr>
              <a:t>CA MANISH GADIA, REGISTERED VALUER (IBBI)                                    M 98303 28772                        E: manish@jmpassociates.com</a:t>
            </a:r>
            <a:r>
              <a:rPr lang="en-IN" sz="1800" b="1" i="0" u="none" strike="noStrike" cap="none">
                <a:solidFill>
                  <a:srgbClr val="FF0000"/>
                </a:solidFill>
                <a:latin typeface="Twentieth Century"/>
                <a:ea typeface="Twentieth Century"/>
                <a:cs typeface="Twentieth Century"/>
                <a:sym typeface="Twentieth Century"/>
              </a:rPr>
              <a:t>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8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IN"/>
              <a:t>90</a:t>
            </a:fld>
            <a:endParaRPr/>
          </a:p>
        </p:txBody>
      </p:sp>
      <p:pic>
        <p:nvPicPr>
          <p:cNvPr id="969" name="Google Shape;969;p81"/>
          <p:cNvPicPr preferRelativeResize="0"/>
          <p:nvPr/>
        </p:nvPicPr>
        <p:blipFill rotWithShape="1">
          <a:blip r:embed="rId3">
            <a:alphaModFix/>
          </a:blip>
          <a:srcRect/>
          <a:stretch/>
        </p:blipFill>
        <p:spPr>
          <a:xfrm>
            <a:off x="0" y="-28875"/>
            <a:ext cx="12192000" cy="6860247"/>
          </a:xfrm>
          <a:prstGeom prst="rect">
            <a:avLst/>
          </a:prstGeom>
          <a:noFill/>
          <a:ln>
            <a:noFill/>
          </a:ln>
        </p:spPr>
      </p:pic>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8737</Words>
  <Application>Microsoft Office PowerPoint</Application>
  <PresentationFormat>Widescreen</PresentationFormat>
  <Paragraphs>809</Paragraphs>
  <Slides>90</Slides>
  <Notes>65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90</vt:i4>
      </vt:variant>
    </vt:vector>
  </HeadingPairs>
  <TitlesOfParts>
    <vt:vector size="104" baseType="lpstr">
      <vt:lpstr>Calibri</vt:lpstr>
      <vt:lpstr>Open Sans</vt:lpstr>
      <vt:lpstr>Quattrocento Sans</vt:lpstr>
      <vt:lpstr>Merriweather</vt:lpstr>
      <vt:lpstr>Arial Narrow</vt:lpstr>
      <vt:lpstr>Noto Sans Symbols</vt:lpstr>
      <vt:lpstr>Times New Roman</vt:lpstr>
      <vt:lpstr>Arial</vt:lpstr>
      <vt:lpstr>Lato</vt:lpstr>
      <vt:lpstr>Mangal</vt:lpstr>
      <vt:lpstr>Twentieth Century</vt:lpstr>
      <vt:lpstr>Georgia</vt:lpstr>
      <vt:lpstr>Arial</vt:lpstr>
      <vt:lpstr>Integral</vt:lpstr>
      <vt:lpstr>VALUATION OF SHARE &amp; SECURITIES</vt:lpstr>
      <vt:lpstr>CA MANISH GADIA- REGD. VALUER (IBBI)</vt:lpstr>
      <vt:lpstr>PowerPoint Presentation</vt:lpstr>
      <vt:lpstr>PowerPoint Presentation</vt:lpstr>
      <vt:lpstr>LEARNINGS (ROTI)</vt:lpstr>
      <vt:lpstr>VALUATION – MOST COMPLICATED AND OFTEN MOST MISUNDERSTOOD PART OF THE ECONOMY</vt:lpstr>
      <vt:lpstr>PowerPoint Presentation</vt:lpstr>
      <vt:lpstr>PowerPoint Presentation</vt:lpstr>
      <vt:lpstr>DIFFERENCE BETWEEN VALUE AND PRICE </vt:lpstr>
      <vt:lpstr>VALUATION – ART OR SCIENCE</vt:lpstr>
      <vt:lpstr>REGISTERED VALUER</vt:lpstr>
      <vt:lpstr>PowerPoint Presentation</vt:lpstr>
      <vt:lpstr>DUTIES AND LIABILITY OF VALUER</vt:lpstr>
      <vt:lpstr>PURPOSE OF VALUATION OF SHARE &amp; SECURITIES-  SAME BUSINESS HAS DIFFERENT VALUE BASED ON DIFFERENT PURPOSES. </vt:lpstr>
      <vt:lpstr>PowerPoint Presentation</vt:lpstr>
      <vt:lpstr>KEY FACTORS WHICH AFFECTS THE VALUATION OF SHARE AND SECURITIES </vt:lpstr>
      <vt:lpstr>PowerPoint Presentation</vt:lpstr>
      <vt:lpstr>COMPLEXITIES IN VALUATION OF SHARE &amp; SECURITIES</vt:lpstr>
      <vt:lpstr>   STEPS TO BE TAKEN CARE IN VALUE INVESTING </vt:lpstr>
      <vt:lpstr>VALUATION MYTHS</vt:lpstr>
      <vt:lpstr>PowerPoint Presentation</vt:lpstr>
      <vt:lpstr>DIFFERENT APPROACH AND METHODS  FOR VALUATION</vt:lpstr>
      <vt:lpstr>Factors to be considered while doing DCF Method Valuation</vt:lpstr>
      <vt:lpstr>FCFF is the cash available to both equity and debt holders, while FCFE is the cash available only to equity holders after accounting for debt-related items and capital expenditures. Both metrics are crucial in financial analysis and valuation, providing insights into a company's ability to generate cash and its capacity to reward its investors. </vt:lpstr>
      <vt:lpstr>Discount Rate – WACC &amp; Ke</vt:lpstr>
      <vt:lpstr>PowerPoint Presentation</vt:lpstr>
      <vt:lpstr>JUDICIAL PRONOUNCEMENTS</vt:lpstr>
      <vt:lpstr>VALUATION OF UNQUOTED EQUITY SHARES FOR FURTHER ISSUE OF SHARES</vt:lpstr>
      <vt:lpstr>PowerPoint Presentation</vt:lpstr>
      <vt:lpstr>PowerPoint Presentation</vt:lpstr>
      <vt:lpstr>VALUATION FOR FURTHER ISSUE OF SHARES &amp; SECURITIES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QUESTIONS FACED DURING VALUATION AS PER RULE 11UA(2)</vt:lpstr>
      <vt:lpstr>ABC PVT. LTD.</vt:lpstr>
      <vt:lpstr>PowerPoint Presentation</vt:lpstr>
      <vt:lpstr>FURTHER ISSUE OF SHARE CAPITAL</vt:lpstr>
      <vt:lpstr>PowerPoint Presentation</vt:lpstr>
      <vt:lpstr>PowerPoint Presentation</vt:lpstr>
      <vt:lpstr>PowerPoint Presentation</vt:lpstr>
      <vt:lpstr>PRESCRIBED METHODS FOR VALUATION OF UNQUOTED SHARES ON ISSUE OF SHARE AS PER RULE 11UA(2)</vt:lpstr>
      <vt:lpstr>PowerPoint Presentation</vt:lpstr>
      <vt:lpstr>2[(2) Notwithstanding anything contained in sub-clause (b) or sub-clause (c), as the case may be, of clause (c) of sub-rule (1):—</vt:lpstr>
      <vt:lpstr>PowerPoint Presentation</vt:lpstr>
      <vt:lpstr>PowerPoint Presentation</vt:lpstr>
      <vt:lpstr>PowerPoint Presentation</vt:lpstr>
      <vt:lpstr>RULE FOR VALUATION OF PREFERENCE SHARES </vt:lpstr>
      <vt:lpstr>VALUATION OF QUOTED SHARES AS PER RULE 11UA(1)(C)(A)</vt:lpstr>
      <vt:lpstr>PowerPoint Presentation</vt:lpstr>
      <vt:lpstr>PowerPoint Presentation</vt:lpstr>
      <vt:lpstr>PowerPoint Presentation</vt:lpstr>
      <vt:lpstr>PowerPoint Presentation</vt:lpstr>
      <vt:lpstr>SECTION 50CA</vt:lpstr>
      <vt:lpstr>BACKGROUND OF SECTION 50CA</vt:lpstr>
      <vt:lpstr>BHORUKA ENGINEERING IND. LTD. VS DCIT</vt:lpstr>
      <vt:lpstr>DCIT VS MAYA APPLIANCES PVT. LTD</vt:lpstr>
      <vt:lpstr>PowerPoint Presentation</vt:lpstr>
      <vt:lpstr>WHERE UNQUOTED EQUITY SHARES ARE CONTRIBUTED BY A PARTNER TO A FIRM, THE QUESTION WILL ARISE WHETHER THE PROVISIONS OF SECTION 50CA WOULD OVERRIDE THE PROVISION OF SECTION 45(3) OR VICE VERSA. </vt:lpstr>
      <vt:lpstr>EXAMPLES</vt:lpstr>
      <vt:lpstr>PowerPoint Presentation</vt:lpstr>
      <vt:lpstr>PowerPoint Presentation</vt:lpstr>
      <vt:lpstr>PowerPoint Presentation</vt:lpstr>
      <vt:lpstr>PowerPoint Presentation</vt:lpstr>
      <vt:lpstr>PowerPoint Presentation</vt:lpstr>
      <vt:lpstr>PowerPoint Presentation</vt:lpstr>
      <vt:lpstr>VALUATION OF QUOTED SHARES AS PER RULE 11UA(1)(C)(A)</vt:lpstr>
      <vt:lpstr>PowerPoint Presentation</vt:lpstr>
      <vt:lpstr>PowerPoint Presentation</vt:lpstr>
      <vt:lpstr>PowerPoint Presentation</vt:lpstr>
      <vt:lpstr>PowerPoint Presentation</vt:lpstr>
      <vt:lpstr>VALUATION OF PREFERENCE SHARES AS PER RULE 11UA(1)(C)(C)</vt:lpstr>
      <vt:lpstr>PowerPoint Presentation</vt:lpstr>
      <vt:lpstr>SOME IMPORTANT POINTS</vt:lpstr>
      <vt:lpstr>PowerPoint Presentation</vt:lpstr>
      <vt:lpstr>  CHALLENGES IN VALUATION  </vt:lpstr>
      <vt:lpstr>EXAMPLES</vt:lpstr>
      <vt:lpstr>PowerPoint Presentation</vt:lpstr>
      <vt:lpstr>INTEREST IN PARTNERSHIP FIRM TO BE TAKEN AT BOOK VALUE </vt:lpstr>
      <vt:lpstr>COMMON QUESTIONS FACED DURING VALUATION AS PER RULE 11UA(1)</vt:lpstr>
      <vt:lpstr>SOME IMPORTANT POINTS</vt:lpstr>
      <vt:lpstr>WHETHER THE AO CAN DISREGARD THE METHOD ADOPTED BY THE ASSESSEE AND CARRY OUT THE VALUATION OF SHARES USING A DIFFERENT METHOD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OF SHARE &amp; SECURITIES</dc:title>
  <dc:creator>MANISH</dc:creator>
  <cp:lastModifiedBy>USER</cp:lastModifiedBy>
  <cp:revision>15</cp:revision>
  <dcterms:created xsi:type="dcterms:W3CDTF">2020-01-12T14:22:04Z</dcterms:created>
  <dcterms:modified xsi:type="dcterms:W3CDTF">2024-01-05T09:16:10Z</dcterms:modified>
</cp:coreProperties>
</file>